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Roboto"/>
      <p:regular r:id="rId32"/>
      <p:bold r:id="rId33"/>
      <p:italic r:id="rId34"/>
      <p:boldItalic r:id="rId35"/>
    </p:embeddedFont>
    <p:embeddedFont>
      <p:font typeface="Varela Round"/>
      <p:regular r:id="rId36"/>
    </p:embeddedFont>
    <p:embeddedFont>
      <p:font typeface="Raleway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25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AF6552D-4605-4C17-A1DE-96D793E572A7}">
  <a:tblStyle styleId="{CAF6552D-4605-4C17-A1DE-96D793E572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25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Light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5.xml"/><Relationship Id="rId33" Type="http://schemas.openxmlformats.org/officeDocument/2006/relationships/font" Target="fonts/Roboto-bold.fntdata"/><Relationship Id="rId10" Type="http://schemas.openxmlformats.org/officeDocument/2006/relationships/slide" Target="slides/slide4.xml"/><Relationship Id="rId32" Type="http://schemas.openxmlformats.org/officeDocument/2006/relationships/font" Target="fonts/Roboto-regular.fntdata"/><Relationship Id="rId13" Type="http://schemas.openxmlformats.org/officeDocument/2006/relationships/slide" Target="slides/slide7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-italic.fntdata"/><Relationship Id="rId15" Type="http://schemas.openxmlformats.org/officeDocument/2006/relationships/slide" Target="slides/slide9.xml"/><Relationship Id="rId37" Type="http://schemas.openxmlformats.org/officeDocument/2006/relationships/font" Target="fonts/RalewayLight-regular.fntdata"/><Relationship Id="rId14" Type="http://schemas.openxmlformats.org/officeDocument/2006/relationships/slide" Target="slides/slide8.xml"/><Relationship Id="rId36" Type="http://schemas.openxmlformats.org/officeDocument/2006/relationships/font" Target="fonts/VarelaRound-regular.fntdata"/><Relationship Id="rId17" Type="http://schemas.openxmlformats.org/officeDocument/2006/relationships/slide" Target="slides/slide11.xml"/><Relationship Id="rId39" Type="http://schemas.openxmlformats.org/officeDocument/2006/relationships/font" Target="fonts/RalewayLight-italic.fntdata"/><Relationship Id="rId16" Type="http://schemas.openxmlformats.org/officeDocument/2006/relationships/slide" Target="slides/slide10.xml"/><Relationship Id="rId38" Type="http://schemas.openxmlformats.org/officeDocument/2006/relationships/font" Target="fonts/RalewayLight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560c91fc1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560c91fc1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bf433bff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bf433bff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bf433bff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bf433bff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bf433bff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bf433bff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bf433bff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bf433bff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bf433bff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bf433bff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bf433bff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bf433bff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bf433bff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bf433bff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bf433bff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bf433bff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bf433bff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bf433bff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bf433bff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6bf433bff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bf433bff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bf433bf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bf433bff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6bf433bff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bf433bff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bf433bff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Warning : coder en anglais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bf433bff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bf433bf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bf433bff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bf433bff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bf433bff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bf433bff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bf433bff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bf433bff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bf433bff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bf433bff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bf433bff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bf433bff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bf433bff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bf433bff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 amt="47000"/>
          </a:blip>
          <a:srcRect b="0" l="0" r="0" t="0"/>
          <a:stretch/>
        </p:blipFill>
        <p:spPr>
          <a:xfrm>
            <a:off x="-716400" y="-540000"/>
            <a:ext cx="10576800" cy="8975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e en page personnalisée 1">
  <p:cSld name="CUSTOM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Char char="●"/>
              <a:defRPr b="1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○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■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●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○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■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●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○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■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8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6" name="Google Shape;76;p18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 1">
  <p:cSld name="ONE_COLUMN_TEXT_2_2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0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7" name="Google Shape;87;p20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88" name="Google Shape;88;p2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0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90" name="Google Shape;90;p20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51270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 2">
  <p:cSld name="ONE_COLUMN_TEXT_2_2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1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5" name="Google Shape;95;p21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96" name="Google Shape;96;p21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1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98" name="Google Shape;98;p21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 3">
  <p:cSld name="ONE_COLUMN_TEXT_2_2_3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2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3" name="Google Shape;103;p22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104" name="Google Shape;104;p22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2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258" l="0" r="0" t="257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6" name="Google Shape;2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 b="0" l="0" r="51270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 rotWithShape="1">
          <a:blip r:embed="rId2">
            <a:alphaModFix/>
          </a:blip>
          <a:srcRect b="0" l="0" r="51270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0"/>
          <p:cNvPicPr preferRelativeResize="0"/>
          <p:nvPr/>
        </p:nvPicPr>
        <p:blipFill rotWithShape="1">
          <a:blip r:embed="rId2">
            <a:alphaModFix/>
          </a:blip>
          <a:srcRect b="0" l="0" r="51270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3"/>
          <p:cNvPicPr preferRelativeResize="0"/>
          <p:nvPr/>
        </p:nvPicPr>
        <p:blipFill rotWithShape="1">
          <a:blip r:embed="rId3">
            <a:alphaModFix amt="20000"/>
          </a:blip>
          <a:srcRect b="6418" l="0" r="0" t="8677"/>
          <a:stretch/>
        </p:blipFill>
        <p:spPr>
          <a:xfrm>
            <a:off x="0" y="0"/>
            <a:ext cx="9144002" cy="5173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1171250" y="-2650"/>
            <a:ext cx="64878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How to model - One-to-many</a:t>
            </a:r>
            <a:endParaRPr/>
          </a:p>
        </p:txBody>
      </p:sp>
      <p:graphicFrame>
        <p:nvGraphicFramePr>
          <p:cNvPr id="175" name="Google Shape;175;p32"/>
          <p:cNvGraphicFramePr/>
          <p:nvPr/>
        </p:nvGraphicFramePr>
        <p:xfrm>
          <a:off x="1826500" y="23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{CAF6552D-4605-4C17-A1DE-96D793E572A7}</a:tableStyleId>
              </a:tblPr>
              <a:tblGrid>
                <a:gridCol w="1678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User</a:t>
                      </a:r>
                      <a:endParaRPr b="1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rgbClr val="E06666">
                        <a:alpha val="8154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id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name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age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6" name="Google Shape;176;p32"/>
          <p:cNvGraphicFramePr/>
          <p:nvPr/>
        </p:nvGraphicFramePr>
        <p:xfrm>
          <a:off x="5638575" y="23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{CAF6552D-4605-4C17-A1DE-96D793E572A7}</a:tableStyleId>
              </a:tblPr>
              <a:tblGrid>
                <a:gridCol w="1678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Address</a:t>
                      </a:r>
                      <a:endParaRPr b="1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rgbClr val="E06666">
                        <a:alpha val="8154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id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street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number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user_id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77" name="Google Shape;177;p32"/>
          <p:cNvCxnSpPr/>
          <p:nvPr/>
        </p:nvCxnSpPr>
        <p:spPr>
          <a:xfrm>
            <a:off x="3508513" y="2926100"/>
            <a:ext cx="2121600" cy="685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32"/>
          <p:cNvSpPr txBox="1"/>
          <p:nvPr/>
        </p:nvSpPr>
        <p:spPr>
          <a:xfrm>
            <a:off x="3544113" y="2461788"/>
            <a:ext cx="4101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1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5176313" y="3161113"/>
            <a:ext cx="4101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aleway"/>
                <a:ea typeface="Raleway"/>
                <a:cs typeface="Raleway"/>
                <a:sym typeface="Raleway"/>
              </a:rPr>
              <a:t>n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0" name="Google Shape;180;p32"/>
          <p:cNvSpPr txBox="1"/>
          <p:nvPr>
            <p:ph idx="4" type="body"/>
          </p:nvPr>
        </p:nvSpPr>
        <p:spPr>
          <a:xfrm>
            <a:off x="1826513" y="1422425"/>
            <a:ext cx="4869000" cy="7986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Each User </a:t>
            </a:r>
            <a:r>
              <a:rPr b="1" lang="fr" sz="1800"/>
              <a:t>has many</a:t>
            </a:r>
            <a:r>
              <a:rPr lang="fr" sz="1800"/>
              <a:t> addresses. Called a one-to-many or</a:t>
            </a:r>
            <a:r>
              <a:rPr b="1" lang="fr" sz="1800"/>
              <a:t> 1:n relation</a:t>
            </a:r>
            <a:r>
              <a:rPr lang="fr" sz="1800"/>
              <a:t>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1171250" y="-2650"/>
            <a:ext cx="64878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How to model - Many-to-many</a:t>
            </a:r>
            <a:endParaRPr/>
          </a:p>
        </p:txBody>
      </p:sp>
      <p:sp>
        <p:nvSpPr>
          <p:cNvPr id="186" name="Google Shape;186;p33"/>
          <p:cNvSpPr txBox="1"/>
          <p:nvPr>
            <p:ph idx="4" type="body"/>
          </p:nvPr>
        </p:nvSpPr>
        <p:spPr>
          <a:xfrm>
            <a:off x="814525" y="918200"/>
            <a:ext cx="5541900" cy="40263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Many-to-many relation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800"/>
              <a:t>To learn about the last relation, let’s imagine a delivery app for a restaurant.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800"/>
              <a:t>The specs are: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An </a:t>
            </a:r>
            <a:r>
              <a:rPr b="1" lang="fr" sz="1800"/>
              <a:t>Order</a:t>
            </a:r>
            <a:r>
              <a:rPr lang="fr" sz="1800"/>
              <a:t> has a date and user_id (let’s not care about the users table)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Each</a:t>
            </a:r>
            <a:r>
              <a:rPr b="1" lang="fr" sz="1800"/>
              <a:t> Item</a:t>
            </a:r>
            <a:r>
              <a:rPr lang="fr" sz="1800"/>
              <a:t> has name, price and description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fr" sz="1800"/>
              <a:t>An </a:t>
            </a:r>
            <a:r>
              <a:rPr b="1" lang="fr" sz="1800"/>
              <a:t>order can have multiple items</a:t>
            </a:r>
            <a:r>
              <a:rPr lang="fr" sz="1800"/>
              <a:t> and an </a:t>
            </a:r>
            <a:r>
              <a:rPr b="1" lang="fr" sz="1800"/>
              <a:t>item can be in multiple orders</a:t>
            </a:r>
            <a:endParaRPr b="1" sz="1800"/>
          </a:p>
        </p:txBody>
      </p:sp>
      <p:pic>
        <p:nvPicPr>
          <p:cNvPr id="187" name="Google Shape;1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1225" y="1826150"/>
            <a:ext cx="2482776" cy="1712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1171250" y="-2650"/>
            <a:ext cx="64878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How to model - Many-to-many</a:t>
            </a:r>
            <a:endParaRPr/>
          </a:p>
        </p:txBody>
      </p:sp>
      <p:graphicFrame>
        <p:nvGraphicFramePr>
          <p:cNvPr id="193" name="Google Shape;193;p34"/>
          <p:cNvGraphicFramePr/>
          <p:nvPr/>
        </p:nvGraphicFramePr>
        <p:xfrm>
          <a:off x="1826500" y="23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{CAF6552D-4605-4C17-A1DE-96D793E572A7}</a:tableStyleId>
              </a:tblPr>
              <a:tblGrid>
                <a:gridCol w="1678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Order</a:t>
                      </a:r>
                      <a:endParaRPr b="1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rgbClr val="E06666">
                        <a:alpha val="8154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id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date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user_id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4" name="Google Shape;194;p34"/>
          <p:cNvGraphicFramePr/>
          <p:nvPr/>
        </p:nvGraphicFramePr>
        <p:xfrm>
          <a:off x="5638575" y="23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{CAF6552D-4605-4C17-A1DE-96D793E572A7}</a:tableStyleId>
              </a:tblPr>
              <a:tblGrid>
                <a:gridCol w="1678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Item</a:t>
                      </a:r>
                      <a:endParaRPr b="1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rgbClr val="E06666">
                        <a:alpha val="8154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id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name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price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description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95" name="Google Shape;195;p34"/>
          <p:cNvCxnSpPr/>
          <p:nvPr/>
        </p:nvCxnSpPr>
        <p:spPr>
          <a:xfrm>
            <a:off x="3508513" y="2926100"/>
            <a:ext cx="2121600" cy="685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34"/>
          <p:cNvSpPr txBox="1"/>
          <p:nvPr/>
        </p:nvSpPr>
        <p:spPr>
          <a:xfrm>
            <a:off x="5176313" y="3161113"/>
            <a:ext cx="4101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aleway"/>
                <a:ea typeface="Raleway"/>
                <a:cs typeface="Raleway"/>
                <a:sym typeface="Raleway"/>
              </a:rPr>
              <a:t>n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7" name="Google Shape;197;p34"/>
          <p:cNvSpPr txBox="1"/>
          <p:nvPr>
            <p:ph idx="4" type="body"/>
          </p:nvPr>
        </p:nvSpPr>
        <p:spPr>
          <a:xfrm>
            <a:off x="1826525" y="1017125"/>
            <a:ext cx="5490900" cy="12039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An </a:t>
            </a:r>
            <a:r>
              <a:rPr b="1" lang="fr" sz="1800"/>
              <a:t>order can have multiple items</a:t>
            </a:r>
            <a:r>
              <a:rPr lang="fr" sz="1800"/>
              <a:t> and an </a:t>
            </a:r>
            <a:r>
              <a:rPr b="1" lang="fr" sz="1800"/>
              <a:t>item can be in multiple orders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800"/>
              <a:t> Called a many-to-many or</a:t>
            </a:r>
            <a:r>
              <a:rPr b="1" lang="fr" sz="1800"/>
              <a:t> n:n relation</a:t>
            </a:r>
            <a:r>
              <a:rPr lang="fr" sz="1800"/>
              <a:t>.</a:t>
            </a:r>
            <a:endParaRPr sz="1800"/>
          </a:p>
        </p:txBody>
      </p:sp>
      <p:sp>
        <p:nvSpPr>
          <p:cNvPr id="198" name="Google Shape;198;p34"/>
          <p:cNvSpPr txBox="1"/>
          <p:nvPr/>
        </p:nvSpPr>
        <p:spPr>
          <a:xfrm>
            <a:off x="3599338" y="2422088"/>
            <a:ext cx="4101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aleway"/>
                <a:ea typeface="Raleway"/>
                <a:cs typeface="Raleway"/>
                <a:sym typeface="Raleway"/>
              </a:rPr>
              <a:t>n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9" name="Google Shape;199;p34"/>
          <p:cNvSpPr/>
          <p:nvPr/>
        </p:nvSpPr>
        <p:spPr>
          <a:xfrm>
            <a:off x="3555750" y="2183675"/>
            <a:ext cx="2032500" cy="1872000"/>
          </a:xfrm>
          <a:prstGeom prst="mathMultiply">
            <a:avLst>
              <a:gd fmla="val 5237" name="adj1"/>
            </a:avLst>
          </a:prstGeom>
          <a:solidFill>
            <a:srgbClr val="FF000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4"/>
          <p:cNvSpPr txBox="1"/>
          <p:nvPr>
            <p:ph idx="4" type="body"/>
          </p:nvPr>
        </p:nvSpPr>
        <p:spPr>
          <a:xfrm>
            <a:off x="1826550" y="3777150"/>
            <a:ext cx="5490900" cy="12039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In Relational DB’s we CANNOT have n:n!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We need an extra table!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1171250" y="-2650"/>
            <a:ext cx="64878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How to model - Many-to-many</a:t>
            </a:r>
            <a:endParaRPr/>
          </a:p>
        </p:txBody>
      </p:sp>
      <p:graphicFrame>
        <p:nvGraphicFramePr>
          <p:cNvPr id="206" name="Google Shape;206;p35"/>
          <p:cNvGraphicFramePr/>
          <p:nvPr/>
        </p:nvGraphicFramePr>
        <p:xfrm>
          <a:off x="790125" y="2374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{CAF6552D-4605-4C17-A1DE-96D793E572A7}</a:tableStyleId>
              </a:tblPr>
              <a:tblGrid>
                <a:gridCol w="1678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Order</a:t>
                      </a:r>
                      <a:endParaRPr b="1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rgbClr val="E06666">
                        <a:alpha val="8154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id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date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user_id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7" name="Google Shape;207;p35"/>
          <p:cNvGraphicFramePr/>
          <p:nvPr/>
        </p:nvGraphicFramePr>
        <p:xfrm>
          <a:off x="6649025" y="2325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{CAF6552D-4605-4C17-A1DE-96D793E572A7}</a:tableStyleId>
              </a:tblPr>
              <a:tblGrid>
                <a:gridCol w="1678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Item</a:t>
                      </a:r>
                      <a:endParaRPr b="1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rgbClr val="E06666">
                        <a:alpha val="8154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id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name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price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description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8" name="Google Shape;208;p35"/>
          <p:cNvSpPr txBox="1"/>
          <p:nvPr/>
        </p:nvSpPr>
        <p:spPr>
          <a:xfrm>
            <a:off x="3219753" y="2520800"/>
            <a:ext cx="5127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n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9" name="Google Shape;209;p35"/>
          <p:cNvSpPr txBox="1"/>
          <p:nvPr>
            <p:ph idx="4" type="body"/>
          </p:nvPr>
        </p:nvSpPr>
        <p:spPr>
          <a:xfrm>
            <a:off x="1826525" y="1093325"/>
            <a:ext cx="5490900" cy="12039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No more n:n!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" sz="1800"/>
              <a:t>The extra table enables us to </a:t>
            </a:r>
            <a:r>
              <a:rPr b="1" lang="fr" sz="1800"/>
              <a:t>get rid of n:n relations in favor of 1:n relations.</a:t>
            </a:r>
            <a:endParaRPr b="1" sz="1800"/>
          </a:p>
        </p:txBody>
      </p:sp>
      <p:sp>
        <p:nvSpPr>
          <p:cNvPr id="210" name="Google Shape;210;p35"/>
          <p:cNvSpPr txBox="1"/>
          <p:nvPr/>
        </p:nvSpPr>
        <p:spPr>
          <a:xfrm>
            <a:off x="2467681" y="2501750"/>
            <a:ext cx="6111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1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11" name="Google Shape;211;p35"/>
          <p:cNvCxnSpPr/>
          <p:nvPr/>
        </p:nvCxnSpPr>
        <p:spPr>
          <a:xfrm flipH="1" rot="10800000">
            <a:off x="5411675" y="3015225"/>
            <a:ext cx="1239000" cy="187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12" name="Google Shape;212;p35"/>
          <p:cNvGraphicFramePr/>
          <p:nvPr/>
        </p:nvGraphicFramePr>
        <p:xfrm>
          <a:off x="3732538" y="2374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{CAF6552D-4605-4C17-A1DE-96D793E572A7}</a:tableStyleId>
              </a:tblPr>
              <a:tblGrid>
                <a:gridCol w="1678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OrderItem</a:t>
                      </a:r>
                      <a:endParaRPr b="1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>
                        <a:alpha val="8154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order_id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item_id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quantity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3" name="Google Shape;213;p35"/>
          <p:cNvSpPr txBox="1"/>
          <p:nvPr/>
        </p:nvSpPr>
        <p:spPr>
          <a:xfrm>
            <a:off x="5411663" y="2795825"/>
            <a:ext cx="4101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n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14" name="Google Shape;214;p35"/>
          <p:cNvCxnSpPr/>
          <p:nvPr/>
        </p:nvCxnSpPr>
        <p:spPr>
          <a:xfrm>
            <a:off x="2467675" y="2908250"/>
            <a:ext cx="12681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35"/>
          <p:cNvSpPr txBox="1"/>
          <p:nvPr/>
        </p:nvSpPr>
        <p:spPr>
          <a:xfrm>
            <a:off x="6238913" y="2532925"/>
            <a:ext cx="4101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1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6" name="Google Shape;216;p35"/>
          <p:cNvSpPr txBox="1"/>
          <p:nvPr>
            <p:ph idx="4" type="body"/>
          </p:nvPr>
        </p:nvSpPr>
        <p:spPr>
          <a:xfrm>
            <a:off x="3322250" y="3844225"/>
            <a:ext cx="2916600" cy="12039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No id?</a:t>
            </a:r>
            <a:r>
              <a:rPr lang="fr"/>
              <a:t> Instead of adding an id to serve as primary key, the primary key can be a combination of the two foreign keys</a:t>
            </a:r>
            <a:endParaRPr b="1"/>
          </a:p>
        </p:txBody>
      </p:sp>
      <p:sp>
        <p:nvSpPr>
          <p:cNvPr id="217" name="Google Shape;217;p35"/>
          <p:cNvSpPr/>
          <p:nvPr/>
        </p:nvSpPr>
        <p:spPr>
          <a:xfrm rot="-2700000">
            <a:off x="3268787" y="3264477"/>
            <a:ext cx="517020" cy="472445"/>
          </a:xfrm>
          <a:custGeom>
            <a:rect b="b" l="l" r="r" t="t"/>
            <a:pathLst>
              <a:path extrusionOk="0" h="18898" w="20681">
                <a:moveTo>
                  <a:pt x="0" y="18898"/>
                </a:moveTo>
                <a:cubicBezTo>
                  <a:pt x="1537" y="9687"/>
                  <a:pt x="11343" y="0"/>
                  <a:pt x="20681" y="0"/>
                </a:cubicBezTo>
              </a:path>
            </a:pathLst>
          </a:custGeom>
          <a:noFill/>
          <a:ln cap="flat" cmpd="sng" w="28575">
            <a:solidFill>
              <a:srgbClr val="F99797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1171250" y="-2650"/>
            <a:ext cx="64878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Adding datatypes</a:t>
            </a:r>
            <a:endParaRPr/>
          </a:p>
        </p:txBody>
      </p:sp>
      <p:graphicFrame>
        <p:nvGraphicFramePr>
          <p:cNvPr id="223" name="Google Shape;223;p36"/>
          <p:cNvGraphicFramePr/>
          <p:nvPr/>
        </p:nvGraphicFramePr>
        <p:xfrm>
          <a:off x="871088" y="23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{CAF6552D-4605-4C17-A1DE-96D793E572A7}</a:tableStyleId>
              </a:tblPr>
              <a:tblGrid>
                <a:gridCol w="3087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User</a:t>
                      </a:r>
                      <a:endParaRPr b="1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rgbClr val="E06666">
                        <a:alpha val="8154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id </a:t>
                      </a:r>
                      <a:r>
                        <a:rPr b="1"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INT AUTO_INCREMENT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name </a:t>
                      </a:r>
                      <a:r>
                        <a:rPr b="1"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VARCHAR(100) NOT NULL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age </a:t>
                      </a:r>
                      <a:r>
                        <a:rPr b="1"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INT NOT NULL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4" name="Google Shape;224;p36"/>
          <p:cNvGraphicFramePr/>
          <p:nvPr/>
        </p:nvGraphicFramePr>
        <p:xfrm>
          <a:off x="4929088" y="23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{CAF6552D-4605-4C17-A1DE-96D793E572A7}</a:tableStyleId>
              </a:tblPr>
              <a:tblGrid>
                <a:gridCol w="3343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Address</a:t>
                      </a:r>
                      <a:endParaRPr b="1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rgbClr val="E06666">
                        <a:alpha val="8154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id </a:t>
                      </a:r>
                      <a:r>
                        <a:rPr b="1"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INT AUTO_INCREMENT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street </a:t>
                      </a:r>
                      <a:r>
                        <a:rPr b="1"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VARCHAR(140) NOT NULL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number </a:t>
                      </a:r>
                      <a:r>
                        <a:rPr b="1"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INT NOT NULL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user_id </a:t>
                      </a:r>
                      <a:r>
                        <a:rPr b="1"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INT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25" name="Google Shape;225;p36"/>
          <p:cNvCxnSpPr/>
          <p:nvPr/>
        </p:nvCxnSpPr>
        <p:spPr>
          <a:xfrm>
            <a:off x="3958488" y="2926100"/>
            <a:ext cx="971700" cy="713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36"/>
          <p:cNvSpPr txBox="1"/>
          <p:nvPr/>
        </p:nvSpPr>
        <p:spPr>
          <a:xfrm>
            <a:off x="4005575" y="2448263"/>
            <a:ext cx="4101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1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7" name="Google Shape;227;p36"/>
          <p:cNvSpPr txBox="1"/>
          <p:nvPr/>
        </p:nvSpPr>
        <p:spPr>
          <a:xfrm>
            <a:off x="4480550" y="3161113"/>
            <a:ext cx="4101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aleway"/>
                <a:ea typeface="Raleway"/>
                <a:cs typeface="Raleway"/>
                <a:sym typeface="Raleway"/>
              </a:rPr>
              <a:t>n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8" name="Google Shape;228;p36"/>
          <p:cNvSpPr txBox="1"/>
          <p:nvPr>
            <p:ph idx="4" type="body"/>
          </p:nvPr>
        </p:nvSpPr>
        <p:spPr>
          <a:xfrm>
            <a:off x="1826513" y="1422425"/>
            <a:ext cx="4869000" cy="7986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It’s useful to also specify the datatypes for each column in the diagram</a:t>
            </a:r>
            <a:endParaRPr sz="1800"/>
          </a:p>
        </p:txBody>
      </p:sp>
      <p:sp>
        <p:nvSpPr>
          <p:cNvPr id="229" name="Google Shape;229;p36"/>
          <p:cNvSpPr txBox="1"/>
          <p:nvPr>
            <p:ph idx="4" type="body"/>
          </p:nvPr>
        </p:nvSpPr>
        <p:spPr>
          <a:xfrm>
            <a:off x="1826525" y="3826425"/>
            <a:ext cx="4869000" cy="10785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The syntax doesn’t need to be specific to your db client</a:t>
            </a:r>
            <a:r>
              <a:rPr lang="fr" sz="1800"/>
              <a:t> (MySQL, Postgres, SQLite), it just needs to “resemble” SQL syntax. 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1171250" y="-2650"/>
            <a:ext cx="42876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Integrity constraints</a:t>
            </a:r>
            <a:endParaRPr/>
          </a:p>
        </p:txBody>
      </p:sp>
      <p:sp>
        <p:nvSpPr>
          <p:cNvPr id="235" name="Google Shape;235;p37"/>
          <p:cNvSpPr txBox="1"/>
          <p:nvPr>
            <p:ph idx="1" type="subTitle"/>
          </p:nvPr>
        </p:nvSpPr>
        <p:spPr>
          <a:xfrm>
            <a:off x="4729250" y="190800"/>
            <a:ext cx="40944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 txBox="1"/>
          <p:nvPr>
            <p:ph idx="4" type="body"/>
          </p:nvPr>
        </p:nvSpPr>
        <p:spPr>
          <a:xfrm>
            <a:off x="1826500" y="931800"/>
            <a:ext cx="5490900" cy="16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0000"/>
                </a:solidFill>
              </a:rPr>
              <a:t>Integrity constraints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800"/>
              <a:t>What happens when related table records are </a:t>
            </a:r>
            <a:r>
              <a:rPr b="1" lang="fr" sz="1800"/>
              <a:t>updated</a:t>
            </a:r>
            <a:r>
              <a:rPr lang="fr" sz="1800"/>
              <a:t> or </a:t>
            </a:r>
            <a:r>
              <a:rPr b="1" lang="fr" sz="1800"/>
              <a:t>deleted?</a:t>
            </a:r>
            <a:endParaRPr b="1"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fr" sz="1800"/>
              <a:t>Consider the following db:</a:t>
            </a:r>
            <a:endParaRPr sz="1800"/>
          </a:p>
        </p:txBody>
      </p:sp>
      <p:graphicFrame>
        <p:nvGraphicFramePr>
          <p:cNvPr id="237" name="Google Shape;237;p37"/>
          <p:cNvGraphicFramePr/>
          <p:nvPr/>
        </p:nvGraphicFramePr>
        <p:xfrm>
          <a:off x="1826500" y="26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{CAF6552D-4605-4C17-A1DE-96D793E572A7}</a:tableStyleId>
              </a:tblPr>
              <a:tblGrid>
                <a:gridCol w="1678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User</a:t>
                      </a:r>
                      <a:endParaRPr b="1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rgbClr val="E06666">
                        <a:alpha val="8154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id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name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age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8" name="Google Shape;238;p37"/>
          <p:cNvGraphicFramePr/>
          <p:nvPr/>
        </p:nvGraphicFramePr>
        <p:xfrm>
          <a:off x="5638575" y="26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{CAF6552D-4605-4C17-A1DE-96D793E572A7}</a:tableStyleId>
              </a:tblPr>
              <a:tblGrid>
                <a:gridCol w="1678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Address</a:t>
                      </a:r>
                      <a:endParaRPr b="1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rgbClr val="E06666">
                        <a:alpha val="8154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id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street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number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user_id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39" name="Google Shape;239;p37"/>
          <p:cNvCxnSpPr/>
          <p:nvPr/>
        </p:nvCxnSpPr>
        <p:spPr>
          <a:xfrm>
            <a:off x="3508513" y="3230900"/>
            <a:ext cx="2121600" cy="685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37"/>
          <p:cNvSpPr txBox="1"/>
          <p:nvPr/>
        </p:nvSpPr>
        <p:spPr>
          <a:xfrm>
            <a:off x="3544113" y="2766588"/>
            <a:ext cx="4101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1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1" name="Google Shape;241;p37"/>
          <p:cNvSpPr txBox="1"/>
          <p:nvPr/>
        </p:nvSpPr>
        <p:spPr>
          <a:xfrm>
            <a:off x="5176313" y="3465913"/>
            <a:ext cx="4101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aleway"/>
                <a:ea typeface="Raleway"/>
                <a:cs typeface="Raleway"/>
                <a:sym typeface="Raleway"/>
              </a:rPr>
              <a:t>n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2" name="Google Shape;242;p37"/>
          <p:cNvSpPr txBox="1"/>
          <p:nvPr>
            <p:ph idx="4" type="body"/>
          </p:nvPr>
        </p:nvSpPr>
        <p:spPr>
          <a:xfrm>
            <a:off x="1826502" y="4161075"/>
            <a:ext cx="5490900" cy="7986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What happens to an Address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if I delete a User?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1171250" y="-2650"/>
            <a:ext cx="42876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Integrity constraints</a:t>
            </a:r>
            <a:endParaRPr/>
          </a:p>
        </p:txBody>
      </p:sp>
      <p:sp>
        <p:nvSpPr>
          <p:cNvPr id="248" name="Google Shape;248;p38"/>
          <p:cNvSpPr txBox="1"/>
          <p:nvPr>
            <p:ph idx="4" type="body"/>
          </p:nvPr>
        </p:nvSpPr>
        <p:spPr>
          <a:xfrm>
            <a:off x="177975" y="931800"/>
            <a:ext cx="8756400" cy="241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0000"/>
                </a:solidFill>
              </a:rPr>
              <a:t>Common</a:t>
            </a:r>
            <a:r>
              <a:rPr lang="fr" sz="2400">
                <a:solidFill>
                  <a:srgbClr val="000000"/>
                </a:solidFill>
              </a:rPr>
              <a:t> options: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no constraints are defined</a:t>
            </a:r>
            <a:r>
              <a:rPr lang="fr" sz="1800"/>
              <a:t>, the User is erased and the connected Addresses are</a:t>
            </a:r>
            <a:r>
              <a:rPr i="1" lang="fr" sz="1800"/>
              <a:t> orphaned.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ON DELETE NO ACTION</a:t>
            </a:r>
            <a:r>
              <a:rPr lang="fr" sz="1800"/>
              <a:t> the deletion is refused because there are Addresses associated to that User</a:t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fr" sz="1800"/>
              <a:t>ON DELETE CASCADE</a:t>
            </a:r>
            <a:r>
              <a:rPr lang="fr" sz="1800"/>
              <a:t> all Addresses associated will be automatically deleted, along with th</a:t>
            </a:r>
            <a:r>
              <a:rPr lang="fr"/>
              <a:t>e User</a:t>
            </a:r>
            <a:endParaRPr sz="1800"/>
          </a:p>
        </p:txBody>
      </p:sp>
      <p:grpSp>
        <p:nvGrpSpPr>
          <p:cNvPr id="249" name="Google Shape;249;p38"/>
          <p:cNvGrpSpPr/>
          <p:nvPr/>
        </p:nvGrpSpPr>
        <p:grpSpPr>
          <a:xfrm>
            <a:off x="1784327" y="3320910"/>
            <a:ext cx="5543710" cy="1547027"/>
            <a:chOff x="1246450" y="1392875"/>
            <a:chExt cx="5759100" cy="1792200"/>
          </a:xfrm>
        </p:grpSpPr>
        <p:sp>
          <p:nvSpPr>
            <p:cNvPr id="250" name="Google Shape;250;p38"/>
            <p:cNvSpPr/>
            <p:nvPr/>
          </p:nvSpPr>
          <p:spPr>
            <a:xfrm>
              <a:off x="1246450" y="1392875"/>
              <a:ext cx="5759100" cy="1792200"/>
            </a:xfrm>
            <a:prstGeom prst="roundRect">
              <a:avLst>
                <a:gd fmla="val 3257" name="adj"/>
              </a:avLst>
            </a:prstGeom>
            <a:solidFill>
              <a:srgbClr val="3B424E"/>
            </a:solidFill>
            <a:ln>
              <a:noFill/>
            </a:ln>
            <a:effectLst>
              <a:outerShdw blurRad="200025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234000" spcFirstLastPara="1" rIns="91425" wrap="square" tIns="900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mysql&gt; CREATE TABLE address</a:t>
              </a:r>
              <a:endPara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	…</a:t>
              </a:r>
              <a:endPara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PRIMARY_KEY(id)</a:t>
              </a:r>
              <a:endPara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FOREIGN KEY (user_id)</a:t>
              </a:r>
              <a:endPara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REFERENCES user(id)</a:t>
              </a:r>
              <a:endPara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	ON DELETE CASCADE</a:t>
              </a:r>
              <a:endPara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	ON UPDATE NO ACTION;</a:t>
              </a:r>
              <a:endPara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1" name="Google Shape;251;p38"/>
            <p:cNvSpPr/>
            <p:nvPr/>
          </p:nvSpPr>
          <p:spPr>
            <a:xfrm>
              <a:off x="6792000" y="1490600"/>
              <a:ext cx="142500" cy="142500"/>
            </a:xfrm>
            <a:prstGeom prst="flowChartConnector">
              <a:avLst/>
            </a:prstGeom>
            <a:solidFill>
              <a:srgbClr val="3B424E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8"/>
            <p:cNvSpPr/>
            <p:nvPr/>
          </p:nvSpPr>
          <p:spPr>
            <a:xfrm>
              <a:off x="6607900" y="1490600"/>
              <a:ext cx="142500" cy="142500"/>
            </a:xfrm>
            <a:prstGeom prst="flowChartConnector">
              <a:avLst/>
            </a:prstGeom>
            <a:solidFill>
              <a:srgbClr val="3B424E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8"/>
            <p:cNvSpPr/>
            <p:nvPr/>
          </p:nvSpPr>
          <p:spPr>
            <a:xfrm>
              <a:off x="6423801" y="1490600"/>
              <a:ext cx="142500" cy="142500"/>
            </a:xfrm>
            <a:prstGeom prst="flowChartConnector">
              <a:avLst/>
            </a:prstGeom>
            <a:solidFill>
              <a:srgbClr val="3B424E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Workshop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idx="4" type="body"/>
          </p:nvPr>
        </p:nvSpPr>
        <p:spPr>
          <a:xfrm>
            <a:off x="506700" y="717350"/>
            <a:ext cx="8130600" cy="442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Exercise 1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800"/>
              <a:t>Model a DB for the following app: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a </a:t>
            </a:r>
            <a:r>
              <a:rPr b="1" lang="fr" sz="1600"/>
              <a:t>wizard</a:t>
            </a:r>
            <a:r>
              <a:rPr lang="fr" sz="1600"/>
              <a:t> can register with an </a:t>
            </a:r>
            <a:r>
              <a:rPr b="1" lang="fr" sz="1600"/>
              <a:t>email and a password</a:t>
            </a:r>
            <a:r>
              <a:rPr lang="fr" sz="1600"/>
              <a:t>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the site features </a:t>
            </a:r>
            <a:r>
              <a:rPr b="1" lang="fr" sz="1600"/>
              <a:t>potions </a:t>
            </a:r>
            <a:r>
              <a:rPr lang="fr" sz="1600"/>
              <a:t>that have a </a:t>
            </a:r>
            <a:r>
              <a:rPr b="1" lang="fr" sz="1600"/>
              <a:t>name, a category and a price</a:t>
            </a:r>
            <a:r>
              <a:rPr lang="fr" sz="1600"/>
              <a:t>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a </a:t>
            </a:r>
            <a:r>
              <a:rPr b="1" lang="fr" sz="1600"/>
              <a:t>category</a:t>
            </a:r>
            <a:r>
              <a:rPr lang="fr" sz="1600"/>
              <a:t> has a </a:t>
            </a:r>
            <a:r>
              <a:rPr b="1" lang="fr" sz="1600"/>
              <a:t>title</a:t>
            </a:r>
            <a:r>
              <a:rPr lang="fr" sz="1600"/>
              <a:t>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a </a:t>
            </a:r>
            <a:r>
              <a:rPr b="1" lang="fr" sz="1600"/>
              <a:t>wizard can add one or more potions</a:t>
            </a:r>
            <a:r>
              <a:rPr lang="fr" sz="1600"/>
              <a:t> to his basket, </a:t>
            </a:r>
            <a:r>
              <a:rPr b="1" lang="fr" sz="1600"/>
              <a:t>each with a quantity</a:t>
            </a:r>
            <a:r>
              <a:rPr lang="fr" sz="1600"/>
              <a:t>.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idx="4" type="body"/>
          </p:nvPr>
        </p:nvSpPr>
        <p:spPr>
          <a:xfrm>
            <a:off x="506700" y="717350"/>
            <a:ext cx="8130600" cy="442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Exercise 2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800"/>
              <a:t>Model a DB for the following app: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a </a:t>
            </a:r>
            <a:r>
              <a:rPr b="1" lang="fr" sz="1600"/>
              <a:t>student</a:t>
            </a:r>
            <a:r>
              <a:rPr lang="fr" sz="1600"/>
              <a:t> has name and birthday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a</a:t>
            </a:r>
            <a:r>
              <a:rPr b="1" lang="fr" sz="1600"/>
              <a:t> school</a:t>
            </a:r>
            <a:r>
              <a:rPr lang="fr" sz="1600"/>
              <a:t> has name, address and capacity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a </a:t>
            </a:r>
            <a:r>
              <a:rPr b="1" lang="fr" sz="1600"/>
              <a:t>language </a:t>
            </a:r>
            <a:r>
              <a:rPr lang="fr" sz="1600"/>
              <a:t>has name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a student has one school and a school can have many students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a language can be taught in many schools and a school can teach many languages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Relational Database Modelling</a:t>
            </a:r>
            <a:endParaRPr sz="3000"/>
          </a:p>
        </p:txBody>
      </p:sp>
      <p:sp>
        <p:nvSpPr>
          <p:cNvPr id="118" name="Google Shape;118;p24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type="title"/>
          </p:nvPr>
        </p:nvSpPr>
        <p:spPr>
          <a:xfrm>
            <a:off x="1171250" y="-2650"/>
            <a:ext cx="64878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Designing a DB from the specs</a:t>
            </a:r>
            <a:endParaRPr/>
          </a:p>
        </p:txBody>
      </p:sp>
      <p:sp>
        <p:nvSpPr>
          <p:cNvPr id="274" name="Google Shape;274;p42"/>
          <p:cNvSpPr txBox="1"/>
          <p:nvPr>
            <p:ph idx="4" type="body"/>
          </p:nvPr>
        </p:nvSpPr>
        <p:spPr>
          <a:xfrm>
            <a:off x="814525" y="918200"/>
            <a:ext cx="4869000" cy="40263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Exercise 3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The Specs: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Online food ordering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fr" sz="1800"/>
              <a:t>Users </a:t>
            </a:r>
            <a:r>
              <a:rPr lang="fr" sz="1800"/>
              <a:t>and Restaurants</a:t>
            </a:r>
            <a:endParaRPr i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Users can place </a:t>
            </a:r>
            <a:r>
              <a:rPr i="1" lang="fr" sz="1800"/>
              <a:t>orders</a:t>
            </a:r>
            <a:endParaRPr i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Restaurants can take </a:t>
            </a:r>
            <a:r>
              <a:rPr i="1" lang="fr" sz="1800"/>
              <a:t>orders</a:t>
            </a:r>
            <a:endParaRPr i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Restaurants have </a:t>
            </a:r>
            <a:r>
              <a:rPr i="1" lang="fr" sz="1800"/>
              <a:t>menu items</a:t>
            </a:r>
            <a:endParaRPr i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Orders have multiple menu items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Users can have multiple </a:t>
            </a:r>
            <a:r>
              <a:rPr i="1" lang="fr" sz="1800"/>
              <a:t>addresses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Users can review a restaurant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type="title"/>
          </p:nvPr>
        </p:nvSpPr>
        <p:spPr>
          <a:xfrm>
            <a:off x="863875" y="17175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Entities</a:t>
            </a:r>
            <a:endParaRPr b="1" sz="24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graphicFrame>
        <p:nvGraphicFramePr>
          <p:cNvPr id="280" name="Google Shape;280;p43"/>
          <p:cNvGraphicFramePr/>
          <p:nvPr/>
        </p:nvGraphicFramePr>
        <p:xfrm>
          <a:off x="743550" y="123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{CAF6552D-4605-4C17-A1DE-96D793E572A7}</a:tableStyleId>
              </a:tblPr>
              <a:tblGrid>
                <a:gridCol w="1678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User</a:t>
                      </a:r>
                      <a:endParaRPr b="1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rgbClr val="E06666">
                        <a:alpha val="8154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id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firstname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lastname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email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1" name="Google Shape;281;p43"/>
          <p:cNvGraphicFramePr/>
          <p:nvPr/>
        </p:nvGraphicFramePr>
        <p:xfrm>
          <a:off x="3041725" y="59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{CAF6552D-4605-4C17-A1DE-96D793E572A7}</a:tableStyleId>
              </a:tblPr>
              <a:tblGrid>
                <a:gridCol w="1678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Restaurant</a:t>
                      </a:r>
                      <a:endParaRPr b="1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rgbClr val="E06666">
                        <a:alpha val="8154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id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name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2" name="Google Shape;282;p43"/>
          <p:cNvGraphicFramePr/>
          <p:nvPr/>
        </p:nvGraphicFramePr>
        <p:xfrm>
          <a:off x="5299750" y="113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{CAF6552D-4605-4C17-A1DE-96D793E572A7}</a:tableStyleId>
              </a:tblPr>
              <a:tblGrid>
                <a:gridCol w="1678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MenuItem</a:t>
                      </a:r>
                      <a:endParaRPr b="1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rgbClr val="E06666">
                        <a:alpha val="8154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id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name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price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3" name="Google Shape;283;p43"/>
          <p:cNvGraphicFramePr/>
          <p:nvPr/>
        </p:nvGraphicFramePr>
        <p:xfrm>
          <a:off x="2864325" y="288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{CAF6552D-4605-4C17-A1DE-96D793E572A7}</a:tableStyleId>
              </a:tblPr>
              <a:tblGrid>
                <a:gridCol w="1678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Order</a:t>
                      </a:r>
                      <a:endParaRPr b="1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rgbClr val="E06666">
                        <a:alpha val="8154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id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name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price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4" name="Google Shape;284;p43"/>
          <p:cNvGraphicFramePr/>
          <p:nvPr/>
        </p:nvGraphicFramePr>
        <p:xfrm>
          <a:off x="5741150" y="305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{CAF6552D-4605-4C17-A1DE-96D793E572A7}</a:tableStyleId>
              </a:tblPr>
              <a:tblGrid>
                <a:gridCol w="1678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Address</a:t>
                      </a:r>
                      <a:endParaRPr b="1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rgbClr val="E06666">
                        <a:alpha val="8154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id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street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number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1171250" y="-2650"/>
            <a:ext cx="64878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The Relational Database Model</a:t>
            </a:r>
            <a:endParaRPr/>
          </a:p>
        </p:txBody>
      </p:sp>
      <p:sp>
        <p:nvSpPr>
          <p:cNvPr id="124" name="Google Shape;124;p25"/>
          <p:cNvSpPr txBox="1"/>
          <p:nvPr>
            <p:ph idx="4" type="body"/>
          </p:nvPr>
        </p:nvSpPr>
        <p:spPr>
          <a:xfrm>
            <a:off x="1271725" y="717350"/>
            <a:ext cx="6791400" cy="44262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What is a DB model?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800"/>
              <a:t>A database model describes how data can be stored, organized and accessed in a database.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 sz="2400"/>
              <a:t>What is a </a:t>
            </a:r>
            <a:r>
              <a:rPr i="1" lang="fr" sz="2400"/>
              <a:t>Relational</a:t>
            </a:r>
            <a:r>
              <a:rPr lang="fr" sz="2400"/>
              <a:t> DB model?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800"/>
              <a:t>A Relational db Model is the type of database model that </a:t>
            </a:r>
            <a:r>
              <a:rPr b="1" lang="fr" sz="1800"/>
              <a:t>describes Relational Databases</a:t>
            </a:r>
            <a:r>
              <a:rPr lang="fr" sz="1800"/>
              <a:t>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fr" sz="1800"/>
              <a:t>It describes </a:t>
            </a:r>
            <a:r>
              <a:rPr b="1" lang="fr" sz="1800"/>
              <a:t>all the tables, relations between the tables and data constraints.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1171250" y="-2650"/>
            <a:ext cx="64878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The Relational Diagram</a:t>
            </a:r>
            <a:endParaRPr/>
          </a:p>
        </p:txBody>
      </p:sp>
      <p:sp>
        <p:nvSpPr>
          <p:cNvPr id="130" name="Google Shape;130;p26"/>
          <p:cNvSpPr txBox="1"/>
          <p:nvPr>
            <p:ph idx="4" type="body"/>
          </p:nvPr>
        </p:nvSpPr>
        <p:spPr>
          <a:xfrm>
            <a:off x="1271725" y="717350"/>
            <a:ext cx="6791400" cy="44262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#protip #planningiseverything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800"/>
              <a:t>Regardless of what db you’re using: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always </a:t>
            </a:r>
            <a:r>
              <a:rPr b="1" lang="fr" sz="1800"/>
              <a:t>have a db diagram before you start coding</a:t>
            </a:r>
            <a:endParaRPr b="1"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 sz="1800"/>
              <a:t>update it</a:t>
            </a:r>
            <a:r>
              <a:rPr lang="fr" sz="1800"/>
              <a:t> every time the structure changes.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1835550" y="1910750"/>
            <a:ext cx="5472900" cy="12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How To Model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title"/>
          </p:nvPr>
        </p:nvSpPr>
        <p:spPr>
          <a:xfrm>
            <a:off x="1171250" y="-2650"/>
            <a:ext cx="64878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How to model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1" name="Google Shape;141;p28"/>
          <p:cNvSpPr txBox="1"/>
          <p:nvPr>
            <p:ph idx="4" type="body"/>
          </p:nvPr>
        </p:nvSpPr>
        <p:spPr>
          <a:xfrm>
            <a:off x="2151900" y="1800375"/>
            <a:ext cx="4840200" cy="24807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To model the </a:t>
            </a:r>
            <a:r>
              <a:rPr b="1" lang="fr" sz="1800"/>
              <a:t>tables’ fields, datatypes and relations</a:t>
            </a:r>
            <a:r>
              <a:rPr lang="fr" sz="1800"/>
              <a:t> we use a relational diagram.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800"/>
              <a:t>There are </a:t>
            </a:r>
            <a:r>
              <a:rPr b="1" lang="fr" sz="1800"/>
              <a:t>3 types of relations</a:t>
            </a:r>
            <a:r>
              <a:rPr lang="fr" sz="1800"/>
              <a:t>: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one-to-one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one-to-many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many-to-many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fr" sz="1800"/>
              <a:t>Let’s look at some examples!</a:t>
            </a:r>
            <a:endParaRPr sz="1800"/>
          </a:p>
        </p:txBody>
      </p:sp>
      <p:sp>
        <p:nvSpPr>
          <p:cNvPr id="142" name="Google Shape;142;p28"/>
          <p:cNvSpPr txBox="1"/>
          <p:nvPr>
            <p:ph type="title"/>
          </p:nvPr>
        </p:nvSpPr>
        <p:spPr>
          <a:xfrm>
            <a:off x="2151900" y="964125"/>
            <a:ext cx="48402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Relational Diagram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1171250" y="-2650"/>
            <a:ext cx="64878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How to model - One-to-one</a:t>
            </a:r>
            <a:endParaRPr/>
          </a:p>
        </p:txBody>
      </p:sp>
      <p:sp>
        <p:nvSpPr>
          <p:cNvPr id="148" name="Google Shape;148;p29"/>
          <p:cNvSpPr txBox="1"/>
          <p:nvPr>
            <p:ph idx="4" type="body"/>
          </p:nvPr>
        </p:nvSpPr>
        <p:spPr>
          <a:xfrm>
            <a:off x="814525" y="918200"/>
            <a:ext cx="5541900" cy="40263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One-to-one relation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800"/>
              <a:t>Let’s start simply with the following data specs: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fr" sz="1800"/>
              <a:t>Users</a:t>
            </a:r>
            <a:r>
              <a:rPr lang="fr" sz="1800"/>
              <a:t> have a name, and age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Each User </a:t>
            </a:r>
            <a:r>
              <a:rPr b="1" lang="fr" sz="1800"/>
              <a:t>has one and only one</a:t>
            </a:r>
            <a:r>
              <a:rPr lang="fr" sz="1800"/>
              <a:t> address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fr" sz="1800"/>
              <a:t>Addresses</a:t>
            </a:r>
            <a:r>
              <a:rPr lang="fr" sz="1800"/>
              <a:t> have street, number and city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type="title"/>
          </p:nvPr>
        </p:nvSpPr>
        <p:spPr>
          <a:xfrm>
            <a:off x="1171250" y="-2650"/>
            <a:ext cx="64878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How to model - One-to-one</a:t>
            </a:r>
            <a:endParaRPr/>
          </a:p>
        </p:txBody>
      </p:sp>
      <p:graphicFrame>
        <p:nvGraphicFramePr>
          <p:cNvPr id="154" name="Google Shape;154;p30"/>
          <p:cNvGraphicFramePr/>
          <p:nvPr/>
        </p:nvGraphicFramePr>
        <p:xfrm>
          <a:off x="1826500" y="23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{CAF6552D-4605-4C17-A1DE-96D793E572A7}</a:tableStyleId>
              </a:tblPr>
              <a:tblGrid>
                <a:gridCol w="1678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User</a:t>
                      </a:r>
                      <a:endParaRPr b="1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rgbClr val="E06666">
                        <a:alpha val="8154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id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name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age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5" name="Google Shape;155;p30"/>
          <p:cNvGraphicFramePr/>
          <p:nvPr/>
        </p:nvGraphicFramePr>
        <p:xfrm>
          <a:off x="5638575" y="23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{CAF6552D-4605-4C17-A1DE-96D793E572A7}</a:tableStyleId>
              </a:tblPr>
              <a:tblGrid>
                <a:gridCol w="1678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Address</a:t>
                      </a:r>
                      <a:endParaRPr b="1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rgbClr val="E06666">
                        <a:alpha val="8154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id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street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number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user_id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56" name="Google Shape;156;p30"/>
          <p:cNvCxnSpPr/>
          <p:nvPr/>
        </p:nvCxnSpPr>
        <p:spPr>
          <a:xfrm>
            <a:off x="3508513" y="2926100"/>
            <a:ext cx="2121600" cy="685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30"/>
          <p:cNvSpPr txBox="1"/>
          <p:nvPr/>
        </p:nvSpPr>
        <p:spPr>
          <a:xfrm>
            <a:off x="3544113" y="2461788"/>
            <a:ext cx="4101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1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8" name="Google Shape;158;p30"/>
          <p:cNvSpPr txBox="1"/>
          <p:nvPr/>
        </p:nvSpPr>
        <p:spPr>
          <a:xfrm>
            <a:off x="5176313" y="3161113"/>
            <a:ext cx="4101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1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9" name="Google Shape;159;p30"/>
          <p:cNvSpPr txBox="1"/>
          <p:nvPr>
            <p:ph idx="4" type="body"/>
          </p:nvPr>
        </p:nvSpPr>
        <p:spPr>
          <a:xfrm>
            <a:off x="1826513" y="1422425"/>
            <a:ext cx="4869000" cy="7986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Each User </a:t>
            </a:r>
            <a:r>
              <a:rPr b="1" lang="fr" sz="1800"/>
              <a:t>has one and only one</a:t>
            </a:r>
            <a:r>
              <a:rPr lang="fr" sz="1800"/>
              <a:t> address. Called a one-to-one or</a:t>
            </a:r>
            <a:r>
              <a:rPr b="1" lang="fr" sz="1800"/>
              <a:t> 1:1 relation</a:t>
            </a:r>
            <a:r>
              <a:rPr lang="fr" sz="1800"/>
              <a:t>.</a:t>
            </a:r>
            <a:endParaRPr sz="1800"/>
          </a:p>
        </p:txBody>
      </p:sp>
      <p:sp>
        <p:nvSpPr>
          <p:cNvPr id="160" name="Google Shape;160;p30"/>
          <p:cNvSpPr txBox="1"/>
          <p:nvPr/>
        </p:nvSpPr>
        <p:spPr>
          <a:xfrm>
            <a:off x="536450" y="3442800"/>
            <a:ext cx="10956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primary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key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1" name="Google Shape;161;p30"/>
          <p:cNvSpPr txBox="1"/>
          <p:nvPr/>
        </p:nvSpPr>
        <p:spPr>
          <a:xfrm>
            <a:off x="6205025" y="4013100"/>
            <a:ext cx="13803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foreign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key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2" name="Google Shape;162;p30"/>
          <p:cNvSpPr/>
          <p:nvPr/>
        </p:nvSpPr>
        <p:spPr>
          <a:xfrm>
            <a:off x="1221975" y="2970350"/>
            <a:ext cx="517025" cy="472450"/>
          </a:xfrm>
          <a:custGeom>
            <a:rect b="b" l="l" r="r" t="t"/>
            <a:pathLst>
              <a:path extrusionOk="0" h="18898" w="20681">
                <a:moveTo>
                  <a:pt x="0" y="18898"/>
                </a:moveTo>
                <a:cubicBezTo>
                  <a:pt x="1537" y="9687"/>
                  <a:pt x="11343" y="0"/>
                  <a:pt x="20681" y="0"/>
                </a:cubicBezTo>
              </a:path>
            </a:pathLst>
          </a:custGeom>
          <a:noFill/>
          <a:ln cap="flat" cmpd="sng" w="28575">
            <a:solidFill>
              <a:srgbClr val="F99797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63" name="Google Shape;163;p30"/>
          <p:cNvSpPr/>
          <p:nvPr/>
        </p:nvSpPr>
        <p:spPr>
          <a:xfrm rot="-5400000">
            <a:off x="6036500" y="3732625"/>
            <a:ext cx="517025" cy="472450"/>
          </a:xfrm>
          <a:custGeom>
            <a:rect b="b" l="l" r="r" t="t"/>
            <a:pathLst>
              <a:path extrusionOk="0" h="18898" w="20681">
                <a:moveTo>
                  <a:pt x="0" y="18898"/>
                </a:moveTo>
                <a:cubicBezTo>
                  <a:pt x="1537" y="9687"/>
                  <a:pt x="11343" y="0"/>
                  <a:pt x="20681" y="0"/>
                </a:cubicBezTo>
              </a:path>
            </a:pathLst>
          </a:custGeom>
          <a:noFill/>
          <a:ln cap="flat" cmpd="sng" w="28575">
            <a:solidFill>
              <a:srgbClr val="F99797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1171250" y="-2650"/>
            <a:ext cx="64878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How to model - One-to-many</a:t>
            </a:r>
            <a:endParaRPr/>
          </a:p>
        </p:txBody>
      </p:sp>
      <p:sp>
        <p:nvSpPr>
          <p:cNvPr id="169" name="Google Shape;169;p31"/>
          <p:cNvSpPr txBox="1"/>
          <p:nvPr>
            <p:ph idx="4" type="body"/>
          </p:nvPr>
        </p:nvSpPr>
        <p:spPr>
          <a:xfrm>
            <a:off x="814525" y="918200"/>
            <a:ext cx="6567300" cy="40263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One-to-many relation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800"/>
              <a:t>As with many modern apps like amazon, ebay, uber eats, etc: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</a:pPr>
            <a:r>
              <a:rPr lang="fr" sz="1800">
                <a:solidFill>
                  <a:srgbClr val="CCCCCC"/>
                </a:solidFill>
              </a:rPr>
              <a:t>Users have a name, and age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Each User </a:t>
            </a:r>
            <a:r>
              <a:rPr b="1" lang="fr" sz="1800"/>
              <a:t>has many</a:t>
            </a:r>
            <a:r>
              <a:rPr lang="fr" sz="1800"/>
              <a:t> addresses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CCCCCC"/>
              </a:buClr>
              <a:buSzPts val="1800"/>
              <a:buChar char="●"/>
            </a:pPr>
            <a:r>
              <a:rPr lang="fr" sz="1800">
                <a:solidFill>
                  <a:srgbClr val="CCCCCC"/>
                </a:solidFill>
              </a:rPr>
              <a:t>Addresses have street, number and city</a:t>
            </a:r>
            <a:endParaRPr sz="18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