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9"/>
  </p:notesMasterIdLst>
  <p:sldIdLst>
    <p:sldId id="397" r:id="rId5"/>
    <p:sldId id="399" r:id="rId6"/>
    <p:sldId id="392" r:id="rId7"/>
    <p:sldId id="400" r:id="rId8"/>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00"/>
    <a:srgbClr val="006600"/>
    <a:srgbClr val="FDE6B8"/>
    <a:srgbClr val="002C46"/>
    <a:srgbClr val="FDDA95"/>
    <a:srgbClr val="FFFFFF"/>
    <a:srgbClr val="FBC14E"/>
    <a:srgbClr val="EBEEF2"/>
    <a:srgbClr val="AABFD6"/>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75F8A-B6A4-47AB-8981-49C4B6F09403}" v="51" dt="2023-06-23T17:30:19.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54" d="100"/>
          <a:sy n="54" d="100"/>
        </p:scale>
        <p:origin x="90"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inne Lucas" userId="c06c79ba-2963-4f79-b81d-ead7c52970e9" providerId="ADAL" clId="{51175F8A-B6A4-47AB-8981-49C4B6F09403}"/>
    <pc:docChg chg="undo custSel modSld">
      <pc:chgData name="Corinne Lucas" userId="c06c79ba-2963-4f79-b81d-ead7c52970e9" providerId="ADAL" clId="{51175F8A-B6A4-47AB-8981-49C4B6F09403}" dt="2023-06-23T17:30:19.975" v="222"/>
      <pc:docMkLst>
        <pc:docMk/>
      </pc:docMkLst>
      <pc:sldChg chg="addSp delSp modSp mod">
        <pc:chgData name="Corinne Lucas" userId="c06c79ba-2963-4f79-b81d-ead7c52970e9" providerId="ADAL" clId="{51175F8A-B6A4-47AB-8981-49C4B6F09403}" dt="2023-06-23T17:22:22.490" v="190"/>
        <pc:sldMkLst>
          <pc:docMk/>
          <pc:sldMk cId="2844286603" sldId="392"/>
        </pc:sldMkLst>
        <pc:spChg chg="mod">
          <ac:chgData name="Corinne Lucas" userId="c06c79ba-2963-4f79-b81d-ead7c52970e9" providerId="ADAL" clId="{51175F8A-B6A4-47AB-8981-49C4B6F09403}" dt="2023-06-23T17:20:34.329" v="185" actId="20577"/>
          <ac:spMkLst>
            <pc:docMk/>
            <pc:sldMk cId="2844286603" sldId="392"/>
            <ac:spMk id="2" creationId="{F0E37C96-13BD-4F0C-B379-77591A183D9B}"/>
          </ac:spMkLst>
        </pc:spChg>
        <pc:spChg chg="del mod">
          <ac:chgData name="Corinne Lucas" userId="c06c79ba-2963-4f79-b81d-ead7c52970e9" providerId="ADAL" clId="{51175F8A-B6A4-47AB-8981-49C4B6F09403}" dt="2023-06-23T17:16:45.935" v="165" actId="478"/>
          <ac:spMkLst>
            <pc:docMk/>
            <pc:sldMk cId="2844286603" sldId="392"/>
            <ac:spMk id="9" creationId="{0FB55E80-72B6-4994-8552-223A758DA182}"/>
          </ac:spMkLst>
        </pc:spChg>
        <pc:graphicFrameChg chg="add mod">
          <ac:chgData name="Corinne Lucas" userId="c06c79ba-2963-4f79-b81d-ead7c52970e9" providerId="ADAL" clId="{51175F8A-B6A4-47AB-8981-49C4B6F09403}" dt="2023-06-23T17:22:12.209" v="188" actId="692"/>
          <ac:graphicFrameMkLst>
            <pc:docMk/>
            <pc:sldMk cId="2844286603" sldId="392"/>
            <ac:graphicFrameMk id="3" creationId="{2BB2F667-2CFF-1507-2C05-B0FC2B27C281}"/>
          </ac:graphicFrameMkLst>
        </pc:graphicFrameChg>
        <pc:graphicFrameChg chg="add mod">
          <ac:chgData name="Corinne Lucas" userId="c06c79ba-2963-4f79-b81d-ead7c52970e9" providerId="ADAL" clId="{51175F8A-B6A4-47AB-8981-49C4B6F09403}" dt="2023-06-23T17:21:57.470" v="186" actId="692"/>
          <ac:graphicFrameMkLst>
            <pc:docMk/>
            <pc:sldMk cId="2844286603" sldId="392"/>
            <ac:graphicFrameMk id="4" creationId="{E78EBA57-08C5-F394-3FFA-E7609919FA07}"/>
          </ac:graphicFrameMkLst>
        </pc:graphicFrameChg>
        <pc:graphicFrameChg chg="add mod">
          <ac:chgData name="Corinne Lucas" userId="c06c79ba-2963-4f79-b81d-ead7c52970e9" providerId="ADAL" clId="{51175F8A-B6A4-47AB-8981-49C4B6F09403}" dt="2023-06-23T17:22:22.490" v="190"/>
          <ac:graphicFrameMkLst>
            <pc:docMk/>
            <pc:sldMk cId="2844286603" sldId="392"/>
            <ac:graphicFrameMk id="5" creationId="{86643A49-79F3-A577-40C2-37269F3B95F6}"/>
          </ac:graphicFrameMkLst>
        </pc:graphicFrameChg>
      </pc:sldChg>
      <pc:sldChg chg="addSp delSp modSp mod">
        <pc:chgData name="Corinne Lucas" userId="c06c79ba-2963-4f79-b81d-ead7c52970e9" providerId="ADAL" clId="{51175F8A-B6A4-47AB-8981-49C4B6F09403}" dt="2023-06-23T17:30:19.975" v="222"/>
        <pc:sldMkLst>
          <pc:docMk/>
          <pc:sldMk cId="2748477053" sldId="397"/>
        </pc:sldMkLst>
        <pc:spChg chg="mod">
          <ac:chgData name="Corinne Lucas" userId="c06c79ba-2963-4f79-b81d-ead7c52970e9" providerId="ADAL" clId="{51175F8A-B6A4-47AB-8981-49C4B6F09403}" dt="2023-06-23T16:34:59.235" v="25" actId="20577"/>
          <ac:spMkLst>
            <pc:docMk/>
            <pc:sldMk cId="2748477053" sldId="397"/>
            <ac:spMk id="2" creationId="{F0E37C96-13BD-4F0C-B379-77591A183D9B}"/>
          </ac:spMkLst>
        </pc:spChg>
        <pc:spChg chg="del mod">
          <ac:chgData name="Corinne Lucas" userId="c06c79ba-2963-4f79-b81d-ead7c52970e9" providerId="ADAL" clId="{51175F8A-B6A4-47AB-8981-49C4B6F09403}" dt="2023-06-23T16:44:06.511" v="38" actId="478"/>
          <ac:spMkLst>
            <pc:docMk/>
            <pc:sldMk cId="2748477053" sldId="397"/>
            <ac:spMk id="12" creationId="{98D41DE5-8C4C-43CA-9432-43E7654D7C5A}"/>
          </ac:spMkLst>
        </pc:spChg>
        <pc:graphicFrameChg chg="add del mod">
          <ac:chgData name="Corinne Lucas" userId="c06c79ba-2963-4f79-b81d-ead7c52970e9" providerId="ADAL" clId="{51175F8A-B6A4-47AB-8981-49C4B6F09403}" dt="2023-06-23T16:38:32.717" v="29" actId="478"/>
          <ac:graphicFrameMkLst>
            <pc:docMk/>
            <pc:sldMk cId="2748477053" sldId="397"/>
            <ac:graphicFrameMk id="3" creationId="{E4C6EF5B-0579-D509-E405-C028F0145F26}"/>
          </ac:graphicFrameMkLst>
        </pc:graphicFrameChg>
        <pc:graphicFrameChg chg="add mod">
          <ac:chgData name="Corinne Lucas" userId="c06c79ba-2963-4f79-b81d-ead7c52970e9" providerId="ADAL" clId="{51175F8A-B6A4-47AB-8981-49C4B6F09403}" dt="2023-06-23T16:40:00.524" v="35" actId="14100"/>
          <ac:graphicFrameMkLst>
            <pc:docMk/>
            <pc:sldMk cId="2748477053" sldId="397"/>
            <ac:graphicFrameMk id="4" creationId="{E4C6EF5B-0579-D509-E405-C028F0145F26}"/>
          </ac:graphicFrameMkLst>
        </pc:graphicFrameChg>
        <pc:graphicFrameChg chg="add mod">
          <ac:chgData name="Corinne Lucas" userId="c06c79ba-2963-4f79-b81d-ead7c52970e9" providerId="ADAL" clId="{51175F8A-B6A4-47AB-8981-49C4B6F09403}" dt="2023-06-23T17:30:19.975" v="222"/>
          <ac:graphicFrameMkLst>
            <pc:docMk/>
            <pc:sldMk cId="2748477053" sldId="397"/>
            <ac:graphicFrameMk id="5" creationId="{166148F8-41EA-A93B-2F83-70B292D75CC9}"/>
          </ac:graphicFrameMkLst>
        </pc:graphicFrameChg>
        <pc:graphicFrameChg chg="del">
          <ac:chgData name="Corinne Lucas" userId="c06c79ba-2963-4f79-b81d-ead7c52970e9" providerId="ADAL" clId="{51175F8A-B6A4-47AB-8981-49C4B6F09403}" dt="2023-06-23T16:37:41.205" v="26" actId="478"/>
          <ac:graphicFrameMkLst>
            <pc:docMk/>
            <pc:sldMk cId="2748477053" sldId="397"/>
            <ac:graphicFrameMk id="11" creationId="{EC19C994-9521-4621-BDD8-A81FFDF8F338}"/>
          </ac:graphicFrameMkLst>
        </pc:graphicFrameChg>
      </pc:sldChg>
      <pc:sldChg chg="addSp delSp modSp mod">
        <pc:chgData name="Corinne Lucas" userId="c06c79ba-2963-4f79-b81d-ead7c52970e9" providerId="ADAL" clId="{51175F8A-B6A4-47AB-8981-49C4B6F09403}" dt="2023-06-23T17:04:03.634" v="138" actId="20577"/>
        <pc:sldMkLst>
          <pc:docMk/>
          <pc:sldMk cId="667657664" sldId="399"/>
        </pc:sldMkLst>
        <pc:spChg chg="mod">
          <ac:chgData name="Corinne Lucas" userId="c06c79ba-2963-4f79-b81d-ead7c52970e9" providerId="ADAL" clId="{51175F8A-B6A4-47AB-8981-49C4B6F09403}" dt="2023-06-23T17:04:03.634" v="138" actId="20577"/>
          <ac:spMkLst>
            <pc:docMk/>
            <pc:sldMk cId="667657664" sldId="399"/>
            <ac:spMk id="2" creationId="{F0E37C96-13BD-4F0C-B379-77591A183D9B}"/>
          </ac:spMkLst>
        </pc:spChg>
        <pc:spChg chg="del mod">
          <ac:chgData name="Corinne Lucas" userId="c06c79ba-2963-4f79-b81d-ead7c52970e9" providerId="ADAL" clId="{51175F8A-B6A4-47AB-8981-49C4B6F09403}" dt="2023-06-23T16:51:26.184" v="65" actId="478"/>
          <ac:spMkLst>
            <pc:docMk/>
            <pc:sldMk cId="667657664" sldId="399"/>
            <ac:spMk id="21" creationId="{45136C0F-6251-49D7-A7E6-166D4D8B5A9E}"/>
          </ac:spMkLst>
        </pc:spChg>
        <pc:graphicFrameChg chg="add mod">
          <ac:chgData name="Corinne Lucas" userId="c06c79ba-2963-4f79-b81d-ead7c52970e9" providerId="ADAL" clId="{51175F8A-B6A4-47AB-8981-49C4B6F09403}" dt="2023-06-23T17:01:32.046" v="73"/>
          <ac:graphicFrameMkLst>
            <pc:docMk/>
            <pc:sldMk cId="667657664" sldId="399"/>
            <ac:graphicFrameMk id="3" creationId="{FAB3754F-7EE4-B02E-CBA9-E6BAB44B3AD5}"/>
          </ac:graphicFrameMkLst>
        </pc:graphicFrameChg>
        <pc:graphicFrameChg chg="add mod">
          <ac:chgData name="Corinne Lucas" userId="c06c79ba-2963-4f79-b81d-ead7c52970e9" providerId="ADAL" clId="{51175F8A-B6A4-47AB-8981-49C4B6F09403}" dt="2023-06-23T16:51:48.895" v="67" actId="692"/>
          <ac:graphicFrameMkLst>
            <pc:docMk/>
            <pc:sldMk cId="667657664" sldId="399"/>
            <ac:graphicFrameMk id="4" creationId="{2980E096-4192-9762-0EBB-73BF8D088C34}"/>
          </ac:graphicFrameMkLst>
        </pc:graphicFrameChg>
        <pc:graphicFrameChg chg="add del mod">
          <ac:chgData name="Corinne Lucas" userId="c06c79ba-2963-4f79-b81d-ead7c52970e9" providerId="ADAL" clId="{51175F8A-B6A4-47AB-8981-49C4B6F09403}" dt="2023-06-23T17:01:12.284" v="71" actId="478"/>
          <ac:graphicFrameMkLst>
            <pc:docMk/>
            <pc:sldMk cId="667657664" sldId="399"/>
            <ac:graphicFrameMk id="5" creationId="{FAB3754F-7EE4-B02E-CBA9-E6BAB44B3AD5}"/>
          </ac:graphicFrameMkLst>
        </pc:graphicFrameChg>
        <pc:graphicFrameChg chg="del">
          <ac:chgData name="Corinne Lucas" userId="c06c79ba-2963-4f79-b81d-ead7c52970e9" providerId="ADAL" clId="{51175F8A-B6A4-47AB-8981-49C4B6F09403}" dt="2023-06-23T16:47:08.023" v="41" actId="478"/>
          <ac:graphicFrameMkLst>
            <pc:docMk/>
            <pc:sldMk cId="667657664" sldId="399"/>
            <ac:graphicFrameMk id="20" creationId="{9374B13C-CC83-4511-A430-D203A541664D}"/>
          </ac:graphicFrameMkLst>
        </pc:graphicFrameChg>
      </pc:sldChg>
      <pc:sldChg chg="addSp delSp modSp mod">
        <pc:chgData name="Corinne Lucas" userId="c06c79ba-2963-4f79-b81d-ead7c52970e9" providerId="ADAL" clId="{51175F8A-B6A4-47AB-8981-49C4B6F09403}" dt="2023-06-23T17:29:45.577" v="221" actId="478"/>
        <pc:sldMkLst>
          <pc:docMk/>
          <pc:sldMk cId="534358597" sldId="400"/>
        </pc:sldMkLst>
        <pc:spChg chg="mod">
          <ac:chgData name="Corinne Lucas" userId="c06c79ba-2963-4f79-b81d-ead7c52970e9" providerId="ADAL" clId="{51175F8A-B6A4-47AB-8981-49C4B6F09403}" dt="2023-06-23T17:29:38.528" v="220" actId="20577"/>
          <ac:spMkLst>
            <pc:docMk/>
            <pc:sldMk cId="534358597" sldId="400"/>
            <ac:spMk id="2" creationId="{F0E37C96-13BD-4F0C-B379-77591A183D9B}"/>
          </ac:spMkLst>
        </pc:spChg>
        <pc:spChg chg="del mod">
          <ac:chgData name="Corinne Lucas" userId="c06c79ba-2963-4f79-b81d-ead7c52970e9" providerId="ADAL" clId="{51175F8A-B6A4-47AB-8981-49C4B6F09403}" dt="2023-06-23T17:29:45.577" v="221" actId="478"/>
          <ac:spMkLst>
            <pc:docMk/>
            <pc:sldMk cId="534358597" sldId="400"/>
            <ac:spMk id="12" creationId="{3E2A6C54-03E1-4BB5-8A12-2A2E4DFCFAB7}"/>
          </ac:spMkLst>
        </pc:spChg>
        <pc:graphicFrameChg chg="add mod">
          <ac:chgData name="Corinne Lucas" userId="c06c79ba-2963-4f79-b81d-ead7c52970e9" providerId="ADAL" clId="{51175F8A-B6A4-47AB-8981-49C4B6F09403}" dt="2023-06-23T17:26:25.668" v="202" actId="692"/>
          <ac:graphicFrameMkLst>
            <pc:docMk/>
            <pc:sldMk cId="534358597" sldId="400"/>
            <ac:graphicFrameMk id="3" creationId="{175DBD76-28EE-9FED-94F4-81AE43B9880C}"/>
          </ac:graphicFrameMkLst>
        </pc:graphicFrameChg>
        <pc:graphicFrameChg chg="add mod">
          <ac:chgData name="Corinne Lucas" userId="c06c79ba-2963-4f79-b81d-ead7c52970e9" providerId="ADAL" clId="{51175F8A-B6A4-47AB-8981-49C4B6F09403}" dt="2023-06-23T17:26:08.489" v="198" actId="692"/>
          <ac:graphicFrameMkLst>
            <pc:docMk/>
            <pc:sldMk cId="534358597" sldId="400"/>
            <ac:graphicFrameMk id="4" creationId="{B35C1BE0-0C79-B6A5-C7A2-F22C6DB55424}"/>
          </ac:graphicFrameMkLst>
        </pc:graphicFrameChg>
        <pc:graphicFrameChg chg="add mod">
          <ac:chgData name="Corinne Lucas" userId="c06c79ba-2963-4f79-b81d-ead7c52970e9" providerId="ADAL" clId="{51175F8A-B6A4-47AB-8981-49C4B6F09403}" dt="2023-06-23T17:26:51.420" v="204" actId="1076"/>
          <ac:graphicFrameMkLst>
            <pc:docMk/>
            <pc:sldMk cId="534358597" sldId="400"/>
            <ac:graphicFrameMk id="5" creationId="{D4B659C4-4FC6-B412-5A5A-526DA343B95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corinnelucas-my.sharepoint.com/personal/corinnelucas_corinnelucas_onmicrosoft_com/Documents/SWC%20Economics%20Case%20Stud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Average Market Water Demand vs. Average WBMP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'[SWC Economics Case Study.xlsx]What-If Analysis'!$B$16</c:f>
              <c:strCache>
                <c:ptCount val="1"/>
                <c:pt idx="0">
                  <c:v>Market Water Demand (Mega-Litres)</c:v>
                </c:pt>
              </c:strCache>
            </c:strRef>
          </c:tx>
          <c:spPr>
            <a:solidFill>
              <a:srgbClr val="003E00">
                <a:alpha val="89804"/>
              </a:srgbClr>
            </a:solidFill>
            <a:ln>
              <a:noFill/>
            </a:ln>
            <a:effectLst/>
          </c:spPr>
          <c:invertIfNegative val="0"/>
          <c:dLbls>
            <c:spPr>
              <a:solidFill>
                <a:schemeClr val="bg2">
                  <a:alpha val="96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ln w="0">
                      <a:noFill/>
                    </a:ln>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'[SWC Economics Case Study.xlsx]What-If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'[SWC Economics Case Study.xlsx]What-If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0-14A7-488C-9774-4EF74B79763A}"/>
            </c:ext>
          </c:extLst>
        </c:ser>
        <c:dLbls>
          <c:showLegendKey val="0"/>
          <c:showVal val="0"/>
          <c:showCatName val="0"/>
          <c:showSerName val="0"/>
          <c:showPercent val="0"/>
          <c:showBubbleSize val="0"/>
        </c:dLbls>
        <c:gapWidth val="44"/>
        <c:axId val="639443080"/>
        <c:axId val="639444880"/>
      </c:barChart>
      <c:lineChart>
        <c:grouping val="standard"/>
        <c:varyColors val="0"/>
        <c:ser>
          <c:idx val="0"/>
          <c:order val="0"/>
          <c:tx>
            <c:strRef>
              <c:f>'[SWC Economics Case Study.xlsx]What-If Analysis'!$B$15</c:f>
              <c:strCache>
                <c:ptCount val="1"/>
                <c:pt idx="0">
                  <c:v>Average Water Balancing Market Price</c:v>
                </c:pt>
              </c:strCache>
            </c:strRef>
          </c:tx>
          <c:spPr>
            <a:ln w="28575" cap="rnd">
              <a:solidFill>
                <a:schemeClr val="accent1">
                  <a:lumMod val="50000"/>
                </a:schemeClr>
              </a:solidFill>
              <a:round/>
            </a:ln>
            <a:effectLst/>
          </c:spPr>
          <c:marker>
            <c:symbol val="diamond"/>
            <c:size val="6"/>
            <c:spPr>
              <a:solidFill>
                <a:schemeClr val="accent5"/>
              </a:solidFill>
              <a:ln w="9525">
                <a:solidFill>
                  <a:schemeClr val="accent5"/>
                </a:solidFill>
              </a:ln>
              <a:effectLst/>
            </c:spPr>
          </c:marker>
          <c:cat>
            <c:numRef>
              <c:f>'[SWC Economics Case Study.xlsx]What-If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'[SWC Economics Case Study.xlsx]What-If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14A7-488C-9774-4EF74B79763A}"/>
            </c:ext>
          </c:extLst>
        </c:ser>
        <c:dLbls>
          <c:showLegendKey val="0"/>
          <c:showVal val="0"/>
          <c:showCatName val="0"/>
          <c:showSerName val="0"/>
          <c:showPercent val="0"/>
          <c:showBubbleSize val="0"/>
        </c:dLbls>
        <c:marker val="1"/>
        <c:smooth val="0"/>
        <c:axId val="803517000"/>
        <c:axId val="803522040"/>
      </c:lineChart>
      <c:dateAx>
        <c:axId val="63944308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39444880"/>
        <c:crosses val="autoZero"/>
        <c:auto val="1"/>
        <c:lblOffset val="100"/>
        <c:baseTimeUnit val="months"/>
      </c:dateAx>
      <c:valAx>
        <c:axId val="6394448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39443080"/>
        <c:crosses val="autoZero"/>
        <c:crossBetween val="between"/>
      </c:valAx>
      <c:valAx>
        <c:axId val="803522040"/>
        <c:scaling>
          <c:orientation val="minMax"/>
        </c:scaling>
        <c:delete val="0"/>
        <c:axPos val="r"/>
        <c:numFmt formatCode="&quot;$&quot;#,##0.00;[Red]\-&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03517000"/>
        <c:crosses val="max"/>
        <c:crossBetween val="between"/>
      </c:valAx>
      <c:dateAx>
        <c:axId val="803517000"/>
        <c:scaling>
          <c:orientation val="minMax"/>
        </c:scaling>
        <c:delete val="1"/>
        <c:axPos val="b"/>
        <c:numFmt formatCode="mmm\-yy" sourceLinked="1"/>
        <c:majorTickMark val="out"/>
        <c:minorTickMark val="none"/>
        <c:tickLblPos val="nextTo"/>
        <c:crossAx val="803522040"/>
        <c:crosses val="autoZero"/>
        <c:auto val="1"/>
        <c:lblOffset val="100"/>
        <c:baseTimeUnit val="months"/>
        <c:majorUnit val="1"/>
        <c:minorUnit val="1"/>
      </c:date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a:solidFill>
                  <a:sysClr val="windowText" lastClr="000000"/>
                </a:solidFill>
              </a:rPr>
              <a:t>Quantity of Soft Water Procured and Overall Price (January - December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diamond"/>
            <c:size val="5"/>
            <c:spPr>
              <a:solidFill>
                <a:srgbClr val="C00000"/>
              </a:solidFill>
              <a:ln w="9525">
                <a:noFill/>
              </a:ln>
              <a:effectLst/>
            </c:spPr>
          </c:marker>
          <c:xVal>
            <c:numRef>
              <c:f>'[SWC Economics Case Study.xlsx]Economic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'[SWC Economics Case Study.xlsx]Economic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5223-4B66-A52E-9CF26970BA83}"/>
            </c:ext>
          </c:extLst>
        </c:ser>
        <c:dLbls>
          <c:showLegendKey val="0"/>
          <c:showVal val="0"/>
          <c:showCatName val="0"/>
          <c:showSerName val="0"/>
          <c:showPercent val="0"/>
          <c:showBubbleSize val="0"/>
        </c:dLbls>
        <c:axId val="629599416"/>
        <c:axId val="629599776"/>
      </c:scatterChart>
      <c:valAx>
        <c:axId val="6295994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u="none" strike="noStrike" kern="1200" baseline="0">
                    <a:solidFill>
                      <a:sysClr val="windowText" lastClr="000000"/>
                    </a:solidFill>
                  </a:rPr>
                  <a:t>Average WBMP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29599776"/>
        <c:crosses val="autoZero"/>
        <c:crossBetween val="midCat"/>
      </c:valAx>
      <c:valAx>
        <c:axId val="629599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u="none" strike="noStrike" kern="1200" baseline="0">
                    <a:solidFill>
                      <a:sysClr val="windowText" lastClr="000000"/>
                    </a:solidFill>
                  </a:rPr>
                  <a:t>Average Quanitity of Water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295994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Quarters by Revenue</a:t>
            </a:r>
            <a:r>
              <a:rPr lang="en-US" b="1" baseline="0">
                <a:solidFill>
                  <a:schemeClr val="tx1"/>
                </a:solidFill>
              </a:rPr>
              <a:t> Reduction Opportunities</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'[SWC Economics Case Study.xlsx]What-If Analysis'!$Q$61</c:f>
              <c:strCache>
                <c:ptCount val="1"/>
                <c:pt idx="0">
                  <c:v>Total Revenue</c:v>
                </c:pt>
              </c:strCache>
            </c:strRef>
          </c:tx>
          <c:spPr>
            <a:solidFill>
              <a:srgbClr val="003E00">
                <a:alpha val="75000"/>
              </a:srgbClr>
            </a:solidFill>
            <a:ln>
              <a:noFill/>
            </a:ln>
            <a:effectLst/>
          </c:spPr>
          <c:invertIfNegative val="0"/>
          <c:cat>
            <c:strRef>
              <c:f>'[SWC Economics Case Study.xlsx]What-If Analysis'!$D$62:$D$65</c:f>
              <c:strCache>
                <c:ptCount val="4"/>
                <c:pt idx="0">
                  <c:v>Q1</c:v>
                </c:pt>
                <c:pt idx="1">
                  <c:v>Q2</c:v>
                </c:pt>
                <c:pt idx="2">
                  <c:v>Q3</c:v>
                </c:pt>
                <c:pt idx="3">
                  <c:v>Q4</c:v>
                </c:pt>
              </c:strCache>
            </c:strRef>
          </c:cat>
          <c:val>
            <c:numRef>
              <c:f>'[SWC Economics Case Study.xlsx]What-If Analysis'!$Q$62:$Q$65</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1FEF-4506-83EA-8A5EF419DD47}"/>
            </c:ext>
          </c:extLst>
        </c:ser>
        <c:dLbls>
          <c:showLegendKey val="0"/>
          <c:showVal val="0"/>
          <c:showCatName val="0"/>
          <c:showSerName val="0"/>
          <c:showPercent val="0"/>
          <c:showBubbleSize val="0"/>
        </c:dLbls>
        <c:gapWidth val="74"/>
        <c:overlap val="-27"/>
        <c:axId val="1045067528"/>
        <c:axId val="1045070768"/>
      </c:barChart>
      <c:lineChart>
        <c:grouping val="standard"/>
        <c:varyColors val="0"/>
        <c:ser>
          <c:idx val="1"/>
          <c:order val="1"/>
          <c:tx>
            <c:strRef>
              <c:f>'[SWC Economics Case Study.xlsx]What-If Analysis'!$R$61</c:f>
              <c:strCache>
                <c:ptCount val="1"/>
                <c:pt idx="0">
                  <c:v>% Revenue Reduction</c:v>
                </c:pt>
              </c:strCache>
            </c:strRef>
          </c:tx>
          <c:spPr>
            <a:ln w="28575" cap="rnd">
              <a:solidFill>
                <a:schemeClr val="accent4"/>
              </a:solidFill>
              <a:round/>
            </a:ln>
            <a:effectLst/>
          </c:spPr>
          <c:marker>
            <c:symbol val="diamond"/>
            <c:size val="6"/>
            <c:spPr>
              <a:solidFill>
                <a:schemeClr val="accent2"/>
              </a:solidFill>
              <a:ln w="9525">
                <a:solidFill>
                  <a:schemeClr val="accent2"/>
                </a:solidFill>
              </a:ln>
              <a:effectLst/>
            </c:spPr>
          </c:marker>
          <c:val>
            <c:numRef>
              <c:f>'[SWC Economics Case Study.xlsx]What-If Analysis'!$R$62:$R$65</c:f>
              <c:numCache>
                <c:formatCode>0.00%</c:formatCode>
                <c:ptCount val="4"/>
                <c:pt idx="0">
                  <c:v>0.2995208254313263</c:v>
                </c:pt>
                <c:pt idx="1">
                  <c:v>0.24256416956867055</c:v>
                </c:pt>
                <c:pt idx="2">
                  <c:v>0.23766128176830195</c:v>
                </c:pt>
                <c:pt idx="3">
                  <c:v>0.22025372323170109</c:v>
                </c:pt>
              </c:numCache>
            </c:numRef>
          </c:val>
          <c:smooth val="0"/>
          <c:extLst>
            <c:ext xmlns:c16="http://schemas.microsoft.com/office/drawing/2014/chart" uri="{C3380CC4-5D6E-409C-BE32-E72D297353CC}">
              <c16:uniqueId val="{00000001-1FEF-4506-83EA-8A5EF419DD47}"/>
            </c:ext>
          </c:extLst>
        </c:ser>
        <c:dLbls>
          <c:showLegendKey val="0"/>
          <c:showVal val="0"/>
          <c:showCatName val="0"/>
          <c:showSerName val="0"/>
          <c:showPercent val="0"/>
          <c:showBubbleSize val="0"/>
        </c:dLbls>
        <c:marker val="1"/>
        <c:smooth val="0"/>
        <c:axId val="1183927976"/>
        <c:axId val="1183934456"/>
      </c:lineChart>
      <c:catAx>
        <c:axId val="1045067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045070768"/>
        <c:crosses val="autoZero"/>
        <c:auto val="1"/>
        <c:lblAlgn val="ctr"/>
        <c:lblOffset val="100"/>
        <c:noMultiLvlLbl val="0"/>
      </c:catAx>
      <c:valAx>
        <c:axId val="10450707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45067528"/>
        <c:crosses val="autoZero"/>
        <c:crossBetween val="between"/>
      </c:valAx>
      <c:valAx>
        <c:axId val="118393445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83927976"/>
        <c:crosses val="max"/>
        <c:crossBetween val="between"/>
      </c:valAx>
      <c:catAx>
        <c:axId val="1183927976"/>
        <c:scaling>
          <c:orientation val="minMax"/>
        </c:scaling>
        <c:delete val="1"/>
        <c:axPos val="b"/>
        <c:majorTickMark val="out"/>
        <c:minorTickMark val="none"/>
        <c:tickLblPos val="nextTo"/>
        <c:crossAx val="11839344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ysClr val="windowText" lastClr="000000"/>
                </a:solidFill>
              </a:rPr>
              <a:t>Desalination Cost to</a:t>
            </a:r>
            <a:r>
              <a:rPr lang="en-US" b="1" baseline="0" dirty="0">
                <a:solidFill>
                  <a:sysClr val="windowText" lastClr="000000"/>
                </a:solidFill>
              </a:rPr>
              <a:t> Produce ($/ML) for </a:t>
            </a:r>
            <a:r>
              <a:rPr lang="en-US" b="1" baseline="0" dirty="0" err="1">
                <a:solidFill>
                  <a:sysClr val="windowText" lastClr="000000"/>
                </a:solidFill>
              </a:rPr>
              <a:t>Kootha</a:t>
            </a:r>
            <a:r>
              <a:rPr lang="en-US" b="1" baseline="0" dirty="0">
                <a:solidFill>
                  <a:sysClr val="windowText" lastClr="000000"/>
                </a:solidFill>
              </a:rPr>
              <a:t>, </a:t>
            </a:r>
            <a:r>
              <a:rPr lang="en-US" b="1" baseline="0" dirty="0" err="1">
                <a:solidFill>
                  <a:sysClr val="windowText" lastClr="000000"/>
                </a:solidFill>
              </a:rPr>
              <a:t>Surjek</a:t>
            </a:r>
            <a:r>
              <a:rPr lang="en-US" b="1" baseline="0" dirty="0">
                <a:solidFill>
                  <a:sysClr val="windowText" lastClr="000000"/>
                </a:solidFill>
              </a:rPr>
              <a:t>, </a:t>
            </a:r>
            <a:r>
              <a:rPr lang="en-US" b="1" baseline="0" dirty="0" err="1">
                <a:solidFill>
                  <a:sysClr val="windowText" lastClr="000000"/>
                </a:solidFill>
              </a:rPr>
              <a:t>Jutik</a:t>
            </a:r>
            <a:r>
              <a:rPr lang="en-US" b="1" baseline="0" dirty="0">
                <a:solidFill>
                  <a:sysClr val="windowText" lastClr="000000"/>
                </a:solidFill>
              </a:rPr>
              <a:t>, and All Units (July '13 - June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311781699642096"/>
          <c:y val="0.21891473565804276"/>
          <c:w val="0.84892674902392096"/>
          <c:h val="0.59777697787776529"/>
        </c:manualLayout>
      </c:layout>
      <c:scatterChart>
        <c:scatterStyle val="lineMarker"/>
        <c:varyColors val="0"/>
        <c:ser>
          <c:idx val="0"/>
          <c:order val="0"/>
          <c:tx>
            <c:strRef>
              <c:f>'[SWC Economics Case Study.xlsx]Economic Cost Analysis'!$K$65</c:f>
              <c:strCache>
                <c:ptCount val="1"/>
                <c:pt idx="0">
                  <c:v>Kootha</c:v>
                </c:pt>
              </c:strCache>
            </c:strRef>
          </c:tx>
          <c:spPr>
            <a:ln w="19050" cap="rnd">
              <a:solidFill>
                <a:schemeClr val="accent1">
                  <a:lumMod val="75000"/>
                  <a:alpha val="70000"/>
                </a:schemeClr>
              </a:solidFill>
              <a:round/>
            </a:ln>
            <a:effectLst/>
          </c:spPr>
          <c:marker>
            <c:symbol val="circle"/>
            <c:size val="6"/>
            <c:spPr>
              <a:solidFill>
                <a:schemeClr val="accent1">
                  <a:lumMod val="50000"/>
                </a:schemeClr>
              </a:solidFill>
              <a:ln w="9525" cap="flat">
                <a:solidFill>
                  <a:schemeClr val="accent1">
                    <a:lumMod val="75000"/>
                  </a:schemeClr>
                </a:solidFill>
                <a:round/>
              </a:ln>
              <a:effectLst/>
            </c:spPr>
          </c:marker>
          <c:xVal>
            <c:numRef>
              <c:f>'[SWC Economics Case Study.xlsx]Economic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xVal>
          <c:yVal>
            <c:numRef>
              <c:f>'[SWC Economics Case Study.xlsx]Economic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1"/>
          <c:extLst>
            <c:ext xmlns:c16="http://schemas.microsoft.com/office/drawing/2014/chart" uri="{C3380CC4-5D6E-409C-BE32-E72D297353CC}">
              <c16:uniqueId val="{00000000-15B1-45FB-A5F1-9ABB6604246D}"/>
            </c:ext>
          </c:extLst>
        </c:ser>
        <c:ser>
          <c:idx val="1"/>
          <c:order val="1"/>
          <c:tx>
            <c:strRef>
              <c:f>'[SWC Economics Case Study.xlsx]Economic Cost Analysis'!$K$66</c:f>
              <c:strCache>
                <c:ptCount val="1"/>
                <c:pt idx="0">
                  <c:v>Surjek</c:v>
                </c:pt>
              </c:strCache>
            </c:strRef>
          </c:tx>
          <c:spPr>
            <a:ln w="19050" cap="rnd">
              <a:solidFill>
                <a:srgbClr val="006600">
                  <a:alpha val="70000"/>
                </a:srgbClr>
              </a:solidFill>
              <a:round/>
            </a:ln>
            <a:effectLst/>
          </c:spPr>
          <c:marker>
            <c:symbol val="circle"/>
            <c:size val="5"/>
            <c:spPr>
              <a:solidFill>
                <a:schemeClr val="accent6">
                  <a:lumMod val="50000"/>
                </a:schemeClr>
              </a:solidFill>
              <a:ln w="9525">
                <a:solidFill>
                  <a:schemeClr val="accent6">
                    <a:lumMod val="75000"/>
                  </a:schemeClr>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'[SWC Economics Case Study.xlsx]Economic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xVal>
          <c:yVal>
            <c:numRef>
              <c:f>'[SWC Economics Case Study.xlsx]Economic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1"/>
          <c:extLst>
            <c:ext xmlns:c16="http://schemas.microsoft.com/office/drawing/2014/chart" uri="{C3380CC4-5D6E-409C-BE32-E72D297353CC}">
              <c16:uniqueId val="{00000001-15B1-45FB-A5F1-9ABB6604246D}"/>
            </c:ext>
          </c:extLst>
        </c:ser>
        <c:ser>
          <c:idx val="2"/>
          <c:order val="2"/>
          <c:tx>
            <c:strRef>
              <c:f>'[SWC Economics Case Study.xlsx]Economic Cost Analysis'!$K$67</c:f>
              <c:strCache>
                <c:ptCount val="1"/>
                <c:pt idx="0">
                  <c:v>Jutik</c:v>
                </c:pt>
              </c:strCache>
            </c:strRef>
          </c:tx>
          <c:spPr>
            <a:ln w="19050" cap="rnd">
              <a:solidFill>
                <a:srgbClr val="FF0000">
                  <a:alpha val="70000"/>
                </a:srgbClr>
              </a:solidFill>
              <a:round/>
            </a:ln>
            <a:effectLst/>
          </c:spPr>
          <c:marker>
            <c:symbol val="circle"/>
            <c:size val="5"/>
            <c:spPr>
              <a:solidFill>
                <a:srgbClr val="C00000"/>
              </a:solidFill>
              <a:ln w="9525">
                <a:solidFill>
                  <a:srgbClr val="FF0000"/>
                </a:solidFill>
              </a:ln>
              <a:effectLst/>
            </c:spPr>
          </c:marker>
          <c:xVal>
            <c:numRef>
              <c:f>'[SWC Economics Case Study.xlsx]Economic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xVal>
          <c:yVal>
            <c:numRef>
              <c:f>'[SWC Economics Case Study.xlsx]Economic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1"/>
          <c:extLst>
            <c:ext xmlns:c16="http://schemas.microsoft.com/office/drawing/2014/chart" uri="{C3380CC4-5D6E-409C-BE32-E72D297353CC}">
              <c16:uniqueId val="{00000002-15B1-45FB-A5F1-9ABB6604246D}"/>
            </c:ext>
          </c:extLst>
        </c:ser>
        <c:ser>
          <c:idx val="3"/>
          <c:order val="3"/>
          <c:tx>
            <c:strRef>
              <c:f>'[SWC Economics Case Study.xlsx]Economic Cost Analysis'!$K$68</c:f>
              <c:strCache>
                <c:ptCount val="1"/>
                <c:pt idx="0">
                  <c:v>Overall</c:v>
                </c:pt>
              </c:strCache>
            </c:strRef>
          </c:tx>
          <c:spPr>
            <a:ln w="19050" cap="rnd">
              <a:solidFill>
                <a:schemeClr val="accent4">
                  <a:lumMod val="60000"/>
                  <a:lumOff val="40000"/>
                </a:schemeClr>
              </a:solidFill>
              <a:round/>
            </a:ln>
            <a:effectLst/>
          </c:spPr>
          <c:marker>
            <c:symbol val="circle"/>
            <c:size val="5"/>
            <c:spPr>
              <a:solidFill>
                <a:schemeClr val="accent4"/>
              </a:solidFill>
              <a:ln w="9525">
                <a:solidFill>
                  <a:schemeClr val="accent4"/>
                </a:solidFill>
              </a:ln>
              <a:effectLst/>
            </c:spPr>
          </c:marker>
          <c:xVal>
            <c:numRef>
              <c:f>'[SWC Economics Case Study.xlsx]Economic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xVal>
          <c:yVal>
            <c:numRef>
              <c:f>'[SWC Economics Case Study.xlsx]Economic Cost Analysis'!$G$62:$R$62</c:f>
              <c:numCache>
                <c:formatCode>"$"#,##0.00;[Red]\-"$"#,##0.00</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yVal>
          <c:smooth val="1"/>
          <c:extLst>
            <c:ext xmlns:c16="http://schemas.microsoft.com/office/drawing/2014/chart" uri="{C3380CC4-5D6E-409C-BE32-E72D297353CC}">
              <c16:uniqueId val="{00000003-15B1-45FB-A5F1-9ABB6604246D}"/>
            </c:ext>
          </c:extLst>
        </c:ser>
        <c:dLbls>
          <c:showLegendKey val="0"/>
          <c:showVal val="0"/>
          <c:showCatName val="0"/>
          <c:showSerName val="0"/>
          <c:showPercent val="0"/>
          <c:showBubbleSize val="0"/>
        </c:dLbls>
        <c:axId val="690285408"/>
        <c:axId val="690286128"/>
      </c:scatterChart>
      <c:valAx>
        <c:axId val="690285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solidFill>
                      <a:sysClr val="windowText" lastClr="000000"/>
                    </a:solidFill>
                  </a:rPr>
                  <a:t>Month</a:t>
                </a:r>
              </a:p>
            </c:rich>
          </c:tx>
          <c:layout>
            <c:manualLayout>
              <c:xMode val="edge"/>
              <c:yMode val="edge"/>
              <c:x val="0.47814274320226141"/>
              <c:y val="0.90017127859017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90286128"/>
        <c:crosses val="autoZero"/>
        <c:crossBetween val="midCat"/>
      </c:valAx>
      <c:valAx>
        <c:axId val="690286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solidFill>
                      <a:sysClr val="windowText" lastClr="000000"/>
                    </a:solidFill>
                  </a:rPr>
                  <a:t>Cost ($/ML)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69028540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Cost to Produce vs WBMP Market</a:t>
            </a:r>
            <a:r>
              <a:rPr lang="en-US" b="1" baseline="0">
                <a:solidFill>
                  <a:schemeClr val="tx1"/>
                </a:solidFill>
              </a:rPr>
              <a:t> Price </a:t>
            </a:r>
          </a:p>
          <a:p>
            <a:pPr>
              <a:defRPr/>
            </a:pPr>
            <a:r>
              <a:rPr lang="en-US" b="1" baseline="0">
                <a:solidFill>
                  <a:schemeClr val="tx1"/>
                </a:solidFill>
              </a:rPr>
              <a:t>(June '13 - July '14)</a:t>
            </a:r>
            <a:endParaRPr lang="en-US" b="1">
              <a:solidFill>
                <a:schemeClr val="tx1"/>
              </a:solidFill>
            </a:endParaRPr>
          </a:p>
        </c:rich>
      </c:tx>
      <c:layout>
        <c:manualLayout>
          <c:xMode val="edge"/>
          <c:yMode val="edge"/>
          <c:x val="0.20053445850914209"/>
          <c:y val="2.26812445752535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'[SWC Economics Case Study.xlsx]Economic Cost Analysis'!$B$231</c:f>
              <c:strCache>
                <c:ptCount val="1"/>
                <c:pt idx="0">
                  <c:v>Overall Desalination Cost to Produce ($/ML)</c:v>
                </c:pt>
              </c:strCache>
            </c:strRef>
          </c:tx>
          <c:spPr>
            <a:solidFill>
              <a:srgbClr val="006600">
                <a:alpha val="81000"/>
              </a:srgbClr>
            </a:solidFill>
            <a:ln>
              <a:noFill/>
            </a:ln>
            <a:effectLst/>
          </c:spPr>
          <c:invertIfNegative val="0"/>
          <c:dLbls>
            <c:spPr>
              <a:solidFill>
                <a:schemeClr val="bg2">
                  <a:alpha val="85000"/>
                </a:schemeClr>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ln w="3175">
                      <a:solidFill>
                        <a:schemeClr val="tx1"/>
                      </a:solidFill>
                    </a:ln>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'[SWC Economics Case Study.xlsx]Economic Cost Analysis'!$A$232:$A$234</c:f>
              <c:strCache>
                <c:ptCount val="3"/>
                <c:pt idx="0">
                  <c:v>Kootha</c:v>
                </c:pt>
                <c:pt idx="1">
                  <c:v>Surjek</c:v>
                </c:pt>
                <c:pt idx="2">
                  <c:v>Jutik</c:v>
                </c:pt>
              </c:strCache>
            </c:strRef>
          </c:cat>
          <c:val>
            <c:numRef>
              <c:f>'[SWC Economics Case Study.xlsx]Economic Cost Analysis'!$B$232:$B$234</c:f>
              <c:numCache>
                <c:formatCode>"$"#,##0.00;[Red]\-"$"#,##0.00</c:formatCode>
                <c:ptCount val="3"/>
                <c:pt idx="0">
                  <c:v>25.001374005209883</c:v>
                </c:pt>
                <c:pt idx="1">
                  <c:v>54.231506516209798</c:v>
                </c:pt>
                <c:pt idx="2">
                  <c:v>35.80418919825496</c:v>
                </c:pt>
              </c:numCache>
            </c:numRef>
          </c:val>
          <c:extLst>
            <c:ext xmlns:c16="http://schemas.microsoft.com/office/drawing/2014/chart" uri="{C3380CC4-5D6E-409C-BE32-E72D297353CC}">
              <c16:uniqueId val="{00000000-91C9-4728-B8DB-262B3CEF28FB}"/>
            </c:ext>
          </c:extLst>
        </c:ser>
        <c:dLbls>
          <c:showLegendKey val="0"/>
          <c:showVal val="0"/>
          <c:showCatName val="0"/>
          <c:showSerName val="0"/>
          <c:showPercent val="0"/>
          <c:showBubbleSize val="0"/>
        </c:dLbls>
        <c:gapWidth val="127"/>
        <c:overlap val="-27"/>
        <c:axId val="943674264"/>
        <c:axId val="943672104"/>
      </c:barChart>
      <c:lineChart>
        <c:grouping val="standard"/>
        <c:varyColors val="0"/>
        <c:ser>
          <c:idx val="1"/>
          <c:order val="1"/>
          <c:tx>
            <c:strRef>
              <c:f>'[SWC Economics Case Study.xlsx]Economic Cost Analysis'!$C$231</c:f>
              <c:strCache>
                <c:ptCount val="1"/>
                <c:pt idx="0">
                  <c:v>Overall Average WBMP Market Price</c:v>
                </c:pt>
              </c:strCache>
            </c:strRef>
          </c:tx>
          <c:spPr>
            <a:ln w="28575" cap="rnd" cmpd="sng">
              <a:solidFill>
                <a:schemeClr val="accent5"/>
              </a:solidFill>
              <a:prstDash val="sysDash"/>
              <a:round/>
            </a:ln>
            <a:effectLst/>
          </c:spPr>
          <c:marker>
            <c:symbol val="circle"/>
            <c:size val="5"/>
            <c:spPr>
              <a:solidFill>
                <a:schemeClr val="accent4"/>
              </a:solidFill>
              <a:ln w="9525">
                <a:solidFill>
                  <a:srgbClr val="FFC000"/>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1-91C9-4728-B8DB-262B3CEF28FB}"/>
                </c:ext>
              </c:extLst>
            </c:dLbl>
            <c:dLbl>
              <c:idx val="2"/>
              <c:delete val="1"/>
              <c:extLst>
                <c:ext xmlns:c15="http://schemas.microsoft.com/office/drawing/2012/chart" uri="{CE6537A1-D6FC-4f65-9D91-7224C49458BB}"/>
                <c:ext xmlns:c16="http://schemas.microsoft.com/office/drawing/2014/chart" uri="{C3380CC4-5D6E-409C-BE32-E72D297353CC}">
                  <c16:uniqueId val="{00000002-91C9-4728-B8DB-262B3CEF28FB}"/>
                </c:ext>
              </c:extLst>
            </c:dLbl>
            <c:spPr>
              <a:solidFill>
                <a:schemeClr val="bg2">
                  <a:alpha val="85000"/>
                </a:schemeClr>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ln w="0">
                      <a:solidFill>
                        <a:schemeClr val="tx1"/>
                      </a:solidFill>
                    </a:ln>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'[SWC Economics Case Study.xlsx]Economic Cost Analysis'!$A$232:$A$234</c:f>
              <c:strCache>
                <c:ptCount val="3"/>
                <c:pt idx="0">
                  <c:v>Kootha</c:v>
                </c:pt>
                <c:pt idx="1">
                  <c:v>Surjek</c:v>
                </c:pt>
                <c:pt idx="2">
                  <c:v>Jutik</c:v>
                </c:pt>
              </c:strCache>
            </c:strRef>
          </c:cat>
          <c:val>
            <c:numRef>
              <c:f>'[SWC Economics Case Study.xlsx]Economic Cost Analysis'!$C$232:$C$234</c:f>
              <c:numCache>
                <c:formatCode>"$"#,##0.00;[Red]\-"$"#,##0.00</c:formatCode>
                <c:ptCount val="3"/>
                <c:pt idx="0">
                  <c:v>74.376656830400748</c:v>
                </c:pt>
                <c:pt idx="1">
                  <c:v>74.376656830400748</c:v>
                </c:pt>
                <c:pt idx="2">
                  <c:v>74.376656830400748</c:v>
                </c:pt>
              </c:numCache>
            </c:numRef>
          </c:val>
          <c:smooth val="0"/>
          <c:extLst>
            <c:ext xmlns:c16="http://schemas.microsoft.com/office/drawing/2014/chart" uri="{C3380CC4-5D6E-409C-BE32-E72D297353CC}">
              <c16:uniqueId val="{00000003-91C9-4728-B8DB-262B3CEF28FB}"/>
            </c:ext>
          </c:extLst>
        </c:ser>
        <c:dLbls>
          <c:showLegendKey val="0"/>
          <c:showVal val="0"/>
          <c:showCatName val="0"/>
          <c:showSerName val="0"/>
          <c:showPercent val="0"/>
          <c:showBubbleSize val="0"/>
        </c:dLbls>
        <c:marker val="1"/>
        <c:smooth val="0"/>
        <c:axId val="943674264"/>
        <c:axId val="943672104"/>
      </c:lineChart>
      <c:catAx>
        <c:axId val="943674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solidFill>
                      <a:schemeClr val="tx1"/>
                    </a:solidFill>
                  </a:rPr>
                  <a:t>Unit</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943672104"/>
        <c:crosses val="autoZero"/>
        <c:auto val="1"/>
        <c:lblAlgn val="ctr"/>
        <c:lblOffset val="100"/>
        <c:noMultiLvlLbl val="0"/>
      </c:catAx>
      <c:valAx>
        <c:axId val="943672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solidFill>
                      <a:schemeClr val="tx1"/>
                    </a:solidFill>
                  </a:rPr>
                  <a:t>Cost/Price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436742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Kootha</a:t>
            </a:r>
            <a:r>
              <a:rPr lang="en-US" b="1" baseline="0">
                <a:solidFill>
                  <a:sysClr val="windowText" lastClr="000000"/>
                </a:solidFill>
              </a:rPr>
              <a:t> Water Production &amp; Desalination Cost to Produce (July '13 - June '14)</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diamond"/>
            <c:size val="5"/>
            <c:spPr>
              <a:solidFill>
                <a:schemeClr val="accent5">
                  <a:lumMod val="75000"/>
                </a:schemeClr>
              </a:solidFill>
              <a:ln w="9525">
                <a:solidFill>
                  <a:schemeClr val="accent5">
                    <a:lumMod val="75000"/>
                  </a:schemeClr>
                </a:solidFill>
              </a:ln>
              <a:effectLst/>
            </c:spPr>
          </c:marker>
          <c:xVal>
            <c:numRef>
              <c:f>'[SWC Economics Case Study.xlsx]Economic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'[SWC Economics Case Study.xlsx]Economic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01C1-45B6-89E8-B8D1FF5C5C24}"/>
            </c:ext>
          </c:extLst>
        </c:ser>
        <c:dLbls>
          <c:showLegendKey val="0"/>
          <c:showVal val="0"/>
          <c:showCatName val="0"/>
          <c:showSerName val="0"/>
          <c:showPercent val="0"/>
          <c:showBubbleSize val="0"/>
        </c:dLbls>
        <c:axId val="808508752"/>
        <c:axId val="808510912"/>
      </c:scatterChart>
      <c:valAx>
        <c:axId val="808508752"/>
        <c:scaling>
          <c:orientation val="minMax"/>
          <c:max val="200"/>
          <c:min val="8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Volume of Water Produced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808510912"/>
        <c:crosses val="autoZero"/>
        <c:crossBetween val="midCat"/>
      </c:valAx>
      <c:valAx>
        <c:axId val="808510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Cost to Produce ($/ML)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8085087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a:solidFill>
                  <a:sysClr val="windowText" lastClr="000000"/>
                </a:solidFill>
              </a:rPr>
              <a:t>Surjek Water Production &amp; Desalination Cost to Produce (July '13 - June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diamond"/>
            <c:size val="5"/>
            <c:spPr>
              <a:solidFill>
                <a:srgbClr val="006600"/>
              </a:solidFill>
              <a:ln w="9525">
                <a:solidFill>
                  <a:srgbClr val="006600"/>
                </a:solidFill>
              </a:ln>
              <a:effectLst/>
            </c:spPr>
          </c:marker>
          <c:xVal>
            <c:numRef>
              <c:f>'[SWC Economics Case Study.xlsx]Economic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'[SWC Economics Case Study.xlsx]Economic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622B-4547-9704-4659772A4D4B}"/>
            </c:ext>
          </c:extLst>
        </c:ser>
        <c:dLbls>
          <c:showLegendKey val="0"/>
          <c:showVal val="0"/>
          <c:showCatName val="0"/>
          <c:showSerName val="0"/>
          <c:showPercent val="0"/>
          <c:showBubbleSize val="0"/>
        </c:dLbls>
        <c:axId val="630549080"/>
        <c:axId val="630555560"/>
      </c:scatterChart>
      <c:valAx>
        <c:axId val="630549080"/>
        <c:scaling>
          <c:orientation val="minMax"/>
          <c:max val="380"/>
          <c:min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Volume of Water</a:t>
                </a:r>
                <a:r>
                  <a:rPr lang="en-US" sz="1200" b="1" baseline="0">
                    <a:solidFill>
                      <a:sysClr val="windowText" lastClr="000000"/>
                    </a:solidFill>
                  </a:rPr>
                  <a:t> Produced (ML)</a:t>
                </a:r>
                <a:endParaRPr lang="en-US" sz="1200"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30555560"/>
        <c:crosses val="autoZero"/>
        <c:crossBetween val="midCat"/>
      </c:valAx>
      <c:valAx>
        <c:axId val="630555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Cost to Produce</a:t>
                </a:r>
                <a:r>
                  <a:rPr lang="en-US" sz="1200" b="1" baseline="0">
                    <a:solidFill>
                      <a:sysClr val="windowText" lastClr="000000"/>
                    </a:solidFill>
                  </a:rPr>
                  <a:t> ($/ML)</a:t>
                </a:r>
                <a:endParaRPr lang="en-US" sz="1200"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30549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a:solidFill>
                  <a:sysClr val="windowText" lastClr="000000"/>
                </a:solidFill>
              </a:rPr>
              <a:t>Jutik Water Production &amp; Desalination Cost to Produce (July '13 - June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diamond"/>
            <c:size val="5"/>
            <c:spPr>
              <a:solidFill>
                <a:srgbClr val="C00000"/>
              </a:solidFill>
              <a:ln w="9525">
                <a:solidFill>
                  <a:srgbClr val="C00000"/>
                </a:solidFill>
              </a:ln>
              <a:effectLst/>
            </c:spPr>
          </c:marker>
          <c:xVal>
            <c:numRef>
              <c:f>'[SWC Economics Case Study.xlsx]Economic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'[SWC Economics Case Study.xlsx]Economic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2B9E-4022-ADAA-E359A0E6E925}"/>
            </c:ext>
          </c:extLst>
        </c:ser>
        <c:dLbls>
          <c:showLegendKey val="0"/>
          <c:showVal val="0"/>
          <c:showCatName val="0"/>
          <c:showSerName val="0"/>
          <c:showPercent val="0"/>
          <c:showBubbleSize val="0"/>
        </c:dLbls>
        <c:axId val="348333344"/>
        <c:axId val="348335504"/>
      </c:scatterChart>
      <c:valAx>
        <c:axId val="348333344"/>
        <c:scaling>
          <c:orientation val="minMax"/>
          <c:min val="1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u="none" strike="noStrike" kern="1200" baseline="0">
                    <a:solidFill>
                      <a:sysClr val="windowText" lastClr="000000"/>
                    </a:solidFill>
                  </a:rPr>
                  <a:t>Volume of Water Produced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48335504"/>
        <c:crosses val="autoZero"/>
        <c:crossBetween val="midCat"/>
      </c:valAx>
      <c:valAx>
        <c:axId val="34833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u="none" strike="noStrike" kern="1200" baseline="0">
                    <a:solidFill>
                      <a:sysClr val="windowText" lastClr="000000"/>
                    </a:solidFill>
                  </a:rPr>
                  <a:t>Cost to Produce ($/ML)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48333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Quantity</a:t>
            </a:r>
            <a:r>
              <a:rPr lang="en-US" b="1" baseline="0">
                <a:solidFill>
                  <a:sysClr val="windowText" lastClr="000000"/>
                </a:solidFill>
              </a:rPr>
              <a:t> of Hard &amp; Soft Water Procured and Overall Price (January - December '14)</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diamond"/>
            <c:size val="5"/>
            <c:spPr>
              <a:solidFill>
                <a:schemeClr val="accent5">
                  <a:lumMod val="75000"/>
                </a:schemeClr>
              </a:solidFill>
              <a:ln w="9525">
                <a:solidFill>
                  <a:schemeClr val="accent5">
                    <a:lumMod val="75000"/>
                  </a:schemeClr>
                </a:solidFill>
              </a:ln>
              <a:effectLst/>
            </c:spPr>
          </c:marker>
          <c:xVal>
            <c:numRef>
              <c:f>'[SWC Economics Case Study.xlsx]Economic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'[SWC Economics Case Study.xlsx]Economic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017C-4598-863F-5F81BF615391}"/>
            </c:ext>
          </c:extLst>
        </c:ser>
        <c:dLbls>
          <c:showLegendKey val="0"/>
          <c:showVal val="0"/>
          <c:showCatName val="0"/>
          <c:showSerName val="0"/>
          <c:showPercent val="0"/>
          <c:showBubbleSize val="0"/>
        </c:dLbls>
        <c:axId val="621344800"/>
        <c:axId val="621342280"/>
      </c:scatterChart>
      <c:valAx>
        <c:axId val="621344800"/>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Average</a:t>
                </a:r>
                <a:r>
                  <a:rPr lang="en-US" sz="1200" b="1" baseline="0">
                    <a:solidFill>
                      <a:sysClr val="windowText" lastClr="000000"/>
                    </a:solidFill>
                  </a:rPr>
                  <a:t> WBMP</a:t>
                </a:r>
                <a:endParaRPr lang="en-US" sz="1200"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21342280"/>
        <c:crosses val="autoZero"/>
        <c:crossBetween val="midCat"/>
      </c:valAx>
      <c:valAx>
        <c:axId val="621342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solidFill>
                      <a:sysClr val="windowText" lastClr="000000"/>
                    </a:solidFill>
                  </a:rPr>
                  <a:t>Average</a:t>
                </a:r>
                <a:r>
                  <a:rPr lang="en-US" sz="1200" b="1" baseline="0">
                    <a:solidFill>
                      <a:sysClr val="windowText" lastClr="000000"/>
                    </a:solidFill>
                  </a:rPr>
                  <a:t> Quanitity of Water</a:t>
                </a:r>
                <a:endParaRPr lang="en-US" sz="1200" b="1">
                  <a:solidFill>
                    <a:sysClr val="windowText" lastClr="000000"/>
                  </a:solidFill>
                </a:endParaRPr>
              </a:p>
            </c:rich>
          </c:tx>
          <c:layout>
            <c:manualLayout>
              <c:xMode val="edge"/>
              <c:yMode val="edge"/>
              <c:x val="2.5000000000000001E-2"/>
              <c:y val="0.2184259259259259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21344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a:solidFill>
                  <a:sysClr val="windowText" lastClr="000000"/>
                </a:solidFill>
              </a:rPr>
              <a:t>Quantity of Hard Water Procured and Overall Price (January - December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diamond"/>
            <c:size val="5"/>
            <c:spPr>
              <a:solidFill>
                <a:srgbClr val="006600"/>
              </a:solidFill>
              <a:ln w="9525">
                <a:noFill/>
              </a:ln>
              <a:effectLst/>
            </c:spPr>
          </c:marker>
          <c:xVal>
            <c:numRef>
              <c:f>'[SWC Economics Case Study.xlsx]Economic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'[SWC Economics Case Study.xlsx]Economic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44CE-47F7-A14A-BC086C51B5C5}"/>
            </c:ext>
          </c:extLst>
        </c:ser>
        <c:dLbls>
          <c:showLegendKey val="0"/>
          <c:showVal val="0"/>
          <c:showCatName val="0"/>
          <c:showSerName val="0"/>
          <c:showPercent val="0"/>
          <c:showBubbleSize val="0"/>
        </c:dLbls>
        <c:axId val="810120088"/>
        <c:axId val="810119368"/>
      </c:scatterChart>
      <c:valAx>
        <c:axId val="810120088"/>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i="0" u="none" strike="noStrike" kern="1200" baseline="0">
                    <a:solidFill>
                      <a:sysClr val="windowText" lastClr="000000"/>
                    </a:solidFill>
                  </a:rPr>
                  <a:t>Average WBMP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10119368"/>
        <c:crosses val="autoZero"/>
        <c:crossBetween val="midCat"/>
      </c:valAx>
      <c:valAx>
        <c:axId val="810119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u="none" strike="noStrike" kern="1200" baseline="0">
                    <a:solidFill>
                      <a:sysClr val="windowText" lastClr="000000"/>
                    </a:solidFill>
                  </a:rPr>
                  <a:t>Average Quanitity of Water</a:t>
                </a:r>
              </a:p>
            </c:rich>
          </c:tx>
          <c:layout>
            <c:manualLayout>
              <c:xMode val="edge"/>
              <c:yMode val="edge"/>
              <c:x val="2.7777777777777776E-2"/>
              <c:y val="0.209166666666666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10120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23/06/2023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a:t>
            </a:r>
            <a:r>
              <a:rPr lang="en-GB" sz="1200" b="1" u="sng" dirty="0"/>
              <a:t>22</a:t>
            </a:r>
            <a:r>
              <a:rPr lang="en-GB" sz="1200" b="1" dirty="0"/>
              <a:t>% reduction in Surjek’s Revenues ($</a:t>
            </a:r>
            <a:r>
              <a:rPr lang="en-GB" sz="1200" b="1" u="sng" dirty="0"/>
              <a:t>158</a:t>
            </a:r>
            <a:r>
              <a:rPr lang="en-GB" sz="1200" b="1" dirty="0"/>
              <a:t> M) due to the Maintenance Outage, Quarter 4 presents the best balance of revenue-loss mitigation with respect to market pricing, as opposed to Quarter 1 which represents the highest demand (</a:t>
            </a:r>
            <a:r>
              <a:rPr lang="en-GB" sz="1200" b="1" u="sng" dirty="0"/>
              <a:t>2,273</a:t>
            </a:r>
            <a:r>
              <a:rPr lang="en-GB" sz="1200" b="1" dirty="0"/>
              <a:t>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E4C6EF5B-0579-D509-E405-C028F0145F26}"/>
              </a:ext>
            </a:extLst>
          </p:cNvPr>
          <p:cNvGraphicFramePr>
            <a:graphicFrameLocks/>
          </p:cNvGraphicFramePr>
          <p:nvPr>
            <p:extLst>
              <p:ext uri="{D42A27DB-BD31-4B8C-83A1-F6EECF244321}">
                <p14:modId xmlns:p14="http://schemas.microsoft.com/office/powerpoint/2010/main" val="1794978804"/>
              </p:ext>
            </p:extLst>
          </p:nvPr>
        </p:nvGraphicFramePr>
        <p:xfrm>
          <a:off x="1096963" y="894698"/>
          <a:ext cx="6876606" cy="28740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66148F8-41EA-A93B-2F83-70B292D75CC9}"/>
              </a:ext>
            </a:extLst>
          </p:cNvPr>
          <p:cNvGraphicFramePr>
            <a:graphicFrameLocks/>
          </p:cNvGraphicFramePr>
          <p:nvPr>
            <p:extLst>
              <p:ext uri="{D42A27DB-BD31-4B8C-83A1-F6EECF244321}">
                <p14:modId xmlns:p14="http://schemas.microsoft.com/office/powerpoint/2010/main" val="1378726578"/>
              </p:ext>
            </p:extLst>
          </p:nvPr>
        </p:nvGraphicFramePr>
        <p:xfrm>
          <a:off x="1339629" y="3768725"/>
          <a:ext cx="6391274" cy="2952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u="sng" dirty="0" err="1"/>
              <a:t>Surjek</a:t>
            </a:r>
            <a:r>
              <a:rPr lang="en-GB" sz="1200" b="1" dirty="0"/>
              <a:t> is the most cost-effective (</a:t>
            </a:r>
            <a:r>
              <a:rPr lang="en-GB" sz="1200" b="1" u="sng" dirty="0"/>
              <a:t>$54.23/</a:t>
            </a:r>
            <a:r>
              <a:rPr lang="en-GB" sz="1200" b="1" dirty="0"/>
              <a:t>ML) followed by </a:t>
            </a:r>
            <a:r>
              <a:rPr lang="en-GB" sz="1200" b="1" u="sng" dirty="0" err="1"/>
              <a:t>Jutik</a:t>
            </a:r>
            <a:r>
              <a:rPr lang="en-GB" sz="1200" b="1" dirty="0"/>
              <a:t> ($</a:t>
            </a:r>
            <a:r>
              <a:rPr lang="en-GB" sz="1200" b="1" u="sng" dirty="0"/>
              <a:t>35.80</a:t>
            </a:r>
            <a:r>
              <a:rPr lang="en-GB" sz="1200" b="1" dirty="0"/>
              <a:t>/ML) and lastly </a:t>
            </a:r>
            <a:r>
              <a:rPr lang="en-GB" sz="1200" b="1" u="sng" dirty="0" err="1"/>
              <a:t>Kootha</a:t>
            </a:r>
            <a:r>
              <a:rPr lang="en-GB" sz="1200" b="1" dirty="0"/>
              <a:t> ($</a:t>
            </a:r>
            <a:r>
              <a:rPr lang="en-GB" sz="1200" b="1" u="sng" dirty="0"/>
              <a:t>25</a:t>
            </a:r>
            <a:r>
              <a:rPr lang="en-GB" sz="1200" b="1" dirty="0"/>
              <a:t>/ML)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FAB3754F-7EE4-B02E-CBA9-E6BAB44B3AD5}"/>
              </a:ext>
            </a:extLst>
          </p:cNvPr>
          <p:cNvGraphicFramePr>
            <a:graphicFrameLocks/>
          </p:cNvGraphicFramePr>
          <p:nvPr>
            <p:extLst>
              <p:ext uri="{D42A27DB-BD31-4B8C-83A1-F6EECF244321}">
                <p14:modId xmlns:p14="http://schemas.microsoft.com/office/powerpoint/2010/main" val="1689972972"/>
              </p:ext>
            </p:extLst>
          </p:nvPr>
        </p:nvGraphicFramePr>
        <p:xfrm>
          <a:off x="1087445" y="894699"/>
          <a:ext cx="6776395" cy="27413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980E096-4192-9762-0EBB-73BF8D088C34}"/>
              </a:ext>
            </a:extLst>
          </p:cNvPr>
          <p:cNvGraphicFramePr>
            <a:graphicFrameLocks/>
          </p:cNvGraphicFramePr>
          <p:nvPr>
            <p:extLst>
              <p:ext uri="{D42A27DB-BD31-4B8C-83A1-F6EECF244321}">
                <p14:modId xmlns:p14="http://schemas.microsoft.com/office/powerpoint/2010/main" val="1227608658"/>
              </p:ext>
            </p:extLst>
          </p:nvPr>
        </p:nvGraphicFramePr>
        <p:xfrm>
          <a:off x="2352317" y="3636075"/>
          <a:ext cx="4467306" cy="3172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u="sng" dirty="0"/>
              <a:t>economies of scale </a:t>
            </a:r>
            <a:r>
              <a:rPr lang="en-GB" sz="1200" b="1" dirty="0"/>
              <a:t>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2BB2F667-2CFF-1507-2C05-B0FC2B27C281}"/>
              </a:ext>
            </a:extLst>
          </p:cNvPr>
          <p:cNvGraphicFramePr>
            <a:graphicFrameLocks/>
          </p:cNvGraphicFramePr>
          <p:nvPr>
            <p:extLst>
              <p:ext uri="{D42A27DB-BD31-4B8C-83A1-F6EECF244321}">
                <p14:modId xmlns:p14="http://schemas.microsoft.com/office/powerpoint/2010/main" val="693208644"/>
              </p:ext>
            </p:extLst>
          </p:nvPr>
        </p:nvGraphicFramePr>
        <p:xfrm>
          <a:off x="4480719" y="940918"/>
          <a:ext cx="4562571" cy="27044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78EBA57-08C5-F394-3FFA-E7609919FA07}"/>
              </a:ext>
            </a:extLst>
          </p:cNvPr>
          <p:cNvGraphicFramePr>
            <a:graphicFrameLocks/>
          </p:cNvGraphicFramePr>
          <p:nvPr>
            <p:extLst>
              <p:ext uri="{D42A27DB-BD31-4B8C-83A1-F6EECF244321}">
                <p14:modId xmlns:p14="http://schemas.microsoft.com/office/powerpoint/2010/main" val="1307105825"/>
              </p:ext>
            </p:extLst>
          </p:nvPr>
        </p:nvGraphicFramePr>
        <p:xfrm>
          <a:off x="4480718" y="3706297"/>
          <a:ext cx="4480720" cy="30469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6643A49-79F3-A577-40C2-37269F3B95F6}"/>
              </a:ext>
            </a:extLst>
          </p:cNvPr>
          <p:cNvGraphicFramePr>
            <a:graphicFrameLocks/>
          </p:cNvGraphicFramePr>
          <p:nvPr>
            <p:extLst>
              <p:ext uri="{D42A27DB-BD31-4B8C-83A1-F6EECF244321}">
                <p14:modId xmlns:p14="http://schemas.microsoft.com/office/powerpoint/2010/main" val="1354256018"/>
              </p:ext>
            </p:extLst>
          </p:nvPr>
        </p:nvGraphicFramePr>
        <p:xfrm>
          <a:off x="-1" y="2528047"/>
          <a:ext cx="4480719" cy="26863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Soft Water tends to be relatively price inelastic with an average </a:t>
            </a:r>
            <a:r>
              <a:rPr lang="en-GB" sz="1400" b="1" dirty="0" err="1"/>
              <a:t>EoD</a:t>
            </a:r>
            <a:r>
              <a:rPr lang="en-GB" sz="1400" b="1" dirty="0"/>
              <a:t> of </a:t>
            </a:r>
            <a:r>
              <a:rPr lang="en-GB" sz="1400" b="1" u="sng" dirty="0"/>
              <a:t>0.92</a:t>
            </a:r>
            <a:r>
              <a:rPr lang="en-GB" sz="1400" b="1" dirty="0"/>
              <a:t>, whilst Hard Water is more representative of an elastic relationship with an average </a:t>
            </a:r>
            <a:r>
              <a:rPr lang="en-GB" sz="1400" b="1" dirty="0" err="1"/>
              <a:t>EoD</a:t>
            </a:r>
            <a:r>
              <a:rPr lang="en-GB" sz="1400" b="1" dirty="0"/>
              <a:t> of </a:t>
            </a:r>
            <a:r>
              <a:rPr lang="en-GB" sz="1400" b="1" u="sng" dirty="0"/>
              <a:t>41.49</a:t>
            </a:r>
            <a:r>
              <a:rPr lang="en-GB" sz="1400" b="1" dirty="0"/>
              <a:t>.</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175DBD76-28EE-9FED-94F4-81AE43B9880C}"/>
              </a:ext>
            </a:extLst>
          </p:cNvPr>
          <p:cNvGraphicFramePr>
            <a:graphicFrameLocks/>
          </p:cNvGraphicFramePr>
          <p:nvPr>
            <p:extLst>
              <p:ext uri="{D42A27DB-BD31-4B8C-83A1-F6EECF244321}">
                <p14:modId xmlns:p14="http://schemas.microsoft.com/office/powerpoint/2010/main" val="908859960"/>
              </p:ext>
            </p:extLst>
          </p:nvPr>
        </p:nvGraphicFramePr>
        <p:xfrm>
          <a:off x="-87554" y="2273424"/>
          <a:ext cx="4568273" cy="2717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35C1BE0-0C79-B6A5-C7A2-F22C6DB55424}"/>
              </a:ext>
            </a:extLst>
          </p:cNvPr>
          <p:cNvGraphicFramePr>
            <a:graphicFrameLocks/>
          </p:cNvGraphicFramePr>
          <p:nvPr>
            <p:extLst>
              <p:ext uri="{D42A27DB-BD31-4B8C-83A1-F6EECF244321}">
                <p14:modId xmlns:p14="http://schemas.microsoft.com/office/powerpoint/2010/main" val="4136469854"/>
              </p:ext>
            </p:extLst>
          </p:nvPr>
        </p:nvGraphicFramePr>
        <p:xfrm>
          <a:off x="4335394" y="1056073"/>
          <a:ext cx="4573656" cy="27171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D4B659C4-4FC6-B412-5A5A-526DA343B95E}"/>
              </a:ext>
            </a:extLst>
          </p:cNvPr>
          <p:cNvGraphicFramePr>
            <a:graphicFrameLocks/>
          </p:cNvGraphicFramePr>
          <p:nvPr>
            <p:extLst>
              <p:ext uri="{D42A27DB-BD31-4B8C-83A1-F6EECF244321}">
                <p14:modId xmlns:p14="http://schemas.microsoft.com/office/powerpoint/2010/main" val="2573680719"/>
              </p:ext>
            </p:extLst>
          </p:nvPr>
        </p:nvGraphicFramePr>
        <p:xfrm>
          <a:off x="4323965" y="3719099"/>
          <a:ext cx="4579868" cy="27133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D49396A4EEAA43BF3FE43473023C39" ma:contentTypeVersion="4" ma:contentTypeDescription="Create a new document." ma:contentTypeScope="" ma:versionID="d1fa1df2ec7f2ed23923581d5165b6e1">
  <xsd:schema xmlns:xsd="http://www.w3.org/2001/XMLSchema" xmlns:xs="http://www.w3.org/2001/XMLSchema" xmlns:p="http://schemas.microsoft.com/office/2006/metadata/properties" xmlns:ns3="0a58f0e2-7808-4d68-9705-e036189d0af8" targetNamespace="http://schemas.microsoft.com/office/2006/metadata/properties" ma:root="true" ma:fieldsID="590ba672eb4c26f34ba84219908a834b" ns3:_="">
    <xsd:import namespace="0a58f0e2-7808-4d68-9705-e036189d0af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8f0e2-7808-4d68-9705-e036189d0a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a58f0e2-7808-4d68-9705-e036189d0af8" xsi:nil="true"/>
  </documentManagement>
</p:properties>
</file>

<file path=customXml/itemProps1.xml><?xml version="1.0" encoding="utf-8"?>
<ds:datastoreItem xmlns:ds="http://schemas.openxmlformats.org/officeDocument/2006/customXml" ds:itemID="{2C744547-FDD4-4C32-BE6D-155A014716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58f0e2-7808-4d68-9705-e036189d0a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50D8CC-0C1C-446E-ACE7-EED80DF7559C}">
  <ds:schemaRefs>
    <ds:schemaRef ds:uri="http://schemas.microsoft.com/sharepoint/v3/contenttype/forms"/>
  </ds:schemaRefs>
</ds:datastoreItem>
</file>

<file path=customXml/itemProps3.xml><?xml version="1.0" encoding="utf-8"?>
<ds:datastoreItem xmlns:ds="http://schemas.openxmlformats.org/officeDocument/2006/customXml" ds:itemID="{5700DBA5-FE2B-4C4C-A918-F9327C047E6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a58f0e2-7808-4d68-9705-e036189d0af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15458</TotalTime>
  <Words>411</Words>
  <Application>Microsoft Office PowerPoint</Application>
  <PresentationFormat>Custom</PresentationFormat>
  <Paragraphs>31</Paragraphs>
  <Slides>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 estimated 22% reduction in Surjek’s Revenues ($158 M) due to the Maintenance Outage, Quarter 4 presents the best balance of revenue-loss mitigation with respect to market pricing, as opposed to Quarter 1 which represents the highest demand (2,273 GL) and Water Balancing Market Prices ($84.84).</vt:lpstr>
      <vt:lpstr>Of the three Desalination Plants, all three remain profitable at current market prices by a favourable margin; Clearly Surjek is the most cost-effective ($54.23/ML) followed by Jutik ($35.80/ML) and lastly Kootha ($25/ML)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Soft Water tends to be relatively price inelastic with an average EoD of 0.92, whilst Hard Water is more representative of an elastic relationship with an average EoD of 41.49.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Corinne Lucas</cp:lastModifiedBy>
  <cp:revision>71</cp:revision>
  <dcterms:created xsi:type="dcterms:W3CDTF">2020-04-12T13:23:13Z</dcterms:created>
  <dcterms:modified xsi:type="dcterms:W3CDTF">2023-06-23T17:30:23Z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2023-06-23T16:32:31Z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668be400-40ae-4876-a0c4-2235d7e0bf05</vt:lpwstr>
  </property>
  <property fmtid="{D5CDD505-2E9C-101B-9397-08002B2CF9AE}" pid="7" name="MSIP_Label_defa4170-0d19-0005-0004-bc88714345d2_ActionId">
    <vt:lpwstr>e342e8a5-60e1-4883-a19d-8736a071b0e1</vt:lpwstr>
  </property>
  <property fmtid="{D5CDD505-2E9C-101B-9397-08002B2CF9AE}" pid="8" name="MSIP_Label_defa4170-0d19-0005-0004-bc88714345d2_ContentBits">
    <vt:lpwstr>0</vt:lpwstr>
  </property>
  <property fmtid="{D5CDD505-2E9C-101B-9397-08002B2CF9AE}" pid="9" name="ContentTypeId">
    <vt:lpwstr>0x0101004FD49396A4EEAA43BF3FE43473023C39</vt:lpwstr>
  </property>
</Properties>
</file>