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1" r:id="rId4"/>
    <p:sldMasterId id="2147484799" r:id="rId5"/>
  </p:sldMasterIdLst>
  <p:notesMasterIdLst>
    <p:notesMasterId r:id="rId28"/>
  </p:notesMasterIdLst>
  <p:handoutMasterIdLst>
    <p:handoutMasterId r:id="rId29"/>
  </p:handoutMasterIdLst>
  <p:sldIdLst>
    <p:sldId id="1919" r:id="rId6"/>
    <p:sldId id="1920" r:id="rId7"/>
    <p:sldId id="1939" r:id="rId8"/>
    <p:sldId id="1895" r:id="rId9"/>
    <p:sldId id="1943" r:id="rId10"/>
    <p:sldId id="1946" r:id="rId11"/>
    <p:sldId id="1944" r:id="rId12"/>
    <p:sldId id="1959" r:id="rId13"/>
    <p:sldId id="1961" r:id="rId14"/>
    <p:sldId id="1960" r:id="rId15"/>
    <p:sldId id="1947" r:id="rId16"/>
    <p:sldId id="1954" r:id="rId17"/>
    <p:sldId id="1958" r:id="rId18"/>
    <p:sldId id="1948" r:id="rId19"/>
    <p:sldId id="1956" r:id="rId20"/>
    <p:sldId id="1950" r:id="rId21"/>
    <p:sldId id="1951" r:id="rId22"/>
    <p:sldId id="1952" r:id="rId23"/>
    <p:sldId id="1953" r:id="rId24"/>
    <p:sldId id="1955" r:id="rId25"/>
    <p:sldId id="1957" r:id="rId26"/>
    <p:sldId id="1949" r:id="rId27"/>
  </p:sldIdLst>
  <p:sldSz cx="12192000" cy="6858000"/>
  <p:notesSz cx="6858000" cy="9144000"/>
  <p:custDataLst>
    <p:tags r:id="rId3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VP Summit - Log Analytics Wizadry" id="{A6A29FA7-BC90-4EA3-AC48-382DA5F1D0CE}">
          <p14:sldIdLst>
            <p14:sldId id="1919"/>
            <p14:sldId id="1920"/>
            <p14:sldId id="1939"/>
            <p14:sldId id="1895"/>
            <p14:sldId id="1943"/>
            <p14:sldId id="1946"/>
            <p14:sldId id="1944"/>
            <p14:sldId id="1959"/>
            <p14:sldId id="1961"/>
            <p14:sldId id="1960"/>
            <p14:sldId id="1947"/>
            <p14:sldId id="1954"/>
            <p14:sldId id="1958"/>
            <p14:sldId id="1948"/>
            <p14:sldId id="1956"/>
            <p14:sldId id="1950"/>
            <p14:sldId id="1951"/>
            <p14:sldId id="1952"/>
            <p14:sldId id="1953"/>
            <p14:sldId id="1955"/>
            <p14:sldId id="1957"/>
            <p14:sldId id="1949"/>
          </p14:sldIdLst>
        </p14:section>
        <p14:section name="MVP Summit Light" id="{7493202F-D14C-4E97-8EB8-F4BD3A3A130A}">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50E6FF"/>
    <a:srgbClr val="E5EAEC"/>
    <a:srgbClr val="30E5D0"/>
    <a:srgbClr val="E7EBEC"/>
    <a:srgbClr val="E7EBED"/>
    <a:srgbClr val="E6EBED"/>
    <a:srgbClr val="E6EBEC"/>
    <a:srgbClr val="F2F2E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93" autoAdjust="0"/>
  </p:normalViewPr>
  <p:slideViewPr>
    <p:cSldViewPr snapToGrid="0">
      <p:cViewPr varScale="1">
        <p:scale>
          <a:sx n="79" d="100"/>
          <a:sy n="79" d="100"/>
        </p:scale>
        <p:origin x="732" y="4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issa Koopmans" userId="27f35ee1-d7f1-4a30-844a-f52652391cc9" providerId="ADAL" clId="{B787570E-66AE-4EEB-992F-2DDB06D06BD9}"/>
    <pc:docChg chg="modSld">
      <pc:chgData name="Corissa Koopmans" userId="27f35ee1-d7f1-4a30-844a-f52652391cc9" providerId="ADAL" clId="{B787570E-66AE-4EEB-992F-2DDB06D06BD9}" dt="2020-03-18T13:58:51.160" v="120" actId="20577"/>
      <pc:docMkLst>
        <pc:docMk/>
      </pc:docMkLst>
      <pc:sldChg chg="modNotesTx">
        <pc:chgData name="Corissa Koopmans" userId="27f35ee1-d7f1-4a30-844a-f52652391cc9" providerId="ADAL" clId="{B787570E-66AE-4EEB-992F-2DDB06D06BD9}" dt="2020-03-18T13:58:14.172" v="112" actId="6549"/>
        <pc:sldMkLst>
          <pc:docMk/>
          <pc:sldMk cId="3469832229" sldId="1895"/>
        </pc:sldMkLst>
      </pc:sldChg>
      <pc:sldChg chg="modNotesTx">
        <pc:chgData name="Corissa Koopmans" userId="27f35ee1-d7f1-4a30-844a-f52652391cc9" providerId="ADAL" clId="{B787570E-66AE-4EEB-992F-2DDB06D06BD9}" dt="2020-03-18T13:58:08.768" v="111" actId="6549"/>
        <pc:sldMkLst>
          <pc:docMk/>
          <pc:sldMk cId="3629967143" sldId="1920"/>
        </pc:sldMkLst>
      </pc:sldChg>
      <pc:sldChg chg="modNotesTx">
        <pc:chgData name="Corissa Koopmans" userId="27f35ee1-d7f1-4a30-844a-f52652391cc9" providerId="ADAL" clId="{B787570E-66AE-4EEB-992F-2DDB06D06BD9}" dt="2020-03-18T13:58:19.701" v="113" actId="20577"/>
        <pc:sldMkLst>
          <pc:docMk/>
          <pc:sldMk cId="1906031341" sldId="1943"/>
        </pc:sldMkLst>
      </pc:sldChg>
      <pc:sldChg chg="modNotesTx">
        <pc:chgData name="Corissa Koopmans" userId="27f35ee1-d7f1-4a30-844a-f52652391cc9" providerId="ADAL" clId="{B787570E-66AE-4EEB-992F-2DDB06D06BD9}" dt="2020-03-18T13:58:29.559" v="115" actId="20577"/>
        <pc:sldMkLst>
          <pc:docMk/>
          <pc:sldMk cId="3467944290" sldId="1944"/>
        </pc:sldMkLst>
      </pc:sldChg>
      <pc:sldChg chg="modNotesTx">
        <pc:chgData name="Corissa Koopmans" userId="27f35ee1-d7f1-4a30-844a-f52652391cc9" providerId="ADAL" clId="{B787570E-66AE-4EEB-992F-2DDB06D06BD9}" dt="2020-03-18T13:58:24.182" v="114" actId="20577"/>
        <pc:sldMkLst>
          <pc:docMk/>
          <pc:sldMk cId="2064600626" sldId="1946"/>
        </pc:sldMkLst>
      </pc:sldChg>
      <pc:sldChg chg="modNotesTx">
        <pc:chgData name="Corissa Koopmans" userId="27f35ee1-d7f1-4a30-844a-f52652391cc9" providerId="ADAL" clId="{B787570E-66AE-4EEB-992F-2DDB06D06BD9}" dt="2020-03-18T13:58:51.160" v="120" actId="20577"/>
        <pc:sldMkLst>
          <pc:docMk/>
          <pc:sldMk cId="1559964534" sldId="1947"/>
        </pc:sldMkLst>
      </pc:sldChg>
      <pc:sldChg chg="modNotesTx">
        <pc:chgData name="Corissa Koopmans" userId="27f35ee1-d7f1-4a30-844a-f52652391cc9" providerId="ADAL" clId="{B787570E-66AE-4EEB-992F-2DDB06D06BD9}" dt="2020-03-18T13:58:34.468" v="116" actId="20577"/>
        <pc:sldMkLst>
          <pc:docMk/>
          <pc:sldMk cId="3773075943" sldId="1959"/>
        </pc:sldMkLst>
      </pc:sldChg>
      <pc:sldChg chg="modNotesTx">
        <pc:chgData name="Corissa Koopmans" userId="27f35ee1-d7f1-4a30-844a-f52652391cc9" providerId="ADAL" clId="{B787570E-66AE-4EEB-992F-2DDB06D06BD9}" dt="2020-03-18T13:58:47.166" v="119" actId="20577"/>
        <pc:sldMkLst>
          <pc:docMk/>
          <pc:sldMk cId="1710474559" sldId="1960"/>
        </pc:sldMkLst>
      </pc:sldChg>
      <pc:sldChg chg="modNotesTx">
        <pc:chgData name="Corissa Koopmans" userId="27f35ee1-d7f1-4a30-844a-f52652391cc9" providerId="ADAL" clId="{B787570E-66AE-4EEB-992F-2DDB06D06BD9}" dt="2020-03-18T13:58:42.173" v="117" actId="20577"/>
        <pc:sldMkLst>
          <pc:docMk/>
          <pc:sldMk cId="1227559474" sldId="19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3/18/2020 08:49</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3/18/2020 08:26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ortal.azure.com/?feature.includePreviewTemplates=true#blade/Microsoft_AAD_IAM/ActiveDirectoryMenuBlade/Workbook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ortal.azure.com/?feature.includePreviewTemplates=true#blade/Microsoft_AAD_IAM/ActiveDirectoryMenuBlade/Workbook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3/18/2020 08:26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694860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https://portal.azure.com/?feature.includePreviewTemplates=true#blade/Microsoft_AAD_IAM/ActiveDirectoryMenuBlade/Workbooks</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3/18/2020 08:26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895769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https://portal.azure.com/?feature.includePreviewTemplates=true#blade/Microsoft_AAD_IAM/ActiveDirectoryMenuBlade/Workbooks</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3/18/2020 08:26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59840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3/18/2020 08:26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020481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3/18/2020 08:26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675964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endParaRPr lang="en-US" sz="1200"/>
          </a:p>
          <a:p>
            <a:endParaRPr lang="en-US"/>
          </a:p>
        </p:txBody>
      </p:sp>
      <p:sp>
        <p:nvSpPr>
          <p:cNvPr id="4" name="Slide Number Placeholder 3"/>
          <p:cNvSpPr>
            <a:spLocks noGrp="1"/>
          </p:cNvSpPr>
          <p:nvPr>
            <p:ph type="sldNum" sz="quarter" idx="5"/>
          </p:nvPr>
        </p:nvSpPr>
        <p:spPr/>
        <p:txBody>
          <a:bodyPr/>
          <a:lstStyle/>
          <a:p>
            <a:fld id="{295C86D4-CA81-4392-A18B-56400EF3B445}" type="slidenum">
              <a:rPr lang="en-US" smtClean="0"/>
              <a:t>18</a:t>
            </a:fld>
            <a:endParaRPr lang="en-US"/>
          </a:p>
        </p:txBody>
      </p:sp>
    </p:spTree>
    <p:extLst>
      <p:ext uri="{BB962C8B-B14F-4D97-AF65-F5344CB8AC3E}">
        <p14:creationId xmlns:p14="http://schemas.microsoft.com/office/powerpoint/2010/main" val="36618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a:t>
            </a:r>
          </a:p>
          <a:p>
            <a:endParaRPr lang="en-US"/>
          </a:p>
        </p:txBody>
      </p:sp>
      <p:sp>
        <p:nvSpPr>
          <p:cNvPr id="4" name="Slide Number Placeholder 3"/>
          <p:cNvSpPr>
            <a:spLocks noGrp="1"/>
          </p:cNvSpPr>
          <p:nvPr>
            <p:ph type="sldNum" sz="quarter" idx="5"/>
          </p:nvPr>
        </p:nvSpPr>
        <p:spPr/>
        <p:txBody>
          <a:bodyPr/>
          <a:lstStyle/>
          <a:p>
            <a:fld id="{295C86D4-CA81-4392-A18B-56400EF3B445}" type="slidenum">
              <a:rPr lang="en-US" smtClean="0"/>
              <a:t>19</a:t>
            </a:fld>
            <a:endParaRPr lang="en-US"/>
          </a:p>
        </p:txBody>
      </p:sp>
    </p:spTree>
    <p:extLst>
      <p:ext uri="{BB962C8B-B14F-4D97-AF65-F5344CB8AC3E}">
        <p14:creationId xmlns:p14="http://schemas.microsoft.com/office/powerpoint/2010/main" val="3173837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b="1">
              <a:solidFill>
                <a:srgbClr val="333333"/>
              </a:solidFill>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b="1">
              <a:solidFill>
                <a:srgbClr val="333333"/>
              </a:solidFill>
              <a:cs typeface="Segoe UI" panose="020B0502040204020203" pitchFamily="34" charset="0"/>
            </a:endParaRPr>
          </a:p>
          <a:p>
            <a:endParaRPr lang="en-US"/>
          </a:p>
        </p:txBody>
      </p:sp>
      <p:sp>
        <p:nvSpPr>
          <p:cNvPr id="4" name="Slide Number Placeholder 3"/>
          <p:cNvSpPr>
            <a:spLocks noGrp="1"/>
          </p:cNvSpPr>
          <p:nvPr>
            <p:ph type="sldNum" sz="quarter" idx="5"/>
          </p:nvPr>
        </p:nvSpPr>
        <p:spPr/>
        <p:txBody>
          <a:bodyPr/>
          <a:lstStyle/>
          <a:p>
            <a:fld id="{295C86D4-CA81-4392-A18B-56400EF3B445}" type="slidenum">
              <a:rPr lang="en-US" smtClean="0"/>
              <a:t>20</a:t>
            </a:fld>
            <a:endParaRPr lang="en-US"/>
          </a:p>
        </p:txBody>
      </p:sp>
    </p:spTree>
    <p:extLst>
      <p:ext uri="{BB962C8B-B14F-4D97-AF65-F5344CB8AC3E}">
        <p14:creationId xmlns:p14="http://schemas.microsoft.com/office/powerpoint/2010/main" val="911459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EF63A60C-9895-4747-9180-9CEF26049EA4}" type="slidenum">
              <a:rPr lang="en-US" smtClean="0"/>
              <a:t>21</a:t>
            </a:fld>
            <a:endParaRPr lang="en-US"/>
          </a:p>
        </p:txBody>
      </p:sp>
    </p:spTree>
    <p:extLst>
      <p:ext uri="{BB962C8B-B14F-4D97-AF65-F5344CB8AC3E}">
        <p14:creationId xmlns:p14="http://schemas.microsoft.com/office/powerpoint/2010/main" val="408358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EF63A60C-9895-4747-9180-9CEF26049EA4}" type="slidenum">
              <a:rPr lang="en-US" smtClean="0"/>
              <a:t>22</a:t>
            </a:fld>
            <a:endParaRPr lang="en-US"/>
          </a:p>
        </p:txBody>
      </p:sp>
    </p:spTree>
    <p:extLst>
      <p:ext uri="{BB962C8B-B14F-4D97-AF65-F5344CB8AC3E}">
        <p14:creationId xmlns:p14="http://schemas.microsoft.com/office/powerpoint/2010/main" val="40835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3/18/2020 08:26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01166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Audit Logs: </a:t>
            </a:r>
          </a:p>
          <a:p>
            <a:pPr marL="457200" indent="-457200">
              <a:lnSpc>
                <a:spcPct val="150000"/>
              </a:lnSpc>
              <a:buFont typeface="Arial" panose="020B0604020202020204" pitchFamily="34" charset="0"/>
              <a:buChar char="•"/>
            </a:pPr>
            <a:r>
              <a:rPr lang="en-US" sz="900" b="1" dirty="0"/>
              <a:t>Who</a:t>
            </a:r>
            <a:r>
              <a:rPr lang="en-US" sz="900" dirty="0"/>
              <a:t> performed an action?</a:t>
            </a:r>
          </a:p>
          <a:p>
            <a:pPr marL="457200" indent="-457200">
              <a:lnSpc>
                <a:spcPct val="150000"/>
              </a:lnSpc>
              <a:buFont typeface="Arial" panose="020B0604020202020204" pitchFamily="34" charset="0"/>
              <a:buChar char="•"/>
            </a:pPr>
            <a:r>
              <a:rPr lang="en-US" sz="900" b="1" dirty="0"/>
              <a:t>What</a:t>
            </a:r>
            <a:r>
              <a:rPr lang="en-US" sz="900" dirty="0"/>
              <a:t> changes were made?</a:t>
            </a:r>
          </a:p>
          <a:p>
            <a:pPr marL="457200" indent="-457200">
              <a:lnSpc>
                <a:spcPct val="150000"/>
              </a:lnSpc>
              <a:buFont typeface="Arial" panose="020B0604020202020204" pitchFamily="34" charset="0"/>
              <a:buChar char="•"/>
            </a:pPr>
            <a:r>
              <a:rPr lang="en-US" sz="900" b="1" dirty="0"/>
              <a:t>When</a:t>
            </a:r>
            <a:r>
              <a:rPr lang="en-US" sz="900" dirty="0"/>
              <a:t> were the changes made? </a:t>
            </a:r>
          </a:p>
          <a:p>
            <a:pPr marL="457200" indent="-457200">
              <a:lnSpc>
                <a:spcPct val="150000"/>
              </a:lnSpc>
              <a:buFont typeface="Arial" panose="020B0604020202020204" pitchFamily="34" charset="0"/>
              <a:buChar char="•"/>
            </a:pPr>
            <a:r>
              <a:rPr lang="en-US" sz="900" b="1" dirty="0"/>
              <a:t>Was </a:t>
            </a:r>
            <a:r>
              <a:rPr lang="en-US" sz="900" dirty="0"/>
              <a:t>action successful?</a:t>
            </a:r>
          </a:p>
          <a:p>
            <a:pPr marL="457200" indent="-457200">
              <a:lnSpc>
                <a:spcPct val="150000"/>
              </a:lnSpc>
              <a:buFont typeface="Arial" panose="020B0604020202020204" pitchFamily="34" charset="0"/>
              <a:buChar char="•"/>
            </a:pPr>
            <a:r>
              <a:rPr lang="en-US" sz="900" b="1" dirty="0"/>
              <a:t>Which</a:t>
            </a:r>
            <a:r>
              <a:rPr lang="en-US" sz="900" dirty="0"/>
              <a:t> object was the target of the action?</a:t>
            </a:r>
          </a:p>
          <a:p>
            <a:pPr marL="457200" indent="-457200">
              <a:lnSpc>
                <a:spcPct val="150000"/>
              </a:lnSpc>
              <a:buFont typeface="Arial" panose="020B0604020202020204" pitchFamily="34" charset="0"/>
              <a:buChar char="•"/>
            </a:pPr>
            <a:endParaRPr lang="en-US" sz="900" dirty="0"/>
          </a:p>
          <a:p>
            <a:pPr marL="0" indent="0">
              <a:lnSpc>
                <a:spcPct val="150000"/>
              </a:lnSpc>
              <a:buFont typeface="Arial" panose="020B0604020202020204" pitchFamily="34" charset="0"/>
              <a:buNone/>
            </a:pPr>
            <a:r>
              <a:rPr lang="en-US" sz="900" dirty="0" err="1"/>
              <a:t>SignInLogs</a:t>
            </a:r>
            <a:endParaRPr lang="en-US" sz="900" dirty="0"/>
          </a:p>
          <a:p>
            <a:pPr marL="457200" indent="-457200">
              <a:lnSpc>
                <a:spcPct val="150000"/>
              </a:lnSpc>
              <a:buFont typeface="Arial" panose="020B0604020202020204" pitchFamily="34" charset="0"/>
              <a:buChar char="•"/>
            </a:pPr>
            <a:r>
              <a:rPr lang="en-US" sz="900" b="1" dirty="0"/>
              <a:t>Who</a:t>
            </a:r>
            <a:r>
              <a:rPr lang="en-US" sz="900" dirty="0"/>
              <a:t> has signed in?</a:t>
            </a:r>
          </a:p>
          <a:p>
            <a:pPr marL="457200" indent="-457200">
              <a:lnSpc>
                <a:spcPct val="150000"/>
              </a:lnSpc>
              <a:buFont typeface="Arial" panose="020B0604020202020204" pitchFamily="34" charset="0"/>
              <a:buChar char="•"/>
            </a:pPr>
            <a:r>
              <a:rPr lang="en-US" sz="900" b="1" dirty="0"/>
              <a:t>What</a:t>
            </a:r>
            <a:r>
              <a:rPr lang="en-US" sz="900" dirty="0"/>
              <a:t> resources (device/app) were they using?</a:t>
            </a:r>
          </a:p>
          <a:p>
            <a:pPr marL="457200" indent="-457200">
              <a:lnSpc>
                <a:spcPct val="150000"/>
              </a:lnSpc>
              <a:buFont typeface="Arial" panose="020B0604020202020204" pitchFamily="34" charset="0"/>
              <a:buChar char="•"/>
            </a:pPr>
            <a:r>
              <a:rPr lang="en-US" sz="900" b="1" dirty="0"/>
              <a:t>When</a:t>
            </a:r>
            <a:r>
              <a:rPr lang="en-US" sz="900" dirty="0"/>
              <a:t> did the sign-in occur? </a:t>
            </a:r>
          </a:p>
          <a:p>
            <a:pPr marL="457200" indent="-457200">
              <a:lnSpc>
                <a:spcPct val="150000"/>
              </a:lnSpc>
              <a:buFont typeface="Arial" panose="020B0604020202020204" pitchFamily="34" charset="0"/>
              <a:buChar char="•"/>
            </a:pPr>
            <a:r>
              <a:rPr lang="en-US" sz="900" b="1" dirty="0"/>
              <a:t>Where</a:t>
            </a:r>
            <a:r>
              <a:rPr lang="en-US" sz="900" dirty="0"/>
              <a:t> is the geo-location of the sign-in occurring?</a:t>
            </a:r>
          </a:p>
          <a:p>
            <a:pPr marL="457200" indent="-457200">
              <a:lnSpc>
                <a:spcPct val="150000"/>
              </a:lnSpc>
              <a:buFont typeface="Arial" panose="020B0604020202020204" pitchFamily="34" charset="0"/>
              <a:buChar char="•"/>
            </a:pPr>
            <a:r>
              <a:rPr lang="en-US" sz="900" b="1" dirty="0"/>
              <a:t>Why</a:t>
            </a:r>
            <a:r>
              <a:rPr lang="en-US" sz="900" dirty="0"/>
              <a:t> did the sign-in fail?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3/18/2020 08:26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62002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5C86D4-CA81-4392-A18B-56400EF3B445}" type="slidenum">
              <a:rPr lang="en-US" smtClean="0"/>
              <a:t>6</a:t>
            </a:fld>
            <a:endParaRPr lang="en-US"/>
          </a:p>
        </p:txBody>
      </p:sp>
    </p:spTree>
    <p:extLst>
      <p:ext uri="{BB962C8B-B14F-4D97-AF65-F5344CB8AC3E}">
        <p14:creationId xmlns:p14="http://schemas.microsoft.com/office/powerpoint/2010/main" val="291311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3/18/2020 08:26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020481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3/18/2020 08:26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48572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3/18/2020 08:26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233586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latin typeface="Segoe UI" panose="020B0502040204020203" pitchFamily="34" charset="0"/>
              </a:rPr>
              <a:t>\</a:t>
            </a:r>
            <a:endParaRPr lang="en-US" dirty="0">
              <a:solidFill>
                <a:schemeClr val="bg1"/>
              </a:solidFill>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3/18/2020 08:26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7974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3/18/2020 08:26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02048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2529905"/>
            <a:ext cx="8555737" cy="1015663"/>
          </a:xfrm>
          <a:prstGeom prst="rect">
            <a:avLst/>
          </a:prstGeom>
        </p:spPr>
        <p:txBody>
          <a:bodyPr wrap="square" lIns="0" rIns="0" anchor="b" anchorCtr="0">
            <a:spAutoFit/>
          </a:bodyPr>
          <a:lstStyle>
            <a:lvl1pPr>
              <a:defRPr sz="6000" baseline="0">
                <a:solidFill>
                  <a:schemeClr val="tx1"/>
                </a:solidFill>
              </a:defRPr>
            </a:lvl1pPr>
          </a:lstStyle>
          <a:p>
            <a:r>
              <a:rPr lang="en-US"/>
              <a:t>MVP Summit 2020</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3745831"/>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March 15 – 20, 2020</a:t>
            </a:r>
          </a:p>
        </p:txBody>
      </p:sp>
      <p:sp>
        <p:nvSpPr>
          <p:cNvPr id="2" name="btfpLayoutConfig" hidden="1">
            <a:extLst>
              <a:ext uri="{FF2B5EF4-FFF2-40B4-BE49-F238E27FC236}">
                <a16:creationId xmlns:a16="http://schemas.microsoft.com/office/drawing/2014/main" id="{6780586B-55DC-4FE6-BF06-C9BE4D0C4F7C}"/>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overall_0_132242796415514822 columns_1_132242796415514822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429384159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022BD1-CCB2-D14F-A4B6-A5024BFB52EB}"/>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86441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2017512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bg2"/>
          </a:solidFill>
        </p:spPr>
        <p:txBody>
          <a:bodyPr anchor="ctr" anchorCtr="0"/>
          <a:lstStyle>
            <a:lvl1pPr marL="0" indent="0" algn="ctr">
              <a:buNone/>
              <a:defRPr/>
            </a:lvl1pPr>
          </a:lstStyle>
          <a:p>
            <a:pPr lvl="0"/>
            <a:r>
              <a:rPr lang="en-US"/>
              <a:t>Click to add photo</a:t>
            </a:r>
          </a:p>
        </p:txBody>
      </p:sp>
    </p:spTree>
    <p:extLst>
      <p:ext uri="{BB962C8B-B14F-4D97-AF65-F5344CB8AC3E}">
        <p14:creationId xmlns:p14="http://schemas.microsoft.com/office/powerpoint/2010/main" val="30220576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rgbClr val="243A5E"/>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78635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1240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hasCustomPrompt="1"/>
          </p:nvPr>
        </p:nvSpPr>
        <p:spPr>
          <a:xfrm>
            <a:off x="588263" y="457199"/>
            <a:ext cx="7508990" cy="1106905"/>
          </a:xfrm>
          <a:prstGeom prst="rect">
            <a:avLst/>
          </a:prstGeom>
        </p:spPr>
        <p:txBody>
          <a:bodyPr/>
          <a:lstStyle>
            <a:lvl1pPr>
              <a:defRPr>
                <a:solidFill>
                  <a:schemeClr val="tx1"/>
                </a:solidFill>
              </a:defRPr>
            </a:lvl1pPr>
          </a:lstStyle>
          <a:p>
            <a:r>
              <a:rPr lang="en-US"/>
              <a:t>Microsoft confidential</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hasCustomPrompt="1"/>
          </p:nvPr>
        </p:nvSpPr>
        <p:spPr>
          <a:xfrm>
            <a:off x="586390" y="1760013"/>
            <a:ext cx="11060178" cy="1106905"/>
          </a:xfrm>
          <a:prstGeom prst="rect">
            <a:avLst/>
          </a:prstGeo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srcRect/>
          <a:stretch/>
        </p:blipFill>
        <p:spPr>
          <a:xfrm>
            <a:off x="3285592" y="3258899"/>
            <a:ext cx="2962573" cy="2962573"/>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srcRect/>
          <a:stretch/>
        </p:blipFill>
        <p:spPr>
          <a:xfrm>
            <a:off x="8683995" y="3258899"/>
            <a:ext cx="2962573" cy="2962573"/>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srcRect/>
          <a:stretch/>
        </p:blipFill>
        <p:spPr>
          <a:xfrm>
            <a:off x="5984794" y="3258899"/>
            <a:ext cx="2962573" cy="2962573"/>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srcRect/>
          <a:stretch/>
        </p:blipFill>
        <p:spPr>
          <a:xfrm>
            <a:off x="586390" y="3258899"/>
            <a:ext cx="2962573" cy="2962573"/>
          </a:xfrm>
          <a:prstGeom prst="rect">
            <a:avLst/>
          </a:prstGeom>
        </p:spPr>
      </p:pic>
    </p:spTree>
    <p:extLst>
      <p:ext uri="{BB962C8B-B14F-4D97-AF65-F5344CB8AC3E}">
        <p14:creationId xmlns:p14="http://schemas.microsoft.com/office/powerpoint/2010/main" val="2186340525"/>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05223035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2529905"/>
            <a:ext cx="8555737" cy="1015663"/>
          </a:xfrm>
          <a:prstGeom prst="rect">
            <a:avLst/>
          </a:prstGeom>
        </p:spPr>
        <p:txBody>
          <a:bodyPr wrap="square" lIns="0" rIns="0" anchor="b" anchorCtr="0">
            <a:spAutoFit/>
          </a:bodyPr>
          <a:lstStyle>
            <a:lvl1pPr>
              <a:defRPr sz="6000" baseline="0">
                <a:solidFill>
                  <a:schemeClr val="bg1"/>
                </a:solidFill>
              </a:defRPr>
            </a:lvl1pPr>
          </a:lstStyle>
          <a:p>
            <a:r>
              <a:rPr lang="en-US"/>
              <a:t>Event name</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3745831"/>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155738840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bg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638388208"/>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1760013"/>
            <a:ext cx="11060178"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68427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151211445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1760013"/>
            <a:ext cx="5415759"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7A970CEB-F534-4EEF-9B54-F4AF13157AE0}"/>
              </a:ext>
            </a:extLst>
          </p:cNvPr>
          <p:cNvSpPr>
            <a:spLocks noGrp="1"/>
          </p:cNvSpPr>
          <p:nvPr>
            <p:ph sz="quarter" idx="12"/>
          </p:nvPr>
        </p:nvSpPr>
        <p:spPr>
          <a:xfrm>
            <a:off x="6189853" y="1760013"/>
            <a:ext cx="5456715"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038654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32530-3FBE-5A42-9B04-A71A22669E03}"/>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85AEE1C2-4909-C34F-8C3B-1FECFD978455}"/>
              </a:ext>
            </a:extLst>
          </p:cNvPr>
          <p:cNvSpPr>
            <a:spLocks noGrp="1"/>
          </p:cNvSpPr>
          <p:nvPr>
            <p:ph sz="quarter" idx="11"/>
          </p:nvPr>
        </p:nvSpPr>
        <p:spPr>
          <a:xfrm>
            <a:off x="586390" y="1760013"/>
            <a:ext cx="3566510"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
            <a:extLst>
              <a:ext uri="{FF2B5EF4-FFF2-40B4-BE49-F238E27FC236}">
                <a16:creationId xmlns:a16="http://schemas.microsoft.com/office/drawing/2014/main" id="{078377DE-DBE9-4E42-AE4E-89764637DB97}"/>
              </a:ext>
            </a:extLst>
          </p:cNvPr>
          <p:cNvSpPr>
            <a:spLocks noGrp="1"/>
          </p:cNvSpPr>
          <p:nvPr>
            <p:ph type="pic" sz="quarter" idx="13"/>
          </p:nvPr>
        </p:nvSpPr>
        <p:spPr>
          <a:xfrm>
            <a:off x="4348480" y="1760013"/>
            <a:ext cx="7298088" cy="4640788"/>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373857113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3E617BB-A174-C342-BF23-49118B8FD248}"/>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8" name="Picture Placeholder 1">
            <a:extLst>
              <a:ext uri="{FF2B5EF4-FFF2-40B4-BE49-F238E27FC236}">
                <a16:creationId xmlns:a16="http://schemas.microsoft.com/office/drawing/2014/main" id="{FD5A159A-F545-A341-B028-B623B7CE009C}"/>
              </a:ext>
            </a:extLst>
          </p:cNvPr>
          <p:cNvSpPr>
            <a:spLocks noGrp="1"/>
          </p:cNvSpPr>
          <p:nvPr>
            <p:ph type="pic" sz="quarter" idx="13"/>
          </p:nvPr>
        </p:nvSpPr>
        <p:spPr>
          <a:xfrm>
            <a:off x="586390" y="1760013"/>
            <a:ext cx="3569050" cy="4640788"/>
          </a:xfrm>
          <a:prstGeom prst="rect">
            <a:avLst/>
          </a:prstGeom>
        </p:spPr>
        <p:txBody>
          <a:bodyPr/>
          <a:lstStyle>
            <a:lvl1pPr>
              <a:defRPr>
                <a:solidFill>
                  <a:schemeClr val="bg1"/>
                </a:solidFill>
              </a:defRPr>
            </a:lvl1pPr>
          </a:lstStyle>
          <a:p>
            <a:r>
              <a:rPr lang="en-US"/>
              <a:t>Click icon to add picture</a:t>
            </a:r>
          </a:p>
        </p:txBody>
      </p:sp>
      <p:sp>
        <p:nvSpPr>
          <p:cNvPr id="6" name="Content Placeholder 1">
            <a:extLst>
              <a:ext uri="{FF2B5EF4-FFF2-40B4-BE49-F238E27FC236}">
                <a16:creationId xmlns:a16="http://schemas.microsoft.com/office/drawing/2014/main" id="{D2776569-5D1B-C344-B1C1-8B0455D299ED}"/>
              </a:ext>
            </a:extLst>
          </p:cNvPr>
          <p:cNvSpPr>
            <a:spLocks noGrp="1"/>
          </p:cNvSpPr>
          <p:nvPr>
            <p:ph sz="quarter" idx="11"/>
          </p:nvPr>
        </p:nvSpPr>
        <p:spPr>
          <a:xfrm>
            <a:off x="4348480" y="1760013"/>
            <a:ext cx="7296848"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572022"/>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3)">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AE27A3-1B6C-5048-922A-4A0777886CB8}"/>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11" name="Picture Placeholder 1">
            <a:extLst>
              <a:ext uri="{FF2B5EF4-FFF2-40B4-BE49-F238E27FC236}">
                <a16:creationId xmlns:a16="http://schemas.microsoft.com/office/drawing/2014/main" id="{2E7F2929-0814-E140-A5AB-747416BE664B}"/>
              </a:ext>
            </a:extLst>
          </p:cNvPr>
          <p:cNvSpPr>
            <a:spLocks noGrp="1"/>
          </p:cNvSpPr>
          <p:nvPr>
            <p:ph type="pic" sz="quarter" idx="13"/>
          </p:nvPr>
        </p:nvSpPr>
        <p:spPr>
          <a:xfrm>
            <a:off x="586390" y="1760013"/>
            <a:ext cx="3569050" cy="4021027"/>
          </a:xfrm>
          <a:prstGeom prst="rect">
            <a:avLst/>
          </a:prstGeom>
        </p:spPr>
        <p:txBody>
          <a:bodyPr/>
          <a:lstStyle>
            <a:lvl1pPr>
              <a:defRPr>
                <a:solidFill>
                  <a:schemeClr val="bg1"/>
                </a:solidFill>
              </a:defRPr>
            </a:lvl1pPr>
          </a:lstStyle>
          <a:p>
            <a:r>
              <a:rPr lang="en-US"/>
              <a:t>Click icon to add picture</a:t>
            </a:r>
          </a:p>
        </p:txBody>
      </p:sp>
      <p:sp>
        <p:nvSpPr>
          <p:cNvPr id="9" name="Content Placeholder 1">
            <a:extLst>
              <a:ext uri="{FF2B5EF4-FFF2-40B4-BE49-F238E27FC236}">
                <a16:creationId xmlns:a16="http://schemas.microsoft.com/office/drawing/2014/main" id="{5DA2E62A-AA3A-A240-886C-6B308968A611}"/>
              </a:ext>
            </a:extLst>
          </p:cNvPr>
          <p:cNvSpPr>
            <a:spLocks noGrp="1"/>
          </p:cNvSpPr>
          <p:nvPr>
            <p:ph sz="quarter" idx="11"/>
          </p:nvPr>
        </p:nvSpPr>
        <p:spPr>
          <a:xfrm>
            <a:off x="4348480" y="1760013"/>
            <a:ext cx="7296848"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
            <a:extLst>
              <a:ext uri="{FF2B5EF4-FFF2-40B4-BE49-F238E27FC236}">
                <a16:creationId xmlns:a16="http://schemas.microsoft.com/office/drawing/2014/main" id="{225B9AE1-54D3-3842-98CD-028A8B7E171A}"/>
              </a:ext>
            </a:extLst>
          </p:cNvPr>
          <p:cNvSpPr>
            <a:spLocks noGrp="1"/>
          </p:cNvSpPr>
          <p:nvPr>
            <p:ph type="body" sz="quarter" idx="15"/>
          </p:nvPr>
        </p:nvSpPr>
        <p:spPr>
          <a:xfrm>
            <a:off x="586390" y="5975651"/>
            <a:ext cx="3569050" cy="432563"/>
          </a:xfrm>
          <a:prstGeom prst="rect">
            <a:avLst/>
          </a:prstGeom>
        </p:spPr>
        <p:txBody>
          <a:bodyPr/>
          <a:lstStyle>
            <a:lvl1pPr marL="0" indent="0" algn="ctr">
              <a:buNone/>
              <a:defRPr sz="1600" b="1">
                <a:solidFill>
                  <a:schemeClr val="bg1"/>
                </a:solidFill>
              </a:defRPr>
            </a:lvl1pPr>
            <a:lvl2pPr marL="228600" indent="0">
              <a:buNone/>
              <a:defRPr sz="1200">
                <a:solidFill>
                  <a:schemeClr val="bg1"/>
                </a:solidFill>
              </a:defRPr>
            </a:lvl2pPr>
            <a:lvl3pPr marL="457200" indent="0">
              <a:buNone/>
              <a:defRPr sz="1050">
                <a:solidFill>
                  <a:schemeClr val="bg1"/>
                </a:solidFill>
              </a:defRPr>
            </a:lvl3pPr>
            <a:lvl4pPr marL="661988" indent="0">
              <a:buNone/>
              <a:defRPr sz="1000">
                <a:solidFill>
                  <a:schemeClr val="bg1"/>
                </a:solidFill>
              </a:defRPr>
            </a:lvl4pPr>
            <a:lvl5pPr marL="855663" indent="0">
              <a:buNone/>
              <a:defRPr sz="10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143397750"/>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6" name="Content Placeholder 1">
            <a:extLst>
              <a:ext uri="{FF2B5EF4-FFF2-40B4-BE49-F238E27FC236}">
                <a16:creationId xmlns:a16="http://schemas.microsoft.com/office/drawing/2014/main" id="{F03A2FCD-9894-B040-9336-3D6408069AA9}"/>
              </a:ext>
            </a:extLst>
          </p:cNvPr>
          <p:cNvSpPr>
            <a:spLocks noGrp="1"/>
          </p:cNvSpPr>
          <p:nvPr>
            <p:ph sz="quarter" idx="11"/>
          </p:nvPr>
        </p:nvSpPr>
        <p:spPr>
          <a:xfrm>
            <a:off x="586390" y="1760013"/>
            <a:ext cx="11060178"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91578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2DDD6CB-BF48-F740-8165-37C1A075C69B}"/>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529CD3D1-1CFC-4540-BAC6-B737D02320E4}"/>
              </a:ext>
            </a:extLst>
          </p:cNvPr>
          <p:cNvSpPr>
            <a:spLocks noGrp="1"/>
          </p:cNvSpPr>
          <p:nvPr>
            <p:ph sz="quarter" idx="11"/>
          </p:nvPr>
        </p:nvSpPr>
        <p:spPr>
          <a:xfrm>
            <a:off x="586390" y="1760013"/>
            <a:ext cx="5415759"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D36C8216-CF44-794B-A25D-DC252D549B99}"/>
              </a:ext>
            </a:extLst>
          </p:cNvPr>
          <p:cNvSpPr>
            <a:spLocks noGrp="1"/>
          </p:cNvSpPr>
          <p:nvPr>
            <p:ph sz="quarter" idx="12"/>
          </p:nvPr>
        </p:nvSpPr>
        <p:spPr>
          <a:xfrm>
            <a:off x="6189853" y="1760013"/>
            <a:ext cx="5456715"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119113"/>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022BD1-CCB2-D14F-A4B6-A5024BFB52EB}"/>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785384149"/>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1191342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bg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tx2"/>
          </a:solidFill>
        </p:spPr>
        <p:txBody>
          <a:bodyPr anchor="ctr" anchorCtr="0"/>
          <a:lstStyle>
            <a:lvl1pPr marL="0" indent="0" algn="ctr">
              <a:buNone/>
              <a:defRPr>
                <a:solidFill>
                  <a:schemeClr val="bg1"/>
                </a:solidFill>
              </a:defRPr>
            </a:lvl1pPr>
          </a:lstStyle>
          <a:p>
            <a:pPr lvl="0"/>
            <a:r>
              <a:rPr lang="en-US"/>
              <a:t>Click to add photo</a:t>
            </a:r>
          </a:p>
        </p:txBody>
      </p:sp>
    </p:spTree>
    <p:extLst>
      <p:ext uri="{BB962C8B-B14F-4D97-AF65-F5344CB8AC3E}">
        <p14:creationId xmlns:p14="http://schemas.microsoft.com/office/powerpoint/2010/main" val="4115107444"/>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chemeClr val="accent2"/>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2543749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1760013"/>
            <a:ext cx="11060178"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130021"/>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21558554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hasCustomPrompt="1"/>
          </p:nvPr>
        </p:nvSpPr>
        <p:spPr>
          <a:xfrm>
            <a:off x="588263" y="457199"/>
            <a:ext cx="7508990" cy="1106905"/>
          </a:xfrm>
          <a:prstGeom prst="rect">
            <a:avLst/>
          </a:prstGeom>
        </p:spPr>
        <p:txBody>
          <a:bodyPr/>
          <a:lstStyle>
            <a:lvl1pPr>
              <a:defRPr>
                <a:solidFill>
                  <a:schemeClr val="bg1"/>
                </a:solidFill>
              </a:defRPr>
            </a:lvl1pPr>
          </a:lstStyle>
          <a:p>
            <a:r>
              <a:rPr lang="en-US"/>
              <a:t>Microsoft confidential</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hasCustomPrompt="1"/>
          </p:nvPr>
        </p:nvSpPr>
        <p:spPr>
          <a:xfrm>
            <a:off x="586390" y="1760013"/>
            <a:ext cx="11060178" cy="1106905"/>
          </a:xfrm>
          <a:prstGeom prst="rect">
            <a:avLst/>
          </a:prstGeom>
        </p:spPr>
        <p:txBody>
          <a:bodyPr/>
          <a:lstStyle>
            <a:lvl1pPr marL="0" indent="0">
              <a:buNone/>
              <a:defRPr>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5592" y="3258899"/>
            <a:ext cx="2962573" cy="2962573"/>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3995" y="3258899"/>
            <a:ext cx="2962573" cy="2962573"/>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84794" y="3258899"/>
            <a:ext cx="2962573" cy="2962573"/>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86390" y="3258899"/>
            <a:ext cx="2962573" cy="2962573"/>
          </a:xfrm>
          <a:prstGeom prst="rect">
            <a:avLst/>
          </a:prstGeom>
        </p:spPr>
      </p:pic>
    </p:spTree>
    <p:extLst>
      <p:ext uri="{BB962C8B-B14F-4D97-AF65-F5344CB8AC3E}">
        <p14:creationId xmlns:p14="http://schemas.microsoft.com/office/powerpoint/2010/main" val="237525738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650144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Headline / 2 Subtitle / 1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008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9152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1760013"/>
            <a:ext cx="5415759"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7A970CEB-F534-4EEF-9B54-F4AF13157AE0}"/>
              </a:ext>
            </a:extLst>
          </p:cNvPr>
          <p:cNvSpPr>
            <a:spLocks noGrp="1"/>
          </p:cNvSpPr>
          <p:nvPr>
            <p:ph sz="quarter" idx="12"/>
          </p:nvPr>
        </p:nvSpPr>
        <p:spPr>
          <a:xfrm>
            <a:off x="6189853" y="1760013"/>
            <a:ext cx="5456715"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084161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32530-3FBE-5A42-9B04-A71A22669E03}"/>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85AEE1C2-4909-C34F-8C3B-1FECFD978455}"/>
              </a:ext>
            </a:extLst>
          </p:cNvPr>
          <p:cNvSpPr>
            <a:spLocks noGrp="1"/>
          </p:cNvSpPr>
          <p:nvPr>
            <p:ph sz="quarter" idx="11"/>
          </p:nvPr>
        </p:nvSpPr>
        <p:spPr>
          <a:xfrm>
            <a:off x="586390" y="1760013"/>
            <a:ext cx="3566510"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
            <a:extLst>
              <a:ext uri="{FF2B5EF4-FFF2-40B4-BE49-F238E27FC236}">
                <a16:creationId xmlns:a16="http://schemas.microsoft.com/office/drawing/2014/main" id="{078377DE-DBE9-4E42-AE4E-89764637DB97}"/>
              </a:ext>
            </a:extLst>
          </p:cNvPr>
          <p:cNvSpPr>
            <a:spLocks noGrp="1"/>
          </p:cNvSpPr>
          <p:nvPr>
            <p:ph type="pic" sz="quarter" idx="13"/>
          </p:nvPr>
        </p:nvSpPr>
        <p:spPr>
          <a:xfrm>
            <a:off x="4348480" y="1760013"/>
            <a:ext cx="7298088" cy="4640788"/>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32959181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3E617BB-A174-C342-BF23-49118B8FD248}"/>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Picture Placeholder 1">
            <a:extLst>
              <a:ext uri="{FF2B5EF4-FFF2-40B4-BE49-F238E27FC236}">
                <a16:creationId xmlns:a16="http://schemas.microsoft.com/office/drawing/2014/main" id="{FD5A159A-F545-A341-B028-B623B7CE009C}"/>
              </a:ext>
            </a:extLst>
          </p:cNvPr>
          <p:cNvSpPr>
            <a:spLocks noGrp="1"/>
          </p:cNvSpPr>
          <p:nvPr>
            <p:ph type="pic" sz="quarter" idx="13"/>
          </p:nvPr>
        </p:nvSpPr>
        <p:spPr>
          <a:xfrm>
            <a:off x="586390" y="1760013"/>
            <a:ext cx="3569050" cy="4640788"/>
          </a:xfrm>
          <a:prstGeom prst="rect">
            <a:avLst/>
          </a:prstGeom>
        </p:spPr>
        <p:txBody>
          <a:bodyPr/>
          <a:lstStyle>
            <a:lvl1pPr>
              <a:defRPr>
                <a:solidFill>
                  <a:schemeClr val="tx1"/>
                </a:solidFill>
              </a:defRPr>
            </a:lvl1pPr>
          </a:lstStyle>
          <a:p>
            <a:r>
              <a:rPr lang="en-US"/>
              <a:t>Click icon to add picture</a:t>
            </a:r>
          </a:p>
        </p:txBody>
      </p:sp>
      <p:sp>
        <p:nvSpPr>
          <p:cNvPr id="6" name="Content Placeholder 1">
            <a:extLst>
              <a:ext uri="{FF2B5EF4-FFF2-40B4-BE49-F238E27FC236}">
                <a16:creationId xmlns:a16="http://schemas.microsoft.com/office/drawing/2014/main" id="{D2776569-5D1B-C344-B1C1-8B0455D299ED}"/>
              </a:ext>
            </a:extLst>
          </p:cNvPr>
          <p:cNvSpPr>
            <a:spLocks noGrp="1"/>
          </p:cNvSpPr>
          <p:nvPr>
            <p:ph sz="quarter" idx="11"/>
          </p:nvPr>
        </p:nvSpPr>
        <p:spPr>
          <a:xfrm>
            <a:off x="4348480" y="1760013"/>
            <a:ext cx="7296848"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81209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3)">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AE27A3-1B6C-5048-922A-4A0777886CB8}"/>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11" name="Picture Placeholder 1">
            <a:extLst>
              <a:ext uri="{FF2B5EF4-FFF2-40B4-BE49-F238E27FC236}">
                <a16:creationId xmlns:a16="http://schemas.microsoft.com/office/drawing/2014/main" id="{2E7F2929-0814-E140-A5AB-747416BE664B}"/>
              </a:ext>
            </a:extLst>
          </p:cNvPr>
          <p:cNvSpPr>
            <a:spLocks noGrp="1"/>
          </p:cNvSpPr>
          <p:nvPr>
            <p:ph type="pic" sz="quarter" idx="13"/>
          </p:nvPr>
        </p:nvSpPr>
        <p:spPr>
          <a:xfrm>
            <a:off x="586390" y="1760013"/>
            <a:ext cx="3569050" cy="4021027"/>
          </a:xfrm>
          <a:prstGeom prst="rect">
            <a:avLst/>
          </a:prstGeom>
        </p:spPr>
        <p:txBody>
          <a:bodyPr/>
          <a:lstStyle>
            <a:lvl1pPr>
              <a:defRPr>
                <a:solidFill>
                  <a:schemeClr val="tx1"/>
                </a:solidFill>
              </a:defRPr>
            </a:lvl1pPr>
          </a:lstStyle>
          <a:p>
            <a:r>
              <a:rPr lang="en-US"/>
              <a:t>Click icon to add picture</a:t>
            </a:r>
          </a:p>
        </p:txBody>
      </p:sp>
      <p:sp>
        <p:nvSpPr>
          <p:cNvPr id="9" name="Content Placeholder 1">
            <a:extLst>
              <a:ext uri="{FF2B5EF4-FFF2-40B4-BE49-F238E27FC236}">
                <a16:creationId xmlns:a16="http://schemas.microsoft.com/office/drawing/2014/main" id="{5DA2E62A-AA3A-A240-886C-6B308968A611}"/>
              </a:ext>
            </a:extLst>
          </p:cNvPr>
          <p:cNvSpPr>
            <a:spLocks noGrp="1"/>
          </p:cNvSpPr>
          <p:nvPr>
            <p:ph sz="quarter" idx="11"/>
          </p:nvPr>
        </p:nvSpPr>
        <p:spPr>
          <a:xfrm>
            <a:off x="4348480" y="1760013"/>
            <a:ext cx="7296848"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
            <a:extLst>
              <a:ext uri="{FF2B5EF4-FFF2-40B4-BE49-F238E27FC236}">
                <a16:creationId xmlns:a16="http://schemas.microsoft.com/office/drawing/2014/main" id="{225B9AE1-54D3-3842-98CD-028A8B7E171A}"/>
              </a:ext>
            </a:extLst>
          </p:cNvPr>
          <p:cNvSpPr>
            <a:spLocks noGrp="1"/>
          </p:cNvSpPr>
          <p:nvPr>
            <p:ph type="body" sz="quarter" idx="15"/>
          </p:nvPr>
        </p:nvSpPr>
        <p:spPr>
          <a:xfrm>
            <a:off x="586390" y="5975651"/>
            <a:ext cx="3569050" cy="432563"/>
          </a:xfrm>
          <a:prstGeom prst="rect">
            <a:avLst/>
          </a:prstGeom>
        </p:spPr>
        <p:txBody>
          <a:bodyPr/>
          <a:lstStyle>
            <a:lvl1pPr marL="0" indent="0" algn="ctr">
              <a:buNone/>
              <a:defRPr sz="1600" b="1">
                <a:solidFill>
                  <a:schemeClr val="tx1"/>
                </a:solidFill>
              </a:defRPr>
            </a:lvl1pPr>
            <a:lvl2pPr marL="228600" indent="0">
              <a:buNone/>
              <a:defRPr sz="1200">
                <a:solidFill>
                  <a:schemeClr val="bg1"/>
                </a:solidFill>
              </a:defRPr>
            </a:lvl2pPr>
            <a:lvl3pPr marL="457200" indent="0">
              <a:buNone/>
              <a:defRPr sz="1050">
                <a:solidFill>
                  <a:schemeClr val="bg1"/>
                </a:solidFill>
              </a:defRPr>
            </a:lvl3pPr>
            <a:lvl4pPr marL="661988" indent="0">
              <a:buNone/>
              <a:defRPr sz="1000">
                <a:solidFill>
                  <a:schemeClr val="bg1"/>
                </a:solidFill>
              </a:defRPr>
            </a:lvl4pPr>
            <a:lvl5pPr marL="855663" indent="0">
              <a:buNone/>
              <a:defRPr sz="10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010437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6" name="Content Placeholder 1">
            <a:extLst>
              <a:ext uri="{FF2B5EF4-FFF2-40B4-BE49-F238E27FC236}">
                <a16:creationId xmlns:a16="http://schemas.microsoft.com/office/drawing/2014/main" id="{F03A2FCD-9894-B040-9336-3D6408069AA9}"/>
              </a:ext>
            </a:extLst>
          </p:cNvPr>
          <p:cNvSpPr>
            <a:spLocks noGrp="1"/>
          </p:cNvSpPr>
          <p:nvPr>
            <p:ph sz="quarter" idx="11"/>
          </p:nvPr>
        </p:nvSpPr>
        <p:spPr>
          <a:xfrm>
            <a:off x="586390" y="1760013"/>
            <a:ext cx="11060178"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235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2DDD6CB-BF48-F740-8165-37C1A075C69B}"/>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529CD3D1-1CFC-4540-BAC6-B737D02320E4}"/>
              </a:ext>
            </a:extLst>
          </p:cNvPr>
          <p:cNvSpPr>
            <a:spLocks noGrp="1"/>
          </p:cNvSpPr>
          <p:nvPr>
            <p:ph sz="quarter" idx="11"/>
          </p:nvPr>
        </p:nvSpPr>
        <p:spPr>
          <a:xfrm>
            <a:off x="586390" y="1760013"/>
            <a:ext cx="5415759"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D36C8216-CF44-794B-A25D-DC252D549B99}"/>
              </a:ext>
            </a:extLst>
          </p:cNvPr>
          <p:cNvSpPr>
            <a:spLocks noGrp="1"/>
          </p:cNvSpPr>
          <p:nvPr>
            <p:ph sz="quarter" idx="12"/>
          </p:nvPr>
        </p:nvSpPr>
        <p:spPr>
          <a:xfrm>
            <a:off x="6189853" y="1760013"/>
            <a:ext cx="5456715"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23937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image" Target="../media/image2.emf"/><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19"/>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19"/>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19"/>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386F9976-E726-4022-822A-C3E62F45D549}"/>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overall_0_132242752929755876 columns_1_132242752929755876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2980725613"/>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8" r:id="rId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21"/>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21"/>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21"/>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99168B55-7B48-415E-A7BF-04DA43068B47}"/>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overall_0_132241986781635739 columns_1_132241986781635739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2633081345"/>
      </p:ext>
    </p:extLst>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69" r:id="rId7"/>
    <p:sldLayoutId id="2147484805" r:id="rId8"/>
    <p:sldLayoutId id="2147484807" r:id="rId9"/>
    <p:sldLayoutId id="2147484808" r:id="rId10"/>
    <p:sldLayoutId id="2147484870" r:id="rId11"/>
    <p:sldLayoutId id="2147484851" r:id="rId12"/>
    <p:sldLayoutId id="2147484823" r:id="rId13"/>
    <p:sldLayoutId id="2147484830" r:id="rId14"/>
    <p:sldLayoutId id="2147484887" r:id="rId15"/>
    <p:sldLayoutId id="2147484889" r:id="rId16"/>
    <p:sldLayoutId id="2147484890" r:id="rId17"/>
    <p:sldLayoutId id="2147484891"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hyperlink" Target="https://aka.ms/LogAnalyticsLabGuide" TargetMode="External"/><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ka.ms/MVPSummitFeedback" TargetMode="Externa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hyperlink" Target="https://aka.ms/LogAnalyticsLabGuide" TargetMode="External"/><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8" Type="http://schemas.openxmlformats.org/officeDocument/2006/relationships/hyperlink" Target="https://docs.microsoft.com/en-us/azure/sentinel/connect-azure-active-directory" TargetMode="External"/><Relationship Id="rId3" Type="http://schemas.openxmlformats.org/officeDocument/2006/relationships/hyperlink" Target="https://splunkbase.splunk.com/app/3534/" TargetMode="External"/><Relationship Id="rId7" Type="http://schemas.openxmlformats.org/officeDocument/2006/relationships/hyperlink" Target="https://github.com/miguelangelopereira/azuremonitor2syslog/" TargetMode="External"/><Relationship Id="rId2" Type="http://schemas.openxmlformats.org/officeDocument/2006/relationships/notesSlide" Target="../notesSlides/notesSlide17.xml"/><Relationship Id="rId1" Type="http://schemas.openxmlformats.org/officeDocument/2006/relationships/slideLayout" Target="../slideLayouts/slideLayout33.xml"/><Relationship Id="rId6" Type="http://schemas.openxmlformats.org/officeDocument/2006/relationships/hyperlink" Target="https://community.softwaregrp.com/t5/Discussions/Announcing-General-Availability-of-ArcSight-Smart-Connectors-7/m-p/1671852" TargetMode="External"/><Relationship Id="rId5" Type="http://schemas.openxmlformats.org/officeDocument/2006/relationships/hyperlink" Target="https://www.ibm.com/support/knowledgecenter/SS42VS_DSM/c_dsm_guide_microsoft_azure_overview.html?cp=SS42VS_7.3.0" TargetMode="External"/><Relationship Id="rId4" Type="http://schemas.openxmlformats.org/officeDocument/2006/relationships/hyperlink" Target="https://help.sumologic.com/Send-Data/Applications-and-Other-Data-Sources/Azure-Audit/02Collect-Logs-for-Azure-Audit-from-Event-Hub"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zure-monitor/overview" TargetMode="External"/><Relationship Id="rId7" Type="http://schemas.openxmlformats.org/officeDocument/2006/relationships/hyperlink" Target="https://www.pluralsight.com/courses/microsoft-azure-data-exploring" TargetMode="External"/><Relationship Id="rId2" Type="http://schemas.openxmlformats.org/officeDocument/2006/relationships/notesSlide" Target="../notesSlides/notesSlide18.xml"/><Relationship Id="rId1" Type="http://schemas.openxmlformats.org/officeDocument/2006/relationships/slideLayout" Target="../slideLayouts/slideLayout33.xml"/><Relationship Id="rId6" Type="http://schemas.openxmlformats.org/officeDocument/2006/relationships/hyperlink" Target="https://www.pluralsight.com/courses/kusto-query-language-kql-from-scratch" TargetMode="External"/><Relationship Id="rId5" Type="http://schemas.openxmlformats.org/officeDocument/2006/relationships/hyperlink" Target="https://app.pluralsight.com/library/courses/kusto-query-language-kql-from-scratch/table-of-contents" TargetMode="External"/><Relationship Id="rId4" Type="http://schemas.openxmlformats.org/officeDocument/2006/relationships/hyperlink" Target="https://docs.microsoft.com/en-us/azure/active-directory/reports-monitoring/howto-integrate-activity-logs-with-log-analy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aka.ms/LogAnalyticsLabGuide" TargetMode="External"/><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azure-monitor/platform/manage-cost-storage" TargetMode="External"/><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hyperlink" Target="https://aka.ms/LogAnalyticsLabGuide"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D6A9-4BA4-9045-AF91-E7A73F39FD29}"/>
              </a:ext>
            </a:extLst>
          </p:cNvPr>
          <p:cNvSpPr>
            <a:spLocks noGrp="1"/>
          </p:cNvSpPr>
          <p:nvPr>
            <p:ph type="title"/>
          </p:nvPr>
        </p:nvSpPr>
        <p:spPr/>
        <p:txBody>
          <a:bodyPr/>
          <a:lstStyle/>
          <a:p>
            <a:r>
              <a:rPr lang="en-US"/>
              <a:t>MVP Global Summit</a:t>
            </a:r>
          </a:p>
        </p:txBody>
      </p:sp>
      <p:sp>
        <p:nvSpPr>
          <p:cNvPr id="3" name="Text Placeholder 2">
            <a:extLst>
              <a:ext uri="{FF2B5EF4-FFF2-40B4-BE49-F238E27FC236}">
                <a16:creationId xmlns:a16="http://schemas.microsoft.com/office/drawing/2014/main" id="{25FE7757-796F-4C47-A185-5B40ACACDF6E}"/>
              </a:ext>
            </a:extLst>
          </p:cNvPr>
          <p:cNvSpPr>
            <a:spLocks noGrp="1"/>
          </p:cNvSpPr>
          <p:nvPr>
            <p:ph type="body" sz="quarter" idx="12"/>
          </p:nvPr>
        </p:nvSpPr>
        <p:spPr/>
        <p:txBody>
          <a:bodyPr/>
          <a:lstStyle/>
          <a:p>
            <a:r>
              <a:rPr lang="en-US"/>
              <a:t>March 15-20, 2020</a:t>
            </a:r>
          </a:p>
        </p:txBody>
      </p:sp>
      <p:sp>
        <p:nvSpPr>
          <p:cNvPr id="4" name="btfpLayoutConfig" hidden="1">
            <a:extLst>
              <a:ext uri="{FF2B5EF4-FFF2-40B4-BE49-F238E27FC236}">
                <a16:creationId xmlns:a16="http://schemas.microsoft.com/office/drawing/2014/main" id="{ED3AE53D-F189-40C6-B84E-AC20B2245608}"/>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overall_1_132241972368228003 columns_1_132241972368228003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118098274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D55B-7680-4FB0-8BF2-EFBCC0175C8D}"/>
              </a:ext>
            </a:extLst>
          </p:cNvPr>
          <p:cNvSpPr>
            <a:spLocks noGrp="1"/>
          </p:cNvSpPr>
          <p:nvPr>
            <p:ph type="title"/>
          </p:nvPr>
        </p:nvSpPr>
        <p:spPr/>
        <p:txBody>
          <a:bodyPr/>
          <a:lstStyle/>
          <a:p>
            <a:r>
              <a:rPr lang="en-US"/>
              <a:t>Azure AD Workbook Templates</a:t>
            </a:r>
          </a:p>
        </p:txBody>
      </p:sp>
    </p:spTree>
    <p:extLst>
      <p:ext uri="{BB962C8B-B14F-4D97-AF65-F5344CB8AC3E}">
        <p14:creationId xmlns:p14="http://schemas.microsoft.com/office/powerpoint/2010/main" val="17104745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72AB-E390-5543-A773-A277D2B35668}"/>
              </a:ext>
            </a:extLst>
          </p:cNvPr>
          <p:cNvSpPr>
            <a:spLocks noGrp="1"/>
          </p:cNvSpPr>
          <p:nvPr>
            <p:ph type="title"/>
          </p:nvPr>
        </p:nvSpPr>
        <p:spPr>
          <a:xfrm>
            <a:off x="564199" y="2235556"/>
            <a:ext cx="11513501" cy="1261884"/>
          </a:xfrm>
        </p:spPr>
        <p:txBody>
          <a:bodyPr/>
          <a:lstStyle/>
          <a:p>
            <a:r>
              <a:rPr lang="en-US"/>
              <a:t>Demo: </a:t>
            </a:r>
            <a:br>
              <a:rPr lang="en-US"/>
            </a:br>
            <a:r>
              <a:rPr lang="en-US" sz="3600"/>
              <a:t>Block legacy auth using Log Analytics &amp; Workbooks </a:t>
            </a:r>
          </a:p>
        </p:txBody>
      </p:sp>
      <p:sp>
        <p:nvSpPr>
          <p:cNvPr id="5" name="Text Placeholder 4">
            <a:extLst>
              <a:ext uri="{FF2B5EF4-FFF2-40B4-BE49-F238E27FC236}">
                <a16:creationId xmlns:a16="http://schemas.microsoft.com/office/drawing/2014/main" id="{12DEE993-2DF0-5047-BE80-9A163A7BF657}"/>
              </a:ext>
            </a:extLst>
          </p:cNvPr>
          <p:cNvSpPr>
            <a:spLocks noGrp="1"/>
          </p:cNvSpPr>
          <p:nvPr>
            <p:ph type="body" sz="quarter" idx="12"/>
          </p:nvPr>
        </p:nvSpPr>
        <p:spPr>
          <a:xfrm>
            <a:off x="564199" y="3497440"/>
            <a:ext cx="8943510" cy="3724096"/>
          </a:xfrm>
        </p:spPr>
        <p:txBody>
          <a:bodyPr wrap="square" lIns="0" tIns="0" rIns="0" bIns="0" anchor="t">
            <a:spAutoFit/>
          </a:bodyPr>
          <a:lstStyle/>
          <a:p>
            <a:endParaRPr lang="en-US"/>
          </a:p>
          <a:p>
            <a:pPr marL="285750" indent="-285750">
              <a:buFont typeface="Arial" panose="020B0604020202020204" pitchFamily="34" charset="0"/>
              <a:buChar char="•"/>
            </a:pPr>
            <a:r>
              <a:rPr lang="en-US" sz="2000">
                <a:ea typeface="+mn-lt"/>
                <a:cs typeface="+mn-lt"/>
              </a:rPr>
              <a:t>Identify legacy auth using the </a:t>
            </a:r>
            <a:r>
              <a:rPr lang="en-US" sz="2000" i="1">
                <a:ea typeface="+mn-lt"/>
                <a:cs typeface="+mn-lt"/>
              </a:rPr>
              <a:t>Sign-ins using Legacy Auth</a:t>
            </a:r>
            <a:r>
              <a:rPr lang="en-US" sz="2000">
                <a:ea typeface="+mn-lt"/>
                <a:cs typeface="+mn-lt"/>
              </a:rPr>
              <a:t> workbook</a:t>
            </a:r>
          </a:p>
          <a:p>
            <a:pPr marL="285750" indent="-285750">
              <a:buFont typeface="Arial" panose="020B0604020202020204" pitchFamily="34" charset="0"/>
              <a:buChar char="•"/>
            </a:pPr>
            <a:r>
              <a:rPr lang="en-US" sz="2000">
                <a:ea typeface="+mn-lt"/>
                <a:cs typeface="+mn-lt"/>
              </a:rPr>
              <a:t>Create a Conditional Access policy to block legacy auth in report-only mode</a:t>
            </a:r>
          </a:p>
          <a:p>
            <a:pPr marL="285750" indent="-285750">
              <a:buFont typeface="Arial" panose="020B0604020202020204" pitchFamily="34" charset="0"/>
              <a:buChar char="•"/>
            </a:pPr>
            <a:r>
              <a:rPr lang="en-US" sz="2000">
                <a:ea typeface="+mn-lt"/>
                <a:cs typeface="+mn-lt"/>
              </a:rPr>
              <a:t>Assess the impact of policy using the </a:t>
            </a:r>
            <a:r>
              <a:rPr lang="en-US" sz="2000" i="1">
                <a:ea typeface="+mn-lt"/>
                <a:cs typeface="+mn-lt"/>
              </a:rPr>
              <a:t>Conditional Access Insights </a:t>
            </a:r>
            <a:r>
              <a:rPr lang="en-US" sz="2000">
                <a:ea typeface="+mn-lt"/>
                <a:cs typeface="+mn-lt"/>
              </a:rPr>
              <a:t>workbooks</a:t>
            </a:r>
          </a:p>
          <a:p>
            <a:pPr marL="285750" indent="-285750">
              <a:buFont typeface="Arial" panose="020B0604020202020204" pitchFamily="34" charset="0"/>
              <a:buChar char="•"/>
            </a:pPr>
            <a:r>
              <a:rPr lang="en-US" sz="2000">
                <a:ea typeface="+mn-lt"/>
                <a:cs typeface="+mn-lt"/>
              </a:rPr>
              <a:t>Add a new chart to track rate of successful sign-ins over time</a:t>
            </a:r>
          </a:p>
          <a:p>
            <a:endParaRPr lang="en-US">
              <a:ea typeface="+mn-lt"/>
              <a:cs typeface="+mn-lt"/>
            </a:endParaRPr>
          </a:p>
          <a:p>
            <a:endParaRPr lang="en-US">
              <a:ea typeface="+mn-lt"/>
              <a:cs typeface="+mn-lt"/>
            </a:endParaRPr>
          </a:p>
          <a:p>
            <a:r>
              <a:rPr lang="en-US">
                <a:ea typeface="+mn-lt"/>
                <a:cs typeface="+mn-lt"/>
              </a:rPr>
              <a:t>Follow along with the lab guide:</a:t>
            </a:r>
            <a:r>
              <a:rPr lang="en-US">
                <a:solidFill>
                  <a:schemeClr val="accent3">
                    <a:lumMod val="20000"/>
                    <a:lumOff val="80000"/>
                  </a:schemeClr>
                </a:solidFill>
                <a:ea typeface="+mn-lt"/>
                <a:cs typeface="+mn-lt"/>
              </a:rPr>
              <a:t> </a:t>
            </a:r>
            <a:r>
              <a:rPr lang="en-US" u="sng">
                <a:solidFill>
                  <a:schemeClr val="accent3">
                    <a:lumMod val="20000"/>
                    <a:lumOff val="80000"/>
                  </a:schemeClr>
                </a:solidFill>
                <a:ea typeface="+mn-lt"/>
                <a:cs typeface="+mn-lt"/>
              </a:rPr>
              <a:t>aka.ms/</a:t>
            </a:r>
            <a:r>
              <a:rPr lang="en-US" b="0" i="0" u="none" strike="noStrike">
                <a:solidFill>
                  <a:schemeClr val="accent3">
                    <a:lumMod val="20000"/>
                    <a:lumOff val="8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 </a:t>
            </a:r>
            <a:r>
              <a:rPr lang="en-US" b="0" i="0" u="none" strike="noStrike" err="1">
                <a:solidFill>
                  <a:schemeClr val="accent3">
                    <a:lumMod val="20000"/>
                    <a:lumOff val="8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LogAnalyticsLabGuide</a:t>
            </a:r>
            <a:endParaRPr lang="en-US" b="0" i="0" u="none" strike="noStrike">
              <a:solidFill>
                <a:schemeClr val="accent3">
                  <a:lumMod val="20000"/>
                  <a:lumOff val="80000"/>
                </a:schemeClr>
              </a:solidFill>
              <a:effectLst/>
              <a:latin typeface="Segoe UI" panose="020B0502040204020203" pitchFamily="34" charset="0"/>
            </a:endParaRPr>
          </a:p>
          <a:p>
            <a:endParaRPr lang="en-US">
              <a:solidFill>
                <a:schemeClr val="accent3">
                  <a:lumMod val="20000"/>
                  <a:lumOff val="80000"/>
                </a:schemeClr>
              </a:solidFill>
              <a:latin typeface="Segoe UI" panose="020B0502040204020203" pitchFamily="34" charset="0"/>
            </a:endParaRPr>
          </a:p>
          <a:p>
            <a:endParaRPr lang="en-US">
              <a:solidFill>
                <a:schemeClr val="accent3">
                  <a:lumMod val="20000"/>
                  <a:lumOff val="80000"/>
                </a:schemeClr>
              </a:solidFill>
              <a:latin typeface="Segoe UI" panose="020B0502040204020203" pitchFamily="34" charset="0"/>
            </a:endParaRPr>
          </a:p>
          <a:p>
            <a:endParaRPr lang="en-US">
              <a:solidFill>
                <a:schemeClr val="accent3">
                  <a:lumMod val="20000"/>
                  <a:lumOff val="80000"/>
                </a:schemeClr>
              </a:solidFill>
              <a:latin typeface="Segoe UI" panose="020B0502040204020203" pitchFamily="34" charset="0"/>
            </a:endParaRPr>
          </a:p>
          <a:p>
            <a:endParaRPr lang="en-US">
              <a:solidFill>
                <a:schemeClr val="accent3">
                  <a:lumMod val="20000"/>
                  <a:lumOff val="80000"/>
                </a:schemeClr>
              </a:solidFill>
              <a:latin typeface="Segoe UI" panose="020B0502040204020203" pitchFamily="34" charset="0"/>
            </a:endParaRPr>
          </a:p>
          <a:p>
            <a:endParaRPr lang="en-US">
              <a:solidFill>
                <a:schemeClr val="accent3">
                  <a:lumMod val="20000"/>
                  <a:lumOff val="80000"/>
                </a:schemeClr>
              </a:solidFill>
            </a:endParaRPr>
          </a:p>
        </p:txBody>
      </p:sp>
      <p:sp>
        <p:nvSpPr>
          <p:cNvPr id="3" name="btfpLayoutConfig" hidden="1">
            <a:extLst>
              <a:ext uri="{FF2B5EF4-FFF2-40B4-BE49-F238E27FC236}">
                <a16:creationId xmlns:a16="http://schemas.microsoft.com/office/drawing/2014/main" id="{AAC0B685-BC27-42AD-AA4E-D5CA2E0DEDE3}"/>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overall_1_132241981797421173 columns_1_132241981797421173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155996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B42F-0C6F-47DF-AD70-F7B19ED5FE60}"/>
              </a:ext>
            </a:extLst>
          </p:cNvPr>
          <p:cNvSpPr>
            <a:spLocks noGrp="1"/>
          </p:cNvSpPr>
          <p:nvPr>
            <p:ph type="title"/>
          </p:nvPr>
        </p:nvSpPr>
        <p:spPr/>
        <p:txBody>
          <a:bodyPr/>
          <a:lstStyle/>
          <a:p>
            <a:r>
              <a:rPr lang="en-US"/>
              <a:t>Coming soon to Workbooks </a:t>
            </a:r>
          </a:p>
        </p:txBody>
      </p:sp>
      <p:sp>
        <p:nvSpPr>
          <p:cNvPr id="3" name="Content Placeholder 2">
            <a:extLst>
              <a:ext uri="{FF2B5EF4-FFF2-40B4-BE49-F238E27FC236}">
                <a16:creationId xmlns:a16="http://schemas.microsoft.com/office/drawing/2014/main" id="{73369241-D56D-4277-963E-50FFF975F370}"/>
              </a:ext>
            </a:extLst>
          </p:cNvPr>
          <p:cNvSpPr>
            <a:spLocks noGrp="1"/>
          </p:cNvSpPr>
          <p:nvPr>
            <p:ph sz="quarter" idx="11"/>
          </p:nvPr>
        </p:nvSpPr>
        <p:spPr/>
        <p:txBody>
          <a:bodyPr anchor="t"/>
          <a:lstStyle/>
          <a:p>
            <a:pPr marL="0" indent="0">
              <a:buNone/>
            </a:pPr>
            <a:r>
              <a:rPr lang="en-US">
                <a:cs typeface="Segoe UI"/>
              </a:rPr>
              <a:t>SSPR Reset Funnel Workbook (Private Preview)</a:t>
            </a:r>
          </a:p>
          <a:p>
            <a:pPr marL="0" indent="0">
              <a:buNone/>
            </a:pPr>
            <a:endParaRPr lang="en-US">
              <a:cs typeface="Segoe UI"/>
            </a:endParaRPr>
          </a:p>
          <a:p>
            <a:pPr marL="0" indent="0">
              <a:buNone/>
            </a:pPr>
            <a:r>
              <a:rPr lang="en-US">
                <a:cs typeface="Segoe UI"/>
              </a:rPr>
              <a:t>Discussion: Are there other workbooks templates you’d like to see?</a:t>
            </a:r>
            <a:endParaRPr lang="en-US"/>
          </a:p>
          <a:p>
            <a:endParaRPr lang="en-US"/>
          </a:p>
          <a:p>
            <a:endParaRPr lang="en-US"/>
          </a:p>
        </p:txBody>
      </p:sp>
    </p:spTree>
    <p:extLst>
      <p:ext uri="{BB962C8B-B14F-4D97-AF65-F5344CB8AC3E}">
        <p14:creationId xmlns:p14="http://schemas.microsoft.com/office/powerpoint/2010/main" val="23815483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89CF98-5454-45CE-8976-7877452158E7}"/>
              </a:ext>
            </a:extLst>
          </p:cNvPr>
          <p:cNvPicPr>
            <a:picLocks noChangeAspect="1"/>
          </p:cNvPicPr>
          <p:nvPr/>
        </p:nvPicPr>
        <p:blipFill>
          <a:blip r:embed="rId3"/>
          <a:stretch>
            <a:fillRect/>
          </a:stretch>
        </p:blipFill>
        <p:spPr>
          <a:xfrm>
            <a:off x="0" y="0"/>
            <a:ext cx="10287000" cy="6858000"/>
          </a:xfrm>
          <a:prstGeom prst="rect">
            <a:avLst/>
          </a:prstGeom>
        </p:spPr>
      </p:pic>
      <p:sp>
        <p:nvSpPr>
          <p:cNvPr id="6" name="Rectangle 5">
            <a:extLst>
              <a:ext uri="{FF2B5EF4-FFF2-40B4-BE49-F238E27FC236}">
                <a16:creationId xmlns:a16="http://schemas.microsoft.com/office/drawing/2014/main" id="{5E4FE76F-AD8B-4267-BE7E-BA3683FB67D3}"/>
              </a:ext>
            </a:extLst>
          </p:cNvPr>
          <p:cNvSpPr/>
          <p:nvPr/>
        </p:nvSpPr>
        <p:spPr bwMode="auto">
          <a:xfrm>
            <a:off x="9207500" y="158750"/>
            <a:ext cx="2159000" cy="596900"/>
          </a:xfrm>
          <a:prstGeom prst="rect">
            <a:avLst/>
          </a:prstGeom>
          <a:solidFill>
            <a:schemeClr val="bg1"/>
          </a:solidFill>
          <a:ln>
            <a:solidFill>
              <a:srgbClr val="FF00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FF0000"/>
                </a:solidFill>
                <a:ea typeface="Segoe UI" pitchFamily="34" charset="0"/>
                <a:cs typeface="Segoe UI" pitchFamily="34" charset="0"/>
              </a:rPr>
              <a:t>Private Preview</a:t>
            </a:r>
          </a:p>
        </p:txBody>
      </p:sp>
    </p:spTree>
    <p:extLst>
      <p:ext uri="{BB962C8B-B14F-4D97-AF65-F5344CB8AC3E}">
        <p14:creationId xmlns:p14="http://schemas.microsoft.com/office/powerpoint/2010/main" val="5575330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B42F-0C6F-47DF-AD70-F7B19ED5FE60}"/>
              </a:ext>
            </a:extLst>
          </p:cNvPr>
          <p:cNvSpPr>
            <a:spLocks noGrp="1"/>
          </p:cNvSpPr>
          <p:nvPr>
            <p:ph type="title"/>
          </p:nvPr>
        </p:nvSpPr>
        <p:spPr/>
        <p:txBody>
          <a:bodyPr/>
          <a:lstStyle/>
          <a:p>
            <a:r>
              <a:rPr lang="en-US"/>
              <a:t>Go Do’s</a:t>
            </a:r>
          </a:p>
        </p:txBody>
      </p:sp>
      <p:sp>
        <p:nvSpPr>
          <p:cNvPr id="3" name="Content Placeholder 2">
            <a:extLst>
              <a:ext uri="{FF2B5EF4-FFF2-40B4-BE49-F238E27FC236}">
                <a16:creationId xmlns:a16="http://schemas.microsoft.com/office/drawing/2014/main" id="{73369241-D56D-4277-963E-50FFF975F370}"/>
              </a:ext>
            </a:extLst>
          </p:cNvPr>
          <p:cNvSpPr>
            <a:spLocks noGrp="1"/>
          </p:cNvSpPr>
          <p:nvPr>
            <p:ph sz="quarter" idx="11"/>
          </p:nvPr>
        </p:nvSpPr>
        <p:spPr/>
        <p:txBody>
          <a:bodyPr/>
          <a:lstStyle/>
          <a:p>
            <a:r>
              <a:rPr lang="en-US" dirty="0"/>
              <a:t>Integrate Azure AD activity logs with Log Analytics or your current SIEM solution</a:t>
            </a:r>
          </a:p>
          <a:p>
            <a:pPr>
              <a:lnSpc>
                <a:spcPct val="150000"/>
              </a:lnSpc>
            </a:pPr>
            <a:r>
              <a:rPr lang="en-US" dirty="0"/>
              <a:t>Start using Log Analytics Workbooks to analyze your activity logs</a:t>
            </a:r>
          </a:p>
          <a:p>
            <a:pPr>
              <a:lnSpc>
                <a:spcPct val="150000"/>
              </a:lnSpc>
            </a:pPr>
            <a:r>
              <a:rPr lang="en-US" dirty="0"/>
              <a:t>Practice writing custom queries using KQL </a:t>
            </a:r>
          </a:p>
          <a:p>
            <a:pPr>
              <a:lnSpc>
                <a:spcPct val="150000"/>
              </a:lnSpc>
            </a:pPr>
            <a:r>
              <a:rPr lang="en-US" dirty="0"/>
              <a:t>Set up alerts in Log Analytics to help monitor your environment</a:t>
            </a:r>
          </a:p>
          <a:p>
            <a:pPr>
              <a:lnSpc>
                <a:spcPct val="150000"/>
              </a:lnSpc>
            </a:pPr>
            <a:r>
              <a:rPr lang="en-US" dirty="0"/>
              <a:t>Send us feedback on scenarios for additional Workbooks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468007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07F3-615A-4D14-A2FF-DBDAA00CB395}"/>
              </a:ext>
            </a:extLst>
          </p:cNvPr>
          <p:cNvSpPr>
            <a:spLocks noGrp="1"/>
          </p:cNvSpPr>
          <p:nvPr>
            <p:ph type="title"/>
          </p:nvPr>
        </p:nvSpPr>
        <p:spPr/>
        <p:txBody>
          <a:bodyPr/>
          <a:lstStyle/>
          <a:p>
            <a:r>
              <a:rPr lang="en-US"/>
              <a:t>Session Surveys</a:t>
            </a:r>
          </a:p>
        </p:txBody>
      </p:sp>
      <p:sp>
        <p:nvSpPr>
          <p:cNvPr id="3" name="Text Placeholder 4">
            <a:extLst>
              <a:ext uri="{FF2B5EF4-FFF2-40B4-BE49-F238E27FC236}">
                <a16:creationId xmlns:a16="http://schemas.microsoft.com/office/drawing/2014/main" id="{542E8512-3FD7-448C-A633-95891570B6E7}"/>
              </a:ext>
            </a:extLst>
          </p:cNvPr>
          <p:cNvSpPr txBox="1">
            <a:spLocks/>
          </p:cNvSpPr>
          <p:nvPr/>
        </p:nvSpPr>
        <p:spPr>
          <a:xfrm>
            <a:off x="588263" y="1564104"/>
            <a:ext cx="6942837" cy="4989531"/>
          </a:xfrm>
          <a:prstGeom prst="rect">
            <a:avLst/>
          </a:prstGeom>
        </p:spPr>
        <p:txBody>
          <a:bodyPr vert="horz" wrap="square" lIns="143428" tIns="89642" rIns="143428" bIns="89642"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a:solidFill>
                  <a:schemeClr val="bg1"/>
                </a:solidFill>
                <a:cs typeface="Segoe UI Light"/>
              </a:rPr>
              <a:t>Attendee</a:t>
            </a:r>
          </a:p>
          <a:p>
            <a:pPr marL="336145" indent="-336145" defTabSz="914004">
              <a:buFont typeface="Arial" panose="020B0604020202020204" pitchFamily="34" charset="0"/>
              <a:buChar char="•"/>
            </a:pPr>
            <a:r>
              <a:rPr lang="en-US" sz="2000">
                <a:solidFill>
                  <a:schemeClr val="bg1"/>
                </a:solidFill>
                <a:cs typeface="Segoe UI Light"/>
              </a:rPr>
              <a:t>Access surveys at </a:t>
            </a:r>
            <a:r>
              <a:rPr lang="en-US" sz="2000">
                <a:solidFill>
                  <a:schemeClr val="accent3">
                    <a:lumMod val="20000"/>
                    <a:lumOff val="80000"/>
                  </a:schemeClr>
                </a:solidFill>
                <a:cs typeface="Segoe UI Light"/>
                <a:hlinkClick r:id="rId2">
                  <a:extLst>
                    <a:ext uri="{A12FA001-AC4F-418D-AE19-62706E023703}">
                      <ahyp:hlinkClr xmlns:ahyp="http://schemas.microsoft.com/office/drawing/2018/hyperlinkcolor" val="tx"/>
                    </a:ext>
                  </a:extLst>
                </a:hlinkClick>
              </a:rPr>
              <a:t>https://aka.ms/MVPSummitFeedback</a:t>
            </a:r>
            <a:endParaRPr lang="en-US" sz="2000">
              <a:solidFill>
                <a:schemeClr val="accent3">
                  <a:lumMod val="20000"/>
                  <a:lumOff val="80000"/>
                </a:schemeClr>
              </a:solidFill>
              <a:cs typeface="Segoe UI Light"/>
            </a:endParaRPr>
          </a:p>
          <a:p>
            <a:pPr marL="336145" indent="-336145" defTabSz="914004">
              <a:buFont typeface="Arial" panose="020B0604020202020204" pitchFamily="34" charset="0"/>
              <a:buChar char="•"/>
            </a:pPr>
            <a:r>
              <a:rPr lang="en-US" sz="2000" b="1">
                <a:solidFill>
                  <a:schemeClr val="bg1"/>
                </a:solidFill>
                <a:cs typeface="Segoe UI Light"/>
              </a:rPr>
              <a:t>Separate survey for full event feedback will be shared at a later time</a:t>
            </a:r>
            <a:endParaRPr lang="en-US" sz="2000" b="1">
              <a:solidFill>
                <a:schemeClr val="bg1"/>
              </a:solidFill>
            </a:endParaRPr>
          </a:p>
          <a:p>
            <a:endParaRPr lang="en-US" sz="2000" b="1">
              <a:solidFill>
                <a:schemeClr val="bg1"/>
              </a:solidFill>
              <a:cs typeface="Segoe UI Light"/>
            </a:endParaRPr>
          </a:p>
          <a:p>
            <a:pPr marL="0" indent="0">
              <a:buNone/>
            </a:pPr>
            <a:r>
              <a:rPr lang="en-US" sz="2000" b="1">
                <a:solidFill>
                  <a:schemeClr val="bg1"/>
                </a:solidFill>
                <a:cs typeface="Segoe UI Light"/>
              </a:rPr>
              <a:t>Instructions</a:t>
            </a:r>
          </a:p>
          <a:p>
            <a:pPr marL="448193" indent="-448193">
              <a:buFont typeface="Arial" panose="020B0604020202020204" pitchFamily="34" charset="0"/>
              <a:buChar char="•"/>
            </a:pPr>
            <a:r>
              <a:rPr lang="en-US" sz="2000">
                <a:solidFill>
                  <a:schemeClr val="bg1"/>
                </a:solidFill>
                <a:cs typeface="Segoe UI Light"/>
              </a:rPr>
              <a:t>Select your Track</a:t>
            </a:r>
          </a:p>
          <a:p>
            <a:pPr marL="448193" indent="-448193">
              <a:buFont typeface="Arial" panose="020B0604020202020204" pitchFamily="34" charset="0"/>
              <a:buChar char="•"/>
            </a:pPr>
            <a:r>
              <a:rPr lang="en-US" sz="2000">
                <a:solidFill>
                  <a:schemeClr val="bg1"/>
                </a:solidFill>
                <a:cs typeface="Segoe UI Light"/>
              </a:rPr>
              <a:t>Scope by Day</a:t>
            </a:r>
          </a:p>
          <a:p>
            <a:pPr marL="448193" indent="-448193">
              <a:buFont typeface="Arial" panose="020B0604020202020204" pitchFamily="34" charset="0"/>
              <a:buChar char="•"/>
            </a:pPr>
            <a:r>
              <a:rPr lang="en-US" sz="2000">
                <a:solidFill>
                  <a:schemeClr val="bg1"/>
                </a:solidFill>
                <a:cs typeface="Segoe UI Light"/>
              </a:rPr>
              <a:t>Select your Session</a:t>
            </a:r>
          </a:p>
          <a:p>
            <a:pPr marL="448193" indent="-448193">
              <a:buFont typeface="Arial" panose="020B0604020202020204" pitchFamily="34" charset="0"/>
              <a:buChar char="•"/>
            </a:pPr>
            <a:r>
              <a:rPr lang="en-US" sz="2000">
                <a:solidFill>
                  <a:schemeClr val="bg1"/>
                </a:solidFill>
                <a:cs typeface="Segoe UI Light"/>
              </a:rPr>
              <a:t>Answer questions</a:t>
            </a:r>
          </a:p>
          <a:p>
            <a:pPr marL="448193" indent="-448193">
              <a:buFont typeface="Arial" panose="020B0604020202020204" pitchFamily="34" charset="0"/>
              <a:buChar char="•"/>
            </a:pPr>
            <a:r>
              <a:rPr lang="en-US" sz="2000">
                <a:solidFill>
                  <a:schemeClr val="bg1"/>
                </a:solidFill>
                <a:cs typeface="Segoe UI Light"/>
              </a:rPr>
              <a:t>Submit</a:t>
            </a:r>
          </a:p>
          <a:p>
            <a:pPr defTabSz="914004"/>
            <a:endParaRPr lang="en-US" sz="2353" b="1">
              <a:solidFill>
                <a:schemeClr val="tx1"/>
              </a:solidFill>
            </a:endParaRPr>
          </a:p>
          <a:p>
            <a:pPr defTabSz="914004"/>
            <a:endParaRPr lang="en-US" sz="2353" b="1">
              <a:solidFill>
                <a:schemeClr val="tx1"/>
              </a:solidFill>
            </a:endParaRPr>
          </a:p>
        </p:txBody>
      </p:sp>
      <p:pic>
        <p:nvPicPr>
          <p:cNvPr id="5" name="Picture 4">
            <a:extLst>
              <a:ext uri="{FF2B5EF4-FFF2-40B4-BE49-F238E27FC236}">
                <a16:creationId xmlns:a16="http://schemas.microsoft.com/office/drawing/2014/main" id="{A9B84674-8455-49C4-8315-33FFA953B4EA}"/>
              </a:ext>
            </a:extLst>
          </p:cNvPr>
          <p:cNvPicPr>
            <a:picLocks noChangeAspect="1"/>
          </p:cNvPicPr>
          <p:nvPr/>
        </p:nvPicPr>
        <p:blipFill>
          <a:blip r:embed="rId3"/>
          <a:stretch>
            <a:fillRect/>
          </a:stretch>
        </p:blipFill>
        <p:spPr>
          <a:xfrm>
            <a:off x="8049903" y="903703"/>
            <a:ext cx="3553833" cy="4989531"/>
          </a:xfrm>
          <a:prstGeom prst="rect">
            <a:avLst/>
          </a:prstGeom>
          <a:ln>
            <a:solidFill>
              <a:schemeClr val="tx1"/>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ACC6B1B2-7F6D-471E-91A7-B4AF77FD3161}"/>
              </a:ext>
            </a:extLst>
          </p:cNvPr>
          <p:cNvSpPr txBox="1"/>
          <p:nvPr/>
        </p:nvSpPr>
        <p:spPr>
          <a:xfrm>
            <a:off x="1" y="6055428"/>
            <a:ext cx="12190271" cy="615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179285" tIns="143428" rIns="179285" bIns="143428" rtlCol="0">
            <a:spAutoFit/>
          </a:bodyPr>
          <a:lstStyle/>
          <a:p>
            <a:pPr algn="ctr" defTabSz="914367">
              <a:lnSpc>
                <a:spcPct val="90000"/>
              </a:lnSpc>
              <a:spcAft>
                <a:spcPts val="588"/>
              </a:spcAft>
            </a:pPr>
            <a:r>
              <a:rPr lang="en-US" sz="2353" b="1">
                <a:solidFill>
                  <a:srgbClr val="FFFFFF"/>
                </a:solidFill>
                <a:latin typeface="Segoe UI"/>
              </a:rPr>
              <a:t>Rotating Content for Live Event Test – Audio test at top of each hour.</a:t>
            </a:r>
          </a:p>
        </p:txBody>
      </p:sp>
    </p:spTree>
    <p:extLst>
      <p:ext uri="{BB962C8B-B14F-4D97-AF65-F5344CB8AC3E}">
        <p14:creationId xmlns:p14="http://schemas.microsoft.com/office/powerpoint/2010/main" val="7813466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72AB-E390-5543-A773-A277D2B35668}"/>
              </a:ext>
            </a:extLst>
          </p:cNvPr>
          <p:cNvSpPr>
            <a:spLocks noGrp="1"/>
          </p:cNvSpPr>
          <p:nvPr>
            <p:ph type="title"/>
          </p:nvPr>
        </p:nvSpPr>
        <p:spPr>
          <a:xfrm>
            <a:off x="564199" y="2789554"/>
            <a:ext cx="8555737" cy="707886"/>
          </a:xfrm>
        </p:spPr>
        <p:txBody>
          <a:bodyPr/>
          <a:lstStyle/>
          <a:p>
            <a:r>
              <a:rPr lang="en-US"/>
              <a:t>Lab Guide and Other Resources</a:t>
            </a:r>
          </a:p>
        </p:txBody>
      </p:sp>
      <p:sp>
        <p:nvSpPr>
          <p:cNvPr id="3" name="btfpLayoutConfig" hidden="1">
            <a:extLst>
              <a:ext uri="{FF2B5EF4-FFF2-40B4-BE49-F238E27FC236}">
                <a16:creationId xmlns:a16="http://schemas.microsoft.com/office/drawing/2014/main" id="{AAC0B685-BC27-42AD-AA4E-D5CA2E0DEDE3}"/>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overall_1_132241981797421173 columns_1_132241981797421173 </a:t>
            </a:r>
            <a:endParaRPr lang="en-US" sz="100" err="1">
              <a:gradFill flip="none" rotWithShape="1">
                <a:gsLst>
                  <a:gs pos="2917">
                    <a:srgbClr val="FFFFFF">
                      <a:alpha val="0"/>
                    </a:srgbClr>
                  </a:gs>
                  <a:gs pos="30000">
                    <a:schemeClr val="tx1">
                      <a:alpha val="0"/>
                    </a:schemeClr>
                  </a:gs>
                </a:gsLst>
                <a:lin ang="5400000" scaled="0"/>
                <a:tileRect/>
              </a:gradFill>
            </a:endParaRPr>
          </a:p>
        </p:txBody>
      </p:sp>
      <p:sp>
        <p:nvSpPr>
          <p:cNvPr id="6" name="Text Placeholder 5">
            <a:extLst>
              <a:ext uri="{FF2B5EF4-FFF2-40B4-BE49-F238E27FC236}">
                <a16:creationId xmlns:a16="http://schemas.microsoft.com/office/drawing/2014/main" id="{3B5D731E-0F21-47F7-A156-F2284A8FACE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8721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38D3D0-9F30-7147-BB06-205347C0730C}"/>
              </a:ext>
            </a:extLst>
          </p:cNvPr>
          <p:cNvSpPr>
            <a:spLocks noGrp="1"/>
          </p:cNvSpPr>
          <p:nvPr>
            <p:ph type="title"/>
          </p:nvPr>
        </p:nvSpPr>
        <p:spPr/>
        <p:txBody>
          <a:bodyPr/>
          <a:lstStyle/>
          <a:p>
            <a:r>
              <a:rPr lang="en-US"/>
              <a:t>Lab Guide</a:t>
            </a:r>
          </a:p>
        </p:txBody>
      </p:sp>
      <p:sp>
        <p:nvSpPr>
          <p:cNvPr id="14" name="Content Placeholder 13">
            <a:extLst>
              <a:ext uri="{FF2B5EF4-FFF2-40B4-BE49-F238E27FC236}">
                <a16:creationId xmlns:a16="http://schemas.microsoft.com/office/drawing/2014/main" id="{6CDD479A-BB22-1C47-9306-E484B4C83EA6}"/>
              </a:ext>
            </a:extLst>
          </p:cNvPr>
          <p:cNvSpPr>
            <a:spLocks noGrp="1"/>
          </p:cNvSpPr>
          <p:nvPr>
            <p:ph sz="quarter" idx="11"/>
          </p:nvPr>
        </p:nvSpPr>
        <p:spPr>
          <a:xfrm>
            <a:off x="586389" y="1760013"/>
            <a:ext cx="9459311" cy="4640788"/>
          </a:xfrm>
        </p:spPr>
        <p:txBody>
          <a:bodyPr/>
          <a:lstStyle/>
          <a:p>
            <a:r>
              <a:rPr lang="en-US"/>
              <a:t>To walk through the scenarios shared today, please follow this link:  </a:t>
            </a:r>
            <a:r>
              <a:rPr lang="en-US" u="sng">
                <a:solidFill>
                  <a:schemeClr val="accent3">
                    <a:lumMod val="20000"/>
                    <a:lumOff val="80000"/>
                  </a:schemeClr>
                </a:solidFill>
              </a:rPr>
              <a:t>aka.ms/</a:t>
            </a:r>
            <a:r>
              <a:rPr lang="en-US" b="0" i="0" u="sng" err="1">
                <a:solidFill>
                  <a:schemeClr val="accent3">
                    <a:lumMod val="20000"/>
                    <a:lumOff val="8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LogAnalyticsLabGuide</a:t>
            </a:r>
            <a:endParaRPr lang="en-US">
              <a:solidFill>
                <a:schemeClr val="accent3">
                  <a:lumMod val="20000"/>
                  <a:lumOff val="80000"/>
                </a:schemeClr>
              </a:solidFill>
            </a:endParaRPr>
          </a:p>
        </p:txBody>
      </p:sp>
      <p:sp>
        <p:nvSpPr>
          <p:cNvPr id="2" name="btfpLayoutConfig" hidden="1">
            <a:extLst>
              <a:ext uri="{FF2B5EF4-FFF2-40B4-BE49-F238E27FC236}">
                <a16:creationId xmlns:a16="http://schemas.microsoft.com/office/drawing/2014/main" id="{66498EF9-8E99-4B48-B47D-008F98DCE63D}"/>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overall_1_132241972446697879 columns_1_132241972446697879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319573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B1E378-D053-4AD4-9764-616B5B794FB4}"/>
              </a:ext>
            </a:extLst>
          </p:cNvPr>
          <p:cNvSpPr>
            <a:spLocks noGrp="1"/>
          </p:cNvSpPr>
          <p:nvPr>
            <p:ph type="body" sz="quarter" idx="10"/>
          </p:nvPr>
        </p:nvSpPr>
        <p:spPr>
          <a:xfrm>
            <a:off x="366882" y="1328491"/>
            <a:ext cx="5297943" cy="5155257"/>
          </a:xfrm>
        </p:spPr>
        <p:txBody>
          <a:bodyPr/>
          <a:lstStyle/>
          <a:p>
            <a:pPr marL="0" marR="0" lvl="1" indent="0" algn="l" defTabSz="914192" rtl="0" eaLnBrk="1" fontAlgn="auto" latinLnBrk="0" hangingPunct="1">
              <a:lnSpc>
                <a:spcPct val="100000"/>
              </a:lnSpc>
              <a:spcBef>
                <a:spcPts val="0"/>
              </a:spcBef>
              <a:spcAft>
                <a:spcPts val="600"/>
              </a:spcAft>
              <a:buClrTx/>
              <a:buSzPct val="90000"/>
              <a:buFontTx/>
              <a:buNone/>
              <a:tabLst/>
              <a:defRPr/>
            </a:pPr>
            <a:r>
              <a:rPr kumimoji="0" lang="en-US" b="1" i="0" u="none" strike="noStrike" kern="0" cap="none" spc="0" normalizeH="0" baseline="0" noProof="0">
                <a:ln>
                  <a:noFill/>
                </a:ln>
                <a:solidFill>
                  <a:schemeClr val="bg1"/>
                </a:solidFill>
                <a:effectLst/>
                <a:uLnTx/>
                <a:uFillTx/>
                <a:latin typeface="Segoe UI"/>
                <a:ea typeface="+mn-ea"/>
                <a:cs typeface="+mn-cs"/>
              </a:rPr>
              <a:t>Search </a:t>
            </a:r>
            <a:r>
              <a:rPr kumimoji="0" lang="en-US" b="0" i="0" u="none" strike="noStrike" kern="0" cap="none" spc="0" normalizeH="0" baseline="0" noProof="0">
                <a:ln>
                  <a:noFill/>
                </a:ln>
                <a:solidFill>
                  <a:schemeClr val="bg1"/>
                </a:solidFill>
                <a:effectLst/>
                <a:uLnTx/>
                <a:uFillTx/>
                <a:latin typeface="Segoe UI"/>
                <a:ea typeface="+mn-ea"/>
                <a:cs typeface="+mn-cs"/>
              </a:rPr>
              <a:t>will search columns of a database or table</a:t>
            </a:r>
          </a:p>
          <a:p>
            <a:pPr marL="0" marR="0" lvl="1" indent="0" algn="l" defTabSz="914192" rtl="0" eaLnBrk="1" fontAlgn="auto" latinLnBrk="0" hangingPunct="1">
              <a:lnSpc>
                <a:spcPct val="100000"/>
              </a:lnSpc>
              <a:spcBef>
                <a:spcPts val="0"/>
              </a:spcBef>
              <a:spcAft>
                <a:spcPts val="600"/>
              </a:spcAft>
              <a:buClrTx/>
              <a:buSzPct val="90000"/>
              <a:buFontTx/>
              <a:buNone/>
              <a:tabLst/>
              <a:defRPr/>
            </a:pPr>
            <a:r>
              <a:rPr kumimoji="0" lang="en-US" sz="1800" b="0" i="0" u="none" strike="noStrike" kern="0" cap="none" spc="0" normalizeH="0" baseline="0" noProof="0">
                <a:ln>
                  <a:noFill/>
                </a:ln>
                <a:solidFill>
                  <a:schemeClr val="bg1"/>
                </a:solidFill>
                <a:effectLst/>
                <a:uLnTx/>
                <a:uFillTx/>
                <a:latin typeface="Segoe UI"/>
                <a:ea typeface="+mn-ea"/>
                <a:cs typeface="+mn-cs"/>
              </a:rPr>
              <a:t>table | search “Memory”</a:t>
            </a:r>
          </a:p>
          <a:p>
            <a:pPr marL="0" marR="0" lvl="1" indent="0" algn="l" defTabSz="914192" rtl="0" eaLnBrk="1" fontAlgn="auto" latinLnBrk="0" hangingPunct="1">
              <a:lnSpc>
                <a:spcPct val="100000"/>
              </a:lnSpc>
              <a:spcBef>
                <a:spcPts val="600"/>
              </a:spcBef>
              <a:spcAft>
                <a:spcPts val="600"/>
              </a:spcAft>
              <a:buClrTx/>
              <a:buSzPct val="90000"/>
              <a:buFontTx/>
              <a:buNone/>
              <a:tabLst/>
              <a:defRPr/>
            </a:pPr>
            <a:r>
              <a:rPr kumimoji="0" lang="en-US" b="1" i="0" u="none" strike="noStrike" kern="0" cap="none" spc="0" normalizeH="0" baseline="0" noProof="0">
                <a:ln>
                  <a:noFill/>
                </a:ln>
                <a:solidFill>
                  <a:schemeClr val="bg1"/>
                </a:solidFill>
                <a:effectLst/>
                <a:uLnTx/>
                <a:uFillTx/>
                <a:latin typeface="Segoe UI"/>
                <a:ea typeface="+mn-ea"/>
                <a:cs typeface="+mn-cs"/>
              </a:rPr>
              <a:t>Where</a:t>
            </a:r>
            <a:r>
              <a:rPr kumimoji="0" lang="en-US" b="0" i="0" u="none" strike="noStrike" kern="0" cap="none" spc="0" normalizeH="0" baseline="0" noProof="0">
                <a:ln>
                  <a:noFill/>
                </a:ln>
                <a:solidFill>
                  <a:schemeClr val="bg1"/>
                </a:solidFill>
                <a:effectLst/>
                <a:uLnTx/>
                <a:uFillTx/>
                <a:latin typeface="Segoe UI"/>
                <a:ea typeface="+mn-ea"/>
                <a:cs typeface="+mn-cs"/>
              </a:rPr>
              <a:t> is your filter for zeroing in on specifics E.g. time range</a:t>
            </a:r>
          </a:p>
          <a:p>
            <a:pPr marL="0" marR="0" lvl="1" indent="0" algn="l" defTabSz="914192" rtl="0" eaLnBrk="1" fontAlgn="auto" latinLnBrk="0" hangingPunct="1">
              <a:lnSpc>
                <a:spcPct val="100000"/>
              </a:lnSpc>
              <a:spcBef>
                <a:spcPts val="600"/>
              </a:spcBef>
              <a:spcAft>
                <a:spcPts val="600"/>
              </a:spcAft>
              <a:buClrTx/>
              <a:buSzPct val="90000"/>
              <a:buFontTx/>
              <a:buNone/>
              <a:tabLst/>
              <a:defRPr/>
            </a:pPr>
            <a:r>
              <a:rPr kumimoji="0" lang="en-US" sz="1800" b="0" i="0" u="none" strike="noStrike" kern="0" cap="none" spc="0" normalizeH="0" baseline="0" noProof="0">
                <a:ln>
                  <a:noFill/>
                </a:ln>
                <a:solidFill>
                  <a:schemeClr val="bg1"/>
                </a:solidFill>
                <a:effectLst/>
                <a:uLnTx/>
                <a:uFillTx/>
                <a:latin typeface="Segoe UI"/>
                <a:ea typeface="+mn-ea"/>
                <a:cs typeface="+mn-cs"/>
              </a:rPr>
              <a:t>table | where </a:t>
            </a:r>
            <a:r>
              <a:rPr kumimoji="0" lang="en-US" sz="1800" b="0" i="0" u="none" strike="noStrike" kern="0" cap="none" spc="0" normalizeH="0" baseline="0" noProof="0" err="1">
                <a:ln>
                  <a:noFill/>
                </a:ln>
                <a:solidFill>
                  <a:schemeClr val="bg1"/>
                </a:solidFill>
                <a:effectLst/>
                <a:uLnTx/>
                <a:uFillTx/>
                <a:latin typeface="Segoe UI"/>
                <a:ea typeface="+mn-ea"/>
                <a:cs typeface="+mn-cs"/>
              </a:rPr>
              <a:t>TimeGenerated</a:t>
            </a:r>
            <a:r>
              <a:rPr kumimoji="0" lang="en-US" sz="1800" b="0" i="0" u="none" strike="noStrike" kern="0" cap="none" spc="0" normalizeH="0" baseline="0" noProof="0">
                <a:ln>
                  <a:noFill/>
                </a:ln>
                <a:solidFill>
                  <a:schemeClr val="bg1"/>
                </a:solidFill>
                <a:effectLst/>
                <a:uLnTx/>
                <a:uFillTx/>
                <a:latin typeface="Segoe UI"/>
                <a:ea typeface="+mn-ea"/>
                <a:cs typeface="+mn-cs"/>
              </a:rPr>
              <a:t> &gt;= ago(1h) </a:t>
            </a:r>
          </a:p>
          <a:p>
            <a:pPr marL="0" marR="0" lvl="1" indent="0" algn="l" defTabSz="914192" rtl="0" eaLnBrk="1" fontAlgn="auto" latinLnBrk="0" hangingPunct="1">
              <a:lnSpc>
                <a:spcPct val="100000"/>
              </a:lnSpc>
              <a:spcBef>
                <a:spcPts val="600"/>
              </a:spcBef>
              <a:spcAft>
                <a:spcPts val="600"/>
              </a:spcAft>
              <a:buClrTx/>
              <a:buSzPct val="90000"/>
              <a:buFontTx/>
              <a:buNone/>
              <a:tabLst/>
              <a:defRPr/>
            </a:pPr>
            <a:r>
              <a:rPr kumimoji="0" lang="en-US" b="1" i="0" u="none" strike="noStrike" kern="0" cap="none" spc="0" normalizeH="0" baseline="0" noProof="0">
                <a:ln>
                  <a:noFill/>
                </a:ln>
                <a:solidFill>
                  <a:schemeClr val="bg1"/>
                </a:solidFill>
                <a:effectLst/>
                <a:uLnTx/>
                <a:uFillTx/>
                <a:latin typeface="Segoe UI"/>
                <a:ea typeface="+mn-ea"/>
                <a:cs typeface="+mn-cs"/>
              </a:rPr>
              <a:t>Take</a:t>
            </a:r>
            <a:r>
              <a:rPr kumimoji="0" lang="en-US" b="0" i="0" u="none" strike="noStrike" kern="0" cap="none" spc="0" normalizeH="0" baseline="0" noProof="0">
                <a:ln>
                  <a:noFill/>
                </a:ln>
                <a:solidFill>
                  <a:schemeClr val="bg1"/>
                </a:solidFill>
                <a:effectLst/>
                <a:uLnTx/>
                <a:uFillTx/>
                <a:latin typeface="Segoe UI"/>
                <a:ea typeface="+mn-ea"/>
                <a:cs typeface="+mn-cs"/>
              </a:rPr>
              <a:t> grabs the first </a:t>
            </a:r>
            <a:r>
              <a:rPr kumimoji="0" lang="en-US" b="0" i="1" u="none" strike="noStrike" kern="0" cap="none" spc="0" normalizeH="0" baseline="0" noProof="0">
                <a:ln>
                  <a:noFill/>
                </a:ln>
                <a:solidFill>
                  <a:schemeClr val="bg1"/>
                </a:solidFill>
                <a:effectLst/>
                <a:uLnTx/>
                <a:uFillTx/>
                <a:latin typeface="Segoe UI"/>
                <a:ea typeface="+mn-ea"/>
                <a:cs typeface="+mn-cs"/>
              </a:rPr>
              <a:t>n</a:t>
            </a:r>
            <a:r>
              <a:rPr kumimoji="0" lang="en-US" b="0" i="0" u="none" strike="noStrike" kern="0" cap="none" spc="0" normalizeH="0" baseline="0" noProof="0">
                <a:ln>
                  <a:noFill/>
                </a:ln>
                <a:solidFill>
                  <a:schemeClr val="bg1"/>
                </a:solidFill>
                <a:effectLst/>
                <a:uLnTx/>
                <a:uFillTx/>
                <a:latin typeface="Segoe UI"/>
                <a:ea typeface="+mn-ea"/>
                <a:cs typeface="+mn-cs"/>
              </a:rPr>
              <a:t> rows (Kusto rows are unordered!) </a:t>
            </a:r>
          </a:p>
          <a:p>
            <a:pPr marL="0" marR="0" lvl="1" indent="0" algn="l" defTabSz="914192" rtl="0" eaLnBrk="1" fontAlgn="auto" latinLnBrk="0" hangingPunct="1">
              <a:lnSpc>
                <a:spcPct val="100000"/>
              </a:lnSpc>
              <a:spcBef>
                <a:spcPts val="600"/>
              </a:spcBef>
              <a:spcAft>
                <a:spcPts val="600"/>
              </a:spcAft>
              <a:buClrTx/>
              <a:buSzPct val="90000"/>
              <a:buFontTx/>
              <a:buNone/>
              <a:tabLst/>
              <a:defRPr/>
            </a:pPr>
            <a:r>
              <a:rPr kumimoji="0" lang="en-US" sz="1800" b="0" i="0" u="none" strike="noStrike" kern="0" cap="none" spc="0" normalizeH="0" baseline="0" noProof="0">
                <a:ln>
                  <a:noFill/>
                </a:ln>
                <a:solidFill>
                  <a:schemeClr val="bg1"/>
                </a:solidFill>
                <a:effectLst/>
                <a:uLnTx/>
                <a:uFillTx/>
                <a:latin typeface="Segoe UI"/>
                <a:ea typeface="+mn-ea"/>
                <a:cs typeface="+mn-cs"/>
              </a:rPr>
              <a:t>table | take 10</a:t>
            </a:r>
          </a:p>
          <a:p>
            <a:pPr marL="0" marR="0" lvl="1" indent="0" algn="l" defTabSz="914192" rtl="0" eaLnBrk="1" fontAlgn="auto" latinLnBrk="0" hangingPunct="1">
              <a:lnSpc>
                <a:spcPct val="100000"/>
              </a:lnSpc>
              <a:spcBef>
                <a:spcPts val="600"/>
              </a:spcBef>
              <a:spcAft>
                <a:spcPts val="600"/>
              </a:spcAft>
              <a:buClrTx/>
              <a:buSzPct val="90000"/>
              <a:buFontTx/>
              <a:buNone/>
              <a:tabLst/>
              <a:defRPr/>
            </a:pPr>
            <a:r>
              <a:rPr kumimoji="0" lang="en-US" b="1" i="0" u="none" strike="noStrike" kern="0" cap="none" spc="0" normalizeH="0" baseline="0" noProof="0">
                <a:ln>
                  <a:noFill/>
                </a:ln>
                <a:solidFill>
                  <a:schemeClr val="bg1"/>
                </a:solidFill>
                <a:effectLst/>
                <a:uLnTx/>
                <a:uFillTx/>
                <a:latin typeface="Segoe UI"/>
                <a:ea typeface="+mn-ea"/>
                <a:cs typeface="+mn-cs"/>
              </a:rPr>
              <a:t>Count</a:t>
            </a:r>
            <a:r>
              <a:rPr kumimoji="0" lang="en-US" b="0" i="0" u="none" strike="noStrike" kern="0" cap="none" spc="0" normalizeH="0" baseline="0" noProof="0">
                <a:ln>
                  <a:noFill/>
                </a:ln>
                <a:solidFill>
                  <a:schemeClr val="bg1"/>
                </a:solidFill>
                <a:effectLst/>
                <a:uLnTx/>
                <a:uFillTx/>
                <a:latin typeface="Segoe UI"/>
                <a:ea typeface="+mn-ea"/>
                <a:cs typeface="+mn-cs"/>
              </a:rPr>
              <a:t> enumerates the number of rows from preceding pipe</a:t>
            </a:r>
          </a:p>
          <a:p>
            <a:pPr marL="0" marR="0" lvl="1" indent="0" algn="l" defTabSz="914192" rtl="0" eaLnBrk="1" fontAlgn="auto" latinLnBrk="0" hangingPunct="1">
              <a:lnSpc>
                <a:spcPct val="100000"/>
              </a:lnSpc>
              <a:spcBef>
                <a:spcPts val="600"/>
              </a:spcBef>
              <a:spcAft>
                <a:spcPts val="600"/>
              </a:spcAft>
              <a:buClrTx/>
              <a:buSzPct val="90000"/>
              <a:buFontTx/>
              <a:buNone/>
              <a:tabLst/>
              <a:defRPr/>
            </a:pPr>
            <a:r>
              <a:rPr kumimoji="0" lang="en-US" sz="1800" b="0" i="0" u="none" strike="noStrike" kern="0" cap="none" spc="0" normalizeH="0" baseline="0" noProof="0">
                <a:ln>
                  <a:noFill/>
                </a:ln>
                <a:solidFill>
                  <a:schemeClr val="bg1"/>
                </a:solidFill>
                <a:effectLst/>
                <a:uLnTx/>
                <a:uFillTx/>
                <a:latin typeface="Segoe UI"/>
                <a:ea typeface="+mn-ea"/>
                <a:cs typeface="+mn-cs"/>
              </a:rPr>
              <a:t>table |  where </a:t>
            </a:r>
            <a:r>
              <a:rPr kumimoji="0" lang="en-US" sz="1800" b="0" i="0" u="none" strike="noStrike" kern="0" cap="none" spc="0" normalizeH="0" baseline="0" noProof="0" err="1">
                <a:ln>
                  <a:noFill/>
                </a:ln>
                <a:solidFill>
                  <a:schemeClr val="bg1"/>
                </a:solidFill>
                <a:effectLst/>
                <a:uLnTx/>
                <a:uFillTx/>
                <a:latin typeface="Segoe UI"/>
                <a:ea typeface="+mn-ea"/>
                <a:cs typeface="+mn-cs"/>
              </a:rPr>
              <a:t>TimeGenerated</a:t>
            </a:r>
            <a:r>
              <a:rPr kumimoji="0" lang="en-US" sz="1800" b="0" i="0" u="none" strike="noStrike" kern="0" cap="none" spc="0" normalizeH="0" baseline="0" noProof="0">
                <a:ln>
                  <a:noFill/>
                </a:ln>
                <a:solidFill>
                  <a:schemeClr val="bg1"/>
                </a:solidFill>
                <a:effectLst/>
                <a:uLnTx/>
                <a:uFillTx/>
                <a:latin typeface="Segoe UI"/>
                <a:ea typeface="+mn-ea"/>
                <a:cs typeface="+mn-cs"/>
              </a:rPr>
              <a:t> &gt;= ago(1h)</a:t>
            </a:r>
          </a:p>
          <a:p>
            <a:pPr marL="0" marR="0" lvl="1" indent="0" algn="l" defTabSz="914192" rtl="0" eaLnBrk="1" fontAlgn="auto" latinLnBrk="0" hangingPunct="1">
              <a:lnSpc>
                <a:spcPct val="100000"/>
              </a:lnSpc>
              <a:spcBef>
                <a:spcPts val="600"/>
              </a:spcBef>
              <a:spcAft>
                <a:spcPts val="600"/>
              </a:spcAft>
              <a:buClrTx/>
              <a:buSzPct val="90000"/>
              <a:buFontTx/>
              <a:buNone/>
              <a:tabLst/>
              <a:defRPr/>
            </a:pPr>
            <a:r>
              <a:rPr kumimoji="0" lang="en-US" sz="1800" b="0" i="0" u="none" strike="noStrike" kern="0" cap="none" spc="0" normalizeH="0" baseline="0" noProof="0">
                <a:ln>
                  <a:noFill/>
                </a:ln>
                <a:solidFill>
                  <a:schemeClr val="bg1"/>
                </a:solidFill>
                <a:effectLst/>
                <a:uLnTx/>
                <a:uFillTx/>
                <a:latin typeface="Segoe UI"/>
                <a:ea typeface="+mn-ea"/>
                <a:cs typeface="+mn-cs"/>
              </a:rPr>
              <a:t>         | count </a:t>
            </a:r>
          </a:p>
        </p:txBody>
      </p:sp>
      <p:pic>
        <p:nvPicPr>
          <p:cNvPr id="5" name="Picture 4">
            <a:extLst>
              <a:ext uri="{FF2B5EF4-FFF2-40B4-BE49-F238E27FC236}">
                <a16:creationId xmlns:a16="http://schemas.microsoft.com/office/drawing/2014/main" id="{D52D0820-0C14-44F9-99B4-23ED65453217}"/>
              </a:ext>
            </a:extLst>
          </p:cNvPr>
          <p:cNvPicPr>
            <a:picLocks noChangeAspect="1"/>
          </p:cNvPicPr>
          <p:nvPr/>
        </p:nvPicPr>
        <p:blipFill>
          <a:blip r:embed="rId3"/>
          <a:stretch>
            <a:fillRect/>
          </a:stretch>
        </p:blipFill>
        <p:spPr>
          <a:xfrm>
            <a:off x="6096000" y="1481157"/>
            <a:ext cx="5445352" cy="4436737"/>
          </a:xfrm>
          <a:prstGeom prst="rect">
            <a:avLst/>
          </a:prstGeom>
        </p:spPr>
      </p:pic>
      <p:sp>
        <p:nvSpPr>
          <p:cNvPr id="7" name="Title 5">
            <a:extLst>
              <a:ext uri="{FF2B5EF4-FFF2-40B4-BE49-F238E27FC236}">
                <a16:creationId xmlns:a16="http://schemas.microsoft.com/office/drawing/2014/main" id="{55BB2ABA-0BD7-4AB4-8FE2-6B4D29A8A804}"/>
              </a:ext>
            </a:extLst>
          </p:cNvPr>
          <p:cNvSpPr>
            <a:spLocks noGrp="1"/>
          </p:cNvSpPr>
          <p:nvPr>
            <p:ph type="title"/>
          </p:nvPr>
        </p:nvSpPr>
        <p:spPr>
          <a:xfrm>
            <a:off x="366882" y="374252"/>
            <a:ext cx="7508990" cy="1106905"/>
          </a:xfrm>
        </p:spPr>
        <p:txBody>
          <a:bodyPr/>
          <a:lstStyle/>
          <a:p>
            <a:r>
              <a:rPr lang="en-US">
                <a:solidFill>
                  <a:schemeClr val="bg1"/>
                </a:solidFill>
              </a:rPr>
              <a:t>Most Used KQL Syntax</a:t>
            </a:r>
          </a:p>
        </p:txBody>
      </p:sp>
    </p:spTree>
    <p:extLst>
      <p:ext uri="{BB962C8B-B14F-4D97-AF65-F5344CB8AC3E}">
        <p14:creationId xmlns:p14="http://schemas.microsoft.com/office/powerpoint/2010/main" val="27856540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24647F-7BBB-4F40-B205-9A42C689914C}"/>
              </a:ext>
            </a:extLst>
          </p:cNvPr>
          <p:cNvSpPr>
            <a:spLocks noGrp="1"/>
          </p:cNvSpPr>
          <p:nvPr>
            <p:ph type="body" sz="quarter" idx="10"/>
          </p:nvPr>
        </p:nvSpPr>
        <p:spPr>
          <a:xfrm>
            <a:off x="598920" y="1481157"/>
            <a:ext cx="5656281" cy="4287328"/>
          </a:xfrm>
        </p:spPr>
        <p:txBody>
          <a:bodyPr/>
          <a:lstStyle/>
          <a:p>
            <a:pPr marL="0" marR="0" lvl="0" indent="0" algn="l" defTabSz="914400" rtl="0" eaLnBrk="0" fontAlgn="base" latinLnBrk="0" hangingPunct="0">
              <a:lnSpc>
                <a:spcPct val="150000"/>
              </a:lnSpc>
              <a:spcBef>
                <a:spcPts val="600"/>
              </a:spcBef>
              <a:spcAft>
                <a:spcPts val="0"/>
              </a:spcAft>
              <a:buClrTx/>
              <a:buSzTx/>
              <a:buFontTx/>
              <a:buNone/>
              <a:tabLst/>
              <a:defRPr/>
            </a:pPr>
            <a:r>
              <a:rPr kumimoji="0" lang="en-GB" sz="2000" b="1" i="0" u="none" strike="noStrike" kern="1200" cap="none" spc="0" normalizeH="0" baseline="0" noProof="0">
                <a:ln>
                  <a:noFill/>
                </a:ln>
                <a:solidFill>
                  <a:schemeClr val="bg1"/>
                </a:solidFill>
                <a:effectLst/>
                <a:uLnTx/>
                <a:uFillTx/>
                <a:latin typeface="Segoe UI"/>
                <a:ea typeface="+mn-ea"/>
                <a:cs typeface="+mn-cs"/>
              </a:rPr>
              <a:t>Summarize</a:t>
            </a:r>
            <a:r>
              <a:rPr kumimoji="0" lang="en-GB" sz="2000" b="0" i="0" u="none" strike="noStrike" kern="1200" cap="none" spc="0" normalizeH="0" baseline="0" noProof="0">
                <a:ln>
                  <a:noFill/>
                </a:ln>
                <a:solidFill>
                  <a:schemeClr val="bg1"/>
                </a:solidFill>
                <a:effectLst/>
                <a:uLnTx/>
                <a:uFillTx/>
                <a:latin typeface="Segoe UI"/>
                <a:ea typeface="+mn-ea"/>
                <a:cs typeface="+mn-cs"/>
              </a:rPr>
              <a:t> produces a table that aggregates the content of the input table</a:t>
            </a:r>
          </a:p>
          <a:p>
            <a:pPr marL="0" marR="0" lvl="0" indent="0" algn="l" defTabSz="914400" rtl="0" eaLnBrk="0" fontAlgn="base" latinLnBrk="0" hangingPunct="0">
              <a:lnSpc>
                <a:spcPct val="150000"/>
              </a:lnSpc>
              <a:spcBef>
                <a:spcPts val="600"/>
              </a:spcBef>
              <a:spcAft>
                <a:spcPts val="0"/>
              </a:spcAft>
              <a:buClrTx/>
              <a:buSzTx/>
              <a:buFontTx/>
              <a:buNone/>
              <a:tabLst/>
              <a:defRPr/>
            </a:pPr>
            <a:r>
              <a:rPr kumimoji="0" lang="en-GB" sz="2000" b="1" i="0" u="none" strike="noStrike" kern="1200" cap="none" spc="0" normalizeH="0" baseline="0" noProof="0">
                <a:ln>
                  <a:noFill/>
                </a:ln>
                <a:solidFill>
                  <a:schemeClr val="bg1"/>
                </a:solidFill>
                <a:effectLst/>
                <a:uLnTx/>
                <a:uFillTx/>
                <a:latin typeface="Segoe UI"/>
                <a:ea typeface="+mn-ea"/>
                <a:cs typeface="+mn-cs"/>
              </a:rPr>
              <a:t>Extend </a:t>
            </a:r>
            <a:r>
              <a:rPr kumimoji="0" lang="en-GB" sz="2000" b="0" i="0" u="none" strike="noStrike" kern="1200" cap="none" spc="0" normalizeH="0" baseline="0" noProof="0">
                <a:ln>
                  <a:noFill/>
                </a:ln>
                <a:solidFill>
                  <a:schemeClr val="bg1"/>
                </a:solidFill>
                <a:effectLst/>
                <a:uLnTx/>
                <a:uFillTx/>
                <a:latin typeface="Segoe UI"/>
                <a:ea typeface="+mn-ea"/>
                <a:cs typeface="+mn-cs"/>
              </a:rPr>
              <a:t>creates a calculated column and adds to the result set</a:t>
            </a:r>
          </a:p>
          <a:p>
            <a:pPr marL="0" marR="0" lvl="0" indent="0" algn="l" defTabSz="914400" rtl="0" eaLnBrk="0" fontAlgn="base" latinLnBrk="0" hangingPunct="0">
              <a:lnSpc>
                <a:spcPct val="150000"/>
              </a:lnSpc>
              <a:spcBef>
                <a:spcPts val="600"/>
              </a:spcBef>
              <a:spcAft>
                <a:spcPts val="0"/>
              </a:spcAft>
              <a:buClrTx/>
              <a:buSzTx/>
              <a:buFontTx/>
              <a:buNone/>
              <a:tabLst/>
              <a:defRPr/>
            </a:pPr>
            <a:r>
              <a:rPr kumimoji="0" lang="en-GB" sz="2000" b="1" i="0" u="none" strike="noStrike" kern="1200" cap="none" spc="0" normalizeH="0" baseline="0" noProof="0">
                <a:ln>
                  <a:noFill/>
                </a:ln>
                <a:solidFill>
                  <a:schemeClr val="bg1"/>
                </a:solidFill>
                <a:effectLst/>
                <a:uLnTx/>
                <a:uFillTx/>
                <a:latin typeface="Segoe UI"/>
                <a:ea typeface="+mn-ea"/>
                <a:cs typeface="+mn-cs"/>
              </a:rPr>
              <a:t>Project </a:t>
            </a:r>
            <a:r>
              <a:rPr kumimoji="0" lang="en-GB" sz="2000" b="0" i="0" u="none" strike="noStrike" kern="1200" cap="none" spc="0" normalizeH="0" baseline="0" noProof="0">
                <a:ln>
                  <a:noFill/>
                </a:ln>
                <a:solidFill>
                  <a:schemeClr val="bg1"/>
                </a:solidFill>
                <a:effectLst/>
                <a:uLnTx/>
                <a:uFillTx/>
                <a:latin typeface="Segoe UI"/>
                <a:ea typeface="+mn-ea"/>
                <a:cs typeface="+mn-cs"/>
              </a:rPr>
              <a:t>selects a subset of columns</a:t>
            </a:r>
          </a:p>
          <a:p>
            <a:pPr marL="0" marR="0" lvl="0" indent="0" algn="l" defTabSz="914400" rtl="0" eaLnBrk="0" fontAlgn="base" latinLnBrk="0" hangingPunct="0">
              <a:lnSpc>
                <a:spcPct val="150000"/>
              </a:lnSpc>
              <a:spcBef>
                <a:spcPts val="600"/>
              </a:spcBef>
              <a:spcAft>
                <a:spcPts val="0"/>
              </a:spcAft>
              <a:buClrTx/>
              <a:buSzTx/>
              <a:buFontTx/>
              <a:buNone/>
              <a:tabLst/>
              <a:defRPr/>
            </a:pPr>
            <a:r>
              <a:rPr lang="en-GB" sz="2000" b="1">
                <a:solidFill>
                  <a:schemeClr val="bg1"/>
                </a:solidFill>
                <a:latin typeface="Segoe UI"/>
                <a:cs typeface="+mn-cs"/>
              </a:rPr>
              <a:t>Distinct </a:t>
            </a:r>
            <a:r>
              <a:rPr lang="en-GB" sz="2000">
                <a:solidFill>
                  <a:schemeClr val="bg1"/>
                </a:solidFill>
                <a:latin typeface="Segoe UI"/>
                <a:cs typeface="+mn-cs"/>
              </a:rPr>
              <a:t>used to limit a result set</a:t>
            </a:r>
            <a:endParaRPr kumimoji="0" lang="en-GB" sz="2000" i="0" u="none" strike="noStrike" kern="1200" cap="none" spc="0" normalizeH="0" baseline="0" noProof="0">
              <a:ln>
                <a:noFill/>
              </a:ln>
              <a:solidFill>
                <a:schemeClr val="bg1"/>
              </a:solidFill>
              <a:effectLst/>
              <a:uLnTx/>
              <a:uFillTx/>
              <a:latin typeface="Segoe UI"/>
              <a:ea typeface="+mn-ea"/>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2000" b="1" i="0" u="none" strike="noStrike" kern="0" cap="none" spc="0" normalizeH="0" baseline="0" noProof="0">
                <a:ln>
                  <a:noFill/>
                </a:ln>
                <a:solidFill>
                  <a:schemeClr val="bg1"/>
                </a:solidFill>
                <a:effectLst/>
                <a:uLnTx/>
                <a:uFillTx/>
                <a:latin typeface="Segoe UI"/>
                <a:ea typeface="+mn-ea"/>
                <a:cs typeface="+mn-cs"/>
              </a:rPr>
              <a:t>Let </a:t>
            </a:r>
            <a:r>
              <a:rPr kumimoji="0" lang="en-GB" sz="2000" b="0" i="0" u="none" strike="noStrike" kern="0" cap="none" spc="0" normalizeH="0" baseline="0" noProof="0">
                <a:ln>
                  <a:noFill/>
                </a:ln>
                <a:solidFill>
                  <a:schemeClr val="bg1"/>
                </a:solidFill>
                <a:effectLst/>
                <a:uLnTx/>
                <a:uFillTx/>
                <a:latin typeface="Segoe UI"/>
                <a:ea typeface="+mn-ea"/>
                <a:cs typeface="+mn-cs"/>
              </a:rPr>
              <a:t>statements bind string variables to expressions</a:t>
            </a:r>
            <a:endParaRPr kumimoji="0" lang="en-GB" altLang="en-US" sz="2000" b="1" i="0" u="none" strike="noStrike" kern="0" cap="none" spc="0" normalizeH="0" baseline="0" noProof="0">
              <a:ln>
                <a:noFill/>
              </a:ln>
              <a:solidFill>
                <a:schemeClr val="bg1"/>
              </a:solidFill>
              <a:effectLst/>
              <a:uLnTx/>
              <a:uFillTx/>
              <a:latin typeface="Segoe UI"/>
              <a:ea typeface="+mn-ea"/>
              <a:cs typeface="Segoe UI" panose="020B0502040204020203" pitchFamily="34" charset="0"/>
            </a:endParaRPr>
          </a:p>
          <a:p>
            <a:endParaRPr lang="en-US"/>
          </a:p>
        </p:txBody>
      </p:sp>
      <p:pic>
        <p:nvPicPr>
          <p:cNvPr id="11" name="Picture 10">
            <a:extLst>
              <a:ext uri="{FF2B5EF4-FFF2-40B4-BE49-F238E27FC236}">
                <a16:creationId xmlns:a16="http://schemas.microsoft.com/office/drawing/2014/main" id="{0EC61F5F-CFE3-4197-BE92-61CFC2D7142E}"/>
              </a:ext>
            </a:extLst>
          </p:cNvPr>
          <p:cNvPicPr>
            <a:picLocks noChangeAspect="1"/>
          </p:cNvPicPr>
          <p:nvPr/>
        </p:nvPicPr>
        <p:blipFill>
          <a:blip r:embed="rId3"/>
          <a:stretch>
            <a:fillRect/>
          </a:stretch>
        </p:blipFill>
        <p:spPr>
          <a:xfrm>
            <a:off x="6487238" y="1194179"/>
            <a:ext cx="4009187" cy="5206621"/>
          </a:xfrm>
          <a:prstGeom prst="rect">
            <a:avLst/>
          </a:prstGeom>
        </p:spPr>
      </p:pic>
      <p:sp>
        <p:nvSpPr>
          <p:cNvPr id="8" name="Title 5">
            <a:extLst>
              <a:ext uri="{FF2B5EF4-FFF2-40B4-BE49-F238E27FC236}">
                <a16:creationId xmlns:a16="http://schemas.microsoft.com/office/drawing/2014/main" id="{2A2A729A-0C11-4A0D-A34A-792E4682B2B8}"/>
              </a:ext>
            </a:extLst>
          </p:cNvPr>
          <p:cNvSpPr>
            <a:spLocks noGrp="1"/>
          </p:cNvSpPr>
          <p:nvPr>
            <p:ph type="title"/>
          </p:nvPr>
        </p:nvSpPr>
        <p:spPr>
          <a:xfrm>
            <a:off x="366882" y="374252"/>
            <a:ext cx="7508990" cy="1106905"/>
          </a:xfrm>
        </p:spPr>
        <p:txBody>
          <a:bodyPr/>
          <a:lstStyle/>
          <a:p>
            <a:r>
              <a:rPr lang="en-US">
                <a:solidFill>
                  <a:schemeClr val="bg1"/>
                </a:solidFill>
              </a:rPr>
              <a:t>Most Used KQL Syntax</a:t>
            </a:r>
          </a:p>
        </p:txBody>
      </p:sp>
    </p:spTree>
    <p:extLst>
      <p:ext uri="{BB962C8B-B14F-4D97-AF65-F5344CB8AC3E}">
        <p14:creationId xmlns:p14="http://schemas.microsoft.com/office/powerpoint/2010/main" val="31932385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p:txBody>
          <a:bodyPr/>
          <a:lstStyle/>
          <a:p>
            <a:r>
              <a:rPr lang="en-US">
                <a:cs typeface="Segoe UI"/>
              </a:rPr>
              <a:t>Log Analytics Wizardry!</a:t>
            </a:r>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977986" y="5908963"/>
            <a:ext cx="2563091" cy="738664"/>
          </a:xfrm>
        </p:spPr>
        <p:txBody>
          <a:bodyPr/>
          <a:lstStyle/>
          <a:p>
            <a:r>
              <a:rPr lang="en-US" sz="2400" i="1"/>
              <a:t>@</a:t>
            </a:r>
            <a:r>
              <a:rPr lang="en-US" sz="2400" i="1" err="1"/>
              <a:t>Daniel_E_Wood</a:t>
            </a:r>
            <a:endParaRPr lang="en-US" sz="2400" i="1"/>
          </a:p>
          <a:p>
            <a:r>
              <a:rPr lang="en-US" sz="2400" i="1"/>
              <a:t>@</a:t>
            </a:r>
            <a:r>
              <a:rPr lang="en-US" sz="2400" i="1" err="1"/>
              <a:t>Corissalea</a:t>
            </a:r>
            <a:endParaRPr lang="en-US" sz="2400" i="1"/>
          </a:p>
        </p:txBody>
      </p:sp>
      <p:sp>
        <p:nvSpPr>
          <p:cNvPr id="2" name="btfpLayoutConfig" hidden="1">
            <a:extLst>
              <a:ext uri="{FF2B5EF4-FFF2-40B4-BE49-F238E27FC236}">
                <a16:creationId xmlns:a16="http://schemas.microsoft.com/office/drawing/2014/main" id="{805494C4-EECA-4D1C-8BCB-E59567067018}"/>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overall_0_132241972555137945 columns_1_132241972555137945 </a:t>
            </a:r>
            <a:endParaRPr lang="en-US" sz="100" err="1">
              <a:gradFill flip="none" rotWithShape="1">
                <a:gsLst>
                  <a:gs pos="2917">
                    <a:srgbClr val="FFFFFF">
                      <a:alpha val="0"/>
                    </a:srgbClr>
                  </a:gs>
                  <a:gs pos="30000">
                    <a:schemeClr val="tx1">
                      <a:alpha val="0"/>
                    </a:schemeClr>
                  </a:gs>
                </a:gsLst>
                <a:lin ang="5400000" scaled="0"/>
                <a:tileRect/>
              </a:gradFill>
            </a:endParaRPr>
          </a:p>
        </p:txBody>
      </p:sp>
      <p:pic>
        <p:nvPicPr>
          <p:cNvPr id="1026" name="Picture 2" descr="See the source image">
            <a:extLst>
              <a:ext uri="{FF2B5EF4-FFF2-40B4-BE49-F238E27FC236}">
                <a16:creationId xmlns:a16="http://schemas.microsoft.com/office/drawing/2014/main" id="{1D7D1090-B5F3-4915-A3B0-ADAE51BBD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67" y="5735781"/>
            <a:ext cx="425819" cy="346364"/>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4">
            <a:extLst>
              <a:ext uri="{FF2B5EF4-FFF2-40B4-BE49-F238E27FC236}">
                <a16:creationId xmlns:a16="http://schemas.microsoft.com/office/drawing/2014/main" id="{167FE81B-3776-418D-A676-499243901CD3}"/>
              </a:ext>
            </a:extLst>
          </p:cNvPr>
          <p:cNvSpPr txBox="1">
            <a:spLocks/>
          </p:cNvSpPr>
          <p:nvPr/>
        </p:nvSpPr>
        <p:spPr>
          <a:xfrm>
            <a:off x="552167" y="3791356"/>
            <a:ext cx="10473885" cy="738664"/>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bg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Daniel Wood – Program Manager, Conditional Access </a:t>
            </a:r>
            <a:endParaRPr lang="en-US" sz="2400" i="1"/>
          </a:p>
          <a:p>
            <a:r>
              <a:rPr lang="en-US" sz="2400"/>
              <a:t>Corissa Koopmans – GTP Program Manager </a:t>
            </a:r>
            <a:endParaRPr lang="en-US" sz="2400" i="1"/>
          </a:p>
        </p:txBody>
      </p:sp>
    </p:spTree>
    <p:extLst>
      <p:ext uri="{BB962C8B-B14F-4D97-AF65-F5344CB8AC3E}">
        <p14:creationId xmlns:p14="http://schemas.microsoft.com/office/powerpoint/2010/main" val="36299671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FC12F4-B7DE-4B7F-8E04-1CC5D132740F}"/>
              </a:ext>
            </a:extLst>
          </p:cNvPr>
          <p:cNvSpPr>
            <a:spLocks noGrp="1"/>
          </p:cNvSpPr>
          <p:nvPr>
            <p:ph type="title"/>
          </p:nvPr>
        </p:nvSpPr>
        <p:spPr/>
        <p:txBody>
          <a:bodyPr/>
          <a:lstStyle/>
          <a:p>
            <a:r>
              <a:rPr lang="en-US"/>
              <a:t>\</a:t>
            </a:r>
          </a:p>
        </p:txBody>
      </p:sp>
      <p:sp>
        <p:nvSpPr>
          <p:cNvPr id="6" name="Text Placeholder 5">
            <a:extLst>
              <a:ext uri="{FF2B5EF4-FFF2-40B4-BE49-F238E27FC236}">
                <a16:creationId xmlns:a16="http://schemas.microsoft.com/office/drawing/2014/main" id="{6051C457-DA69-49E1-8BFB-E5DFC238AB23}"/>
              </a:ext>
            </a:extLst>
          </p:cNvPr>
          <p:cNvSpPr>
            <a:spLocks noGrp="1"/>
          </p:cNvSpPr>
          <p:nvPr>
            <p:ph type="body" sz="quarter" idx="10"/>
          </p:nvPr>
        </p:nvSpPr>
        <p:spPr>
          <a:xfrm>
            <a:off x="586740" y="1574799"/>
            <a:ext cx="11018520" cy="5015181"/>
          </a:xfrm>
        </p:spPr>
        <p:txBody>
          <a:bodyPr/>
          <a:lstStyle/>
          <a:p>
            <a:r>
              <a:rPr lang="en-US" sz="2200" b="1">
                <a:solidFill>
                  <a:schemeClr val="bg1"/>
                </a:solidFill>
                <a:latin typeface="+mn-lt"/>
                <a:cs typeface="+mn-cs"/>
              </a:rPr>
              <a:t>Make-series </a:t>
            </a:r>
            <a:r>
              <a:rPr lang="en-US" sz="2200">
                <a:solidFill>
                  <a:schemeClr val="bg1"/>
                </a:solidFill>
                <a:latin typeface="+mn-lt"/>
                <a:cs typeface="+mn-cs"/>
              </a:rPr>
              <a:t>used to convert a series of value to an array</a:t>
            </a:r>
          </a:p>
          <a:p>
            <a:endParaRPr lang="en-US" sz="2200" b="1">
              <a:solidFill>
                <a:schemeClr val="bg1"/>
              </a:solidFill>
              <a:latin typeface="+mn-lt"/>
              <a:cs typeface="+mn-cs"/>
            </a:endParaRPr>
          </a:p>
          <a:p>
            <a:r>
              <a:rPr lang="en-US" sz="2200" b="1" err="1">
                <a:solidFill>
                  <a:schemeClr val="bg1"/>
                </a:solidFill>
                <a:latin typeface="+mn-lt"/>
                <a:cs typeface="+mn-cs"/>
              </a:rPr>
              <a:t>Mvexpand</a:t>
            </a:r>
            <a:r>
              <a:rPr lang="en-US" sz="2200">
                <a:solidFill>
                  <a:schemeClr val="bg1"/>
                </a:solidFill>
                <a:latin typeface="+mn-lt"/>
                <a:cs typeface="+mn-cs"/>
              </a:rPr>
              <a:t> each value in the collection of array or dynamic types array gets expanded into a separate row</a:t>
            </a:r>
          </a:p>
          <a:p>
            <a:endParaRPr lang="en-US" sz="2200" b="1">
              <a:solidFill>
                <a:schemeClr val="bg1"/>
              </a:solidFill>
              <a:latin typeface="+mn-lt"/>
              <a:cs typeface="+mn-cs"/>
            </a:endParaRPr>
          </a:p>
          <a:p>
            <a:r>
              <a:rPr lang="en-US" sz="2200" b="1">
                <a:solidFill>
                  <a:schemeClr val="bg1"/>
                </a:solidFill>
                <a:latin typeface="+mn-lt"/>
                <a:cs typeface="+mn-cs"/>
              </a:rPr>
              <a:t>Pivot </a:t>
            </a:r>
            <a:r>
              <a:rPr lang="en-US" sz="2200">
                <a:solidFill>
                  <a:schemeClr val="bg1"/>
                </a:solidFill>
                <a:cs typeface="+mn-cs"/>
              </a:rPr>
              <a:t>will take what had been rows and convert it into columns </a:t>
            </a:r>
          </a:p>
          <a:p>
            <a:pPr lvl="0">
              <a:defRPr/>
            </a:pPr>
            <a:endParaRPr lang="en-GB" altLang="en-US" sz="2200" b="1">
              <a:solidFill>
                <a:schemeClr val="bg1"/>
              </a:solidFill>
              <a:latin typeface="+mn-lt"/>
              <a:cs typeface="+mn-cs"/>
            </a:endParaRPr>
          </a:p>
          <a:p>
            <a:pPr lvl="0">
              <a:defRPr/>
            </a:pPr>
            <a:r>
              <a:rPr lang="en-GB" altLang="en-US" sz="2200" b="1">
                <a:solidFill>
                  <a:schemeClr val="bg1"/>
                </a:solidFill>
                <a:latin typeface="+mn-lt"/>
                <a:cs typeface="+mn-cs"/>
              </a:rPr>
              <a:t>Union </a:t>
            </a:r>
            <a:r>
              <a:rPr lang="en-GB" altLang="en-US" sz="2200">
                <a:solidFill>
                  <a:schemeClr val="bg1"/>
                </a:solidFill>
                <a:latin typeface="+mn-lt"/>
                <a:cs typeface="+mn-cs"/>
              </a:rPr>
              <a:t>takes two or more tables and returns the rows of all of them </a:t>
            </a:r>
          </a:p>
          <a:p>
            <a:pPr lvl="0">
              <a:defRPr/>
            </a:pPr>
            <a:endParaRPr lang="en-GB" altLang="en-US" sz="2200">
              <a:solidFill>
                <a:schemeClr val="bg1"/>
              </a:solidFill>
              <a:latin typeface="+mn-lt"/>
              <a:cs typeface="+mn-cs"/>
            </a:endParaRPr>
          </a:p>
          <a:p>
            <a:pPr lvl="0">
              <a:defRPr/>
            </a:pPr>
            <a:r>
              <a:rPr lang="en-GB" altLang="en-US" sz="2200" b="1">
                <a:solidFill>
                  <a:schemeClr val="bg1"/>
                </a:solidFill>
                <a:latin typeface="+mn-lt"/>
                <a:cs typeface="+mn-cs"/>
              </a:rPr>
              <a:t>Join </a:t>
            </a:r>
            <a:r>
              <a:rPr lang="en-GB" altLang="en-US" sz="2200">
                <a:solidFill>
                  <a:schemeClr val="bg1"/>
                </a:solidFill>
                <a:latin typeface="+mn-lt"/>
                <a:cs typeface="+mn-cs"/>
              </a:rPr>
              <a:t>m</a:t>
            </a:r>
            <a:r>
              <a:rPr lang="en-GB" sz="2200">
                <a:solidFill>
                  <a:schemeClr val="bg1"/>
                </a:solidFill>
                <a:latin typeface="+mn-lt"/>
                <a:cs typeface="+mn-cs"/>
              </a:rPr>
              <a:t>erges the rows of two tables to form a new table by matching values of the specified column(s) from each table</a:t>
            </a:r>
          </a:p>
        </p:txBody>
      </p:sp>
      <p:sp>
        <p:nvSpPr>
          <p:cNvPr id="4" name="Title 5">
            <a:extLst>
              <a:ext uri="{FF2B5EF4-FFF2-40B4-BE49-F238E27FC236}">
                <a16:creationId xmlns:a16="http://schemas.microsoft.com/office/drawing/2014/main" id="{FCC49565-73E7-497C-A8FA-0C257E626B84}"/>
              </a:ext>
            </a:extLst>
          </p:cNvPr>
          <p:cNvSpPr txBox="1">
            <a:spLocks/>
          </p:cNvSpPr>
          <p:nvPr/>
        </p:nvSpPr>
        <p:spPr>
          <a:xfrm>
            <a:off x="366882" y="374252"/>
            <a:ext cx="7508990" cy="1106905"/>
          </a:xfr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a:lstStyle>
          <a:p>
            <a:r>
              <a:rPr lang="en-US">
                <a:solidFill>
                  <a:schemeClr val="bg1"/>
                </a:solidFill>
              </a:rPr>
              <a:t>Most Used KQL Syntax</a:t>
            </a:r>
          </a:p>
        </p:txBody>
      </p:sp>
    </p:spTree>
    <p:extLst>
      <p:ext uri="{BB962C8B-B14F-4D97-AF65-F5344CB8AC3E}">
        <p14:creationId xmlns:p14="http://schemas.microsoft.com/office/powerpoint/2010/main" val="18633048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F5E9FE0-1C4A-4A6D-B9B5-AB1F2C606024}"/>
              </a:ext>
            </a:extLst>
          </p:cNvPr>
          <p:cNvSpPr txBox="1">
            <a:spLocks/>
          </p:cNvSpPr>
          <p:nvPr/>
        </p:nvSpPr>
        <p:spPr>
          <a:xfrm>
            <a:off x="600983" y="2143623"/>
            <a:ext cx="11000441" cy="4230219"/>
          </a:xfrm>
          <a:prstGeom prst="rect">
            <a:avLst/>
          </a:prstGeom>
        </p:spPr>
        <p:txBody>
          <a:bodyPr>
            <a:normAutofit fontScale="85000" lnSpcReduction="20000"/>
          </a:bodyPr>
          <a:lstStyle>
            <a:lvl1pPr marL="274320" indent="-274320" algn="l" defTabSz="1097280" rtl="0" eaLnBrk="1" latinLnBrk="0" hangingPunct="1">
              <a:lnSpc>
                <a:spcPct val="90000"/>
              </a:lnSpc>
              <a:spcBef>
                <a:spcPts val="1200"/>
              </a:spcBef>
              <a:buFont typeface="Arial" panose="020B0604020202020204" pitchFamily="34" charset="0"/>
              <a:buChar char="•"/>
              <a:defRPr sz="3360" b="0" i="0" kern="1200">
                <a:solidFill>
                  <a:schemeClr val="tx1"/>
                </a:solidFill>
                <a:latin typeface="Arial Regular"/>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b="0" i="0" kern="1200">
                <a:solidFill>
                  <a:schemeClr val="tx1"/>
                </a:solidFill>
                <a:latin typeface="Arial Regular"/>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b="0" i="0" kern="1200">
                <a:solidFill>
                  <a:schemeClr val="tx1"/>
                </a:solidFill>
                <a:latin typeface="Arial Regular"/>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b="0" i="0" kern="1200">
                <a:solidFill>
                  <a:schemeClr val="tx1"/>
                </a:solidFill>
                <a:latin typeface="Arial Regular"/>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b="0" i="0" kern="1200">
                <a:solidFill>
                  <a:schemeClr val="tx1"/>
                </a:solidFill>
                <a:latin typeface="Arial Regular"/>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n-US" sz="2667">
                <a:solidFill>
                  <a:schemeClr val="bg1"/>
                </a:solidFill>
                <a:latin typeface="+mn-lt"/>
              </a:rPr>
              <a:t>Pull Logs from the Azure AD Graph API</a:t>
            </a:r>
          </a:p>
          <a:p>
            <a:pPr lvl="1"/>
            <a:r>
              <a:rPr lang="en-US" sz="2267">
                <a:solidFill>
                  <a:schemeClr val="bg1"/>
                </a:solidFill>
                <a:latin typeface="+mn-lt"/>
              </a:rPr>
              <a:t>Initially was only integration point, we have better options</a:t>
            </a:r>
          </a:p>
          <a:p>
            <a:pPr marL="548640" lvl="1" indent="0">
              <a:buNone/>
            </a:pPr>
            <a:endParaRPr lang="en-US" sz="2267">
              <a:solidFill>
                <a:schemeClr val="bg1"/>
              </a:solidFill>
              <a:latin typeface="+mn-lt"/>
            </a:endParaRPr>
          </a:p>
          <a:p>
            <a:r>
              <a:rPr lang="en-US" sz="2667">
                <a:solidFill>
                  <a:schemeClr val="bg1"/>
                </a:solidFill>
                <a:latin typeface="+mn-lt"/>
              </a:rPr>
              <a:t>Azure Event Hub</a:t>
            </a:r>
          </a:p>
          <a:p>
            <a:pPr lvl="1"/>
            <a:r>
              <a:rPr lang="en-US" sz="2267">
                <a:solidFill>
                  <a:schemeClr val="bg1"/>
                </a:solidFill>
                <a:latin typeface="+mn-lt"/>
              </a:rPr>
              <a:t>Pre-Built Integration into Azure Monitor, will PUSH events to SIEM</a:t>
            </a:r>
          </a:p>
          <a:p>
            <a:pPr lvl="2">
              <a:spcAft>
                <a:spcPts val="490"/>
              </a:spcAft>
            </a:pPr>
            <a:r>
              <a:rPr lang="en-US" sz="2000">
                <a:solidFill>
                  <a:schemeClr val="bg1"/>
                </a:solidFill>
                <a:latin typeface="+mn-lt"/>
              </a:rPr>
              <a:t>Splunk (</a:t>
            </a:r>
            <a:r>
              <a:rPr lang="en-US" sz="2000">
                <a:solidFill>
                  <a:schemeClr val="accent3">
                    <a:lumMod val="20000"/>
                    <a:lumOff val="80000"/>
                  </a:schemeClr>
                </a:solidFill>
                <a:latin typeface="+mn-lt"/>
                <a:hlinkClick r:id="rId3">
                  <a:extLst>
                    <a:ext uri="{A12FA001-AC4F-418D-AE19-62706E023703}">
                      <ahyp:hlinkClr xmlns:ahyp="http://schemas.microsoft.com/office/drawing/2018/hyperlinkcolor" val="tx"/>
                    </a:ext>
                  </a:extLst>
                </a:hlinkClick>
              </a:rPr>
              <a:t>aka.ms/aad2splunk</a:t>
            </a:r>
            <a:r>
              <a:rPr lang="en-US" sz="2000">
                <a:solidFill>
                  <a:schemeClr val="bg1"/>
                </a:solidFill>
                <a:latin typeface="+mn-lt"/>
              </a:rPr>
              <a:t>)</a:t>
            </a:r>
          </a:p>
          <a:p>
            <a:pPr lvl="2">
              <a:spcAft>
                <a:spcPts val="490"/>
              </a:spcAft>
            </a:pPr>
            <a:r>
              <a:rPr lang="en-US" sz="2000">
                <a:solidFill>
                  <a:schemeClr val="bg1"/>
                </a:solidFill>
                <a:latin typeface="+mn-lt"/>
              </a:rPr>
              <a:t>Sumo Logic (</a:t>
            </a:r>
            <a:r>
              <a:rPr lang="en-US" sz="2000">
                <a:solidFill>
                  <a:schemeClr val="accent3">
                    <a:lumMod val="20000"/>
                    <a:lumOff val="80000"/>
                  </a:schemeClr>
                </a:solidFill>
                <a:latin typeface="+mn-lt"/>
                <a:hlinkClick r:id="rId4">
                  <a:extLst>
                    <a:ext uri="{A12FA001-AC4F-418D-AE19-62706E023703}">
                      <ahyp:hlinkClr xmlns:ahyp="http://schemas.microsoft.com/office/drawing/2018/hyperlinkcolor" val="tx"/>
                    </a:ext>
                  </a:extLst>
                </a:hlinkClick>
              </a:rPr>
              <a:t>aka.ms/aad2sumo</a:t>
            </a:r>
            <a:r>
              <a:rPr lang="en-US" sz="2000">
                <a:solidFill>
                  <a:schemeClr val="bg1"/>
                </a:solidFill>
                <a:latin typeface="+mn-lt"/>
              </a:rPr>
              <a:t>)</a:t>
            </a:r>
          </a:p>
          <a:p>
            <a:pPr lvl="2">
              <a:spcAft>
                <a:spcPts val="490"/>
              </a:spcAft>
            </a:pPr>
            <a:r>
              <a:rPr lang="en-US" sz="2000">
                <a:solidFill>
                  <a:schemeClr val="bg1"/>
                </a:solidFill>
                <a:latin typeface="+mn-lt"/>
              </a:rPr>
              <a:t>IBM </a:t>
            </a:r>
            <a:r>
              <a:rPr lang="en-US" sz="2000" err="1">
                <a:solidFill>
                  <a:schemeClr val="bg1"/>
                </a:solidFill>
                <a:latin typeface="+mn-lt"/>
              </a:rPr>
              <a:t>QRadar</a:t>
            </a:r>
            <a:r>
              <a:rPr lang="en-US" sz="2000">
                <a:solidFill>
                  <a:schemeClr val="bg1"/>
                </a:solidFill>
                <a:latin typeface="+mn-lt"/>
              </a:rPr>
              <a:t> (</a:t>
            </a:r>
            <a:r>
              <a:rPr lang="en-US" sz="2000">
                <a:solidFill>
                  <a:schemeClr val="accent3">
                    <a:lumMod val="20000"/>
                    <a:lumOff val="80000"/>
                  </a:schemeClr>
                </a:solidFill>
                <a:latin typeface="+mn-lt"/>
                <a:hlinkClick r:id="rId5">
                  <a:extLst>
                    <a:ext uri="{A12FA001-AC4F-418D-AE19-62706E023703}">
                      <ahyp:hlinkClr xmlns:ahyp="http://schemas.microsoft.com/office/drawing/2018/hyperlinkcolor" val="tx"/>
                    </a:ext>
                  </a:extLst>
                </a:hlinkClick>
              </a:rPr>
              <a:t>aka.ms/aad2QRadar</a:t>
            </a:r>
            <a:r>
              <a:rPr lang="en-US" sz="2000">
                <a:solidFill>
                  <a:schemeClr val="bg1"/>
                </a:solidFill>
                <a:latin typeface="+mn-lt"/>
              </a:rPr>
              <a:t>)</a:t>
            </a:r>
          </a:p>
          <a:p>
            <a:pPr lvl="2">
              <a:spcAft>
                <a:spcPts val="490"/>
              </a:spcAft>
            </a:pPr>
            <a:r>
              <a:rPr lang="en-US" sz="2000">
                <a:solidFill>
                  <a:schemeClr val="bg1"/>
                </a:solidFill>
                <a:latin typeface="+mn-lt"/>
              </a:rPr>
              <a:t>ArcSight (</a:t>
            </a:r>
            <a:r>
              <a:rPr lang="en-US" sz="2000">
                <a:solidFill>
                  <a:schemeClr val="accent3">
                    <a:lumMod val="20000"/>
                    <a:lumOff val="80000"/>
                  </a:schemeClr>
                </a:solidFill>
                <a:latin typeface="+mn-lt"/>
                <a:hlinkClick r:id="rId6">
                  <a:extLst>
                    <a:ext uri="{A12FA001-AC4F-418D-AE19-62706E023703}">
                      <ahyp:hlinkClr xmlns:ahyp="http://schemas.microsoft.com/office/drawing/2018/hyperlinkcolor" val="tx"/>
                    </a:ext>
                  </a:extLst>
                </a:hlinkClick>
              </a:rPr>
              <a:t>aka.ms/aad2Archsight</a:t>
            </a:r>
            <a:r>
              <a:rPr lang="en-US" sz="2000">
                <a:solidFill>
                  <a:schemeClr val="bg1"/>
                </a:solidFill>
                <a:latin typeface="+mn-lt"/>
              </a:rPr>
              <a:t>)</a:t>
            </a:r>
          </a:p>
          <a:p>
            <a:pPr lvl="2">
              <a:spcAft>
                <a:spcPts val="490"/>
              </a:spcAft>
            </a:pPr>
            <a:r>
              <a:rPr lang="en-US" sz="2000" err="1">
                <a:solidFill>
                  <a:schemeClr val="bg1"/>
                </a:solidFill>
                <a:latin typeface="+mn-lt"/>
              </a:rPr>
              <a:t>SysLog</a:t>
            </a:r>
            <a:r>
              <a:rPr lang="en-US" sz="2000">
                <a:solidFill>
                  <a:schemeClr val="bg1"/>
                </a:solidFill>
                <a:latin typeface="+mn-lt"/>
              </a:rPr>
              <a:t> (</a:t>
            </a:r>
            <a:r>
              <a:rPr lang="en-US" sz="2000">
                <a:solidFill>
                  <a:schemeClr val="accent3">
                    <a:lumMod val="20000"/>
                    <a:lumOff val="80000"/>
                  </a:schemeClr>
                </a:solidFill>
                <a:latin typeface="+mn-lt"/>
                <a:hlinkClick r:id="rId7">
                  <a:extLst>
                    <a:ext uri="{A12FA001-AC4F-418D-AE19-62706E023703}">
                      <ahyp:hlinkClr xmlns:ahyp="http://schemas.microsoft.com/office/drawing/2018/hyperlinkcolor" val="tx"/>
                    </a:ext>
                  </a:extLst>
                </a:hlinkClick>
              </a:rPr>
              <a:t>aka.ms/aad2Syslog</a:t>
            </a:r>
            <a:r>
              <a:rPr lang="en-US" sz="2000">
                <a:solidFill>
                  <a:schemeClr val="bg1"/>
                </a:solidFill>
                <a:latin typeface="+mn-lt"/>
              </a:rPr>
              <a:t>)</a:t>
            </a:r>
          </a:p>
          <a:p>
            <a:pPr>
              <a:spcAft>
                <a:spcPts val="490"/>
              </a:spcAft>
            </a:pPr>
            <a:r>
              <a:rPr lang="en-US" sz="2800">
                <a:solidFill>
                  <a:schemeClr val="bg1"/>
                </a:solidFill>
                <a:latin typeface="+mn-lt"/>
              </a:rPr>
              <a:t>Azure Log Analytics or Azure Sentinel</a:t>
            </a:r>
          </a:p>
          <a:p>
            <a:pPr lvl="1">
              <a:spcAft>
                <a:spcPts val="490"/>
              </a:spcAft>
            </a:pPr>
            <a:r>
              <a:rPr lang="en-US" sz="2320">
                <a:solidFill>
                  <a:srgbClr val="0078D4"/>
                </a:solidFill>
                <a:latin typeface="+mn-lt"/>
                <a:hlinkClick r:id="rId8">
                  <a:extLst>
                    <a:ext uri="{A12FA001-AC4F-418D-AE19-62706E023703}">
                      <ahyp:hlinkClr xmlns:ahyp="http://schemas.microsoft.com/office/drawing/2018/hyperlinkcolor" val="tx"/>
                    </a:ext>
                  </a:extLst>
                </a:hlinkClick>
              </a:rPr>
              <a:t> </a:t>
            </a:r>
            <a:r>
              <a:rPr lang="en-US" sz="2320">
                <a:solidFill>
                  <a:schemeClr val="accent3">
                    <a:lumMod val="20000"/>
                    <a:lumOff val="80000"/>
                  </a:schemeClr>
                </a:solidFill>
                <a:hlinkClick r:id="rId8">
                  <a:extLst>
                    <a:ext uri="{A12FA001-AC4F-418D-AE19-62706E023703}">
                      <ahyp:hlinkClr xmlns:ahyp="http://schemas.microsoft.com/office/drawing/2018/hyperlinkcolor" val="tx"/>
                    </a:ext>
                  </a:extLst>
                </a:hlinkClick>
              </a:rPr>
              <a:t>https://docs.microsoft.com/en-us/azure/sentinel/connect-azure-active-directory</a:t>
            </a:r>
            <a:endParaRPr lang="en-US" sz="2320">
              <a:solidFill>
                <a:schemeClr val="accent3">
                  <a:lumMod val="20000"/>
                  <a:lumOff val="80000"/>
                </a:schemeClr>
              </a:solidFill>
            </a:endParaRPr>
          </a:p>
          <a:p>
            <a:pPr marL="548640" lvl="1" indent="0">
              <a:spcAft>
                <a:spcPts val="490"/>
              </a:spcAft>
              <a:buNone/>
            </a:pPr>
            <a:endParaRPr lang="en-US" sz="2320">
              <a:solidFill>
                <a:schemeClr val="accent3">
                  <a:lumMod val="20000"/>
                  <a:lumOff val="80000"/>
                </a:schemeClr>
              </a:solidFill>
              <a:latin typeface="+mn-lt"/>
              <a:hlinkClick r:id="rId8">
                <a:extLst>
                  <a:ext uri="{A12FA001-AC4F-418D-AE19-62706E023703}">
                    <ahyp:hlinkClr xmlns:ahyp="http://schemas.microsoft.com/office/drawing/2018/hyperlinkcolor" val="tx"/>
                  </a:ext>
                </a:extLst>
              </a:hlinkClick>
            </a:endParaRPr>
          </a:p>
          <a:p>
            <a:pPr lvl="2"/>
            <a:endParaRPr lang="en-US" sz="1467">
              <a:latin typeface="+mn-lt"/>
            </a:endParaRPr>
          </a:p>
          <a:p>
            <a:endParaRPr lang="en-US" sz="2667"/>
          </a:p>
          <a:p>
            <a:endParaRPr lang="en-US" sz="2667"/>
          </a:p>
          <a:p>
            <a:endParaRPr lang="en-US" sz="2667"/>
          </a:p>
          <a:p>
            <a:endParaRPr lang="en-US" sz="2667"/>
          </a:p>
          <a:p>
            <a:endParaRPr lang="en-US" sz="2667"/>
          </a:p>
          <a:p>
            <a:endParaRPr lang="en-US" sz="2667"/>
          </a:p>
          <a:p>
            <a:pPr marL="0" indent="0">
              <a:buNone/>
            </a:pPr>
            <a:endParaRPr lang="en-US" sz="2667"/>
          </a:p>
        </p:txBody>
      </p:sp>
      <p:sp>
        <p:nvSpPr>
          <p:cNvPr id="6" name="TextBox 5">
            <a:extLst>
              <a:ext uri="{FF2B5EF4-FFF2-40B4-BE49-F238E27FC236}">
                <a16:creationId xmlns:a16="http://schemas.microsoft.com/office/drawing/2014/main" id="{31D91C19-CAFA-4DD3-B382-09727D8CEF9A}"/>
              </a:ext>
            </a:extLst>
          </p:cNvPr>
          <p:cNvSpPr txBox="1"/>
          <p:nvPr/>
        </p:nvSpPr>
        <p:spPr>
          <a:xfrm>
            <a:off x="600983" y="404664"/>
            <a:ext cx="10967625" cy="646331"/>
          </a:xfrm>
          <a:prstGeom prst="rect">
            <a:avLst/>
          </a:prstGeom>
          <a:noFill/>
        </p:spPr>
        <p:txBody>
          <a:bodyPr wrap="square" rtlCol="0">
            <a:spAutoFit/>
          </a:bodyPr>
          <a:lstStyle/>
          <a:p>
            <a:r>
              <a:rPr lang="en-US" sz="3600" spc="-50">
                <a:ln w="3175">
                  <a:noFill/>
                </a:ln>
                <a:solidFill>
                  <a:schemeClr val="bg1"/>
                </a:solidFill>
                <a:latin typeface="+mj-lt"/>
                <a:cs typeface="Segoe UI" pitchFamily="34" charset="0"/>
              </a:rPr>
              <a:t>Resources: </a:t>
            </a:r>
            <a:endParaRPr lang="LID4096" sz="3600" spc="-50">
              <a:ln w="3175">
                <a:noFill/>
              </a:ln>
              <a:solidFill>
                <a:schemeClr val="bg1"/>
              </a:solidFill>
              <a:latin typeface="+mj-lt"/>
              <a:cs typeface="Segoe UI" pitchFamily="34" charset="0"/>
            </a:endParaRPr>
          </a:p>
        </p:txBody>
      </p:sp>
      <p:sp>
        <p:nvSpPr>
          <p:cNvPr id="5" name="TextBox 4">
            <a:extLst>
              <a:ext uri="{FF2B5EF4-FFF2-40B4-BE49-F238E27FC236}">
                <a16:creationId xmlns:a16="http://schemas.microsoft.com/office/drawing/2014/main" id="{91910A72-F2C6-40D4-979C-9E1AD9EAF241}"/>
              </a:ext>
            </a:extLst>
          </p:cNvPr>
          <p:cNvSpPr txBox="1"/>
          <p:nvPr/>
        </p:nvSpPr>
        <p:spPr>
          <a:xfrm>
            <a:off x="600983" y="1504433"/>
            <a:ext cx="6574366" cy="446276"/>
          </a:xfrm>
          <a:prstGeom prst="rect">
            <a:avLst/>
          </a:prstGeom>
          <a:noFill/>
        </p:spPr>
        <p:txBody>
          <a:bodyPr wrap="square">
            <a:spAutoFit/>
          </a:bodyPr>
          <a:lstStyle/>
          <a:p>
            <a:r>
              <a:rPr lang="en-US" sz="2300">
                <a:solidFill>
                  <a:schemeClr val="bg1"/>
                </a:solidFill>
              </a:rPr>
              <a:t>Getting Azure AD Logs into SIEM:</a:t>
            </a:r>
            <a:endParaRPr lang="LID4096" sz="2300">
              <a:solidFill>
                <a:schemeClr val="bg1"/>
              </a:solidFill>
            </a:endParaRPr>
          </a:p>
        </p:txBody>
      </p:sp>
    </p:spTree>
    <p:extLst>
      <p:ext uri="{BB962C8B-B14F-4D97-AF65-F5344CB8AC3E}">
        <p14:creationId xmlns:p14="http://schemas.microsoft.com/office/powerpoint/2010/main" val="1715418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7F7F7F"/>
                                      </p:to>
                                    </p:animClr>
                                  </p:sub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7F7F7F"/>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7F7F7F"/>
                                      </p:to>
                                    </p:animClr>
                                  </p:sub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7F7F7F"/>
                                      </p:to>
                                    </p:animClr>
                                  </p:sub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rgbClr val="7F7F7F"/>
                                      </p:to>
                                    </p:animClr>
                                  </p:sub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6" end="6"/>
                                            </p:txEl>
                                          </p:spTgt>
                                        </p:tgtEl>
                                        <p:attrNameLst>
                                          <p:attrName>ppt_c</p:attrName>
                                        </p:attrNameLst>
                                      </p:cBhvr>
                                      <p:to>
                                        <a:srgbClr val="7F7F7F"/>
                                      </p:to>
                                    </p:animClr>
                                  </p:sub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7" end="7"/>
                                            </p:txEl>
                                          </p:spTgt>
                                        </p:tgtEl>
                                        <p:attrNameLst>
                                          <p:attrName>ppt_c</p:attrName>
                                        </p:attrNameLst>
                                      </p:cBhvr>
                                      <p:to>
                                        <a:srgbClr val="7F7F7F"/>
                                      </p:to>
                                    </p:animClr>
                                  </p:sub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8" end="8"/>
                                            </p:txEl>
                                          </p:spTgt>
                                        </p:tgtEl>
                                        <p:attrNameLst>
                                          <p:attrName>ppt_c</p:attrName>
                                        </p:attrNameLst>
                                      </p:cBhvr>
                                      <p:to>
                                        <a:srgbClr val="7F7F7F"/>
                                      </p:to>
                                    </p:animClr>
                                  </p:sub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9" end="9"/>
                                            </p:txEl>
                                          </p:spTgt>
                                        </p:tgtEl>
                                        <p:attrNameLst>
                                          <p:attrName>ppt_c</p:attrName>
                                        </p:attrNameLst>
                                      </p:cBhvr>
                                      <p:to>
                                        <a:srgbClr val="7F7F7F"/>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D91C19-CAFA-4DD3-B382-09727D8CEF9A}"/>
              </a:ext>
            </a:extLst>
          </p:cNvPr>
          <p:cNvSpPr txBox="1"/>
          <p:nvPr/>
        </p:nvSpPr>
        <p:spPr>
          <a:xfrm>
            <a:off x="600983" y="404664"/>
            <a:ext cx="10967625" cy="646331"/>
          </a:xfrm>
          <a:prstGeom prst="rect">
            <a:avLst/>
          </a:prstGeom>
          <a:noFill/>
        </p:spPr>
        <p:txBody>
          <a:bodyPr wrap="square" rtlCol="0">
            <a:spAutoFit/>
          </a:bodyPr>
          <a:lstStyle/>
          <a:p>
            <a:r>
              <a:rPr lang="en-US" sz="3600" spc="-50">
                <a:ln w="3175">
                  <a:noFill/>
                </a:ln>
                <a:solidFill>
                  <a:schemeClr val="bg1"/>
                </a:solidFill>
                <a:latin typeface="+mj-lt"/>
                <a:cs typeface="Segoe UI" pitchFamily="34" charset="0"/>
              </a:rPr>
              <a:t>Resources: </a:t>
            </a:r>
            <a:endParaRPr lang="LID4096" sz="3600" spc="-50">
              <a:ln w="3175">
                <a:noFill/>
              </a:ln>
              <a:solidFill>
                <a:schemeClr val="bg1"/>
              </a:solidFill>
              <a:latin typeface="+mj-lt"/>
              <a:cs typeface="Segoe UI" pitchFamily="34" charset="0"/>
            </a:endParaRPr>
          </a:p>
        </p:txBody>
      </p:sp>
      <p:sp>
        <p:nvSpPr>
          <p:cNvPr id="5" name="TextBox 4">
            <a:extLst>
              <a:ext uri="{FF2B5EF4-FFF2-40B4-BE49-F238E27FC236}">
                <a16:creationId xmlns:a16="http://schemas.microsoft.com/office/drawing/2014/main" id="{91910A72-F2C6-40D4-979C-9E1AD9EAF241}"/>
              </a:ext>
            </a:extLst>
          </p:cNvPr>
          <p:cNvSpPr txBox="1"/>
          <p:nvPr/>
        </p:nvSpPr>
        <p:spPr>
          <a:xfrm>
            <a:off x="600982" y="1362390"/>
            <a:ext cx="10967625" cy="488819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solidFill>
                  <a:schemeClr val="bg1"/>
                </a:solidFill>
              </a:rPr>
              <a:t>Azure Monitor Overview</a:t>
            </a:r>
          </a:p>
          <a:p>
            <a:pPr marL="800083" lvl="1" indent="-342900">
              <a:lnSpc>
                <a:spcPct val="150000"/>
              </a:lnSpc>
              <a:buFont typeface="Arial" panose="020B0604020202020204" pitchFamily="34" charset="0"/>
              <a:buChar char="•"/>
            </a:pPr>
            <a:r>
              <a:rPr lang="en-US" sz="1800" dirty="0">
                <a:solidFill>
                  <a:schemeClr val="accent3">
                    <a:lumMod val="20000"/>
                    <a:lumOff val="80000"/>
                  </a:schemeClr>
                </a:solidFill>
                <a:hlinkClick r:id="rId3">
                  <a:extLst>
                    <a:ext uri="{A12FA001-AC4F-418D-AE19-62706E023703}">
                      <ahyp:hlinkClr xmlns:ahyp="http://schemas.microsoft.com/office/drawing/2018/hyperlinkcolor" val="tx"/>
                    </a:ext>
                  </a:extLst>
                </a:hlinkClick>
              </a:rPr>
              <a:t>https://docs.microsoft.com/en-us/azure/azure-monitor/overview</a:t>
            </a:r>
            <a:endParaRPr lang="en-US" sz="1800" dirty="0">
              <a:solidFill>
                <a:schemeClr val="accent3">
                  <a:lumMod val="20000"/>
                  <a:lumOff val="80000"/>
                </a:schemeClr>
              </a:solidFill>
            </a:endParaRPr>
          </a:p>
          <a:p>
            <a:pPr marL="342900" indent="-342900">
              <a:lnSpc>
                <a:spcPct val="150000"/>
              </a:lnSpc>
              <a:buFont typeface="Arial" panose="020B0604020202020204" pitchFamily="34" charset="0"/>
              <a:buChar char="•"/>
            </a:pPr>
            <a:r>
              <a:rPr lang="en-US" sz="2400" dirty="0">
                <a:solidFill>
                  <a:schemeClr val="bg1"/>
                </a:solidFill>
              </a:rPr>
              <a:t>How to integrate activity logs with Log Analytics</a:t>
            </a:r>
            <a:endParaRPr lang="en-US" sz="2000" dirty="0">
              <a:solidFill>
                <a:schemeClr val="accent3">
                  <a:lumMod val="20000"/>
                  <a:lumOff val="80000"/>
                </a:schemeClr>
              </a:solidFill>
            </a:endParaRPr>
          </a:p>
          <a:p>
            <a:pPr marL="800083" lvl="1" indent="-342900">
              <a:lnSpc>
                <a:spcPct val="150000"/>
              </a:lnSpc>
              <a:buFont typeface="Arial" panose="020B0604020202020204" pitchFamily="34" charset="0"/>
              <a:buChar char="•"/>
            </a:pPr>
            <a:r>
              <a:rPr lang="en-US" sz="1800" dirty="0">
                <a:solidFill>
                  <a:schemeClr val="accent3">
                    <a:lumMod val="20000"/>
                    <a:lumOff val="80000"/>
                  </a:schemeClr>
                </a:solidFill>
                <a:hlinkClick r:id="rId4">
                  <a:extLst>
                    <a:ext uri="{A12FA001-AC4F-418D-AE19-62706E023703}">
                      <ahyp:hlinkClr xmlns:ahyp="http://schemas.microsoft.com/office/drawing/2018/hyperlinkcolor" val="tx"/>
                    </a:ext>
                  </a:extLst>
                </a:hlinkClick>
              </a:rPr>
              <a:t>https://docs.microsoft.com/en-us/azure/active-directory/reports-monitoring/howto-integrate-activity-logs-with-log-analytics</a:t>
            </a:r>
            <a:endParaRPr lang="en-US" sz="1800" dirty="0">
              <a:solidFill>
                <a:schemeClr val="accent3">
                  <a:lumMod val="20000"/>
                  <a:lumOff val="80000"/>
                </a:schemeClr>
              </a:solidFill>
              <a:hlinkClick r:id="rId5">
                <a:extLst>
                  <a:ext uri="{A12FA001-AC4F-418D-AE19-62706E023703}">
                    <ahyp:hlinkClr xmlns:ahyp="http://schemas.microsoft.com/office/drawing/2018/hyperlinkcolor" val="tx"/>
                  </a:ext>
                </a:extLst>
              </a:hlinkClick>
            </a:endParaRPr>
          </a:p>
          <a:p>
            <a:pPr marL="342900" indent="-342900">
              <a:lnSpc>
                <a:spcPct val="150000"/>
              </a:lnSpc>
              <a:buFont typeface="Arial" panose="020B0604020202020204" pitchFamily="34" charset="0"/>
              <a:buChar char="•"/>
            </a:pPr>
            <a:r>
              <a:rPr lang="en-US" sz="2400" dirty="0">
                <a:solidFill>
                  <a:schemeClr val="bg1"/>
                </a:solidFill>
              </a:rPr>
              <a:t>Kusto Query Language from Scratch with Robert Crain</a:t>
            </a:r>
          </a:p>
          <a:p>
            <a:pPr marL="800083" lvl="1" indent="-342900">
              <a:lnSpc>
                <a:spcPct val="150000"/>
              </a:lnSpc>
              <a:buFont typeface="Arial" panose="020B0604020202020204" pitchFamily="34" charset="0"/>
              <a:buChar char="•"/>
            </a:pPr>
            <a:r>
              <a:rPr lang="en-US" sz="1800" dirty="0">
                <a:solidFill>
                  <a:schemeClr val="accent3">
                    <a:lumMod val="20000"/>
                    <a:lumOff val="80000"/>
                  </a:schemeClr>
                </a:solidFill>
                <a:hlinkClick r:id="rId6">
                  <a:extLst>
                    <a:ext uri="{A12FA001-AC4F-418D-AE19-62706E023703}">
                      <ahyp:hlinkClr xmlns:ahyp="http://schemas.microsoft.com/office/drawing/2018/hyperlinkcolor" val="tx"/>
                    </a:ext>
                  </a:extLst>
                </a:hlinkClick>
              </a:rPr>
              <a:t>https://www.pluralsight.com/courses/kusto-query-language-kql-from-scratch</a:t>
            </a:r>
            <a:endParaRPr lang="en-US" sz="1800" dirty="0">
              <a:solidFill>
                <a:schemeClr val="accent3">
                  <a:lumMod val="20000"/>
                  <a:lumOff val="80000"/>
                </a:schemeClr>
              </a:solidFill>
            </a:endParaRPr>
          </a:p>
          <a:p>
            <a:pPr marL="342900" indent="-342900">
              <a:lnSpc>
                <a:spcPct val="150000"/>
              </a:lnSpc>
              <a:buFont typeface="Arial" panose="020B0604020202020204" pitchFamily="34" charset="0"/>
              <a:buChar char="•"/>
            </a:pPr>
            <a:r>
              <a:rPr lang="en-US" sz="2400" dirty="0">
                <a:solidFill>
                  <a:schemeClr val="bg1"/>
                </a:solidFill>
              </a:rPr>
              <a:t>Exploring Data in Microsoft Azure Using Kusto Query Language with Neeraj Kumar</a:t>
            </a:r>
          </a:p>
          <a:p>
            <a:pPr marL="800083" lvl="1" indent="-342900">
              <a:lnSpc>
                <a:spcPct val="150000"/>
              </a:lnSpc>
              <a:buFont typeface="Arial" panose="020B0604020202020204" pitchFamily="34" charset="0"/>
              <a:buChar char="•"/>
            </a:pPr>
            <a:r>
              <a:rPr lang="en-US" sz="1800" dirty="0">
                <a:solidFill>
                  <a:schemeClr val="accent3">
                    <a:lumMod val="20000"/>
                    <a:lumOff val="80000"/>
                  </a:schemeClr>
                </a:solidFill>
                <a:hlinkClick r:id="rId7">
                  <a:extLst>
                    <a:ext uri="{A12FA001-AC4F-418D-AE19-62706E023703}">
                      <ahyp:hlinkClr xmlns:ahyp="http://schemas.microsoft.com/office/drawing/2018/hyperlinkcolor" val="tx"/>
                    </a:ext>
                  </a:extLst>
                </a:hlinkClick>
              </a:rPr>
              <a:t>https://www.pluralsight.com/courses/microsoft-azure-data-exploring</a:t>
            </a:r>
            <a:endParaRPr lang="LID4096" sz="1800" dirty="0">
              <a:solidFill>
                <a:schemeClr val="accent3">
                  <a:lumMod val="20000"/>
                  <a:lumOff val="80000"/>
                </a:schemeClr>
              </a:solidFill>
            </a:endParaRPr>
          </a:p>
        </p:txBody>
      </p:sp>
    </p:spTree>
    <p:extLst>
      <p:ext uri="{BB962C8B-B14F-4D97-AF65-F5344CB8AC3E}">
        <p14:creationId xmlns:p14="http://schemas.microsoft.com/office/powerpoint/2010/main" val="2968048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8B9C-C892-1C45-9868-F402AEB6D227}"/>
              </a:ext>
            </a:extLst>
          </p:cNvPr>
          <p:cNvSpPr>
            <a:spLocks noGrp="1"/>
          </p:cNvSpPr>
          <p:nvPr>
            <p:ph type="title"/>
          </p:nvPr>
        </p:nvSpPr>
        <p:spPr/>
        <p:txBody>
          <a:bodyPr/>
          <a:lstStyle/>
          <a:p>
            <a:r>
              <a:rPr lang="en-US"/>
              <a:t>Microsoft confidential</a:t>
            </a:r>
          </a:p>
        </p:txBody>
      </p:sp>
      <p:sp>
        <p:nvSpPr>
          <p:cNvPr id="3" name="Content Placeholder 2">
            <a:extLst>
              <a:ext uri="{FF2B5EF4-FFF2-40B4-BE49-F238E27FC236}">
                <a16:creationId xmlns:a16="http://schemas.microsoft.com/office/drawing/2014/main" id="{C5A2AB1D-9B41-C046-BFD0-B938EFF066DF}"/>
              </a:ext>
            </a:extLst>
          </p:cNvPr>
          <p:cNvSpPr>
            <a:spLocks noGrp="1"/>
          </p:cNvSpPr>
          <p:nvPr>
            <p:ph sz="quarter" idx="11"/>
          </p:nvPr>
        </p:nvSpPr>
        <p:spPr/>
        <p:txBody>
          <a:bodyPr/>
          <a:lstStyle/>
          <a:p>
            <a:r>
              <a:rPr lang="en-US"/>
              <a:t>Everything is confidential unless otherwise stated.</a:t>
            </a:r>
          </a:p>
        </p:txBody>
      </p:sp>
    </p:spTree>
    <p:extLst>
      <p:ext uri="{BB962C8B-B14F-4D97-AF65-F5344CB8AC3E}">
        <p14:creationId xmlns:p14="http://schemas.microsoft.com/office/powerpoint/2010/main" val="9423234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1E67EF8-AF58-5B46-9D83-287622699FF9}"/>
              </a:ext>
            </a:extLst>
          </p:cNvPr>
          <p:cNvSpPr>
            <a:spLocks noGrp="1"/>
          </p:cNvSpPr>
          <p:nvPr>
            <p:ph type="title"/>
          </p:nvPr>
        </p:nvSpPr>
        <p:spPr/>
        <p:txBody>
          <a:bodyPr/>
          <a:lstStyle/>
          <a:p>
            <a:r>
              <a:rPr lang="en-US" sz="3600"/>
              <a:t>Agenda</a:t>
            </a:r>
            <a:endParaRPr lang="en-US"/>
          </a:p>
        </p:txBody>
      </p:sp>
      <p:sp>
        <p:nvSpPr>
          <p:cNvPr id="5" name="Content Placeholder 4">
            <a:extLst>
              <a:ext uri="{FF2B5EF4-FFF2-40B4-BE49-F238E27FC236}">
                <a16:creationId xmlns:a16="http://schemas.microsoft.com/office/drawing/2014/main" id="{B96144EC-1486-E440-BEE2-F85286671507}"/>
              </a:ext>
            </a:extLst>
          </p:cNvPr>
          <p:cNvSpPr>
            <a:spLocks noGrp="1"/>
          </p:cNvSpPr>
          <p:nvPr>
            <p:ph sz="quarter" idx="11"/>
          </p:nvPr>
        </p:nvSpPr>
        <p:spPr/>
        <p:txBody>
          <a:bodyPr/>
          <a:lstStyle/>
          <a:p>
            <a:pPr marL="457200" indent="-457200">
              <a:buFont typeface="Arial" panose="020B0604020202020204" pitchFamily="34" charset="0"/>
              <a:buChar char="•"/>
            </a:pPr>
            <a:r>
              <a:rPr lang="en-US"/>
              <a:t>Introduction</a:t>
            </a:r>
          </a:p>
          <a:p>
            <a:pPr marL="457200" indent="-457200">
              <a:buFont typeface="Arial" panose="020B0604020202020204" pitchFamily="34" charset="0"/>
              <a:buChar char="•"/>
            </a:pPr>
            <a:r>
              <a:rPr lang="en-US"/>
              <a:t>Logs and Cost Management</a:t>
            </a:r>
          </a:p>
          <a:p>
            <a:pPr marL="457200" indent="-457200">
              <a:buFont typeface="Arial" panose="020B0604020202020204" pitchFamily="34" charset="0"/>
              <a:buChar char="•"/>
            </a:pPr>
            <a:r>
              <a:rPr lang="en-US"/>
              <a:t>Quick Tour of Log Analytics using KQL</a:t>
            </a:r>
          </a:p>
          <a:p>
            <a:pPr marL="457200" indent="-457200">
              <a:buFont typeface="Arial" panose="020B0604020202020204" pitchFamily="34" charset="0"/>
              <a:buChar char="•"/>
            </a:pPr>
            <a:r>
              <a:rPr lang="en-US"/>
              <a:t>Workbooks</a:t>
            </a:r>
          </a:p>
          <a:p>
            <a:pPr marL="457200" indent="-457200">
              <a:buFont typeface="Arial" panose="020B0604020202020204" pitchFamily="34" charset="0"/>
              <a:buChar char="•"/>
            </a:pPr>
            <a:r>
              <a:rPr lang="en-US"/>
              <a:t>Go Do’s</a:t>
            </a:r>
          </a:p>
        </p:txBody>
      </p:sp>
      <p:sp>
        <p:nvSpPr>
          <p:cNvPr id="2" name="btfpLayoutConfig" hidden="1">
            <a:extLst>
              <a:ext uri="{FF2B5EF4-FFF2-40B4-BE49-F238E27FC236}">
                <a16:creationId xmlns:a16="http://schemas.microsoft.com/office/drawing/2014/main" id="{F9422EDE-AE17-490D-BB8C-41C3A0375EB7}"/>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overall_1_132241972397315101 columns_1_132241972397315101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346983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EA58-A6BE-408C-A81B-673378BDFC40}"/>
              </a:ext>
            </a:extLst>
          </p:cNvPr>
          <p:cNvSpPr>
            <a:spLocks noGrp="1"/>
          </p:cNvSpPr>
          <p:nvPr>
            <p:ph type="title"/>
          </p:nvPr>
        </p:nvSpPr>
        <p:spPr/>
        <p:txBody>
          <a:bodyPr/>
          <a:lstStyle/>
          <a:p>
            <a:r>
              <a:rPr lang="en-US"/>
              <a:t>As MVP’s …</a:t>
            </a:r>
          </a:p>
        </p:txBody>
      </p:sp>
      <p:sp>
        <p:nvSpPr>
          <p:cNvPr id="3" name="Content Placeholder 2">
            <a:extLst>
              <a:ext uri="{FF2B5EF4-FFF2-40B4-BE49-F238E27FC236}">
                <a16:creationId xmlns:a16="http://schemas.microsoft.com/office/drawing/2014/main" id="{B7437DB7-0A88-4482-BF60-BA9158C4A8A4}"/>
              </a:ext>
            </a:extLst>
          </p:cNvPr>
          <p:cNvSpPr>
            <a:spLocks noGrp="1"/>
          </p:cNvSpPr>
          <p:nvPr>
            <p:ph sz="quarter" idx="11"/>
          </p:nvPr>
        </p:nvSpPr>
        <p:spPr/>
        <p:txBody>
          <a:bodyPr/>
          <a:lstStyle/>
          <a:p>
            <a:pPr marR="0">
              <a:spcBef>
                <a:spcPts val="0"/>
              </a:spcBef>
              <a:spcAft>
                <a:spcPts val="0"/>
              </a:spcAft>
            </a:pPr>
            <a:endParaRPr lang="en-US" b="1" dirty="0"/>
          </a:p>
          <a:p>
            <a:pPr marR="0">
              <a:spcBef>
                <a:spcPts val="0"/>
              </a:spcBef>
              <a:spcAft>
                <a:spcPts val="0"/>
              </a:spcAft>
            </a:pPr>
            <a:endParaRPr lang="en-US" b="1" dirty="0"/>
          </a:p>
          <a:p>
            <a:pPr marR="0">
              <a:spcBef>
                <a:spcPts val="0"/>
              </a:spcBef>
              <a:spcAft>
                <a:spcPts val="0"/>
              </a:spcAft>
            </a:pPr>
            <a:r>
              <a:rPr lang="en-US" b="1" dirty="0"/>
              <a:t>We assume you know the importance of monitoring activity logs</a:t>
            </a:r>
          </a:p>
          <a:p>
            <a:pPr marR="0">
              <a:spcBef>
                <a:spcPts val="0"/>
              </a:spcBef>
              <a:spcAft>
                <a:spcPts val="0"/>
              </a:spcAft>
            </a:pPr>
            <a:r>
              <a:rPr lang="en-US" b="1" dirty="0"/>
              <a:t>We assume you know how to send your logs to Log Analytics</a:t>
            </a:r>
          </a:p>
          <a:p>
            <a:pPr marR="0">
              <a:spcBef>
                <a:spcPts val="0"/>
              </a:spcBef>
              <a:spcAft>
                <a:spcPts val="0"/>
              </a:spcAft>
            </a:pPr>
            <a:r>
              <a:rPr lang="en-US" b="1" dirty="0"/>
              <a:t>We assume you know about Audit and </a:t>
            </a:r>
            <a:r>
              <a:rPr lang="en-US" b="1" dirty="0" err="1"/>
              <a:t>SignIn</a:t>
            </a:r>
            <a:r>
              <a:rPr lang="en-US" b="1" dirty="0"/>
              <a:t> Logs</a:t>
            </a:r>
          </a:p>
          <a:p>
            <a:endParaRPr lang="en-US" dirty="0"/>
          </a:p>
        </p:txBody>
      </p:sp>
      <p:sp>
        <p:nvSpPr>
          <p:cNvPr id="5" name="TextBox 4">
            <a:extLst>
              <a:ext uri="{FF2B5EF4-FFF2-40B4-BE49-F238E27FC236}">
                <a16:creationId xmlns:a16="http://schemas.microsoft.com/office/drawing/2014/main" id="{13B67B91-5E3F-4D67-90C7-003B47CEAC12}"/>
              </a:ext>
            </a:extLst>
          </p:cNvPr>
          <p:cNvSpPr txBox="1"/>
          <p:nvPr/>
        </p:nvSpPr>
        <p:spPr>
          <a:xfrm>
            <a:off x="2809009" y="6216135"/>
            <a:ext cx="6573982" cy="369332"/>
          </a:xfrm>
          <a:prstGeom prst="rect">
            <a:avLst/>
          </a:prstGeom>
          <a:noFill/>
        </p:spPr>
        <p:txBody>
          <a:bodyPr wrap="square">
            <a:spAutoFit/>
          </a:bodyPr>
          <a:lstStyle/>
          <a:p>
            <a:r>
              <a:rPr lang="en-US" sz="1800" dirty="0">
                <a:solidFill>
                  <a:schemeClr val="accent3">
                    <a:lumMod val="20000"/>
                    <a:lumOff val="80000"/>
                  </a:schemeClr>
                </a:solidFill>
                <a:cs typeface="Segoe UI"/>
              </a:rPr>
              <a:t>Follow along with the lab guide: </a:t>
            </a:r>
            <a:r>
              <a:rPr lang="en-US" sz="1800" u="sng" dirty="0">
                <a:solidFill>
                  <a:schemeClr val="accent3">
                    <a:lumMod val="20000"/>
                    <a:lumOff val="80000"/>
                  </a:schemeClr>
                </a:solidFill>
                <a:cs typeface="Segoe UI"/>
              </a:rPr>
              <a:t>aka.ms/</a:t>
            </a:r>
            <a:r>
              <a:rPr lang="en-US" sz="1800" b="0" i="0" dirty="0" err="1">
                <a:solidFill>
                  <a:schemeClr val="accent3">
                    <a:lumMod val="20000"/>
                    <a:lumOff val="8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LogAnalyticsLabGuide</a:t>
            </a:r>
            <a:endParaRPr lang="en-US" sz="1800" dirty="0">
              <a:solidFill>
                <a:schemeClr val="accent3">
                  <a:lumMod val="20000"/>
                  <a:lumOff val="80000"/>
                </a:schemeClr>
              </a:solidFill>
              <a:cs typeface="Segoe UI"/>
            </a:endParaRPr>
          </a:p>
        </p:txBody>
      </p:sp>
    </p:spTree>
    <p:extLst>
      <p:ext uri="{BB962C8B-B14F-4D97-AF65-F5344CB8AC3E}">
        <p14:creationId xmlns:p14="http://schemas.microsoft.com/office/powerpoint/2010/main" val="19060313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235A3E-2227-4E1C-AEF2-B4FECDC6397C}"/>
              </a:ext>
            </a:extLst>
          </p:cNvPr>
          <p:cNvSpPr>
            <a:spLocks noGrp="1"/>
          </p:cNvSpPr>
          <p:nvPr>
            <p:ph type="body" sz="quarter" idx="10"/>
          </p:nvPr>
        </p:nvSpPr>
        <p:spPr>
          <a:xfrm>
            <a:off x="478211" y="2500330"/>
            <a:ext cx="11018520" cy="307777"/>
          </a:xfrm>
        </p:spPr>
        <p:txBody>
          <a:bodyPr/>
          <a:lstStyle/>
          <a:p>
            <a:pPr marL="0" indent="0">
              <a:buNone/>
            </a:pPr>
            <a:r>
              <a:rPr lang="en-US" sz="2000">
                <a:solidFill>
                  <a:schemeClr val="accent2"/>
                </a:solidFill>
                <a:latin typeface="+mj-lt"/>
              </a:rPr>
              <a:t>Azure Monitor logs cost consideration</a:t>
            </a:r>
          </a:p>
        </p:txBody>
      </p:sp>
      <p:graphicFrame>
        <p:nvGraphicFramePr>
          <p:cNvPr id="6" name="Table 5">
            <a:extLst>
              <a:ext uri="{FF2B5EF4-FFF2-40B4-BE49-F238E27FC236}">
                <a16:creationId xmlns:a16="http://schemas.microsoft.com/office/drawing/2014/main" id="{29555C0F-0985-457B-B44F-37A4F3685393}"/>
              </a:ext>
            </a:extLst>
          </p:cNvPr>
          <p:cNvGraphicFramePr/>
          <p:nvPr>
            <p:extLst>
              <p:ext uri="{D42A27DB-BD31-4B8C-83A1-F6EECF244321}">
                <p14:modId xmlns:p14="http://schemas.microsoft.com/office/powerpoint/2010/main" val="3264709847"/>
              </p:ext>
            </p:extLst>
          </p:nvPr>
        </p:nvGraphicFramePr>
        <p:xfrm>
          <a:off x="567111" y="2883545"/>
          <a:ext cx="10690325" cy="1711128"/>
        </p:xfrm>
        <a:graphic>
          <a:graphicData uri="http://schemas.openxmlformats.org/drawingml/2006/table">
            <a:tbl>
              <a:tblPr/>
              <a:tblGrid>
                <a:gridCol w="2138065">
                  <a:extLst>
                    <a:ext uri="{9D8B030D-6E8A-4147-A177-3AD203B41FA5}">
                      <a16:colId xmlns:a16="http://schemas.microsoft.com/office/drawing/2014/main" val="2154946211"/>
                    </a:ext>
                  </a:extLst>
                </a:gridCol>
                <a:gridCol w="2138065">
                  <a:extLst>
                    <a:ext uri="{9D8B030D-6E8A-4147-A177-3AD203B41FA5}">
                      <a16:colId xmlns:a16="http://schemas.microsoft.com/office/drawing/2014/main" val="3361104822"/>
                    </a:ext>
                  </a:extLst>
                </a:gridCol>
                <a:gridCol w="2138065">
                  <a:extLst>
                    <a:ext uri="{9D8B030D-6E8A-4147-A177-3AD203B41FA5}">
                      <a16:colId xmlns:a16="http://schemas.microsoft.com/office/drawing/2014/main" val="606760292"/>
                    </a:ext>
                  </a:extLst>
                </a:gridCol>
                <a:gridCol w="2138065">
                  <a:extLst>
                    <a:ext uri="{9D8B030D-6E8A-4147-A177-3AD203B41FA5}">
                      <a16:colId xmlns:a16="http://schemas.microsoft.com/office/drawing/2014/main" val="735140832"/>
                    </a:ext>
                  </a:extLst>
                </a:gridCol>
                <a:gridCol w="2138065">
                  <a:extLst>
                    <a:ext uri="{9D8B030D-6E8A-4147-A177-3AD203B41FA5}">
                      <a16:colId xmlns:a16="http://schemas.microsoft.com/office/drawing/2014/main" val="2734706998"/>
                    </a:ext>
                  </a:extLst>
                </a:gridCol>
              </a:tblGrid>
              <a:tr h="521579">
                <a:tc>
                  <a:txBody>
                    <a:bodyPr/>
                    <a:lstStyle/>
                    <a:p>
                      <a:pPr algn="ctr" fontAlgn="b">
                        <a:spcBef>
                          <a:spcPts val="0"/>
                        </a:spcBef>
                        <a:spcAft>
                          <a:spcPts val="0"/>
                        </a:spcAft>
                      </a:pPr>
                      <a:r>
                        <a:rPr lang="en-US" sz="1600" b="1" i="0" u="none" strike="noStrike">
                          <a:solidFill>
                            <a:schemeClr val="bg1"/>
                          </a:solidFill>
                          <a:effectLst/>
                          <a:latin typeface="+mn-lt"/>
                        </a:rPr>
                        <a:t>Log category</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spcBef>
                          <a:spcPts val="0"/>
                        </a:spcBef>
                        <a:spcAft>
                          <a:spcPts val="0"/>
                        </a:spcAft>
                      </a:pPr>
                      <a:r>
                        <a:rPr lang="en-US" sz="1600" b="1" i="0" u="none" strike="noStrike">
                          <a:solidFill>
                            <a:schemeClr val="bg1"/>
                          </a:solidFill>
                          <a:effectLst/>
                          <a:latin typeface="+mn-lt"/>
                        </a:rPr>
                        <a:t>Number of users</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spcBef>
                          <a:spcPts val="0"/>
                        </a:spcBef>
                        <a:spcAft>
                          <a:spcPts val="0"/>
                        </a:spcAft>
                      </a:pPr>
                      <a:r>
                        <a:rPr lang="en-US" sz="1600" b="1" i="0" u="none" strike="noStrike">
                          <a:solidFill>
                            <a:schemeClr val="bg1"/>
                          </a:solidFill>
                          <a:effectLst/>
                          <a:latin typeface="+mn-lt"/>
                        </a:rPr>
                        <a:t>Events per day</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spcBef>
                          <a:spcPts val="0"/>
                        </a:spcBef>
                        <a:spcAft>
                          <a:spcPts val="0"/>
                        </a:spcAft>
                      </a:pPr>
                      <a:r>
                        <a:rPr lang="en-US" sz="1600" b="1" i="0" u="none" strike="noStrike">
                          <a:solidFill>
                            <a:schemeClr val="bg1"/>
                          </a:solidFill>
                          <a:effectLst/>
                          <a:latin typeface="+mn-lt"/>
                        </a:rPr>
                        <a:t>Events per month (30 days)</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spcBef>
                          <a:spcPts val="0"/>
                        </a:spcBef>
                        <a:spcAft>
                          <a:spcPts val="0"/>
                        </a:spcAft>
                      </a:pPr>
                      <a:r>
                        <a:rPr lang="en-US" sz="1600" b="1" i="0" u="none" strike="noStrike">
                          <a:solidFill>
                            <a:schemeClr val="bg1"/>
                          </a:solidFill>
                          <a:effectLst/>
                          <a:latin typeface="+mn-lt"/>
                        </a:rPr>
                        <a:t>Cost per month in USD (est.)</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6205199"/>
                  </a:ext>
                </a:extLst>
              </a:tr>
              <a:tr h="354248">
                <a:tc>
                  <a:txBody>
                    <a:bodyPr/>
                    <a:lstStyle/>
                    <a:p>
                      <a:pPr algn="ctr" fontAlgn="t">
                        <a:spcBef>
                          <a:spcPts val="0"/>
                        </a:spcBef>
                        <a:spcAft>
                          <a:spcPts val="0"/>
                        </a:spcAft>
                      </a:pPr>
                      <a:r>
                        <a:rPr lang="en-US" sz="1600" b="0" i="0" u="none" strike="noStrike">
                          <a:solidFill>
                            <a:schemeClr val="bg1"/>
                          </a:solidFill>
                          <a:effectLst/>
                          <a:latin typeface="+mn-lt"/>
                        </a:rPr>
                        <a:t>Audit and Sign-ins</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100,000</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16,500,000</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495,000,000</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$1093.00</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0955154"/>
                  </a:ext>
                </a:extLst>
              </a:tr>
              <a:tr h="417441">
                <a:tc>
                  <a:txBody>
                    <a:bodyPr/>
                    <a:lstStyle/>
                    <a:p>
                      <a:pPr algn="ctr" fontAlgn="t">
                        <a:spcBef>
                          <a:spcPts val="0"/>
                        </a:spcBef>
                        <a:spcAft>
                          <a:spcPts val="0"/>
                        </a:spcAft>
                      </a:pPr>
                      <a:r>
                        <a:rPr lang="en-US" sz="1600" b="0" i="0" u="none" strike="noStrike">
                          <a:solidFill>
                            <a:schemeClr val="bg1"/>
                          </a:solidFill>
                          <a:effectLst/>
                          <a:latin typeface="+mn-lt"/>
                        </a:rPr>
                        <a:t>Audit</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100,000</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1,500,000</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45,000,000</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$246.66</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5159765"/>
                  </a:ext>
                </a:extLst>
              </a:tr>
              <a:tr h="417441">
                <a:tc>
                  <a:txBody>
                    <a:bodyPr/>
                    <a:lstStyle/>
                    <a:p>
                      <a:pPr algn="ctr" fontAlgn="t">
                        <a:spcBef>
                          <a:spcPts val="0"/>
                        </a:spcBef>
                        <a:spcAft>
                          <a:spcPts val="0"/>
                        </a:spcAft>
                      </a:pPr>
                      <a:r>
                        <a:rPr lang="en-US" sz="1600" b="0" i="0" u="none" strike="noStrike">
                          <a:solidFill>
                            <a:schemeClr val="bg1"/>
                          </a:solidFill>
                          <a:effectLst/>
                          <a:latin typeface="+mn-lt"/>
                        </a:rPr>
                        <a:t>Sign-ins</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100,000</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15,000,000</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450,000,000</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solidFill>
                            <a:schemeClr val="bg1"/>
                          </a:solidFill>
                          <a:effectLst/>
                          <a:latin typeface="+mn-lt"/>
                        </a:rPr>
                        <a:t>$847.28</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36678138"/>
                  </a:ext>
                </a:extLst>
              </a:tr>
            </a:tbl>
          </a:graphicData>
        </a:graphic>
      </p:graphicFrame>
      <p:graphicFrame>
        <p:nvGraphicFramePr>
          <p:cNvPr id="7" name="Table 6">
            <a:extLst>
              <a:ext uri="{FF2B5EF4-FFF2-40B4-BE49-F238E27FC236}">
                <a16:creationId xmlns:a16="http://schemas.microsoft.com/office/drawing/2014/main" id="{ED53C28B-344D-49E2-8668-7E97A91044A5}"/>
              </a:ext>
            </a:extLst>
          </p:cNvPr>
          <p:cNvGraphicFramePr/>
          <p:nvPr>
            <p:extLst>
              <p:ext uri="{D42A27DB-BD31-4B8C-83A1-F6EECF244321}">
                <p14:modId xmlns:p14="http://schemas.microsoft.com/office/powerpoint/2010/main" val="3040018361"/>
              </p:ext>
            </p:extLst>
          </p:nvPr>
        </p:nvGraphicFramePr>
        <p:xfrm>
          <a:off x="567112" y="5071534"/>
          <a:ext cx="10673390" cy="1355676"/>
        </p:xfrm>
        <a:graphic>
          <a:graphicData uri="http://schemas.openxmlformats.org/drawingml/2006/table">
            <a:tbl>
              <a:tblPr/>
              <a:tblGrid>
                <a:gridCol w="1764787">
                  <a:extLst>
                    <a:ext uri="{9D8B030D-6E8A-4147-A177-3AD203B41FA5}">
                      <a16:colId xmlns:a16="http://schemas.microsoft.com/office/drawing/2014/main" val="2364202572"/>
                    </a:ext>
                  </a:extLst>
                </a:gridCol>
                <a:gridCol w="1764787">
                  <a:extLst>
                    <a:ext uri="{9D8B030D-6E8A-4147-A177-3AD203B41FA5}">
                      <a16:colId xmlns:a16="http://schemas.microsoft.com/office/drawing/2014/main" val="828951408"/>
                    </a:ext>
                  </a:extLst>
                </a:gridCol>
                <a:gridCol w="1764787">
                  <a:extLst>
                    <a:ext uri="{9D8B030D-6E8A-4147-A177-3AD203B41FA5}">
                      <a16:colId xmlns:a16="http://schemas.microsoft.com/office/drawing/2014/main" val="1248578559"/>
                    </a:ext>
                  </a:extLst>
                </a:gridCol>
                <a:gridCol w="1764787">
                  <a:extLst>
                    <a:ext uri="{9D8B030D-6E8A-4147-A177-3AD203B41FA5}">
                      <a16:colId xmlns:a16="http://schemas.microsoft.com/office/drawing/2014/main" val="639586441"/>
                    </a:ext>
                  </a:extLst>
                </a:gridCol>
                <a:gridCol w="1764787">
                  <a:extLst>
                    <a:ext uri="{9D8B030D-6E8A-4147-A177-3AD203B41FA5}">
                      <a16:colId xmlns:a16="http://schemas.microsoft.com/office/drawing/2014/main" val="73254038"/>
                    </a:ext>
                  </a:extLst>
                </a:gridCol>
                <a:gridCol w="1849455">
                  <a:extLst>
                    <a:ext uri="{9D8B030D-6E8A-4147-A177-3AD203B41FA5}">
                      <a16:colId xmlns:a16="http://schemas.microsoft.com/office/drawing/2014/main" val="4128699297"/>
                    </a:ext>
                  </a:extLst>
                </a:gridCol>
              </a:tblGrid>
              <a:tr h="763002">
                <a:tc>
                  <a:txBody>
                    <a:bodyPr/>
                    <a:lstStyle/>
                    <a:p>
                      <a:pPr marL="0" algn="ctr" defTabSz="932742" rtl="0" eaLnBrk="1" fontAlgn="t" latinLnBrk="0" hangingPunct="1">
                        <a:spcBef>
                          <a:spcPts val="0"/>
                        </a:spcBef>
                        <a:spcAft>
                          <a:spcPts val="0"/>
                        </a:spcAft>
                      </a:pPr>
                      <a:r>
                        <a:rPr lang="en-US" sz="1600" b="1" i="0" u="none" strike="noStrike" kern="1200">
                          <a:solidFill>
                            <a:schemeClr val="bg1"/>
                          </a:solidFill>
                          <a:effectLst/>
                          <a:latin typeface="+mn-lt"/>
                          <a:ea typeface="+mn-ea"/>
                          <a:cs typeface="+mn-cs"/>
                        </a:rPr>
                        <a:t>Log category</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1" i="0" u="none" strike="noStrike" kern="1200">
                          <a:solidFill>
                            <a:schemeClr val="bg1"/>
                          </a:solidFill>
                          <a:effectLst/>
                          <a:latin typeface="+mn-lt"/>
                          <a:ea typeface="+mn-ea"/>
                          <a:cs typeface="+mn-cs"/>
                        </a:rPr>
                        <a:t>Number of users</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1" i="0" u="none" strike="noStrike" kern="1200">
                          <a:solidFill>
                            <a:schemeClr val="bg1"/>
                          </a:solidFill>
                          <a:effectLst/>
                          <a:latin typeface="+mn-lt"/>
                          <a:ea typeface="+mn-ea"/>
                          <a:cs typeface="+mn-cs"/>
                        </a:rPr>
                        <a:t>Events per day</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1" i="0" u="none" strike="noStrike" kern="1200">
                          <a:solidFill>
                            <a:schemeClr val="bg1"/>
                          </a:solidFill>
                          <a:effectLst/>
                          <a:latin typeface="+mn-lt"/>
                          <a:ea typeface="+mn-ea"/>
                          <a:cs typeface="+mn-cs"/>
                        </a:rPr>
                        <a:t>Volume of data per month (est.)</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1" i="0" u="none" strike="noStrike" kern="1200">
                          <a:solidFill>
                            <a:schemeClr val="bg1"/>
                          </a:solidFill>
                          <a:effectLst/>
                          <a:latin typeface="+mn-lt"/>
                          <a:ea typeface="+mn-ea"/>
                          <a:cs typeface="+mn-cs"/>
                        </a:rPr>
                        <a:t>Cost per month (est.)</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1" i="0" u="none" strike="noStrike" kern="1200">
                          <a:solidFill>
                            <a:schemeClr val="bg1"/>
                          </a:solidFill>
                          <a:effectLst/>
                          <a:latin typeface="+mn-lt"/>
                          <a:ea typeface="+mn-ea"/>
                          <a:cs typeface="+mn-cs"/>
                        </a:rPr>
                        <a:t>Cost per year (est.)</a:t>
                      </a:r>
                    </a:p>
                  </a:txBody>
                  <a:tcPr marL="34317" marR="34317" marT="17159" marB="1715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74280962"/>
                  </a:ext>
                </a:extLst>
              </a:tr>
              <a:tr h="296337">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Audit</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100,000</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1.5 million</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90 GB</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$1.93</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$23.12</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82227701"/>
                  </a:ext>
                </a:extLst>
              </a:tr>
              <a:tr h="296337">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Sign-ins</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100,000</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15 million</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1.7 TB</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$35.41</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32742" rtl="0" eaLnBrk="1" fontAlgn="t" latinLnBrk="0" hangingPunct="1">
                        <a:spcBef>
                          <a:spcPts val="0"/>
                        </a:spcBef>
                        <a:spcAft>
                          <a:spcPts val="0"/>
                        </a:spcAft>
                      </a:pPr>
                      <a:r>
                        <a:rPr lang="en-US" sz="1600" b="0" i="0" u="none" strike="noStrike" kern="1200">
                          <a:solidFill>
                            <a:schemeClr val="bg1"/>
                          </a:solidFill>
                          <a:effectLst/>
                          <a:latin typeface="+mn-lt"/>
                          <a:ea typeface="+mn-ea"/>
                          <a:cs typeface="+mn-cs"/>
                        </a:rPr>
                        <a:t>$424.92</a:t>
                      </a:r>
                    </a:p>
                  </a:txBody>
                  <a:tcPr marL="34317" marR="34317" marT="17159" marB="1715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52700537"/>
                  </a:ext>
                </a:extLst>
              </a:tr>
            </a:tbl>
          </a:graphicData>
        </a:graphic>
      </p:graphicFrame>
      <p:sp>
        <p:nvSpPr>
          <p:cNvPr id="8" name="Text Placeholder 2">
            <a:extLst>
              <a:ext uri="{FF2B5EF4-FFF2-40B4-BE49-F238E27FC236}">
                <a16:creationId xmlns:a16="http://schemas.microsoft.com/office/drawing/2014/main" id="{5B91F6F0-DA6D-46A6-8F56-C338A320812D}"/>
              </a:ext>
            </a:extLst>
          </p:cNvPr>
          <p:cNvSpPr txBox="1">
            <a:spLocks/>
          </p:cNvSpPr>
          <p:nvPr/>
        </p:nvSpPr>
        <p:spPr>
          <a:xfrm>
            <a:off x="567111" y="4745548"/>
            <a:ext cx="11018520" cy="307777"/>
          </a:xfrm>
          <a:prstGeom prst="rect">
            <a:avLst/>
          </a:prstGeom>
        </p:spPr>
        <p:txBody>
          <a:bodyPr vert="horz" wrap="square" lIns="0" tIns="0" rIns="0" bIns="0" rtlCol="0">
            <a:spAutoFit/>
          </a:bodyPr>
          <a:lstStyle>
            <a:lvl1pPr marL="2286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0" indent="0">
              <a:buNone/>
            </a:pPr>
            <a:r>
              <a:rPr lang="en-US">
                <a:solidFill>
                  <a:schemeClr val="accent2"/>
                </a:solidFill>
                <a:latin typeface="Segoe UI Semibold" panose="020B0702040204020203" pitchFamily="34" charset="0"/>
                <a:cs typeface="Segoe UI Semibold" panose="020B0702040204020203" pitchFamily="34" charset="0"/>
              </a:rPr>
              <a:t>Storage cost consideration</a:t>
            </a:r>
          </a:p>
        </p:txBody>
      </p:sp>
      <p:sp>
        <p:nvSpPr>
          <p:cNvPr id="9" name="Text Placeholder 2">
            <a:extLst>
              <a:ext uri="{FF2B5EF4-FFF2-40B4-BE49-F238E27FC236}">
                <a16:creationId xmlns:a16="http://schemas.microsoft.com/office/drawing/2014/main" id="{67506892-B21A-446B-8E18-552E5953786C}"/>
              </a:ext>
            </a:extLst>
          </p:cNvPr>
          <p:cNvSpPr txBox="1">
            <a:spLocks/>
          </p:cNvSpPr>
          <p:nvPr/>
        </p:nvSpPr>
        <p:spPr>
          <a:xfrm>
            <a:off x="567111" y="1480788"/>
            <a:ext cx="10028937" cy="73866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a:solidFill>
                  <a:schemeClr val="bg1"/>
                </a:solidFill>
              </a:rPr>
              <a:t>A company with 100K users would spend approximately $1,093 per month for Audit and Sign-in Logs and this includes 2 years of data retention</a:t>
            </a:r>
          </a:p>
        </p:txBody>
      </p:sp>
      <p:sp>
        <p:nvSpPr>
          <p:cNvPr id="10" name="TextBox 9">
            <a:extLst>
              <a:ext uri="{FF2B5EF4-FFF2-40B4-BE49-F238E27FC236}">
                <a16:creationId xmlns:a16="http://schemas.microsoft.com/office/drawing/2014/main" id="{881D6673-F6F9-4E15-8DF6-8CB73E32C022}"/>
              </a:ext>
            </a:extLst>
          </p:cNvPr>
          <p:cNvSpPr txBox="1"/>
          <p:nvPr/>
        </p:nvSpPr>
        <p:spPr>
          <a:xfrm>
            <a:off x="567111" y="6471316"/>
            <a:ext cx="11133821" cy="338554"/>
          </a:xfrm>
          <a:prstGeom prst="rect">
            <a:avLst/>
          </a:prstGeom>
          <a:noFill/>
        </p:spPr>
        <p:txBody>
          <a:bodyPr wrap="square">
            <a:spAutoFit/>
          </a:bodyPr>
          <a:lstStyle/>
          <a:p>
            <a:pPr algn="ctr"/>
            <a:r>
              <a:rPr lang="en-US" sz="1600">
                <a:solidFill>
                  <a:schemeClr val="accent3">
                    <a:lumMod val="20000"/>
                    <a:lumOff val="80000"/>
                  </a:schemeClr>
                </a:solidFill>
                <a:hlinkClick r:id="rId3">
                  <a:extLst>
                    <a:ext uri="{A12FA001-AC4F-418D-AE19-62706E023703}">
                      <ahyp:hlinkClr xmlns:ahyp="http://schemas.microsoft.com/office/drawing/2018/hyperlinkcolor" val="tx"/>
                    </a:ext>
                  </a:extLst>
                </a:hlinkClick>
              </a:rPr>
              <a:t>aka.ms/</a:t>
            </a:r>
            <a:r>
              <a:rPr lang="en-US" sz="1600" err="1">
                <a:solidFill>
                  <a:schemeClr val="accent3">
                    <a:lumMod val="20000"/>
                    <a:lumOff val="80000"/>
                  </a:schemeClr>
                </a:solidFill>
                <a:hlinkClick r:id="rId3">
                  <a:extLst>
                    <a:ext uri="{A12FA001-AC4F-418D-AE19-62706E023703}">
                      <ahyp:hlinkClr xmlns:ahyp="http://schemas.microsoft.com/office/drawing/2018/hyperlinkcolor" val="tx"/>
                    </a:ext>
                  </a:extLst>
                </a:hlinkClick>
              </a:rPr>
              <a:t>loganalyticscosts</a:t>
            </a:r>
            <a:endParaRPr lang="en-US" sz="1600">
              <a:solidFill>
                <a:schemeClr val="accent3">
                  <a:lumMod val="20000"/>
                  <a:lumOff val="80000"/>
                </a:schemeClr>
              </a:solidFill>
            </a:endParaRPr>
          </a:p>
        </p:txBody>
      </p:sp>
      <p:sp>
        <p:nvSpPr>
          <p:cNvPr id="11" name="Title 1">
            <a:extLst>
              <a:ext uri="{FF2B5EF4-FFF2-40B4-BE49-F238E27FC236}">
                <a16:creationId xmlns:a16="http://schemas.microsoft.com/office/drawing/2014/main" id="{4A317367-F24A-4A18-ADBB-0BB151DCFE2D}"/>
              </a:ext>
            </a:extLst>
          </p:cNvPr>
          <p:cNvSpPr txBox="1">
            <a:spLocks/>
          </p:cNvSpPr>
          <p:nvPr/>
        </p:nvSpPr>
        <p:spPr>
          <a:xfrm>
            <a:off x="588263" y="457199"/>
            <a:ext cx="7508990" cy="1106905"/>
          </a:xfr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a:lstStyle>
          <a:p>
            <a:r>
              <a:rPr lang="en-US">
                <a:solidFill>
                  <a:schemeClr val="bg1"/>
                </a:solidFill>
              </a:rPr>
              <a:t>Logs and Cost Management</a:t>
            </a:r>
          </a:p>
        </p:txBody>
      </p:sp>
    </p:spTree>
    <p:extLst>
      <p:ext uri="{BB962C8B-B14F-4D97-AF65-F5344CB8AC3E}">
        <p14:creationId xmlns:p14="http://schemas.microsoft.com/office/powerpoint/2010/main" val="20646006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72AB-E390-5543-A773-A277D2B35668}"/>
              </a:ext>
            </a:extLst>
          </p:cNvPr>
          <p:cNvSpPr>
            <a:spLocks noGrp="1"/>
          </p:cNvSpPr>
          <p:nvPr>
            <p:ph type="title"/>
          </p:nvPr>
        </p:nvSpPr>
        <p:spPr>
          <a:xfrm>
            <a:off x="564199" y="2789554"/>
            <a:ext cx="10993392" cy="707886"/>
          </a:xfrm>
        </p:spPr>
        <p:txBody>
          <a:bodyPr/>
          <a:lstStyle/>
          <a:p>
            <a:r>
              <a:rPr lang="en-US"/>
              <a:t>Demo: Quick Tour of Log Analytics using KQL</a:t>
            </a:r>
          </a:p>
        </p:txBody>
      </p:sp>
      <p:sp>
        <p:nvSpPr>
          <p:cNvPr id="5" name="Text Placeholder 4">
            <a:extLst>
              <a:ext uri="{FF2B5EF4-FFF2-40B4-BE49-F238E27FC236}">
                <a16:creationId xmlns:a16="http://schemas.microsoft.com/office/drawing/2014/main" id="{12DEE993-2DF0-5047-BE80-9A163A7BF657}"/>
              </a:ext>
            </a:extLst>
          </p:cNvPr>
          <p:cNvSpPr>
            <a:spLocks noGrp="1"/>
          </p:cNvSpPr>
          <p:nvPr>
            <p:ph type="body" sz="quarter" idx="12"/>
          </p:nvPr>
        </p:nvSpPr>
        <p:spPr>
          <a:xfrm>
            <a:off x="564199" y="3697703"/>
            <a:ext cx="10504294" cy="1477328"/>
          </a:xfrm>
        </p:spPr>
        <p:txBody>
          <a:bodyPr wrap="square" lIns="0" tIns="0" rIns="0" bIns="0" anchor="t">
            <a:spAutoFit/>
          </a:bodyPr>
          <a:lstStyle/>
          <a:p>
            <a:pPr marL="285750" indent="-285750">
              <a:buFont typeface="Arial" panose="020B0604020202020204" pitchFamily="34" charset="0"/>
              <a:buChar char="•"/>
            </a:pPr>
            <a:r>
              <a:rPr lang="en-US" sz="2000">
                <a:ea typeface="+mn-lt"/>
                <a:cs typeface="+mn-lt"/>
              </a:rPr>
              <a:t>Explore </a:t>
            </a:r>
            <a:r>
              <a:rPr lang="en-US" sz="2000" err="1">
                <a:ea typeface="+mn-lt"/>
                <a:cs typeface="+mn-lt"/>
              </a:rPr>
              <a:t>Signin</a:t>
            </a:r>
            <a:r>
              <a:rPr lang="en-US" sz="2000">
                <a:ea typeface="+mn-lt"/>
                <a:cs typeface="+mn-lt"/>
              </a:rPr>
              <a:t> and Audit logs with some of the most used KQL syntax</a:t>
            </a:r>
          </a:p>
          <a:p>
            <a:pPr marL="285750" indent="-285750">
              <a:buFont typeface="Arial" panose="020B0604020202020204" pitchFamily="34" charset="0"/>
              <a:buChar char="•"/>
            </a:pPr>
            <a:r>
              <a:rPr lang="en-US" sz="2000">
                <a:ea typeface="+mn-lt"/>
                <a:cs typeface="+mn-lt"/>
              </a:rPr>
              <a:t>Create an alert to be notified when the </a:t>
            </a:r>
            <a:r>
              <a:rPr lang="en-US" sz="2000" err="1">
                <a:ea typeface="+mn-lt"/>
                <a:cs typeface="+mn-lt"/>
              </a:rPr>
              <a:t>breakglass</a:t>
            </a:r>
            <a:r>
              <a:rPr lang="en-US" sz="2000">
                <a:ea typeface="+mn-lt"/>
                <a:cs typeface="+mn-lt"/>
              </a:rPr>
              <a:t>/emergency access account is used </a:t>
            </a:r>
          </a:p>
          <a:p>
            <a:pPr marL="285750" indent="-285750">
              <a:buFont typeface="Arial" panose="020B0604020202020204" pitchFamily="34" charset="0"/>
              <a:buChar char="•"/>
            </a:pPr>
            <a:endParaRPr lang="en-US" sz="1800">
              <a:ea typeface="+mn-lt"/>
              <a:cs typeface="+mn-lt"/>
            </a:endParaRPr>
          </a:p>
          <a:p>
            <a:endParaRPr lang="en-US"/>
          </a:p>
          <a:p>
            <a:r>
              <a:rPr lang="en-US" sz="2000">
                <a:cs typeface="Segoe UI"/>
              </a:rPr>
              <a:t>Follow along with the lab guide: </a:t>
            </a:r>
            <a:r>
              <a:rPr lang="en-US" sz="2000" u="sng">
                <a:solidFill>
                  <a:schemeClr val="accent3">
                    <a:lumMod val="20000"/>
                    <a:lumOff val="80000"/>
                  </a:schemeClr>
                </a:solidFill>
                <a:cs typeface="Segoe UI"/>
              </a:rPr>
              <a:t>aka.ms/</a:t>
            </a:r>
            <a:r>
              <a:rPr lang="en-US" sz="2000" b="0" i="0" err="1">
                <a:solidFill>
                  <a:schemeClr val="accent3">
                    <a:lumMod val="20000"/>
                    <a:lumOff val="8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LogAnalyticsLabGuide</a:t>
            </a:r>
            <a:endParaRPr lang="en-US" sz="2000">
              <a:solidFill>
                <a:schemeClr val="accent3">
                  <a:lumMod val="20000"/>
                  <a:lumOff val="80000"/>
                </a:schemeClr>
              </a:solidFill>
              <a:cs typeface="Segoe UI"/>
            </a:endParaRPr>
          </a:p>
        </p:txBody>
      </p:sp>
      <p:sp>
        <p:nvSpPr>
          <p:cNvPr id="3" name="btfpLayoutConfig" hidden="1">
            <a:extLst>
              <a:ext uri="{FF2B5EF4-FFF2-40B4-BE49-F238E27FC236}">
                <a16:creationId xmlns:a16="http://schemas.microsoft.com/office/drawing/2014/main" id="{AAC0B685-BC27-42AD-AA4E-D5CA2E0DEDE3}"/>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overall_1_132241981797421173 columns_1_132241981797421173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346794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EA58-A6BE-408C-A81B-673378BDFC40}"/>
              </a:ext>
            </a:extLst>
          </p:cNvPr>
          <p:cNvSpPr>
            <a:spLocks noGrp="1"/>
          </p:cNvSpPr>
          <p:nvPr>
            <p:ph type="title"/>
          </p:nvPr>
        </p:nvSpPr>
        <p:spPr/>
        <p:txBody>
          <a:bodyPr/>
          <a:lstStyle/>
          <a:p>
            <a:r>
              <a:rPr lang="en-US"/>
              <a:t>Workbooks Overview </a:t>
            </a:r>
          </a:p>
        </p:txBody>
      </p:sp>
      <p:sp>
        <p:nvSpPr>
          <p:cNvPr id="3" name="Content Placeholder 2">
            <a:extLst>
              <a:ext uri="{FF2B5EF4-FFF2-40B4-BE49-F238E27FC236}">
                <a16:creationId xmlns:a16="http://schemas.microsoft.com/office/drawing/2014/main" id="{B7437DB7-0A88-4482-BF60-BA9158C4A8A4}"/>
              </a:ext>
            </a:extLst>
          </p:cNvPr>
          <p:cNvSpPr>
            <a:spLocks noGrp="1"/>
          </p:cNvSpPr>
          <p:nvPr>
            <p:ph sz="quarter" idx="11"/>
          </p:nvPr>
        </p:nvSpPr>
        <p:spPr/>
        <p:txBody>
          <a:bodyPr/>
          <a:lstStyle/>
          <a:p>
            <a:pPr marR="0">
              <a:spcBef>
                <a:spcPts val="0"/>
              </a:spcBef>
              <a:spcAft>
                <a:spcPts val="0"/>
              </a:spcAft>
            </a:pPr>
            <a:r>
              <a:rPr lang="en-US"/>
              <a:t>Workbooks are interactive and customizable dashboards that combine text, parameters, Log Analytics queries, data visualizations, and Azure Metrics</a:t>
            </a:r>
          </a:p>
          <a:p>
            <a:pPr marR="0">
              <a:spcBef>
                <a:spcPts val="0"/>
              </a:spcBef>
              <a:spcAft>
                <a:spcPts val="0"/>
              </a:spcAft>
            </a:pPr>
            <a:endParaRPr lang="en-US"/>
          </a:p>
          <a:p>
            <a:pPr marR="0">
              <a:spcBef>
                <a:spcPts val="0"/>
              </a:spcBef>
              <a:spcAft>
                <a:spcPts val="0"/>
              </a:spcAft>
            </a:pPr>
            <a:r>
              <a:rPr lang="en-US"/>
              <a:t>Two types of workbooks: </a:t>
            </a:r>
          </a:p>
          <a:p>
            <a:pPr marL="457200" marR="0" indent="-457200">
              <a:spcBef>
                <a:spcPts val="0"/>
              </a:spcBef>
              <a:spcAft>
                <a:spcPts val="0"/>
              </a:spcAft>
              <a:buFont typeface="Arial" panose="020B0604020202020204" pitchFamily="34" charset="0"/>
              <a:buChar char="•"/>
            </a:pPr>
            <a:r>
              <a:rPr lang="en-US"/>
              <a:t>Custom workbooks (from scratch)</a:t>
            </a:r>
          </a:p>
          <a:p>
            <a:pPr marL="457200" marR="0" indent="-457200">
              <a:spcBef>
                <a:spcPts val="0"/>
              </a:spcBef>
              <a:spcAft>
                <a:spcPts val="0"/>
              </a:spcAft>
              <a:buFont typeface="Arial" panose="020B0604020202020204" pitchFamily="34" charset="0"/>
              <a:buChar char="•"/>
            </a:pPr>
            <a:r>
              <a:rPr lang="en-US"/>
              <a:t>Workbook templates (published by product group)</a:t>
            </a:r>
          </a:p>
          <a:p>
            <a:pPr marL="457200" marR="0" indent="-457200">
              <a:spcBef>
                <a:spcPts val="0"/>
              </a:spcBef>
              <a:spcAft>
                <a:spcPts val="0"/>
              </a:spcAft>
              <a:buFont typeface="Arial" panose="020B0604020202020204" pitchFamily="34" charset="0"/>
              <a:buChar char="•"/>
            </a:pPr>
            <a:endParaRPr lang="en-US"/>
          </a:p>
          <a:p>
            <a:pPr marR="0">
              <a:spcBef>
                <a:spcPts val="0"/>
              </a:spcBef>
              <a:spcAft>
                <a:spcPts val="0"/>
              </a:spcAft>
            </a:pPr>
            <a:r>
              <a:rPr lang="en-US"/>
              <a:t>Workbook templates cover many common scenarios in Azure AD</a:t>
            </a:r>
          </a:p>
        </p:txBody>
      </p:sp>
    </p:spTree>
    <p:extLst>
      <p:ext uri="{BB962C8B-B14F-4D97-AF65-F5344CB8AC3E}">
        <p14:creationId xmlns:p14="http://schemas.microsoft.com/office/powerpoint/2010/main" val="37730759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6647-2E94-48DD-A0A7-5163E5DC4FB5}"/>
              </a:ext>
            </a:extLst>
          </p:cNvPr>
          <p:cNvSpPr>
            <a:spLocks noGrp="1"/>
          </p:cNvSpPr>
          <p:nvPr>
            <p:ph type="title"/>
          </p:nvPr>
        </p:nvSpPr>
        <p:spPr/>
        <p:txBody>
          <a:bodyPr/>
          <a:lstStyle/>
          <a:p>
            <a:r>
              <a:rPr lang="en-US"/>
              <a:t>Creating a custom workbook </a:t>
            </a:r>
          </a:p>
        </p:txBody>
      </p:sp>
    </p:spTree>
    <p:extLst>
      <p:ext uri="{BB962C8B-B14F-4D97-AF65-F5344CB8AC3E}">
        <p14:creationId xmlns:p14="http://schemas.microsoft.com/office/powerpoint/2010/main" val="12275594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Arial&quot; UsePPTTheme=&quot;True&quot; /&gt;&lt;/Font&gt;&lt;DateFormat CultureID=&quot;1033&quot; FormatString=&quot;M/d/yyyy&quot; /&gt;&lt;/MekkoFormats&gt;"/>
</p:tagLst>
</file>

<file path=ppt/theme/theme1.xml><?xml version="1.0" encoding="utf-8"?>
<a:theme xmlns:a="http://schemas.openxmlformats.org/drawingml/2006/main" name="1_9-51056_Build 2019 Keynote_Light Gray Template">
  <a:themeElements>
    <a:clrScheme name="MVP Summit 2020 1">
      <a:dk1>
        <a:srgbClr val="000000"/>
      </a:dk1>
      <a:lt1>
        <a:srgbClr val="FFFFFF"/>
      </a:lt1>
      <a:dk2>
        <a:srgbClr val="243A5E"/>
      </a:dk2>
      <a:lt2>
        <a:srgbClr val="E6E6E6"/>
      </a:lt2>
      <a:accent1>
        <a:srgbClr val="0078D4"/>
      </a:accent1>
      <a:accent2>
        <a:srgbClr val="50E6FF"/>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ACDA2A1A-02D8-4833-BC41-6E40FCB84C0B}"/>
    </a:ext>
  </a:extLst>
</a:theme>
</file>

<file path=ppt/theme/theme2.xml><?xml version="1.0" encoding="utf-8"?>
<a:theme xmlns:a="http://schemas.openxmlformats.org/drawingml/2006/main" name="9-51056_Build 2019 Keynote_Light Gray Template">
  <a:themeElements>
    <a:clrScheme name="MVP Summit 2020 1">
      <a:dk1>
        <a:srgbClr val="000000"/>
      </a:dk1>
      <a:lt1>
        <a:srgbClr val="FFFFFF"/>
      </a:lt1>
      <a:dk2>
        <a:srgbClr val="243A5E"/>
      </a:dk2>
      <a:lt2>
        <a:srgbClr val="E6E6E6"/>
      </a:lt2>
      <a:accent1>
        <a:srgbClr val="0078D4"/>
      </a:accent1>
      <a:accent2>
        <a:srgbClr val="50E6FF"/>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71861287-45C5-4471-BC3E-20CEDA00181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2AC3670A0A7647BF99A680E63DDDDD" ma:contentTypeVersion="20" ma:contentTypeDescription="Create a new document." ma:contentTypeScope="" ma:versionID="55c624e38d06425a0b80dbe7dc825787">
  <xsd:schema xmlns:xsd="http://www.w3.org/2001/XMLSchema" xmlns:xs="http://www.w3.org/2001/XMLSchema" xmlns:p="http://schemas.microsoft.com/office/2006/metadata/properties" xmlns:ns1="http://schemas.microsoft.com/sharepoint/v3" xmlns:ns3="5e0b89f1-87ac-4071-88f1-fc732ea971c1" xmlns:ns4="bb2a5c6e-db14-4e0e-ab39-5fa27d20744d" targetNamespace="http://schemas.microsoft.com/office/2006/metadata/properties" ma:root="true" ma:fieldsID="86b1a051d00121fc399ee3a57abb98f0" ns1:_="" ns3:_="" ns4:_="">
    <xsd:import namespace="http://schemas.microsoft.com/sharepoint/v3"/>
    <xsd:import namespace="5e0b89f1-87ac-4071-88f1-fc732ea971c1"/>
    <xsd:import namespace="bb2a5c6e-db14-4e0e-ab39-5fa27d20744d"/>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_STS_x0020_Hashtags" minOccurs="0"/>
                <xsd:element ref="ns3:_STS_x0020_AppliedHashtags" minOccurs="0"/>
                <xsd:element ref="ns4:MediaServiceTags" minOccurs="0"/>
                <xsd:element ref="ns4:MediaServiceAutoTags" minOccurs="0"/>
                <xsd:element ref="ns4:MediaServiceOCR" minOccurs="0"/>
                <xsd:element ref="ns1:_ip_UnifiedCompliancePolicyProperties" minOccurs="0"/>
                <xsd:element ref="ns1:_ip_UnifiedCompliancePolicyUIAction" minOccurs="0"/>
                <xsd:element ref="ns4:MediaServiceEventHashCode" minOccurs="0"/>
                <xsd:element ref="ns4:MediaServiceGenerationTim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0b89f1-87ac-4071-88f1-fc732ea971c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_STS_x0020_AppliedHashtags" ma:index="17" nillable="true" ma:displayName="Applied Hashtags" ma:description="" ma:internalName="_STS_x0020_AppliedHashtags" ma:readOnly="true" ma:showField="Titl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2a5c6e-db14-4e0e-ab39-5fa27d20744d"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_STS_x0020_Hashtags" ma:index="16" nillable="true" ma:displayName="Hashtags" ma:description="" ma:list="{5217b97e-f0eb-4efc-9bf0-e7494004f9a1}" ma:internalName="_STS_x0020_Hashtags" ma:readOnly="false" ma:showField="Title">
      <xsd:complexType>
        <xsd:complexContent>
          <xsd:extension base="dms:MultiChoiceLookup">
            <xsd:sequence>
              <xsd:element name="Value" type="dms:Lookup" maxOccurs="unbounded" minOccurs="0" nillable="true"/>
            </xsd:sequence>
          </xsd:extension>
        </xsd:complexContent>
      </xsd:complexType>
    </xsd:element>
    <xsd:element name="MediaServiceTags" ma:index="18" nillable="true" ma:displayName="MediaServiceTags" ma:description="" ma:hidden="true" ma:internalName="MediaServiceTags" ma:readOnly="true">
      <xsd:simpleType>
        <xsd:restriction base="dms:Text"/>
      </xsd:simpleType>
    </xsd:element>
    <xsd:element name="MediaServiceAutoTags" ma:index="19" nillable="true" ma:displayName="MediaServiceAutoTags" ma:description="" ma:internalName="MediaServiceAutoTags"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GenerationTime" ma:index="24" nillable="true" ma:displayName="MediaServiceGenerationTime" ma:hidden="true" ma:internalName="MediaServiceGenerationTim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fals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bb2a5c6e-db14-4e0e-ab39-5fa27d20744d" xsi:nil="true"/>
    <_STS_x0020_Hashtags xmlns="bb2a5c6e-db14-4e0e-ab39-5fa27d20744d"/>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3A12674F-721C-4406-81B9-CC365EA40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e0b89f1-87ac-4071-88f1-fc732ea971c1"/>
    <ds:schemaRef ds:uri="bb2a5c6e-db14-4e0e-ab39-5fa27d2074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bb2a5c6e-db14-4e0e-ab39-5fa27d20744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MVP20_Summit_PPT_Template_Final</Template>
  <TotalTime>32</TotalTime>
  <Words>1491</Words>
  <Application>Microsoft Office PowerPoint</Application>
  <PresentationFormat>Widescreen</PresentationFormat>
  <Paragraphs>247</Paragraphs>
  <Slides>22</Slides>
  <Notes>18</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Arial Regular</vt:lpstr>
      <vt:lpstr>Segoe UI</vt:lpstr>
      <vt:lpstr>Segoe UI Semibold</vt:lpstr>
      <vt:lpstr>Segoe UI Semilight</vt:lpstr>
      <vt:lpstr>Wingdings</vt:lpstr>
      <vt:lpstr>1_9-51056_Build 2019 Keynote_Light Gray Template</vt:lpstr>
      <vt:lpstr>9-51056_Build 2019 Keynote_Light Gray Template</vt:lpstr>
      <vt:lpstr>MVP Global Summit</vt:lpstr>
      <vt:lpstr>Log Analytics Wizardry!</vt:lpstr>
      <vt:lpstr>Microsoft confidential</vt:lpstr>
      <vt:lpstr>Agenda</vt:lpstr>
      <vt:lpstr>As MVP’s …</vt:lpstr>
      <vt:lpstr>PowerPoint Presentation</vt:lpstr>
      <vt:lpstr>Demo: Quick Tour of Log Analytics using KQL</vt:lpstr>
      <vt:lpstr>Workbooks Overview </vt:lpstr>
      <vt:lpstr>Creating a custom workbook </vt:lpstr>
      <vt:lpstr>Azure AD Workbook Templates</vt:lpstr>
      <vt:lpstr>Demo:  Block legacy auth using Log Analytics &amp; Workbooks </vt:lpstr>
      <vt:lpstr>Coming soon to Workbooks </vt:lpstr>
      <vt:lpstr>PowerPoint Presentation</vt:lpstr>
      <vt:lpstr>Go Do’s</vt:lpstr>
      <vt:lpstr>Session Surveys</vt:lpstr>
      <vt:lpstr>Lab Guide and Other Resources</vt:lpstr>
      <vt:lpstr>Lab Guide</vt:lpstr>
      <vt:lpstr>Most Used KQL Syntax</vt:lpstr>
      <vt:lpstr>Most Used KQL Syntax</vt:lpstr>
      <vt:lpstr>\</vt:lpstr>
      <vt:lpstr>PowerPoint Presentation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AI features in PowerPoint at every step: from creating the first slide to engaging your audience</dc:title>
  <dc:subject>Build 2019</dc:subject>
  <dc:creator>Corissa Koopmans</dc:creator>
  <cp:keywords/>
  <dc:description/>
  <cp:lastModifiedBy>Corissa Koopmans</cp:lastModifiedBy>
  <cp:revision>2</cp:revision>
  <dcterms:created xsi:type="dcterms:W3CDTF">2020-03-12T13:58:53Z</dcterms:created>
  <dcterms:modified xsi:type="dcterms:W3CDTF">2020-03-18T13:59:01Z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0x010100EF2AC3670A0A7647BF99A680E63DDDDD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