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44" r:id="rId3"/>
  </p:sldMasterIdLst>
  <p:notesMasterIdLst>
    <p:notesMasterId r:id="rId22"/>
  </p:notesMasterIdLst>
  <p:sldIdLst>
    <p:sldId id="256" r:id="rId4"/>
    <p:sldId id="276" r:id="rId5"/>
    <p:sldId id="280" r:id="rId6"/>
    <p:sldId id="287" r:id="rId7"/>
    <p:sldId id="288" r:id="rId8"/>
    <p:sldId id="258" r:id="rId9"/>
    <p:sldId id="282" r:id="rId10"/>
    <p:sldId id="278" r:id="rId11"/>
    <p:sldId id="272" r:id="rId12"/>
    <p:sldId id="283" r:id="rId13"/>
    <p:sldId id="285" r:id="rId14"/>
    <p:sldId id="284" r:id="rId15"/>
    <p:sldId id="289" r:id="rId16"/>
    <p:sldId id="290" r:id="rId17"/>
    <p:sldId id="269" r:id="rId18"/>
    <p:sldId id="270" r:id="rId19"/>
    <p:sldId id="286" r:id="rId20"/>
    <p:sldId id="267" r:id="rId21"/>
  </p:sldIdLst>
  <p:sldSz cx="9144000" cy="6858000" type="screen4x3"/>
  <p:notesSz cx="20567650" cy="294592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659" autoAdjust="0"/>
  </p:normalViewPr>
  <p:slideViewPr>
    <p:cSldViewPr>
      <p:cViewPr varScale="1">
        <p:scale>
          <a:sx n="61" d="100"/>
          <a:sy n="61" d="100"/>
        </p:scale>
        <p:origin x="-1626"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912225" cy="1473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11650663" y="0"/>
            <a:ext cx="8912225" cy="1473200"/>
          </a:xfrm>
          <a:prstGeom prst="rect">
            <a:avLst/>
          </a:prstGeom>
        </p:spPr>
        <p:txBody>
          <a:bodyPr vert="horz" lIns="91440" tIns="45720" rIns="91440" bIns="45720" rtlCol="0"/>
          <a:lstStyle>
            <a:lvl1pPr algn="r">
              <a:defRPr sz="1200"/>
            </a:lvl1pPr>
          </a:lstStyle>
          <a:p>
            <a:fld id="{9CA76F65-2FBA-422F-B849-1F5043D36CC9}" type="datetimeFigureOut">
              <a:rPr lang="en-IE" smtClean="0"/>
              <a:t>04/01/2014</a:t>
            </a:fld>
            <a:endParaRPr lang="en-IE"/>
          </a:p>
        </p:txBody>
      </p:sp>
      <p:sp>
        <p:nvSpPr>
          <p:cNvPr id="4" name="Slide Image Placeholder 3"/>
          <p:cNvSpPr>
            <a:spLocks noGrp="1" noRot="1" noChangeAspect="1"/>
          </p:cNvSpPr>
          <p:nvPr>
            <p:ph type="sldImg" idx="2"/>
          </p:nvPr>
        </p:nvSpPr>
        <p:spPr>
          <a:xfrm>
            <a:off x="2919413" y="2209800"/>
            <a:ext cx="14728825" cy="11047413"/>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2057400" y="13993813"/>
            <a:ext cx="16452850" cy="1325562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6" name="Footer Placeholder 5"/>
          <p:cNvSpPr>
            <a:spLocks noGrp="1"/>
          </p:cNvSpPr>
          <p:nvPr>
            <p:ph type="ftr" sz="quarter" idx="4"/>
          </p:nvPr>
        </p:nvSpPr>
        <p:spPr>
          <a:xfrm>
            <a:off x="0" y="27981275"/>
            <a:ext cx="8912225" cy="1473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11650663" y="27981275"/>
            <a:ext cx="8912225" cy="1473200"/>
          </a:xfrm>
          <a:prstGeom prst="rect">
            <a:avLst/>
          </a:prstGeom>
        </p:spPr>
        <p:txBody>
          <a:bodyPr vert="horz" lIns="91440" tIns="45720" rIns="91440" bIns="45720" rtlCol="0" anchor="b"/>
          <a:lstStyle>
            <a:lvl1pPr algn="r">
              <a:defRPr sz="1200"/>
            </a:lvl1pPr>
          </a:lstStyle>
          <a:p>
            <a:fld id="{FF927C3B-49F0-404A-B15C-D8C77B382A36}" type="slidenum">
              <a:rPr lang="en-IE" smtClean="0"/>
              <a:t>‹#›</a:t>
            </a:fld>
            <a:endParaRPr lang="en-IE"/>
          </a:p>
        </p:txBody>
      </p:sp>
    </p:spTree>
    <p:extLst>
      <p:ext uri="{BB962C8B-B14F-4D97-AF65-F5344CB8AC3E}">
        <p14:creationId xmlns:p14="http://schemas.microsoft.com/office/powerpoint/2010/main" val="1537238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Introduce myself here.</a:t>
            </a:r>
          </a:p>
          <a:p>
            <a:r>
              <a:rPr lang="en-IE" dirty="0" smtClean="0"/>
              <a:t>Gerard Morris. Associate</a:t>
            </a:r>
            <a:r>
              <a:rPr lang="en-IE" baseline="0" dirty="0" smtClean="0"/>
              <a:t> Software Engineer for McAfee. MSc in Networking and Security in CIT. Masters in Games Development from </a:t>
            </a:r>
            <a:r>
              <a:rPr lang="en-IE" baseline="0" dirty="0" err="1" smtClean="0"/>
              <a:t>Abertay</a:t>
            </a:r>
            <a:r>
              <a:rPr lang="en-IE" baseline="0" dirty="0" smtClean="0"/>
              <a:t> University Dundee. BSc </a:t>
            </a:r>
            <a:r>
              <a:rPr lang="en-IE" baseline="0" dirty="0" err="1" smtClean="0"/>
              <a:t>Hons</a:t>
            </a:r>
            <a:r>
              <a:rPr lang="en-IE" baseline="0" dirty="0" smtClean="0"/>
              <a:t> in Software Engineering in Carlow IT. </a:t>
            </a:r>
            <a:endParaRPr lang="en-IE" dirty="0"/>
          </a:p>
        </p:txBody>
      </p:sp>
      <p:sp>
        <p:nvSpPr>
          <p:cNvPr id="4" name="Slide Number Placeholder 3"/>
          <p:cNvSpPr>
            <a:spLocks noGrp="1"/>
          </p:cNvSpPr>
          <p:nvPr>
            <p:ph type="sldNum" sz="quarter" idx="10"/>
          </p:nvPr>
        </p:nvSpPr>
        <p:spPr/>
        <p:txBody>
          <a:bodyPr/>
          <a:lstStyle/>
          <a:p>
            <a:fld id="{FF927C3B-49F0-404A-B15C-D8C77B382A36}" type="slidenum">
              <a:rPr lang="en-IE" smtClean="0"/>
              <a:t>1</a:t>
            </a:fld>
            <a:endParaRPr lang="en-IE"/>
          </a:p>
        </p:txBody>
      </p:sp>
    </p:spTree>
    <p:extLst>
      <p:ext uri="{BB962C8B-B14F-4D97-AF65-F5344CB8AC3E}">
        <p14:creationId xmlns:p14="http://schemas.microsoft.com/office/powerpoint/2010/main" val="3641210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All the information is on the slide</a:t>
            </a:r>
          </a:p>
          <a:p>
            <a:endParaRPr lang="en-IE" dirty="0"/>
          </a:p>
        </p:txBody>
      </p:sp>
      <p:sp>
        <p:nvSpPr>
          <p:cNvPr id="4" name="Slide Number Placeholder 3"/>
          <p:cNvSpPr>
            <a:spLocks noGrp="1"/>
          </p:cNvSpPr>
          <p:nvPr>
            <p:ph type="sldNum" sz="quarter" idx="10"/>
          </p:nvPr>
        </p:nvSpPr>
        <p:spPr/>
        <p:txBody>
          <a:bodyPr/>
          <a:lstStyle/>
          <a:p>
            <a:fld id="{FF927C3B-49F0-404A-B15C-D8C77B382A36}" type="slidenum">
              <a:rPr lang="en-IE" smtClean="0"/>
              <a:t>10</a:t>
            </a:fld>
            <a:endParaRPr lang="en-IE"/>
          </a:p>
        </p:txBody>
      </p:sp>
    </p:spTree>
    <p:extLst>
      <p:ext uri="{BB962C8B-B14F-4D97-AF65-F5344CB8AC3E}">
        <p14:creationId xmlns:p14="http://schemas.microsoft.com/office/powerpoint/2010/main" val="3680807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All the information is on the slide</a:t>
            </a:r>
          </a:p>
          <a:p>
            <a:endParaRPr lang="en-IE" dirty="0"/>
          </a:p>
        </p:txBody>
      </p:sp>
      <p:sp>
        <p:nvSpPr>
          <p:cNvPr id="4" name="Slide Number Placeholder 3"/>
          <p:cNvSpPr>
            <a:spLocks noGrp="1"/>
          </p:cNvSpPr>
          <p:nvPr>
            <p:ph type="sldNum" sz="quarter" idx="10"/>
          </p:nvPr>
        </p:nvSpPr>
        <p:spPr/>
        <p:txBody>
          <a:bodyPr/>
          <a:lstStyle/>
          <a:p>
            <a:fld id="{FF927C3B-49F0-404A-B15C-D8C77B382A36}" type="slidenum">
              <a:rPr lang="en-IE" smtClean="0"/>
              <a:t>11</a:t>
            </a:fld>
            <a:endParaRPr lang="en-IE"/>
          </a:p>
        </p:txBody>
      </p:sp>
    </p:spTree>
    <p:extLst>
      <p:ext uri="{BB962C8B-B14F-4D97-AF65-F5344CB8AC3E}">
        <p14:creationId xmlns:p14="http://schemas.microsoft.com/office/powerpoint/2010/main" val="39725627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E" dirty="0" smtClean="0"/>
              <a:t>All the information is on the slide</a:t>
            </a:r>
          </a:p>
          <a:p>
            <a:endParaRPr lang="en-IE" dirty="0"/>
          </a:p>
        </p:txBody>
      </p:sp>
      <p:sp>
        <p:nvSpPr>
          <p:cNvPr id="4" name="Slide Number Placeholder 3"/>
          <p:cNvSpPr>
            <a:spLocks noGrp="1"/>
          </p:cNvSpPr>
          <p:nvPr>
            <p:ph type="sldNum" sz="quarter" idx="10"/>
          </p:nvPr>
        </p:nvSpPr>
        <p:spPr/>
        <p:txBody>
          <a:bodyPr/>
          <a:lstStyle/>
          <a:p>
            <a:fld id="{FF927C3B-49F0-404A-B15C-D8C77B382A36}" type="slidenum">
              <a:rPr lang="en-IE" smtClean="0"/>
              <a:t>12</a:t>
            </a:fld>
            <a:endParaRPr lang="en-IE"/>
          </a:p>
        </p:txBody>
      </p:sp>
    </p:spTree>
    <p:extLst>
      <p:ext uri="{BB962C8B-B14F-4D97-AF65-F5344CB8AC3E}">
        <p14:creationId xmlns:p14="http://schemas.microsoft.com/office/powerpoint/2010/main" val="3374202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Some of many </a:t>
            </a:r>
            <a:r>
              <a:rPr lang="en-IE" dirty="0" err="1" smtClean="0"/>
              <a:t>marketsplaces</a:t>
            </a:r>
            <a:r>
              <a:rPr lang="en-IE" dirty="0" smtClean="0"/>
              <a:t>.</a:t>
            </a:r>
            <a:endParaRPr lang="en-IE" dirty="0"/>
          </a:p>
        </p:txBody>
      </p:sp>
      <p:sp>
        <p:nvSpPr>
          <p:cNvPr id="4" name="Slide Number Placeholder 3"/>
          <p:cNvSpPr>
            <a:spLocks noGrp="1"/>
          </p:cNvSpPr>
          <p:nvPr>
            <p:ph type="sldNum" sz="quarter" idx="10"/>
          </p:nvPr>
        </p:nvSpPr>
        <p:spPr/>
        <p:txBody>
          <a:bodyPr/>
          <a:lstStyle/>
          <a:p>
            <a:fld id="{FF927C3B-49F0-404A-B15C-D8C77B382A36}" type="slidenum">
              <a:rPr lang="en-IE" smtClean="0"/>
              <a:t>15</a:t>
            </a:fld>
            <a:endParaRPr lang="en-IE"/>
          </a:p>
        </p:txBody>
      </p:sp>
    </p:spTree>
    <p:extLst>
      <p:ext uri="{BB962C8B-B14F-4D97-AF65-F5344CB8AC3E}">
        <p14:creationId xmlns:p14="http://schemas.microsoft.com/office/powerpoint/2010/main" val="16541976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Not sure if this is needed, but sure why not.</a:t>
            </a:r>
            <a:endParaRPr lang="en-IE" dirty="0"/>
          </a:p>
        </p:txBody>
      </p:sp>
      <p:sp>
        <p:nvSpPr>
          <p:cNvPr id="4" name="Slide Number Placeholder 3"/>
          <p:cNvSpPr>
            <a:spLocks noGrp="1"/>
          </p:cNvSpPr>
          <p:nvPr>
            <p:ph type="sldNum" sz="quarter" idx="10"/>
          </p:nvPr>
        </p:nvSpPr>
        <p:spPr/>
        <p:txBody>
          <a:bodyPr/>
          <a:lstStyle/>
          <a:p>
            <a:fld id="{FF927C3B-49F0-404A-B15C-D8C77B382A36}" type="slidenum">
              <a:rPr lang="en-IE" smtClean="0"/>
              <a:t>16</a:t>
            </a:fld>
            <a:endParaRPr lang="en-IE"/>
          </a:p>
        </p:txBody>
      </p:sp>
    </p:spTree>
    <p:extLst>
      <p:ext uri="{BB962C8B-B14F-4D97-AF65-F5344CB8AC3E}">
        <p14:creationId xmlns:p14="http://schemas.microsoft.com/office/powerpoint/2010/main" val="2925773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In the end,</a:t>
            </a:r>
            <a:r>
              <a:rPr lang="en-IE" baseline="0" dirty="0" smtClean="0"/>
              <a:t> there is 2 goals that this security checklist wants to do. Protect your app and your apps users.</a:t>
            </a:r>
            <a:endParaRPr lang="en-IE" dirty="0"/>
          </a:p>
        </p:txBody>
      </p:sp>
      <p:sp>
        <p:nvSpPr>
          <p:cNvPr id="4" name="Slide Number Placeholder 3"/>
          <p:cNvSpPr>
            <a:spLocks noGrp="1"/>
          </p:cNvSpPr>
          <p:nvPr>
            <p:ph type="sldNum" sz="quarter" idx="10"/>
          </p:nvPr>
        </p:nvSpPr>
        <p:spPr/>
        <p:txBody>
          <a:bodyPr/>
          <a:lstStyle/>
          <a:p>
            <a:fld id="{FF927C3B-49F0-404A-B15C-D8C77B382A36}" type="slidenum">
              <a:rPr lang="en-IE" smtClean="0"/>
              <a:t>17</a:t>
            </a:fld>
            <a:endParaRPr lang="en-IE"/>
          </a:p>
        </p:txBody>
      </p:sp>
    </p:spTree>
    <p:extLst>
      <p:ext uri="{BB962C8B-B14F-4D97-AF65-F5344CB8AC3E}">
        <p14:creationId xmlns:p14="http://schemas.microsoft.com/office/powerpoint/2010/main" val="1497395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Introduce Gentlemen!</a:t>
            </a:r>
            <a:r>
              <a:rPr lang="en-IE" baseline="0" dirty="0" smtClean="0"/>
              <a:t> One of my numerous case studies.</a:t>
            </a:r>
            <a:endParaRPr lang="en-IE" dirty="0"/>
          </a:p>
        </p:txBody>
      </p:sp>
      <p:sp>
        <p:nvSpPr>
          <p:cNvPr id="4" name="Slide Number Placeholder 3"/>
          <p:cNvSpPr>
            <a:spLocks noGrp="1"/>
          </p:cNvSpPr>
          <p:nvPr>
            <p:ph type="sldNum" sz="quarter" idx="10"/>
          </p:nvPr>
        </p:nvSpPr>
        <p:spPr/>
        <p:txBody>
          <a:bodyPr/>
          <a:lstStyle/>
          <a:p>
            <a:fld id="{FF927C3B-49F0-404A-B15C-D8C77B382A36}" type="slidenum">
              <a:rPr lang="en-IE" smtClean="0"/>
              <a:t>2</a:t>
            </a:fld>
            <a:endParaRPr lang="en-IE"/>
          </a:p>
        </p:txBody>
      </p:sp>
    </p:spTree>
    <p:extLst>
      <p:ext uri="{BB962C8B-B14F-4D97-AF65-F5344CB8AC3E}">
        <p14:creationId xmlns:p14="http://schemas.microsoft.com/office/powerpoint/2010/main" val="687034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Talk about</a:t>
            </a:r>
            <a:r>
              <a:rPr lang="en-IE" baseline="0" dirty="0" smtClean="0"/>
              <a:t> the Agenda. Encourage people to email me if they think of interesting papers, want to volunteer for an interview as I will need candidates, or if they even think of good case studies or ways to combat APK reversal and what not.</a:t>
            </a:r>
            <a:endParaRPr lang="en-IE" dirty="0"/>
          </a:p>
        </p:txBody>
      </p:sp>
      <p:sp>
        <p:nvSpPr>
          <p:cNvPr id="4" name="Slide Number Placeholder 3"/>
          <p:cNvSpPr>
            <a:spLocks noGrp="1"/>
          </p:cNvSpPr>
          <p:nvPr>
            <p:ph type="sldNum" sz="quarter" idx="10"/>
          </p:nvPr>
        </p:nvSpPr>
        <p:spPr/>
        <p:txBody>
          <a:bodyPr/>
          <a:lstStyle/>
          <a:p>
            <a:fld id="{FF927C3B-49F0-404A-B15C-D8C77B382A36}" type="slidenum">
              <a:rPr lang="en-IE" smtClean="0"/>
              <a:t>3</a:t>
            </a:fld>
            <a:endParaRPr lang="en-IE"/>
          </a:p>
        </p:txBody>
      </p:sp>
    </p:spTree>
    <p:extLst>
      <p:ext uri="{BB962C8B-B14F-4D97-AF65-F5344CB8AC3E}">
        <p14:creationId xmlns:p14="http://schemas.microsoft.com/office/powerpoint/2010/main" val="3852102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Based upon </a:t>
            </a:r>
            <a:r>
              <a:rPr lang="en-IE" dirty="0" err="1" smtClean="0"/>
              <a:t>Arxan</a:t>
            </a:r>
            <a:r>
              <a:rPr lang="en-IE" dirty="0" smtClean="0"/>
              <a:t> reports.</a:t>
            </a:r>
            <a:endParaRPr lang="en-IE" dirty="0"/>
          </a:p>
        </p:txBody>
      </p:sp>
      <p:sp>
        <p:nvSpPr>
          <p:cNvPr id="4" name="Slide Number Placeholder 3"/>
          <p:cNvSpPr>
            <a:spLocks noGrp="1"/>
          </p:cNvSpPr>
          <p:nvPr>
            <p:ph type="sldNum" sz="quarter" idx="10"/>
          </p:nvPr>
        </p:nvSpPr>
        <p:spPr/>
        <p:txBody>
          <a:bodyPr/>
          <a:lstStyle/>
          <a:p>
            <a:fld id="{FF927C3B-49F0-404A-B15C-D8C77B382A36}" type="slidenum">
              <a:rPr lang="en-IE" smtClean="0"/>
              <a:t>4</a:t>
            </a:fld>
            <a:endParaRPr lang="en-IE"/>
          </a:p>
        </p:txBody>
      </p:sp>
    </p:spTree>
    <p:extLst>
      <p:ext uri="{BB962C8B-B14F-4D97-AF65-F5344CB8AC3E}">
        <p14:creationId xmlns:p14="http://schemas.microsoft.com/office/powerpoint/2010/main" val="3144274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FF927C3B-49F0-404A-B15C-D8C77B382A36}" type="slidenum">
              <a:rPr lang="en-IE" smtClean="0"/>
              <a:t>5</a:t>
            </a:fld>
            <a:endParaRPr lang="en-IE"/>
          </a:p>
        </p:txBody>
      </p:sp>
    </p:spTree>
    <p:extLst>
      <p:ext uri="{BB962C8B-B14F-4D97-AF65-F5344CB8AC3E}">
        <p14:creationId xmlns:p14="http://schemas.microsoft.com/office/powerpoint/2010/main" val="1027381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Talk through the steps in the image .. </a:t>
            </a:r>
          </a:p>
          <a:p>
            <a:r>
              <a:rPr lang="en-IE" dirty="0" smtClean="0"/>
              <a:t>My work is meant</a:t>
            </a:r>
            <a:r>
              <a:rPr lang="en-IE" baseline="0" dirty="0" smtClean="0"/>
              <a:t> to take place at step 3.</a:t>
            </a:r>
            <a:endParaRPr lang="en-IE" dirty="0"/>
          </a:p>
        </p:txBody>
      </p:sp>
      <p:sp>
        <p:nvSpPr>
          <p:cNvPr id="4" name="Slide Number Placeholder 3"/>
          <p:cNvSpPr>
            <a:spLocks noGrp="1"/>
          </p:cNvSpPr>
          <p:nvPr>
            <p:ph type="sldNum" sz="quarter" idx="10"/>
          </p:nvPr>
        </p:nvSpPr>
        <p:spPr/>
        <p:txBody>
          <a:bodyPr/>
          <a:lstStyle/>
          <a:p>
            <a:fld id="{FF927C3B-49F0-404A-B15C-D8C77B382A36}" type="slidenum">
              <a:rPr lang="en-IE" smtClean="0"/>
              <a:t>6</a:t>
            </a:fld>
            <a:endParaRPr lang="en-IE"/>
          </a:p>
        </p:txBody>
      </p:sp>
    </p:spTree>
    <p:extLst>
      <p:ext uri="{BB962C8B-B14F-4D97-AF65-F5344CB8AC3E}">
        <p14:creationId xmlns:p14="http://schemas.microsoft.com/office/powerpoint/2010/main" val="449457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Learning about</a:t>
            </a:r>
            <a:r>
              <a:rPr lang="en-IE" baseline="0" dirty="0" smtClean="0"/>
              <a:t> it will use a mixture of these and some of the references found on the printed IEEE rough introduction draft. If you know any yourself, then do please share.</a:t>
            </a:r>
            <a:endParaRPr lang="en-IE" dirty="0"/>
          </a:p>
        </p:txBody>
      </p:sp>
      <p:sp>
        <p:nvSpPr>
          <p:cNvPr id="4" name="Slide Number Placeholder 3"/>
          <p:cNvSpPr>
            <a:spLocks noGrp="1"/>
          </p:cNvSpPr>
          <p:nvPr>
            <p:ph type="sldNum" sz="quarter" idx="10"/>
          </p:nvPr>
        </p:nvSpPr>
        <p:spPr/>
        <p:txBody>
          <a:bodyPr/>
          <a:lstStyle/>
          <a:p>
            <a:fld id="{FF927C3B-49F0-404A-B15C-D8C77B382A36}" type="slidenum">
              <a:rPr lang="en-IE" smtClean="0"/>
              <a:t>7</a:t>
            </a:fld>
            <a:endParaRPr lang="en-IE"/>
          </a:p>
        </p:txBody>
      </p:sp>
    </p:spTree>
    <p:extLst>
      <p:ext uri="{BB962C8B-B14F-4D97-AF65-F5344CB8AC3E}">
        <p14:creationId xmlns:p14="http://schemas.microsoft.com/office/powerpoint/2010/main" val="3279706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These are some of the areas this thesis aims to go over. Explore other mediums to see what can be learned from them.</a:t>
            </a:r>
            <a:endParaRPr lang="en-IE" dirty="0"/>
          </a:p>
        </p:txBody>
      </p:sp>
      <p:sp>
        <p:nvSpPr>
          <p:cNvPr id="4" name="Slide Number Placeholder 3"/>
          <p:cNvSpPr>
            <a:spLocks noGrp="1"/>
          </p:cNvSpPr>
          <p:nvPr>
            <p:ph type="sldNum" sz="quarter" idx="10"/>
          </p:nvPr>
        </p:nvSpPr>
        <p:spPr/>
        <p:txBody>
          <a:bodyPr/>
          <a:lstStyle/>
          <a:p>
            <a:fld id="{FF927C3B-49F0-404A-B15C-D8C77B382A36}" type="slidenum">
              <a:rPr lang="en-IE" smtClean="0"/>
              <a:t>8</a:t>
            </a:fld>
            <a:endParaRPr lang="en-IE"/>
          </a:p>
        </p:txBody>
      </p:sp>
    </p:spTree>
    <p:extLst>
      <p:ext uri="{BB962C8B-B14F-4D97-AF65-F5344CB8AC3E}">
        <p14:creationId xmlns:p14="http://schemas.microsoft.com/office/powerpoint/2010/main" val="3288481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smtClean="0"/>
              <a:t>All the information is on the slide</a:t>
            </a:r>
            <a:endParaRPr lang="en-IE" dirty="0"/>
          </a:p>
        </p:txBody>
      </p:sp>
      <p:sp>
        <p:nvSpPr>
          <p:cNvPr id="4" name="Slide Number Placeholder 3"/>
          <p:cNvSpPr>
            <a:spLocks noGrp="1"/>
          </p:cNvSpPr>
          <p:nvPr>
            <p:ph type="sldNum" sz="quarter" idx="10"/>
          </p:nvPr>
        </p:nvSpPr>
        <p:spPr/>
        <p:txBody>
          <a:bodyPr/>
          <a:lstStyle/>
          <a:p>
            <a:fld id="{FF927C3B-49F0-404A-B15C-D8C77B382A36}" type="slidenum">
              <a:rPr lang="en-IE" smtClean="0"/>
              <a:t>9</a:t>
            </a:fld>
            <a:endParaRPr lang="en-IE"/>
          </a:p>
        </p:txBody>
      </p:sp>
    </p:spTree>
    <p:extLst>
      <p:ext uri="{BB962C8B-B14F-4D97-AF65-F5344CB8AC3E}">
        <p14:creationId xmlns:p14="http://schemas.microsoft.com/office/powerpoint/2010/main" val="213067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040CAF40-3247-49CC-937D-99D22E726895}" type="datetimeFigureOut">
              <a:rPr lang="en-IE" smtClean="0"/>
              <a:t>04/01/2014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AB417AE-B446-47AD-973D-8B849124A8FB}" type="slidenum">
              <a:rPr lang="en-IE" smtClean="0"/>
              <a:t>‹#›</a:t>
            </a:fld>
            <a:endParaRPr lang="en-IE"/>
          </a:p>
        </p:txBody>
      </p:sp>
    </p:spTree>
    <p:extLst>
      <p:ext uri="{BB962C8B-B14F-4D97-AF65-F5344CB8AC3E}">
        <p14:creationId xmlns:p14="http://schemas.microsoft.com/office/powerpoint/2010/main" val="1710582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40CAF40-3247-49CC-937D-99D22E726895}" type="datetimeFigureOut">
              <a:rPr lang="en-IE" smtClean="0"/>
              <a:t>04/01/2014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AB417AE-B446-47AD-973D-8B849124A8FB}" type="slidenum">
              <a:rPr lang="en-IE" smtClean="0"/>
              <a:t>‹#›</a:t>
            </a:fld>
            <a:endParaRPr lang="en-IE"/>
          </a:p>
        </p:txBody>
      </p:sp>
    </p:spTree>
    <p:extLst>
      <p:ext uri="{BB962C8B-B14F-4D97-AF65-F5344CB8AC3E}">
        <p14:creationId xmlns:p14="http://schemas.microsoft.com/office/powerpoint/2010/main" val="3652324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40CAF40-3247-49CC-937D-99D22E726895}" type="datetimeFigureOut">
              <a:rPr lang="en-IE" smtClean="0"/>
              <a:t>04/01/2014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AB417AE-B446-47AD-973D-8B849124A8FB}" type="slidenum">
              <a:rPr lang="en-IE" smtClean="0"/>
              <a:t>‹#›</a:t>
            </a:fld>
            <a:endParaRPr lang="en-IE"/>
          </a:p>
        </p:txBody>
      </p:sp>
    </p:spTree>
    <p:extLst>
      <p:ext uri="{BB962C8B-B14F-4D97-AF65-F5344CB8AC3E}">
        <p14:creationId xmlns:p14="http://schemas.microsoft.com/office/powerpoint/2010/main" val="61849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p>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2076822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p>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2787943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p>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3953280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6" name="Footer Placeholder 5"/>
          <p:cNvSpPr>
            <a:spLocks noGrp="1"/>
          </p:cNvSpPr>
          <p:nvPr>
            <p:ph type="ftr" sz="quarter" idx="11"/>
          </p:nvPr>
        </p:nvSpPr>
        <p:spPr/>
        <p:txBody>
          <a:bodyPr/>
          <a:lstStyle/>
          <a:p>
            <a:endParaRPr lang="en-IE">
              <a:solidFill>
                <a:prstClr val="black">
                  <a:tint val="75000"/>
                </a:prstClr>
              </a:solidFill>
            </a:endParaRPr>
          </a:p>
        </p:txBody>
      </p:sp>
      <p:sp>
        <p:nvSpPr>
          <p:cNvPr id="7" name="Slide Number Placeholder 6"/>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3895289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8" name="Footer Placeholder 7"/>
          <p:cNvSpPr>
            <a:spLocks noGrp="1"/>
          </p:cNvSpPr>
          <p:nvPr>
            <p:ph type="ftr" sz="quarter" idx="11"/>
          </p:nvPr>
        </p:nvSpPr>
        <p:spPr/>
        <p:txBody>
          <a:bodyPr/>
          <a:lstStyle/>
          <a:p>
            <a:endParaRPr lang="en-IE">
              <a:solidFill>
                <a:prstClr val="black">
                  <a:tint val="75000"/>
                </a:prstClr>
              </a:solidFill>
            </a:endParaRPr>
          </a:p>
        </p:txBody>
      </p:sp>
      <p:sp>
        <p:nvSpPr>
          <p:cNvPr id="9" name="Slide Number Placeholder 8"/>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1251000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4" name="Footer Placeholder 3"/>
          <p:cNvSpPr>
            <a:spLocks noGrp="1"/>
          </p:cNvSpPr>
          <p:nvPr>
            <p:ph type="ftr" sz="quarter" idx="11"/>
          </p:nvPr>
        </p:nvSpPr>
        <p:spPr/>
        <p:txBody>
          <a:bodyPr/>
          <a:lstStyle/>
          <a:p>
            <a:endParaRPr lang="en-IE">
              <a:solidFill>
                <a:prstClr val="black">
                  <a:tint val="75000"/>
                </a:prstClr>
              </a:solidFill>
            </a:endParaRPr>
          </a:p>
        </p:txBody>
      </p:sp>
      <p:sp>
        <p:nvSpPr>
          <p:cNvPr id="5" name="Slide Number Placeholder 4"/>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964432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3" name="Footer Placeholder 2"/>
          <p:cNvSpPr>
            <a:spLocks noGrp="1"/>
          </p:cNvSpPr>
          <p:nvPr>
            <p:ph type="ftr" sz="quarter" idx="11"/>
          </p:nvPr>
        </p:nvSpPr>
        <p:spPr/>
        <p:txBody>
          <a:bodyPr/>
          <a:lstStyle/>
          <a:p>
            <a:endParaRPr lang="en-IE">
              <a:solidFill>
                <a:prstClr val="black">
                  <a:tint val="75000"/>
                </a:prstClr>
              </a:solidFill>
            </a:endParaRPr>
          </a:p>
        </p:txBody>
      </p:sp>
      <p:sp>
        <p:nvSpPr>
          <p:cNvPr id="4" name="Slide Number Placeholder 3"/>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3150988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6" name="Footer Placeholder 5"/>
          <p:cNvSpPr>
            <a:spLocks noGrp="1"/>
          </p:cNvSpPr>
          <p:nvPr>
            <p:ph type="ftr" sz="quarter" idx="11"/>
          </p:nvPr>
        </p:nvSpPr>
        <p:spPr/>
        <p:txBody>
          <a:bodyPr/>
          <a:lstStyle/>
          <a:p>
            <a:endParaRPr lang="en-IE">
              <a:solidFill>
                <a:prstClr val="black">
                  <a:tint val="75000"/>
                </a:prstClr>
              </a:solidFill>
            </a:endParaRPr>
          </a:p>
        </p:txBody>
      </p:sp>
      <p:sp>
        <p:nvSpPr>
          <p:cNvPr id="7" name="Slide Number Placeholder 6"/>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126368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40CAF40-3247-49CC-937D-99D22E726895}" type="datetimeFigureOut">
              <a:rPr lang="en-IE" smtClean="0"/>
              <a:t>04/01/2014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AB417AE-B446-47AD-973D-8B849124A8FB}" type="slidenum">
              <a:rPr lang="en-IE" smtClean="0"/>
              <a:t>‹#›</a:t>
            </a:fld>
            <a:endParaRPr lang="en-IE"/>
          </a:p>
        </p:txBody>
      </p:sp>
    </p:spTree>
    <p:extLst>
      <p:ext uri="{BB962C8B-B14F-4D97-AF65-F5344CB8AC3E}">
        <p14:creationId xmlns:p14="http://schemas.microsoft.com/office/powerpoint/2010/main" val="30020227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6" name="Footer Placeholder 5"/>
          <p:cNvSpPr>
            <a:spLocks noGrp="1"/>
          </p:cNvSpPr>
          <p:nvPr>
            <p:ph type="ftr" sz="quarter" idx="11"/>
          </p:nvPr>
        </p:nvSpPr>
        <p:spPr/>
        <p:txBody>
          <a:bodyPr/>
          <a:lstStyle/>
          <a:p>
            <a:endParaRPr lang="en-IE">
              <a:solidFill>
                <a:prstClr val="black">
                  <a:tint val="75000"/>
                </a:prstClr>
              </a:solidFill>
            </a:endParaRPr>
          </a:p>
        </p:txBody>
      </p:sp>
      <p:sp>
        <p:nvSpPr>
          <p:cNvPr id="7" name="Slide Number Placeholder 6"/>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4437713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p>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3040728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p>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2170033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E"/>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E"/>
          </a:p>
        </p:txBody>
      </p:sp>
      <p:sp>
        <p:nvSpPr>
          <p:cNvPr id="4" name="Date Placeholder 3"/>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p>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2076822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p>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27879439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p>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39532809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6" name="Footer Placeholder 5"/>
          <p:cNvSpPr>
            <a:spLocks noGrp="1"/>
          </p:cNvSpPr>
          <p:nvPr>
            <p:ph type="ftr" sz="quarter" idx="11"/>
          </p:nvPr>
        </p:nvSpPr>
        <p:spPr/>
        <p:txBody>
          <a:bodyPr/>
          <a:lstStyle/>
          <a:p>
            <a:endParaRPr lang="en-IE">
              <a:solidFill>
                <a:prstClr val="black">
                  <a:tint val="75000"/>
                </a:prstClr>
              </a:solidFill>
            </a:endParaRPr>
          </a:p>
        </p:txBody>
      </p:sp>
      <p:sp>
        <p:nvSpPr>
          <p:cNvPr id="7" name="Slide Number Placeholder 6"/>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38952891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8" name="Footer Placeholder 7"/>
          <p:cNvSpPr>
            <a:spLocks noGrp="1"/>
          </p:cNvSpPr>
          <p:nvPr>
            <p:ph type="ftr" sz="quarter" idx="11"/>
          </p:nvPr>
        </p:nvSpPr>
        <p:spPr/>
        <p:txBody>
          <a:bodyPr/>
          <a:lstStyle/>
          <a:p>
            <a:endParaRPr lang="en-IE">
              <a:solidFill>
                <a:prstClr val="black">
                  <a:tint val="75000"/>
                </a:prstClr>
              </a:solidFill>
            </a:endParaRPr>
          </a:p>
        </p:txBody>
      </p:sp>
      <p:sp>
        <p:nvSpPr>
          <p:cNvPr id="9" name="Slide Number Placeholder 8"/>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12510001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4" name="Footer Placeholder 3"/>
          <p:cNvSpPr>
            <a:spLocks noGrp="1"/>
          </p:cNvSpPr>
          <p:nvPr>
            <p:ph type="ftr" sz="quarter" idx="11"/>
          </p:nvPr>
        </p:nvSpPr>
        <p:spPr/>
        <p:txBody>
          <a:bodyPr/>
          <a:lstStyle/>
          <a:p>
            <a:endParaRPr lang="en-IE">
              <a:solidFill>
                <a:prstClr val="black">
                  <a:tint val="75000"/>
                </a:prstClr>
              </a:solidFill>
            </a:endParaRPr>
          </a:p>
        </p:txBody>
      </p:sp>
      <p:sp>
        <p:nvSpPr>
          <p:cNvPr id="5" name="Slide Number Placeholder 4"/>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9644326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3" name="Footer Placeholder 2"/>
          <p:cNvSpPr>
            <a:spLocks noGrp="1"/>
          </p:cNvSpPr>
          <p:nvPr>
            <p:ph type="ftr" sz="quarter" idx="11"/>
          </p:nvPr>
        </p:nvSpPr>
        <p:spPr/>
        <p:txBody>
          <a:bodyPr/>
          <a:lstStyle/>
          <a:p>
            <a:endParaRPr lang="en-IE">
              <a:solidFill>
                <a:prstClr val="black">
                  <a:tint val="75000"/>
                </a:prstClr>
              </a:solidFill>
            </a:endParaRPr>
          </a:p>
        </p:txBody>
      </p:sp>
      <p:sp>
        <p:nvSpPr>
          <p:cNvPr id="4" name="Slide Number Placeholder 3"/>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3150988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E"/>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40CAF40-3247-49CC-937D-99D22E726895}" type="datetimeFigureOut">
              <a:rPr lang="en-IE" smtClean="0"/>
              <a:t>04/01/2014</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2AB417AE-B446-47AD-973D-8B849124A8FB}" type="slidenum">
              <a:rPr lang="en-IE" smtClean="0"/>
              <a:t>‹#›</a:t>
            </a:fld>
            <a:endParaRPr lang="en-IE"/>
          </a:p>
        </p:txBody>
      </p:sp>
    </p:spTree>
    <p:extLst>
      <p:ext uri="{BB962C8B-B14F-4D97-AF65-F5344CB8AC3E}">
        <p14:creationId xmlns:p14="http://schemas.microsoft.com/office/powerpoint/2010/main" val="235326646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6" name="Footer Placeholder 5"/>
          <p:cNvSpPr>
            <a:spLocks noGrp="1"/>
          </p:cNvSpPr>
          <p:nvPr>
            <p:ph type="ftr" sz="quarter" idx="11"/>
          </p:nvPr>
        </p:nvSpPr>
        <p:spPr/>
        <p:txBody>
          <a:bodyPr/>
          <a:lstStyle/>
          <a:p>
            <a:endParaRPr lang="en-IE">
              <a:solidFill>
                <a:prstClr val="black">
                  <a:tint val="75000"/>
                </a:prstClr>
              </a:solidFill>
            </a:endParaRPr>
          </a:p>
        </p:txBody>
      </p:sp>
      <p:sp>
        <p:nvSpPr>
          <p:cNvPr id="7" name="Slide Number Placeholder 6"/>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12636858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6" name="Footer Placeholder 5"/>
          <p:cNvSpPr>
            <a:spLocks noGrp="1"/>
          </p:cNvSpPr>
          <p:nvPr>
            <p:ph type="ftr" sz="quarter" idx="11"/>
          </p:nvPr>
        </p:nvSpPr>
        <p:spPr/>
        <p:txBody>
          <a:bodyPr/>
          <a:lstStyle/>
          <a:p>
            <a:endParaRPr lang="en-IE">
              <a:solidFill>
                <a:prstClr val="black">
                  <a:tint val="75000"/>
                </a:prstClr>
              </a:solidFill>
            </a:endParaRPr>
          </a:p>
        </p:txBody>
      </p:sp>
      <p:sp>
        <p:nvSpPr>
          <p:cNvPr id="7" name="Slide Number Placeholder 6"/>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4437713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p>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30407287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E"/>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10"/>
          </p:nvPr>
        </p:nvSpPr>
        <p:spPr/>
        <p:txBody>
          <a:body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5" name="Footer Placeholder 4"/>
          <p:cNvSpPr>
            <a:spLocks noGrp="1"/>
          </p:cNvSpPr>
          <p:nvPr>
            <p:ph type="ftr" sz="quarter" idx="11"/>
          </p:nvPr>
        </p:nvSpPr>
        <p:spPr/>
        <p:txBody>
          <a:bodyPr/>
          <a:lstStyle/>
          <a:p>
            <a:endParaRPr lang="en-IE">
              <a:solidFill>
                <a:prstClr val="black">
                  <a:tint val="75000"/>
                </a:prstClr>
              </a:solidFill>
            </a:endParaRPr>
          </a:p>
        </p:txBody>
      </p:sp>
      <p:sp>
        <p:nvSpPr>
          <p:cNvPr id="6" name="Slide Number Placeholder 5"/>
          <p:cNvSpPr>
            <a:spLocks noGrp="1"/>
          </p:cNvSpPr>
          <p:nvPr>
            <p:ph type="sldNum" sz="quarter" idx="12"/>
          </p:nvPr>
        </p:nvSpPr>
        <p:spPr/>
        <p:txBody>
          <a:body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217003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Date Placeholder 4"/>
          <p:cNvSpPr>
            <a:spLocks noGrp="1"/>
          </p:cNvSpPr>
          <p:nvPr>
            <p:ph type="dt" sz="half" idx="10"/>
          </p:nvPr>
        </p:nvSpPr>
        <p:spPr/>
        <p:txBody>
          <a:bodyPr/>
          <a:lstStyle/>
          <a:p>
            <a:fld id="{040CAF40-3247-49CC-937D-99D22E726895}" type="datetimeFigureOut">
              <a:rPr lang="en-IE" smtClean="0"/>
              <a:t>04/01/2014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AB417AE-B446-47AD-973D-8B849124A8FB}" type="slidenum">
              <a:rPr lang="en-IE" smtClean="0"/>
              <a:t>‹#›</a:t>
            </a:fld>
            <a:endParaRPr lang="en-IE"/>
          </a:p>
        </p:txBody>
      </p:sp>
    </p:spTree>
    <p:extLst>
      <p:ext uri="{BB962C8B-B14F-4D97-AF65-F5344CB8AC3E}">
        <p14:creationId xmlns:p14="http://schemas.microsoft.com/office/powerpoint/2010/main" val="767744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E"/>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7" name="Date Placeholder 6"/>
          <p:cNvSpPr>
            <a:spLocks noGrp="1"/>
          </p:cNvSpPr>
          <p:nvPr>
            <p:ph type="dt" sz="half" idx="10"/>
          </p:nvPr>
        </p:nvSpPr>
        <p:spPr/>
        <p:txBody>
          <a:bodyPr/>
          <a:lstStyle/>
          <a:p>
            <a:fld id="{040CAF40-3247-49CC-937D-99D22E726895}" type="datetimeFigureOut">
              <a:rPr lang="en-IE" smtClean="0"/>
              <a:t>04/01/2014</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2AB417AE-B446-47AD-973D-8B849124A8FB}" type="slidenum">
              <a:rPr lang="en-IE" smtClean="0"/>
              <a:t>‹#›</a:t>
            </a:fld>
            <a:endParaRPr lang="en-IE"/>
          </a:p>
        </p:txBody>
      </p:sp>
    </p:spTree>
    <p:extLst>
      <p:ext uri="{BB962C8B-B14F-4D97-AF65-F5344CB8AC3E}">
        <p14:creationId xmlns:p14="http://schemas.microsoft.com/office/powerpoint/2010/main" val="22691065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E"/>
          </a:p>
        </p:txBody>
      </p:sp>
      <p:sp>
        <p:nvSpPr>
          <p:cNvPr id="3" name="Date Placeholder 2"/>
          <p:cNvSpPr>
            <a:spLocks noGrp="1"/>
          </p:cNvSpPr>
          <p:nvPr>
            <p:ph type="dt" sz="half" idx="10"/>
          </p:nvPr>
        </p:nvSpPr>
        <p:spPr/>
        <p:txBody>
          <a:bodyPr/>
          <a:lstStyle/>
          <a:p>
            <a:fld id="{040CAF40-3247-49CC-937D-99D22E726895}" type="datetimeFigureOut">
              <a:rPr lang="en-IE" smtClean="0"/>
              <a:t>04/01/2014</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2AB417AE-B446-47AD-973D-8B849124A8FB}" type="slidenum">
              <a:rPr lang="en-IE" smtClean="0"/>
              <a:t>‹#›</a:t>
            </a:fld>
            <a:endParaRPr lang="en-IE"/>
          </a:p>
        </p:txBody>
      </p:sp>
    </p:spTree>
    <p:extLst>
      <p:ext uri="{BB962C8B-B14F-4D97-AF65-F5344CB8AC3E}">
        <p14:creationId xmlns:p14="http://schemas.microsoft.com/office/powerpoint/2010/main" val="3647187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0CAF40-3247-49CC-937D-99D22E726895}" type="datetimeFigureOut">
              <a:rPr lang="en-IE" smtClean="0"/>
              <a:t>04/01/2014</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2AB417AE-B446-47AD-973D-8B849124A8FB}" type="slidenum">
              <a:rPr lang="en-IE" smtClean="0"/>
              <a:t>‹#›</a:t>
            </a:fld>
            <a:endParaRPr lang="en-IE"/>
          </a:p>
        </p:txBody>
      </p:sp>
    </p:spTree>
    <p:extLst>
      <p:ext uri="{BB962C8B-B14F-4D97-AF65-F5344CB8AC3E}">
        <p14:creationId xmlns:p14="http://schemas.microsoft.com/office/powerpoint/2010/main" val="3784523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E"/>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CAF40-3247-49CC-937D-99D22E726895}" type="datetimeFigureOut">
              <a:rPr lang="en-IE" smtClean="0"/>
              <a:t>04/01/2014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AB417AE-B446-47AD-973D-8B849124A8FB}" type="slidenum">
              <a:rPr lang="en-IE" smtClean="0"/>
              <a:t>‹#›</a:t>
            </a:fld>
            <a:endParaRPr lang="en-IE"/>
          </a:p>
        </p:txBody>
      </p:sp>
    </p:spTree>
    <p:extLst>
      <p:ext uri="{BB962C8B-B14F-4D97-AF65-F5344CB8AC3E}">
        <p14:creationId xmlns:p14="http://schemas.microsoft.com/office/powerpoint/2010/main" val="183172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E"/>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40CAF40-3247-49CC-937D-99D22E726895}" type="datetimeFigureOut">
              <a:rPr lang="en-IE" smtClean="0"/>
              <a:t>04/01/2014</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2AB417AE-B446-47AD-973D-8B849124A8FB}" type="slidenum">
              <a:rPr lang="en-IE" smtClean="0"/>
              <a:t>‹#›</a:t>
            </a:fld>
            <a:endParaRPr lang="en-IE"/>
          </a:p>
        </p:txBody>
      </p:sp>
    </p:spTree>
    <p:extLst>
      <p:ext uri="{BB962C8B-B14F-4D97-AF65-F5344CB8AC3E}">
        <p14:creationId xmlns:p14="http://schemas.microsoft.com/office/powerpoint/2010/main" val="139984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microsoft.com/office/2007/relationships/hdphoto" Target="../media/hdphoto1.wdp"/></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1000"/>
                    </a14:imgEffect>
                    <a14:imgEffect>
                      <a14:brightnessContrast contrast="-6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CAF40-3247-49CC-937D-99D22E726895}" type="datetimeFigureOut">
              <a:rPr lang="en-IE" smtClean="0"/>
              <a:t>04/01/2014</a:t>
            </a:fld>
            <a:endParaRPr lang="en-IE"/>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417AE-B446-47AD-973D-8B849124A8FB}" type="slidenum">
              <a:rPr lang="en-IE" smtClean="0"/>
              <a:t>‹#›</a:t>
            </a:fld>
            <a:endParaRPr lang="en-IE"/>
          </a:p>
        </p:txBody>
      </p:sp>
    </p:spTree>
    <p:extLst>
      <p:ext uri="{BB962C8B-B14F-4D97-AF65-F5344CB8AC3E}">
        <p14:creationId xmlns:p14="http://schemas.microsoft.com/office/powerpoint/2010/main" val="1306223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1000"/>
                    </a14:imgEffect>
                    <a14:imgEffect>
                      <a14:brightnessContrast contrast="-6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523798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extLst>
              <a:ext uri="{BEBA8EAE-BF5A-486C-A8C5-ECC9F3942E4B}">
                <a14:imgProps xmlns:a14="http://schemas.microsoft.com/office/drawing/2010/main">
                  <a14:imgLayer r:embed="rId14">
                    <a14:imgEffect>
                      <a14:sharpenSoften amount="1000"/>
                    </a14:imgEffect>
                    <a14:imgEffect>
                      <a14:brightnessContrast contrast="-6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E"/>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E"/>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0CAF40-3247-49CC-937D-99D22E726895}" type="datetimeFigureOut">
              <a:rPr lang="en-IE">
                <a:solidFill>
                  <a:prstClr val="black">
                    <a:tint val="75000"/>
                  </a:prstClr>
                </a:solidFill>
              </a:rPr>
              <a:pPr/>
              <a:t>04/01/2014</a:t>
            </a:fld>
            <a:endParaRPr lang="en-IE">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B417AE-B446-47AD-973D-8B849124A8FB}" type="slidenum">
              <a:rPr lang="en-IE">
                <a:solidFill>
                  <a:prstClr val="black">
                    <a:tint val="75000"/>
                  </a:prstClr>
                </a:solidFill>
              </a:rPr>
              <a:pPr/>
              <a:t>‹#›</a:t>
            </a:fld>
            <a:endParaRPr lang="en-IE">
              <a:solidFill>
                <a:prstClr val="black">
                  <a:tint val="75000"/>
                </a:prstClr>
              </a:solidFill>
            </a:endParaRPr>
          </a:p>
        </p:txBody>
      </p:sp>
    </p:spTree>
    <p:extLst>
      <p:ext uri="{BB962C8B-B14F-4D97-AF65-F5344CB8AC3E}">
        <p14:creationId xmlns:p14="http://schemas.microsoft.com/office/powerpoint/2010/main" val="5237989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http://www.gamasutra.com/blogs/YannSeznec/20130820/198453/Gentlemen_Or_how_our_most_successful_game_is_also_our_least_profitable.ph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www.joystiq.com/2013/08/24/indie-game-gentlemen-was-bought-144-times-pirated-over-50-000/" TargetMode="External"/><Relationship Id="rId5" Type="http://schemas.openxmlformats.org/officeDocument/2006/relationships/hyperlink" Target="http://www.vg247.com/2013/08/22/gentlemen-pirated-about-50000-times-on-android/"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 name="Rectangle 3"/>
          <p:cNvSpPr>
            <a:spLocks noGrp="1" noChangeArrowheads="1"/>
          </p:cNvSpPr>
          <p:nvPr/>
        </p:nvSpPr>
        <p:spPr bwMode="auto">
          <a:xfrm>
            <a:off x="395536" y="1772816"/>
            <a:ext cx="7632848" cy="20011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l" rtl="0" eaLnBrk="1" fontAlgn="base" hangingPunct="1">
              <a:spcBef>
                <a:spcPct val="0"/>
              </a:spcBef>
              <a:spcAft>
                <a:spcPct val="0"/>
              </a:spcAft>
              <a:defRPr sz="3100" baseline="0">
                <a:solidFill>
                  <a:schemeClr val="bg1"/>
                </a:solidFill>
                <a:latin typeface="+mj-lt"/>
                <a:ea typeface="+mj-ea"/>
                <a:cs typeface="+mj-cs"/>
              </a:defRPr>
            </a:lvl1pPr>
            <a:lvl2pPr algn="l" rtl="0" eaLnBrk="1" fontAlgn="base" hangingPunct="1">
              <a:spcBef>
                <a:spcPct val="0"/>
              </a:spcBef>
              <a:spcAft>
                <a:spcPct val="0"/>
              </a:spcAft>
              <a:defRPr sz="2400">
                <a:solidFill>
                  <a:schemeClr val="bg1"/>
                </a:solidFill>
                <a:latin typeface="Arial" charset="0"/>
                <a:ea typeface="MS PGothic" pitchFamily="34" charset="-128"/>
              </a:defRPr>
            </a:lvl2pPr>
            <a:lvl3pPr algn="l" rtl="0" eaLnBrk="1" fontAlgn="base" hangingPunct="1">
              <a:spcBef>
                <a:spcPct val="0"/>
              </a:spcBef>
              <a:spcAft>
                <a:spcPct val="0"/>
              </a:spcAft>
              <a:defRPr sz="2400">
                <a:solidFill>
                  <a:schemeClr val="bg1"/>
                </a:solidFill>
                <a:latin typeface="Arial" charset="0"/>
                <a:ea typeface="MS PGothic" pitchFamily="34" charset="-128"/>
              </a:defRPr>
            </a:lvl3pPr>
            <a:lvl4pPr algn="l" rtl="0" eaLnBrk="1" fontAlgn="base" hangingPunct="1">
              <a:spcBef>
                <a:spcPct val="0"/>
              </a:spcBef>
              <a:spcAft>
                <a:spcPct val="0"/>
              </a:spcAft>
              <a:defRPr sz="2400">
                <a:solidFill>
                  <a:schemeClr val="bg1"/>
                </a:solidFill>
                <a:latin typeface="Arial" charset="0"/>
                <a:ea typeface="MS PGothic" pitchFamily="34" charset="-128"/>
              </a:defRPr>
            </a:lvl4pPr>
            <a:lvl5pPr algn="l" rtl="0" eaLnBrk="1" fontAlgn="base" hangingPunct="1">
              <a:spcBef>
                <a:spcPct val="0"/>
              </a:spcBef>
              <a:spcAft>
                <a:spcPct val="0"/>
              </a:spcAft>
              <a:defRPr sz="2400">
                <a:solidFill>
                  <a:schemeClr val="bg1"/>
                </a:solidFill>
                <a:latin typeface="Arial" charset="0"/>
                <a:ea typeface="MS PGothic" pitchFamily="34" charset="-128"/>
              </a:defRPr>
            </a:lvl5pPr>
            <a:lvl6pPr marL="457200" algn="l" rtl="0" eaLnBrk="1" fontAlgn="base" hangingPunct="1">
              <a:spcBef>
                <a:spcPct val="0"/>
              </a:spcBef>
              <a:spcAft>
                <a:spcPct val="0"/>
              </a:spcAft>
              <a:defRPr sz="2400">
                <a:solidFill>
                  <a:schemeClr val="bg1"/>
                </a:solidFill>
                <a:latin typeface="Arial" charset="0"/>
                <a:ea typeface="MS PGothic" pitchFamily="34" charset="-128"/>
              </a:defRPr>
            </a:lvl6pPr>
            <a:lvl7pPr marL="914400" algn="l" rtl="0" eaLnBrk="1" fontAlgn="base" hangingPunct="1">
              <a:spcBef>
                <a:spcPct val="0"/>
              </a:spcBef>
              <a:spcAft>
                <a:spcPct val="0"/>
              </a:spcAft>
              <a:defRPr sz="2400">
                <a:solidFill>
                  <a:schemeClr val="bg1"/>
                </a:solidFill>
                <a:latin typeface="Arial" charset="0"/>
                <a:ea typeface="MS PGothic" pitchFamily="34" charset="-128"/>
              </a:defRPr>
            </a:lvl7pPr>
            <a:lvl8pPr marL="1371600" algn="l" rtl="0" eaLnBrk="1" fontAlgn="base" hangingPunct="1">
              <a:spcBef>
                <a:spcPct val="0"/>
              </a:spcBef>
              <a:spcAft>
                <a:spcPct val="0"/>
              </a:spcAft>
              <a:defRPr sz="2400">
                <a:solidFill>
                  <a:schemeClr val="bg1"/>
                </a:solidFill>
                <a:latin typeface="Arial" charset="0"/>
                <a:ea typeface="MS PGothic" pitchFamily="34" charset="-128"/>
              </a:defRPr>
            </a:lvl8pPr>
            <a:lvl9pPr marL="1828800" algn="l" rtl="0" eaLnBrk="1" fontAlgn="base" hangingPunct="1">
              <a:spcBef>
                <a:spcPct val="0"/>
              </a:spcBef>
              <a:spcAft>
                <a:spcPct val="0"/>
              </a:spcAft>
              <a:defRPr sz="2400">
                <a:solidFill>
                  <a:schemeClr val="bg1"/>
                </a:solidFill>
                <a:latin typeface="Arial" charset="0"/>
                <a:ea typeface="MS PGothic" pitchFamily="34" charset="-128"/>
              </a:defRPr>
            </a:lvl9pPr>
          </a:lstStyle>
          <a:p>
            <a:r>
              <a:rPr lang="en-US" sz="3200" dirty="0" smtClean="0"/>
              <a:t>Thesis Proposal:</a:t>
            </a:r>
          </a:p>
          <a:p>
            <a:endParaRPr lang="en-US" sz="3200" dirty="0" smtClean="0"/>
          </a:p>
          <a:p>
            <a:pPr algn="just"/>
            <a:r>
              <a:rPr lang="en-US" sz="3200" dirty="0" smtClean="0"/>
              <a:t>Anti-Piracy </a:t>
            </a:r>
            <a:r>
              <a:rPr lang="en-US" sz="3200" dirty="0"/>
              <a:t>measures on Android, a defense in depth approach to combat app piracy. </a:t>
            </a:r>
            <a:r>
              <a:rPr lang="en-IE" dirty="0" smtClean="0"/>
              <a:t/>
            </a:r>
            <a:br>
              <a:rPr lang="en-IE" dirty="0" smtClean="0"/>
            </a:br>
            <a:endParaRPr lang="en-US" sz="1800" dirty="0"/>
          </a:p>
        </p:txBody>
      </p:sp>
      <p:sp>
        <p:nvSpPr>
          <p:cNvPr id="5" name="Rectangle 4"/>
          <p:cNvSpPr>
            <a:spLocks noGrp="1" noChangeArrowheads="1"/>
          </p:cNvSpPr>
          <p:nvPr/>
        </p:nvSpPr>
        <p:spPr bwMode="auto">
          <a:xfrm>
            <a:off x="6286020" y="5301208"/>
            <a:ext cx="1714120" cy="5386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algn="l" rtl="0" eaLnBrk="0" fontAlgn="base" hangingPunct="0">
              <a:spcBef>
                <a:spcPct val="0"/>
              </a:spcBef>
              <a:spcAft>
                <a:spcPct val="0"/>
              </a:spcAft>
              <a:defRPr sz="1100" kern="1200">
                <a:solidFill>
                  <a:schemeClr val="bg1"/>
                </a:solidFill>
                <a:latin typeface="Arial"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Arial"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Arial"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Arial"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Arial" charset="0"/>
                <a:ea typeface="MS PGothic" pitchFamily="34" charset="-128"/>
                <a:cs typeface="+mn-cs"/>
              </a:defRPr>
            </a:lvl5pPr>
            <a:lvl6pPr marL="2286000" algn="l" defTabSz="914400" rtl="0" eaLnBrk="1" latinLnBrk="0" hangingPunct="1">
              <a:defRPr sz="2400" kern="1200">
                <a:solidFill>
                  <a:schemeClr val="tx1"/>
                </a:solidFill>
                <a:latin typeface="Arial" charset="0"/>
                <a:ea typeface="MS PGothic" pitchFamily="34" charset="-128"/>
                <a:cs typeface="+mn-cs"/>
              </a:defRPr>
            </a:lvl6pPr>
            <a:lvl7pPr marL="2743200" algn="l" defTabSz="914400" rtl="0" eaLnBrk="1" latinLnBrk="0" hangingPunct="1">
              <a:defRPr sz="2400" kern="1200">
                <a:solidFill>
                  <a:schemeClr val="tx1"/>
                </a:solidFill>
                <a:latin typeface="Arial" charset="0"/>
                <a:ea typeface="MS PGothic" pitchFamily="34" charset="-128"/>
                <a:cs typeface="+mn-cs"/>
              </a:defRPr>
            </a:lvl7pPr>
            <a:lvl8pPr marL="3200400" algn="l" defTabSz="914400" rtl="0" eaLnBrk="1" latinLnBrk="0" hangingPunct="1">
              <a:defRPr sz="2400" kern="1200">
                <a:solidFill>
                  <a:schemeClr val="tx1"/>
                </a:solidFill>
                <a:latin typeface="Arial" charset="0"/>
                <a:ea typeface="MS PGothic" pitchFamily="34" charset="-128"/>
                <a:cs typeface="+mn-cs"/>
              </a:defRPr>
            </a:lvl8pPr>
            <a:lvl9pPr marL="3657600" algn="l" defTabSz="914400" rtl="0" eaLnBrk="1" latinLnBrk="0" hangingPunct="1">
              <a:defRPr sz="2400" kern="1200">
                <a:solidFill>
                  <a:schemeClr val="tx1"/>
                </a:solidFill>
                <a:latin typeface="Arial" charset="0"/>
                <a:ea typeface="MS PGothic" pitchFamily="34" charset="-128"/>
                <a:cs typeface="+mn-cs"/>
              </a:defRPr>
            </a:lvl9pPr>
          </a:lstStyle>
          <a:p>
            <a:r>
              <a:rPr lang="en-US" sz="1400" dirty="0" smtClean="0"/>
              <a:t>Gerard Morris</a:t>
            </a:r>
          </a:p>
          <a:p>
            <a:r>
              <a:rPr lang="en-US" sz="1400" dirty="0" smtClean="0"/>
              <a:t>January</a:t>
            </a:r>
            <a:r>
              <a:rPr lang="en-US" sz="1400" dirty="0" smtClean="0"/>
              <a:t> 07, </a:t>
            </a:r>
            <a:r>
              <a:rPr lang="en-US" sz="1400" dirty="0" smtClean="0"/>
              <a:t>2013</a:t>
            </a:r>
            <a:endParaRPr lang="en-US" sz="1400" dirty="0"/>
          </a:p>
        </p:txBody>
      </p:sp>
    </p:spTree>
    <p:extLst>
      <p:ext uri="{BB962C8B-B14F-4D97-AF65-F5344CB8AC3E}">
        <p14:creationId xmlns:p14="http://schemas.microsoft.com/office/powerpoint/2010/main" val="1985932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morris\Desktop\New folder\image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37079" y="161019"/>
            <a:ext cx="6460743" cy="646331"/>
          </a:xfrm>
          <a:prstGeom prst="rect">
            <a:avLst/>
          </a:prstGeom>
          <a:noFill/>
        </p:spPr>
        <p:txBody>
          <a:bodyPr wrap="none" rtlCol="0">
            <a:spAutoFit/>
          </a:bodyPr>
          <a:lstStyle/>
          <a:p>
            <a:r>
              <a:rPr lang="en-IE" sz="3600" b="1" dirty="0" smtClean="0">
                <a:solidFill>
                  <a:prstClr val="white"/>
                </a:solidFill>
              </a:rPr>
              <a:t>Sample </a:t>
            </a:r>
            <a:r>
              <a:rPr lang="en-IE" sz="3600" b="1" dirty="0" err="1" smtClean="0">
                <a:solidFill>
                  <a:prstClr val="white"/>
                </a:solidFill>
              </a:rPr>
              <a:t>Trojaned</a:t>
            </a:r>
            <a:r>
              <a:rPr lang="en-IE" sz="3600" b="1" dirty="0" smtClean="0">
                <a:solidFill>
                  <a:prstClr val="white"/>
                </a:solidFill>
              </a:rPr>
              <a:t> Android Games</a:t>
            </a:r>
            <a:endParaRPr lang="en-IE" sz="3600" b="1" dirty="0">
              <a:solidFill>
                <a:prstClr val="white"/>
              </a:solidFill>
            </a:endParaRPr>
          </a:p>
        </p:txBody>
      </p:sp>
      <p:sp>
        <p:nvSpPr>
          <p:cNvPr id="5" name="TextBox 4"/>
          <p:cNvSpPr txBox="1"/>
          <p:nvPr/>
        </p:nvSpPr>
        <p:spPr>
          <a:xfrm>
            <a:off x="431540" y="1261175"/>
            <a:ext cx="3888433" cy="584775"/>
          </a:xfrm>
          <a:prstGeom prst="rect">
            <a:avLst/>
          </a:prstGeom>
          <a:noFill/>
        </p:spPr>
        <p:txBody>
          <a:bodyPr wrap="square" rtlCol="0">
            <a:spAutoFit/>
          </a:bodyPr>
          <a:lstStyle/>
          <a:p>
            <a:r>
              <a:rPr lang="en-IE" sz="3200" b="1" dirty="0" err="1" smtClean="0">
                <a:solidFill>
                  <a:schemeClr val="bg1"/>
                </a:solidFill>
              </a:rPr>
              <a:t>Greemlins</a:t>
            </a:r>
            <a:r>
              <a:rPr lang="en-IE" sz="3200" b="1" dirty="0" smtClean="0">
                <a:solidFill>
                  <a:schemeClr val="bg1"/>
                </a:solidFill>
              </a:rPr>
              <a:t> Holydays </a:t>
            </a:r>
            <a:endParaRPr lang="en-IE" sz="3200" b="1" dirty="0">
              <a:solidFill>
                <a:schemeClr val="bg1"/>
              </a:solidFill>
            </a:endParaRPr>
          </a:p>
        </p:txBody>
      </p:sp>
      <p:sp>
        <p:nvSpPr>
          <p:cNvPr id="2" name="Rectangle 1"/>
          <p:cNvSpPr/>
          <p:nvPr/>
        </p:nvSpPr>
        <p:spPr>
          <a:xfrm>
            <a:off x="4869981" y="1235991"/>
            <a:ext cx="3669338" cy="584775"/>
          </a:xfrm>
          <a:prstGeom prst="rect">
            <a:avLst/>
          </a:prstGeom>
        </p:spPr>
        <p:txBody>
          <a:bodyPr wrap="none">
            <a:spAutoFit/>
          </a:bodyPr>
          <a:lstStyle/>
          <a:p>
            <a:r>
              <a:rPr lang="en-IE" sz="3200" b="1" dirty="0" smtClean="0">
                <a:solidFill>
                  <a:schemeClr val="bg1"/>
                </a:solidFill>
              </a:rPr>
              <a:t>Road </a:t>
            </a:r>
            <a:r>
              <a:rPr lang="en-IE" sz="3200" b="1" dirty="0" smtClean="0">
                <a:solidFill>
                  <a:schemeClr val="bg1"/>
                </a:solidFill>
              </a:rPr>
              <a:t>of the Pharaoh</a:t>
            </a:r>
            <a:endParaRPr lang="en-IE" sz="3200" b="1" dirty="0">
              <a:solidFill>
                <a:schemeClr val="bg1"/>
              </a:solidFill>
            </a:endParaRPr>
          </a:p>
        </p:txBody>
      </p:sp>
      <p:sp>
        <p:nvSpPr>
          <p:cNvPr id="3" name="TextBox 2"/>
          <p:cNvSpPr txBox="1"/>
          <p:nvPr/>
        </p:nvSpPr>
        <p:spPr>
          <a:xfrm>
            <a:off x="323529" y="1988840"/>
            <a:ext cx="4104456" cy="4247317"/>
          </a:xfrm>
          <a:prstGeom prst="rect">
            <a:avLst/>
          </a:prstGeom>
          <a:noFill/>
        </p:spPr>
        <p:txBody>
          <a:bodyPr wrap="square" rtlCol="0">
            <a:spAutoFit/>
          </a:bodyPr>
          <a:lstStyle/>
          <a:p>
            <a:pPr algn="just"/>
            <a:r>
              <a:rPr lang="en-IE" dirty="0" err="1">
                <a:solidFill>
                  <a:schemeClr val="bg1"/>
                </a:solidFill>
              </a:rPr>
              <a:t>Greemlins</a:t>
            </a:r>
            <a:r>
              <a:rPr lang="en-IE" dirty="0">
                <a:solidFill>
                  <a:schemeClr val="bg1"/>
                </a:solidFill>
              </a:rPr>
              <a:t> Holydays for Android </a:t>
            </a:r>
            <a:r>
              <a:rPr lang="en-IE" dirty="0" smtClean="0">
                <a:solidFill>
                  <a:schemeClr val="bg1"/>
                </a:solidFill>
              </a:rPr>
              <a:t>by </a:t>
            </a:r>
            <a:r>
              <a:rPr lang="en-IE" dirty="0" err="1">
                <a:solidFill>
                  <a:schemeClr val="bg1"/>
                </a:solidFill>
              </a:rPr>
              <a:t>Tolenica</a:t>
            </a:r>
            <a:r>
              <a:rPr lang="en-IE" dirty="0">
                <a:solidFill>
                  <a:schemeClr val="bg1"/>
                </a:solidFill>
              </a:rPr>
              <a:t> Games has been found to contain the </a:t>
            </a:r>
            <a:r>
              <a:rPr lang="en-IE" dirty="0" err="1">
                <a:solidFill>
                  <a:schemeClr val="bg1"/>
                </a:solidFill>
              </a:rPr>
              <a:t>BadNews</a:t>
            </a:r>
            <a:r>
              <a:rPr lang="en-IE" dirty="0">
                <a:solidFill>
                  <a:schemeClr val="bg1"/>
                </a:solidFill>
              </a:rPr>
              <a:t> malware. The </a:t>
            </a:r>
            <a:r>
              <a:rPr lang="en-IE" dirty="0" err="1">
                <a:solidFill>
                  <a:schemeClr val="bg1"/>
                </a:solidFill>
              </a:rPr>
              <a:t>BadNews</a:t>
            </a:r>
            <a:r>
              <a:rPr lang="en-IE" dirty="0">
                <a:solidFill>
                  <a:schemeClr val="bg1"/>
                </a:solidFill>
              </a:rPr>
              <a:t> family of malware is designed to look like a standard advertising network SDK and can be found in a variety of applications. Once installed into an application, it has the ability to spoof news messages, prompt users to install arbitrary applications, send sensitive information to a remote server, or push additional malware to the device. In this case, the software was using </a:t>
            </a:r>
            <a:r>
              <a:rPr lang="en-IE" dirty="0" err="1">
                <a:solidFill>
                  <a:schemeClr val="bg1"/>
                </a:solidFill>
              </a:rPr>
              <a:t>AlphaSMS</a:t>
            </a:r>
            <a:r>
              <a:rPr lang="en-IE" dirty="0">
                <a:solidFill>
                  <a:schemeClr val="bg1"/>
                </a:solidFill>
              </a:rPr>
              <a:t> malware to send premium-rate SMS messages.</a:t>
            </a:r>
          </a:p>
        </p:txBody>
      </p:sp>
      <p:sp>
        <p:nvSpPr>
          <p:cNvPr id="7" name="TextBox 6"/>
          <p:cNvSpPr txBox="1"/>
          <p:nvPr/>
        </p:nvSpPr>
        <p:spPr>
          <a:xfrm>
            <a:off x="4869981" y="2001242"/>
            <a:ext cx="4104456" cy="1477328"/>
          </a:xfrm>
          <a:prstGeom prst="rect">
            <a:avLst/>
          </a:prstGeom>
          <a:noFill/>
        </p:spPr>
        <p:txBody>
          <a:bodyPr wrap="square" rtlCol="0">
            <a:spAutoFit/>
          </a:bodyPr>
          <a:lstStyle/>
          <a:p>
            <a:pPr algn="just"/>
            <a:r>
              <a:rPr lang="en-IE" dirty="0">
                <a:solidFill>
                  <a:schemeClr val="bg1"/>
                </a:solidFill>
              </a:rPr>
              <a:t>The </a:t>
            </a:r>
            <a:r>
              <a:rPr lang="en-IE" dirty="0" smtClean="0">
                <a:solidFill>
                  <a:schemeClr val="bg1"/>
                </a:solidFill>
              </a:rPr>
              <a:t>Road </a:t>
            </a:r>
            <a:r>
              <a:rPr lang="en-IE" dirty="0">
                <a:solidFill>
                  <a:schemeClr val="bg1"/>
                </a:solidFill>
              </a:rPr>
              <a:t>of the Pharaoh Application for Android has </a:t>
            </a:r>
            <a:r>
              <a:rPr lang="en-IE" dirty="0" err="1">
                <a:solidFill>
                  <a:schemeClr val="bg1"/>
                </a:solidFill>
              </a:rPr>
              <a:t>trojaned</a:t>
            </a:r>
            <a:r>
              <a:rPr lang="en-IE" dirty="0">
                <a:solidFill>
                  <a:schemeClr val="bg1"/>
                </a:solidFill>
              </a:rPr>
              <a:t> copies available for download on some app markets. These </a:t>
            </a:r>
            <a:r>
              <a:rPr lang="en-IE" dirty="0" err="1">
                <a:solidFill>
                  <a:schemeClr val="bg1"/>
                </a:solidFill>
              </a:rPr>
              <a:t>trojans</a:t>
            </a:r>
            <a:r>
              <a:rPr lang="en-IE" dirty="0">
                <a:solidFill>
                  <a:schemeClr val="bg1"/>
                </a:solidFill>
              </a:rPr>
              <a:t> will allow an attacker to send premium SMS messages</a:t>
            </a:r>
          </a:p>
        </p:txBody>
      </p:sp>
    </p:spTree>
    <p:extLst>
      <p:ext uri="{BB962C8B-B14F-4D97-AF65-F5344CB8AC3E}">
        <p14:creationId xmlns:p14="http://schemas.microsoft.com/office/powerpoint/2010/main" val="14049486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morris\Desktop\New folder\image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337079" y="161019"/>
            <a:ext cx="6105839" cy="646331"/>
          </a:xfrm>
          <a:prstGeom prst="rect">
            <a:avLst/>
          </a:prstGeom>
          <a:noFill/>
        </p:spPr>
        <p:txBody>
          <a:bodyPr wrap="none" rtlCol="0">
            <a:spAutoFit/>
          </a:bodyPr>
          <a:lstStyle/>
          <a:p>
            <a:r>
              <a:rPr lang="en-IE" sz="3600" b="1" dirty="0" smtClean="0">
                <a:solidFill>
                  <a:prstClr val="white"/>
                </a:solidFill>
              </a:rPr>
              <a:t>Sample </a:t>
            </a:r>
            <a:r>
              <a:rPr lang="en-IE" sz="3600" b="1" dirty="0" err="1" smtClean="0">
                <a:solidFill>
                  <a:prstClr val="white"/>
                </a:solidFill>
              </a:rPr>
              <a:t>Trojaned</a:t>
            </a:r>
            <a:r>
              <a:rPr lang="en-IE" sz="3600" b="1" dirty="0" smtClean="0">
                <a:solidFill>
                  <a:prstClr val="white"/>
                </a:solidFill>
              </a:rPr>
              <a:t> Android Apps</a:t>
            </a:r>
            <a:endParaRPr lang="en-IE" sz="3600" b="1" dirty="0">
              <a:solidFill>
                <a:prstClr val="white"/>
              </a:solidFill>
            </a:endParaRPr>
          </a:p>
        </p:txBody>
      </p:sp>
      <p:sp>
        <p:nvSpPr>
          <p:cNvPr id="5" name="TextBox 4"/>
          <p:cNvSpPr txBox="1"/>
          <p:nvPr/>
        </p:nvSpPr>
        <p:spPr>
          <a:xfrm>
            <a:off x="827585" y="1306644"/>
            <a:ext cx="2664296" cy="584775"/>
          </a:xfrm>
          <a:prstGeom prst="rect">
            <a:avLst/>
          </a:prstGeom>
          <a:noFill/>
        </p:spPr>
        <p:txBody>
          <a:bodyPr wrap="square" rtlCol="0">
            <a:spAutoFit/>
          </a:bodyPr>
          <a:lstStyle/>
          <a:p>
            <a:r>
              <a:rPr lang="en-IE" sz="3200" b="1" dirty="0" smtClean="0">
                <a:solidFill>
                  <a:schemeClr val="bg1"/>
                </a:solidFill>
              </a:rPr>
              <a:t>Walk and Text</a:t>
            </a:r>
            <a:endParaRPr lang="en-IE" sz="3200" b="1" dirty="0">
              <a:solidFill>
                <a:schemeClr val="bg1"/>
              </a:solidFill>
            </a:endParaRPr>
          </a:p>
        </p:txBody>
      </p:sp>
      <p:sp>
        <p:nvSpPr>
          <p:cNvPr id="2" name="Rectangle 1"/>
          <p:cNvSpPr/>
          <p:nvPr/>
        </p:nvSpPr>
        <p:spPr>
          <a:xfrm>
            <a:off x="4926534" y="1306643"/>
            <a:ext cx="4047903" cy="584775"/>
          </a:xfrm>
          <a:prstGeom prst="rect">
            <a:avLst/>
          </a:prstGeom>
        </p:spPr>
        <p:txBody>
          <a:bodyPr wrap="none">
            <a:spAutoFit/>
          </a:bodyPr>
          <a:lstStyle/>
          <a:p>
            <a:r>
              <a:rPr lang="en-IE" sz="3200" b="1" dirty="0">
                <a:solidFill>
                  <a:schemeClr val="bg1"/>
                </a:solidFill>
              </a:rPr>
              <a:t>The Holy F***</a:t>
            </a:r>
            <a:r>
              <a:rPr lang="en-IE" sz="3200" b="1" dirty="0" err="1">
                <a:solidFill>
                  <a:schemeClr val="bg1"/>
                </a:solidFill>
              </a:rPr>
              <a:t>ing</a:t>
            </a:r>
            <a:r>
              <a:rPr lang="en-IE" sz="3200" b="1" dirty="0">
                <a:solidFill>
                  <a:schemeClr val="bg1"/>
                </a:solidFill>
              </a:rPr>
              <a:t> </a:t>
            </a:r>
            <a:r>
              <a:rPr lang="en-IE" sz="3200" b="1" dirty="0" smtClean="0">
                <a:solidFill>
                  <a:schemeClr val="bg1"/>
                </a:solidFill>
              </a:rPr>
              <a:t>Bible</a:t>
            </a:r>
            <a:endParaRPr lang="en-IE" sz="3200" b="1" dirty="0">
              <a:solidFill>
                <a:schemeClr val="bg1"/>
              </a:solidFill>
            </a:endParaRPr>
          </a:p>
        </p:txBody>
      </p:sp>
      <p:sp>
        <p:nvSpPr>
          <p:cNvPr id="3" name="TextBox 2"/>
          <p:cNvSpPr txBox="1"/>
          <p:nvPr/>
        </p:nvSpPr>
        <p:spPr>
          <a:xfrm>
            <a:off x="323529" y="1988840"/>
            <a:ext cx="4104456" cy="4801314"/>
          </a:xfrm>
          <a:prstGeom prst="rect">
            <a:avLst/>
          </a:prstGeom>
          <a:noFill/>
        </p:spPr>
        <p:txBody>
          <a:bodyPr wrap="square" rtlCol="0">
            <a:spAutoFit/>
          </a:bodyPr>
          <a:lstStyle/>
          <a:p>
            <a:pPr algn="just"/>
            <a:r>
              <a:rPr lang="en-IE" dirty="0">
                <a:solidFill>
                  <a:schemeClr val="bg1"/>
                </a:solidFill>
              </a:rPr>
              <a:t>The version 1.3.6 of Walk and Text allows the user to type in the device while walking. </a:t>
            </a:r>
            <a:r>
              <a:rPr lang="en-IE" dirty="0" smtClean="0">
                <a:solidFill>
                  <a:schemeClr val="bg1"/>
                </a:solidFill>
              </a:rPr>
              <a:t>However</a:t>
            </a:r>
            <a:r>
              <a:rPr lang="en-IE" dirty="0">
                <a:solidFill>
                  <a:schemeClr val="bg1"/>
                </a:solidFill>
              </a:rPr>
              <a:t>, the malicious version of Walk and Text (1.3.7) </a:t>
            </a:r>
            <a:r>
              <a:rPr lang="en-IE" dirty="0" smtClean="0">
                <a:solidFill>
                  <a:schemeClr val="bg1"/>
                </a:solidFill>
              </a:rPr>
              <a:t>is </a:t>
            </a:r>
            <a:r>
              <a:rPr lang="en-IE" dirty="0">
                <a:solidFill>
                  <a:schemeClr val="bg1"/>
                </a:solidFill>
              </a:rPr>
              <a:t>the first mobile phone threat discovered in </a:t>
            </a:r>
            <a:r>
              <a:rPr lang="en-IE" dirty="0" smtClean="0">
                <a:solidFill>
                  <a:schemeClr val="bg1"/>
                </a:solidFill>
              </a:rPr>
              <a:t>the wild </a:t>
            </a:r>
            <a:r>
              <a:rPr lang="en-IE" dirty="0">
                <a:solidFill>
                  <a:schemeClr val="bg1"/>
                </a:solidFill>
              </a:rPr>
              <a:t>that attempts to discipline users who download files illegally from unauthorized </a:t>
            </a:r>
            <a:r>
              <a:rPr lang="en-IE" dirty="0" smtClean="0">
                <a:solidFill>
                  <a:schemeClr val="bg1"/>
                </a:solidFill>
              </a:rPr>
              <a:t>sites. It does so </a:t>
            </a:r>
            <a:r>
              <a:rPr lang="en-IE" dirty="0">
                <a:solidFill>
                  <a:schemeClr val="bg1"/>
                </a:solidFill>
              </a:rPr>
              <a:t>by </a:t>
            </a:r>
            <a:r>
              <a:rPr lang="en-IE" dirty="0" smtClean="0">
                <a:solidFill>
                  <a:schemeClr val="bg1"/>
                </a:solidFill>
              </a:rPr>
              <a:t>sending </a:t>
            </a:r>
            <a:r>
              <a:rPr lang="en-IE" dirty="0">
                <a:solidFill>
                  <a:schemeClr val="bg1"/>
                </a:solidFill>
              </a:rPr>
              <a:t>SMS to </a:t>
            </a:r>
            <a:r>
              <a:rPr lang="en-IE" dirty="0" smtClean="0">
                <a:solidFill>
                  <a:schemeClr val="bg1"/>
                </a:solidFill>
              </a:rPr>
              <a:t>all contacts </a:t>
            </a:r>
            <a:r>
              <a:rPr lang="en-IE" dirty="0">
                <a:solidFill>
                  <a:schemeClr val="bg1"/>
                </a:solidFill>
              </a:rPr>
              <a:t>on the list. That SMS reads “Hey, just downloaded a pirated App off the Internet, Walk and </a:t>
            </a:r>
            <a:r>
              <a:rPr lang="en-IE" dirty="0" smtClean="0">
                <a:solidFill>
                  <a:schemeClr val="bg1"/>
                </a:solidFill>
              </a:rPr>
              <a:t>Text for </a:t>
            </a:r>
            <a:r>
              <a:rPr lang="en-IE" dirty="0">
                <a:solidFill>
                  <a:schemeClr val="bg1"/>
                </a:solidFill>
              </a:rPr>
              <a:t>Android. </a:t>
            </a:r>
            <a:r>
              <a:rPr lang="en-IE" dirty="0" err="1" smtClean="0">
                <a:solidFill>
                  <a:schemeClr val="bg1"/>
                </a:solidFill>
              </a:rPr>
              <a:t>Im</a:t>
            </a:r>
            <a:r>
              <a:rPr lang="en-IE" dirty="0" smtClean="0">
                <a:solidFill>
                  <a:schemeClr val="bg1"/>
                </a:solidFill>
              </a:rPr>
              <a:t> </a:t>
            </a:r>
            <a:r>
              <a:rPr lang="en-IE" dirty="0">
                <a:solidFill>
                  <a:schemeClr val="bg1"/>
                </a:solidFill>
              </a:rPr>
              <a:t>stupid and cheap, it </a:t>
            </a:r>
            <a:r>
              <a:rPr lang="en-IE" dirty="0" err="1">
                <a:solidFill>
                  <a:schemeClr val="bg1"/>
                </a:solidFill>
              </a:rPr>
              <a:t>costed</a:t>
            </a:r>
            <a:r>
              <a:rPr lang="en-IE" dirty="0">
                <a:solidFill>
                  <a:schemeClr val="bg1"/>
                </a:solidFill>
              </a:rPr>
              <a:t> only 1 buck. Don’t steal like I did!”. </a:t>
            </a:r>
            <a:r>
              <a:rPr lang="en-IE" dirty="0" smtClean="0">
                <a:solidFill>
                  <a:schemeClr val="bg1"/>
                </a:solidFill>
              </a:rPr>
              <a:t>The </a:t>
            </a:r>
            <a:r>
              <a:rPr lang="en-IE" dirty="0">
                <a:solidFill>
                  <a:schemeClr val="bg1"/>
                </a:solidFill>
              </a:rPr>
              <a:t>application also gathers personal information from the device like the phone number and IMEI, </a:t>
            </a:r>
            <a:r>
              <a:rPr lang="en-IE" dirty="0" smtClean="0">
                <a:solidFill>
                  <a:schemeClr val="bg1"/>
                </a:solidFill>
              </a:rPr>
              <a:t>and it </a:t>
            </a:r>
            <a:r>
              <a:rPr lang="en-IE" dirty="0">
                <a:solidFill>
                  <a:schemeClr val="bg1"/>
                </a:solidFill>
              </a:rPr>
              <a:t>will send that data to a remote </a:t>
            </a:r>
            <a:r>
              <a:rPr lang="en-IE" dirty="0" smtClean="0">
                <a:solidFill>
                  <a:schemeClr val="bg1"/>
                </a:solidFill>
              </a:rPr>
              <a:t>server.</a:t>
            </a:r>
            <a:endParaRPr lang="en-IE" dirty="0">
              <a:solidFill>
                <a:schemeClr val="bg1"/>
              </a:solidFill>
            </a:endParaRPr>
          </a:p>
        </p:txBody>
      </p:sp>
      <p:sp>
        <p:nvSpPr>
          <p:cNvPr id="7" name="TextBox 6"/>
          <p:cNvSpPr txBox="1"/>
          <p:nvPr/>
        </p:nvSpPr>
        <p:spPr>
          <a:xfrm>
            <a:off x="4869981" y="2001242"/>
            <a:ext cx="4104456" cy="4770537"/>
          </a:xfrm>
          <a:prstGeom prst="rect">
            <a:avLst/>
          </a:prstGeom>
          <a:noFill/>
        </p:spPr>
        <p:txBody>
          <a:bodyPr wrap="square" rtlCol="0">
            <a:spAutoFit/>
          </a:bodyPr>
          <a:lstStyle/>
          <a:p>
            <a:pPr algn="just"/>
            <a:r>
              <a:rPr lang="en-IE" dirty="0">
                <a:solidFill>
                  <a:schemeClr val="bg1"/>
                </a:solidFill>
              </a:rPr>
              <a:t>A pirated version of the </a:t>
            </a:r>
            <a:r>
              <a:rPr lang="en-IE" dirty="0" smtClean="0">
                <a:solidFill>
                  <a:schemeClr val="bg1"/>
                </a:solidFill>
              </a:rPr>
              <a:t>application was </a:t>
            </a:r>
            <a:r>
              <a:rPr lang="en-IE" dirty="0">
                <a:solidFill>
                  <a:schemeClr val="bg1"/>
                </a:solidFill>
              </a:rPr>
              <a:t>discovered by Symantec with the main purpose of sending “the end of the world” style spam to all the contacts stored in the device when the date in the device was May 21 2011. </a:t>
            </a:r>
            <a:r>
              <a:rPr lang="en-IE" dirty="0" smtClean="0">
                <a:solidFill>
                  <a:schemeClr val="bg1"/>
                </a:solidFill>
              </a:rPr>
              <a:t>The messages were like:</a:t>
            </a:r>
          </a:p>
          <a:p>
            <a:pPr algn="just"/>
            <a:endParaRPr lang="en-IE" dirty="0">
              <a:solidFill>
                <a:schemeClr val="bg1"/>
              </a:solidFill>
            </a:endParaRPr>
          </a:p>
          <a:p>
            <a:r>
              <a:rPr lang="en-IE" sz="1600" dirty="0">
                <a:solidFill>
                  <a:schemeClr val="bg1"/>
                </a:solidFill>
              </a:rPr>
              <a:t>• Cannot talk right now, the world is about to end</a:t>
            </a:r>
          </a:p>
          <a:p>
            <a:r>
              <a:rPr lang="en-IE" sz="1600" dirty="0">
                <a:solidFill>
                  <a:schemeClr val="bg1"/>
                </a:solidFill>
              </a:rPr>
              <a:t>• </a:t>
            </a:r>
            <a:r>
              <a:rPr lang="en-IE" sz="1600" dirty="0" err="1">
                <a:solidFill>
                  <a:schemeClr val="bg1"/>
                </a:solidFill>
              </a:rPr>
              <a:t>Jebus</a:t>
            </a:r>
            <a:r>
              <a:rPr lang="en-IE" sz="1600" dirty="0">
                <a:solidFill>
                  <a:schemeClr val="bg1"/>
                </a:solidFill>
              </a:rPr>
              <a:t> is way over due for a come back</a:t>
            </a:r>
          </a:p>
          <a:p>
            <a:r>
              <a:rPr lang="en-IE" sz="1600" dirty="0">
                <a:solidFill>
                  <a:schemeClr val="bg1"/>
                </a:solidFill>
              </a:rPr>
              <a:t>• Is the Raptures, praise Jesus</a:t>
            </a:r>
          </a:p>
          <a:p>
            <a:r>
              <a:rPr lang="en-IE" sz="1600" dirty="0">
                <a:solidFill>
                  <a:schemeClr val="bg1"/>
                </a:solidFill>
              </a:rPr>
              <a:t>• Prepare to meet thy maker, make sure to hedge your bet </a:t>
            </a:r>
            <a:r>
              <a:rPr lang="en-IE" sz="1600" dirty="0" err="1">
                <a:solidFill>
                  <a:schemeClr val="bg1"/>
                </a:solidFill>
              </a:rPr>
              <a:t>juss</a:t>
            </a:r>
            <a:r>
              <a:rPr lang="en-IE" sz="1600" dirty="0">
                <a:solidFill>
                  <a:schemeClr val="bg1"/>
                </a:solidFill>
              </a:rPr>
              <a:t> in case the Muslims were right</a:t>
            </a:r>
          </a:p>
          <a:p>
            <a:r>
              <a:rPr lang="en-IE" sz="1600" dirty="0">
                <a:solidFill>
                  <a:schemeClr val="bg1"/>
                </a:solidFill>
              </a:rPr>
              <a:t>• Just saw the four horsemen of the apocalypse and man did they have the worst case of road </a:t>
            </a:r>
            <a:r>
              <a:rPr lang="en-IE" sz="1600" dirty="0" smtClean="0">
                <a:solidFill>
                  <a:schemeClr val="bg1"/>
                </a:solidFill>
              </a:rPr>
              <a:t>rage</a:t>
            </a:r>
            <a:endParaRPr lang="en-IE" sz="1600" dirty="0">
              <a:solidFill>
                <a:schemeClr val="bg1"/>
              </a:solidFill>
            </a:endParaRPr>
          </a:p>
        </p:txBody>
      </p:sp>
    </p:spTree>
    <p:extLst>
      <p:ext uri="{BB962C8B-B14F-4D97-AF65-F5344CB8AC3E}">
        <p14:creationId xmlns:p14="http://schemas.microsoft.com/office/powerpoint/2010/main" val="42541101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morris\Desktop\New folder\image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3528" y="1340769"/>
            <a:ext cx="8568952" cy="4862870"/>
          </a:xfrm>
          <a:prstGeom prst="rect">
            <a:avLst/>
          </a:prstGeom>
          <a:noFill/>
        </p:spPr>
        <p:txBody>
          <a:bodyPr wrap="square" rtlCol="0">
            <a:spAutoFit/>
          </a:bodyPr>
          <a:lstStyle/>
          <a:p>
            <a:pPr algn="just"/>
            <a:r>
              <a:rPr lang="en-IE" sz="3200" b="1" dirty="0" err="1" smtClean="0">
                <a:solidFill>
                  <a:schemeClr val="bg1"/>
                </a:solidFill>
              </a:rPr>
              <a:t>Minecraft</a:t>
            </a:r>
            <a:r>
              <a:rPr lang="en-IE" sz="3200" b="1" dirty="0" smtClean="0">
                <a:solidFill>
                  <a:schemeClr val="bg1"/>
                </a:solidFill>
              </a:rPr>
              <a:t> </a:t>
            </a:r>
          </a:p>
          <a:p>
            <a:pPr algn="just"/>
            <a:r>
              <a:rPr lang="en-IE" sz="2000" i="1" dirty="0" smtClean="0">
                <a:solidFill>
                  <a:schemeClr val="bg1"/>
                </a:solidFill>
              </a:rPr>
              <a:t>“Just </a:t>
            </a:r>
            <a:r>
              <a:rPr lang="en-IE" sz="2000" i="1" dirty="0">
                <a:solidFill>
                  <a:schemeClr val="bg1"/>
                </a:solidFill>
              </a:rPr>
              <a:t>pirate it. If you still like it when you can afford it in the future, buy it then. Also don't forget to feel bad. </a:t>
            </a:r>
            <a:r>
              <a:rPr lang="en-IE" sz="2000" i="1" dirty="0" smtClean="0">
                <a:solidFill>
                  <a:schemeClr val="bg1"/>
                </a:solidFill>
              </a:rPr>
              <a:t>;)”</a:t>
            </a:r>
          </a:p>
          <a:p>
            <a:endParaRPr lang="en-IE" sz="1000" dirty="0" smtClean="0">
              <a:solidFill>
                <a:schemeClr val="bg1"/>
              </a:solidFill>
            </a:endParaRPr>
          </a:p>
          <a:p>
            <a:r>
              <a:rPr lang="en-IE" sz="3200" b="1" dirty="0" smtClean="0">
                <a:solidFill>
                  <a:schemeClr val="bg1"/>
                </a:solidFill>
              </a:rPr>
              <a:t>Russell Brand</a:t>
            </a:r>
          </a:p>
          <a:p>
            <a:pPr algn="just"/>
            <a:r>
              <a:rPr lang="en-IE" sz="2000" dirty="0">
                <a:solidFill>
                  <a:schemeClr val="bg1"/>
                </a:solidFill>
              </a:rPr>
              <a:t>As can be seen from the Tweet </a:t>
            </a:r>
            <a:r>
              <a:rPr lang="en-IE" sz="2000" dirty="0" smtClean="0">
                <a:solidFill>
                  <a:schemeClr val="bg1"/>
                </a:solidFill>
              </a:rPr>
              <a:t>below, </a:t>
            </a:r>
            <a:r>
              <a:rPr lang="en-IE" sz="2000" dirty="0">
                <a:solidFill>
                  <a:schemeClr val="bg1"/>
                </a:solidFill>
              </a:rPr>
              <a:t>Brand not only linked to The Pirate Bay but also to a proxy site. This link enabled UK Internet users to bypass the blocks put in place by their ISPs following High Court action by the music and movie industries against The Pirate Bay.</a:t>
            </a:r>
            <a:endParaRPr lang="en-IE" sz="2000" dirty="0" smtClean="0">
              <a:solidFill>
                <a:schemeClr val="bg1"/>
              </a:solidFill>
            </a:endParaRPr>
          </a:p>
          <a:p>
            <a:endParaRPr lang="en-IE" sz="3200" b="1" dirty="0">
              <a:solidFill>
                <a:schemeClr val="bg1"/>
              </a:solidFill>
            </a:endParaRPr>
          </a:p>
          <a:p>
            <a:endParaRPr lang="en-IE" sz="3200" b="1" dirty="0" smtClean="0">
              <a:solidFill>
                <a:schemeClr val="bg1"/>
              </a:solidFill>
            </a:endParaRPr>
          </a:p>
          <a:p>
            <a:endParaRPr lang="en-IE" sz="3200" b="1" dirty="0">
              <a:solidFill>
                <a:schemeClr val="bg1"/>
              </a:solidFill>
            </a:endParaRPr>
          </a:p>
          <a:p>
            <a:endParaRPr lang="en-IE" sz="1000" dirty="0" smtClean="0">
              <a:solidFill>
                <a:schemeClr val="bg1"/>
              </a:solidFill>
            </a:endParaRPr>
          </a:p>
        </p:txBody>
      </p:sp>
      <p:sp>
        <p:nvSpPr>
          <p:cNvPr id="5" name="TextBox 4"/>
          <p:cNvSpPr txBox="1"/>
          <p:nvPr/>
        </p:nvSpPr>
        <p:spPr>
          <a:xfrm>
            <a:off x="827584" y="161017"/>
            <a:ext cx="7560840" cy="646331"/>
          </a:xfrm>
          <a:prstGeom prst="rect">
            <a:avLst/>
          </a:prstGeom>
          <a:noFill/>
        </p:spPr>
        <p:txBody>
          <a:bodyPr wrap="square" rtlCol="0">
            <a:spAutoFit/>
          </a:bodyPr>
          <a:lstStyle/>
          <a:p>
            <a:r>
              <a:rPr lang="en-IE" sz="3600" b="1" dirty="0" smtClean="0">
                <a:solidFill>
                  <a:prstClr val="white"/>
                </a:solidFill>
              </a:rPr>
              <a:t>Alternate </a:t>
            </a:r>
            <a:r>
              <a:rPr lang="en-IE" sz="3600" b="1" dirty="0" smtClean="0">
                <a:solidFill>
                  <a:prstClr val="white"/>
                </a:solidFill>
              </a:rPr>
              <a:t>Options – Encourage Piracy</a:t>
            </a:r>
            <a:endParaRPr lang="en-IE" sz="3600" b="1" dirty="0">
              <a:solidFill>
                <a:prstClr val="white"/>
              </a:solidFill>
            </a:endParaRPr>
          </a:p>
        </p:txBody>
      </p:sp>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0951" y="4581128"/>
            <a:ext cx="495300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910845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morris\Desktop\New folder\image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426991" y="1124744"/>
            <a:ext cx="8280920" cy="1354217"/>
          </a:xfrm>
          <a:prstGeom prst="rect">
            <a:avLst/>
          </a:prstGeom>
        </p:spPr>
        <p:txBody>
          <a:bodyPr wrap="square">
            <a:spAutoFit/>
          </a:bodyPr>
          <a:lstStyle/>
          <a:p>
            <a:r>
              <a:rPr lang="en-IE" sz="2800" b="1" dirty="0">
                <a:solidFill>
                  <a:schemeClr val="bg1"/>
                </a:solidFill>
              </a:rPr>
              <a:t>Game Dev Tycoon</a:t>
            </a:r>
          </a:p>
          <a:p>
            <a:r>
              <a:rPr lang="en-IE" dirty="0">
                <a:solidFill>
                  <a:schemeClr val="bg1"/>
                </a:solidFill>
              </a:rPr>
              <a:t>Pre-empting the game's eventual appearance on file-sharing sites, Patrick and Daniel Klug uploaded their own cracked copy of the full game. But within the code lay a few extra lines. Anyone playing a cracked copy would unwittingly fail due to piracy.</a:t>
            </a:r>
          </a:p>
        </p:txBody>
      </p:sp>
      <p:sp>
        <p:nvSpPr>
          <p:cNvPr id="6" name="TextBox 5"/>
          <p:cNvSpPr txBox="1"/>
          <p:nvPr/>
        </p:nvSpPr>
        <p:spPr>
          <a:xfrm>
            <a:off x="539552" y="161019"/>
            <a:ext cx="8168359" cy="646331"/>
          </a:xfrm>
          <a:prstGeom prst="rect">
            <a:avLst/>
          </a:prstGeom>
          <a:noFill/>
        </p:spPr>
        <p:txBody>
          <a:bodyPr wrap="square" rtlCol="0">
            <a:spAutoFit/>
          </a:bodyPr>
          <a:lstStyle/>
          <a:p>
            <a:r>
              <a:rPr lang="en-IE" sz="3600" b="1" dirty="0" smtClean="0">
                <a:solidFill>
                  <a:prstClr val="white"/>
                </a:solidFill>
              </a:rPr>
              <a:t>Alternate </a:t>
            </a:r>
            <a:r>
              <a:rPr lang="en-IE" sz="3600" b="1" dirty="0" smtClean="0">
                <a:solidFill>
                  <a:prstClr val="white"/>
                </a:solidFill>
              </a:rPr>
              <a:t>Options – Pre-empt piracy</a:t>
            </a:r>
            <a:endParaRPr lang="en-IE" sz="3600" b="1" dirty="0">
              <a:solidFill>
                <a:prstClr val="white"/>
              </a:solidFill>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940" y="2478961"/>
            <a:ext cx="5515019" cy="43230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19395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gmorris\Desktop\New folder\image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23528" y="1196752"/>
            <a:ext cx="8496944" cy="1908215"/>
          </a:xfrm>
          <a:prstGeom prst="rect">
            <a:avLst/>
          </a:prstGeom>
        </p:spPr>
        <p:txBody>
          <a:bodyPr wrap="square">
            <a:spAutoFit/>
          </a:bodyPr>
          <a:lstStyle/>
          <a:p>
            <a:r>
              <a:rPr lang="en-IE" sz="2800" b="1" dirty="0">
                <a:solidFill>
                  <a:schemeClr val="bg1"/>
                </a:solidFill>
              </a:rPr>
              <a:t>Freemium</a:t>
            </a:r>
          </a:p>
          <a:p>
            <a:pPr algn="just"/>
            <a:r>
              <a:rPr lang="en-IE" dirty="0">
                <a:solidFill>
                  <a:schemeClr val="bg1"/>
                </a:solidFill>
              </a:rPr>
              <a:t>The typical freemium or free-to-play app is a free download that uses in-app purchases or advertising to produce revenue rather than charging a flat fee for the app. The freemium model has become very popular over the past few years, especially on mobile devices and massively multiplayer online games (MMOs) like Star Wars: The Old Republic, which have both switched to a freemium model.</a:t>
            </a:r>
            <a:endParaRPr lang="en-IE" dirty="0">
              <a:solidFill>
                <a:schemeClr val="bg1"/>
              </a:solidFill>
            </a:endParaRPr>
          </a:p>
        </p:txBody>
      </p:sp>
      <p:sp>
        <p:nvSpPr>
          <p:cNvPr id="6" name="TextBox 5"/>
          <p:cNvSpPr txBox="1"/>
          <p:nvPr/>
        </p:nvSpPr>
        <p:spPr>
          <a:xfrm>
            <a:off x="1526458" y="161018"/>
            <a:ext cx="6091083" cy="646331"/>
          </a:xfrm>
          <a:prstGeom prst="rect">
            <a:avLst/>
          </a:prstGeom>
          <a:noFill/>
        </p:spPr>
        <p:txBody>
          <a:bodyPr wrap="square" rtlCol="0">
            <a:spAutoFit/>
          </a:bodyPr>
          <a:lstStyle/>
          <a:p>
            <a:r>
              <a:rPr lang="en-IE" sz="3600" b="1" dirty="0" smtClean="0">
                <a:solidFill>
                  <a:prstClr val="white"/>
                </a:solidFill>
              </a:rPr>
              <a:t>Alternate </a:t>
            </a:r>
            <a:r>
              <a:rPr lang="en-IE" sz="3600" b="1" dirty="0" smtClean="0">
                <a:solidFill>
                  <a:prstClr val="white"/>
                </a:solidFill>
              </a:rPr>
              <a:t>Options - Freemium</a:t>
            </a:r>
            <a:endParaRPr lang="en-IE" sz="3600" b="1" dirty="0">
              <a:solidFill>
                <a:prstClr val="white"/>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3356993"/>
            <a:ext cx="4458278" cy="3501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9655" y="3351137"/>
            <a:ext cx="1952625"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280" y="3351137"/>
            <a:ext cx="1847850"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57058" y="5100404"/>
            <a:ext cx="1935222" cy="1771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92281" y="5147197"/>
            <a:ext cx="1847850" cy="1724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92186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morris\Desktop\New folder\image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94818" y="2564904"/>
            <a:ext cx="3635804" cy="1323439"/>
          </a:xfrm>
          <a:prstGeom prst="rect">
            <a:avLst/>
          </a:prstGeom>
          <a:noFill/>
        </p:spPr>
        <p:txBody>
          <a:bodyPr wrap="none" rtlCol="0">
            <a:spAutoFit/>
          </a:bodyPr>
          <a:lstStyle/>
          <a:p>
            <a:r>
              <a:rPr lang="en-IE" sz="8000" b="1" dirty="0" err="1" smtClean="0">
                <a:solidFill>
                  <a:prstClr val="white"/>
                </a:solidFill>
              </a:rPr>
              <a:t>ggggggg</a:t>
            </a:r>
            <a:endParaRPr lang="en-IE" sz="8000" b="1" dirty="0">
              <a:solidFill>
                <a:prstClr val="white"/>
              </a:solidFill>
            </a:endParaRPr>
          </a:p>
        </p:txBody>
      </p:sp>
      <p:sp>
        <p:nvSpPr>
          <p:cNvPr id="5" name="TextBox 4"/>
          <p:cNvSpPr txBox="1"/>
          <p:nvPr/>
        </p:nvSpPr>
        <p:spPr>
          <a:xfrm>
            <a:off x="2641237" y="161019"/>
            <a:ext cx="3852428" cy="646331"/>
          </a:xfrm>
          <a:prstGeom prst="rect">
            <a:avLst/>
          </a:prstGeom>
          <a:noFill/>
        </p:spPr>
        <p:txBody>
          <a:bodyPr wrap="square" rtlCol="0">
            <a:spAutoFit/>
          </a:bodyPr>
          <a:lstStyle/>
          <a:p>
            <a:r>
              <a:rPr lang="en-IE" sz="3600" b="1" dirty="0" smtClean="0">
                <a:solidFill>
                  <a:prstClr val="white"/>
                </a:solidFill>
              </a:rPr>
              <a:t>App Market Places</a:t>
            </a:r>
            <a:endParaRPr lang="en-IE" sz="3600" b="1" dirty="0">
              <a:solidFill>
                <a:prstClr val="white"/>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266897602"/>
              </p:ext>
            </p:extLst>
          </p:nvPr>
        </p:nvGraphicFramePr>
        <p:xfrm>
          <a:off x="467544" y="1412779"/>
          <a:ext cx="8208911" cy="4896540"/>
        </p:xfrm>
        <a:graphic>
          <a:graphicData uri="http://schemas.openxmlformats.org/drawingml/2006/table">
            <a:tbl>
              <a:tblPr firstRow="1" firstCol="1" bandRow="1">
                <a:tableStyleId>{22838BEF-8BB2-4498-84A7-C5851F593DF1}</a:tableStyleId>
              </a:tblPr>
              <a:tblGrid>
                <a:gridCol w="2735711"/>
                <a:gridCol w="2736600"/>
                <a:gridCol w="2736600"/>
              </a:tblGrid>
              <a:tr h="408045">
                <a:tc>
                  <a:txBody>
                    <a:bodyPr/>
                    <a:lstStyle/>
                    <a:p>
                      <a:pPr>
                        <a:lnSpc>
                          <a:spcPct val="115000"/>
                        </a:lnSpc>
                        <a:spcAft>
                          <a:spcPts val="0"/>
                        </a:spcAft>
                      </a:pPr>
                      <a:r>
                        <a:rPr lang="en-US" sz="1500" b="1" dirty="0">
                          <a:effectLst/>
                        </a:rPr>
                        <a:t>Google Android Market</a:t>
                      </a:r>
                      <a:endParaRPr lang="en-IE" sz="1500" b="1" dirty="0">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dirty="0" err="1">
                          <a:effectLst/>
                        </a:rPr>
                        <a:t>AppsLib</a:t>
                      </a:r>
                      <a:endParaRPr lang="en-IE" sz="1500" b="1" dirty="0">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a:effectLst/>
                        </a:rPr>
                        <a:t>NetDragon</a:t>
                      </a:r>
                      <a:endParaRPr lang="en-IE" sz="1500" b="1">
                        <a:solidFill>
                          <a:schemeClr val="tx1"/>
                        </a:solidFill>
                        <a:effectLst/>
                        <a:latin typeface="Calibri"/>
                        <a:ea typeface="Calibri"/>
                        <a:cs typeface="Times New Roman"/>
                      </a:endParaRPr>
                    </a:p>
                  </a:txBody>
                  <a:tcPr marL="68580" marR="68580" marT="0" marB="0"/>
                </a:tc>
              </a:tr>
              <a:tr h="408045">
                <a:tc>
                  <a:txBody>
                    <a:bodyPr/>
                    <a:lstStyle/>
                    <a:p>
                      <a:pPr>
                        <a:lnSpc>
                          <a:spcPct val="115000"/>
                        </a:lnSpc>
                        <a:spcAft>
                          <a:spcPts val="0"/>
                        </a:spcAft>
                      </a:pPr>
                      <a:r>
                        <a:rPr lang="en-US" sz="1500" b="1">
                          <a:effectLst/>
                        </a:rPr>
                        <a:t>Amazon Appstore</a:t>
                      </a:r>
                      <a:endParaRPr lang="en-IE" sz="1500" b="1">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dirty="0" err="1">
                          <a:effectLst/>
                        </a:rPr>
                        <a:t>Handango</a:t>
                      </a:r>
                      <a:endParaRPr lang="en-IE" sz="1500" b="1" dirty="0">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a:effectLst/>
                        </a:rPr>
                        <a:t>Appoke</a:t>
                      </a:r>
                      <a:endParaRPr lang="en-IE" sz="1500" b="1">
                        <a:solidFill>
                          <a:schemeClr val="tx1"/>
                        </a:solidFill>
                        <a:effectLst/>
                        <a:latin typeface="Calibri"/>
                        <a:ea typeface="Calibri"/>
                        <a:cs typeface="Times New Roman"/>
                      </a:endParaRPr>
                    </a:p>
                  </a:txBody>
                  <a:tcPr marL="68580" marR="68580" marT="0" marB="0"/>
                </a:tc>
              </a:tr>
              <a:tr h="408045">
                <a:tc>
                  <a:txBody>
                    <a:bodyPr/>
                    <a:lstStyle/>
                    <a:p>
                      <a:pPr>
                        <a:lnSpc>
                          <a:spcPct val="115000"/>
                        </a:lnSpc>
                        <a:spcAft>
                          <a:spcPts val="0"/>
                        </a:spcAft>
                      </a:pPr>
                      <a:r>
                        <a:rPr lang="en-US" sz="1500" b="1">
                          <a:effectLst/>
                        </a:rPr>
                        <a:t>SlideMe</a:t>
                      </a:r>
                      <a:endParaRPr lang="en-IE" sz="1500" b="1">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dirty="0" err="1">
                          <a:effectLst/>
                        </a:rPr>
                        <a:t>Mikandi</a:t>
                      </a:r>
                      <a:endParaRPr lang="en-IE" sz="1500" b="1" dirty="0">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a:effectLst/>
                        </a:rPr>
                        <a:t>AppstoreHQ</a:t>
                      </a:r>
                      <a:endParaRPr lang="en-IE" sz="1500" b="1">
                        <a:solidFill>
                          <a:schemeClr val="tx1"/>
                        </a:solidFill>
                        <a:effectLst/>
                        <a:latin typeface="Calibri"/>
                        <a:ea typeface="Calibri"/>
                        <a:cs typeface="Times New Roman"/>
                      </a:endParaRPr>
                    </a:p>
                  </a:txBody>
                  <a:tcPr marL="68580" marR="68580" marT="0" marB="0"/>
                </a:tc>
              </a:tr>
              <a:tr h="408045">
                <a:tc>
                  <a:txBody>
                    <a:bodyPr/>
                    <a:lstStyle/>
                    <a:p>
                      <a:pPr>
                        <a:lnSpc>
                          <a:spcPct val="115000"/>
                        </a:lnSpc>
                        <a:spcAft>
                          <a:spcPts val="0"/>
                        </a:spcAft>
                      </a:pPr>
                      <a:r>
                        <a:rPr lang="en-US" sz="1500" b="1" dirty="0" err="1">
                          <a:effectLst/>
                        </a:rPr>
                        <a:t>GetJar</a:t>
                      </a:r>
                      <a:endParaRPr lang="en-IE" sz="1500" b="1" dirty="0">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a:effectLst/>
                        </a:rPr>
                        <a:t>Motorola</a:t>
                      </a:r>
                      <a:endParaRPr lang="en-IE" sz="1500" b="1">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a:effectLst/>
                        </a:rPr>
                        <a:t>BlapkMarket</a:t>
                      </a:r>
                      <a:endParaRPr lang="en-IE" sz="1500" b="1">
                        <a:solidFill>
                          <a:schemeClr val="tx1"/>
                        </a:solidFill>
                        <a:effectLst/>
                        <a:latin typeface="Calibri"/>
                        <a:ea typeface="Calibri"/>
                        <a:cs typeface="Times New Roman"/>
                      </a:endParaRPr>
                    </a:p>
                  </a:txBody>
                  <a:tcPr marL="68580" marR="68580" marT="0" marB="0"/>
                </a:tc>
              </a:tr>
              <a:tr h="408045">
                <a:tc>
                  <a:txBody>
                    <a:bodyPr/>
                    <a:lstStyle/>
                    <a:p>
                      <a:pPr>
                        <a:lnSpc>
                          <a:spcPct val="115000"/>
                        </a:lnSpc>
                        <a:spcAft>
                          <a:spcPts val="0"/>
                        </a:spcAft>
                      </a:pPr>
                      <a:r>
                        <a:rPr lang="en-US" sz="1500" b="1">
                          <a:effectLst/>
                        </a:rPr>
                        <a:t>Soc.io</a:t>
                      </a:r>
                      <a:endParaRPr lang="en-IE" sz="1500" b="1">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a:effectLst/>
                        </a:rPr>
                        <a:t>GoApk</a:t>
                      </a:r>
                      <a:endParaRPr lang="en-IE" sz="1500" b="1">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a:effectLst/>
                        </a:rPr>
                        <a:t>Camangi</a:t>
                      </a:r>
                      <a:endParaRPr lang="en-IE" sz="1500" b="1">
                        <a:solidFill>
                          <a:schemeClr val="tx1"/>
                        </a:solidFill>
                        <a:effectLst/>
                        <a:latin typeface="Calibri"/>
                        <a:ea typeface="Calibri"/>
                        <a:cs typeface="Times New Roman"/>
                      </a:endParaRPr>
                    </a:p>
                  </a:txBody>
                  <a:tcPr marL="68580" marR="68580" marT="0" marB="0"/>
                </a:tc>
              </a:tr>
              <a:tr h="408045">
                <a:tc>
                  <a:txBody>
                    <a:bodyPr/>
                    <a:lstStyle/>
                    <a:p>
                      <a:pPr>
                        <a:lnSpc>
                          <a:spcPct val="115000"/>
                        </a:lnSpc>
                        <a:spcAft>
                          <a:spcPts val="0"/>
                        </a:spcAft>
                      </a:pPr>
                      <a:r>
                        <a:rPr lang="en-US" sz="1500" b="1">
                          <a:effectLst/>
                        </a:rPr>
                        <a:t>AndroidGear</a:t>
                      </a:r>
                      <a:endParaRPr lang="en-IE" sz="1500" b="1">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dirty="0">
                          <a:effectLst/>
                        </a:rPr>
                        <a:t>Me and My Droid</a:t>
                      </a:r>
                      <a:endParaRPr lang="en-IE" sz="1500" b="1" dirty="0">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dirty="0">
                          <a:effectLst/>
                        </a:rPr>
                        <a:t>Hyper Market</a:t>
                      </a:r>
                      <a:endParaRPr lang="en-IE" sz="1500" b="1" dirty="0">
                        <a:solidFill>
                          <a:schemeClr val="tx1"/>
                        </a:solidFill>
                        <a:effectLst/>
                        <a:latin typeface="Calibri"/>
                        <a:ea typeface="Calibri"/>
                        <a:cs typeface="Times New Roman"/>
                      </a:endParaRPr>
                    </a:p>
                  </a:txBody>
                  <a:tcPr marL="68580" marR="68580" marT="0" marB="0"/>
                </a:tc>
              </a:tr>
              <a:tr h="408045">
                <a:tc>
                  <a:txBody>
                    <a:bodyPr/>
                    <a:lstStyle/>
                    <a:p>
                      <a:pPr>
                        <a:lnSpc>
                          <a:spcPct val="115000"/>
                        </a:lnSpc>
                        <a:spcAft>
                          <a:spcPts val="0"/>
                        </a:spcAft>
                      </a:pPr>
                      <a:r>
                        <a:rPr lang="en-US" sz="1500" b="1">
                          <a:effectLst/>
                        </a:rPr>
                        <a:t>1 Mobile</a:t>
                      </a:r>
                      <a:endParaRPr lang="en-IE" sz="1500" b="1">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dirty="0" err="1">
                          <a:effectLst/>
                        </a:rPr>
                        <a:t>Androidblip</a:t>
                      </a:r>
                      <a:endParaRPr lang="en-IE" sz="1500" b="1" dirty="0">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a:effectLst/>
                        </a:rPr>
                        <a:t>Indiroid</a:t>
                      </a:r>
                      <a:endParaRPr lang="en-IE" sz="1500" b="1">
                        <a:solidFill>
                          <a:schemeClr val="tx1"/>
                        </a:solidFill>
                        <a:effectLst/>
                        <a:latin typeface="Calibri"/>
                        <a:ea typeface="Calibri"/>
                        <a:cs typeface="Times New Roman"/>
                      </a:endParaRPr>
                    </a:p>
                  </a:txBody>
                  <a:tcPr marL="68580" marR="68580" marT="0" marB="0"/>
                </a:tc>
              </a:tr>
              <a:tr h="408045">
                <a:tc>
                  <a:txBody>
                    <a:bodyPr/>
                    <a:lstStyle/>
                    <a:p>
                      <a:pPr>
                        <a:lnSpc>
                          <a:spcPct val="115000"/>
                        </a:lnSpc>
                        <a:spcAft>
                          <a:spcPts val="0"/>
                        </a:spcAft>
                      </a:pPr>
                      <a:r>
                        <a:rPr lang="en-US" sz="1500" b="1">
                          <a:effectLst/>
                        </a:rPr>
                        <a:t>Appbrain</a:t>
                      </a:r>
                      <a:endParaRPr lang="en-IE" sz="1500" b="1">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a:effectLst/>
                        </a:rPr>
                        <a:t>AndroidPit</a:t>
                      </a:r>
                      <a:endParaRPr lang="en-IE" sz="1500" b="1">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a:effectLst/>
                        </a:rPr>
                        <a:t>Insyde Market</a:t>
                      </a:r>
                      <a:endParaRPr lang="en-IE" sz="1500" b="1">
                        <a:solidFill>
                          <a:schemeClr val="tx1"/>
                        </a:solidFill>
                        <a:effectLst/>
                        <a:latin typeface="Calibri"/>
                        <a:ea typeface="Calibri"/>
                        <a:cs typeface="Times New Roman"/>
                      </a:endParaRPr>
                    </a:p>
                  </a:txBody>
                  <a:tcPr marL="68580" marR="68580" marT="0" marB="0"/>
                </a:tc>
              </a:tr>
              <a:tr h="408045">
                <a:tc>
                  <a:txBody>
                    <a:bodyPr/>
                    <a:lstStyle/>
                    <a:p>
                      <a:pPr>
                        <a:lnSpc>
                          <a:spcPct val="115000"/>
                        </a:lnSpc>
                        <a:spcAft>
                          <a:spcPts val="0"/>
                        </a:spcAft>
                      </a:pPr>
                      <a:r>
                        <a:rPr lang="en-US" sz="1500" b="1">
                          <a:effectLst/>
                        </a:rPr>
                        <a:t>Applanet</a:t>
                      </a:r>
                      <a:endParaRPr lang="en-IE" sz="1500" b="1">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a:effectLst/>
                        </a:rPr>
                        <a:t>mymarket.cc</a:t>
                      </a:r>
                      <a:endParaRPr lang="en-IE" sz="1500" b="1">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dirty="0">
                          <a:effectLst/>
                        </a:rPr>
                        <a:t>F-Droid</a:t>
                      </a:r>
                      <a:endParaRPr lang="en-IE" sz="1500" b="1" dirty="0">
                        <a:solidFill>
                          <a:schemeClr val="tx1"/>
                        </a:solidFill>
                        <a:effectLst/>
                        <a:latin typeface="Calibri"/>
                        <a:ea typeface="Calibri"/>
                        <a:cs typeface="Times New Roman"/>
                      </a:endParaRPr>
                    </a:p>
                  </a:txBody>
                  <a:tcPr marL="68580" marR="68580" marT="0" marB="0"/>
                </a:tc>
              </a:tr>
              <a:tr h="408045">
                <a:tc>
                  <a:txBody>
                    <a:bodyPr/>
                    <a:lstStyle/>
                    <a:p>
                      <a:pPr>
                        <a:lnSpc>
                          <a:spcPct val="115000"/>
                        </a:lnSpc>
                        <a:spcAft>
                          <a:spcPts val="0"/>
                        </a:spcAft>
                      </a:pPr>
                      <a:r>
                        <a:rPr lang="en-US" sz="1500" b="1">
                          <a:effectLst/>
                        </a:rPr>
                        <a:t>Appstoreconnect</a:t>
                      </a:r>
                      <a:endParaRPr lang="en-IE" sz="1500" b="1">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a:effectLst/>
                        </a:rPr>
                        <a:t>Handster</a:t>
                      </a:r>
                      <a:endParaRPr lang="en-IE" sz="1500" b="1">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a:effectLst/>
                        </a:rPr>
                        <a:t>Aptoide</a:t>
                      </a:r>
                      <a:endParaRPr lang="en-IE" sz="1500" b="1">
                        <a:solidFill>
                          <a:schemeClr val="tx1"/>
                        </a:solidFill>
                        <a:effectLst/>
                        <a:latin typeface="Calibri"/>
                        <a:ea typeface="Calibri"/>
                        <a:cs typeface="Times New Roman"/>
                      </a:endParaRPr>
                    </a:p>
                  </a:txBody>
                  <a:tcPr marL="68580" marR="68580" marT="0" marB="0"/>
                </a:tc>
              </a:tr>
              <a:tr h="408045">
                <a:tc>
                  <a:txBody>
                    <a:bodyPr/>
                    <a:lstStyle/>
                    <a:p>
                      <a:pPr>
                        <a:lnSpc>
                          <a:spcPct val="115000"/>
                        </a:lnSpc>
                        <a:spcAft>
                          <a:spcPts val="0"/>
                        </a:spcAft>
                      </a:pPr>
                      <a:r>
                        <a:rPr lang="en-US" sz="1500" b="1">
                          <a:effectLst/>
                        </a:rPr>
                        <a:t>AndroLib</a:t>
                      </a:r>
                      <a:endParaRPr lang="en-IE" sz="1500" b="1">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a:effectLst/>
                        </a:rPr>
                        <a:t>Noverca</a:t>
                      </a:r>
                      <a:endParaRPr lang="en-IE" sz="1500" b="1">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US" sz="1500" b="1">
                          <a:effectLst/>
                        </a:rPr>
                        <a:t>Phoload</a:t>
                      </a:r>
                      <a:endParaRPr lang="en-IE" sz="1500" b="1">
                        <a:solidFill>
                          <a:schemeClr val="tx1"/>
                        </a:solidFill>
                        <a:effectLst/>
                        <a:latin typeface="Calibri"/>
                        <a:ea typeface="Calibri"/>
                        <a:cs typeface="Times New Roman"/>
                      </a:endParaRPr>
                    </a:p>
                  </a:txBody>
                  <a:tcPr marL="68580" marR="68580" marT="0" marB="0"/>
                </a:tc>
              </a:tr>
              <a:tr h="408045">
                <a:tc>
                  <a:txBody>
                    <a:bodyPr/>
                    <a:lstStyle/>
                    <a:p>
                      <a:pPr>
                        <a:lnSpc>
                          <a:spcPct val="115000"/>
                        </a:lnSpc>
                        <a:spcAft>
                          <a:spcPts val="0"/>
                        </a:spcAft>
                      </a:pPr>
                      <a:r>
                        <a:rPr lang="en-US" sz="1500" b="1">
                          <a:effectLst/>
                        </a:rPr>
                        <a:t>Mobihand</a:t>
                      </a:r>
                      <a:endParaRPr lang="en-IE" sz="1500" b="1">
                        <a:solidFill>
                          <a:schemeClr val="tx1"/>
                        </a:solidFill>
                        <a:effectLst/>
                        <a:latin typeface="Calibri"/>
                        <a:ea typeface="Calibri"/>
                        <a:cs typeface="Times New Roman"/>
                      </a:endParaRPr>
                    </a:p>
                  </a:txBody>
                  <a:tcPr marL="68580" marR="68580" marT="0" marB="0"/>
                </a:tc>
                <a:tc>
                  <a:txBody>
                    <a:bodyPr/>
                    <a:lstStyle/>
                    <a:p>
                      <a:pPr>
                        <a:lnSpc>
                          <a:spcPct val="115000"/>
                        </a:lnSpc>
                        <a:spcAft>
                          <a:spcPts val="0"/>
                        </a:spcAft>
                      </a:pPr>
                      <a:r>
                        <a:rPr lang="en-US" sz="1500" b="1" dirty="0">
                          <a:effectLst/>
                        </a:rPr>
                        <a:t> </a:t>
                      </a:r>
                      <a:r>
                        <a:rPr lang="en-US" sz="1500" b="1" dirty="0" smtClean="0">
                          <a:effectLst/>
                        </a:rPr>
                        <a:t>Apps.ie</a:t>
                      </a:r>
                      <a:endParaRPr lang="en-IE" sz="1500" b="1" dirty="0">
                        <a:solidFill>
                          <a:schemeClr val="tx1"/>
                        </a:solidFill>
                        <a:effectLst/>
                        <a:latin typeface="Calibri"/>
                        <a:ea typeface="Calibri"/>
                        <a:cs typeface="Times New Roman"/>
                      </a:endParaRPr>
                    </a:p>
                  </a:txBody>
                  <a:tcPr marL="68580" marR="68580" marT="0" marB="0"/>
                </a:tc>
                <a:tc>
                  <a:txBody>
                    <a:bodyPr/>
                    <a:lstStyle/>
                    <a:p>
                      <a:pPr algn="just">
                        <a:lnSpc>
                          <a:spcPct val="115000"/>
                        </a:lnSpc>
                        <a:spcAft>
                          <a:spcPts val="0"/>
                        </a:spcAft>
                      </a:pPr>
                      <a:r>
                        <a:rPr lang="en-IE" sz="1500" b="1" dirty="0">
                          <a:effectLst/>
                        </a:rPr>
                        <a:t> </a:t>
                      </a:r>
                      <a:r>
                        <a:rPr lang="en-IE" sz="1500" b="1" dirty="0" smtClean="0">
                          <a:effectLst/>
                        </a:rPr>
                        <a:t>android.ie</a:t>
                      </a:r>
                      <a:endParaRPr lang="en-IE" sz="1500" b="1" dirty="0">
                        <a:solidFill>
                          <a:schemeClr val="tx1"/>
                        </a:solidFill>
                        <a:effectLst/>
                        <a:latin typeface="Calibri"/>
                        <a:ea typeface="Calibri"/>
                        <a:cs typeface="Times New Roman"/>
                      </a:endParaRPr>
                    </a:p>
                  </a:txBody>
                  <a:tcPr marL="68580" marR="68580" marT="0" marB="0"/>
                </a:tc>
              </a:tr>
            </a:tbl>
          </a:graphicData>
        </a:graphic>
      </p:graphicFrame>
    </p:spTree>
    <p:extLst>
      <p:ext uri="{BB962C8B-B14F-4D97-AF65-F5344CB8AC3E}">
        <p14:creationId xmlns:p14="http://schemas.microsoft.com/office/powerpoint/2010/main" val="28590701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morris\Desktop\New folder\image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p:nvPr/>
        </p:nvPicPr>
        <p:blipFill>
          <a:blip r:embed="rId4">
            <a:extLst>
              <a:ext uri="{28A0092B-C50C-407E-A947-70E740481C1C}">
                <a14:useLocalDpi xmlns:a14="http://schemas.microsoft.com/office/drawing/2010/main" val="0"/>
              </a:ext>
            </a:extLst>
          </a:blip>
          <a:srcRect/>
          <a:stretch>
            <a:fillRect/>
          </a:stretch>
        </p:blipFill>
        <p:spPr bwMode="auto">
          <a:xfrm>
            <a:off x="138326" y="1556792"/>
            <a:ext cx="8858250" cy="4619625"/>
          </a:xfrm>
          <a:prstGeom prst="rect">
            <a:avLst/>
          </a:prstGeom>
          <a:noFill/>
          <a:ln>
            <a:noFill/>
          </a:ln>
        </p:spPr>
      </p:pic>
      <p:sp>
        <p:nvSpPr>
          <p:cNvPr id="6" name="TextBox 5"/>
          <p:cNvSpPr txBox="1"/>
          <p:nvPr/>
        </p:nvSpPr>
        <p:spPr>
          <a:xfrm>
            <a:off x="2719971" y="161020"/>
            <a:ext cx="3694959" cy="646331"/>
          </a:xfrm>
          <a:prstGeom prst="rect">
            <a:avLst/>
          </a:prstGeom>
          <a:noFill/>
        </p:spPr>
        <p:txBody>
          <a:bodyPr wrap="square" rtlCol="0">
            <a:spAutoFit/>
          </a:bodyPr>
          <a:lstStyle/>
          <a:p>
            <a:r>
              <a:rPr lang="en-IE" sz="3600" b="1" dirty="0" smtClean="0">
                <a:solidFill>
                  <a:prstClr val="white"/>
                </a:solidFill>
              </a:rPr>
              <a:t>Draft Project Plan</a:t>
            </a:r>
            <a:endParaRPr lang="en-IE" sz="3600" b="1" dirty="0">
              <a:solidFill>
                <a:prstClr val="white"/>
              </a:solidFill>
            </a:endParaRPr>
          </a:p>
        </p:txBody>
      </p:sp>
    </p:spTree>
    <p:extLst>
      <p:ext uri="{BB962C8B-B14F-4D97-AF65-F5344CB8AC3E}">
        <p14:creationId xmlns:p14="http://schemas.microsoft.com/office/powerpoint/2010/main" val="28590701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morris\Desktop\New folder\image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45846" y="1340768"/>
            <a:ext cx="6291146" cy="1569660"/>
          </a:xfrm>
          <a:prstGeom prst="rect">
            <a:avLst/>
          </a:prstGeom>
          <a:noFill/>
        </p:spPr>
        <p:txBody>
          <a:bodyPr wrap="none" rtlCol="0">
            <a:spAutoFit/>
          </a:bodyPr>
          <a:lstStyle/>
          <a:p>
            <a:pPr marL="457200" indent="-457200">
              <a:buFont typeface="Arial" panose="020B0604020202020204" pitchFamily="34" charset="0"/>
              <a:buChar char="•"/>
            </a:pPr>
            <a:r>
              <a:rPr lang="en-IE" sz="3200" b="1" dirty="0" smtClean="0">
                <a:solidFill>
                  <a:prstClr val="white"/>
                </a:solidFill>
              </a:rPr>
              <a:t>Protect your app from piracy</a:t>
            </a:r>
          </a:p>
          <a:p>
            <a:pPr marL="457200" indent="-457200">
              <a:buFont typeface="Arial" panose="020B0604020202020204" pitchFamily="34" charset="0"/>
              <a:buChar char="•"/>
            </a:pPr>
            <a:endParaRPr lang="en-IE" sz="3200" b="1" dirty="0" smtClean="0">
              <a:solidFill>
                <a:prstClr val="white"/>
              </a:solidFill>
            </a:endParaRPr>
          </a:p>
          <a:p>
            <a:pPr marL="457200" indent="-457200">
              <a:buFont typeface="Arial" panose="020B0604020202020204" pitchFamily="34" charset="0"/>
              <a:buChar char="•"/>
            </a:pPr>
            <a:r>
              <a:rPr lang="en-IE" sz="3200" b="1" dirty="0" smtClean="0">
                <a:solidFill>
                  <a:prstClr val="white"/>
                </a:solidFill>
              </a:rPr>
              <a:t>Protect your legitimate app users</a:t>
            </a:r>
            <a:endParaRPr lang="en-IE" sz="3200" b="1" dirty="0">
              <a:solidFill>
                <a:prstClr val="white"/>
              </a:solidFill>
            </a:endParaRPr>
          </a:p>
        </p:txBody>
      </p:sp>
      <p:sp>
        <p:nvSpPr>
          <p:cNvPr id="2" name="TextBox 1"/>
          <p:cNvSpPr txBox="1"/>
          <p:nvPr/>
        </p:nvSpPr>
        <p:spPr>
          <a:xfrm>
            <a:off x="3275856" y="692696"/>
            <a:ext cx="184731" cy="369332"/>
          </a:xfrm>
          <a:prstGeom prst="rect">
            <a:avLst/>
          </a:prstGeom>
          <a:noFill/>
        </p:spPr>
        <p:txBody>
          <a:bodyPr wrap="none" rtlCol="0">
            <a:spAutoFit/>
          </a:bodyPr>
          <a:lstStyle/>
          <a:p>
            <a:endParaRPr lang="en-IE" dirty="0"/>
          </a:p>
        </p:txBody>
      </p:sp>
      <p:sp>
        <p:nvSpPr>
          <p:cNvPr id="5" name="TextBox 4"/>
          <p:cNvSpPr txBox="1"/>
          <p:nvPr/>
        </p:nvSpPr>
        <p:spPr>
          <a:xfrm>
            <a:off x="3292102" y="161020"/>
            <a:ext cx="2550698" cy="646331"/>
          </a:xfrm>
          <a:prstGeom prst="rect">
            <a:avLst/>
          </a:prstGeom>
          <a:noFill/>
        </p:spPr>
        <p:txBody>
          <a:bodyPr wrap="none" rtlCol="0">
            <a:spAutoFit/>
          </a:bodyPr>
          <a:lstStyle/>
          <a:p>
            <a:r>
              <a:rPr lang="en-IE" sz="3600" b="1" dirty="0" smtClean="0">
                <a:solidFill>
                  <a:prstClr val="white"/>
                </a:solidFill>
              </a:rPr>
              <a:t>Thesis Goals</a:t>
            </a:r>
          </a:p>
        </p:txBody>
      </p:sp>
    </p:spTree>
    <p:extLst>
      <p:ext uri="{BB962C8B-B14F-4D97-AF65-F5344CB8AC3E}">
        <p14:creationId xmlns:p14="http://schemas.microsoft.com/office/powerpoint/2010/main" val="986334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morris\Desktop\New folder\image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94818" y="2564904"/>
            <a:ext cx="4945265" cy="1323439"/>
          </a:xfrm>
          <a:prstGeom prst="rect">
            <a:avLst/>
          </a:prstGeom>
          <a:noFill/>
        </p:spPr>
        <p:txBody>
          <a:bodyPr wrap="none" rtlCol="0">
            <a:spAutoFit/>
          </a:bodyPr>
          <a:lstStyle/>
          <a:p>
            <a:r>
              <a:rPr lang="en-IE" sz="8000" b="1" dirty="0" smtClean="0">
                <a:solidFill>
                  <a:prstClr val="white"/>
                </a:solidFill>
              </a:rPr>
              <a:t>Questions?</a:t>
            </a:r>
            <a:endParaRPr lang="en-IE" sz="8000" b="1" dirty="0">
              <a:solidFill>
                <a:prstClr val="white"/>
              </a:solidFill>
            </a:endParaRPr>
          </a:p>
        </p:txBody>
      </p:sp>
    </p:spTree>
    <p:extLst>
      <p:ext uri="{BB962C8B-B14F-4D97-AF65-F5344CB8AC3E}">
        <p14:creationId xmlns:p14="http://schemas.microsoft.com/office/powerpoint/2010/main" val="42469286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morris\Desktop\New folder\image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343315" y="161018"/>
            <a:ext cx="2448272" cy="646331"/>
          </a:xfrm>
          <a:prstGeom prst="rect">
            <a:avLst/>
          </a:prstGeom>
          <a:noFill/>
        </p:spPr>
        <p:txBody>
          <a:bodyPr wrap="square" rtlCol="0">
            <a:spAutoFit/>
          </a:bodyPr>
          <a:lstStyle/>
          <a:p>
            <a:r>
              <a:rPr lang="en-IE" sz="3600" b="1" dirty="0" smtClean="0">
                <a:solidFill>
                  <a:prstClr val="white"/>
                </a:solidFill>
              </a:rPr>
              <a:t>Gentlemen!</a:t>
            </a:r>
            <a:endParaRPr lang="en-IE" sz="3600" b="1" dirty="0">
              <a:solidFill>
                <a:prstClr val="white"/>
              </a:solidFill>
            </a:endParaRPr>
          </a:p>
        </p:txBody>
      </p:sp>
      <p:sp>
        <p:nvSpPr>
          <p:cNvPr id="3" name="Rectangle 2"/>
          <p:cNvSpPr/>
          <p:nvPr/>
        </p:nvSpPr>
        <p:spPr>
          <a:xfrm>
            <a:off x="210967" y="1043683"/>
            <a:ext cx="8712968" cy="1200329"/>
          </a:xfrm>
          <a:prstGeom prst="rect">
            <a:avLst/>
          </a:prstGeom>
        </p:spPr>
        <p:txBody>
          <a:bodyPr wrap="square">
            <a:spAutoFit/>
          </a:bodyPr>
          <a:lstStyle/>
          <a:p>
            <a:r>
              <a:rPr lang="en-IE" sz="2400" b="1" i="1" dirty="0" smtClean="0">
                <a:solidFill>
                  <a:schemeClr val="bg1"/>
                </a:solidFill>
              </a:rPr>
              <a:t>“Ok</a:t>
            </a:r>
            <a:r>
              <a:rPr lang="en-IE" sz="2400" b="1" i="1" dirty="0">
                <a:solidFill>
                  <a:schemeClr val="bg1"/>
                </a:solidFill>
              </a:rPr>
              <a:t>! I think I’ll call time on this. Official Android sales numbers for Gentlemen! after three days: 8 copies sold. 2,462 copies pirated</a:t>
            </a:r>
            <a:r>
              <a:rPr lang="en-IE" sz="2400" b="1" i="1" dirty="0" smtClean="0">
                <a:solidFill>
                  <a:schemeClr val="bg1"/>
                </a:solidFill>
              </a:rPr>
              <a:t>.”</a:t>
            </a:r>
            <a:endParaRPr lang="en-IE" sz="2400" b="1" i="1" dirty="0">
              <a:solidFill>
                <a:schemeClr val="bg1"/>
              </a:solidFill>
            </a:endParaRPr>
          </a:p>
          <a:p>
            <a:r>
              <a:rPr lang="en-IE" sz="2400" b="1" i="1" dirty="0">
                <a:solidFill>
                  <a:schemeClr val="bg1"/>
                </a:solidFill>
              </a:rPr>
              <a:t>— Lucky Frame (@</a:t>
            </a:r>
            <a:r>
              <a:rPr lang="en-IE" sz="2400" b="1" i="1" dirty="0" err="1">
                <a:solidFill>
                  <a:schemeClr val="bg1"/>
                </a:solidFill>
              </a:rPr>
              <a:t>lucky_frame</a:t>
            </a:r>
            <a:r>
              <a:rPr lang="en-IE" sz="2400" b="1" i="1" dirty="0">
                <a:solidFill>
                  <a:schemeClr val="bg1"/>
                </a:solidFill>
              </a:rPr>
              <a:t>) </a:t>
            </a:r>
            <a:endParaRPr lang="en-IE" sz="2400" b="1"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534" y="2538652"/>
            <a:ext cx="4769831" cy="3095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 y="5805264"/>
            <a:ext cx="9144000" cy="954107"/>
          </a:xfrm>
          <a:prstGeom prst="rect">
            <a:avLst/>
          </a:prstGeom>
        </p:spPr>
        <p:txBody>
          <a:bodyPr wrap="square">
            <a:spAutoFit/>
          </a:bodyPr>
          <a:lstStyle/>
          <a:p>
            <a:pPr marL="285750" indent="-285750">
              <a:buFont typeface="Arial" panose="020B0604020202020204" pitchFamily="34" charset="0"/>
              <a:buChar char="•"/>
            </a:pPr>
            <a:r>
              <a:rPr lang="en-IE" sz="1400" dirty="0">
                <a:solidFill>
                  <a:schemeClr val="bg1"/>
                </a:solidFill>
                <a:hlinkClick r:id="rId5"/>
              </a:rPr>
              <a:t>http://www.vg247.com/2013/08/22/gentlemen-pirated-about-50000-times-on-android</a:t>
            </a:r>
            <a:r>
              <a:rPr lang="en-IE" sz="1400" dirty="0" smtClean="0">
                <a:solidFill>
                  <a:schemeClr val="bg1"/>
                </a:solidFill>
                <a:hlinkClick r:id="rId5"/>
              </a:rPr>
              <a:t>/</a:t>
            </a:r>
            <a:endParaRPr lang="en-IE" sz="1400" dirty="0" smtClean="0">
              <a:solidFill>
                <a:schemeClr val="bg1"/>
              </a:solidFill>
            </a:endParaRPr>
          </a:p>
          <a:p>
            <a:pPr marL="285750" indent="-285750">
              <a:buFont typeface="Arial" panose="020B0604020202020204" pitchFamily="34" charset="0"/>
              <a:buChar char="•"/>
            </a:pPr>
            <a:r>
              <a:rPr lang="en-IE" sz="1400" dirty="0">
                <a:solidFill>
                  <a:schemeClr val="bg1"/>
                </a:solidFill>
                <a:hlinkClick r:id="rId6"/>
              </a:rPr>
              <a:t>http://www.joystiq.com/2013/08/24/indie-game-gentlemen-was-bought-144-times-pirated-over-50-000</a:t>
            </a:r>
            <a:r>
              <a:rPr lang="en-IE" sz="1400" dirty="0" smtClean="0">
                <a:solidFill>
                  <a:schemeClr val="bg1"/>
                </a:solidFill>
                <a:hlinkClick r:id="rId6"/>
              </a:rPr>
              <a:t>/</a:t>
            </a:r>
            <a:endParaRPr lang="en-IE" sz="1400" dirty="0" smtClean="0">
              <a:solidFill>
                <a:schemeClr val="bg1"/>
              </a:solidFill>
            </a:endParaRPr>
          </a:p>
          <a:p>
            <a:pPr marL="285750" indent="-285750">
              <a:buFont typeface="Arial" panose="020B0604020202020204" pitchFamily="34" charset="0"/>
              <a:buChar char="•"/>
            </a:pPr>
            <a:r>
              <a:rPr lang="en-IE" sz="1400" dirty="0">
                <a:solidFill>
                  <a:schemeClr val="bg1"/>
                </a:solidFill>
                <a:hlinkClick r:id="rId7"/>
              </a:rPr>
              <a:t>http://www.gamasutra.com/blogs/YannSeznec/20130820/198453/Gentlemen_Or_how_our_most_successful_game_is_also_our_least_profitable.php</a:t>
            </a:r>
            <a:endParaRPr lang="en-IE" sz="1400" dirty="0">
              <a:solidFill>
                <a:schemeClr val="bg1"/>
              </a:solidFill>
            </a:endParaRPr>
          </a:p>
        </p:txBody>
      </p:sp>
    </p:spTree>
    <p:extLst>
      <p:ext uri="{BB962C8B-B14F-4D97-AF65-F5344CB8AC3E}">
        <p14:creationId xmlns:p14="http://schemas.microsoft.com/office/powerpoint/2010/main" val="9087771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morris\Desktop\New folder\image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685353" y="161018"/>
            <a:ext cx="2038776" cy="646331"/>
          </a:xfrm>
          <a:prstGeom prst="rect">
            <a:avLst/>
          </a:prstGeom>
          <a:noFill/>
        </p:spPr>
        <p:txBody>
          <a:bodyPr wrap="square" rtlCol="0">
            <a:spAutoFit/>
          </a:bodyPr>
          <a:lstStyle/>
          <a:p>
            <a:r>
              <a:rPr lang="en-IE" sz="3600" b="1" dirty="0" smtClean="0">
                <a:solidFill>
                  <a:prstClr val="white"/>
                </a:solidFill>
              </a:rPr>
              <a:t>Agenda</a:t>
            </a:r>
            <a:endParaRPr lang="en-IE" sz="3600" b="1" dirty="0">
              <a:solidFill>
                <a:prstClr val="white"/>
              </a:solidFill>
            </a:endParaRPr>
          </a:p>
        </p:txBody>
      </p:sp>
      <p:sp>
        <p:nvSpPr>
          <p:cNvPr id="2" name="TextBox 1"/>
          <p:cNvSpPr txBox="1"/>
          <p:nvPr/>
        </p:nvSpPr>
        <p:spPr>
          <a:xfrm>
            <a:off x="695622" y="5805263"/>
            <a:ext cx="1793055" cy="461665"/>
          </a:xfrm>
          <a:prstGeom prst="rect">
            <a:avLst/>
          </a:prstGeom>
          <a:noFill/>
        </p:spPr>
        <p:txBody>
          <a:bodyPr wrap="none" rtlCol="0">
            <a:spAutoFit/>
          </a:bodyPr>
          <a:lstStyle/>
          <a:p>
            <a:r>
              <a:rPr lang="en-IE" sz="2400" b="1" dirty="0" smtClean="0">
                <a:solidFill>
                  <a:schemeClr val="bg1"/>
                </a:solidFill>
              </a:rPr>
              <a:t>Get involved</a:t>
            </a:r>
            <a:endParaRPr lang="en-IE" sz="2400" b="1" dirty="0">
              <a:solidFill>
                <a:schemeClr val="bg1"/>
              </a:solidFill>
            </a:endParaRPr>
          </a:p>
        </p:txBody>
      </p:sp>
      <p:sp>
        <p:nvSpPr>
          <p:cNvPr id="6" name="TextBox 5"/>
          <p:cNvSpPr txBox="1"/>
          <p:nvPr/>
        </p:nvSpPr>
        <p:spPr>
          <a:xfrm>
            <a:off x="683568" y="1628800"/>
            <a:ext cx="5989012" cy="461665"/>
          </a:xfrm>
          <a:prstGeom prst="rect">
            <a:avLst/>
          </a:prstGeom>
          <a:noFill/>
        </p:spPr>
        <p:txBody>
          <a:bodyPr wrap="none" rtlCol="0">
            <a:spAutoFit/>
          </a:bodyPr>
          <a:lstStyle/>
          <a:p>
            <a:r>
              <a:rPr lang="en-IE" sz="2400" b="1" dirty="0" smtClean="0">
                <a:solidFill>
                  <a:schemeClr val="bg1"/>
                </a:solidFill>
              </a:rPr>
              <a:t>To be done once I have everything filled out ..</a:t>
            </a:r>
            <a:endParaRPr lang="en-IE" sz="2400" b="1" dirty="0">
              <a:solidFill>
                <a:schemeClr val="bg1"/>
              </a:solidFill>
            </a:endParaRPr>
          </a:p>
        </p:txBody>
      </p:sp>
    </p:spTree>
    <p:extLst>
      <p:ext uri="{BB962C8B-B14F-4D97-AF65-F5344CB8AC3E}">
        <p14:creationId xmlns:p14="http://schemas.microsoft.com/office/powerpoint/2010/main" val="15373077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2159" y="1412776"/>
            <a:ext cx="3960440" cy="32265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064" y="1412776"/>
            <a:ext cx="3168352" cy="3244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descr="C:\Users\gmorris\Desktop\New folder\image1.jpe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194076" y="161020"/>
            <a:ext cx="4746749" cy="646331"/>
          </a:xfrm>
          <a:prstGeom prst="rect">
            <a:avLst/>
          </a:prstGeom>
        </p:spPr>
        <p:txBody>
          <a:bodyPr wrap="none">
            <a:spAutoFit/>
          </a:bodyPr>
          <a:lstStyle/>
          <a:p>
            <a:r>
              <a:rPr lang="en-IE" sz="3600" b="1" dirty="0" smtClean="0">
                <a:solidFill>
                  <a:prstClr val="white"/>
                </a:solidFill>
              </a:rPr>
              <a:t>Piracy Rates on Android</a:t>
            </a:r>
            <a:endParaRPr lang="en-IE" sz="3600" b="1" dirty="0">
              <a:solidFill>
                <a:prstClr val="white"/>
              </a:solidFill>
            </a:endParaRPr>
          </a:p>
        </p:txBody>
      </p:sp>
      <p:sp>
        <p:nvSpPr>
          <p:cNvPr id="9" name="TextBox 8"/>
          <p:cNvSpPr txBox="1"/>
          <p:nvPr/>
        </p:nvSpPr>
        <p:spPr>
          <a:xfrm>
            <a:off x="452159" y="4657046"/>
            <a:ext cx="3427541" cy="400110"/>
          </a:xfrm>
          <a:prstGeom prst="rect">
            <a:avLst/>
          </a:prstGeom>
          <a:noFill/>
        </p:spPr>
        <p:txBody>
          <a:bodyPr wrap="none" rtlCol="0">
            <a:spAutoFit/>
          </a:bodyPr>
          <a:lstStyle/>
          <a:p>
            <a:r>
              <a:rPr lang="en-IE" sz="2000" dirty="0" smtClean="0">
                <a:solidFill>
                  <a:schemeClr val="bg1"/>
                </a:solidFill>
              </a:rPr>
              <a:t>Based upon </a:t>
            </a:r>
            <a:r>
              <a:rPr lang="en-IE" sz="2000" dirty="0" err="1" smtClean="0">
                <a:solidFill>
                  <a:schemeClr val="bg1"/>
                </a:solidFill>
              </a:rPr>
              <a:t>Arxan</a:t>
            </a:r>
            <a:r>
              <a:rPr lang="en-IE" sz="2000" dirty="0" smtClean="0">
                <a:solidFill>
                  <a:schemeClr val="bg1"/>
                </a:solidFill>
              </a:rPr>
              <a:t> 2013 report.</a:t>
            </a:r>
            <a:endParaRPr lang="en-IE" sz="2000" dirty="0">
              <a:solidFill>
                <a:schemeClr val="bg1"/>
              </a:solidFill>
            </a:endParaRPr>
          </a:p>
        </p:txBody>
      </p:sp>
      <p:sp>
        <p:nvSpPr>
          <p:cNvPr id="5" name="TextBox 4"/>
          <p:cNvSpPr txBox="1"/>
          <p:nvPr/>
        </p:nvSpPr>
        <p:spPr>
          <a:xfrm>
            <a:off x="488163" y="5445224"/>
            <a:ext cx="7848872" cy="830997"/>
          </a:xfrm>
          <a:prstGeom prst="rect">
            <a:avLst/>
          </a:prstGeom>
          <a:noFill/>
        </p:spPr>
        <p:txBody>
          <a:bodyPr wrap="square" rtlCol="0">
            <a:spAutoFit/>
          </a:bodyPr>
          <a:lstStyle/>
          <a:p>
            <a:r>
              <a:rPr lang="en-IE" sz="2400" b="1" dirty="0" smtClean="0">
                <a:solidFill>
                  <a:schemeClr val="bg1"/>
                </a:solidFill>
              </a:rPr>
              <a:t>In most cases, there are free pirated versions available now on torrent sites.</a:t>
            </a:r>
            <a:endParaRPr lang="en-IE" sz="2400" b="1" dirty="0">
              <a:solidFill>
                <a:schemeClr val="bg1"/>
              </a:solidFill>
            </a:endParaRPr>
          </a:p>
        </p:txBody>
      </p:sp>
    </p:spTree>
    <p:extLst>
      <p:ext uri="{BB962C8B-B14F-4D97-AF65-F5344CB8AC3E}">
        <p14:creationId xmlns:p14="http://schemas.microsoft.com/office/powerpoint/2010/main" val="4145941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76" y="1340768"/>
            <a:ext cx="8820472"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2" descr="C:\Users\gmorris\Desktop\New folder\image1.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467838" y="161020"/>
            <a:ext cx="4199226" cy="646331"/>
          </a:xfrm>
          <a:prstGeom prst="rect">
            <a:avLst/>
          </a:prstGeom>
        </p:spPr>
        <p:txBody>
          <a:bodyPr wrap="none">
            <a:spAutoFit/>
          </a:bodyPr>
          <a:lstStyle/>
          <a:p>
            <a:r>
              <a:rPr lang="en-IE" sz="3600" b="1" dirty="0" smtClean="0">
                <a:solidFill>
                  <a:prstClr val="white"/>
                </a:solidFill>
              </a:rPr>
              <a:t>Piracy Search Results</a:t>
            </a:r>
            <a:endParaRPr lang="en-IE" sz="3600" b="1" dirty="0">
              <a:solidFill>
                <a:prstClr val="white"/>
              </a:solidFill>
            </a:endParaRPr>
          </a:p>
        </p:txBody>
      </p:sp>
      <p:sp>
        <p:nvSpPr>
          <p:cNvPr id="7" name="TextBox 6"/>
          <p:cNvSpPr txBox="1"/>
          <p:nvPr/>
        </p:nvSpPr>
        <p:spPr>
          <a:xfrm>
            <a:off x="488163" y="5445224"/>
            <a:ext cx="7848872" cy="830997"/>
          </a:xfrm>
          <a:prstGeom prst="rect">
            <a:avLst/>
          </a:prstGeom>
          <a:noFill/>
        </p:spPr>
        <p:txBody>
          <a:bodyPr wrap="square" rtlCol="0">
            <a:spAutoFit/>
          </a:bodyPr>
          <a:lstStyle/>
          <a:p>
            <a:r>
              <a:rPr lang="en-IE" sz="2400" b="1" dirty="0" err="1" smtClean="0">
                <a:solidFill>
                  <a:schemeClr val="bg1"/>
                </a:solidFill>
              </a:rPr>
              <a:t>Piratebay</a:t>
            </a:r>
            <a:r>
              <a:rPr lang="en-IE" sz="2400" b="1" dirty="0" smtClean="0">
                <a:solidFill>
                  <a:schemeClr val="bg1"/>
                </a:solidFill>
              </a:rPr>
              <a:t> will not show more than 100 pages of results and has no exact number of results size.</a:t>
            </a:r>
            <a:endParaRPr lang="en-IE" sz="2400" b="1" dirty="0">
              <a:solidFill>
                <a:schemeClr val="bg1"/>
              </a:solidFill>
            </a:endParaRPr>
          </a:p>
        </p:txBody>
      </p:sp>
    </p:spTree>
    <p:extLst>
      <p:ext uri="{BB962C8B-B14F-4D97-AF65-F5344CB8AC3E}">
        <p14:creationId xmlns:p14="http://schemas.microsoft.com/office/powerpoint/2010/main" val="2034076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morris\Desktop\New folder\image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761314" y="161020"/>
            <a:ext cx="4107791" cy="646331"/>
          </a:xfrm>
          <a:prstGeom prst="rect">
            <a:avLst/>
          </a:prstGeom>
          <a:noFill/>
        </p:spPr>
        <p:txBody>
          <a:bodyPr wrap="none" rtlCol="0">
            <a:spAutoFit/>
          </a:bodyPr>
          <a:lstStyle/>
          <a:p>
            <a:r>
              <a:rPr lang="en-IE" sz="3600" b="1" dirty="0" smtClean="0">
                <a:solidFill>
                  <a:schemeClr val="bg1"/>
                </a:solidFill>
              </a:rPr>
              <a:t>Problem Description</a:t>
            </a:r>
            <a:endParaRPr lang="en-IE" sz="3600" b="1" dirty="0">
              <a:solidFill>
                <a:schemeClr val="bg1"/>
              </a:solidFill>
            </a:endParaRPr>
          </a:p>
        </p:txBody>
      </p:sp>
      <p:pic>
        <p:nvPicPr>
          <p:cNvPr id="6" name="Picture 5"/>
          <p:cNvPicPr/>
          <p:nvPr/>
        </p:nvPicPr>
        <p:blipFill>
          <a:blip r:embed="rId4">
            <a:extLst>
              <a:ext uri="{28A0092B-C50C-407E-A947-70E740481C1C}">
                <a14:useLocalDpi xmlns:a14="http://schemas.microsoft.com/office/drawing/2010/main" val="0"/>
              </a:ext>
            </a:extLst>
          </a:blip>
          <a:srcRect/>
          <a:stretch>
            <a:fillRect/>
          </a:stretch>
        </p:blipFill>
        <p:spPr bwMode="auto">
          <a:xfrm>
            <a:off x="1845736" y="1124744"/>
            <a:ext cx="5443430" cy="5495953"/>
          </a:xfrm>
          <a:prstGeom prst="rect">
            <a:avLst/>
          </a:prstGeom>
          <a:noFill/>
          <a:ln>
            <a:noFill/>
          </a:ln>
        </p:spPr>
      </p:pic>
    </p:spTree>
    <p:extLst>
      <p:ext uri="{BB962C8B-B14F-4D97-AF65-F5344CB8AC3E}">
        <p14:creationId xmlns:p14="http://schemas.microsoft.com/office/powerpoint/2010/main" val="7394191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morris\Desktop\New folder\image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811308" y="161020"/>
            <a:ext cx="5521383" cy="646331"/>
          </a:xfrm>
          <a:prstGeom prst="rect">
            <a:avLst/>
          </a:prstGeom>
          <a:noFill/>
        </p:spPr>
        <p:txBody>
          <a:bodyPr wrap="none" rtlCol="0">
            <a:spAutoFit/>
          </a:bodyPr>
          <a:lstStyle/>
          <a:p>
            <a:r>
              <a:rPr lang="en-IE" sz="3600" b="1" dirty="0" smtClean="0">
                <a:solidFill>
                  <a:prstClr val="white"/>
                </a:solidFill>
              </a:rPr>
              <a:t>Reverse Engineering an APK</a:t>
            </a:r>
            <a:endParaRPr lang="en-IE" sz="3600" b="1" dirty="0">
              <a:solidFill>
                <a:prstClr val="white"/>
              </a:solidFill>
            </a:endParaRPr>
          </a:p>
        </p:txBody>
      </p:sp>
      <p:sp>
        <p:nvSpPr>
          <p:cNvPr id="5" name="TextBox 4"/>
          <p:cNvSpPr txBox="1"/>
          <p:nvPr/>
        </p:nvSpPr>
        <p:spPr>
          <a:xfrm>
            <a:off x="179512" y="1052736"/>
            <a:ext cx="8784976" cy="1015663"/>
          </a:xfrm>
          <a:prstGeom prst="rect">
            <a:avLst/>
          </a:prstGeom>
          <a:noFill/>
        </p:spPr>
        <p:txBody>
          <a:bodyPr wrap="square" rtlCol="0">
            <a:spAutoFit/>
          </a:bodyPr>
          <a:lstStyle/>
          <a:p>
            <a:pPr marL="342900" lvl="0" indent="-342900" algn="just">
              <a:buFont typeface="Arial" panose="020B0604020202020204" pitchFamily="34" charset="0"/>
              <a:buChar char="•"/>
            </a:pPr>
            <a:endParaRPr lang="en-IE" sz="2000" b="1" dirty="0" smtClean="0">
              <a:solidFill>
                <a:schemeClr val="bg1"/>
              </a:solidFill>
            </a:endParaRPr>
          </a:p>
          <a:p>
            <a:pPr marL="342900" lvl="0" indent="-342900" algn="just">
              <a:buFont typeface="Arial" panose="020B0604020202020204" pitchFamily="34" charset="0"/>
              <a:buChar char="•"/>
            </a:pPr>
            <a:endParaRPr lang="en-IE" sz="2000" b="1" dirty="0">
              <a:solidFill>
                <a:schemeClr val="bg1"/>
              </a:solidFill>
            </a:endParaRPr>
          </a:p>
          <a:p>
            <a:pPr marL="342900" lvl="0" indent="-342900" algn="just">
              <a:buFont typeface="Arial" panose="020B0604020202020204" pitchFamily="34" charset="0"/>
              <a:buChar char="•"/>
            </a:pPr>
            <a:endParaRPr lang="en-IE" sz="2000" b="1" dirty="0">
              <a:solidFill>
                <a:schemeClr val="bg1"/>
              </a:solidFill>
            </a:endParaRPr>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511" y="1060388"/>
            <a:ext cx="5738045" cy="236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56176" y="1060389"/>
            <a:ext cx="2922658" cy="34223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582" y="4581128"/>
            <a:ext cx="8920252" cy="1935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7437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morris\Desktop\New folder\image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3285080" y="161019"/>
            <a:ext cx="2564741" cy="646331"/>
          </a:xfrm>
          <a:prstGeom prst="rect">
            <a:avLst/>
          </a:prstGeom>
          <a:noFill/>
        </p:spPr>
        <p:txBody>
          <a:bodyPr wrap="none" rtlCol="0">
            <a:spAutoFit/>
          </a:bodyPr>
          <a:lstStyle/>
          <a:p>
            <a:r>
              <a:rPr lang="en-IE" sz="3600" b="1" dirty="0" smtClean="0">
                <a:solidFill>
                  <a:prstClr val="white"/>
                </a:solidFill>
              </a:rPr>
              <a:t>Thesis Areas</a:t>
            </a:r>
            <a:endParaRPr lang="en-IE" sz="3600" b="1" dirty="0">
              <a:solidFill>
                <a:prstClr val="white"/>
              </a:solidFill>
            </a:endParaRPr>
          </a:p>
        </p:txBody>
      </p:sp>
      <p:sp>
        <p:nvSpPr>
          <p:cNvPr id="5" name="TextBox 4"/>
          <p:cNvSpPr txBox="1"/>
          <p:nvPr/>
        </p:nvSpPr>
        <p:spPr>
          <a:xfrm>
            <a:off x="323528" y="1196752"/>
            <a:ext cx="8568952" cy="4462760"/>
          </a:xfrm>
          <a:prstGeom prst="rect">
            <a:avLst/>
          </a:prstGeom>
          <a:noFill/>
        </p:spPr>
        <p:txBody>
          <a:bodyPr wrap="square" rtlCol="0">
            <a:spAutoFit/>
          </a:bodyPr>
          <a:lstStyle/>
          <a:p>
            <a:r>
              <a:rPr lang="en-IE" sz="2800" b="1" dirty="0" smtClean="0">
                <a:solidFill>
                  <a:schemeClr val="bg1"/>
                </a:solidFill>
              </a:rPr>
              <a:t>Some </a:t>
            </a:r>
            <a:r>
              <a:rPr lang="en-IE" sz="2800" b="1" dirty="0">
                <a:solidFill>
                  <a:schemeClr val="bg1"/>
                </a:solidFill>
              </a:rPr>
              <a:t>of the areas of this thesis </a:t>
            </a:r>
            <a:r>
              <a:rPr lang="en-IE" sz="2800" b="1" dirty="0" smtClean="0">
                <a:solidFill>
                  <a:schemeClr val="bg1"/>
                </a:solidFill>
              </a:rPr>
              <a:t>include:</a:t>
            </a:r>
          </a:p>
          <a:p>
            <a:endParaRPr lang="en-IE" sz="1000" b="1" dirty="0">
              <a:solidFill>
                <a:schemeClr val="bg1"/>
              </a:solidFill>
            </a:endParaRPr>
          </a:p>
          <a:p>
            <a:pPr marL="342900" indent="-342900">
              <a:buFont typeface="Arial" panose="020B0604020202020204" pitchFamily="34" charset="0"/>
              <a:buChar char="•"/>
            </a:pPr>
            <a:r>
              <a:rPr lang="en-IE" sz="2800" b="1" dirty="0">
                <a:solidFill>
                  <a:schemeClr val="bg1"/>
                </a:solidFill>
              </a:rPr>
              <a:t>Piracy across </a:t>
            </a:r>
            <a:r>
              <a:rPr lang="en-IE" sz="2800" b="1" dirty="0" smtClean="0">
                <a:solidFill>
                  <a:schemeClr val="bg1"/>
                </a:solidFill>
              </a:rPr>
              <a:t>various medium.</a:t>
            </a:r>
          </a:p>
          <a:p>
            <a:endParaRPr lang="en-IE" sz="1100" b="1" dirty="0" smtClean="0">
              <a:solidFill>
                <a:schemeClr val="bg1"/>
              </a:solidFill>
            </a:endParaRPr>
          </a:p>
          <a:p>
            <a:pPr marL="342900" lvl="0" indent="-342900">
              <a:buFont typeface="Arial" panose="020B0604020202020204" pitchFamily="34" charset="0"/>
              <a:buChar char="•"/>
            </a:pPr>
            <a:r>
              <a:rPr lang="en-IE" sz="2800" b="1" dirty="0" smtClean="0">
                <a:solidFill>
                  <a:schemeClr val="bg1"/>
                </a:solidFill>
              </a:rPr>
              <a:t>Reverse Engineering of Android APKs. </a:t>
            </a:r>
          </a:p>
          <a:p>
            <a:pPr lvl="0"/>
            <a:endParaRPr lang="en-IE" sz="1100" b="1" dirty="0">
              <a:solidFill>
                <a:schemeClr val="bg1"/>
              </a:solidFill>
            </a:endParaRPr>
          </a:p>
          <a:p>
            <a:pPr marL="342900" lvl="0" indent="-342900">
              <a:buFont typeface="Arial" panose="020B0604020202020204" pitchFamily="34" charset="0"/>
              <a:buChar char="•"/>
            </a:pPr>
            <a:r>
              <a:rPr lang="en-IE" sz="2800" b="1" dirty="0">
                <a:solidFill>
                  <a:schemeClr val="bg1"/>
                </a:solidFill>
              </a:rPr>
              <a:t>Securing Android apps.</a:t>
            </a:r>
          </a:p>
          <a:p>
            <a:pPr marL="800100" lvl="1" indent="-342900">
              <a:buFont typeface="Arial" panose="020B0604020202020204" pitchFamily="34" charset="0"/>
              <a:buChar char="•"/>
            </a:pPr>
            <a:r>
              <a:rPr lang="en-IE" sz="2800" b="1" dirty="0">
                <a:solidFill>
                  <a:schemeClr val="bg1"/>
                </a:solidFill>
              </a:rPr>
              <a:t>Code obfuscation.</a:t>
            </a:r>
          </a:p>
          <a:p>
            <a:pPr marL="800100" lvl="1" indent="-342900">
              <a:buFont typeface="Arial" panose="020B0604020202020204" pitchFamily="34" charset="0"/>
              <a:buChar char="•"/>
            </a:pPr>
            <a:r>
              <a:rPr lang="en-IE" sz="2800" b="1" dirty="0">
                <a:solidFill>
                  <a:schemeClr val="bg1"/>
                </a:solidFill>
              </a:rPr>
              <a:t>Digital Signatures.</a:t>
            </a:r>
          </a:p>
          <a:p>
            <a:pPr marL="800100" lvl="1" indent="-342900">
              <a:buFont typeface="Arial" panose="020B0604020202020204" pitchFamily="34" charset="0"/>
              <a:buChar char="•"/>
            </a:pPr>
            <a:r>
              <a:rPr lang="en-IE" sz="2800" b="1" dirty="0">
                <a:solidFill>
                  <a:schemeClr val="bg1"/>
                </a:solidFill>
              </a:rPr>
              <a:t>Signature Verification.</a:t>
            </a:r>
          </a:p>
          <a:p>
            <a:pPr marL="800100" lvl="1" indent="-342900">
              <a:buFont typeface="Arial" panose="020B0604020202020204" pitchFamily="34" charset="0"/>
              <a:buChar char="•"/>
            </a:pPr>
            <a:r>
              <a:rPr lang="en-IE" sz="2800" b="1" dirty="0">
                <a:solidFill>
                  <a:schemeClr val="bg1"/>
                </a:solidFill>
              </a:rPr>
              <a:t>Proper </a:t>
            </a:r>
            <a:r>
              <a:rPr lang="en-IE" sz="2800" b="1" dirty="0" smtClean="0">
                <a:solidFill>
                  <a:schemeClr val="bg1"/>
                </a:solidFill>
              </a:rPr>
              <a:t>Licencing</a:t>
            </a:r>
            <a:r>
              <a:rPr lang="en-IE" sz="2800" b="1" dirty="0" smtClean="0">
                <a:solidFill>
                  <a:schemeClr val="bg1"/>
                </a:solidFill>
              </a:rPr>
              <a:t>.</a:t>
            </a:r>
          </a:p>
          <a:p>
            <a:pPr marL="800100" lvl="1" indent="-342900">
              <a:buFont typeface="Arial" panose="020B0604020202020204" pitchFamily="34" charset="0"/>
              <a:buChar char="•"/>
            </a:pPr>
            <a:r>
              <a:rPr lang="en-IE" sz="2800" b="1" dirty="0" smtClean="0">
                <a:solidFill>
                  <a:schemeClr val="bg1"/>
                </a:solidFill>
              </a:rPr>
              <a:t>Etc.</a:t>
            </a:r>
            <a:endParaRPr lang="en-IE" sz="2800" b="1" dirty="0">
              <a:solidFill>
                <a:schemeClr val="bg1"/>
              </a:solidFill>
            </a:endParaRPr>
          </a:p>
        </p:txBody>
      </p:sp>
    </p:spTree>
    <p:extLst>
      <p:ext uri="{BB962C8B-B14F-4D97-AF65-F5344CB8AC3E}">
        <p14:creationId xmlns:p14="http://schemas.microsoft.com/office/powerpoint/2010/main" val="33708891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gmorris\Desktop\New folder\image1.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8" y="-1"/>
            <a:ext cx="9153098" cy="968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335203" y="161018"/>
            <a:ext cx="4464496" cy="646331"/>
          </a:xfrm>
          <a:prstGeom prst="rect">
            <a:avLst/>
          </a:prstGeom>
          <a:noFill/>
        </p:spPr>
        <p:txBody>
          <a:bodyPr wrap="square" rtlCol="0">
            <a:spAutoFit/>
          </a:bodyPr>
          <a:lstStyle/>
          <a:p>
            <a:r>
              <a:rPr lang="en-IE" sz="3600" b="1" dirty="0" smtClean="0">
                <a:solidFill>
                  <a:prstClr val="white"/>
                </a:solidFill>
              </a:rPr>
              <a:t>Background Research</a:t>
            </a:r>
            <a:endParaRPr lang="en-IE" sz="3600" b="1" dirty="0">
              <a:solidFill>
                <a:prstClr val="white"/>
              </a:solidFill>
            </a:endParaRPr>
          </a:p>
        </p:txBody>
      </p:sp>
      <p:sp>
        <p:nvSpPr>
          <p:cNvPr id="2" name="TextBox 1"/>
          <p:cNvSpPr txBox="1"/>
          <p:nvPr/>
        </p:nvSpPr>
        <p:spPr>
          <a:xfrm>
            <a:off x="196978" y="1882572"/>
            <a:ext cx="4243922" cy="3170099"/>
          </a:xfrm>
          <a:prstGeom prst="rect">
            <a:avLst/>
          </a:prstGeom>
          <a:noFill/>
        </p:spPr>
        <p:txBody>
          <a:bodyPr wrap="square" rtlCol="0">
            <a:spAutoFit/>
          </a:bodyPr>
          <a:lstStyle/>
          <a:p>
            <a:pPr marL="342900" indent="-342900">
              <a:buFont typeface="Arial" panose="020B0604020202020204" pitchFamily="34" charset="0"/>
              <a:buChar char="•"/>
            </a:pPr>
            <a:r>
              <a:rPr lang="en-IE" sz="2000" b="1" dirty="0" smtClean="0">
                <a:solidFill>
                  <a:schemeClr val="bg2"/>
                </a:solidFill>
              </a:rPr>
              <a:t>First Android malware to display botnet like behaviour.</a:t>
            </a:r>
          </a:p>
          <a:p>
            <a:pPr marL="342900" indent="-342900">
              <a:buFont typeface="Arial" panose="020B0604020202020204" pitchFamily="34" charset="0"/>
              <a:buChar char="•"/>
            </a:pPr>
            <a:r>
              <a:rPr lang="en-US" sz="2000" b="1" dirty="0" smtClean="0">
                <a:solidFill>
                  <a:schemeClr val="bg2"/>
                </a:solidFill>
              </a:rPr>
              <a:t>Ability </a:t>
            </a:r>
            <a:r>
              <a:rPr lang="en-US" sz="2000" b="1" dirty="0">
                <a:solidFill>
                  <a:schemeClr val="bg2"/>
                </a:solidFill>
              </a:rPr>
              <a:t>to receive commands from a remote server and allow remote control by the server </a:t>
            </a:r>
            <a:r>
              <a:rPr lang="en-US" sz="2000" b="1" dirty="0" smtClean="0">
                <a:solidFill>
                  <a:schemeClr val="bg2"/>
                </a:solidFill>
              </a:rPr>
              <a:t>owner.</a:t>
            </a:r>
          </a:p>
          <a:p>
            <a:pPr marL="342900" indent="-342900">
              <a:buFont typeface="Arial" panose="020B0604020202020204" pitchFamily="34" charset="0"/>
              <a:buChar char="•"/>
            </a:pPr>
            <a:r>
              <a:rPr lang="en-US" sz="2000" b="1" dirty="0">
                <a:solidFill>
                  <a:schemeClr val="bg2"/>
                </a:solidFill>
              </a:rPr>
              <a:t>R</a:t>
            </a:r>
            <a:r>
              <a:rPr lang="en-US" sz="2000" b="1" dirty="0" smtClean="0">
                <a:solidFill>
                  <a:schemeClr val="bg2"/>
                </a:solidFill>
              </a:rPr>
              <a:t>epackaged </a:t>
            </a:r>
            <a:r>
              <a:rPr lang="en-US" sz="2000" b="1" dirty="0">
                <a:solidFill>
                  <a:schemeClr val="bg2"/>
                </a:solidFill>
              </a:rPr>
              <a:t>with versions of legitimate applications, primarily games such as Monkey Jump </a:t>
            </a:r>
            <a:r>
              <a:rPr lang="en-US" sz="2000" b="1" dirty="0" smtClean="0">
                <a:solidFill>
                  <a:schemeClr val="bg2"/>
                </a:solidFill>
              </a:rPr>
              <a:t>2.</a:t>
            </a:r>
          </a:p>
          <a:p>
            <a:pPr marL="342900" indent="-342900">
              <a:buFont typeface="Arial" panose="020B0604020202020204" pitchFamily="34" charset="0"/>
              <a:buChar char="•"/>
            </a:pPr>
            <a:r>
              <a:rPr lang="en-US" sz="2000" b="1" dirty="0">
                <a:solidFill>
                  <a:schemeClr val="bg2"/>
                </a:solidFill>
              </a:rPr>
              <a:t>D</a:t>
            </a:r>
            <a:r>
              <a:rPr lang="en-US" sz="2000" b="1" dirty="0" smtClean="0">
                <a:solidFill>
                  <a:schemeClr val="bg2"/>
                </a:solidFill>
              </a:rPr>
              <a:t>istributed </a:t>
            </a:r>
            <a:r>
              <a:rPr lang="en-US" sz="2000" b="1" dirty="0">
                <a:solidFill>
                  <a:schemeClr val="bg2"/>
                </a:solidFill>
              </a:rPr>
              <a:t>in third-party Chinese Android app </a:t>
            </a:r>
            <a:r>
              <a:rPr lang="en-US" sz="2000" b="1" dirty="0" smtClean="0">
                <a:solidFill>
                  <a:schemeClr val="bg2"/>
                </a:solidFill>
              </a:rPr>
              <a:t>markets.</a:t>
            </a:r>
            <a:endParaRPr lang="en-IE" sz="2000" b="1" dirty="0">
              <a:solidFill>
                <a:schemeClr val="bg2"/>
              </a:solidFill>
            </a:endParaRPr>
          </a:p>
        </p:txBody>
      </p:sp>
      <p:sp>
        <p:nvSpPr>
          <p:cNvPr id="6" name="TextBox 5"/>
          <p:cNvSpPr txBox="1"/>
          <p:nvPr/>
        </p:nvSpPr>
        <p:spPr>
          <a:xfrm>
            <a:off x="1433868" y="1159392"/>
            <a:ext cx="1770142" cy="630942"/>
          </a:xfrm>
          <a:prstGeom prst="rect">
            <a:avLst/>
          </a:prstGeom>
          <a:noFill/>
        </p:spPr>
        <p:txBody>
          <a:bodyPr wrap="square" rtlCol="0">
            <a:spAutoFit/>
          </a:bodyPr>
          <a:lstStyle/>
          <a:p>
            <a:r>
              <a:rPr lang="en-US" sz="3500" b="1" dirty="0" err="1" smtClean="0">
                <a:solidFill>
                  <a:schemeClr val="bg1"/>
                </a:solidFill>
              </a:rPr>
              <a:t>Geinimi</a:t>
            </a:r>
            <a:endParaRPr lang="en-IE" sz="3500" b="1" dirty="0">
              <a:solidFill>
                <a:schemeClr val="bg1"/>
              </a:solidFill>
            </a:endParaRPr>
          </a:p>
        </p:txBody>
      </p:sp>
      <p:sp>
        <p:nvSpPr>
          <p:cNvPr id="7" name="TextBox 6"/>
          <p:cNvSpPr txBox="1"/>
          <p:nvPr/>
        </p:nvSpPr>
        <p:spPr>
          <a:xfrm>
            <a:off x="4440900" y="1882572"/>
            <a:ext cx="4693469" cy="4401205"/>
          </a:xfrm>
          <a:prstGeom prst="rect">
            <a:avLst/>
          </a:prstGeom>
          <a:noFill/>
        </p:spPr>
        <p:txBody>
          <a:bodyPr wrap="square" rtlCol="0">
            <a:spAutoFit/>
          </a:bodyPr>
          <a:lstStyle/>
          <a:p>
            <a:pPr marL="342900" indent="-342900">
              <a:buFont typeface="Arial" panose="020B0604020202020204" pitchFamily="34" charset="0"/>
              <a:buChar char="•"/>
            </a:pPr>
            <a:r>
              <a:rPr lang="en-US" sz="2000" b="1" dirty="0">
                <a:solidFill>
                  <a:schemeClr val="bg2"/>
                </a:solidFill>
              </a:rPr>
              <a:t>Found in more than 50 applications available in the official Android Market</a:t>
            </a:r>
          </a:p>
          <a:p>
            <a:pPr marL="342900" indent="-342900">
              <a:buFont typeface="Arial" panose="020B0604020202020204" pitchFamily="34" charset="0"/>
              <a:buChar char="•"/>
            </a:pPr>
            <a:r>
              <a:rPr lang="en-US" sz="2000" b="1" dirty="0">
                <a:solidFill>
                  <a:schemeClr val="bg2"/>
                </a:solidFill>
              </a:rPr>
              <a:t>Lead to: </a:t>
            </a:r>
          </a:p>
          <a:p>
            <a:pPr marL="800100" lvl="1" indent="-342900">
              <a:buFont typeface="Arial" panose="020B0604020202020204" pitchFamily="34" charset="0"/>
              <a:buChar char="•"/>
            </a:pPr>
            <a:r>
              <a:rPr lang="en-US" sz="2000" b="1" dirty="0">
                <a:solidFill>
                  <a:schemeClr val="bg2"/>
                </a:solidFill>
              </a:rPr>
              <a:t>Removal of all the known malicious applications</a:t>
            </a:r>
          </a:p>
          <a:p>
            <a:pPr marL="800100" lvl="1" indent="-342900">
              <a:buFont typeface="Arial" panose="020B0604020202020204" pitchFamily="34" charset="0"/>
              <a:buChar char="•"/>
            </a:pPr>
            <a:r>
              <a:rPr lang="en-US" sz="2000" b="1" dirty="0">
                <a:solidFill>
                  <a:schemeClr val="bg2"/>
                </a:solidFill>
              </a:rPr>
              <a:t>Ban the developer accounts</a:t>
            </a:r>
          </a:p>
          <a:p>
            <a:pPr marL="800100" lvl="1" indent="-342900">
              <a:buFont typeface="Arial" panose="020B0604020202020204" pitchFamily="34" charset="0"/>
              <a:buChar char="•"/>
            </a:pPr>
            <a:r>
              <a:rPr lang="en-US" sz="2000" b="1" dirty="0">
                <a:solidFill>
                  <a:schemeClr val="bg2"/>
                </a:solidFill>
              </a:rPr>
              <a:t>Creation of the Android Market Security Tool to remove malicious application</a:t>
            </a:r>
          </a:p>
          <a:p>
            <a:pPr marL="342900" indent="-342900">
              <a:buFont typeface="Arial" panose="020B0604020202020204" pitchFamily="34" charset="0"/>
              <a:buChar char="•"/>
            </a:pPr>
            <a:r>
              <a:rPr lang="en-US" sz="2000" b="1" dirty="0">
                <a:solidFill>
                  <a:schemeClr val="bg2"/>
                </a:solidFill>
              </a:rPr>
              <a:t>Symantec reported the discovery of a maliciously repacked version of this tool just a few days later.</a:t>
            </a:r>
          </a:p>
          <a:p>
            <a:pPr marL="342900" indent="-342900">
              <a:buFont typeface="Arial" panose="020B0604020202020204" pitchFamily="34" charset="0"/>
              <a:buChar char="•"/>
            </a:pPr>
            <a:r>
              <a:rPr lang="en-US" sz="2000" b="1" dirty="0">
                <a:solidFill>
                  <a:schemeClr val="bg2"/>
                </a:solidFill>
              </a:rPr>
              <a:t>Still present to this day on some third party app stores.</a:t>
            </a:r>
            <a:endParaRPr lang="en-IE" sz="2000" b="1" dirty="0">
              <a:solidFill>
                <a:schemeClr val="bg2"/>
              </a:solidFill>
            </a:endParaRPr>
          </a:p>
        </p:txBody>
      </p:sp>
      <p:sp>
        <p:nvSpPr>
          <p:cNvPr id="8" name="TextBox 7"/>
          <p:cNvSpPr txBox="1"/>
          <p:nvPr/>
        </p:nvSpPr>
        <p:spPr>
          <a:xfrm>
            <a:off x="5715032" y="1159392"/>
            <a:ext cx="2448270" cy="1169551"/>
          </a:xfrm>
          <a:prstGeom prst="rect">
            <a:avLst/>
          </a:prstGeom>
          <a:noFill/>
        </p:spPr>
        <p:txBody>
          <a:bodyPr wrap="square" rtlCol="0">
            <a:spAutoFit/>
          </a:bodyPr>
          <a:lstStyle/>
          <a:p>
            <a:r>
              <a:rPr lang="en-IE" sz="3500" b="1" dirty="0" err="1">
                <a:solidFill>
                  <a:prstClr val="white"/>
                </a:solidFill>
              </a:rPr>
              <a:t>DroidDream</a:t>
            </a:r>
            <a:endParaRPr lang="en-IE" sz="3500" b="1" dirty="0">
              <a:solidFill>
                <a:prstClr val="white"/>
              </a:solidFill>
            </a:endParaRPr>
          </a:p>
          <a:p>
            <a:endParaRPr lang="en-IE" sz="3500" b="1" dirty="0">
              <a:solidFill>
                <a:schemeClr val="bg2"/>
              </a:solidFill>
            </a:endParaRPr>
          </a:p>
        </p:txBody>
      </p:sp>
    </p:spTree>
    <p:extLst>
      <p:ext uri="{BB962C8B-B14F-4D97-AF65-F5344CB8AC3E}">
        <p14:creationId xmlns:p14="http://schemas.microsoft.com/office/powerpoint/2010/main" val="15537030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403</TotalTime>
  <Words>1247</Words>
  <Application>Microsoft Office PowerPoint</Application>
  <PresentationFormat>On-screen Show (4:3)</PresentationFormat>
  <Paragraphs>154</Paragraphs>
  <Slides>18</Slides>
  <Notes>15</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Office Theme</vt:lpstr>
      <vt:lpstr>1_Office Theme</vt:lpstr>
      <vt:lpstr>8_Office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Gerard Morris</dc:creator>
  <cp:lastModifiedBy>Gerard Morris</cp:lastModifiedBy>
  <cp:revision>41</cp:revision>
  <cp:lastPrinted>2013-11-04T09:51:52Z</cp:lastPrinted>
  <dcterms:created xsi:type="dcterms:W3CDTF">2013-10-15T12:55:05Z</dcterms:created>
  <dcterms:modified xsi:type="dcterms:W3CDTF">2014-01-04T18:23:27Z</dcterms:modified>
</cp:coreProperties>
</file>