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8" r:id="rId2"/>
    <p:sldId id="259" r:id="rId3"/>
    <p:sldId id="260" r:id="rId4"/>
    <p:sldId id="261" r:id="rId5"/>
    <p:sldId id="262" r:id="rId6"/>
    <p:sldId id="263" r:id="rId7"/>
    <p:sldId id="264" r:id="rId8"/>
    <p:sldId id="265" r:id="rId9"/>
    <p:sldId id="266" r:id="rId10"/>
    <p:sldId id="267" r:id="rId11"/>
    <p:sldId id="269" r:id="rId12"/>
    <p:sldId id="268" r:id="rId13"/>
    <p:sldId id="270" r:id="rId14"/>
    <p:sldId id="271" r:id="rId15"/>
    <p:sldId id="273" r:id="rId16"/>
    <p:sldId id="274" r:id="rId17"/>
    <p:sldId id="275" r:id="rId18"/>
    <p:sldId id="276" r:id="rId19"/>
    <p:sldId id="277" r:id="rId20"/>
    <p:sldId id="278" r:id="rId21"/>
    <p:sldId id="279" r:id="rId22"/>
    <p:sldId id="283" r:id="rId23"/>
    <p:sldId id="284" r:id="rId24"/>
    <p:sldId id="285" r:id="rId25"/>
    <p:sldId id="281" r:id="rId26"/>
    <p:sldId id="282" r:id="rId27"/>
    <p:sldId id="28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C91F1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517" autoAdjust="0"/>
  </p:normalViewPr>
  <p:slideViewPr>
    <p:cSldViewPr snapToGrid="0">
      <p:cViewPr varScale="1">
        <p:scale>
          <a:sx n="115" d="100"/>
          <a:sy n="115" d="100"/>
        </p:scale>
        <p:origin x="34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11/10/2020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711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4580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7862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0379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38162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51294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56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4883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280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936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787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147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844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113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4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943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20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11/10/2020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040269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56506" y="305711"/>
            <a:ext cx="4700337" cy="2102314"/>
          </a:xfrm>
        </p:spPr>
        <p:txBody>
          <a:bodyPr anchor="ctr">
            <a:normAutofit fontScale="90000"/>
          </a:bodyPr>
          <a:lstStyle/>
          <a:p>
            <a:pPr lvl="0"/>
            <a:r>
              <a:rPr lang="en-GB" sz="4800" b="1" dirty="0"/>
              <a:t>The Trials and tribulations of securing a CMS</a:t>
            </a:r>
            <a:endParaRPr lang="en-US" sz="4800" i="1"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94338" y="2286000"/>
            <a:ext cx="4462505" cy="1143000"/>
          </a:xfrm>
        </p:spPr>
        <p:txBody>
          <a:bodyPr>
            <a:normAutofit/>
          </a:bodyPr>
          <a:lstStyle/>
          <a:p>
            <a:r>
              <a:rPr lang="en-GB" dirty="0"/>
              <a:t>The ins and outs of the development, testing and securing of a social media Content Management System</a:t>
            </a:r>
            <a:endParaRPr lang="en-US" dirty="0"/>
          </a:p>
        </p:txBody>
      </p:sp>
      <p:pic>
        <p:nvPicPr>
          <p:cNvPr id="1026" name="Picture 2">
            <a:extLst>
              <a:ext uri="{FF2B5EF4-FFF2-40B4-BE49-F238E27FC236}">
                <a16:creationId xmlns:a16="http://schemas.microsoft.com/office/drawing/2014/main" id="{21F6F610-3842-44A9-B0A0-64A9AF7E3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159" y="1953638"/>
            <a:ext cx="5763043" cy="11958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con&#10;&#10;Description automatically generated">
            <a:extLst>
              <a:ext uri="{FF2B5EF4-FFF2-40B4-BE49-F238E27FC236}">
                <a16:creationId xmlns:a16="http://schemas.microsoft.com/office/drawing/2014/main" id="{D1423F55-54FC-41E6-AA57-410E4B357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6678" y="3708530"/>
            <a:ext cx="2389374" cy="2389374"/>
          </a:xfrm>
          <a:prstGeom prst="rect">
            <a:avLst/>
          </a:prstGeom>
        </p:spPr>
      </p:pic>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F5B2-8E1F-4E4D-8B99-C347CB3C80BF}"/>
              </a:ext>
            </a:extLst>
          </p:cNvPr>
          <p:cNvSpPr>
            <a:spLocks noGrp="1"/>
          </p:cNvSpPr>
          <p:nvPr>
            <p:ph type="title"/>
          </p:nvPr>
        </p:nvSpPr>
        <p:spPr>
          <a:xfrm>
            <a:off x="1888458" y="1"/>
            <a:ext cx="3333495" cy="1504335"/>
          </a:xfrm>
        </p:spPr>
        <p:txBody>
          <a:bodyPr>
            <a:normAutofit/>
          </a:bodyPr>
          <a:lstStyle/>
          <a:p>
            <a:r>
              <a:rPr lang="en-GB" sz="2400" dirty="0"/>
              <a:t>Why CMS?</a:t>
            </a:r>
          </a:p>
        </p:txBody>
      </p:sp>
      <p:sp>
        <p:nvSpPr>
          <p:cNvPr id="3" name="Content Placeholder 2">
            <a:extLst>
              <a:ext uri="{FF2B5EF4-FFF2-40B4-BE49-F238E27FC236}">
                <a16:creationId xmlns:a16="http://schemas.microsoft.com/office/drawing/2014/main" id="{F71AC4B0-E839-4AEA-90A1-EE1E8DBD4B19}"/>
              </a:ext>
            </a:extLst>
          </p:cNvPr>
          <p:cNvSpPr>
            <a:spLocks noGrp="1"/>
          </p:cNvSpPr>
          <p:nvPr>
            <p:ph idx="1"/>
          </p:nvPr>
        </p:nvSpPr>
        <p:spPr>
          <a:xfrm>
            <a:off x="1484312" y="1504336"/>
            <a:ext cx="4129088" cy="4426564"/>
          </a:xfrm>
        </p:spPr>
        <p:txBody>
          <a:bodyPr anchor="t">
            <a:normAutofit/>
          </a:bodyPr>
          <a:lstStyle/>
          <a:p>
            <a:r>
              <a:rPr lang="en-GB" sz="1600" dirty="0"/>
              <a:t>Speed up development of the site</a:t>
            </a:r>
          </a:p>
          <a:p>
            <a:r>
              <a:rPr lang="en-GB" sz="1600" dirty="0"/>
              <a:t>With 3</a:t>
            </a:r>
            <a:r>
              <a:rPr lang="en-GB" sz="1600" baseline="30000" dirty="0"/>
              <a:t>rd</a:t>
            </a:r>
            <a:r>
              <a:rPr lang="en-GB" sz="1600" dirty="0"/>
              <a:t> party plugins and apps massive jumps in development can be made</a:t>
            </a:r>
          </a:p>
          <a:p>
            <a:r>
              <a:rPr lang="en-GB" sz="1600" dirty="0"/>
              <a:t>Depending on the CMS, security is usually pretty decent</a:t>
            </a:r>
          </a:p>
          <a:p>
            <a:pPr lvl="1"/>
            <a:r>
              <a:rPr lang="en-GB" sz="1600" dirty="0"/>
              <a:t>Depending on admin set-up and settings</a:t>
            </a:r>
          </a:p>
          <a:p>
            <a:r>
              <a:rPr lang="en-GB" sz="1600" dirty="0"/>
              <a:t>There was also the option to have it run on AWS easily</a:t>
            </a:r>
          </a:p>
          <a:p>
            <a:pPr lvl="1"/>
            <a:r>
              <a:rPr lang="en-GB" sz="1200" dirty="0"/>
              <a:t>This meant that security and back end would be even more secure</a:t>
            </a:r>
          </a:p>
          <a:p>
            <a:pPr lvl="1"/>
            <a:r>
              <a:rPr lang="en-GB" sz="1200" dirty="0"/>
              <a:t>And with some IAM magic some issues can be negated</a:t>
            </a:r>
          </a:p>
          <a:p>
            <a:r>
              <a:rPr lang="en-GB" sz="1600" dirty="0"/>
              <a:t>I have some basic experience in it. But something I wanted to know</a:t>
            </a:r>
          </a:p>
        </p:txBody>
      </p:sp>
      <p:pic>
        <p:nvPicPr>
          <p:cNvPr id="4" name="Picture 3">
            <a:extLst>
              <a:ext uri="{FF2B5EF4-FFF2-40B4-BE49-F238E27FC236}">
                <a16:creationId xmlns:a16="http://schemas.microsoft.com/office/drawing/2014/main" id="{AC12F8CB-4E08-4DBB-8E66-A40D7684CB53}"/>
              </a:ext>
            </a:extLst>
          </p:cNvPr>
          <p:cNvPicPr>
            <a:picLocks noChangeAspect="1"/>
          </p:cNvPicPr>
          <p:nvPr/>
        </p:nvPicPr>
        <p:blipFill>
          <a:blip r:embed="rId2"/>
          <a:stretch>
            <a:fillRect/>
          </a:stretch>
        </p:blipFill>
        <p:spPr>
          <a:xfrm>
            <a:off x="5934511" y="685799"/>
            <a:ext cx="4896033"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3356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538F206-9BBA-4487-865D-71DFC74F8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580614F2-0CEB-4083-881D-7C6D94EE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FD8076-443D-4E98-86A9-67AE2B475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F85D1CA3-A4F9-4CA3-85A0-167A4345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E3BB8822-EB78-4939-8901-EF8FFA1C4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72544C13-BB7D-4E3D-9438-8875C50C8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9650E338-7738-4630-84F5-898D9E430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633DB91-F449-485A-9718-6ACAD5070ECF}"/>
              </a:ext>
            </a:extLst>
          </p:cNvPr>
          <p:cNvSpPr>
            <a:spLocks noGrp="1"/>
          </p:cNvSpPr>
          <p:nvPr>
            <p:ph type="title"/>
          </p:nvPr>
        </p:nvSpPr>
        <p:spPr>
          <a:xfrm>
            <a:off x="1531938" y="0"/>
            <a:ext cx="2812385" cy="1752599"/>
          </a:xfrm>
        </p:spPr>
        <p:txBody>
          <a:bodyPr>
            <a:normAutofit/>
          </a:bodyPr>
          <a:lstStyle/>
          <a:p>
            <a:r>
              <a:rPr lang="en-GB" sz="3200" dirty="0"/>
              <a:t>The plan</a:t>
            </a:r>
          </a:p>
        </p:txBody>
      </p:sp>
      <p:sp>
        <p:nvSpPr>
          <p:cNvPr id="3" name="Content Placeholder 2">
            <a:extLst>
              <a:ext uri="{FF2B5EF4-FFF2-40B4-BE49-F238E27FC236}">
                <a16:creationId xmlns:a16="http://schemas.microsoft.com/office/drawing/2014/main" id="{6AF0977F-3E78-4747-8522-A3ADE43CD73A}"/>
              </a:ext>
            </a:extLst>
          </p:cNvPr>
          <p:cNvSpPr>
            <a:spLocks noGrp="1"/>
          </p:cNvSpPr>
          <p:nvPr>
            <p:ph idx="1"/>
          </p:nvPr>
        </p:nvSpPr>
        <p:spPr>
          <a:xfrm>
            <a:off x="1526187" y="1407318"/>
            <a:ext cx="2812387" cy="3124201"/>
          </a:xfrm>
        </p:spPr>
        <p:txBody>
          <a:bodyPr>
            <a:normAutofit/>
          </a:bodyPr>
          <a:lstStyle/>
          <a:p>
            <a:r>
              <a:rPr lang="en-GB" sz="1800" dirty="0"/>
              <a:t>After another weeks worth of research</a:t>
            </a:r>
          </a:p>
          <a:p>
            <a:r>
              <a:rPr lang="en-GB" sz="1800" dirty="0"/>
              <a:t>We came up with the plan to use Joomla! as CMS and AWS as a host</a:t>
            </a:r>
          </a:p>
          <a:p>
            <a:r>
              <a:rPr lang="en-GB" sz="1800" dirty="0"/>
              <a:t>That meant only two things left  to research…</a:t>
            </a:r>
          </a:p>
        </p:txBody>
      </p:sp>
      <p:sp>
        <p:nvSpPr>
          <p:cNvPr id="17" name="Rounded Rectangle 16">
            <a:extLst>
              <a:ext uri="{FF2B5EF4-FFF2-40B4-BE49-F238E27FC236}">
                <a16:creationId xmlns:a16="http://schemas.microsoft.com/office/drawing/2014/main" id="{24EE91D3-118F-4591-A85A-D157CF847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E8AFA5-643E-4285-BF2D-D3759EE04653}"/>
              </a:ext>
            </a:extLst>
          </p:cNvPr>
          <p:cNvPicPr>
            <a:picLocks noChangeAspect="1"/>
          </p:cNvPicPr>
          <p:nvPr/>
        </p:nvPicPr>
        <p:blipFill>
          <a:blip r:embed="rId2"/>
          <a:stretch>
            <a:fillRect/>
          </a:stretch>
        </p:blipFill>
        <p:spPr>
          <a:xfrm>
            <a:off x="4763402" y="3078591"/>
            <a:ext cx="6237359" cy="2572909"/>
          </a:xfrm>
          <a:prstGeom prst="rect">
            <a:avLst/>
          </a:prstGeom>
        </p:spPr>
      </p:pic>
      <p:pic>
        <p:nvPicPr>
          <p:cNvPr id="5" name="Picture 4">
            <a:extLst>
              <a:ext uri="{FF2B5EF4-FFF2-40B4-BE49-F238E27FC236}">
                <a16:creationId xmlns:a16="http://schemas.microsoft.com/office/drawing/2014/main" id="{1FAD727D-3C69-4F78-8979-26669642F117}"/>
              </a:ext>
            </a:extLst>
          </p:cNvPr>
          <p:cNvPicPr>
            <a:picLocks noChangeAspect="1"/>
          </p:cNvPicPr>
          <p:nvPr/>
        </p:nvPicPr>
        <p:blipFill>
          <a:blip r:embed="rId3"/>
          <a:stretch>
            <a:fillRect/>
          </a:stretch>
        </p:blipFill>
        <p:spPr>
          <a:xfrm>
            <a:off x="4958934" y="823886"/>
            <a:ext cx="6460317" cy="2325714"/>
          </a:xfrm>
          <a:prstGeom prst="rect">
            <a:avLst/>
          </a:prstGeom>
        </p:spPr>
      </p:pic>
    </p:spTree>
    <p:extLst>
      <p:ext uri="{BB962C8B-B14F-4D97-AF65-F5344CB8AC3E}">
        <p14:creationId xmlns:p14="http://schemas.microsoft.com/office/powerpoint/2010/main" val="409018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2CAD-711F-40C3-864E-E5F6FA32B47A}"/>
              </a:ext>
            </a:extLst>
          </p:cNvPr>
          <p:cNvSpPr>
            <a:spLocks noGrp="1"/>
          </p:cNvSpPr>
          <p:nvPr>
            <p:ph type="title"/>
          </p:nvPr>
        </p:nvSpPr>
        <p:spPr>
          <a:xfrm>
            <a:off x="1484309" y="0"/>
            <a:ext cx="10018713" cy="1752599"/>
          </a:xfrm>
        </p:spPr>
        <p:txBody>
          <a:bodyPr/>
          <a:lstStyle/>
          <a:p>
            <a:r>
              <a:rPr lang="en-GB" dirty="0"/>
              <a:t>Securing the OSS</a:t>
            </a:r>
          </a:p>
        </p:txBody>
      </p:sp>
      <p:sp>
        <p:nvSpPr>
          <p:cNvPr id="3" name="Content Placeholder 2">
            <a:extLst>
              <a:ext uri="{FF2B5EF4-FFF2-40B4-BE49-F238E27FC236}">
                <a16:creationId xmlns:a16="http://schemas.microsoft.com/office/drawing/2014/main" id="{D683B42C-8B12-49FF-8787-02C32E81E667}"/>
              </a:ext>
            </a:extLst>
          </p:cNvPr>
          <p:cNvSpPr>
            <a:spLocks noGrp="1"/>
          </p:cNvSpPr>
          <p:nvPr>
            <p:ph idx="1"/>
          </p:nvPr>
        </p:nvSpPr>
        <p:spPr>
          <a:xfrm>
            <a:off x="1484308" y="2021114"/>
            <a:ext cx="10018713" cy="3639457"/>
          </a:xfrm>
        </p:spPr>
        <p:txBody>
          <a:bodyPr>
            <a:normAutofit fontScale="92500" lnSpcReduction="10000"/>
          </a:bodyPr>
          <a:lstStyle/>
          <a:p>
            <a:r>
              <a:rPr lang="en-GB" dirty="0"/>
              <a:t>With the new website battle plan in action, it was time to start setting up the  AWS infrastructure, the OSS website and social media and secure it simultaneously</a:t>
            </a:r>
          </a:p>
          <a:p>
            <a:r>
              <a:rPr lang="en-GB" dirty="0"/>
              <a:t>This was secured on 3 main fronts on AWS</a:t>
            </a:r>
          </a:p>
          <a:p>
            <a:pPr marL="914400" lvl="1" indent="-457200">
              <a:buFont typeface="+mj-lt"/>
              <a:buAutoNum type="arabicPeriod"/>
            </a:pPr>
            <a:r>
              <a:rPr lang="en-GB" dirty="0"/>
              <a:t>LightSail – Platform where the CMS is hosted</a:t>
            </a:r>
          </a:p>
          <a:p>
            <a:pPr marL="914400" lvl="1" indent="-457200">
              <a:buFont typeface="+mj-lt"/>
              <a:buAutoNum type="arabicPeriod"/>
            </a:pPr>
            <a:r>
              <a:rPr lang="en-GB" dirty="0"/>
              <a:t>IAM – Identity Access Management</a:t>
            </a:r>
          </a:p>
          <a:p>
            <a:pPr marL="914400" lvl="1" indent="-457200">
              <a:buFont typeface="+mj-lt"/>
              <a:buAutoNum type="arabicPeriod"/>
            </a:pPr>
            <a:r>
              <a:rPr lang="en-GB" dirty="0"/>
              <a:t>Route53 – AWS DNS service</a:t>
            </a:r>
          </a:p>
          <a:p>
            <a:r>
              <a:rPr lang="en-GB" dirty="0"/>
              <a:t>Joomla CMS was secured by part in 2 main areas</a:t>
            </a:r>
          </a:p>
          <a:p>
            <a:pPr marL="914400" lvl="1" indent="-457200">
              <a:buFont typeface="+mj-lt"/>
              <a:buAutoNum type="arabicPeriod"/>
            </a:pPr>
            <a:r>
              <a:rPr lang="en-GB" dirty="0"/>
              <a:t>User account management, migration and configuring</a:t>
            </a:r>
          </a:p>
          <a:p>
            <a:pPr marL="914400" lvl="1" indent="-457200">
              <a:buFont typeface="+mj-lt"/>
              <a:buAutoNum type="arabicPeriod"/>
            </a:pPr>
            <a:r>
              <a:rPr lang="en-GB" dirty="0"/>
              <a:t>URL redirection to prevent PHP injection and scraping</a:t>
            </a:r>
          </a:p>
          <a:p>
            <a:pPr marL="914400" lvl="1" indent="-457200">
              <a:buFont typeface="+mj-lt"/>
              <a:buAutoNum type="arabicPeriod"/>
            </a:pPr>
            <a:endParaRPr lang="en-GB" dirty="0"/>
          </a:p>
          <a:p>
            <a:pPr marL="914400" lvl="1" indent="-457200">
              <a:buFont typeface="+mj-lt"/>
              <a:buAutoNum type="arabicPeriod"/>
            </a:pPr>
            <a:endParaRPr lang="en-GB" dirty="0"/>
          </a:p>
          <a:p>
            <a:pPr marL="0" indent="0">
              <a:buNone/>
            </a:pPr>
            <a:endParaRPr lang="en-GB" dirty="0"/>
          </a:p>
          <a:p>
            <a:pPr lvl="1"/>
            <a:endParaRPr lang="en-GB" dirty="0"/>
          </a:p>
        </p:txBody>
      </p:sp>
    </p:spTree>
    <p:extLst>
      <p:ext uri="{BB962C8B-B14F-4D97-AF65-F5344CB8AC3E}">
        <p14:creationId xmlns:p14="http://schemas.microsoft.com/office/powerpoint/2010/main" val="124844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1831-5A2E-4A0D-901B-86A4BA47ED57}"/>
              </a:ext>
            </a:extLst>
          </p:cNvPr>
          <p:cNvSpPr>
            <a:spLocks noGrp="1"/>
          </p:cNvSpPr>
          <p:nvPr>
            <p:ph type="title"/>
          </p:nvPr>
        </p:nvSpPr>
        <p:spPr>
          <a:xfrm>
            <a:off x="1484310" y="0"/>
            <a:ext cx="10018713" cy="1752599"/>
          </a:xfrm>
        </p:spPr>
        <p:txBody>
          <a:bodyPr/>
          <a:lstStyle/>
          <a:p>
            <a:r>
              <a:rPr lang="en-GB" dirty="0"/>
              <a:t>LightSail</a:t>
            </a:r>
          </a:p>
        </p:txBody>
      </p:sp>
      <p:sp>
        <p:nvSpPr>
          <p:cNvPr id="3" name="Content Placeholder 2">
            <a:extLst>
              <a:ext uri="{FF2B5EF4-FFF2-40B4-BE49-F238E27FC236}">
                <a16:creationId xmlns:a16="http://schemas.microsoft.com/office/drawing/2014/main" id="{3A1B5CF7-52F4-4691-A968-D6D34C5E93F3}"/>
              </a:ext>
            </a:extLst>
          </p:cNvPr>
          <p:cNvSpPr>
            <a:spLocks noGrp="1"/>
          </p:cNvSpPr>
          <p:nvPr>
            <p:ph idx="1"/>
          </p:nvPr>
        </p:nvSpPr>
        <p:spPr>
          <a:xfrm>
            <a:off x="1484309" y="1752599"/>
            <a:ext cx="10141634" cy="4227287"/>
          </a:xfrm>
        </p:spPr>
        <p:txBody>
          <a:bodyPr/>
          <a:lstStyle/>
          <a:p>
            <a:r>
              <a:rPr lang="en-GB" dirty="0"/>
              <a:t>AWS LightSail offers a virtual server platform to launch applications quickly</a:t>
            </a:r>
          </a:p>
          <a:p>
            <a:pPr lvl="1"/>
            <a:r>
              <a:rPr lang="en-GB" dirty="0"/>
              <a:t>This meant the installation of Joomla was done, but I still had to manually configure it with security in mind </a:t>
            </a:r>
          </a:p>
          <a:p>
            <a:r>
              <a:rPr lang="en-GB" dirty="0"/>
              <a:t>AWS being AWS it was already fairly secure with some DOS protection</a:t>
            </a:r>
          </a:p>
          <a:p>
            <a:r>
              <a:rPr lang="en-GB" dirty="0"/>
              <a:t>The file system could only be accessed from either an internal shell using a private IP </a:t>
            </a:r>
          </a:p>
          <a:p>
            <a:r>
              <a:rPr lang="en-GB" dirty="0"/>
              <a:t>Or through SSH with an account/IAM specific token</a:t>
            </a:r>
          </a:p>
        </p:txBody>
      </p:sp>
    </p:spTree>
    <p:extLst>
      <p:ext uri="{BB962C8B-B14F-4D97-AF65-F5344CB8AC3E}">
        <p14:creationId xmlns:p14="http://schemas.microsoft.com/office/powerpoint/2010/main" val="382512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1831-5A2E-4A0D-901B-86A4BA47ED57}"/>
              </a:ext>
            </a:extLst>
          </p:cNvPr>
          <p:cNvSpPr>
            <a:spLocks noGrp="1"/>
          </p:cNvSpPr>
          <p:nvPr>
            <p:ph type="title"/>
          </p:nvPr>
        </p:nvSpPr>
        <p:spPr>
          <a:xfrm>
            <a:off x="1484311" y="685800"/>
            <a:ext cx="2566579" cy="5538019"/>
          </a:xfrm>
        </p:spPr>
        <p:txBody>
          <a:bodyPr>
            <a:normAutofit/>
          </a:bodyPr>
          <a:lstStyle/>
          <a:p>
            <a:r>
              <a:rPr lang="en-GB" dirty="0"/>
              <a:t>LightSail</a:t>
            </a:r>
            <a:br>
              <a:rPr lang="en-GB" dirty="0"/>
            </a:br>
            <a:r>
              <a:rPr lang="en-GB" dirty="0"/>
              <a:t>in OSS</a:t>
            </a:r>
          </a:p>
        </p:txBody>
      </p:sp>
      <p:sp>
        <p:nvSpPr>
          <p:cNvPr id="3" name="Content Placeholder 2">
            <a:extLst>
              <a:ext uri="{FF2B5EF4-FFF2-40B4-BE49-F238E27FC236}">
                <a16:creationId xmlns:a16="http://schemas.microsoft.com/office/drawing/2014/main" id="{3A1B5CF7-52F4-4691-A968-D6D34C5E93F3}"/>
              </a:ext>
            </a:extLst>
          </p:cNvPr>
          <p:cNvSpPr>
            <a:spLocks noGrp="1"/>
          </p:cNvSpPr>
          <p:nvPr>
            <p:ph idx="1"/>
          </p:nvPr>
        </p:nvSpPr>
        <p:spPr>
          <a:xfrm>
            <a:off x="4714927" y="612057"/>
            <a:ext cx="7152608" cy="3753466"/>
          </a:xfrm>
        </p:spPr>
        <p:txBody>
          <a:bodyPr>
            <a:normAutofit/>
          </a:bodyPr>
          <a:lstStyle/>
          <a:p>
            <a:pPr>
              <a:lnSpc>
                <a:spcPct val="90000"/>
              </a:lnSpc>
            </a:pPr>
            <a:r>
              <a:rPr lang="en-GB" sz="1400" dirty="0"/>
              <a:t>The SSH to the client used one account (a bitnami default), since there was multiple developers at once, the idea of one account accessed through the web  browser was worrying</a:t>
            </a:r>
          </a:p>
          <a:p>
            <a:pPr lvl="1">
              <a:lnSpc>
                <a:spcPct val="90000"/>
              </a:lnSpc>
            </a:pPr>
            <a:r>
              <a:rPr lang="en-GB" sz="1400" dirty="0"/>
              <a:t>A </a:t>
            </a:r>
            <a:r>
              <a:rPr lang="en-GB" sz="1400" dirty="0" err="1"/>
              <a:t>sudoer</a:t>
            </a:r>
            <a:r>
              <a:rPr lang="en-GB" sz="1400" dirty="0"/>
              <a:t> account was made with access to the Joomla FS, a private key was then attached for this account to an IAM group for the developers, as a sub-admin account of  sorts</a:t>
            </a:r>
          </a:p>
          <a:p>
            <a:pPr lvl="1">
              <a:lnSpc>
                <a:spcPct val="90000"/>
              </a:lnSpc>
            </a:pPr>
            <a:r>
              <a:rPr lang="en-GB" sz="1400" dirty="0"/>
              <a:t>This meant all </a:t>
            </a:r>
            <a:r>
              <a:rPr lang="en-GB" sz="1400" dirty="0" err="1"/>
              <a:t>devs</a:t>
            </a:r>
            <a:r>
              <a:rPr lang="en-GB" sz="1400" dirty="0"/>
              <a:t> had root like access and can connect to the session easily, but the admin account still held absolute resolve over the instance</a:t>
            </a:r>
          </a:p>
          <a:p>
            <a:pPr>
              <a:lnSpc>
                <a:spcPct val="90000"/>
              </a:lnSpc>
            </a:pPr>
            <a:r>
              <a:rPr lang="en-GB" sz="1400" dirty="0"/>
              <a:t>Snapshots of the instance were set to be made regularly and were manually made before big updates or big releases</a:t>
            </a:r>
          </a:p>
          <a:p>
            <a:pPr lvl="1">
              <a:lnSpc>
                <a:spcPct val="90000"/>
              </a:lnSpc>
            </a:pPr>
            <a:r>
              <a:rPr lang="en-GB" sz="1400" dirty="0"/>
              <a:t>These snapshots were kept for a quick launch resort in case of a system failure</a:t>
            </a:r>
          </a:p>
          <a:p>
            <a:pPr>
              <a:lnSpc>
                <a:spcPct val="90000"/>
              </a:lnSpc>
            </a:pPr>
            <a:endParaRPr lang="en-GB" sz="1400" dirty="0"/>
          </a:p>
        </p:txBody>
      </p:sp>
      <p:pic>
        <p:nvPicPr>
          <p:cNvPr id="4" name="Picture 3">
            <a:extLst>
              <a:ext uri="{FF2B5EF4-FFF2-40B4-BE49-F238E27FC236}">
                <a16:creationId xmlns:a16="http://schemas.microsoft.com/office/drawing/2014/main" id="{D8B6F5CF-CDBC-4902-AB80-089E56D34542}"/>
              </a:ext>
            </a:extLst>
          </p:cNvPr>
          <p:cNvPicPr>
            <a:picLocks noChangeAspect="1"/>
          </p:cNvPicPr>
          <p:nvPr/>
        </p:nvPicPr>
        <p:blipFill>
          <a:blip r:embed="rId3"/>
          <a:stretch>
            <a:fillRect/>
          </a:stretch>
        </p:blipFill>
        <p:spPr>
          <a:xfrm>
            <a:off x="5016151" y="4553084"/>
            <a:ext cx="6547483" cy="168597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8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1831-5A2E-4A0D-901B-86A4BA47ED57}"/>
              </a:ext>
            </a:extLst>
          </p:cNvPr>
          <p:cNvSpPr>
            <a:spLocks noGrp="1"/>
          </p:cNvSpPr>
          <p:nvPr>
            <p:ph type="title"/>
          </p:nvPr>
        </p:nvSpPr>
        <p:spPr>
          <a:xfrm>
            <a:off x="1484310" y="0"/>
            <a:ext cx="10018713" cy="1752599"/>
          </a:xfrm>
        </p:spPr>
        <p:txBody>
          <a:bodyPr/>
          <a:lstStyle/>
          <a:p>
            <a:r>
              <a:rPr lang="en-GB" dirty="0"/>
              <a:t>LightSail – Not implemented</a:t>
            </a:r>
          </a:p>
        </p:txBody>
      </p:sp>
      <p:sp>
        <p:nvSpPr>
          <p:cNvPr id="3" name="Content Placeholder 2">
            <a:extLst>
              <a:ext uri="{FF2B5EF4-FFF2-40B4-BE49-F238E27FC236}">
                <a16:creationId xmlns:a16="http://schemas.microsoft.com/office/drawing/2014/main" id="{3A1B5CF7-52F4-4691-A968-D6D34C5E93F3}"/>
              </a:ext>
            </a:extLst>
          </p:cNvPr>
          <p:cNvSpPr>
            <a:spLocks noGrp="1"/>
          </p:cNvSpPr>
          <p:nvPr>
            <p:ph idx="1"/>
          </p:nvPr>
        </p:nvSpPr>
        <p:spPr>
          <a:xfrm>
            <a:off x="1484309" y="1752599"/>
            <a:ext cx="10141634" cy="4227287"/>
          </a:xfrm>
        </p:spPr>
        <p:txBody>
          <a:bodyPr>
            <a:normAutofit/>
          </a:bodyPr>
          <a:lstStyle/>
          <a:p>
            <a:r>
              <a:rPr lang="en-GB" dirty="0"/>
              <a:t>Although never fully implemented there is also the availability of locking SSH/RDP access down to a specific IP address.</a:t>
            </a:r>
          </a:p>
          <a:p>
            <a:pPr lvl="1"/>
            <a:r>
              <a:rPr lang="en-GB" dirty="0"/>
              <a:t>Using IAM this could be locked down to a specific user group</a:t>
            </a:r>
          </a:p>
          <a:p>
            <a:r>
              <a:rPr lang="en-GB" dirty="0"/>
              <a:t>Another  feature would be using a separate database using AWS S3. This would mean that the Joomla DB and FS could be accessed, through IAM, from multiple AWS services and from  any location, securely. Fully implemented the CIA triad for the database</a:t>
            </a:r>
          </a:p>
          <a:p>
            <a:r>
              <a:rPr lang="en-GB" dirty="0"/>
              <a:t>These were set up with the availability to be implemented, but never was as it interfered with testing and development , and was slightly complex for the timeframe</a:t>
            </a:r>
          </a:p>
        </p:txBody>
      </p:sp>
    </p:spTree>
    <p:extLst>
      <p:ext uri="{BB962C8B-B14F-4D97-AF65-F5344CB8AC3E}">
        <p14:creationId xmlns:p14="http://schemas.microsoft.com/office/powerpoint/2010/main" val="335142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1831-5A2E-4A0D-901B-86A4BA47ED57}"/>
              </a:ext>
            </a:extLst>
          </p:cNvPr>
          <p:cNvSpPr>
            <a:spLocks noGrp="1"/>
          </p:cNvSpPr>
          <p:nvPr>
            <p:ph type="title"/>
          </p:nvPr>
        </p:nvSpPr>
        <p:spPr>
          <a:xfrm>
            <a:off x="1484310" y="0"/>
            <a:ext cx="10018713" cy="1752599"/>
          </a:xfrm>
        </p:spPr>
        <p:txBody>
          <a:bodyPr/>
          <a:lstStyle/>
          <a:p>
            <a:r>
              <a:rPr lang="en-GB"/>
              <a:t>IAM</a:t>
            </a:r>
            <a:endParaRPr lang="en-GB" dirty="0"/>
          </a:p>
        </p:txBody>
      </p:sp>
      <p:sp>
        <p:nvSpPr>
          <p:cNvPr id="3" name="Content Placeholder 2">
            <a:extLst>
              <a:ext uri="{FF2B5EF4-FFF2-40B4-BE49-F238E27FC236}">
                <a16:creationId xmlns:a16="http://schemas.microsoft.com/office/drawing/2014/main" id="{3A1B5CF7-52F4-4691-A968-D6D34C5E93F3}"/>
              </a:ext>
            </a:extLst>
          </p:cNvPr>
          <p:cNvSpPr>
            <a:spLocks noGrp="1"/>
          </p:cNvSpPr>
          <p:nvPr>
            <p:ph idx="1"/>
          </p:nvPr>
        </p:nvSpPr>
        <p:spPr>
          <a:xfrm>
            <a:off x="1484310" y="1739898"/>
            <a:ext cx="10141634" cy="4227287"/>
          </a:xfrm>
        </p:spPr>
        <p:txBody>
          <a:bodyPr>
            <a:normAutofit/>
          </a:bodyPr>
          <a:lstStyle/>
          <a:p>
            <a:r>
              <a:rPr lang="en-GB" dirty="0"/>
              <a:t>IAM or Identity Access Management</a:t>
            </a:r>
          </a:p>
          <a:p>
            <a:pPr marL="0" indent="0">
              <a:buNone/>
            </a:pPr>
            <a:r>
              <a:rPr lang="en-GB" dirty="0"/>
              <a:t>“Is the discipline that enables the right individuals to access the right resources at the right times for the right reasons”</a:t>
            </a:r>
          </a:p>
          <a:p>
            <a:r>
              <a:rPr lang="en-GB" dirty="0"/>
              <a:t>It is a  great mix between authorization and authentication</a:t>
            </a:r>
          </a:p>
        </p:txBody>
      </p:sp>
    </p:spTree>
    <p:extLst>
      <p:ext uri="{BB962C8B-B14F-4D97-AF65-F5344CB8AC3E}">
        <p14:creationId xmlns:p14="http://schemas.microsoft.com/office/powerpoint/2010/main" val="321011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778B-A889-4943-B1A4-AB053C120806}"/>
              </a:ext>
            </a:extLst>
          </p:cNvPr>
          <p:cNvSpPr>
            <a:spLocks noGrp="1"/>
          </p:cNvSpPr>
          <p:nvPr>
            <p:ph type="title"/>
          </p:nvPr>
        </p:nvSpPr>
        <p:spPr>
          <a:xfrm>
            <a:off x="1484309" y="0"/>
            <a:ext cx="10018713" cy="1752599"/>
          </a:xfrm>
        </p:spPr>
        <p:txBody>
          <a:bodyPr/>
          <a:lstStyle/>
          <a:p>
            <a:pPr>
              <a:tabLst>
                <a:tab pos="442913" algn="l"/>
              </a:tabLst>
            </a:pPr>
            <a:r>
              <a:rPr lang="en-GB" dirty="0"/>
              <a:t>IAM in AWS</a:t>
            </a:r>
          </a:p>
        </p:txBody>
      </p:sp>
      <p:sp>
        <p:nvSpPr>
          <p:cNvPr id="3" name="Content Placeholder 2">
            <a:extLst>
              <a:ext uri="{FF2B5EF4-FFF2-40B4-BE49-F238E27FC236}">
                <a16:creationId xmlns:a16="http://schemas.microsoft.com/office/drawing/2014/main" id="{A3583FB1-5C29-4EE8-A259-500314C91713}"/>
              </a:ext>
            </a:extLst>
          </p:cNvPr>
          <p:cNvSpPr>
            <a:spLocks noGrp="1"/>
          </p:cNvSpPr>
          <p:nvPr>
            <p:ph idx="1"/>
          </p:nvPr>
        </p:nvSpPr>
        <p:spPr>
          <a:xfrm>
            <a:off x="1484309" y="571500"/>
            <a:ext cx="10440991" cy="5245100"/>
          </a:xfrm>
        </p:spPr>
        <p:txBody>
          <a:bodyPr>
            <a:normAutofit/>
          </a:bodyPr>
          <a:lstStyle/>
          <a:p>
            <a:pPr lvl="1"/>
            <a:r>
              <a:rPr lang="en-GB" dirty="0"/>
              <a:t>There is 4 main IAM resources in AWS</a:t>
            </a:r>
          </a:p>
          <a:p>
            <a:pPr lvl="1"/>
            <a:r>
              <a:rPr lang="en-GB" dirty="0"/>
              <a:t>Users – Tied to one account</a:t>
            </a:r>
          </a:p>
          <a:p>
            <a:pPr lvl="1"/>
            <a:r>
              <a:rPr lang="en-GB" dirty="0"/>
              <a:t>Groups – Collection of users</a:t>
            </a:r>
          </a:p>
          <a:p>
            <a:pPr lvl="1"/>
            <a:r>
              <a:rPr lang="en-GB" dirty="0"/>
              <a:t>Roles – Way to grant permissions to entities</a:t>
            </a:r>
          </a:p>
          <a:p>
            <a:pPr lvl="1"/>
            <a:r>
              <a:rPr lang="en-GB" dirty="0"/>
              <a:t>Policies – Collection of permissions in JSON format</a:t>
            </a:r>
          </a:p>
          <a:p>
            <a:pPr marL="0" indent="0">
              <a:buNone/>
            </a:pPr>
            <a:endParaRPr lang="en-GB" dirty="0"/>
          </a:p>
        </p:txBody>
      </p:sp>
    </p:spTree>
    <p:extLst>
      <p:ext uri="{BB962C8B-B14F-4D97-AF65-F5344CB8AC3E}">
        <p14:creationId xmlns:p14="http://schemas.microsoft.com/office/powerpoint/2010/main" val="191272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9D7A-1132-4479-89B2-EE6B91E3562C}"/>
              </a:ext>
            </a:extLst>
          </p:cNvPr>
          <p:cNvSpPr>
            <a:spLocks noGrp="1"/>
          </p:cNvSpPr>
          <p:nvPr>
            <p:ph type="title"/>
          </p:nvPr>
        </p:nvSpPr>
        <p:spPr>
          <a:xfrm>
            <a:off x="1469888" y="0"/>
            <a:ext cx="2812386" cy="1752599"/>
          </a:xfrm>
        </p:spPr>
        <p:txBody>
          <a:bodyPr>
            <a:normAutofit/>
          </a:bodyPr>
          <a:lstStyle/>
          <a:p>
            <a:r>
              <a:rPr lang="en-GB" sz="3200" dirty="0"/>
              <a:t>IAM in OSS</a:t>
            </a:r>
          </a:p>
        </p:txBody>
      </p:sp>
      <p:sp>
        <p:nvSpPr>
          <p:cNvPr id="3" name="Content Placeholder 2">
            <a:extLst>
              <a:ext uri="{FF2B5EF4-FFF2-40B4-BE49-F238E27FC236}">
                <a16:creationId xmlns:a16="http://schemas.microsoft.com/office/drawing/2014/main" id="{28BDE6FD-A279-4EF1-B7E5-E52FFFDD2265}"/>
              </a:ext>
            </a:extLst>
          </p:cNvPr>
          <p:cNvSpPr>
            <a:spLocks noGrp="1"/>
          </p:cNvSpPr>
          <p:nvPr>
            <p:ph idx="1"/>
          </p:nvPr>
        </p:nvSpPr>
        <p:spPr>
          <a:xfrm>
            <a:off x="1469888" y="1752599"/>
            <a:ext cx="2849700" cy="3754132"/>
          </a:xfrm>
        </p:spPr>
        <p:txBody>
          <a:bodyPr>
            <a:normAutofit fontScale="92500" lnSpcReduction="10000"/>
          </a:bodyPr>
          <a:lstStyle/>
          <a:p>
            <a:r>
              <a:rPr lang="en-GB" sz="1800" dirty="0"/>
              <a:t>For the OSS a group was made for the OSS developers</a:t>
            </a:r>
          </a:p>
          <a:p>
            <a:r>
              <a:rPr lang="en-GB" sz="1800" dirty="0"/>
              <a:t>This group then had 2 AWS managed and one customer managed policy attached</a:t>
            </a:r>
          </a:p>
          <a:p>
            <a:r>
              <a:rPr lang="en-GB" sz="1800" dirty="0"/>
              <a:t>This meant all </a:t>
            </a:r>
            <a:r>
              <a:rPr lang="en-GB" sz="1800" dirty="0" err="1"/>
              <a:t>devs</a:t>
            </a:r>
            <a:r>
              <a:rPr lang="en-GB" sz="1800" dirty="0"/>
              <a:t> had access to all the necessary resources and nothing more</a:t>
            </a:r>
          </a:p>
          <a:p>
            <a:r>
              <a:rPr lang="en-GB" sz="1800" dirty="0"/>
              <a:t>Here is an example of a custom policy</a:t>
            </a:r>
          </a:p>
        </p:txBody>
      </p:sp>
      <p:sp>
        <p:nvSpPr>
          <p:cNvPr id="13" name="Rounded Rectangle 6">
            <a:extLst>
              <a:ext uri="{FF2B5EF4-FFF2-40B4-BE49-F238E27FC236}">
                <a16:creationId xmlns:a16="http://schemas.microsoft.com/office/drawing/2014/main" id="{8BC000EF-F64B-409F-BF9F-5E61D86E2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7552" y="648931"/>
            <a:ext cx="691747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E7034BB-A1D5-4A42-8267-88C0E547A3BF}"/>
              </a:ext>
            </a:extLst>
          </p:cNvPr>
          <p:cNvPicPr>
            <a:picLocks noChangeAspect="1"/>
          </p:cNvPicPr>
          <p:nvPr/>
        </p:nvPicPr>
        <p:blipFill>
          <a:blip r:embed="rId3"/>
          <a:stretch>
            <a:fillRect/>
          </a:stretch>
        </p:blipFill>
        <p:spPr>
          <a:xfrm>
            <a:off x="4728470" y="876299"/>
            <a:ext cx="3257145" cy="2288144"/>
          </a:xfrm>
          <a:prstGeom prst="rect">
            <a:avLst/>
          </a:prstGeom>
        </p:spPr>
      </p:pic>
      <p:pic>
        <p:nvPicPr>
          <p:cNvPr id="8" name="Picture 7">
            <a:extLst>
              <a:ext uri="{FF2B5EF4-FFF2-40B4-BE49-F238E27FC236}">
                <a16:creationId xmlns:a16="http://schemas.microsoft.com/office/drawing/2014/main" id="{0873FCC7-F2FB-4975-A235-F948A53E09C2}"/>
              </a:ext>
            </a:extLst>
          </p:cNvPr>
          <p:cNvPicPr>
            <a:picLocks noChangeAspect="1"/>
          </p:cNvPicPr>
          <p:nvPr/>
        </p:nvPicPr>
        <p:blipFill>
          <a:blip r:embed="rId4"/>
          <a:stretch>
            <a:fillRect/>
          </a:stretch>
        </p:blipFill>
        <p:spPr>
          <a:xfrm>
            <a:off x="7985615" y="977105"/>
            <a:ext cx="3251451" cy="1885841"/>
          </a:xfrm>
          <a:prstGeom prst="rect">
            <a:avLst/>
          </a:prstGeom>
        </p:spPr>
      </p:pic>
      <p:pic>
        <p:nvPicPr>
          <p:cNvPr id="9" name="Picture 8">
            <a:extLst>
              <a:ext uri="{FF2B5EF4-FFF2-40B4-BE49-F238E27FC236}">
                <a16:creationId xmlns:a16="http://schemas.microsoft.com/office/drawing/2014/main" id="{B2789C81-FA59-42F1-916E-38E37DDDBBC0}"/>
              </a:ext>
            </a:extLst>
          </p:cNvPr>
          <p:cNvPicPr>
            <a:picLocks noChangeAspect="1"/>
          </p:cNvPicPr>
          <p:nvPr/>
        </p:nvPicPr>
        <p:blipFill>
          <a:blip r:embed="rId5"/>
          <a:stretch>
            <a:fillRect/>
          </a:stretch>
        </p:blipFill>
        <p:spPr>
          <a:xfrm>
            <a:off x="6280828" y="3492617"/>
            <a:ext cx="3590925" cy="2252610"/>
          </a:xfrm>
          <a:prstGeom prst="rect">
            <a:avLst/>
          </a:prstGeom>
        </p:spPr>
      </p:pic>
    </p:spTree>
    <p:extLst>
      <p:ext uri="{BB962C8B-B14F-4D97-AF65-F5344CB8AC3E}">
        <p14:creationId xmlns:p14="http://schemas.microsoft.com/office/powerpoint/2010/main" val="217873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9BFE-F034-4468-BE83-4FB340647CC7}"/>
              </a:ext>
            </a:extLst>
          </p:cNvPr>
          <p:cNvSpPr>
            <a:spLocks noGrp="1"/>
          </p:cNvSpPr>
          <p:nvPr>
            <p:ph type="title"/>
          </p:nvPr>
        </p:nvSpPr>
        <p:spPr>
          <a:xfrm>
            <a:off x="1484310" y="0"/>
            <a:ext cx="10018713" cy="1752599"/>
          </a:xfrm>
        </p:spPr>
        <p:txBody>
          <a:bodyPr/>
          <a:lstStyle/>
          <a:p>
            <a:r>
              <a:rPr lang="en-GB" dirty="0"/>
              <a:t>Route53</a:t>
            </a:r>
          </a:p>
        </p:txBody>
      </p:sp>
      <p:sp>
        <p:nvSpPr>
          <p:cNvPr id="3" name="Content Placeholder 2">
            <a:extLst>
              <a:ext uri="{FF2B5EF4-FFF2-40B4-BE49-F238E27FC236}">
                <a16:creationId xmlns:a16="http://schemas.microsoft.com/office/drawing/2014/main" id="{4E40F790-B753-45F8-948D-7BB54F061E08}"/>
              </a:ext>
            </a:extLst>
          </p:cNvPr>
          <p:cNvSpPr>
            <a:spLocks noGrp="1"/>
          </p:cNvSpPr>
          <p:nvPr>
            <p:ph idx="1"/>
          </p:nvPr>
        </p:nvSpPr>
        <p:spPr>
          <a:xfrm>
            <a:off x="1484309" y="1981201"/>
            <a:ext cx="10018713" cy="3124201"/>
          </a:xfrm>
        </p:spPr>
        <p:txBody>
          <a:bodyPr/>
          <a:lstStyle/>
          <a:p>
            <a:r>
              <a:rPr lang="en-GB" dirty="0"/>
              <a:t>Route53 is AWS’ DNS service</a:t>
            </a:r>
          </a:p>
          <a:p>
            <a:r>
              <a:rPr lang="en-GB" dirty="0"/>
              <a:t>Offers high-availability and scalability directly to AWS services such as LightSail</a:t>
            </a:r>
          </a:p>
          <a:p>
            <a:r>
              <a:rPr lang="en-GB" dirty="0"/>
              <a:t>This allowed us to set up DNS for the server directly</a:t>
            </a:r>
          </a:p>
          <a:p>
            <a:r>
              <a:rPr lang="en-GB" dirty="0"/>
              <a:t>It also allowed for some site verification and redirection</a:t>
            </a:r>
          </a:p>
        </p:txBody>
      </p:sp>
    </p:spTree>
    <p:extLst>
      <p:ext uri="{BB962C8B-B14F-4D97-AF65-F5344CB8AC3E}">
        <p14:creationId xmlns:p14="http://schemas.microsoft.com/office/powerpoint/2010/main" val="299500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7621-FD23-474B-AF83-4E09215F23FA}"/>
              </a:ext>
            </a:extLst>
          </p:cNvPr>
          <p:cNvSpPr>
            <a:spLocks noGrp="1"/>
          </p:cNvSpPr>
          <p:nvPr>
            <p:ph type="title"/>
          </p:nvPr>
        </p:nvSpPr>
        <p:spPr>
          <a:xfrm>
            <a:off x="1635283" y="0"/>
            <a:ext cx="10018713" cy="1752599"/>
          </a:xfrm>
        </p:spPr>
        <p:txBody>
          <a:bodyPr/>
          <a:lstStyle/>
          <a:p>
            <a:r>
              <a:rPr lang="en-GB" dirty="0" err="1"/>
              <a:t>whoami</a:t>
            </a:r>
            <a:endParaRPr lang="en-GB" dirty="0"/>
          </a:p>
        </p:txBody>
      </p:sp>
      <p:sp>
        <p:nvSpPr>
          <p:cNvPr id="3" name="Content Placeholder 2">
            <a:extLst>
              <a:ext uri="{FF2B5EF4-FFF2-40B4-BE49-F238E27FC236}">
                <a16:creationId xmlns:a16="http://schemas.microsoft.com/office/drawing/2014/main" id="{0398DF19-8357-4B2D-AF26-B5AA497DAC13}"/>
              </a:ext>
            </a:extLst>
          </p:cNvPr>
          <p:cNvSpPr>
            <a:spLocks noGrp="1"/>
          </p:cNvSpPr>
          <p:nvPr>
            <p:ph idx="1"/>
          </p:nvPr>
        </p:nvSpPr>
        <p:spPr>
          <a:xfrm>
            <a:off x="1097279" y="1752599"/>
            <a:ext cx="11094720" cy="3467098"/>
          </a:xfrm>
        </p:spPr>
        <p:txBody>
          <a:bodyPr>
            <a:normAutofit/>
          </a:bodyPr>
          <a:lstStyle/>
          <a:p>
            <a:r>
              <a:rPr lang="en-GB" dirty="0"/>
              <a:t>Dean Brennan</a:t>
            </a:r>
          </a:p>
          <a:p>
            <a:r>
              <a:rPr lang="en-GB" dirty="0"/>
              <a:t>ITM Y3 Student</a:t>
            </a:r>
          </a:p>
          <a:p>
            <a:r>
              <a:rPr lang="en-GB" dirty="0"/>
              <a:t>Chairperson of Cyber Security society</a:t>
            </a:r>
          </a:p>
          <a:p>
            <a:r>
              <a:rPr lang="en-GB" dirty="0"/>
              <a:t>“Independent security researcher”</a:t>
            </a:r>
          </a:p>
          <a:p>
            <a:pPr lvl="1"/>
            <a:r>
              <a:rPr lang="en-GB" sz="2400" dirty="0"/>
              <a:t>I like to mess with stuff</a:t>
            </a:r>
          </a:p>
        </p:txBody>
      </p:sp>
    </p:spTree>
    <p:extLst>
      <p:ext uri="{BB962C8B-B14F-4D97-AF65-F5344CB8AC3E}">
        <p14:creationId xmlns:p14="http://schemas.microsoft.com/office/powerpoint/2010/main" val="19269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538F206-9BBA-4487-865D-71DFC74F8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580614F2-0CEB-4083-881D-7C6D94EE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FD8076-443D-4E98-86A9-67AE2B475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F85D1CA3-A4F9-4CA3-85A0-167A4345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E3BB8822-EB78-4939-8901-EF8FFA1C4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72544C13-BB7D-4E3D-9438-8875C50C8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9650E338-7738-4630-84F5-898D9E430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CA9CBE5-3267-4ED9-89D2-191044958DA7}"/>
              </a:ext>
            </a:extLst>
          </p:cNvPr>
          <p:cNvSpPr>
            <a:spLocks noGrp="1"/>
          </p:cNvSpPr>
          <p:nvPr>
            <p:ph type="title"/>
          </p:nvPr>
        </p:nvSpPr>
        <p:spPr>
          <a:xfrm>
            <a:off x="1484312" y="685800"/>
            <a:ext cx="2812385" cy="1752599"/>
          </a:xfrm>
        </p:spPr>
        <p:txBody>
          <a:bodyPr>
            <a:normAutofit/>
          </a:bodyPr>
          <a:lstStyle/>
          <a:p>
            <a:r>
              <a:rPr lang="en-GB" sz="3200"/>
              <a:t>Route53 in OSS</a:t>
            </a:r>
          </a:p>
        </p:txBody>
      </p:sp>
      <p:sp>
        <p:nvSpPr>
          <p:cNvPr id="3" name="Content Placeholder 2">
            <a:extLst>
              <a:ext uri="{FF2B5EF4-FFF2-40B4-BE49-F238E27FC236}">
                <a16:creationId xmlns:a16="http://schemas.microsoft.com/office/drawing/2014/main" id="{F8ADA32E-6C13-4B11-9B8E-1E23F2ED65AE}"/>
              </a:ext>
            </a:extLst>
          </p:cNvPr>
          <p:cNvSpPr>
            <a:spLocks noGrp="1"/>
          </p:cNvSpPr>
          <p:nvPr>
            <p:ph idx="1"/>
          </p:nvPr>
        </p:nvSpPr>
        <p:spPr>
          <a:xfrm>
            <a:off x="1275069" y="2042668"/>
            <a:ext cx="3028285" cy="4246564"/>
          </a:xfrm>
        </p:spPr>
        <p:txBody>
          <a:bodyPr>
            <a:normAutofit/>
          </a:bodyPr>
          <a:lstStyle/>
          <a:p>
            <a:r>
              <a:rPr lang="en-GB" sz="1800" dirty="0"/>
              <a:t>For the OSS the routing was relatively simple</a:t>
            </a:r>
          </a:p>
          <a:p>
            <a:r>
              <a:rPr lang="en-GB" sz="1800" dirty="0"/>
              <a:t>The subdomain www links statically to the website.</a:t>
            </a:r>
          </a:p>
          <a:p>
            <a:pPr lvl="1"/>
            <a:r>
              <a:rPr lang="en-GB" sz="1400" dirty="0"/>
              <a:t>There is a backup version of this for ecco-oss.com</a:t>
            </a:r>
          </a:p>
          <a:p>
            <a:r>
              <a:rPr lang="en-GB" sz="1800" dirty="0"/>
              <a:t>This was to both to have both roots and for high availability</a:t>
            </a:r>
          </a:p>
          <a:p>
            <a:r>
              <a:rPr lang="en-GB" sz="1800" dirty="0"/>
              <a:t>With the load balancer in LightSail Route53 can be used to redirect in the case of a failure</a:t>
            </a:r>
          </a:p>
        </p:txBody>
      </p:sp>
      <p:sp>
        <p:nvSpPr>
          <p:cNvPr id="17" name="Rounded Rectangle 16">
            <a:extLst>
              <a:ext uri="{FF2B5EF4-FFF2-40B4-BE49-F238E27FC236}">
                <a16:creationId xmlns:a16="http://schemas.microsoft.com/office/drawing/2014/main" id="{24EE91D3-118F-4591-A85A-D157CF847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667F33-B89B-4F45-9C33-222A8AB4BDFD}"/>
              </a:ext>
            </a:extLst>
          </p:cNvPr>
          <p:cNvPicPr>
            <a:picLocks noChangeAspect="1"/>
          </p:cNvPicPr>
          <p:nvPr/>
        </p:nvPicPr>
        <p:blipFill>
          <a:blip r:embed="rId3"/>
          <a:stretch>
            <a:fillRect/>
          </a:stretch>
        </p:blipFill>
        <p:spPr>
          <a:xfrm>
            <a:off x="4943413" y="2042668"/>
            <a:ext cx="6237359" cy="2444489"/>
          </a:xfrm>
          <a:prstGeom prst="rect">
            <a:avLst/>
          </a:prstGeom>
        </p:spPr>
      </p:pic>
    </p:spTree>
    <p:extLst>
      <p:ext uri="{BB962C8B-B14F-4D97-AF65-F5344CB8AC3E}">
        <p14:creationId xmlns:p14="http://schemas.microsoft.com/office/powerpoint/2010/main" val="143137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72FE-3E71-460D-B0DC-EA33F3CE2508}"/>
              </a:ext>
            </a:extLst>
          </p:cNvPr>
          <p:cNvSpPr>
            <a:spLocks noGrp="1"/>
          </p:cNvSpPr>
          <p:nvPr>
            <p:ph type="title"/>
          </p:nvPr>
        </p:nvSpPr>
        <p:spPr>
          <a:xfrm>
            <a:off x="1738311" y="0"/>
            <a:ext cx="10018713" cy="1752599"/>
          </a:xfrm>
        </p:spPr>
        <p:txBody>
          <a:bodyPr/>
          <a:lstStyle/>
          <a:p>
            <a:r>
              <a:rPr lang="en-GB" dirty="0"/>
              <a:t>Joomla – Quick development overview</a:t>
            </a:r>
          </a:p>
        </p:txBody>
      </p:sp>
      <p:sp>
        <p:nvSpPr>
          <p:cNvPr id="3" name="Content Placeholder 2">
            <a:extLst>
              <a:ext uri="{FF2B5EF4-FFF2-40B4-BE49-F238E27FC236}">
                <a16:creationId xmlns:a16="http://schemas.microsoft.com/office/drawing/2014/main" id="{0BFF0BE2-25ED-41B4-9B1B-9E32919564EB}"/>
              </a:ext>
            </a:extLst>
          </p:cNvPr>
          <p:cNvSpPr>
            <a:spLocks noGrp="1"/>
          </p:cNvSpPr>
          <p:nvPr>
            <p:ph idx="1"/>
          </p:nvPr>
        </p:nvSpPr>
        <p:spPr>
          <a:xfrm>
            <a:off x="1738311" y="1751213"/>
            <a:ext cx="10018713" cy="3124201"/>
          </a:xfrm>
        </p:spPr>
        <p:txBody>
          <a:bodyPr>
            <a:normAutofit/>
          </a:bodyPr>
          <a:lstStyle/>
          <a:p>
            <a:r>
              <a:rPr lang="en-GB" dirty="0"/>
              <a:t>The OSS was split into 3 main sections</a:t>
            </a:r>
          </a:p>
          <a:p>
            <a:pPr marL="914400" lvl="1" indent="-457200">
              <a:buFont typeface="+mj-lt"/>
              <a:buAutoNum type="arabicPeriod"/>
            </a:pPr>
            <a:r>
              <a:rPr lang="en-GB" dirty="0"/>
              <a:t>Tools</a:t>
            </a:r>
          </a:p>
          <a:p>
            <a:pPr marL="914400" lvl="1" indent="-457200">
              <a:buFont typeface="+mj-lt"/>
              <a:buAutoNum type="arabicPeriod"/>
            </a:pPr>
            <a:r>
              <a:rPr lang="en-GB" dirty="0"/>
              <a:t>Resources</a:t>
            </a:r>
          </a:p>
          <a:p>
            <a:pPr marL="914400" lvl="1" indent="-457200">
              <a:buFont typeface="+mj-lt"/>
              <a:buAutoNum type="arabicPeriod"/>
            </a:pPr>
            <a:r>
              <a:rPr lang="en-GB" dirty="0"/>
              <a:t>Social Network</a:t>
            </a:r>
          </a:p>
          <a:p>
            <a:pPr marL="1371600" lvl="2" indent="-457200">
              <a:buFont typeface="+mj-lt"/>
              <a:buAutoNum type="alphaLcParenR"/>
            </a:pPr>
            <a:r>
              <a:rPr lang="en-GB" dirty="0"/>
              <a:t>LinkedIn Style, connect and meet social media</a:t>
            </a:r>
          </a:p>
          <a:p>
            <a:pPr marL="1371600" lvl="2" indent="-457200">
              <a:buFont typeface="+mj-lt"/>
              <a:buAutoNum type="alphaLcParenR"/>
            </a:pPr>
            <a:r>
              <a:rPr lang="en-GB" dirty="0"/>
              <a:t>Forum board</a:t>
            </a:r>
          </a:p>
          <a:p>
            <a:pPr marL="457200" lvl="1" indent="0">
              <a:buNone/>
            </a:pPr>
            <a:endParaRPr lang="en-GB" dirty="0"/>
          </a:p>
        </p:txBody>
      </p:sp>
    </p:spTree>
    <p:extLst>
      <p:ext uri="{BB962C8B-B14F-4D97-AF65-F5344CB8AC3E}">
        <p14:creationId xmlns:p14="http://schemas.microsoft.com/office/powerpoint/2010/main" val="27078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6C19-4D26-4F07-96A9-3B2988504C0A}"/>
              </a:ext>
            </a:extLst>
          </p:cNvPr>
          <p:cNvSpPr>
            <a:spLocks noGrp="1"/>
          </p:cNvSpPr>
          <p:nvPr>
            <p:ph type="title"/>
          </p:nvPr>
        </p:nvSpPr>
        <p:spPr>
          <a:xfrm>
            <a:off x="1484309" y="0"/>
            <a:ext cx="10018713" cy="1752599"/>
          </a:xfrm>
        </p:spPr>
        <p:txBody>
          <a:bodyPr/>
          <a:lstStyle/>
          <a:p>
            <a:r>
              <a:rPr lang="en-GB" dirty="0"/>
              <a:t>Joomla Security</a:t>
            </a:r>
          </a:p>
        </p:txBody>
      </p:sp>
      <p:sp>
        <p:nvSpPr>
          <p:cNvPr id="3" name="Content Placeholder 2">
            <a:extLst>
              <a:ext uri="{FF2B5EF4-FFF2-40B4-BE49-F238E27FC236}">
                <a16:creationId xmlns:a16="http://schemas.microsoft.com/office/drawing/2014/main" id="{636F1181-4E9C-4EF3-8B0D-C76C2DA48E27}"/>
              </a:ext>
            </a:extLst>
          </p:cNvPr>
          <p:cNvSpPr>
            <a:spLocks noGrp="1"/>
          </p:cNvSpPr>
          <p:nvPr>
            <p:ph idx="1"/>
          </p:nvPr>
        </p:nvSpPr>
        <p:spPr>
          <a:xfrm>
            <a:off x="1484308" y="1866899"/>
            <a:ext cx="10018713" cy="3124201"/>
          </a:xfrm>
        </p:spPr>
        <p:txBody>
          <a:bodyPr/>
          <a:lstStyle/>
          <a:p>
            <a:r>
              <a:rPr lang="en-GB" dirty="0"/>
              <a:t>Securing the tools and resources was going to be relatively simple.</a:t>
            </a:r>
          </a:p>
          <a:p>
            <a:pPr lvl="1"/>
            <a:r>
              <a:rPr lang="en-GB" dirty="0"/>
              <a:t>Mainly sanitizing and escaping user input to prevent XXS</a:t>
            </a:r>
          </a:p>
          <a:p>
            <a:r>
              <a:rPr lang="en-GB" dirty="0"/>
              <a:t>A bug was found with how Joomla deals with loading plugins via URL</a:t>
            </a:r>
          </a:p>
          <a:p>
            <a:pPr lvl="1"/>
            <a:r>
              <a:rPr lang="en-GB" dirty="0"/>
              <a:t>When selecting a custom plugin, joomla leaks a small portion of the file structure</a:t>
            </a:r>
          </a:p>
          <a:p>
            <a:pPr lvl="1"/>
            <a:r>
              <a:rPr lang="en-GB" dirty="0"/>
              <a:t>Someone  versed in Joomla development could mess with this to force a load on a blank view/script without needing credentials</a:t>
            </a:r>
          </a:p>
          <a:p>
            <a:pPr lvl="1"/>
            <a:r>
              <a:rPr lang="en-GB" dirty="0"/>
              <a:t>This could in theory force an injection or a RCE</a:t>
            </a:r>
          </a:p>
        </p:txBody>
      </p:sp>
    </p:spTree>
    <p:extLst>
      <p:ext uri="{BB962C8B-B14F-4D97-AF65-F5344CB8AC3E}">
        <p14:creationId xmlns:p14="http://schemas.microsoft.com/office/powerpoint/2010/main" val="133433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6C19-4D26-4F07-96A9-3B2988504C0A}"/>
              </a:ext>
            </a:extLst>
          </p:cNvPr>
          <p:cNvSpPr>
            <a:spLocks noGrp="1"/>
          </p:cNvSpPr>
          <p:nvPr>
            <p:ph type="title"/>
          </p:nvPr>
        </p:nvSpPr>
        <p:spPr>
          <a:xfrm>
            <a:off x="1484309" y="0"/>
            <a:ext cx="10018713" cy="1752599"/>
          </a:xfrm>
        </p:spPr>
        <p:txBody>
          <a:bodyPr/>
          <a:lstStyle/>
          <a:p>
            <a:r>
              <a:rPr lang="en-GB" dirty="0"/>
              <a:t>Joomla Security</a:t>
            </a:r>
          </a:p>
        </p:txBody>
      </p:sp>
      <p:sp>
        <p:nvSpPr>
          <p:cNvPr id="3" name="Content Placeholder 2">
            <a:extLst>
              <a:ext uri="{FF2B5EF4-FFF2-40B4-BE49-F238E27FC236}">
                <a16:creationId xmlns:a16="http://schemas.microsoft.com/office/drawing/2014/main" id="{636F1181-4E9C-4EF3-8B0D-C76C2DA48E27}"/>
              </a:ext>
            </a:extLst>
          </p:cNvPr>
          <p:cNvSpPr>
            <a:spLocks noGrp="1"/>
          </p:cNvSpPr>
          <p:nvPr>
            <p:ph idx="1"/>
          </p:nvPr>
        </p:nvSpPr>
        <p:spPr>
          <a:xfrm>
            <a:off x="1484309" y="1158830"/>
            <a:ext cx="10018713" cy="3124201"/>
          </a:xfrm>
        </p:spPr>
        <p:txBody>
          <a:bodyPr/>
          <a:lstStyle/>
          <a:p>
            <a:r>
              <a:rPr lang="en-GB" dirty="0"/>
              <a:t>To prevent this</a:t>
            </a:r>
          </a:p>
          <a:p>
            <a:pPr lvl="1"/>
            <a:r>
              <a:rPr lang="en-GB" dirty="0"/>
              <a:t>We modified a small portion of the source code for our plugins and joomla and made it so links would redirect to /</a:t>
            </a:r>
            <a:r>
              <a:rPr lang="en-GB" i="1" dirty="0" err="1"/>
              <a:t>samletext</a:t>
            </a:r>
            <a:endParaRPr lang="en-GB" i="1" dirty="0"/>
          </a:p>
          <a:p>
            <a:pPr lvl="1"/>
            <a:r>
              <a:rPr lang="en-GB" dirty="0"/>
              <a:t>This meant that all URLs would direct to plaintext rather than an FS</a:t>
            </a:r>
          </a:p>
          <a:p>
            <a:pPr lvl="1"/>
            <a:r>
              <a:rPr lang="en-GB" dirty="0"/>
              <a:t>Using this we also hid where the Admin portal could be accessed from</a:t>
            </a:r>
          </a:p>
        </p:txBody>
      </p:sp>
      <p:pic>
        <p:nvPicPr>
          <p:cNvPr id="4" name="Picture 3">
            <a:extLst>
              <a:ext uri="{FF2B5EF4-FFF2-40B4-BE49-F238E27FC236}">
                <a16:creationId xmlns:a16="http://schemas.microsoft.com/office/drawing/2014/main" id="{C6B69B06-6A28-4632-A09B-62110DE5C655}"/>
              </a:ext>
            </a:extLst>
          </p:cNvPr>
          <p:cNvPicPr>
            <a:picLocks noChangeAspect="1"/>
          </p:cNvPicPr>
          <p:nvPr/>
        </p:nvPicPr>
        <p:blipFill>
          <a:blip r:embed="rId2"/>
          <a:stretch>
            <a:fillRect/>
          </a:stretch>
        </p:blipFill>
        <p:spPr>
          <a:xfrm>
            <a:off x="2093130" y="3977712"/>
            <a:ext cx="8614561" cy="1398036"/>
          </a:xfrm>
          <a:prstGeom prst="rect">
            <a:avLst/>
          </a:prstGeom>
        </p:spPr>
      </p:pic>
      <p:pic>
        <p:nvPicPr>
          <p:cNvPr id="5" name="Picture 4">
            <a:extLst>
              <a:ext uri="{FF2B5EF4-FFF2-40B4-BE49-F238E27FC236}">
                <a16:creationId xmlns:a16="http://schemas.microsoft.com/office/drawing/2014/main" id="{9617A0A5-B243-4521-9358-E85E606EBE79}"/>
              </a:ext>
            </a:extLst>
          </p:cNvPr>
          <p:cNvPicPr>
            <a:picLocks noChangeAspect="1"/>
          </p:cNvPicPr>
          <p:nvPr/>
        </p:nvPicPr>
        <p:blipFill>
          <a:blip r:embed="rId3"/>
          <a:stretch>
            <a:fillRect/>
          </a:stretch>
        </p:blipFill>
        <p:spPr>
          <a:xfrm>
            <a:off x="2634263" y="5662547"/>
            <a:ext cx="7532293" cy="750954"/>
          </a:xfrm>
          <a:prstGeom prst="rect">
            <a:avLst/>
          </a:prstGeom>
        </p:spPr>
      </p:pic>
    </p:spTree>
    <p:extLst>
      <p:ext uri="{BB962C8B-B14F-4D97-AF65-F5344CB8AC3E}">
        <p14:creationId xmlns:p14="http://schemas.microsoft.com/office/powerpoint/2010/main" val="20770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B380-DD50-44CC-BD3C-3450D4B6FDD1}"/>
              </a:ext>
            </a:extLst>
          </p:cNvPr>
          <p:cNvSpPr>
            <a:spLocks noGrp="1"/>
          </p:cNvSpPr>
          <p:nvPr>
            <p:ph type="title"/>
          </p:nvPr>
        </p:nvSpPr>
        <p:spPr>
          <a:xfrm>
            <a:off x="1585911" y="0"/>
            <a:ext cx="10018713" cy="1752599"/>
          </a:xfrm>
        </p:spPr>
        <p:txBody>
          <a:bodyPr/>
          <a:lstStyle/>
          <a:p>
            <a:r>
              <a:rPr lang="en-GB" dirty="0"/>
              <a:t>OSS user accounts</a:t>
            </a:r>
          </a:p>
        </p:txBody>
      </p:sp>
      <p:sp>
        <p:nvSpPr>
          <p:cNvPr id="3" name="Content Placeholder 2">
            <a:extLst>
              <a:ext uri="{FF2B5EF4-FFF2-40B4-BE49-F238E27FC236}">
                <a16:creationId xmlns:a16="http://schemas.microsoft.com/office/drawing/2014/main" id="{EEBE7D34-A919-4C84-AB96-50693C9219FD}"/>
              </a:ext>
            </a:extLst>
          </p:cNvPr>
          <p:cNvSpPr>
            <a:spLocks noGrp="1"/>
          </p:cNvSpPr>
          <p:nvPr>
            <p:ph idx="1"/>
          </p:nvPr>
        </p:nvSpPr>
        <p:spPr>
          <a:xfrm>
            <a:off x="1585910" y="1752599"/>
            <a:ext cx="10018713" cy="3124201"/>
          </a:xfrm>
        </p:spPr>
        <p:txBody>
          <a:bodyPr>
            <a:normAutofit/>
          </a:bodyPr>
          <a:lstStyle/>
          <a:p>
            <a:r>
              <a:rPr lang="en-GB" dirty="0"/>
              <a:t>Since we wanted 2 social network aspects (forum and media)</a:t>
            </a:r>
          </a:p>
          <a:p>
            <a:pPr lvl="1"/>
            <a:r>
              <a:rPr lang="en-GB" dirty="0"/>
              <a:t>This mean, along with Joomla, there was 3 user account databases linked to an account</a:t>
            </a:r>
          </a:p>
          <a:p>
            <a:r>
              <a:rPr lang="en-GB" dirty="0"/>
              <a:t>In order to make sure it was secure from all aspects, this meant migrating, managing and configuring all 3 databases to act and access the same way</a:t>
            </a:r>
          </a:p>
          <a:p>
            <a:r>
              <a:rPr lang="en-GB" dirty="0"/>
              <a:t>This lead to extensive rulings, and configurations in order to  make sure no user data was leaked from any social endpoint</a:t>
            </a:r>
          </a:p>
        </p:txBody>
      </p:sp>
    </p:spTree>
    <p:extLst>
      <p:ext uri="{BB962C8B-B14F-4D97-AF65-F5344CB8AC3E}">
        <p14:creationId xmlns:p14="http://schemas.microsoft.com/office/powerpoint/2010/main" val="334126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538F206-9BBA-4487-865D-71DFC74F8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580614F2-0CEB-4083-881D-7C6D94EE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FD8076-443D-4E98-86A9-67AE2B475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F85D1CA3-A4F9-4CA3-85A0-167A4345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E3BB8822-EB78-4939-8901-EF8FFA1C4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72544C13-BB7D-4E3D-9438-8875C50C8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9650E338-7738-4630-84F5-898D9E430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633DB91-F449-485A-9718-6ACAD5070ECF}"/>
              </a:ext>
            </a:extLst>
          </p:cNvPr>
          <p:cNvSpPr>
            <a:spLocks noGrp="1"/>
          </p:cNvSpPr>
          <p:nvPr>
            <p:ph type="title"/>
          </p:nvPr>
        </p:nvSpPr>
        <p:spPr>
          <a:xfrm>
            <a:off x="1531938" y="0"/>
            <a:ext cx="2812385" cy="1752599"/>
          </a:xfrm>
        </p:spPr>
        <p:txBody>
          <a:bodyPr>
            <a:normAutofit/>
          </a:bodyPr>
          <a:lstStyle/>
          <a:p>
            <a:r>
              <a:rPr lang="en-GB" sz="3200" dirty="0"/>
              <a:t>I went a bit crazy</a:t>
            </a:r>
          </a:p>
        </p:txBody>
      </p:sp>
      <p:sp>
        <p:nvSpPr>
          <p:cNvPr id="3" name="Content Placeholder 2">
            <a:extLst>
              <a:ext uri="{FF2B5EF4-FFF2-40B4-BE49-F238E27FC236}">
                <a16:creationId xmlns:a16="http://schemas.microsoft.com/office/drawing/2014/main" id="{6AF0977F-3E78-4747-8522-A3ADE43CD73A}"/>
              </a:ext>
            </a:extLst>
          </p:cNvPr>
          <p:cNvSpPr>
            <a:spLocks noGrp="1"/>
          </p:cNvSpPr>
          <p:nvPr>
            <p:ph idx="1"/>
          </p:nvPr>
        </p:nvSpPr>
        <p:spPr>
          <a:xfrm>
            <a:off x="1526187" y="1407318"/>
            <a:ext cx="2812387" cy="3124201"/>
          </a:xfrm>
        </p:spPr>
        <p:txBody>
          <a:bodyPr>
            <a:normAutofit/>
          </a:bodyPr>
          <a:lstStyle/>
          <a:p>
            <a:endParaRPr lang="en-GB" sz="1800" dirty="0"/>
          </a:p>
        </p:txBody>
      </p:sp>
      <p:sp>
        <p:nvSpPr>
          <p:cNvPr id="17" name="Rounded Rectangle 16">
            <a:extLst>
              <a:ext uri="{FF2B5EF4-FFF2-40B4-BE49-F238E27FC236}">
                <a16:creationId xmlns:a16="http://schemas.microsoft.com/office/drawing/2014/main" id="{24EE91D3-118F-4591-A85A-D157CF847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a:extLst>
              <a:ext uri="{FF2B5EF4-FFF2-40B4-BE49-F238E27FC236}">
                <a16:creationId xmlns:a16="http://schemas.microsoft.com/office/drawing/2014/main" id="{0912C171-2A0D-45BC-9C5C-C754B5848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861" y="907227"/>
            <a:ext cx="6287162" cy="4715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0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4614-366C-403C-8C75-5349C1D47628}"/>
              </a:ext>
            </a:extLst>
          </p:cNvPr>
          <p:cNvSpPr>
            <a:spLocks noGrp="1"/>
          </p:cNvSpPr>
          <p:nvPr>
            <p:ph type="title"/>
          </p:nvPr>
        </p:nvSpPr>
        <p:spPr>
          <a:xfrm>
            <a:off x="1484312" y="685800"/>
            <a:ext cx="2812386" cy="5181331"/>
          </a:xfrm>
        </p:spPr>
        <p:txBody>
          <a:bodyPr>
            <a:normAutofit/>
          </a:bodyPr>
          <a:lstStyle/>
          <a:p>
            <a:r>
              <a:rPr lang="en-GB" sz="3200" dirty="0"/>
              <a:t>How did we fix it?</a:t>
            </a:r>
          </a:p>
        </p:txBody>
      </p:sp>
      <p:sp>
        <p:nvSpPr>
          <p:cNvPr id="3" name="Content Placeholder 2">
            <a:extLst>
              <a:ext uri="{FF2B5EF4-FFF2-40B4-BE49-F238E27FC236}">
                <a16:creationId xmlns:a16="http://schemas.microsoft.com/office/drawing/2014/main" id="{2CA7DE9C-376E-415E-8312-1BB5D3A4BD67}"/>
              </a:ext>
            </a:extLst>
          </p:cNvPr>
          <p:cNvSpPr>
            <a:spLocks noGrp="1"/>
          </p:cNvSpPr>
          <p:nvPr>
            <p:ph idx="1"/>
          </p:nvPr>
        </p:nvSpPr>
        <p:spPr>
          <a:xfrm>
            <a:off x="4617550" y="685801"/>
            <a:ext cx="6885471" cy="3038164"/>
          </a:xfrm>
        </p:spPr>
        <p:txBody>
          <a:bodyPr>
            <a:normAutofit/>
          </a:bodyPr>
          <a:lstStyle/>
          <a:p>
            <a:r>
              <a:rPr lang="en-GB" sz="1800" dirty="0"/>
              <a:t>To  fix it we ended up merging all the accounts, to link to the social media aspect of the site</a:t>
            </a:r>
          </a:p>
          <a:p>
            <a:r>
              <a:rPr lang="en-GB" sz="1800" dirty="0"/>
              <a:t>This meant that the forum board and its account would link back to their media page</a:t>
            </a:r>
          </a:p>
          <a:p>
            <a:r>
              <a:rPr lang="en-GB" sz="1800" dirty="0"/>
              <a:t>And the Joomla account, used for the projects made with the tools, also linked back to the social media</a:t>
            </a:r>
          </a:p>
          <a:p>
            <a:r>
              <a:rPr lang="en-GB" sz="1800" dirty="0"/>
              <a:t>This turned the social media into the root of the accounts, and then simple privacy and security settings throughout carried across the site</a:t>
            </a:r>
          </a:p>
        </p:txBody>
      </p:sp>
      <p:pic>
        <p:nvPicPr>
          <p:cNvPr id="4" name="Picture 3">
            <a:extLst>
              <a:ext uri="{FF2B5EF4-FFF2-40B4-BE49-F238E27FC236}">
                <a16:creationId xmlns:a16="http://schemas.microsoft.com/office/drawing/2014/main" id="{959A1D0E-A1FE-40B3-B120-380F9A95FEA2}"/>
              </a:ext>
            </a:extLst>
          </p:cNvPr>
          <p:cNvPicPr>
            <a:picLocks noChangeAspect="1"/>
          </p:cNvPicPr>
          <p:nvPr/>
        </p:nvPicPr>
        <p:blipFill>
          <a:blip r:embed="rId3"/>
          <a:stretch>
            <a:fillRect/>
          </a:stretch>
        </p:blipFill>
        <p:spPr>
          <a:xfrm>
            <a:off x="1404302" y="4985458"/>
            <a:ext cx="4903408" cy="47808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a:extLst>
              <a:ext uri="{FF2B5EF4-FFF2-40B4-BE49-F238E27FC236}">
                <a16:creationId xmlns:a16="http://schemas.microsoft.com/office/drawing/2014/main" id="{A84FF50D-92CF-44F0-AF35-00995A883C5C}"/>
              </a:ext>
            </a:extLst>
          </p:cNvPr>
          <p:cNvPicPr>
            <a:picLocks noChangeAspect="1"/>
          </p:cNvPicPr>
          <p:nvPr/>
        </p:nvPicPr>
        <p:blipFill>
          <a:blip r:embed="rId4"/>
          <a:stretch>
            <a:fillRect/>
          </a:stretch>
        </p:blipFill>
        <p:spPr>
          <a:xfrm>
            <a:off x="6740789" y="3849695"/>
            <a:ext cx="5147454" cy="288257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1847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02E9-FC43-4B40-8C12-7A2AF73926A3}"/>
              </a:ext>
            </a:extLst>
          </p:cNvPr>
          <p:cNvSpPr>
            <a:spLocks noGrp="1"/>
          </p:cNvSpPr>
          <p:nvPr>
            <p:ph type="title"/>
          </p:nvPr>
        </p:nvSpPr>
        <p:spPr>
          <a:xfrm>
            <a:off x="1484312" y="0"/>
            <a:ext cx="3333495" cy="1504335"/>
          </a:xfrm>
        </p:spPr>
        <p:txBody>
          <a:bodyPr>
            <a:normAutofit/>
          </a:bodyPr>
          <a:lstStyle/>
          <a:p>
            <a:r>
              <a:rPr lang="en-GB" sz="2400" dirty="0"/>
              <a:t>How did it stack up?</a:t>
            </a:r>
          </a:p>
        </p:txBody>
      </p:sp>
      <p:sp>
        <p:nvSpPr>
          <p:cNvPr id="3" name="Content Placeholder 2">
            <a:extLst>
              <a:ext uri="{FF2B5EF4-FFF2-40B4-BE49-F238E27FC236}">
                <a16:creationId xmlns:a16="http://schemas.microsoft.com/office/drawing/2014/main" id="{A8316C63-F1D8-4E50-8E8E-9F15E97FBF26}"/>
              </a:ext>
            </a:extLst>
          </p:cNvPr>
          <p:cNvSpPr>
            <a:spLocks noGrp="1"/>
          </p:cNvSpPr>
          <p:nvPr>
            <p:ph idx="1"/>
          </p:nvPr>
        </p:nvSpPr>
        <p:spPr>
          <a:xfrm>
            <a:off x="1484312" y="1504335"/>
            <a:ext cx="3468688" cy="4070965"/>
          </a:xfrm>
        </p:spPr>
        <p:txBody>
          <a:bodyPr anchor="t">
            <a:normAutofit/>
          </a:bodyPr>
          <a:lstStyle/>
          <a:p>
            <a:r>
              <a:rPr lang="en-GB" sz="1600" dirty="0"/>
              <a:t>It “passed” </a:t>
            </a:r>
            <a:r>
              <a:rPr lang="en-GB" sz="1600" dirty="0" err="1"/>
              <a:t>nmap</a:t>
            </a:r>
            <a:r>
              <a:rPr lang="en-GB" sz="1600" dirty="0"/>
              <a:t> – Not giving much away</a:t>
            </a:r>
          </a:p>
          <a:p>
            <a:endParaRPr lang="en-GB" sz="1600" dirty="0"/>
          </a:p>
          <a:p>
            <a:endParaRPr lang="en-GB" sz="1600" dirty="0"/>
          </a:p>
          <a:p>
            <a:r>
              <a:rPr lang="en-GB" sz="1600" dirty="0" err="1"/>
              <a:t>Joomscan</a:t>
            </a:r>
            <a:r>
              <a:rPr lang="en-GB" sz="1600" dirty="0"/>
              <a:t> also didn’t give much information away</a:t>
            </a:r>
          </a:p>
          <a:p>
            <a:endParaRPr lang="en-GB" sz="1600" dirty="0"/>
          </a:p>
          <a:p>
            <a:endParaRPr lang="en-GB" sz="1600" dirty="0"/>
          </a:p>
          <a:p>
            <a:r>
              <a:rPr lang="en-GB" sz="1600" dirty="0"/>
              <a:t>Users emails and private info is hidden</a:t>
            </a:r>
          </a:p>
          <a:p>
            <a:endParaRPr lang="en-GB" sz="1600" dirty="0"/>
          </a:p>
        </p:txBody>
      </p:sp>
      <p:pic>
        <p:nvPicPr>
          <p:cNvPr id="4" name="Picture 3">
            <a:extLst>
              <a:ext uri="{FF2B5EF4-FFF2-40B4-BE49-F238E27FC236}">
                <a16:creationId xmlns:a16="http://schemas.microsoft.com/office/drawing/2014/main" id="{DB0141CD-8402-4113-80C7-779B6AA0A620}"/>
              </a:ext>
            </a:extLst>
          </p:cNvPr>
          <p:cNvPicPr>
            <a:picLocks noChangeAspect="1"/>
          </p:cNvPicPr>
          <p:nvPr/>
        </p:nvPicPr>
        <p:blipFill>
          <a:blip r:embed="rId3"/>
          <a:stretch>
            <a:fillRect/>
          </a:stretch>
        </p:blipFill>
        <p:spPr>
          <a:xfrm>
            <a:off x="5397500" y="1209290"/>
            <a:ext cx="6240990" cy="11389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19A791E6-29C6-4BFA-95C8-72D999F55D49}"/>
              </a:ext>
            </a:extLst>
          </p:cNvPr>
          <p:cNvPicPr>
            <a:picLocks noChangeAspect="1"/>
          </p:cNvPicPr>
          <p:nvPr/>
        </p:nvPicPr>
        <p:blipFill>
          <a:blip r:embed="rId4"/>
          <a:stretch>
            <a:fillRect/>
          </a:stretch>
        </p:blipFill>
        <p:spPr>
          <a:xfrm>
            <a:off x="5714035" y="2450865"/>
            <a:ext cx="5607920" cy="2577339"/>
          </a:xfrm>
          <a:prstGeom prst="rect">
            <a:avLst/>
          </a:prstGeom>
        </p:spPr>
      </p:pic>
    </p:spTree>
    <p:extLst>
      <p:ext uri="{BB962C8B-B14F-4D97-AF65-F5344CB8AC3E}">
        <p14:creationId xmlns:p14="http://schemas.microsoft.com/office/powerpoint/2010/main" val="229263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CD02-5726-4665-A555-4E47D65DAE17}"/>
              </a:ext>
            </a:extLst>
          </p:cNvPr>
          <p:cNvSpPr>
            <a:spLocks noGrp="1"/>
          </p:cNvSpPr>
          <p:nvPr>
            <p:ph type="title"/>
          </p:nvPr>
        </p:nvSpPr>
        <p:spPr>
          <a:xfrm>
            <a:off x="1484310" y="0"/>
            <a:ext cx="10018713" cy="1752599"/>
          </a:xfrm>
        </p:spPr>
        <p:txBody>
          <a:bodyPr/>
          <a:lstStyle/>
          <a:p>
            <a:r>
              <a:rPr lang="en-GB" dirty="0"/>
              <a:t>Thanks!</a:t>
            </a:r>
          </a:p>
        </p:txBody>
      </p:sp>
      <p:sp>
        <p:nvSpPr>
          <p:cNvPr id="3" name="Content Placeholder 2">
            <a:extLst>
              <a:ext uri="{FF2B5EF4-FFF2-40B4-BE49-F238E27FC236}">
                <a16:creationId xmlns:a16="http://schemas.microsoft.com/office/drawing/2014/main" id="{FE800A74-1744-462E-AAA7-706E9BB88F31}"/>
              </a:ext>
            </a:extLst>
          </p:cNvPr>
          <p:cNvSpPr>
            <a:spLocks noGrp="1"/>
          </p:cNvSpPr>
          <p:nvPr>
            <p:ph idx="1"/>
          </p:nvPr>
        </p:nvSpPr>
        <p:spPr>
          <a:xfrm>
            <a:off x="1484309" y="1752599"/>
            <a:ext cx="10018713" cy="3124201"/>
          </a:xfrm>
        </p:spPr>
        <p:txBody>
          <a:bodyPr/>
          <a:lstStyle/>
          <a:p>
            <a:endParaRPr lang="en-GB" dirty="0"/>
          </a:p>
        </p:txBody>
      </p:sp>
    </p:spTree>
    <p:extLst>
      <p:ext uri="{BB962C8B-B14F-4D97-AF65-F5344CB8AC3E}">
        <p14:creationId xmlns:p14="http://schemas.microsoft.com/office/powerpoint/2010/main" val="258069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CF2F-24AB-4CC6-B452-DCB6CEB6047A}"/>
              </a:ext>
            </a:extLst>
          </p:cNvPr>
          <p:cNvSpPr>
            <a:spLocks noGrp="1"/>
          </p:cNvSpPr>
          <p:nvPr>
            <p:ph type="title"/>
          </p:nvPr>
        </p:nvSpPr>
        <p:spPr>
          <a:xfrm>
            <a:off x="1484309" y="0"/>
            <a:ext cx="10018713" cy="1752599"/>
          </a:xfrm>
        </p:spPr>
        <p:txBody>
          <a:bodyPr/>
          <a:lstStyle/>
          <a:p>
            <a:r>
              <a:rPr lang="en-GB" dirty="0"/>
              <a:t>The story</a:t>
            </a:r>
          </a:p>
        </p:txBody>
      </p:sp>
      <p:sp>
        <p:nvSpPr>
          <p:cNvPr id="3" name="Content Placeholder 2">
            <a:extLst>
              <a:ext uri="{FF2B5EF4-FFF2-40B4-BE49-F238E27FC236}">
                <a16:creationId xmlns:a16="http://schemas.microsoft.com/office/drawing/2014/main" id="{B733648C-4E65-498E-BFE9-B52859E52728}"/>
              </a:ext>
            </a:extLst>
          </p:cNvPr>
          <p:cNvSpPr>
            <a:spLocks noGrp="1"/>
          </p:cNvSpPr>
          <p:nvPr>
            <p:ph idx="1"/>
          </p:nvPr>
        </p:nvSpPr>
        <p:spPr>
          <a:xfrm>
            <a:off x="1881973" y="1752599"/>
            <a:ext cx="9223383" cy="1752599"/>
          </a:xfrm>
        </p:spPr>
        <p:txBody>
          <a:bodyPr>
            <a:normAutofit fontScale="92500" lnSpcReduction="10000"/>
          </a:bodyPr>
          <a:lstStyle/>
          <a:p>
            <a:r>
              <a:rPr lang="en-GB" dirty="0"/>
              <a:t>In late March I got an email from the now head of </a:t>
            </a:r>
            <a:r>
              <a:rPr lang="en-GB" dirty="0" err="1"/>
              <a:t>CompSci</a:t>
            </a:r>
            <a:endParaRPr lang="en-GB" dirty="0"/>
          </a:p>
          <a:p>
            <a:r>
              <a:rPr lang="en-GB" dirty="0"/>
              <a:t>It was for an web/app development internship for students</a:t>
            </a:r>
          </a:p>
          <a:p>
            <a:pPr lvl="1"/>
            <a:r>
              <a:rPr lang="en-GB" dirty="0"/>
              <a:t>It was to develop a One Stop Shop for the ECCO project</a:t>
            </a:r>
          </a:p>
          <a:p>
            <a:r>
              <a:rPr lang="en-GB" dirty="0"/>
              <a:t>Caught my attention so I looked into it further</a:t>
            </a:r>
          </a:p>
        </p:txBody>
      </p:sp>
      <p:sp>
        <p:nvSpPr>
          <p:cNvPr id="6" name="Content Placeholder 2">
            <a:extLst>
              <a:ext uri="{FF2B5EF4-FFF2-40B4-BE49-F238E27FC236}">
                <a16:creationId xmlns:a16="http://schemas.microsoft.com/office/drawing/2014/main" id="{D2BD1D64-8A21-4A82-B5AE-96A3C1745446}"/>
              </a:ext>
            </a:extLst>
          </p:cNvPr>
          <p:cNvSpPr txBox="1">
            <a:spLocks/>
          </p:cNvSpPr>
          <p:nvPr/>
        </p:nvSpPr>
        <p:spPr>
          <a:xfrm>
            <a:off x="1493452" y="4673960"/>
            <a:ext cx="9223383" cy="175259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GB" dirty="0"/>
          </a:p>
          <a:p>
            <a:endParaRPr lang="en-GB" dirty="0"/>
          </a:p>
        </p:txBody>
      </p:sp>
    </p:spTree>
    <p:extLst>
      <p:ext uri="{BB962C8B-B14F-4D97-AF65-F5344CB8AC3E}">
        <p14:creationId xmlns:p14="http://schemas.microsoft.com/office/powerpoint/2010/main" val="345784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41D6-7D7A-4C6D-82A3-DA7BB3DC036C}"/>
              </a:ext>
            </a:extLst>
          </p:cNvPr>
          <p:cNvSpPr>
            <a:spLocks noGrp="1"/>
          </p:cNvSpPr>
          <p:nvPr>
            <p:ph type="title"/>
          </p:nvPr>
        </p:nvSpPr>
        <p:spPr>
          <a:xfrm>
            <a:off x="1433510" y="0"/>
            <a:ext cx="10018713" cy="1185333"/>
          </a:xfrm>
        </p:spPr>
        <p:txBody>
          <a:bodyPr>
            <a:normAutofit/>
          </a:bodyPr>
          <a:lstStyle/>
          <a:p>
            <a:r>
              <a:rPr lang="en-GB" dirty="0"/>
              <a:t>ECCO</a:t>
            </a:r>
          </a:p>
        </p:txBody>
      </p:sp>
      <p:sp>
        <p:nvSpPr>
          <p:cNvPr id="3" name="Content Placeholder 2">
            <a:extLst>
              <a:ext uri="{FF2B5EF4-FFF2-40B4-BE49-F238E27FC236}">
                <a16:creationId xmlns:a16="http://schemas.microsoft.com/office/drawing/2014/main" id="{DADCC9A4-D80D-4481-A170-115333B8820F}"/>
              </a:ext>
            </a:extLst>
          </p:cNvPr>
          <p:cNvSpPr>
            <a:spLocks noGrp="1"/>
          </p:cNvSpPr>
          <p:nvPr>
            <p:ph idx="1"/>
          </p:nvPr>
        </p:nvSpPr>
        <p:spPr>
          <a:xfrm>
            <a:off x="1624011" y="1185333"/>
            <a:ext cx="6855356" cy="3793067"/>
          </a:xfrm>
        </p:spPr>
        <p:txBody>
          <a:bodyPr>
            <a:normAutofit/>
          </a:bodyPr>
          <a:lstStyle/>
          <a:p>
            <a:pPr>
              <a:lnSpc>
                <a:spcPct val="90000"/>
              </a:lnSpc>
            </a:pPr>
            <a:r>
              <a:rPr lang="en-GB" sz="1500" dirty="0"/>
              <a:t>What is the ECCO?:</a:t>
            </a:r>
          </a:p>
          <a:p>
            <a:pPr lvl="1">
              <a:lnSpc>
                <a:spcPct val="90000"/>
              </a:lnSpc>
            </a:pPr>
            <a:r>
              <a:rPr lang="en-GB" sz="1500" b="1" dirty="0"/>
              <a:t>E</a:t>
            </a:r>
            <a:r>
              <a:rPr lang="en-GB" sz="1500" dirty="0"/>
              <a:t>nergy </a:t>
            </a:r>
            <a:r>
              <a:rPr lang="en-GB" sz="1500" b="1" dirty="0"/>
              <a:t>C</a:t>
            </a:r>
            <a:r>
              <a:rPr lang="en-GB" sz="1500" dirty="0"/>
              <a:t>ommunity </a:t>
            </a:r>
            <a:r>
              <a:rPr lang="en-GB" sz="1500" b="1" dirty="0"/>
              <a:t>C</a:t>
            </a:r>
            <a:r>
              <a:rPr lang="en-GB" sz="1500" dirty="0"/>
              <a:t>o-</a:t>
            </a:r>
            <a:r>
              <a:rPr lang="en-GB" sz="1500" b="1" dirty="0"/>
              <a:t>O</a:t>
            </a:r>
            <a:r>
              <a:rPr lang="en-GB" sz="1500" dirty="0"/>
              <a:t>peratives</a:t>
            </a:r>
          </a:p>
          <a:p>
            <a:pPr lvl="1">
              <a:lnSpc>
                <a:spcPct val="90000"/>
              </a:lnSpc>
            </a:pPr>
            <a:r>
              <a:rPr lang="en-GB" sz="1500" dirty="0"/>
              <a:t>“Policymakers want to unlock Renewable Energy (RE) to meet their GHG reduction targets. Currently, they can only turn to the establishment of energy producers to realise their objectives. These traditional actors are slowly becoming interested in RE but are very reticent to share socio-economic benefits with the local communities concerned. The result is a </a:t>
            </a:r>
            <a:r>
              <a:rPr lang="en-GB" sz="1500" b="1" dirty="0"/>
              <a:t>growing public resentment (NIMBY) and a failing market for RE</a:t>
            </a:r>
            <a:r>
              <a:rPr lang="en-GB" sz="1500" dirty="0"/>
              <a:t>.”</a:t>
            </a:r>
          </a:p>
          <a:p>
            <a:pPr lvl="1">
              <a:lnSpc>
                <a:spcPct val="90000"/>
              </a:lnSpc>
            </a:pPr>
            <a:r>
              <a:rPr lang="en-GB" sz="1500" dirty="0"/>
              <a:t>In short, it’s a project to influence policymakers to think differently and pro-actively about community energy (renewable energy)</a:t>
            </a:r>
          </a:p>
          <a:p>
            <a:pPr lvl="1">
              <a:lnSpc>
                <a:spcPct val="90000"/>
              </a:lnSpc>
            </a:pPr>
            <a:r>
              <a:rPr lang="en-GB" sz="1500" dirty="0"/>
              <a:t>As a small time student… the budget was terrifying </a:t>
            </a:r>
          </a:p>
        </p:txBody>
      </p:sp>
      <p:pic>
        <p:nvPicPr>
          <p:cNvPr id="4" name="Picture 3" descr="Graphical user interface, text, application&#10;&#10;Description automatically generated">
            <a:extLst>
              <a:ext uri="{FF2B5EF4-FFF2-40B4-BE49-F238E27FC236}">
                <a16:creationId xmlns:a16="http://schemas.microsoft.com/office/drawing/2014/main" id="{229E6495-8248-41E1-8E50-924875185F92}"/>
              </a:ext>
            </a:extLst>
          </p:cNvPr>
          <p:cNvPicPr>
            <a:picLocks noChangeAspect="1"/>
          </p:cNvPicPr>
          <p:nvPr/>
        </p:nvPicPr>
        <p:blipFill>
          <a:blip r:embed="rId2"/>
          <a:stretch>
            <a:fillRect/>
          </a:stretch>
        </p:blipFill>
        <p:spPr>
          <a:xfrm>
            <a:off x="8545326" y="1185333"/>
            <a:ext cx="2717116" cy="357515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06725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BF97-493B-4516-ABFF-9819E5EE0369}"/>
              </a:ext>
            </a:extLst>
          </p:cNvPr>
          <p:cNvSpPr>
            <a:spLocks noGrp="1"/>
          </p:cNvSpPr>
          <p:nvPr>
            <p:ph type="title"/>
          </p:nvPr>
        </p:nvSpPr>
        <p:spPr>
          <a:xfrm>
            <a:off x="4832282" y="141945"/>
            <a:ext cx="3333495" cy="1504335"/>
          </a:xfrm>
        </p:spPr>
        <p:txBody>
          <a:bodyPr>
            <a:normAutofit/>
          </a:bodyPr>
          <a:lstStyle/>
          <a:p>
            <a:r>
              <a:rPr lang="en-GB" sz="2400" dirty="0"/>
              <a:t>The Job Spec</a:t>
            </a:r>
            <a:br>
              <a:rPr lang="en-GB" sz="2400" dirty="0"/>
            </a:br>
            <a:r>
              <a:rPr lang="en-GB" sz="2400" dirty="0"/>
              <a:t>One Stop Shop?</a:t>
            </a:r>
          </a:p>
        </p:txBody>
      </p:sp>
      <p:sp>
        <p:nvSpPr>
          <p:cNvPr id="3" name="Content Placeholder 2">
            <a:extLst>
              <a:ext uri="{FF2B5EF4-FFF2-40B4-BE49-F238E27FC236}">
                <a16:creationId xmlns:a16="http://schemas.microsoft.com/office/drawing/2014/main" id="{D21800DD-9D65-4AA9-BC0C-9687762F05E3}"/>
              </a:ext>
            </a:extLst>
          </p:cNvPr>
          <p:cNvSpPr>
            <a:spLocks noGrp="1"/>
          </p:cNvSpPr>
          <p:nvPr>
            <p:ph idx="1"/>
          </p:nvPr>
        </p:nvSpPr>
        <p:spPr>
          <a:xfrm>
            <a:off x="1707049" y="1833715"/>
            <a:ext cx="3333496" cy="3124201"/>
          </a:xfrm>
        </p:spPr>
        <p:txBody>
          <a:bodyPr anchor="t">
            <a:normAutofit lnSpcReduction="10000"/>
          </a:bodyPr>
          <a:lstStyle/>
          <a:p>
            <a:pPr>
              <a:lnSpc>
                <a:spcPct val="90000"/>
              </a:lnSpc>
            </a:pPr>
            <a:r>
              <a:rPr lang="en-GB" sz="1800" dirty="0"/>
              <a:t>What did they want?</a:t>
            </a:r>
          </a:p>
          <a:p>
            <a:pPr lvl="1">
              <a:lnSpc>
                <a:spcPct val="90000"/>
              </a:lnSpc>
            </a:pPr>
            <a:r>
              <a:rPr lang="en-GB" sz="1400" dirty="0"/>
              <a:t>“The One Stop Shop aims to provide all the necessary resources and information for communities who are interested in becoming an ECCO“</a:t>
            </a:r>
          </a:p>
          <a:p>
            <a:pPr>
              <a:lnSpc>
                <a:spcPct val="90000"/>
              </a:lnSpc>
            </a:pPr>
            <a:r>
              <a:rPr lang="en-GB" sz="1800" dirty="0"/>
              <a:t>Seems interesting. A complete stack of server side, web and app development, security for servers</a:t>
            </a:r>
          </a:p>
          <a:p>
            <a:pPr>
              <a:lnSpc>
                <a:spcPct val="90000"/>
              </a:lnSpc>
            </a:pPr>
            <a:r>
              <a:rPr lang="en-GB" sz="1800" dirty="0"/>
              <a:t>Great for a CV and a to stretch my legs as a developer… only one problem</a:t>
            </a:r>
          </a:p>
        </p:txBody>
      </p:sp>
      <p:pic>
        <p:nvPicPr>
          <p:cNvPr id="4" name="Picture 3">
            <a:extLst>
              <a:ext uri="{FF2B5EF4-FFF2-40B4-BE49-F238E27FC236}">
                <a16:creationId xmlns:a16="http://schemas.microsoft.com/office/drawing/2014/main" id="{310E92DB-2C79-4E80-85E9-AF190BE2F489}"/>
              </a:ext>
            </a:extLst>
          </p:cNvPr>
          <p:cNvPicPr>
            <a:picLocks noChangeAspect="1"/>
          </p:cNvPicPr>
          <p:nvPr/>
        </p:nvPicPr>
        <p:blipFill>
          <a:blip r:embed="rId2"/>
          <a:stretch>
            <a:fillRect/>
          </a:stretch>
        </p:blipFill>
        <p:spPr>
          <a:xfrm>
            <a:off x="5496495" y="1833715"/>
            <a:ext cx="6240990" cy="191910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F21DE12C-3994-4587-BB1B-08B464BA5989}"/>
              </a:ext>
            </a:extLst>
          </p:cNvPr>
          <p:cNvPicPr>
            <a:picLocks noChangeAspect="1"/>
          </p:cNvPicPr>
          <p:nvPr/>
        </p:nvPicPr>
        <p:blipFill>
          <a:blip r:embed="rId3"/>
          <a:stretch>
            <a:fillRect/>
          </a:stretch>
        </p:blipFill>
        <p:spPr>
          <a:xfrm>
            <a:off x="7151457" y="4084146"/>
            <a:ext cx="3584342" cy="11476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8473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538F206-9BBA-4487-865D-71DFC74F8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580614F2-0CEB-4083-881D-7C6D94EE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FD8076-443D-4E98-86A9-67AE2B475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F85D1CA3-A4F9-4CA3-85A0-167A4345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E3BB8822-EB78-4939-8901-EF8FFA1C4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72544C13-BB7D-4E3D-9438-8875C50C8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9650E338-7738-4630-84F5-898D9E430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1E753F2-422C-4CB3-A318-4EB39F54F822}"/>
              </a:ext>
            </a:extLst>
          </p:cNvPr>
          <p:cNvSpPr>
            <a:spLocks noGrp="1"/>
          </p:cNvSpPr>
          <p:nvPr>
            <p:ph type="title"/>
          </p:nvPr>
        </p:nvSpPr>
        <p:spPr>
          <a:xfrm>
            <a:off x="1484312" y="685800"/>
            <a:ext cx="2812385" cy="1752599"/>
          </a:xfrm>
        </p:spPr>
        <p:txBody>
          <a:bodyPr>
            <a:normAutofit/>
          </a:bodyPr>
          <a:lstStyle/>
          <a:p>
            <a:endParaRPr lang="en-GB" sz="3200" dirty="0"/>
          </a:p>
        </p:txBody>
      </p:sp>
      <p:sp>
        <p:nvSpPr>
          <p:cNvPr id="3" name="Content Placeholder 2">
            <a:extLst>
              <a:ext uri="{FF2B5EF4-FFF2-40B4-BE49-F238E27FC236}">
                <a16:creationId xmlns:a16="http://schemas.microsoft.com/office/drawing/2014/main" id="{D79F5084-3787-453F-9D89-33949AFE4E4D}"/>
              </a:ext>
            </a:extLst>
          </p:cNvPr>
          <p:cNvSpPr>
            <a:spLocks noGrp="1"/>
          </p:cNvSpPr>
          <p:nvPr>
            <p:ph idx="1"/>
          </p:nvPr>
        </p:nvSpPr>
        <p:spPr>
          <a:xfrm>
            <a:off x="1484310" y="2666999"/>
            <a:ext cx="2812387" cy="3124201"/>
          </a:xfrm>
        </p:spPr>
        <p:txBody>
          <a:bodyPr>
            <a:normAutofit/>
          </a:bodyPr>
          <a:lstStyle/>
          <a:p>
            <a:endParaRPr lang="en-GB" sz="1800"/>
          </a:p>
        </p:txBody>
      </p:sp>
      <p:sp>
        <p:nvSpPr>
          <p:cNvPr id="17" name="Rounded Rectangle 16">
            <a:extLst>
              <a:ext uri="{FF2B5EF4-FFF2-40B4-BE49-F238E27FC236}">
                <a16:creationId xmlns:a16="http://schemas.microsoft.com/office/drawing/2014/main" id="{24EE91D3-118F-4591-A85A-D157CF847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AEB4C450-795F-4A18-8666-60C089A7C72E}"/>
              </a:ext>
            </a:extLst>
          </p:cNvPr>
          <p:cNvPicPr>
            <a:picLocks noChangeAspect="1"/>
          </p:cNvPicPr>
          <p:nvPr/>
        </p:nvPicPr>
        <p:blipFill>
          <a:blip r:embed="rId2"/>
          <a:stretch>
            <a:fillRect/>
          </a:stretch>
        </p:blipFill>
        <p:spPr>
          <a:xfrm>
            <a:off x="4941202" y="2139005"/>
            <a:ext cx="6237359" cy="2292228"/>
          </a:xfrm>
          <a:prstGeom prst="rect">
            <a:avLst/>
          </a:prstGeom>
        </p:spPr>
      </p:pic>
    </p:spTree>
    <p:extLst>
      <p:ext uri="{BB962C8B-B14F-4D97-AF65-F5344CB8AC3E}">
        <p14:creationId xmlns:p14="http://schemas.microsoft.com/office/powerpoint/2010/main" val="164210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61EF-4592-4667-B6B8-EA0AC4036E5C}"/>
              </a:ext>
            </a:extLst>
          </p:cNvPr>
          <p:cNvSpPr>
            <a:spLocks noGrp="1"/>
          </p:cNvSpPr>
          <p:nvPr>
            <p:ph type="title"/>
          </p:nvPr>
        </p:nvSpPr>
        <p:spPr>
          <a:xfrm>
            <a:off x="1484310" y="0"/>
            <a:ext cx="10018713" cy="1752599"/>
          </a:xfrm>
        </p:spPr>
        <p:txBody>
          <a:bodyPr/>
          <a:lstStyle/>
          <a:p>
            <a:r>
              <a:rPr lang="en-GB" dirty="0"/>
              <a:t>Story cont.</a:t>
            </a:r>
          </a:p>
        </p:txBody>
      </p:sp>
      <p:sp>
        <p:nvSpPr>
          <p:cNvPr id="3" name="Content Placeholder 2">
            <a:extLst>
              <a:ext uri="{FF2B5EF4-FFF2-40B4-BE49-F238E27FC236}">
                <a16:creationId xmlns:a16="http://schemas.microsoft.com/office/drawing/2014/main" id="{B19FEB5D-D333-48AD-A2A1-5CE9CF30712F}"/>
              </a:ext>
            </a:extLst>
          </p:cNvPr>
          <p:cNvSpPr>
            <a:spLocks noGrp="1"/>
          </p:cNvSpPr>
          <p:nvPr>
            <p:ph idx="1"/>
          </p:nvPr>
        </p:nvSpPr>
        <p:spPr>
          <a:xfrm>
            <a:off x="1484309" y="1752599"/>
            <a:ext cx="10018713" cy="3124201"/>
          </a:xfrm>
        </p:spPr>
        <p:txBody>
          <a:bodyPr>
            <a:normAutofit fontScale="92500" lnSpcReduction="10000"/>
          </a:bodyPr>
          <a:lstStyle/>
          <a:p>
            <a:r>
              <a:rPr lang="en-GB" dirty="0"/>
              <a:t>After a few months of waiting</a:t>
            </a:r>
          </a:p>
          <a:p>
            <a:pPr lvl="1"/>
            <a:r>
              <a:rPr lang="en-GB" dirty="0"/>
              <a:t>(and attempting to learn Java)</a:t>
            </a:r>
          </a:p>
          <a:p>
            <a:r>
              <a:rPr lang="en-GB" dirty="0"/>
              <a:t>I got an interview!</a:t>
            </a:r>
          </a:p>
          <a:p>
            <a:r>
              <a:rPr lang="en-GB" dirty="0"/>
              <a:t>Morning of the interview I felt sick</a:t>
            </a:r>
          </a:p>
          <a:p>
            <a:pPr lvl="1"/>
            <a:r>
              <a:rPr lang="en-GB" dirty="0"/>
              <a:t>I couldn’t change the date so  I powered through</a:t>
            </a:r>
          </a:p>
          <a:p>
            <a:r>
              <a:rPr lang="en-GB" dirty="0"/>
              <a:t>Interview went great… or so I thought</a:t>
            </a:r>
          </a:p>
          <a:p>
            <a:r>
              <a:rPr lang="en-GB" dirty="0"/>
              <a:t>That night I was hospitalized with appendicitis and sent to the ER</a:t>
            </a:r>
          </a:p>
        </p:txBody>
      </p:sp>
    </p:spTree>
    <p:extLst>
      <p:ext uri="{BB962C8B-B14F-4D97-AF65-F5344CB8AC3E}">
        <p14:creationId xmlns:p14="http://schemas.microsoft.com/office/powerpoint/2010/main" val="4415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BC01-3AA1-4121-89F0-6DFAD4D5363A}"/>
              </a:ext>
            </a:extLst>
          </p:cNvPr>
          <p:cNvSpPr>
            <a:spLocks noGrp="1"/>
          </p:cNvSpPr>
          <p:nvPr>
            <p:ph type="title"/>
          </p:nvPr>
        </p:nvSpPr>
        <p:spPr>
          <a:xfrm>
            <a:off x="1484311" y="1081548"/>
            <a:ext cx="3333495" cy="1504335"/>
          </a:xfrm>
        </p:spPr>
        <p:txBody>
          <a:bodyPr>
            <a:normAutofit/>
          </a:bodyPr>
          <a:lstStyle/>
          <a:p>
            <a:endParaRPr lang="en-GB" sz="2400"/>
          </a:p>
        </p:txBody>
      </p:sp>
      <p:sp>
        <p:nvSpPr>
          <p:cNvPr id="9" name="Content Placeholder 8">
            <a:extLst>
              <a:ext uri="{FF2B5EF4-FFF2-40B4-BE49-F238E27FC236}">
                <a16:creationId xmlns:a16="http://schemas.microsoft.com/office/drawing/2014/main" id="{CC42C197-E1BD-4F76-AA24-AE75261D537D}"/>
              </a:ext>
            </a:extLst>
          </p:cNvPr>
          <p:cNvSpPr>
            <a:spLocks noGrp="1"/>
          </p:cNvSpPr>
          <p:nvPr>
            <p:ph idx="1"/>
          </p:nvPr>
        </p:nvSpPr>
        <p:spPr>
          <a:xfrm>
            <a:off x="1484311" y="2666999"/>
            <a:ext cx="3333496" cy="3124201"/>
          </a:xfrm>
        </p:spPr>
        <p:txBody>
          <a:bodyPr anchor="t">
            <a:normAutofit/>
          </a:bodyPr>
          <a:lstStyle/>
          <a:p>
            <a:endParaRPr lang="en-US" sz="1600" dirty="0"/>
          </a:p>
        </p:txBody>
      </p:sp>
      <p:pic>
        <p:nvPicPr>
          <p:cNvPr id="5" name="Content Placeholder 4" descr="Graphical user interface, website&#10;&#10;Description automatically generated">
            <a:extLst>
              <a:ext uri="{FF2B5EF4-FFF2-40B4-BE49-F238E27FC236}">
                <a16:creationId xmlns:a16="http://schemas.microsoft.com/office/drawing/2014/main" id="{8D1B0C20-B3FC-44FA-9653-98A401BFC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743" y="153734"/>
            <a:ext cx="3242513" cy="65505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722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4A60-D8CC-41E2-ACD1-95A295E71CB5}"/>
              </a:ext>
            </a:extLst>
          </p:cNvPr>
          <p:cNvSpPr>
            <a:spLocks noGrp="1"/>
          </p:cNvSpPr>
          <p:nvPr>
            <p:ph type="title"/>
          </p:nvPr>
        </p:nvSpPr>
        <p:spPr>
          <a:xfrm>
            <a:off x="1484311" y="0"/>
            <a:ext cx="5747778" cy="1752599"/>
          </a:xfrm>
        </p:spPr>
        <p:txBody>
          <a:bodyPr>
            <a:normAutofit/>
          </a:bodyPr>
          <a:lstStyle/>
          <a:p>
            <a:r>
              <a:rPr lang="en-GB" dirty="0"/>
              <a:t>Back to the Tech</a:t>
            </a:r>
          </a:p>
        </p:txBody>
      </p:sp>
      <p:sp>
        <p:nvSpPr>
          <p:cNvPr id="3" name="Content Placeholder 2">
            <a:extLst>
              <a:ext uri="{FF2B5EF4-FFF2-40B4-BE49-F238E27FC236}">
                <a16:creationId xmlns:a16="http://schemas.microsoft.com/office/drawing/2014/main" id="{4E840E3B-4DF0-4EBD-A30D-FB2CE8118255}"/>
              </a:ext>
            </a:extLst>
          </p:cNvPr>
          <p:cNvSpPr>
            <a:spLocks noGrp="1"/>
          </p:cNvSpPr>
          <p:nvPr>
            <p:ph idx="1"/>
          </p:nvPr>
        </p:nvSpPr>
        <p:spPr>
          <a:xfrm>
            <a:off x="1484311" y="2057400"/>
            <a:ext cx="5747778" cy="3124201"/>
          </a:xfrm>
        </p:spPr>
        <p:txBody>
          <a:bodyPr>
            <a:normAutofit fontScale="92500" lnSpcReduction="20000"/>
          </a:bodyPr>
          <a:lstStyle/>
          <a:p>
            <a:r>
              <a:rPr lang="en-GB" dirty="0"/>
              <a:t>Few days out of the hospital I started with ECCO</a:t>
            </a:r>
          </a:p>
          <a:p>
            <a:r>
              <a:rPr lang="en-GB" dirty="0"/>
              <a:t>The issue… The prototype website was written in spring</a:t>
            </a:r>
          </a:p>
          <a:p>
            <a:r>
              <a:rPr lang="en-GB" dirty="0"/>
              <a:t>Spring is Node, but more complicated and difficult</a:t>
            </a:r>
          </a:p>
          <a:p>
            <a:r>
              <a:rPr lang="en-GB" dirty="0"/>
              <a:t>I got permission to redo the whole site</a:t>
            </a:r>
          </a:p>
          <a:p>
            <a:pPr lvl="1"/>
            <a:r>
              <a:rPr lang="en-GB" dirty="0"/>
              <a:t>After some extensive research over a week I decided to use a CMS</a:t>
            </a:r>
          </a:p>
        </p:txBody>
      </p:sp>
      <p:pic>
        <p:nvPicPr>
          <p:cNvPr id="5" name="Picture 4">
            <a:extLst>
              <a:ext uri="{FF2B5EF4-FFF2-40B4-BE49-F238E27FC236}">
                <a16:creationId xmlns:a16="http://schemas.microsoft.com/office/drawing/2014/main" id="{4CD1E520-06C8-4234-9CA2-5254700C18EC}"/>
              </a:ext>
            </a:extLst>
          </p:cNvPr>
          <p:cNvPicPr>
            <a:picLocks noChangeAspect="1"/>
          </p:cNvPicPr>
          <p:nvPr/>
        </p:nvPicPr>
        <p:blipFill>
          <a:blip r:embed="rId2"/>
          <a:stretch>
            <a:fillRect/>
          </a:stretch>
        </p:blipFill>
        <p:spPr>
          <a:xfrm>
            <a:off x="7610716" y="2192701"/>
            <a:ext cx="3824407" cy="447299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 name="Picture 3">
            <a:extLst>
              <a:ext uri="{FF2B5EF4-FFF2-40B4-BE49-F238E27FC236}">
                <a16:creationId xmlns:a16="http://schemas.microsoft.com/office/drawing/2014/main" id="{37C1DB1E-E790-4C94-A17B-DC5395399938}"/>
              </a:ext>
            </a:extLst>
          </p:cNvPr>
          <p:cNvPicPr>
            <a:picLocks noChangeAspect="1"/>
          </p:cNvPicPr>
          <p:nvPr/>
        </p:nvPicPr>
        <p:blipFill>
          <a:blip r:embed="rId3"/>
          <a:stretch>
            <a:fillRect/>
          </a:stretch>
        </p:blipFill>
        <p:spPr>
          <a:xfrm>
            <a:off x="7009563" y="876299"/>
            <a:ext cx="5026715" cy="120028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0759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otalTime>61</TotalTime>
  <Words>1513</Words>
  <Application>Microsoft Office PowerPoint</Application>
  <PresentationFormat>Widescreen</PresentationFormat>
  <Paragraphs>144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Corbel</vt:lpstr>
      <vt:lpstr>Parallax</vt:lpstr>
      <vt:lpstr>The Trials and tribulations of securing a CMS</vt:lpstr>
      <vt:lpstr>whoami</vt:lpstr>
      <vt:lpstr>The story</vt:lpstr>
      <vt:lpstr>ECCO</vt:lpstr>
      <vt:lpstr>The Job Spec One Stop Shop?</vt:lpstr>
      <vt:lpstr>PowerPoint Presentation</vt:lpstr>
      <vt:lpstr>Story cont.</vt:lpstr>
      <vt:lpstr>PowerPoint Presentation</vt:lpstr>
      <vt:lpstr>Back to the Tech</vt:lpstr>
      <vt:lpstr>Why CMS?</vt:lpstr>
      <vt:lpstr>The plan</vt:lpstr>
      <vt:lpstr>Securing the OSS</vt:lpstr>
      <vt:lpstr>LightSail</vt:lpstr>
      <vt:lpstr>LightSail in OSS</vt:lpstr>
      <vt:lpstr>LightSail – Not implemented</vt:lpstr>
      <vt:lpstr>IAM</vt:lpstr>
      <vt:lpstr>IAM in AWS</vt:lpstr>
      <vt:lpstr>IAM in OSS</vt:lpstr>
      <vt:lpstr>Route53</vt:lpstr>
      <vt:lpstr>Route53 in OSS</vt:lpstr>
      <vt:lpstr>Joomla – Quick development overview</vt:lpstr>
      <vt:lpstr>Joomla Security</vt:lpstr>
      <vt:lpstr>Joomla Security</vt:lpstr>
      <vt:lpstr>OSS user accounts</vt:lpstr>
      <vt:lpstr>I went a bit crazy</vt:lpstr>
      <vt:lpstr>How did we fix it?</vt:lpstr>
      <vt:lpstr>How did it stack up?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Trials and tribulations of securing a CMS</dc:title>
  <dc:creator>Dean Brennan</dc:creator>
  <cp:lastModifiedBy>Dean Brennan</cp:lastModifiedBy>
  <cp:revision>6</cp:revision>
  <dcterms:created xsi:type="dcterms:W3CDTF">2020-11-10T14:59:32Z</dcterms:created>
  <dcterms:modified xsi:type="dcterms:W3CDTF">2020-11-10T18:28:09Z</dcterms:modified>
</cp:coreProperties>
</file>