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Karla" panose="020B0604020202020204" charset="0"/>
      <p:regular r:id="rId30"/>
      <p:bold r:id="rId31"/>
      <p:italic r:id="rId32"/>
      <p:boldItalic r:id="rId33"/>
    </p:embeddedFont>
    <p:embeddedFont>
      <p:font typeface="Montserrat" panose="020B0604020202020204" charset="0"/>
      <p:regular r:id="rId34"/>
      <p:bold r:id="rId35"/>
      <p:italic r:id="rId36"/>
      <p:boldItalic r:id="rId37"/>
    </p:embeddedFont>
    <p:embeddedFont>
      <p:font typeface="Nixie One" panose="020B0604020202020204" charset="0"/>
      <p:regular r:id="rId38"/>
    </p:embeddedFont>
    <p:embeddedFont>
      <p:font typeface="Roboto Slab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0047" autoAdjust="0"/>
  </p:normalViewPr>
  <p:slideViewPr>
    <p:cSldViewPr snapToGrid="0">
      <p:cViewPr varScale="1">
        <p:scale>
          <a:sx n="90" d="100"/>
          <a:sy n="90" d="100"/>
        </p:scale>
        <p:origin x="22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etsandmarkets.com/Market-Reports/container-security-market-156059467.html#:~:text=The%20global%20container%20security%20market,30.9%25%20during%20the%20forecast%20period.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ebdf1712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ebdf1712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f71b5937e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f71b5937e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853f6db8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853f6db85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853f6db8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853f6db8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853f6db8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853f6db8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3730ba9d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3730ba9d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f51c2d659_1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f51c2d659_1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3730ba9d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3730ba9d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3730ba9d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3730ba9d7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853f6db8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853f6db8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3730ba9d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3730ba9d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53f6db8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53f6db8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ebdf171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aebdf171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3730ba9d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3730ba9d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ebdf1712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ebdf1712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f5173de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f5173de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853f6db8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853f6db8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3730ba9d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3730ba9d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3730ba9d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3730ba9d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dirty="0"/>
              <a:t>[1] MarketsAndMarkets research company </a:t>
            </a:r>
            <a:r>
              <a:rPr lang="hr" u="sng" dirty="0">
                <a:solidFill>
                  <a:schemeClr val="hlink"/>
                </a:solidFill>
                <a:hlinkClick r:id="rId3"/>
              </a:rPr>
              <a:t>https://www.marketsandmarkets.com/Market-Reports/container-security-market-156059467.html#:~:text=The%20global%20container%20security%20market,30.9%25%20during%20the%20forecast%20period.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b03811e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b03811e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f51c2d659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f51c2d659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f5173de7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f5173de7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-50756"/>
            <a:ext cx="9144000" cy="4541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  <p:cxnSp>
        <p:nvCxnSpPr>
          <p:cNvPr id="75" name="Google Shape;75;p14"/>
          <p:cNvCxnSpPr/>
          <p:nvPr/>
        </p:nvCxnSpPr>
        <p:spPr>
          <a:xfrm rot="10800000">
            <a:off x="1327355" y="68"/>
            <a:ext cx="0" cy="2352300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949345" y="2270167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15115" y="2614614"/>
            <a:ext cx="2528888" cy="25288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14"/>
          <p:cNvGrpSpPr/>
          <p:nvPr/>
        </p:nvGrpSpPr>
        <p:grpSpPr>
          <a:xfrm rot="5400000" flipH="1">
            <a:off x="7573391" y="1650763"/>
            <a:ext cx="81000" cy="3060203"/>
            <a:chOff x="1710811" y="-39"/>
            <a:chExt cx="108000" cy="4080271"/>
          </a:xfrm>
        </p:grpSpPr>
        <p:cxnSp>
          <p:nvCxnSpPr>
            <p:cNvPr id="79" name="Google Shape;79;p14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0" name="Google Shape;80;p14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871681" y="1864406"/>
            <a:ext cx="4160100" cy="12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82" name="Google Shape;82;p14"/>
          <p:cNvGrpSpPr/>
          <p:nvPr/>
        </p:nvGrpSpPr>
        <p:grpSpPr>
          <a:xfrm>
            <a:off x="1047600" y="2349030"/>
            <a:ext cx="591188" cy="591191"/>
            <a:chOff x="968775" y="1180050"/>
            <a:chExt cx="262750" cy="262775"/>
          </a:xfrm>
        </p:grpSpPr>
        <p:sp>
          <p:nvSpPr>
            <p:cNvPr id="83" name="Google Shape;83;p14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0" y="1148250"/>
            <a:ext cx="9144000" cy="2847000"/>
          </a:xfrm>
          <a:prstGeom prst="rect">
            <a:avLst/>
          </a:prstGeom>
          <a:solidFill>
            <a:srgbClr val="165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rgbClr val="1863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rgbClr val="12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rgbClr val="3B8D6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rgbClr val="94BF6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sz="24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afee.com/enterprise/en-us/assets/misc/ms-product-software-security-practices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www.microsoft.com/en-us/securityengineering/sdl/practice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community/Source_Code_Analysis_Tool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community/Vulnerability_Scanning_Tool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securityalliance.org/artifacts/best-practices-for-implementing-a-secure-application-container-architecture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hyperlink" Target="https://dodcio.defense.gov/Portals/0/Documents/DoD%20Enterprise%20DevSecOps%20Reference%20Design%20v1.0_Public%20Release.pdf" TargetMode="External"/><Relationship Id="rId4" Type="http://schemas.openxmlformats.org/officeDocument/2006/relationships/hyperlink" Target="https://owasp.org/www-project-devsecops-guideline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etsandmarkets.com/Market-Reports/container-security-market-156059467.html#:~:text=The%20global%20container%20security%20market,30.9%25%20during%20the%20forecast%20period.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1871675" y="1864400"/>
            <a:ext cx="4968300" cy="12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2800">
                <a:solidFill>
                  <a:srgbClr val="6AA84F"/>
                </a:solidFill>
              </a:rPr>
              <a:t>Adding security into the Container delivery pipeline </a:t>
            </a:r>
            <a:endParaRPr sz="2800">
              <a:solidFill>
                <a:srgbClr val="6AA84F"/>
              </a:solidFill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4294967295"/>
          </p:nvPr>
        </p:nvSpPr>
        <p:spPr>
          <a:xfrm>
            <a:off x="571475" y="4617224"/>
            <a:ext cx="7801500" cy="14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" sz="1300" b="1"/>
              <a:t>Matija Topfer | CorkSec, December 2020 </a:t>
            </a:r>
            <a:endParaRPr sz="13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397325" y="393300"/>
            <a:ext cx="6465300" cy="62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rgbClr val="999999"/>
                </a:solidFill>
              </a:rPr>
              <a:t>Secure Code?</a:t>
            </a:r>
            <a:r>
              <a:rPr lang="hr">
                <a:solidFill>
                  <a:srgbClr val="6AA84F"/>
                </a:solidFill>
              </a:rPr>
              <a:t> </a:t>
            </a:r>
            <a:br>
              <a:rPr lang="hr">
                <a:solidFill>
                  <a:srgbClr val="6AA84F"/>
                </a:solidFill>
              </a:rPr>
            </a:br>
            <a:r>
              <a:rPr lang="hr">
                <a:solidFill>
                  <a:srgbClr val="6AA84F"/>
                </a:solidFill>
              </a:rPr>
              <a:t>SDL: Secure Development Lifecycle 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3355375" y="4618200"/>
            <a:ext cx="54165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800">
                <a:solidFill>
                  <a:srgbClr val="B7B7B7"/>
                </a:solidFill>
              </a:rPr>
              <a:t>Sources: </a:t>
            </a:r>
            <a:br>
              <a:rPr lang="hr" sz="800">
                <a:solidFill>
                  <a:srgbClr val="B7B7B7"/>
                </a:solidFill>
              </a:rPr>
            </a:br>
            <a:r>
              <a:rPr lang="hr" sz="800">
                <a:solidFill>
                  <a:srgbClr val="B7B7B7"/>
                </a:solidFill>
              </a:rPr>
              <a:t>  - </a:t>
            </a:r>
            <a:r>
              <a:rPr lang="hr" sz="800" u="sng">
                <a:solidFill>
                  <a:srgbClr val="B7B7B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https://www.mcafee.com/enterprise/en-us/assets/misc/ms-product-software-security-practices.pdf</a:t>
            </a:r>
            <a:br>
              <a:rPr lang="hr" sz="800">
                <a:solidFill>
                  <a:srgbClr val="B7B7B7"/>
                </a:solidFill>
              </a:rPr>
            </a:br>
            <a:r>
              <a:rPr lang="hr" sz="800">
                <a:solidFill>
                  <a:srgbClr val="B7B7B7"/>
                </a:solidFill>
              </a:rPr>
              <a:t> -  </a:t>
            </a:r>
            <a:r>
              <a:rPr lang="hr" sz="800" u="sng">
                <a:solidFill>
                  <a:srgbClr val="B7B7B7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https://www.microsoft.com/en-us/securityengineering/sdl/practices</a:t>
            </a:r>
            <a:r>
              <a:rPr lang="hr" sz="800">
                <a:solidFill>
                  <a:srgbClr val="B7B7B7"/>
                </a:solidFill>
              </a:rPr>
              <a:t> </a:t>
            </a:r>
            <a:endParaRPr sz="800">
              <a:solidFill>
                <a:srgbClr val="B7B7B7"/>
              </a:solidFill>
            </a:endParaRPr>
          </a:p>
        </p:txBody>
      </p:sp>
      <p:grpSp>
        <p:nvGrpSpPr>
          <p:cNvPr id="167" name="Google Shape;167;p25"/>
          <p:cNvGrpSpPr/>
          <p:nvPr/>
        </p:nvGrpSpPr>
        <p:grpSpPr>
          <a:xfrm>
            <a:off x="610375" y="1171925"/>
            <a:ext cx="4710374" cy="3477625"/>
            <a:chOff x="610375" y="1171925"/>
            <a:chExt cx="4710374" cy="3477625"/>
          </a:xfrm>
        </p:grpSpPr>
        <p:pic>
          <p:nvPicPr>
            <p:cNvPr id="168" name="Google Shape;168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0375" y="1391150"/>
              <a:ext cx="4710374" cy="3258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25"/>
            <p:cNvSpPr txBox="1"/>
            <p:nvPr/>
          </p:nvSpPr>
          <p:spPr>
            <a:xfrm>
              <a:off x="650450" y="1171925"/>
              <a:ext cx="1001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" sz="1000" b="1">
                  <a:solidFill>
                    <a:srgbClr val="F1C232"/>
                  </a:solidFill>
                  <a:latin typeface="Karla"/>
                  <a:ea typeface="Karla"/>
                  <a:cs typeface="Karla"/>
                  <a:sym typeface="Karla"/>
                </a:rPr>
                <a:t>McAfee SDL</a:t>
              </a:r>
              <a:endParaRPr sz="1000" b="1">
                <a:solidFill>
                  <a:srgbClr val="F1C23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170" name="Google Shape;170;p25"/>
          <p:cNvGrpSpPr/>
          <p:nvPr/>
        </p:nvGrpSpPr>
        <p:grpSpPr>
          <a:xfrm>
            <a:off x="5449800" y="1245100"/>
            <a:ext cx="2907238" cy="3210050"/>
            <a:chOff x="5449800" y="1245100"/>
            <a:chExt cx="2907238" cy="3210050"/>
          </a:xfrm>
        </p:grpSpPr>
        <p:pic>
          <p:nvPicPr>
            <p:cNvPr id="171" name="Google Shape;171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464905" y="1505500"/>
              <a:ext cx="2892132" cy="2949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25"/>
            <p:cNvSpPr txBox="1"/>
            <p:nvPr/>
          </p:nvSpPr>
          <p:spPr>
            <a:xfrm>
              <a:off x="5449800" y="1245100"/>
              <a:ext cx="12777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" sz="1000" b="1">
                  <a:solidFill>
                    <a:srgbClr val="F1C232"/>
                  </a:solidFill>
                  <a:latin typeface="Karla"/>
                  <a:ea typeface="Karla"/>
                  <a:cs typeface="Karla"/>
                  <a:sym typeface="Karla"/>
                </a:rPr>
                <a:t>Microsoft SDL</a:t>
              </a:r>
              <a:endParaRPr sz="1000" b="1">
                <a:solidFill>
                  <a:srgbClr val="F1C23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rgbClr val="6AA84F"/>
                </a:solidFill>
              </a:rPr>
              <a:t>SAST TOOLS</a:t>
            </a:r>
            <a:r>
              <a:rPr lang="hr">
                <a:solidFill>
                  <a:srgbClr val="999999"/>
                </a:solidFill>
              </a:rPr>
              <a:t> - </a:t>
            </a:r>
            <a:br>
              <a:rPr lang="hr">
                <a:solidFill>
                  <a:srgbClr val="999999"/>
                </a:solidFill>
              </a:rPr>
            </a:br>
            <a:r>
              <a:rPr lang="hr">
                <a:solidFill>
                  <a:srgbClr val="999999"/>
                </a:solidFill>
              </a:rPr>
              <a:t>SOURCE CODE ANALYZER 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6455100" cy="29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Static Application Security Testing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Detects vulnerabilities in the code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Some of the SAST tools are specific to a programming language, Some support multiple programing languages: </a:t>
            </a:r>
            <a:endParaRPr sz="1500"/>
          </a:p>
          <a:p>
            <a:pPr marL="342900" lvl="0" indent="-234950" algn="l" rtl="0">
              <a:spcBef>
                <a:spcPts val="0"/>
              </a:spcBef>
              <a:spcAft>
                <a:spcPts val="0"/>
              </a:spcAft>
              <a:buSzPts val="1300"/>
              <a:buChar char="▸"/>
            </a:pPr>
            <a:r>
              <a:rPr lang="hr" sz="1500"/>
              <a:t>List of the SAST Tools: </a:t>
            </a:r>
            <a:r>
              <a:rPr lang="hr" sz="1400" u="sng">
                <a:solidFill>
                  <a:schemeClr val="hlink"/>
                </a:solidFill>
                <a:hlinkClick r:id="rId3"/>
              </a:rPr>
              <a:t>https://owasp.org/www-community/Source_Code_Analysis_Tools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838350" y="5887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rgbClr val="6AA84F"/>
                </a:solidFill>
              </a:rPr>
              <a:t>DAST TOOLS 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1"/>
          </p:nvPr>
        </p:nvSpPr>
        <p:spPr>
          <a:xfrm>
            <a:off x="838250" y="1276350"/>
            <a:ext cx="6681900" cy="32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Dynamic Application Security Testing (DAST)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DAST tools provide vulnerability testing against running applications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Independent of the platform or programming language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Some of the most common vulnerabilities that DAST tools can detect are:</a:t>
            </a:r>
            <a:endParaRPr sz="15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▹"/>
            </a:pPr>
            <a:r>
              <a:rPr lang="hr" sz="1100"/>
              <a:t>cross-site scripting (XSS)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▹"/>
            </a:pPr>
            <a:r>
              <a:rPr lang="hr" sz="1100"/>
              <a:t>remote code execution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▹"/>
            </a:pPr>
            <a:r>
              <a:rPr lang="hr" sz="1100"/>
              <a:t>Server-side request forgery (SSRF) 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▹"/>
            </a:pPr>
            <a:r>
              <a:rPr lang="hr" sz="1100"/>
              <a:t>SQL injection</a:t>
            </a:r>
            <a:endParaRPr sz="11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List of DAST Tools: </a:t>
            </a:r>
            <a:r>
              <a:rPr lang="hr" sz="1500" u="sng">
                <a:solidFill>
                  <a:schemeClr val="hlink"/>
                </a:solidFill>
                <a:hlinkClick r:id="rId3"/>
              </a:rPr>
              <a:t>https://owasp.org/www-community/Vulnerability_Scanning_Tools</a:t>
            </a:r>
            <a:endParaRPr sz="15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rgbClr val="6AA84F"/>
                </a:solidFill>
              </a:rPr>
              <a:t>OPEN SOURCE SOFTWARE LICENSE </a:t>
            </a:r>
            <a:r>
              <a:rPr lang="hr">
                <a:solidFill>
                  <a:srgbClr val="999999"/>
                </a:solidFill>
              </a:rPr>
              <a:t>COMPLIANCE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90" name="Google Shape;190;p28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67329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" sz="1500"/>
              <a:t>The four main objectives of Open Source compliance:</a:t>
            </a:r>
            <a:endParaRPr sz="1500"/>
          </a:p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Comply with open source licensing obligations.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Facilitate the effective use of open-source in commercial products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Comply with third-party software supplier contractual obligations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Protect proprietary intellectual property</a:t>
            </a:r>
            <a:endParaRPr sz="15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191" name="Google Shape;191;p28"/>
          <p:cNvSpPr txBox="1"/>
          <p:nvPr/>
        </p:nvSpPr>
        <p:spPr>
          <a:xfrm>
            <a:off x="5966150" y="4560600"/>
            <a:ext cx="25764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" sz="1000">
                <a:solidFill>
                  <a:srgbClr val="B7B7B7"/>
                </a:solidFill>
                <a:latin typeface="Karla"/>
                <a:ea typeface="Karla"/>
                <a:cs typeface="Karla"/>
                <a:sym typeface="Karla"/>
              </a:rPr>
              <a:t>Source: The Linux foundation </a:t>
            </a:r>
            <a:endParaRPr sz="900">
              <a:solidFill>
                <a:srgbClr val="B7B7B7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878275" y="605975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rgbClr val="6AA84F"/>
                </a:solidFill>
              </a:rPr>
              <a:t>SCA </a:t>
            </a:r>
            <a:r>
              <a:rPr lang="hr">
                <a:solidFill>
                  <a:srgbClr val="999999"/>
                </a:solidFill>
              </a:rPr>
              <a:t>TOOLS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68220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" sz="1500" b="1"/>
              <a:t>#9 OWASP's Top 10 Web Application Security Risks: </a:t>
            </a:r>
            <a:br>
              <a:rPr lang="hr" sz="1500" b="1"/>
            </a:br>
            <a:r>
              <a:rPr lang="hr" sz="1500" b="1"/>
              <a:t> using components with known vulnerabilities </a:t>
            </a:r>
            <a:br>
              <a:rPr lang="hr" sz="1500" b="1"/>
            </a:br>
            <a:endParaRPr sz="15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" sz="1500"/>
              <a:t>Software Composition Analysis (SCA) tools:</a:t>
            </a:r>
            <a:endParaRPr sz="1500"/>
          </a:p>
          <a:p>
            <a:pPr marL="342900" lvl="0" indent="-247650" algn="l" rtl="0">
              <a:spcBef>
                <a:spcPts val="60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detect all the third-party components used in the code </a:t>
            </a:r>
            <a:endParaRPr sz="1500"/>
          </a:p>
          <a:p>
            <a:pPr marL="342900" lvl="0" indent="-247650" algn="l" rtl="0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compare the components against an existing database of known vulnerabilities </a:t>
            </a:r>
            <a:endParaRPr sz="1500"/>
          </a:p>
          <a:p>
            <a:pPr marL="342900" lvl="0" indent="-247650" algn="l" rtl="0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help developers maintain secure applications</a:t>
            </a:r>
            <a:endParaRPr sz="15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838350" y="452342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rgbClr val="6AA84F"/>
                </a:solidFill>
              </a:rPr>
              <a:t>And finally… Requirements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838350" y="1013675"/>
            <a:ext cx="7353300" cy="19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From the Secure Development Lifecycle (SDL):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hr" sz="1500"/>
              <a:t>Static and Dynamic Analysis 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hr" sz="1500"/>
              <a:t>Licensing Review 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hr" sz="1500"/>
              <a:t>3rd party dependencies scan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Container specifics (Image scan)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Tools need to support programmatic execution</a:t>
            </a:r>
            <a:endParaRPr sz="1500"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878475" y="3005175"/>
            <a:ext cx="5324100" cy="19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In addition: 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hr" sz="1500"/>
              <a:t>Implements open-source tools 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hr" sz="1500"/>
              <a:t>Low infrastructure requirements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hr" sz="1500"/>
              <a:t>If possible: Support Quality Gate(s)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hr" sz="1500"/>
              <a:t>Reporting ?</a:t>
            </a:r>
            <a:endParaRPr sz="15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838350" y="512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rgbClr val="6AA84F"/>
                </a:solidFill>
              </a:rPr>
              <a:t>Tools used in the solution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838250" y="1276350"/>
            <a:ext cx="7353300" cy="25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SAST (Code): </a:t>
            </a:r>
            <a:r>
              <a:rPr lang="hr" sz="1500" b="1">
                <a:solidFill>
                  <a:srgbClr val="6AA84F"/>
                </a:solidFill>
              </a:rPr>
              <a:t>SonarQube</a:t>
            </a:r>
            <a:endParaRPr sz="1500" b="1">
              <a:solidFill>
                <a:srgbClr val="6AA84F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hr" sz="1500">
                <a:solidFill>
                  <a:srgbClr val="6AA84F"/>
                </a:solidFill>
              </a:rPr>
              <a:t>https://github.com/SonarSource/sonarqube </a:t>
            </a:r>
            <a:endParaRPr sz="1500">
              <a:solidFill>
                <a:srgbClr val="6AA84F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SAST (Container): </a:t>
            </a:r>
            <a:r>
              <a:rPr lang="hr" sz="1500" b="1">
                <a:solidFill>
                  <a:srgbClr val="6AA84F"/>
                </a:solidFill>
              </a:rPr>
              <a:t>Clair </a:t>
            </a:r>
            <a:endParaRPr sz="1500" b="1">
              <a:solidFill>
                <a:srgbClr val="6AA84F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Char char="▹"/>
            </a:pPr>
            <a:r>
              <a:rPr lang="hr" sz="1500">
                <a:solidFill>
                  <a:srgbClr val="6AA84F"/>
                </a:solidFill>
              </a:rPr>
              <a:t>https://github.com/quay/clair</a:t>
            </a:r>
            <a:endParaRPr sz="1500">
              <a:solidFill>
                <a:srgbClr val="6AA84F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DAST: </a:t>
            </a:r>
            <a:r>
              <a:rPr lang="hr" sz="1500" b="1">
                <a:solidFill>
                  <a:srgbClr val="6AA84F"/>
                </a:solidFill>
              </a:rPr>
              <a:t>Arachni </a:t>
            </a:r>
            <a:endParaRPr sz="1500" b="1">
              <a:solidFill>
                <a:srgbClr val="6AA84F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Char char="▹"/>
            </a:pPr>
            <a:r>
              <a:rPr lang="hr" sz="1500">
                <a:solidFill>
                  <a:srgbClr val="6AA84F"/>
                </a:solidFill>
              </a:rPr>
              <a:t>https://github.com/Arachni/arachni</a:t>
            </a:r>
            <a:endParaRPr sz="1500">
              <a:solidFill>
                <a:srgbClr val="6AA84F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SCA: </a:t>
            </a:r>
            <a:r>
              <a:rPr lang="hr" sz="1500" b="1">
                <a:solidFill>
                  <a:srgbClr val="6AA84F"/>
                </a:solidFill>
              </a:rPr>
              <a:t>OWASP Dependency Check</a:t>
            </a:r>
            <a:endParaRPr sz="1500" b="1">
              <a:solidFill>
                <a:srgbClr val="6AA84F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Char char="▹"/>
            </a:pPr>
            <a:r>
              <a:rPr lang="hr" sz="1500">
                <a:solidFill>
                  <a:srgbClr val="6AA84F"/>
                </a:solidFill>
              </a:rPr>
              <a:t>https://owasp.org/www-project-dependency-check/</a:t>
            </a:r>
            <a:endParaRPr sz="1500">
              <a:solidFill>
                <a:srgbClr val="6AA84F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OS License Detection: </a:t>
            </a:r>
            <a:r>
              <a:rPr lang="hr" sz="1500" b="1">
                <a:solidFill>
                  <a:srgbClr val="6AA84F"/>
                </a:solidFill>
              </a:rPr>
              <a:t>ScanCode </a:t>
            </a:r>
            <a:endParaRPr sz="1500" b="1">
              <a:solidFill>
                <a:srgbClr val="6AA84F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Char char="▹"/>
            </a:pPr>
            <a:r>
              <a:rPr lang="hr" sz="1500">
                <a:solidFill>
                  <a:srgbClr val="6AA84F"/>
                </a:solidFill>
              </a:rPr>
              <a:t>https://github.com/nexB/scancode-toolkit</a:t>
            </a:r>
            <a:endParaRPr sz="1500">
              <a:solidFill>
                <a:srgbClr val="6AA84F"/>
              </a:solidFill>
            </a:endParaRPr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838250" y="3663875"/>
            <a:ext cx="7353300" cy="13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600"/>
              </a:spcBef>
              <a:spcAft>
                <a:spcPts val="0"/>
              </a:spcAft>
              <a:buSzPts val="1500"/>
              <a:buChar char="▸"/>
            </a:pPr>
            <a:r>
              <a:rPr lang="hr" sz="1500"/>
              <a:t>Central Reporting: </a:t>
            </a:r>
            <a:r>
              <a:rPr lang="hr" sz="1500" b="1">
                <a:solidFill>
                  <a:srgbClr val="6AA84F"/>
                </a:solidFill>
              </a:rPr>
              <a:t>DefectDojo</a:t>
            </a:r>
            <a:endParaRPr sz="1500" b="1">
              <a:solidFill>
                <a:srgbClr val="6AA84F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Char char="▹"/>
            </a:pPr>
            <a:r>
              <a:rPr lang="hr" sz="1500">
                <a:solidFill>
                  <a:srgbClr val="6AA84F"/>
                </a:solidFill>
              </a:rPr>
              <a:t>https://github.com/DefectDojo/django-DefectDojo </a:t>
            </a:r>
            <a:endParaRPr sz="1500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562575" y="584025"/>
            <a:ext cx="70779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rgbClr val="6AA84F"/>
                </a:solidFill>
              </a:rPr>
              <a:t>Security Testing Infrastructure </a:t>
            </a:r>
            <a:br>
              <a:rPr lang="hr">
                <a:solidFill>
                  <a:srgbClr val="6AA84F"/>
                </a:solidFill>
              </a:rPr>
            </a:br>
            <a:r>
              <a:rPr lang="hr">
                <a:solidFill>
                  <a:srgbClr val="999999"/>
                </a:solidFill>
              </a:rPr>
              <a:t>(with the help of docker-compose)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275" y="995775"/>
            <a:ext cx="4641425" cy="37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838350" y="512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rgbClr val="6AA84F"/>
                </a:solidFill>
              </a:rPr>
              <a:t>Central Reporting</a:t>
            </a:r>
            <a:br>
              <a:rPr lang="hr">
                <a:solidFill>
                  <a:srgbClr val="6AA84F"/>
                </a:solidFill>
              </a:rPr>
            </a:br>
            <a:r>
              <a:rPr lang="hr">
                <a:solidFill>
                  <a:srgbClr val="6AA84F"/>
                </a:solidFill>
              </a:rPr>
              <a:t>(with the help of DefectDojo) 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600" y="1230750"/>
            <a:ext cx="6171626" cy="35673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479400" y="324000"/>
            <a:ext cx="72027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rgbClr val="6AA84F"/>
                </a:solidFill>
              </a:rPr>
              <a:t>New secure delivery pipeline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94" y="1227407"/>
            <a:ext cx="6355373" cy="345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373" y="1226032"/>
            <a:ext cx="6355366" cy="3459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4"/>
          <p:cNvSpPr/>
          <p:nvPr/>
        </p:nvSpPr>
        <p:spPr>
          <a:xfrm>
            <a:off x="5293025" y="852275"/>
            <a:ext cx="1495200" cy="4485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1300" b="1">
                <a:solidFill>
                  <a:srgbClr val="F3F3F3"/>
                </a:solidFill>
              </a:rPr>
              <a:t>Defect Dojo</a:t>
            </a:r>
            <a:endParaRPr sz="1300" b="1">
              <a:solidFill>
                <a:srgbClr val="F3F3F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rgbClr val="6AA84F"/>
                </a:solidFill>
              </a:rPr>
              <a:t>Me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311700" y="1615125"/>
            <a:ext cx="8520600" cy="17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-"/>
            </a:pPr>
            <a:r>
              <a:rPr lang="hr" sz="1700" b="1"/>
              <a:t>Matija [aka Mat]</a:t>
            </a:r>
            <a:endParaRPr sz="1700" b="1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hr" sz="1700" b="1"/>
              <a:t>DevOps / xOps </a:t>
            </a:r>
            <a:endParaRPr sz="1700" b="1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hr" sz="1700" b="1"/>
              <a:t>Multi Cloud: AWS, Azure, GCP</a:t>
            </a:r>
            <a:endParaRPr sz="1700" b="1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hr" sz="1700" b="1"/>
              <a:t>Cloud automation (X as a code) and CI/CD </a:t>
            </a:r>
            <a:endParaRPr sz="1700" b="1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hr" sz="1700" b="1"/>
              <a:t>Containers, Security, Cloud Native</a:t>
            </a:r>
            <a:endParaRPr sz="1700" b="1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700" b="1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700" b="1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hr" sz="1700" b="1"/>
              <a:t> </a:t>
            </a:r>
            <a:endParaRPr sz="1700" b="1"/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700" b="1"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311700" y="3524250"/>
            <a:ext cx="8169000" cy="1829100"/>
            <a:chOff x="311700" y="3524250"/>
            <a:chExt cx="8169000" cy="1829100"/>
          </a:xfrm>
        </p:grpSpPr>
        <p:sp>
          <p:nvSpPr>
            <p:cNvPr id="106" name="Google Shape;106;p17"/>
            <p:cNvSpPr txBox="1"/>
            <p:nvPr/>
          </p:nvSpPr>
          <p:spPr>
            <a:xfrm>
              <a:off x="311700" y="3988950"/>
              <a:ext cx="8169000" cy="136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Karla"/>
                <a:buChar char="-"/>
              </a:pPr>
              <a:r>
                <a:rPr lang="hr" sz="1800" u="sng">
                  <a:solidFill>
                    <a:srgbClr val="666666"/>
                  </a:solidFill>
                  <a:latin typeface="Karla"/>
                  <a:ea typeface="Karla"/>
                  <a:cs typeface="Karla"/>
                  <a:sym typeface="Karla"/>
                </a:rPr>
                <a:t>Unofficial</a:t>
              </a:r>
              <a:r>
                <a:rPr lang="hr" sz="1800">
                  <a:solidFill>
                    <a:srgbClr val="666666"/>
                  </a:solidFill>
                  <a:latin typeface="Karla"/>
                  <a:ea typeface="Karla"/>
                  <a:cs typeface="Karla"/>
                  <a:sym typeface="Karla"/>
                </a:rPr>
                <a:t> Tourism Ambassador of Croatia</a:t>
              </a:r>
              <a:endParaRPr sz="18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pic>
          <p:nvPicPr>
            <p:cNvPr id="107" name="Google Shape;10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40175" y="3524250"/>
              <a:ext cx="1905000" cy="1619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399" y="211375"/>
            <a:ext cx="2318250" cy="29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823050" y="489875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DEMO</a:t>
            </a:r>
            <a:endParaRPr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521" y="1264513"/>
            <a:ext cx="4168474" cy="28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427075" y="393575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rgbClr val="6AA84F"/>
                </a:solidFill>
              </a:rPr>
              <a:t>Give me structure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350175" y="1085950"/>
            <a:ext cx="5865000" cy="28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300"/>
              <a:buChar char="▸"/>
            </a:pPr>
            <a:r>
              <a:rPr lang="hr" sz="1300" b="1"/>
              <a:t>Implement complete SDL (Secure Development Lifecycle)</a:t>
            </a:r>
            <a:endParaRPr sz="1300" b="1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▸"/>
            </a:pPr>
            <a:r>
              <a:rPr lang="hr" sz="1300" b="1"/>
              <a:t>CSA: Best practices for Implementing a Secure Application Container Architecture</a:t>
            </a:r>
            <a:br>
              <a:rPr lang="hr" sz="1300" b="1"/>
            </a:br>
            <a:r>
              <a:rPr lang="hr" sz="1300" u="sng">
                <a:solidFill>
                  <a:schemeClr val="hlink"/>
                </a:solidFill>
                <a:hlinkClick r:id="rId3"/>
              </a:rPr>
              <a:t>https://cloudsecurityalliance.org/artifacts/best-practices-for-implementing-a-secure-application-container-architecture/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▸"/>
            </a:pPr>
            <a:r>
              <a:rPr lang="hr" sz="1300" b="1"/>
              <a:t>OWASP DevSecOps Guideline (+ SAMM model)</a:t>
            </a:r>
            <a:br>
              <a:rPr lang="hr" sz="1300"/>
            </a:br>
            <a:r>
              <a:rPr lang="hr" sz="1300" u="sng">
                <a:solidFill>
                  <a:schemeClr val="hlink"/>
                </a:solidFill>
                <a:hlinkClick r:id="rId4"/>
              </a:rPr>
              <a:t>https://owasp.org/www-project-devsecops-guideline/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▸"/>
            </a:pPr>
            <a:r>
              <a:rPr lang="hr" sz="1300"/>
              <a:t>Google: </a:t>
            </a:r>
            <a:r>
              <a:rPr lang="hr" sz="1300" b="1"/>
              <a:t>‘devsecops reference architecture’</a:t>
            </a:r>
            <a:br>
              <a:rPr lang="hr" sz="1300"/>
            </a:br>
            <a:r>
              <a:rPr lang="hr" sz="1300"/>
              <a:t>(example </a:t>
            </a:r>
            <a:r>
              <a:rPr lang="hr" sz="1300" i="1"/>
              <a:t>DoD Enterprise DevSecOps Reference Design</a:t>
            </a:r>
            <a:br>
              <a:rPr lang="hr" sz="1300" i="1"/>
            </a:br>
            <a:r>
              <a:rPr lang="hr" sz="1300" i="1" u="sng">
                <a:solidFill>
                  <a:schemeClr val="hlink"/>
                </a:solidFill>
                <a:hlinkClick r:id="rId5"/>
              </a:rPr>
              <a:t>https://dodcio.defense.gov/Portals/0/Documents/DoD%20Enterprise%20DevSecOps%20Reference%20Design%20v1.0_Public%20Release.pdf</a:t>
            </a:r>
            <a:r>
              <a:rPr lang="hr" sz="1300"/>
              <a:t>)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300"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5217" y="2929579"/>
            <a:ext cx="2884075" cy="22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/>
        </p:nvSpPr>
        <p:spPr>
          <a:xfrm>
            <a:off x="5356200" y="4730650"/>
            <a:ext cx="27972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1000">
                <a:solidFill>
                  <a:srgbClr val="D9D9D9"/>
                </a:solidFill>
              </a:rPr>
              <a:t>Source: https://snyk.io/open-source-security/</a:t>
            </a:r>
            <a:endParaRPr sz="1000">
              <a:solidFill>
                <a:srgbClr val="D9D9D9"/>
              </a:solidFill>
            </a:endParaRPr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25" y="186750"/>
            <a:ext cx="5593175" cy="439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/>
              <a:t>The End</a:t>
            </a:r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"/>
              <a:t>Thank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00" y="1230825"/>
            <a:ext cx="6355373" cy="345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rgbClr val="999999"/>
                </a:solidFill>
              </a:rPr>
              <a:t>Starting Point:</a:t>
            </a:r>
            <a:r>
              <a:rPr lang="hr">
                <a:solidFill>
                  <a:srgbClr val="666666"/>
                </a:solidFill>
              </a:rPr>
              <a:t> </a:t>
            </a:r>
            <a:br>
              <a:rPr lang="hr">
                <a:solidFill>
                  <a:srgbClr val="6AA84F"/>
                </a:solidFill>
              </a:rPr>
            </a:br>
            <a:r>
              <a:rPr lang="hr">
                <a:solidFill>
                  <a:srgbClr val="6AA84F"/>
                </a:solidFill>
              </a:rPr>
              <a:t>Container Delivery Pipeline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rgbClr val="999999"/>
                </a:solidFill>
              </a:rPr>
              <a:t>Plan:</a:t>
            </a:r>
            <a:r>
              <a:rPr lang="hr">
                <a:solidFill>
                  <a:srgbClr val="6AA84F"/>
                </a:solidFill>
              </a:rPr>
              <a:t> Make it secure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471350" y="1679900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lang="hr" sz="1700" b="1"/>
              <a:t>Research (Where to start? Requirements?)</a:t>
            </a:r>
            <a:endParaRPr sz="1700" b="1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hr" sz="1700" b="1"/>
              <a:t>Defining Requirements  </a:t>
            </a:r>
            <a:endParaRPr sz="1700" b="1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hr" sz="1700" b="1"/>
              <a:t>Installing Security Testing Tools (and Infrastructure)</a:t>
            </a:r>
            <a:endParaRPr sz="1700" b="1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hr" sz="1700" b="1"/>
              <a:t>Embedded security into existing delivery pipeline </a:t>
            </a:r>
            <a:endParaRPr sz="1700" b="1"/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700" b="1"/>
          </a:p>
        </p:txBody>
      </p:sp>
      <p:sp>
        <p:nvSpPr>
          <p:cNvPr id="121" name="Google Shape;121;p19"/>
          <p:cNvSpPr txBox="1"/>
          <p:nvPr/>
        </p:nvSpPr>
        <p:spPr>
          <a:xfrm>
            <a:off x="679975" y="4079125"/>
            <a:ext cx="80148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" b="1">
                <a:latin typeface="Nixie One"/>
                <a:ea typeface="Nixie One"/>
                <a:cs typeface="Nixie One"/>
                <a:sym typeface="Nixie One"/>
              </a:rPr>
              <a:t>Note: Not a comprehensive guide into Container security or DevSecOps      </a:t>
            </a:r>
            <a:br>
              <a:rPr lang="hr" b="1">
                <a:latin typeface="Nixie One"/>
                <a:ea typeface="Nixie One"/>
                <a:cs typeface="Nixie One"/>
                <a:sym typeface="Nixie One"/>
              </a:rPr>
            </a:br>
            <a:r>
              <a:rPr lang="hr" b="1">
                <a:latin typeface="Nixie One"/>
                <a:ea typeface="Nixie One"/>
                <a:cs typeface="Nixie One"/>
                <a:sym typeface="Nixie One"/>
              </a:rPr>
              <a:t>         (more of a practical start) </a:t>
            </a:r>
            <a:endParaRPr b="1"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rgbClr val="999999"/>
                </a:solidFill>
              </a:rPr>
              <a:t>Research: </a:t>
            </a:r>
            <a:br>
              <a:rPr lang="hr">
                <a:solidFill>
                  <a:srgbClr val="6AA84F"/>
                </a:solidFill>
              </a:rPr>
            </a:br>
            <a:r>
              <a:rPr lang="hr">
                <a:solidFill>
                  <a:srgbClr val="6AA84F"/>
                </a:solidFill>
              </a:rPr>
              <a:t>Death by Information Overload 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251" y="1563350"/>
            <a:ext cx="4445825" cy="32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rgbClr val="6AA84F"/>
                </a:solidFill>
              </a:rPr>
              <a:t>Market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hr" sz="1700" b="1"/>
              <a:t>The global container security market size is expected to grow from USD 568 million in 2019 to USD 2,178 million by 2024, at a Compound Annual Growth Rate (CAGR) of 30.9% during the forecast period [1]</a:t>
            </a:r>
            <a:br>
              <a:rPr lang="hr" sz="1700" b="1"/>
            </a:br>
            <a:br>
              <a:rPr lang="hr" sz="1700" b="1"/>
            </a:br>
            <a:br>
              <a:rPr lang="hr" sz="1700"/>
            </a:br>
            <a:endParaRPr sz="17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[1] MarketsAndMarkets research company </a:t>
            </a:r>
            <a:r>
              <a:rPr lang="hr" sz="800" u="sng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https://www.marketsandmarkets.com/Market-Reports/container-security-market-156059467.html#:~:text=The%20global%20container%20security%20market,30.9%25%20during%20the%20forecast%20period.</a:t>
            </a:r>
            <a:endParaRPr sz="8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547325" y="871025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rgbClr val="999999"/>
                </a:solidFill>
              </a:rPr>
              <a:t>Important find:</a:t>
            </a:r>
            <a:br>
              <a:rPr lang="hr">
                <a:solidFill>
                  <a:srgbClr val="6AA84F"/>
                </a:solidFill>
              </a:rPr>
            </a:br>
            <a:r>
              <a:rPr lang="hr">
                <a:solidFill>
                  <a:srgbClr val="6AA84F"/>
                </a:solidFill>
              </a:rPr>
              <a:t>4 C’s of Container Security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4106075" y="4696750"/>
            <a:ext cx="46800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1000">
                <a:solidFill>
                  <a:srgbClr val="D9D9D9"/>
                </a:solidFill>
              </a:rPr>
              <a:t>Source: https://kubernetes.io/docs/concepts/security/overview/</a:t>
            </a:r>
            <a:endParaRPr sz="1000">
              <a:solidFill>
                <a:srgbClr val="D9D9D9"/>
              </a:solidFill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60" y="1588600"/>
            <a:ext cx="5468164" cy="31537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22"/>
          <p:cNvGrpSpPr/>
          <p:nvPr/>
        </p:nvGrpSpPr>
        <p:grpSpPr>
          <a:xfrm>
            <a:off x="924300" y="2161950"/>
            <a:ext cx="9816800" cy="1651800"/>
            <a:chOff x="924300" y="1857150"/>
            <a:chExt cx="9816800" cy="1651800"/>
          </a:xfrm>
        </p:grpSpPr>
        <p:sp>
          <p:nvSpPr>
            <p:cNvPr id="142" name="Google Shape;142;p22"/>
            <p:cNvSpPr/>
            <p:nvPr/>
          </p:nvSpPr>
          <p:spPr>
            <a:xfrm>
              <a:off x="924300" y="1857150"/>
              <a:ext cx="4501500" cy="1651800"/>
            </a:xfrm>
            <a:prstGeom prst="rect">
              <a:avLst/>
            </a:prstGeom>
            <a:noFill/>
            <a:ln w="38100" cap="flat" cmpd="sng">
              <a:solidFill>
                <a:srgbClr val="E0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 rot="10799107">
              <a:off x="5526379" y="2565741"/>
              <a:ext cx="1155000" cy="2547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38100" cap="flat" cmpd="sng">
              <a:solidFill>
                <a:srgbClr val="E0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2"/>
            <p:cNvSpPr txBox="1"/>
            <p:nvPr/>
          </p:nvSpPr>
          <p:spPr>
            <a:xfrm>
              <a:off x="5811500" y="2051225"/>
              <a:ext cx="4929600" cy="5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" b="1">
                  <a:latin typeface="Nixie One"/>
                  <a:ea typeface="Nixie One"/>
                  <a:cs typeface="Nixie One"/>
                  <a:sym typeface="Nixie One"/>
                </a:rPr>
                <a:t>DELIVERY= CODE + IMAGE BUILD </a:t>
              </a:r>
              <a:br>
                <a:rPr lang="hr" b="1">
                  <a:latin typeface="Nixie One"/>
                  <a:ea typeface="Nixie One"/>
                  <a:cs typeface="Nixie One"/>
                  <a:sym typeface="Nixie One"/>
                </a:rPr>
              </a:br>
              <a:r>
                <a:rPr lang="hr" b="1">
                  <a:latin typeface="Nixie One"/>
                  <a:ea typeface="Nixie One"/>
                  <a:cs typeface="Nixie One"/>
                  <a:sym typeface="Nixie One"/>
                </a:rPr>
                <a:t>           + FIRST RUN  </a:t>
              </a:r>
              <a:endParaRPr b="1"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145" name="Google Shape;145;p22"/>
          <p:cNvGrpSpPr/>
          <p:nvPr/>
        </p:nvGrpSpPr>
        <p:grpSpPr>
          <a:xfrm>
            <a:off x="718175" y="3495375"/>
            <a:ext cx="10186381" cy="801000"/>
            <a:chOff x="924297" y="3190575"/>
            <a:chExt cx="9976866" cy="801000"/>
          </a:xfrm>
        </p:grpSpPr>
        <p:sp>
          <p:nvSpPr>
            <p:cNvPr id="146" name="Google Shape;146;p22"/>
            <p:cNvSpPr/>
            <p:nvPr/>
          </p:nvSpPr>
          <p:spPr>
            <a:xfrm>
              <a:off x="924297" y="3190575"/>
              <a:ext cx="4736100" cy="801000"/>
            </a:xfrm>
            <a:prstGeom prst="rect">
              <a:avLst/>
            </a:prstGeom>
            <a:noFill/>
            <a:ln w="38100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rot="10799107">
              <a:off x="5767540" y="3736716"/>
              <a:ext cx="1155000" cy="2547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38100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 txBox="1"/>
            <p:nvPr/>
          </p:nvSpPr>
          <p:spPr>
            <a:xfrm>
              <a:off x="5971564" y="3242725"/>
              <a:ext cx="4929600" cy="57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" b="1">
                  <a:latin typeface="Nixie One"/>
                  <a:ea typeface="Nixie One"/>
                  <a:cs typeface="Nixie One"/>
                  <a:sym typeface="Nixie One"/>
                </a:rPr>
                <a:t>RUNTIME = RUN, STOP, RM, RUN </a:t>
              </a:r>
              <a:br>
                <a:rPr lang="hr" b="1">
                  <a:latin typeface="Nixie One"/>
                  <a:ea typeface="Nixie One"/>
                  <a:cs typeface="Nixie One"/>
                  <a:sym typeface="Nixie One"/>
                </a:rPr>
              </a:br>
              <a:r>
                <a:rPr lang="hr" b="1">
                  <a:latin typeface="Nixie One"/>
                  <a:ea typeface="Nixie One"/>
                  <a:cs typeface="Nixie One"/>
                  <a:sym typeface="Nixie One"/>
                </a:rPr>
                <a:t>  (MONITOR, DIAGNOSE)</a:t>
              </a:r>
              <a:endParaRPr b="1"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ctrTitle"/>
          </p:nvPr>
        </p:nvSpPr>
        <p:spPr>
          <a:xfrm>
            <a:off x="359800" y="2082875"/>
            <a:ext cx="53862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3300">
                <a:solidFill>
                  <a:srgbClr val="6AA84F"/>
                </a:solidFill>
              </a:rPr>
              <a:t>Focus on the code </a:t>
            </a:r>
            <a:endParaRPr sz="33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568822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solidFill>
                  <a:srgbClr val="6AA84F"/>
                </a:solidFill>
              </a:rPr>
              <a:t>Developing secure software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658550" y="4530925"/>
            <a:ext cx="75021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hr" sz="800"/>
              <a:t>Source: D. P. Gilliam, J. D. Powell, J. C. Kelly, and M. Bishop, “Reducing software security risk through an integrated approach," </a:t>
            </a:r>
            <a:br>
              <a:rPr lang="hr" sz="800"/>
            </a:br>
            <a:r>
              <a:rPr lang="hr" sz="800"/>
              <a:t>in Proceedings 26th Annual NASA Goddard Software Engineering Workshop, 2001, pp. 36-42</a:t>
            </a:r>
            <a:endParaRPr sz="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60" name="Google Shape;160;p24"/>
          <p:cNvSpPr txBox="1"/>
          <p:nvPr/>
        </p:nvSpPr>
        <p:spPr>
          <a:xfrm>
            <a:off x="568822" y="1744450"/>
            <a:ext cx="5622900" cy="19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1500" i="1">
                <a:latin typeface="Karla"/>
                <a:ea typeface="Karla"/>
                <a:cs typeface="Karla"/>
                <a:sym typeface="Karla"/>
              </a:rPr>
              <a:t>Security vulnerabilities in software arise from several development</a:t>
            </a:r>
            <a:endParaRPr sz="1500" i="1"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" sz="1500" i="1">
                <a:latin typeface="Karla"/>
                <a:ea typeface="Karla"/>
                <a:cs typeface="Karla"/>
                <a:sym typeface="Karla"/>
              </a:rPr>
              <a:t>factors, generally traced to:</a:t>
            </a:r>
            <a:br>
              <a:rPr lang="hr" sz="1500" i="1">
                <a:latin typeface="Karla"/>
                <a:ea typeface="Karla"/>
                <a:cs typeface="Karla"/>
                <a:sym typeface="Karla"/>
              </a:rPr>
            </a:br>
            <a:endParaRPr sz="1500" i="1">
              <a:latin typeface="Karla"/>
              <a:ea typeface="Karla"/>
              <a:cs typeface="Karla"/>
              <a:sym typeface="Karl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Karla"/>
              <a:buChar char="●"/>
            </a:pPr>
            <a:r>
              <a:rPr lang="hr" sz="1500" i="1">
                <a:latin typeface="Karla"/>
                <a:ea typeface="Karla"/>
                <a:cs typeface="Karla"/>
                <a:sym typeface="Karla"/>
              </a:rPr>
              <a:t>poor software development practices, </a:t>
            </a:r>
            <a:endParaRPr sz="1500" i="1">
              <a:latin typeface="Karla"/>
              <a:ea typeface="Karla"/>
              <a:cs typeface="Karla"/>
              <a:sym typeface="Karl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Karla"/>
              <a:buChar char="●"/>
            </a:pPr>
            <a:r>
              <a:rPr lang="hr" sz="1500" i="1">
                <a:latin typeface="Karla"/>
                <a:ea typeface="Karla"/>
                <a:cs typeface="Karla"/>
                <a:sym typeface="Karla"/>
              </a:rPr>
              <a:t>new modes of attacks, </a:t>
            </a:r>
            <a:endParaRPr sz="1500" i="1">
              <a:latin typeface="Karla"/>
              <a:ea typeface="Karla"/>
              <a:cs typeface="Karla"/>
              <a:sym typeface="Karl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Karla"/>
              <a:buChar char="●"/>
            </a:pPr>
            <a:r>
              <a:rPr lang="hr" sz="1500" i="1">
                <a:latin typeface="Karla"/>
                <a:ea typeface="Karla"/>
                <a:cs typeface="Karla"/>
                <a:sym typeface="Karla"/>
              </a:rPr>
              <a:t>misconfigurations, </a:t>
            </a:r>
            <a:endParaRPr sz="1500" i="1">
              <a:latin typeface="Karla"/>
              <a:ea typeface="Karla"/>
              <a:cs typeface="Karla"/>
              <a:sym typeface="Karl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Karla"/>
              <a:buChar char="●"/>
            </a:pPr>
            <a:r>
              <a:rPr lang="hr" sz="1500" i="1">
                <a:latin typeface="Karla"/>
                <a:ea typeface="Karla"/>
                <a:cs typeface="Karla"/>
                <a:sym typeface="Karla"/>
              </a:rPr>
              <a:t>and unsecured links between operations</a:t>
            </a:r>
            <a:endParaRPr sz="1500" i="1"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i="1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Microsoft Office PowerPoint</Application>
  <PresentationFormat>On-screen Show (16:9)</PresentationFormat>
  <Paragraphs>117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Montserrat</vt:lpstr>
      <vt:lpstr>Karla</vt:lpstr>
      <vt:lpstr>Calibri</vt:lpstr>
      <vt:lpstr>Roboto Slab</vt:lpstr>
      <vt:lpstr>Nixie One</vt:lpstr>
      <vt:lpstr>Arial</vt:lpstr>
      <vt:lpstr>Arviragus template</vt:lpstr>
      <vt:lpstr>Adding security into the Container delivery pipeline </vt:lpstr>
      <vt:lpstr>Me</vt:lpstr>
      <vt:lpstr>Starting Point:  Container Delivery Pipeline</vt:lpstr>
      <vt:lpstr>Plan: Make it secure</vt:lpstr>
      <vt:lpstr>Research:  Death by Information Overload </vt:lpstr>
      <vt:lpstr>Market</vt:lpstr>
      <vt:lpstr>Important find: 4 C’s of Container Security</vt:lpstr>
      <vt:lpstr>  Focus on the code </vt:lpstr>
      <vt:lpstr>Developing secure software</vt:lpstr>
      <vt:lpstr>Secure Code?  SDL: Secure Development Lifecycle </vt:lpstr>
      <vt:lpstr>SAST TOOLS -  SOURCE CODE ANALYZER </vt:lpstr>
      <vt:lpstr>DAST TOOLS </vt:lpstr>
      <vt:lpstr>OPEN SOURCE SOFTWARE LICENSE COMPLIANCE</vt:lpstr>
      <vt:lpstr>SCA TOOLS</vt:lpstr>
      <vt:lpstr>And finally… Requirements</vt:lpstr>
      <vt:lpstr>Tools used in the solution</vt:lpstr>
      <vt:lpstr>Security Testing Infrastructure  (with the help of docker-compose)</vt:lpstr>
      <vt:lpstr>Central Reporting (with the help of DefectDojo) </vt:lpstr>
      <vt:lpstr>New secure delivery pipeline</vt:lpstr>
      <vt:lpstr>DEMO</vt:lpstr>
      <vt:lpstr>Give me structure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security into the Container delivery pipeline </dc:title>
  <cp:lastModifiedBy>Topfer, Matija</cp:lastModifiedBy>
  <cp:revision>1</cp:revision>
  <dcterms:modified xsi:type="dcterms:W3CDTF">2020-12-09T09:22:48Z</dcterms:modified>
</cp:coreProperties>
</file>