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7" r:id="rId5"/>
    <p:sldId id="256" r:id="rId6"/>
    <p:sldId id="257" r:id="rId7"/>
    <p:sldId id="258" r:id="rId8"/>
    <p:sldId id="259" r:id="rId9"/>
    <p:sldId id="261" r:id="rId10"/>
    <p:sldId id="260" r:id="rId11"/>
    <p:sldId id="262" r:id="rId12"/>
    <p:sldId id="263" r:id="rId13"/>
    <p:sldId id="264" r:id="rId14"/>
    <p:sldId id="265"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3C33F-F94F-4708-8F43-6D7B6E13F6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E"/>
          </a:p>
        </p:txBody>
      </p:sp>
      <p:sp>
        <p:nvSpPr>
          <p:cNvPr id="3" name="Subtitle 2">
            <a:extLst>
              <a:ext uri="{FF2B5EF4-FFF2-40B4-BE49-F238E27FC236}">
                <a16:creationId xmlns:a16="http://schemas.microsoft.com/office/drawing/2014/main" id="{9B5847B3-8CE8-446D-AE15-31A5F738DF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E"/>
          </a:p>
        </p:txBody>
      </p:sp>
      <p:sp>
        <p:nvSpPr>
          <p:cNvPr id="4" name="Date Placeholder 3">
            <a:extLst>
              <a:ext uri="{FF2B5EF4-FFF2-40B4-BE49-F238E27FC236}">
                <a16:creationId xmlns:a16="http://schemas.microsoft.com/office/drawing/2014/main" id="{7943476D-C368-4101-A9D4-AEC81D4D1562}"/>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5" name="Footer Placeholder 4">
            <a:extLst>
              <a:ext uri="{FF2B5EF4-FFF2-40B4-BE49-F238E27FC236}">
                <a16:creationId xmlns:a16="http://schemas.microsoft.com/office/drawing/2014/main" id="{44042AE5-F3D5-4482-9725-3E00142AE4B1}"/>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834A8B96-85D9-48B4-9A37-92821A77F66D}"/>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4061080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2A6A2-5BCB-4145-BF2B-9BE8C5ADD783}"/>
              </a:ext>
            </a:extLst>
          </p:cNvPr>
          <p:cNvSpPr>
            <a:spLocks noGrp="1"/>
          </p:cNvSpPr>
          <p:nvPr>
            <p:ph type="title"/>
          </p:nvPr>
        </p:nvSpPr>
        <p:spPr/>
        <p:txBody>
          <a:bodyPr/>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FBD79D02-47C6-495F-BBD7-3E020DBC8EC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35E0C84-4055-4F0F-ADBA-0715CB74858D}"/>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5" name="Footer Placeholder 4">
            <a:extLst>
              <a:ext uri="{FF2B5EF4-FFF2-40B4-BE49-F238E27FC236}">
                <a16:creationId xmlns:a16="http://schemas.microsoft.com/office/drawing/2014/main" id="{D661D87E-2E72-4BDA-9D78-3F9522FF2A18}"/>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24C2A44-0C49-4D5F-B645-55DED38E33FF}"/>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1643103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C71D48D-08B4-4A29-8AC9-15D0A3C2BA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E"/>
          </a:p>
        </p:txBody>
      </p:sp>
      <p:sp>
        <p:nvSpPr>
          <p:cNvPr id="3" name="Vertical Text Placeholder 2">
            <a:extLst>
              <a:ext uri="{FF2B5EF4-FFF2-40B4-BE49-F238E27FC236}">
                <a16:creationId xmlns:a16="http://schemas.microsoft.com/office/drawing/2014/main" id="{E4A23869-CAD8-4EA7-82C3-05339500E2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016198AE-FF7F-44ED-A6AC-6AF634265800}"/>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5" name="Footer Placeholder 4">
            <a:extLst>
              <a:ext uri="{FF2B5EF4-FFF2-40B4-BE49-F238E27FC236}">
                <a16:creationId xmlns:a16="http://schemas.microsoft.com/office/drawing/2014/main" id="{96655C4E-CBE4-46B8-BF70-EDFB6ACED763}"/>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B3B390D3-DC94-4724-9C30-10525F515037}"/>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208711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E13F-0523-4BB3-B3C0-14F4D7114976}"/>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1BB18B38-0E00-4765-AA3A-EE135E608B9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E62F031-B229-4636-A86F-4B97E63F54BB}"/>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5" name="Footer Placeholder 4">
            <a:extLst>
              <a:ext uri="{FF2B5EF4-FFF2-40B4-BE49-F238E27FC236}">
                <a16:creationId xmlns:a16="http://schemas.microsoft.com/office/drawing/2014/main" id="{CF539902-E658-4A21-A75C-22780BCF979C}"/>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4C3854F-6287-48FF-9162-2C491F44CC93}"/>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941607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5004-0C8D-4514-A862-DEC85B9D2C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E"/>
          </a:p>
        </p:txBody>
      </p:sp>
      <p:sp>
        <p:nvSpPr>
          <p:cNvPr id="3" name="Text Placeholder 2">
            <a:extLst>
              <a:ext uri="{FF2B5EF4-FFF2-40B4-BE49-F238E27FC236}">
                <a16:creationId xmlns:a16="http://schemas.microsoft.com/office/drawing/2014/main" id="{98E94CCF-B7BE-44DB-823A-D1CCDAF478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FD2C19-8DED-4450-9EF3-36C2A0DF36A9}"/>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5" name="Footer Placeholder 4">
            <a:extLst>
              <a:ext uri="{FF2B5EF4-FFF2-40B4-BE49-F238E27FC236}">
                <a16:creationId xmlns:a16="http://schemas.microsoft.com/office/drawing/2014/main" id="{4E088427-F46F-4960-AE5B-5A2FA81BB665}"/>
              </a:ext>
            </a:extLst>
          </p:cNvPr>
          <p:cNvSpPr>
            <a:spLocks noGrp="1"/>
          </p:cNvSpPr>
          <p:nvPr>
            <p:ph type="ftr" sz="quarter" idx="11"/>
          </p:nvPr>
        </p:nvSpPr>
        <p:spPr/>
        <p:txBody>
          <a:bodyPr/>
          <a:lstStyle/>
          <a:p>
            <a:endParaRPr lang="en-IE"/>
          </a:p>
        </p:txBody>
      </p:sp>
      <p:sp>
        <p:nvSpPr>
          <p:cNvPr id="6" name="Slide Number Placeholder 5">
            <a:extLst>
              <a:ext uri="{FF2B5EF4-FFF2-40B4-BE49-F238E27FC236}">
                <a16:creationId xmlns:a16="http://schemas.microsoft.com/office/drawing/2014/main" id="{C9A9639A-ED85-46B9-9009-108715FDAAA7}"/>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39114391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40CE6-05C5-4C16-9499-8972792C1C34}"/>
              </a:ext>
            </a:extLst>
          </p:cNvPr>
          <p:cNvSpPr>
            <a:spLocks noGrp="1"/>
          </p:cNvSpPr>
          <p:nvPr>
            <p:ph type="title"/>
          </p:nvPr>
        </p:nvSpPr>
        <p:spPr/>
        <p:txBody>
          <a:bodyPr/>
          <a:lstStyle/>
          <a:p>
            <a:r>
              <a:rPr lang="en-US"/>
              <a:t>Click to edit Master title style</a:t>
            </a:r>
            <a:endParaRPr lang="en-IE"/>
          </a:p>
        </p:txBody>
      </p:sp>
      <p:sp>
        <p:nvSpPr>
          <p:cNvPr id="3" name="Content Placeholder 2">
            <a:extLst>
              <a:ext uri="{FF2B5EF4-FFF2-40B4-BE49-F238E27FC236}">
                <a16:creationId xmlns:a16="http://schemas.microsoft.com/office/drawing/2014/main" id="{6B23E300-6E88-44C4-94AC-86D9ADB273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Content Placeholder 3">
            <a:extLst>
              <a:ext uri="{FF2B5EF4-FFF2-40B4-BE49-F238E27FC236}">
                <a16:creationId xmlns:a16="http://schemas.microsoft.com/office/drawing/2014/main" id="{21E7ED0B-7C7A-452B-92C0-E8665779C1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Date Placeholder 4">
            <a:extLst>
              <a:ext uri="{FF2B5EF4-FFF2-40B4-BE49-F238E27FC236}">
                <a16:creationId xmlns:a16="http://schemas.microsoft.com/office/drawing/2014/main" id="{E49F1568-657A-4F64-9516-F172EF11AEE7}"/>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6" name="Footer Placeholder 5">
            <a:extLst>
              <a:ext uri="{FF2B5EF4-FFF2-40B4-BE49-F238E27FC236}">
                <a16:creationId xmlns:a16="http://schemas.microsoft.com/office/drawing/2014/main" id="{8E8E05BC-6717-4184-9444-964268E7F71A}"/>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FF9D06BE-22D8-44AA-AA50-EBA563A93779}"/>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205633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2A615-55E8-4408-92A6-56E382F3F5AD}"/>
              </a:ext>
            </a:extLst>
          </p:cNvPr>
          <p:cNvSpPr>
            <a:spLocks noGrp="1"/>
          </p:cNvSpPr>
          <p:nvPr>
            <p:ph type="title"/>
          </p:nvPr>
        </p:nvSpPr>
        <p:spPr>
          <a:xfrm>
            <a:off x="839788" y="365125"/>
            <a:ext cx="10515600" cy="1325563"/>
          </a:xfrm>
        </p:spPr>
        <p:txBody>
          <a:bodyPr/>
          <a:lstStyle/>
          <a:p>
            <a:r>
              <a:rPr lang="en-US"/>
              <a:t>Click to edit Master title style</a:t>
            </a:r>
            <a:endParaRPr lang="en-IE"/>
          </a:p>
        </p:txBody>
      </p:sp>
      <p:sp>
        <p:nvSpPr>
          <p:cNvPr id="3" name="Text Placeholder 2">
            <a:extLst>
              <a:ext uri="{FF2B5EF4-FFF2-40B4-BE49-F238E27FC236}">
                <a16:creationId xmlns:a16="http://schemas.microsoft.com/office/drawing/2014/main" id="{DBC52CC6-761F-4730-8EE2-CDE3AB338B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8F035B-82D0-4952-8379-6855B0521D4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5" name="Text Placeholder 4">
            <a:extLst>
              <a:ext uri="{FF2B5EF4-FFF2-40B4-BE49-F238E27FC236}">
                <a16:creationId xmlns:a16="http://schemas.microsoft.com/office/drawing/2014/main" id="{128B1EC0-0FDF-4D60-A00A-00B14A6FD3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2CFC38-BD40-4264-99E6-6BE5F85909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7" name="Date Placeholder 6">
            <a:extLst>
              <a:ext uri="{FF2B5EF4-FFF2-40B4-BE49-F238E27FC236}">
                <a16:creationId xmlns:a16="http://schemas.microsoft.com/office/drawing/2014/main" id="{2FF2DF54-CEA0-49BE-9305-C5E96FBC244D}"/>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8" name="Footer Placeholder 7">
            <a:extLst>
              <a:ext uri="{FF2B5EF4-FFF2-40B4-BE49-F238E27FC236}">
                <a16:creationId xmlns:a16="http://schemas.microsoft.com/office/drawing/2014/main" id="{3739ADF4-5D87-47E6-BE0F-5FE55F52FF0D}"/>
              </a:ext>
            </a:extLst>
          </p:cNvPr>
          <p:cNvSpPr>
            <a:spLocks noGrp="1"/>
          </p:cNvSpPr>
          <p:nvPr>
            <p:ph type="ftr" sz="quarter" idx="11"/>
          </p:nvPr>
        </p:nvSpPr>
        <p:spPr/>
        <p:txBody>
          <a:bodyPr/>
          <a:lstStyle/>
          <a:p>
            <a:endParaRPr lang="en-IE"/>
          </a:p>
        </p:txBody>
      </p:sp>
      <p:sp>
        <p:nvSpPr>
          <p:cNvPr id="9" name="Slide Number Placeholder 8">
            <a:extLst>
              <a:ext uri="{FF2B5EF4-FFF2-40B4-BE49-F238E27FC236}">
                <a16:creationId xmlns:a16="http://schemas.microsoft.com/office/drawing/2014/main" id="{CB9B7139-AFFC-41A6-A767-00674C2DAC62}"/>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388053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77CA2-F610-4CAD-A854-4B89B02C44C7}"/>
              </a:ext>
            </a:extLst>
          </p:cNvPr>
          <p:cNvSpPr>
            <a:spLocks noGrp="1"/>
          </p:cNvSpPr>
          <p:nvPr>
            <p:ph type="title"/>
          </p:nvPr>
        </p:nvSpPr>
        <p:spPr/>
        <p:txBody>
          <a:bodyPr/>
          <a:lstStyle/>
          <a:p>
            <a:r>
              <a:rPr lang="en-US"/>
              <a:t>Click to edit Master title style</a:t>
            </a:r>
            <a:endParaRPr lang="en-IE"/>
          </a:p>
        </p:txBody>
      </p:sp>
      <p:sp>
        <p:nvSpPr>
          <p:cNvPr id="3" name="Date Placeholder 2">
            <a:extLst>
              <a:ext uri="{FF2B5EF4-FFF2-40B4-BE49-F238E27FC236}">
                <a16:creationId xmlns:a16="http://schemas.microsoft.com/office/drawing/2014/main" id="{5E00C07D-3FCF-47AD-98A8-F6E1B14A7856}"/>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4" name="Footer Placeholder 3">
            <a:extLst>
              <a:ext uri="{FF2B5EF4-FFF2-40B4-BE49-F238E27FC236}">
                <a16:creationId xmlns:a16="http://schemas.microsoft.com/office/drawing/2014/main" id="{0AFC7F79-F209-46CB-BCF6-460773EE16C7}"/>
              </a:ext>
            </a:extLst>
          </p:cNvPr>
          <p:cNvSpPr>
            <a:spLocks noGrp="1"/>
          </p:cNvSpPr>
          <p:nvPr>
            <p:ph type="ftr" sz="quarter" idx="11"/>
          </p:nvPr>
        </p:nvSpPr>
        <p:spPr/>
        <p:txBody>
          <a:bodyPr/>
          <a:lstStyle/>
          <a:p>
            <a:endParaRPr lang="en-IE"/>
          </a:p>
        </p:txBody>
      </p:sp>
      <p:sp>
        <p:nvSpPr>
          <p:cNvPr id="5" name="Slide Number Placeholder 4">
            <a:extLst>
              <a:ext uri="{FF2B5EF4-FFF2-40B4-BE49-F238E27FC236}">
                <a16:creationId xmlns:a16="http://schemas.microsoft.com/office/drawing/2014/main" id="{26CA2702-FDBF-4933-996E-16E2A590501D}"/>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3611767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45DCFD-3BF7-4805-AF94-C008EA9A9A9F}"/>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3" name="Footer Placeholder 2">
            <a:extLst>
              <a:ext uri="{FF2B5EF4-FFF2-40B4-BE49-F238E27FC236}">
                <a16:creationId xmlns:a16="http://schemas.microsoft.com/office/drawing/2014/main" id="{2A210A3E-EF75-439B-A97B-A245329A1B3F}"/>
              </a:ext>
            </a:extLst>
          </p:cNvPr>
          <p:cNvSpPr>
            <a:spLocks noGrp="1"/>
          </p:cNvSpPr>
          <p:nvPr>
            <p:ph type="ftr" sz="quarter" idx="11"/>
          </p:nvPr>
        </p:nvSpPr>
        <p:spPr/>
        <p:txBody>
          <a:bodyPr/>
          <a:lstStyle/>
          <a:p>
            <a:endParaRPr lang="en-IE"/>
          </a:p>
        </p:txBody>
      </p:sp>
      <p:sp>
        <p:nvSpPr>
          <p:cNvPr id="4" name="Slide Number Placeholder 3">
            <a:extLst>
              <a:ext uri="{FF2B5EF4-FFF2-40B4-BE49-F238E27FC236}">
                <a16:creationId xmlns:a16="http://schemas.microsoft.com/office/drawing/2014/main" id="{063BF5CE-47D8-4A58-A972-0DE6D377D174}"/>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3810791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5A21-D3E5-4534-9CEE-98D0093652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Content Placeholder 2">
            <a:extLst>
              <a:ext uri="{FF2B5EF4-FFF2-40B4-BE49-F238E27FC236}">
                <a16:creationId xmlns:a16="http://schemas.microsoft.com/office/drawing/2014/main" id="{F975584B-CA9A-4CDF-BCE8-E44D2F2070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Text Placeholder 3">
            <a:extLst>
              <a:ext uri="{FF2B5EF4-FFF2-40B4-BE49-F238E27FC236}">
                <a16:creationId xmlns:a16="http://schemas.microsoft.com/office/drawing/2014/main" id="{67637454-6409-4654-B3FF-579F53899D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9893F-8926-4546-BBBE-74BE755594DC}"/>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6" name="Footer Placeholder 5">
            <a:extLst>
              <a:ext uri="{FF2B5EF4-FFF2-40B4-BE49-F238E27FC236}">
                <a16:creationId xmlns:a16="http://schemas.microsoft.com/office/drawing/2014/main" id="{C5B27B79-35C3-483F-B499-49EBA0C55004}"/>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34FC3BF6-DDD2-4DEB-940F-59DED4F2823A}"/>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15405134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E628-A60F-440B-A34B-53420C9CE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E"/>
          </a:p>
        </p:txBody>
      </p:sp>
      <p:sp>
        <p:nvSpPr>
          <p:cNvPr id="3" name="Picture Placeholder 2">
            <a:extLst>
              <a:ext uri="{FF2B5EF4-FFF2-40B4-BE49-F238E27FC236}">
                <a16:creationId xmlns:a16="http://schemas.microsoft.com/office/drawing/2014/main" id="{BF210D07-ECA7-45AB-8536-E2A9DAEBE7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E"/>
          </a:p>
        </p:txBody>
      </p:sp>
      <p:sp>
        <p:nvSpPr>
          <p:cNvPr id="4" name="Text Placeholder 3">
            <a:extLst>
              <a:ext uri="{FF2B5EF4-FFF2-40B4-BE49-F238E27FC236}">
                <a16:creationId xmlns:a16="http://schemas.microsoft.com/office/drawing/2014/main" id="{B1399BD2-B08F-41A8-922C-C4CC37798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DB692A9-C9BB-41BC-994F-BDA98E3419C3}"/>
              </a:ext>
            </a:extLst>
          </p:cNvPr>
          <p:cNvSpPr>
            <a:spLocks noGrp="1"/>
          </p:cNvSpPr>
          <p:nvPr>
            <p:ph type="dt" sz="half" idx="10"/>
          </p:nvPr>
        </p:nvSpPr>
        <p:spPr/>
        <p:txBody>
          <a:bodyPr/>
          <a:lstStyle/>
          <a:p>
            <a:fld id="{1646C949-E1CF-4862-839C-D21E9A0F7326}" type="datetimeFigureOut">
              <a:rPr lang="en-IE" smtClean="0"/>
              <a:t>07/12/2020</a:t>
            </a:fld>
            <a:endParaRPr lang="en-IE"/>
          </a:p>
        </p:txBody>
      </p:sp>
      <p:sp>
        <p:nvSpPr>
          <p:cNvPr id="6" name="Footer Placeholder 5">
            <a:extLst>
              <a:ext uri="{FF2B5EF4-FFF2-40B4-BE49-F238E27FC236}">
                <a16:creationId xmlns:a16="http://schemas.microsoft.com/office/drawing/2014/main" id="{C0F9C03B-4B9B-4370-B3EB-F7F20A5F1FD1}"/>
              </a:ext>
            </a:extLst>
          </p:cNvPr>
          <p:cNvSpPr>
            <a:spLocks noGrp="1"/>
          </p:cNvSpPr>
          <p:nvPr>
            <p:ph type="ftr" sz="quarter" idx="11"/>
          </p:nvPr>
        </p:nvSpPr>
        <p:spPr/>
        <p:txBody>
          <a:bodyPr/>
          <a:lstStyle/>
          <a:p>
            <a:endParaRPr lang="en-IE"/>
          </a:p>
        </p:txBody>
      </p:sp>
      <p:sp>
        <p:nvSpPr>
          <p:cNvPr id="7" name="Slide Number Placeholder 6">
            <a:extLst>
              <a:ext uri="{FF2B5EF4-FFF2-40B4-BE49-F238E27FC236}">
                <a16:creationId xmlns:a16="http://schemas.microsoft.com/office/drawing/2014/main" id="{627CC857-00B4-4FAE-A914-EF2182652851}"/>
              </a:ext>
            </a:extLst>
          </p:cNvPr>
          <p:cNvSpPr>
            <a:spLocks noGrp="1"/>
          </p:cNvSpPr>
          <p:nvPr>
            <p:ph type="sldNum" sz="quarter" idx="12"/>
          </p:nvPr>
        </p:nvSpPr>
        <p:spPr/>
        <p:txBody>
          <a:bodyPr/>
          <a:lstStyle/>
          <a:p>
            <a:fld id="{0E3FE5C3-E59D-4A5A-9540-32C1F48243DC}" type="slidenum">
              <a:rPr lang="en-IE" smtClean="0"/>
              <a:t>‹#›</a:t>
            </a:fld>
            <a:endParaRPr lang="en-IE"/>
          </a:p>
        </p:txBody>
      </p:sp>
    </p:spTree>
    <p:extLst>
      <p:ext uri="{BB962C8B-B14F-4D97-AF65-F5344CB8AC3E}">
        <p14:creationId xmlns:p14="http://schemas.microsoft.com/office/powerpoint/2010/main" val="1410163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9149F9-7B86-4858-9FC0-95CA8C54A7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E"/>
          </a:p>
        </p:txBody>
      </p:sp>
      <p:sp>
        <p:nvSpPr>
          <p:cNvPr id="3" name="Text Placeholder 2">
            <a:extLst>
              <a:ext uri="{FF2B5EF4-FFF2-40B4-BE49-F238E27FC236}">
                <a16:creationId xmlns:a16="http://schemas.microsoft.com/office/drawing/2014/main" id="{CC5FC8FE-C9D0-44F6-9265-95B5E0036A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E"/>
          </a:p>
        </p:txBody>
      </p:sp>
      <p:sp>
        <p:nvSpPr>
          <p:cNvPr id="4" name="Date Placeholder 3">
            <a:extLst>
              <a:ext uri="{FF2B5EF4-FFF2-40B4-BE49-F238E27FC236}">
                <a16:creationId xmlns:a16="http://schemas.microsoft.com/office/drawing/2014/main" id="{65CB6B8F-EBF7-491A-868D-E58E827E49D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46C949-E1CF-4862-839C-D21E9A0F7326}" type="datetimeFigureOut">
              <a:rPr lang="en-IE" smtClean="0"/>
              <a:t>07/12/2020</a:t>
            </a:fld>
            <a:endParaRPr lang="en-IE"/>
          </a:p>
        </p:txBody>
      </p:sp>
      <p:sp>
        <p:nvSpPr>
          <p:cNvPr id="5" name="Footer Placeholder 4">
            <a:extLst>
              <a:ext uri="{FF2B5EF4-FFF2-40B4-BE49-F238E27FC236}">
                <a16:creationId xmlns:a16="http://schemas.microsoft.com/office/drawing/2014/main" id="{6A0FE14A-8EB7-4A68-8688-4B7DD4B13C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E"/>
          </a:p>
        </p:txBody>
      </p:sp>
      <p:sp>
        <p:nvSpPr>
          <p:cNvPr id="6" name="Slide Number Placeholder 5">
            <a:extLst>
              <a:ext uri="{FF2B5EF4-FFF2-40B4-BE49-F238E27FC236}">
                <a16:creationId xmlns:a16="http://schemas.microsoft.com/office/drawing/2014/main" id="{AEE2D516-E1EA-4F5E-B867-52AC88F1E4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3FE5C3-E59D-4A5A-9540-32C1F48243DC}" type="slidenum">
              <a:rPr lang="en-IE" smtClean="0"/>
              <a:t>‹#›</a:t>
            </a:fld>
            <a:endParaRPr lang="en-IE"/>
          </a:p>
        </p:txBody>
      </p:sp>
    </p:spTree>
    <p:extLst>
      <p:ext uri="{BB962C8B-B14F-4D97-AF65-F5344CB8AC3E}">
        <p14:creationId xmlns:p14="http://schemas.microsoft.com/office/powerpoint/2010/main" val="984390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twitter.com/tj_null" TargetMode="External"/><Relationship Id="rId3" Type="http://schemas.openxmlformats.org/officeDocument/2006/relationships/hyperlink" Target="https://tryhackme.com/" TargetMode="External"/><Relationship Id="rId7" Type="http://schemas.openxmlformats.org/officeDocument/2006/relationships/hyperlink" Target="https://ippsec.rocks/"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https://www.thecybermentor.com/" TargetMode="External"/><Relationship Id="rId5" Type="http://schemas.openxmlformats.org/officeDocument/2006/relationships/hyperlink" Target="https://twitter.com/tibsec?lang=en" TargetMode="External"/><Relationship Id="rId4" Type="http://schemas.openxmlformats.org/officeDocument/2006/relationships/hyperlink" Target="https://www.virtualhackinglabs.com/"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ippsec.rocks/"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A1BCD06-F7B6-415E-8FBA-B358CC7D1F1E}"/>
              </a:ext>
            </a:extLst>
          </p:cNvPr>
          <p:cNvPicPr>
            <a:picLocks noChangeAspect="1"/>
          </p:cNvPicPr>
          <p:nvPr/>
        </p:nvPicPr>
        <p:blipFill>
          <a:blip r:embed="rId2"/>
          <a:stretch>
            <a:fillRect/>
          </a:stretch>
        </p:blipFill>
        <p:spPr>
          <a:xfrm>
            <a:off x="356585" y="354222"/>
            <a:ext cx="3966013" cy="1181615"/>
          </a:xfrm>
          <a:prstGeom prst="rect">
            <a:avLst/>
          </a:prstGeom>
        </p:spPr>
      </p:pic>
      <p:sp>
        <p:nvSpPr>
          <p:cNvPr id="5" name="TextBox 4">
            <a:extLst>
              <a:ext uri="{FF2B5EF4-FFF2-40B4-BE49-F238E27FC236}">
                <a16:creationId xmlns:a16="http://schemas.microsoft.com/office/drawing/2014/main" id="{F867AA60-8E6A-4516-BB2E-6A3572DE5E62}"/>
              </a:ext>
            </a:extLst>
          </p:cNvPr>
          <p:cNvSpPr txBox="1"/>
          <p:nvPr/>
        </p:nvSpPr>
        <p:spPr>
          <a:xfrm>
            <a:off x="443883" y="2077375"/>
            <a:ext cx="11088210" cy="3416320"/>
          </a:xfrm>
          <a:prstGeom prst="rect">
            <a:avLst/>
          </a:prstGeom>
          <a:noFill/>
        </p:spPr>
        <p:txBody>
          <a:bodyPr wrap="square" rtlCol="0">
            <a:spAutoFit/>
          </a:bodyPr>
          <a:lstStyle/>
          <a:p>
            <a:r>
              <a:rPr lang="en-GB" dirty="0"/>
              <a:t>My name is Paul Horgan (@</a:t>
            </a:r>
            <a:r>
              <a:rPr lang="en-GB" dirty="0" err="1"/>
              <a:t>pauliehorgan</a:t>
            </a:r>
            <a:r>
              <a:rPr lang="en-GB" dirty="0"/>
              <a:t>)</a:t>
            </a:r>
          </a:p>
          <a:p>
            <a:r>
              <a:rPr lang="en-GB" dirty="0"/>
              <a:t>I am a service delivery manager for an MSP in Cork</a:t>
            </a:r>
          </a:p>
          <a:p>
            <a:r>
              <a:rPr lang="en-GB" dirty="0"/>
              <a:t>I do not work in Infosec fulltime. Yet.</a:t>
            </a:r>
          </a:p>
          <a:p>
            <a:endParaRPr lang="en-GB" dirty="0"/>
          </a:p>
          <a:p>
            <a:r>
              <a:rPr lang="en-GB" dirty="0"/>
              <a:t>I do love pulling things apart</a:t>
            </a:r>
          </a:p>
          <a:p>
            <a:r>
              <a:rPr lang="en-GB" dirty="0"/>
              <a:t>I started looking into OSCP seriously in March. I bought 60 days of </a:t>
            </a:r>
            <a:r>
              <a:rPr lang="en-GB" dirty="0" err="1"/>
              <a:t>labtime</a:t>
            </a:r>
            <a:r>
              <a:rPr lang="en-GB" dirty="0"/>
              <a:t>.</a:t>
            </a:r>
          </a:p>
          <a:p>
            <a:endParaRPr lang="en-GB" dirty="0"/>
          </a:p>
          <a:p>
            <a:r>
              <a:rPr lang="en-GB" dirty="0"/>
              <a:t>Part of signing up to study OSCP is to sign an NDA. There is no material in the following slides that is not available on the public internet. Nothing that follows undermines or breaks that NDA. All opinions are my own.</a:t>
            </a:r>
          </a:p>
          <a:p>
            <a:endParaRPr lang="en-GB" dirty="0"/>
          </a:p>
          <a:p>
            <a:r>
              <a:rPr lang="en-GB" dirty="0"/>
              <a:t>I sat my exam in November 2020, I did not pass this time. These are the lessons learned.</a:t>
            </a:r>
          </a:p>
          <a:p>
            <a:endParaRPr lang="en-GB" dirty="0"/>
          </a:p>
        </p:txBody>
      </p:sp>
    </p:spTree>
    <p:extLst>
      <p:ext uri="{BB962C8B-B14F-4D97-AF65-F5344CB8AC3E}">
        <p14:creationId xmlns:p14="http://schemas.microsoft.com/office/powerpoint/2010/main" val="2098906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40A00A-3AA6-4346-9BBA-AED6A0F86DB2}"/>
              </a:ext>
            </a:extLst>
          </p:cNvPr>
          <p:cNvPicPr>
            <a:picLocks noChangeAspect="1"/>
          </p:cNvPicPr>
          <p:nvPr/>
        </p:nvPicPr>
        <p:blipFill>
          <a:blip r:embed="rId2"/>
          <a:stretch>
            <a:fillRect/>
          </a:stretch>
        </p:blipFill>
        <p:spPr>
          <a:xfrm>
            <a:off x="508985" y="506622"/>
            <a:ext cx="3966013" cy="1181615"/>
          </a:xfrm>
          <a:prstGeom prst="rect">
            <a:avLst/>
          </a:prstGeom>
        </p:spPr>
      </p:pic>
      <p:sp>
        <p:nvSpPr>
          <p:cNvPr id="5" name="TextBox 4">
            <a:extLst>
              <a:ext uri="{FF2B5EF4-FFF2-40B4-BE49-F238E27FC236}">
                <a16:creationId xmlns:a16="http://schemas.microsoft.com/office/drawing/2014/main" id="{756DFEBC-33A3-4B22-A9CF-9F61AE390005}"/>
              </a:ext>
            </a:extLst>
          </p:cNvPr>
          <p:cNvSpPr txBox="1"/>
          <p:nvPr/>
        </p:nvSpPr>
        <p:spPr>
          <a:xfrm>
            <a:off x="665825" y="2166151"/>
            <a:ext cx="9161756" cy="3108543"/>
          </a:xfrm>
          <a:prstGeom prst="rect">
            <a:avLst/>
          </a:prstGeom>
          <a:noFill/>
        </p:spPr>
        <p:txBody>
          <a:bodyPr wrap="square" rtlCol="0">
            <a:spAutoFit/>
          </a:bodyPr>
          <a:lstStyle/>
          <a:p>
            <a:r>
              <a:rPr lang="en-GB" b="1" u="sng" dirty="0"/>
              <a:t>Note taking : </a:t>
            </a:r>
          </a:p>
          <a:p>
            <a:endParaRPr lang="en-GB" b="1" u="sng" dirty="0"/>
          </a:p>
          <a:p>
            <a:r>
              <a:rPr lang="en-GB" sz="1600" dirty="0"/>
              <a:t>Part of your exam is to submit a detailed report on what you did to own each machine. Failure to submit this report will constitute a fail on your exam. You have 24 hours for the exam and the next 24 hours to submit your report. It must be in a prescribed format and submitted correctly.</a:t>
            </a:r>
          </a:p>
          <a:p>
            <a:endParaRPr lang="en-GB" sz="1600" dirty="0"/>
          </a:p>
          <a:p>
            <a:r>
              <a:rPr lang="en-GB" sz="1600" dirty="0"/>
              <a:t>If you do not take detailed notes and submit a report containing all the steps you took to root a machine during the exam, you will fail. </a:t>
            </a:r>
          </a:p>
          <a:p>
            <a:r>
              <a:rPr lang="en-GB" sz="1600" dirty="0"/>
              <a:t>If your notes are not detailed enough, you will fail. Reports regularly run to 60 – 80 pages.</a:t>
            </a:r>
          </a:p>
          <a:p>
            <a:r>
              <a:rPr lang="en-GB" sz="1600" dirty="0"/>
              <a:t>As you work take notes. Take them digitally, take screenshots of every step you take and every command you run.</a:t>
            </a:r>
          </a:p>
          <a:p>
            <a:r>
              <a:rPr lang="en-GB" sz="1600" dirty="0"/>
              <a:t>I also took notes with a pen.</a:t>
            </a:r>
            <a:endParaRPr lang="en-IE" sz="1600" dirty="0"/>
          </a:p>
        </p:txBody>
      </p:sp>
    </p:spTree>
    <p:extLst>
      <p:ext uri="{BB962C8B-B14F-4D97-AF65-F5344CB8AC3E}">
        <p14:creationId xmlns:p14="http://schemas.microsoft.com/office/powerpoint/2010/main" val="1675067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FA6D646-0102-45BD-BC9D-704C63FE4D93}"/>
              </a:ext>
            </a:extLst>
          </p:cNvPr>
          <p:cNvPicPr>
            <a:picLocks noChangeAspect="1"/>
          </p:cNvPicPr>
          <p:nvPr/>
        </p:nvPicPr>
        <p:blipFill>
          <a:blip r:embed="rId2"/>
          <a:stretch>
            <a:fillRect/>
          </a:stretch>
        </p:blipFill>
        <p:spPr>
          <a:xfrm>
            <a:off x="508985" y="506622"/>
            <a:ext cx="3966013" cy="1181615"/>
          </a:xfrm>
          <a:prstGeom prst="rect">
            <a:avLst/>
          </a:prstGeom>
        </p:spPr>
      </p:pic>
      <p:sp>
        <p:nvSpPr>
          <p:cNvPr id="5" name="TextBox 4">
            <a:extLst>
              <a:ext uri="{FF2B5EF4-FFF2-40B4-BE49-F238E27FC236}">
                <a16:creationId xmlns:a16="http://schemas.microsoft.com/office/drawing/2014/main" id="{BA694DB0-857F-406C-96E8-C3E592B940B5}"/>
              </a:ext>
            </a:extLst>
          </p:cNvPr>
          <p:cNvSpPr txBox="1"/>
          <p:nvPr/>
        </p:nvSpPr>
        <p:spPr>
          <a:xfrm>
            <a:off x="508984" y="1844818"/>
            <a:ext cx="10827799" cy="3847207"/>
          </a:xfrm>
          <a:prstGeom prst="rect">
            <a:avLst/>
          </a:prstGeom>
          <a:noFill/>
        </p:spPr>
        <p:txBody>
          <a:bodyPr wrap="square" rtlCol="0">
            <a:spAutoFit/>
          </a:bodyPr>
          <a:lstStyle/>
          <a:p>
            <a:r>
              <a:rPr lang="en-GB" b="1" u="sng" dirty="0"/>
              <a:t>Useful strategies :</a:t>
            </a:r>
          </a:p>
          <a:p>
            <a:endParaRPr lang="en-GB" dirty="0"/>
          </a:p>
          <a:p>
            <a:r>
              <a:rPr lang="en-GB" sz="1600" dirty="0"/>
              <a:t>Take breaks. Regularly.</a:t>
            </a:r>
          </a:p>
          <a:p>
            <a:endParaRPr lang="en-GB" sz="1600" dirty="0"/>
          </a:p>
          <a:p>
            <a:r>
              <a:rPr lang="en-GB" sz="1600" dirty="0"/>
              <a:t>Allocate time for each machine and stick to it. If after 2 hours you aren’t getting anywhere, move on. The machines have rabbit holes designed to trip you up.</a:t>
            </a:r>
          </a:p>
          <a:p>
            <a:endParaRPr lang="en-GB" sz="1600" dirty="0"/>
          </a:p>
          <a:p>
            <a:r>
              <a:rPr lang="en-GB" sz="1600" dirty="0"/>
              <a:t>Stay calm. Expect to get frustrated. Expect to feel lost.</a:t>
            </a:r>
          </a:p>
          <a:p>
            <a:endParaRPr lang="en-GB" sz="1600" dirty="0"/>
          </a:p>
          <a:p>
            <a:r>
              <a:rPr lang="en-GB" sz="1600" dirty="0"/>
              <a:t>Eat. Drink. Not monster or </a:t>
            </a:r>
            <a:r>
              <a:rPr lang="en-GB" sz="1600" dirty="0" err="1"/>
              <a:t>redbull</a:t>
            </a:r>
            <a:r>
              <a:rPr lang="en-GB" sz="1600" dirty="0"/>
              <a:t>. Water and fruit worked best for me. I stopped for dinner. I stopped for sleep.</a:t>
            </a:r>
          </a:p>
          <a:p>
            <a:endParaRPr lang="en-GB" sz="1600" dirty="0"/>
          </a:p>
          <a:p>
            <a:r>
              <a:rPr lang="en-GB" sz="1600" dirty="0"/>
              <a:t>24 hours is actually plenty of time to get to every machine. The pressure you feel is the pressure you put yourself under.</a:t>
            </a:r>
          </a:p>
          <a:p>
            <a:endParaRPr lang="en-GB" sz="1600" dirty="0"/>
          </a:p>
          <a:p>
            <a:r>
              <a:rPr lang="en-GB" sz="1600" dirty="0"/>
              <a:t>Do not deviate from your methodology, not for any reason. If you run </a:t>
            </a:r>
            <a:r>
              <a:rPr lang="en-GB" sz="1600" dirty="0" err="1"/>
              <a:t>nmap</a:t>
            </a:r>
            <a:r>
              <a:rPr lang="en-GB" sz="1600" dirty="0"/>
              <a:t> first and </a:t>
            </a:r>
            <a:r>
              <a:rPr lang="en-GB" sz="1600" dirty="0" err="1"/>
              <a:t>fuff</a:t>
            </a:r>
            <a:r>
              <a:rPr lang="en-GB" sz="1600" dirty="0"/>
              <a:t> after, then that’s what you do. Do not change it.</a:t>
            </a:r>
            <a:endParaRPr lang="en-IE" sz="1600" dirty="0"/>
          </a:p>
        </p:txBody>
      </p:sp>
    </p:spTree>
    <p:extLst>
      <p:ext uri="{BB962C8B-B14F-4D97-AF65-F5344CB8AC3E}">
        <p14:creationId xmlns:p14="http://schemas.microsoft.com/office/powerpoint/2010/main" val="1299267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9989FEB-D8FF-4CDC-B516-5482AFF82D96}"/>
              </a:ext>
            </a:extLst>
          </p:cNvPr>
          <p:cNvPicPr>
            <a:picLocks noChangeAspect="1"/>
          </p:cNvPicPr>
          <p:nvPr/>
        </p:nvPicPr>
        <p:blipFill>
          <a:blip r:embed="rId2"/>
          <a:stretch>
            <a:fillRect/>
          </a:stretch>
        </p:blipFill>
        <p:spPr>
          <a:xfrm>
            <a:off x="508985" y="506622"/>
            <a:ext cx="3966013" cy="1181615"/>
          </a:xfrm>
          <a:prstGeom prst="rect">
            <a:avLst/>
          </a:prstGeom>
        </p:spPr>
      </p:pic>
      <p:sp>
        <p:nvSpPr>
          <p:cNvPr id="6" name="TextBox 5">
            <a:extLst>
              <a:ext uri="{FF2B5EF4-FFF2-40B4-BE49-F238E27FC236}">
                <a16:creationId xmlns:a16="http://schemas.microsoft.com/office/drawing/2014/main" id="{5469D844-865E-4DBE-8A09-169A21363126}"/>
              </a:ext>
            </a:extLst>
          </p:cNvPr>
          <p:cNvSpPr txBox="1"/>
          <p:nvPr/>
        </p:nvSpPr>
        <p:spPr>
          <a:xfrm>
            <a:off x="508985" y="1863352"/>
            <a:ext cx="11209539" cy="4678204"/>
          </a:xfrm>
          <a:prstGeom prst="rect">
            <a:avLst/>
          </a:prstGeom>
          <a:noFill/>
        </p:spPr>
        <p:txBody>
          <a:bodyPr wrap="square" rtlCol="0">
            <a:spAutoFit/>
          </a:bodyPr>
          <a:lstStyle/>
          <a:p>
            <a:r>
              <a:rPr lang="en-GB" b="1" u="sng" dirty="0"/>
              <a:t>Useful resources : </a:t>
            </a:r>
          </a:p>
          <a:p>
            <a:endParaRPr lang="en-GB" dirty="0"/>
          </a:p>
          <a:p>
            <a:r>
              <a:rPr lang="en-GB" u="sng" dirty="0"/>
              <a:t>Try hack me </a:t>
            </a:r>
            <a:r>
              <a:rPr lang="en-GB" dirty="0"/>
              <a:t>– </a:t>
            </a:r>
            <a:r>
              <a:rPr lang="en-GB" sz="1600" dirty="0"/>
              <a:t>This is very </a:t>
            </a:r>
            <a:r>
              <a:rPr lang="en-GB" sz="1600" dirty="0" err="1"/>
              <a:t>very</a:t>
            </a:r>
            <a:r>
              <a:rPr lang="en-GB" sz="1600" dirty="0"/>
              <a:t> good. Their learning path is so close to the OSCP that they had to rename it. Really. It costs $10 per month. Really worth it. Also a brilliant learning path for Buffer Overflow. </a:t>
            </a:r>
            <a:r>
              <a:rPr lang="en-GB" sz="1600" dirty="0">
                <a:hlinkClick r:id="rId3"/>
              </a:rPr>
              <a:t>https://tryhackme.com/</a:t>
            </a:r>
            <a:r>
              <a:rPr lang="en-GB" sz="1600" dirty="0"/>
              <a:t> </a:t>
            </a:r>
          </a:p>
          <a:p>
            <a:r>
              <a:rPr lang="en-GB" u="sng" dirty="0"/>
              <a:t>Virtual hacking labs </a:t>
            </a:r>
            <a:r>
              <a:rPr lang="en-GB" dirty="0"/>
              <a:t>– </a:t>
            </a:r>
            <a:r>
              <a:rPr lang="en-GB" sz="1600" dirty="0"/>
              <a:t>If you run out of lab time, these guys have an environment that almost mirrors it. This costs a little more at €233 for 3 months access. </a:t>
            </a:r>
            <a:r>
              <a:rPr lang="en-GB" sz="1600" dirty="0">
                <a:hlinkClick r:id="rId4"/>
              </a:rPr>
              <a:t>https://www.virtualhackinglabs.com/</a:t>
            </a:r>
            <a:r>
              <a:rPr lang="en-GB" sz="1600" dirty="0"/>
              <a:t> </a:t>
            </a:r>
          </a:p>
          <a:p>
            <a:r>
              <a:rPr lang="en-GB" u="sng" dirty="0"/>
              <a:t>Udemy : </a:t>
            </a:r>
            <a:r>
              <a:rPr lang="en-GB" dirty="0"/>
              <a:t> </a:t>
            </a:r>
            <a:r>
              <a:rPr lang="en-GB" sz="1600" dirty="0"/>
              <a:t>A tutor called </a:t>
            </a:r>
            <a:r>
              <a:rPr lang="en-IE" sz="1600" b="1" dirty="0"/>
              <a:t>Tib3rius </a:t>
            </a:r>
            <a:r>
              <a:rPr lang="en-IE" sz="1600" dirty="0"/>
              <a:t>has 2 excellent courses on Windows and Linux privilege escalation. Follow his twitter account : </a:t>
            </a:r>
            <a:r>
              <a:rPr lang="en-IE" sz="1600" dirty="0">
                <a:hlinkClick r:id="rId5"/>
              </a:rPr>
              <a:t>https://twitter.com/tibsec?lang=en</a:t>
            </a:r>
            <a:r>
              <a:rPr lang="en-IE" sz="1600" dirty="0"/>
              <a:t> for regular vouchers that reduce the cost of each course to $10</a:t>
            </a:r>
          </a:p>
          <a:p>
            <a:endParaRPr lang="en-GB" dirty="0"/>
          </a:p>
          <a:p>
            <a:r>
              <a:rPr lang="en-GB" dirty="0"/>
              <a:t>A note : </a:t>
            </a:r>
            <a:r>
              <a:rPr lang="en-GB" sz="1600" dirty="0"/>
              <a:t>There is a tutor called The Cyber Mentor who has some excellent starter videos on Ethical Hacking. While they are a little basic for the OSCP, anyone looking to get into the world of Pentest would do well to start by watching his videos. </a:t>
            </a:r>
            <a:r>
              <a:rPr lang="en-GB" sz="1600" dirty="0">
                <a:hlinkClick r:id="rId6"/>
              </a:rPr>
              <a:t>https://www.thecybermentor.com/</a:t>
            </a:r>
            <a:endParaRPr lang="en-GB" sz="1600" dirty="0"/>
          </a:p>
          <a:p>
            <a:endParaRPr lang="en-GB" dirty="0"/>
          </a:p>
          <a:p>
            <a:r>
              <a:rPr lang="en-GB" u="sng" dirty="0" err="1"/>
              <a:t>Youtube</a:t>
            </a:r>
            <a:r>
              <a:rPr lang="en-GB" u="sng" dirty="0"/>
              <a:t> resources :</a:t>
            </a:r>
            <a:r>
              <a:rPr lang="en-GB" dirty="0"/>
              <a:t>  </a:t>
            </a:r>
            <a:r>
              <a:rPr lang="en-GB" sz="1600" dirty="0" err="1"/>
              <a:t>Ippsec</a:t>
            </a:r>
            <a:r>
              <a:rPr lang="en-GB" sz="1600" dirty="0"/>
              <a:t>. The best resource I’ve found for machine walkthroughs. He also has a site  : </a:t>
            </a:r>
            <a:r>
              <a:rPr lang="en-GB" sz="1600" dirty="0">
                <a:hlinkClick r:id="rId7"/>
              </a:rPr>
              <a:t>https://ippsec.rocks</a:t>
            </a:r>
            <a:r>
              <a:rPr lang="en-GB" sz="1600" dirty="0"/>
              <a:t> where there is a searchable index of his videos. </a:t>
            </a:r>
          </a:p>
          <a:p>
            <a:endParaRPr lang="en-GB" dirty="0"/>
          </a:p>
          <a:p>
            <a:r>
              <a:rPr lang="en-GB" u="sng" dirty="0"/>
              <a:t>Twitter </a:t>
            </a:r>
            <a:r>
              <a:rPr lang="en-GB" dirty="0"/>
              <a:t>:  </a:t>
            </a:r>
            <a:r>
              <a:rPr lang="en-GB" sz="1600" dirty="0"/>
              <a:t>The previously mentioned TJ Null : </a:t>
            </a:r>
            <a:r>
              <a:rPr lang="en-GB" sz="1600" dirty="0">
                <a:hlinkClick r:id="rId8"/>
              </a:rPr>
              <a:t>https://twitter.com/tj_null</a:t>
            </a:r>
            <a:r>
              <a:rPr lang="en-GB" sz="1600" dirty="0"/>
              <a:t> he keeps his list of OSCP like machines updated constantly.</a:t>
            </a:r>
            <a:endParaRPr lang="en-IE" sz="1600" dirty="0"/>
          </a:p>
        </p:txBody>
      </p:sp>
    </p:spTree>
    <p:extLst>
      <p:ext uri="{BB962C8B-B14F-4D97-AF65-F5344CB8AC3E}">
        <p14:creationId xmlns:p14="http://schemas.microsoft.com/office/powerpoint/2010/main" val="7703021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25D194A-A90E-44A6-A83C-3521659D93E5}"/>
              </a:ext>
            </a:extLst>
          </p:cNvPr>
          <p:cNvPicPr>
            <a:picLocks noChangeAspect="1"/>
          </p:cNvPicPr>
          <p:nvPr/>
        </p:nvPicPr>
        <p:blipFill>
          <a:blip r:embed="rId2"/>
          <a:stretch>
            <a:fillRect/>
          </a:stretch>
        </p:blipFill>
        <p:spPr>
          <a:xfrm>
            <a:off x="356585" y="354222"/>
            <a:ext cx="3966013" cy="1181615"/>
          </a:xfrm>
          <a:prstGeom prst="rect">
            <a:avLst/>
          </a:prstGeom>
        </p:spPr>
      </p:pic>
      <p:sp>
        <p:nvSpPr>
          <p:cNvPr id="5" name="TextBox 4">
            <a:extLst>
              <a:ext uri="{FF2B5EF4-FFF2-40B4-BE49-F238E27FC236}">
                <a16:creationId xmlns:a16="http://schemas.microsoft.com/office/drawing/2014/main" id="{0FE43EC6-35E6-48AF-963F-0D9966AA581D}"/>
              </a:ext>
            </a:extLst>
          </p:cNvPr>
          <p:cNvSpPr txBox="1"/>
          <p:nvPr/>
        </p:nvSpPr>
        <p:spPr>
          <a:xfrm>
            <a:off x="790113" y="2006353"/>
            <a:ext cx="10129421" cy="1138773"/>
          </a:xfrm>
          <a:prstGeom prst="rect">
            <a:avLst/>
          </a:prstGeom>
          <a:noFill/>
        </p:spPr>
        <p:txBody>
          <a:bodyPr wrap="square" rtlCol="0">
            <a:spAutoFit/>
          </a:bodyPr>
          <a:lstStyle/>
          <a:p>
            <a:r>
              <a:rPr lang="en-GB" b="1" u="sng" dirty="0"/>
              <a:t>What is the OSCP and what is PWK ?</a:t>
            </a:r>
          </a:p>
          <a:p>
            <a:r>
              <a:rPr lang="en-GB" sz="1600" dirty="0"/>
              <a:t>OSCP (Offensive Security Certified Professional) is probably the most recognised (but not the only) </a:t>
            </a:r>
            <a:r>
              <a:rPr lang="en-GB" sz="1600" dirty="0" err="1"/>
              <a:t>pentest</a:t>
            </a:r>
            <a:r>
              <a:rPr lang="en-GB" sz="1600" dirty="0"/>
              <a:t>/red team IT Security certification.</a:t>
            </a:r>
          </a:p>
          <a:p>
            <a:r>
              <a:rPr lang="en-GB" sz="1600" dirty="0"/>
              <a:t>PWK (</a:t>
            </a:r>
            <a:r>
              <a:rPr lang="en-GB" sz="1600" dirty="0" err="1"/>
              <a:t>Pentesting</a:t>
            </a:r>
            <a:r>
              <a:rPr lang="en-GB" sz="1600" dirty="0"/>
              <a:t> with Kali </a:t>
            </a:r>
            <a:r>
              <a:rPr lang="en-GB" sz="1600" dirty="0" err="1"/>
              <a:t>linux</a:t>
            </a:r>
            <a:r>
              <a:rPr lang="en-GB" sz="1600" dirty="0"/>
              <a:t>) is the course that you take before sitting the exam.</a:t>
            </a:r>
            <a:endParaRPr lang="en-IE" sz="1600" dirty="0"/>
          </a:p>
        </p:txBody>
      </p:sp>
      <p:sp>
        <p:nvSpPr>
          <p:cNvPr id="6" name="TextBox 5">
            <a:extLst>
              <a:ext uri="{FF2B5EF4-FFF2-40B4-BE49-F238E27FC236}">
                <a16:creationId xmlns:a16="http://schemas.microsoft.com/office/drawing/2014/main" id="{7DD723AB-2B3A-4C07-9EAE-97C02C9AFAF0}"/>
              </a:ext>
            </a:extLst>
          </p:cNvPr>
          <p:cNvSpPr txBox="1"/>
          <p:nvPr/>
        </p:nvSpPr>
        <p:spPr>
          <a:xfrm>
            <a:off x="790113" y="3429000"/>
            <a:ext cx="10129421" cy="1354217"/>
          </a:xfrm>
          <a:prstGeom prst="rect">
            <a:avLst/>
          </a:prstGeom>
          <a:noFill/>
        </p:spPr>
        <p:txBody>
          <a:bodyPr wrap="square" rtlCol="0">
            <a:spAutoFit/>
          </a:bodyPr>
          <a:lstStyle/>
          <a:p>
            <a:r>
              <a:rPr lang="en-GB" b="1" u="sng" dirty="0"/>
              <a:t>Why does everyone talk about this exam as a badge of honour ?</a:t>
            </a:r>
          </a:p>
          <a:p>
            <a:r>
              <a:rPr lang="en-GB" sz="1600" dirty="0"/>
              <a:t>This exam is unique in IT. It is a 24 hour long proctored exam that is entirely practical. It is also open </a:t>
            </a:r>
            <a:r>
              <a:rPr lang="en-GB" sz="1600" dirty="0" err="1"/>
              <a:t>book.In</a:t>
            </a:r>
            <a:r>
              <a:rPr lang="en-GB" sz="1600" dirty="0"/>
              <a:t> order to pass it you must be able to demonstrate the ability to take exploit code and modify it, or otherwise take advantage of system security weaknesses to get access as the administrator user (or root). Given the 24 hour time, it is also an exercise in both time management and your ability to function potentially for a 24 hour stretch.</a:t>
            </a:r>
            <a:endParaRPr lang="en-IE" sz="1600" dirty="0"/>
          </a:p>
        </p:txBody>
      </p:sp>
    </p:spTree>
    <p:extLst>
      <p:ext uri="{BB962C8B-B14F-4D97-AF65-F5344CB8AC3E}">
        <p14:creationId xmlns:p14="http://schemas.microsoft.com/office/powerpoint/2010/main" val="18135134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B2642AA-B0CB-4485-9ED8-CB98ADAB2C3C}"/>
              </a:ext>
            </a:extLst>
          </p:cNvPr>
          <p:cNvPicPr>
            <a:picLocks noChangeAspect="1"/>
          </p:cNvPicPr>
          <p:nvPr/>
        </p:nvPicPr>
        <p:blipFill>
          <a:blip r:embed="rId2"/>
          <a:stretch>
            <a:fillRect/>
          </a:stretch>
        </p:blipFill>
        <p:spPr>
          <a:xfrm>
            <a:off x="356585" y="354222"/>
            <a:ext cx="3966013" cy="1181615"/>
          </a:xfrm>
          <a:prstGeom prst="rect">
            <a:avLst/>
          </a:prstGeom>
        </p:spPr>
      </p:pic>
      <p:sp>
        <p:nvSpPr>
          <p:cNvPr id="5" name="TextBox 4">
            <a:extLst>
              <a:ext uri="{FF2B5EF4-FFF2-40B4-BE49-F238E27FC236}">
                <a16:creationId xmlns:a16="http://schemas.microsoft.com/office/drawing/2014/main" id="{CDD96EB7-672E-4F93-8FFC-CC68D6D7F317}"/>
              </a:ext>
            </a:extLst>
          </p:cNvPr>
          <p:cNvSpPr txBox="1"/>
          <p:nvPr/>
        </p:nvSpPr>
        <p:spPr>
          <a:xfrm>
            <a:off x="461639" y="2032986"/>
            <a:ext cx="10750858" cy="3970318"/>
          </a:xfrm>
          <a:prstGeom prst="rect">
            <a:avLst/>
          </a:prstGeom>
          <a:noFill/>
        </p:spPr>
        <p:txBody>
          <a:bodyPr wrap="square" rtlCol="0">
            <a:spAutoFit/>
          </a:bodyPr>
          <a:lstStyle/>
          <a:p>
            <a:r>
              <a:rPr lang="en-GB" b="1" u="sng" dirty="0"/>
              <a:t>OK, so what do I need to know to begin this course ?</a:t>
            </a:r>
          </a:p>
          <a:p>
            <a:r>
              <a:rPr lang="en-IE" sz="1600" dirty="0"/>
              <a:t>First off this course is expensive. 30 days of lab access and the materials costs $1000. 90 days will set you back $1349. All the options include an exam attempt (retake fee is currently $150)</a:t>
            </a:r>
          </a:p>
          <a:p>
            <a:r>
              <a:rPr lang="en-IE" sz="1600" dirty="0"/>
              <a:t>This course will take time. The courseware (book and video) is lengthy. The book is over 800 pages, the video is 8 hours. Note that the video course will not cover everything in the book.</a:t>
            </a:r>
          </a:p>
          <a:p>
            <a:endParaRPr lang="en-IE" dirty="0"/>
          </a:p>
          <a:p>
            <a:r>
              <a:rPr lang="en-IE" b="1" u="sng" dirty="0"/>
              <a:t>Will this course take me from Zero to Neo ?</a:t>
            </a:r>
          </a:p>
          <a:p>
            <a:r>
              <a:rPr lang="en-IE" sz="1600" dirty="0"/>
              <a:t>No. This course expects that you are already familiar with Linux and its administration. It also presumes that you have relatively good knowledge of the basic tools of </a:t>
            </a:r>
            <a:r>
              <a:rPr lang="en-IE" sz="1600" dirty="0" err="1"/>
              <a:t>pentesting</a:t>
            </a:r>
            <a:r>
              <a:rPr lang="en-IE" sz="1600" dirty="0"/>
              <a:t> (</a:t>
            </a:r>
            <a:r>
              <a:rPr lang="en-IE" sz="1600" dirty="0" err="1"/>
              <a:t>Burpsuite</a:t>
            </a:r>
            <a:r>
              <a:rPr lang="en-IE" sz="1600" dirty="0"/>
              <a:t>, Metasploit , </a:t>
            </a:r>
            <a:r>
              <a:rPr lang="en-IE" sz="1600" dirty="0" err="1"/>
              <a:t>Impacket</a:t>
            </a:r>
            <a:r>
              <a:rPr lang="en-IE" sz="1600" dirty="0"/>
              <a:t> tools etc)</a:t>
            </a:r>
          </a:p>
          <a:p>
            <a:endParaRPr lang="en-IE" dirty="0"/>
          </a:p>
          <a:p>
            <a:r>
              <a:rPr lang="en-IE" b="1" u="sng" dirty="0"/>
              <a:t>What are the labs ?</a:t>
            </a:r>
          </a:p>
          <a:p>
            <a:r>
              <a:rPr lang="en-IE" sz="1600" dirty="0"/>
              <a:t>Part of your onboarding pack to the course is a VPN connection to Offensive Security’s lab environment. There are 3 networks (2 are hidden). There are a number of virtual machines, all to a greater or lesser extent vulnerable to attack. Some machines have dependencies hidden on other machines (recover a password from machine A that works on machine B)</a:t>
            </a:r>
          </a:p>
          <a:p>
            <a:endParaRPr lang="en-GB" dirty="0"/>
          </a:p>
        </p:txBody>
      </p:sp>
    </p:spTree>
    <p:extLst>
      <p:ext uri="{BB962C8B-B14F-4D97-AF65-F5344CB8AC3E}">
        <p14:creationId xmlns:p14="http://schemas.microsoft.com/office/powerpoint/2010/main" val="320782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C6F5270-0714-429F-AB35-2F4D8963A7DE}"/>
              </a:ext>
            </a:extLst>
          </p:cNvPr>
          <p:cNvPicPr>
            <a:picLocks noChangeAspect="1"/>
          </p:cNvPicPr>
          <p:nvPr/>
        </p:nvPicPr>
        <p:blipFill>
          <a:blip r:embed="rId2"/>
          <a:stretch>
            <a:fillRect/>
          </a:stretch>
        </p:blipFill>
        <p:spPr>
          <a:xfrm>
            <a:off x="508985" y="506622"/>
            <a:ext cx="3966013" cy="1181615"/>
          </a:xfrm>
          <a:prstGeom prst="rect">
            <a:avLst/>
          </a:prstGeom>
        </p:spPr>
      </p:pic>
      <p:sp>
        <p:nvSpPr>
          <p:cNvPr id="5" name="TextBox 4">
            <a:extLst>
              <a:ext uri="{FF2B5EF4-FFF2-40B4-BE49-F238E27FC236}">
                <a16:creationId xmlns:a16="http://schemas.microsoft.com/office/drawing/2014/main" id="{45DB5AD2-B40D-4A04-80E2-4CE6CFEB3E9C}"/>
              </a:ext>
            </a:extLst>
          </p:cNvPr>
          <p:cNvSpPr txBox="1"/>
          <p:nvPr/>
        </p:nvSpPr>
        <p:spPr>
          <a:xfrm>
            <a:off x="508985" y="3504183"/>
            <a:ext cx="10591060" cy="2985433"/>
          </a:xfrm>
          <a:prstGeom prst="rect">
            <a:avLst/>
          </a:prstGeom>
          <a:noFill/>
        </p:spPr>
        <p:txBody>
          <a:bodyPr wrap="square" rtlCol="0">
            <a:spAutoFit/>
          </a:bodyPr>
          <a:lstStyle/>
          <a:p>
            <a:r>
              <a:rPr lang="en-GB" b="1" u="sng" dirty="0"/>
              <a:t>How can I maximise the money I’ve spent ?</a:t>
            </a:r>
          </a:p>
          <a:p>
            <a:r>
              <a:rPr lang="en-GB" sz="1600" dirty="0"/>
              <a:t>This is probably the most important and pertinent question</a:t>
            </a:r>
            <a:r>
              <a:rPr lang="en-GB" dirty="0"/>
              <a:t>. </a:t>
            </a:r>
            <a:r>
              <a:rPr lang="en-GB" sz="1600" dirty="0"/>
              <a:t>The temptation is to go full on h4X0r and attack the lab machines, bathing in the glow of your own awesomeness. Don’t. Work through the text and the videos first. You can expect this to last at least 2 weeks. You will also need to spend significant time in the labs. Suddenly the 30 day option doesn’t look so practical. </a:t>
            </a:r>
          </a:p>
          <a:p>
            <a:endParaRPr lang="en-GB" dirty="0"/>
          </a:p>
          <a:p>
            <a:r>
              <a:rPr lang="en-GB" b="1" u="sng" dirty="0"/>
              <a:t>Important note : </a:t>
            </a:r>
          </a:p>
          <a:p>
            <a:r>
              <a:rPr lang="en-GB" sz="1600" dirty="0"/>
              <a:t>As you work through the text there are a number of exercises. Completing and documenting these are worth 5 bonus points on your exam. Recently (2020) the OSCP updated their text. One thing they did was to add 500 pages and a whole lot of exercises. In my opinion (and most of the people I’ve discussed this with) the amount of paperwork outweighs the benefit of the 5 bonus points. More on this later.</a:t>
            </a:r>
          </a:p>
          <a:p>
            <a:endParaRPr lang="en-IE" dirty="0"/>
          </a:p>
        </p:txBody>
      </p:sp>
      <p:pic>
        <p:nvPicPr>
          <p:cNvPr id="6" name="Picture 5">
            <a:extLst>
              <a:ext uri="{FF2B5EF4-FFF2-40B4-BE49-F238E27FC236}">
                <a16:creationId xmlns:a16="http://schemas.microsoft.com/office/drawing/2014/main" id="{B5982937-22B1-4921-BFD8-A99189CAC01C}"/>
              </a:ext>
            </a:extLst>
          </p:cNvPr>
          <p:cNvPicPr>
            <a:picLocks noChangeAspect="1"/>
          </p:cNvPicPr>
          <p:nvPr/>
        </p:nvPicPr>
        <p:blipFill>
          <a:blip r:embed="rId3"/>
          <a:stretch>
            <a:fillRect/>
          </a:stretch>
        </p:blipFill>
        <p:spPr>
          <a:xfrm>
            <a:off x="5372100" y="368384"/>
            <a:ext cx="6119236" cy="3319726"/>
          </a:xfrm>
          <a:prstGeom prst="rect">
            <a:avLst/>
          </a:prstGeom>
        </p:spPr>
      </p:pic>
    </p:spTree>
    <p:extLst>
      <p:ext uri="{BB962C8B-B14F-4D97-AF65-F5344CB8AC3E}">
        <p14:creationId xmlns:p14="http://schemas.microsoft.com/office/powerpoint/2010/main" val="2286331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1F3DCC2-D42C-4B11-9052-0014F857F584}"/>
              </a:ext>
            </a:extLst>
          </p:cNvPr>
          <p:cNvPicPr>
            <a:picLocks noChangeAspect="1"/>
          </p:cNvPicPr>
          <p:nvPr/>
        </p:nvPicPr>
        <p:blipFill>
          <a:blip r:embed="rId2"/>
          <a:stretch>
            <a:fillRect/>
          </a:stretch>
        </p:blipFill>
        <p:spPr>
          <a:xfrm>
            <a:off x="508985" y="506622"/>
            <a:ext cx="3966013" cy="1181615"/>
          </a:xfrm>
          <a:prstGeom prst="rect">
            <a:avLst/>
          </a:prstGeom>
        </p:spPr>
      </p:pic>
      <p:sp>
        <p:nvSpPr>
          <p:cNvPr id="6" name="TextBox 5">
            <a:extLst>
              <a:ext uri="{FF2B5EF4-FFF2-40B4-BE49-F238E27FC236}">
                <a16:creationId xmlns:a16="http://schemas.microsoft.com/office/drawing/2014/main" id="{02015BCF-26D8-4FEE-A404-5D706B385F3D}"/>
              </a:ext>
            </a:extLst>
          </p:cNvPr>
          <p:cNvSpPr txBox="1"/>
          <p:nvPr/>
        </p:nvSpPr>
        <p:spPr>
          <a:xfrm>
            <a:off x="508985" y="3648671"/>
            <a:ext cx="11282965" cy="1938992"/>
          </a:xfrm>
          <a:prstGeom prst="rect">
            <a:avLst/>
          </a:prstGeom>
          <a:noFill/>
        </p:spPr>
        <p:txBody>
          <a:bodyPr wrap="square" rtlCol="0">
            <a:spAutoFit/>
          </a:bodyPr>
          <a:lstStyle/>
          <a:p>
            <a:r>
              <a:rPr lang="en-GB" b="1" u="sng" dirty="0"/>
              <a:t>The Legend of TJ Null</a:t>
            </a:r>
          </a:p>
          <a:p>
            <a:r>
              <a:rPr lang="en-GB" sz="1600" dirty="0"/>
              <a:t>One name keeps coming up when you research how best to pass the OSC. This is TJ Null. He has curated a list of OSCP like virtual machines across a number of platforms (Hack The Box, </a:t>
            </a:r>
            <a:r>
              <a:rPr lang="en-GB" sz="1600" dirty="0" err="1"/>
              <a:t>Vulnhub</a:t>
            </a:r>
            <a:r>
              <a:rPr lang="en-GB" sz="1600" dirty="0"/>
              <a:t>). There is something very important to say about this list. It is not enough to watch </a:t>
            </a:r>
            <a:r>
              <a:rPr lang="en-GB" sz="1600" dirty="0" err="1"/>
              <a:t>ippsec’s</a:t>
            </a:r>
            <a:r>
              <a:rPr lang="en-GB" sz="1600" dirty="0"/>
              <a:t> video walkthroughs of these machines. </a:t>
            </a:r>
          </a:p>
          <a:p>
            <a:endParaRPr lang="en-GB" u="sng" dirty="0"/>
          </a:p>
          <a:p>
            <a:r>
              <a:rPr lang="en-GB" u="sng" dirty="0"/>
              <a:t>This list is your golden ticket but only if you can root each of these machines and fully understand the how and why of each step you took to root them.</a:t>
            </a:r>
            <a:endParaRPr lang="en-IE" u="sng" dirty="0"/>
          </a:p>
        </p:txBody>
      </p:sp>
      <p:pic>
        <p:nvPicPr>
          <p:cNvPr id="7" name="Picture 6">
            <a:extLst>
              <a:ext uri="{FF2B5EF4-FFF2-40B4-BE49-F238E27FC236}">
                <a16:creationId xmlns:a16="http://schemas.microsoft.com/office/drawing/2014/main" id="{137C2B95-B43B-4B9C-90EC-0352D4E883E3}"/>
              </a:ext>
            </a:extLst>
          </p:cNvPr>
          <p:cNvPicPr>
            <a:picLocks noChangeAspect="1"/>
          </p:cNvPicPr>
          <p:nvPr/>
        </p:nvPicPr>
        <p:blipFill>
          <a:blip r:embed="rId3"/>
          <a:stretch>
            <a:fillRect/>
          </a:stretch>
        </p:blipFill>
        <p:spPr>
          <a:xfrm>
            <a:off x="5956090" y="399888"/>
            <a:ext cx="5631675" cy="3029112"/>
          </a:xfrm>
          <a:prstGeom prst="rect">
            <a:avLst/>
          </a:prstGeom>
        </p:spPr>
      </p:pic>
    </p:spTree>
    <p:extLst>
      <p:ext uri="{BB962C8B-B14F-4D97-AF65-F5344CB8AC3E}">
        <p14:creationId xmlns:p14="http://schemas.microsoft.com/office/powerpoint/2010/main" val="460089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32F47F-060C-425A-AD24-F7DAAF7E2B31}"/>
              </a:ext>
            </a:extLst>
          </p:cNvPr>
          <p:cNvPicPr>
            <a:picLocks noChangeAspect="1"/>
          </p:cNvPicPr>
          <p:nvPr/>
        </p:nvPicPr>
        <p:blipFill>
          <a:blip r:embed="rId2"/>
          <a:stretch>
            <a:fillRect/>
          </a:stretch>
        </p:blipFill>
        <p:spPr>
          <a:xfrm>
            <a:off x="508985" y="506622"/>
            <a:ext cx="3966013" cy="1181615"/>
          </a:xfrm>
          <a:prstGeom prst="rect">
            <a:avLst/>
          </a:prstGeom>
        </p:spPr>
      </p:pic>
      <p:sp>
        <p:nvSpPr>
          <p:cNvPr id="5" name="TextBox 4">
            <a:extLst>
              <a:ext uri="{FF2B5EF4-FFF2-40B4-BE49-F238E27FC236}">
                <a16:creationId xmlns:a16="http://schemas.microsoft.com/office/drawing/2014/main" id="{0BF956EA-D074-413E-9C40-7BD40497A208}"/>
              </a:ext>
            </a:extLst>
          </p:cNvPr>
          <p:cNvSpPr txBox="1"/>
          <p:nvPr/>
        </p:nvSpPr>
        <p:spPr>
          <a:xfrm>
            <a:off x="508985" y="2228295"/>
            <a:ext cx="11120763" cy="2585323"/>
          </a:xfrm>
          <a:prstGeom prst="rect">
            <a:avLst/>
          </a:prstGeom>
          <a:noFill/>
        </p:spPr>
        <p:txBody>
          <a:bodyPr wrap="square" rtlCol="0">
            <a:spAutoFit/>
          </a:bodyPr>
          <a:lstStyle/>
          <a:p>
            <a:r>
              <a:rPr lang="en-GB" b="1" u="sng" dirty="0"/>
              <a:t>Your VM</a:t>
            </a:r>
          </a:p>
          <a:p>
            <a:endParaRPr lang="en-GB" dirty="0"/>
          </a:p>
          <a:p>
            <a:r>
              <a:rPr lang="en-GB" sz="1600" dirty="0"/>
              <a:t>Do not use a brand new image. Use an image that you have taken the time to use and get used to. Know where all your tools are installed. Know where your wordlists are. Now is not the time to be testing some new </a:t>
            </a:r>
            <a:r>
              <a:rPr lang="en-GB" sz="1600" dirty="0" err="1"/>
              <a:t>nmap</a:t>
            </a:r>
            <a:r>
              <a:rPr lang="en-GB" sz="1600" dirty="0"/>
              <a:t> </a:t>
            </a:r>
            <a:r>
              <a:rPr lang="en-GB" sz="1600" dirty="0" err="1"/>
              <a:t>automator</a:t>
            </a:r>
            <a:r>
              <a:rPr lang="en-GB" sz="1600" dirty="0"/>
              <a:t> that you haven’t used before.  Now is the time to use what you know.</a:t>
            </a:r>
          </a:p>
          <a:p>
            <a:endParaRPr lang="en-GB" dirty="0"/>
          </a:p>
          <a:p>
            <a:endParaRPr lang="en-GB" dirty="0"/>
          </a:p>
          <a:p>
            <a:r>
              <a:rPr lang="en-GB" u="sng" dirty="0"/>
              <a:t>Once you have your image locked in, no more updates. The exam is designed to be passed using a basic toolset. Do not risk bricking your Kali instance the day before the exam.</a:t>
            </a:r>
            <a:endParaRPr lang="en-IE" u="sng" dirty="0"/>
          </a:p>
        </p:txBody>
      </p:sp>
    </p:spTree>
    <p:extLst>
      <p:ext uri="{BB962C8B-B14F-4D97-AF65-F5344CB8AC3E}">
        <p14:creationId xmlns:p14="http://schemas.microsoft.com/office/powerpoint/2010/main" val="71056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233DCF4-13E1-4F76-B4A8-657DC6423BF6}"/>
              </a:ext>
            </a:extLst>
          </p:cNvPr>
          <p:cNvPicPr>
            <a:picLocks noChangeAspect="1"/>
          </p:cNvPicPr>
          <p:nvPr/>
        </p:nvPicPr>
        <p:blipFill>
          <a:blip r:embed="rId2"/>
          <a:stretch>
            <a:fillRect/>
          </a:stretch>
        </p:blipFill>
        <p:spPr>
          <a:xfrm>
            <a:off x="356585" y="354222"/>
            <a:ext cx="3966013" cy="1181615"/>
          </a:xfrm>
          <a:prstGeom prst="rect">
            <a:avLst/>
          </a:prstGeom>
        </p:spPr>
      </p:pic>
      <p:sp>
        <p:nvSpPr>
          <p:cNvPr id="5" name="TextBox 4">
            <a:extLst>
              <a:ext uri="{FF2B5EF4-FFF2-40B4-BE49-F238E27FC236}">
                <a16:creationId xmlns:a16="http://schemas.microsoft.com/office/drawing/2014/main" id="{5407F318-5317-4222-B6EA-18D24D0C877A}"/>
              </a:ext>
            </a:extLst>
          </p:cNvPr>
          <p:cNvSpPr txBox="1"/>
          <p:nvPr/>
        </p:nvSpPr>
        <p:spPr>
          <a:xfrm>
            <a:off x="356585" y="2166152"/>
            <a:ext cx="11079332" cy="3908762"/>
          </a:xfrm>
          <a:prstGeom prst="rect">
            <a:avLst/>
          </a:prstGeom>
          <a:noFill/>
        </p:spPr>
        <p:txBody>
          <a:bodyPr wrap="square" rtlCol="0">
            <a:spAutoFit/>
          </a:bodyPr>
          <a:lstStyle/>
          <a:p>
            <a:r>
              <a:rPr lang="en-GB" b="1" u="sng" dirty="0"/>
              <a:t>The Exam :</a:t>
            </a:r>
          </a:p>
          <a:p>
            <a:endParaRPr lang="en-GB" dirty="0"/>
          </a:p>
          <a:p>
            <a:r>
              <a:rPr lang="en-GB" sz="1600" dirty="0"/>
              <a:t>As mentioned previously – the exam is 24 hours long. You must schedule the exam 30 days out. You will be offered a list of available dates and times. Pay close attention to your exam start time. Do not start a 24 hour exam at 1am. It sounds obvious, but it happens. Also plan to be in the one room for a significant amount of time. </a:t>
            </a:r>
          </a:p>
          <a:p>
            <a:endParaRPr lang="en-GB" sz="1600" dirty="0"/>
          </a:p>
          <a:p>
            <a:r>
              <a:rPr lang="en-GB" sz="1600" dirty="0"/>
              <a:t>The exam is open book. You can reference any written materials you like. You can google and </a:t>
            </a:r>
            <a:r>
              <a:rPr lang="en-GB" sz="1600" dirty="0" err="1"/>
              <a:t>youtube</a:t>
            </a:r>
            <a:r>
              <a:rPr lang="en-GB" sz="1600" dirty="0"/>
              <a:t> to your hearts content. If you desire you can have sites such as </a:t>
            </a:r>
            <a:r>
              <a:rPr lang="en-GB" sz="1600" dirty="0">
                <a:hlinkClick r:id="rId3"/>
              </a:rPr>
              <a:t>http://ippsec.rocks</a:t>
            </a:r>
            <a:r>
              <a:rPr lang="en-GB" sz="1600" dirty="0"/>
              <a:t> open. Use any opening to your advantage.</a:t>
            </a:r>
          </a:p>
          <a:p>
            <a:endParaRPr lang="en-GB" sz="1600" dirty="0"/>
          </a:p>
          <a:p>
            <a:r>
              <a:rPr lang="en-GB" sz="1600" dirty="0"/>
              <a:t>You will be proctored. The ideal scenario is to use a laptop with a built in webcam. Use the Windows version of the proctoring client. Launch your VM from whatever means you like (</a:t>
            </a:r>
            <a:r>
              <a:rPr lang="en-GB" sz="1600" dirty="0" err="1"/>
              <a:t>virtualbox</a:t>
            </a:r>
            <a:r>
              <a:rPr lang="en-GB" sz="1600" dirty="0"/>
              <a:t>, VMWare player).</a:t>
            </a:r>
          </a:p>
          <a:p>
            <a:endParaRPr lang="en-GB" sz="1600" dirty="0"/>
          </a:p>
          <a:p>
            <a:r>
              <a:rPr lang="en-GB" sz="1600" dirty="0"/>
              <a:t>The exam is online, so make sure that you have the most stable Internet connection available to you.</a:t>
            </a:r>
          </a:p>
          <a:p>
            <a:endParaRPr lang="en-GB" dirty="0"/>
          </a:p>
          <a:p>
            <a:endParaRPr lang="en-IE" dirty="0"/>
          </a:p>
        </p:txBody>
      </p:sp>
    </p:spTree>
    <p:extLst>
      <p:ext uri="{BB962C8B-B14F-4D97-AF65-F5344CB8AC3E}">
        <p14:creationId xmlns:p14="http://schemas.microsoft.com/office/powerpoint/2010/main" val="4293046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0BD5069-B285-4A7C-ACE5-50155A05F1C6}"/>
              </a:ext>
            </a:extLst>
          </p:cNvPr>
          <p:cNvPicPr>
            <a:picLocks noChangeAspect="1"/>
          </p:cNvPicPr>
          <p:nvPr/>
        </p:nvPicPr>
        <p:blipFill>
          <a:blip r:embed="rId2"/>
          <a:stretch>
            <a:fillRect/>
          </a:stretch>
        </p:blipFill>
        <p:spPr>
          <a:xfrm>
            <a:off x="508985" y="506622"/>
            <a:ext cx="3966013" cy="1181615"/>
          </a:xfrm>
          <a:prstGeom prst="rect">
            <a:avLst/>
          </a:prstGeom>
        </p:spPr>
      </p:pic>
      <p:sp>
        <p:nvSpPr>
          <p:cNvPr id="5" name="TextBox 4">
            <a:extLst>
              <a:ext uri="{FF2B5EF4-FFF2-40B4-BE49-F238E27FC236}">
                <a16:creationId xmlns:a16="http://schemas.microsoft.com/office/drawing/2014/main" id="{EEDA8440-F304-4206-8DA1-0E340F4AC972}"/>
              </a:ext>
            </a:extLst>
          </p:cNvPr>
          <p:cNvSpPr txBox="1"/>
          <p:nvPr/>
        </p:nvSpPr>
        <p:spPr>
          <a:xfrm>
            <a:off x="508985" y="2308194"/>
            <a:ext cx="10712390" cy="2862322"/>
          </a:xfrm>
          <a:prstGeom prst="rect">
            <a:avLst/>
          </a:prstGeom>
          <a:noFill/>
        </p:spPr>
        <p:txBody>
          <a:bodyPr wrap="square" rtlCol="0">
            <a:spAutoFit/>
          </a:bodyPr>
          <a:lstStyle/>
          <a:p>
            <a:r>
              <a:rPr lang="en-GB" b="1" u="sng" dirty="0"/>
              <a:t>Buffer Overflow</a:t>
            </a:r>
          </a:p>
          <a:p>
            <a:endParaRPr lang="en-IE" dirty="0"/>
          </a:p>
          <a:p>
            <a:r>
              <a:rPr lang="en-IE" sz="1600" dirty="0"/>
              <a:t>Another legend of the OSCP is the buffer overflow. Yes - you are guaranteed to get at least one buffer overflow machine on the exam. Yes - it is worth 25 points. No - it is not always SLMAIL.</a:t>
            </a:r>
          </a:p>
          <a:p>
            <a:r>
              <a:rPr lang="en-IE" sz="1600" u="sng" dirty="0"/>
              <a:t>Do not go off and learn how to exploit </a:t>
            </a:r>
            <a:r>
              <a:rPr lang="en-IE" sz="1600" u="sng" dirty="0" err="1"/>
              <a:t>SLMail</a:t>
            </a:r>
            <a:r>
              <a:rPr lang="en-IE" sz="1600" u="sng" dirty="0"/>
              <a:t> and think that you are done. </a:t>
            </a:r>
            <a:r>
              <a:rPr lang="en-IE" sz="1600" dirty="0"/>
              <a:t>You are not. Learn the methodology. Learn how to find </a:t>
            </a:r>
            <a:r>
              <a:rPr lang="en-IE" sz="1600" dirty="0" err="1"/>
              <a:t>badchars</a:t>
            </a:r>
            <a:r>
              <a:rPr lang="en-IE" sz="1600" dirty="0"/>
              <a:t> manually. Learn how to find the jump points if Mona is not working. </a:t>
            </a:r>
          </a:p>
          <a:p>
            <a:endParaRPr lang="en-GB" sz="1600" dirty="0"/>
          </a:p>
          <a:p>
            <a:r>
              <a:rPr lang="en-GB" sz="1600" dirty="0"/>
              <a:t>To learn this effectively I used </a:t>
            </a:r>
            <a:r>
              <a:rPr lang="en-GB" sz="1600" dirty="0" err="1"/>
              <a:t>Tryhackme</a:t>
            </a:r>
            <a:r>
              <a:rPr lang="en-GB" sz="1600" dirty="0"/>
              <a:t>. They have a specific learning path just for buffer overflow. It is excellent. </a:t>
            </a:r>
          </a:p>
          <a:p>
            <a:endParaRPr lang="en-GB" sz="1600" dirty="0"/>
          </a:p>
          <a:p>
            <a:r>
              <a:rPr lang="en-GB" sz="1600" dirty="0"/>
              <a:t>This is potentially the easiest 25 points in the exam. It is the one machine where you know the methodology before you start. Do not waste the advantage.</a:t>
            </a:r>
          </a:p>
        </p:txBody>
      </p:sp>
    </p:spTree>
    <p:extLst>
      <p:ext uri="{BB962C8B-B14F-4D97-AF65-F5344CB8AC3E}">
        <p14:creationId xmlns:p14="http://schemas.microsoft.com/office/powerpoint/2010/main" val="157330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2B7C7D8-D9A7-45B8-89F3-DE7A3620629E}"/>
              </a:ext>
            </a:extLst>
          </p:cNvPr>
          <p:cNvPicPr>
            <a:picLocks noChangeAspect="1"/>
          </p:cNvPicPr>
          <p:nvPr/>
        </p:nvPicPr>
        <p:blipFill>
          <a:blip r:embed="rId2"/>
          <a:stretch>
            <a:fillRect/>
          </a:stretch>
        </p:blipFill>
        <p:spPr>
          <a:xfrm>
            <a:off x="508985" y="506622"/>
            <a:ext cx="3966013" cy="1181615"/>
          </a:xfrm>
          <a:prstGeom prst="rect">
            <a:avLst/>
          </a:prstGeom>
        </p:spPr>
      </p:pic>
      <p:sp>
        <p:nvSpPr>
          <p:cNvPr id="5" name="TextBox 4">
            <a:extLst>
              <a:ext uri="{FF2B5EF4-FFF2-40B4-BE49-F238E27FC236}">
                <a16:creationId xmlns:a16="http://schemas.microsoft.com/office/drawing/2014/main" id="{81792B04-587D-463D-8DD0-133C99E6DC15}"/>
              </a:ext>
            </a:extLst>
          </p:cNvPr>
          <p:cNvSpPr txBox="1"/>
          <p:nvPr/>
        </p:nvSpPr>
        <p:spPr>
          <a:xfrm>
            <a:off x="719091" y="2290439"/>
            <a:ext cx="10564427" cy="3108543"/>
          </a:xfrm>
          <a:prstGeom prst="rect">
            <a:avLst/>
          </a:prstGeom>
          <a:noFill/>
        </p:spPr>
        <p:txBody>
          <a:bodyPr wrap="square" rtlCol="0">
            <a:spAutoFit/>
          </a:bodyPr>
          <a:lstStyle/>
          <a:p>
            <a:r>
              <a:rPr lang="en-GB" b="1" u="sng" dirty="0"/>
              <a:t>The remaining machines :</a:t>
            </a:r>
          </a:p>
          <a:p>
            <a:endParaRPr lang="en-GB" dirty="0"/>
          </a:p>
          <a:p>
            <a:r>
              <a:rPr lang="en-GB" sz="1600" dirty="0"/>
              <a:t>Leaving aside the buffer overflow, you have a 10 point machine, 2 X 20 point machines and 1 other 25 point virtual machine. You need 70 points to pass.</a:t>
            </a:r>
          </a:p>
          <a:p>
            <a:endParaRPr lang="en-GB" sz="1600" dirty="0"/>
          </a:p>
          <a:p>
            <a:r>
              <a:rPr lang="en-GB" sz="1600" dirty="0"/>
              <a:t>Mathematically if you get the buffer overflow machine you need 45 points.  There is no definite amount of machines you need to own to get the points. The fastest way is to get the buffer overflow, the 25 point machine and one of the 20 point machines.  </a:t>
            </a:r>
          </a:p>
          <a:p>
            <a:endParaRPr lang="en-GB" sz="1600" dirty="0"/>
          </a:p>
          <a:p>
            <a:r>
              <a:rPr lang="en-GB" sz="1600" dirty="0"/>
              <a:t>There are 2 flags in each of the machines (the buffer overflow has only one). There is no official break down of the value of a low </a:t>
            </a:r>
            <a:r>
              <a:rPr lang="en-GB" sz="1600" dirty="0" err="1"/>
              <a:t>priv</a:t>
            </a:r>
            <a:r>
              <a:rPr lang="en-GB" sz="1600" dirty="0"/>
              <a:t> flag. Do not get a low </a:t>
            </a:r>
            <a:r>
              <a:rPr lang="en-GB" sz="1600" dirty="0" err="1"/>
              <a:t>priv</a:t>
            </a:r>
            <a:r>
              <a:rPr lang="en-GB" sz="1600" dirty="0"/>
              <a:t> on every machine and think that you are done. </a:t>
            </a:r>
          </a:p>
          <a:p>
            <a:endParaRPr lang="en-GB" sz="1600" dirty="0"/>
          </a:p>
        </p:txBody>
      </p:sp>
    </p:spTree>
    <p:extLst>
      <p:ext uri="{BB962C8B-B14F-4D97-AF65-F5344CB8AC3E}">
        <p14:creationId xmlns:p14="http://schemas.microsoft.com/office/powerpoint/2010/main" val="11577680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B8DFA66F0440F44B9810952A7AEFDD0" ma:contentTypeVersion="13" ma:contentTypeDescription="Create a new document." ma:contentTypeScope="" ma:versionID="ccfaec51df59badf0c1a7befa784a12d">
  <xsd:schema xmlns:xsd="http://www.w3.org/2001/XMLSchema" xmlns:xs="http://www.w3.org/2001/XMLSchema" xmlns:p="http://schemas.microsoft.com/office/2006/metadata/properties" xmlns:ns3="50a85642-6dd8-4ca0-95e7-275d964b57e6" xmlns:ns4="294da007-aac8-4806-9950-d78c4307b32e" targetNamespace="http://schemas.microsoft.com/office/2006/metadata/properties" ma:root="true" ma:fieldsID="00fd5401493ae67402f0675d37c85d3d" ns3:_="" ns4:_="">
    <xsd:import namespace="50a85642-6dd8-4ca0-95e7-275d964b57e6"/>
    <xsd:import namespace="294da007-aac8-4806-9950-d78c4307b32e"/>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DateTaken"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a85642-6dd8-4ca0-95e7-275d964b57e6"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94da007-aac8-4806-9950-d78c4307b32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B99045-A923-4058-9FB9-4DC15EB3B5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0a85642-6dd8-4ca0-95e7-275d964b57e6"/>
    <ds:schemaRef ds:uri="294da007-aac8-4806-9950-d78c4307b3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83A776-A321-4502-B375-27E399B32B4E}">
  <ds:schemaRefs>
    <ds:schemaRef ds:uri="http://schemas.microsoft.com/sharepoint/v3/contenttype/forms"/>
  </ds:schemaRefs>
</ds:datastoreItem>
</file>

<file path=customXml/itemProps3.xml><?xml version="1.0" encoding="utf-8"?>
<ds:datastoreItem xmlns:ds="http://schemas.openxmlformats.org/officeDocument/2006/customXml" ds:itemID="{E1D39420-6478-43A4-A9B2-921A817C1810}">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94</TotalTime>
  <Words>1894</Words>
  <Application>Microsoft Office PowerPoint</Application>
  <PresentationFormat>Widescreen</PresentationFormat>
  <Paragraphs>95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Horgan</dc:creator>
  <cp:lastModifiedBy>Paul Horgan</cp:lastModifiedBy>
  <cp:revision>11</cp:revision>
  <dcterms:created xsi:type="dcterms:W3CDTF">2020-12-07T09:21:29Z</dcterms:created>
  <dcterms:modified xsi:type="dcterms:W3CDTF">2020-12-07T10:56:25Z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0x010100FB8DFA66F0440F44B9810952A7AEFDD0</vt:lpwstr>
  </property>
</Properties>
</file>