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85" r:id="rId6"/>
    <p:sldId id="264" r:id="rId7"/>
    <p:sldId id="286" r:id="rId8"/>
    <p:sldId id="259" r:id="rId9"/>
    <p:sldId id="276" r:id="rId10"/>
    <p:sldId id="279" r:id="rId11"/>
    <p:sldId id="278" r:id="rId12"/>
    <p:sldId id="282" r:id="rId13"/>
    <p:sldId id="260" r:id="rId14"/>
    <p:sldId id="284" r:id="rId15"/>
    <p:sldId id="263" r:id="rId16"/>
    <p:sldId id="262" r:id="rId17"/>
    <p:sldId id="272" r:id="rId18"/>
    <p:sldId id="288" r:id="rId19"/>
    <p:sldId id="267" r:id="rId20"/>
    <p:sldId id="271" r:id="rId21"/>
    <p:sldId id="273" r:id="rId22"/>
    <p:sldId id="291" r:id="rId23"/>
    <p:sldId id="290" r:id="rId24"/>
    <p:sldId id="289" r:id="rId25"/>
    <p:sldId id="277" r:id="rId26"/>
    <p:sldId id="275" r:id="rId27"/>
    <p:sldId id="281" r:id="rId28"/>
    <p:sldId id="287" r:id="rId29"/>
    <p:sldId id="269" r:id="rId30"/>
    <p:sldId id="274" r:id="rId31"/>
    <p:sldId id="27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6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imageslive.co.uk/free_stock_image/mobile-cpu-jpg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807.03757" TargetMode="External"/><Relationship Id="rId3" Type="http://schemas.openxmlformats.org/officeDocument/2006/relationships/hyperlink" Target="https://resources.infosecinstitute.com/bypassing-seh-protection-a-real-life-example/#gref" TargetMode="External"/><Relationship Id="rId7" Type="http://schemas.openxmlformats.org/officeDocument/2006/relationships/hyperlink" Target="https://docs.microsoft.com/en-us/windows/security/threat-protection/microsoft-defender-atp/exploit-protection" TargetMode="External"/><Relationship Id="rId2" Type="http://schemas.openxmlformats.org/officeDocument/2006/relationships/hyperlink" Target="https://github.com/stephenbradshaw/vulnserver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msdn.microsoft.com/en-us/library/9a89h429(VS.80).aspx" TargetMode="External"/><Relationship Id="rId5" Type="http://schemas.openxmlformats.org/officeDocument/2006/relationships/hyperlink" Target="https://blog.morphisec.com/aslr-what-it-is-and-what-it-isnt/" TargetMode="External"/><Relationship Id="rId4" Type="http://schemas.openxmlformats.org/officeDocument/2006/relationships/hyperlink" Target="https://www.fireeye.com/blog/threat-research/2019/10/shikata-ga-nai-encoder-still-going-strong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ve.mitre.org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1B7C-1154-4EA3-8A3F-FA7500AB4F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Introduction to Buffer Overflows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B6138-B101-4472-9C5F-DA35578FA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850" y="5649962"/>
            <a:ext cx="10207542" cy="434974"/>
          </a:xfrm>
        </p:spPr>
        <p:txBody>
          <a:bodyPr>
            <a:normAutofit/>
          </a:bodyPr>
          <a:lstStyle/>
          <a:p>
            <a:r>
              <a:rPr lang="en-IN" sz="2000" dirty="0"/>
              <a:t>Ravi Vashatkar</a:t>
            </a:r>
          </a:p>
        </p:txBody>
      </p:sp>
    </p:spTree>
    <p:extLst>
      <p:ext uri="{BB962C8B-B14F-4D97-AF65-F5344CB8AC3E}">
        <p14:creationId xmlns:p14="http://schemas.microsoft.com/office/powerpoint/2010/main" val="2403599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A54CB2-7F95-43D2-BFA0-5C9A7D5804FE}"/>
              </a:ext>
            </a:extLst>
          </p:cNvPr>
          <p:cNvSpPr txBox="1"/>
          <p:nvPr/>
        </p:nvSpPr>
        <p:spPr>
          <a:xfrm>
            <a:off x="4194844" y="159390"/>
            <a:ext cx="4353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1"/>
                </a:solidFill>
              </a:rPr>
              <a:t>CPU Registers (X86 Architecture)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49AE0B-2E86-4074-86E9-ED0258C4FB17}"/>
              </a:ext>
            </a:extLst>
          </p:cNvPr>
          <p:cNvSpPr txBox="1"/>
          <p:nvPr/>
        </p:nvSpPr>
        <p:spPr>
          <a:xfrm>
            <a:off x="151904" y="1031846"/>
            <a:ext cx="7755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8 General purpose registers</a:t>
            </a:r>
            <a:r>
              <a:rPr lang="en-US" dirty="0">
                <a:solidFill>
                  <a:schemeClr val="accent1"/>
                </a:solidFill>
              </a:rPr>
              <a:t> 			</a:t>
            </a:r>
            <a:r>
              <a:rPr lang="en-US" dirty="0"/>
              <a:t>(Considering 32-bit processors)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3B4526-5F6A-4277-83CD-3777029FBAE5}"/>
              </a:ext>
            </a:extLst>
          </p:cNvPr>
          <p:cNvSpPr/>
          <p:nvPr/>
        </p:nvSpPr>
        <p:spPr>
          <a:xfrm>
            <a:off x="1929472" y="1947309"/>
            <a:ext cx="629175" cy="33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EAX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9D4BEB-D7F4-462C-9E5A-10E0133908FD}"/>
              </a:ext>
            </a:extLst>
          </p:cNvPr>
          <p:cNvSpPr/>
          <p:nvPr/>
        </p:nvSpPr>
        <p:spPr>
          <a:xfrm>
            <a:off x="2971104" y="1959018"/>
            <a:ext cx="629175" cy="33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EBX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D740D9-F478-4532-AC42-E2D65D4711EC}"/>
              </a:ext>
            </a:extLst>
          </p:cNvPr>
          <p:cNvSpPr/>
          <p:nvPr/>
        </p:nvSpPr>
        <p:spPr>
          <a:xfrm>
            <a:off x="3974986" y="1954925"/>
            <a:ext cx="666926" cy="33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ECX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0CC312-7A68-4EDA-B810-A44CB7EC16B6}"/>
              </a:ext>
            </a:extLst>
          </p:cNvPr>
          <p:cNvSpPr/>
          <p:nvPr/>
        </p:nvSpPr>
        <p:spPr>
          <a:xfrm>
            <a:off x="5054368" y="1954925"/>
            <a:ext cx="629175" cy="33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EDX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B6F6C-AB03-435A-A23D-777BD657E9F5}"/>
              </a:ext>
            </a:extLst>
          </p:cNvPr>
          <p:cNvSpPr/>
          <p:nvPr/>
        </p:nvSpPr>
        <p:spPr>
          <a:xfrm>
            <a:off x="6096000" y="1954925"/>
            <a:ext cx="629175" cy="33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ESI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FBCF34-B0C5-4B1E-9A67-51D51BF614E5}"/>
              </a:ext>
            </a:extLst>
          </p:cNvPr>
          <p:cNvSpPr/>
          <p:nvPr/>
        </p:nvSpPr>
        <p:spPr>
          <a:xfrm>
            <a:off x="7136236" y="1939545"/>
            <a:ext cx="629175" cy="33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EDI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464B94-4BC0-4136-A24B-9BB314028D39}"/>
              </a:ext>
            </a:extLst>
          </p:cNvPr>
          <p:cNvSpPr/>
          <p:nvPr/>
        </p:nvSpPr>
        <p:spPr>
          <a:xfrm>
            <a:off x="8177868" y="1936654"/>
            <a:ext cx="629175" cy="336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ESP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24BE2-5A0E-447C-B6BC-EB69066171DA}"/>
              </a:ext>
            </a:extLst>
          </p:cNvPr>
          <p:cNvSpPr/>
          <p:nvPr/>
        </p:nvSpPr>
        <p:spPr>
          <a:xfrm>
            <a:off x="9219500" y="1939742"/>
            <a:ext cx="629175" cy="336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EBP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A6123A-39DF-4951-ADFB-A157A7E2D434}"/>
              </a:ext>
            </a:extLst>
          </p:cNvPr>
          <p:cNvSpPr/>
          <p:nvPr/>
        </p:nvSpPr>
        <p:spPr>
          <a:xfrm>
            <a:off x="151904" y="2925657"/>
            <a:ext cx="2419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6 Segment registers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937840-ECFF-4845-93A3-E3204C61A335}"/>
              </a:ext>
            </a:extLst>
          </p:cNvPr>
          <p:cNvSpPr/>
          <p:nvPr/>
        </p:nvSpPr>
        <p:spPr>
          <a:xfrm>
            <a:off x="2971104" y="3415298"/>
            <a:ext cx="629175" cy="33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7AEFB3-E9BE-4552-87FA-1A4765D51DD2}"/>
              </a:ext>
            </a:extLst>
          </p:cNvPr>
          <p:cNvSpPr/>
          <p:nvPr/>
        </p:nvSpPr>
        <p:spPr>
          <a:xfrm>
            <a:off x="4012736" y="3427007"/>
            <a:ext cx="629175" cy="33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DD46E0-1769-4101-B0E5-291994F7E1AD}"/>
              </a:ext>
            </a:extLst>
          </p:cNvPr>
          <p:cNvSpPr/>
          <p:nvPr/>
        </p:nvSpPr>
        <p:spPr>
          <a:xfrm>
            <a:off x="5016618" y="3422914"/>
            <a:ext cx="666926" cy="33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FD709D-04A0-49B2-B8EE-7DCD97C4DCB3}"/>
              </a:ext>
            </a:extLst>
          </p:cNvPr>
          <p:cNvSpPr/>
          <p:nvPr/>
        </p:nvSpPr>
        <p:spPr>
          <a:xfrm>
            <a:off x="6096000" y="3422914"/>
            <a:ext cx="629175" cy="33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722831-5036-4116-B05A-5F26FA449E20}"/>
              </a:ext>
            </a:extLst>
          </p:cNvPr>
          <p:cNvSpPr/>
          <p:nvPr/>
        </p:nvSpPr>
        <p:spPr>
          <a:xfrm>
            <a:off x="7137632" y="3422914"/>
            <a:ext cx="629175" cy="33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FS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5CA514-CD29-45BB-94B9-BB10E0020477}"/>
              </a:ext>
            </a:extLst>
          </p:cNvPr>
          <p:cNvSpPr/>
          <p:nvPr/>
        </p:nvSpPr>
        <p:spPr>
          <a:xfrm>
            <a:off x="8177868" y="3407534"/>
            <a:ext cx="629175" cy="33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GS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088812-D2CA-4624-B165-7577BC26AD2F}"/>
              </a:ext>
            </a:extLst>
          </p:cNvPr>
          <p:cNvSpPr/>
          <p:nvPr/>
        </p:nvSpPr>
        <p:spPr>
          <a:xfrm>
            <a:off x="1199342" y="4972054"/>
            <a:ext cx="629175" cy="336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EIP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161B5C-AF6E-4B6F-9EC0-5DCBF646B242}"/>
              </a:ext>
            </a:extLst>
          </p:cNvPr>
          <p:cNvSpPr/>
          <p:nvPr/>
        </p:nvSpPr>
        <p:spPr>
          <a:xfrm>
            <a:off x="6266577" y="4906280"/>
            <a:ext cx="629175" cy="33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CR0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087A5A-AA49-4183-8A3D-8A1B5D70CF39}"/>
              </a:ext>
            </a:extLst>
          </p:cNvPr>
          <p:cNvSpPr/>
          <p:nvPr/>
        </p:nvSpPr>
        <p:spPr>
          <a:xfrm>
            <a:off x="7311708" y="4906281"/>
            <a:ext cx="629175" cy="33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CR1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2D7F64-9728-4FC8-8848-69FDCF435C9C}"/>
              </a:ext>
            </a:extLst>
          </p:cNvPr>
          <p:cNvSpPr/>
          <p:nvPr/>
        </p:nvSpPr>
        <p:spPr>
          <a:xfrm>
            <a:off x="8461699" y="4923165"/>
            <a:ext cx="629175" cy="33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CR2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22B795-1DB3-4A03-A1E1-5D0BBA1098DB}"/>
              </a:ext>
            </a:extLst>
          </p:cNvPr>
          <p:cNvSpPr/>
          <p:nvPr/>
        </p:nvSpPr>
        <p:spPr>
          <a:xfrm>
            <a:off x="9427827" y="4906282"/>
            <a:ext cx="629175" cy="33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CR3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579B57-B3D0-4884-B2D9-3DD86D653C18}"/>
              </a:ext>
            </a:extLst>
          </p:cNvPr>
          <p:cNvSpPr/>
          <p:nvPr/>
        </p:nvSpPr>
        <p:spPr>
          <a:xfrm>
            <a:off x="10469459" y="4906283"/>
            <a:ext cx="629175" cy="33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CR4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ADD101-F2F6-43BE-80D3-414DECC9B088}"/>
              </a:ext>
            </a:extLst>
          </p:cNvPr>
          <p:cNvSpPr/>
          <p:nvPr/>
        </p:nvSpPr>
        <p:spPr>
          <a:xfrm>
            <a:off x="7479761" y="4301282"/>
            <a:ext cx="2175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5 Control registers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5C9828-834B-4F76-B751-E0F6603B44A9}"/>
              </a:ext>
            </a:extLst>
          </p:cNvPr>
          <p:cNvSpPr/>
          <p:nvPr/>
        </p:nvSpPr>
        <p:spPr>
          <a:xfrm>
            <a:off x="151904" y="4301282"/>
            <a:ext cx="3058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Instruction pointer register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61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F13484-F16D-4E86-AEFB-A2B791E80844}"/>
              </a:ext>
            </a:extLst>
          </p:cNvPr>
          <p:cNvSpPr txBox="1"/>
          <p:nvPr/>
        </p:nvSpPr>
        <p:spPr>
          <a:xfrm>
            <a:off x="3055969" y="696286"/>
            <a:ext cx="511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Assembly language &amp; important instructions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98453B-35A7-40B6-B490-0E55C7B2F113}"/>
              </a:ext>
            </a:extLst>
          </p:cNvPr>
          <p:cNvSpPr txBox="1"/>
          <p:nvPr/>
        </p:nvSpPr>
        <p:spPr>
          <a:xfrm>
            <a:off x="847288" y="1350628"/>
            <a:ext cx="75216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Assembly Language:</a:t>
            </a:r>
          </a:p>
          <a:p>
            <a:pPr marL="285750" indent="-285750">
              <a:buFontTx/>
              <a:buChar char="-"/>
            </a:pPr>
            <a:r>
              <a:rPr lang="en-IN" dirty="0"/>
              <a:t>Low-level programming language.</a:t>
            </a:r>
          </a:p>
          <a:p>
            <a:pPr marL="285750" indent="-285750">
              <a:buFontTx/>
              <a:buChar char="-"/>
            </a:pPr>
            <a:r>
              <a:rPr lang="en-IN" dirty="0"/>
              <a:t>Used to communicate directly to the processor.</a:t>
            </a:r>
          </a:p>
          <a:p>
            <a:pPr marL="285750" indent="-285750">
              <a:buFontTx/>
              <a:buChar char="-"/>
            </a:pPr>
            <a:r>
              <a:rPr lang="en-IN" dirty="0"/>
              <a:t>Depends on the processor family.</a:t>
            </a:r>
          </a:p>
          <a:p>
            <a:pPr marL="285750" indent="-285750">
              <a:buFontTx/>
              <a:buChar char="-"/>
            </a:pPr>
            <a:r>
              <a:rPr lang="en-IN" dirty="0"/>
              <a:t>Has one-to-one correspondence with the byte/machine code.</a:t>
            </a:r>
          </a:p>
          <a:p>
            <a:pPr marL="285750" indent="-285750">
              <a:buFontTx/>
              <a:buChar char="-"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4C137B-BDA2-4370-81FA-498DB606E5DB}"/>
              </a:ext>
            </a:extLst>
          </p:cNvPr>
          <p:cNvSpPr/>
          <p:nvPr/>
        </p:nvSpPr>
        <p:spPr>
          <a:xfrm>
            <a:off x="965521" y="3815579"/>
            <a:ext cx="2136816" cy="1845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MOV   EAX,EBX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XOR   EAX,EAX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ADD   EAX,0XFF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….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….</a:t>
            </a:r>
          </a:p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5AE8B-B28F-4808-A459-0F6936E978EA}"/>
              </a:ext>
            </a:extLst>
          </p:cNvPr>
          <p:cNvSpPr txBox="1"/>
          <p:nvPr/>
        </p:nvSpPr>
        <p:spPr>
          <a:xfrm>
            <a:off x="1386957" y="334783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Assembly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121600A-3F7A-49C7-8806-5DAB1AB0D969}"/>
              </a:ext>
            </a:extLst>
          </p:cNvPr>
          <p:cNvSpPr/>
          <p:nvPr/>
        </p:nvSpPr>
        <p:spPr>
          <a:xfrm>
            <a:off x="3875921" y="4413639"/>
            <a:ext cx="3716323" cy="453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Translation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1D8180-DDD2-4137-B361-CAD8B98460E0}"/>
              </a:ext>
            </a:extLst>
          </p:cNvPr>
          <p:cNvSpPr txBox="1"/>
          <p:nvPr/>
        </p:nvSpPr>
        <p:spPr>
          <a:xfrm>
            <a:off x="4546287" y="3941306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Assembler &amp; Linker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79299C-E47A-4307-AA37-6171D1F68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83984" y="3815579"/>
            <a:ext cx="2778138" cy="184746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2698E3-FF2C-4F72-8B1F-DFAA1765A130}"/>
              </a:ext>
            </a:extLst>
          </p:cNvPr>
          <p:cNvSpPr txBox="1"/>
          <p:nvPr/>
        </p:nvSpPr>
        <p:spPr>
          <a:xfrm>
            <a:off x="9186365" y="4266479"/>
            <a:ext cx="10935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0101100</a:t>
            </a:r>
          </a:p>
          <a:p>
            <a:r>
              <a:rPr lang="en-IN" b="1" dirty="0"/>
              <a:t>1001010</a:t>
            </a:r>
          </a:p>
          <a:p>
            <a:r>
              <a:rPr lang="en-IN" b="1" dirty="0"/>
              <a:t>1011101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C7D97B-AF24-4312-99B8-BCC55B5E55AC}"/>
              </a:ext>
            </a:extLst>
          </p:cNvPr>
          <p:cNvSpPr txBox="1"/>
          <p:nvPr/>
        </p:nvSpPr>
        <p:spPr>
          <a:xfrm>
            <a:off x="8435374" y="3342347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Machine Language</a:t>
            </a:r>
          </a:p>
        </p:txBody>
      </p:sp>
    </p:spTree>
    <p:extLst>
      <p:ext uri="{BB962C8B-B14F-4D97-AF65-F5344CB8AC3E}">
        <p14:creationId xmlns:p14="http://schemas.microsoft.com/office/powerpoint/2010/main" val="215365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1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5CD56A-27BA-4DE3-B906-59DF2BBE5384}"/>
              </a:ext>
            </a:extLst>
          </p:cNvPr>
          <p:cNvSpPr txBox="1"/>
          <p:nvPr/>
        </p:nvSpPr>
        <p:spPr>
          <a:xfrm>
            <a:off x="4252386" y="604007"/>
            <a:ext cx="368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Important Assembly Instructions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05B285-7E1D-4E6E-BF1F-4E1BB8504018}"/>
              </a:ext>
            </a:extLst>
          </p:cNvPr>
          <p:cNvSpPr txBox="1"/>
          <p:nvPr/>
        </p:nvSpPr>
        <p:spPr>
          <a:xfrm>
            <a:off x="298229" y="1199626"/>
            <a:ext cx="105235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MOV</a:t>
            </a:r>
            <a:r>
              <a:rPr lang="en-IN" b="1" dirty="0"/>
              <a:t> &lt;</a:t>
            </a:r>
            <a:r>
              <a:rPr lang="en-IN" b="1" dirty="0" err="1">
                <a:solidFill>
                  <a:srgbClr val="FF0000"/>
                </a:solidFill>
              </a:rPr>
              <a:t>dest</a:t>
            </a:r>
            <a:r>
              <a:rPr lang="en-IN" b="1" dirty="0"/>
              <a:t>&gt;, &lt;</a:t>
            </a:r>
            <a:r>
              <a:rPr lang="en-IN" b="1" dirty="0" err="1">
                <a:solidFill>
                  <a:srgbClr val="FF0000"/>
                </a:solidFill>
              </a:rPr>
              <a:t>src</a:t>
            </a:r>
            <a:r>
              <a:rPr lang="en-IN" b="1" dirty="0"/>
              <a:t>&gt;</a:t>
            </a:r>
          </a:p>
          <a:p>
            <a:r>
              <a:rPr lang="en-US" b="1" dirty="0"/>
              <a:t>Move the value from &lt;</a:t>
            </a:r>
            <a:r>
              <a:rPr lang="en-US" b="1" dirty="0" err="1"/>
              <a:t>src</a:t>
            </a:r>
            <a:r>
              <a:rPr lang="en-US" b="1" dirty="0"/>
              <a:t>&gt; into &lt;</a:t>
            </a:r>
            <a:r>
              <a:rPr lang="en-US" b="1" dirty="0" err="1"/>
              <a:t>dest</a:t>
            </a:r>
            <a:r>
              <a:rPr lang="en-US" b="1" dirty="0"/>
              <a:t>&gt;     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/>
              <a:t>Used to set initial values</a:t>
            </a:r>
          </a:p>
          <a:p>
            <a:r>
              <a:rPr lang="en-IN" b="1" dirty="0">
                <a:solidFill>
                  <a:schemeClr val="accent1"/>
                </a:solidFill>
              </a:rPr>
              <a:t>ADD</a:t>
            </a:r>
            <a:r>
              <a:rPr lang="en-IN" b="1" dirty="0"/>
              <a:t> &lt;</a:t>
            </a:r>
            <a:r>
              <a:rPr lang="en-IN" b="1" dirty="0" err="1">
                <a:solidFill>
                  <a:srgbClr val="FF0000"/>
                </a:solidFill>
              </a:rPr>
              <a:t>dest</a:t>
            </a:r>
            <a:r>
              <a:rPr lang="en-IN" b="1" dirty="0"/>
              <a:t>&gt;, &lt;</a:t>
            </a:r>
            <a:r>
              <a:rPr lang="en-IN" b="1" dirty="0" err="1">
                <a:solidFill>
                  <a:srgbClr val="FF0000"/>
                </a:solidFill>
              </a:rPr>
              <a:t>src</a:t>
            </a:r>
            <a:r>
              <a:rPr lang="en-IN" b="1" dirty="0"/>
              <a:t>&gt;</a:t>
            </a:r>
          </a:p>
          <a:p>
            <a:r>
              <a:rPr lang="en-US" b="1" dirty="0"/>
              <a:t>Add the value from &lt;</a:t>
            </a:r>
            <a:r>
              <a:rPr lang="en-US" b="1" dirty="0" err="1"/>
              <a:t>src</a:t>
            </a:r>
            <a:r>
              <a:rPr lang="en-US" b="1" dirty="0"/>
              <a:t>&gt; to &lt;</a:t>
            </a:r>
            <a:r>
              <a:rPr lang="en-US" b="1" dirty="0" err="1"/>
              <a:t>dest</a:t>
            </a:r>
            <a:r>
              <a:rPr lang="en-US" b="1" dirty="0"/>
              <a:t>&gt;</a:t>
            </a:r>
          </a:p>
          <a:p>
            <a:r>
              <a:rPr lang="en-IN" b="1" dirty="0">
                <a:solidFill>
                  <a:schemeClr val="accent1"/>
                </a:solidFill>
              </a:rPr>
              <a:t>SUB</a:t>
            </a:r>
            <a:r>
              <a:rPr lang="en-IN" b="1" dirty="0"/>
              <a:t> &lt;</a:t>
            </a:r>
            <a:r>
              <a:rPr lang="en-IN" b="1" dirty="0" err="1">
                <a:solidFill>
                  <a:srgbClr val="FF0000"/>
                </a:solidFill>
              </a:rPr>
              <a:t>dest</a:t>
            </a:r>
            <a:r>
              <a:rPr lang="en-IN" b="1" dirty="0"/>
              <a:t>&gt;, &lt;</a:t>
            </a:r>
            <a:r>
              <a:rPr lang="en-IN" b="1" dirty="0" err="1">
                <a:solidFill>
                  <a:srgbClr val="FF0000"/>
                </a:solidFill>
              </a:rPr>
              <a:t>src</a:t>
            </a:r>
            <a:r>
              <a:rPr lang="en-IN" b="1" dirty="0"/>
              <a:t>&gt;</a:t>
            </a:r>
          </a:p>
          <a:p>
            <a:r>
              <a:rPr lang="en-US" b="1" dirty="0"/>
              <a:t>Subtract the value from &lt;</a:t>
            </a:r>
            <a:r>
              <a:rPr lang="en-US" b="1" dirty="0" err="1"/>
              <a:t>src</a:t>
            </a:r>
            <a:r>
              <a:rPr lang="en-US" b="1" dirty="0"/>
              <a:t>&gt; from &lt;</a:t>
            </a:r>
            <a:r>
              <a:rPr lang="en-US" b="1" dirty="0" err="1"/>
              <a:t>dest</a:t>
            </a:r>
            <a:r>
              <a:rPr lang="en-US" b="1" dirty="0"/>
              <a:t>&gt;</a:t>
            </a:r>
            <a:endParaRPr lang="en-IN" dirty="0"/>
          </a:p>
          <a:p>
            <a:r>
              <a:rPr lang="en-IN" b="1" dirty="0">
                <a:solidFill>
                  <a:schemeClr val="accent1"/>
                </a:solidFill>
              </a:rPr>
              <a:t>PUSH</a:t>
            </a:r>
            <a:r>
              <a:rPr lang="en-IN" b="1" dirty="0"/>
              <a:t> &lt;</a:t>
            </a:r>
            <a:r>
              <a:rPr lang="en-IN" b="1" dirty="0">
                <a:solidFill>
                  <a:srgbClr val="FF0000"/>
                </a:solidFill>
              </a:rPr>
              <a:t>target</a:t>
            </a:r>
            <a:r>
              <a:rPr lang="en-IN" b="1" dirty="0"/>
              <a:t>&gt;</a:t>
            </a:r>
          </a:p>
          <a:p>
            <a:r>
              <a:rPr lang="en-US" b="1" dirty="0"/>
              <a:t>Push the value in &lt;target&gt; onto the stack, also decrements the stack pointer, ESP (remember</a:t>
            </a:r>
          </a:p>
          <a:p>
            <a:r>
              <a:rPr lang="en-US" b="1" dirty="0"/>
              <a:t>stack grows from high to low address)</a:t>
            </a:r>
          </a:p>
          <a:p>
            <a:r>
              <a:rPr lang="en-IN" b="1" dirty="0">
                <a:solidFill>
                  <a:schemeClr val="accent1"/>
                </a:solidFill>
              </a:rPr>
              <a:t>POP</a:t>
            </a:r>
            <a:r>
              <a:rPr lang="en-IN" b="1" dirty="0"/>
              <a:t> &lt;</a:t>
            </a:r>
            <a:r>
              <a:rPr lang="en-IN" b="1" dirty="0">
                <a:solidFill>
                  <a:srgbClr val="FF0000"/>
                </a:solidFill>
              </a:rPr>
              <a:t>target</a:t>
            </a:r>
            <a:r>
              <a:rPr lang="en-IN" b="1" dirty="0"/>
              <a:t>&gt;</a:t>
            </a:r>
          </a:p>
          <a:p>
            <a:r>
              <a:rPr lang="en-US" b="1" dirty="0"/>
              <a:t>Pops the value from the top of the stack, put it in </a:t>
            </a:r>
            <a:r>
              <a:rPr lang="en-IN" b="1" dirty="0"/>
              <a:t>&lt;target&gt; </a:t>
            </a:r>
            <a:r>
              <a:rPr lang="en-US" b="1" dirty="0"/>
              <a:t>Also increments the stack pointer, ESP</a:t>
            </a:r>
            <a:endParaRPr lang="en-IN" dirty="0"/>
          </a:p>
          <a:p>
            <a:r>
              <a:rPr lang="en-IN" b="1" dirty="0">
                <a:solidFill>
                  <a:schemeClr val="accent1"/>
                </a:solidFill>
              </a:rPr>
              <a:t>JMP</a:t>
            </a:r>
            <a:r>
              <a:rPr lang="en-IN" b="1" dirty="0"/>
              <a:t> &lt;</a:t>
            </a:r>
            <a:r>
              <a:rPr lang="en-IN" b="1" dirty="0">
                <a:solidFill>
                  <a:srgbClr val="FF0000"/>
                </a:solidFill>
              </a:rPr>
              <a:t>address</a:t>
            </a:r>
            <a:r>
              <a:rPr lang="en-IN" b="1" dirty="0"/>
              <a:t>&gt;</a:t>
            </a:r>
          </a:p>
          <a:p>
            <a:r>
              <a:rPr lang="en-US" b="1" dirty="0"/>
              <a:t>Jump to an instruction (like </a:t>
            </a:r>
            <a:r>
              <a:rPr lang="en-US" b="1" dirty="0" err="1"/>
              <a:t>goto</a:t>
            </a:r>
            <a:r>
              <a:rPr lang="en-US" b="1" dirty="0"/>
              <a:t>)</a:t>
            </a:r>
          </a:p>
          <a:p>
            <a:r>
              <a:rPr lang="en-US" b="1" dirty="0"/>
              <a:t>Change the EIP to &lt;address&gt;</a:t>
            </a:r>
          </a:p>
          <a:p>
            <a:r>
              <a:rPr lang="en-IN" b="1" dirty="0">
                <a:solidFill>
                  <a:schemeClr val="accent1"/>
                </a:solidFill>
              </a:rPr>
              <a:t>CALL</a:t>
            </a:r>
            <a:r>
              <a:rPr lang="en-IN" b="1" dirty="0"/>
              <a:t> &lt;</a:t>
            </a:r>
            <a:r>
              <a:rPr lang="en-IN" b="1" dirty="0">
                <a:solidFill>
                  <a:srgbClr val="FF0000"/>
                </a:solidFill>
              </a:rPr>
              <a:t>address</a:t>
            </a:r>
            <a:r>
              <a:rPr lang="en-IN" b="1" dirty="0"/>
              <a:t>&gt;</a:t>
            </a:r>
          </a:p>
          <a:p>
            <a:r>
              <a:rPr lang="en-IN" b="1" dirty="0"/>
              <a:t>A function call.</a:t>
            </a:r>
          </a:p>
          <a:p>
            <a:r>
              <a:rPr lang="en-US" b="1" dirty="0"/>
              <a:t>Pushes the current EIP + 1 (next instruction) and the</a:t>
            </a:r>
          </a:p>
          <a:p>
            <a:r>
              <a:rPr lang="en-US" b="1" dirty="0"/>
              <a:t>EBP onto the stack, and jumps to &lt;address&gt;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74DCE9-4463-48E9-B5FD-F8DA52283684}"/>
              </a:ext>
            </a:extLst>
          </p:cNvPr>
          <p:cNvSpPr txBox="1"/>
          <p:nvPr/>
        </p:nvSpPr>
        <p:spPr>
          <a:xfrm>
            <a:off x="6353264" y="4706224"/>
            <a:ext cx="583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NOP    </a:t>
            </a:r>
            <a:r>
              <a:rPr lang="en-IN" b="1" dirty="0"/>
              <a:t>Dose noting, waits for some CPU cycles. .</a:t>
            </a:r>
          </a:p>
          <a:p>
            <a:r>
              <a:rPr lang="en-IN" b="1" dirty="0">
                <a:solidFill>
                  <a:srgbClr val="FFFF00"/>
                </a:solidFill>
              </a:rPr>
              <a:t>Opcode:</a:t>
            </a:r>
            <a:r>
              <a:rPr lang="en-IN" b="1" dirty="0"/>
              <a:t> </a:t>
            </a:r>
            <a:r>
              <a:rPr lang="en-IN" b="1" dirty="0">
                <a:solidFill>
                  <a:srgbClr val="FF0000"/>
                </a:solidFill>
              </a:rPr>
              <a:t>\x90  </a:t>
            </a:r>
          </a:p>
        </p:txBody>
      </p:sp>
    </p:spTree>
    <p:extLst>
      <p:ext uri="{BB962C8B-B14F-4D97-AF65-F5344CB8AC3E}">
        <p14:creationId xmlns:p14="http://schemas.microsoft.com/office/powerpoint/2010/main" val="3838352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356239-0F57-469B-B1BE-3CFE577C7AE0}"/>
              </a:ext>
            </a:extLst>
          </p:cNvPr>
          <p:cNvSpPr txBox="1"/>
          <p:nvPr/>
        </p:nvSpPr>
        <p:spPr>
          <a:xfrm>
            <a:off x="4427914" y="400050"/>
            <a:ext cx="3373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Anatomy of Memory</a:t>
            </a:r>
            <a:r>
              <a:rPr lang="en-IN" sz="2400" b="1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8454E-AC96-476E-A1F2-972AF249F39E}"/>
              </a:ext>
            </a:extLst>
          </p:cNvPr>
          <p:cNvSpPr/>
          <p:nvPr/>
        </p:nvSpPr>
        <p:spPr>
          <a:xfrm>
            <a:off x="1608289" y="1109632"/>
            <a:ext cx="2028825" cy="5558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222DBC-DD02-4905-BA9C-F12D036A562D}"/>
              </a:ext>
            </a:extLst>
          </p:cNvPr>
          <p:cNvCxnSpPr/>
          <p:nvPr/>
        </p:nvCxnSpPr>
        <p:spPr>
          <a:xfrm>
            <a:off x="1608289" y="1558138"/>
            <a:ext cx="20288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C6A565-3E60-4F2C-BE37-52D9D18CB630}"/>
              </a:ext>
            </a:extLst>
          </p:cNvPr>
          <p:cNvCxnSpPr/>
          <p:nvPr/>
        </p:nvCxnSpPr>
        <p:spPr>
          <a:xfrm>
            <a:off x="1608289" y="2869912"/>
            <a:ext cx="2028825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D03ADD-D303-4A5C-9046-AB723815332C}"/>
              </a:ext>
            </a:extLst>
          </p:cNvPr>
          <p:cNvCxnSpPr/>
          <p:nvPr/>
        </p:nvCxnSpPr>
        <p:spPr>
          <a:xfrm>
            <a:off x="1608289" y="5232112"/>
            <a:ext cx="20288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BDC062-8486-4CFF-9CB1-3D410E9FEAC3}"/>
              </a:ext>
            </a:extLst>
          </p:cNvPr>
          <p:cNvCxnSpPr/>
          <p:nvPr/>
        </p:nvCxnSpPr>
        <p:spPr>
          <a:xfrm>
            <a:off x="1608289" y="5746462"/>
            <a:ext cx="20288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7435A7-43E7-496F-9332-C11541796026}"/>
              </a:ext>
            </a:extLst>
          </p:cNvPr>
          <p:cNvCxnSpPr/>
          <p:nvPr/>
        </p:nvCxnSpPr>
        <p:spPr>
          <a:xfrm>
            <a:off x="1608289" y="6213187"/>
            <a:ext cx="20288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CA965F-FAED-4FE3-9671-C2D9FA46DD01}"/>
              </a:ext>
            </a:extLst>
          </p:cNvPr>
          <p:cNvCxnSpPr/>
          <p:nvPr/>
        </p:nvCxnSpPr>
        <p:spPr>
          <a:xfrm>
            <a:off x="1608289" y="4194848"/>
            <a:ext cx="2028825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FAFA94F-9BEB-4645-B085-ABBA84CD7A81}"/>
              </a:ext>
            </a:extLst>
          </p:cNvPr>
          <p:cNvSpPr/>
          <p:nvPr/>
        </p:nvSpPr>
        <p:spPr>
          <a:xfrm>
            <a:off x="2508400" y="2955641"/>
            <a:ext cx="114300" cy="38099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90F673-20D3-4FC2-B52A-827D30FCCCE7}"/>
              </a:ext>
            </a:extLst>
          </p:cNvPr>
          <p:cNvSpPr txBox="1"/>
          <p:nvPr/>
        </p:nvSpPr>
        <p:spPr>
          <a:xfrm>
            <a:off x="1671254" y="5320338"/>
            <a:ext cx="2028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Uninitialized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361E04-3737-402B-BF73-4CF7F2258589}"/>
              </a:ext>
            </a:extLst>
          </p:cNvPr>
          <p:cNvSpPr txBox="1"/>
          <p:nvPr/>
        </p:nvSpPr>
        <p:spPr>
          <a:xfrm>
            <a:off x="2126164" y="453309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A49A01-8D2B-4070-89F2-47710BFE14E6}"/>
              </a:ext>
            </a:extLst>
          </p:cNvPr>
          <p:cNvSpPr txBox="1"/>
          <p:nvPr/>
        </p:nvSpPr>
        <p:spPr>
          <a:xfrm>
            <a:off x="2161431" y="2085427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7AED74-4E76-4248-826A-3DF81AC49683}"/>
              </a:ext>
            </a:extLst>
          </p:cNvPr>
          <p:cNvSpPr txBox="1"/>
          <p:nvPr/>
        </p:nvSpPr>
        <p:spPr>
          <a:xfrm>
            <a:off x="1608289" y="3399621"/>
            <a:ext cx="2154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Unallocated space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393242-6316-4744-8F1A-CA7767D4B004}"/>
              </a:ext>
            </a:extLst>
          </p:cNvPr>
          <p:cNvSpPr txBox="1"/>
          <p:nvPr/>
        </p:nvSpPr>
        <p:spPr>
          <a:xfrm>
            <a:off x="2179785" y="629921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9F903B-9E90-45C5-AB39-8C2AC4990838}"/>
              </a:ext>
            </a:extLst>
          </p:cNvPr>
          <p:cNvSpPr txBox="1"/>
          <p:nvPr/>
        </p:nvSpPr>
        <p:spPr>
          <a:xfrm>
            <a:off x="1792945" y="5810548"/>
            <a:ext cx="1636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Initialized data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FB570EA-B73D-4DA6-B941-76BA2695DFFE}"/>
              </a:ext>
            </a:extLst>
          </p:cNvPr>
          <p:cNvSpPr/>
          <p:nvPr/>
        </p:nvSpPr>
        <p:spPr>
          <a:xfrm rot="10800000">
            <a:off x="2490928" y="3749767"/>
            <a:ext cx="114300" cy="38099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70BFE7-DB80-498C-99FC-2734E164CC26}"/>
              </a:ext>
            </a:extLst>
          </p:cNvPr>
          <p:cNvSpPr txBox="1"/>
          <p:nvPr/>
        </p:nvSpPr>
        <p:spPr>
          <a:xfrm>
            <a:off x="58697" y="819031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0xFFFF</a:t>
            </a:r>
          </a:p>
          <a:p>
            <a:r>
              <a:rPr lang="en-IN" dirty="0"/>
              <a:t>High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B09FAA-96DF-49B4-9B02-51BFD6C02E52}"/>
              </a:ext>
            </a:extLst>
          </p:cNvPr>
          <p:cNvSpPr txBox="1"/>
          <p:nvPr/>
        </p:nvSpPr>
        <p:spPr>
          <a:xfrm>
            <a:off x="16136" y="6213187"/>
            <a:ext cx="936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Low</a:t>
            </a:r>
          </a:p>
          <a:p>
            <a:r>
              <a:rPr lang="en-IN" dirty="0"/>
              <a:t>0x0000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7873A8-04B3-456D-90CA-52AA567EFCAD}"/>
              </a:ext>
            </a:extLst>
          </p:cNvPr>
          <p:cNvCxnSpPr/>
          <p:nvPr/>
        </p:nvCxnSpPr>
        <p:spPr>
          <a:xfrm>
            <a:off x="3637114" y="6448926"/>
            <a:ext cx="790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7139301-7148-46C6-94BD-47D15B524ADD}"/>
              </a:ext>
            </a:extLst>
          </p:cNvPr>
          <p:cNvSpPr txBox="1"/>
          <p:nvPr/>
        </p:nvSpPr>
        <p:spPr>
          <a:xfrm>
            <a:off x="4399005" y="6299210"/>
            <a:ext cx="7151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AKA Code segment, Contains executable instructions, often read only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B8B1AC-F2BF-4C44-9690-C5DF9EFF403A}"/>
              </a:ext>
            </a:extLst>
          </p:cNvPr>
          <p:cNvCxnSpPr/>
          <p:nvPr/>
        </p:nvCxnSpPr>
        <p:spPr>
          <a:xfrm>
            <a:off x="3637114" y="6035514"/>
            <a:ext cx="790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EA3B055-4C20-4400-A96E-8357DBD144D1}"/>
              </a:ext>
            </a:extLst>
          </p:cNvPr>
          <p:cNvSpPr txBox="1"/>
          <p:nvPr/>
        </p:nvSpPr>
        <p:spPr>
          <a:xfrm>
            <a:off x="4399005" y="5885798"/>
            <a:ext cx="5593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AKA Data segment, Initialized Global &amp; static variables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A9EF56-BE63-47A6-948C-DD8FE09C246D}"/>
              </a:ext>
            </a:extLst>
          </p:cNvPr>
          <p:cNvCxnSpPr/>
          <p:nvPr/>
        </p:nvCxnSpPr>
        <p:spPr>
          <a:xfrm>
            <a:off x="3637114" y="5500017"/>
            <a:ext cx="790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EF4006C-0A81-46AC-93BC-6F648D376413}"/>
              </a:ext>
            </a:extLst>
          </p:cNvPr>
          <p:cNvSpPr txBox="1"/>
          <p:nvPr/>
        </p:nvSpPr>
        <p:spPr>
          <a:xfrm>
            <a:off x="4427914" y="5339372"/>
            <a:ext cx="4791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AKA .bss segment, Global and static variables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6E5C281-DD1E-4AB5-A5C6-148BB19C764D}"/>
              </a:ext>
            </a:extLst>
          </p:cNvPr>
          <p:cNvCxnSpPr/>
          <p:nvPr/>
        </p:nvCxnSpPr>
        <p:spPr>
          <a:xfrm>
            <a:off x="3637114" y="4847661"/>
            <a:ext cx="790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26732E1-1B41-4C50-BBF8-1F8FB3ABB3FF}"/>
              </a:ext>
            </a:extLst>
          </p:cNvPr>
          <p:cNvSpPr txBox="1"/>
          <p:nvPr/>
        </p:nvSpPr>
        <p:spPr>
          <a:xfrm>
            <a:off x="4427914" y="4687016"/>
            <a:ext cx="6941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Dynamic memory, shared by all modules and libraries of a process  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1863821-7877-4391-B1E8-6A334FCFF1F5}"/>
              </a:ext>
            </a:extLst>
          </p:cNvPr>
          <p:cNvCxnSpPr/>
          <p:nvPr/>
        </p:nvCxnSpPr>
        <p:spPr>
          <a:xfrm>
            <a:off x="3637114" y="2273526"/>
            <a:ext cx="790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7EE5EB8-CD35-4D3E-BCF0-8718E6824303}"/>
              </a:ext>
            </a:extLst>
          </p:cNvPr>
          <p:cNvSpPr txBox="1"/>
          <p:nvPr/>
        </p:nvSpPr>
        <p:spPr>
          <a:xfrm>
            <a:off x="4427914" y="2112881"/>
            <a:ext cx="6833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For storing function calls, associated arguments and local variables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15A2E2-86DB-48D7-8FCB-DCFB5373DDA7}"/>
              </a:ext>
            </a:extLst>
          </p:cNvPr>
          <p:cNvCxnSpPr/>
          <p:nvPr/>
        </p:nvCxnSpPr>
        <p:spPr>
          <a:xfrm>
            <a:off x="3637114" y="1380229"/>
            <a:ext cx="790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9DC7656-A832-4CE0-BA5D-1C0D0C2F9557}"/>
              </a:ext>
            </a:extLst>
          </p:cNvPr>
          <p:cNvSpPr txBox="1"/>
          <p:nvPr/>
        </p:nvSpPr>
        <p:spPr>
          <a:xfrm>
            <a:off x="4427914" y="1219584"/>
            <a:ext cx="5570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Command line arguments and environment variables</a:t>
            </a:r>
          </a:p>
        </p:txBody>
      </p:sp>
    </p:spTree>
    <p:extLst>
      <p:ext uri="{BB962C8B-B14F-4D97-AF65-F5344CB8AC3E}">
        <p14:creationId xmlns:p14="http://schemas.microsoft.com/office/powerpoint/2010/main" val="409725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AB9AA4-82C1-4B5B-86FA-305CD40C604E}"/>
              </a:ext>
            </a:extLst>
          </p:cNvPr>
          <p:cNvSpPr/>
          <p:nvPr/>
        </p:nvSpPr>
        <p:spPr>
          <a:xfrm>
            <a:off x="1294701" y="443567"/>
            <a:ext cx="9720045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MT"/>
              </a:rPr>
              <a:t>int abc = 1;                 </a:t>
            </a:r>
            <a:r>
              <a:rPr lang="en-US" sz="2800" dirty="0">
                <a:latin typeface="ArialMT"/>
              </a:rPr>
              <a:t>----&gt; Initialized data: Read-Write Data</a:t>
            </a:r>
          </a:p>
          <a:p>
            <a:r>
              <a:rPr lang="en-IN" sz="2800" dirty="0">
                <a:solidFill>
                  <a:srgbClr val="FF0000"/>
                </a:solidFill>
                <a:latin typeface="ArialMT"/>
              </a:rPr>
              <a:t>char *str;                     </a:t>
            </a:r>
            <a:r>
              <a:rPr lang="en-IN" sz="2800" dirty="0">
                <a:latin typeface="ArialMT"/>
              </a:rPr>
              <a:t>----&gt; BSS</a:t>
            </a:r>
          </a:p>
          <a:p>
            <a:r>
              <a:rPr lang="en-US" sz="2800" dirty="0">
                <a:solidFill>
                  <a:srgbClr val="FF0000"/>
                </a:solidFill>
                <a:latin typeface="ArialMT"/>
              </a:rPr>
              <a:t>const int i = 10;           </a:t>
            </a:r>
            <a:r>
              <a:rPr lang="en-US" sz="2800" dirty="0">
                <a:latin typeface="ArialMT"/>
              </a:rPr>
              <a:t>----&gt; Initialized data: Read-Only Data</a:t>
            </a:r>
          </a:p>
          <a:p>
            <a:endParaRPr lang="en-US" sz="2800" dirty="0">
              <a:latin typeface="ArialMT"/>
            </a:endParaRPr>
          </a:p>
          <a:p>
            <a:r>
              <a:rPr lang="en-IN" sz="2800" dirty="0">
                <a:solidFill>
                  <a:srgbClr val="FFFF00"/>
                </a:solidFill>
                <a:latin typeface="ArialMT"/>
              </a:rPr>
              <a:t>main()</a:t>
            </a:r>
          </a:p>
          <a:p>
            <a:r>
              <a:rPr lang="en-IN" sz="2800" dirty="0">
                <a:solidFill>
                  <a:srgbClr val="FFFF00"/>
                </a:solidFill>
                <a:latin typeface="ArialMT"/>
              </a:rPr>
              <a:t>{</a:t>
            </a:r>
          </a:p>
          <a:p>
            <a:endParaRPr lang="en-IN" sz="2800" dirty="0">
              <a:latin typeface="ArialMT"/>
            </a:endParaRPr>
          </a:p>
          <a:p>
            <a:r>
              <a:rPr lang="en-US" sz="2800" dirty="0">
                <a:solidFill>
                  <a:schemeClr val="accent1"/>
                </a:solidFill>
                <a:latin typeface="ArialMT"/>
              </a:rPr>
              <a:t>int ii, a=1, b=2, c;        </a:t>
            </a:r>
            <a:r>
              <a:rPr lang="en-US" sz="2800" dirty="0">
                <a:latin typeface="ArialMT"/>
              </a:rPr>
              <a:t>-----&gt; Local Variables on Stack</a:t>
            </a:r>
          </a:p>
          <a:p>
            <a:r>
              <a:rPr lang="en-IN" sz="2800" dirty="0">
                <a:solidFill>
                  <a:schemeClr val="accent1"/>
                </a:solidFill>
                <a:latin typeface="ArialMT"/>
              </a:rPr>
              <a:t>char *ptr;                     </a:t>
            </a:r>
            <a:r>
              <a:rPr lang="en-IN" sz="2800" dirty="0">
                <a:latin typeface="ArialMT"/>
              </a:rPr>
              <a:t>-----&gt; Local Variables on Stack</a:t>
            </a:r>
          </a:p>
          <a:p>
            <a:r>
              <a:rPr lang="en-US" sz="2800" dirty="0">
                <a:solidFill>
                  <a:schemeClr val="accent1"/>
                </a:solidFill>
                <a:latin typeface="ArialMT"/>
              </a:rPr>
              <a:t>ptr = malloc(4);           </a:t>
            </a:r>
            <a:r>
              <a:rPr lang="en-US" sz="2800" dirty="0">
                <a:latin typeface="ArialMT"/>
              </a:rPr>
              <a:t>-----&gt; Allocated Memory in Heap</a:t>
            </a:r>
          </a:p>
          <a:p>
            <a:r>
              <a:rPr lang="en-IN" sz="2800" dirty="0">
                <a:solidFill>
                  <a:schemeClr val="accent1"/>
                </a:solidFill>
                <a:latin typeface="ArialMT"/>
              </a:rPr>
              <a:t>c= a+b;                        </a:t>
            </a:r>
            <a:r>
              <a:rPr lang="en-IN" sz="2800" dirty="0">
                <a:latin typeface="ArialMT"/>
              </a:rPr>
              <a:t>-----&gt; Text (Code)</a:t>
            </a:r>
          </a:p>
          <a:p>
            <a:endParaRPr lang="en-IN" sz="2800" dirty="0">
              <a:latin typeface="ArialMT"/>
            </a:endParaRPr>
          </a:p>
          <a:p>
            <a:r>
              <a:rPr lang="en-IN" sz="2800" dirty="0">
                <a:solidFill>
                  <a:srgbClr val="FFFF00"/>
                </a:solidFill>
                <a:latin typeface="ArialMT"/>
              </a:rPr>
              <a:t>}</a:t>
            </a:r>
          </a:p>
          <a:p>
            <a:endParaRPr lang="en-IN" dirty="0"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132238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7F52CD-A68A-477E-9DA4-C9D7F9CA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dirty="0">
                <a:solidFill>
                  <a:schemeClr val="bg1"/>
                </a:solidFill>
              </a:rPr>
              <a:t>Stack                  </a:t>
            </a:r>
            <a:r>
              <a:rPr lang="en-IN" sz="5400" dirty="0">
                <a:solidFill>
                  <a:schemeClr val="bg1"/>
                </a:solidFill>
              </a:rPr>
              <a:t>vs           </a:t>
            </a:r>
            <a:r>
              <a:rPr lang="en-IN" sz="3200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4D620-0077-48C7-BF7E-C4B2E023F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6207" y="2597672"/>
            <a:ext cx="5185873" cy="363876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Linear data structure (LIFO data structure)</a:t>
            </a:r>
          </a:p>
          <a:p>
            <a:r>
              <a:rPr lang="en-IN" dirty="0"/>
              <a:t>Mem is allocated in contiguous block </a:t>
            </a:r>
          </a:p>
          <a:p>
            <a:r>
              <a:rPr lang="en-IN" dirty="0"/>
              <a:t>For local variables only</a:t>
            </a:r>
          </a:p>
          <a:p>
            <a:r>
              <a:rPr lang="en-IN" dirty="0"/>
              <a:t>Size is pre decided by compiler</a:t>
            </a:r>
          </a:p>
          <a:p>
            <a:r>
              <a:rPr lang="en-IN" dirty="0"/>
              <a:t>Variables cannot be resized</a:t>
            </a:r>
          </a:p>
          <a:p>
            <a:r>
              <a:rPr lang="en-IN" dirty="0"/>
              <a:t>Will be automatically allocated by CPU based on requirement and will be freed on function exits.</a:t>
            </a:r>
          </a:p>
          <a:p>
            <a:r>
              <a:rPr lang="en-IN" dirty="0"/>
              <a:t>Faster as its managed directly by CPU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87F9DF-72BF-49FD-A664-66D0C607B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5048" y="2597671"/>
            <a:ext cx="5194583" cy="363876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Hierarchical data structure</a:t>
            </a:r>
          </a:p>
          <a:p>
            <a:r>
              <a:rPr lang="en-IN" dirty="0"/>
              <a:t>Mem is allocated in random order</a:t>
            </a:r>
          </a:p>
          <a:p>
            <a:r>
              <a:rPr lang="en-IN" dirty="0"/>
              <a:t>Allows to access variables globally</a:t>
            </a:r>
          </a:p>
          <a:p>
            <a:r>
              <a:rPr lang="en-IN" dirty="0"/>
              <a:t>Size is decided at the run time</a:t>
            </a:r>
          </a:p>
          <a:p>
            <a:r>
              <a:rPr lang="en-IN" dirty="0"/>
              <a:t>Variables can be resized</a:t>
            </a:r>
          </a:p>
          <a:p>
            <a:r>
              <a:rPr lang="en-IN" dirty="0"/>
              <a:t>Larger in size without restrictions</a:t>
            </a:r>
          </a:p>
          <a:p>
            <a:r>
              <a:rPr lang="en-IN" dirty="0"/>
              <a:t>Can be allocated using functions like </a:t>
            </a:r>
            <a:r>
              <a:rPr lang="en-US" altLang="en-US" dirty="0"/>
              <a:t>malloc(), calloc() or </a:t>
            </a:r>
            <a:r>
              <a:rPr lang="en-US" altLang="en-US" dirty="0" err="1"/>
              <a:t>realloc</a:t>
            </a:r>
            <a:r>
              <a:rPr lang="en-US" altLang="en-US" dirty="0"/>
              <a:t>() and must be manually unallocated using free() in C </a:t>
            </a:r>
          </a:p>
          <a:p>
            <a:r>
              <a:rPr lang="en-IN" dirty="0"/>
              <a:t> Slower as it uses pointers for access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DD8BFD-8F1F-4ABB-B999-172EED65D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958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0BBBD4-5902-4785-A0CC-24767268DE3F}"/>
              </a:ext>
            </a:extLst>
          </p:cNvPr>
          <p:cNvSpPr/>
          <p:nvPr/>
        </p:nvSpPr>
        <p:spPr>
          <a:xfrm>
            <a:off x="1828800" y="2721876"/>
            <a:ext cx="85343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edium-content-serif-font"/>
              </a:rPr>
              <a:t>C and C++ are susceptible to buffer overflows because they define strings as null-terminated arrays of characters, do not implicitly check bounds and provide standard library calls for strings that do not enforce bounds checking.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303748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4A434E-3381-42F8-9D36-9E51F071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4" y="904522"/>
            <a:ext cx="4377057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10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B5B626-F721-4C3C-9FB5-73EE41603E34}"/>
              </a:ext>
            </a:extLst>
          </p:cNvPr>
          <p:cNvSpPr txBox="1"/>
          <p:nvPr/>
        </p:nvSpPr>
        <p:spPr>
          <a:xfrm>
            <a:off x="4838974" y="3198167"/>
            <a:ext cx="2493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BOMOD Demo</a:t>
            </a:r>
          </a:p>
        </p:txBody>
      </p:sp>
    </p:spTree>
    <p:extLst>
      <p:ext uri="{BB962C8B-B14F-4D97-AF65-F5344CB8AC3E}">
        <p14:creationId xmlns:p14="http://schemas.microsoft.com/office/powerpoint/2010/main" val="2854614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5162E6-12AD-4B16-83C9-0A73130263E4}"/>
              </a:ext>
            </a:extLst>
          </p:cNvPr>
          <p:cNvSpPr/>
          <p:nvPr/>
        </p:nvSpPr>
        <p:spPr>
          <a:xfrm>
            <a:off x="1419225" y="561975"/>
            <a:ext cx="2028825" cy="573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32F79D0-A99C-4FAB-9678-4BD8249780EC}"/>
              </a:ext>
            </a:extLst>
          </p:cNvPr>
          <p:cNvCxnSpPr/>
          <p:nvPr/>
        </p:nvCxnSpPr>
        <p:spPr>
          <a:xfrm>
            <a:off x="1419225" y="1295400"/>
            <a:ext cx="20288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22FEA-B835-44B1-9FB4-5B010DABD056}"/>
              </a:ext>
            </a:extLst>
          </p:cNvPr>
          <p:cNvCxnSpPr/>
          <p:nvPr/>
        </p:nvCxnSpPr>
        <p:spPr>
          <a:xfrm>
            <a:off x="1419225" y="2409825"/>
            <a:ext cx="2028825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AEE6D1-1F52-41F7-9B82-320EC942F017}"/>
              </a:ext>
            </a:extLst>
          </p:cNvPr>
          <p:cNvCxnSpPr/>
          <p:nvPr/>
        </p:nvCxnSpPr>
        <p:spPr>
          <a:xfrm>
            <a:off x="1419225" y="4772025"/>
            <a:ext cx="20288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07DDAC-CEDB-488B-9300-1605B7CC5C0B}"/>
              </a:ext>
            </a:extLst>
          </p:cNvPr>
          <p:cNvCxnSpPr/>
          <p:nvPr/>
        </p:nvCxnSpPr>
        <p:spPr>
          <a:xfrm>
            <a:off x="1419225" y="5286375"/>
            <a:ext cx="20288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F3FB9E-8184-4D65-B3B3-FC22A7EC3973}"/>
              </a:ext>
            </a:extLst>
          </p:cNvPr>
          <p:cNvCxnSpPr/>
          <p:nvPr/>
        </p:nvCxnSpPr>
        <p:spPr>
          <a:xfrm>
            <a:off x="1419225" y="5753100"/>
            <a:ext cx="20288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0D5CA2-1D53-40A8-9EFA-37CD00C8E88C}"/>
              </a:ext>
            </a:extLst>
          </p:cNvPr>
          <p:cNvCxnSpPr/>
          <p:nvPr/>
        </p:nvCxnSpPr>
        <p:spPr>
          <a:xfrm>
            <a:off x="1419225" y="3952875"/>
            <a:ext cx="2028825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Down 9">
            <a:extLst>
              <a:ext uri="{FF2B5EF4-FFF2-40B4-BE49-F238E27FC236}">
                <a16:creationId xmlns:a16="http://schemas.microsoft.com/office/drawing/2014/main" id="{0731C206-CDAB-45BC-AE66-41C154A59FE2}"/>
              </a:ext>
            </a:extLst>
          </p:cNvPr>
          <p:cNvSpPr/>
          <p:nvPr/>
        </p:nvSpPr>
        <p:spPr>
          <a:xfrm>
            <a:off x="2319336" y="2495554"/>
            <a:ext cx="114300" cy="38099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0CAF24D-884B-45FE-8435-F4D7BC297611}"/>
              </a:ext>
            </a:extLst>
          </p:cNvPr>
          <p:cNvSpPr/>
          <p:nvPr/>
        </p:nvSpPr>
        <p:spPr>
          <a:xfrm rot="10800000">
            <a:off x="2319337" y="3429000"/>
            <a:ext cx="114300" cy="38099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084EA4-724E-44B1-87C8-B77E4AE189B9}"/>
              </a:ext>
            </a:extLst>
          </p:cNvPr>
          <p:cNvSpPr txBox="1"/>
          <p:nvPr/>
        </p:nvSpPr>
        <p:spPr>
          <a:xfrm>
            <a:off x="1937102" y="68211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803AB-82AF-40C8-9D86-084864641F88}"/>
              </a:ext>
            </a:extLst>
          </p:cNvPr>
          <p:cNvSpPr txBox="1"/>
          <p:nvPr/>
        </p:nvSpPr>
        <p:spPr>
          <a:xfrm>
            <a:off x="1482190" y="4860251"/>
            <a:ext cx="2028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Uninitialized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49764-550E-48CE-944F-E0325989E868}"/>
              </a:ext>
            </a:extLst>
          </p:cNvPr>
          <p:cNvSpPr txBox="1"/>
          <p:nvPr/>
        </p:nvSpPr>
        <p:spPr>
          <a:xfrm>
            <a:off x="1937100" y="407301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D0F00A-980F-4412-9984-D389B69B9699}"/>
              </a:ext>
            </a:extLst>
          </p:cNvPr>
          <p:cNvSpPr txBox="1"/>
          <p:nvPr/>
        </p:nvSpPr>
        <p:spPr>
          <a:xfrm>
            <a:off x="1990721" y="1576388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Stack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3AFFB7-F62A-4478-8034-D9F9957D37C3}"/>
              </a:ext>
            </a:extLst>
          </p:cNvPr>
          <p:cNvSpPr txBox="1"/>
          <p:nvPr/>
        </p:nvSpPr>
        <p:spPr>
          <a:xfrm>
            <a:off x="1419225" y="2939534"/>
            <a:ext cx="2154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Unallocated space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5AFD1B-36D5-418A-BD1F-C63A090F844E}"/>
              </a:ext>
            </a:extLst>
          </p:cNvPr>
          <p:cNvSpPr txBox="1"/>
          <p:nvPr/>
        </p:nvSpPr>
        <p:spPr>
          <a:xfrm>
            <a:off x="1990721" y="583912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CE160A-17CD-4F80-9AF3-003967DD7EB6}"/>
              </a:ext>
            </a:extLst>
          </p:cNvPr>
          <p:cNvSpPr txBox="1"/>
          <p:nvPr/>
        </p:nvSpPr>
        <p:spPr>
          <a:xfrm>
            <a:off x="1603881" y="5350461"/>
            <a:ext cx="1636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Initialized 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3814B7-1F8D-45D8-BB8E-45E642FF4ADF}"/>
              </a:ext>
            </a:extLst>
          </p:cNvPr>
          <p:cNvSpPr/>
          <p:nvPr/>
        </p:nvSpPr>
        <p:spPr>
          <a:xfrm rot="16200000">
            <a:off x="7057821" y="2373538"/>
            <a:ext cx="2839919" cy="4395316"/>
          </a:xfrm>
          <a:prstGeom prst="rect">
            <a:avLst/>
          </a:prstGeom>
          <a:solidFill>
            <a:srgbClr val="00C6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AD1531-908F-40EB-9746-D349C8AEB0D6}"/>
              </a:ext>
            </a:extLst>
          </p:cNvPr>
          <p:cNvCxnSpPr>
            <a:cxnSpLocks/>
          </p:cNvCxnSpPr>
          <p:nvPr/>
        </p:nvCxnSpPr>
        <p:spPr>
          <a:xfrm>
            <a:off x="3448050" y="1295400"/>
            <a:ext cx="7227389" cy="18248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42EB78-5C41-43EC-A90F-F70E58B084C7}"/>
              </a:ext>
            </a:extLst>
          </p:cNvPr>
          <p:cNvCxnSpPr>
            <a:cxnSpLocks/>
          </p:cNvCxnSpPr>
          <p:nvPr/>
        </p:nvCxnSpPr>
        <p:spPr>
          <a:xfrm>
            <a:off x="3448050" y="2409826"/>
            <a:ext cx="2823309" cy="7476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7EE35D3-9388-49AA-ADAA-3F81472D4F75}"/>
              </a:ext>
            </a:extLst>
          </p:cNvPr>
          <p:cNvSpPr txBox="1"/>
          <p:nvPr/>
        </p:nvSpPr>
        <p:spPr>
          <a:xfrm>
            <a:off x="109866" y="284976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0xFFFF</a:t>
            </a:r>
          </a:p>
          <a:p>
            <a:r>
              <a:rPr lang="en-IN" dirty="0"/>
              <a:t>High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F5A7E9-398E-486B-A44B-1DAACC582F46}"/>
              </a:ext>
            </a:extLst>
          </p:cNvPr>
          <p:cNvSpPr txBox="1"/>
          <p:nvPr/>
        </p:nvSpPr>
        <p:spPr>
          <a:xfrm>
            <a:off x="241780" y="5926693"/>
            <a:ext cx="936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Low</a:t>
            </a:r>
          </a:p>
          <a:p>
            <a:r>
              <a:rPr lang="en-IN" dirty="0"/>
              <a:t>0x0000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B815AF8-62E2-4E30-ADDC-DC4B29E88649}"/>
              </a:ext>
            </a:extLst>
          </p:cNvPr>
          <p:cNvCxnSpPr>
            <a:cxnSpLocks/>
          </p:cNvCxnSpPr>
          <p:nvPr/>
        </p:nvCxnSpPr>
        <p:spPr>
          <a:xfrm flipV="1">
            <a:off x="6724767" y="3151234"/>
            <a:ext cx="0" cy="282729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1CE8E1-F5F7-4EDE-973D-2D398E1BAAC3}"/>
              </a:ext>
            </a:extLst>
          </p:cNvPr>
          <p:cNvCxnSpPr>
            <a:cxnSpLocks/>
          </p:cNvCxnSpPr>
          <p:nvPr/>
        </p:nvCxnSpPr>
        <p:spPr>
          <a:xfrm flipV="1">
            <a:off x="9788758" y="3151234"/>
            <a:ext cx="0" cy="282729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5C392E-6BCA-4A9B-A057-D365E971CD7A}"/>
              </a:ext>
            </a:extLst>
          </p:cNvPr>
          <p:cNvCxnSpPr>
            <a:cxnSpLocks/>
          </p:cNvCxnSpPr>
          <p:nvPr/>
        </p:nvCxnSpPr>
        <p:spPr>
          <a:xfrm flipH="1" flipV="1">
            <a:off x="10204366" y="3151234"/>
            <a:ext cx="9030" cy="28326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E38E9D-B99D-4BEC-8EA8-5E834D62D936}"/>
              </a:ext>
            </a:extLst>
          </p:cNvPr>
          <p:cNvSpPr txBox="1"/>
          <p:nvPr/>
        </p:nvSpPr>
        <p:spPr>
          <a:xfrm rot="16200000">
            <a:off x="6154597" y="4468860"/>
            <a:ext cx="659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ESP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7EF47F-58D3-44CB-8180-570E83E2BD7A}"/>
              </a:ext>
            </a:extLst>
          </p:cNvPr>
          <p:cNvSpPr txBox="1"/>
          <p:nvPr/>
        </p:nvSpPr>
        <p:spPr>
          <a:xfrm rot="16200000">
            <a:off x="9654434" y="4516965"/>
            <a:ext cx="687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EBP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297DBD-CDEA-4659-A757-DECB699D637E}"/>
              </a:ext>
            </a:extLst>
          </p:cNvPr>
          <p:cNvSpPr txBox="1"/>
          <p:nvPr/>
        </p:nvSpPr>
        <p:spPr>
          <a:xfrm rot="16200000">
            <a:off x="9588165" y="4526763"/>
            <a:ext cx="1629846" cy="345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EIP  [</a:t>
            </a:r>
            <a:r>
              <a:rPr lang="en-IN" sz="1600" b="1" dirty="0">
                <a:solidFill>
                  <a:srgbClr val="FF0000"/>
                </a:solidFill>
              </a:rPr>
              <a:t>RET ADDR</a:t>
            </a:r>
            <a:r>
              <a:rPr lang="en-IN" sz="1600" b="1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C16F6-E63B-4386-BE0C-C3A9EBDC5CB4}"/>
              </a:ext>
            </a:extLst>
          </p:cNvPr>
          <p:cNvSpPr txBox="1"/>
          <p:nvPr/>
        </p:nvSpPr>
        <p:spPr>
          <a:xfrm rot="16200000">
            <a:off x="5667187" y="4259776"/>
            <a:ext cx="2839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rgbClr val="7030A0"/>
                </a:solidFill>
              </a:rPr>
              <a:t>SDGSGSGFDGTHMKYUKi</a:t>
            </a:r>
            <a:endParaRPr lang="en-IN" dirty="0">
              <a:solidFill>
                <a:srgbClr val="7030A0"/>
              </a:solidFill>
            </a:endParaRPr>
          </a:p>
          <a:p>
            <a:r>
              <a:rPr lang="en-IN" dirty="0">
                <a:solidFill>
                  <a:srgbClr val="7030A0"/>
                </a:solidFill>
              </a:rPr>
              <a:t>TYN121v13vc3rhkdkhgjh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F3DE8F-B32E-4249-99C9-34E052D16CD4}"/>
              </a:ext>
            </a:extLst>
          </p:cNvPr>
          <p:cNvSpPr txBox="1"/>
          <p:nvPr/>
        </p:nvSpPr>
        <p:spPr>
          <a:xfrm rot="16200000">
            <a:off x="6356976" y="4103217"/>
            <a:ext cx="2884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7030A0"/>
                </a:solidFill>
              </a:rPr>
              <a:t>KYUKTYN121v13vc3rhks1</a:t>
            </a:r>
          </a:p>
          <a:p>
            <a:r>
              <a:rPr lang="en-IN" dirty="0">
                <a:solidFill>
                  <a:srgbClr val="7030A0"/>
                </a:solidFill>
              </a:rPr>
              <a:t>dj5u6U6u6kuhutSDGSdb</a:t>
            </a:r>
          </a:p>
          <a:p>
            <a:r>
              <a:rPr lang="en-IN" dirty="0">
                <a:solidFill>
                  <a:srgbClr val="7030A0"/>
                </a:solidFill>
              </a:rPr>
              <a:t>GFDGTHM87TI79sgehdg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3C6DD2-76BA-44F0-8125-FF26417A6D1D}"/>
              </a:ext>
            </a:extLst>
          </p:cNvPr>
          <p:cNvSpPr txBox="1"/>
          <p:nvPr/>
        </p:nvSpPr>
        <p:spPr>
          <a:xfrm rot="16200000">
            <a:off x="7291953" y="4121277"/>
            <a:ext cx="2839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7030A0"/>
                </a:solidFill>
              </a:rPr>
              <a:t>t87TI7TuiJKGK232hk1234</a:t>
            </a:r>
          </a:p>
          <a:p>
            <a:r>
              <a:rPr lang="en-IN" dirty="0">
                <a:solidFill>
                  <a:srgbClr val="7030A0"/>
                </a:solidFill>
              </a:rPr>
              <a:t>Hkjh23hdlflhlshf4lwhsl4fjll</a:t>
            </a:r>
          </a:p>
          <a:p>
            <a:r>
              <a:rPr lang="en-IN" dirty="0" err="1">
                <a:solidFill>
                  <a:srgbClr val="7030A0"/>
                </a:solidFill>
              </a:rPr>
              <a:t>bsvkhgouySDGSGSGFDi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FCECDF-D480-40A4-B47C-83D100BDB656}"/>
              </a:ext>
            </a:extLst>
          </p:cNvPr>
          <p:cNvSpPr txBox="1"/>
          <p:nvPr/>
        </p:nvSpPr>
        <p:spPr>
          <a:xfrm rot="16200000">
            <a:off x="7986369" y="4228094"/>
            <a:ext cx="2928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7030A0"/>
                </a:solidFill>
              </a:rPr>
              <a:t>t87TI7TuiJKGK232hk1fwtd</a:t>
            </a:r>
          </a:p>
          <a:p>
            <a:r>
              <a:rPr lang="en-IN" dirty="0">
                <a:solidFill>
                  <a:srgbClr val="7030A0"/>
                </a:solidFill>
              </a:rPr>
              <a:t>34hkjh23hdlflhlshf4lwKTYii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813B99-7361-48C8-B47C-D1E13E0898A4}"/>
              </a:ext>
            </a:extLst>
          </p:cNvPr>
          <p:cNvSpPr txBox="1"/>
          <p:nvPr/>
        </p:nvSpPr>
        <p:spPr>
          <a:xfrm>
            <a:off x="7098942" y="1291376"/>
            <a:ext cx="2733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</a:rPr>
              <a:t>Segmentation fault !!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D6C9EA-BC9C-4207-A794-A38A9F818DAC}"/>
              </a:ext>
            </a:extLst>
          </p:cNvPr>
          <p:cNvSpPr txBox="1"/>
          <p:nvPr/>
        </p:nvSpPr>
        <p:spPr>
          <a:xfrm rot="16200000">
            <a:off x="7966360" y="4514405"/>
            <a:ext cx="918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Buffer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6CCA05B-0925-41B1-B57B-894A4CC78601}"/>
              </a:ext>
            </a:extLst>
          </p:cNvPr>
          <p:cNvSpPr txBox="1"/>
          <p:nvPr/>
        </p:nvSpPr>
        <p:spPr>
          <a:xfrm rot="16200000">
            <a:off x="8736859" y="4103217"/>
            <a:ext cx="2928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t87TI7TuiJKGK232hk1fwtd</a:t>
            </a:r>
          </a:p>
          <a:p>
            <a:r>
              <a:rPr lang="en-IN" dirty="0">
                <a:solidFill>
                  <a:srgbClr val="FF0000"/>
                </a:solidFill>
              </a:rPr>
              <a:t>34hkjh23hdlflhlshf4lwKTYiiasg52</a:t>
            </a:r>
          </a:p>
        </p:txBody>
      </p:sp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0B776758-5CAD-4613-B76E-60EBE42CB35F}"/>
              </a:ext>
            </a:extLst>
          </p:cNvPr>
          <p:cNvSpPr/>
          <p:nvPr/>
        </p:nvSpPr>
        <p:spPr>
          <a:xfrm rot="10800000">
            <a:off x="6302945" y="6042625"/>
            <a:ext cx="4183293" cy="705066"/>
          </a:xfrm>
          <a:prstGeom prst="curvedDownArrow">
            <a:avLst>
              <a:gd name="adj1" fmla="val 17973"/>
              <a:gd name="adj2" fmla="val 59595"/>
              <a:gd name="adj3" fmla="val 4165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C5D01E-69F6-4A04-82A3-39B5AD64D9B1}"/>
              </a:ext>
            </a:extLst>
          </p:cNvPr>
          <p:cNvSpPr txBox="1"/>
          <p:nvPr/>
        </p:nvSpPr>
        <p:spPr>
          <a:xfrm rot="16200000">
            <a:off x="7041055" y="2099868"/>
            <a:ext cx="73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NOP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NOP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NOP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NOP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8680B7-8667-46E6-8AF7-4C2E5D201708}"/>
              </a:ext>
            </a:extLst>
          </p:cNvPr>
          <p:cNvSpPr txBox="1"/>
          <p:nvPr/>
        </p:nvSpPr>
        <p:spPr>
          <a:xfrm rot="16200000">
            <a:off x="8228223" y="1952149"/>
            <a:ext cx="8723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92D050"/>
                </a:solidFill>
              </a:rPr>
              <a:t>\x56</a:t>
            </a:r>
          </a:p>
          <a:p>
            <a:r>
              <a:rPr lang="en-IN" b="1" dirty="0">
                <a:solidFill>
                  <a:srgbClr val="92D050"/>
                </a:solidFill>
              </a:rPr>
              <a:t>Shell</a:t>
            </a:r>
          </a:p>
          <a:p>
            <a:r>
              <a:rPr lang="en-IN" b="1" dirty="0">
                <a:solidFill>
                  <a:srgbClr val="92D050"/>
                </a:solidFill>
              </a:rPr>
              <a:t>Code </a:t>
            </a:r>
          </a:p>
          <a:p>
            <a:r>
              <a:rPr lang="en-IN" b="1" dirty="0">
                <a:solidFill>
                  <a:srgbClr val="92D050"/>
                </a:solidFill>
              </a:rPr>
              <a:t>\x45</a:t>
            </a:r>
          </a:p>
          <a:p>
            <a:r>
              <a:rPr lang="en-IN" b="1" dirty="0">
                <a:solidFill>
                  <a:srgbClr val="92D050"/>
                </a:solidFill>
              </a:rPr>
              <a:t>\x67</a:t>
            </a:r>
          </a:p>
        </p:txBody>
      </p:sp>
    </p:spTree>
    <p:extLst>
      <p:ext uri="{BB962C8B-B14F-4D97-AF65-F5344CB8AC3E}">
        <p14:creationId xmlns:p14="http://schemas.microsoft.com/office/powerpoint/2010/main" val="242253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5" grpId="0"/>
      <p:bldP spid="26" grpId="0"/>
      <p:bldP spid="29" grpId="0"/>
      <p:bldP spid="33" grpId="0"/>
      <p:bldP spid="34" grpId="0"/>
      <p:bldP spid="40" grpId="0"/>
      <p:bldP spid="41" grpId="0"/>
      <p:bldP spid="42" grpId="0"/>
      <p:bldP spid="43" grpId="0"/>
      <p:bldP spid="45" grpId="0"/>
      <p:bldP spid="46" grpId="0"/>
      <p:bldP spid="52" grpId="0"/>
      <p:bldP spid="3" grpId="0" animBg="1"/>
      <p:bldP spid="24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AA42CF-FADC-41FB-8D49-936907336C2C}"/>
              </a:ext>
            </a:extLst>
          </p:cNvPr>
          <p:cNvSpPr txBox="1"/>
          <p:nvPr/>
        </p:nvSpPr>
        <p:spPr>
          <a:xfrm>
            <a:off x="4502529" y="2513678"/>
            <a:ext cx="3186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&gt;</a:t>
            </a:r>
            <a:r>
              <a:rPr lang="en-IN" sz="4400" b="1" dirty="0"/>
              <a:t> </a:t>
            </a:r>
            <a:r>
              <a:rPr lang="en-IN" sz="2800" b="1" dirty="0">
                <a:solidFill>
                  <a:schemeClr val="accent1"/>
                </a:solidFill>
              </a:rPr>
              <a:t>Whoami</a:t>
            </a:r>
            <a:endParaRPr lang="en-IN" sz="44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E9AF6-BA8A-42B5-A630-2FC37EBFDAA8}"/>
              </a:ext>
            </a:extLst>
          </p:cNvPr>
          <p:cNvSpPr txBox="1"/>
          <p:nvPr/>
        </p:nvSpPr>
        <p:spPr>
          <a:xfrm>
            <a:off x="90187" y="4437775"/>
            <a:ext cx="12011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MSc Cybersecurity </a:t>
            </a:r>
            <a:r>
              <a:rPr lang="en-IN" sz="3200" b="1" dirty="0">
                <a:solidFill>
                  <a:schemeClr val="accent1"/>
                </a:solidFill>
              </a:rPr>
              <a:t>|</a:t>
            </a:r>
            <a:r>
              <a:rPr lang="en-IN" dirty="0"/>
              <a:t> </a:t>
            </a:r>
            <a:r>
              <a:rPr lang="en-IN" sz="2000" dirty="0"/>
              <a:t>CEH</a:t>
            </a:r>
            <a:r>
              <a:rPr lang="en-IN" dirty="0"/>
              <a:t> </a:t>
            </a:r>
            <a:r>
              <a:rPr lang="en-IN" sz="3200" b="1" dirty="0">
                <a:solidFill>
                  <a:schemeClr val="accent1"/>
                </a:solidFill>
              </a:rPr>
              <a:t>|</a:t>
            </a:r>
            <a:r>
              <a:rPr lang="en-IN" dirty="0"/>
              <a:t> </a:t>
            </a:r>
            <a:r>
              <a:rPr lang="en-IN" sz="2000" dirty="0"/>
              <a:t>Former Endpoint Security Engineer </a:t>
            </a:r>
            <a:r>
              <a:rPr lang="en-IN" sz="3200" b="1" dirty="0">
                <a:solidFill>
                  <a:schemeClr val="accent1"/>
                </a:solidFill>
              </a:rPr>
              <a:t>|</a:t>
            </a:r>
            <a:r>
              <a:rPr lang="en-IN" dirty="0"/>
              <a:t> </a:t>
            </a:r>
            <a:r>
              <a:rPr lang="en-IN" sz="2000" dirty="0"/>
              <a:t>Electronic &amp; Avionic Hobbyist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294FBE-1AD3-4CF8-9B46-4892A5AB08D4}"/>
              </a:ext>
            </a:extLst>
          </p:cNvPr>
          <p:cNvSpPr txBox="1"/>
          <p:nvPr/>
        </p:nvSpPr>
        <p:spPr>
          <a:xfrm>
            <a:off x="4278384" y="3574881"/>
            <a:ext cx="2996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Ravi Vashatkar Tenneti</a:t>
            </a:r>
          </a:p>
        </p:txBody>
      </p:sp>
    </p:spTree>
    <p:extLst>
      <p:ext uri="{BB962C8B-B14F-4D97-AF65-F5344CB8AC3E}">
        <p14:creationId xmlns:p14="http://schemas.microsoft.com/office/powerpoint/2010/main" val="141908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E4E1B4-60CE-4A0E-A0E0-FE2EF2FA0DC7}"/>
              </a:ext>
            </a:extLst>
          </p:cNvPr>
          <p:cNvSpPr txBox="1"/>
          <p:nvPr/>
        </p:nvSpPr>
        <p:spPr>
          <a:xfrm>
            <a:off x="2486526" y="2967335"/>
            <a:ext cx="7218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Lets get our hands dirty by smashing the stack !</a:t>
            </a:r>
          </a:p>
          <a:p>
            <a:endParaRPr lang="en-IN" sz="2400" b="1" dirty="0">
              <a:solidFill>
                <a:schemeClr val="accent1"/>
              </a:solidFill>
            </a:endParaRPr>
          </a:p>
          <a:p>
            <a:r>
              <a:rPr lang="en-IN" sz="2400" b="1" dirty="0">
                <a:solidFill>
                  <a:schemeClr val="accent1"/>
                </a:solidFill>
              </a:rPr>
              <a:t>					</a:t>
            </a:r>
            <a:r>
              <a:rPr lang="en-IN" sz="2400" b="1" dirty="0"/>
              <a:t>Vulnserver Demo </a:t>
            </a:r>
          </a:p>
        </p:txBody>
      </p:sp>
    </p:spTree>
    <p:extLst>
      <p:ext uri="{BB962C8B-B14F-4D97-AF65-F5344CB8AC3E}">
        <p14:creationId xmlns:p14="http://schemas.microsoft.com/office/powerpoint/2010/main" val="92494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7A9447-DE18-4E2D-A42D-EF4B26941318}"/>
              </a:ext>
            </a:extLst>
          </p:cNvPr>
          <p:cNvSpPr/>
          <p:nvPr/>
        </p:nvSpPr>
        <p:spPr>
          <a:xfrm>
            <a:off x="1185822" y="2325334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/>
              <a:t>	- Fuzzing </a:t>
            </a:r>
          </a:p>
          <a:p>
            <a:r>
              <a:rPr lang="en-IN" sz="2400" dirty="0"/>
              <a:t>	- Determining offset of EIP</a:t>
            </a:r>
          </a:p>
          <a:p>
            <a:r>
              <a:rPr lang="en-IN" sz="2400" dirty="0"/>
              <a:t>	- Identifying Bad Characters</a:t>
            </a:r>
          </a:p>
          <a:p>
            <a:r>
              <a:rPr lang="en-IN" sz="2400" dirty="0"/>
              <a:t>	- Finding an appropriate module </a:t>
            </a:r>
          </a:p>
          <a:p>
            <a:r>
              <a:rPr lang="en-IN" sz="2400" dirty="0"/>
              <a:t>	- Generating a shellcode </a:t>
            </a:r>
          </a:p>
          <a:p>
            <a:r>
              <a:rPr lang="en-IN" sz="2400" dirty="0"/>
              <a:t>	- Crafting our Payload</a:t>
            </a:r>
          </a:p>
          <a:p>
            <a:r>
              <a:rPr lang="en-IN" sz="2400" dirty="0"/>
              <a:t>     - Exploitation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8337AB-0821-476F-A0DE-2EF1FD2D76CB}"/>
              </a:ext>
            </a:extLst>
          </p:cNvPr>
          <p:cNvSpPr/>
          <p:nvPr/>
        </p:nvSpPr>
        <p:spPr>
          <a:xfrm>
            <a:off x="1570266" y="702470"/>
            <a:ext cx="8829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Steps involved in developing stack based buffer overflows</a:t>
            </a:r>
          </a:p>
        </p:txBody>
      </p:sp>
    </p:spTree>
    <p:extLst>
      <p:ext uri="{BB962C8B-B14F-4D97-AF65-F5344CB8AC3E}">
        <p14:creationId xmlns:p14="http://schemas.microsoft.com/office/powerpoint/2010/main" val="4124947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83EA06-AF71-450B-9907-D8AAE1EAD412}"/>
              </a:ext>
            </a:extLst>
          </p:cNvPr>
          <p:cNvSpPr/>
          <p:nvPr/>
        </p:nvSpPr>
        <p:spPr>
          <a:xfrm>
            <a:off x="0" y="2291778"/>
            <a:ext cx="127512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2400" dirty="0" err="1">
                <a:solidFill>
                  <a:schemeClr val="accent1"/>
                </a:solidFill>
              </a:rPr>
              <a:t>pattern_create.rb</a:t>
            </a:r>
            <a:r>
              <a:rPr lang="en-IN" sz="2400" dirty="0">
                <a:solidFill>
                  <a:schemeClr val="accent1"/>
                </a:solidFill>
              </a:rPr>
              <a:t> </a:t>
            </a:r>
            <a:r>
              <a:rPr lang="en-IN" sz="2400" dirty="0"/>
              <a:t>and </a:t>
            </a:r>
            <a:r>
              <a:rPr lang="en-IN" sz="2400" dirty="0" err="1">
                <a:solidFill>
                  <a:schemeClr val="accent1"/>
                </a:solidFill>
              </a:rPr>
              <a:t>Pattern_offset.rb</a:t>
            </a:r>
            <a:r>
              <a:rPr lang="en-IN" sz="2400" dirty="0">
                <a:solidFill>
                  <a:schemeClr val="accent1"/>
                </a:solidFill>
              </a:rPr>
              <a:t> </a:t>
            </a:r>
            <a:r>
              <a:rPr lang="en-IN" sz="2400" dirty="0"/>
              <a:t>scripts by Metasploit.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2400" dirty="0"/>
              <a:t>/</a:t>
            </a:r>
            <a:r>
              <a:rPr lang="en-IN" sz="2400" dirty="0" err="1"/>
              <a:t>usr</a:t>
            </a:r>
            <a:r>
              <a:rPr lang="en-IN" sz="2400" dirty="0"/>
              <a:t>/share/</a:t>
            </a:r>
            <a:r>
              <a:rPr lang="en-IN" sz="2400" dirty="0" err="1"/>
              <a:t>metasploit</a:t>
            </a:r>
            <a:r>
              <a:rPr lang="en-IN" sz="2400" dirty="0"/>
              <a:t>-framework/tools/exploit/</a:t>
            </a:r>
            <a:r>
              <a:rPr lang="en-IN" sz="2400" dirty="0" err="1">
                <a:solidFill>
                  <a:schemeClr val="accent1"/>
                </a:solidFill>
              </a:rPr>
              <a:t>pattern_create.rb</a:t>
            </a:r>
            <a:r>
              <a:rPr lang="en-IN" sz="2400" dirty="0">
                <a:solidFill>
                  <a:schemeClr val="accent1"/>
                </a:solidFill>
              </a:rPr>
              <a:t> –l &lt;</a:t>
            </a:r>
            <a:r>
              <a:rPr lang="en-IN" sz="2400" dirty="0" err="1">
                <a:solidFill>
                  <a:schemeClr val="accent1"/>
                </a:solidFill>
              </a:rPr>
              <a:t>lenght</a:t>
            </a:r>
            <a:r>
              <a:rPr lang="en-IN" sz="2400" dirty="0">
                <a:solidFill>
                  <a:schemeClr val="accent1"/>
                </a:solidFill>
              </a:rPr>
              <a:t>&gt;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2400" dirty="0"/>
              <a:t>/</a:t>
            </a:r>
            <a:r>
              <a:rPr lang="en-IN" sz="2400" dirty="0" err="1"/>
              <a:t>usr</a:t>
            </a:r>
            <a:r>
              <a:rPr lang="en-IN" sz="2400" dirty="0"/>
              <a:t>/share/</a:t>
            </a:r>
            <a:r>
              <a:rPr lang="en-IN" sz="2400" dirty="0" err="1"/>
              <a:t>metasploit</a:t>
            </a:r>
            <a:r>
              <a:rPr lang="en-IN" sz="2400" dirty="0"/>
              <a:t>-framework/tools/exploit/</a:t>
            </a:r>
            <a:r>
              <a:rPr lang="en-IN" sz="2400" dirty="0" err="1">
                <a:solidFill>
                  <a:schemeClr val="accent1"/>
                </a:solidFill>
              </a:rPr>
              <a:t>pattern_offset.rb</a:t>
            </a:r>
            <a:r>
              <a:rPr lang="en-IN" sz="2400" dirty="0">
                <a:solidFill>
                  <a:schemeClr val="accent1"/>
                </a:solidFill>
              </a:rPr>
              <a:t> -l &lt;length&gt; -q &lt;offset found in EIP {ASCII}&gt;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511D6A-65A2-46A1-BBC2-55CC214F2DD5}"/>
              </a:ext>
            </a:extLst>
          </p:cNvPr>
          <p:cNvSpPr txBox="1"/>
          <p:nvPr/>
        </p:nvSpPr>
        <p:spPr>
          <a:xfrm>
            <a:off x="746621" y="4983060"/>
            <a:ext cx="6797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Note: The same can be achieved using mona.py extension</a:t>
            </a:r>
          </a:p>
          <a:p>
            <a:r>
              <a:rPr lang="en-IN" dirty="0"/>
              <a:t>Use !</a:t>
            </a:r>
            <a:r>
              <a:rPr lang="en-IN" dirty="0" err="1"/>
              <a:t>mona</a:t>
            </a:r>
            <a:r>
              <a:rPr lang="en-IN" dirty="0"/>
              <a:t> help for more options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88767-9E56-4DFB-98BA-4E84FE1ED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58" y="5582495"/>
            <a:ext cx="6363588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4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463659-F10D-4223-8C2C-072844FF2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5214"/>
            <a:ext cx="12192000" cy="24275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3A84BA-DE6C-469D-AC29-5ADEFE0AD565}"/>
              </a:ext>
            </a:extLst>
          </p:cNvPr>
          <p:cNvSpPr txBox="1"/>
          <p:nvPr/>
        </p:nvSpPr>
        <p:spPr>
          <a:xfrm>
            <a:off x="0" y="933061"/>
            <a:ext cx="10168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 below image was added just for referencing purpose as the practical demonstration </a:t>
            </a:r>
          </a:p>
          <a:p>
            <a:r>
              <a:rPr lang="en-IN" dirty="0"/>
              <a:t>showed the actual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34A22E-EB3B-4FAF-A45C-184AA009C10E}"/>
              </a:ext>
            </a:extLst>
          </p:cNvPr>
          <p:cNvSpPr txBox="1"/>
          <p:nvPr/>
        </p:nvSpPr>
        <p:spPr>
          <a:xfrm>
            <a:off x="2848957" y="5001772"/>
            <a:ext cx="649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Finding </a:t>
            </a:r>
            <a:r>
              <a:rPr lang="en-IN" dirty="0">
                <a:solidFill>
                  <a:schemeClr val="accent1"/>
                </a:solidFill>
              </a:rPr>
              <a:t>modules with bad/no protections </a:t>
            </a:r>
            <a:r>
              <a:rPr lang="en-IN" dirty="0"/>
              <a:t>using mona.py</a:t>
            </a:r>
          </a:p>
        </p:txBody>
      </p:sp>
    </p:spTree>
    <p:extLst>
      <p:ext uri="{BB962C8B-B14F-4D97-AF65-F5344CB8AC3E}">
        <p14:creationId xmlns:p14="http://schemas.microsoft.com/office/powerpoint/2010/main" val="1375451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FD6B3E-0738-4CE6-AD9F-95FDA658A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0885"/>
            <a:ext cx="12192000" cy="28162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D592F6-FEC1-43D3-8705-34C0130C12E1}"/>
              </a:ext>
            </a:extLst>
          </p:cNvPr>
          <p:cNvSpPr txBox="1"/>
          <p:nvPr/>
        </p:nvSpPr>
        <p:spPr>
          <a:xfrm>
            <a:off x="0" y="933061"/>
            <a:ext cx="10168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 below image was added just for referencing purpose as the practical demonstration </a:t>
            </a:r>
          </a:p>
          <a:p>
            <a:r>
              <a:rPr lang="en-IN" dirty="0"/>
              <a:t>showed the actual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B8277-6AE3-45D3-BE4E-A68F88DEF0B7}"/>
              </a:ext>
            </a:extLst>
          </p:cNvPr>
          <p:cNvSpPr txBox="1"/>
          <p:nvPr/>
        </p:nvSpPr>
        <p:spPr>
          <a:xfrm>
            <a:off x="2772772" y="5186329"/>
            <a:ext cx="6159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Finding pointers for </a:t>
            </a:r>
            <a:r>
              <a:rPr lang="en-IN" dirty="0">
                <a:solidFill>
                  <a:schemeClr val="accent1"/>
                </a:solidFill>
              </a:rPr>
              <a:t>JMP ESP instruction </a:t>
            </a:r>
            <a:r>
              <a:rPr lang="en-IN" dirty="0"/>
              <a:t>using mona.py</a:t>
            </a:r>
          </a:p>
        </p:txBody>
      </p:sp>
    </p:spTree>
    <p:extLst>
      <p:ext uri="{BB962C8B-B14F-4D97-AF65-F5344CB8AC3E}">
        <p14:creationId xmlns:p14="http://schemas.microsoft.com/office/powerpoint/2010/main" val="704624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68B0B0-119C-417E-BDF1-AA3D59514004}"/>
              </a:ext>
            </a:extLst>
          </p:cNvPr>
          <p:cNvSpPr txBox="1"/>
          <p:nvPr/>
        </p:nvSpPr>
        <p:spPr>
          <a:xfrm>
            <a:off x="1803633" y="1258349"/>
            <a:ext cx="826540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Bad characters:</a:t>
            </a:r>
          </a:p>
          <a:p>
            <a:endParaRPr lang="en-US" dirty="0"/>
          </a:p>
          <a:p>
            <a:r>
              <a:rPr lang="en-US" dirty="0"/>
              <a:t>To name a few, </a:t>
            </a:r>
          </a:p>
          <a:p>
            <a:r>
              <a:rPr lang="en-US" dirty="0"/>
              <a:t>\x00   - String terminator (Null byte)</a:t>
            </a:r>
          </a:p>
          <a:p>
            <a:r>
              <a:rPr lang="en-US" dirty="0"/>
              <a:t>\x0a &amp; \x0d (\r \n) – In the HTTP header fields</a:t>
            </a:r>
          </a:p>
          <a:p>
            <a:r>
              <a:rPr lang="en-US" dirty="0"/>
              <a:t>And could be more depending on the application we exploit.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Why should attacks be bothered about bad characters ?</a:t>
            </a:r>
          </a:p>
          <a:p>
            <a:endParaRPr lang="en-US" dirty="0"/>
          </a:p>
          <a:p>
            <a:r>
              <a:rPr lang="en-US" dirty="0"/>
              <a:t>The payloads would fail to run as expected if they have bad characters.</a:t>
            </a:r>
          </a:p>
          <a:p>
            <a:r>
              <a:rPr lang="en-US" dirty="0"/>
              <a:t>Bad characters in payloads would be misinterpreted.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6570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EE8864-F049-4333-9CB7-98F7EAE62FFE}"/>
              </a:ext>
            </a:extLst>
          </p:cNvPr>
          <p:cNvSpPr/>
          <p:nvPr/>
        </p:nvSpPr>
        <p:spPr>
          <a:xfrm>
            <a:off x="1973064" y="721345"/>
            <a:ext cx="8393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How can we mitigate and/or prevent buffer overflows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6A167-E678-48F0-A8CD-6F9B59CD54AA}"/>
              </a:ext>
            </a:extLst>
          </p:cNvPr>
          <p:cNvSpPr txBox="1"/>
          <p:nvPr/>
        </p:nvSpPr>
        <p:spPr>
          <a:xfrm>
            <a:off x="695471" y="1367755"/>
            <a:ext cx="1094883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/>
              <a:t>By </a:t>
            </a:r>
            <a:r>
              <a:rPr lang="en-IN" dirty="0">
                <a:solidFill>
                  <a:schemeClr val="accent1"/>
                </a:solidFill>
              </a:rPr>
              <a:t>making stack pages non-executable </a:t>
            </a:r>
            <a:r>
              <a:rPr lang="en-IN" dirty="0"/>
              <a:t>[NX] bit offered by Intel processors] (</a:t>
            </a:r>
            <a:r>
              <a:rPr lang="en-IN" dirty="0">
                <a:solidFill>
                  <a:schemeClr val="accent1"/>
                </a:solidFill>
              </a:rPr>
              <a:t>DEP</a:t>
            </a:r>
            <a:r>
              <a:rPr lang="en-IN" dirty="0"/>
              <a:t>)</a:t>
            </a:r>
          </a:p>
          <a:p>
            <a:r>
              <a:rPr lang="en-IN" dirty="0"/>
              <a:t>(May not always be advantages in preventing return to Libc attacks)</a:t>
            </a:r>
          </a:p>
          <a:p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>
                <a:solidFill>
                  <a:schemeClr val="accent1"/>
                </a:solidFill>
              </a:rPr>
              <a:t>Use languages like Java </a:t>
            </a:r>
            <a:r>
              <a:rPr lang="en-IN" dirty="0"/>
              <a:t>that check array bounds.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>
                <a:solidFill>
                  <a:schemeClr val="accent1"/>
                </a:solidFill>
              </a:rPr>
              <a:t>Use secure libraries </a:t>
            </a:r>
            <a:r>
              <a:rPr lang="en-IN" dirty="0"/>
              <a:t>like those specified by C11 annex K, [gets_s, strcpy_s, strncpy_s ..etc]</a:t>
            </a:r>
          </a:p>
          <a:p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>
                <a:solidFill>
                  <a:schemeClr val="accent1"/>
                </a:solidFill>
              </a:rPr>
              <a:t>Using Canaries </a:t>
            </a:r>
            <a:r>
              <a:rPr lang="en-IN" dirty="0"/>
              <a:t>[Stack cookies]</a:t>
            </a:r>
          </a:p>
          <a:p>
            <a:r>
              <a:rPr lang="en-IN" dirty="0"/>
              <a:t>[Known pseudo random values inserted into stack pages to monitor buffer overflows  ]</a:t>
            </a:r>
          </a:p>
          <a:p>
            <a:r>
              <a:rPr lang="en-IN" dirty="0"/>
              <a:t>These are implemented in gcc by default</a:t>
            </a:r>
          </a:p>
          <a:p>
            <a:r>
              <a:rPr lang="en-IN" dirty="0"/>
              <a:t>Knowing the value of Canaries would allow attackers to overcome this defence mechanism.</a:t>
            </a:r>
          </a:p>
          <a:p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>
                <a:solidFill>
                  <a:schemeClr val="accent1"/>
                </a:solidFill>
              </a:rPr>
              <a:t>ASLR</a:t>
            </a:r>
            <a:r>
              <a:rPr lang="en-IN" dirty="0"/>
              <a:t> [Address Space Layout Randomization] (Linux kernel 2.6.x and above, Win 7 and above)</a:t>
            </a:r>
          </a:p>
          <a:p>
            <a:r>
              <a:rPr lang="en-IN" dirty="0"/>
              <a:t>Raises the bar by randomizing the address of modules and makes it harder to implement Bos</a:t>
            </a:r>
          </a:p>
          <a:p>
            <a:endParaRPr lang="en-IN" dirty="0"/>
          </a:p>
          <a:p>
            <a:r>
              <a:rPr lang="en-IN" dirty="0"/>
              <a:t>- </a:t>
            </a:r>
            <a:r>
              <a:rPr lang="en-IN" dirty="0">
                <a:solidFill>
                  <a:schemeClr val="accent1"/>
                </a:solidFill>
              </a:rPr>
              <a:t>EMET </a:t>
            </a:r>
            <a:r>
              <a:rPr lang="en-IN" dirty="0"/>
              <a:t>&amp; </a:t>
            </a:r>
            <a:r>
              <a:rPr lang="en-IN" dirty="0">
                <a:solidFill>
                  <a:schemeClr val="accent1"/>
                </a:solidFill>
              </a:rPr>
              <a:t>Windows Exploit Protection</a:t>
            </a:r>
            <a:r>
              <a:rPr lang="en-IN" dirty="0"/>
              <a:t> &amp; </a:t>
            </a:r>
            <a:r>
              <a:rPr lang="en-IN" dirty="0">
                <a:solidFill>
                  <a:schemeClr val="accent1"/>
                </a:solidFill>
              </a:rPr>
              <a:t>EMET(deprecated)</a:t>
            </a:r>
            <a:r>
              <a:rPr lang="en-IN" dirty="0"/>
              <a:t> (Windows 10, version 1709 and above)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6417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B3A4DB-EA3D-4AE2-9AD3-79570CD1AA3A}"/>
              </a:ext>
            </a:extLst>
          </p:cNvPr>
          <p:cNvSpPr txBox="1"/>
          <p:nvPr/>
        </p:nvSpPr>
        <p:spPr>
          <a:xfrm>
            <a:off x="553185" y="2550253"/>
            <a:ext cx="110856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Attackers continuously develop new techniques to defeat ASLR defense. Bypass techniques include using ROP chain in non-ASLR modules (e.g., CVE 2013-1347), JIT/NOP spraying (e.g., CVE-2013-3346), as well as memory disclosure vulnerabilities and other techniques (e.g., CVE-2015-1685, CVE-2015-2449, CVE-2013-2556, CVE-2013-0640, CVE-2013-0634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58720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evin Mitnick Quote: “There is no patch for stupidity.”">
            <a:extLst>
              <a:ext uri="{FF2B5EF4-FFF2-40B4-BE49-F238E27FC236}">
                <a16:creationId xmlns:a16="http://schemas.microsoft.com/office/drawing/2014/main" id="{8A03106D-FE28-43E7-90F1-83F0F723D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33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F1B2B-A0E3-43BF-B0BF-86316604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References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76C8E-5695-4EEA-BEA2-FD89C6110222}"/>
              </a:ext>
            </a:extLst>
          </p:cNvPr>
          <p:cNvSpPr txBox="1"/>
          <p:nvPr/>
        </p:nvSpPr>
        <p:spPr>
          <a:xfrm>
            <a:off x="75501" y="2874893"/>
            <a:ext cx="118433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SANS institute’s: </a:t>
            </a:r>
            <a:r>
              <a:rPr lang="en-US" dirty="0">
                <a:solidFill>
                  <a:schemeClr val="accent1"/>
                </a:solidFill>
              </a:rPr>
              <a:t>Buffer Overflows for Dummies </a:t>
            </a:r>
            <a:r>
              <a:rPr lang="en-US" dirty="0"/>
              <a:t>by </a:t>
            </a:r>
            <a:r>
              <a:rPr lang="en-IN" dirty="0"/>
              <a:t>Josef Nelißen</a:t>
            </a:r>
          </a:p>
          <a:p>
            <a:pPr marL="285750" indent="-285750">
              <a:buFontTx/>
              <a:buChar char="-"/>
            </a:pPr>
            <a:r>
              <a:rPr lang="en-I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https://github.com/stephenbradshaw/</a:t>
            </a:r>
            <a:r>
              <a:rPr lang="en-IN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vulnserver</a:t>
            </a:r>
            <a:endParaRPr lang="en-IN" dirty="0">
              <a:solidFill>
                <a:schemeClr val="accent1"/>
              </a:solidFill>
            </a:endParaRPr>
          </a:p>
          <a:p>
            <a:pPr marL="285750" indent="-285750">
              <a:buFontTx/>
              <a:buChar char="-"/>
            </a:pPr>
            <a:r>
              <a:rPr lang="en-I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https://resources.infosecinstitute.com/</a:t>
            </a:r>
            <a:r>
              <a:rPr lang="en-IN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bypassing-seh-protection</a:t>
            </a:r>
            <a:r>
              <a:rPr lang="en-I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-a-real-life-example/#gref</a:t>
            </a: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https://www.fireeye.com/blog/threat-research/2019/10/shikata-ga-nai-encoder-still-going-strong.html</a:t>
            </a: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https://blog.morphisec.com/</a:t>
            </a:r>
            <a:r>
              <a:rPr lang="en-IN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aslr-what-it-is-and-what-it-isnt</a:t>
            </a:r>
            <a:r>
              <a:rPr lang="en-I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http://msdn.microsoft.com/en-us/library/9a89h429(VS.80).aspx</a:t>
            </a: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https://docs.microsoft.com/en-us/windows/security/threat-protection/microsoft-defender-atp</a:t>
            </a:r>
          </a:p>
          <a:p>
            <a:r>
              <a:rPr lang="en-IN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/expl</a:t>
            </a:r>
            <a:r>
              <a:rPr lang="en-IN" dirty="0">
                <a:solidFill>
                  <a:schemeClr val="accent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oit-protection</a:t>
            </a:r>
            <a:endParaRPr lang="en-IN" dirty="0">
              <a:solidFill>
                <a:schemeClr val="accent1"/>
              </a:solidFill>
            </a:endParaRPr>
          </a:p>
          <a:p>
            <a:r>
              <a:rPr lang="en-IN" dirty="0">
                <a:solidFill>
                  <a:schemeClr val="accent1"/>
                </a:solidFill>
              </a:rPr>
              <a:t>- </a:t>
            </a:r>
            <a:r>
              <a:rPr lang="en-IN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https://arxiv.org/abs/1807.03757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389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64DB3B-939B-468F-98DA-2203C6DD8385}"/>
              </a:ext>
            </a:extLst>
          </p:cNvPr>
          <p:cNvSpPr txBox="1"/>
          <p:nvPr/>
        </p:nvSpPr>
        <p:spPr>
          <a:xfrm>
            <a:off x="5341627" y="704675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Contents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74D746-25E6-42E1-91D9-7B6F7A5398FC}"/>
              </a:ext>
            </a:extLst>
          </p:cNvPr>
          <p:cNvSpPr txBox="1"/>
          <p:nvPr/>
        </p:nvSpPr>
        <p:spPr>
          <a:xfrm>
            <a:off x="915720" y="1525560"/>
            <a:ext cx="550836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1) What are buffer overflows ?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2) Types of buffer overflow and methodologies.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3) Brief history and trends.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4) Common CPU registers and Assembly language. 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5) Anatomy of memory.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6) Stack vs Heap memory.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7) Deep dive into stack based buffer overflow.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8) Developing stack buffer overflow exploits. (Demo)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	- Fuzzing 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	- Determining offset of EIP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	- Identifying Bad Characters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	- Finding an appropriate module 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	- Generating a shellcode 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	- Post Exploitation activities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9) Ways to mitigate and/or Prevent buffer overflows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916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4FF84E-968A-4844-A583-EBC3832242F3}"/>
              </a:ext>
            </a:extLst>
          </p:cNvPr>
          <p:cNvSpPr txBox="1"/>
          <p:nvPr/>
        </p:nvSpPr>
        <p:spPr>
          <a:xfrm>
            <a:off x="5716729" y="2547627"/>
            <a:ext cx="7585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b="1" dirty="0">
                <a:solidFill>
                  <a:schemeClr val="accent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65730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603500-6DD0-4094-97F4-FB0E4BE576EE}"/>
              </a:ext>
            </a:extLst>
          </p:cNvPr>
          <p:cNvSpPr txBox="1"/>
          <p:nvPr/>
        </p:nvSpPr>
        <p:spPr>
          <a:xfrm>
            <a:off x="4710043" y="3167390"/>
            <a:ext cx="2864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Thank you ! </a:t>
            </a:r>
            <a:endParaRPr lang="en-IN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7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0DC540-82C0-410A-874F-F248174B5E4D}"/>
              </a:ext>
            </a:extLst>
          </p:cNvPr>
          <p:cNvSpPr txBox="1"/>
          <p:nvPr/>
        </p:nvSpPr>
        <p:spPr>
          <a:xfrm>
            <a:off x="4068172" y="2905780"/>
            <a:ext cx="4447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buffer overflow ?</a:t>
            </a:r>
          </a:p>
        </p:txBody>
      </p:sp>
    </p:spTree>
    <p:extLst>
      <p:ext uri="{BB962C8B-B14F-4D97-AF65-F5344CB8AC3E}">
        <p14:creationId xmlns:p14="http://schemas.microsoft.com/office/powerpoint/2010/main" val="301927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300623-1307-4E98-AFC0-48D0268405CF}"/>
              </a:ext>
            </a:extLst>
          </p:cNvPr>
          <p:cNvSpPr txBox="1"/>
          <p:nvPr/>
        </p:nvSpPr>
        <p:spPr>
          <a:xfrm>
            <a:off x="2789485" y="956344"/>
            <a:ext cx="6613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can go wrong when buffers overflow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D32CD-F664-47B0-9330-327C3B01D993}"/>
              </a:ext>
            </a:extLst>
          </p:cNvPr>
          <p:cNvSpPr txBox="1"/>
          <p:nvPr/>
        </p:nvSpPr>
        <p:spPr>
          <a:xfrm>
            <a:off x="1209726" y="2151727"/>
            <a:ext cx="488627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Denial of Service (DoS)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Corruption of important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Change in Program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Arbitrary Code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Privileges may elevate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Operational instabilities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Abnormal termination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Sometimes Nothing At All .. </a:t>
            </a:r>
          </a:p>
        </p:txBody>
      </p:sp>
    </p:spTree>
    <p:extLst>
      <p:ext uri="{BB962C8B-B14F-4D97-AF65-F5344CB8AC3E}">
        <p14:creationId xmlns:p14="http://schemas.microsoft.com/office/powerpoint/2010/main" val="261359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82DDD2-7AEF-4B35-B3B4-600D632F0827}"/>
              </a:ext>
            </a:extLst>
          </p:cNvPr>
          <p:cNvSpPr txBox="1"/>
          <p:nvPr/>
        </p:nvSpPr>
        <p:spPr>
          <a:xfrm>
            <a:off x="266700" y="990600"/>
            <a:ext cx="119253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1"/>
                </a:solidFill>
              </a:rPr>
              <a:t>Types of buffer overflows:</a:t>
            </a:r>
          </a:p>
          <a:p>
            <a:endParaRPr lang="en-IN" sz="2000" b="1" dirty="0"/>
          </a:p>
          <a:p>
            <a:r>
              <a:rPr lang="en-IN" sz="2000" b="1" dirty="0"/>
              <a:t>- Stack buffer overflow</a:t>
            </a:r>
          </a:p>
          <a:p>
            <a:r>
              <a:rPr lang="en-IN" sz="2000" b="1" dirty="0"/>
              <a:t>- Heap buffer overflow </a:t>
            </a:r>
            <a:r>
              <a:rPr lang="en-IN" sz="2000" dirty="0"/>
              <a:t>(More complex)</a:t>
            </a:r>
          </a:p>
          <a:p>
            <a:r>
              <a:rPr lang="en-IN" sz="2000" b="1" dirty="0"/>
              <a:t>- Integer overflows “</a:t>
            </a:r>
            <a:r>
              <a:rPr lang="en-IN" sz="2000" dirty="0"/>
              <a:t>are not buffer overflows”</a:t>
            </a:r>
            <a:endParaRPr lang="en-IN" sz="2000" b="1" dirty="0"/>
          </a:p>
          <a:p>
            <a:endParaRPr lang="en-IN" sz="2000" b="1" dirty="0"/>
          </a:p>
          <a:p>
            <a:r>
              <a:rPr lang="en-IN" sz="2000" b="1" dirty="0">
                <a:solidFill>
                  <a:schemeClr val="accent1"/>
                </a:solidFill>
              </a:rPr>
              <a:t>Methods:</a:t>
            </a:r>
          </a:p>
          <a:p>
            <a:endParaRPr lang="en-IN" sz="2000" b="1" dirty="0"/>
          </a:p>
          <a:p>
            <a:pPr marL="285750" indent="-285750">
              <a:buFontTx/>
              <a:buChar char="-"/>
            </a:pPr>
            <a:r>
              <a:rPr lang="en-US" dirty="0"/>
              <a:t> Data typed or pasted into text fields of the program’s graphical user interface.</a:t>
            </a:r>
          </a:p>
          <a:p>
            <a:pPr marL="342900" indent="-342900">
              <a:buFontTx/>
              <a:buChar char="-"/>
            </a:pPr>
            <a:r>
              <a:rPr lang="en-US" dirty="0"/>
              <a:t>Data sent to the program via a network.</a:t>
            </a:r>
          </a:p>
          <a:p>
            <a:pPr marL="342900" indent="-342900">
              <a:buFontTx/>
              <a:buChar char="-"/>
            </a:pPr>
            <a:r>
              <a:rPr lang="en-IN" dirty="0"/>
              <a:t>Data provided in a file.</a:t>
            </a:r>
          </a:p>
          <a:p>
            <a:pPr marL="342900" indent="-342900">
              <a:buFontTx/>
              <a:buChar char="-"/>
            </a:pPr>
            <a:r>
              <a:rPr lang="en-US" dirty="0"/>
              <a:t>Data provided on the command line when invoking the program via a command line </a:t>
            </a:r>
            <a:r>
              <a:rPr lang="en-IN" dirty="0"/>
              <a:t>Interpreter.</a:t>
            </a:r>
          </a:p>
          <a:p>
            <a:r>
              <a:rPr lang="en-IN" dirty="0"/>
              <a:t>-    </a:t>
            </a:r>
            <a:r>
              <a:rPr lang="en-US" dirty="0"/>
              <a:t>Data provided in environment variables.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98116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6EB9D-8394-4841-BA78-942E6BA9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86" y="1114511"/>
            <a:ext cx="4473255" cy="4473255"/>
          </a:xfrm>
          <a:prstGeom prst="rect">
            <a:avLst/>
          </a:prstGeom>
        </p:spPr>
      </p:pic>
      <p:pic>
        <p:nvPicPr>
          <p:cNvPr id="1042" name="Picture 18" descr="Image result for youtube logo no background">
            <a:extLst>
              <a:ext uri="{FF2B5EF4-FFF2-40B4-BE49-F238E27FC236}">
                <a16:creationId xmlns:a16="http://schemas.microsoft.com/office/drawing/2014/main" id="{D131FDDE-433B-484D-B85F-3E25D0F2D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216" y="1076841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736482-3C5A-41A1-A71A-F46D20A0D1FB}"/>
              </a:ext>
            </a:extLst>
          </p:cNvPr>
          <p:cNvSpPr txBox="1"/>
          <p:nvPr/>
        </p:nvSpPr>
        <p:spPr>
          <a:xfrm>
            <a:off x="8120248" y="2422525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Mehhh</a:t>
            </a:r>
            <a:r>
              <a:rPr lang="en-IN" dirty="0"/>
              <a:t> !!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4234A-A739-41D4-BF23-A766221EFC2A}"/>
              </a:ext>
            </a:extLst>
          </p:cNvPr>
          <p:cNvSpPr txBox="1"/>
          <p:nvPr/>
        </p:nvSpPr>
        <p:spPr>
          <a:xfrm>
            <a:off x="5621361" y="3351138"/>
            <a:ext cx="64817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YouTube has changed its view count limit to </a:t>
            </a:r>
            <a:r>
              <a:rPr lang="en-IN" sz="2400" dirty="0">
                <a:solidFill>
                  <a:schemeClr val="accent1"/>
                </a:solidFill>
              </a:rPr>
              <a:t>9,223,372,036,854,775,807</a:t>
            </a:r>
            <a:r>
              <a:rPr lang="en-IN" sz="2400" dirty="0"/>
              <a:t> because of this gentle man . . 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It was </a:t>
            </a:r>
            <a:r>
              <a:rPr lang="en-IN" sz="2400" dirty="0">
                <a:solidFill>
                  <a:schemeClr val="accent1"/>
                </a:solidFill>
              </a:rPr>
              <a:t>2,147,483,647</a:t>
            </a:r>
            <a:r>
              <a:rPr lang="en-IN" sz="2400" dirty="0"/>
              <a:t> before (Maximum value for 32 bit signed integer)</a:t>
            </a:r>
          </a:p>
          <a:p>
            <a:r>
              <a:rPr lang="en-IN" sz="2400" dirty="0"/>
              <a:t>But showed </a:t>
            </a:r>
            <a:r>
              <a:rPr lang="en-IN" sz="2400" dirty="0">
                <a:solidFill>
                  <a:srgbClr val="FF0000"/>
                </a:solidFill>
              </a:rPr>
              <a:t>-2147483648 </a:t>
            </a:r>
            <a:r>
              <a:rPr lang="en-IN" sz="2400" dirty="0"/>
              <a:t>when overflowed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53345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2D24F8-049C-49D6-BF21-3E90F5D11FB8}"/>
              </a:ext>
            </a:extLst>
          </p:cNvPr>
          <p:cNvSpPr txBox="1"/>
          <p:nvPr/>
        </p:nvSpPr>
        <p:spPr>
          <a:xfrm>
            <a:off x="336250" y="769776"/>
            <a:ext cx="1151950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accent1"/>
                </a:solidFill>
              </a:rPr>
              <a:t>Brief History &amp; Trends</a:t>
            </a:r>
          </a:p>
          <a:p>
            <a:pPr algn="ctr"/>
            <a:endParaRPr lang="en-IN" sz="2400" b="1" dirty="0">
              <a:solidFill>
                <a:schemeClr val="accent1"/>
              </a:solidFill>
            </a:endParaRPr>
          </a:p>
          <a:p>
            <a:pPr algn="ctr"/>
            <a:endParaRPr lang="en-IN" sz="2400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First identified in 1970’s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Morris worm in 1988.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Slammer worm in 2002 [</a:t>
            </a:r>
            <a:r>
              <a:rPr lang="en-IN" sz="2400" b="1" dirty="0">
                <a:solidFill>
                  <a:schemeClr val="accent1"/>
                </a:solidFill>
              </a:rPr>
              <a:t>CVE-2002-0649</a:t>
            </a:r>
            <a:r>
              <a:rPr lang="en-IN" sz="2400" dirty="0"/>
              <a:t>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Internet Information Server (IIS) 4.0 and 5.0</a:t>
            </a:r>
            <a:r>
              <a:rPr lang="en-IN" dirty="0"/>
              <a:t>  </a:t>
            </a:r>
            <a:r>
              <a:rPr lang="en-IN" sz="2400" dirty="0"/>
              <a:t>ISAPI extension[</a:t>
            </a:r>
            <a:r>
              <a:rPr lang="en-IN" sz="2400" b="1" dirty="0">
                <a:solidFill>
                  <a:schemeClr val="accent1"/>
                </a:solidFill>
              </a:rPr>
              <a:t>CVE-2002-0071</a:t>
            </a:r>
            <a:r>
              <a:rPr lang="en-IN" sz="2400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Heartbleed(OpenSSL (v1.0.1-1f) buffer Underflow bug [</a:t>
            </a:r>
            <a:r>
              <a:rPr lang="en-IN" sz="2400" b="1" dirty="0">
                <a:solidFill>
                  <a:schemeClr val="accent1"/>
                </a:solidFill>
              </a:rPr>
              <a:t>CVE-2014-0160</a:t>
            </a:r>
            <a:r>
              <a:rPr lang="en-IN" sz="2400" dirty="0"/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Python’s </a:t>
            </a:r>
            <a:r>
              <a:rPr lang="en-US" altLang="en-US" sz="2400" dirty="0"/>
              <a:t>os.symlink() method on Windows [</a:t>
            </a:r>
            <a:r>
              <a:rPr lang="en-IN" sz="2400" b="1" dirty="0">
                <a:solidFill>
                  <a:schemeClr val="accent1"/>
                </a:solidFill>
              </a:rPr>
              <a:t>CVE-2018-1000117</a:t>
            </a:r>
            <a:r>
              <a:rPr lang="en-IN" sz="2400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Putty SSH client V 7.1 on Unix machines (RBO) [</a:t>
            </a:r>
            <a:r>
              <a:rPr lang="en-IN" sz="2400" b="1" dirty="0">
                <a:solidFill>
                  <a:schemeClr val="accent1"/>
                </a:solidFill>
              </a:rPr>
              <a:t>CVE-2019-9895</a:t>
            </a:r>
            <a:r>
              <a:rPr lang="en-IN" sz="2400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IBM Watson IOT Message gateway vulnerability [</a:t>
            </a:r>
            <a:r>
              <a:rPr lang="en-IN" sz="2400" b="1" dirty="0">
                <a:solidFill>
                  <a:schemeClr val="accent1"/>
                </a:solidFill>
              </a:rPr>
              <a:t>CVE-2020-4207</a:t>
            </a:r>
            <a:r>
              <a:rPr lang="en-IN" sz="2400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And many more… (Search for buffer overflow @ </a:t>
            </a:r>
            <a:r>
              <a:rPr lang="en-IN" sz="24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https://cve.mitre.org/</a:t>
            </a:r>
            <a:r>
              <a:rPr lang="en-IN" sz="2400" dirty="0">
                <a:solidFill>
                  <a:srgbClr val="00B0F0"/>
                </a:solidFill>
              </a:rPr>
              <a:t> </a:t>
            </a:r>
            <a:r>
              <a:rPr lang="en-IN" sz="2400" dirty="0"/>
              <a:t>)</a:t>
            </a:r>
            <a:r>
              <a:rPr lang="en-IN" sz="2400" dirty="0">
                <a:solidFill>
                  <a:srgbClr val="00B0F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596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B0402F-094F-486A-A4EE-1F2E8CA3AFD0}"/>
              </a:ext>
            </a:extLst>
          </p:cNvPr>
          <p:cNvSpPr/>
          <p:nvPr/>
        </p:nvSpPr>
        <p:spPr>
          <a:xfrm>
            <a:off x="348143" y="2769944"/>
            <a:ext cx="114957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</a:rPr>
              <a:t>In many, many cases there is no check at all (due to laziness, guilelessness, an</a:t>
            </a:r>
          </a:p>
          <a:p>
            <a:r>
              <a:rPr lang="en-US" sz="2000" b="1" dirty="0">
                <a:latin typeface="Arial" panose="020B0604020202020204" pitchFamily="34" charset="0"/>
              </a:rPr>
              <a:t>“aggressive” development schedule or simply obliviousness of the programmer) – the data is just processed as is.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380124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1524</Words>
  <Application>Microsoft Office PowerPoint</Application>
  <PresentationFormat>Widescreen</PresentationFormat>
  <Paragraphs>279</Paragraphs>
  <Slides>31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ArialMT</vt:lpstr>
      <vt:lpstr>Century Gothic</vt:lpstr>
      <vt:lpstr>Franklin Gothic Demi Cond</vt:lpstr>
      <vt:lpstr>medium-content-serif-font</vt:lpstr>
      <vt:lpstr>Segoe UI</vt:lpstr>
      <vt:lpstr>Wingdings 2</vt:lpstr>
      <vt:lpstr>Quotable</vt:lpstr>
      <vt:lpstr>Introduction to Buffer Overflows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Stack                  vs           Heap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Buffer Overflows</dc:title>
  <dc:creator>Ravi Vashatkar</dc:creator>
  <cp:lastModifiedBy>Ravi Vashatkar</cp:lastModifiedBy>
  <cp:revision>26</cp:revision>
  <dcterms:created xsi:type="dcterms:W3CDTF">2020-02-10T21:27:05Z</dcterms:created>
  <dcterms:modified xsi:type="dcterms:W3CDTF">2020-02-12T16:43:22Z</dcterms:modified>
</cp:coreProperties>
</file>