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4660"/>
  </p:normalViewPr>
  <p:slideViewPr>
    <p:cSldViewPr snapToGrid="0">
      <p:cViewPr varScale="1">
        <p:scale>
          <a:sx n="91" d="100"/>
          <a:sy n="91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ACD4-097B-4139-AE0B-7C2155AF9A36}" type="datetimeFigureOut">
              <a:rPr lang="en-GB" smtClean="0"/>
              <a:t>10/08/20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85C-976F-4DCC-B8AA-703C7D24A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59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ACD4-097B-4139-AE0B-7C2155AF9A36}" type="datetimeFigureOut">
              <a:rPr lang="en-GB" smtClean="0"/>
              <a:t>10/08/20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85C-976F-4DCC-B8AA-703C7D24A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7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ACD4-097B-4139-AE0B-7C2155AF9A36}" type="datetimeFigureOut">
              <a:rPr lang="en-GB" smtClean="0"/>
              <a:t>10/08/20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85C-976F-4DCC-B8AA-703C7D24A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871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ACD4-097B-4139-AE0B-7C2155AF9A36}" type="datetimeFigureOut">
              <a:rPr lang="en-GB" smtClean="0"/>
              <a:t>10/08/20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85C-976F-4DCC-B8AA-703C7D24A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565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ACD4-097B-4139-AE0B-7C2155AF9A36}" type="datetimeFigureOut">
              <a:rPr lang="en-GB" smtClean="0"/>
              <a:t>10/08/20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85C-976F-4DCC-B8AA-703C7D24A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800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ACD4-097B-4139-AE0B-7C2155AF9A36}" type="datetimeFigureOut">
              <a:rPr lang="en-GB" smtClean="0"/>
              <a:t>10/08/20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85C-976F-4DCC-B8AA-703C7D24A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114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ACD4-097B-4139-AE0B-7C2155AF9A36}" type="datetimeFigureOut">
              <a:rPr lang="en-GB" smtClean="0"/>
              <a:t>10/08/20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85C-976F-4DCC-B8AA-703C7D24A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479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ACD4-097B-4139-AE0B-7C2155AF9A36}" type="datetimeFigureOut">
              <a:rPr lang="en-GB" smtClean="0"/>
              <a:t>10/08/20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85C-976F-4DCC-B8AA-703C7D24A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237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ACD4-097B-4139-AE0B-7C2155AF9A36}" type="datetimeFigureOut">
              <a:rPr lang="en-GB" smtClean="0"/>
              <a:t>10/08/20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85C-976F-4DCC-B8AA-703C7D24A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878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ACD4-097B-4139-AE0B-7C2155AF9A36}" type="datetimeFigureOut">
              <a:rPr lang="en-GB" smtClean="0"/>
              <a:t>10/08/20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85C-976F-4DCC-B8AA-703C7D24A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8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ACD4-097B-4139-AE0B-7C2155AF9A36}" type="datetimeFigureOut">
              <a:rPr lang="en-GB" smtClean="0"/>
              <a:t>10/08/20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85C-976F-4DCC-B8AA-703C7D24A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23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ACD4-097B-4139-AE0B-7C2155AF9A36}" type="datetimeFigureOut">
              <a:rPr lang="en-GB" smtClean="0"/>
              <a:t>10/08/20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85C-976F-4DCC-B8AA-703C7D24A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30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ACD4-097B-4139-AE0B-7C2155AF9A36}" type="datetimeFigureOut">
              <a:rPr lang="en-GB" smtClean="0"/>
              <a:t>10/08/20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85C-976F-4DCC-B8AA-703C7D24A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90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ACD4-097B-4139-AE0B-7C2155AF9A36}" type="datetimeFigureOut">
              <a:rPr lang="en-GB" smtClean="0"/>
              <a:t>10/08/20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85C-976F-4DCC-B8AA-703C7D24A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74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ACD4-097B-4139-AE0B-7C2155AF9A36}" type="datetimeFigureOut">
              <a:rPr lang="en-GB" smtClean="0"/>
              <a:t>10/08/20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85C-976F-4DCC-B8AA-703C7D24A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01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ACD4-097B-4139-AE0B-7C2155AF9A36}" type="datetimeFigureOut">
              <a:rPr lang="en-GB" smtClean="0"/>
              <a:t>10/08/20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85C-976F-4DCC-B8AA-703C7D24A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45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ACD4-097B-4139-AE0B-7C2155AF9A36}" type="datetimeFigureOut">
              <a:rPr lang="en-GB" smtClean="0"/>
              <a:t>10/08/20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1985C-976F-4DCC-B8AA-703C7D24A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39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A00ACD4-097B-4139-AE0B-7C2155AF9A36}" type="datetimeFigureOut">
              <a:rPr lang="en-GB" smtClean="0"/>
              <a:t>10/08/20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BE1985C-976F-4DCC-B8AA-703C7D24A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14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A00ACD4-097B-4139-AE0B-7C2155AF9A36}" type="datetimeFigureOut">
              <a:rPr lang="en-GB" smtClean="0"/>
              <a:t>10/08/20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BE1985C-976F-4DCC-B8AA-703C7D24AE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988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JYAgFDgu7Ro?start=130&amp;feature=oembed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eckra.in/" TargetMode="External"/><Relationship Id="rId7" Type="http://schemas.openxmlformats.org/officeDocument/2006/relationships/hyperlink" Target="http://www.iokit.racing/oneweirdtrick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twitter.com/s1guza" TargetMode="External"/><Relationship Id="rId5" Type="http://schemas.openxmlformats.org/officeDocument/2006/relationships/hyperlink" Target="http://www.twitter.com/qwertyoruiopz" TargetMode="External"/><Relationship Id="rId4" Type="http://schemas.openxmlformats.org/officeDocument/2006/relationships/hyperlink" Target="http://www.twitter.com/axi0m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7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0C64D-DECE-4850-A60D-5E4AFE0C3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7703"/>
            <a:ext cx="8676222" cy="1802297"/>
          </a:xfrm>
        </p:spPr>
        <p:txBody>
          <a:bodyPr>
            <a:normAutofit/>
          </a:bodyPr>
          <a:lstStyle/>
          <a:p>
            <a:r>
              <a:rPr lang="en-GB" dirty="0"/>
              <a:t>Checkra1n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DFA1D-FF0D-4389-8E53-4C10630B9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795587"/>
          </a:xfrm>
        </p:spPr>
        <p:txBody>
          <a:bodyPr>
            <a:normAutofit/>
          </a:bodyPr>
          <a:lstStyle/>
          <a:p>
            <a:r>
              <a:rPr lang="en-GB" dirty="0"/>
              <a:t>iOS’ Rotten Core</a:t>
            </a:r>
          </a:p>
        </p:txBody>
      </p:sp>
    </p:spTree>
    <p:extLst>
      <p:ext uri="{BB962C8B-B14F-4D97-AF65-F5344CB8AC3E}">
        <p14:creationId xmlns:p14="http://schemas.microsoft.com/office/powerpoint/2010/main" val="22571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F380E-CC2B-4E52-A55B-65092C03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The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546C-D103-4BA3-8A28-093EACAF8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On most devices, doing this would not cause anything to happen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Except on A8 and A9 chips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On these chips, a task structure is leaked onto heap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This task structure contains register state information</a:t>
            </a:r>
          </a:p>
          <a:p>
            <a:pPr marL="1371600" lvl="2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Upon scheduling, these registers are restored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A </a:t>
            </a:r>
            <a:r>
              <a:rPr lang="en-GB" dirty="0" err="1"/>
              <a:t>UaF</a:t>
            </a:r>
            <a:r>
              <a:rPr lang="en-GB" dirty="0"/>
              <a:t> write happens on the currently scheduled tasks and they are overwritten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Each tasks contain linked list off of which the next task to schedule is loaded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Create a fake task structure and on next yield, full control of the register state is given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b="1" dirty="0"/>
              <a:t>Direct code execution </a:t>
            </a:r>
            <a:r>
              <a:rPr lang="en-GB" dirty="0"/>
              <a:t>is achieved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30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F380E-CC2B-4E52-A55B-65092C03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The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546C-D103-4BA3-8A28-093EACAF8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On every other devices there is no task structure leak to abuse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No crash is even triggered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The heap allocator in SecureROM returns the smallest hole available for a  given allocation size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Using “heap feng shui” – manipulating the heap by making heap allocations of carefully sized holes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This is used to create an exploitable </a:t>
            </a:r>
            <a:r>
              <a:rPr lang="en-GB" dirty="0" err="1"/>
              <a:t>UaF</a:t>
            </a:r>
            <a:r>
              <a:rPr lang="en-GB" dirty="0"/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3610985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F380E-CC2B-4E52-A55B-65092C03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The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546C-D103-4BA3-8A28-093EACAF8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1413" y="2666999"/>
            <a:ext cx="9905998" cy="3124201"/>
          </a:xfrm>
        </p:spPr>
        <p:txBody>
          <a:bodyPr>
            <a:normAutofit fontScale="85000" lnSpcReduction="10000"/>
          </a:bodyPr>
          <a:lstStyle/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In-flight USB transfers will have an associated structure on the heap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Multiple can happen at once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The device has a queueing mechanism to allow a wait period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Each set up packet is sent to a queue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This allows for a delay of the free of the stack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Combined with a state machine bug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Allows you to force a destructor USB request to be lost, as it cant reach the host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This can be used to crash the queue and lock the packets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Allows you to perfectly shape the heap, and sets up the new pointer for the USB buffer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The leak is stored and the heap, so the function pointer can be targeted and reallocated, and </a:t>
            </a:r>
            <a:r>
              <a:rPr lang="en-GB" dirty="0" err="1"/>
              <a:t>UaF</a:t>
            </a:r>
            <a:r>
              <a:rPr lang="en-GB" dirty="0"/>
              <a:t> write can be performed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endParaRPr lang="en-GB" dirty="0"/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This works on A9, A10, and A11 chips</a:t>
            </a:r>
          </a:p>
        </p:txBody>
      </p:sp>
    </p:spTree>
    <p:extLst>
      <p:ext uri="{BB962C8B-B14F-4D97-AF65-F5344CB8AC3E}">
        <p14:creationId xmlns:p14="http://schemas.microsoft.com/office/powerpoint/2010/main" val="114457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F380E-CC2B-4E52-A55B-65092C03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The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546C-D103-4BA3-8A28-093EACAF8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These can’t be done on older devices; A7 chips 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However, you can fill the heap up except exactly the size of the buffer you  want to target, which will become the new pointer</a:t>
            </a:r>
          </a:p>
        </p:txBody>
      </p:sp>
    </p:spTree>
    <p:extLst>
      <p:ext uri="{BB962C8B-B14F-4D97-AF65-F5344CB8AC3E}">
        <p14:creationId xmlns:p14="http://schemas.microsoft.com/office/powerpoint/2010/main" val="335273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F380E-CC2B-4E52-A55B-65092C03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Checkm8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546C-D103-4BA3-8A28-093EACAF8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All of these combined is the full CheckM8 vulnerability released by Axi0mX on twitter.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This allows for code execution on most iOS devices</a:t>
            </a:r>
          </a:p>
        </p:txBody>
      </p:sp>
    </p:spTree>
    <p:extLst>
      <p:ext uri="{BB962C8B-B14F-4D97-AF65-F5344CB8AC3E}">
        <p14:creationId xmlns:p14="http://schemas.microsoft.com/office/powerpoint/2010/main" val="385037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F380E-CC2B-4E52-A55B-65092C03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Checkm8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546C-D103-4BA3-8A28-093EACAF8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They were able to use this code execution in order to build a boot kit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This was done by manipulating the “boot trampoline” which sets the CPU state back to an almost-reset one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This would patch iOS updates so the phone will stay jailbroken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Shellcode was stashed on </a:t>
            </a:r>
            <a:r>
              <a:rPr lang="en-GB" dirty="0" err="1"/>
              <a:t>SoftDFU</a:t>
            </a:r>
            <a:r>
              <a:rPr lang="en-GB" dirty="0"/>
              <a:t>, which is DFU running on 1</a:t>
            </a:r>
            <a:r>
              <a:rPr lang="en-GB" baseline="30000" dirty="0"/>
              <a:t>st</a:t>
            </a:r>
            <a:r>
              <a:rPr lang="en-GB" dirty="0"/>
              <a:t> stage bootloader	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With these, the kernel image can be patched at boot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A tiny </a:t>
            </a:r>
            <a:r>
              <a:rPr lang="en-GB" dirty="0" err="1"/>
              <a:t>ramdisk</a:t>
            </a:r>
            <a:r>
              <a:rPr lang="en-GB" dirty="0"/>
              <a:t> is stored in shellcode to allow for code execution on EL0 to allow for execution on user-mode (highest level code execution)</a:t>
            </a:r>
          </a:p>
        </p:txBody>
      </p:sp>
    </p:spTree>
    <p:extLst>
      <p:ext uri="{BB962C8B-B14F-4D97-AF65-F5344CB8AC3E}">
        <p14:creationId xmlns:p14="http://schemas.microsoft.com/office/powerpoint/2010/main" val="2370442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380E-CC2B-4E52-A55B-65092C03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4177" y="609599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Video tutorial</a:t>
            </a:r>
          </a:p>
        </p:txBody>
      </p:sp>
      <p:pic>
        <p:nvPicPr>
          <p:cNvPr id="5" name="Online Media 4" title="[CheckRa1n Linux] BootRa1n USB Run CheckRa1n without install for windows user">
            <a:hlinkClick r:id="" action="ppaction://media"/>
            <a:extLst>
              <a:ext uri="{FF2B5EF4-FFF2-40B4-BE49-F238E27FC236}">
                <a16:creationId xmlns:a16="http://schemas.microsoft.com/office/drawing/2014/main" id="{576F9F5D-8F33-4EF0-A839-70E1151BD38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6721" y="779207"/>
            <a:ext cx="9421486" cy="529958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803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38B64-55AA-4A93-A696-8DD308B9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GB" dirty="0" err="1"/>
              <a:t>Whoami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9A41-01DC-4016-8B96-008DB5CCD8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lvl="0" indent="-323850">
              <a:spcBef>
                <a:spcPts val="880"/>
              </a:spcBef>
              <a:spcAft>
                <a:spcPts val="0"/>
              </a:spcAft>
              <a:buSzPts val="2000"/>
            </a:pPr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year IT management student at CIT</a:t>
            </a:r>
          </a:p>
          <a:p>
            <a:pPr lvl="0" indent="-311150">
              <a:spcBef>
                <a:spcPts val="880"/>
              </a:spcBef>
              <a:spcAft>
                <a:spcPts val="0"/>
              </a:spcAft>
              <a:buSzPts val="1800"/>
            </a:pPr>
            <a:r>
              <a:rPr lang="en-GB" dirty="0"/>
              <a:t>Chair of </a:t>
            </a:r>
            <a:r>
              <a:rPr lang="en-GB" dirty="0" err="1"/>
              <a:t>CyberSec</a:t>
            </a:r>
            <a:r>
              <a:rPr lang="en-GB" dirty="0"/>
              <a:t> Society</a:t>
            </a:r>
          </a:p>
          <a:p>
            <a:pPr lvl="1" indent="-323850">
              <a:spcBef>
                <a:spcPts val="880"/>
              </a:spcBef>
              <a:buSzPts val="2000"/>
            </a:pPr>
            <a:r>
              <a:rPr lang="en-GB" dirty="0"/>
              <a:t>Talks</a:t>
            </a:r>
          </a:p>
          <a:p>
            <a:pPr lvl="1" indent="-323850">
              <a:spcBef>
                <a:spcPts val="880"/>
              </a:spcBef>
              <a:buSzPts val="2000"/>
            </a:pPr>
            <a:r>
              <a:rPr lang="en-GB" dirty="0"/>
              <a:t>Workshops</a:t>
            </a:r>
          </a:p>
          <a:p>
            <a:pPr lvl="1" indent="-323850">
              <a:spcBef>
                <a:spcPts val="880"/>
              </a:spcBef>
              <a:buSzPts val="2000"/>
            </a:pPr>
            <a:r>
              <a:rPr lang="en-GB" dirty="0"/>
              <a:t>Potential CTF</a:t>
            </a:r>
          </a:p>
        </p:txBody>
      </p:sp>
    </p:spTree>
    <p:extLst>
      <p:ext uri="{BB962C8B-B14F-4D97-AF65-F5344CB8AC3E}">
        <p14:creationId xmlns:p14="http://schemas.microsoft.com/office/powerpoint/2010/main" val="53631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38B64-55AA-4A93-A696-8DD308B9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9A41-01DC-4016-8B96-008DB5CCD8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lvl="0" indent="-323850">
              <a:spcBef>
                <a:spcPts val="880"/>
              </a:spcBef>
              <a:spcAft>
                <a:spcPts val="0"/>
              </a:spcAft>
              <a:buSzPts val="2000"/>
            </a:pPr>
            <a:r>
              <a:rPr lang="en-GB" dirty="0">
                <a:hlinkClick r:id="rId3"/>
              </a:rPr>
              <a:t>www.checkra.in</a:t>
            </a:r>
            <a:endParaRPr lang="en-GB" dirty="0"/>
          </a:p>
          <a:p>
            <a:pPr lvl="0" indent="-323850">
              <a:spcBef>
                <a:spcPts val="880"/>
              </a:spcBef>
              <a:spcAft>
                <a:spcPts val="0"/>
              </a:spcAft>
              <a:buSzPts val="2000"/>
            </a:pPr>
            <a:r>
              <a:rPr lang="en-GB" dirty="0">
                <a:hlinkClick r:id="rId4"/>
              </a:rPr>
              <a:t>www.twitter.com/axi0mX</a:t>
            </a:r>
            <a:endParaRPr lang="en-GB" dirty="0"/>
          </a:p>
          <a:p>
            <a:pPr indent="-323850">
              <a:spcBef>
                <a:spcPts val="880"/>
              </a:spcBef>
              <a:spcAft>
                <a:spcPts val="0"/>
              </a:spcAft>
              <a:buSzPts val="2000"/>
            </a:pPr>
            <a:r>
              <a:rPr lang="en-GB" u="sng" dirty="0">
                <a:hlinkClick r:id="rId5"/>
              </a:rPr>
              <a:t>www.twitter.com/qwertyoruiopz</a:t>
            </a:r>
            <a:endParaRPr lang="en-GB" u="sng" dirty="0"/>
          </a:p>
          <a:p>
            <a:pPr indent="-323850">
              <a:spcBef>
                <a:spcPts val="880"/>
              </a:spcBef>
              <a:spcAft>
                <a:spcPts val="0"/>
              </a:spcAft>
              <a:buSzPts val="2000"/>
            </a:pPr>
            <a:r>
              <a:rPr lang="en-GB" u="sng" dirty="0">
                <a:hlinkClick r:id="rId6"/>
              </a:rPr>
              <a:t>www.twitter.com/s1guza</a:t>
            </a:r>
            <a:endParaRPr lang="en-GB" u="sng" dirty="0"/>
          </a:p>
          <a:p>
            <a:pPr indent="-323850">
              <a:spcBef>
                <a:spcPts val="880"/>
              </a:spcBef>
              <a:spcAft>
                <a:spcPts val="0"/>
              </a:spcAft>
              <a:buSzPts val="2000"/>
            </a:pPr>
            <a:r>
              <a:rPr lang="en-GB" u="sng" dirty="0">
                <a:hlinkClick r:id="rId7"/>
              </a:rPr>
              <a:t>www.iokit.racing/oneweirdtrick.pdf</a:t>
            </a:r>
            <a:endParaRPr lang="en-GB" u="sng" dirty="0"/>
          </a:p>
          <a:p>
            <a:pPr indent="-323850">
              <a:spcBef>
                <a:spcPts val="880"/>
              </a:spcBef>
              <a:spcAft>
                <a:spcPts val="0"/>
              </a:spcAft>
              <a:buSzPts val="2000"/>
            </a:pP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4084448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38B64-55AA-4A93-A696-8DD308B9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What is CheckRa1n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9A41-01DC-4016-8B96-008DB5CCD8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lvl="0" indent="-32385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dirty="0"/>
              <a:t>A community project semi-tethered permanent iOS jailbreak based on CheckM8, an unfixable vulnerability affecting nearly all iOS devices in Apple's secure boot model.</a:t>
            </a:r>
          </a:p>
          <a:p>
            <a:pPr lvl="0" indent="-323850">
              <a:spcBef>
                <a:spcPts val="880"/>
              </a:spcBef>
              <a:spcAft>
                <a:spcPts val="0"/>
              </a:spcAft>
              <a:buSzPts val="2000"/>
            </a:pPr>
            <a:r>
              <a:rPr lang="en-GB" dirty="0"/>
              <a:t>CheckM8 takes advantage of a vulnerability in SecureROM in order to jailbreak the devices</a:t>
            </a:r>
          </a:p>
        </p:txBody>
      </p:sp>
    </p:spTree>
    <p:extLst>
      <p:ext uri="{BB962C8B-B14F-4D97-AF65-F5344CB8AC3E}">
        <p14:creationId xmlns:p14="http://schemas.microsoft.com/office/powerpoint/2010/main" val="396141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38B64-55AA-4A93-A696-8DD308B9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What is SecureROM?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9A41-01DC-4016-8B96-008DB5CCD8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1413" y="2666999"/>
            <a:ext cx="9905998" cy="3124201"/>
          </a:xfrm>
        </p:spPr>
        <p:txBody>
          <a:bodyPr>
            <a:normAutofit lnSpcReduction="10000"/>
          </a:bodyPr>
          <a:lstStyle/>
          <a:p>
            <a:pPr lvl="0" indent="-31115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dirty="0"/>
              <a:t>SecureROM is the first code to run on the application processor on a hard boot</a:t>
            </a:r>
          </a:p>
          <a:p>
            <a:pPr lvl="0" indent="-311150">
              <a:spcBef>
                <a:spcPts val="920"/>
              </a:spcBef>
              <a:spcAft>
                <a:spcPts val="0"/>
              </a:spcAft>
              <a:buSzPts val="2000"/>
            </a:pPr>
            <a:r>
              <a:rPr lang="en-GB" dirty="0"/>
              <a:t>SecureROM is a stripped down version of iBoot</a:t>
            </a:r>
          </a:p>
          <a:p>
            <a:pPr lvl="1" indent="-323850">
              <a:spcBef>
                <a:spcPts val="880"/>
              </a:spcBef>
              <a:spcAft>
                <a:spcPts val="0"/>
              </a:spcAft>
              <a:buSzPts val="2000"/>
            </a:pPr>
            <a:r>
              <a:rPr lang="en-GB" sz="2000" dirty="0"/>
              <a:t>This is the second stage loader, and runs on all devices</a:t>
            </a:r>
          </a:p>
          <a:p>
            <a:pPr lvl="1" indent="-323850">
              <a:spcBef>
                <a:spcPts val="880"/>
              </a:spcBef>
              <a:spcAft>
                <a:spcPts val="0"/>
              </a:spcAft>
              <a:buSzPts val="2000"/>
            </a:pPr>
            <a:r>
              <a:rPr lang="en-GB" sz="2000" dirty="0"/>
              <a:t>Runs a recovery mode, can be interacted with over USB/Serial</a:t>
            </a:r>
          </a:p>
          <a:p>
            <a:pPr lvl="0" indent="-311150">
              <a:spcBef>
                <a:spcPts val="920"/>
              </a:spcBef>
              <a:spcAft>
                <a:spcPts val="0"/>
              </a:spcAft>
              <a:buSzPts val="2000"/>
            </a:pPr>
            <a:r>
              <a:rPr lang="en-GB" dirty="0"/>
              <a:t>Patterned in silicon as mask ROM</a:t>
            </a:r>
          </a:p>
          <a:p>
            <a:pPr lvl="1" indent="-323850">
              <a:spcBef>
                <a:spcPts val="880"/>
              </a:spcBef>
              <a:spcAft>
                <a:spcPts val="0"/>
              </a:spcAft>
              <a:buSzPts val="2000"/>
            </a:pPr>
            <a:r>
              <a:rPr lang="en-GB" sz="2000" dirty="0"/>
              <a:t>Mask ROM is read only memory, with content programmed onto the IC by manufacturers</a:t>
            </a:r>
          </a:p>
          <a:p>
            <a:pPr lvl="1" indent="-323850">
              <a:spcBef>
                <a:spcPts val="880"/>
              </a:spcBef>
              <a:spcAft>
                <a:spcPts val="0"/>
              </a:spcAft>
              <a:buSzPts val="2000"/>
            </a:pPr>
            <a:r>
              <a:rPr lang="en-GB" sz="2000" dirty="0"/>
              <a:t>Meaning – Its immutable, any vulnerability can’t be patched</a:t>
            </a:r>
          </a:p>
        </p:txBody>
      </p:sp>
    </p:spTree>
    <p:extLst>
      <p:ext uri="{BB962C8B-B14F-4D97-AF65-F5344CB8AC3E}">
        <p14:creationId xmlns:p14="http://schemas.microsoft.com/office/powerpoint/2010/main" val="85464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38B64-55AA-4A93-A696-8DD308B9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What is SecureROM?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9A41-01DC-4016-8B96-008DB5CCD8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1413" y="2666999"/>
            <a:ext cx="9905998" cy="3124201"/>
          </a:xfrm>
        </p:spPr>
        <p:txBody>
          <a:bodyPr>
            <a:normAutofit fontScale="92500" lnSpcReduction="20000"/>
          </a:bodyPr>
          <a:lstStyle/>
          <a:p>
            <a:pPr lvl="0" indent="-31115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dirty="0"/>
              <a:t>Its job is to run a first-stage loader image from non-volatile memory and boot</a:t>
            </a:r>
          </a:p>
          <a:p>
            <a:pPr lvl="0" indent="-311150">
              <a:spcBef>
                <a:spcPts val="920"/>
              </a:spcBef>
              <a:spcAft>
                <a:spcPts val="0"/>
              </a:spcAft>
              <a:buSzPts val="2000"/>
            </a:pPr>
            <a:r>
              <a:rPr lang="en-GB" dirty="0"/>
              <a:t>There is a secondary emergency recovery mechanism called DFU</a:t>
            </a:r>
          </a:p>
          <a:p>
            <a:pPr lvl="0" indent="-311150">
              <a:spcBef>
                <a:spcPts val="920"/>
              </a:spcBef>
              <a:spcAft>
                <a:spcPts val="0"/>
              </a:spcAft>
              <a:buSzPts val="2000"/>
            </a:pPr>
            <a:r>
              <a:rPr lang="en-GB" dirty="0"/>
              <a:t>This allows you to upload an image over usb</a:t>
            </a:r>
          </a:p>
          <a:p>
            <a:pPr lvl="1" indent="-323850">
              <a:spcBef>
                <a:spcPts val="880"/>
              </a:spcBef>
              <a:spcAft>
                <a:spcPts val="0"/>
              </a:spcAft>
              <a:buSzPts val="2000"/>
            </a:pPr>
            <a:r>
              <a:rPr lang="en-GB" sz="2000" dirty="0"/>
              <a:t>It does do verification checks on all images that are uploaded</a:t>
            </a:r>
          </a:p>
          <a:p>
            <a:pPr lvl="1" indent="-323850">
              <a:spcBef>
                <a:spcPts val="880"/>
              </a:spcBef>
              <a:spcAft>
                <a:spcPts val="0"/>
              </a:spcAft>
              <a:buSzPts val="2000"/>
            </a:pPr>
            <a:r>
              <a:rPr lang="en-GB" sz="2000" dirty="0"/>
              <a:t>After successful upload, status requests are sent, followed by USB reset, and the image will boot – Can be exited via 0x21, 4 (DFU Abort; kills the stack)</a:t>
            </a:r>
          </a:p>
          <a:p>
            <a:pPr lvl="0" indent="-311150">
              <a:spcBef>
                <a:spcPts val="920"/>
              </a:spcBef>
              <a:spcAft>
                <a:spcPts val="0"/>
              </a:spcAft>
              <a:buSzPts val="2000"/>
            </a:pPr>
            <a:r>
              <a:rPr lang="en-GB" dirty="0"/>
              <a:t>Data is uploaded via request 0x21, 1</a:t>
            </a:r>
          </a:p>
          <a:p>
            <a:pPr lvl="0" indent="-311150">
              <a:spcBef>
                <a:spcPts val="920"/>
              </a:spcBef>
              <a:spcAft>
                <a:spcPts val="0"/>
              </a:spcAft>
              <a:buSzPts val="2000"/>
            </a:pPr>
            <a:r>
              <a:rPr lang="en-GB" dirty="0"/>
              <a:t>All images are validated by secure boot mechanisms</a:t>
            </a:r>
          </a:p>
          <a:p>
            <a:pPr lvl="0" indent="-311150">
              <a:spcBef>
                <a:spcPts val="920"/>
              </a:spcBef>
              <a:spcAft>
                <a:spcPts val="0"/>
              </a:spcAft>
              <a:buSzPts val="2000"/>
            </a:pPr>
            <a:r>
              <a:rPr lang="en-GB" dirty="0"/>
              <a:t>When DFU is entered a USB control transfer is initialised</a:t>
            </a:r>
          </a:p>
        </p:txBody>
      </p:sp>
    </p:spTree>
    <p:extLst>
      <p:ext uri="{BB962C8B-B14F-4D97-AF65-F5344CB8AC3E}">
        <p14:creationId xmlns:p14="http://schemas.microsoft.com/office/powerpoint/2010/main" val="3021097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F380E-CC2B-4E52-A55B-65092C03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USB control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546C-D103-4BA3-8A28-093EACAF8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sz="1700" dirty="0"/>
              <a:t>Successful USB enumeration is not handled by the device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</a:pPr>
            <a:r>
              <a:rPr lang="en-GB" sz="1700" dirty="0"/>
              <a:t>Starts with a setup packet, that sends a couple of bytes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</a:pPr>
            <a:r>
              <a:rPr lang="en-GB" sz="1700" dirty="0"/>
              <a:t>If the wLength field of the packet is non-zero,  the setup packet is followed by a data phase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</a:pPr>
            <a:r>
              <a:rPr lang="en-GB" sz="1700" dirty="0"/>
              <a:t>In DFU this is how the data is transferred from host to device and vice versa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</a:pPr>
            <a:r>
              <a:rPr lang="en-GB" sz="1700" dirty="0"/>
              <a:t>In </a:t>
            </a:r>
            <a:r>
              <a:rPr lang="en-GB" sz="1700" dirty="0" err="1"/>
              <a:t>iBoot’s</a:t>
            </a:r>
            <a:r>
              <a:rPr lang="en-GB" sz="1700" dirty="0"/>
              <a:t> USB stack, a buffer is allocated during data phase, which is used to store the data temporarily</a:t>
            </a:r>
          </a:p>
          <a:p>
            <a:pPr lvl="0" indent="-2730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en-GB" sz="1700" b="1" dirty="0"/>
              <a:t>The pointer to the buffer is then stored in global variable</a:t>
            </a:r>
            <a:r>
              <a:rPr lang="en-GB" sz="1700" dirty="0"/>
              <a:t> which the stack will use to write incoming data</a:t>
            </a:r>
          </a:p>
          <a:p>
            <a:pPr lvl="0" indent="-2730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en-GB" sz="1700" dirty="0"/>
              <a:t>On exit, stack is turned off and </a:t>
            </a:r>
            <a:r>
              <a:rPr lang="en-GB" sz="1700" b="1" dirty="0"/>
              <a:t>buffer is freed</a:t>
            </a:r>
          </a:p>
        </p:txBody>
      </p:sp>
    </p:spTree>
    <p:extLst>
      <p:ext uri="{BB962C8B-B14F-4D97-AF65-F5344CB8AC3E}">
        <p14:creationId xmlns:p14="http://schemas.microsoft.com/office/powerpoint/2010/main" val="356350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F380E-CC2B-4E52-A55B-65092C03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The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546C-D103-4BA3-8A28-093EACAF8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The variable for the buffer is never </a:t>
            </a:r>
            <a:r>
              <a:rPr lang="en-GB" dirty="0" err="1"/>
              <a:t>null’d</a:t>
            </a:r>
            <a:r>
              <a:rPr lang="en-GB" dirty="0"/>
              <a:t> out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This becomes a Use after free bug (CWE 416)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If you start a normal USB request transfer w/ data phase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Interrupt halfway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Issue a DFU abort, which causes the buffer to be </a:t>
            </a:r>
            <a:r>
              <a:rPr lang="en-GB" dirty="0" err="1"/>
              <a:t>free’d</a:t>
            </a:r>
            <a:endParaRPr lang="en-GB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Since the data sent is not a valid image, DFU will re-enter and reallocate the buffer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Can keep sending data without starting new transfer 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Data will be </a:t>
            </a:r>
            <a:r>
              <a:rPr lang="en-GB" dirty="0" err="1"/>
              <a:t>memcpy’d</a:t>
            </a:r>
            <a:r>
              <a:rPr lang="en-GB" dirty="0"/>
              <a:t> on top of the </a:t>
            </a:r>
            <a:r>
              <a:rPr lang="en-GB" dirty="0" err="1"/>
              <a:t>free’d</a:t>
            </a:r>
            <a:r>
              <a:rPr lang="en-GB" dirty="0"/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46610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F380E-CC2B-4E52-A55B-65092C03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The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546C-D103-4BA3-8A28-093EACAF8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/>
              <a:t>There was two approaches to triggering this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Using an </a:t>
            </a:r>
            <a:r>
              <a:rPr lang="en-GB" dirty="0" err="1"/>
              <a:t>arduino</a:t>
            </a:r>
            <a:r>
              <a:rPr lang="en-GB" dirty="0"/>
              <a:t> with USB host shield to get full control over host USB stack</a:t>
            </a:r>
          </a:p>
          <a:p>
            <a:pPr marL="914400" lvl="1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Abusing the USB stack on MacOS to abort transfer</a:t>
            </a:r>
          </a:p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2924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975</Words>
  <Application>Microsoft Office PowerPoint</Application>
  <PresentationFormat>Widescreen</PresentationFormat>
  <Paragraphs>98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Mesh</vt:lpstr>
      <vt:lpstr>Checkra1n</vt:lpstr>
      <vt:lpstr>Whoami</vt:lpstr>
      <vt:lpstr>Research</vt:lpstr>
      <vt:lpstr>What is CheckRa1n</vt:lpstr>
      <vt:lpstr>What is SecureROM?</vt:lpstr>
      <vt:lpstr>What is SecureROM?</vt:lpstr>
      <vt:lpstr>USB control transfer</vt:lpstr>
      <vt:lpstr>The vulnerability</vt:lpstr>
      <vt:lpstr>The vulnerability</vt:lpstr>
      <vt:lpstr>The vulnerability</vt:lpstr>
      <vt:lpstr>The vulnerability</vt:lpstr>
      <vt:lpstr>The vulnerability</vt:lpstr>
      <vt:lpstr>The vulnerability</vt:lpstr>
      <vt:lpstr>Checkm8</vt:lpstr>
      <vt:lpstr>Checkm8</vt:lpstr>
      <vt:lpstr>Video tutorial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Checkra1n</dc:title>
  <dc:creator>Miasto Money</dc:creator>
  <cp:lastModifiedBy>Miasto Money</cp:lastModifiedBy>
  <cp:revision>2</cp:revision>
  <dcterms:created xsi:type="dcterms:W3CDTF">2020-08-10T20:22:49Z</dcterms:created>
  <dcterms:modified xsi:type="dcterms:W3CDTF">2020-08-10T20:46:57Z</dcterms:modified>
</cp:coreProperties>
</file>