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38"/>
  </p:notesMasterIdLst>
  <p:sldIdLst>
    <p:sldId id="256" r:id="rId2"/>
    <p:sldId id="257" r:id="rId3"/>
    <p:sldId id="258" r:id="rId4"/>
    <p:sldId id="259" r:id="rId5"/>
    <p:sldId id="261" r:id="rId6"/>
    <p:sldId id="260" r:id="rId7"/>
    <p:sldId id="263" r:id="rId8"/>
    <p:sldId id="262" r:id="rId9"/>
    <p:sldId id="265" r:id="rId10"/>
    <p:sldId id="264" r:id="rId11"/>
    <p:sldId id="266" r:id="rId12"/>
    <p:sldId id="275" r:id="rId13"/>
    <p:sldId id="436" r:id="rId14"/>
    <p:sldId id="437" r:id="rId15"/>
    <p:sldId id="438" r:id="rId16"/>
    <p:sldId id="439" r:id="rId17"/>
    <p:sldId id="440" r:id="rId18"/>
    <p:sldId id="441" r:id="rId19"/>
    <p:sldId id="459" r:id="rId20"/>
    <p:sldId id="460" r:id="rId21"/>
    <p:sldId id="443" r:id="rId22"/>
    <p:sldId id="444" r:id="rId23"/>
    <p:sldId id="445" r:id="rId24"/>
    <p:sldId id="446" r:id="rId25"/>
    <p:sldId id="447" r:id="rId26"/>
    <p:sldId id="448" r:id="rId27"/>
    <p:sldId id="449" r:id="rId28"/>
    <p:sldId id="450" r:id="rId29"/>
    <p:sldId id="451" r:id="rId30"/>
    <p:sldId id="452" r:id="rId31"/>
    <p:sldId id="453" r:id="rId32"/>
    <p:sldId id="454" r:id="rId33"/>
    <p:sldId id="442" r:id="rId34"/>
    <p:sldId id="457" r:id="rId35"/>
    <p:sldId id="338" r:id="rId36"/>
    <p:sldId id="45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el Aleburu" initials="JA" lastIdx="1" clrIdx="0">
    <p:extLst>
      <p:ext uri="{19B8F6BF-5375-455C-9EA6-DF929625EA0E}">
        <p15:presenceInfo xmlns:p15="http://schemas.microsoft.com/office/powerpoint/2012/main" userId="221d7b8a591b543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68"/>
    <p:restoredTop sz="69031"/>
  </p:normalViewPr>
  <p:slideViewPr>
    <p:cSldViewPr snapToGrid="0" snapToObjects="1">
      <p:cViewPr varScale="1">
        <p:scale>
          <a:sx n="154" d="100"/>
          <a:sy n="154" d="100"/>
        </p:scale>
        <p:origin x="3088"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5-11T02:28:43.612" idx="1">
    <p:pos x="10" y="10"/>
    <p:text/>
    <p:extLst>
      <p:ext uri="{C676402C-5697-4E1C-873F-D02D1690AC5C}">
        <p15:threadingInfo xmlns:p15="http://schemas.microsoft.com/office/powerpoint/2012/main" timeZoneBias="-60"/>
      </p:ext>
    </p:extLst>
  </p:cm>
</p:cmLst>
</file>

<file path=ppt/diagrams/_rels/data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C70566-CCC9-4244-A8BA-6634B4ACA70B}"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165CB65B-206E-49E1-9A5D-C097C4722133}">
      <dgm:prSet/>
      <dgm:spPr/>
      <dgm:t>
        <a:bodyPr/>
        <a:lstStyle/>
        <a:p>
          <a:r>
            <a:rPr lang="en-US"/>
            <a:t>Missing authentication</a:t>
          </a:r>
        </a:p>
      </dgm:t>
    </dgm:pt>
    <dgm:pt modelId="{A16963D6-2B0B-47E9-8846-E360E31BC2C2}" type="parTrans" cxnId="{764FE3AD-A65F-4DA6-8167-F5221837AE92}">
      <dgm:prSet/>
      <dgm:spPr/>
      <dgm:t>
        <a:bodyPr/>
        <a:lstStyle/>
        <a:p>
          <a:endParaRPr lang="en-US"/>
        </a:p>
      </dgm:t>
    </dgm:pt>
    <dgm:pt modelId="{C5505DCE-8E4B-4594-A61A-A6F933190401}" type="sibTrans" cxnId="{764FE3AD-A65F-4DA6-8167-F5221837AE92}">
      <dgm:prSet/>
      <dgm:spPr/>
      <dgm:t>
        <a:bodyPr/>
        <a:lstStyle/>
        <a:p>
          <a:endParaRPr lang="en-US"/>
        </a:p>
      </dgm:t>
    </dgm:pt>
    <dgm:pt modelId="{D7AB702F-7608-4CF8-A86B-2A7EE6C771D7}">
      <dgm:prSet/>
      <dgm:spPr/>
      <dgm:t>
        <a:bodyPr/>
        <a:lstStyle/>
        <a:p>
          <a:r>
            <a:rPr lang="en-US"/>
            <a:t>Weak authentication</a:t>
          </a:r>
        </a:p>
      </dgm:t>
    </dgm:pt>
    <dgm:pt modelId="{E70C02FE-E253-4219-BE9C-A64DEDD20720}" type="parTrans" cxnId="{212B67F5-C7D5-4E45-833B-7E0618C224B4}">
      <dgm:prSet/>
      <dgm:spPr/>
      <dgm:t>
        <a:bodyPr/>
        <a:lstStyle/>
        <a:p>
          <a:endParaRPr lang="en-US"/>
        </a:p>
      </dgm:t>
    </dgm:pt>
    <dgm:pt modelId="{2A6A7B35-EFF8-4FA5-B6A5-A4C1A2E28444}" type="sibTrans" cxnId="{212B67F5-C7D5-4E45-833B-7E0618C224B4}">
      <dgm:prSet/>
      <dgm:spPr/>
      <dgm:t>
        <a:bodyPr/>
        <a:lstStyle/>
        <a:p>
          <a:endParaRPr lang="en-US"/>
        </a:p>
      </dgm:t>
    </dgm:pt>
    <dgm:pt modelId="{EB969070-1CC7-4E72-AF8D-3BF5D36A5C79}">
      <dgm:prSet/>
      <dgm:spPr/>
      <dgm:t>
        <a:bodyPr/>
        <a:lstStyle/>
        <a:p>
          <a:r>
            <a:rPr lang="en-US"/>
            <a:t>Missing/weak encryption</a:t>
          </a:r>
        </a:p>
      </dgm:t>
    </dgm:pt>
    <dgm:pt modelId="{6C40A54E-32F8-40A6-963D-04C50A7C964D}" type="parTrans" cxnId="{61D0F806-CE87-4D15-901B-6ECBF9D0481C}">
      <dgm:prSet/>
      <dgm:spPr/>
      <dgm:t>
        <a:bodyPr/>
        <a:lstStyle/>
        <a:p>
          <a:endParaRPr lang="en-US"/>
        </a:p>
      </dgm:t>
    </dgm:pt>
    <dgm:pt modelId="{0DEF0222-40ED-4F61-A9B2-0BCD625D2FAB}" type="sibTrans" cxnId="{61D0F806-CE87-4D15-901B-6ECBF9D0481C}">
      <dgm:prSet/>
      <dgm:spPr/>
      <dgm:t>
        <a:bodyPr/>
        <a:lstStyle/>
        <a:p>
          <a:endParaRPr lang="en-US"/>
        </a:p>
      </dgm:t>
    </dgm:pt>
    <dgm:pt modelId="{2D49B05F-3A12-4C0A-A037-24D18AAEFEB0}">
      <dgm:prSet/>
      <dgm:spPr/>
      <dgm:t>
        <a:bodyPr/>
        <a:lstStyle/>
        <a:p>
          <a:r>
            <a:rPr lang="en-US"/>
            <a:t>Missing authorization</a:t>
          </a:r>
        </a:p>
      </dgm:t>
    </dgm:pt>
    <dgm:pt modelId="{2A62F69B-00F3-4109-9A4F-2D37A687CC83}" type="parTrans" cxnId="{FD09C98A-DA43-4942-844B-ED324CBF9568}">
      <dgm:prSet/>
      <dgm:spPr/>
      <dgm:t>
        <a:bodyPr/>
        <a:lstStyle/>
        <a:p>
          <a:endParaRPr lang="en-US"/>
        </a:p>
      </dgm:t>
    </dgm:pt>
    <dgm:pt modelId="{91F2A812-F9BE-4BC0-92DA-6DB42D2B28B0}" type="sibTrans" cxnId="{FD09C98A-DA43-4942-844B-ED324CBF9568}">
      <dgm:prSet/>
      <dgm:spPr/>
      <dgm:t>
        <a:bodyPr/>
        <a:lstStyle/>
        <a:p>
          <a:endParaRPr lang="en-US"/>
        </a:p>
      </dgm:t>
    </dgm:pt>
    <dgm:pt modelId="{B8E3C1A8-E069-4FFC-B37B-1BB316133D1B}">
      <dgm:prSet/>
      <dgm:spPr/>
      <dgm:t>
        <a:bodyPr/>
        <a:lstStyle/>
        <a:p>
          <a:r>
            <a:rPr lang="en-US"/>
            <a:t>Weak authorization</a:t>
          </a:r>
        </a:p>
      </dgm:t>
    </dgm:pt>
    <dgm:pt modelId="{CD23732D-B7AF-4CEE-AE90-7ABD2621010A}" type="parTrans" cxnId="{229C2872-2C7A-4F58-90B1-4BFA589710A4}">
      <dgm:prSet/>
      <dgm:spPr/>
      <dgm:t>
        <a:bodyPr/>
        <a:lstStyle/>
        <a:p>
          <a:endParaRPr lang="en-US"/>
        </a:p>
      </dgm:t>
    </dgm:pt>
    <dgm:pt modelId="{29F16D4F-7C63-43F2-95A7-4C790744DE9B}" type="sibTrans" cxnId="{229C2872-2C7A-4F58-90B1-4BFA589710A4}">
      <dgm:prSet/>
      <dgm:spPr/>
      <dgm:t>
        <a:bodyPr/>
        <a:lstStyle/>
        <a:p>
          <a:endParaRPr lang="en-US"/>
        </a:p>
      </dgm:t>
    </dgm:pt>
    <dgm:pt modelId="{95D21AEC-FCDB-4298-BE45-5C8239444029}">
      <dgm:prSet/>
      <dgm:spPr/>
      <dgm:t>
        <a:bodyPr/>
        <a:lstStyle/>
        <a:p>
          <a:r>
            <a:rPr lang="en-US"/>
            <a:t>Leaking important data</a:t>
          </a:r>
        </a:p>
      </dgm:t>
    </dgm:pt>
    <dgm:pt modelId="{D359016F-4CD8-46B1-B1B7-A2D52BE0A4D0}" type="parTrans" cxnId="{D3B537E1-9A94-419C-8975-2EF639C67199}">
      <dgm:prSet/>
      <dgm:spPr/>
      <dgm:t>
        <a:bodyPr/>
        <a:lstStyle/>
        <a:p>
          <a:endParaRPr lang="en-US"/>
        </a:p>
      </dgm:t>
    </dgm:pt>
    <dgm:pt modelId="{4B39BAC6-56D7-4D74-8B59-4D1401621CB5}" type="sibTrans" cxnId="{D3B537E1-9A94-419C-8975-2EF639C67199}">
      <dgm:prSet/>
      <dgm:spPr/>
      <dgm:t>
        <a:bodyPr/>
        <a:lstStyle/>
        <a:p>
          <a:endParaRPr lang="en-US"/>
        </a:p>
      </dgm:t>
    </dgm:pt>
    <dgm:pt modelId="{561964D8-16AE-4B78-90B0-FC5F4FF3CBF3}">
      <dgm:prSet/>
      <dgm:spPr/>
      <dgm:t>
        <a:bodyPr/>
        <a:lstStyle/>
        <a:p>
          <a:r>
            <a:rPr lang="en-US"/>
            <a:t>Uncontrolled resources</a:t>
          </a:r>
        </a:p>
      </dgm:t>
    </dgm:pt>
    <dgm:pt modelId="{56504CAB-3858-4953-918B-FD471ADF5EAC}" type="parTrans" cxnId="{01D38644-F71F-4386-9FF5-9D89908CB0C1}">
      <dgm:prSet/>
      <dgm:spPr/>
      <dgm:t>
        <a:bodyPr/>
        <a:lstStyle/>
        <a:p>
          <a:endParaRPr lang="en-US"/>
        </a:p>
      </dgm:t>
    </dgm:pt>
    <dgm:pt modelId="{95323076-EA00-45DB-8467-62EA93C2608E}" type="sibTrans" cxnId="{01D38644-F71F-4386-9FF5-9D89908CB0C1}">
      <dgm:prSet/>
      <dgm:spPr/>
      <dgm:t>
        <a:bodyPr/>
        <a:lstStyle/>
        <a:p>
          <a:endParaRPr lang="en-US"/>
        </a:p>
      </dgm:t>
    </dgm:pt>
    <dgm:pt modelId="{CA093BAE-79A5-410D-9A43-89B2FEE8BDB4}">
      <dgm:prSet/>
      <dgm:spPr/>
      <dgm:t>
        <a:bodyPr/>
        <a:lstStyle/>
        <a:p>
          <a:r>
            <a:rPr lang="en-US"/>
            <a:t>Not validating input/data</a:t>
          </a:r>
        </a:p>
      </dgm:t>
    </dgm:pt>
    <dgm:pt modelId="{E6B39866-8986-48AC-A623-3ABC5A501F82}" type="parTrans" cxnId="{522C9DBE-B205-46FC-AC1C-37FABC222C10}">
      <dgm:prSet/>
      <dgm:spPr/>
      <dgm:t>
        <a:bodyPr/>
        <a:lstStyle/>
        <a:p>
          <a:endParaRPr lang="en-US"/>
        </a:p>
      </dgm:t>
    </dgm:pt>
    <dgm:pt modelId="{EFC6D641-BD88-49D4-BBA6-749EE68FE13A}" type="sibTrans" cxnId="{522C9DBE-B205-46FC-AC1C-37FABC222C10}">
      <dgm:prSet/>
      <dgm:spPr/>
      <dgm:t>
        <a:bodyPr/>
        <a:lstStyle/>
        <a:p>
          <a:endParaRPr lang="en-US"/>
        </a:p>
      </dgm:t>
    </dgm:pt>
    <dgm:pt modelId="{BA94A51F-ECE5-46C9-9873-F67EB5D5BC76}">
      <dgm:prSet/>
      <dgm:spPr/>
      <dgm:t>
        <a:bodyPr/>
        <a:lstStyle/>
        <a:p>
          <a:r>
            <a:rPr lang="en-US"/>
            <a:t>Insufficient auditing</a:t>
          </a:r>
        </a:p>
      </dgm:t>
    </dgm:pt>
    <dgm:pt modelId="{E29D2077-BAF5-4B8E-9451-FC7BC8AAA2EC}" type="parTrans" cxnId="{273DDAA8-89C8-452E-8DAA-DBAC4B42B0DE}">
      <dgm:prSet/>
      <dgm:spPr/>
      <dgm:t>
        <a:bodyPr/>
        <a:lstStyle/>
        <a:p>
          <a:endParaRPr lang="en-US"/>
        </a:p>
      </dgm:t>
    </dgm:pt>
    <dgm:pt modelId="{CA5F9C93-982D-4D54-8E5B-F05101380F33}" type="sibTrans" cxnId="{273DDAA8-89C8-452E-8DAA-DBAC4B42B0DE}">
      <dgm:prSet/>
      <dgm:spPr/>
      <dgm:t>
        <a:bodyPr/>
        <a:lstStyle/>
        <a:p>
          <a:endParaRPr lang="en-US"/>
        </a:p>
      </dgm:t>
    </dgm:pt>
    <dgm:pt modelId="{3581079A-2B71-43EC-8FB2-57B63E62B7DA}">
      <dgm:prSet/>
      <dgm:spPr/>
      <dgm:t>
        <a:bodyPr/>
        <a:lstStyle/>
        <a:p>
          <a:r>
            <a:rPr lang="en-US"/>
            <a:t>Insufficient session management </a:t>
          </a:r>
        </a:p>
      </dgm:t>
    </dgm:pt>
    <dgm:pt modelId="{65F02AEE-5A05-4FFB-A492-142821D9D3B4}" type="parTrans" cxnId="{90A229D5-0D95-4646-92AA-016AE9F2C5B9}">
      <dgm:prSet/>
      <dgm:spPr/>
      <dgm:t>
        <a:bodyPr/>
        <a:lstStyle/>
        <a:p>
          <a:endParaRPr lang="en-US"/>
        </a:p>
      </dgm:t>
    </dgm:pt>
    <dgm:pt modelId="{4BE06B20-D9FD-44CF-8723-AEA1F2E10630}" type="sibTrans" cxnId="{90A229D5-0D95-4646-92AA-016AE9F2C5B9}">
      <dgm:prSet/>
      <dgm:spPr/>
      <dgm:t>
        <a:bodyPr/>
        <a:lstStyle/>
        <a:p>
          <a:endParaRPr lang="en-US"/>
        </a:p>
      </dgm:t>
    </dgm:pt>
    <dgm:pt modelId="{8E8E9DFC-6D30-384A-9CDE-6307A8FA6327}" type="pres">
      <dgm:prSet presAssocID="{B8C70566-CCC9-4244-A8BA-6634B4ACA70B}" presName="vert0" presStyleCnt="0">
        <dgm:presLayoutVars>
          <dgm:dir/>
          <dgm:animOne val="branch"/>
          <dgm:animLvl val="lvl"/>
        </dgm:presLayoutVars>
      </dgm:prSet>
      <dgm:spPr/>
    </dgm:pt>
    <dgm:pt modelId="{FDE5DCA6-8844-D049-9FFD-739943146717}" type="pres">
      <dgm:prSet presAssocID="{165CB65B-206E-49E1-9A5D-C097C4722133}" presName="thickLine" presStyleLbl="alignNode1" presStyleIdx="0" presStyleCnt="10"/>
      <dgm:spPr/>
    </dgm:pt>
    <dgm:pt modelId="{DBD9C7E8-218F-744F-916A-322B7F55ADD9}" type="pres">
      <dgm:prSet presAssocID="{165CB65B-206E-49E1-9A5D-C097C4722133}" presName="horz1" presStyleCnt="0"/>
      <dgm:spPr/>
    </dgm:pt>
    <dgm:pt modelId="{8CA3D748-A0C3-2C49-B854-D2EE1E928AAD}" type="pres">
      <dgm:prSet presAssocID="{165CB65B-206E-49E1-9A5D-C097C4722133}" presName="tx1" presStyleLbl="revTx" presStyleIdx="0" presStyleCnt="10"/>
      <dgm:spPr/>
    </dgm:pt>
    <dgm:pt modelId="{18D0A038-C56D-7449-B0BF-EB63F6017C10}" type="pres">
      <dgm:prSet presAssocID="{165CB65B-206E-49E1-9A5D-C097C4722133}" presName="vert1" presStyleCnt="0"/>
      <dgm:spPr/>
    </dgm:pt>
    <dgm:pt modelId="{96468276-0F74-B449-AE54-06E322EC0E10}" type="pres">
      <dgm:prSet presAssocID="{D7AB702F-7608-4CF8-A86B-2A7EE6C771D7}" presName="thickLine" presStyleLbl="alignNode1" presStyleIdx="1" presStyleCnt="10"/>
      <dgm:spPr/>
    </dgm:pt>
    <dgm:pt modelId="{4BCF60A3-D7D4-054B-BF07-6B23F66D7085}" type="pres">
      <dgm:prSet presAssocID="{D7AB702F-7608-4CF8-A86B-2A7EE6C771D7}" presName="horz1" presStyleCnt="0"/>
      <dgm:spPr/>
    </dgm:pt>
    <dgm:pt modelId="{F25156F0-B6C8-5243-A42E-04AAF15CB8C8}" type="pres">
      <dgm:prSet presAssocID="{D7AB702F-7608-4CF8-A86B-2A7EE6C771D7}" presName="tx1" presStyleLbl="revTx" presStyleIdx="1" presStyleCnt="10"/>
      <dgm:spPr/>
    </dgm:pt>
    <dgm:pt modelId="{2AAF0209-467C-474B-ACD2-C0B489F05E6C}" type="pres">
      <dgm:prSet presAssocID="{D7AB702F-7608-4CF8-A86B-2A7EE6C771D7}" presName="vert1" presStyleCnt="0"/>
      <dgm:spPr/>
    </dgm:pt>
    <dgm:pt modelId="{10642C8B-56A5-494D-8C07-9668A9EE1949}" type="pres">
      <dgm:prSet presAssocID="{EB969070-1CC7-4E72-AF8D-3BF5D36A5C79}" presName="thickLine" presStyleLbl="alignNode1" presStyleIdx="2" presStyleCnt="10"/>
      <dgm:spPr/>
    </dgm:pt>
    <dgm:pt modelId="{ED2453CE-27A4-4D43-924B-2CE1C4B49155}" type="pres">
      <dgm:prSet presAssocID="{EB969070-1CC7-4E72-AF8D-3BF5D36A5C79}" presName="horz1" presStyleCnt="0"/>
      <dgm:spPr/>
    </dgm:pt>
    <dgm:pt modelId="{54FE6909-45F9-1C4F-8F30-266AC43E040A}" type="pres">
      <dgm:prSet presAssocID="{EB969070-1CC7-4E72-AF8D-3BF5D36A5C79}" presName="tx1" presStyleLbl="revTx" presStyleIdx="2" presStyleCnt="10"/>
      <dgm:spPr/>
    </dgm:pt>
    <dgm:pt modelId="{80BF9EE1-8E67-3243-B140-38A49C8CEC0B}" type="pres">
      <dgm:prSet presAssocID="{EB969070-1CC7-4E72-AF8D-3BF5D36A5C79}" presName="vert1" presStyleCnt="0"/>
      <dgm:spPr/>
    </dgm:pt>
    <dgm:pt modelId="{36C94859-4AEF-3A4E-B3B0-303C50130EFE}" type="pres">
      <dgm:prSet presAssocID="{2D49B05F-3A12-4C0A-A037-24D18AAEFEB0}" presName="thickLine" presStyleLbl="alignNode1" presStyleIdx="3" presStyleCnt="10"/>
      <dgm:spPr/>
    </dgm:pt>
    <dgm:pt modelId="{A397C622-F800-0649-9732-A1666FDEAB63}" type="pres">
      <dgm:prSet presAssocID="{2D49B05F-3A12-4C0A-A037-24D18AAEFEB0}" presName="horz1" presStyleCnt="0"/>
      <dgm:spPr/>
    </dgm:pt>
    <dgm:pt modelId="{0C5391E8-595D-E740-85AB-444A8691E618}" type="pres">
      <dgm:prSet presAssocID="{2D49B05F-3A12-4C0A-A037-24D18AAEFEB0}" presName="tx1" presStyleLbl="revTx" presStyleIdx="3" presStyleCnt="10"/>
      <dgm:spPr/>
    </dgm:pt>
    <dgm:pt modelId="{2ECE1E9D-CCC1-C742-8595-B01390A35467}" type="pres">
      <dgm:prSet presAssocID="{2D49B05F-3A12-4C0A-A037-24D18AAEFEB0}" presName="vert1" presStyleCnt="0"/>
      <dgm:spPr/>
    </dgm:pt>
    <dgm:pt modelId="{ABC1AC84-F8FF-234A-8D24-FCD3620A1223}" type="pres">
      <dgm:prSet presAssocID="{B8E3C1A8-E069-4FFC-B37B-1BB316133D1B}" presName="thickLine" presStyleLbl="alignNode1" presStyleIdx="4" presStyleCnt="10"/>
      <dgm:spPr/>
    </dgm:pt>
    <dgm:pt modelId="{5215AC77-5AA6-4F44-976F-092CCD609392}" type="pres">
      <dgm:prSet presAssocID="{B8E3C1A8-E069-4FFC-B37B-1BB316133D1B}" presName="horz1" presStyleCnt="0"/>
      <dgm:spPr/>
    </dgm:pt>
    <dgm:pt modelId="{6D02150B-7BED-CD45-AE31-97B5794F3056}" type="pres">
      <dgm:prSet presAssocID="{B8E3C1A8-E069-4FFC-B37B-1BB316133D1B}" presName="tx1" presStyleLbl="revTx" presStyleIdx="4" presStyleCnt="10"/>
      <dgm:spPr/>
    </dgm:pt>
    <dgm:pt modelId="{E8629E93-44D6-8845-B96F-65373C9958BF}" type="pres">
      <dgm:prSet presAssocID="{B8E3C1A8-E069-4FFC-B37B-1BB316133D1B}" presName="vert1" presStyleCnt="0"/>
      <dgm:spPr/>
    </dgm:pt>
    <dgm:pt modelId="{3C8DB7C7-12CC-D64F-AF42-D17BB199A82B}" type="pres">
      <dgm:prSet presAssocID="{95D21AEC-FCDB-4298-BE45-5C8239444029}" presName="thickLine" presStyleLbl="alignNode1" presStyleIdx="5" presStyleCnt="10"/>
      <dgm:spPr/>
    </dgm:pt>
    <dgm:pt modelId="{1907DA75-F654-AD43-8D53-C52306F946AB}" type="pres">
      <dgm:prSet presAssocID="{95D21AEC-FCDB-4298-BE45-5C8239444029}" presName="horz1" presStyleCnt="0"/>
      <dgm:spPr/>
    </dgm:pt>
    <dgm:pt modelId="{D0F2F23E-4112-B147-8865-898D859B304F}" type="pres">
      <dgm:prSet presAssocID="{95D21AEC-FCDB-4298-BE45-5C8239444029}" presName="tx1" presStyleLbl="revTx" presStyleIdx="5" presStyleCnt="10"/>
      <dgm:spPr/>
    </dgm:pt>
    <dgm:pt modelId="{204E237A-0D7B-E149-A2B9-F1058E92E01A}" type="pres">
      <dgm:prSet presAssocID="{95D21AEC-FCDB-4298-BE45-5C8239444029}" presName="vert1" presStyleCnt="0"/>
      <dgm:spPr/>
    </dgm:pt>
    <dgm:pt modelId="{6206C52A-DB36-7A47-944E-9ED6BFD96144}" type="pres">
      <dgm:prSet presAssocID="{561964D8-16AE-4B78-90B0-FC5F4FF3CBF3}" presName="thickLine" presStyleLbl="alignNode1" presStyleIdx="6" presStyleCnt="10"/>
      <dgm:spPr/>
    </dgm:pt>
    <dgm:pt modelId="{87CAAABA-F4BC-2243-A502-F8443F189FCE}" type="pres">
      <dgm:prSet presAssocID="{561964D8-16AE-4B78-90B0-FC5F4FF3CBF3}" presName="horz1" presStyleCnt="0"/>
      <dgm:spPr/>
    </dgm:pt>
    <dgm:pt modelId="{BE5BB80F-47C1-3A4F-8D0C-0D3A89B03BD1}" type="pres">
      <dgm:prSet presAssocID="{561964D8-16AE-4B78-90B0-FC5F4FF3CBF3}" presName="tx1" presStyleLbl="revTx" presStyleIdx="6" presStyleCnt="10"/>
      <dgm:spPr/>
    </dgm:pt>
    <dgm:pt modelId="{A9A8EBD6-3759-2F4A-B1AE-F9614CC7D76F}" type="pres">
      <dgm:prSet presAssocID="{561964D8-16AE-4B78-90B0-FC5F4FF3CBF3}" presName="vert1" presStyleCnt="0"/>
      <dgm:spPr/>
    </dgm:pt>
    <dgm:pt modelId="{112BE464-3B2E-2A4A-88C9-B091A8AD3361}" type="pres">
      <dgm:prSet presAssocID="{CA093BAE-79A5-410D-9A43-89B2FEE8BDB4}" presName="thickLine" presStyleLbl="alignNode1" presStyleIdx="7" presStyleCnt="10"/>
      <dgm:spPr/>
    </dgm:pt>
    <dgm:pt modelId="{49CCB7F0-35DC-6A49-8B7F-4537257A3D5B}" type="pres">
      <dgm:prSet presAssocID="{CA093BAE-79A5-410D-9A43-89B2FEE8BDB4}" presName="horz1" presStyleCnt="0"/>
      <dgm:spPr/>
    </dgm:pt>
    <dgm:pt modelId="{5ACF0DEF-6C40-6A4F-99ED-B77BF5B59464}" type="pres">
      <dgm:prSet presAssocID="{CA093BAE-79A5-410D-9A43-89B2FEE8BDB4}" presName="tx1" presStyleLbl="revTx" presStyleIdx="7" presStyleCnt="10"/>
      <dgm:spPr/>
    </dgm:pt>
    <dgm:pt modelId="{8EFE2EF0-0B07-154C-A8CE-F1794978C02A}" type="pres">
      <dgm:prSet presAssocID="{CA093BAE-79A5-410D-9A43-89B2FEE8BDB4}" presName="vert1" presStyleCnt="0"/>
      <dgm:spPr/>
    </dgm:pt>
    <dgm:pt modelId="{F76EC35C-8ED9-094E-8942-7F02A28EC3F8}" type="pres">
      <dgm:prSet presAssocID="{BA94A51F-ECE5-46C9-9873-F67EB5D5BC76}" presName="thickLine" presStyleLbl="alignNode1" presStyleIdx="8" presStyleCnt="10"/>
      <dgm:spPr/>
    </dgm:pt>
    <dgm:pt modelId="{71C1F337-43AE-2648-9D9D-1B1027889DB6}" type="pres">
      <dgm:prSet presAssocID="{BA94A51F-ECE5-46C9-9873-F67EB5D5BC76}" presName="horz1" presStyleCnt="0"/>
      <dgm:spPr/>
    </dgm:pt>
    <dgm:pt modelId="{28D3512E-F5B0-534E-85F8-415F25F35E53}" type="pres">
      <dgm:prSet presAssocID="{BA94A51F-ECE5-46C9-9873-F67EB5D5BC76}" presName="tx1" presStyleLbl="revTx" presStyleIdx="8" presStyleCnt="10"/>
      <dgm:spPr/>
    </dgm:pt>
    <dgm:pt modelId="{2D3AA923-6A17-5B40-84A7-22578954D1B6}" type="pres">
      <dgm:prSet presAssocID="{BA94A51F-ECE5-46C9-9873-F67EB5D5BC76}" presName="vert1" presStyleCnt="0"/>
      <dgm:spPr/>
    </dgm:pt>
    <dgm:pt modelId="{50A61C3F-FA18-1F43-AB52-419EB3905200}" type="pres">
      <dgm:prSet presAssocID="{3581079A-2B71-43EC-8FB2-57B63E62B7DA}" presName="thickLine" presStyleLbl="alignNode1" presStyleIdx="9" presStyleCnt="10"/>
      <dgm:spPr/>
    </dgm:pt>
    <dgm:pt modelId="{7E2859D8-2698-2145-B3F9-111598EE4439}" type="pres">
      <dgm:prSet presAssocID="{3581079A-2B71-43EC-8FB2-57B63E62B7DA}" presName="horz1" presStyleCnt="0"/>
      <dgm:spPr/>
    </dgm:pt>
    <dgm:pt modelId="{E451E619-469E-8042-B828-1B740C1D3067}" type="pres">
      <dgm:prSet presAssocID="{3581079A-2B71-43EC-8FB2-57B63E62B7DA}" presName="tx1" presStyleLbl="revTx" presStyleIdx="9" presStyleCnt="10"/>
      <dgm:spPr/>
    </dgm:pt>
    <dgm:pt modelId="{F4831031-BA85-4841-97C2-9661E894E9DE}" type="pres">
      <dgm:prSet presAssocID="{3581079A-2B71-43EC-8FB2-57B63E62B7DA}" presName="vert1" presStyleCnt="0"/>
      <dgm:spPr/>
    </dgm:pt>
  </dgm:ptLst>
  <dgm:cxnLst>
    <dgm:cxn modelId="{61D0F806-CE87-4D15-901B-6ECBF9D0481C}" srcId="{B8C70566-CCC9-4244-A8BA-6634B4ACA70B}" destId="{EB969070-1CC7-4E72-AF8D-3BF5D36A5C79}" srcOrd="2" destOrd="0" parTransId="{6C40A54E-32F8-40A6-963D-04C50A7C964D}" sibTransId="{0DEF0222-40ED-4F61-A9B2-0BCD625D2FAB}"/>
    <dgm:cxn modelId="{01D38644-F71F-4386-9FF5-9D89908CB0C1}" srcId="{B8C70566-CCC9-4244-A8BA-6634B4ACA70B}" destId="{561964D8-16AE-4B78-90B0-FC5F4FF3CBF3}" srcOrd="6" destOrd="0" parTransId="{56504CAB-3858-4953-918B-FD471ADF5EAC}" sibTransId="{95323076-EA00-45DB-8467-62EA93C2608E}"/>
    <dgm:cxn modelId="{BCC9BF4F-3175-4942-8696-BD05ED2E96D8}" type="presOf" srcId="{165CB65B-206E-49E1-9A5D-C097C4722133}" destId="{8CA3D748-A0C3-2C49-B854-D2EE1E928AAD}" srcOrd="0" destOrd="0" presId="urn:microsoft.com/office/officeart/2008/layout/LinedList"/>
    <dgm:cxn modelId="{09F20F63-49EB-734F-98EB-21351AB33546}" type="presOf" srcId="{B8E3C1A8-E069-4FFC-B37B-1BB316133D1B}" destId="{6D02150B-7BED-CD45-AE31-97B5794F3056}" srcOrd="0" destOrd="0" presId="urn:microsoft.com/office/officeart/2008/layout/LinedList"/>
    <dgm:cxn modelId="{93D80F68-4B3D-384F-B089-C14CF0C2E9AB}" type="presOf" srcId="{EB969070-1CC7-4E72-AF8D-3BF5D36A5C79}" destId="{54FE6909-45F9-1C4F-8F30-266AC43E040A}" srcOrd="0" destOrd="0" presId="urn:microsoft.com/office/officeart/2008/layout/LinedList"/>
    <dgm:cxn modelId="{229C2872-2C7A-4F58-90B1-4BFA589710A4}" srcId="{B8C70566-CCC9-4244-A8BA-6634B4ACA70B}" destId="{B8E3C1A8-E069-4FFC-B37B-1BB316133D1B}" srcOrd="4" destOrd="0" parTransId="{CD23732D-B7AF-4CEE-AE90-7ABD2621010A}" sibTransId="{29F16D4F-7C63-43F2-95A7-4C790744DE9B}"/>
    <dgm:cxn modelId="{75ABFC82-8970-8146-B8E6-D86E1703F82D}" type="presOf" srcId="{95D21AEC-FCDB-4298-BE45-5C8239444029}" destId="{D0F2F23E-4112-B147-8865-898D859B304F}" srcOrd="0" destOrd="0" presId="urn:microsoft.com/office/officeart/2008/layout/LinedList"/>
    <dgm:cxn modelId="{FD09C98A-DA43-4942-844B-ED324CBF9568}" srcId="{B8C70566-CCC9-4244-A8BA-6634B4ACA70B}" destId="{2D49B05F-3A12-4C0A-A037-24D18AAEFEB0}" srcOrd="3" destOrd="0" parTransId="{2A62F69B-00F3-4109-9A4F-2D37A687CC83}" sibTransId="{91F2A812-F9BE-4BC0-92DA-6DB42D2B28B0}"/>
    <dgm:cxn modelId="{FED3839C-E2CD-0946-B7BA-7CB515CCEF76}" type="presOf" srcId="{3581079A-2B71-43EC-8FB2-57B63E62B7DA}" destId="{E451E619-469E-8042-B828-1B740C1D3067}" srcOrd="0" destOrd="0" presId="urn:microsoft.com/office/officeart/2008/layout/LinedList"/>
    <dgm:cxn modelId="{273DDAA8-89C8-452E-8DAA-DBAC4B42B0DE}" srcId="{B8C70566-CCC9-4244-A8BA-6634B4ACA70B}" destId="{BA94A51F-ECE5-46C9-9873-F67EB5D5BC76}" srcOrd="8" destOrd="0" parTransId="{E29D2077-BAF5-4B8E-9451-FC7BC8AAA2EC}" sibTransId="{CA5F9C93-982D-4D54-8E5B-F05101380F33}"/>
    <dgm:cxn modelId="{764FE3AD-A65F-4DA6-8167-F5221837AE92}" srcId="{B8C70566-CCC9-4244-A8BA-6634B4ACA70B}" destId="{165CB65B-206E-49E1-9A5D-C097C4722133}" srcOrd="0" destOrd="0" parTransId="{A16963D6-2B0B-47E9-8846-E360E31BC2C2}" sibTransId="{C5505DCE-8E4B-4594-A61A-A6F933190401}"/>
    <dgm:cxn modelId="{21E50FB5-1033-274E-AD78-16FA2CA28882}" type="presOf" srcId="{D7AB702F-7608-4CF8-A86B-2A7EE6C771D7}" destId="{F25156F0-B6C8-5243-A42E-04AAF15CB8C8}" srcOrd="0" destOrd="0" presId="urn:microsoft.com/office/officeart/2008/layout/LinedList"/>
    <dgm:cxn modelId="{BAE167B7-91BF-8846-A981-9CA49DB9AA81}" type="presOf" srcId="{B8C70566-CCC9-4244-A8BA-6634B4ACA70B}" destId="{8E8E9DFC-6D30-384A-9CDE-6307A8FA6327}" srcOrd="0" destOrd="0" presId="urn:microsoft.com/office/officeart/2008/layout/LinedList"/>
    <dgm:cxn modelId="{B3DA39BB-32EB-8C4A-A5DF-12FC51F41F1D}" type="presOf" srcId="{561964D8-16AE-4B78-90B0-FC5F4FF3CBF3}" destId="{BE5BB80F-47C1-3A4F-8D0C-0D3A89B03BD1}" srcOrd="0" destOrd="0" presId="urn:microsoft.com/office/officeart/2008/layout/LinedList"/>
    <dgm:cxn modelId="{4E1C62BD-0628-F046-A908-F977DFF7938A}" type="presOf" srcId="{BA94A51F-ECE5-46C9-9873-F67EB5D5BC76}" destId="{28D3512E-F5B0-534E-85F8-415F25F35E53}" srcOrd="0" destOrd="0" presId="urn:microsoft.com/office/officeart/2008/layout/LinedList"/>
    <dgm:cxn modelId="{522C9DBE-B205-46FC-AC1C-37FABC222C10}" srcId="{B8C70566-CCC9-4244-A8BA-6634B4ACA70B}" destId="{CA093BAE-79A5-410D-9A43-89B2FEE8BDB4}" srcOrd="7" destOrd="0" parTransId="{E6B39866-8986-48AC-A623-3ABC5A501F82}" sibTransId="{EFC6D641-BD88-49D4-BBA6-749EE68FE13A}"/>
    <dgm:cxn modelId="{90A229D5-0D95-4646-92AA-016AE9F2C5B9}" srcId="{B8C70566-CCC9-4244-A8BA-6634B4ACA70B}" destId="{3581079A-2B71-43EC-8FB2-57B63E62B7DA}" srcOrd="9" destOrd="0" parTransId="{65F02AEE-5A05-4FFB-A492-142821D9D3B4}" sibTransId="{4BE06B20-D9FD-44CF-8723-AEA1F2E10630}"/>
    <dgm:cxn modelId="{D3B537E1-9A94-419C-8975-2EF639C67199}" srcId="{B8C70566-CCC9-4244-A8BA-6634B4ACA70B}" destId="{95D21AEC-FCDB-4298-BE45-5C8239444029}" srcOrd="5" destOrd="0" parTransId="{D359016F-4CD8-46B1-B1B7-A2D52BE0A4D0}" sibTransId="{4B39BAC6-56D7-4D74-8B59-4D1401621CB5}"/>
    <dgm:cxn modelId="{212B67F5-C7D5-4E45-833B-7E0618C224B4}" srcId="{B8C70566-CCC9-4244-A8BA-6634B4ACA70B}" destId="{D7AB702F-7608-4CF8-A86B-2A7EE6C771D7}" srcOrd="1" destOrd="0" parTransId="{E70C02FE-E253-4219-BE9C-A64DEDD20720}" sibTransId="{2A6A7B35-EFF8-4FA5-B6A5-A4C1A2E28444}"/>
    <dgm:cxn modelId="{4FFFBDF7-4C8D-2A44-9FB6-F760EEC6C9F2}" type="presOf" srcId="{2D49B05F-3A12-4C0A-A037-24D18AAEFEB0}" destId="{0C5391E8-595D-E740-85AB-444A8691E618}" srcOrd="0" destOrd="0" presId="urn:microsoft.com/office/officeart/2008/layout/LinedList"/>
    <dgm:cxn modelId="{E0B44DFF-8277-EA48-B41A-0FA5AB768BFD}" type="presOf" srcId="{CA093BAE-79A5-410D-9A43-89B2FEE8BDB4}" destId="{5ACF0DEF-6C40-6A4F-99ED-B77BF5B59464}" srcOrd="0" destOrd="0" presId="urn:microsoft.com/office/officeart/2008/layout/LinedList"/>
    <dgm:cxn modelId="{C1D5C3B8-F256-DC48-B6CC-DC8D466953BF}" type="presParOf" srcId="{8E8E9DFC-6D30-384A-9CDE-6307A8FA6327}" destId="{FDE5DCA6-8844-D049-9FFD-739943146717}" srcOrd="0" destOrd="0" presId="urn:microsoft.com/office/officeart/2008/layout/LinedList"/>
    <dgm:cxn modelId="{56192AB1-1FCF-A943-940B-94767ABF361E}" type="presParOf" srcId="{8E8E9DFC-6D30-384A-9CDE-6307A8FA6327}" destId="{DBD9C7E8-218F-744F-916A-322B7F55ADD9}" srcOrd="1" destOrd="0" presId="urn:microsoft.com/office/officeart/2008/layout/LinedList"/>
    <dgm:cxn modelId="{B13932DA-58FC-524A-AD0E-77C4F9C92E56}" type="presParOf" srcId="{DBD9C7E8-218F-744F-916A-322B7F55ADD9}" destId="{8CA3D748-A0C3-2C49-B854-D2EE1E928AAD}" srcOrd="0" destOrd="0" presId="urn:microsoft.com/office/officeart/2008/layout/LinedList"/>
    <dgm:cxn modelId="{887F4AF8-F5C4-FD40-846F-3DFAF941CA9C}" type="presParOf" srcId="{DBD9C7E8-218F-744F-916A-322B7F55ADD9}" destId="{18D0A038-C56D-7449-B0BF-EB63F6017C10}" srcOrd="1" destOrd="0" presId="urn:microsoft.com/office/officeart/2008/layout/LinedList"/>
    <dgm:cxn modelId="{A436D727-6F96-5B4E-85AE-3187F3C2E94E}" type="presParOf" srcId="{8E8E9DFC-6D30-384A-9CDE-6307A8FA6327}" destId="{96468276-0F74-B449-AE54-06E322EC0E10}" srcOrd="2" destOrd="0" presId="urn:microsoft.com/office/officeart/2008/layout/LinedList"/>
    <dgm:cxn modelId="{ED9135EC-F576-D34A-99B8-1928F0A9B96E}" type="presParOf" srcId="{8E8E9DFC-6D30-384A-9CDE-6307A8FA6327}" destId="{4BCF60A3-D7D4-054B-BF07-6B23F66D7085}" srcOrd="3" destOrd="0" presId="urn:microsoft.com/office/officeart/2008/layout/LinedList"/>
    <dgm:cxn modelId="{B304BB82-17BD-CC4E-AFD8-4F12F735A8B9}" type="presParOf" srcId="{4BCF60A3-D7D4-054B-BF07-6B23F66D7085}" destId="{F25156F0-B6C8-5243-A42E-04AAF15CB8C8}" srcOrd="0" destOrd="0" presId="urn:microsoft.com/office/officeart/2008/layout/LinedList"/>
    <dgm:cxn modelId="{4F39EDB3-6D8F-DB44-98A8-49238F67838E}" type="presParOf" srcId="{4BCF60A3-D7D4-054B-BF07-6B23F66D7085}" destId="{2AAF0209-467C-474B-ACD2-C0B489F05E6C}" srcOrd="1" destOrd="0" presId="urn:microsoft.com/office/officeart/2008/layout/LinedList"/>
    <dgm:cxn modelId="{7FB03BDE-0963-D44C-802F-745A569A6E99}" type="presParOf" srcId="{8E8E9DFC-6D30-384A-9CDE-6307A8FA6327}" destId="{10642C8B-56A5-494D-8C07-9668A9EE1949}" srcOrd="4" destOrd="0" presId="urn:microsoft.com/office/officeart/2008/layout/LinedList"/>
    <dgm:cxn modelId="{7667C636-33FA-344E-BD06-92B500F7EBAB}" type="presParOf" srcId="{8E8E9DFC-6D30-384A-9CDE-6307A8FA6327}" destId="{ED2453CE-27A4-4D43-924B-2CE1C4B49155}" srcOrd="5" destOrd="0" presId="urn:microsoft.com/office/officeart/2008/layout/LinedList"/>
    <dgm:cxn modelId="{E123B771-EEC0-184F-BCAC-9D6BD72394E0}" type="presParOf" srcId="{ED2453CE-27A4-4D43-924B-2CE1C4B49155}" destId="{54FE6909-45F9-1C4F-8F30-266AC43E040A}" srcOrd="0" destOrd="0" presId="urn:microsoft.com/office/officeart/2008/layout/LinedList"/>
    <dgm:cxn modelId="{0DC2F318-AADD-D745-B121-F45AB0C1093B}" type="presParOf" srcId="{ED2453CE-27A4-4D43-924B-2CE1C4B49155}" destId="{80BF9EE1-8E67-3243-B140-38A49C8CEC0B}" srcOrd="1" destOrd="0" presId="urn:microsoft.com/office/officeart/2008/layout/LinedList"/>
    <dgm:cxn modelId="{DC1BE3DB-7814-584C-AB5E-77F0CE6BCC5D}" type="presParOf" srcId="{8E8E9DFC-6D30-384A-9CDE-6307A8FA6327}" destId="{36C94859-4AEF-3A4E-B3B0-303C50130EFE}" srcOrd="6" destOrd="0" presId="urn:microsoft.com/office/officeart/2008/layout/LinedList"/>
    <dgm:cxn modelId="{C3EB5043-DE9E-DA43-9162-48EEE3B7D731}" type="presParOf" srcId="{8E8E9DFC-6D30-384A-9CDE-6307A8FA6327}" destId="{A397C622-F800-0649-9732-A1666FDEAB63}" srcOrd="7" destOrd="0" presId="urn:microsoft.com/office/officeart/2008/layout/LinedList"/>
    <dgm:cxn modelId="{778F2902-4D53-1F4B-96CE-EBEC120EB079}" type="presParOf" srcId="{A397C622-F800-0649-9732-A1666FDEAB63}" destId="{0C5391E8-595D-E740-85AB-444A8691E618}" srcOrd="0" destOrd="0" presId="urn:microsoft.com/office/officeart/2008/layout/LinedList"/>
    <dgm:cxn modelId="{37974C80-028E-4D43-AF7F-5221497DC244}" type="presParOf" srcId="{A397C622-F800-0649-9732-A1666FDEAB63}" destId="{2ECE1E9D-CCC1-C742-8595-B01390A35467}" srcOrd="1" destOrd="0" presId="urn:microsoft.com/office/officeart/2008/layout/LinedList"/>
    <dgm:cxn modelId="{7B3FB7D1-F151-1446-8CDC-E47B710C3977}" type="presParOf" srcId="{8E8E9DFC-6D30-384A-9CDE-6307A8FA6327}" destId="{ABC1AC84-F8FF-234A-8D24-FCD3620A1223}" srcOrd="8" destOrd="0" presId="urn:microsoft.com/office/officeart/2008/layout/LinedList"/>
    <dgm:cxn modelId="{54192198-FBF8-1B48-B8EE-978222CBED43}" type="presParOf" srcId="{8E8E9DFC-6D30-384A-9CDE-6307A8FA6327}" destId="{5215AC77-5AA6-4F44-976F-092CCD609392}" srcOrd="9" destOrd="0" presId="urn:microsoft.com/office/officeart/2008/layout/LinedList"/>
    <dgm:cxn modelId="{10E8DF82-EE3B-824D-8983-EE1336C91AB8}" type="presParOf" srcId="{5215AC77-5AA6-4F44-976F-092CCD609392}" destId="{6D02150B-7BED-CD45-AE31-97B5794F3056}" srcOrd="0" destOrd="0" presId="urn:microsoft.com/office/officeart/2008/layout/LinedList"/>
    <dgm:cxn modelId="{609E2436-FCC7-054A-938C-EF80C6274EE8}" type="presParOf" srcId="{5215AC77-5AA6-4F44-976F-092CCD609392}" destId="{E8629E93-44D6-8845-B96F-65373C9958BF}" srcOrd="1" destOrd="0" presId="urn:microsoft.com/office/officeart/2008/layout/LinedList"/>
    <dgm:cxn modelId="{83F4015E-C39B-7647-BB2E-E0E02987DB91}" type="presParOf" srcId="{8E8E9DFC-6D30-384A-9CDE-6307A8FA6327}" destId="{3C8DB7C7-12CC-D64F-AF42-D17BB199A82B}" srcOrd="10" destOrd="0" presId="urn:microsoft.com/office/officeart/2008/layout/LinedList"/>
    <dgm:cxn modelId="{91A48BB1-051A-D248-B89A-FC8380C2A5C2}" type="presParOf" srcId="{8E8E9DFC-6D30-384A-9CDE-6307A8FA6327}" destId="{1907DA75-F654-AD43-8D53-C52306F946AB}" srcOrd="11" destOrd="0" presId="urn:microsoft.com/office/officeart/2008/layout/LinedList"/>
    <dgm:cxn modelId="{EC583BD7-A58B-614F-B45E-5FC2B6F1DE10}" type="presParOf" srcId="{1907DA75-F654-AD43-8D53-C52306F946AB}" destId="{D0F2F23E-4112-B147-8865-898D859B304F}" srcOrd="0" destOrd="0" presId="urn:microsoft.com/office/officeart/2008/layout/LinedList"/>
    <dgm:cxn modelId="{00F67141-66EA-314E-8F18-879876EA7881}" type="presParOf" srcId="{1907DA75-F654-AD43-8D53-C52306F946AB}" destId="{204E237A-0D7B-E149-A2B9-F1058E92E01A}" srcOrd="1" destOrd="0" presId="urn:microsoft.com/office/officeart/2008/layout/LinedList"/>
    <dgm:cxn modelId="{9AB48D11-9019-0F43-A4A6-21DF9281BFAE}" type="presParOf" srcId="{8E8E9DFC-6D30-384A-9CDE-6307A8FA6327}" destId="{6206C52A-DB36-7A47-944E-9ED6BFD96144}" srcOrd="12" destOrd="0" presId="urn:microsoft.com/office/officeart/2008/layout/LinedList"/>
    <dgm:cxn modelId="{C661D9A2-60B4-E346-8C1E-17E8CF45C901}" type="presParOf" srcId="{8E8E9DFC-6D30-384A-9CDE-6307A8FA6327}" destId="{87CAAABA-F4BC-2243-A502-F8443F189FCE}" srcOrd="13" destOrd="0" presId="urn:microsoft.com/office/officeart/2008/layout/LinedList"/>
    <dgm:cxn modelId="{168A90C0-A51E-D240-846D-CD9C6204EC6D}" type="presParOf" srcId="{87CAAABA-F4BC-2243-A502-F8443F189FCE}" destId="{BE5BB80F-47C1-3A4F-8D0C-0D3A89B03BD1}" srcOrd="0" destOrd="0" presId="urn:microsoft.com/office/officeart/2008/layout/LinedList"/>
    <dgm:cxn modelId="{264F9EAD-B33A-6D4E-A86A-D1C0D920314E}" type="presParOf" srcId="{87CAAABA-F4BC-2243-A502-F8443F189FCE}" destId="{A9A8EBD6-3759-2F4A-B1AE-F9614CC7D76F}" srcOrd="1" destOrd="0" presId="urn:microsoft.com/office/officeart/2008/layout/LinedList"/>
    <dgm:cxn modelId="{06D6D7B1-C3EF-9143-8827-6B5F274B2F8C}" type="presParOf" srcId="{8E8E9DFC-6D30-384A-9CDE-6307A8FA6327}" destId="{112BE464-3B2E-2A4A-88C9-B091A8AD3361}" srcOrd="14" destOrd="0" presId="urn:microsoft.com/office/officeart/2008/layout/LinedList"/>
    <dgm:cxn modelId="{28B032A2-1B85-A742-BA96-76EDC4E17648}" type="presParOf" srcId="{8E8E9DFC-6D30-384A-9CDE-6307A8FA6327}" destId="{49CCB7F0-35DC-6A49-8B7F-4537257A3D5B}" srcOrd="15" destOrd="0" presId="urn:microsoft.com/office/officeart/2008/layout/LinedList"/>
    <dgm:cxn modelId="{498935BC-F69E-364C-BAC0-EE2811DBA92E}" type="presParOf" srcId="{49CCB7F0-35DC-6A49-8B7F-4537257A3D5B}" destId="{5ACF0DEF-6C40-6A4F-99ED-B77BF5B59464}" srcOrd="0" destOrd="0" presId="urn:microsoft.com/office/officeart/2008/layout/LinedList"/>
    <dgm:cxn modelId="{B5B0FC8C-3094-2E4F-A948-2C41091D2AB2}" type="presParOf" srcId="{49CCB7F0-35DC-6A49-8B7F-4537257A3D5B}" destId="{8EFE2EF0-0B07-154C-A8CE-F1794978C02A}" srcOrd="1" destOrd="0" presId="urn:microsoft.com/office/officeart/2008/layout/LinedList"/>
    <dgm:cxn modelId="{683EF066-395D-3444-B4B8-A816B1F0E722}" type="presParOf" srcId="{8E8E9DFC-6D30-384A-9CDE-6307A8FA6327}" destId="{F76EC35C-8ED9-094E-8942-7F02A28EC3F8}" srcOrd="16" destOrd="0" presId="urn:microsoft.com/office/officeart/2008/layout/LinedList"/>
    <dgm:cxn modelId="{E55818AD-7C79-7649-B362-D04A7B7EABA5}" type="presParOf" srcId="{8E8E9DFC-6D30-384A-9CDE-6307A8FA6327}" destId="{71C1F337-43AE-2648-9D9D-1B1027889DB6}" srcOrd="17" destOrd="0" presId="urn:microsoft.com/office/officeart/2008/layout/LinedList"/>
    <dgm:cxn modelId="{B1287D8E-6B73-D74E-9EC7-50FC2A92F0FD}" type="presParOf" srcId="{71C1F337-43AE-2648-9D9D-1B1027889DB6}" destId="{28D3512E-F5B0-534E-85F8-415F25F35E53}" srcOrd="0" destOrd="0" presId="urn:microsoft.com/office/officeart/2008/layout/LinedList"/>
    <dgm:cxn modelId="{8C70E5E6-3E57-B64B-8039-BC9DFA1E23B4}" type="presParOf" srcId="{71C1F337-43AE-2648-9D9D-1B1027889DB6}" destId="{2D3AA923-6A17-5B40-84A7-22578954D1B6}" srcOrd="1" destOrd="0" presId="urn:microsoft.com/office/officeart/2008/layout/LinedList"/>
    <dgm:cxn modelId="{03063EB5-5EE6-F844-A164-4C4152BA6FB7}" type="presParOf" srcId="{8E8E9DFC-6D30-384A-9CDE-6307A8FA6327}" destId="{50A61C3F-FA18-1F43-AB52-419EB3905200}" srcOrd="18" destOrd="0" presId="urn:microsoft.com/office/officeart/2008/layout/LinedList"/>
    <dgm:cxn modelId="{AB62E89A-F8D9-C049-8B46-BF4BDEE2F396}" type="presParOf" srcId="{8E8E9DFC-6D30-384A-9CDE-6307A8FA6327}" destId="{7E2859D8-2698-2145-B3F9-111598EE4439}" srcOrd="19" destOrd="0" presId="urn:microsoft.com/office/officeart/2008/layout/LinedList"/>
    <dgm:cxn modelId="{CE59C65E-DCED-0F49-ADCD-68C5AA57EE3F}" type="presParOf" srcId="{7E2859D8-2698-2145-B3F9-111598EE4439}" destId="{E451E619-469E-8042-B828-1B740C1D3067}" srcOrd="0" destOrd="0" presId="urn:microsoft.com/office/officeart/2008/layout/LinedList"/>
    <dgm:cxn modelId="{372BB080-2766-0342-91FC-5B8EEF3C5E96}" type="presParOf" srcId="{7E2859D8-2698-2145-B3F9-111598EE4439}" destId="{F4831031-BA85-4841-97C2-9661E894E9D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8A286C-793D-4646-A9B9-38A6F5C422A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F34AECAE-5F7F-4555-895A-0A733B68CD3D}">
      <dgm:prSet/>
      <dgm:spPr/>
      <dgm:t>
        <a:bodyPr/>
        <a:lstStyle/>
        <a:p>
          <a:r>
            <a:rPr lang="en-US" dirty="0"/>
            <a:t>Prevent the user from changing identity without re-authentication, once authenticated</a:t>
          </a:r>
        </a:p>
      </dgm:t>
    </dgm:pt>
    <dgm:pt modelId="{F2F30EEB-2D56-4104-AC33-64CC07CEB98F}" type="parTrans" cxnId="{119EC07A-EA0D-4005-A7EA-D1175F0F552A}">
      <dgm:prSet/>
      <dgm:spPr/>
      <dgm:t>
        <a:bodyPr/>
        <a:lstStyle/>
        <a:p>
          <a:endParaRPr lang="en-US"/>
        </a:p>
      </dgm:t>
    </dgm:pt>
    <dgm:pt modelId="{D85162ED-6104-4C86-915A-83BAEB274E04}" type="sibTrans" cxnId="{119EC07A-EA0D-4005-A7EA-D1175F0F552A}">
      <dgm:prSet/>
      <dgm:spPr/>
      <dgm:t>
        <a:bodyPr/>
        <a:lstStyle/>
        <a:p>
          <a:endParaRPr lang="en-US"/>
        </a:p>
      </dgm:t>
    </dgm:pt>
    <dgm:pt modelId="{8A57C13D-0C1F-4FD9-8C4F-B64DB637DF7F}">
      <dgm:prSet/>
      <dgm:spPr/>
      <dgm:t>
        <a:bodyPr/>
        <a:lstStyle/>
        <a:p>
          <a:r>
            <a:rPr lang="en-US" dirty="0"/>
            <a:t>Consider the strength of the authentication a user has provided before taking action</a:t>
          </a:r>
        </a:p>
      </dgm:t>
    </dgm:pt>
    <dgm:pt modelId="{CFBEE663-FC9C-4600-A4E1-5572B6D4625F}" type="parTrans" cxnId="{F6748721-90E4-4F32-9026-0EBEE67CEBF3}">
      <dgm:prSet/>
      <dgm:spPr/>
      <dgm:t>
        <a:bodyPr/>
        <a:lstStyle/>
        <a:p>
          <a:endParaRPr lang="en-US"/>
        </a:p>
      </dgm:t>
    </dgm:pt>
    <dgm:pt modelId="{7749FE54-5E95-4DBF-B21B-554D647CB66B}" type="sibTrans" cxnId="{F6748721-90E4-4F32-9026-0EBEE67CEBF3}">
      <dgm:prSet/>
      <dgm:spPr/>
      <dgm:t>
        <a:bodyPr/>
        <a:lstStyle/>
        <a:p>
          <a:endParaRPr lang="en-US"/>
        </a:p>
      </dgm:t>
    </dgm:pt>
    <dgm:pt modelId="{0D153793-99A1-40B4-9CD8-0D4E67279E62}">
      <dgm:prSet/>
      <dgm:spPr/>
      <dgm:t>
        <a:bodyPr/>
        <a:lstStyle/>
        <a:p>
          <a:r>
            <a:rPr lang="en-US" dirty="0"/>
            <a:t>Make use of Time outs</a:t>
          </a:r>
        </a:p>
      </dgm:t>
    </dgm:pt>
    <dgm:pt modelId="{C9883B2C-D9FF-47F2-ADD7-B59ACDF597C3}" type="parTrans" cxnId="{0DE3DE03-1DD7-4A76-A837-392241907A1C}">
      <dgm:prSet/>
      <dgm:spPr/>
      <dgm:t>
        <a:bodyPr/>
        <a:lstStyle/>
        <a:p>
          <a:endParaRPr lang="en-US"/>
        </a:p>
      </dgm:t>
    </dgm:pt>
    <dgm:pt modelId="{BEDD7DD6-2490-48BE-81D6-DBDC58779D37}" type="sibTrans" cxnId="{0DE3DE03-1DD7-4A76-A837-392241907A1C}">
      <dgm:prSet/>
      <dgm:spPr/>
      <dgm:t>
        <a:bodyPr/>
        <a:lstStyle/>
        <a:p>
          <a:endParaRPr lang="en-US"/>
        </a:p>
      </dgm:t>
    </dgm:pt>
    <dgm:pt modelId="{8FD92830-A2DC-4030-9FDA-444DD907779D}">
      <dgm:prSet/>
      <dgm:spPr/>
      <dgm:t>
        <a:bodyPr/>
        <a:lstStyle/>
        <a:p>
          <a:r>
            <a:rPr lang="en-US"/>
            <a:t>MFA actually works! Enforce it</a:t>
          </a:r>
        </a:p>
      </dgm:t>
    </dgm:pt>
    <dgm:pt modelId="{49D40C40-237C-41FF-9502-B377AB530F91}" type="parTrans" cxnId="{2A8F4322-7C5C-4490-BCD7-06CF8A5EA432}">
      <dgm:prSet/>
      <dgm:spPr/>
      <dgm:t>
        <a:bodyPr/>
        <a:lstStyle/>
        <a:p>
          <a:endParaRPr lang="en-US"/>
        </a:p>
      </dgm:t>
    </dgm:pt>
    <dgm:pt modelId="{39D95F63-47C8-4E1E-BF3F-89BB9308801B}" type="sibTrans" cxnId="{2A8F4322-7C5C-4490-BCD7-06CF8A5EA432}">
      <dgm:prSet/>
      <dgm:spPr/>
      <dgm:t>
        <a:bodyPr/>
        <a:lstStyle/>
        <a:p>
          <a:endParaRPr lang="en-US"/>
        </a:p>
      </dgm:t>
    </dgm:pt>
    <dgm:pt modelId="{445074A8-1693-410D-A8CE-289B3F977582}">
      <dgm:prSet/>
      <dgm:spPr/>
      <dgm:t>
        <a:bodyPr/>
        <a:lstStyle/>
        <a:p>
          <a:r>
            <a:rPr lang="en-US" dirty="0"/>
            <a:t>Avoid shared resources e.g. IP and MAC addresses</a:t>
          </a:r>
        </a:p>
      </dgm:t>
    </dgm:pt>
    <dgm:pt modelId="{9B45261D-ED3A-4793-ADAA-F313084F10D9}" type="parTrans" cxnId="{350484CD-EA45-4944-9667-2F0087F63C25}">
      <dgm:prSet/>
      <dgm:spPr/>
      <dgm:t>
        <a:bodyPr/>
        <a:lstStyle/>
        <a:p>
          <a:endParaRPr lang="en-US"/>
        </a:p>
      </dgm:t>
    </dgm:pt>
    <dgm:pt modelId="{4D999EB6-5717-4EB8-AF85-B10780E273EE}" type="sibTrans" cxnId="{350484CD-EA45-4944-9667-2F0087F63C25}">
      <dgm:prSet/>
      <dgm:spPr/>
      <dgm:t>
        <a:bodyPr/>
        <a:lstStyle/>
        <a:p>
          <a:endParaRPr lang="en-US"/>
        </a:p>
      </dgm:t>
    </dgm:pt>
    <dgm:pt modelId="{B742DBCC-630D-4291-9214-1B8604C58A5E}">
      <dgm:prSet/>
      <dgm:spPr/>
      <dgm:t>
        <a:bodyPr/>
        <a:lstStyle/>
        <a:p>
          <a:r>
            <a:rPr lang="en-US" dirty="0"/>
            <a:t>Avoid predictable tokens</a:t>
          </a:r>
        </a:p>
      </dgm:t>
    </dgm:pt>
    <dgm:pt modelId="{F7186101-CBC9-44C4-94CF-956C809C3101}" type="parTrans" cxnId="{F0EBE625-F597-47B1-BDB5-15AFB57462B4}">
      <dgm:prSet/>
      <dgm:spPr/>
      <dgm:t>
        <a:bodyPr/>
        <a:lstStyle/>
        <a:p>
          <a:endParaRPr lang="en-US"/>
        </a:p>
      </dgm:t>
    </dgm:pt>
    <dgm:pt modelId="{34D53611-4CF9-4E8F-804F-3095857A21FC}" type="sibTrans" cxnId="{F0EBE625-F597-47B1-BDB5-15AFB57462B4}">
      <dgm:prSet/>
      <dgm:spPr/>
      <dgm:t>
        <a:bodyPr/>
        <a:lstStyle/>
        <a:p>
          <a:endParaRPr lang="en-US"/>
        </a:p>
      </dgm:t>
    </dgm:pt>
    <dgm:pt modelId="{D769859B-ED88-7548-A6F0-5045849A5181}" type="pres">
      <dgm:prSet presAssocID="{448A286C-793D-4646-A9B9-38A6F5C422A6}" presName="vert0" presStyleCnt="0">
        <dgm:presLayoutVars>
          <dgm:dir/>
          <dgm:animOne val="branch"/>
          <dgm:animLvl val="lvl"/>
        </dgm:presLayoutVars>
      </dgm:prSet>
      <dgm:spPr/>
    </dgm:pt>
    <dgm:pt modelId="{C1164DA5-9B96-6747-9DD8-F00E58E31C87}" type="pres">
      <dgm:prSet presAssocID="{F34AECAE-5F7F-4555-895A-0A733B68CD3D}" presName="thickLine" presStyleLbl="alignNode1" presStyleIdx="0" presStyleCnt="6"/>
      <dgm:spPr/>
    </dgm:pt>
    <dgm:pt modelId="{513C7683-1F87-5F46-8B51-E7EECAA9B751}" type="pres">
      <dgm:prSet presAssocID="{F34AECAE-5F7F-4555-895A-0A733B68CD3D}" presName="horz1" presStyleCnt="0"/>
      <dgm:spPr/>
    </dgm:pt>
    <dgm:pt modelId="{CEF34384-884D-E248-8672-668A00680235}" type="pres">
      <dgm:prSet presAssocID="{F34AECAE-5F7F-4555-895A-0A733B68CD3D}" presName="tx1" presStyleLbl="revTx" presStyleIdx="0" presStyleCnt="6"/>
      <dgm:spPr/>
    </dgm:pt>
    <dgm:pt modelId="{F05E6FD2-F50B-FD44-BA68-9C488C7C6B9E}" type="pres">
      <dgm:prSet presAssocID="{F34AECAE-5F7F-4555-895A-0A733B68CD3D}" presName="vert1" presStyleCnt="0"/>
      <dgm:spPr/>
    </dgm:pt>
    <dgm:pt modelId="{921DCA8F-F801-F24F-AB60-6DA9F323C0CA}" type="pres">
      <dgm:prSet presAssocID="{8A57C13D-0C1F-4FD9-8C4F-B64DB637DF7F}" presName="thickLine" presStyleLbl="alignNode1" presStyleIdx="1" presStyleCnt="6"/>
      <dgm:spPr/>
    </dgm:pt>
    <dgm:pt modelId="{0BFE8373-8257-B34A-9E01-06C55A1B8B12}" type="pres">
      <dgm:prSet presAssocID="{8A57C13D-0C1F-4FD9-8C4F-B64DB637DF7F}" presName="horz1" presStyleCnt="0"/>
      <dgm:spPr/>
    </dgm:pt>
    <dgm:pt modelId="{B3ABC515-1D13-B74B-AB90-67ECF5F20F8F}" type="pres">
      <dgm:prSet presAssocID="{8A57C13D-0C1F-4FD9-8C4F-B64DB637DF7F}" presName="tx1" presStyleLbl="revTx" presStyleIdx="1" presStyleCnt="6"/>
      <dgm:spPr/>
    </dgm:pt>
    <dgm:pt modelId="{6C842732-9A8D-4145-9AE1-AE7645A57B08}" type="pres">
      <dgm:prSet presAssocID="{8A57C13D-0C1F-4FD9-8C4F-B64DB637DF7F}" presName="vert1" presStyleCnt="0"/>
      <dgm:spPr/>
    </dgm:pt>
    <dgm:pt modelId="{5FE5269D-87E5-2A4C-AF0E-FBCE3ED69A2D}" type="pres">
      <dgm:prSet presAssocID="{0D153793-99A1-40B4-9CD8-0D4E67279E62}" presName="thickLine" presStyleLbl="alignNode1" presStyleIdx="2" presStyleCnt="6"/>
      <dgm:spPr/>
    </dgm:pt>
    <dgm:pt modelId="{AAC97011-7166-4B43-B91F-A0D6F44AEC38}" type="pres">
      <dgm:prSet presAssocID="{0D153793-99A1-40B4-9CD8-0D4E67279E62}" presName="horz1" presStyleCnt="0"/>
      <dgm:spPr/>
    </dgm:pt>
    <dgm:pt modelId="{3D92C8DC-D2BD-E740-A1B1-54E8C358D1BB}" type="pres">
      <dgm:prSet presAssocID="{0D153793-99A1-40B4-9CD8-0D4E67279E62}" presName="tx1" presStyleLbl="revTx" presStyleIdx="2" presStyleCnt="6"/>
      <dgm:spPr/>
    </dgm:pt>
    <dgm:pt modelId="{42723AC0-6B50-2E43-885F-B4E97D45A331}" type="pres">
      <dgm:prSet presAssocID="{0D153793-99A1-40B4-9CD8-0D4E67279E62}" presName="vert1" presStyleCnt="0"/>
      <dgm:spPr/>
    </dgm:pt>
    <dgm:pt modelId="{47CBFF3B-B473-554A-98AA-A5152BC8EBA2}" type="pres">
      <dgm:prSet presAssocID="{8FD92830-A2DC-4030-9FDA-444DD907779D}" presName="thickLine" presStyleLbl="alignNode1" presStyleIdx="3" presStyleCnt="6"/>
      <dgm:spPr/>
    </dgm:pt>
    <dgm:pt modelId="{D400A0E0-6B44-C148-9F76-0687911B7D76}" type="pres">
      <dgm:prSet presAssocID="{8FD92830-A2DC-4030-9FDA-444DD907779D}" presName="horz1" presStyleCnt="0"/>
      <dgm:spPr/>
    </dgm:pt>
    <dgm:pt modelId="{57200198-F3E7-234D-B152-271C5C8FB882}" type="pres">
      <dgm:prSet presAssocID="{8FD92830-A2DC-4030-9FDA-444DD907779D}" presName="tx1" presStyleLbl="revTx" presStyleIdx="3" presStyleCnt="6"/>
      <dgm:spPr/>
    </dgm:pt>
    <dgm:pt modelId="{72274F4F-474E-124D-906F-0FBEF11D3F4C}" type="pres">
      <dgm:prSet presAssocID="{8FD92830-A2DC-4030-9FDA-444DD907779D}" presName="vert1" presStyleCnt="0"/>
      <dgm:spPr/>
    </dgm:pt>
    <dgm:pt modelId="{7E8E3A5D-D3BC-5146-804D-01DD7D57C153}" type="pres">
      <dgm:prSet presAssocID="{445074A8-1693-410D-A8CE-289B3F977582}" presName="thickLine" presStyleLbl="alignNode1" presStyleIdx="4" presStyleCnt="6"/>
      <dgm:spPr/>
    </dgm:pt>
    <dgm:pt modelId="{8A416E38-7D56-6347-B3B5-1C0D6E35E05E}" type="pres">
      <dgm:prSet presAssocID="{445074A8-1693-410D-A8CE-289B3F977582}" presName="horz1" presStyleCnt="0"/>
      <dgm:spPr/>
    </dgm:pt>
    <dgm:pt modelId="{8748E25D-01DB-E34D-8049-7784684BD9B7}" type="pres">
      <dgm:prSet presAssocID="{445074A8-1693-410D-A8CE-289B3F977582}" presName="tx1" presStyleLbl="revTx" presStyleIdx="4" presStyleCnt="6"/>
      <dgm:spPr/>
    </dgm:pt>
    <dgm:pt modelId="{C3316EB0-5FAA-414A-B1F5-E243D9C853C2}" type="pres">
      <dgm:prSet presAssocID="{445074A8-1693-410D-A8CE-289B3F977582}" presName="vert1" presStyleCnt="0"/>
      <dgm:spPr/>
    </dgm:pt>
    <dgm:pt modelId="{D5B31A5B-FAB0-F946-BC1F-149FBEF33B21}" type="pres">
      <dgm:prSet presAssocID="{B742DBCC-630D-4291-9214-1B8604C58A5E}" presName="thickLine" presStyleLbl="alignNode1" presStyleIdx="5" presStyleCnt="6"/>
      <dgm:spPr/>
    </dgm:pt>
    <dgm:pt modelId="{D0A38C5A-75F3-6C47-9336-7C52C42BF8FF}" type="pres">
      <dgm:prSet presAssocID="{B742DBCC-630D-4291-9214-1B8604C58A5E}" presName="horz1" presStyleCnt="0"/>
      <dgm:spPr/>
    </dgm:pt>
    <dgm:pt modelId="{9F97F072-D830-164F-85E3-19FD2645D00D}" type="pres">
      <dgm:prSet presAssocID="{B742DBCC-630D-4291-9214-1B8604C58A5E}" presName="tx1" presStyleLbl="revTx" presStyleIdx="5" presStyleCnt="6"/>
      <dgm:spPr/>
    </dgm:pt>
    <dgm:pt modelId="{F1C1910E-9116-2C4B-B5AA-87668922A046}" type="pres">
      <dgm:prSet presAssocID="{B742DBCC-630D-4291-9214-1B8604C58A5E}" presName="vert1" presStyleCnt="0"/>
      <dgm:spPr/>
    </dgm:pt>
  </dgm:ptLst>
  <dgm:cxnLst>
    <dgm:cxn modelId="{0DE3DE03-1DD7-4A76-A837-392241907A1C}" srcId="{448A286C-793D-4646-A9B9-38A6F5C422A6}" destId="{0D153793-99A1-40B4-9CD8-0D4E67279E62}" srcOrd="2" destOrd="0" parTransId="{C9883B2C-D9FF-47F2-ADD7-B59ACDF597C3}" sibTransId="{BEDD7DD6-2490-48BE-81D6-DBDC58779D37}"/>
    <dgm:cxn modelId="{F6748721-90E4-4F32-9026-0EBEE67CEBF3}" srcId="{448A286C-793D-4646-A9B9-38A6F5C422A6}" destId="{8A57C13D-0C1F-4FD9-8C4F-B64DB637DF7F}" srcOrd="1" destOrd="0" parTransId="{CFBEE663-FC9C-4600-A4E1-5572B6D4625F}" sibTransId="{7749FE54-5E95-4DBF-B21B-554D647CB66B}"/>
    <dgm:cxn modelId="{2A8F4322-7C5C-4490-BCD7-06CF8A5EA432}" srcId="{448A286C-793D-4646-A9B9-38A6F5C422A6}" destId="{8FD92830-A2DC-4030-9FDA-444DD907779D}" srcOrd="3" destOrd="0" parTransId="{49D40C40-237C-41FF-9502-B377AB530F91}" sibTransId="{39D95F63-47C8-4E1E-BF3F-89BB9308801B}"/>
    <dgm:cxn modelId="{F0EBE625-F597-47B1-BDB5-15AFB57462B4}" srcId="{448A286C-793D-4646-A9B9-38A6F5C422A6}" destId="{B742DBCC-630D-4291-9214-1B8604C58A5E}" srcOrd="5" destOrd="0" parTransId="{F7186101-CBC9-44C4-94CF-956C809C3101}" sibTransId="{34D53611-4CF9-4E8F-804F-3095857A21FC}"/>
    <dgm:cxn modelId="{EC771D2A-1830-3248-B4F0-F09E36C217A0}" type="presOf" srcId="{0D153793-99A1-40B4-9CD8-0D4E67279E62}" destId="{3D92C8DC-D2BD-E740-A1B1-54E8C358D1BB}" srcOrd="0" destOrd="0" presId="urn:microsoft.com/office/officeart/2008/layout/LinedList"/>
    <dgm:cxn modelId="{1DCDA233-8931-3A43-AFEA-1FE2555F4C05}" type="presOf" srcId="{8A57C13D-0C1F-4FD9-8C4F-B64DB637DF7F}" destId="{B3ABC515-1D13-B74B-AB90-67ECF5F20F8F}" srcOrd="0" destOrd="0" presId="urn:microsoft.com/office/officeart/2008/layout/LinedList"/>
    <dgm:cxn modelId="{9473436F-1C43-6D46-828C-9CBEF819B194}" type="presOf" srcId="{F34AECAE-5F7F-4555-895A-0A733B68CD3D}" destId="{CEF34384-884D-E248-8672-668A00680235}" srcOrd="0" destOrd="0" presId="urn:microsoft.com/office/officeart/2008/layout/LinedList"/>
    <dgm:cxn modelId="{119EC07A-EA0D-4005-A7EA-D1175F0F552A}" srcId="{448A286C-793D-4646-A9B9-38A6F5C422A6}" destId="{F34AECAE-5F7F-4555-895A-0A733B68CD3D}" srcOrd="0" destOrd="0" parTransId="{F2F30EEB-2D56-4104-AC33-64CC07CEB98F}" sibTransId="{D85162ED-6104-4C86-915A-83BAEB274E04}"/>
    <dgm:cxn modelId="{A594CD87-2EB6-B74F-A9DA-87EC088FB09F}" type="presOf" srcId="{B742DBCC-630D-4291-9214-1B8604C58A5E}" destId="{9F97F072-D830-164F-85E3-19FD2645D00D}" srcOrd="0" destOrd="0" presId="urn:microsoft.com/office/officeart/2008/layout/LinedList"/>
    <dgm:cxn modelId="{2D6626BE-2393-4240-AAAB-41C7E7F5D5A4}" type="presOf" srcId="{445074A8-1693-410D-A8CE-289B3F977582}" destId="{8748E25D-01DB-E34D-8049-7784684BD9B7}" srcOrd="0" destOrd="0" presId="urn:microsoft.com/office/officeart/2008/layout/LinedList"/>
    <dgm:cxn modelId="{350484CD-EA45-4944-9667-2F0087F63C25}" srcId="{448A286C-793D-4646-A9B9-38A6F5C422A6}" destId="{445074A8-1693-410D-A8CE-289B3F977582}" srcOrd="4" destOrd="0" parTransId="{9B45261D-ED3A-4793-ADAA-F313084F10D9}" sibTransId="{4D999EB6-5717-4EB8-AF85-B10780E273EE}"/>
    <dgm:cxn modelId="{5253B3DB-060F-2748-8FCA-681271C0928C}" type="presOf" srcId="{8FD92830-A2DC-4030-9FDA-444DD907779D}" destId="{57200198-F3E7-234D-B152-271C5C8FB882}" srcOrd="0" destOrd="0" presId="urn:microsoft.com/office/officeart/2008/layout/LinedList"/>
    <dgm:cxn modelId="{867A6BEF-6819-6742-AD61-735BBBB65635}" type="presOf" srcId="{448A286C-793D-4646-A9B9-38A6F5C422A6}" destId="{D769859B-ED88-7548-A6F0-5045849A5181}" srcOrd="0" destOrd="0" presId="urn:microsoft.com/office/officeart/2008/layout/LinedList"/>
    <dgm:cxn modelId="{B0AB1CBD-8A86-FE47-B371-29276C16209A}" type="presParOf" srcId="{D769859B-ED88-7548-A6F0-5045849A5181}" destId="{C1164DA5-9B96-6747-9DD8-F00E58E31C87}" srcOrd="0" destOrd="0" presId="urn:microsoft.com/office/officeart/2008/layout/LinedList"/>
    <dgm:cxn modelId="{54D9A4EB-B711-2D42-B184-CC865F8E9E26}" type="presParOf" srcId="{D769859B-ED88-7548-A6F0-5045849A5181}" destId="{513C7683-1F87-5F46-8B51-E7EECAA9B751}" srcOrd="1" destOrd="0" presId="urn:microsoft.com/office/officeart/2008/layout/LinedList"/>
    <dgm:cxn modelId="{28B5E3C0-1C12-4049-BF5A-B6A4AC95BAB9}" type="presParOf" srcId="{513C7683-1F87-5F46-8B51-E7EECAA9B751}" destId="{CEF34384-884D-E248-8672-668A00680235}" srcOrd="0" destOrd="0" presId="urn:microsoft.com/office/officeart/2008/layout/LinedList"/>
    <dgm:cxn modelId="{01EEAADE-D36A-6A43-A72F-6B9995BF3253}" type="presParOf" srcId="{513C7683-1F87-5F46-8B51-E7EECAA9B751}" destId="{F05E6FD2-F50B-FD44-BA68-9C488C7C6B9E}" srcOrd="1" destOrd="0" presId="urn:microsoft.com/office/officeart/2008/layout/LinedList"/>
    <dgm:cxn modelId="{F584A9AC-B6B7-BE48-9A10-1C334AAA8426}" type="presParOf" srcId="{D769859B-ED88-7548-A6F0-5045849A5181}" destId="{921DCA8F-F801-F24F-AB60-6DA9F323C0CA}" srcOrd="2" destOrd="0" presId="urn:microsoft.com/office/officeart/2008/layout/LinedList"/>
    <dgm:cxn modelId="{BE3456C9-E3D6-6046-BEDC-1B06C2CF1AA3}" type="presParOf" srcId="{D769859B-ED88-7548-A6F0-5045849A5181}" destId="{0BFE8373-8257-B34A-9E01-06C55A1B8B12}" srcOrd="3" destOrd="0" presId="urn:microsoft.com/office/officeart/2008/layout/LinedList"/>
    <dgm:cxn modelId="{2DF37D37-E295-B34A-9C19-BF9148227D62}" type="presParOf" srcId="{0BFE8373-8257-B34A-9E01-06C55A1B8B12}" destId="{B3ABC515-1D13-B74B-AB90-67ECF5F20F8F}" srcOrd="0" destOrd="0" presId="urn:microsoft.com/office/officeart/2008/layout/LinedList"/>
    <dgm:cxn modelId="{20B26865-45B5-7E4D-915A-A930C89C8D3B}" type="presParOf" srcId="{0BFE8373-8257-B34A-9E01-06C55A1B8B12}" destId="{6C842732-9A8D-4145-9AE1-AE7645A57B08}" srcOrd="1" destOrd="0" presId="urn:microsoft.com/office/officeart/2008/layout/LinedList"/>
    <dgm:cxn modelId="{62492541-90D1-FD46-84EE-2A22D302216F}" type="presParOf" srcId="{D769859B-ED88-7548-A6F0-5045849A5181}" destId="{5FE5269D-87E5-2A4C-AF0E-FBCE3ED69A2D}" srcOrd="4" destOrd="0" presId="urn:microsoft.com/office/officeart/2008/layout/LinedList"/>
    <dgm:cxn modelId="{BC56DD08-393E-9245-A299-1B77F271DD06}" type="presParOf" srcId="{D769859B-ED88-7548-A6F0-5045849A5181}" destId="{AAC97011-7166-4B43-B91F-A0D6F44AEC38}" srcOrd="5" destOrd="0" presId="urn:microsoft.com/office/officeart/2008/layout/LinedList"/>
    <dgm:cxn modelId="{EF4E6245-F754-AC43-914E-94BE6B66D41F}" type="presParOf" srcId="{AAC97011-7166-4B43-B91F-A0D6F44AEC38}" destId="{3D92C8DC-D2BD-E740-A1B1-54E8C358D1BB}" srcOrd="0" destOrd="0" presId="urn:microsoft.com/office/officeart/2008/layout/LinedList"/>
    <dgm:cxn modelId="{0323624E-9568-DC4C-9475-89442EB12213}" type="presParOf" srcId="{AAC97011-7166-4B43-B91F-A0D6F44AEC38}" destId="{42723AC0-6B50-2E43-885F-B4E97D45A331}" srcOrd="1" destOrd="0" presId="urn:microsoft.com/office/officeart/2008/layout/LinedList"/>
    <dgm:cxn modelId="{BEB9F6BB-9E0F-CE43-9F9C-F46F04131CE6}" type="presParOf" srcId="{D769859B-ED88-7548-A6F0-5045849A5181}" destId="{47CBFF3B-B473-554A-98AA-A5152BC8EBA2}" srcOrd="6" destOrd="0" presId="urn:microsoft.com/office/officeart/2008/layout/LinedList"/>
    <dgm:cxn modelId="{5A0522A0-3047-8748-B468-8918368CC41B}" type="presParOf" srcId="{D769859B-ED88-7548-A6F0-5045849A5181}" destId="{D400A0E0-6B44-C148-9F76-0687911B7D76}" srcOrd="7" destOrd="0" presId="urn:microsoft.com/office/officeart/2008/layout/LinedList"/>
    <dgm:cxn modelId="{B7D25D4B-051D-9F4D-A27D-4F502508205A}" type="presParOf" srcId="{D400A0E0-6B44-C148-9F76-0687911B7D76}" destId="{57200198-F3E7-234D-B152-271C5C8FB882}" srcOrd="0" destOrd="0" presId="urn:microsoft.com/office/officeart/2008/layout/LinedList"/>
    <dgm:cxn modelId="{F8804878-CD05-464C-B71F-1E33DDE5F268}" type="presParOf" srcId="{D400A0E0-6B44-C148-9F76-0687911B7D76}" destId="{72274F4F-474E-124D-906F-0FBEF11D3F4C}" srcOrd="1" destOrd="0" presId="urn:microsoft.com/office/officeart/2008/layout/LinedList"/>
    <dgm:cxn modelId="{FA088A81-0A8E-D340-B960-595E2FA1A354}" type="presParOf" srcId="{D769859B-ED88-7548-A6F0-5045849A5181}" destId="{7E8E3A5D-D3BC-5146-804D-01DD7D57C153}" srcOrd="8" destOrd="0" presId="urn:microsoft.com/office/officeart/2008/layout/LinedList"/>
    <dgm:cxn modelId="{AF0A9DC6-ACE1-2C41-A024-095FC5192C77}" type="presParOf" srcId="{D769859B-ED88-7548-A6F0-5045849A5181}" destId="{8A416E38-7D56-6347-B3B5-1C0D6E35E05E}" srcOrd="9" destOrd="0" presId="urn:microsoft.com/office/officeart/2008/layout/LinedList"/>
    <dgm:cxn modelId="{83EEB883-34C8-8E40-8D17-1080242217CB}" type="presParOf" srcId="{8A416E38-7D56-6347-B3B5-1C0D6E35E05E}" destId="{8748E25D-01DB-E34D-8049-7784684BD9B7}" srcOrd="0" destOrd="0" presId="urn:microsoft.com/office/officeart/2008/layout/LinedList"/>
    <dgm:cxn modelId="{781E5B65-DB5D-B84A-AC5E-F6932B36B43A}" type="presParOf" srcId="{8A416E38-7D56-6347-B3B5-1C0D6E35E05E}" destId="{C3316EB0-5FAA-414A-B1F5-E243D9C853C2}" srcOrd="1" destOrd="0" presId="urn:microsoft.com/office/officeart/2008/layout/LinedList"/>
    <dgm:cxn modelId="{7551EF5C-1862-064F-88A3-59EE7BC9B0D5}" type="presParOf" srcId="{D769859B-ED88-7548-A6F0-5045849A5181}" destId="{D5B31A5B-FAB0-F946-BC1F-149FBEF33B21}" srcOrd="10" destOrd="0" presId="urn:microsoft.com/office/officeart/2008/layout/LinedList"/>
    <dgm:cxn modelId="{21BC8033-A2B1-4E4F-8DBA-1C41B5BB0C57}" type="presParOf" srcId="{D769859B-ED88-7548-A6F0-5045849A5181}" destId="{D0A38C5A-75F3-6C47-9336-7C52C42BF8FF}" srcOrd="11" destOrd="0" presId="urn:microsoft.com/office/officeart/2008/layout/LinedList"/>
    <dgm:cxn modelId="{6E8D881D-C89F-FC44-9B2B-3B6371D459AE}" type="presParOf" srcId="{D0A38C5A-75F3-6C47-9336-7C52C42BF8FF}" destId="{9F97F072-D830-164F-85E3-19FD2645D00D}" srcOrd="0" destOrd="0" presId="urn:microsoft.com/office/officeart/2008/layout/LinedList"/>
    <dgm:cxn modelId="{320B97F8-9C92-CA42-82D8-8F280F370DD3}" type="presParOf" srcId="{D0A38C5A-75F3-6C47-9336-7C52C42BF8FF}" destId="{F1C1910E-9116-2C4B-B5AA-87668922A04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98E8B2-0F6E-402C-9D62-E24DDD123308}"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0801B6E4-3531-42C6-A768-789B321BE925}">
      <dgm:prSet/>
      <dgm:spPr/>
      <dgm:t>
        <a:bodyPr/>
        <a:lstStyle/>
        <a:p>
          <a:r>
            <a:rPr lang="en-US"/>
            <a:t>Perform authorization as an explicit check</a:t>
          </a:r>
        </a:p>
      </dgm:t>
    </dgm:pt>
    <dgm:pt modelId="{9565AE90-A211-4EE7-BFB2-97683EDFA0D8}" type="parTrans" cxnId="{ECE6CE58-E0F9-4AE7-A7A4-22A28D731A70}">
      <dgm:prSet/>
      <dgm:spPr/>
      <dgm:t>
        <a:bodyPr/>
        <a:lstStyle/>
        <a:p>
          <a:endParaRPr lang="en-US"/>
        </a:p>
      </dgm:t>
    </dgm:pt>
    <dgm:pt modelId="{E928978F-D742-491A-B445-0469FD0454F1}" type="sibTrans" cxnId="{ECE6CE58-E0F9-4AE7-A7A4-22A28D731A70}">
      <dgm:prSet/>
      <dgm:spPr/>
      <dgm:t>
        <a:bodyPr/>
        <a:lstStyle/>
        <a:p>
          <a:endParaRPr lang="en-US"/>
        </a:p>
      </dgm:t>
    </dgm:pt>
    <dgm:pt modelId="{AEFFE52C-DF18-45EA-ACD1-030F3FC09035}">
      <dgm:prSet/>
      <dgm:spPr/>
      <dgm:t>
        <a:bodyPr/>
        <a:lstStyle/>
        <a:p>
          <a:r>
            <a:rPr lang="en-US" dirty="0"/>
            <a:t>Re-use common infrastructure for conducting authorization checks </a:t>
          </a:r>
        </a:p>
      </dgm:t>
    </dgm:pt>
    <dgm:pt modelId="{C767BB16-704C-4A6A-9FC0-5B1A4A19F513}" type="parTrans" cxnId="{3C351C0D-6AA7-4FF1-B950-D1D4C8B31CD4}">
      <dgm:prSet/>
      <dgm:spPr/>
      <dgm:t>
        <a:bodyPr/>
        <a:lstStyle/>
        <a:p>
          <a:endParaRPr lang="en-US"/>
        </a:p>
      </dgm:t>
    </dgm:pt>
    <dgm:pt modelId="{FAD46B1A-B3FE-40BE-AB6D-8911C7FA2E89}" type="sibTrans" cxnId="{3C351C0D-6AA7-4FF1-B950-D1D4C8B31CD4}">
      <dgm:prSet/>
      <dgm:spPr/>
      <dgm:t>
        <a:bodyPr/>
        <a:lstStyle/>
        <a:p>
          <a:endParaRPr lang="en-US"/>
        </a:p>
      </dgm:t>
    </dgm:pt>
    <dgm:pt modelId="{36EDD1CF-FC48-499E-8635-4BB9CAAF2E56}">
      <dgm:prSet/>
      <dgm:spPr/>
      <dgm:t>
        <a:bodyPr/>
        <a:lstStyle/>
        <a:p>
          <a:r>
            <a:rPr lang="en-US" dirty="0"/>
            <a:t>Authorization depends on a given set of privileges and on the context of the request</a:t>
          </a:r>
        </a:p>
      </dgm:t>
    </dgm:pt>
    <dgm:pt modelId="{81543CED-ED78-44D8-96B7-CFCBB652BA8A}" type="parTrans" cxnId="{558970EB-0AF7-4D31-B0AC-DAC85DCD7237}">
      <dgm:prSet/>
      <dgm:spPr/>
      <dgm:t>
        <a:bodyPr/>
        <a:lstStyle/>
        <a:p>
          <a:endParaRPr lang="en-US"/>
        </a:p>
      </dgm:t>
    </dgm:pt>
    <dgm:pt modelId="{F1F30EBC-3242-4A5E-BD17-EC15E63D5276}" type="sibTrans" cxnId="{558970EB-0AF7-4D31-B0AC-DAC85DCD7237}">
      <dgm:prSet/>
      <dgm:spPr/>
      <dgm:t>
        <a:bodyPr/>
        <a:lstStyle/>
        <a:p>
          <a:endParaRPr lang="en-US"/>
        </a:p>
      </dgm:t>
    </dgm:pt>
    <dgm:pt modelId="{587AC10C-AC76-4432-B2F7-794192707B81}">
      <dgm:prSet/>
      <dgm:spPr/>
      <dgm:t>
        <a:bodyPr/>
        <a:lstStyle/>
        <a:p>
          <a:r>
            <a:rPr lang="en-US"/>
            <a:t>Failing to revoke authorization can result in authenticated users exercising out-of-date authorizations</a:t>
          </a:r>
        </a:p>
      </dgm:t>
    </dgm:pt>
    <dgm:pt modelId="{40D3558B-5E00-40B4-8B99-3ECE98277CFC}" type="parTrans" cxnId="{B303B269-4E19-42CD-BE17-F6B00F2EA3B8}">
      <dgm:prSet/>
      <dgm:spPr/>
      <dgm:t>
        <a:bodyPr/>
        <a:lstStyle/>
        <a:p>
          <a:endParaRPr lang="en-US"/>
        </a:p>
      </dgm:t>
    </dgm:pt>
    <dgm:pt modelId="{345E0ABF-7EC4-4222-A1CD-7ECF322D6197}" type="sibTrans" cxnId="{B303B269-4E19-42CD-BE17-F6B00F2EA3B8}">
      <dgm:prSet/>
      <dgm:spPr/>
      <dgm:t>
        <a:bodyPr/>
        <a:lstStyle/>
        <a:p>
          <a:endParaRPr lang="en-US"/>
        </a:p>
      </dgm:t>
    </dgm:pt>
    <dgm:pt modelId="{F794FAB7-BFDA-BB44-BBF4-3ED935855038}" type="pres">
      <dgm:prSet presAssocID="{E698E8B2-0F6E-402C-9D62-E24DDD123308}" presName="vert0" presStyleCnt="0">
        <dgm:presLayoutVars>
          <dgm:dir/>
          <dgm:animOne val="branch"/>
          <dgm:animLvl val="lvl"/>
        </dgm:presLayoutVars>
      </dgm:prSet>
      <dgm:spPr/>
    </dgm:pt>
    <dgm:pt modelId="{05A83814-7ECB-7F47-81CD-667A812373EB}" type="pres">
      <dgm:prSet presAssocID="{0801B6E4-3531-42C6-A768-789B321BE925}" presName="thickLine" presStyleLbl="alignNode1" presStyleIdx="0" presStyleCnt="4"/>
      <dgm:spPr/>
    </dgm:pt>
    <dgm:pt modelId="{889C0406-33F4-8848-8935-7BA3ADEF88CA}" type="pres">
      <dgm:prSet presAssocID="{0801B6E4-3531-42C6-A768-789B321BE925}" presName="horz1" presStyleCnt="0"/>
      <dgm:spPr/>
    </dgm:pt>
    <dgm:pt modelId="{CA126E21-F05F-9141-9971-E6AEA685703D}" type="pres">
      <dgm:prSet presAssocID="{0801B6E4-3531-42C6-A768-789B321BE925}" presName="tx1" presStyleLbl="revTx" presStyleIdx="0" presStyleCnt="4"/>
      <dgm:spPr/>
    </dgm:pt>
    <dgm:pt modelId="{F0AED414-7805-8A46-8737-30116B950A87}" type="pres">
      <dgm:prSet presAssocID="{0801B6E4-3531-42C6-A768-789B321BE925}" presName="vert1" presStyleCnt="0"/>
      <dgm:spPr/>
    </dgm:pt>
    <dgm:pt modelId="{DF0016C3-9D14-E549-866C-7F9D2C126908}" type="pres">
      <dgm:prSet presAssocID="{AEFFE52C-DF18-45EA-ACD1-030F3FC09035}" presName="thickLine" presStyleLbl="alignNode1" presStyleIdx="1" presStyleCnt="4"/>
      <dgm:spPr/>
    </dgm:pt>
    <dgm:pt modelId="{A102F208-896A-F841-BA77-EB60430F5B95}" type="pres">
      <dgm:prSet presAssocID="{AEFFE52C-DF18-45EA-ACD1-030F3FC09035}" presName="horz1" presStyleCnt="0"/>
      <dgm:spPr/>
    </dgm:pt>
    <dgm:pt modelId="{C95EEB97-0D85-3C49-8C05-986FDCF7F2D1}" type="pres">
      <dgm:prSet presAssocID="{AEFFE52C-DF18-45EA-ACD1-030F3FC09035}" presName="tx1" presStyleLbl="revTx" presStyleIdx="1" presStyleCnt="4"/>
      <dgm:spPr/>
    </dgm:pt>
    <dgm:pt modelId="{544E3B3F-42AF-5041-B669-96442F6650D4}" type="pres">
      <dgm:prSet presAssocID="{AEFFE52C-DF18-45EA-ACD1-030F3FC09035}" presName="vert1" presStyleCnt="0"/>
      <dgm:spPr/>
    </dgm:pt>
    <dgm:pt modelId="{78DF7F37-D05C-C14A-9D3A-5E1DE440A263}" type="pres">
      <dgm:prSet presAssocID="{36EDD1CF-FC48-499E-8635-4BB9CAAF2E56}" presName="thickLine" presStyleLbl="alignNode1" presStyleIdx="2" presStyleCnt="4"/>
      <dgm:spPr/>
    </dgm:pt>
    <dgm:pt modelId="{2BAC4A42-E359-0E4F-85AE-B0AB64F66419}" type="pres">
      <dgm:prSet presAssocID="{36EDD1CF-FC48-499E-8635-4BB9CAAF2E56}" presName="horz1" presStyleCnt="0"/>
      <dgm:spPr/>
    </dgm:pt>
    <dgm:pt modelId="{7C346391-ACF4-244B-B22D-D0E5339B6BC6}" type="pres">
      <dgm:prSet presAssocID="{36EDD1CF-FC48-499E-8635-4BB9CAAF2E56}" presName="tx1" presStyleLbl="revTx" presStyleIdx="2" presStyleCnt="4"/>
      <dgm:spPr/>
    </dgm:pt>
    <dgm:pt modelId="{8F6B9C15-5B3E-BA46-9F03-AC1C8EF46F2B}" type="pres">
      <dgm:prSet presAssocID="{36EDD1CF-FC48-499E-8635-4BB9CAAF2E56}" presName="vert1" presStyleCnt="0"/>
      <dgm:spPr/>
    </dgm:pt>
    <dgm:pt modelId="{B32DB78D-C9EA-E940-AFA2-23F58BF9CC06}" type="pres">
      <dgm:prSet presAssocID="{587AC10C-AC76-4432-B2F7-794192707B81}" presName="thickLine" presStyleLbl="alignNode1" presStyleIdx="3" presStyleCnt="4"/>
      <dgm:spPr/>
    </dgm:pt>
    <dgm:pt modelId="{544771AB-1AA6-4646-A935-D726BD4F870F}" type="pres">
      <dgm:prSet presAssocID="{587AC10C-AC76-4432-B2F7-794192707B81}" presName="horz1" presStyleCnt="0"/>
      <dgm:spPr/>
    </dgm:pt>
    <dgm:pt modelId="{F8355D74-5A91-264E-91AD-17D6C8C73158}" type="pres">
      <dgm:prSet presAssocID="{587AC10C-AC76-4432-B2F7-794192707B81}" presName="tx1" presStyleLbl="revTx" presStyleIdx="3" presStyleCnt="4"/>
      <dgm:spPr/>
    </dgm:pt>
    <dgm:pt modelId="{8DD76166-785C-C844-BB07-A36A8E71B84C}" type="pres">
      <dgm:prSet presAssocID="{587AC10C-AC76-4432-B2F7-794192707B81}" presName="vert1" presStyleCnt="0"/>
      <dgm:spPr/>
    </dgm:pt>
  </dgm:ptLst>
  <dgm:cxnLst>
    <dgm:cxn modelId="{3C351C0D-6AA7-4FF1-B950-D1D4C8B31CD4}" srcId="{E698E8B2-0F6E-402C-9D62-E24DDD123308}" destId="{AEFFE52C-DF18-45EA-ACD1-030F3FC09035}" srcOrd="1" destOrd="0" parTransId="{C767BB16-704C-4A6A-9FC0-5B1A4A19F513}" sibTransId="{FAD46B1A-B3FE-40BE-AB6D-8911C7FA2E89}"/>
    <dgm:cxn modelId="{72C52325-D8A4-6E41-8042-BF18EEC14025}" type="presOf" srcId="{AEFFE52C-DF18-45EA-ACD1-030F3FC09035}" destId="{C95EEB97-0D85-3C49-8C05-986FDCF7F2D1}" srcOrd="0" destOrd="0" presId="urn:microsoft.com/office/officeart/2008/layout/LinedList"/>
    <dgm:cxn modelId="{691E034C-1D20-C64F-8174-B39952ECD3B0}" type="presOf" srcId="{0801B6E4-3531-42C6-A768-789B321BE925}" destId="{CA126E21-F05F-9141-9971-E6AEA685703D}" srcOrd="0" destOrd="0" presId="urn:microsoft.com/office/officeart/2008/layout/LinedList"/>
    <dgm:cxn modelId="{73081F4F-A279-BE43-8358-3DC5124DEEA3}" type="presOf" srcId="{36EDD1CF-FC48-499E-8635-4BB9CAAF2E56}" destId="{7C346391-ACF4-244B-B22D-D0E5339B6BC6}" srcOrd="0" destOrd="0" presId="urn:microsoft.com/office/officeart/2008/layout/LinedList"/>
    <dgm:cxn modelId="{ECE6CE58-E0F9-4AE7-A7A4-22A28D731A70}" srcId="{E698E8B2-0F6E-402C-9D62-E24DDD123308}" destId="{0801B6E4-3531-42C6-A768-789B321BE925}" srcOrd="0" destOrd="0" parTransId="{9565AE90-A211-4EE7-BFB2-97683EDFA0D8}" sibTransId="{E928978F-D742-491A-B445-0469FD0454F1}"/>
    <dgm:cxn modelId="{15980E64-3370-2F4A-BCB4-2F5B29FDE91F}" type="presOf" srcId="{E698E8B2-0F6E-402C-9D62-E24DDD123308}" destId="{F794FAB7-BFDA-BB44-BBF4-3ED935855038}" srcOrd="0" destOrd="0" presId="urn:microsoft.com/office/officeart/2008/layout/LinedList"/>
    <dgm:cxn modelId="{B303B269-4E19-42CD-BE17-F6B00F2EA3B8}" srcId="{E698E8B2-0F6E-402C-9D62-E24DDD123308}" destId="{587AC10C-AC76-4432-B2F7-794192707B81}" srcOrd="3" destOrd="0" parTransId="{40D3558B-5E00-40B4-8B99-3ECE98277CFC}" sibTransId="{345E0ABF-7EC4-4222-A1CD-7ECF322D6197}"/>
    <dgm:cxn modelId="{558970EB-0AF7-4D31-B0AC-DAC85DCD7237}" srcId="{E698E8B2-0F6E-402C-9D62-E24DDD123308}" destId="{36EDD1CF-FC48-499E-8635-4BB9CAAF2E56}" srcOrd="2" destOrd="0" parTransId="{81543CED-ED78-44D8-96B7-CFCBB652BA8A}" sibTransId="{F1F30EBC-3242-4A5E-BD17-EC15E63D5276}"/>
    <dgm:cxn modelId="{9C2DA6EF-8E31-C04F-A387-878A4E88BEC2}" type="presOf" srcId="{587AC10C-AC76-4432-B2F7-794192707B81}" destId="{F8355D74-5A91-264E-91AD-17D6C8C73158}" srcOrd="0" destOrd="0" presId="urn:microsoft.com/office/officeart/2008/layout/LinedList"/>
    <dgm:cxn modelId="{976380C9-35F7-CF49-B4A6-B798EBCA4FDD}" type="presParOf" srcId="{F794FAB7-BFDA-BB44-BBF4-3ED935855038}" destId="{05A83814-7ECB-7F47-81CD-667A812373EB}" srcOrd="0" destOrd="0" presId="urn:microsoft.com/office/officeart/2008/layout/LinedList"/>
    <dgm:cxn modelId="{A54C75C1-C6A0-3444-9C82-3D73FC26BD4C}" type="presParOf" srcId="{F794FAB7-BFDA-BB44-BBF4-3ED935855038}" destId="{889C0406-33F4-8848-8935-7BA3ADEF88CA}" srcOrd="1" destOrd="0" presId="urn:microsoft.com/office/officeart/2008/layout/LinedList"/>
    <dgm:cxn modelId="{A81FD1B6-9440-BB49-A9BD-F6772BCCFA6B}" type="presParOf" srcId="{889C0406-33F4-8848-8935-7BA3ADEF88CA}" destId="{CA126E21-F05F-9141-9971-E6AEA685703D}" srcOrd="0" destOrd="0" presId="urn:microsoft.com/office/officeart/2008/layout/LinedList"/>
    <dgm:cxn modelId="{AEBB0C9D-2813-E34A-8059-C0814CB09703}" type="presParOf" srcId="{889C0406-33F4-8848-8935-7BA3ADEF88CA}" destId="{F0AED414-7805-8A46-8737-30116B950A87}" srcOrd="1" destOrd="0" presId="urn:microsoft.com/office/officeart/2008/layout/LinedList"/>
    <dgm:cxn modelId="{58DEE0FB-E89A-E24F-9EFC-AA12F3AF428C}" type="presParOf" srcId="{F794FAB7-BFDA-BB44-BBF4-3ED935855038}" destId="{DF0016C3-9D14-E549-866C-7F9D2C126908}" srcOrd="2" destOrd="0" presId="urn:microsoft.com/office/officeart/2008/layout/LinedList"/>
    <dgm:cxn modelId="{54898AC3-1A9C-9446-9060-2B3095C4BCDC}" type="presParOf" srcId="{F794FAB7-BFDA-BB44-BBF4-3ED935855038}" destId="{A102F208-896A-F841-BA77-EB60430F5B95}" srcOrd="3" destOrd="0" presId="urn:microsoft.com/office/officeart/2008/layout/LinedList"/>
    <dgm:cxn modelId="{9EE57A3D-6A8D-7648-B4D0-18739C5D676B}" type="presParOf" srcId="{A102F208-896A-F841-BA77-EB60430F5B95}" destId="{C95EEB97-0D85-3C49-8C05-986FDCF7F2D1}" srcOrd="0" destOrd="0" presId="urn:microsoft.com/office/officeart/2008/layout/LinedList"/>
    <dgm:cxn modelId="{6373F559-522A-BD46-973B-27D702D03887}" type="presParOf" srcId="{A102F208-896A-F841-BA77-EB60430F5B95}" destId="{544E3B3F-42AF-5041-B669-96442F6650D4}" srcOrd="1" destOrd="0" presId="urn:microsoft.com/office/officeart/2008/layout/LinedList"/>
    <dgm:cxn modelId="{5F330BA8-A795-DC44-A654-762C17256C6C}" type="presParOf" srcId="{F794FAB7-BFDA-BB44-BBF4-3ED935855038}" destId="{78DF7F37-D05C-C14A-9D3A-5E1DE440A263}" srcOrd="4" destOrd="0" presId="urn:microsoft.com/office/officeart/2008/layout/LinedList"/>
    <dgm:cxn modelId="{9B69D17D-17C7-3441-B976-226366855C15}" type="presParOf" srcId="{F794FAB7-BFDA-BB44-BBF4-3ED935855038}" destId="{2BAC4A42-E359-0E4F-85AE-B0AB64F66419}" srcOrd="5" destOrd="0" presId="urn:microsoft.com/office/officeart/2008/layout/LinedList"/>
    <dgm:cxn modelId="{B087527D-43FD-3248-AFCC-5F61A242C9D9}" type="presParOf" srcId="{2BAC4A42-E359-0E4F-85AE-B0AB64F66419}" destId="{7C346391-ACF4-244B-B22D-D0E5339B6BC6}" srcOrd="0" destOrd="0" presId="urn:microsoft.com/office/officeart/2008/layout/LinedList"/>
    <dgm:cxn modelId="{A10E2E93-76ED-3841-A6CC-A37548008950}" type="presParOf" srcId="{2BAC4A42-E359-0E4F-85AE-B0AB64F66419}" destId="{8F6B9C15-5B3E-BA46-9F03-AC1C8EF46F2B}" srcOrd="1" destOrd="0" presId="urn:microsoft.com/office/officeart/2008/layout/LinedList"/>
    <dgm:cxn modelId="{F14EDC25-1B06-AB4E-9AF4-7EF8BD5B2B32}" type="presParOf" srcId="{F794FAB7-BFDA-BB44-BBF4-3ED935855038}" destId="{B32DB78D-C9EA-E940-AFA2-23F58BF9CC06}" srcOrd="6" destOrd="0" presId="urn:microsoft.com/office/officeart/2008/layout/LinedList"/>
    <dgm:cxn modelId="{6294D6A5-268C-7949-9B07-006D815A34E4}" type="presParOf" srcId="{F794FAB7-BFDA-BB44-BBF4-3ED935855038}" destId="{544771AB-1AA6-4646-A935-D726BD4F870F}" srcOrd="7" destOrd="0" presId="urn:microsoft.com/office/officeart/2008/layout/LinedList"/>
    <dgm:cxn modelId="{DB797362-4BF6-4140-9811-615CD3DD67D0}" type="presParOf" srcId="{544771AB-1AA6-4646-A935-D726BD4F870F}" destId="{F8355D74-5A91-264E-91AD-17D6C8C73158}" srcOrd="0" destOrd="0" presId="urn:microsoft.com/office/officeart/2008/layout/LinedList"/>
    <dgm:cxn modelId="{16614652-905B-5D40-B0A8-5F0AA6B9E457}" type="presParOf" srcId="{544771AB-1AA6-4646-A935-D726BD4F870F}" destId="{8DD76166-785C-C844-BB07-A36A8E71B84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A21FAA3-1D46-4F78-84D4-F03D2CA5347A}" type="doc">
      <dgm:prSet loTypeId="urn:microsoft.com/office/officeart/2008/layout/LinedList" loCatId="list" qsTypeId="urn:microsoft.com/office/officeart/2005/8/quickstyle/simple4" qsCatId="simple" csTypeId="urn:microsoft.com/office/officeart/2005/8/colors/accent5_2" csCatId="accent5"/>
      <dgm:spPr/>
      <dgm:t>
        <a:bodyPr/>
        <a:lstStyle/>
        <a:p>
          <a:endParaRPr lang="en-US"/>
        </a:p>
      </dgm:t>
    </dgm:pt>
    <dgm:pt modelId="{A81B7E10-3C26-455F-9733-98CB38697F48}">
      <dgm:prSet/>
      <dgm:spPr/>
      <dgm:t>
        <a:bodyPr/>
        <a:lstStyle/>
        <a:p>
          <a:r>
            <a:rPr lang="en-US"/>
            <a:t>Test</a:t>
          </a:r>
        </a:p>
      </dgm:t>
    </dgm:pt>
    <dgm:pt modelId="{1810F904-1FC3-4467-B989-CB0C934F59E6}" type="parTrans" cxnId="{A066DDDD-7722-49BB-8730-344DC9BD0666}">
      <dgm:prSet/>
      <dgm:spPr/>
      <dgm:t>
        <a:bodyPr/>
        <a:lstStyle/>
        <a:p>
          <a:endParaRPr lang="en-US"/>
        </a:p>
      </dgm:t>
    </dgm:pt>
    <dgm:pt modelId="{8AC302BD-D977-47D3-B47B-864FC4339343}" type="sibTrans" cxnId="{A066DDDD-7722-49BB-8730-344DC9BD0666}">
      <dgm:prSet/>
      <dgm:spPr/>
      <dgm:t>
        <a:bodyPr/>
        <a:lstStyle/>
        <a:p>
          <a:endParaRPr lang="en-US"/>
        </a:p>
      </dgm:t>
    </dgm:pt>
    <dgm:pt modelId="{9EA47C8E-8AEA-46FD-833F-B965A345C941}">
      <dgm:prSet/>
      <dgm:spPr/>
      <dgm:t>
        <a:bodyPr/>
        <a:lstStyle/>
        <a:p>
          <a:r>
            <a:rPr lang="en-US"/>
            <a:t>Test your components for security</a:t>
          </a:r>
        </a:p>
      </dgm:t>
    </dgm:pt>
    <dgm:pt modelId="{F6078FB3-F8CB-4B7A-A138-DFA72C75E59F}" type="parTrans" cxnId="{33A20139-7386-4514-BE84-44008225347E}">
      <dgm:prSet/>
      <dgm:spPr/>
      <dgm:t>
        <a:bodyPr/>
        <a:lstStyle/>
        <a:p>
          <a:endParaRPr lang="en-US"/>
        </a:p>
      </dgm:t>
    </dgm:pt>
    <dgm:pt modelId="{BE8D2959-7F27-46F0-A52B-D5D1B90B8BB4}" type="sibTrans" cxnId="{33A20139-7386-4514-BE84-44008225347E}">
      <dgm:prSet/>
      <dgm:spPr/>
      <dgm:t>
        <a:bodyPr/>
        <a:lstStyle/>
        <a:p>
          <a:endParaRPr lang="en-US"/>
        </a:p>
      </dgm:t>
    </dgm:pt>
    <dgm:pt modelId="{2AD547CB-7DFC-40E8-9047-FA760AA79D3F}">
      <dgm:prSet/>
      <dgm:spPr/>
      <dgm:t>
        <a:bodyPr/>
        <a:lstStyle/>
        <a:p>
          <a:r>
            <a:rPr lang="en-US"/>
            <a:t>Include</a:t>
          </a:r>
        </a:p>
      </dgm:t>
    </dgm:pt>
    <dgm:pt modelId="{43C8CFBC-7EDF-4C90-BA97-6F6BB143EAD1}" type="parTrans" cxnId="{E9BAB002-DB40-493B-910C-6518E8BBB864}">
      <dgm:prSet/>
      <dgm:spPr/>
      <dgm:t>
        <a:bodyPr/>
        <a:lstStyle/>
        <a:p>
          <a:endParaRPr lang="en-US"/>
        </a:p>
      </dgm:t>
    </dgm:pt>
    <dgm:pt modelId="{4EFF16BF-BBB4-44A8-9C46-E92F661D2A2D}" type="sibTrans" cxnId="{E9BAB002-DB40-493B-910C-6518E8BBB864}">
      <dgm:prSet/>
      <dgm:spPr/>
      <dgm:t>
        <a:bodyPr/>
        <a:lstStyle/>
        <a:p>
          <a:endParaRPr lang="en-US"/>
        </a:p>
      </dgm:t>
    </dgm:pt>
    <dgm:pt modelId="{79F6C03C-5C1A-4A68-8500-9517E2CE1B52}">
      <dgm:prSet/>
      <dgm:spPr/>
      <dgm:t>
        <a:bodyPr/>
        <a:lstStyle/>
        <a:p>
          <a:r>
            <a:rPr lang="en-US"/>
            <a:t>Include external components and dependencies in review</a:t>
          </a:r>
        </a:p>
      </dgm:t>
    </dgm:pt>
    <dgm:pt modelId="{07EB1495-12CC-46CD-AA00-B1142E791981}" type="parTrans" cxnId="{C8260DDC-CD8C-4F24-B74E-024BAB567CDD}">
      <dgm:prSet/>
      <dgm:spPr/>
      <dgm:t>
        <a:bodyPr/>
        <a:lstStyle/>
        <a:p>
          <a:endParaRPr lang="en-US"/>
        </a:p>
      </dgm:t>
    </dgm:pt>
    <dgm:pt modelId="{3778CB26-70C8-4342-811F-1673C2554A8A}" type="sibTrans" cxnId="{C8260DDC-CD8C-4F24-B74E-024BAB567CDD}">
      <dgm:prSet/>
      <dgm:spPr/>
      <dgm:t>
        <a:bodyPr/>
        <a:lstStyle/>
        <a:p>
          <a:endParaRPr lang="en-US"/>
        </a:p>
      </dgm:t>
    </dgm:pt>
    <dgm:pt modelId="{109D16F4-D015-49F0-BA3D-9AFFC90795CC}">
      <dgm:prSet/>
      <dgm:spPr/>
      <dgm:t>
        <a:bodyPr/>
        <a:lstStyle/>
        <a:p>
          <a:r>
            <a:rPr lang="en-US"/>
            <a:t>Isolate</a:t>
          </a:r>
        </a:p>
      </dgm:t>
    </dgm:pt>
    <dgm:pt modelId="{45097831-88D2-42C1-BF8A-442596F80C63}" type="parTrans" cxnId="{12B0FD7B-4E89-4909-A148-F9E6E2E8A7FC}">
      <dgm:prSet/>
      <dgm:spPr/>
      <dgm:t>
        <a:bodyPr/>
        <a:lstStyle/>
        <a:p>
          <a:endParaRPr lang="en-US"/>
        </a:p>
      </dgm:t>
    </dgm:pt>
    <dgm:pt modelId="{5C0C228A-A431-4BCC-9643-9C97418F801C}" type="sibTrans" cxnId="{12B0FD7B-4E89-4909-A148-F9E6E2E8A7FC}">
      <dgm:prSet/>
      <dgm:spPr/>
      <dgm:t>
        <a:bodyPr/>
        <a:lstStyle/>
        <a:p>
          <a:endParaRPr lang="en-US"/>
        </a:p>
      </dgm:t>
    </dgm:pt>
    <dgm:pt modelId="{6D1653F8-5C6F-48E6-9F4D-B34529E365C3}">
      <dgm:prSet/>
      <dgm:spPr/>
      <dgm:t>
        <a:bodyPr/>
        <a:lstStyle/>
        <a:p>
          <a:r>
            <a:rPr lang="en-US"/>
            <a:t>Isolate components</a:t>
          </a:r>
        </a:p>
      </dgm:t>
    </dgm:pt>
    <dgm:pt modelId="{F72163D5-0251-4DD5-84F1-13451D52EC9F}" type="parTrans" cxnId="{DAEA44D3-6D78-4621-B5CA-BEF6ED72BE74}">
      <dgm:prSet/>
      <dgm:spPr/>
      <dgm:t>
        <a:bodyPr/>
        <a:lstStyle/>
        <a:p>
          <a:endParaRPr lang="en-US"/>
        </a:p>
      </dgm:t>
    </dgm:pt>
    <dgm:pt modelId="{2A6C8CC7-B145-4D4A-B001-23E578E6DF37}" type="sibTrans" cxnId="{DAEA44D3-6D78-4621-B5CA-BEF6ED72BE74}">
      <dgm:prSet/>
      <dgm:spPr/>
      <dgm:t>
        <a:bodyPr/>
        <a:lstStyle/>
        <a:p>
          <a:endParaRPr lang="en-US"/>
        </a:p>
      </dgm:t>
    </dgm:pt>
    <dgm:pt modelId="{797D3231-ECF9-4243-A196-0E6D7B7EC185}">
      <dgm:prSet/>
      <dgm:spPr/>
      <dgm:t>
        <a:bodyPr/>
        <a:lstStyle/>
        <a:p>
          <a:r>
            <a:rPr lang="en-US"/>
            <a:t>Keep</a:t>
          </a:r>
        </a:p>
      </dgm:t>
    </dgm:pt>
    <dgm:pt modelId="{467A0508-2EB5-4EFE-AFB0-BFDAA6F12BB0}" type="parTrans" cxnId="{3756C07D-47E4-4B3F-AF7A-99EC07834A18}">
      <dgm:prSet/>
      <dgm:spPr/>
      <dgm:t>
        <a:bodyPr/>
        <a:lstStyle/>
        <a:p>
          <a:endParaRPr lang="en-US"/>
        </a:p>
      </dgm:t>
    </dgm:pt>
    <dgm:pt modelId="{0EE561E4-3033-4EFF-8BB3-B7E77DB64E19}" type="sibTrans" cxnId="{3756C07D-47E4-4B3F-AF7A-99EC07834A18}">
      <dgm:prSet/>
      <dgm:spPr/>
      <dgm:t>
        <a:bodyPr/>
        <a:lstStyle/>
        <a:p>
          <a:endParaRPr lang="en-US"/>
        </a:p>
      </dgm:t>
    </dgm:pt>
    <dgm:pt modelId="{93608402-B329-4311-8165-E0B1C726017F}">
      <dgm:prSet/>
      <dgm:spPr/>
      <dgm:t>
        <a:bodyPr/>
        <a:lstStyle/>
        <a:p>
          <a:r>
            <a:rPr lang="en-US"/>
            <a:t>Keep an eye out for public security information about components</a:t>
          </a:r>
        </a:p>
      </dgm:t>
    </dgm:pt>
    <dgm:pt modelId="{0E2D25DC-DBD1-4B34-9026-5EB9DABF4DEE}" type="parTrans" cxnId="{CECCCE04-CBDC-46EC-BE88-FDFAF7E56E1A}">
      <dgm:prSet/>
      <dgm:spPr/>
      <dgm:t>
        <a:bodyPr/>
        <a:lstStyle/>
        <a:p>
          <a:endParaRPr lang="en-US"/>
        </a:p>
      </dgm:t>
    </dgm:pt>
    <dgm:pt modelId="{4FAD27F8-6D09-481F-9561-04DFF419AFD8}" type="sibTrans" cxnId="{CECCCE04-CBDC-46EC-BE88-FDFAF7E56E1A}">
      <dgm:prSet/>
      <dgm:spPr/>
      <dgm:t>
        <a:bodyPr/>
        <a:lstStyle/>
        <a:p>
          <a:endParaRPr lang="en-US"/>
        </a:p>
      </dgm:t>
    </dgm:pt>
    <dgm:pt modelId="{5D468A89-569C-457C-9D32-49FFDA74AED5}">
      <dgm:prSet/>
      <dgm:spPr/>
      <dgm:t>
        <a:bodyPr/>
        <a:lstStyle/>
        <a:p>
          <a:r>
            <a:rPr lang="en-US"/>
            <a:t>Be</a:t>
          </a:r>
        </a:p>
      </dgm:t>
    </dgm:pt>
    <dgm:pt modelId="{4CDB05BA-751F-4C4D-B47D-F6DBA251D88A}" type="parTrans" cxnId="{02396AD3-3CC8-49FB-BD98-C07650FEED61}">
      <dgm:prSet/>
      <dgm:spPr/>
      <dgm:t>
        <a:bodyPr/>
        <a:lstStyle/>
        <a:p>
          <a:endParaRPr lang="en-US"/>
        </a:p>
      </dgm:t>
    </dgm:pt>
    <dgm:pt modelId="{57AC0C7A-6916-4007-8288-28FCF1DADAA7}" type="sibTrans" cxnId="{02396AD3-3CC8-49FB-BD98-C07650FEED61}">
      <dgm:prSet/>
      <dgm:spPr/>
      <dgm:t>
        <a:bodyPr/>
        <a:lstStyle/>
        <a:p>
          <a:endParaRPr lang="en-US"/>
        </a:p>
      </dgm:t>
    </dgm:pt>
    <dgm:pt modelId="{C4FD6AD4-20F2-4402-86F7-28B8F05726B6}">
      <dgm:prSet/>
      <dgm:spPr/>
      <dgm:t>
        <a:bodyPr/>
        <a:lstStyle/>
        <a:p>
          <a:r>
            <a:rPr lang="en-US"/>
            <a:t>Security risk can be inherited</a:t>
          </a:r>
        </a:p>
      </dgm:t>
    </dgm:pt>
    <dgm:pt modelId="{5748DA9E-2705-4FA0-BDEC-C2B6C79228BD}" type="parTrans" cxnId="{2DE6346B-AB30-47E7-9AA7-343433AF6BD0}">
      <dgm:prSet/>
      <dgm:spPr/>
      <dgm:t>
        <a:bodyPr/>
        <a:lstStyle/>
        <a:p>
          <a:endParaRPr lang="en-US"/>
        </a:p>
      </dgm:t>
    </dgm:pt>
    <dgm:pt modelId="{05CCE7C3-B5C6-4997-A5E4-725C18148806}" type="sibTrans" cxnId="{2DE6346B-AB30-47E7-9AA7-343433AF6BD0}">
      <dgm:prSet/>
      <dgm:spPr/>
      <dgm:t>
        <a:bodyPr/>
        <a:lstStyle/>
        <a:p>
          <a:endParaRPr lang="en-US"/>
        </a:p>
      </dgm:t>
    </dgm:pt>
    <dgm:pt modelId="{CCD52030-0794-4C4F-9B8F-E23D4B407580}">
      <dgm:prSet/>
      <dgm:spPr/>
      <dgm:t>
        <a:bodyPr/>
        <a:lstStyle/>
        <a:p>
          <a:r>
            <a:rPr lang="en-US"/>
            <a:t>Don’t trust</a:t>
          </a:r>
        </a:p>
      </dgm:t>
    </dgm:pt>
    <dgm:pt modelId="{AA6E9390-CA31-4E4F-954C-9AA054186569}" type="parTrans" cxnId="{F250B1B0-87F2-494E-BCF2-0E78D9F5C010}">
      <dgm:prSet/>
      <dgm:spPr/>
      <dgm:t>
        <a:bodyPr/>
        <a:lstStyle/>
        <a:p>
          <a:endParaRPr lang="en-US"/>
        </a:p>
      </dgm:t>
    </dgm:pt>
    <dgm:pt modelId="{7F3B600D-A4BE-4E81-8AC0-526E7B14B02A}" type="sibTrans" cxnId="{F250B1B0-87F2-494E-BCF2-0E78D9F5C010}">
      <dgm:prSet/>
      <dgm:spPr/>
      <dgm:t>
        <a:bodyPr/>
        <a:lstStyle/>
        <a:p>
          <a:endParaRPr lang="en-US"/>
        </a:p>
      </dgm:t>
    </dgm:pt>
    <dgm:pt modelId="{D8560543-CE3A-44B7-8239-1DB035513688}">
      <dgm:prSet/>
      <dgm:spPr/>
      <dgm:t>
        <a:bodyPr/>
        <a:lstStyle/>
        <a:p>
          <a:r>
            <a:rPr lang="en-US"/>
            <a:t>Don’t trust until you have applied and reviewed controls</a:t>
          </a:r>
        </a:p>
      </dgm:t>
    </dgm:pt>
    <dgm:pt modelId="{FD04CDC8-D727-4944-9E08-E2559891D54A}" type="parTrans" cxnId="{A6D79F82-2257-41C4-B6E1-D8FAFC8DE5EA}">
      <dgm:prSet/>
      <dgm:spPr/>
      <dgm:t>
        <a:bodyPr/>
        <a:lstStyle/>
        <a:p>
          <a:endParaRPr lang="en-US"/>
        </a:p>
      </dgm:t>
    </dgm:pt>
    <dgm:pt modelId="{55AA4689-4A5A-42F6-84FF-E8F3B1219B67}" type="sibTrans" cxnId="{A6D79F82-2257-41C4-B6E1-D8FAFC8DE5EA}">
      <dgm:prSet/>
      <dgm:spPr/>
      <dgm:t>
        <a:bodyPr/>
        <a:lstStyle/>
        <a:p>
          <a:endParaRPr lang="en-US"/>
        </a:p>
      </dgm:t>
    </dgm:pt>
    <dgm:pt modelId="{4F2A95CF-9C82-5A49-BB35-1805721C9FBF}" type="pres">
      <dgm:prSet presAssocID="{1A21FAA3-1D46-4F78-84D4-F03D2CA5347A}" presName="vert0" presStyleCnt="0">
        <dgm:presLayoutVars>
          <dgm:dir/>
          <dgm:animOne val="branch"/>
          <dgm:animLvl val="lvl"/>
        </dgm:presLayoutVars>
      </dgm:prSet>
      <dgm:spPr/>
    </dgm:pt>
    <dgm:pt modelId="{770BA6D8-CC52-9445-8828-D75437C47474}" type="pres">
      <dgm:prSet presAssocID="{A81B7E10-3C26-455F-9733-98CB38697F48}" presName="thickLine" presStyleLbl="alignNode1" presStyleIdx="0" presStyleCnt="6"/>
      <dgm:spPr/>
    </dgm:pt>
    <dgm:pt modelId="{01E66DD5-7DAB-9249-8F39-7FDD562CA55C}" type="pres">
      <dgm:prSet presAssocID="{A81B7E10-3C26-455F-9733-98CB38697F48}" presName="horz1" presStyleCnt="0"/>
      <dgm:spPr/>
    </dgm:pt>
    <dgm:pt modelId="{693FD52D-F9E7-7048-91B0-75B6A49A6886}" type="pres">
      <dgm:prSet presAssocID="{A81B7E10-3C26-455F-9733-98CB38697F48}" presName="tx1" presStyleLbl="revTx" presStyleIdx="0" presStyleCnt="12"/>
      <dgm:spPr/>
    </dgm:pt>
    <dgm:pt modelId="{BB517E0E-DB6A-CA47-9290-6E022C9D5084}" type="pres">
      <dgm:prSet presAssocID="{A81B7E10-3C26-455F-9733-98CB38697F48}" presName="vert1" presStyleCnt="0"/>
      <dgm:spPr/>
    </dgm:pt>
    <dgm:pt modelId="{F95F96B2-0E85-DA42-B7EA-00D31CDC707A}" type="pres">
      <dgm:prSet presAssocID="{9EA47C8E-8AEA-46FD-833F-B965A345C941}" presName="vertSpace2a" presStyleCnt="0"/>
      <dgm:spPr/>
    </dgm:pt>
    <dgm:pt modelId="{A0C9D037-662A-DA45-BB64-2E79FAC1075E}" type="pres">
      <dgm:prSet presAssocID="{9EA47C8E-8AEA-46FD-833F-B965A345C941}" presName="horz2" presStyleCnt="0"/>
      <dgm:spPr/>
    </dgm:pt>
    <dgm:pt modelId="{BDC2B1A2-DB06-0848-82A1-60B04D0BB7F9}" type="pres">
      <dgm:prSet presAssocID="{9EA47C8E-8AEA-46FD-833F-B965A345C941}" presName="horzSpace2" presStyleCnt="0"/>
      <dgm:spPr/>
    </dgm:pt>
    <dgm:pt modelId="{2CBD91C7-04AC-324A-A192-4292E51A11B6}" type="pres">
      <dgm:prSet presAssocID="{9EA47C8E-8AEA-46FD-833F-B965A345C941}" presName="tx2" presStyleLbl="revTx" presStyleIdx="1" presStyleCnt="12"/>
      <dgm:spPr/>
    </dgm:pt>
    <dgm:pt modelId="{B8A1C51D-AEA4-9141-A3FC-DA814D28F38A}" type="pres">
      <dgm:prSet presAssocID="{9EA47C8E-8AEA-46FD-833F-B965A345C941}" presName="vert2" presStyleCnt="0"/>
      <dgm:spPr/>
    </dgm:pt>
    <dgm:pt modelId="{596A8BA9-ADD2-5246-A69D-2A672CAFB639}" type="pres">
      <dgm:prSet presAssocID="{9EA47C8E-8AEA-46FD-833F-B965A345C941}" presName="thinLine2b" presStyleLbl="callout" presStyleIdx="0" presStyleCnt="6"/>
      <dgm:spPr/>
    </dgm:pt>
    <dgm:pt modelId="{04B57F4C-CDFE-D04B-AC91-6A88F24EC0CA}" type="pres">
      <dgm:prSet presAssocID="{9EA47C8E-8AEA-46FD-833F-B965A345C941}" presName="vertSpace2b" presStyleCnt="0"/>
      <dgm:spPr/>
    </dgm:pt>
    <dgm:pt modelId="{578D28F4-F2D7-9948-8426-9A9854B8F1E6}" type="pres">
      <dgm:prSet presAssocID="{2AD547CB-7DFC-40E8-9047-FA760AA79D3F}" presName="thickLine" presStyleLbl="alignNode1" presStyleIdx="1" presStyleCnt="6"/>
      <dgm:spPr/>
    </dgm:pt>
    <dgm:pt modelId="{C791EA49-F2A9-2C49-8A30-54580971CF6E}" type="pres">
      <dgm:prSet presAssocID="{2AD547CB-7DFC-40E8-9047-FA760AA79D3F}" presName="horz1" presStyleCnt="0"/>
      <dgm:spPr/>
    </dgm:pt>
    <dgm:pt modelId="{F17E0AF9-D8E6-D445-877A-ACE4376B4F9D}" type="pres">
      <dgm:prSet presAssocID="{2AD547CB-7DFC-40E8-9047-FA760AA79D3F}" presName="tx1" presStyleLbl="revTx" presStyleIdx="2" presStyleCnt="12"/>
      <dgm:spPr/>
    </dgm:pt>
    <dgm:pt modelId="{693A4998-55C9-B84F-9E84-752A97357E92}" type="pres">
      <dgm:prSet presAssocID="{2AD547CB-7DFC-40E8-9047-FA760AA79D3F}" presName="vert1" presStyleCnt="0"/>
      <dgm:spPr/>
    </dgm:pt>
    <dgm:pt modelId="{655480BC-46B4-3143-AD2C-0569FEE4104A}" type="pres">
      <dgm:prSet presAssocID="{79F6C03C-5C1A-4A68-8500-9517E2CE1B52}" presName="vertSpace2a" presStyleCnt="0"/>
      <dgm:spPr/>
    </dgm:pt>
    <dgm:pt modelId="{F70246F6-DD17-6946-B1FA-E19DA949FBE7}" type="pres">
      <dgm:prSet presAssocID="{79F6C03C-5C1A-4A68-8500-9517E2CE1B52}" presName="horz2" presStyleCnt="0"/>
      <dgm:spPr/>
    </dgm:pt>
    <dgm:pt modelId="{D68CBBEC-BA10-3E4C-A0F4-2D869F4B6FDC}" type="pres">
      <dgm:prSet presAssocID="{79F6C03C-5C1A-4A68-8500-9517E2CE1B52}" presName="horzSpace2" presStyleCnt="0"/>
      <dgm:spPr/>
    </dgm:pt>
    <dgm:pt modelId="{626891B3-D92E-924B-AFB3-4623EF561550}" type="pres">
      <dgm:prSet presAssocID="{79F6C03C-5C1A-4A68-8500-9517E2CE1B52}" presName="tx2" presStyleLbl="revTx" presStyleIdx="3" presStyleCnt="12"/>
      <dgm:spPr/>
    </dgm:pt>
    <dgm:pt modelId="{76570FA0-931D-4F43-9BDC-1970CB916419}" type="pres">
      <dgm:prSet presAssocID="{79F6C03C-5C1A-4A68-8500-9517E2CE1B52}" presName="vert2" presStyleCnt="0"/>
      <dgm:spPr/>
    </dgm:pt>
    <dgm:pt modelId="{1A172BC7-0FAB-724F-8ED8-E0A23CFA805B}" type="pres">
      <dgm:prSet presAssocID="{79F6C03C-5C1A-4A68-8500-9517E2CE1B52}" presName="thinLine2b" presStyleLbl="callout" presStyleIdx="1" presStyleCnt="6"/>
      <dgm:spPr/>
    </dgm:pt>
    <dgm:pt modelId="{AE374B37-8863-CD44-97D0-51453DA411D1}" type="pres">
      <dgm:prSet presAssocID="{79F6C03C-5C1A-4A68-8500-9517E2CE1B52}" presName="vertSpace2b" presStyleCnt="0"/>
      <dgm:spPr/>
    </dgm:pt>
    <dgm:pt modelId="{AE3FE747-61B7-7045-8800-F39220574B0B}" type="pres">
      <dgm:prSet presAssocID="{109D16F4-D015-49F0-BA3D-9AFFC90795CC}" presName="thickLine" presStyleLbl="alignNode1" presStyleIdx="2" presStyleCnt="6"/>
      <dgm:spPr/>
    </dgm:pt>
    <dgm:pt modelId="{5F9DFBEE-A067-1F48-93F2-13AB0AF617D2}" type="pres">
      <dgm:prSet presAssocID="{109D16F4-D015-49F0-BA3D-9AFFC90795CC}" presName="horz1" presStyleCnt="0"/>
      <dgm:spPr/>
    </dgm:pt>
    <dgm:pt modelId="{44D41F58-E249-544F-AC6C-F4DCDE3AB51F}" type="pres">
      <dgm:prSet presAssocID="{109D16F4-D015-49F0-BA3D-9AFFC90795CC}" presName="tx1" presStyleLbl="revTx" presStyleIdx="4" presStyleCnt="12"/>
      <dgm:spPr/>
    </dgm:pt>
    <dgm:pt modelId="{9A5C30FF-FE15-3647-AF65-A57D2AD46591}" type="pres">
      <dgm:prSet presAssocID="{109D16F4-D015-49F0-BA3D-9AFFC90795CC}" presName="vert1" presStyleCnt="0"/>
      <dgm:spPr/>
    </dgm:pt>
    <dgm:pt modelId="{95E3837A-6320-CA4F-AE1F-C6F8738AC84B}" type="pres">
      <dgm:prSet presAssocID="{6D1653F8-5C6F-48E6-9F4D-B34529E365C3}" presName="vertSpace2a" presStyleCnt="0"/>
      <dgm:spPr/>
    </dgm:pt>
    <dgm:pt modelId="{BBC4C31E-8282-704E-8817-CEC5D6759F8E}" type="pres">
      <dgm:prSet presAssocID="{6D1653F8-5C6F-48E6-9F4D-B34529E365C3}" presName="horz2" presStyleCnt="0"/>
      <dgm:spPr/>
    </dgm:pt>
    <dgm:pt modelId="{25695669-185D-A140-9C88-9AB3F8810BF9}" type="pres">
      <dgm:prSet presAssocID="{6D1653F8-5C6F-48E6-9F4D-B34529E365C3}" presName="horzSpace2" presStyleCnt="0"/>
      <dgm:spPr/>
    </dgm:pt>
    <dgm:pt modelId="{A8519D28-CFCF-1645-9FEF-FB49FFACC561}" type="pres">
      <dgm:prSet presAssocID="{6D1653F8-5C6F-48E6-9F4D-B34529E365C3}" presName="tx2" presStyleLbl="revTx" presStyleIdx="5" presStyleCnt="12"/>
      <dgm:spPr/>
    </dgm:pt>
    <dgm:pt modelId="{35DD8BE3-055A-CA45-9656-1E9E91ADC4C9}" type="pres">
      <dgm:prSet presAssocID="{6D1653F8-5C6F-48E6-9F4D-B34529E365C3}" presName="vert2" presStyleCnt="0"/>
      <dgm:spPr/>
    </dgm:pt>
    <dgm:pt modelId="{B580038B-1237-944F-9BBB-6FD094D19CCA}" type="pres">
      <dgm:prSet presAssocID="{6D1653F8-5C6F-48E6-9F4D-B34529E365C3}" presName="thinLine2b" presStyleLbl="callout" presStyleIdx="2" presStyleCnt="6"/>
      <dgm:spPr/>
    </dgm:pt>
    <dgm:pt modelId="{3261D3C0-B407-1A41-822F-4F3038F346A4}" type="pres">
      <dgm:prSet presAssocID="{6D1653F8-5C6F-48E6-9F4D-B34529E365C3}" presName="vertSpace2b" presStyleCnt="0"/>
      <dgm:spPr/>
    </dgm:pt>
    <dgm:pt modelId="{D390A54E-6540-F54F-BE4E-37367FB6C93F}" type="pres">
      <dgm:prSet presAssocID="{797D3231-ECF9-4243-A196-0E6D7B7EC185}" presName="thickLine" presStyleLbl="alignNode1" presStyleIdx="3" presStyleCnt="6"/>
      <dgm:spPr/>
    </dgm:pt>
    <dgm:pt modelId="{D5548A57-F53D-734E-B06F-057EAD2E5C7E}" type="pres">
      <dgm:prSet presAssocID="{797D3231-ECF9-4243-A196-0E6D7B7EC185}" presName="horz1" presStyleCnt="0"/>
      <dgm:spPr/>
    </dgm:pt>
    <dgm:pt modelId="{C0FD7CE3-6536-DB46-B1AE-F5F0EFEA9CCE}" type="pres">
      <dgm:prSet presAssocID="{797D3231-ECF9-4243-A196-0E6D7B7EC185}" presName="tx1" presStyleLbl="revTx" presStyleIdx="6" presStyleCnt="12"/>
      <dgm:spPr/>
    </dgm:pt>
    <dgm:pt modelId="{9059158F-3392-D04E-9355-F8B44704A9F2}" type="pres">
      <dgm:prSet presAssocID="{797D3231-ECF9-4243-A196-0E6D7B7EC185}" presName="vert1" presStyleCnt="0"/>
      <dgm:spPr/>
    </dgm:pt>
    <dgm:pt modelId="{E8442BA1-73F6-D34F-A5A3-B996B96DFD53}" type="pres">
      <dgm:prSet presAssocID="{93608402-B329-4311-8165-E0B1C726017F}" presName="vertSpace2a" presStyleCnt="0"/>
      <dgm:spPr/>
    </dgm:pt>
    <dgm:pt modelId="{F10F9C97-A7E7-034B-9E7D-51640798B475}" type="pres">
      <dgm:prSet presAssocID="{93608402-B329-4311-8165-E0B1C726017F}" presName="horz2" presStyleCnt="0"/>
      <dgm:spPr/>
    </dgm:pt>
    <dgm:pt modelId="{E3B6BA7C-CD74-DA49-AA85-4DC5F1DF8D02}" type="pres">
      <dgm:prSet presAssocID="{93608402-B329-4311-8165-E0B1C726017F}" presName="horzSpace2" presStyleCnt="0"/>
      <dgm:spPr/>
    </dgm:pt>
    <dgm:pt modelId="{AB5ED90A-501F-764F-AB45-E60D8107C429}" type="pres">
      <dgm:prSet presAssocID="{93608402-B329-4311-8165-E0B1C726017F}" presName="tx2" presStyleLbl="revTx" presStyleIdx="7" presStyleCnt="12"/>
      <dgm:spPr/>
    </dgm:pt>
    <dgm:pt modelId="{A7AA1637-6902-FF4C-B649-692C49117C08}" type="pres">
      <dgm:prSet presAssocID="{93608402-B329-4311-8165-E0B1C726017F}" presName="vert2" presStyleCnt="0"/>
      <dgm:spPr/>
    </dgm:pt>
    <dgm:pt modelId="{464DBC81-FC8F-0B49-A574-4873C66AB5B5}" type="pres">
      <dgm:prSet presAssocID="{93608402-B329-4311-8165-E0B1C726017F}" presName="thinLine2b" presStyleLbl="callout" presStyleIdx="3" presStyleCnt="6"/>
      <dgm:spPr/>
    </dgm:pt>
    <dgm:pt modelId="{AD5BF537-A09D-FD42-ABA1-6529A27F8029}" type="pres">
      <dgm:prSet presAssocID="{93608402-B329-4311-8165-E0B1C726017F}" presName="vertSpace2b" presStyleCnt="0"/>
      <dgm:spPr/>
    </dgm:pt>
    <dgm:pt modelId="{73956507-13CB-7E43-B394-2701AF573121}" type="pres">
      <dgm:prSet presAssocID="{5D468A89-569C-457C-9D32-49FFDA74AED5}" presName="thickLine" presStyleLbl="alignNode1" presStyleIdx="4" presStyleCnt="6"/>
      <dgm:spPr/>
    </dgm:pt>
    <dgm:pt modelId="{162C443B-B465-9F40-BC3E-9089CD1D3E7D}" type="pres">
      <dgm:prSet presAssocID="{5D468A89-569C-457C-9D32-49FFDA74AED5}" presName="horz1" presStyleCnt="0"/>
      <dgm:spPr/>
    </dgm:pt>
    <dgm:pt modelId="{61DA4DEE-06D4-4C43-B7CE-2F5DC7860E06}" type="pres">
      <dgm:prSet presAssocID="{5D468A89-569C-457C-9D32-49FFDA74AED5}" presName="tx1" presStyleLbl="revTx" presStyleIdx="8" presStyleCnt="12"/>
      <dgm:spPr/>
    </dgm:pt>
    <dgm:pt modelId="{863EBAB1-F36D-0546-B528-84EDE5BE5078}" type="pres">
      <dgm:prSet presAssocID="{5D468A89-569C-457C-9D32-49FFDA74AED5}" presName="vert1" presStyleCnt="0"/>
      <dgm:spPr/>
    </dgm:pt>
    <dgm:pt modelId="{899A04E4-2DE2-DC43-804D-3CAC0BAAC1A2}" type="pres">
      <dgm:prSet presAssocID="{C4FD6AD4-20F2-4402-86F7-28B8F05726B6}" presName="vertSpace2a" presStyleCnt="0"/>
      <dgm:spPr/>
    </dgm:pt>
    <dgm:pt modelId="{795E8D1C-D6C3-4F46-B3D7-897D4B198BA4}" type="pres">
      <dgm:prSet presAssocID="{C4FD6AD4-20F2-4402-86F7-28B8F05726B6}" presName="horz2" presStyleCnt="0"/>
      <dgm:spPr/>
    </dgm:pt>
    <dgm:pt modelId="{3862B92E-F58C-2148-B5C3-77DAAE97BDE7}" type="pres">
      <dgm:prSet presAssocID="{C4FD6AD4-20F2-4402-86F7-28B8F05726B6}" presName="horzSpace2" presStyleCnt="0"/>
      <dgm:spPr/>
    </dgm:pt>
    <dgm:pt modelId="{C9BC4A6D-F2E8-084E-86A4-BD7946678049}" type="pres">
      <dgm:prSet presAssocID="{C4FD6AD4-20F2-4402-86F7-28B8F05726B6}" presName="tx2" presStyleLbl="revTx" presStyleIdx="9" presStyleCnt="12"/>
      <dgm:spPr/>
    </dgm:pt>
    <dgm:pt modelId="{60E27B14-F660-7F48-8944-F633F8BA6B23}" type="pres">
      <dgm:prSet presAssocID="{C4FD6AD4-20F2-4402-86F7-28B8F05726B6}" presName="vert2" presStyleCnt="0"/>
      <dgm:spPr/>
    </dgm:pt>
    <dgm:pt modelId="{BA5F608A-3EBD-FD47-943E-D38490B2D81A}" type="pres">
      <dgm:prSet presAssocID="{C4FD6AD4-20F2-4402-86F7-28B8F05726B6}" presName="thinLine2b" presStyleLbl="callout" presStyleIdx="4" presStyleCnt="6"/>
      <dgm:spPr/>
    </dgm:pt>
    <dgm:pt modelId="{C2B232E4-07D1-4E43-9D81-2B966E3D97A0}" type="pres">
      <dgm:prSet presAssocID="{C4FD6AD4-20F2-4402-86F7-28B8F05726B6}" presName="vertSpace2b" presStyleCnt="0"/>
      <dgm:spPr/>
    </dgm:pt>
    <dgm:pt modelId="{526B9E7E-9DD6-E246-8AD2-7BEDD085209F}" type="pres">
      <dgm:prSet presAssocID="{CCD52030-0794-4C4F-9B8F-E23D4B407580}" presName="thickLine" presStyleLbl="alignNode1" presStyleIdx="5" presStyleCnt="6"/>
      <dgm:spPr/>
    </dgm:pt>
    <dgm:pt modelId="{82884419-DB39-BE43-A6FC-4FB5722024F8}" type="pres">
      <dgm:prSet presAssocID="{CCD52030-0794-4C4F-9B8F-E23D4B407580}" presName="horz1" presStyleCnt="0"/>
      <dgm:spPr/>
    </dgm:pt>
    <dgm:pt modelId="{CFF010A7-E3FA-F240-9644-4F3CACA76E5D}" type="pres">
      <dgm:prSet presAssocID="{CCD52030-0794-4C4F-9B8F-E23D4B407580}" presName="tx1" presStyleLbl="revTx" presStyleIdx="10" presStyleCnt="12"/>
      <dgm:spPr/>
    </dgm:pt>
    <dgm:pt modelId="{D7734030-FA14-B14D-9258-1B3690D0464C}" type="pres">
      <dgm:prSet presAssocID="{CCD52030-0794-4C4F-9B8F-E23D4B407580}" presName="vert1" presStyleCnt="0"/>
      <dgm:spPr/>
    </dgm:pt>
    <dgm:pt modelId="{33F0CEEE-2379-8747-81EC-A5C9601D10D3}" type="pres">
      <dgm:prSet presAssocID="{D8560543-CE3A-44B7-8239-1DB035513688}" presName="vertSpace2a" presStyleCnt="0"/>
      <dgm:spPr/>
    </dgm:pt>
    <dgm:pt modelId="{7842C1F9-8F39-2948-8379-A01C5036353D}" type="pres">
      <dgm:prSet presAssocID="{D8560543-CE3A-44B7-8239-1DB035513688}" presName="horz2" presStyleCnt="0"/>
      <dgm:spPr/>
    </dgm:pt>
    <dgm:pt modelId="{473AE0E2-A790-FD4D-82A6-D55D20FABE23}" type="pres">
      <dgm:prSet presAssocID="{D8560543-CE3A-44B7-8239-1DB035513688}" presName="horzSpace2" presStyleCnt="0"/>
      <dgm:spPr/>
    </dgm:pt>
    <dgm:pt modelId="{A3CEE876-706F-8144-8C2B-C6B81FD31706}" type="pres">
      <dgm:prSet presAssocID="{D8560543-CE3A-44B7-8239-1DB035513688}" presName="tx2" presStyleLbl="revTx" presStyleIdx="11" presStyleCnt="12"/>
      <dgm:spPr/>
    </dgm:pt>
    <dgm:pt modelId="{1EB9F28C-FB5D-A64D-826B-44427414DF5D}" type="pres">
      <dgm:prSet presAssocID="{D8560543-CE3A-44B7-8239-1DB035513688}" presName="vert2" presStyleCnt="0"/>
      <dgm:spPr/>
    </dgm:pt>
    <dgm:pt modelId="{6BFE9AB1-E539-3445-A0D6-DFFCD93209DF}" type="pres">
      <dgm:prSet presAssocID="{D8560543-CE3A-44B7-8239-1DB035513688}" presName="thinLine2b" presStyleLbl="callout" presStyleIdx="5" presStyleCnt="6"/>
      <dgm:spPr/>
    </dgm:pt>
    <dgm:pt modelId="{196E0ADE-C678-594F-8067-670542DFC28B}" type="pres">
      <dgm:prSet presAssocID="{D8560543-CE3A-44B7-8239-1DB035513688}" presName="vertSpace2b" presStyleCnt="0"/>
      <dgm:spPr/>
    </dgm:pt>
  </dgm:ptLst>
  <dgm:cxnLst>
    <dgm:cxn modelId="{E9BAB002-DB40-493B-910C-6518E8BBB864}" srcId="{1A21FAA3-1D46-4F78-84D4-F03D2CA5347A}" destId="{2AD547CB-7DFC-40E8-9047-FA760AA79D3F}" srcOrd="1" destOrd="0" parTransId="{43C8CFBC-7EDF-4C90-BA97-6F6BB143EAD1}" sibTransId="{4EFF16BF-BBB4-44A8-9C46-E92F661D2A2D}"/>
    <dgm:cxn modelId="{CECCCE04-CBDC-46EC-BE88-FDFAF7E56E1A}" srcId="{797D3231-ECF9-4243-A196-0E6D7B7EC185}" destId="{93608402-B329-4311-8165-E0B1C726017F}" srcOrd="0" destOrd="0" parTransId="{0E2D25DC-DBD1-4B34-9026-5EB9DABF4DEE}" sibTransId="{4FAD27F8-6D09-481F-9561-04DFF419AFD8}"/>
    <dgm:cxn modelId="{4F2A500C-4D05-2746-98CA-366054C4222C}" type="presOf" srcId="{797D3231-ECF9-4243-A196-0E6D7B7EC185}" destId="{C0FD7CE3-6536-DB46-B1AE-F5F0EFEA9CCE}" srcOrd="0" destOrd="0" presId="urn:microsoft.com/office/officeart/2008/layout/LinedList"/>
    <dgm:cxn modelId="{4298B31C-4649-CF4D-87B0-CF41E244CFFE}" type="presOf" srcId="{6D1653F8-5C6F-48E6-9F4D-B34529E365C3}" destId="{A8519D28-CFCF-1645-9FEF-FB49FFACC561}" srcOrd="0" destOrd="0" presId="urn:microsoft.com/office/officeart/2008/layout/LinedList"/>
    <dgm:cxn modelId="{33A20139-7386-4514-BE84-44008225347E}" srcId="{A81B7E10-3C26-455F-9733-98CB38697F48}" destId="{9EA47C8E-8AEA-46FD-833F-B965A345C941}" srcOrd="0" destOrd="0" parTransId="{F6078FB3-F8CB-4B7A-A138-DFA72C75E59F}" sibTransId="{BE8D2959-7F27-46F0-A52B-D5D1B90B8BB4}"/>
    <dgm:cxn modelId="{81BFEA46-84FB-3B49-B834-B2376EAE786B}" type="presOf" srcId="{CCD52030-0794-4C4F-9B8F-E23D4B407580}" destId="{CFF010A7-E3FA-F240-9644-4F3CACA76E5D}" srcOrd="0" destOrd="0" presId="urn:microsoft.com/office/officeart/2008/layout/LinedList"/>
    <dgm:cxn modelId="{01288561-82E2-A04A-ABFC-A5971178A5FF}" type="presOf" srcId="{2AD547CB-7DFC-40E8-9047-FA760AA79D3F}" destId="{F17E0AF9-D8E6-D445-877A-ACE4376B4F9D}" srcOrd="0" destOrd="0" presId="urn:microsoft.com/office/officeart/2008/layout/LinedList"/>
    <dgm:cxn modelId="{F32B8264-10F5-9342-8E59-D54E7D5D35C6}" type="presOf" srcId="{79F6C03C-5C1A-4A68-8500-9517E2CE1B52}" destId="{626891B3-D92E-924B-AFB3-4623EF561550}" srcOrd="0" destOrd="0" presId="urn:microsoft.com/office/officeart/2008/layout/LinedList"/>
    <dgm:cxn modelId="{2DE6346B-AB30-47E7-9AA7-343433AF6BD0}" srcId="{5D468A89-569C-457C-9D32-49FFDA74AED5}" destId="{C4FD6AD4-20F2-4402-86F7-28B8F05726B6}" srcOrd="0" destOrd="0" parTransId="{5748DA9E-2705-4FA0-BDEC-C2B6C79228BD}" sibTransId="{05CCE7C3-B5C6-4997-A5E4-725C18148806}"/>
    <dgm:cxn modelId="{B6D08F6C-4501-F24B-AAEE-13D98D273B50}" type="presOf" srcId="{93608402-B329-4311-8165-E0B1C726017F}" destId="{AB5ED90A-501F-764F-AB45-E60D8107C429}" srcOrd="0" destOrd="0" presId="urn:microsoft.com/office/officeart/2008/layout/LinedList"/>
    <dgm:cxn modelId="{12B0FD7B-4E89-4909-A148-F9E6E2E8A7FC}" srcId="{1A21FAA3-1D46-4F78-84D4-F03D2CA5347A}" destId="{109D16F4-D015-49F0-BA3D-9AFFC90795CC}" srcOrd="2" destOrd="0" parTransId="{45097831-88D2-42C1-BF8A-442596F80C63}" sibTransId="{5C0C228A-A431-4BCC-9643-9C97418F801C}"/>
    <dgm:cxn modelId="{3756C07D-47E4-4B3F-AF7A-99EC07834A18}" srcId="{1A21FAA3-1D46-4F78-84D4-F03D2CA5347A}" destId="{797D3231-ECF9-4243-A196-0E6D7B7EC185}" srcOrd="3" destOrd="0" parTransId="{467A0508-2EB5-4EFE-AFB0-BFDAA6F12BB0}" sibTransId="{0EE561E4-3033-4EFF-8BB3-B7E77DB64E19}"/>
    <dgm:cxn modelId="{A6D79F82-2257-41C4-B6E1-D8FAFC8DE5EA}" srcId="{CCD52030-0794-4C4F-9B8F-E23D4B407580}" destId="{D8560543-CE3A-44B7-8239-1DB035513688}" srcOrd="0" destOrd="0" parTransId="{FD04CDC8-D727-4944-9E08-E2559891D54A}" sibTransId="{55AA4689-4A5A-42F6-84FF-E8F3B1219B67}"/>
    <dgm:cxn modelId="{50062396-20A8-BB46-8ACD-65C8D447D53E}" type="presOf" srcId="{5D468A89-569C-457C-9D32-49FFDA74AED5}" destId="{61DA4DEE-06D4-4C43-B7CE-2F5DC7860E06}" srcOrd="0" destOrd="0" presId="urn:microsoft.com/office/officeart/2008/layout/LinedList"/>
    <dgm:cxn modelId="{CBA7889A-D2E7-8543-A999-6694969FE7E0}" type="presOf" srcId="{1A21FAA3-1D46-4F78-84D4-F03D2CA5347A}" destId="{4F2A95CF-9C82-5A49-BB35-1805721C9FBF}" srcOrd="0" destOrd="0" presId="urn:microsoft.com/office/officeart/2008/layout/LinedList"/>
    <dgm:cxn modelId="{A1814E9C-560B-714C-9C86-80BCD64619F6}" type="presOf" srcId="{D8560543-CE3A-44B7-8239-1DB035513688}" destId="{A3CEE876-706F-8144-8C2B-C6B81FD31706}" srcOrd="0" destOrd="0" presId="urn:microsoft.com/office/officeart/2008/layout/LinedList"/>
    <dgm:cxn modelId="{F250B1B0-87F2-494E-BCF2-0E78D9F5C010}" srcId="{1A21FAA3-1D46-4F78-84D4-F03D2CA5347A}" destId="{CCD52030-0794-4C4F-9B8F-E23D4B407580}" srcOrd="5" destOrd="0" parTransId="{AA6E9390-CA31-4E4F-954C-9AA054186569}" sibTransId="{7F3B600D-A4BE-4E81-8AC0-526E7B14B02A}"/>
    <dgm:cxn modelId="{2983C8B3-2C17-054B-BD75-7847BCD8B9E8}" type="presOf" srcId="{109D16F4-D015-49F0-BA3D-9AFFC90795CC}" destId="{44D41F58-E249-544F-AC6C-F4DCDE3AB51F}" srcOrd="0" destOrd="0" presId="urn:microsoft.com/office/officeart/2008/layout/LinedList"/>
    <dgm:cxn modelId="{7BA5EDC5-C36B-0E48-8E11-45669B4C43D4}" type="presOf" srcId="{C4FD6AD4-20F2-4402-86F7-28B8F05726B6}" destId="{C9BC4A6D-F2E8-084E-86A4-BD7946678049}" srcOrd="0" destOrd="0" presId="urn:microsoft.com/office/officeart/2008/layout/LinedList"/>
    <dgm:cxn modelId="{DAEA44D3-6D78-4621-B5CA-BEF6ED72BE74}" srcId="{109D16F4-D015-49F0-BA3D-9AFFC90795CC}" destId="{6D1653F8-5C6F-48E6-9F4D-B34529E365C3}" srcOrd="0" destOrd="0" parTransId="{F72163D5-0251-4DD5-84F1-13451D52EC9F}" sibTransId="{2A6C8CC7-B145-4D4A-B001-23E578E6DF37}"/>
    <dgm:cxn modelId="{02396AD3-3CC8-49FB-BD98-C07650FEED61}" srcId="{1A21FAA3-1D46-4F78-84D4-F03D2CA5347A}" destId="{5D468A89-569C-457C-9D32-49FFDA74AED5}" srcOrd="4" destOrd="0" parTransId="{4CDB05BA-751F-4C4D-B47D-F6DBA251D88A}" sibTransId="{57AC0C7A-6916-4007-8288-28FCF1DADAA7}"/>
    <dgm:cxn modelId="{2FE7B7D9-F982-6841-95BE-1DF650AF5064}" type="presOf" srcId="{9EA47C8E-8AEA-46FD-833F-B965A345C941}" destId="{2CBD91C7-04AC-324A-A192-4292E51A11B6}" srcOrd="0" destOrd="0" presId="urn:microsoft.com/office/officeart/2008/layout/LinedList"/>
    <dgm:cxn modelId="{C8260DDC-CD8C-4F24-B74E-024BAB567CDD}" srcId="{2AD547CB-7DFC-40E8-9047-FA760AA79D3F}" destId="{79F6C03C-5C1A-4A68-8500-9517E2CE1B52}" srcOrd="0" destOrd="0" parTransId="{07EB1495-12CC-46CD-AA00-B1142E791981}" sibTransId="{3778CB26-70C8-4342-811F-1673C2554A8A}"/>
    <dgm:cxn modelId="{A066DDDD-7722-49BB-8730-344DC9BD0666}" srcId="{1A21FAA3-1D46-4F78-84D4-F03D2CA5347A}" destId="{A81B7E10-3C26-455F-9733-98CB38697F48}" srcOrd="0" destOrd="0" parTransId="{1810F904-1FC3-4467-B989-CB0C934F59E6}" sibTransId="{8AC302BD-D977-47D3-B47B-864FC4339343}"/>
    <dgm:cxn modelId="{8514E9E8-9ED2-B442-9B9B-04BA4D82D1F3}" type="presOf" srcId="{A81B7E10-3C26-455F-9733-98CB38697F48}" destId="{693FD52D-F9E7-7048-91B0-75B6A49A6886}" srcOrd="0" destOrd="0" presId="urn:microsoft.com/office/officeart/2008/layout/LinedList"/>
    <dgm:cxn modelId="{722EDECC-85FD-784E-8906-0F451096F20E}" type="presParOf" srcId="{4F2A95CF-9C82-5A49-BB35-1805721C9FBF}" destId="{770BA6D8-CC52-9445-8828-D75437C47474}" srcOrd="0" destOrd="0" presId="urn:microsoft.com/office/officeart/2008/layout/LinedList"/>
    <dgm:cxn modelId="{353A7034-82A1-0C43-A039-E15B3367583B}" type="presParOf" srcId="{4F2A95CF-9C82-5A49-BB35-1805721C9FBF}" destId="{01E66DD5-7DAB-9249-8F39-7FDD562CA55C}" srcOrd="1" destOrd="0" presId="urn:microsoft.com/office/officeart/2008/layout/LinedList"/>
    <dgm:cxn modelId="{130A4254-08AD-304D-879B-F1946FABFF04}" type="presParOf" srcId="{01E66DD5-7DAB-9249-8F39-7FDD562CA55C}" destId="{693FD52D-F9E7-7048-91B0-75B6A49A6886}" srcOrd="0" destOrd="0" presId="urn:microsoft.com/office/officeart/2008/layout/LinedList"/>
    <dgm:cxn modelId="{0F2926C2-A707-8949-878C-0DC94BD133E3}" type="presParOf" srcId="{01E66DD5-7DAB-9249-8F39-7FDD562CA55C}" destId="{BB517E0E-DB6A-CA47-9290-6E022C9D5084}" srcOrd="1" destOrd="0" presId="urn:microsoft.com/office/officeart/2008/layout/LinedList"/>
    <dgm:cxn modelId="{F51D9384-15E3-694E-959E-424839CC449B}" type="presParOf" srcId="{BB517E0E-DB6A-CA47-9290-6E022C9D5084}" destId="{F95F96B2-0E85-DA42-B7EA-00D31CDC707A}" srcOrd="0" destOrd="0" presId="urn:microsoft.com/office/officeart/2008/layout/LinedList"/>
    <dgm:cxn modelId="{4D935559-A23C-294D-ACB2-476454130B25}" type="presParOf" srcId="{BB517E0E-DB6A-CA47-9290-6E022C9D5084}" destId="{A0C9D037-662A-DA45-BB64-2E79FAC1075E}" srcOrd="1" destOrd="0" presId="urn:microsoft.com/office/officeart/2008/layout/LinedList"/>
    <dgm:cxn modelId="{61FF1C86-166C-7945-B625-E35E79C1652E}" type="presParOf" srcId="{A0C9D037-662A-DA45-BB64-2E79FAC1075E}" destId="{BDC2B1A2-DB06-0848-82A1-60B04D0BB7F9}" srcOrd="0" destOrd="0" presId="urn:microsoft.com/office/officeart/2008/layout/LinedList"/>
    <dgm:cxn modelId="{C0AF77F0-679C-1A4F-B204-0F5E0ED29DCD}" type="presParOf" srcId="{A0C9D037-662A-DA45-BB64-2E79FAC1075E}" destId="{2CBD91C7-04AC-324A-A192-4292E51A11B6}" srcOrd="1" destOrd="0" presId="urn:microsoft.com/office/officeart/2008/layout/LinedList"/>
    <dgm:cxn modelId="{606A4471-046B-474F-9BA4-5520C79CA2AD}" type="presParOf" srcId="{A0C9D037-662A-DA45-BB64-2E79FAC1075E}" destId="{B8A1C51D-AEA4-9141-A3FC-DA814D28F38A}" srcOrd="2" destOrd="0" presId="urn:microsoft.com/office/officeart/2008/layout/LinedList"/>
    <dgm:cxn modelId="{5A7F6281-B629-AA42-9659-842FD4F90C8F}" type="presParOf" srcId="{BB517E0E-DB6A-CA47-9290-6E022C9D5084}" destId="{596A8BA9-ADD2-5246-A69D-2A672CAFB639}" srcOrd="2" destOrd="0" presId="urn:microsoft.com/office/officeart/2008/layout/LinedList"/>
    <dgm:cxn modelId="{7C0C60A1-3D2F-3C45-8808-A97EE33C9176}" type="presParOf" srcId="{BB517E0E-DB6A-CA47-9290-6E022C9D5084}" destId="{04B57F4C-CDFE-D04B-AC91-6A88F24EC0CA}" srcOrd="3" destOrd="0" presId="urn:microsoft.com/office/officeart/2008/layout/LinedList"/>
    <dgm:cxn modelId="{74BAA18D-5827-CA42-9A5C-4013123F4476}" type="presParOf" srcId="{4F2A95CF-9C82-5A49-BB35-1805721C9FBF}" destId="{578D28F4-F2D7-9948-8426-9A9854B8F1E6}" srcOrd="2" destOrd="0" presId="urn:microsoft.com/office/officeart/2008/layout/LinedList"/>
    <dgm:cxn modelId="{CAC9B4BC-38CA-764A-A870-F00316EA7BC7}" type="presParOf" srcId="{4F2A95CF-9C82-5A49-BB35-1805721C9FBF}" destId="{C791EA49-F2A9-2C49-8A30-54580971CF6E}" srcOrd="3" destOrd="0" presId="urn:microsoft.com/office/officeart/2008/layout/LinedList"/>
    <dgm:cxn modelId="{E215961B-2BFA-8246-A0FF-2173133C767D}" type="presParOf" srcId="{C791EA49-F2A9-2C49-8A30-54580971CF6E}" destId="{F17E0AF9-D8E6-D445-877A-ACE4376B4F9D}" srcOrd="0" destOrd="0" presId="urn:microsoft.com/office/officeart/2008/layout/LinedList"/>
    <dgm:cxn modelId="{D3E7E9D3-84B0-4C4F-815A-F4A00DE7EB70}" type="presParOf" srcId="{C791EA49-F2A9-2C49-8A30-54580971CF6E}" destId="{693A4998-55C9-B84F-9E84-752A97357E92}" srcOrd="1" destOrd="0" presId="urn:microsoft.com/office/officeart/2008/layout/LinedList"/>
    <dgm:cxn modelId="{F3431429-4F70-2642-A372-84ECCB3094FF}" type="presParOf" srcId="{693A4998-55C9-B84F-9E84-752A97357E92}" destId="{655480BC-46B4-3143-AD2C-0569FEE4104A}" srcOrd="0" destOrd="0" presId="urn:microsoft.com/office/officeart/2008/layout/LinedList"/>
    <dgm:cxn modelId="{1F302CC8-1A5B-C44F-828C-4F843DE84249}" type="presParOf" srcId="{693A4998-55C9-B84F-9E84-752A97357E92}" destId="{F70246F6-DD17-6946-B1FA-E19DA949FBE7}" srcOrd="1" destOrd="0" presId="urn:microsoft.com/office/officeart/2008/layout/LinedList"/>
    <dgm:cxn modelId="{2053A22D-B441-6D44-91C3-5AE79E337624}" type="presParOf" srcId="{F70246F6-DD17-6946-B1FA-E19DA949FBE7}" destId="{D68CBBEC-BA10-3E4C-A0F4-2D869F4B6FDC}" srcOrd="0" destOrd="0" presId="urn:microsoft.com/office/officeart/2008/layout/LinedList"/>
    <dgm:cxn modelId="{F9865B30-490A-F74A-8249-557B38EF7B87}" type="presParOf" srcId="{F70246F6-DD17-6946-B1FA-E19DA949FBE7}" destId="{626891B3-D92E-924B-AFB3-4623EF561550}" srcOrd="1" destOrd="0" presId="urn:microsoft.com/office/officeart/2008/layout/LinedList"/>
    <dgm:cxn modelId="{BC6B29EE-0C13-E847-B4C1-FDFA64C64198}" type="presParOf" srcId="{F70246F6-DD17-6946-B1FA-E19DA949FBE7}" destId="{76570FA0-931D-4F43-9BDC-1970CB916419}" srcOrd="2" destOrd="0" presId="urn:microsoft.com/office/officeart/2008/layout/LinedList"/>
    <dgm:cxn modelId="{A18A4625-F239-F245-A701-1077E028C68B}" type="presParOf" srcId="{693A4998-55C9-B84F-9E84-752A97357E92}" destId="{1A172BC7-0FAB-724F-8ED8-E0A23CFA805B}" srcOrd="2" destOrd="0" presId="urn:microsoft.com/office/officeart/2008/layout/LinedList"/>
    <dgm:cxn modelId="{127A0F64-0AF1-064A-9846-66537FB2B7A8}" type="presParOf" srcId="{693A4998-55C9-B84F-9E84-752A97357E92}" destId="{AE374B37-8863-CD44-97D0-51453DA411D1}" srcOrd="3" destOrd="0" presId="urn:microsoft.com/office/officeart/2008/layout/LinedList"/>
    <dgm:cxn modelId="{046401E9-E7D0-4943-9574-FD2F4E555A66}" type="presParOf" srcId="{4F2A95CF-9C82-5A49-BB35-1805721C9FBF}" destId="{AE3FE747-61B7-7045-8800-F39220574B0B}" srcOrd="4" destOrd="0" presId="urn:microsoft.com/office/officeart/2008/layout/LinedList"/>
    <dgm:cxn modelId="{F5372914-E61F-C646-BED4-BFAC50D05458}" type="presParOf" srcId="{4F2A95CF-9C82-5A49-BB35-1805721C9FBF}" destId="{5F9DFBEE-A067-1F48-93F2-13AB0AF617D2}" srcOrd="5" destOrd="0" presId="urn:microsoft.com/office/officeart/2008/layout/LinedList"/>
    <dgm:cxn modelId="{E5C38BC0-89E2-334B-9AFD-3100D739025C}" type="presParOf" srcId="{5F9DFBEE-A067-1F48-93F2-13AB0AF617D2}" destId="{44D41F58-E249-544F-AC6C-F4DCDE3AB51F}" srcOrd="0" destOrd="0" presId="urn:microsoft.com/office/officeart/2008/layout/LinedList"/>
    <dgm:cxn modelId="{8943A8B0-BC52-4747-8A4D-5C344AAB2168}" type="presParOf" srcId="{5F9DFBEE-A067-1F48-93F2-13AB0AF617D2}" destId="{9A5C30FF-FE15-3647-AF65-A57D2AD46591}" srcOrd="1" destOrd="0" presId="urn:microsoft.com/office/officeart/2008/layout/LinedList"/>
    <dgm:cxn modelId="{94BA5641-1177-8440-A661-710F620DCC2E}" type="presParOf" srcId="{9A5C30FF-FE15-3647-AF65-A57D2AD46591}" destId="{95E3837A-6320-CA4F-AE1F-C6F8738AC84B}" srcOrd="0" destOrd="0" presId="urn:microsoft.com/office/officeart/2008/layout/LinedList"/>
    <dgm:cxn modelId="{1FF7D8D0-9535-ED46-9841-7894FD35B388}" type="presParOf" srcId="{9A5C30FF-FE15-3647-AF65-A57D2AD46591}" destId="{BBC4C31E-8282-704E-8817-CEC5D6759F8E}" srcOrd="1" destOrd="0" presId="urn:microsoft.com/office/officeart/2008/layout/LinedList"/>
    <dgm:cxn modelId="{D552EFA3-CFD7-C646-B349-B4BB69D9B791}" type="presParOf" srcId="{BBC4C31E-8282-704E-8817-CEC5D6759F8E}" destId="{25695669-185D-A140-9C88-9AB3F8810BF9}" srcOrd="0" destOrd="0" presId="urn:microsoft.com/office/officeart/2008/layout/LinedList"/>
    <dgm:cxn modelId="{A09EFC33-66D7-4B45-8938-DFDA134B8E81}" type="presParOf" srcId="{BBC4C31E-8282-704E-8817-CEC5D6759F8E}" destId="{A8519D28-CFCF-1645-9FEF-FB49FFACC561}" srcOrd="1" destOrd="0" presId="urn:microsoft.com/office/officeart/2008/layout/LinedList"/>
    <dgm:cxn modelId="{A6193D10-D057-5E47-AFB2-DCF4DF655470}" type="presParOf" srcId="{BBC4C31E-8282-704E-8817-CEC5D6759F8E}" destId="{35DD8BE3-055A-CA45-9656-1E9E91ADC4C9}" srcOrd="2" destOrd="0" presId="urn:microsoft.com/office/officeart/2008/layout/LinedList"/>
    <dgm:cxn modelId="{763F7B9E-9AF6-594F-8E89-FF0F8FFD238A}" type="presParOf" srcId="{9A5C30FF-FE15-3647-AF65-A57D2AD46591}" destId="{B580038B-1237-944F-9BBB-6FD094D19CCA}" srcOrd="2" destOrd="0" presId="urn:microsoft.com/office/officeart/2008/layout/LinedList"/>
    <dgm:cxn modelId="{BCD6168C-255C-E54C-90E2-09D9FF213F50}" type="presParOf" srcId="{9A5C30FF-FE15-3647-AF65-A57D2AD46591}" destId="{3261D3C0-B407-1A41-822F-4F3038F346A4}" srcOrd="3" destOrd="0" presId="urn:microsoft.com/office/officeart/2008/layout/LinedList"/>
    <dgm:cxn modelId="{BA1E109F-5FCA-8D48-A407-206055B4B3FA}" type="presParOf" srcId="{4F2A95CF-9C82-5A49-BB35-1805721C9FBF}" destId="{D390A54E-6540-F54F-BE4E-37367FB6C93F}" srcOrd="6" destOrd="0" presId="urn:microsoft.com/office/officeart/2008/layout/LinedList"/>
    <dgm:cxn modelId="{48BEF59E-761C-2341-AFCB-59A04CEADEFB}" type="presParOf" srcId="{4F2A95CF-9C82-5A49-BB35-1805721C9FBF}" destId="{D5548A57-F53D-734E-B06F-057EAD2E5C7E}" srcOrd="7" destOrd="0" presId="urn:microsoft.com/office/officeart/2008/layout/LinedList"/>
    <dgm:cxn modelId="{1350F40A-EB81-4D49-8B7C-88557C9B8E9F}" type="presParOf" srcId="{D5548A57-F53D-734E-B06F-057EAD2E5C7E}" destId="{C0FD7CE3-6536-DB46-B1AE-F5F0EFEA9CCE}" srcOrd="0" destOrd="0" presId="urn:microsoft.com/office/officeart/2008/layout/LinedList"/>
    <dgm:cxn modelId="{3049CA95-98E6-A646-AB0F-0A0EB2D459F3}" type="presParOf" srcId="{D5548A57-F53D-734E-B06F-057EAD2E5C7E}" destId="{9059158F-3392-D04E-9355-F8B44704A9F2}" srcOrd="1" destOrd="0" presId="urn:microsoft.com/office/officeart/2008/layout/LinedList"/>
    <dgm:cxn modelId="{9BD69700-9F8E-9A4D-AD38-F1C4E9026723}" type="presParOf" srcId="{9059158F-3392-D04E-9355-F8B44704A9F2}" destId="{E8442BA1-73F6-D34F-A5A3-B996B96DFD53}" srcOrd="0" destOrd="0" presId="urn:microsoft.com/office/officeart/2008/layout/LinedList"/>
    <dgm:cxn modelId="{F93CE582-D187-8448-B860-B88F6BB91B62}" type="presParOf" srcId="{9059158F-3392-D04E-9355-F8B44704A9F2}" destId="{F10F9C97-A7E7-034B-9E7D-51640798B475}" srcOrd="1" destOrd="0" presId="urn:microsoft.com/office/officeart/2008/layout/LinedList"/>
    <dgm:cxn modelId="{D6147080-BF0D-3043-9DDE-169245F96C6B}" type="presParOf" srcId="{F10F9C97-A7E7-034B-9E7D-51640798B475}" destId="{E3B6BA7C-CD74-DA49-AA85-4DC5F1DF8D02}" srcOrd="0" destOrd="0" presId="urn:microsoft.com/office/officeart/2008/layout/LinedList"/>
    <dgm:cxn modelId="{13A049B1-8225-EB42-9995-DF4EED4777A2}" type="presParOf" srcId="{F10F9C97-A7E7-034B-9E7D-51640798B475}" destId="{AB5ED90A-501F-764F-AB45-E60D8107C429}" srcOrd="1" destOrd="0" presId="urn:microsoft.com/office/officeart/2008/layout/LinedList"/>
    <dgm:cxn modelId="{A8549141-9CF2-C640-9FF1-EF51DB53AFA6}" type="presParOf" srcId="{F10F9C97-A7E7-034B-9E7D-51640798B475}" destId="{A7AA1637-6902-FF4C-B649-692C49117C08}" srcOrd="2" destOrd="0" presId="urn:microsoft.com/office/officeart/2008/layout/LinedList"/>
    <dgm:cxn modelId="{5E903CCB-3031-B848-B7D6-982AF77BA93C}" type="presParOf" srcId="{9059158F-3392-D04E-9355-F8B44704A9F2}" destId="{464DBC81-FC8F-0B49-A574-4873C66AB5B5}" srcOrd="2" destOrd="0" presId="urn:microsoft.com/office/officeart/2008/layout/LinedList"/>
    <dgm:cxn modelId="{9A6715F2-B529-1645-A8C7-C3B65E342AEF}" type="presParOf" srcId="{9059158F-3392-D04E-9355-F8B44704A9F2}" destId="{AD5BF537-A09D-FD42-ABA1-6529A27F8029}" srcOrd="3" destOrd="0" presId="urn:microsoft.com/office/officeart/2008/layout/LinedList"/>
    <dgm:cxn modelId="{8C6D6835-9E29-4A49-91E6-0DD15085E85A}" type="presParOf" srcId="{4F2A95CF-9C82-5A49-BB35-1805721C9FBF}" destId="{73956507-13CB-7E43-B394-2701AF573121}" srcOrd="8" destOrd="0" presId="urn:microsoft.com/office/officeart/2008/layout/LinedList"/>
    <dgm:cxn modelId="{F33ACC10-959E-C249-80B2-13161D8576D9}" type="presParOf" srcId="{4F2A95CF-9C82-5A49-BB35-1805721C9FBF}" destId="{162C443B-B465-9F40-BC3E-9089CD1D3E7D}" srcOrd="9" destOrd="0" presId="urn:microsoft.com/office/officeart/2008/layout/LinedList"/>
    <dgm:cxn modelId="{D26E7F1A-2DE7-5643-BEC5-8A91D91C7BD2}" type="presParOf" srcId="{162C443B-B465-9F40-BC3E-9089CD1D3E7D}" destId="{61DA4DEE-06D4-4C43-B7CE-2F5DC7860E06}" srcOrd="0" destOrd="0" presId="urn:microsoft.com/office/officeart/2008/layout/LinedList"/>
    <dgm:cxn modelId="{79BF14D5-4CDD-A946-A559-6C34C49E517C}" type="presParOf" srcId="{162C443B-B465-9F40-BC3E-9089CD1D3E7D}" destId="{863EBAB1-F36D-0546-B528-84EDE5BE5078}" srcOrd="1" destOrd="0" presId="urn:microsoft.com/office/officeart/2008/layout/LinedList"/>
    <dgm:cxn modelId="{47B36944-76AF-614B-BE4F-23156284B65A}" type="presParOf" srcId="{863EBAB1-F36D-0546-B528-84EDE5BE5078}" destId="{899A04E4-2DE2-DC43-804D-3CAC0BAAC1A2}" srcOrd="0" destOrd="0" presId="urn:microsoft.com/office/officeart/2008/layout/LinedList"/>
    <dgm:cxn modelId="{B333C61C-9C3D-AC45-B67D-5181BE6CA33B}" type="presParOf" srcId="{863EBAB1-F36D-0546-B528-84EDE5BE5078}" destId="{795E8D1C-D6C3-4F46-B3D7-897D4B198BA4}" srcOrd="1" destOrd="0" presId="urn:microsoft.com/office/officeart/2008/layout/LinedList"/>
    <dgm:cxn modelId="{3E83218A-6CE5-2248-A8A8-B3313E7DBAA5}" type="presParOf" srcId="{795E8D1C-D6C3-4F46-B3D7-897D4B198BA4}" destId="{3862B92E-F58C-2148-B5C3-77DAAE97BDE7}" srcOrd="0" destOrd="0" presId="urn:microsoft.com/office/officeart/2008/layout/LinedList"/>
    <dgm:cxn modelId="{2EF118DF-45BC-7443-809D-72A8FA968D37}" type="presParOf" srcId="{795E8D1C-D6C3-4F46-B3D7-897D4B198BA4}" destId="{C9BC4A6D-F2E8-084E-86A4-BD7946678049}" srcOrd="1" destOrd="0" presId="urn:microsoft.com/office/officeart/2008/layout/LinedList"/>
    <dgm:cxn modelId="{4533E67D-F968-0F4B-A915-788378A875E9}" type="presParOf" srcId="{795E8D1C-D6C3-4F46-B3D7-897D4B198BA4}" destId="{60E27B14-F660-7F48-8944-F633F8BA6B23}" srcOrd="2" destOrd="0" presId="urn:microsoft.com/office/officeart/2008/layout/LinedList"/>
    <dgm:cxn modelId="{13C0FDC3-4A0D-DD49-A0CC-F3876F86B1E8}" type="presParOf" srcId="{863EBAB1-F36D-0546-B528-84EDE5BE5078}" destId="{BA5F608A-3EBD-FD47-943E-D38490B2D81A}" srcOrd="2" destOrd="0" presId="urn:microsoft.com/office/officeart/2008/layout/LinedList"/>
    <dgm:cxn modelId="{5C08D61F-4260-C14D-940E-87AEAFA34728}" type="presParOf" srcId="{863EBAB1-F36D-0546-B528-84EDE5BE5078}" destId="{C2B232E4-07D1-4E43-9D81-2B966E3D97A0}" srcOrd="3" destOrd="0" presId="urn:microsoft.com/office/officeart/2008/layout/LinedList"/>
    <dgm:cxn modelId="{6BFF69C2-7212-9844-8D32-7232D72A4B2E}" type="presParOf" srcId="{4F2A95CF-9C82-5A49-BB35-1805721C9FBF}" destId="{526B9E7E-9DD6-E246-8AD2-7BEDD085209F}" srcOrd="10" destOrd="0" presId="urn:microsoft.com/office/officeart/2008/layout/LinedList"/>
    <dgm:cxn modelId="{3F4281D2-C0AF-6748-90F2-C84495634271}" type="presParOf" srcId="{4F2A95CF-9C82-5A49-BB35-1805721C9FBF}" destId="{82884419-DB39-BE43-A6FC-4FB5722024F8}" srcOrd="11" destOrd="0" presId="urn:microsoft.com/office/officeart/2008/layout/LinedList"/>
    <dgm:cxn modelId="{FAA09A1A-2248-EA49-A701-FA7A0AFFF88A}" type="presParOf" srcId="{82884419-DB39-BE43-A6FC-4FB5722024F8}" destId="{CFF010A7-E3FA-F240-9644-4F3CACA76E5D}" srcOrd="0" destOrd="0" presId="urn:microsoft.com/office/officeart/2008/layout/LinedList"/>
    <dgm:cxn modelId="{C495809F-0A02-034B-9219-30226020672A}" type="presParOf" srcId="{82884419-DB39-BE43-A6FC-4FB5722024F8}" destId="{D7734030-FA14-B14D-9258-1B3690D0464C}" srcOrd="1" destOrd="0" presId="urn:microsoft.com/office/officeart/2008/layout/LinedList"/>
    <dgm:cxn modelId="{90D41EFE-8BB5-5F46-8DAA-C5762422ACD3}" type="presParOf" srcId="{D7734030-FA14-B14D-9258-1B3690D0464C}" destId="{33F0CEEE-2379-8747-81EC-A5C9601D10D3}" srcOrd="0" destOrd="0" presId="urn:microsoft.com/office/officeart/2008/layout/LinedList"/>
    <dgm:cxn modelId="{40E41FD8-F67F-8745-8659-337178E0E8ED}" type="presParOf" srcId="{D7734030-FA14-B14D-9258-1B3690D0464C}" destId="{7842C1F9-8F39-2948-8379-A01C5036353D}" srcOrd="1" destOrd="0" presId="urn:microsoft.com/office/officeart/2008/layout/LinedList"/>
    <dgm:cxn modelId="{8CAC741D-12C7-7C4F-8539-B1A5DAA90731}" type="presParOf" srcId="{7842C1F9-8F39-2948-8379-A01C5036353D}" destId="{473AE0E2-A790-FD4D-82A6-D55D20FABE23}" srcOrd="0" destOrd="0" presId="urn:microsoft.com/office/officeart/2008/layout/LinedList"/>
    <dgm:cxn modelId="{98121B22-45A5-2848-8248-6E95CF9A32B5}" type="presParOf" srcId="{7842C1F9-8F39-2948-8379-A01C5036353D}" destId="{A3CEE876-706F-8144-8C2B-C6B81FD31706}" srcOrd="1" destOrd="0" presId="urn:microsoft.com/office/officeart/2008/layout/LinedList"/>
    <dgm:cxn modelId="{72F4C24F-9ACA-864D-8751-609EB9982388}" type="presParOf" srcId="{7842C1F9-8F39-2948-8379-A01C5036353D}" destId="{1EB9F28C-FB5D-A64D-826B-44427414DF5D}" srcOrd="2" destOrd="0" presId="urn:microsoft.com/office/officeart/2008/layout/LinedList"/>
    <dgm:cxn modelId="{9B9E1767-FC2A-524C-A2EB-5D19D7803464}" type="presParOf" srcId="{D7734030-FA14-B14D-9258-1B3690D0464C}" destId="{6BFE9AB1-E539-3445-A0D6-DFFCD93209DF}" srcOrd="2" destOrd="0" presId="urn:microsoft.com/office/officeart/2008/layout/LinedList"/>
    <dgm:cxn modelId="{8F8AFA88-C68B-1643-9CB5-DD58084E4DC0}" type="presParOf" srcId="{D7734030-FA14-B14D-9258-1B3690D0464C}" destId="{196E0ADE-C678-594F-8067-670542DFC28B}" srcOrd="3"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E469320-B177-48E0-9CB9-9C9C68A56CB2}" type="doc">
      <dgm:prSet loTypeId="urn:microsoft.com/office/officeart/2018/2/layout/IconCircle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CF7F8CB9-DB5A-40AD-AA74-7D5875A7FF35}">
      <dgm:prSet/>
      <dgm:spPr/>
      <dgm:t>
        <a:bodyPr/>
        <a:lstStyle/>
        <a:p>
          <a:r>
            <a:rPr lang="en-US"/>
            <a:t>Design for change</a:t>
          </a:r>
        </a:p>
      </dgm:t>
    </dgm:pt>
    <dgm:pt modelId="{0A6A4A44-2441-4CE5-95D3-7FE1F92C33C5}" type="sibTrans" cxnId="{79C19A42-ED48-49BD-AB74-808A142D4E72}">
      <dgm:prSet/>
      <dgm:spPr/>
      <dgm:t>
        <a:bodyPr/>
        <a:lstStyle/>
        <a:p>
          <a:endParaRPr lang="en-US"/>
        </a:p>
      </dgm:t>
    </dgm:pt>
    <dgm:pt modelId="{4B00E53E-77AF-4FDD-AC46-B36B00D8D70B}" type="parTrans" cxnId="{79C19A42-ED48-49BD-AB74-808A142D4E72}">
      <dgm:prSet/>
      <dgm:spPr/>
      <dgm:t>
        <a:bodyPr/>
        <a:lstStyle/>
        <a:p>
          <a:endParaRPr lang="en-US"/>
        </a:p>
      </dgm:t>
    </dgm:pt>
    <dgm:pt modelId="{74CDC465-3342-41A5-9229-2B0250F492AD}">
      <dgm:prSet/>
      <dgm:spPr/>
      <dgm:t>
        <a:bodyPr/>
        <a:lstStyle/>
        <a:p>
          <a:r>
            <a:rPr lang="en-US"/>
            <a:t>Consider security updates</a:t>
          </a:r>
        </a:p>
      </dgm:t>
    </dgm:pt>
    <dgm:pt modelId="{ED2EF1B3-FF28-4CCD-A9E0-C6A658763973}" type="sibTrans" cxnId="{545C73F5-6EDB-4622-AA33-82B3020D80A0}">
      <dgm:prSet/>
      <dgm:spPr/>
      <dgm:t>
        <a:bodyPr/>
        <a:lstStyle/>
        <a:p>
          <a:endParaRPr lang="en-US"/>
        </a:p>
      </dgm:t>
    </dgm:pt>
    <dgm:pt modelId="{A021CBE7-A2A8-439D-877E-149F8DD92777}" type="parTrans" cxnId="{545C73F5-6EDB-4622-AA33-82B3020D80A0}">
      <dgm:prSet/>
      <dgm:spPr/>
      <dgm:t>
        <a:bodyPr/>
        <a:lstStyle/>
        <a:p>
          <a:endParaRPr lang="en-US"/>
        </a:p>
      </dgm:t>
    </dgm:pt>
    <dgm:pt modelId="{101015AC-DE5C-48A1-851E-47FCC0BC681A}">
      <dgm:prSet/>
      <dgm:spPr/>
      <dgm:t>
        <a:bodyPr/>
        <a:lstStyle/>
        <a:p>
          <a:r>
            <a:rPr lang="en-US"/>
            <a:t>Have a plan for “secret compromise” recovery</a:t>
          </a:r>
        </a:p>
      </dgm:t>
    </dgm:pt>
    <dgm:pt modelId="{2CA3955A-84CB-4541-8B47-65A08011026E}" type="sibTrans" cxnId="{DD0EA9B9-4422-4435-82FB-63E356BE91DD}">
      <dgm:prSet/>
      <dgm:spPr/>
      <dgm:t>
        <a:bodyPr/>
        <a:lstStyle/>
        <a:p>
          <a:endParaRPr lang="en-US"/>
        </a:p>
      </dgm:t>
    </dgm:pt>
    <dgm:pt modelId="{4705A8A3-5E7F-41E1-9392-CAB182607AD9}" type="parTrans" cxnId="{DD0EA9B9-4422-4435-82FB-63E356BE91DD}">
      <dgm:prSet/>
      <dgm:spPr/>
      <dgm:t>
        <a:bodyPr/>
        <a:lstStyle/>
        <a:p>
          <a:endParaRPr lang="en-US"/>
        </a:p>
      </dgm:t>
    </dgm:pt>
    <dgm:pt modelId="{063E405B-6DD3-4EFA-AC9D-EA1174DDBEA1}" type="pres">
      <dgm:prSet presAssocID="{AE469320-B177-48E0-9CB9-9C9C68A56CB2}" presName="root" presStyleCnt="0">
        <dgm:presLayoutVars>
          <dgm:dir/>
          <dgm:resizeHandles val="exact"/>
        </dgm:presLayoutVars>
      </dgm:prSet>
      <dgm:spPr/>
    </dgm:pt>
    <dgm:pt modelId="{D24A8816-A14B-40F7-B151-33299B733215}" type="pres">
      <dgm:prSet presAssocID="{AE469320-B177-48E0-9CB9-9C9C68A56CB2}" presName="container" presStyleCnt="0">
        <dgm:presLayoutVars>
          <dgm:dir/>
          <dgm:resizeHandles val="exact"/>
        </dgm:presLayoutVars>
      </dgm:prSet>
      <dgm:spPr/>
    </dgm:pt>
    <dgm:pt modelId="{6C90FD5F-5ADF-4DD9-9CF4-82B2873A53E5}" type="pres">
      <dgm:prSet presAssocID="{CF7F8CB9-DB5A-40AD-AA74-7D5875A7FF35}" presName="compNode" presStyleCnt="0"/>
      <dgm:spPr/>
    </dgm:pt>
    <dgm:pt modelId="{B235C82A-2746-40CB-97C1-B11FC0EDE375}" type="pres">
      <dgm:prSet presAssocID="{CF7F8CB9-DB5A-40AD-AA74-7D5875A7FF35}" presName="iconBgRect" presStyleLbl="bgShp" presStyleIdx="0" presStyleCnt="3"/>
      <dgm:spPr/>
    </dgm:pt>
    <dgm:pt modelId="{3E080095-C46E-4BDF-9ECE-F422F1AF7157}" type="pres">
      <dgm:prSet presAssocID="{CF7F8CB9-DB5A-40AD-AA74-7D5875A7FF3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A3E13AA5-83A4-449F-B684-54B7480F60EE}" type="pres">
      <dgm:prSet presAssocID="{CF7F8CB9-DB5A-40AD-AA74-7D5875A7FF35}" presName="spaceRect" presStyleCnt="0"/>
      <dgm:spPr/>
    </dgm:pt>
    <dgm:pt modelId="{1EA2EBF6-A809-4A7B-B225-AC6E9C3A2B67}" type="pres">
      <dgm:prSet presAssocID="{CF7F8CB9-DB5A-40AD-AA74-7D5875A7FF35}" presName="textRect" presStyleLbl="revTx" presStyleIdx="0" presStyleCnt="3">
        <dgm:presLayoutVars>
          <dgm:chMax val="1"/>
          <dgm:chPref val="1"/>
        </dgm:presLayoutVars>
      </dgm:prSet>
      <dgm:spPr/>
    </dgm:pt>
    <dgm:pt modelId="{505BAC92-D624-454F-B7C8-C79E2AB46983}" type="pres">
      <dgm:prSet presAssocID="{0A6A4A44-2441-4CE5-95D3-7FE1F92C33C5}" presName="sibTrans" presStyleLbl="sibTrans2D1" presStyleIdx="0" presStyleCnt="0"/>
      <dgm:spPr/>
    </dgm:pt>
    <dgm:pt modelId="{37578477-D060-4604-B93D-B50A8AF318A4}" type="pres">
      <dgm:prSet presAssocID="{74CDC465-3342-41A5-9229-2B0250F492AD}" presName="compNode" presStyleCnt="0"/>
      <dgm:spPr/>
    </dgm:pt>
    <dgm:pt modelId="{ABF1BC7D-E091-41D3-918D-2231907D4709}" type="pres">
      <dgm:prSet presAssocID="{74CDC465-3342-41A5-9229-2B0250F492AD}" presName="iconBgRect" presStyleLbl="bgShp" presStyleIdx="1" presStyleCnt="3"/>
      <dgm:spPr/>
    </dgm:pt>
    <dgm:pt modelId="{E548CFEA-3A4D-467F-A713-0B062C97B657}" type="pres">
      <dgm:prSet presAssocID="{74CDC465-3342-41A5-9229-2B0250F492A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7FA4ADD4-AC00-4442-BFBF-0316FBEE58EE}" type="pres">
      <dgm:prSet presAssocID="{74CDC465-3342-41A5-9229-2B0250F492AD}" presName="spaceRect" presStyleCnt="0"/>
      <dgm:spPr/>
    </dgm:pt>
    <dgm:pt modelId="{E6FC1DC5-6AE2-4401-B140-11C30BCEF027}" type="pres">
      <dgm:prSet presAssocID="{74CDC465-3342-41A5-9229-2B0250F492AD}" presName="textRect" presStyleLbl="revTx" presStyleIdx="1" presStyleCnt="3">
        <dgm:presLayoutVars>
          <dgm:chMax val="1"/>
          <dgm:chPref val="1"/>
        </dgm:presLayoutVars>
      </dgm:prSet>
      <dgm:spPr/>
    </dgm:pt>
    <dgm:pt modelId="{4C71DDBD-56FF-4AC4-9EB1-41546FB56F5D}" type="pres">
      <dgm:prSet presAssocID="{ED2EF1B3-FF28-4CCD-A9E0-C6A658763973}" presName="sibTrans" presStyleLbl="sibTrans2D1" presStyleIdx="0" presStyleCnt="0"/>
      <dgm:spPr/>
    </dgm:pt>
    <dgm:pt modelId="{5BDFB88A-5070-44DE-80F1-CCE7D3158963}" type="pres">
      <dgm:prSet presAssocID="{101015AC-DE5C-48A1-851E-47FCC0BC681A}" presName="compNode" presStyleCnt="0"/>
      <dgm:spPr/>
    </dgm:pt>
    <dgm:pt modelId="{9AFD5727-5CE8-4958-B5DE-4D27F5D75488}" type="pres">
      <dgm:prSet presAssocID="{101015AC-DE5C-48A1-851E-47FCC0BC681A}" presName="iconBgRect" presStyleLbl="bgShp" presStyleIdx="2" presStyleCnt="3"/>
      <dgm:spPr/>
    </dgm:pt>
    <dgm:pt modelId="{9CEE3155-D1B4-4409-A5B0-575969BAE157}" type="pres">
      <dgm:prSet presAssocID="{101015AC-DE5C-48A1-851E-47FCC0BC681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tract"/>
        </a:ext>
      </dgm:extLst>
    </dgm:pt>
    <dgm:pt modelId="{8C69A81C-B150-49D6-A799-7CFA4B2DF97D}" type="pres">
      <dgm:prSet presAssocID="{101015AC-DE5C-48A1-851E-47FCC0BC681A}" presName="spaceRect" presStyleCnt="0"/>
      <dgm:spPr/>
    </dgm:pt>
    <dgm:pt modelId="{7E4EF155-51CF-4536-9F2D-37EDC32934C1}" type="pres">
      <dgm:prSet presAssocID="{101015AC-DE5C-48A1-851E-47FCC0BC681A}" presName="textRect" presStyleLbl="revTx" presStyleIdx="2" presStyleCnt="3">
        <dgm:presLayoutVars>
          <dgm:chMax val="1"/>
          <dgm:chPref val="1"/>
        </dgm:presLayoutVars>
      </dgm:prSet>
      <dgm:spPr/>
    </dgm:pt>
  </dgm:ptLst>
  <dgm:cxnLst>
    <dgm:cxn modelId="{9AE9B102-89F7-40C9-8D5B-B74357D07BBB}" type="presOf" srcId="{ED2EF1B3-FF28-4CCD-A9E0-C6A658763973}" destId="{4C71DDBD-56FF-4AC4-9EB1-41546FB56F5D}" srcOrd="0" destOrd="0" presId="urn:microsoft.com/office/officeart/2018/2/layout/IconCircleList"/>
    <dgm:cxn modelId="{3BF32D36-9FD6-4301-BF55-8D721879C588}" type="presOf" srcId="{CF7F8CB9-DB5A-40AD-AA74-7D5875A7FF35}" destId="{1EA2EBF6-A809-4A7B-B225-AC6E9C3A2B67}" srcOrd="0" destOrd="0" presId="urn:microsoft.com/office/officeart/2018/2/layout/IconCircleList"/>
    <dgm:cxn modelId="{79C19A42-ED48-49BD-AB74-808A142D4E72}" srcId="{AE469320-B177-48E0-9CB9-9C9C68A56CB2}" destId="{CF7F8CB9-DB5A-40AD-AA74-7D5875A7FF35}" srcOrd="0" destOrd="0" parTransId="{4B00E53E-77AF-4FDD-AC46-B36B00D8D70B}" sibTransId="{0A6A4A44-2441-4CE5-95D3-7FE1F92C33C5}"/>
    <dgm:cxn modelId="{51C7AF67-BAA8-4E58-BB8A-A43CB372F463}" type="presOf" srcId="{AE469320-B177-48E0-9CB9-9C9C68A56CB2}" destId="{063E405B-6DD3-4EFA-AC9D-EA1174DDBEA1}" srcOrd="0" destOrd="0" presId="urn:microsoft.com/office/officeart/2018/2/layout/IconCircleList"/>
    <dgm:cxn modelId="{9702637C-172B-459A-BBF3-42FEA519D7A5}" type="presOf" srcId="{74CDC465-3342-41A5-9229-2B0250F492AD}" destId="{E6FC1DC5-6AE2-4401-B140-11C30BCEF027}" srcOrd="0" destOrd="0" presId="urn:microsoft.com/office/officeart/2018/2/layout/IconCircleList"/>
    <dgm:cxn modelId="{5D96478C-9EEC-4549-8199-2476CA637B48}" type="presOf" srcId="{0A6A4A44-2441-4CE5-95D3-7FE1F92C33C5}" destId="{505BAC92-D624-454F-B7C8-C79E2AB46983}" srcOrd="0" destOrd="0" presId="urn:microsoft.com/office/officeart/2018/2/layout/IconCircleList"/>
    <dgm:cxn modelId="{72E4AF9E-2A3C-44A1-A02D-95524D46675F}" type="presOf" srcId="{101015AC-DE5C-48A1-851E-47FCC0BC681A}" destId="{7E4EF155-51CF-4536-9F2D-37EDC32934C1}" srcOrd="0" destOrd="0" presId="urn:microsoft.com/office/officeart/2018/2/layout/IconCircleList"/>
    <dgm:cxn modelId="{DD0EA9B9-4422-4435-82FB-63E356BE91DD}" srcId="{AE469320-B177-48E0-9CB9-9C9C68A56CB2}" destId="{101015AC-DE5C-48A1-851E-47FCC0BC681A}" srcOrd="2" destOrd="0" parTransId="{4705A8A3-5E7F-41E1-9392-CAB182607AD9}" sibTransId="{2CA3955A-84CB-4541-8B47-65A08011026E}"/>
    <dgm:cxn modelId="{545C73F5-6EDB-4622-AA33-82B3020D80A0}" srcId="{AE469320-B177-48E0-9CB9-9C9C68A56CB2}" destId="{74CDC465-3342-41A5-9229-2B0250F492AD}" srcOrd="1" destOrd="0" parTransId="{A021CBE7-A2A8-439D-877E-149F8DD92777}" sibTransId="{ED2EF1B3-FF28-4CCD-A9E0-C6A658763973}"/>
    <dgm:cxn modelId="{2E365750-D761-4F79-98D9-587F05167CCC}" type="presParOf" srcId="{063E405B-6DD3-4EFA-AC9D-EA1174DDBEA1}" destId="{D24A8816-A14B-40F7-B151-33299B733215}" srcOrd="0" destOrd="0" presId="urn:microsoft.com/office/officeart/2018/2/layout/IconCircleList"/>
    <dgm:cxn modelId="{55E33089-4C58-4A64-81EB-BE47A9AFA833}" type="presParOf" srcId="{D24A8816-A14B-40F7-B151-33299B733215}" destId="{6C90FD5F-5ADF-4DD9-9CF4-82B2873A53E5}" srcOrd="0" destOrd="0" presId="urn:microsoft.com/office/officeart/2018/2/layout/IconCircleList"/>
    <dgm:cxn modelId="{BD10D718-0880-4BDC-8142-E580C96D7B26}" type="presParOf" srcId="{6C90FD5F-5ADF-4DD9-9CF4-82B2873A53E5}" destId="{B235C82A-2746-40CB-97C1-B11FC0EDE375}" srcOrd="0" destOrd="0" presId="urn:microsoft.com/office/officeart/2018/2/layout/IconCircleList"/>
    <dgm:cxn modelId="{562962DE-55B2-476B-AC5C-EA3AB364AC1E}" type="presParOf" srcId="{6C90FD5F-5ADF-4DD9-9CF4-82B2873A53E5}" destId="{3E080095-C46E-4BDF-9ECE-F422F1AF7157}" srcOrd="1" destOrd="0" presId="urn:microsoft.com/office/officeart/2018/2/layout/IconCircleList"/>
    <dgm:cxn modelId="{223B5492-51ED-428F-B339-775D16EA65CB}" type="presParOf" srcId="{6C90FD5F-5ADF-4DD9-9CF4-82B2873A53E5}" destId="{A3E13AA5-83A4-449F-B684-54B7480F60EE}" srcOrd="2" destOrd="0" presId="urn:microsoft.com/office/officeart/2018/2/layout/IconCircleList"/>
    <dgm:cxn modelId="{200D9D81-BE92-430D-8712-66F064D8AF18}" type="presParOf" srcId="{6C90FD5F-5ADF-4DD9-9CF4-82B2873A53E5}" destId="{1EA2EBF6-A809-4A7B-B225-AC6E9C3A2B67}" srcOrd="3" destOrd="0" presId="urn:microsoft.com/office/officeart/2018/2/layout/IconCircleList"/>
    <dgm:cxn modelId="{D60E4194-20B6-48D2-8DEA-D06F5D2C4B9D}" type="presParOf" srcId="{D24A8816-A14B-40F7-B151-33299B733215}" destId="{505BAC92-D624-454F-B7C8-C79E2AB46983}" srcOrd="1" destOrd="0" presId="urn:microsoft.com/office/officeart/2018/2/layout/IconCircleList"/>
    <dgm:cxn modelId="{58F58C8F-7A3D-4981-AF03-3A5C8B2AFF3C}" type="presParOf" srcId="{D24A8816-A14B-40F7-B151-33299B733215}" destId="{37578477-D060-4604-B93D-B50A8AF318A4}" srcOrd="2" destOrd="0" presId="urn:microsoft.com/office/officeart/2018/2/layout/IconCircleList"/>
    <dgm:cxn modelId="{FADF116E-0069-4BCC-B700-586D662C7418}" type="presParOf" srcId="{37578477-D060-4604-B93D-B50A8AF318A4}" destId="{ABF1BC7D-E091-41D3-918D-2231907D4709}" srcOrd="0" destOrd="0" presId="urn:microsoft.com/office/officeart/2018/2/layout/IconCircleList"/>
    <dgm:cxn modelId="{D1AF5D27-82D5-4CEC-80F5-459B0666E941}" type="presParOf" srcId="{37578477-D060-4604-B93D-B50A8AF318A4}" destId="{E548CFEA-3A4D-467F-A713-0B062C97B657}" srcOrd="1" destOrd="0" presId="urn:microsoft.com/office/officeart/2018/2/layout/IconCircleList"/>
    <dgm:cxn modelId="{C1BC8C35-725B-4C11-80A3-DBCB33FFA01E}" type="presParOf" srcId="{37578477-D060-4604-B93D-B50A8AF318A4}" destId="{7FA4ADD4-AC00-4442-BFBF-0316FBEE58EE}" srcOrd="2" destOrd="0" presId="urn:microsoft.com/office/officeart/2018/2/layout/IconCircleList"/>
    <dgm:cxn modelId="{6A5C9C11-DC6B-4082-AC6B-A2C1B5029072}" type="presParOf" srcId="{37578477-D060-4604-B93D-B50A8AF318A4}" destId="{E6FC1DC5-6AE2-4401-B140-11C30BCEF027}" srcOrd="3" destOrd="0" presId="urn:microsoft.com/office/officeart/2018/2/layout/IconCircleList"/>
    <dgm:cxn modelId="{9DA78E12-C1FC-4F44-90D4-6DFA018E3BFF}" type="presParOf" srcId="{D24A8816-A14B-40F7-B151-33299B733215}" destId="{4C71DDBD-56FF-4AC4-9EB1-41546FB56F5D}" srcOrd="3" destOrd="0" presId="urn:microsoft.com/office/officeart/2018/2/layout/IconCircleList"/>
    <dgm:cxn modelId="{911CB6EE-2445-477B-8306-7DFF56CE1AEA}" type="presParOf" srcId="{D24A8816-A14B-40F7-B151-33299B733215}" destId="{5BDFB88A-5070-44DE-80F1-CCE7D3158963}" srcOrd="4" destOrd="0" presId="urn:microsoft.com/office/officeart/2018/2/layout/IconCircleList"/>
    <dgm:cxn modelId="{097B12BF-2E18-4067-878F-D538815C1FA2}" type="presParOf" srcId="{5BDFB88A-5070-44DE-80F1-CCE7D3158963}" destId="{9AFD5727-5CE8-4958-B5DE-4D27F5D75488}" srcOrd="0" destOrd="0" presId="urn:microsoft.com/office/officeart/2018/2/layout/IconCircleList"/>
    <dgm:cxn modelId="{C00D13E6-E721-49C2-A522-E78C2A3BDDE3}" type="presParOf" srcId="{5BDFB88A-5070-44DE-80F1-CCE7D3158963}" destId="{9CEE3155-D1B4-4409-A5B0-575969BAE157}" srcOrd="1" destOrd="0" presId="urn:microsoft.com/office/officeart/2018/2/layout/IconCircleList"/>
    <dgm:cxn modelId="{47B7457E-33EE-4A37-AFC7-646A9B55F6BB}" type="presParOf" srcId="{5BDFB88A-5070-44DE-80F1-CCE7D3158963}" destId="{8C69A81C-B150-49D6-A799-7CFA4B2DF97D}" srcOrd="2" destOrd="0" presId="urn:microsoft.com/office/officeart/2018/2/layout/IconCircleList"/>
    <dgm:cxn modelId="{B8471DB9-D52A-4DFA-9279-12AD097EC1A4}" type="presParOf" srcId="{5BDFB88A-5070-44DE-80F1-CCE7D3158963}" destId="{7E4EF155-51CF-4536-9F2D-37EDC32934C1}"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E5DCA6-8844-D049-9FFD-739943146717}">
      <dsp:nvSpPr>
        <dsp:cNvPr id="0" name=""/>
        <dsp:cNvSpPr/>
      </dsp:nvSpPr>
      <dsp:spPr>
        <a:xfrm>
          <a:off x="0" y="580"/>
          <a:ext cx="624535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A3D748-A0C3-2C49-B854-D2EE1E928AAD}">
      <dsp:nvSpPr>
        <dsp:cNvPr id="0" name=""/>
        <dsp:cNvSpPr/>
      </dsp:nvSpPr>
      <dsp:spPr>
        <a:xfrm>
          <a:off x="0" y="580"/>
          <a:ext cx="6245352" cy="475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Missing authentication</a:t>
          </a:r>
        </a:p>
      </dsp:txBody>
      <dsp:txXfrm>
        <a:off x="0" y="580"/>
        <a:ext cx="6245352" cy="475371"/>
      </dsp:txXfrm>
    </dsp:sp>
    <dsp:sp modelId="{96468276-0F74-B449-AE54-06E322EC0E10}">
      <dsp:nvSpPr>
        <dsp:cNvPr id="0" name=""/>
        <dsp:cNvSpPr/>
      </dsp:nvSpPr>
      <dsp:spPr>
        <a:xfrm>
          <a:off x="0" y="475952"/>
          <a:ext cx="624535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5156F0-B6C8-5243-A42E-04AAF15CB8C8}">
      <dsp:nvSpPr>
        <dsp:cNvPr id="0" name=""/>
        <dsp:cNvSpPr/>
      </dsp:nvSpPr>
      <dsp:spPr>
        <a:xfrm>
          <a:off x="0" y="475952"/>
          <a:ext cx="6245352" cy="475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Weak authentication</a:t>
          </a:r>
        </a:p>
      </dsp:txBody>
      <dsp:txXfrm>
        <a:off x="0" y="475952"/>
        <a:ext cx="6245352" cy="475371"/>
      </dsp:txXfrm>
    </dsp:sp>
    <dsp:sp modelId="{10642C8B-56A5-494D-8C07-9668A9EE1949}">
      <dsp:nvSpPr>
        <dsp:cNvPr id="0" name=""/>
        <dsp:cNvSpPr/>
      </dsp:nvSpPr>
      <dsp:spPr>
        <a:xfrm>
          <a:off x="0" y="951324"/>
          <a:ext cx="624535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FE6909-45F9-1C4F-8F30-266AC43E040A}">
      <dsp:nvSpPr>
        <dsp:cNvPr id="0" name=""/>
        <dsp:cNvSpPr/>
      </dsp:nvSpPr>
      <dsp:spPr>
        <a:xfrm>
          <a:off x="0" y="951324"/>
          <a:ext cx="6245352" cy="475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Missing/weak encryption</a:t>
          </a:r>
        </a:p>
      </dsp:txBody>
      <dsp:txXfrm>
        <a:off x="0" y="951324"/>
        <a:ext cx="6245352" cy="475371"/>
      </dsp:txXfrm>
    </dsp:sp>
    <dsp:sp modelId="{36C94859-4AEF-3A4E-B3B0-303C50130EFE}">
      <dsp:nvSpPr>
        <dsp:cNvPr id="0" name=""/>
        <dsp:cNvSpPr/>
      </dsp:nvSpPr>
      <dsp:spPr>
        <a:xfrm>
          <a:off x="0" y="1426696"/>
          <a:ext cx="624535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5391E8-595D-E740-85AB-444A8691E618}">
      <dsp:nvSpPr>
        <dsp:cNvPr id="0" name=""/>
        <dsp:cNvSpPr/>
      </dsp:nvSpPr>
      <dsp:spPr>
        <a:xfrm>
          <a:off x="0" y="1426696"/>
          <a:ext cx="6245352" cy="475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Missing authorization</a:t>
          </a:r>
        </a:p>
      </dsp:txBody>
      <dsp:txXfrm>
        <a:off x="0" y="1426696"/>
        <a:ext cx="6245352" cy="475371"/>
      </dsp:txXfrm>
    </dsp:sp>
    <dsp:sp modelId="{ABC1AC84-F8FF-234A-8D24-FCD3620A1223}">
      <dsp:nvSpPr>
        <dsp:cNvPr id="0" name=""/>
        <dsp:cNvSpPr/>
      </dsp:nvSpPr>
      <dsp:spPr>
        <a:xfrm>
          <a:off x="0" y="1902068"/>
          <a:ext cx="624535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02150B-7BED-CD45-AE31-97B5794F3056}">
      <dsp:nvSpPr>
        <dsp:cNvPr id="0" name=""/>
        <dsp:cNvSpPr/>
      </dsp:nvSpPr>
      <dsp:spPr>
        <a:xfrm>
          <a:off x="0" y="1902068"/>
          <a:ext cx="6245352" cy="475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Weak authorization</a:t>
          </a:r>
        </a:p>
      </dsp:txBody>
      <dsp:txXfrm>
        <a:off x="0" y="1902068"/>
        <a:ext cx="6245352" cy="475371"/>
      </dsp:txXfrm>
    </dsp:sp>
    <dsp:sp modelId="{3C8DB7C7-12CC-D64F-AF42-D17BB199A82B}">
      <dsp:nvSpPr>
        <dsp:cNvPr id="0" name=""/>
        <dsp:cNvSpPr/>
      </dsp:nvSpPr>
      <dsp:spPr>
        <a:xfrm>
          <a:off x="0" y="2377439"/>
          <a:ext cx="624535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F2F23E-4112-B147-8865-898D859B304F}">
      <dsp:nvSpPr>
        <dsp:cNvPr id="0" name=""/>
        <dsp:cNvSpPr/>
      </dsp:nvSpPr>
      <dsp:spPr>
        <a:xfrm>
          <a:off x="0" y="2377439"/>
          <a:ext cx="6245352" cy="475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Leaking important data</a:t>
          </a:r>
        </a:p>
      </dsp:txBody>
      <dsp:txXfrm>
        <a:off x="0" y="2377439"/>
        <a:ext cx="6245352" cy="475371"/>
      </dsp:txXfrm>
    </dsp:sp>
    <dsp:sp modelId="{6206C52A-DB36-7A47-944E-9ED6BFD96144}">
      <dsp:nvSpPr>
        <dsp:cNvPr id="0" name=""/>
        <dsp:cNvSpPr/>
      </dsp:nvSpPr>
      <dsp:spPr>
        <a:xfrm>
          <a:off x="0" y="2852811"/>
          <a:ext cx="624535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5BB80F-47C1-3A4F-8D0C-0D3A89B03BD1}">
      <dsp:nvSpPr>
        <dsp:cNvPr id="0" name=""/>
        <dsp:cNvSpPr/>
      </dsp:nvSpPr>
      <dsp:spPr>
        <a:xfrm>
          <a:off x="0" y="2852811"/>
          <a:ext cx="6245352" cy="475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Uncontrolled resources</a:t>
          </a:r>
        </a:p>
      </dsp:txBody>
      <dsp:txXfrm>
        <a:off x="0" y="2852811"/>
        <a:ext cx="6245352" cy="475371"/>
      </dsp:txXfrm>
    </dsp:sp>
    <dsp:sp modelId="{112BE464-3B2E-2A4A-88C9-B091A8AD3361}">
      <dsp:nvSpPr>
        <dsp:cNvPr id="0" name=""/>
        <dsp:cNvSpPr/>
      </dsp:nvSpPr>
      <dsp:spPr>
        <a:xfrm>
          <a:off x="0" y="3328183"/>
          <a:ext cx="624535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CF0DEF-6C40-6A4F-99ED-B77BF5B59464}">
      <dsp:nvSpPr>
        <dsp:cNvPr id="0" name=""/>
        <dsp:cNvSpPr/>
      </dsp:nvSpPr>
      <dsp:spPr>
        <a:xfrm>
          <a:off x="0" y="3328183"/>
          <a:ext cx="6245352" cy="475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Not validating input/data</a:t>
          </a:r>
        </a:p>
      </dsp:txBody>
      <dsp:txXfrm>
        <a:off x="0" y="3328183"/>
        <a:ext cx="6245352" cy="475371"/>
      </dsp:txXfrm>
    </dsp:sp>
    <dsp:sp modelId="{F76EC35C-8ED9-094E-8942-7F02A28EC3F8}">
      <dsp:nvSpPr>
        <dsp:cNvPr id="0" name=""/>
        <dsp:cNvSpPr/>
      </dsp:nvSpPr>
      <dsp:spPr>
        <a:xfrm>
          <a:off x="0" y="3803555"/>
          <a:ext cx="624535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D3512E-F5B0-534E-85F8-415F25F35E53}">
      <dsp:nvSpPr>
        <dsp:cNvPr id="0" name=""/>
        <dsp:cNvSpPr/>
      </dsp:nvSpPr>
      <dsp:spPr>
        <a:xfrm>
          <a:off x="0" y="3803555"/>
          <a:ext cx="6245352" cy="475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Insufficient auditing</a:t>
          </a:r>
        </a:p>
      </dsp:txBody>
      <dsp:txXfrm>
        <a:off x="0" y="3803555"/>
        <a:ext cx="6245352" cy="475371"/>
      </dsp:txXfrm>
    </dsp:sp>
    <dsp:sp modelId="{50A61C3F-FA18-1F43-AB52-419EB3905200}">
      <dsp:nvSpPr>
        <dsp:cNvPr id="0" name=""/>
        <dsp:cNvSpPr/>
      </dsp:nvSpPr>
      <dsp:spPr>
        <a:xfrm>
          <a:off x="0" y="4278927"/>
          <a:ext cx="624535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51E619-469E-8042-B828-1B740C1D3067}">
      <dsp:nvSpPr>
        <dsp:cNvPr id="0" name=""/>
        <dsp:cNvSpPr/>
      </dsp:nvSpPr>
      <dsp:spPr>
        <a:xfrm>
          <a:off x="0" y="4278927"/>
          <a:ext cx="6245352" cy="475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Insufficient session management </a:t>
          </a:r>
        </a:p>
      </dsp:txBody>
      <dsp:txXfrm>
        <a:off x="0" y="4278927"/>
        <a:ext cx="6245352" cy="4753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164DA5-9B96-6747-9DD8-F00E58E31C87}">
      <dsp:nvSpPr>
        <dsp:cNvPr id="0" name=""/>
        <dsp:cNvSpPr/>
      </dsp:nvSpPr>
      <dsp:spPr>
        <a:xfrm>
          <a:off x="0" y="2431"/>
          <a:ext cx="566403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F34384-884D-E248-8672-668A00680235}">
      <dsp:nvSpPr>
        <dsp:cNvPr id="0" name=""/>
        <dsp:cNvSpPr/>
      </dsp:nvSpPr>
      <dsp:spPr>
        <a:xfrm>
          <a:off x="0" y="2431"/>
          <a:ext cx="5664038" cy="829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Prevent the user from changing identity without re-authentication, once authenticated</a:t>
          </a:r>
        </a:p>
      </dsp:txBody>
      <dsp:txXfrm>
        <a:off x="0" y="2431"/>
        <a:ext cx="5664038" cy="829138"/>
      </dsp:txXfrm>
    </dsp:sp>
    <dsp:sp modelId="{921DCA8F-F801-F24F-AB60-6DA9F323C0CA}">
      <dsp:nvSpPr>
        <dsp:cNvPr id="0" name=""/>
        <dsp:cNvSpPr/>
      </dsp:nvSpPr>
      <dsp:spPr>
        <a:xfrm>
          <a:off x="0" y="831569"/>
          <a:ext cx="566403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ABC515-1D13-B74B-AB90-67ECF5F20F8F}">
      <dsp:nvSpPr>
        <dsp:cNvPr id="0" name=""/>
        <dsp:cNvSpPr/>
      </dsp:nvSpPr>
      <dsp:spPr>
        <a:xfrm>
          <a:off x="0" y="831569"/>
          <a:ext cx="5664038" cy="829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Consider the strength of the authentication a user has provided before taking action</a:t>
          </a:r>
        </a:p>
      </dsp:txBody>
      <dsp:txXfrm>
        <a:off x="0" y="831569"/>
        <a:ext cx="5664038" cy="829138"/>
      </dsp:txXfrm>
    </dsp:sp>
    <dsp:sp modelId="{5FE5269D-87E5-2A4C-AF0E-FBCE3ED69A2D}">
      <dsp:nvSpPr>
        <dsp:cNvPr id="0" name=""/>
        <dsp:cNvSpPr/>
      </dsp:nvSpPr>
      <dsp:spPr>
        <a:xfrm>
          <a:off x="0" y="1660708"/>
          <a:ext cx="566403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92C8DC-D2BD-E740-A1B1-54E8C358D1BB}">
      <dsp:nvSpPr>
        <dsp:cNvPr id="0" name=""/>
        <dsp:cNvSpPr/>
      </dsp:nvSpPr>
      <dsp:spPr>
        <a:xfrm>
          <a:off x="0" y="1660708"/>
          <a:ext cx="5664038" cy="829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Make use of Time outs</a:t>
          </a:r>
        </a:p>
      </dsp:txBody>
      <dsp:txXfrm>
        <a:off x="0" y="1660708"/>
        <a:ext cx="5664038" cy="829138"/>
      </dsp:txXfrm>
    </dsp:sp>
    <dsp:sp modelId="{47CBFF3B-B473-554A-98AA-A5152BC8EBA2}">
      <dsp:nvSpPr>
        <dsp:cNvPr id="0" name=""/>
        <dsp:cNvSpPr/>
      </dsp:nvSpPr>
      <dsp:spPr>
        <a:xfrm>
          <a:off x="0" y="2489846"/>
          <a:ext cx="566403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200198-F3E7-234D-B152-271C5C8FB882}">
      <dsp:nvSpPr>
        <dsp:cNvPr id="0" name=""/>
        <dsp:cNvSpPr/>
      </dsp:nvSpPr>
      <dsp:spPr>
        <a:xfrm>
          <a:off x="0" y="2489846"/>
          <a:ext cx="5664038" cy="829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MFA actually works! Enforce it</a:t>
          </a:r>
        </a:p>
      </dsp:txBody>
      <dsp:txXfrm>
        <a:off x="0" y="2489846"/>
        <a:ext cx="5664038" cy="829138"/>
      </dsp:txXfrm>
    </dsp:sp>
    <dsp:sp modelId="{7E8E3A5D-D3BC-5146-804D-01DD7D57C153}">
      <dsp:nvSpPr>
        <dsp:cNvPr id="0" name=""/>
        <dsp:cNvSpPr/>
      </dsp:nvSpPr>
      <dsp:spPr>
        <a:xfrm>
          <a:off x="0" y="3318985"/>
          <a:ext cx="566403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48E25D-01DB-E34D-8049-7784684BD9B7}">
      <dsp:nvSpPr>
        <dsp:cNvPr id="0" name=""/>
        <dsp:cNvSpPr/>
      </dsp:nvSpPr>
      <dsp:spPr>
        <a:xfrm>
          <a:off x="0" y="3318985"/>
          <a:ext cx="5664038" cy="829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Avoid shared resources e.g. IP and MAC addresses</a:t>
          </a:r>
        </a:p>
      </dsp:txBody>
      <dsp:txXfrm>
        <a:off x="0" y="3318985"/>
        <a:ext cx="5664038" cy="829138"/>
      </dsp:txXfrm>
    </dsp:sp>
    <dsp:sp modelId="{D5B31A5B-FAB0-F946-BC1F-149FBEF33B21}">
      <dsp:nvSpPr>
        <dsp:cNvPr id="0" name=""/>
        <dsp:cNvSpPr/>
      </dsp:nvSpPr>
      <dsp:spPr>
        <a:xfrm>
          <a:off x="0" y="4148124"/>
          <a:ext cx="566403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97F072-D830-164F-85E3-19FD2645D00D}">
      <dsp:nvSpPr>
        <dsp:cNvPr id="0" name=""/>
        <dsp:cNvSpPr/>
      </dsp:nvSpPr>
      <dsp:spPr>
        <a:xfrm>
          <a:off x="0" y="4148124"/>
          <a:ext cx="5664038" cy="829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Avoid predictable tokens</a:t>
          </a:r>
        </a:p>
      </dsp:txBody>
      <dsp:txXfrm>
        <a:off x="0" y="4148124"/>
        <a:ext cx="5664038" cy="8291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A83814-7ECB-7F47-81CD-667A812373EB}">
      <dsp:nvSpPr>
        <dsp:cNvPr id="0" name=""/>
        <dsp:cNvSpPr/>
      </dsp:nvSpPr>
      <dsp:spPr>
        <a:xfrm>
          <a:off x="0" y="0"/>
          <a:ext cx="6132236"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126E21-F05F-9141-9971-E6AEA685703D}">
      <dsp:nvSpPr>
        <dsp:cNvPr id="0" name=""/>
        <dsp:cNvSpPr/>
      </dsp:nvSpPr>
      <dsp:spPr>
        <a:xfrm>
          <a:off x="0" y="0"/>
          <a:ext cx="6132236" cy="1258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Perform authorization as an explicit check</a:t>
          </a:r>
        </a:p>
      </dsp:txBody>
      <dsp:txXfrm>
        <a:off x="0" y="0"/>
        <a:ext cx="6132236" cy="1258741"/>
      </dsp:txXfrm>
    </dsp:sp>
    <dsp:sp modelId="{DF0016C3-9D14-E549-866C-7F9D2C126908}">
      <dsp:nvSpPr>
        <dsp:cNvPr id="0" name=""/>
        <dsp:cNvSpPr/>
      </dsp:nvSpPr>
      <dsp:spPr>
        <a:xfrm>
          <a:off x="0" y="1258741"/>
          <a:ext cx="6132236" cy="0"/>
        </a:xfrm>
        <a:prstGeom prst="line">
          <a:avLst/>
        </a:prstGeom>
        <a:solidFill>
          <a:schemeClr val="accent5">
            <a:hueOff val="2712364"/>
            <a:satOff val="18399"/>
            <a:lumOff val="-261"/>
            <a:alphaOff val="0"/>
          </a:schemeClr>
        </a:solidFill>
        <a:ln w="12700" cap="flat" cmpd="sng" algn="ctr">
          <a:solidFill>
            <a:schemeClr val="accent5">
              <a:hueOff val="2712364"/>
              <a:satOff val="18399"/>
              <a:lumOff val="-2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5EEB97-0D85-3C49-8C05-986FDCF7F2D1}">
      <dsp:nvSpPr>
        <dsp:cNvPr id="0" name=""/>
        <dsp:cNvSpPr/>
      </dsp:nvSpPr>
      <dsp:spPr>
        <a:xfrm>
          <a:off x="0" y="1258741"/>
          <a:ext cx="6132236" cy="1258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Re-use common infrastructure for conducting authorization checks </a:t>
          </a:r>
        </a:p>
      </dsp:txBody>
      <dsp:txXfrm>
        <a:off x="0" y="1258741"/>
        <a:ext cx="6132236" cy="1258741"/>
      </dsp:txXfrm>
    </dsp:sp>
    <dsp:sp modelId="{78DF7F37-D05C-C14A-9D3A-5E1DE440A263}">
      <dsp:nvSpPr>
        <dsp:cNvPr id="0" name=""/>
        <dsp:cNvSpPr/>
      </dsp:nvSpPr>
      <dsp:spPr>
        <a:xfrm>
          <a:off x="0" y="2517483"/>
          <a:ext cx="6132236" cy="0"/>
        </a:xfrm>
        <a:prstGeom prst="line">
          <a:avLst/>
        </a:prstGeom>
        <a:solidFill>
          <a:schemeClr val="accent5">
            <a:hueOff val="5424727"/>
            <a:satOff val="36798"/>
            <a:lumOff val="-522"/>
            <a:alphaOff val="0"/>
          </a:schemeClr>
        </a:solidFill>
        <a:ln w="12700" cap="flat" cmpd="sng" algn="ctr">
          <a:solidFill>
            <a:schemeClr val="accent5">
              <a:hueOff val="5424727"/>
              <a:satOff val="36798"/>
              <a:lumOff val="-5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346391-ACF4-244B-B22D-D0E5339B6BC6}">
      <dsp:nvSpPr>
        <dsp:cNvPr id="0" name=""/>
        <dsp:cNvSpPr/>
      </dsp:nvSpPr>
      <dsp:spPr>
        <a:xfrm>
          <a:off x="0" y="2517483"/>
          <a:ext cx="6132236" cy="1258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Authorization depends on a given set of privileges and on the context of the request</a:t>
          </a:r>
        </a:p>
      </dsp:txBody>
      <dsp:txXfrm>
        <a:off x="0" y="2517483"/>
        <a:ext cx="6132236" cy="1258741"/>
      </dsp:txXfrm>
    </dsp:sp>
    <dsp:sp modelId="{B32DB78D-C9EA-E940-AFA2-23F58BF9CC06}">
      <dsp:nvSpPr>
        <dsp:cNvPr id="0" name=""/>
        <dsp:cNvSpPr/>
      </dsp:nvSpPr>
      <dsp:spPr>
        <a:xfrm>
          <a:off x="0" y="3776224"/>
          <a:ext cx="6132236" cy="0"/>
        </a:xfrm>
        <a:prstGeom prst="line">
          <a:avLst/>
        </a:prstGeom>
        <a:solidFill>
          <a:schemeClr val="accent5">
            <a:hueOff val="8137091"/>
            <a:satOff val="55197"/>
            <a:lumOff val="-783"/>
            <a:alphaOff val="0"/>
          </a:schemeClr>
        </a:solidFill>
        <a:ln w="12700" cap="flat" cmpd="sng" algn="ctr">
          <a:solidFill>
            <a:schemeClr val="accent5">
              <a:hueOff val="8137091"/>
              <a:satOff val="55197"/>
              <a:lumOff val="-7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355D74-5A91-264E-91AD-17D6C8C73158}">
      <dsp:nvSpPr>
        <dsp:cNvPr id="0" name=""/>
        <dsp:cNvSpPr/>
      </dsp:nvSpPr>
      <dsp:spPr>
        <a:xfrm>
          <a:off x="0" y="3776224"/>
          <a:ext cx="6132236" cy="1258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Failing to revoke authorization can result in authenticated users exercising out-of-date authorizations</a:t>
          </a:r>
        </a:p>
      </dsp:txBody>
      <dsp:txXfrm>
        <a:off x="0" y="3776224"/>
        <a:ext cx="6132236" cy="12587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0BA6D8-CC52-9445-8828-D75437C47474}">
      <dsp:nvSpPr>
        <dsp:cNvPr id="0" name=""/>
        <dsp:cNvSpPr/>
      </dsp:nvSpPr>
      <dsp:spPr>
        <a:xfrm>
          <a:off x="0" y="2105"/>
          <a:ext cx="6197007"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93FD52D-F9E7-7048-91B0-75B6A49A6886}">
      <dsp:nvSpPr>
        <dsp:cNvPr id="0" name=""/>
        <dsp:cNvSpPr/>
      </dsp:nvSpPr>
      <dsp:spPr>
        <a:xfrm>
          <a:off x="0" y="2105"/>
          <a:ext cx="1239401" cy="718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Test</a:t>
          </a:r>
        </a:p>
      </dsp:txBody>
      <dsp:txXfrm>
        <a:off x="0" y="2105"/>
        <a:ext cx="1239401" cy="718102"/>
      </dsp:txXfrm>
    </dsp:sp>
    <dsp:sp modelId="{2CBD91C7-04AC-324A-A192-4292E51A11B6}">
      <dsp:nvSpPr>
        <dsp:cNvPr id="0" name=""/>
        <dsp:cNvSpPr/>
      </dsp:nvSpPr>
      <dsp:spPr>
        <a:xfrm>
          <a:off x="1332356" y="34715"/>
          <a:ext cx="4864650" cy="652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Test your components for security</a:t>
          </a:r>
        </a:p>
      </dsp:txBody>
      <dsp:txXfrm>
        <a:off x="1332356" y="34715"/>
        <a:ext cx="4864650" cy="652183"/>
      </dsp:txXfrm>
    </dsp:sp>
    <dsp:sp modelId="{596A8BA9-ADD2-5246-A69D-2A672CAFB639}">
      <dsp:nvSpPr>
        <dsp:cNvPr id="0" name=""/>
        <dsp:cNvSpPr/>
      </dsp:nvSpPr>
      <dsp:spPr>
        <a:xfrm>
          <a:off x="1239401" y="686898"/>
          <a:ext cx="4957605"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578D28F4-F2D7-9948-8426-9A9854B8F1E6}">
      <dsp:nvSpPr>
        <dsp:cNvPr id="0" name=""/>
        <dsp:cNvSpPr/>
      </dsp:nvSpPr>
      <dsp:spPr>
        <a:xfrm>
          <a:off x="0" y="720208"/>
          <a:ext cx="6197007"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17E0AF9-D8E6-D445-877A-ACE4376B4F9D}">
      <dsp:nvSpPr>
        <dsp:cNvPr id="0" name=""/>
        <dsp:cNvSpPr/>
      </dsp:nvSpPr>
      <dsp:spPr>
        <a:xfrm>
          <a:off x="0" y="720208"/>
          <a:ext cx="1239401" cy="718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Include</a:t>
          </a:r>
        </a:p>
      </dsp:txBody>
      <dsp:txXfrm>
        <a:off x="0" y="720208"/>
        <a:ext cx="1239401" cy="718102"/>
      </dsp:txXfrm>
    </dsp:sp>
    <dsp:sp modelId="{626891B3-D92E-924B-AFB3-4623EF561550}">
      <dsp:nvSpPr>
        <dsp:cNvPr id="0" name=""/>
        <dsp:cNvSpPr/>
      </dsp:nvSpPr>
      <dsp:spPr>
        <a:xfrm>
          <a:off x="1332356" y="752817"/>
          <a:ext cx="4864650" cy="652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Include external components and dependencies in review</a:t>
          </a:r>
        </a:p>
      </dsp:txBody>
      <dsp:txXfrm>
        <a:off x="1332356" y="752817"/>
        <a:ext cx="4864650" cy="652183"/>
      </dsp:txXfrm>
    </dsp:sp>
    <dsp:sp modelId="{1A172BC7-0FAB-724F-8ED8-E0A23CFA805B}">
      <dsp:nvSpPr>
        <dsp:cNvPr id="0" name=""/>
        <dsp:cNvSpPr/>
      </dsp:nvSpPr>
      <dsp:spPr>
        <a:xfrm>
          <a:off x="1239401" y="1405001"/>
          <a:ext cx="4957605"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AE3FE747-61B7-7045-8800-F39220574B0B}">
      <dsp:nvSpPr>
        <dsp:cNvPr id="0" name=""/>
        <dsp:cNvSpPr/>
      </dsp:nvSpPr>
      <dsp:spPr>
        <a:xfrm>
          <a:off x="0" y="1438311"/>
          <a:ext cx="6197007"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4D41F58-E249-544F-AC6C-F4DCDE3AB51F}">
      <dsp:nvSpPr>
        <dsp:cNvPr id="0" name=""/>
        <dsp:cNvSpPr/>
      </dsp:nvSpPr>
      <dsp:spPr>
        <a:xfrm>
          <a:off x="0" y="1438311"/>
          <a:ext cx="1239401" cy="718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Isolate</a:t>
          </a:r>
        </a:p>
      </dsp:txBody>
      <dsp:txXfrm>
        <a:off x="0" y="1438311"/>
        <a:ext cx="1239401" cy="718102"/>
      </dsp:txXfrm>
    </dsp:sp>
    <dsp:sp modelId="{A8519D28-CFCF-1645-9FEF-FB49FFACC561}">
      <dsp:nvSpPr>
        <dsp:cNvPr id="0" name=""/>
        <dsp:cNvSpPr/>
      </dsp:nvSpPr>
      <dsp:spPr>
        <a:xfrm>
          <a:off x="1332356" y="1470920"/>
          <a:ext cx="4864650" cy="652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Isolate components</a:t>
          </a:r>
        </a:p>
      </dsp:txBody>
      <dsp:txXfrm>
        <a:off x="1332356" y="1470920"/>
        <a:ext cx="4864650" cy="652183"/>
      </dsp:txXfrm>
    </dsp:sp>
    <dsp:sp modelId="{B580038B-1237-944F-9BBB-6FD094D19CCA}">
      <dsp:nvSpPr>
        <dsp:cNvPr id="0" name=""/>
        <dsp:cNvSpPr/>
      </dsp:nvSpPr>
      <dsp:spPr>
        <a:xfrm>
          <a:off x="1239401" y="2123104"/>
          <a:ext cx="4957605"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D390A54E-6540-F54F-BE4E-37367FB6C93F}">
      <dsp:nvSpPr>
        <dsp:cNvPr id="0" name=""/>
        <dsp:cNvSpPr/>
      </dsp:nvSpPr>
      <dsp:spPr>
        <a:xfrm>
          <a:off x="0" y="2156414"/>
          <a:ext cx="6197007"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0FD7CE3-6536-DB46-B1AE-F5F0EFEA9CCE}">
      <dsp:nvSpPr>
        <dsp:cNvPr id="0" name=""/>
        <dsp:cNvSpPr/>
      </dsp:nvSpPr>
      <dsp:spPr>
        <a:xfrm>
          <a:off x="0" y="2156414"/>
          <a:ext cx="1239401" cy="718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Keep</a:t>
          </a:r>
        </a:p>
      </dsp:txBody>
      <dsp:txXfrm>
        <a:off x="0" y="2156414"/>
        <a:ext cx="1239401" cy="718102"/>
      </dsp:txXfrm>
    </dsp:sp>
    <dsp:sp modelId="{AB5ED90A-501F-764F-AB45-E60D8107C429}">
      <dsp:nvSpPr>
        <dsp:cNvPr id="0" name=""/>
        <dsp:cNvSpPr/>
      </dsp:nvSpPr>
      <dsp:spPr>
        <a:xfrm>
          <a:off x="1332356" y="2189023"/>
          <a:ext cx="4864650" cy="652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Keep an eye out for public security information about components</a:t>
          </a:r>
        </a:p>
      </dsp:txBody>
      <dsp:txXfrm>
        <a:off x="1332356" y="2189023"/>
        <a:ext cx="4864650" cy="652183"/>
      </dsp:txXfrm>
    </dsp:sp>
    <dsp:sp modelId="{464DBC81-FC8F-0B49-A574-4873C66AB5B5}">
      <dsp:nvSpPr>
        <dsp:cNvPr id="0" name=""/>
        <dsp:cNvSpPr/>
      </dsp:nvSpPr>
      <dsp:spPr>
        <a:xfrm>
          <a:off x="1239401" y="2841206"/>
          <a:ext cx="4957605"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73956507-13CB-7E43-B394-2701AF573121}">
      <dsp:nvSpPr>
        <dsp:cNvPr id="0" name=""/>
        <dsp:cNvSpPr/>
      </dsp:nvSpPr>
      <dsp:spPr>
        <a:xfrm>
          <a:off x="0" y="2874517"/>
          <a:ext cx="6197007"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1DA4DEE-06D4-4C43-B7CE-2F5DC7860E06}">
      <dsp:nvSpPr>
        <dsp:cNvPr id="0" name=""/>
        <dsp:cNvSpPr/>
      </dsp:nvSpPr>
      <dsp:spPr>
        <a:xfrm>
          <a:off x="0" y="2874517"/>
          <a:ext cx="1239401" cy="718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Be</a:t>
          </a:r>
        </a:p>
      </dsp:txBody>
      <dsp:txXfrm>
        <a:off x="0" y="2874517"/>
        <a:ext cx="1239401" cy="718102"/>
      </dsp:txXfrm>
    </dsp:sp>
    <dsp:sp modelId="{C9BC4A6D-F2E8-084E-86A4-BD7946678049}">
      <dsp:nvSpPr>
        <dsp:cNvPr id="0" name=""/>
        <dsp:cNvSpPr/>
      </dsp:nvSpPr>
      <dsp:spPr>
        <a:xfrm>
          <a:off x="1332356" y="2907126"/>
          <a:ext cx="4864650" cy="652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Security risk can be inherited</a:t>
          </a:r>
        </a:p>
      </dsp:txBody>
      <dsp:txXfrm>
        <a:off x="1332356" y="2907126"/>
        <a:ext cx="4864650" cy="652183"/>
      </dsp:txXfrm>
    </dsp:sp>
    <dsp:sp modelId="{BA5F608A-3EBD-FD47-943E-D38490B2D81A}">
      <dsp:nvSpPr>
        <dsp:cNvPr id="0" name=""/>
        <dsp:cNvSpPr/>
      </dsp:nvSpPr>
      <dsp:spPr>
        <a:xfrm>
          <a:off x="1239401" y="3559309"/>
          <a:ext cx="4957605"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526B9E7E-9DD6-E246-8AD2-7BEDD085209F}">
      <dsp:nvSpPr>
        <dsp:cNvPr id="0" name=""/>
        <dsp:cNvSpPr/>
      </dsp:nvSpPr>
      <dsp:spPr>
        <a:xfrm>
          <a:off x="0" y="3592620"/>
          <a:ext cx="6197007"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FF010A7-E3FA-F240-9644-4F3CACA76E5D}">
      <dsp:nvSpPr>
        <dsp:cNvPr id="0" name=""/>
        <dsp:cNvSpPr/>
      </dsp:nvSpPr>
      <dsp:spPr>
        <a:xfrm>
          <a:off x="0" y="3592620"/>
          <a:ext cx="1239401" cy="718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Don’t trust</a:t>
          </a:r>
        </a:p>
      </dsp:txBody>
      <dsp:txXfrm>
        <a:off x="0" y="3592620"/>
        <a:ext cx="1239401" cy="718102"/>
      </dsp:txXfrm>
    </dsp:sp>
    <dsp:sp modelId="{A3CEE876-706F-8144-8C2B-C6B81FD31706}">
      <dsp:nvSpPr>
        <dsp:cNvPr id="0" name=""/>
        <dsp:cNvSpPr/>
      </dsp:nvSpPr>
      <dsp:spPr>
        <a:xfrm>
          <a:off x="1332356" y="3625229"/>
          <a:ext cx="4864650" cy="652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Don’t trust until you have applied and reviewed controls</a:t>
          </a:r>
        </a:p>
      </dsp:txBody>
      <dsp:txXfrm>
        <a:off x="1332356" y="3625229"/>
        <a:ext cx="4864650" cy="652183"/>
      </dsp:txXfrm>
    </dsp:sp>
    <dsp:sp modelId="{6BFE9AB1-E539-3445-A0D6-DFFCD93209DF}">
      <dsp:nvSpPr>
        <dsp:cNvPr id="0" name=""/>
        <dsp:cNvSpPr/>
      </dsp:nvSpPr>
      <dsp:spPr>
        <a:xfrm>
          <a:off x="1239401" y="4277412"/>
          <a:ext cx="4957605"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35C82A-2746-40CB-97C1-B11FC0EDE375}">
      <dsp:nvSpPr>
        <dsp:cNvPr id="0" name=""/>
        <dsp:cNvSpPr/>
      </dsp:nvSpPr>
      <dsp:spPr>
        <a:xfrm>
          <a:off x="125568" y="1567708"/>
          <a:ext cx="778585" cy="77858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080095-C46E-4BDF-9ECE-F422F1AF7157}">
      <dsp:nvSpPr>
        <dsp:cNvPr id="0" name=""/>
        <dsp:cNvSpPr/>
      </dsp:nvSpPr>
      <dsp:spPr>
        <a:xfrm>
          <a:off x="289071" y="1731211"/>
          <a:ext cx="451579" cy="4515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A2EBF6-A809-4A7B-B225-AC6E9C3A2B67}">
      <dsp:nvSpPr>
        <dsp:cNvPr id="0" name=""/>
        <dsp:cNvSpPr/>
      </dsp:nvSpPr>
      <dsp:spPr>
        <a:xfrm>
          <a:off x="1070993" y="1567708"/>
          <a:ext cx="1835236" cy="778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a:t>Design for change</a:t>
          </a:r>
        </a:p>
      </dsp:txBody>
      <dsp:txXfrm>
        <a:off x="1070993" y="1567708"/>
        <a:ext cx="1835236" cy="778585"/>
      </dsp:txXfrm>
    </dsp:sp>
    <dsp:sp modelId="{ABF1BC7D-E091-41D3-918D-2231907D4709}">
      <dsp:nvSpPr>
        <dsp:cNvPr id="0" name=""/>
        <dsp:cNvSpPr/>
      </dsp:nvSpPr>
      <dsp:spPr>
        <a:xfrm>
          <a:off x="3226006" y="1567708"/>
          <a:ext cx="778585" cy="77858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48CFEA-3A4D-467F-A713-0B062C97B657}">
      <dsp:nvSpPr>
        <dsp:cNvPr id="0" name=""/>
        <dsp:cNvSpPr/>
      </dsp:nvSpPr>
      <dsp:spPr>
        <a:xfrm>
          <a:off x="3389509" y="1731211"/>
          <a:ext cx="451579" cy="4515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FC1DC5-6AE2-4401-B140-11C30BCEF027}">
      <dsp:nvSpPr>
        <dsp:cNvPr id="0" name=""/>
        <dsp:cNvSpPr/>
      </dsp:nvSpPr>
      <dsp:spPr>
        <a:xfrm>
          <a:off x="4171431" y="1567708"/>
          <a:ext cx="1835236" cy="778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a:t>Consider security updates</a:t>
          </a:r>
        </a:p>
      </dsp:txBody>
      <dsp:txXfrm>
        <a:off x="4171431" y="1567708"/>
        <a:ext cx="1835236" cy="778585"/>
      </dsp:txXfrm>
    </dsp:sp>
    <dsp:sp modelId="{9AFD5727-5CE8-4958-B5DE-4D27F5D75488}">
      <dsp:nvSpPr>
        <dsp:cNvPr id="0" name=""/>
        <dsp:cNvSpPr/>
      </dsp:nvSpPr>
      <dsp:spPr>
        <a:xfrm>
          <a:off x="125568" y="2688671"/>
          <a:ext cx="778585" cy="77858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EE3155-D1B4-4409-A5B0-575969BAE157}">
      <dsp:nvSpPr>
        <dsp:cNvPr id="0" name=""/>
        <dsp:cNvSpPr/>
      </dsp:nvSpPr>
      <dsp:spPr>
        <a:xfrm>
          <a:off x="289071" y="2852174"/>
          <a:ext cx="451579" cy="4515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4EF155-51CF-4536-9F2D-37EDC32934C1}">
      <dsp:nvSpPr>
        <dsp:cNvPr id="0" name=""/>
        <dsp:cNvSpPr/>
      </dsp:nvSpPr>
      <dsp:spPr>
        <a:xfrm>
          <a:off x="1070993" y="2688671"/>
          <a:ext cx="1835236" cy="778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a:t>Have a plan for “secret compromise” recovery</a:t>
          </a:r>
        </a:p>
      </dsp:txBody>
      <dsp:txXfrm>
        <a:off x="1070993" y="2688671"/>
        <a:ext cx="1835236" cy="77858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F228D2-A302-C243-9250-B137C8E2B1CD}" type="datetimeFigureOut">
              <a:rPr lang="en-US" smtClean="0"/>
              <a:t>5/11/21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08BAA3-3E3F-B64E-B327-3129B5B53C42}" type="slidenum">
              <a:rPr lang="en-US" smtClean="0"/>
              <a:t>‹#›</a:t>
            </a:fld>
            <a:endParaRPr lang="en-US"/>
          </a:p>
        </p:txBody>
      </p:sp>
    </p:spTree>
    <p:extLst>
      <p:ext uri="{BB962C8B-B14F-4D97-AF65-F5344CB8AC3E}">
        <p14:creationId xmlns:p14="http://schemas.microsoft.com/office/powerpoint/2010/main" val="4006850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Keypoint1</a:t>
            </a:r>
            <a:r>
              <a:rPr lang="en-US" dirty="0"/>
              <a:t>: The ultimate goal of security and IT is to enable business processes. Security is not in the product, it is in the process. </a:t>
            </a:r>
          </a:p>
          <a:p>
            <a:endParaRPr lang="en-US" dirty="0"/>
          </a:p>
          <a:p>
            <a:r>
              <a:rPr lang="en-US" b="1" dirty="0"/>
              <a:t>Key point 2:   </a:t>
            </a:r>
            <a:r>
              <a:rPr lang="en-US" dirty="0"/>
              <a:t>Security Risk Management is the ongoing process of identifying these security risks and implementing plans to address them. Risk is determined by considering the likelihood that known threats will exploit vulnerabilities and the impact they have on a valuable asset. </a:t>
            </a:r>
          </a:p>
          <a:p>
            <a:endParaRPr lang="en-US" dirty="0"/>
          </a:p>
          <a:p>
            <a:r>
              <a:rPr lang="en-US" dirty="0"/>
              <a:t>Monetary terms which measures the effects of a cyber security breach on organizational assets or </a:t>
            </a:r>
          </a:p>
          <a:p>
            <a:r>
              <a:rPr lang="en-US" dirty="0"/>
              <a:t>Non-monetary terms which compromise reputational, strategic, legal, political or other types of risk.</a:t>
            </a:r>
          </a:p>
          <a:p>
            <a:endParaRPr lang="en-US" dirty="0"/>
          </a:p>
          <a:p>
            <a:r>
              <a:rPr lang="en-US" b="1" dirty="0"/>
              <a:t>Key point 3</a:t>
            </a:r>
            <a:r>
              <a:rPr lang="en-US" dirty="0"/>
              <a:t>: The ultimate goal of cyber resiliency is to help an organization thrive in the face of adverse conditions. </a:t>
            </a:r>
          </a:p>
        </p:txBody>
      </p:sp>
      <p:sp>
        <p:nvSpPr>
          <p:cNvPr id="4" name="Slide Number Placeholder 3"/>
          <p:cNvSpPr>
            <a:spLocks noGrp="1"/>
          </p:cNvSpPr>
          <p:nvPr>
            <p:ph type="sldNum" sz="quarter" idx="5"/>
          </p:nvPr>
        </p:nvSpPr>
        <p:spPr/>
        <p:txBody>
          <a:bodyPr/>
          <a:lstStyle/>
          <a:p>
            <a:fld id="{5208BAA3-3E3F-B64E-B327-3129B5B53C42}" type="slidenum">
              <a:rPr lang="en-US" smtClean="0"/>
              <a:t>4</a:t>
            </a:fld>
            <a:endParaRPr lang="en-US"/>
          </a:p>
        </p:txBody>
      </p:sp>
    </p:spTree>
    <p:extLst>
      <p:ext uri="{BB962C8B-B14F-4D97-AF65-F5344CB8AC3E}">
        <p14:creationId xmlns:p14="http://schemas.microsoft.com/office/powerpoint/2010/main" val="680471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Source: </a:t>
            </a:r>
            <a:r>
              <a:rPr lang="en-US" dirty="0" err="1"/>
              <a:t>Microsoft.com</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14</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Source: </a:t>
            </a:r>
            <a:r>
              <a:rPr lang="en-US" dirty="0" err="1"/>
              <a:t>Microsoft.com</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15</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Source: </a:t>
            </a:r>
            <a:r>
              <a:rPr lang="en-US" dirty="0" err="1"/>
              <a:t>Microsoft.com</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16</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Source: </a:t>
            </a:r>
            <a:r>
              <a:rPr lang="en-US" dirty="0" err="1"/>
              <a:t>Microsoft.com</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17</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Source: </a:t>
            </a:r>
            <a:r>
              <a:rPr lang="en-US" dirty="0" err="1"/>
              <a:t>Microsoft.com</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18</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if your code contains thousands of bugs, automated tools- static, dynamic and interactive analysis alongside software composition analysis will help your </a:t>
            </a:r>
            <a:r>
              <a:rPr lang="en-US" dirty="0" err="1"/>
              <a:t>devs</a:t>
            </a:r>
            <a:r>
              <a:rPr lang="en-US" dirty="0"/>
              <a:t> find and fix them all.</a:t>
            </a:r>
          </a:p>
          <a:p>
            <a:endParaRPr lang="en-US" dirty="0"/>
          </a:p>
          <a:p>
            <a:r>
              <a:rPr lang="en-US" dirty="0"/>
              <a:t>A design flaw would be saying “I’m going to allow this application or microservice to accept any number of requests at any speed from any source. There will be no velocity checker, no identity and access control, no access management. That’s a design flaw. It’s not just screwing up a few lines of code. </a:t>
            </a:r>
          </a:p>
        </p:txBody>
      </p:sp>
      <p:sp>
        <p:nvSpPr>
          <p:cNvPr id="4" name="Slide Number Placeholder 3"/>
          <p:cNvSpPr>
            <a:spLocks noGrp="1"/>
          </p:cNvSpPr>
          <p:nvPr>
            <p:ph type="sldNum" sz="quarter" idx="5"/>
          </p:nvPr>
        </p:nvSpPr>
        <p:spPr/>
        <p:txBody>
          <a:bodyPr/>
          <a:lstStyle/>
          <a:p>
            <a:fld id="{5208BAA3-3E3F-B64E-B327-3129B5B53C42}" type="slidenum">
              <a:rPr lang="en-US" smtClean="0"/>
              <a:t>20</a:t>
            </a:fld>
            <a:endParaRPr lang="en-US"/>
          </a:p>
        </p:txBody>
      </p:sp>
    </p:spTree>
    <p:extLst>
      <p:ext uri="{BB962C8B-B14F-4D97-AF65-F5344CB8AC3E}">
        <p14:creationId xmlns:p14="http://schemas.microsoft.com/office/powerpoint/2010/main" val="32853684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Missing authentication: </a:t>
            </a:r>
          </a:p>
          <a:p>
            <a:r>
              <a:rPr lang="en-IE" dirty="0"/>
              <a:t>Missing authentication or Authentication Bypass using an alternate path </a:t>
            </a:r>
          </a:p>
          <a:p>
            <a:endParaRPr lang="en-IE" dirty="0"/>
          </a:p>
          <a:p>
            <a:r>
              <a:rPr lang="en-IE" dirty="0"/>
              <a:t>Weak authentication:</a:t>
            </a:r>
          </a:p>
          <a:p>
            <a:r>
              <a:rPr lang="en-IE" dirty="0"/>
              <a:t>Relying on Single Factor Authentication, Downgrade Authentication, No reauthentication, insufficient credential management.</a:t>
            </a:r>
          </a:p>
          <a:p>
            <a:endParaRPr lang="en-IE" dirty="0"/>
          </a:p>
          <a:p>
            <a:r>
              <a:rPr lang="en-IE" dirty="0"/>
              <a:t>Missing/weak encryption:</a:t>
            </a:r>
          </a:p>
          <a:p>
            <a:r>
              <a:rPr lang="en-IE" dirty="0"/>
              <a:t>Insufficient cryptographic key management or use of custom weak encryption</a:t>
            </a:r>
          </a:p>
          <a:p>
            <a:endParaRPr lang="en-IE" dirty="0"/>
          </a:p>
          <a:p>
            <a:r>
              <a:rPr lang="en-IE" dirty="0"/>
              <a:t>Missing authorization: </a:t>
            </a:r>
          </a:p>
          <a:p>
            <a:r>
              <a:rPr lang="en-IE" dirty="0"/>
              <a:t>Missing authorization or missing access controls </a:t>
            </a:r>
          </a:p>
          <a:p>
            <a:endParaRPr lang="en-IE" dirty="0"/>
          </a:p>
          <a:p>
            <a:r>
              <a:rPr lang="en-IE" dirty="0"/>
              <a:t>Weak authorization:</a:t>
            </a:r>
          </a:p>
          <a:p>
            <a:r>
              <a:rPr lang="en-IE" dirty="0"/>
              <a:t> No context when authorizing, not revoting authorization</a:t>
            </a:r>
          </a:p>
          <a:p>
            <a:endParaRPr lang="en-IE" dirty="0"/>
          </a:p>
          <a:p>
            <a:r>
              <a:rPr lang="en-IE" dirty="0"/>
              <a:t>Leaking important data: </a:t>
            </a:r>
          </a:p>
          <a:p>
            <a:r>
              <a:rPr lang="en-IE" dirty="0"/>
              <a:t>Insecure data storage or insecure data exposure</a:t>
            </a:r>
          </a:p>
          <a:p>
            <a:endParaRPr lang="en-IE" dirty="0"/>
          </a:p>
          <a:p>
            <a:r>
              <a:rPr lang="en-IE" dirty="0"/>
              <a:t>Uncontrolled resources:</a:t>
            </a:r>
          </a:p>
          <a:p>
            <a:r>
              <a:rPr lang="en-IE" dirty="0"/>
              <a:t>Unmonitored execution and uncontrolled resource consumption</a:t>
            </a:r>
          </a:p>
          <a:p>
            <a:endParaRPr lang="en-IE" dirty="0"/>
          </a:p>
          <a:p>
            <a:endParaRPr lang="en-IE" dirty="0"/>
          </a:p>
        </p:txBody>
      </p:sp>
      <p:sp>
        <p:nvSpPr>
          <p:cNvPr id="4" name="Slide Number Placeholder 3"/>
          <p:cNvSpPr>
            <a:spLocks noGrp="1"/>
          </p:cNvSpPr>
          <p:nvPr>
            <p:ph type="sldNum" sz="quarter" idx="5"/>
          </p:nvPr>
        </p:nvSpPr>
        <p:spPr/>
        <p:txBody>
          <a:bodyPr/>
          <a:lstStyle/>
          <a:p>
            <a:fld id="{5208BAA3-3E3F-B64E-B327-3129B5B53C42}" type="slidenum">
              <a:rPr lang="en-US" smtClean="0"/>
              <a:t>21</a:t>
            </a:fld>
            <a:endParaRPr lang="en-US"/>
          </a:p>
        </p:txBody>
      </p:sp>
    </p:spTree>
    <p:extLst>
      <p:ext uri="{BB962C8B-B14F-4D97-AF65-F5344CB8AC3E}">
        <p14:creationId xmlns:p14="http://schemas.microsoft.com/office/powerpoint/2010/main" val="40581479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Predictable session tokens: </a:t>
            </a:r>
            <a:r>
              <a:rPr lang="en-IE" sz="1200" b="0" i="0" u="none" strike="noStrike" kern="1200" dirty="0">
                <a:solidFill>
                  <a:schemeClr val="tx1"/>
                </a:solidFill>
                <a:effectLst/>
                <a:latin typeface="+mn-lt"/>
                <a:ea typeface="+mn-ea"/>
                <a:cs typeface="+mn-cs"/>
              </a:rPr>
              <a:t>Server picks session token by incrementing a counter for each new session.</a:t>
            </a:r>
          </a:p>
          <a:p>
            <a:r>
              <a:rPr lang="en-IE" sz="1200" b="0" i="0" u="none" strike="noStrike" kern="1200" dirty="0">
                <a:solidFill>
                  <a:schemeClr val="tx1"/>
                </a:solidFill>
                <a:effectLst/>
                <a:latin typeface="+mn-lt"/>
                <a:ea typeface="+mn-ea"/>
                <a:cs typeface="+mn-cs"/>
              </a:rPr>
              <a:t>Attacker opens connection to server, gets session token.</a:t>
            </a:r>
          </a:p>
          <a:p>
            <a:r>
              <a:rPr lang="en-IE" sz="1200" b="0" i="0" u="none" strike="noStrike" kern="1200" dirty="0">
                <a:solidFill>
                  <a:schemeClr val="tx1"/>
                </a:solidFill>
                <a:effectLst/>
                <a:latin typeface="+mn-lt"/>
                <a:ea typeface="+mn-ea"/>
                <a:cs typeface="+mn-cs"/>
              </a:rPr>
              <a:t>Subtract 1 from session token: can hijack the last session opened to the server.</a:t>
            </a:r>
          </a:p>
          <a:p>
            <a:endParaRPr lang="en-IE" sz="1200" b="0" i="0" u="none" strike="noStrike" kern="1200" dirty="0">
              <a:solidFill>
                <a:schemeClr val="tx1"/>
              </a:solidFill>
              <a:effectLst/>
              <a:latin typeface="+mn-lt"/>
              <a:ea typeface="+mn-ea"/>
              <a:cs typeface="+mn-cs"/>
            </a:endParaRPr>
          </a:p>
          <a:p>
            <a:endParaRPr lang="en-IE"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208BAA3-3E3F-B64E-B327-3129B5B53C42}" type="slidenum">
              <a:rPr lang="en-US" smtClean="0"/>
              <a:t>24</a:t>
            </a:fld>
            <a:endParaRPr lang="en-US"/>
          </a:p>
        </p:txBody>
      </p:sp>
    </p:spTree>
    <p:extLst>
      <p:ext uri="{BB962C8B-B14F-4D97-AF65-F5344CB8AC3E}">
        <p14:creationId xmlns:p14="http://schemas.microsoft.com/office/powerpoint/2010/main" val="41198388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mn-lt"/>
                <a:ea typeface="+mn-ea"/>
                <a:cs typeface="+mn-cs"/>
              </a:rPr>
              <a:t>Authorization should be conducted as an explicit check, and as necessary even after an initial authentication has been completed. Authorization depends not only on the privileges associated with an authenticated user, but also on the context of the request. The time of the request and the location of the requesting user may both need to be taken into account</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Just as a common infrastructure (e.g., system library or back end) should be responsible for authenticating users, so too should common infrastructure be re-used for conducting authorization checks.</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Sometimes a user’s authorization for a system or service needs to be revoked, for example, when an employee leaves a company. If the authorization mechanism fails to allow for such revocation, the system is vulnerable to abuse by authenticated users exercising out-of-date authorizations.</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For particularly sensitive operations, authorization may need to invoke authentication. Although authorization begins only after authentication has occurred, this requirement is not circular. Authentication is not binary — users may be required to present minimal (e.g. password) or more substantial (e.g. biometric or token-based) evidence of their identity, and authentication in most systems is not continuous — a user may authenticate, but walk away from the device or hand it to someone else. Hence authorization of a specially sensitive operation (for example, transferring a sum of money larger than a designated </a:t>
            </a:r>
            <a:r>
              <a:rPr lang="en-IE" sz="1200" b="0" i="0" u="none" strike="noStrike" kern="1200" dirty="0" err="1">
                <a:solidFill>
                  <a:schemeClr val="tx1"/>
                </a:solidFill>
                <a:effectLst/>
                <a:latin typeface="+mn-lt"/>
                <a:ea typeface="+mn-ea"/>
                <a:cs typeface="+mn-cs"/>
              </a:rPr>
              <a:t>threshhold</a:t>
            </a:r>
            <a:r>
              <a:rPr lang="en-IE" sz="1200" b="0" i="0" u="none" strike="noStrike" kern="1200" dirty="0">
                <a:solidFill>
                  <a:schemeClr val="tx1"/>
                </a:solidFill>
                <a:effectLst/>
                <a:latin typeface="+mn-lt"/>
                <a:ea typeface="+mn-ea"/>
                <a:cs typeface="+mn-cs"/>
              </a:rPr>
              <a:t>) may require a re-authentication or a higher level of authentication. Some policies require two people to authorize critical transactions (“two-person rule”). In such cases, it is important to assure that the two individuals are indeed distinct; authentication by password is insufficient for this purpose.</a:t>
            </a:r>
            <a:endParaRPr lang="en-US" dirty="0"/>
          </a:p>
        </p:txBody>
      </p:sp>
      <p:sp>
        <p:nvSpPr>
          <p:cNvPr id="4" name="Slide Number Placeholder 3"/>
          <p:cNvSpPr>
            <a:spLocks noGrp="1"/>
          </p:cNvSpPr>
          <p:nvPr>
            <p:ph type="sldNum" sz="quarter" idx="5"/>
          </p:nvPr>
        </p:nvSpPr>
        <p:spPr/>
        <p:txBody>
          <a:bodyPr/>
          <a:lstStyle/>
          <a:p>
            <a:fld id="{5208BAA3-3E3F-B64E-B327-3129B5B53C42}" type="slidenum">
              <a:rPr lang="en-US" smtClean="0"/>
              <a:t>25</a:t>
            </a:fld>
            <a:endParaRPr lang="en-US"/>
          </a:p>
        </p:txBody>
      </p:sp>
    </p:spTree>
    <p:extLst>
      <p:ext uri="{BB962C8B-B14F-4D97-AF65-F5344CB8AC3E}">
        <p14:creationId xmlns:p14="http://schemas.microsoft.com/office/powerpoint/2010/main" val="4249936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mn-lt"/>
                <a:ea typeface="+mn-ea"/>
                <a:cs typeface="+mn-cs"/>
              </a:rPr>
              <a:t>At lower levels, software platforms can utilize hardware capabilities to enforce separation of code and data. For example, memory access permissions can be used to mark memory that contains only data as non-executable and to mark memory where code is stored as executable, but immutable, at runtime. </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When designing APIs (both general-purpose or public interfaces as well as those that are domain- or application-specific), avoid exposing methods or endpoints that consume strings in languages that embed both control and data. Prefer instead to expose, for example, methods or endpoints that consume structured types that impose strict segregation between data and control information.</a:t>
            </a:r>
          </a:p>
          <a:p>
            <a:endParaRPr lang="en-IE"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sz="1200" b="0" i="0" u="none" strike="noStrike" kern="1200" dirty="0">
                <a:solidFill>
                  <a:schemeClr val="tx1"/>
                </a:solidFill>
                <a:effectLst/>
                <a:latin typeface="+mn-lt"/>
                <a:ea typeface="+mn-ea"/>
                <a:cs typeface="+mn-cs"/>
              </a:rPr>
              <a:t>Co-mingling data and control instructions in a single entity, especially a string, can lead to injection vulnerabilities. Lack of strict separation between data and code often leads to untrusted data controlling the execution flow of a software system. This is a general problem that manifests itself at several abstraction layers, from low-level machine instructions and hardware support to high-level virtual machine interpreters and application programming interfaces (APIs) that consume domain-specific language expressions.</a:t>
            </a:r>
            <a:endParaRPr lang="en-US" dirty="0"/>
          </a:p>
          <a:p>
            <a:endParaRPr lang="en-IE" sz="1200" b="0" i="0" u="none" strike="noStrike" kern="1200" dirty="0">
              <a:solidFill>
                <a:schemeClr val="tx1"/>
              </a:solidFill>
              <a:effectLst/>
              <a:latin typeface="+mn-lt"/>
              <a:ea typeface="+mn-ea"/>
              <a:cs typeface="+mn-cs"/>
            </a:endParaRP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Ensuring that appropriate validation or escaping is consistently applied in all code that interfaces with the query API is a difficult and error-prone process; implementing that functionality repeatedly increases the risk of injection vulnerabilities. Use or develop an API that mediates between application code and raw query-language based interfaces (e.g., SQL, LDAP) and exposes a safer API. Avoid code that constructs queries based on ad-hoc string concatenation of fixed query stanzas with potentially untrusted data.</a:t>
            </a:r>
          </a:p>
          <a:p>
            <a:endParaRPr lang="en-IE"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208BAA3-3E3F-B64E-B327-3129B5B53C42}" type="slidenum">
              <a:rPr lang="en-US" smtClean="0"/>
              <a:t>26</a:t>
            </a:fld>
            <a:endParaRPr lang="en-US"/>
          </a:p>
        </p:txBody>
      </p:sp>
    </p:spTree>
    <p:extLst>
      <p:ext uri="{BB962C8B-B14F-4D97-AF65-F5344CB8AC3E}">
        <p14:creationId xmlns:p14="http://schemas.microsoft.com/office/powerpoint/2010/main" val="2004908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Mitre’s</a:t>
            </a:r>
            <a:r>
              <a:rPr lang="en-US" dirty="0"/>
              <a:t> Security design principles.</a:t>
            </a:r>
          </a:p>
          <a:p>
            <a:endParaRPr lang="en-US" dirty="0"/>
          </a:p>
          <a:p>
            <a:r>
              <a:rPr lang="en-US" dirty="0"/>
              <a:t>Assets that are common to multiple missions or business functions are potentially high value targets for cyber attacks, either because those assets are critical or because their compromise increases the attackers’ options for lateral motion or persistence. Identify how the asset is used? What makes the asset critical?</a:t>
            </a:r>
          </a:p>
          <a:p>
            <a:endParaRPr lang="en-US" dirty="0"/>
          </a:p>
          <a:p>
            <a:r>
              <a:rPr lang="en-US" dirty="0"/>
              <a:t>Agility: In the context of cyber resiliency, agility is the property of a system or an infrastructure which can be reconfigured, in which resources can be reallocated and in which components can be reused so that cyber defenders can define, select and tailor cyber </a:t>
            </a:r>
            <a:r>
              <a:rPr lang="en-US" dirty="0" err="1"/>
              <a:t>cources</a:t>
            </a:r>
            <a:r>
              <a:rPr lang="en-US" dirty="0"/>
              <a:t> of action for a broad range of disruptions and malicious cyber activities.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Reduce attack surface: </a:t>
            </a:r>
            <a:r>
              <a:rPr lang="en-IE" sz="1200" kern="1200" dirty="0">
                <a:solidFill>
                  <a:schemeClr val="tx1"/>
                </a:solidFill>
                <a:effectLst/>
                <a:latin typeface="+mn-lt"/>
                <a:ea typeface="+mn-ea"/>
                <a:cs typeface="+mn-cs"/>
              </a:rPr>
              <a:t>At a minimum, the term “attack surface” refers to “accessible areas where weaknesses or deficiencies in information systems (including the hardware, software, and firmware components) provide opportunities for adversaries to exploit vulnerabilities.” in other words, any hardware, software, connection, data exchange, service, removable media, etc. that might expose the system to potential threat access.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sz="1200" kern="1200" dirty="0">
                <a:solidFill>
                  <a:schemeClr val="tx1"/>
                </a:solidFill>
                <a:effectLst/>
                <a:latin typeface="+mn-lt"/>
                <a:ea typeface="+mn-ea"/>
                <a:cs typeface="+mn-cs"/>
              </a:rPr>
              <a:t>Assume compromised resources: This design principle implies the need for analysis of how the system architecture reduces the potential consequences of a successful compromise – in particular, the duration and degree of adversary-caused disruption, as well as the speed and extent of malware propagation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sz="1200" kern="1200" dirty="0">
                <a:solidFill>
                  <a:schemeClr val="tx1"/>
                </a:solidFill>
                <a:effectLst/>
                <a:latin typeface="+mn-lt"/>
                <a:ea typeface="+mn-ea"/>
                <a:cs typeface="+mn-cs"/>
              </a:rPr>
              <a:t>Expect Adversaries to Evolve: Adversaries evolve in response to opportunities offered by new technologies or uses of technology, as well as to the knowledge they gain about defender TTPs. In (increasingly short) time, the tools developed by advanced adversaries become available to less sophisticated adversaries. Therefore, systems and missions need to be resilient in the face of unexpected attacks. This design principle therefore supports a risk management strategy which includes but goes beyond the common practice of searching for and seeking ways to remediate vulnerabilities (or classes of vulnerabilities); a system which has been hardened in the sense of remediating known vulnerabilities will remain exposed to evolving adversaries. </a:t>
            </a:r>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E" dirty="0"/>
          </a:p>
          <a:p>
            <a:endParaRPr lang="en-US" dirty="0"/>
          </a:p>
        </p:txBody>
      </p:sp>
      <p:sp>
        <p:nvSpPr>
          <p:cNvPr id="4" name="Slide Number Placeholder 3"/>
          <p:cNvSpPr>
            <a:spLocks noGrp="1"/>
          </p:cNvSpPr>
          <p:nvPr>
            <p:ph type="sldNum" sz="quarter" idx="5"/>
          </p:nvPr>
        </p:nvSpPr>
        <p:spPr/>
        <p:txBody>
          <a:bodyPr/>
          <a:lstStyle/>
          <a:p>
            <a:fld id="{5208BAA3-3E3F-B64E-B327-3129B5B53C42}" type="slidenum">
              <a:rPr lang="en-US" smtClean="0"/>
              <a:t>5</a:t>
            </a:fld>
            <a:endParaRPr lang="en-US"/>
          </a:p>
        </p:txBody>
      </p:sp>
    </p:spTree>
    <p:extLst>
      <p:ext uri="{BB962C8B-B14F-4D97-AF65-F5344CB8AC3E}">
        <p14:creationId xmlns:p14="http://schemas.microsoft.com/office/powerpoint/2010/main" val="334482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IE" sz="1200" b="1" i="0" u="none" strike="noStrike" kern="1200" dirty="0">
                <a:solidFill>
                  <a:schemeClr val="tx1"/>
                </a:solidFill>
                <a:effectLst/>
                <a:latin typeface="+mn-lt"/>
                <a:ea typeface="+mn-ea"/>
                <a:cs typeface="+mn-cs"/>
              </a:rPr>
              <a:t>Design or use centralized validation mechanisms</a:t>
            </a:r>
            <a:r>
              <a:rPr lang="en-IE" sz="1200" b="0" i="0" u="none" strike="noStrike" kern="1200" dirty="0">
                <a:solidFill>
                  <a:schemeClr val="tx1"/>
                </a:solidFill>
                <a:effectLst/>
                <a:latin typeface="+mn-lt"/>
                <a:ea typeface="+mn-ea"/>
                <a:cs typeface="+mn-cs"/>
              </a:rPr>
              <a:t> to ensure that all data entering a system (from the outside) or major component (from another component of the same system) are appropriately validated. For example:</a:t>
            </a:r>
          </a:p>
          <a:p>
            <a:pPr fontAlgn="base"/>
            <a:r>
              <a:rPr lang="en-IE" sz="1200" b="0" i="0" u="none" strike="noStrike" kern="1200" dirty="0">
                <a:solidFill>
                  <a:schemeClr val="tx1"/>
                </a:solidFill>
                <a:effectLst/>
                <a:latin typeface="+mn-lt"/>
                <a:ea typeface="+mn-ea"/>
                <a:cs typeface="+mn-cs"/>
              </a:rPr>
              <a:t>It is desirable for web applications to utilize a mechanism (such as a request filter or interceptor facility provided by the underlying web application framework) to centrally intercept all incoming requests, and to apply basic input validation to all request parameters.</a:t>
            </a:r>
          </a:p>
          <a:p>
            <a:endParaRPr lang="en-US" dirty="0"/>
          </a:p>
          <a:p>
            <a:r>
              <a:rPr lang="en-IE" sz="1200" b="1" i="0" u="none" strike="noStrike" kern="1200" dirty="0">
                <a:solidFill>
                  <a:schemeClr val="tx1"/>
                </a:solidFill>
                <a:effectLst/>
                <a:latin typeface="+mn-lt"/>
                <a:ea typeface="+mn-ea"/>
                <a:cs typeface="+mn-cs"/>
              </a:rPr>
              <a:t>Use common libraries of validation primitives</a:t>
            </a:r>
            <a:r>
              <a:rPr lang="en-IE" sz="1200" b="0" i="0" u="none" strike="noStrike" kern="1200" dirty="0">
                <a:solidFill>
                  <a:schemeClr val="tx1"/>
                </a:solidFill>
                <a:effectLst/>
                <a:latin typeface="+mn-lt"/>
                <a:ea typeface="+mn-ea"/>
                <a:cs typeface="+mn-cs"/>
              </a:rPr>
              <a:t>, such as predicates that recognize well-formed email addresses, URLs, and so forth. This ensures that all validation of different instances of the same type of data applies consistent validation semantics. Consistent use of common validation predicates can also increase the fidelity of static analysis. Validation should be based on a whitelisting approach, rather than blacklisting.</a:t>
            </a:r>
            <a:endParaRPr lang="en-US" dirty="0"/>
          </a:p>
        </p:txBody>
      </p:sp>
      <p:sp>
        <p:nvSpPr>
          <p:cNvPr id="4" name="Slide Number Placeholder 3"/>
          <p:cNvSpPr>
            <a:spLocks noGrp="1"/>
          </p:cNvSpPr>
          <p:nvPr>
            <p:ph type="sldNum" sz="quarter" idx="5"/>
          </p:nvPr>
        </p:nvSpPr>
        <p:spPr/>
        <p:txBody>
          <a:bodyPr/>
          <a:lstStyle/>
          <a:p>
            <a:fld id="{5208BAA3-3E3F-B64E-B327-3129B5B53C42}" type="slidenum">
              <a:rPr lang="en-US" smtClean="0"/>
              <a:t>27</a:t>
            </a:fld>
            <a:endParaRPr lang="en-US"/>
          </a:p>
        </p:txBody>
      </p:sp>
    </p:spTree>
    <p:extLst>
      <p:ext uri="{BB962C8B-B14F-4D97-AF65-F5344CB8AC3E}">
        <p14:creationId xmlns:p14="http://schemas.microsoft.com/office/powerpoint/2010/main" val="11194136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mn-lt"/>
                <a:ea typeface="+mn-ea"/>
                <a:cs typeface="+mn-cs"/>
              </a:rPr>
              <a:t>Cryptography is one of the most important tools for building secure systems. Through the proper use of cryptography, one can ensure the confidentiality of data, protect data from unauthorized modification, and authenticate the source of data. Cryptography can also enable many other security goals as well. </a:t>
            </a:r>
          </a:p>
          <a:p>
            <a:endParaRPr lang="en-IE"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sz="1200" b="1" i="0" u="none" strike="noStrike" kern="1200" dirty="0">
                <a:solidFill>
                  <a:schemeClr val="tx1"/>
                </a:solidFill>
                <a:effectLst/>
                <a:latin typeface="+mn-lt"/>
                <a:ea typeface="+mn-ea"/>
                <a:cs typeface="+mn-cs"/>
              </a:rPr>
              <a:t>Failure to centralize cryptography. </a:t>
            </a:r>
            <a:r>
              <a:rPr lang="en-IE" sz="1200" b="0" i="0" u="none" strike="noStrike" kern="1200" dirty="0">
                <a:solidFill>
                  <a:schemeClr val="tx1"/>
                </a:solidFill>
                <a:effectLst/>
                <a:latin typeface="+mn-lt"/>
                <a:ea typeface="+mn-ea"/>
                <a:cs typeface="+mn-cs"/>
              </a:rPr>
              <a:t>Numerous situations have been observed in which different teams within an organization each implemented their own cryptographic routines. Cryptographic algorithms often don’t interact nicely. Best practices indicate getting it “right” once and reusing the component elsewhere.</a:t>
            </a:r>
          </a:p>
          <a:p>
            <a:endParaRPr lang="en-IE" sz="1200" b="0" i="0" u="none" strike="noStrike" kern="1200" dirty="0">
              <a:solidFill>
                <a:schemeClr val="tx1"/>
              </a:solidFill>
              <a:effectLst/>
              <a:latin typeface="+mn-lt"/>
              <a:ea typeface="+mn-ea"/>
              <a:cs typeface="+mn-cs"/>
            </a:endParaRPr>
          </a:p>
          <a:p>
            <a:endParaRPr lang="en-IE" sz="1200" b="0" i="0" u="none" strike="noStrike" kern="1200" dirty="0">
              <a:solidFill>
                <a:schemeClr val="tx1"/>
              </a:solidFill>
              <a:effectLst/>
              <a:latin typeface="+mn-lt"/>
              <a:ea typeface="+mn-ea"/>
              <a:cs typeface="+mn-cs"/>
            </a:endParaRPr>
          </a:p>
          <a:p>
            <a:pPr fontAlgn="base"/>
            <a:r>
              <a:rPr lang="en-IE" sz="1200" b="1" i="0" u="none" strike="noStrike" kern="1200" dirty="0">
                <a:solidFill>
                  <a:schemeClr val="tx1"/>
                </a:solidFill>
                <a:effectLst/>
                <a:latin typeface="+mn-lt"/>
                <a:ea typeface="+mn-ea"/>
                <a:cs typeface="+mn-cs"/>
              </a:rPr>
              <a:t>Poor key management</a:t>
            </a:r>
            <a:r>
              <a:rPr lang="en-IE" sz="1200" b="0" i="0" u="none" strike="noStrike" kern="1200" dirty="0">
                <a:solidFill>
                  <a:schemeClr val="tx1"/>
                </a:solidFill>
                <a:effectLst/>
                <a:latin typeface="+mn-lt"/>
                <a:ea typeface="+mn-ea"/>
                <a:cs typeface="+mn-cs"/>
              </a:rPr>
              <a:t>. When everything else is done correctly, the security of the cryptographic system still hinges on the protection of the cryptographic keys. Key management mistakes are common, and include hard-coding keys into software (often observed in embedded devices and application software), failure to allow for the revocation and/or rotation of keys, use of cryptographic keys that are weak (e.g., keys that are too short or that are predictable), and weak key distribution mechanisms.</a:t>
            </a:r>
          </a:p>
          <a:p>
            <a:endParaRPr lang="en-IE" sz="1200" b="0" i="0" u="none" strike="noStrike" kern="1200" dirty="0">
              <a:solidFill>
                <a:schemeClr val="tx1"/>
              </a:solidFill>
              <a:effectLst/>
              <a:latin typeface="+mn-lt"/>
              <a:ea typeface="+mn-ea"/>
              <a:cs typeface="+mn-cs"/>
            </a:endParaRPr>
          </a:p>
          <a:p>
            <a:pPr fontAlgn="base"/>
            <a:r>
              <a:rPr lang="en-IE" sz="1200" b="1" i="0" u="none" strike="noStrike" kern="1200" dirty="0">
                <a:solidFill>
                  <a:schemeClr val="tx1"/>
                </a:solidFill>
                <a:effectLst/>
                <a:latin typeface="+mn-lt"/>
                <a:ea typeface="+mn-ea"/>
                <a:cs typeface="+mn-cs"/>
              </a:rPr>
              <a:t>Randomness that is not random</a:t>
            </a:r>
            <a:r>
              <a:rPr lang="en-IE" sz="1200" b="0" i="0" u="none" strike="noStrike" kern="1200" dirty="0">
                <a:solidFill>
                  <a:schemeClr val="tx1"/>
                </a:solidFill>
                <a:effectLst/>
                <a:latin typeface="+mn-lt"/>
                <a:ea typeface="+mn-ea"/>
                <a:cs typeface="+mn-cs"/>
              </a:rPr>
              <a:t>. Confusion between statistical randomness and cryptographic randomness is common. Cryptographic operations require random numbers that have strong security properties. In addition to obtaining numbers with strong cryptographic randomness properties, care must be taken not to re-use the random numbers.</a:t>
            </a:r>
          </a:p>
        </p:txBody>
      </p:sp>
      <p:sp>
        <p:nvSpPr>
          <p:cNvPr id="4" name="Slide Number Placeholder 3"/>
          <p:cNvSpPr>
            <a:spLocks noGrp="1"/>
          </p:cNvSpPr>
          <p:nvPr>
            <p:ph type="sldNum" sz="quarter" idx="5"/>
          </p:nvPr>
        </p:nvSpPr>
        <p:spPr/>
        <p:txBody>
          <a:bodyPr/>
          <a:lstStyle/>
          <a:p>
            <a:fld id="{5208BAA3-3E3F-B64E-B327-3129B5B53C42}" type="slidenum">
              <a:rPr lang="en-US" smtClean="0"/>
              <a:t>28</a:t>
            </a:fld>
            <a:endParaRPr lang="en-US"/>
          </a:p>
        </p:txBody>
      </p:sp>
    </p:spTree>
    <p:extLst>
      <p:ext uri="{BB962C8B-B14F-4D97-AF65-F5344CB8AC3E}">
        <p14:creationId xmlns:p14="http://schemas.microsoft.com/office/powerpoint/2010/main" val="28831537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IE" sz="1200" b="0" i="0" u="none" strike="noStrike" kern="1200" dirty="0">
                <a:solidFill>
                  <a:schemeClr val="tx1"/>
                </a:solidFill>
                <a:effectLst/>
                <a:latin typeface="+mn-lt"/>
                <a:ea typeface="+mn-ea"/>
                <a:cs typeface="+mn-cs"/>
              </a:rPr>
              <a:t>Technical data sensitivity controls that a designer might consider include access control mechanisms (including file protection mechanisms, memory protection mechanisms, and database protection mechanisms), cryptography to preserve data confidentiality or integrity, and redundancy and backups to preserve data availability.</a:t>
            </a:r>
          </a:p>
          <a:p>
            <a:br>
              <a:rPr lang="en-IE" dirty="0"/>
            </a:br>
            <a:r>
              <a:rPr lang="en-IE" sz="1200" b="0" i="0" u="none" strike="noStrike" kern="1200" dirty="0">
                <a:solidFill>
                  <a:schemeClr val="tx1"/>
                </a:solidFill>
                <a:effectLst/>
                <a:latin typeface="+mn-lt"/>
                <a:ea typeface="+mn-ea"/>
                <a:cs typeface="+mn-cs"/>
              </a:rPr>
              <a:t>Not all data protection requirements are the same. For some data, confidentiality is critical. Examples include financial records and corporate intellectual property. For data on which business continuity or life depends (for example, medical data), availability is critical. In other cases, integrity is most important. Spoofing or substituting data to cause a system to misbehave intentionally are examples of failures to ensure data integrity. Do not conflate confidentiality alone with data protection.</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Data sets do not exist only at rest, but in transit between components within a single system and between organizations. As data sets transit between systems, they may cross multiple trust boundaries. Identifying these boundaries and rectifying them with data protection policies is an essential design activity</a:t>
            </a:r>
            <a:endParaRPr lang="en-US" dirty="0"/>
          </a:p>
        </p:txBody>
      </p:sp>
      <p:sp>
        <p:nvSpPr>
          <p:cNvPr id="4" name="Slide Number Placeholder 3"/>
          <p:cNvSpPr>
            <a:spLocks noGrp="1"/>
          </p:cNvSpPr>
          <p:nvPr>
            <p:ph type="sldNum" sz="quarter" idx="5"/>
          </p:nvPr>
        </p:nvSpPr>
        <p:spPr/>
        <p:txBody>
          <a:bodyPr/>
          <a:lstStyle/>
          <a:p>
            <a:fld id="{5208BAA3-3E3F-B64E-B327-3129B5B53C42}" type="slidenum">
              <a:rPr lang="en-US" smtClean="0"/>
              <a:t>29</a:t>
            </a:fld>
            <a:endParaRPr lang="en-US"/>
          </a:p>
        </p:txBody>
      </p:sp>
    </p:spTree>
    <p:extLst>
      <p:ext uri="{BB962C8B-B14F-4D97-AF65-F5344CB8AC3E}">
        <p14:creationId xmlns:p14="http://schemas.microsoft.com/office/powerpoint/2010/main" val="2554465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mn-lt"/>
                <a:ea typeface="+mn-ea"/>
                <a:cs typeface="+mn-cs"/>
              </a:rPr>
              <a:t>The security stance of a software system is inextricably linked to what its users do with it. It is therefore very important that all security-related mechanisms are designed in a manner that makes it easy to deploy, configure, use, and update the system securely. Remember, security is not a feature that can simply be added to a software system, but rather a property emerging from how the system was built and is operated.</a:t>
            </a:r>
          </a:p>
          <a:p>
            <a:endParaRPr lang="en-IE"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208BAA3-3E3F-B64E-B327-3129B5B53C42}" type="slidenum">
              <a:rPr lang="en-US" smtClean="0"/>
              <a:t>30</a:t>
            </a:fld>
            <a:endParaRPr lang="en-US"/>
          </a:p>
        </p:txBody>
      </p:sp>
    </p:spTree>
    <p:extLst>
      <p:ext uri="{BB962C8B-B14F-4D97-AF65-F5344CB8AC3E}">
        <p14:creationId xmlns:p14="http://schemas.microsoft.com/office/powerpoint/2010/main" val="23544451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IE" sz="1200" b="0" i="0" u="none" strike="noStrike" kern="1200" dirty="0">
                <a:solidFill>
                  <a:schemeClr val="tx1"/>
                </a:solidFill>
                <a:effectLst/>
                <a:latin typeface="+mn-lt"/>
                <a:ea typeface="+mn-ea"/>
                <a:cs typeface="+mn-cs"/>
              </a:rPr>
              <a:t>Tt is unlikely that you will develop a new system without using external pieces of software. In fact, when adding functionality to an existing system, developers often make use of existing components to provide some or all of that new functionality. In this context, external components refer to software “not written here”, such as:</a:t>
            </a:r>
          </a:p>
          <a:p>
            <a:pPr fontAlgn="base"/>
            <a:r>
              <a:rPr lang="en-IE" sz="1200" b="0" i="0" u="none" strike="noStrike" kern="1200" dirty="0">
                <a:solidFill>
                  <a:schemeClr val="tx1"/>
                </a:solidFill>
                <a:effectLst/>
                <a:latin typeface="+mn-lt"/>
                <a:ea typeface="+mn-ea"/>
                <a:cs typeface="+mn-cs"/>
              </a:rPr>
              <a:t>Software procured as off-the-shelf components, platforms, and applications</a:t>
            </a:r>
          </a:p>
          <a:p>
            <a:pPr fontAlgn="base"/>
            <a:r>
              <a:rPr lang="en-IE" sz="1200" b="0" i="0" u="none" strike="noStrike" kern="1200" dirty="0">
                <a:solidFill>
                  <a:schemeClr val="tx1"/>
                </a:solidFill>
                <a:effectLst/>
                <a:latin typeface="+mn-lt"/>
                <a:ea typeface="+mn-ea"/>
                <a:cs typeface="+mn-cs"/>
              </a:rPr>
              <a:t>Third-party open source or proprietary libraries.</a:t>
            </a:r>
          </a:p>
          <a:p>
            <a:pPr fontAlgn="base"/>
            <a:endParaRPr lang="en-IE" sz="12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IE" sz="1200" b="0" i="0" u="none" strike="noStrike" kern="1200" dirty="0">
                <a:solidFill>
                  <a:schemeClr val="tx1"/>
                </a:solidFill>
                <a:effectLst/>
                <a:latin typeface="+mn-lt"/>
                <a:ea typeface="+mn-ea"/>
                <a:cs typeface="+mn-cs"/>
              </a:rPr>
              <a:t>Isolate external components as much as your required functionality permits; use containers, sandboxes, and drop privileges before entering uncontrolled code.</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IE" sz="12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IE" sz="1200" b="0" i="0" u="none" strike="noStrike" kern="1200" dirty="0">
                <a:solidFill>
                  <a:schemeClr val="tx1"/>
                </a:solidFill>
                <a:effectLst/>
                <a:latin typeface="+mn-lt"/>
                <a:ea typeface="+mn-ea"/>
                <a:cs typeface="+mn-cs"/>
              </a:rPr>
              <a:t>When possible, configure external components to enable only the functionality you intend to use.</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IE" sz="1200" b="0" i="0" u="none" strike="noStrike" kern="1200" dirty="0">
              <a:solidFill>
                <a:schemeClr val="tx1"/>
              </a:solidFill>
              <a:effectLst/>
              <a:latin typeface="+mn-lt"/>
              <a:ea typeface="+mn-ea"/>
              <a:cs typeface="+mn-cs"/>
            </a:endParaRPr>
          </a:p>
          <a:p>
            <a:pPr fontAlgn="base"/>
            <a:endParaRPr lang="en-IE"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208BAA3-3E3F-B64E-B327-3129B5B53C42}" type="slidenum">
              <a:rPr lang="en-US" smtClean="0"/>
              <a:t>31</a:t>
            </a:fld>
            <a:endParaRPr lang="en-US"/>
          </a:p>
        </p:txBody>
      </p:sp>
    </p:spTree>
    <p:extLst>
      <p:ext uri="{BB962C8B-B14F-4D97-AF65-F5344CB8AC3E}">
        <p14:creationId xmlns:p14="http://schemas.microsoft.com/office/powerpoint/2010/main" val="17040405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IE" sz="1200" b="1" i="0" u="none" strike="noStrike" kern="1200" dirty="0">
                <a:solidFill>
                  <a:schemeClr val="tx1"/>
                </a:solidFill>
                <a:effectLst/>
                <a:latin typeface="+mn-lt"/>
                <a:ea typeface="+mn-ea"/>
                <a:cs typeface="+mn-cs"/>
              </a:rPr>
              <a:t>Design for change: </a:t>
            </a:r>
            <a:r>
              <a:rPr lang="en-IE" sz="1200" b="0" i="0" u="none" strike="noStrike" kern="1200" dirty="0">
                <a:solidFill>
                  <a:schemeClr val="tx1"/>
                </a:solidFill>
                <a:effectLst/>
                <a:latin typeface="+mn-lt"/>
                <a:ea typeface="+mn-ea"/>
                <a:cs typeface="+mn-cs"/>
              </a:rPr>
              <a:t>Software security must be designed for change, rather than being fragile, brittle, and static. During the design and development processes, the goal is to meet a set of functional and security requirements. However, software, the environments running software, and threats and attacks against software all change over time. Even when security is considered during design, or a framework being used was built correctly to permit runtime changes in a controlled and secure manner, designers still need to consider the security implications of future changes to objects and actors.</a:t>
            </a:r>
          </a:p>
          <a:p>
            <a:pPr fontAlgn="base"/>
            <a:endParaRPr lang="en-IE" sz="1200" b="1" i="0" u="none" strike="noStrike" kern="1200" dirty="0">
              <a:solidFill>
                <a:schemeClr val="tx1"/>
              </a:solidFill>
              <a:effectLst/>
              <a:latin typeface="+mn-lt"/>
              <a:ea typeface="+mn-ea"/>
              <a:cs typeface="+mn-cs"/>
            </a:endParaRPr>
          </a:p>
          <a:p>
            <a:pPr fontAlgn="base"/>
            <a:r>
              <a:rPr lang="en-IE" sz="1200" b="1" i="0" u="none" strike="noStrike" kern="1200" dirty="0">
                <a:solidFill>
                  <a:schemeClr val="tx1"/>
                </a:solidFill>
                <a:effectLst/>
                <a:latin typeface="+mn-lt"/>
                <a:ea typeface="+mn-ea"/>
                <a:cs typeface="+mn-cs"/>
              </a:rPr>
              <a:t>Design for secure updates. </a:t>
            </a:r>
            <a:r>
              <a:rPr lang="en-IE" sz="1200" b="0" i="0" u="none" strike="noStrike" kern="1200" dirty="0">
                <a:solidFill>
                  <a:schemeClr val="tx1"/>
                </a:solidFill>
                <a:effectLst/>
                <a:latin typeface="+mn-lt"/>
                <a:ea typeface="+mn-ea"/>
                <a:cs typeface="+mn-cs"/>
              </a:rPr>
              <a:t>It is easier to upgrade small pieces of a system than huge blobs. Doing so ensures that the security implications of the upgrade are well understood and controlled. For example, a database engine upgrade may involve new access control defaults or rewrites of the controls such that previously tight permissions loosen, or create new default users that need to be disabled. If the update happens with the same change operation performed on the web server, the amount of change and adjustment to a dynamic, already-configured system may be overwhelming to track and assure</a:t>
            </a:r>
          </a:p>
          <a:p>
            <a:pPr fontAlgn="base"/>
            <a:endParaRPr lang="en-IE" sz="1200" b="1" i="0" u="none" strike="noStrike" kern="1200" dirty="0">
              <a:solidFill>
                <a:schemeClr val="tx1"/>
              </a:solidFill>
              <a:effectLst/>
              <a:latin typeface="+mn-lt"/>
              <a:ea typeface="+mn-ea"/>
              <a:cs typeface="+mn-cs"/>
            </a:endParaRPr>
          </a:p>
          <a:p>
            <a:pPr fontAlgn="base"/>
            <a:r>
              <a:rPr lang="en-IE" sz="1200" b="1" i="0" u="none" strike="noStrike" kern="1200" dirty="0">
                <a:solidFill>
                  <a:schemeClr val="tx1"/>
                </a:solidFill>
                <a:effectLst/>
                <a:latin typeface="+mn-lt"/>
                <a:ea typeface="+mn-ea"/>
                <a:cs typeface="+mn-cs"/>
              </a:rPr>
              <a:t>Design for changes to objects intended to be kept secret.</a:t>
            </a:r>
            <a:r>
              <a:rPr lang="en-IE" sz="1200" b="0" i="0" u="none" strike="noStrike" kern="1200" dirty="0">
                <a:solidFill>
                  <a:schemeClr val="tx1"/>
                </a:solidFill>
                <a:effectLst/>
                <a:latin typeface="+mn-lt"/>
                <a:ea typeface="+mn-ea"/>
                <a:cs typeface="+mn-cs"/>
              </a:rPr>
              <a:t> History has shown us that secrets such as encryption keys and passwords get compromised. Keeping secrets safe is a hard problem, and one should be prepared to have secrets replaced at any time and at all levels of the system. This includes several aspects:</a:t>
            </a:r>
          </a:p>
          <a:p>
            <a:pPr fontAlgn="base"/>
            <a:r>
              <a:rPr lang="en-IE" sz="1200" b="0" i="0" u="none" strike="noStrike" kern="1200" dirty="0">
                <a:solidFill>
                  <a:schemeClr val="tx1"/>
                </a:solidFill>
                <a:effectLst/>
                <a:latin typeface="+mn-lt"/>
                <a:ea typeface="+mn-ea"/>
                <a:cs typeface="+mn-cs"/>
              </a:rPr>
              <a:t>A secure way for users to change their own passwords, including disallowing the change until the old password has been successfully presented by the user.</a:t>
            </a:r>
          </a:p>
          <a:p>
            <a:endParaRPr lang="en-US" dirty="0"/>
          </a:p>
        </p:txBody>
      </p:sp>
      <p:sp>
        <p:nvSpPr>
          <p:cNvPr id="4" name="Slide Number Placeholder 3"/>
          <p:cNvSpPr>
            <a:spLocks noGrp="1"/>
          </p:cNvSpPr>
          <p:nvPr>
            <p:ph type="sldNum" sz="quarter" idx="5"/>
          </p:nvPr>
        </p:nvSpPr>
        <p:spPr/>
        <p:txBody>
          <a:bodyPr/>
          <a:lstStyle/>
          <a:p>
            <a:fld id="{5208BAA3-3E3F-B64E-B327-3129B5B53C42}" type="slidenum">
              <a:rPr lang="en-US" smtClean="0"/>
              <a:t>32</a:t>
            </a:fld>
            <a:endParaRPr lang="en-US"/>
          </a:p>
        </p:txBody>
      </p:sp>
    </p:spTree>
    <p:extLst>
      <p:ext uri="{BB962C8B-B14F-4D97-AF65-F5344CB8AC3E}">
        <p14:creationId xmlns:p14="http://schemas.microsoft.com/office/powerpoint/2010/main" val="21860094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Source: </a:t>
            </a:r>
            <a:r>
              <a:rPr lang="en-US" dirty="0" err="1"/>
              <a:t>Microsoft.com</a:t>
            </a:r>
            <a:endParaRPr lang="en-US" dirty="0"/>
          </a:p>
          <a:p>
            <a:endParaRPr lang="en-US" dirty="0"/>
          </a:p>
        </p:txBody>
      </p:sp>
      <p:sp>
        <p:nvSpPr>
          <p:cNvPr id="4" name="Slide Number Placeholder 3"/>
          <p:cNvSpPr>
            <a:spLocks noGrp="1"/>
          </p:cNvSpPr>
          <p:nvPr>
            <p:ph type="sldNum" sz="quarter" idx="5"/>
          </p:nvPr>
        </p:nvSpPr>
        <p:spPr/>
        <p:txBody>
          <a:bodyPr/>
          <a:lstStyle/>
          <a:p>
            <a:fld id="{5208BAA3-3E3F-B64E-B327-3129B5B53C42}" type="slidenum">
              <a:rPr lang="en-US" smtClean="0"/>
              <a:t>33</a:t>
            </a:fld>
            <a:endParaRPr lang="en-US"/>
          </a:p>
        </p:txBody>
      </p:sp>
    </p:spTree>
    <p:extLst>
      <p:ext uri="{BB962C8B-B14F-4D97-AF65-F5344CB8AC3E}">
        <p14:creationId xmlns:p14="http://schemas.microsoft.com/office/powerpoint/2010/main" val="32233204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35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kern="1200" dirty="0">
                <a:solidFill>
                  <a:schemeClr val="tx1"/>
                </a:solidFill>
                <a:effectLst/>
                <a:latin typeface="+mn-lt"/>
                <a:ea typeface="+mn-ea"/>
                <a:cs typeface="+mn-cs"/>
              </a:rPr>
              <a:t>Five Steps towards a resilient cyber defence capability: </a:t>
            </a:r>
          </a:p>
          <a:p>
            <a:endParaRPr lang="en-IE" sz="1200" b="0" kern="1200" dirty="0">
              <a:solidFill>
                <a:schemeClr val="tx1"/>
              </a:solidFill>
              <a:effectLst/>
              <a:latin typeface="+mn-lt"/>
              <a:ea typeface="+mn-ea"/>
              <a:cs typeface="+mn-cs"/>
            </a:endParaRPr>
          </a:p>
          <a:p>
            <a:r>
              <a:rPr lang="en-IE" sz="1200" b="0" kern="1200" dirty="0">
                <a:solidFill>
                  <a:schemeClr val="tx1"/>
                </a:solidFill>
                <a:effectLst/>
                <a:latin typeface="+mn-lt"/>
                <a:ea typeface="+mn-ea"/>
                <a:cs typeface="+mn-cs"/>
              </a:rPr>
              <a:t>1. Establish a resilient cyber defence architecture in line with business objectives </a:t>
            </a:r>
          </a:p>
          <a:p>
            <a:r>
              <a:rPr lang="en-IE" sz="1200" b="0" kern="1200" dirty="0">
                <a:solidFill>
                  <a:schemeClr val="tx1"/>
                </a:solidFill>
                <a:effectLst/>
                <a:latin typeface="+mn-lt"/>
                <a:ea typeface="+mn-ea"/>
                <a:cs typeface="+mn-cs"/>
              </a:rPr>
              <a:t>2. Engage all relevant stakeholders to agree performance metrics and analytics </a:t>
            </a:r>
          </a:p>
          <a:p>
            <a:r>
              <a:rPr lang="en-IE" sz="1200" b="0" kern="1200" dirty="0">
                <a:solidFill>
                  <a:schemeClr val="tx1"/>
                </a:solidFill>
                <a:effectLst/>
                <a:latin typeface="+mn-lt"/>
                <a:ea typeface="+mn-ea"/>
                <a:cs typeface="+mn-cs"/>
              </a:rPr>
              <a:t>3. Review existing technology investments against resilient cyber defence capability to identify areas of little, low or over investment </a:t>
            </a:r>
          </a:p>
          <a:p>
            <a:r>
              <a:rPr lang="en-IE" sz="1200" b="0" kern="1200" dirty="0">
                <a:solidFill>
                  <a:schemeClr val="tx1"/>
                </a:solidFill>
                <a:effectLst/>
                <a:latin typeface="+mn-lt"/>
                <a:ea typeface="+mn-ea"/>
                <a:cs typeface="+mn-cs"/>
              </a:rPr>
              <a:t>4. Review existing security teams against the capability areas to understand where your skill sets need investment </a:t>
            </a:r>
          </a:p>
          <a:p>
            <a:r>
              <a:rPr lang="en-IE" sz="1200" b="0" kern="1200" dirty="0">
                <a:solidFill>
                  <a:schemeClr val="tx1"/>
                </a:solidFill>
                <a:effectLst/>
                <a:latin typeface="+mn-lt"/>
                <a:ea typeface="+mn-ea"/>
                <a:cs typeface="+mn-cs"/>
              </a:rPr>
              <a:t>5. Create processes that ensure information and intelligence sharing between all aspects of the model and regular governance and review points to drive continuous improvement </a:t>
            </a:r>
          </a:p>
          <a:p>
            <a:endParaRPr lang="en-US" b="0" dirty="0"/>
          </a:p>
          <a:p>
            <a:r>
              <a:rPr lang="en-US" b="0" dirty="0"/>
              <a:t>Reference: https://</a:t>
            </a:r>
            <a:r>
              <a:rPr lang="en-US" b="0" dirty="0" err="1"/>
              <a:t>www.nttsecurity.com</a:t>
            </a:r>
            <a:r>
              <a:rPr lang="en-US" b="0" dirty="0"/>
              <a:t>/docs/librariesprovider3/resources/uk_thought_leadership_innovation_resilient_cyber_uea_v2</a:t>
            </a:r>
          </a:p>
        </p:txBody>
      </p:sp>
      <p:sp>
        <p:nvSpPr>
          <p:cNvPr id="4" name="Slide Number Placeholder 3"/>
          <p:cNvSpPr>
            <a:spLocks noGrp="1"/>
          </p:cNvSpPr>
          <p:nvPr>
            <p:ph type="sldNum" sz="quarter" idx="5"/>
          </p:nvPr>
        </p:nvSpPr>
        <p:spPr/>
        <p:txBody>
          <a:bodyPr/>
          <a:lstStyle/>
          <a:p>
            <a:fld id="{5208BAA3-3E3F-B64E-B327-3129B5B53C42}" type="slidenum">
              <a:rPr lang="en-US" smtClean="0"/>
              <a:t>6</a:t>
            </a:fld>
            <a:endParaRPr lang="en-US"/>
          </a:p>
        </p:txBody>
      </p:sp>
    </p:spTree>
    <p:extLst>
      <p:ext uri="{BB962C8B-B14F-4D97-AF65-F5344CB8AC3E}">
        <p14:creationId xmlns:p14="http://schemas.microsoft.com/office/powerpoint/2010/main" val="156731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08BAA3-3E3F-B64E-B327-3129B5B53C42}" type="slidenum">
              <a:rPr lang="en-US" smtClean="0"/>
              <a:t>7</a:t>
            </a:fld>
            <a:endParaRPr lang="en-US"/>
          </a:p>
        </p:txBody>
      </p:sp>
    </p:spTree>
    <p:extLst>
      <p:ext uri="{BB962C8B-B14F-4D97-AF65-F5344CB8AC3E}">
        <p14:creationId xmlns:p14="http://schemas.microsoft.com/office/powerpoint/2010/main" val="83066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08BAA3-3E3F-B64E-B327-3129B5B53C42}" type="slidenum">
              <a:rPr lang="en-US" smtClean="0"/>
              <a:t>8</a:t>
            </a:fld>
            <a:endParaRPr lang="en-US"/>
          </a:p>
        </p:txBody>
      </p:sp>
    </p:spTree>
    <p:extLst>
      <p:ext uri="{BB962C8B-B14F-4D97-AF65-F5344CB8AC3E}">
        <p14:creationId xmlns:p14="http://schemas.microsoft.com/office/powerpoint/2010/main" val="2599414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08BAA3-3E3F-B64E-B327-3129B5B53C42}" type="slidenum">
              <a:rPr lang="en-US" smtClean="0"/>
              <a:t>10</a:t>
            </a:fld>
            <a:endParaRPr lang="en-US"/>
          </a:p>
        </p:txBody>
      </p:sp>
    </p:spTree>
    <p:extLst>
      <p:ext uri="{BB962C8B-B14F-4D97-AF65-F5344CB8AC3E}">
        <p14:creationId xmlns:p14="http://schemas.microsoft.com/office/powerpoint/2010/main" val="1904786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4 steps to make a threat model: </a:t>
            </a:r>
          </a:p>
          <a:p>
            <a:endParaRPr lang="en-US" dirty="0"/>
          </a:p>
          <a:p>
            <a:r>
              <a:rPr lang="en-US" dirty="0"/>
              <a:t>Source: Microsoft https://</a:t>
            </a:r>
            <a:r>
              <a:rPr lang="en-US" dirty="0" err="1"/>
              <a:t>www.google.com</a:t>
            </a:r>
            <a:r>
              <a:rPr lang="en-US" dirty="0"/>
              <a:t>/</a:t>
            </a:r>
            <a:r>
              <a:rPr lang="en-US" dirty="0" err="1"/>
              <a:t>url?sa</a:t>
            </a:r>
            <a:r>
              <a:rPr lang="en-US" dirty="0"/>
              <a:t>=</a:t>
            </a:r>
            <a:r>
              <a:rPr lang="en-US" dirty="0" err="1"/>
              <a:t>t&amp;rct</a:t>
            </a:r>
            <a:r>
              <a:rPr lang="en-US" dirty="0"/>
              <a:t>=</a:t>
            </a:r>
            <a:r>
              <a:rPr lang="en-US" dirty="0" err="1"/>
              <a:t>j&amp;q</a:t>
            </a:r>
            <a:r>
              <a:rPr lang="en-US" dirty="0"/>
              <a:t>=&amp;</a:t>
            </a:r>
            <a:r>
              <a:rPr lang="en-US" dirty="0" err="1"/>
              <a:t>esrc</a:t>
            </a:r>
            <a:r>
              <a:rPr lang="en-US" dirty="0"/>
              <a:t>=</a:t>
            </a:r>
            <a:r>
              <a:rPr lang="en-US" dirty="0" err="1"/>
              <a:t>s&amp;source</a:t>
            </a:r>
            <a:r>
              <a:rPr lang="en-US" dirty="0"/>
              <a:t>=</a:t>
            </a:r>
            <a:r>
              <a:rPr lang="en-US" dirty="0" err="1"/>
              <a:t>web&amp;cd</a:t>
            </a:r>
            <a:r>
              <a:rPr lang="en-US" dirty="0"/>
              <a:t>=&amp;cad=</a:t>
            </a:r>
            <a:r>
              <a:rPr lang="en-US" dirty="0" err="1"/>
              <a:t>rja&amp;uact</a:t>
            </a:r>
            <a:r>
              <a:rPr lang="en-US" dirty="0"/>
              <a:t>=8&amp;ved=2ahUKEwiY2vaBw8HwAhW1tXEKHZpyDrEQFjAKegQIBRAD&amp;url=https%3A%2F%2Fdownload.microsoft.com%2Fdownload%2F9%2F3%2F5%2F935520EC-D9E2-413E-BEA7-0B865A79B18C%2FIntroduction_to_Threat_Modeling.ppsx&amp;usg=AOvVaw2eemQo4VQDdBIyJSJ1a7f-</a:t>
            </a:r>
          </a:p>
        </p:txBody>
      </p:sp>
      <p:sp>
        <p:nvSpPr>
          <p:cNvPr id="4" name="Slide Number Placeholder 3"/>
          <p:cNvSpPr>
            <a:spLocks noGrp="1"/>
          </p:cNvSpPr>
          <p:nvPr>
            <p:ph type="sldNum" sz="quarter" idx="5"/>
          </p:nvPr>
        </p:nvSpPr>
        <p:spPr/>
        <p:txBody>
          <a:bodyPr/>
          <a:lstStyle/>
          <a:p>
            <a:fld id="{5208BAA3-3E3F-B64E-B327-3129B5B53C42}" type="slidenum">
              <a:rPr lang="en-US" smtClean="0"/>
              <a:t>11</a:t>
            </a:fld>
            <a:endParaRPr lang="en-US"/>
          </a:p>
        </p:txBody>
      </p:sp>
    </p:spTree>
    <p:extLst>
      <p:ext uri="{BB962C8B-B14F-4D97-AF65-F5344CB8AC3E}">
        <p14:creationId xmlns:p14="http://schemas.microsoft.com/office/powerpoint/2010/main" val="1287216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Self</a:t>
            </a:r>
            <a:r>
              <a:rPr lang="en-US" baseline="0" dirty="0"/>
              <a:t> explanatory.  The next slides go into more detail, with examples</a:t>
            </a:r>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12</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Source: </a:t>
            </a:r>
            <a:r>
              <a:rPr lang="en-US" dirty="0" err="1"/>
              <a:t>Microsoft.com</a:t>
            </a:r>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13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5/11/21</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43314028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5/11/21</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67859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5/11/21</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282143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5/11/21</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98753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5/11/21</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872191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5/11/21</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2702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5/11/21</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58916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5/11/21</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157718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5/11/21</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6944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5/11/21</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3046884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5/11/21</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2121706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5/11/21</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352600507"/>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22" r:id="rId6"/>
    <p:sldLayoutId id="2147483717" r:id="rId7"/>
    <p:sldLayoutId id="2147483718" r:id="rId8"/>
    <p:sldLayoutId id="2147483719" r:id="rId9"/>
    <p:sldLayoutId id="2147483721" r:id="rId10"/>
    <p:sldLayoutId id="2147483720"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0.jpeg"/><Relationship Id="rId7" Type="http://schemas.openxmlformats.org/officeDocument/2006/relationships/diagramColors" Target="../diagrams/colors4.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3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msdn.microsoft.com/en-us/magazine/cc700352.aspx"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hyperlink" Target="http://blogs.msdn.com/sdl/archive/tags/threat%20modeling/default.aspx" TargetMode="External"/><Relationship Id="rId4" Type="http://schemas.openxmlformats.org/officeDocument/2006/relationships/hyperlink" Target="http://msdn.microsoft.com/msdnmag/issues/06/11/ThreatModeling/default.aspx" TargetMode="External"/></Relationships>
</file>

<file path=ppt/slides/_rels/slide36.xml.rels><?xml version="1.0" encoding="UTF-8" standalone="yes"?>
<Relationships xmlns="http://schemas.openxmlformats.org/package/2006/relationships"><Relationship Id="rId8" Type="http://schemas.openxmlformats.org/officeDocument/2006/relationships/hyperlink" Target="https://www.nttsecurity.com/docs/librariesprovider3/resources/uk_thought_leadership_innovation_resilient_cyber_uea_v2" TargetMode="External"/><Relationship Id="rId3" Type="http://schemas.openxmlformats.org/officeDocument/2006/relationships/hyperlink" Target="https://cybersecurity.ieee.org/blog/2015/11/13/authorize-after-you-authenticate/" TargetMode="External"/><Relationship Id="rId7" Type="http://schemas.openxmlformats.org/officeDocument/2006/relationships/hyperlink" Target="https://www.slideshare.net/sapran/threat-modeling-101" TargetMode="External"/><Relationship Id="rId2" Type="http://schemas.openxmlformats.org/officeDocument/2006/relationships/hyperlink" Target="https://www.cs.montana.edu/courses/csci476/topics/threat_modeling.pdf" TargetMode="External"/><Relationship Id="rId1" Type="http://schemas.openxmlformats.org/officeDocument/2006/relationships/slideLayout" Target="../slideLayouts/slideLayout2.xml"/><Relationship Id="rId6" Type="http://schemas.openxmlformats.org/officeDocument/2006/relationships/hyperlink" Target="https://owasp.org/www-pdf-archive/Slide_Deck_-_Threat_Modelling.pdf" TargetMode="External"/><Relationship Id="rId5" Type="http://schemas.openxmlformats.org/officeDocument/2006/relationships/hyperlink" Target="https://users.encs.concordia.ca/~clark/courses/1601-6150/scribe/L04c.pdf" TargetMode="External"/><Relationship Id="rId4" Type="http://schemas.openxmlformats.org/officeDocument/2006/relationships/hyperlink" Target="https://owasp.org/www-community/Application_Threat_Modeling" TargetMode="External"/><Relationship Id="rId9" Type="http://schemas.openxmlformats.org/officeDocument/2006/relationships/hyperlink" Target="https://www.mitre.org/sites/default/files/publications/PR%2017-0103%20Cyber%20Resiliency%20Design%20Principles%20MTR17001.pdf"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PU with binary numbers and blueprint">
            <a:extLst>
              <a:ext uri="{FF2B5EF4-FFF2-40B4-BE49-F238E27FC236}">
                <a16:creationId xmlns:a16="http://schemas.microsoft.com/office/drawing/2014/main" id="{1B11A3DE-2021-4888-8E5D-79822B0CF8A0}"/>
              </a:ext>
            </a:extLst>
          </p:cNvPr>
          <p:cNvPicPr>
            <a:picLocks noChangeAspect="1"/>
          </p:cNvPicPr>
          <p:nvPr/>
        </p:nvPicPr>
        <p:blipFill rotWithShape="1">
          <a:blip r:embed="rId2"/>
          <a:srcRect/>
          <a:stretch/>
        </p:blipFill>
        <p:spPr>
          <a:xfrm>
            <a:off x="-1" y="1"/>
            <a:ext cx="12191999" cy="6857999"/>
          </a:xfrm>
          <a:prstGeom prst="rect">
            <a:avLst/>
          </a:prstGeom>
        </p:spPr>
      </p:pic>
      <p:sp>
        <p:nvSpPr>
          <p:cNvPr id="40" name="Rectangle 39">
            <a:extLst>
              <a:ext uri="{FF2B5EF4-FFF2-40B4-BE49-F238E27FC236}">
                <a16:creationId xmlns:a16="http://schemas.microsoft.com/office/drawing/2014/main" id="{E4398140-F067-40E9-892C-4DB04C70B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44600" y="-1244600"/>
            <a:ext cx="6858000" cy="9347200"/>
          </a:xfrm>
          <a:prstGeom prst="rect">
            <a:avLst/>
          </a:prstGeom>
          <a:gradFill>
            <a:gsLst>
              <a:gs pos="100000">
                <a:srgbClr val="000000">
                  <a:alpha val="0"/>
                </a:srgbClr>
              </a:gs>
              <a:gs pos="0">
                <a:schemeClr val="tx1"/>
              </a:gs>
              <a:gs pos="0">
                <a:srgbClr val="000000">
                  <a:alpha val="7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CC9859-53D5-5645-97EC-1C8C7C58FD6F}"/>
              </a:ext>
            </a:extLst>
          </p:cNvPr>
          <p:cNvSpPr>
            <a:spLocks noGrp="1"/>
          </p:cNvSpPr>
          <p:nvPr>
            <p:ph type="ctrTitle"/>
          </p:nvPr>
        </p:nvSpPr>
        <p:spPr>
          <a:xfrm>
            <a:off x="758952" y="1143000"/>
            <a:ext cx="4572000" cy="2984701"/>
          </a:xfrm>
        </p:spPr>
        <p:txBody>
          <a:bodyPr anchor="b">
            <a:normAutofit/>
          </a:bodyPr>
          <a:lstStyle/>
          <a:p>
            <a:r>
              <a:rPr lang="en-US" sz="6000">
                <a:solidFill>
                  <a:srgbClr val="FFFFFF"/>
                </a:solidFill>
              </a:rPr>
              <a:t>Architecting for Security Resilience 	</a:t>
            </a:r>
          </a:p>
        </p:txBody>
      </p:sp>
      <p:sp>
        <p:nvSpPr>
          <p:cNvPr id="3" name="Subtitle 2">
            <a:extLst>
              <a:ext uri="{FF2B5EF4-FFF2-40B4-BE49-F238E27FC236}">
                <a16:creationId xmlns:a16="http://schemas.microsoft.com/office/drawing/2014/main" id="{B66F3861-034A-F64C-ACA6-1B9D785E8070}"/>
              </a:ext>
            </a:extLst>
          </p:cNvPr>
          <p:cNvSpPr>
            <a:spLocks noGrp="1"/>
          </p:cNvSpPr>
          <p:nvPr>
            <p:ph type="subTitle" idx="1"/>
          </p:nvPr>
        </p:nvSpPr>
        <p:spPr>
          <a:xfrm>
            <a:off x="758952" y="4452109"/>
            <a:ext cx="4571999" cy="1318071"/>
          </a:xfrm>
        </p:spPr>
        <p:txBody>
          <a:bodyPr>
            <a:normAutofit/>
          </a:bodyPr>
          <a:lstStyle/>
          <a:p>
            <a:r>
              <a:rPr lang="en-US">
                <a:solidFill>
                  <a:srgbClr val="FFFFFF"/>
                </a:solidFill>
              </a:rPr>
              <a:t>Joel Oseiga Aleburu </a:t>
            </a:r>
          </a:p>
          <a:p>
            <a:r>
              <a:rPr lang="en-US">
                <a:solidFill>
                  <a:srgbClr val="FFFFFF"/>
                </a:solidFill>
              </a:rPr>
              <a:t>11/05/2021</a:t>
            </a:r>
          </a:p>
          <a:p>
            <a:endParaRPr lang="en-US">
              <a:solidFill>
                <a:srgbClr val="FFFFFF"/>
              </a:solidFill>
            </a:endParaRPr>
          </a:p>
        </p:txBody>
      </p:sp>
      <p:cxnSp>
        <p:nvCxnSpPr>
          <p:cNvPr id="42" name="Straight Connector 41">
            <a:extLst>
              <a:ext uri="{FF2B5EF4-FFF2-40B4-BE49-F238E27FC236}">
                <a16:creationId xmlns:a16="http://schemas.microsoft.com/office/drawing/2014/main" id="{17726E8A-324C-4684-96F2-AFDDFB2F14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58952" y="4291242"/>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44"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098659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C7056-ACF8-FB49-A1C2-CC75C360C9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0652ED4-01D5-9240-9F34-44499405861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27D7C32-90A2-754E-982E-462CE9178A61}"/>
              </a:ext>
            </a:extLst>
          </p:cNvPr>
          <p:cNvPicPr>
            <a:picLocks noChangeAspect="1"/>
          </p:cNvPicPr>
          <p:nvPr/>
        </p:nvPicPr>
        <p:blipFill>
          <a:blip r:embed="rId3"/>
          <a:stretch>
            <a:fillRect/>
          </a:stretch>
        </p:blipFill>
        <p:spPr>
          <a:xfrm>
            <a:off x="0" y="51773"/>
            <a:ext cx="12192000" cy="6754453"/>
          </a:xfrm>
          <a:prstGeom prst="rect">
            <a:avLst/>
          </a:prstGeom>
        </p:spPr>
      </p:pic>
    </p:spTree>
    <p:extLst>
      <p:ext uri="{BB962C8B-B14F-4D97-AF65-F5344CB8AC3E}">
        <p14:creationId xmlns:p14="http://schemas.microsoft.com/office/powerpoint/2010/main" val="1916674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ECA6C0-FD4A-D941-8E90-CDA0EEC37301}"/>
              </a:ext>
            </a:extLst>
          </p:cNvPr>
          <p:cNvSpPr>
            <a:spLocks noGrp="1"/>
          </p:cNvSpPr>
          <p:nvPr>
            <p:ph type="title"/>
          </p:nvPr>
        </p:nvSpPr>
        <p:spPr>
          <a:xfrm>
            <a:off x="758952" y="420625"/>
            <a:ext cx="10667998" cy="1326814"/>
          </a:xfrm>
        </p:spPr>
        <p:txBody>
          <a:bodyPr vert="horz" lIns="91440" tIns="45720" rIns="91440" bIns="45720" rtlCol="0" anchor="ctr">
            <a:normAutofit/>
          </a:bodyPr>
          <a:lstStyle/>
          <a:p>
            <a:r>
              <a:rPr lang="en-US" i="1" kern="1200" spc="100" baseline="0">
                <a:latin typeface="+mj-lt"/>
                <a:ea typeface="+mj-ea"/>
                <a:cs typeface="+mj-cs"/>
              </a:rPr>
              <a:t>The Process: Identifying Threats</a:t>
            </a:r>
            <a:endParaRPr lang="en-US" i="1" kern="1200" spc="100" baseline="0" dirty="0">
              <a:latin typeface="+mj-lt"/>
              <a:ea typeface="+mj-ea"/>
              <a:cs typeface="+mj-cs"/>
            </a:endParaRPr>
          </a:p>
        </p:txBody>
      </p:sp>
      <p:cxnSp>
        <p:nvCxnSpPr>
          <p:cNvPr id="44" name="Straight Connector 43">
            <a:extLst>
              <a:ext uri="{FF2B5EF4-FFF2-40B4-BE49-F238E27FC236}">
                <a16:creationId xmlns:a16="http://schemas.microsoft.com/office/drawing/2014/main" id="{4D5E13B1-3A31-47C7-8474-7A3DE60068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3888" y="1976039"/>
            <a:ext cx="105156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5AA19C76-AB81-DE4E-8EFF-987E4CFA7D33}"/>
              </a:ext>
            </a:extLst>
          </p:cNvPr>
          <p:cNvPicPr>
            <a:picLocks noChangeAspect="1"/>
          </p:cNvPicPr>
          <p:nvPr/>
        </p:nvPicPr>
        <p:blipFill>
          <a:blip r:embed="rId3"/>
          <a:stretch>
            <a:fillRect/>
          </a:stretch>
        </p:blipFill>
        <p:spPr>
          <a:xfrm>
            <a:off x="2055075" y="2369489"/>
            <a:ext cx="4183456" cy="3409517"/>
          </a:xfrm>
          <a:prstGeom prst="rect">
            <a:avLst/>
          </a:prstGeom>
        </p:spPr>
      </p:pic>
      <p:sp>
        <p:nvSpPr>
          <p:cNvPr id="24" name="Content Placeholder 23">
            <a:extLst>
              <a:ext uri="{FF2B5EF4-FFF2-40B4-BE49-F238E27FC236}">
                <a16:creationId xmlns:a16="http://schemas.microsoft.com/office/drawing/2014/main" id="{348F7588-AD9F-4783-B9D0-3D133B83D1AE}"/>
              </a:ext>
            </a:extLst>
          </p:cNvPr>
          <p:cNvSpPr>
            <a:spLocks noGrp="1"/>
          </p:cNvSpPr>
          <p:nvPr>
            <p:ph idx="1"/>
          </p:nvPr>
        </p:nvSpPr>
        <p:spPr>
          <a:xfrm>
            <a:off x="7888666" y="2202302"/>
            <a:ext cx="3541205" cy="3579788"/>
          </a:xfrm>
        </p:spPr>
        <p:txBody>
          <a:bodyPr>
            <a:normAutofit/>
          </a:bodyPr>
          <a:lstStyle/>
          <a:p>
            <a:r>
              <a:rPr lang="en-US"/>
              <a:t>The four steps to make a threat model</a:t>
            </a:r>
            <a:endParaRPr lang="en-US" dirty="0"/>
          </a:p>
        </p:txBody>
      </p:sp>
      <p:sp>
        <p:nvSpPr>
          <p:cNvPr id="4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601894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73263" y="3119686"/>
            <a:ext cx="8229600" cy="3419476"/>
          </a:xfrm>
          <a:prstGeom prst="roundRect">
            <a:avLst>
              <a:gd name="adj" fmla="val 6439"/>
            </a:avLst>
          </a:prstGeom>
          <a:solidFill>
            <a:srgbClr val="005194">
              <a:alpha val="50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8914" name="Title 1"/>
          <p:cNvSpPr>
            <a:spLocks noGrp="1"/>
          </p:cNvSpPr>
          <p:nvPr>
            <p:ph type="title"/>
          </p:nvPr>
        </p:nvSpPr>
        <p:spPr>
          <a:xfrm>
            <a:off x="758951" y="758952"/>
            <a:ext cx="8669861" cy="642542"/>
          </a:xfrm>
        </p:spPr>
        <p:txBody>
          <a:bodyPr>
            <a:normAutofit fontScale="90000"/>
          </a:bodyPr>
          <a:lstStyle/>
          <a:p>
            <a:pPr lvl="0"/>
            <a:r>
              <a:rPr lang="en-US" dirty="0"/>
              <a:t>Identify Threats</a:t>
            </a:r>
          </a:p>
        </p:txBody>
      </p:sp>
      <p:sp>
        <p:nvSpPr>
          <p:cNvPr id="38915" name="Content Placeholder 2"/>
          <p:cNvSpPr>
            <a:spLocks noGrp="1"/>
          </p:cNvSpPr>
          <p:nvPr>
            <p:ph idx="1"/>
          </p:nvPr>
        </p:nvSpPr>
        <p:spPr>
          <a:xfrm>
            <a:off x="1973263" y="1598613"/>
            <a:ext cx="8229600" cy="1792600"/>
          </a:xfrm>
        </p:spPr>
        <p:txBody>
          <a:bodyPr/>
          <a:lstStyle/>
          <a:p>
            <a:r>
              <a:rPr lang="en-US" dirty="0"/>
              <a:t>Experts can brainstorm</a:t>
            </a:r>
          </a:p>
          <a:p>
            <a:pPr lvl="1"/>
            <a:r>
              <a:rPr lang="en-US" dirty="0"/>
              <a:t>Use STRIDE to step through the diagram elements</a:t>
            </a:r>
          </a:p>
          <a:p>
            <a:pPr lvl="1"/>
            <a:r>
              <a:rPr lang="en-US" dirty="0"/>
              <a:t>Get specific about threat manifestation</a:t>
            </a:r>
          </a:p>
          <a:p>
            <a:endParaRPr lang="en-US" dirty="0"/>
          </a:p>
        </p:txBody>
      </p:sp>
      <p:graphicFrame>
        <p:nvGraphicFramePr>
          <p:cNvPr id="6" name="Table 5"/>
          <p:cNvGraphicFramePr>
            <a:graphicFrameLocks noGrp="1"/>
          </p:cNvGraphicFramePr>
          <p:nvPr/>
        </p:nvGraphicFramePr>
        <p:xfrm>
          <a:off x="2449350" y="3391213"/>
          <a:ext cx="6799754" cy="3147949"/>
        </p:xfrm>
        <a:graphic>
          <a:graphicData uri="http://schemas.openxmlformats.org/drawingml/2006/table">
            <a:tbl>
              <a:tblPr firstRow="1" bandRow="1">
                <a:tableStyleId>{F5AB1C69-6EDB-4FF4-983F-18BD219EF322}</a:tableStyleId>
              </a:tblPr>
              <a:tblGrid>
                <a:gridCol w="3678181">
                  <a:extLst>
                    <a:ext uri="{9D8B030D-6E8A-4147-A177-3AD203B41FA5}">
                      <a16:colId xmlns:a16="http://schemas.microsoft.com/office/drawing/2014/main" val="20000"/>
                    </a:ext>
                  </a:extLst>
                </a:gridCol>
                <a:gridCol w="3121573">
                  <a:extLst>
                    <a:ext uri="{9D8B030D-6E8A-4147-A177-3AD203B41FA5}">
                      <a16:colId xmlns:a16="http://schemas.microsoft.com/office/drawing/2014/main" val="20001"/>
                    </a:ext>
                  </a:extLst>
                </a:gridCol>
              </a:tblGrid>
              <a:tr h="395928">
                <a:tc gridSpan="2">
                  <a:txBody>
                    <a:bodyPr/>
                    <a:lstStyle/>
                    <a:p>
                      <a:pPr marL="0" marR="0" algn="l" defTabSz="914400" rtl="0" eaLnBrk="1" latinLnBrk="0" hangingPunct="1">
                        <a:lnSpc>
                          <a:spcPct val="115000"/>
                        </a:lnSpc>
                        <a:spcBef>
                          <a:spcPts val="1000"/>
                        </a:spcBef>
                        <a:spcAft>
                          <a:spcPts val="0"/>
                        </a:spcAft>
                      </a:pPr>
                      <a:r>
                        <a:rPr lang="en-US" sz="2200" kern="1200" dirty="0">
                          <a:solidFill>
                            <a:schemeClr val="bg1"/>
                          </a:solidFill>
                          <a:effectLst>
                            <a:outerShdw blurRad="38100" dist="38100" dir="2700000" algn="tl">
                              <a:srgbClr val="000000">
                                <a:alpha val="43137"/>
                              </a:srgbClr>
                            </a:outerShdw>
                          </a:effectLst>
                          <a:latin typeface="+mn-lt"/>
                          <a:ea typeface="+mn-ea"/>
                          <a:cs typeface="+mn-cs"/>
                        </a:rPr>
                        <a:t>Threat                                    Property we want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dirty="0"/>
                    </a:p>
                  </a:txBody>
                  <a:tcPr/>
                </a:tc>
                <a:extLst>
                  <a:ext uri="{0D108BD9-81ED-4DB2-BD59-A6C34878D82A}">
                    <a16:rowId xmlns:a16="http://schemas.microsoft.com/office/drawing/2014/main" val="10000"/>
                  </a:ext>
                </a:extLst>
              </a:tr>
              <a:tr h="301105">
                <a:tc>
                  <a:txBody>
                    <a:bodyPr/>
                    <a:lstStyle/>
                    <a:p>
                      <a:pPr marL="0" marR="0" algn="l" defTabSz="914400" rtl="0" eaLnBrk="1" latinLnBrk="0" hangingPunct="1">
                        <a:lnSpc>
                          <a:spcPct val="115000"/>
                        </a:lnSpc>
                        <a:spcBef>
                          <a:spcPts val="1000"/>
                        </a:spcBef>
                        <a:spcAft>
                          <a:spcPts val="0"/>
                        </a:spcAft>
                      </a:pPr>
                      <a:r>
                        <a:rPr lang="en-US" sz="2200" b="1" kern="1200" cap="none" spc="0" dirty="0">
                          <a:ln>
                            <a:noFill/>
                          </a:ln>
                          <a:solidFill>
                            <a:schemeClr val="accent3"/>
                          </a:solidFill>
                          <a:effectLst>
                            <a:outerShdw blurRad="38100" dist="38100" dir="2700000" algn="tl">
                              <a:srgbClr val="000000">
                                <a:alpha val="43137"/>
                              </a:srgbClr>
                            </a:outerShdw>
                          </a:effectLst>
                          <a:latin typeface="+mn-lt"/>
                          <a:ea typeface="+mn-ea"/>
                          <a:cs typeface="+mn-cs"/>
                        </a:rPr>
                        <a:t>S</a:t>
                      </a:r>
                      <a:r>
                        <a:rPr lang="en-US" sz="2200" kern="1200" dirty="0">
                          <a:solidFill>
                            <a:schemeClr val="bg1"/>
                          </a:solidFill>
                          <a:latin typeface="+mn-lt"/>
                          <a:ea typeface="+mn-ea"/>
                          <a:cs typeface="+mn-cs"/>
                        </a:rPr>
                        <a:t>poofing</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2200" kern="1200" dirty="0">
                          <a:solidFill>
                            <a:schemeClr val="bg1"/>
                          </a:solidFill>
                          <a:latin typeface="+mn-lt"/>
                          <a:ea typeface="+mn-ea"/>
                          <a:cs typeface="+mn-cs"/>
                        </a:rPr>
                        <a:t>Authentication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01105">
                <a:tc>
                  <a:txBody>
                    <a:bodyPr/>
                    <a:lstStyle/>
                    <a:p>
                      <a:pPr marL="0" marR="0" algn="l" defTabSz="914400" rtl="0" eaLnBrk="1" latinLnBrk="0" hangingPunct="1">
                        <a:lnSpc>
                          <a:spcPct val="115000"/>
                        </a:lnSpc>
                        <a:spcBef>
                          <a:spcPts val="1000"/>
                        </a:spcBef>
                        <a:spcAft>
                          <a:spcPts val="0"/>
                        </a:spcAft>
                      </a:pPr>
                      <a:r>
                        <a:rPr lang="en-US" sz="2200" b="1" kern="1200" cap="none" spc="0" dirty="0">
                          <a:ln>
                            <a:noFill/>
                          </a:ln>
                          <a:solidFill>
                            <a:schemeClr val="accent3"/>
                          </a:solidFill>
                          <a:effectLst>
                            <a:outerShdw blurRad="38100" dist="38100" dir="2700000" algn="tl">
                              <a:srgbClr val="000000">
                                <a:alpha val="43137"/>
                              </a:srgbClr>
                            </a:outerShdw>
                          </a:effectLst>
                          <a:latin typeface="+mn-lt"/>
                          <a:ea typeface="+mn-ea"/>
                          <a:cs typeface="+mn-cs"/>
                        </a:rPr>
                        <a:t>T</a:t>
                      </a:r>
                      <a:r>
                        <a:rPr lang="en-US" sz="2200" kern="1200" dirty="0">
                          <a:solidFill>
                            <a:schemeClr val="bg1"/>
                          </a:solidFill>
                          <a:latin typeface="+mn-lt"/>
                          <a:ea typeface="+mn-ea"/>
                          <a:cs typeface="+mn-cs"/>
                        </a:rPr>
                        <a:t>ampering</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2200" kern="1200" dirty="0">
                          <a:solidFill>
                            <a:schemeClr val="bg1"/>
                          </a:solidFill>
                          <a:latin typeface="+mn-lt"/>
                          <a:ea typeface="+mn-ea"/>
                          <a:cs typeface="+mn-cs"/>
                        </a:rPr>
                        <a:t>Integrity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01105">
                <a:tc>
                  <a:txBody>
                    <a:bodyPr/>
                    <a:lstStyle/>
                    <a:p>
                      <a:pPr marL="0" marR="0" algn="l" defTabSz="914400" rtl="0" eaLnBrk="1" latinLnBrk="0" hangingPunct="1">
                        <a:lnSpc>
                          <a:spcPct val="115000"/>
                        </a:lnSpc>
                        <a:spcBef>
                          <a:spcPts val="1000"/>
                        </a:spcBef>
                        <a:spcAft>
                          <a:spcPts val="0"/>
                        </a:spcAft>
                      </a:pPr>
                      <a:r>
                        <a:rPr lang="en-US" sz="2200" b="1" kern="1200" cap="none" spc="0" dirty="0">
                          <a:ln>
                            <a:noFill/>
                          </a:ln>
                          <a:solidFill>
                            <a:schemeClr val="accent3"/>
                          </a:solidFill>
                          <a:effectLst>
                            <a:outerShdw blurRad="38100" dist="38100" dir="2700000" algn="tl">
                              <a:srgbClr val="000000">
                                <a:alpha val="43137"/>
                              </a:srgbClr>
                            </a:outerShdw>
                          </a:effectLst>
                          <a:latin typeface="+mn-lt"/>
                          <a:ea typeface="+mn-ea"/>
                          <a:cs typeface="+mn-cs"/>
                        </a:rPr>
                        <a:t>R</a:t>
                      </a:r>
                      <a:r>
                        <a:rPr lang="en-US" sz="2200" kern="1200" dirty="0">
                          <a:solidFill>
                            <a:schemeClr val="bg1"/>
                          </a:solidFill>
                          <a:latin typeface="+mn-lt"/>
                          <a:ea typeface="+mn-ea"/>
                          <a:cs typeface="+mn-cs"/>
                        </a:rPr>
                        <a:t>epudiation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2200" kern="1200" dirty="0">
                          <a:solidFill>
                            <a:schemeClr val="bg1"/>
                          </a:solidFill>
                          <a:latin typeface="+mn-lt"/>
                          <a:ea typeface="+mn-ea"/>
                          <a:cs typeface="+mn-cs"/>
                        </a:rPr>
                        <a:t>Nonrepudiation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01105">
                <a:tc>
                  <a:txBody>
                    <a:bodyPr/>
                    <a:lstStyle/>
                    <a:p>
                      <a:pPr marL="0" marR="0" algn="l" defTabSz="914400" rtl="0" eaLnBrk="1" latinLnBrk="0" hangingPunct="1">
                        <a:lnSpc>
                          <a:spcPct val="115000"/>
                        </a:lnSpc>
                        <a:spcBef>
                          <a:spcPts val="1000"/>
                        </a:spcBef>
                        <a:spcAft>
                          <a:spcPts val="0"/>
                        </a:spcAft>
                      </a:pPr>
                      <a:r>
                        <a:rPr lang="en-US" sz="2200" b="1" kern="1200" cap="none" spc="0" dirty="0">
                          <a:ln>
                            <a:noFill/>
                          </a:ln>
                          <a:solidFill>
                            <a:schemeClr val="accent3"/>
                          </a:solidFill>
                          <a:effectLst>
                            <a:outerShdw blurRad="38100" dist="38100" dir="2700000" algn="tl">
                              <a:srgbClr val="000000">
                                <a:alpha val="43137"/>
                              </a:srgbClr>
                            </a:outerShdw>
                          </a:effectLst>
                          <a:latin typeface="+mn-lt"/>
                          <a:ea typeface="+mn-ea"/>
                          <a:cs typeface="+mn-cs"/>
                        </a:rPr>
                        <a:t>I</a:t>
                      </a:r>
                      <a:r>
                        <a:rPr lang="en-US" sz="2200" kern="1200" dirty="0">
                          <a:solidFill>
                            <a:schemeClr val="bg1"/>
                          </a:solidFill>
                          <a:latin typeface="+mn-lt"/>
                          <a:ea typeface="+mn-ea"/>
                          <a:cs typeface="+mn-cs"/>
                        </a:rPr>
                        <a:t>nformation Disclosure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2200" kern="1200" dirty="0">
                          <a:solidFill>
                            <a:schemeClr val="bg1"/>
                          </a:solidFill>
                          <a:latin typeface="+mn-lt"/>
                          <a:ea typeface="+mn-ea"/>
                          <a:cs typeface="+mn-cs"/>
                        </a:rPr>
                        <a:t>Confidentiality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01105">
                <a:tc>
                  <a:txBody>
                    <a:bodyPr/>
                    <a:lstStyle/>
                    <a:p>
                      <a:pPr marL="0" marR="0" algn="l" defTabSz="914400" rtl="0" eaLnBrk="1" latinLnBrk="0" hangingPunct="1">
                        <a:lnSpc>
                          <a:spcPct val="115000"/>
                        </a:lnSpc>
                        <a:spcBef>
                          <a:spcPts val="1000"/>
                        </a:spcBef>
                        <a:spcAft>
                          <a:spcPts val="0"/>
                        </a:spcAft>
                      </a:pPr>
                      <a:r>
                        <a:rPr lang="en-US" sz="2200" b="1" kern="1200" cap="none" spc="0" dirty="0">
                          <a:ln>
                            <a:noFill/>
                          </a:ln>
                          <a:solidFill>
                            <a:schemeClr val="accent3"/>
                          </a:solidFill>
                          <a:effectLst>
                            <a:outerShdw blurRad="38100" dist="38100" dir="2700000" algn="tl">
                              <a:srgbClr val="000000">
                                <a:alpha val="43137"/>
                              </a:srgbClr>
                            </a:outerShdw>
                          </a:effectLst>
                          <a:latin typeface="+mn-lt"/>
                          <a:ea typeface="+mn-ea"/>
                          <a:cs typeface="+mn-cs"/>
                        </a:rPr>
                        <a:t>D</a:t>
                      </a:r>
                      <a:r>
                        <a:rPr lang="en-US" sz="2200" kern="1200" dirty="0">
                          <a:solidFill>
                            <a:schemeClr val="bg1"/>
                          </a:solidFill>
                          <a:latin typeface="+mn-lt"/>
                          <a:ea typeface="+mn-ea"/>
                          <a:cs typeface="+mn-cs"/>
                        </a:rPr>
                        <a:t>enial of Service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2200" kern="1200" dirty="0">
                          <a:solidFill>
                            <a:schemeClr val="bg1"/>
                          </a:solidFill>
                          <a:latin typeface="+mn-lt"/>
                          <a:ea typeface="+mn-ea"/>
                          <a:cs typeface="+mn-cs"/>
                        </a:rPr>
                        <a:t>Availability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01105">
                <a:tc>
                  <a:txBody>
                    <a:bodyPr/>
                    <a:lstStyle/>
                    <a:p>
                      <a:pPr marL="0" marR="0" algn="l" defTabSz="914400" rtl="0" eaLnBrk="1" latinLnBrk="0" hangingPunct="1">
                        <a:lnSpc>
                          <a:spcPct val="115000"/>
                        </a:lnSpc>
                        <a:spcBef>
                          <a:spcPts val="1000"/>
                        </a:spcBef>
                        <a:spcAft>
                          <a:spcPts val="0"/>
                        </a:spcAft>
                      </a:pPr>
                      <a:r>
                        <a:rPr lang="en-US" sz="2200" b="1" kern="1200" cap="none" spc="0" dirty="0">
                          <a:ln>
                            <a:noFill/>
                          </a:ln>
                          <a:solidFill>
                            <a:schemeClr val="accent3"/>
                          </a:solidFill>
                          <a:effectLst>
                            <a:outerShdw blurRad="38100" dist="38100" dir="2700000" algn="tl">
                              <a:srgbClr val="000000">
                                <a:alpha val="43137"/>
                              </a:srgbClr>
                            </a:outerShdw>
                          </a:effectLst>
                          <a:latin typeface="+mn-lt"/>
                          <a:ea typeface="+mn-ea"/>
                          <a:cs typeface="+mn-cs"/>
                        </a:rPr>
                        <a:t>E</a:t>
                      </a:r>
                      <a:r>
                        <a:rPr lang="en-US" sz="2200" kern="1200" dirty="0">
                          <a:solidFill>
                            <a:schemeClr val="bg1"/>
                          </a:solidFill>
                          <a:latin typeface="+mn-lt"/>
                          <a:ea typeface="+mn-ea"/>
                          <a:cs typeface="+mn-cs"/>
                        </a:rPr>
                        <a:t>levation of Privilege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2200" kern="1200" dirty="0">
                          <a:solidFill>
                            <a:schemeClr val="bg1"/>
                          </a:solidFill>
                          <a:latin typeface="+mn-lt"/>
                          <a:ea typeface="+mn-ea"/>
                          <a:cs typeface="+mn-cs"/>
                        </a:rPr>
                        <a:t>Authorization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981200" y="2040952"/>
            <a:ext cx="8229600" cy="3419476"/>
          </a:xfrm>
          <a:prstGeom prst="roundRect">
            <a:avLst>
              <a:gd name="adj" fmla="val 6439"/>
            </a:avLst>
          </a:prstGeom>
          <a:solidFill>
            <a:srgbClr val="005194">
              <a:alpha val="50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8914" name="Title 1"/>
          <p:cNvSpPr>
            <a:spLocks noGrp="1"/>
          </p:cNvSpPr>
          <p:nvPr>
            <p:ph type="title"/>
          </p:nvPr>
        </p:nvSpPr>
        <p:spPr>
          <a:xfrm>
            <a:off x="758952" y="758952"/>
            <a:ext cx="8010294" cy="847285"/>
          </a:xfrm>
        </p:spPr>
        <p:txBody>
          <a:bodyPr>
            <a:normAutofit fontScale="90000"/>
          </a:bodyPr>
          <a:lstStyle/>
          <a:p>
            <a:pPr lvl="0"/>
            <a:r>
              <a:rPr lang="en-US" dirty="0"/>
              <a:t>Threat: Spoofing</a:t>
            </a:r>
          </a:p>
        </p:txBody>
      </p:sp>
      <p:graphicFrame>
        <p:nvGraphicFramePr>
          <p:cNvPr id="14" name="Table 13"/>
          <p:cNvGraphicFramePr>
            <a:graphicFrameLocks noGrp="1"/>
          </p:cNvGraphicFramePr>
          <p:nvPr>
            <p:extLst>
              <p:ext uri="{D42A27DB-BD31-4B8C-83A1-F6EECF244321}">
                <p14:modId xmlns:p14="http://schemas.microsoft.com/office/powerpoint/2010/main" val="444947978"/>
              </p:ext>
            </p:extLst>
          </p:nvPr>
        </p:nvGraphicFramePr>
        <p:xfrm>
          <a:off x="2384297" y="2147804"/>
          <a:ext cx="6804673" cy="2951656"/>
        </p:xfrm>
        <a:graphic>
          <a:graphicData uri="http://schemas.openxmlformats.org/drawingml/2006/table">
            <a:tbl>
              <a:tblPr bandRow="1">
                <a:tableStyleId>{2D5ABB26-0587-4C30-8999-92F81FD0307C}</a:tableStyleId>
              </a:tblPr>
              <a:tblGrid>
                <a:gridCol w="1755273">
                  <a:extLst>
                    <a:ext uri="{9D8B030D-6E8A-4147-A177-3AD203B41FA5}">
                      <a16:colId xmlns:a16="http://schemas.microsoft.com/office/drawing/2014/main" val="20000"/>
                    </a:ext>
                  </a:extLst>
                </a:gridCol>
                <a:gridCol w="5049400">
                  <a:extLst>
                    <a:ext uri="{9D8B030D-6E8A-4147-A177-3AD203B41FA5}">
                      <a16:colId xmlns:a16="http://schemas.microsoft.com/office/drawing/2014/main" val="20001"/>
                    </a:ext>
                  </a:extLst>
                </a:gridCol>
              </a:tblGrid>
              <a:tr h="403700">
                <a:tc>
                  <a:txBody>
                    <a:bodyPr/>
                    <a:lstStyle/>
                    <a:p>
                      <a:r>
                        <a:rPr lang="en-US" sz="2400" dirty="0">
                          <a:solidFill>
                            <a:schemeClr val="bg1"/>
                          </a:solidFill>
                          <a:latin typeface="Segoe UI" pitchFamily="34" charset="0"/>
                          <a:cs typeface="Segoe UI" pitchFamily="34" charset="0"/>
                        </a:rPr>
                        <a:t>Threat</a:t>
                      </a:r>
                    </a:p>
                  </a:txBody>
                  <a:tcPr marT="91440" marB="91440"/>
                </a:tc>
                <a:tc>
                  <a:txBody>
                    <a:bodyPr/>
                    <a:lstStyle/>
                    <a:p>
                      <a:r>
                        <a:rPr lang="en-US" sz="2400" b="1" dirty="0">
                          <a:solidFill>
                            <a:schemeClr val="accent3"/>
                          </a:solidFill>
                          <a:effectLst>
                            <a:outerShdw blurRad="38100" dist="38100" dir="2700000" algn="tl">
                              <a:srgbClr val="000000">
                                <a:alpha val="43137"/>
                              </a:srgbClr>
                            </a:outerShdw>
                          </a:effectLst>
                          <a:latin typeface="Segoe UI" pitchFamily="34" charset="0"/>
                          <a:cs typeface="Segoe UI" pitchFamily="34" charset="0"/>
                        </a:rPr>
                        <a:t>S</a:t>
                      </a:r>
                      <a:r>
                        <a:rPr lang="en-US" sz="2400" dirty="0">
                          <a:solidFill>
                            <a:schemeClr val="bg1"/>
                          </a:solidFill>
                          <a:latin typeface="Segoe UI" pitchFamily="34" charset="0"/>
                          <a:cs typeface="Segoe UI" pitchFamily="34" charset="0"/>
                        </a:rPr>
                        <a:t>poofing</a:t>
                      </a:r>
                    </a:p>
                  </a:txBody>
                  <a:tcPr marT="91440" marB="91440"/>
                </a:tc>
                <a:extLst>
                  <a:ext uri="{0D108BD9-81ED-4DB2-BD59-A6C34878D82A}">
                    <a16:rowId xmlns:a16="http://schemas.microsoft.com/office/drawing/2014/main" val="10000"/>
                  </a:ext>
                </a:extLst>
              </a:tr>
              <a:tr h="403700">
                <a:tc>
                  <a:txBody>
                    <a:bodyPr/>
                    <a:lstStyle/>
                    <a:p>
                      <a:r>
                        <a:rPr lang="en-US" sz="2400" dirty="0">
                          <a:solidFill>
                            <a:schemeClr val="bg1"/>
                          </a:solidFill>
                          <a:latin typeface="Segoe UI" pitchFamily="34" charset="0"/>
                          <a:cs typeface="Segoe UI" pitchFamily="34" charset="0"/>
                        </a:rPr>
                        <a:t>Property</a:t>
                      </a:r>
                    </a:p>
                  </a:txBody>
                  <a:tcPr marT="91440" marB="91440"/>
                </a:tc>
                <a:tc>
                  <a:txBody>
                    <a:bodyPr/>
                    <a:lstStyle/>
                    <a:p>
                      <a:r>
                        <a:rPr lang="en-US" sz="2400" dirty="0">
                          <a:solidFill>
                            <a:schemeClr val="bg1"/>
                          </a:solidFill>
                          <a:latin typeface="Segoe UI" pitchFamily="34" charset="0"/>
                          <a:cs typeface="Segoe UI" pitchFamily="34" charset="0"/>
                        </a:rPr>
                        <a:t>Authentication</a:t>
                      </a:r>
                    </a:p>
                  </a:txBody>
                  <a:tcPr marT="91440" marB="91440"/>
                </a:tc>
                <a:extLst>
                  <a:ext uri="{0D108BD9-81ED-4DB2-BD59-A6C34878D82A}">
                    <a16:rowId xmlns:a16="http://schemas.microsoft.com/office/drawing/2014/main" val="10001"/>
                  </a:ext>
                </a:extLst>
              </a:tr>
              <a:tr h="726659">
                <a:tc>
                  <a:txBody>
                    <a:bodyPr/>
                    <a:lstStyle/>
                    <a:p>
                      <a:r>
                        <a:rPr lang="en-US" sz="2400" dirty="0">
                          <a:solidFill>
                            <a:schemeClr val="bg1"/>
                          </a:solidFill>
                          <a:latin typeface="Segoe UI" pitchFamily="34" charset="0"/>
                          <a:cs typeface="Segoe UI" pitchFamily="34" charset="0"/>
                        </a:rPr>
                        <a:t>Definition</a:t>
                      </a:r>
                    </a:p>
                  </a:txBody>
                  <a:tcPr marT="91440" marB="91440"/>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a:solidFill>
                            <a:schemeClr val="bg1"/>
                          </a:solidFill>
                          <a:latin typeface="Segoe UI" pitchFamily="34" charset="0"/>
                          <a:cs typeface="Segoe UI" pitchFamily="34" charset="0"/>
                        </a:rPr>
                        <a:t>Impersonating something or someone else</a:t>
                      </a:r>
                    </a:p>
                  </a:txBody>
                  <a:tcPr marT="91440" marB="91440"/>
                </a:tc>
                <a:extLst>
                  <a:ext uri="{0D108BD9-81ED-4DB2-BD59-A6C34878D82A}">
                    <a16:rowId xmlns:a16="http://schemas.microsoft.com/office/drawing/2014/main" val="10002"/>
                  </a:ext>
                </a:extLst>
              </a:tr>
              <a:tr h="939976">
                <a:tc>
                  <a:txBody>
                    <a:bodyPr/>
                    <a:lstStyle/>
                    <a:p>
                      <a:r>
                        <a:rPr lang="en-US" sz="2400" dirty="0">
                          <a:solidFill>
                            <a:schemeClr val="bg1"/>
                          </a:solidFill>
                          <a:latin typeface="Segoe UI" pitchFamily="34" charset="0"/>
                          <a:cs typeface="Segoe UI" pitchFamily="34" charset="0"/>
                        </a:rPr>
                        <a:t>Example</a:t>
                      </a:r>
                    </a:p>
                  </a:txBody>
                  <a:tcPr marT="91440" marB="91440"/>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a:solidFill>
                            <a:schemeClr val="bg1"/>
                          </a:solidFill>
                          <a:latin typeface="Segoe UI" pitchFamily="34" charset="0"/>
                          <a:cs typeface="Segoe UI" pitchFamily="34" charset="0"/>
                        </a:rPr>
                        <a:t>Pretending to be any of, microsoft.com, or ntdll.dll</a:t>
                      </a:r>
                    </a:p>
                  </a:txBody>
                  <a:tcPr marT="91440" marB="91440"/>
                </a:tc>
                <a:extLst>
                  <a:ext uri="{0D108BD9-81ED-4DB2-BD59-A6C34878D82A}">
                    <a16:rowId xmlns:a16="http://schemas.microsoft.com/office/drawing/2014/main" val="10003"/>
                  </a:ext>
                </a:extLst>
              </a:tr>
            </a:tbl>
          </a:graphicData>
        </a:graphic>
      </p:graphicFrame>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697735" y="1815478"/>
            <a:ext cx="8229600" cy="2977638"/>
          </a:xfrm>
          <a:prstGeom prst="roundRect">
            <a:avLst>
              <a:gd name="adj" fmla="val 6439"/>
            </a:avLst>
          </a:prstGeom>
          <a:solidFill>
            <a:srgbClr val="005194">
              <a:alpha val="50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8914" name="Title 1"/>
          <p:cNvSpPr>
            <a:spLocks noGrp="1"/>
          </p:cNvSpPr>
          <p:nvPr>
            <p:ph type="title"/>
          </p:nvPr>
        </p:nvSpPr>
        <p:spPr>
          <a:xfrm>
            <a:off x="758952" y="758952"/>
            <a:ext cx="6916012" cy="1684445"/>
          </a:xfrm>
        </p:spPr>
        <p:txBody>
          <a:bodyPr/>
          <a:lstStyle/>
          <a:p>
            <a:pPr lvl="0"/>
            <a:r>
              <a:rPr lang="en-US" dirty="0"/>
              <a:t>Threat: Tampering</a:t>
            </a:r>
          </a:p>
        </p:txBody>
      </p:sp>
      <p:graphicFrame>
        <p:nvGraphicFramePr>
          <p:cNvPr id="6" name="Table 5"/>
          <p:cNvGraphicFramePr>
            <a:graphicFrameLocks noGrp="1"/>
          </p:cNvGraphicFramePr>
          <p:nvPr>
            <p:extLst>
              <p:ext uri="{D42A27DB-BD31-4B8C-83A1-F6EECF244321}">
                <p14:modId xmlns:p14="http://schemas.microsoft.com/office/powerpoint/2010/main" val="3732940356"/>
              </p:ext>
            </p:extLst>
          </p:nvPr>
        </p:nvGraphicFramePr>
        <p:xfrm>
          <a:off x="2388789" y="1998365"/>
          <a:ext cx="6847491" cy="2611863"/>
        </p:xfrm>
        <a:graphic>
          <a:graphicData uri="http://schemas.openxmlformats.org/drawingml/2006/table">
            <a:tbl>
              <a:tblPr bandRow="1">
                <a:tableStyleId>{2D5ABB26-0587-4C30-8999-92F81FD0307C}</a:tableStyleId>
              </a:tblPr>
              <a:tblGrid>
                <a:gridCol w="1755273">
                  <a:extLst>
                    <a:ext uri="{9D8B030D-6E8A-4147-A177-3AD203B41FA5}">
                      <a16:colId xmlns:a16="http://schemas.microsoft.com/office/drawing/2014/main" val="20000"/>
                    </a:ext>
                  </a:extLst>
                </a:gridCol>
                <a:gridCol w="5092218">
                  <a:extLst>
                    <a:ext uri="{9D8B030D-6E8A-4147-A177-3AD203B41FA5}">
                      <a16:colId xmlns:a16="http://schemas.microsoft.com/office/drawing/2014/main" val="20001"/>
                    </a:ext>
                  </a:extLst>
                </a:gridCol>
              </a:tblGrid>
              <a:tr h="392445">
                <a:tc>
                  <a:txBody>
                    <a:bodyPr/>
                    <a:lstStyle/>
                    <a:p>
                      <a:r>
                        <a:rPr lang="en-US" sz="2400" dirty="0">
                          <a:solidFill>
                            <a:schemeClr val="bg1"/>
                          </a:solidFill>
                          <a:latin typeface="Segoe UI" pitchFamily="34" charset="0"/>
                          <a:cs typeface="Segoe UI" pitchFamily="34" charset="0"/>
                        </a:rPr>
                        <a:t>Threat</a:t>
                      </a:r>
                    </a:p>
                  </a:txBody>
                  <a:tcPr marT="91440" marB="91440"/>
                </a:tc>
                <a:tc>
                  <a:txBody>
                    <a:bodyPr/>
                    <a:lstStyle/>
                    <a:p>
                      <a:r>
                        <a:rPr lang="en-US" sz="2400" b="1" dirty="0">
                          <a:solidFill>
                            <a:schemeClr val="accent3"/>
                          </a:solidFill>
                          <a:effectLst>
                            <a:outerShdw blurRad="38100" dist="38100" dir="2700000" algn="tl">
                              <a:srgbClr val="000000">
                                <a:alpha val="43137"/>
                              </a:srgbClr>
                            </a:outerShdw>
                          </a:effectLst>
                          <a:latin typeface="Segoe UI" pitchFamily="34" charset="0"/>
                          <a:cs typeface="Segoe UI" pitchFamily="34" charset="0"/>
                        </a:rPr>
                        <a:t>T</a:t>
                      </a:r>
                      <a:r>
                        <a:rPr lang="en-US" sz="2400" dirty="0">
                          <a:solidFill>
                            <a:schemeClr val="bg1"/>
                          </a:solidFill>
                          <a:latin typeface="Segoe UI" pitchFamily="34" charset="0"/>
                          <a:cs typeface="Segoe UI" pitchFamily="34" charset="0"/>
                        </a:rPr>
                        <a:t>ampering</a:t>
                      </a:r>
                    </a:p>
                  </a:txBody>
                  <a:tcPr marT="91440" marB="91440"/>
                </a:tc>
                <a:extLst>
                  <a:ext uri="{0D108BD9-81ED-4DB2-BD59-A6C34878D82A}">
                    <a16:rowId xmlns:a16="http://schemas.microsoft.com/office/drawing/2014/main" val="10000"/>
                  </a:ext>
                </a:extLst>
              </a:tr>
              <a:tr h="392445">
                <a:tc>
                  <a:txBody>
                    <a:bodyPr/>
                    <a:lstStyle/>
                    <a:p>
                      <a:r>
                        <a:rPr lang="en-US" sz="2400" dirty="0">
                          <a:solidFill>
                            <a:schemeClr val="bg1"/>
                          </a:solidFill>
                          <a:latin typeface="Segoe UI" pitchFamily="34" charset="0"/>
                          <a:cs typeface="Segoe UI" pitchFamily="34" charset="0"/>
                        </a:rPr>
                        <a:t>Property</a:t>
                      </a:r>
                    </a:p>
                  </a:txBody>
                  <a:tcPr marT="91440" marB="91440"/>
                </a:tc>
                <a:tc>
                  <a:txBody>
                    <a:bodyPr/>
                    <a:lstStyle/>
                    <a:p>
                      <a:r>
                        <a:rPr lang="en-US" sz="2400" dirty="0">
                          <a:solidFill>
                            <a:schemeClr val="bg1"/>
                          </a:solidFill>
                          <a:latin typeface="Segoe UI" pitchFamily="34" charset="0"/>
                          <a:cs typeface="Segoe UI" pitchFamily="34" charset="0"/>
                        </a:rPr>
                        <a:t>Integrity</a:t>
                      </a:r>
                    </a:p>
                  </a:txBody>
                  <a:tcPr marT="91440" marB="91440"/>
                </a:tc>
                <a:extLst>
                  <a:ext uri="{0D108BD9-81ED-4DB2-BD59-A6C34878D82A}">
                    <a16:rowId xmlns:a16="http://schemas.microsoft.com/office/drawing/2014/main" val="10001"/>
                  </a:ext>
                </a:extLst>
              </a:tr>
              <a:tr h="392445">
                <a:tc>
                  <a:txBody>
                    <a:bodyPr/>
                    <a:lstStyle/>
                    <a:p>
                      <a:r>
                        <a:rPr lang="en-US" sz="2400" dirty="0">
                          <a:solidFill>
                            <a:schemeClr val="bg1"/>
                          </a:solidFill>
                          <a:latin typeface="Segoe UI" pitchFamily="34" charset="0"/>
                          <a:cs typeface="Segoe UI" pitchFamily="34" charset="0"/>
                        </a:rPr>
                        <a:t>Definition</a:t>
                      </a:r>
                    </a:p>
                  </a:txBody>
                  <a:tcPr marT="91440" marB="91440"/>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a:solidFill>
                            <a:schemeClr val="bg1"/>
                          </a:solidFill>
                          <a:latin typeface="Segoe UI" pitchFamily="34" charset="0"/>
                          <a:cs typeface="Segoe UI" pitchFamily="34" charset="0"/>
                        </a:rPr>
                        <a:t>Modifying</a:t>
                      </a:r>
                      <a:r>
                        <a:rPr lang="en-US" sz="2400" baseline="0" dirty="0">
                          <a:solidFill>
                            <a:schemeClr val="bg1"/>
                          </a:solidFill>
                          <a:latin typeface="Segoe UI" pitchFamily="34" charset="0"/>
                          <a:cs typeface="Segoe UI" pitchFamily="34" charset="0"/>
                        </a:rPr>
                        <a:t> data or code</a:t>
                      </a:r>
                      <a:endParaRPr lang="en-US" sz="2400" dirty="0">
                        <a:solidFill>
                          <a:schemeClr val="bg1"/>
                        </a:solidFill>
                        <a:latin typeface="Segoe UI" pitchFamily="34" charset="0"/>
                        <a:cs typeface="Segoe UI" pitchFamily="34" charset="0"/>
                      </a:endParaRPr>
                    </a:p>
                  </a:txBody>
                  <a:tcPr marT="91440" marB="91440"/>
                </a:tc>
                <a:extLst>
                  <a:ext uri="{0D108BD9-81ED-4DB2-BD59-A6C34878D82A}">
                    <a16:rowId xmlns:a16="http://schemas.microsoft.com/office/drawing/2014/main" val="10002"/>
                  </a:ext>
                </a:extLst>
              </a:tr>
              <a:tr h="965943">
                <a:tc>
                  <a:txBody>
                    <a:bodyPr/>
                    <a:lstStyle/>
                    <a:p>
                      <a:r>
                        <a:rPr lang="en-US" sz="2400" dirty="0">
                          <a:solidFill>
                            <a:schemeClr val="bg1"/>
                          </a:solidFill>
                          <a:latin typeface="Segoe UI" pitchFamily="34" charset="0"/>
                          <a:cs typeface="Segoe UI" pitchFamily="34" charset="0"/>
                        </a:rPr>
                        <a:t>Example</a:t>
                      </a:r>
                    </a:p>
                  </a:txBody>
                  <a:tcPr marT="91440" marB="91440"/>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kern="1200" baseline="0" dirty="0">
                          <a:solidFill>
                            <a:schemeClr val="bg1"/>
                          </a:solidFill>
                          <a:latin typeface="Segoe UI" pitchFamily="34" charset="0"/>
                          <a:ea typeface="+mn-ea"/>
                          <a:cs typeface="Segoe UI" pitchFamily="34" charset="0"/>
                        </a:rPr>
                        <a:t>Modifying a DLL on disk or DVD, or a packet as it traverses the LAN </a:t>
                      </a:r>
                    </a:p>
                  </a:txBody>
                  <a:tcPr marT="91440" marB="91440"/>
                </a:tc>
                <a:extLst>
                  <a:ext uri="{0D108BD9-81ED-4DB2-BD59-A6C34878D82A}">
                    <a16:rowId xmlns:a16="http://schemas.microsoft.com/office/drawing/2014/main" val="10003"/>
                  </a:ext>
                </a:extLst>
              </a:tr>
            </a:tbl>
          </a:graphicData>
        </a:graphic>
      </p:graphicFrame>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536250" y="2018526"/>
            <a:ext cx="8229600" cy="3749535"/>
          </a:xfrm>
          <a:prstGeom prst="roundRect">
            <a:avLst>
              <a:gd name="adj" fmla="val 6439"/>
            </a:avLst>
          </a:prstGeom>
          <a:solidFill>
            <a:srgbClr val="005194">
              <a:alpha val="50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8914" name="Title 1"/>
          <p:cNvSpPr>
            <a:spLocks noGrp="1"/>
          </p:cNvSpPr>
          <p:nvPr>
            <p:ph type="title"/>
          </p:nvPr>
        </p:nvSpPr>
        <p:spPr>
          <a:xfrm>
            <a:off x="758951" y="758952"/>
            <a:ext cx="7035933" cy="1594504"/>
          </a:xfrm>
        </p:spPr>
        <p:txBody>
          <a:bodyPr/>
          <a:lstStyle/>
          <a:p>
            <a:pPr lvl="0"/>
            <a:r>
              <a:rPr lang="en-US" dirty="0"/>
              <a:t>Threat: Repudiation</a:t>
            </a:r>
          </a:p>
        </p:txBody>
      </p:sp>
      <p:graphicFrame>
        <p:nvGraphicFramePr>
          <p:cNvPr id="7" name="Table 6"/>
          <p:cNvGraphicFramePr>
            <a:graphicFrameLocks noGrp="1"/>
          </p:cNvGraphicFramePr>
          <p:nvPr>
            <p:extLst>
              <p:ext uri="{D42A27DB-BD31-4B8C-83A1-F6EECF244321}">
                <p14:modId xmlns:p14="http://schemas.microsoft.com/office/powerpoint/2010/main" val="4082097528"/>
              </p:ext>
            </p:extLst>
          </p:nvPr>
        </p:nvGraphicFramePr>
        <p:xfrm>
          <a:off x="2227305" y="2163665"/>
          <a:ext cx="6847491" cy="3459259"/>
        </p:xfrm>
        <a:graphic>
          <a:graphicData uri="http://schemas.openxmlformats.org/drawingml/2006/table">
            <a:tbl>
              <a:tblPr bandRow="1">
                <a:tableStyleId>{2D5ABB26-0587-4C30-8999-92F81FD0307C}</a:tableStyleId>
              </a:tblPr>
              <a:tblGrid>
                <a:gridCol w="1755273">
                  <a:extLst>
                    <a:ext uri="{9D8B030D-6E8A-4147-A177-3AD203B41FA5}">
                      <a16:colId xmlns:a16="http://schemas.microsoft.com/office/drawing/2014/main" val="20000"/>
                    </a:ext>
                  </a:extLst>
                </a:gridCol>
                <a:gridCol w="5092218">
                  <a:extLst>
                    <a:ext uri="{9D8B030D-6E8A-4147-A177-3AD203B41FA5}">
                      <a16:colId xmlns:a16="http://schemas.microsoft.com/office/drawing/2014/main" val="20001"/>
                    </a:ext>
                  </a:extLst>
                </a:gridCol>
              </a:tblGrid>
              <a:tr h="379959">
                <a:tc>
                  <a:txBody>
                    <a:bodyPr/>
                    <a:lstStyle/>
                    <a:p>
                      <a:r>
                        <a:rPr lang="en-US" sz="2400" dirty="0">
                          <a:solidFill>
                            <a:schemeClr val="bg1"/>
                          </a:solidFill>
                          <a:latin typeface="Segoe UI" pitchFamily="34" charset="0"/>
                          <a:cs typeface="Segoe UI" pitchFamily="34" charset="0"/>
                        </a:rPr>
                        <a:t>Threat</a:t>
                      </a:r>
                    </a:p>
                  </a:txBody>
                  <a:tcPr marT="91440" marB="91440"/>
                </a:tc>
                <a:tc>
                  <a:txBody>
                    <a:bodyPr/>
                    <a:lstStyle/>
                    <a:p>
                      <a:r>
                        <a:rPr lang="en-US" sz="2400" b="1" dirty="0">
                          <a:solidFill>
                            <a:schemeClr val="accent3"/>
                          </a:solidFill>
                          <a:effectLst>
                            <a:outerShdw blurRad="38100" dist="38100" dir="2700000" algn="tl">
                              <a:srgbClr val="000000">
                                <a:alpha val="43137"/>
                              </a:srgbClr>
                            </a:outerShdw>
                          </a:effectLst>
                          <a:latin typeface="Segoe UI" pitchFamily="34" charset="0"/>
                          <a:cs typeface="Segoe UI" pitchFamily="34" charset="0"/>
                        </a:rPr>
                        <a:t>R</a:t>
                      </a:r>
                      <a:r>
                        <a:rPr lang="en-US" sz="2400" b="0" dirty="0">
                          <a:solidFill>
                            <a:schemeClr val="bg1"/>
                          </a:solidFill>
                          <a:latin typeface="Segoe UI" pitchFamily="34" charset="0"/>
                          <a:cs typeface="Segoe UI" pitchFamily="34" charset="0"/>
                        </a:rPr>
                        <a:t>epudiation</a:t>
                      </a:r>
                    </a:p>
                  </a:txBody>
                  <a:tcPr marT="91440" marB="91440"/>
                </a:tc>
                <a:extLst>
                  <a:ext uri="{0D108BD9-81ED-4DB2-BD59-A6C34878D82A}">
                    <a16:rowId xmlns:a16="http://schemas.microsoft.com/office/drawing/2014/main" val="10000"/>
                  </a:ext>
                </a:extLst>
              </a:tr>
              <a:tr h="379959">
                <a:tc>
                  <a:txBody>
                    <a:bodyPr/>
                    <a:lstStyle/>
                    <a:p>
                      <a:r>
                        <a:rPr lang="en-US" sz="2400" dirty="0">
                          <a:solidFill>
                            <a:schemeClr val="bg1"/>
                          </a:solidFill>
                          <a:latin typeface="Segoe UI" pitchFamily="34" charset="0"/>
                          <a:cs typeface="Segoe UI" pitchFamily="34" charset="0"/>
                        </a:rPr>
                        <a:t>Property</a:t>
                      </a:r>
                    </a:p>
                  </a:txBody>
                  <a:tcPr marT="91440" marB="91440"/>
                </a:tc>
                <a:tc>
                  <a:txBody>
                    <a:bodyPr/>
                    <a:lstStyle/>
                    <a:p>
                      <a:r>
                        <a:rPr lang="en-US" sz="2400" dirty="0">
                          <a:solidFill>
                            <a:schemeClr val="bg1"/>
                          </a:solidFill>
                          <a:latin typeface="Segoe UI" pitchFamily="34" charset="0"/>
                          <a:cs typeface="Segoe UI" pitchFamily="34" charset="0"/>
                        </a:rPr>
                        <a:t>Non-Repudiation</a:t>
                      </a:r>
                    </a:p>
                  </a:txBody>
                  <a:tcPr marT="91440" marB="91440"/>
                </a:tc>
                <a:extLst>
                  <a:ext uri="{0D108BD9-81ED-4DB2-BD59-A6C34878D82A}">
                    <a16:rowId xmlns:a16="http://schemas.microsoft.com/office/drawing/2014/main" val="10001"/>
                  </a:ext>
                </a:extLst>
              </a:tr>
              <a:tr h="683927">
                <a:tc>
                  <a:txBody>
                    <a:bodyPr/>
                    <a:lstStyle/>
                    <a:p>
                      <a:r>
                        <a:rPr lang="en-US" sz="2400" dirty="0">
                          <a:solidFill>
                            <a:schemeClr val="bg1"/>
                          </a:solidFill>
                          <a:latin typeface="Segoe UI" pitchFamily="34" charset="0"/>
                          <a:cs typeface="Segoe UI" pitchFamily="34" charset="0"/>
                        </a:rPr>
                        <a:t>Definition</a:t>
                      </a:r>
                    </a:p>
                  </a:txBody>
                  <a:tcPr marT="91440" marB="91440"/>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a:solidFill>
                            <a:schemeClr val="bg1"/>
                          </a:solidFill>
                          <a:latin typeface="Segoe UI" pitchFamily="34" charset="0"/>
                          <a:cs typeface="Segoe UI" pitchFamily="34" charset="0"/>
                        </a:rPr>
                        <a:t>Claiming to have not performed</a:t>
                      </a:r>
                      <a:br>
                        <a:rPr lang="en-US" sz="2400" dirty="0">
                          <a:solidFill>
                            <a:schemeClr val="bg1"/>
                          </a:solidFill>
                          <a:latin typeface="Segoe UI" pitchFamily="34" charset="0"/>
                          <a:cs typeface="Segoe UI" pitchFamily="34" charset="0"/>
                        </a:rPr>
                      </a:br>
                      <a:r>
                        <a:rPr lang="en-US" sz="2400" dirty="0">
                          <a:solidFill>
                            <a:schemeClr val="bg1"/>
                          </a:solidFill>
                          <a:latin typeface="Segoe UI" pitchFamily="34" charset="0"/>
                          <a:cs typeface="Segoe UI" pitchFamily="34" charset="0"/>
                        </a:rPr>
                        <a:t>an action</a:t>
                      </a:r>
                    </a:p>
                  </a:txBody>
                  <a:tcPr marT="91440" marB="91440"/>
                </a:tc>
                <a:extLst>
                  <a:ext uri="{0D108BD9-81ED-4DB2-BD59-A6C34878D82A}">
                    <a16:rowId xmlns:a16="http://schemas.microsoft.com/office/drawing/2014/main" val="10002"/>
                  </a:ext>
                </a:extLst>
              </a:tr>
              <a:tr h="1447579">
                <a:tc>
                  <a:txBody>
                    <a:bodyPr/>
                    <a:lstStyle/>
                    <a:p>
                      <a:r>
                        <a:rPr lang="en-US" sz="2400" dirty="0">
                          <a:solidFill>
                            <a:schemeClr val="bg1"/>
                          </a:solidFill>
                          <a:latin typeface="Segoe UI" pitchFamily="34" charset="0"/>
                          <a:cs typeface="Segoe UI" pitchFamily="34" charset="0"/>
                        </a:rPr>
                        <a:t>Example</a:t>
                      </a:r>
                    </a:p>
                  </a:txBody>
                  <a:tcPr marT="91440" marB="91440"/>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kern="1200" baseline="0" dirty="0">
                          <a:solidFill>
                            <a:schemeClr val="bg1"/>
                          </a:solidFill>
                          <a:latin typeface="Segoe UI" pitchFamily="34" charset="0"/>
                          <a:ea typeface="+mn-ea"/>
                          <a:cs typeface="Segoe UI" pitchFamily="34" charset="0"/>
                        </a:rPr>
                        <a:t>“I didn’t send that email,” “I didn’t modify that file,” “I certainly didn’t visit that Web site, dear!”</a:t>
                      </a:r>
                    </a:p>
                  </a:txBody>
                  <a:tcPr marT="91440" marB="91440"/>
                </a:tc>
                <a:extLst>
                  <a:ext uri="{0D108BD9-81ED-4DB2-BD59-A6C34878D82A}">
                    <a16:rowId xmlns:a16="http://schemas.microsoft.com/office/drawing/2014/main" val="10003"/>
                  </a:ext>
                </a:extLst>
              </a:tr>
            </a:tbl>
          </a:graphicData>
        </a:graphic>
      </p:graphicFrame>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1981200" y="2809363"/>
            <a:ext cx="8229600" cy="3761411"/>
          </a:xfrm>
          <a:prstGeom prst="roundRect">
            <a:avLst>
              <a:gd name="adj" fmla="val 6439"/>
            </a:avLst>
          </a:prstGeom>
          <a:solidFill>
            <a:srgbClr val="005194">
              <a:alpha val="50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8914" name="Title 1"/>
          <p:cNvSpPr>
            <a:spLocks noGrp="1"/>
          </p:cNvSpPr>
          <p:nvPr>
            <p:ph type="title"/>
          </p:nvPr>
        </p:nvSpPr>
        <p:spPr>
          <a:xfrm>
            <a:off x="758952" y="758952"/>
            <a:ext cx="8400038" cy="1763185"/>
          </a:xfrm>
        </p:spPr>
        <p:txBody>
          <a:bodyPr/>
          <a:lstStyle/>
          <a:p>
            <a:pPr lvl="0"/>
            <a:r>
              <a:rPr lang="en-US" dirty="0"/>
              <a:t>Threat: Information Disclosure</a:t>
            </a:r>
          </a:p>
        </p:txBody>
      </p:sp>
      <p:graphicFrame>
        <p:nvGraphicFramePr>
          <p:cNvPr id="8" name="Table 7"/>
          <p:cNvGraphicFramePr>
            <a:graphicFrameLocks noGrp="1"/>
          </p:cNvGraphicFramePr>
          <p:nvPr>
            <p:extLst>
              <p:ext uri="{D42A27DB-BD31-4B8C-83A1-F6EECF244321}">
                <p14:modId xmlns:p14="http://schemas.microsoft.com/office/powerpoint/2010/main" val="3015550398"/>
              </p:ext>
            </p:extLst>
          </p:nvPr>
        </p:nvGraphicFramePr>
        <p:xfrm>
          <a:off x="2504218" y="2984426"/>
          <a:ext cx="6847491" cy="3873574"/>
        </p:xfrm>
        <a:graphic>
          <a:graphicData uri="http://schemas.openxmlformats.org/drawingml/2006/table">
            <a:tbl>
              <a:tblPr bandRow="1">
                <a:tableStyleId>{2D5ABB26-0587-4C30-8999-92F81FD0307C}</a:tableStyleId>
              </a:tblPr>
              <a:tblGrid>
                <a:gridCol w="1755273">
                  <a:extLst>
                    <a:ext uri="{9D8B030D-6E8A-4147-A177-3AD203B41FA5}">
                      <a16:colId xmlns:a16="http://schemas.microsoft.com/office/drawing/2014/main" val="20000"/>
                    </a:ext>
                  </a:extLst>
                </a:gridCol>
                <a:gridCol w="5092218">
                  <a:extLst>
                    <a:ext uri="{9D8B030D-6E8A-4147-A177-3AD203B41FA5}">
                      <a16:colId xmlns:a16="http://schemas.microsoft.com/office/drawing/2014/main" val="20001"/>
                    </a:ext>
                  </a:extLst>
                </a:gridCol>
              </a:tblGrid>
              <a:tr h="547200">
                <a:tc>
                  <a:txBody>
                    <a:bodyPr/>
                    <a:lstStyle/>
                    <a:p>
                      <a:r>
                        <a:rPr lang="en-US" sz="2400" dirty="0">
                          <a:solidFill>
                            <a:schemeClr val="bg1"/>
                          </a:solidFill>
                          <a:latin typeface="Segoe UI" pitchFamily="34" charset="0"/>
                          <a:cs typeface="Segoe UI" pitchFamily="34" charset="0"/>
                        </a:rPr>
                        <a:t>Threat</a:t>
                      </a:r>
                    </a:p>
                  </a:txBody>
                  <a:tcPr/>
                </a:tc>
                <a:tc>
                  <a:txBody>
                    <a:bodyPr/>
                    <a:lstStyle/>
                    <a:p>
                      <a:r>
                        <a:rPr lang="en-US" sz="2400" b="1" dirty="0">
                          <a:solidFill>
                            <a:schemeClr val="accent3"/>
                          </a:solidFill>
                          <a:effectLst>
                            <a:outerShdw blurRad="38100" dist="38100" dir="2700000" algn="tl">
                              <a:srgbClr val="000000">
                                <a:alpha val="43137"/>
                              </a:srgbClr>
                            </a:outerShdw>
                          </a:effectLst>
                          <a:latin typeface="Segoe UI" pitchFamily="34" charset="0"/>
                          <a:cs typeface="Segoe UI" pitchFamily="34" charset="0"/>
                        </a:rPr>
                        <a:t>I</a:t>
                      </a:r>
                      <a:r>
                        <a:rPr lang="en-US" sz="2400" dirty="0">
                          <a:solidFill>
                            <a:schemeClr val="bg1"/>
                          </a:solidFill>
                          <a:latin typeface="Segoe UI" pitchFamily="34" charset="0"/>
                          <a:cs typeface="Segoe UI" pitchFamily="34" charset="0"/>
                        </a:rPr>
                        <a:t>nformation</a:t>
                      </a:r>
                      <a:r>
                        <a:rPr lang="en-US" sz="2400" baseline="0" dirty="0">
                          <a:solidFill>
                            <a:schemeClr val="bg1"/>
                          </a:solidFill>
                          <a:latin typeface="Segoe UI" pitchFamily="34" charset="0"/>
                          <a:cs typeface="Segoe UI" pitchFamily="34" charset="0"/>
                        </a:rPr>
                        <a:t> Disclosure</a:t>
                      </a:r>
                      <a:endParaRPr lang="en-US" sz="2400" dirty="0">
                        <a:solidFill>
                          <a:schemeClr val="bg1"/>
                        </a:solidFill>
                        <a:latin typeface="Segoe UI" pitchFamily="34" charset="0"/>
                        <a:cs typeface="Segoe UI" pitchFamily="34" charset="0"/>
                      </a:endParaRPr>
                    </a:p>
                  </a:txBody>
                  <a:tcPr/>
                </a:tc>
                <a:extLst>
                  <a:ext uri="{0D108BD9-81ED-4DB2-BD59-A6C34878D82A}">
                    <a16:rowId xmlns:a16="http://schemas.microsoft.com/office/drawing/2014/main" val="10000"/>
                  </a:ext>
                </a:extLst>
              </a:tr>
              <a:tr h="547200">
                <a:tc>
                  <a:txBody>
                    <a:bodyPr/>
                    <a:lstStyle/>
                    <a:p>
                      <a:r>
                        <a:rPr lang="en-US" sz="2400" dirty="0">
                          <a:solidFill>
                            <a:schemeClr val="bg1"/>
                          </a:solidFill>
                          <a:latin typeface="Segoe UI" pitchFamily="34" charset="0"/>
                          <a:cs typeface="Segoe UI" pitchFamily="34" charset="0"/>
                        </a:rPr>
                        <a:t>Property</a:t>
                      </a:r>
                    </a:p>
                  </a:txBody>
                  <a:tcPr/>
                </a:tc>
                <a:tc>
                  <a:txBody>
                    <a:bodyPr/>
                    <a:lstStyle/>
                    <a:p>
                      <a:r>
                        <a:rPr lang="en-US" sz="2400" dirty="0">
                          <a:solidFill>
                            <a:schemeClr val="bg1"/>
                          </a:solidFill>
                          <a:latin typeface="Segoe UI" pitchFamily="34" charset="0"/>
                          <a:cs typeface="Segoe UI" pitchFamily="34" charset="0"/>
                        </a:rPr>
                        <a:t>Confidentiality</a:t>
                      </a:r>
                    </a:p>
                  </a:txBody>
                  <a:tcPr/>
                </a:tc>
                <a:extLst>
                  <a:ext uri="{0D108BD9-81ED-4DB2-BD59-A6C34878D82A}">
                    <a16:rowId xmlns:a16="http://schemas.microsoft.com/office/drawing/2014/main" val="10001"/>
                  </a:ext>
                </a:extLst>
              </a:tr>
              <a:tr h="1025129">
                <a:tc>
                  <a:txBody>
                    <a:bodyPr/>
                    <a:lstStyle/>
                    <a:p>
                      <a:r>
                        <a:rPr lang="en-US" sz="2400" dirty="0">
                          <a:solidFill>
                            <a:schemeClr val="bg1"/>
                          </a:solidFill>
                          <a:latin typeface="Segoe UI" pitchFamily="34" charset="0"/>
                          <a:cs typeface="Segoe UI" pitchFamily="34" charset="0"/>
                        </a:rPr>
                        <a:t>Definition</a:t>
                      </a: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a:solidFill>
                            <a:schemeClr val="bg1"/>
                          </a:solidFill>
                          <a:latin typeface="Segoe UI" pitchFamily="34" charset="0"/>
                          <a:cs typeface="Segoe UI" pitchFamily="34" charset="0"/>
                        </a:rPr>
                        <a:t>Exposing information</a:t>
                      </a:r>
                      <a:r>
                        <a:rPr lang="en-US" sz="2400" baseline="0" dirty="0">
                          <a:solidFill>
                            <a:schemeClr val="bg1"/>
                          </a:solidFill>
                          <a:latin typeface="Segoe UI" pitchFamily="34" charset="0"/>
                          <a:cs typeface="Segoe UI" pitchFamily="34" charset="0"/>
                        </a:rPr>
                        <a:t> to someone not authorized to see it</a:t>
                      </a:r>
                      <a:endParaRPr lang="en-US" sz="2400" dirty="0">
                        <a:solidFill>
                          <a:schemeClr val="bg1"/>
                        </a:solidFill>
                        <a:latin typeface="Segoe UI" pitchFamily="34" charset="0"/>
                        <a:cs typeface="Segoe UI" pitchFamily="34" charset="0"/>
                      </a:endParaRPr>
                    </a:p>
                  </a:txBody>
                  <a:tcPr/>
                </a:tc>
                <a:extLst>
                  <a:ext uri="{0D108BD9-81ED-4DB2-BD59-A6C34878D82A}">
                    <a16:rowId xmlns:a16="http://schemas.microsoft.com/office/drawing/2014/main" val="10002"/>
                  </a:ext>
                </a:extLst>
              </a:tr>
              <a:tr h="1754045">
                <a:tc>
                  <a:txBody>
                    <a:bodyPr/>
                    <a:lstStyle/>
                    <a:p>
                      <a:r>
                        <a:rPr lang="en-US" sz="2400" dirty="0">
                          <a:solidFill>
                            <a:schemeClr val="bg1"/>
                          </a:solidFill>
                          <a:latin typeface="Segoe UI" pitchFamily="34" charset="0"/>
                          <a:cs typeface="Segoe UI" pitchFamily="34" charset="0"/>
                        </a:rPr>
                        <a:t>Example</a:t>
                      </a: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a:solidFill>
                            <a:schemeClr val="bg1"/>
                          </a:solidFill>
                          <a:latin typeface="Segoe UI" pitchFamily="34" charset="0"/>
                          <a:cs typeface="Segoe UI" pitchFamily="34" charset="0"/>
                        </a:rPr>
                        <a:t>Allowing</a:t>
                      </a:r>
                      <a:r>
                        <a:rPr lang="en-US" sz="2400" baseline="0" dirty="0">
                          <a:solidFill>
                            <a:schemeClr val="bg1"/>
                          </a:solidFill>
                          <a:latin typeface="Segoe UI" pitchFamily="34" charset="0"/>
                          <a:cs typeface="Segoe UI" pitchFamily="34" charset="0"/>
                        </a:rPr>
                        <a:t> someone to read the application source code; publishing a list of customers to a Web site</a:t>
                      </a:r>
                      <a:endParaRPr lang="en-US" sz="2400" dirty="0">
                        <a:solidFill>
                          <a:schemeClr val="bg1"/>
                        </a:solidFill>
                        <a:latin typeface="Segoe UI" pitchFamily="34" charset="0"/>
                        <a:cs typeface="Segoe UI" pitchFamily="34" charset="0"/>
                      </a:endParaRPr>
                    </a:p>
                    <a:p>
                      <a:endParaRPr lang="en-US" sz="2400" dirty="0">
                        <a:solidFill>
                          <a:schemeClr val="bg1"/>
                        </a:solidFill>
                        <a:latin typeface="Segoe UI" pitchFamily="34" charset="0"/>
                        <a:cs typeface="Segoe UI" pitchFamily="34" charset="0"/>
                      </a:endParaRPr>
                    </a:p>
                  </a:txBody>
                  <a:tcPr/>
                </a:tc>
                <a:extLst>
                  <a:ext uri="{0D108BD9-81ED-4DB2-BD59-A6C34878D82A}">
                    <a16:rowId xmlns:a16="http://schemas.microsoft.com/office/drawing/2014/main" val="10003"/>
                  </a:ext>
                </a:extLst>
              </a:tr>
            </a:tbl>
          </a:graphicData>
        </a:graphic>
      </p:graphicFrame>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1981200" y="2769048"/>
            <a:ext cx="8229600" cy="3713909"/>
          </a:xfrm>
          <a:prstGeom prst="roundRect">
            <a:avLst>
              <a:gd name="adj" fmla="val 6439"/>
            </a:avLst>
          </a:prstGeom>
          <a:solidFill>
            <a:srgbClr val="005194">
              <a:alpha val="50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8914" name="Title 1"/>
          <p:cNvSpPr>
            <a:spLocks noGrp="1"/>
          </p:cNvSpPr>
          <p:nvPr>
            <p:ph type="title"/>
          </p:nvPr>
        </p:nvSpPr>
        <p:spPr>
          <a:xfrm>
            <a:off x="758951" y="758952"/>
            <a:ext cx="8477329" cy="1819356"/>
          </a:xfrm>
        </p:spPr>
        <p:txBody>
          <a:bodyPr/>
          <a:lstStyle/>
          <a:p>
            <a:pPr lvl="0"/>
            <a:r>
              <a:rPr lang="en-US" dirty="0"/>
              <a:t>Threat: Denial of Service</a:t>
            </a:r>
          </a:p>
        </p:txBody>
      </p:sp>
      <p:graphicFrame>
        <p:nvGraphicFramePr>
          <p:cNvPr id="8" name="Table 7"/>
          <p:cNvGraphicFramePr>
            <a:graphicFrameLocks noGrp="1"/>
          </p:cNvGraphicFramePr>
          <p:nvPr>
            <p:extLst>
              <p:ext uri="{D42A27DB-BD31-4B8C-83A1-F6EECF244321}">
                <p14:modId xmlns:p14="http://schemas.microsoft.com/office/powerpoint/2010/main" val="1315587489"/>
              </p:ext>
            </p:extLst>
          </p:nvPr>
        </p:nvGraphicFramePr>
        <p:xfrm>
          <a:off x="2388790" y="2807208"/>
          <a:ext cx="6847491" cy="3291840"/>
        </p:xfrm>
        <a:graphic>
          <a:graphicData uri="http://schemas.openxmlformats.org/drawingml/2006/table">
            <a:tbl>
              <a:tblPr bandRow="1">
                <a:tableStyleId>{2D5ABB26-0587-4C30-8999-92F81FD0307C}</a:tableStyleId>
              </a:tblPr>
              <a:tblGrid>
                <a:gridCol w="1755273">
                  <a:extLst>
                    <a:ext uri="{9D8B030D-6E8A-4147-A177-3AD203B41FA5}">
                      <a16:colId xmlns:a16="http://schemas.microsoft.com/office/drawing/2014/main" val="20000"/>
                    </a:ext>
                  </a:extLst>
                </a:gridCol>
                <a:gridCol w="5092218">
                  <a:extLst>
                    <a:ext uri="{9D8B030D-6E8A-4147-A177-3AD203B41FA5}">
                      <a16:colId xmlns:a16="http://schemas.microsoft.com/office/drawing/2014/main" val="20001"/>
                    </a:ext>
                  </a:extLst>
                </a:gridCol>
              </a:tblGrid>
              <a:tr h="326354">
                <a:tc>
                  <a:txBody>
                    <a:bodyPr/>
                    <a:lstStyle/>
                    <a:p>
                      <a:r>
                        <a:rPr lang="en-US" sz="2400" dirty="0">
                          <a:solidFill>
                            <a:schemeClr val="bg1"/>
                          </a:solidFill>
                          <a:latin typeface="Segoe UI" pitchFamily="34" charset="0"/>
                          <a:cs typeface="Segoe UI" pitchFamily="34" charset="0"/>
                        </a:rPr>
                        <a:t>Threat</a:t>
                      </a:r>
                    </a:p>
                  </a:txBody>
                  <a:tcPr marT="91440" marB="91440"/>
                </a:tc>
                <a:tc>
                  <a:txBody>
                    <a:bodyPr/>
                    <a:lstStyle/>
                    <a:p>
                      <a:r>
                        <a:rPr lang="en-US" sz="2400" b="1" dirty="0">
                          <a:solidFill>
                            <a:schemeClr val="accent3"/>
                          </a:solidFill>
                          <a:effectLst>
                            <a:outerShdw blurRad="38100" dist="38100" dir="2700000" algn="tl">
                              <a:srgbClr val="000000">
                                <a:alpha val="43137"/>
                              </a:srgbClr>
                            </a:outerShdw>
                          </a:effectLst>
                          <a:latin typeface="Segoe UI" pitchFamily="34" charset="0"/>
                          <a:cs typeface="Segoe UI" pitchFamily="34" charset="0"/>
                        </a:rPr>
                        <a:t>D</a:t>
                      </a:r>
                      <a:r>
                        <a:rPr lang="en-US" sz="2400" dirty="0">
                          <a:solidFill>
                            <a:schemeClr val="bg1"/>
                          </a:solidFill>
                          <a:latin typeface="Segoe UI" pitchFamily="34" charset="0"/>
                          <a:cs typeface="Segoe UI" pitchFamily="34" charset="0"/>
                        </a:rPr>
                        <a:t>enial of Service</a:t>
                      </a:r>
                    </a:p>
                  </a:txBody>
                  <a:tcPr marT="91440" marB="91440"/>
                </a:tc>
                <a:extLst>
                  <a:ext uri="{0D108BD9-81ED-4DB2-BD59-A6C34878D82A}">
                    <a16:rowId xmlns:a16="http://schemas.microsoft.com/office/drawing/2014/main" val="10000"/>
                  </a:ext>
                </a:extLst>
              </a:tr>
              <a:tr h="0">
                <a:tc>
                  <a:txBody>
                    <a:bodyPr/>
                    <a:lstStyle/>
                    <a:p>
                      <a:r>
                        <a:rPr lang="en-US" sz="2400" dirty="0">
                          <a:solidFill>
                            <a:schemeClr val="bg1"/>
                          </a:solidFill>
                          <a:latin typeface="Segoe UI" pitchFamily="34" charset="0"/>
                          <a:cs typeface="Segoe UI" pitchFamily="34" charset="0"/>
                        </a:rPr>
                        <a:t>Property</a:t>
                      </a:r>
                    </a:p>
                  </a:txBody>
                  <a:tcPr marT="91440" marB="91440"/>
                </a:tc>
                <a:tc>
                  <a:txBody>
                    <a:bodyPr/>
                    <a:lstStyle/>
                    <a:p>
                      <a:r>
                        <a:rPr lang="en-US" sz="2400" dirty="0">
                          <a:solidFill>
                            <a:schemeClr val="bg1"/>
                          </a:solidFill>
                          <a:latin typeface="Segoe UI" pitchFamily="34" charset="0"/>
                          <a:cs typeface="Segoe UI" pitchFamily="34" charset="0"/>
                        </a:rPr>
                        <a:t>Availability</a:t>
                      </a:r>
                    </a:p>
                  </a:txBody>
                  <a:tcPr marT="91440" marB="91440"/>
                </a:tc>
                <a:extLst>
                  <a:ext uri="{0D108BD9-81ED-4DB2-BD59-A6C34878D82A}">
                    <a16:rowId xmlns:a16="http://schemas.microsoft.com/office/drawing/2014/main" val="10001"/>
                  </a:ext>
                </a:extLst>
              </a:tr>
              <a:tr h="0">
                <a:tc>
                  <a:txBody>
                    <a:bodyPr/>
                    <a:lstStyle/>
                    <a:p>
                      <a:r>
                        <a:rPr lang="en-US" sz="2400" dirty="0">
                          <a:solidFill>
                            <a:schemeClr val="bg1"/>
                          </a:solidFill>
                          <a:latin typeface="Segoe UI" pitchFamily="34" charset="0"/>
                          <a:cs typeface="Segoe UI" pitchFamily="34" charset="0"/>
                        </a:rPr>
                        <a:t>Definition</a:t>
                      </a:r>
                    </a:p>
                  </a:txBody>
                  <a:tcPr marT="91440" marB="91440"/>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a:solidFill>
                            <a:schemeClr val="bg1"/>
                          </a:solidFill>
                          <a:latin typeface="Segoe UI" pitchFamily="34" charset="0"/>
                          <a:cs typeface="Segoe UI" pitchFamily="34" charset="0"/>
                        </a:rPr>
                        <a:t>Deny</a:t>
                      </a:r>
                      <a:r>
                        <a:rPr lang="en-US" sz="2400" baseline="0" dirty="0">
                          <a:solidFill>
                            <a:schemeClr val="bg1"/>
                          </a:solidFill>
                          <a:latin typeface="Segoe UI" pitchFamily="34" charset="0"/>
                          <a:cs typeface="Segoe UI" pitchFamily="34" charset="0"/>
                        </a:rPr>
                        <a:t> or degrade service to users</a:t>
                      </a:r>
                      <a:endParaRPr lang="en-US" sz="2400" dirty="0">
                        <a:solidFill>
                          <a:schemeClr val="bg1"/>
                        </a:solidFill>
                        <a:latin typeface="Segoe UI" pitchFamily="34" charset="0"/>
                        <a:cs typeface="Segoe UI" pitchFamily="34" charset="0"/>
                      </a:endParaRPr>
                    </a:p>
                  </a:txBody>
                  <a:tcPr marT="91440" marB="91440"/>
                </a:tc>
                <a:extLst>
                  <a:ext uri="{0D108BD9-81ED-4DB2-BD59-A6C34878D82A}">
                    <a16:rowId xmlns:a16="http://schemas.microsoft.com/office/drawing/2014/main" val="10002"/>
                  </a:ext>
                </a:extLst>
              </a:tr>
              <a:tr h="1623144">
                <a:tc>
                  <a:txBody>
                    <a:bodyPr/>
                    <a:lstStyle/>
                    <a:p>
                      <a:r>
                        <a:rPr lang="en-US" sz="2400" dirty="0">
                          <a:solidFill>
                            <a:schemeClr val="bg1"/>
                          </a:solidFill>
                          <a:latin typeface="Segoe UI" pitchFamily="34" charset="0"/>
                          <a:cs typeface="Segoe UI" pitchFamily="34" charset="0"/>
                        </a:rPr>
                        <a:t>Example</a:t>
                      </a:r>
                    </a:p>
                  </a:txBody>
                  <a:tcPr marT="91440" marB="91440"/>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a:solidFill>
                            <a:schemeClr val="bg1"/>
                          </a:solidFill>
                          <a:latin typeface="Segoe UI" pitchFamily="34" charset="0"/>
                          <a:cs typeface="Segoe UI" pitchFamily="34" charset="0"/>
                        </a:rPr>
                        <a:t>Crashing application or a Web site, sending a packet and absorbing seconds of CPU time, or routing packets into a black hole</a:t>
                      </a:r>
                    </a:p>
                  </a:txBody>
                  <a:tcPr marT="91440" marB="91440"/>
                </a:tc>
                <a:extLst>
                  <a:ext uri="{0D108BD9-81ED-4DB2-BD59-A6C34878D82A}">
                    <a16:rowId xmlns:a16="http://schemas.microsoft.com/office/drawing/2014/main" val="10003"/>
                  </a:ext>
                </a:extLst>
              </a:tr>
            </a:tbl>
          </a:graphicData>
        </a:graphic>
      </p:graphicFrame>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2369952" y="2265805"/>
            <a:ext cx="8229600" cy="4093919"/>
          </a:xfrm>
          <a:prstGeom prst="roundRect">
            <a:avLst>
              <a:gd name="adj" fmla="val 6439"/>
            </a:avLst>
          </a:prstGeom>
          <a:solidFill>
            <a:srgbClr val="005194">
              <a:alpha val="50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8914" name="Title 1"/>
          <p:cNvSpPr>
            <a:spLocks noGrp="1"/>
          </p:cNvSpPr>
          <p:nvPr>
            <p:ph type="title"/>
          </p:nvPr>
        </p:nvSpPr>
        <p:spPr>
          <a:xfrm>
            <a:off x="758952" y="758952"/>
            <a:ext cx="6556248" cy="713371"/>
          </a:xfrm>
        </p:spPr>
        <p:txBody>
          <a:bodyPr>
            <a:normAutofit fontScale="90000"/>
          </a:bodyPr>
          <a:lstStyle/>
          <a:p>
            <a:pPr lvl="0"/>
            <a:r>
              <a:rPr lang="en-US"/>
              <a:t>Threat: Elevation of Privilege</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373440559"/>
              </p:ext>
            </p:extLst>
          </p:nvPr>
        </p:nvGraphicFramePr>
        <p:xfrm>
          <a:off x="3300850" y="2483964"/>
          <a:ext cx="6847491" cy="3657600"/>
        </p:xfrm>
        <a:graphic>
          <a:graphicData uri="http://schemas.openxmlformats.org/drawingml/2006/table">
            <a:tbl>
              <a:tblPr bandRow="1">
                <a:tableStyleId>{2D5ABB26-0587-4C30-8999-92F81FD0307C}</a:tableStyleId>
              </a:tblPr>
              <a:tblGrid>
                <a:gridCol w="1755273">
                  <a:extLst>
                    <a:ext uri="{9D8B030D-6E8A-4147-A177-3AD203B41FA5}">
                      <a16:colId xmlns:a16="http://schemas.microsoft.com/office/drawing/2014/main" val="20000"/>
                    </a:ext>
                  </a:extLst>
                </a:gridCol>
                <a:gridCol w="5092218">
                  <a:extLst>
                    <a:ext uri="{9D8B030D-6E8A-4147-A177-3AD203B41FA5}">
                      <a16:colId xmlns:a16="http://schemas.microsoft.com/office/drawing/2014/main" val="20001"/>
                    </a:ext>
                  </a:extLst>
                </a:gridCol>
              </a:tblGrid>
              <a:tr h="350105">
                <a:tc>
                  <a:txBody>
                    <a:bodyPr/>
                    <a:lstStyle/>
                    <a:p>
                      <a:r>
                        <a:rPr lang="en-US" sz="2400" dirty="0">
                          <a:solidFill>
                            <a:schemeClr val="bg1"/>
                          </a:solidFill>
                          <a:latin typeface="Segoe UI" pitchFamily="34" charset="0"/>
                          <a:cs typeface="Segoe UI" pitchFamily="34" charset="0"/>
                        </a:rPr>
                        <a:t>Threat</a:t>
                      </a:r>
                    </a:p>
                  </a:txBody>
                  <a:tcPr marT="91440" marB="91440"/>
                </a:tc>
                <a:tc>
                  <a:txBody>
                    <a:bodyPr/>
                    <a:lstStyle/>
                    <a:p>
                      <a:r>
                        <a:rPr lang="en-US" sz="2400" b="1" dirty="0">
                          <a:solidFill>
                            <a:schemeClr val="accent3"/>
                          </a:solidFill>
                          <a:effectLst>
                            <a:outerShdw blurRad="38100" dist="38100" dir="2700000" algn="tl">
                              <a:srgbClr val="000000">
                                <a:alpha val="43137"/>
                              </a:srgbClr>
                            </a:outerShdw>
                          </a:effectLst>
                          <a:latin typeface="Segoe UI" pitchFamily="34" charset="0"/>
                          <a:cs typeface="Segoe UI" pitchFamily="34" charset="0"/>
                        </a:rPr>
                        <a:t>E</a:t>
                      </a:r>
                      <a:r>
                        <a:rPr lang="en-US" sz="2400" dirty="0">
                          <a:solidFill>
                            <a:schemeClr val="bg1"/>
                          </a:solidFill>
                          <a:latin typeface="Segoe UI" pitchFamily="34" charset="0"/>
                          <a:cs typeface="Segoe UI" pitchFamily="34" charset="0"/>
                        </a:rPr>
                        <a:t>levation of Privilege (</a:t>
                      </a:r>
                      <a:r>
                        <a:rPr lang="en-US" sz="2400" dirty="0" err="1">
                          <a:solidFill>
                            <a:schemeClr val="bg1"/>
                          </a:solidFill>
                          <a:latin typeface="Segoe UI" pitchFamily="34" charset="0"/>
                          <a:cs typeface="Segoe UI" pitchFamily="34" charset="0"/>
                        </a:rPr>
                        <a:t>EoP</a:t>
                      </a:r>
                      <a:r>
                        <a:rPr lang="en-US" sz="2400" dirty="0">
                          <a:solidFill>
                            <a:schemeClr val="bg1"/>
                          </a:solidFill>
                          <a:latin typeface="Segoe UI" pitchFamily="34" charset="0"/>
                          <a:cs typeface="Segoe UI" pitchFamily="34" charset="0"/>
                        </a:rPr>
                        <a:t>)</a:t>
                      </a:r>
                    </a:p>
                  </a:txBody>
                  <a:tcPr marT="91440" marB="91440"/>
                </a:tc>
                <a:extLst>
                  <a:ext uri="{0D108BD9-81ED-4DB2-BD59-A6C34878D82A}">
                    <a16:rowId xmlns:a16="http://schemas.microsoft.com/office/drawing/2014/main" val="10000"/>
                  </a:ext>
                </a:extLst>
              </a:tr>
              <a:tr h="284791">
                <a:tc>
                  <a:txBody>
                    <a:bodyPr/>
                    <a:lstStyle/>
                    <a:p>
                      <a:r>
                        <a:rPr lang="en-US" sz="2400" dirty="0">
                          <a:solidFill>
                            <a:schemeClr val="bg1"/>
                          </a:solidFill>
                          <a:latin typeface="Segoe UI" pitchFamily="34" charset="0"/>
                          <a:cs typeface="Segoe UI" pitchFamily="34" charset="0"/>
                        </a:rPr>
                        <a:t>Property</a:t>
                      </a:r>
                    </a:p>
                  </a:txBody>
                  <a:tcPr marT="91440" marB="91440"/>
                </a:tc>
                <a:tc>
                  <a:txBody>
                    <a:bodyPr/>
                    <a:lstStyle/>
                    <a:p>
                      <a:r>
                        <a:rPr lang="en-US" sz="2400" dirty="0">
                          <a:solidFill>
                            <a:schemeClr val="bg1"/>
                          </a:solidFill>
                          <a:latin typeface="Segoe UI" pitchFamily="34" charset="0"/>
                          <a:cs typeface="Segoe UI" pitchFamily="34" charset="0"/>
                        </a:rPr>
                        <a:t>Authorization</a:t>
                      </a:r>
                    </a:p>
                  </a:txBody>
                  <a:tcPr marT="91440" marB="91440"/>
                </a:tc>
                <a:extLst>
                  <a:ext uri="{0D108BD9-81ED-4DB2-BD59-A6C34878D82A}">
                    <a16:rowId xmlns:a16="http://schemas.microsoft.com/office/drawing/2014/main" val="10001"/>
                  </a:ext>
                </a:extLst>
              </a:tr>
              <a:tr h="765741">
                <a:tc>
                  <a:txBody>
                    <a:bodyPr/>
                    <a:lstStyle/>
                    <a:p>
                      <a:r>
                        <a:rPr lang="en-US" sz="2400" dirty="0">
                          <a:solidFill>
                            <a:schemeClr val="bg1"/>
                          </a:solidFill>
                          <a:latin typeface="Segoe UI" pitchFamily="34" charset="0"/>
                          <a:cs typeface="Segoe UI" pitchFamily="34" charset="0"/>
                        </a:rPr>
                        <a:t>Definition</a:t>
                      </a:r>
                    </a:p>
                  </a:txBody>
                  <a:tcPr marT="91440" marB="91440"/>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a:solidFill>
                            <a:schemeClr val="bg1"/>
                          </a:solidFill>
                          <a:latin typeface="Segoe UI" pitchFamily="34" charset="0"/>
                          <a:cs typeface="Segoe UI" pitchFamily="34" charset="0"/>
                        </a:rPr>
                        <a:t>Gain capabilities</a:t>
                      </a:r>
                      <a:r>
                        <a:rPr lang="en-US" sz="2400" baseline="0" dirty="0">
                          <a:solidFill>
                            <a:schemeClr val="bg1"/>
                          </a:solidFill>
                          <a:latin typeface="Segoe UI" pitchFamily="34" charset="0"/>
                          <a:cs typeface="Segoe UI" pitchFamily="34" charset="0"/>
                        </a:rPr>
                        <a:t> without proper authorization</a:t>
                      </a:r>
                      <a:endParaRPr lang="en-US" sz="2400" dirty="0">
                        <a:solidFill>
                          <a:schemeClr val="bg1"/>
                        </a:solidFill>
                        <a:latin typeface="Segoe UI" pitchFamily="34" charset="0"/>
                        <a:cs typeface="Segoe UI" pitchFamily="34" charset="0"/>
                      </a:endParaRPr>
                    </a:p>
                  </a:txBody>
                  <a:tcPr marT="91440" marB="91440"/>
                </a:tc>
                <a:extLst>
                  <a:ext uri="{0D108BD9-81ED-4DB2-BD59-A6C34878D82A}">
                    <a16:rowId xmlns:a16="http://schemas.microsoft.com/office/drawing/2014/main" val="10002"/>
                  </a:ext>
                </a:extLst>
              </a:tr>
              <a:tr h="1623144">
                <a:tc>
                  <a:txBody>
                    <a:bodyPr/>
                    <a:lstStyle/>
                    <a:p>
                      <a:r>
                        <a:rPr lang="en-US" sz="2400" dirty="0">
                          <a:solidFill>
                            <a:schemeClr val="bg1"/>
                          </a:solidFill>
                          <a:latin typeface="Segoe UI" pitchFamily="34" charset="0"/>
                          <a:cs typeface="Segoe UI" pitchFamily="34" charset="0"/>
                        </a:rPr>
                        <a:t>Example</a:t>
                      </a:r>
                    </a:p>
                  </a:txBody>
                  <a:tcPr marT="91440" marB="91440"/>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latin typeface="Segoe UI" pitchFamily="34" charset="0"/>
                          <a:ea typeface="+mn-ea"/>
                          <a:cs typeface="Segoe UI" pitchFamily="34" charset="0"/>
                        </a:rPr>
                        <a:t>Allowing a remote Internet user to run commands is the classic example, but going from a “Limited User” to “Admin” is also </a:t>
                      </a:r>
                      <a:r>
                        <a:rPr lang="en-US" sz="2400" kern="1200" dirty="0" err="1">
                          <a:solidFill>
                            <a:schemeClr val="bg1"/>
                          </a:solidFill>
                          <a:latin typeface="Segoe UI" pitchFamily="34" charset="0"/>
                          <a:ea typeface="+mn-ea"/>
                          <a:cs typeface="Segoe UI" pitchFamily="34" charset="0"/>
                        </a:rPr>
                        <a:t>EoP</a:t>
                      </a:r>
                      <a:endParaRPr lang="en-US" sz="2400" dirty="0">
                        <a:solidFill>
                          <a:schemeClr val="bg1"/>
                        </a:solidFill>
                        <a:latin typeface="Segoe UI" pitchFamily="34" charset="0"/>
                        <a:cs typeface="Segoe UI" pitchFamily="34" charset="0"/>
                      </a:endParaRPr>
                    </a:p>
                  </a:txBody>
                  <a:tcPr marT="91440" marB="91440"/>
                </a:tc>
                <a:extLst>
                  <a:ext uri="{0D108BD9-81ED-4DB2-BD59-A6C34878D82A}">
                    <a16:rowId xmlns:a16="http://schemas.microsoft.com/office/drawing/2014/main" val="10003"/>
                  </a:ext>
                </a:extLst>
              </a:tr>
            </a:tbl>
          </a:graphicData>
        </a:graphic>
      </p:graphicFrame>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1" name="Straight Connector 1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E465CE1-D2F0-7242-8BD7-997B2F1856BA}"/>
              </a:ext>
            </a:extLst>
          </p:cNvPr>
          <p:cNvSpPr>
            <a:spLocks noGrp="1"/>
          </p:cNvSpPr>
          <p:nvPr>
            <p:ph type="title"/>
          </p:nvPr>
        </p:nvSpPr>
        <p:spPr>
          <a:xfrm>
            <a:off x="758952" y="1128811"/>
            <a:ext cx="3447288" cy="3342290"/>
          </a:xfrm>
        </p:spPr>
        <p:txBody>
          <a:bodyPr vert="horz" lIns="91440" tIns="45720" rIns="91440" bIns="45720" rtlCol="0" anchor="b">
            <a:normAutofit/>
          </a:bodyPr>
          <a:lstStyle/>
          <a:p>
            <a:r>
              <a:rPr lang="en-US" sz="5400" i="1" kern="1200" spc="100" baseline="0">
                <a:solidFill>
                  <a:schemeClr val="bg1"/>
                </a:solidFill>
                <a:latin typeface="+mj-lt"/>
                <a:ea typeface="+mj-ea"/>
                <a:cs typeface="+mj-cs"/>
              </a:rPr>
              <a:t>Some technical ways to address </a:t>
            </a:r>
          </a:p>
        </p:txBody>
      </p:sp>
      <p:pic>
        <p:nvPicPr>
          <p:cNvPr id="4" name="Content Placeholder 3">
            <a:extLst>
              <a:ext uri="{FF2B5EF4-FFF2-40B4-BE49-F238E27FC236}">
                <a16:creationId xmlns:a16="http://schemas.microsoft.com/office/drawing/2014/main" id="{C7741CB2-587B-4D44-9126-9D98A30D3A32}"/>
              </a:ext>
            </a:extLst>
          </p:cNvPr>
          <p:cNvPicPr>
            <a:picLocks noGrp="1" noChangeAspect="1"/>
          </p:cNvPicPr>
          <p:nvPr>
            <p:ph idx="1"/>
          </p:nvPr>
        </p:nvPicPr>
        <p:blipFill>
          <a:blip r:embed="rId2"/>
          <a:stretch>
            <a:fillRect/>
          </a:stretch>
        </p:blipFill>
        <p:spPr>
          <a:xfrm>
            <a:off x="5796500" y="2040581"/>
            <a:ext cx="5640399" cy="2834300"/>
          </a:xfrm>
          <a:prstGeom prst="rect">
            <a:avLst/>
          </a:prstGeom>
        </p:spPr>
      </p:pic>
      <p:sp>
        <p:nvSpPr>
          <p:cNvPr id="17"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536049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FE0097-0F2D-7740-893E-4BFC99543717}"/>
              </a:ext>
            </a:extLst>
          </p:cNvPr>
          <p:cNvSpPr>
            <a:spLocks noGrp="1"/>
          </p:cNvSpPr>
          <p:nvPr>
            <p:ph type="title"/>
          </p:nvPr>
        </p:nvSpPr>
        <p:spPr>
          <a:xfrm>
            <a:off x="5148335" y="758952"/>
            <a:ext cx="6281663" cy="1952716"/>
          </a:xfrm>
        </p:spPr>
        <p:txBody>
          <a:bodyPr anchor="ctr">
            <a:normAutofit/>
          </a:bodyPr>
          <a:lstStyle/>
          <a:p>
            <a:r>
              <a:rPr lang="en-US"/>
              <a:t>Content of this Talk	</a:t>
            </a:r>
            <a:endParaRPr lang="en-US" dirty="0"/>
          </a:p>
        </p:txBody>
      </p:sp>
      <p:pic>
        <p:nvPicPr>
          <p:cNvPr id="5" name="Picture 4" descr="Working space background">
            <a:extLst>
              <a:ext uri="{FF2B5EF4-FFF2-40B4-BE49-F238E27FC236}">
                <a16:creationId xmlns:a16="http://schemas.microsoft.com/office/drawing/2014/main" id="{E04D9142-0BAF-42FC-975F-95987E37C5BC}"/>
              </a:ext>
            </a:extLst>
          </p:cNvPr>
          <p:cNvPicPr>
            <a:picLocks noChangeAspect="1"/>
          </p:cNvPicPr>
          <p:nvPr/>
        </p:nvPicPr>
        <p:blipFill rotWithShape="1">
          <a:blip r:embed="rId2"/>
          <a:srcRect l="55268" r="-1" b="-1"/>
          <a:stretch/>
        </p:blipFill>
        <p:spPr>
          <a:xfrm>
            <a:off x="20" y="10"/>
            <a:ext cx="4595888" cy="6857990"/>
          </a:xfrm>
          <a:prstGeom prst="rect">
            <a:avLst/>
          </a:prstGeom>
        </p:spPr>
      </p:pic>
      <p:cxnSp>
        <p:nvCxnSpPr>
          <p:cNvPr id="11" name="Straight Connector 10">
            <a:extLst>
              <a:ext uri="{FF2B5EF4-FFF2-40B4-BE49-F238E27FC236}">
                <a16:creationId xmlns:a16="http://schemas.microsoft.com/office/drawing/2014/main" id="{DF96FA98-52E5-4AA7-98B9-BE6200CF01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181601" y="2933080"/>
            <a:ext cx="6248397"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9B478584-ABC4-5D4F-AEC5-689C58A10331}"/>
              </a:ext>
            </a:extLst>
          </p:cNvPr>
          <p:cNvSpPr>
            <a:spLocks noGrp="1"/>
          </p:cNvSpPr>
          <p:nvPr>
            <p:ph idx="1"/>
          </p:nvPr>
        </p:nvSpPr>
        <p:spPr>
          <a:xfrm>
            <a:off x="5148208" y="3161680"/>
            <a:ext cx="6281663" cy="2620409"/>
          </a:xfrm>
        </p:spPr>
        <p:txBody>
          <a:bodyPr>
            <a:normAutofit/>
          </a:bodyPr>
          <a:lstStyle/>
          <a:p>
            <a:pPr>
              <a:lnSpc>
                <a:spcPct val="100000"/>
              </a:lnSpc>
            </a:pPr>
            <a:r>
              <a:rPr lang="en-US" dirty="0"/>
              <a:t>About the Speaker</a:t>
            </a:r>
          </a:p>
          <a:p>
            <a:pPr>
              <a:lnSpc>
                <a:spcPct val="100000"/>
              </a:lnSpc>
            </a:pPr>
            <a:r>
              <a:rPr lang="en-US" dirty="0"/>
              <a:t>Basic Definitions </a:t>
            </a:r>
          </a:p>
          <a:p>
            <a:pPr>
              <a:lnSpc>
                <a:spcPct val="100000"/>
              </a:lnSpc>
            </a:pPr>
            <a:r>
              <a:rPr lang="en-US" dirty="0"/>
              <a:t>Basic Principles for Secure Design</a:t>
            </a:r>
          </a:p>
          <a:p>
            <a:pPr>
              <a:lnSpc>
                <a:spcPct val="100000"/>
              </a:lnSpc>
            </a:pPr>
            <a:r>
              <a:rPr lang="en-US" dirty="0"/>
              <a:t>What is application threat modelling ?</a:t>
            </a:r>
          </a:p>
          <a:p>
            <a:pPr>
              <a:lnSpc>
                <a:spcPct val="100000"/>
              </a:lnSpc>
            </a:pPr>
            <a:r>
              <a:rPr lang="en-US" dirty="0"/>
              <a:t>Common Architectural Flaws </a:t>
            </a:r>
          </a:p>
          <a:p>
            <a:pPr>
              <a:lnSpc>
                <a:spcPct val="100000"/>
              </a:lnSpc>
            </a:pPr>
            <a:r>
              <a:rPr lang="en-US" dirty="0"/>
              <a:t>Questions </a:t>
            </a:r>
          </a:p>
          <a:p>
            <a:pPr>
              <a:lnSpc>
                <a:spcPct val="100000"/>
              </a:lnSpc>
            </a:pPr>
            <a:endParaRPr lang="en-US" dirty="0"/>
          </a:p>
        </p:txBody>
      </p:sp>
      <p:sp>
        <p:nvSpPr>
          <p:cNvPr id="13"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433229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B09EA-E150-1145-AD8A-06E2CD8814AB}"/>
              </a:ext>
            </a:extLst>
          </p:cNvPr>
          <p:cNvSpPr>
            <a:spLocks noGrp="1"/>
          </p:cNvSpPr>
          <p:nvPr>
            <p:ph type="title"/>
          </p:nvPr>
        </p:nvSpPr>
        <p:spPr/>
        <p:txBody>
          <a:bodyPr/>
          <a:lstStyle/>
          <a:p>
            <a:r>
              <a:rPr lang="en-US" dirty="0"/>
              <a:t>Bugs vs Flaw</a:t>
            </a:r>
          </a:p>
        </p:txBody>
      </p:sp>
      <p:sp>
        <p:nvSpPr>
          <p:cNvPr id="3" name="Content Placeholder 2">
            <a:extLst>
              <a:ext uri="{FF2B5EF4-FFF2-40B4-BE49-F238E27FC236}">
                <a16:creationId xmlns:a16="http://schemas.microsoft.com/office/drawing/2014/main" id="{547F6A51-6626-3944-A9FB-0740C6FC6694}"/>
              </a:ext>
            </a:extLst>
          </p:cNvPr>
          <p:cNvSpPr>
            <a:spLocks noGrp="1"/>
          </p:cNvSpPr>
          <p:nvPr>
            <p:ph idx="1"/>
          </p:nvPr>
        </p:nvSpPr>
        <p:spPr/>
        <p:txBody>
          <a:bodyPr/>
          <a:lstStyle/>
          <a:p>
            <a:r>
              <a:rPr lang="en-US" dirty="0"/>
              <a:t>A design is a protocol between two things- It could be how a file is built or the methodology for logging. </a:t>
            </a:r>
          </a:p>
          <a:p>
            <a:r>
              <a:rPr lang="en-US" dirty="0"/>
              <a:t>Coding mistakes = bug</a:t>
            </a:r>
          </a:p>
          <a:p>
            <a:r>
              <a:rPr lang="en-US" dirty="0"/>
              <a:t>Design mistake = flaw</a:t>
            </a:r>
          </a:p>
          <a:p>
            <a:r>
              <a:rPr lang="en-US" dirty="0"/>
              <a:t>Flaws are harder, more expensive and labor intensive to fix. </a:t>
            </a:r>
          </a:p>
          <a:p>
            <a:r>
              <a:rPr lang="en-US" dirty="0"/>
              <a:t>Bugs can be detected and found by automated interactive analysis</a:t>
            </a:r>
          </a:p>
        </p:txBody>
      </p:sp>
    </p:spTree>
    <p:extLst>
      <p:ext uri="{BB962C8B-B14F-4D97-AF65-F5344CB8AC3E}">
        <p14:creationId xmlns:p14="http://schemas.microsoft.com/office/powerpoint/2010/main" val="2656863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68D88-8EB7-5645-A0AB-94BA8A90B105}"/>
              </a:ext>
            </a:extLst>
          </p:cNvPr>
          <p:cNvSpPr>
            <a:spLocks noGrp="1"/>
          </p:cNvSpPr>
          <p:nvPr>
            <p:ph type="title"/>
          </p:nvPr>
        </p:nvSpPr>
        <p:spPr/>
        <p:txBody>
          <a:bodyPr/>
          <a:lstStyle/>
          <a:p>
            <a:r>
              <a:rPr lang="en-US" dirty="0"/>
              <a:t>Common Design Flaws	</a:t>
            </a:r>
          </a:p>
        </p:txBody>
      </p:sp>
      <p:graphicFrame>
        <p:nvGraphicFramePr>
          <p:cNvPr id="6" name="Content Placeholder 2">
            <a:extLst>
              <a:ext uri="{FF2B5EF4-FFF2-40B4-BE49-F238E27FC236}">
                <a16:creationId xmlns:a16="http://schemas.microsoft.com/office/drawing/2014/main" id="{BBE44273-2622-475C-B31F-1A0C85FE4DBB}"/>
              </a:ext>
            </a:extLst>
          </p:cNvPr>
          <p:cNvGraphicFramePr>
            <a:graphicFrameLocks noGrp="1"/>
          </p:cNvGraphicFramePr>
          <p:nvPr>
            <p:ph idx="1"/>
          </p:nvPr>
        </p:nvGraphicFramePr>
        <p:xfrm>
          <a:off x="5184648" y="758952"/>
          <a:ext cx="6245352" cy="47548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D78323D6-C469-C84C-83A0-EB0591E60ECB}"/>
              </a:ext>
            </a:extLst>
          </p:cNvPr>
          <p:cNvSpPr txBox="1"/>
          <p:nvPr/>
        </p:nvSpPr>
        <p:spPr>
          <a:xfrm>
            <a:off x="4077325" y="4197245"/>
            <a:ext cx="2018675" cy="1783829"/>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697187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83C1F2B8-E785-4024-B5EE-CD62BD97B8F6}"/>
              </a:ext>
            </a:extLst>
          </p:cNvPr>
          <p:cNvPicPr>
            <a:picLocks noChangeAspect="1"/>
          </p:cNvPicPr>
          <p:nvPr/>
        </p:nvPicPr>
        <p:blipFill rotWithShape="1">
          <a:blip r:embed="rId2">
            <a:duotone>
              <a:schemeClr val="bg2">
                <a:shade val="45000"/>
                <a:satMod val="135000"/>
              </a:schemeClr>
              <a:prstClr val="white"/>
            </a:duotone>
            <a:alphaModFix amt="40000"/>
          </a:blip>
          <a:srcRect t="1510" b="1422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082D03-B5D2-094F-904F-EE96D5A62BFF}"/>
              </a:ext>
            </a:extLst>
          </p:cNvPr>
          <p:cNvSpPr>
            <a:spLocks noGrp="1"/>
          </p:cNvSpPr>
          <p:nvPr>
            <p:ph type="title"/>
          </p:nvPr>
        </p:nvSpPr>
        <p:spPr>
          <a:xfrm>
            <a:off x="758952" y="1201002"/>
            <a:ext cx="3831335" cy="4312829"/>
          </a:xfrm>
        </p:spPr>
        <p:txBody>
          <a:bodyPr>
            <a:normAutofit/>
          </a:bodyPr>
          <a:lstStyle/>
          <a:p>
            <a:r>
              <a:rPr lang="en-US" dirty="0"/>
              <a:t>Avoiding flaws in design</a:t>
            </a:r>
          </a:p>
        </p:txBody>
      </p:sp>
      <p:cxnSp>
        <p:nvCxnSpPr>
          <p:cNvPr id="13" name="Straight Connector 12">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BD614683-7890-4444-B1BA-0EA5B317E346}"/>
              </a:ext>
            </a:extLst>
          </p:cNvPr>
          <p:cNvSpPr>
            <a:spLocks noGrp="1"/>
          </p:cNvSpPr>
          <p:nvPr>
            <p:ph idx="1"/>
          </p:nvPr>
        </p:nvSpPr>
        <p:spPr>
          <a:xfrm>
            <a:off x="5232992" y="1201002"/>
            <a:ext cx="6197007" cy="4312829"/>
          </a:xfrm>
        </p:spPr>
        <p:txBody>
          <a:bodyPr>
            <a:normAutofit/>
          </a:bodyPr>
          <a:lstStyle/>
          <a:p>
            <a:pPr>
              <a:lnSpc>
                <a:spcPct val="100000"/>
              </a:lnSpc>
            </a:pPr>
            <a:r>
              <a:rPr lang="en-US" sz="1400"/>
              <a:t>Earn or give, but never assume trust</a:t>
            </a:r>
          </a:p>
          <a:p>
            <a:pPr>
              <a:lnSpc>
                <a:spcPct val="100000"/>
              </a:lnSpc>
            </a:pPr>
            <a:r>
              <a:rPr lang="en-US" sz="1400"/>
              <a:t>Use an authentication mechanism that cannot be bypassed or tampered with</a:t>
            </a:r>
          </a:p>
          <a:p>
            <a:pPr>
              <a:lnSpc>
                <a:spcPct val="100000"/>
              </a:lnSpc>
            </a:pPr>
            <a:r>
              <a:rPr lang="en-US" sz="1400"/>
              <a:t>Authorize after you authenticate</a:t>
            </a:r>
          </a:p>
          <a:p>
            <a:pPr>
              <a:lnSpc>
                <a:spcPct val="100000"/>
              </a:lnSpc>
            </a:pPr>
            <a:r>
              <a:rPr lang="en-US" sz="1400"/>
              <a:t>Strictly separate data and control instructions and never process control instructions received from untrusted sources</a:t>
            </a:r>
          </a:p>
          <a:p>
            <a:pPr>
              <a:lnSpc>
                <a:spcPct val="100000"/>
              </a:lnSpc>
            </a:pPr>
            <a:r>
              <a:rPr lang="en-US" sz="1400"/>
              <a:t>Define an approach that ensures all data are explicitly validated</a:t>
            </a:r>
          </a:p>
          <a:p>
            <a:pPr>
              <a:lnSpc>
                <a:spcPct val="100000"/>
              </a:lnSpc>
            </a:pPr>
            <a:r>
              <a:rPr lang="en-US" sz="1400"/>
              <a:t>Use cryptography correctly </a:t>
            </a:r>
          </a:p>
          <a:p>
            <a:pPr>
              <a:lnSpc>
                <a:spcPct val="100000"/>
              </a:lnSpc>
            </a:pPr>
            <a:r>
              <a:rPr lang="en-US" sz="1400"/>
              <a:t>Identify sensitive data and how they should be handled</a:t>
            </a:r>
          </a:p>
          <a:p>
            <a:pPr>
              <a:lnSpc>
                <a:spcPct val="100000"/>
              </a:lnSpc>
            </a:pPr>
            <a:r>
              <a:rPr lang="en-US" sz="1400"/>
              <a:t>Always consider the users</a:t>
            </a:r>
          </a:p>
          <a:p>
            <a:pPr>
              <a:lnSpc>
                <a:spcPct val="100000"/>
              </a:lnSpc>
            </a:pPr>
            <a:r>
              <a:rPr lang="en-US" sz="1400"/>
              <a:t>Understand how integrating external components changes your attack surface</a:t>
            </a:r>
          </a:p>
          <a:p>
            <a:pPr>
              <a:lnSpc>
                <a:spcPct val="100000"/>
              </a:lnSpc>
            </a:pPr>
            <a:r>
              <a:rPr lang="en-US" sz="1400"/>
              <a:t>Be flexible when considering future changes to objects and actors</a:t>
            </a:r>
          </a:p>
          <a:p>
            <a:pPr>
              <a:lnSpc>
                <a:spcPct val="100000"/>
              </a:lnSpc>
            </a:pPr>
            <a:endParaRPr lang="en-US" sz="1400"/>
          </a:p>
        </p:txBody>
      </p:sp>
      <p:sp>
        <p:nvSpPr>
          <p:cNvPr id="15"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386015020"/>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88C8F5-2DF0-774D-A388-B0E3D39B9A4A}"/>
              </a:ext>
            </a:extLst>
          </p:cNvPr>
          <p:cNvSpPr>
            <a:spLocks noGrp="1"/>
          </p:cNvSpPr>
          <p:nvPr>
            <p:ph type="title"/>
          </p:nvPr>
        </p:nvSpPr>
        <p:spPr>
          <a:xfrm>
            <a:off x="5877532" y="1063255"/>
            <a:ext cx="5312254" cy="1806727"/>
          </a:xfrm>
        </p:spPr>
        <p:txBody>
          <a:bodyPr>
            <a:normAutofit/>
          </a:bodyPr>
          <a:lstStyle/>
          <a:p>
            <a:r>
              <a:rPr lang="en-US" dirty="0"/>
              <a:t>Earn or give, but never assume	</a:t>
            </a:r>
          </a:p>
        </p:txBody>
      </p:sp>
      <p:pic>
        <p:nvPicPr>
          <p:cNvPr id="16" name="Picture 4" descr="Padlock on computer motherboard">
            <a:extLst>
              <a:ext uri="{FF2B5EF4-FFF2-40B4-BE49-F238E27FC236}">
                <a16:creationId xmlns:a16="http://schemas.microsoft.com/office/drawing/2014/main" id="{8AC6DAC6-D674-4C75-B678-0F4322CBEF2D}"/>
              </a:ext>
            </a:extLst>
          </p:cNvPr>
          <p:cNvPicPr>
            <a:picLocks noChangeAspect="1"/>
          </p:cNvPicPr>
          <p:nvPr/>
        </p:nvPicPr>
        <p:blipFill rotWithShape="1">
          <a:blip r:embed="rId2"/>
          <a:srcRect l="12943" r="36297" b="-1"/>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17" name="Straight Connector 10">
            <a:extLst>
              <a:ext uri="{FF2B5EF4-FFF2-40B4-BE49-F238E27FC236}">
                <a16:creationId xmlns:a16="http://schemas.microsoft.com/office/drawing/2014/main" id="{C1FC086D-39EC-448D-97E7-FF23235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86332" y="3088919"/>
            <a:ext cx="52120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C402D7A0-33C7-9A4A-8F8C-A8F69283FD8C}"/>
              </a:ext>
            </a:extLst>
          </p:cNvPr>
          <p:cNvSpPr>
            <a:spLocks noGrp="1"/>
          </p:cNvSpPr>
          <p:nvPr>
            <p:ph idx="1"/>
          </p:nvPr>
        </p:nvSpPr>
        <p:spPr>
          <a:xfrm>
            <a:off x="5877532" y="3309582"/>
            <a:ext cx="5312254" cy="2485157"/>
          </a:xfrm>
        </p:spPr>
        <p:txBody>
          <a:bodyPr>
            <a:normAutofit/>
          </a:bodyPr>
          <a:lstStyle/>
          <a:p>
            <a:pPr>
              <a:lnSpc>
                <a:spcPct val="100000"/>
              </a:lnSpc>
            </a:pPr>
            <a:r>
              <a:rPr lang="en-US" dirty="0"/>
              <a:t>Make sure all data from an untrusted client are validated or even better still, validate everything (zero trust)</a:t>
            </a:r>
          </a:p>
          <a:p>
            <a:pPr>
              <a:lnSpc>
                <a:spcPct val="100000"/>
              </a:lnSpc>
            </a:pPr>
            <a:r>
              <a:rPr lang="en-US" dirty="0"/>
              <a:t>Assume data is compromised </a:t>
            </a:r>
          </a:p>
          <a:p>
            <a:pPr>
              <a:lnSpc>
                <a:spcPct val="100000"/>
              </a:lnSpc>
            </a:pPr>
            <a:r>
              <a:rPr lang="en-US" dirty="0"/>
              <a:t>Avoid authorization, access control, policy enforcement and use of sensitive data in client code</a:t>
            </a:r>
          </a:p>
        </p:txBody>
      </p:sp>
      <p:sp>
        <p:nvSpPr>
          <p:cNvPr id="19"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770931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2A9124-3A7A-2441-8724-57B4C421467F}"/>
              </a:ext>
            </a:extLst>
          </p:cNvPr>
          <p:cNvSpPr>
            <a:spLocks noGrp="1"/>
          </p:cNvSpPr>
          <p:nvPr>
            <p:ph type="title"/>
          </p:nvPr>
        </p:nvSpPr>
        <p:spPr>
          <a:xfrm>
            <a:off x="1068497" y="1063255"/>
            <a:ext cx="3122148" cy="4807541"/>
          </a:xfrm>
        </p:spPr>
        <p:txBody>
          <a:bodyPr>
            <a:normAutofit/>
          </a:bodyPr>
          <a:lstStyle/>
          <a:p>
            <a:r>
              <a:rPr lang="en-US" sz="4200"/>
              <a:t>Use authenticated mechanism that can’t be bypassed	</a:t>
            </a:r>
          </a:p>
        </p:txBody>
      </p:sp>
      <p:cxnSp>
        <p:nvCxnSpPr>
          <p:cNvPr id="11" name="Straight Connector 10">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Freeform: Shape 12">
            <a:extLst>
              <a:ext uri="{FF2B5EF4-FFF2-40B4-BE49-F238E27FC236}">
                <a16:creationId xmlns:a16="http://schemas.microsoft.com/office/drawing/2014/main" id="{7BB25A96-E96A-4D45-AA98-5275E81FA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6956" y="0"/>
            <a:ext cx="7615044" cy="6858000"/>
          </a:xfrm>
          <a:custGeom>
            <a:avLst/>
            <a:gdLst>
              <a:gd name="connsiteX0" fmla="*/ 2017353 w 7615044"/>
              <a:gd name="connsiteY0" fmla="*/ 0 h 6858000"/>
              <a:gd name="connsiteX1" fmla="*/ 3903088 w 7615044"/>
              <a:gd name="connsiteY1" fmla="*/ 0 h 6858000"/>
              <a:gd name="connsiteX2" fmla="*/ 5215066 w 7615044"/>
              <a:gd name="connsiteY2" fmla="*/ 0 h 6858000"/>
              <a:gd name="connsiteX3" fmla="*/ 7615044 w 7615044"/>
              <a:gd name="connsiteY3" fmla="*/ 0 h 6858000"/>
              <a:gd name="connsiteX4" fmla="*/ 7615044 w 7615044"/>
              <a:gd name="connsiteY4" fmla="*/ 6858000 h 6858000"/>
              <a:gd name="connsiteX5" fmla="*/ 5215066 w 7615044"/>
              <a:gd name="connsiteY5" fmla="*/ 6858000 h 6858000"/>
              <a:gd name="connsiteX6" fmla="*/ 3903088 w 7615044"/>
              <a:gd name="connsiteY6" fmla="*/ 6858000 h 6858000"/>
              <a:gd name="connsiteX7" fmla="*/ 1292431 w 7615044"/>
              <a:gd name="connsiteY7" fmla="*/ 6858000 h 6858000"/>
              <a:gd name="connsiteX8" fmla="*/ 1012702 w 7615044"/>
              <a:gd name="connsiteY8" fmla="*/ 6549681 h 6858000"/>
              <a:gd name="connsiteX9" fmla="*/ 0 w 7615044"/>
              <a:gd name="connsiteY9" fmla="*/ 3723759 h 6858000"/>
              <a:gd name="connsiteX10" fmla="*/ 1955279 w 7615044"/>
              <a:gd name="connsiteY10"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15044" h="6858000">
                <a:moveTo>
                  <a:pt x="2017353" y="0"/>
                </a:moveTo>
                <a:lnTo>
                  <a:pt x="3903088" y="0"/>
                </a:lnTo>
                <a:lnTo>
                  <a:pt x="5215066" y="0"/>
                </a:lnTo>
                <a:lnTo>
                  <a:pt x="7615044" y="0"/>
                </a:lnTo>
                <a:lnTo>
                  <a:pt x="7615044" y="6858000"/>
                </a:lnTo>
                <a:lnTo>
                  <a:pt x="5215066" y="6858000"/>
                </a:lnTo>
                <a:lnTo>
                  <a:pt x="3903088"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23" name="Content Placeholder 2">
            <a:extLst>
              <a:ext uri="{FF2B5EF4-FFF2-40B4-BE49-F238E27FC236}">
                <a16:creationId xmlns:a16="http://schemas.microsoft.com/office/drawing/2014/main" id="{AA258F9E-FACF-41AA-8C45-225E7AFBB085}"/>
              </a:ext>
            </a:extLst>
          </p:cNvPr>
          <p:cNvGraphicFramePr>
            <a:graphicFrameLocks noGrp="1"/>
          </p:cNvGraphicFramePr>
          <p:nvPr>
            <p:ph idx="1"/>
            <p:extLst>
              <p:ext uri="{D42A27DB-BD31-4B8C-83A1-F6EECF244321}">
                <p14:modId xmlns:p14="http://schemas.microsoft.com/office/powerpoint/2010/main" val="3200144640"/>
              </p:ext>
            </p:extLst>
          </p:nvPr>
        </p:nvGraphicFramePr>
        <p:xfrm>
          <a:off x="5765962" y="972642"/>
          <a:ext cx="5664038" cy="49796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13108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20" name="Straight Connector 19">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C86594C-F26B-B143-9488-715300ADDD95}"/>
              </a:ext>
            </a:extLst>
          </p:cNvPr>
          <p:cNvSpPr>
            <a:spLocks noGrp="1"/>
          </p:cNvSpPr>
          <p:nvPr>
            <p:ph type="title"/>
          </p:nvPr>
        </p:nvSpPr>
        <p:spPr>
          <a:xfrm>
            <a:off x="758952" y="1128811"/>
            <a:ext cx="3447288" cy="3342290"/>
          </a:xfrm>
        </p:spPr>
        <p:txBody>
          <a:bodyPr vert="horz" lIns="91440" tIns="45720" rIns="91440" bIns="45720" rtlCol="0" anchor="b">
            <a:normAutofit/>
          </a:bodyPr>
          <a:lstStyle/>
          <a:p>
            <a:r>
              <a:rPr lang="en-US" sz="4200" i="1" kern="1200" spc="100" baseline="0" dirty="0">
                <a:solidFill>
                  <a:schemeClr val="bg1"/>
                </a:solidFill>
                <a:latin typeface="+mj-lt"/>
                <a:ea typeface="+mj-ea"/>
                <a:cs typeface="+mj-cs"/>
              </a:rPr>
              <a:t>Authorize after authentication	</a:t>
            </a:r>
          </a:p>
        </p:txBody>
      </p:sp>
      <p:sp>
        <p:nvSpPr>
          <p:cNvPr id="26"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5" name="Content Placeholder 2">
            <a:extLst>
              <a:ext uri="{FF2B5EF4-FFF2-40B4-BE49-F238E27FC236}">
                <a16:creationId xmlns:a16="http://schemas.microsoft.com/office/drawing/2014/main" id="{484F1951-CA4D-46AD-A7A0-F935E2D717F5}"/>
              </a:ext>
            </a:extLst>
          </p:cNvPr>
          <p:cNvGraphicFramePr>
            <a:graphicFrameLocks noGrp="1"/>
          </p:cNvGraphicFramePr>
          <p:nvPr>
            <p:ph idx="1"/>
            <p:extLst>
              <p:ext uri="{D42A27DB-BD31-4B8C-83A1-F6EECF244321}">
                <p14:modId xmlns:p14="http://schemas.microsoft.com/office/powerpoint/2010/main" val="3352994502"/>
              </p:ext>
            </p:extLst>
          </p:nvPr>
        </p:nvGraphicFramePr>
        <p:xfrm>
          <a:off x="5297763" y="972642"/>
          <a:ext cx="6132237" cy="50349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3186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712DB3-68AE-314F-9613-BD2207BBD96B}"/>
              </a:ext>
            </a:extLst>
          </p:cNvPr>
          <p:cNvSpPr>
            <a:spLocks noGrp="1"/>
          </p:cNvSpPr>
          <p:nvPr>
            <p:ph type="title"/>
          </p:nvPr>
        </p:nvSpPr>
        <p:spPr>
          <a:xfrm>
            <a:off x="758952" y="379475"/>
            <a:ext cx="10671048" cy="1554480"/>
          </a:xfrm>
        </p:spPr>
        <p:txBody>
          <a:bodyPr anchor="ctr">
            <a:normAutofit/>
          </a:bodyPr>
          <a:lstStyle/>
          <a:p>
            <a:r>
              <a:rPr lang="en-US" sz="3300">
                <a:solidFill>
                  <a:schemeClr val="bg1"/>
                </a:solidFill>
              </a:rPr>
              <a:t>Strictly separate data and control instructions, and never process control instructions from untrusted sources</a:t>
            </a:r>
          </a:p>
        </p:txBody>
      </p:sp>
      <p:sp>
        <p:nvSpPr>
          <p:cNvPr id="3" name="Content Placeholder 2">
            <a:extLst>
              <a:ext uri="{FF2B5EF4-FFF2-40B4-BE49-F238E27FC236}">
                <a16:creationId xmlns:a16="http://schemas.microsoft.com/office/drawing/2014/main" id="{DF8DEECB-CD9E-6749-8C09-EEEE33454952}"/>
              </a:ext>
            </a:extLst>
          </p:cNvPr>
          <p:cNvSpPr>
            <a:spLocks noGrp="1"/>
          </p:cNvSpPr>
          <p:nvPr>
            <p:ph idx="1"/>
          </p:nvPr>
        </p:nvSpPr>
        <p:spPr>
          <a:xfrm>
            <a:off x="758824" y="2607732"/>
            <a:ext cx="8412480" cy="3174357"/>
          </a:xfrm>
        </p:spPr>
        <p:txBody>
          <a:bodyPr>
            <a:normAutofit/>
          </a:bodyPr>
          <a:lstStyle/>
          <a:p>
            <a:r>
              <a:rPr lang="en-US" dirty="0"/>
              <a:t>Utilize hardware capabilities to enforce separation of code and data</a:t>
            </a:r>
          </a:p>
          <a:p>
            <a:r>
              <a:rPr lang="en-US" dirty="0"/>
              <a:t>Know and use appropriate compiler/linker security flags</a:t>
            </a:r>
          </a:p>
          <a:p>
            <a:r>
              <a:rPr lang="en-US" dirty="0"/>
              <a:t>Expose methods or endpoints that consume structured types</a:t>
            </a:r>
          </a:p>
          <a:p>
            <a:r>
              <a:rPr lang="en-US" dirty="0"/>
              <a:t>Co-mingling data and control instructions in a single entity is bad</a:t>
            </a:r>
          </a:p>
          <a:p>
            <a:r>
              <a:rPr lang="en-US" dirty="0"/>
              <a:t>Beware of injection prone APIs (XSS, SQL injection, Shell injection)</a:t>
            </a:r>
          </a:p>
          <a:p>
            <a:endParaRPr lang="en-US"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146362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24C2D-6C57-EF40-9C3A-8B0D9758D923}"/>
              </a:ext>
            </a:extLst>
          </p:cNvPr>
          <p:cNvSpPr>
            <a:spLocks noGrp="1"/>
          </p:cNvSpPr>
          <p:nvPr>
            <p:ph type="title"/>
          </p:nvPr>
        </p:nvSpPr>
        <p:spPr>
          <a:xfrm>
            <a:off x="758952" y="379475"/>
            <a:ext cx="10671048" cy="1554480"/>
          </a:xfrm>
        </p:spPr>
        <p:txBody>
          <a:bodyPr anchor="ctr">
            <a:normAutofit/>
          </a:bodyPr>
          <a:lstStyle/>
          <a:p>
            <a:r>
              <a:rPr lang="en-US" sz="5100">
                <a:solidFill>
                  <a:schemeClr val="bg1"/>
                </a:solidFill>
              </a:rPr>
              <a:t>Define an approach that ensures all data are explicitly validated</a:t>
            </a:r>
          </a:p>
        </p:txBody>
      </p:sp>
      <p:sp>
        <p:nvSpPr>
          <p:cNvPr id="3" name="Content Placeholder 2">
            <a:extLst>
              <a:ext uri="{FF2B5EF4-FFF2-40B4-BE49-F238E27FC236}">
                <a16:creationId xmlns:a16="http://schemas.microsoft.com/office/drawing/2014/main" id="{3BEE08F7-2335-484C-8C9A-B2AF0BC1E285}"/>
              </a:ext>
            </a:extLst>
          </p:cNvPr>
          <p:cNvSpPr>
            <a:spLocks noGrp="1"/>
          </p:cNvSpPr>
          <p:nvPr>
            <p:ph idx="1"/>
          </p:nvPr>
        </p:nvSpPr>
        <p:spPr>
          <a:xfrm>
            <a:off x="758824" y="2607732"/>
            <a:ext cx="8412480" cy="3174357"/>
          </a:xfrm>
        </p:spPr>
        <p:txBody>
          <a:bodyPr>
            <a:normAutofit/>
          </a:bodyPr>
          <a:lstStyle/>
          <a:p>
            <a:r>
              <a:rPr lang="en-US" dirty="0"/>
              <a:t>Ensure that comprehensive data validation actually takes place</a:t>
            </a:r>
          </a:p>
          <a:p>
            <a:r>
              <a:rPr lang="en-US" dirty="0"/>
              <a:t>Make security review of the validation scheme possible</a:t>
            </a:r>
          </a:p>
          <a:p>
            <a:r>
              <a:rPr lang="en-US" dirty="0"/>
              <a:t>Use centralized validation mechanisms and canonical data forms (avoid strings)</a:t>
            </a:r>
          </a:p>
          <a:p>
            <a:r>
              <a:rPr lang="en-US" dirty="0"/>
              <a:t>Avoid blacklisting, use whitelisting</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100626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69EE5A-7157-7F49-A139-41D2AE0D9494}"/>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Use cryptography correctly</a:t>
            </a:r>
          </a:p>
        </p:txBody>
      </p:sp>
      <p:sp>
        <p:nvSpPr>
          <p:cNvPr id="20" name="Content Placeholder 2">
            <a:extLst>
              <a:ext uri="{FF2B5EF4-FFF2-40B4-BE49-F238E27FC236}">
                <a16:creationId xmlns:a16="http://schemas.microsoft.com/office/drawing/2014/main" id="{2367C684-9A4A-4C46-B431-CF58781AE599}"/>
              </a:ext>
            </a:extLst>
          </p:cNvPr>
          <p:cNvSpPr>
            <a:spLocks noGrp="1"/>
          </p:cNvSpPr>
          <p:nvPr>
            <p:ph idx="1"/>
          </p:nvPr>
        </p:nvSpPr>
        <p:spPr>
          <a:xfrm>
            <a:off x="758824" y="2607732"/>
            <a:ext cx="8412480" cy="3174357"/>
          </a:xfrm>
        </p:spPr>
        <p:txBody>
          <a:bodyPr>
            <a:normAutofit/>
          </a:bodyPr>
          <a:lstStyle/>
          <a:p>
            <a:r>
              <a:rPr lang="en-US"/>
              <a:t>Use standard algorithms and libraries</a:t>
            </a:r>
          </a:p>
          <a:p>
            <a:r>
              <a:rPr lang="en-US"/>
              <a:t>Centralize and re-use</a:t>
            </a:r>
          </a:p>
          <a:p>
            <a:r>
              <a:rPr lang="en-US"/>
              <a:t>Design for crypto agility</a:t>
            </a:r>
          </a:p>
          <a:p>
            <a:r>
              <a:rPr lang="en-US"/>
              <a:t>Get help from real experts</a:t>
            </a:r>
          </a:p>
          <a:p>
            <a:r>
              <a:rPr lang="en-US"/>
              <a:t>DO NOT roll your own</a:t>
            </a:r>
          </a:p>
          <a:p>
            <a:r>
              <a:rPr lang="en-US"/>
              <a:t>Watch out for key management issues</a:t>
            </a:r>
          </a:p>
          <a:p>
            <a:r>
              <a:rPr lang="en-US"/>
              <a:t>Avoid non-random randomness </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3830279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15DA55-0C0D-4292-B5CC-A920CF3690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3429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1FC005-9A5D-6E45-9A94-5577D6746222}"/>
              </a:ext>
            </a:extLst>
          </p:cNvPr>
          <p:cNvSpPr>
            <a:spLocks noGrp="1"/>
          </p:cNvSpPr>
          <p:nvPr>
            <p:ph type="title"/>
          </p:nvPr>
        </p:nvSpPr>
        <p:spPr>
          <a:xfrm>
            <a:off x="758952" y="352044"/>
            <a:ext cx="10671048" cy="2724912"/>
          </a:xfrm>
        </p:spPr>
        <p:txBody>
          <a:bodyPr anchor="ctr">
            <a:normAutofit/>
          </a:bodyPr>
          <a:lstStyle/>
          <a:p>
            <a:r>
              <a:rPr lang="en-US" dirty="0">
                <a:solidFill>
                  <a:schemeClr val="bg1"/>
                </a:solidFill>
              </a:rPr>
              <a:t>Identify sensitive data and how they should be handled</a:t>
            </a:r>
          </a:p>
        </p:txBody>
      </p:sp>
      <p:sp>
        <p:nvSpPr>
          <p:cNvPr id="15" name="Content Placeholder 2">
            <a:extLst>
              <a:ext uri="{FF2B5EF4-FFF2-40B4-BE49-F238E27FC236}">
                <a16:creationId xmlns:a16="http://schemas.microsoft.com/office/drawing/2014/main" id="{A7BFD2D6-E63D-CD4C-BB2F-8AC41A669F4B}"/>
              </a:ext>
            </a:extLst>
          </p:cNvPr>
          <p:cNvSpPr>
            <a:spLocks noGrp="1"/>
          </p:cNvSpPr>
          <p:nvPr>
            <p:ph idx="1"/>
          </p:nvPr>
        </p:nvSpPr>
        <p:spPr>
          <a:xfrm>
            <a:off x="758824" y="3750732"/>
            <a:ext cx="8412480" cy="2032831"/>
          </a:xfrm>
        </p:spPr>
        <p:txBody>
          <a:bodyPr>
            <a:normAutofit/>
          </a:bodyPr>
          <a:lstStyle/>
          <a:p>
            <a:pPr>
              <a:lnSpc>
                <a:spcPct val="100000"/>
              </a:lnSpc>
            </a:pPr>
            <a:r>
              <a:rPr lang="en-US" sz="1400" dirty="0"/>
              <a:t>Know where your sensitive data are</a:t>
            </a:r>
          </a:p>
          <a:p>
            <a:pPr>
              <a:lnSpc>
                <a:spcPct val="100000"/>
              </a:lnSpc>
            </a:pPr>
            <a:r>
              <a:rPr lang="en-US" sz="1400" dirty="0"/>
              <a:t>Classify your data into categories</a:t>
            </a:r>
          </a:p>
          <a:p>
            <a:pPr>
              <a:lnSpc>
                <a:spcPct val="100000"/>
              </a:lnSpc>
            </a:pPr>
            <a:r>
              <a:rPr lang="en-US" sz="1400" dirty="0"/>
              <a:t>Consider data controls- File, memory, database protection</a:t>
            </a:r>
          </a:p>
          <a:p>
            <a:pPr>
              <a:lnSpc>
                <a:spcPct val="100000"/>
              </a:lnSpc>
            </a:pPr>
            <a:r>
              <a:rPr lang="en-US" sz="1400" dirty="0"/>
              <a:t>Plan for change over time</a:t>
            </a:r>
          </a:p>
          <a:p>
            <a:pPr>
              <a:lnSpc>
                <a:spcPct val="100000"/>
              </a:lnSpc>
            </a:pPr>
            <a:r>
              <a:rPr lang="en-US" sz="1400" dirty="0"/>
              <a:t>Confidentiality is not data protection</a:t>
            </a:r>
          </a:p>
          <a:p>
            <a:pPr>
              <a:lnSpc>
                <a:spcPct val="100000"/>
              </a:lnSpc>
            </a:pPr>
            <a:r>
              <a:rPr lang="en-US" sz="1400" dirty="0"/>
              <a:t>Watch out for trust boundaries </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941251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AFE4FE-59F3-B344-86A6-31CD16A74B2B}"/>
              </a:ext>
            </a:extLst>
          </p:cNvPr>
          <p:cNvSpPr>
            <a:spLocks noGrp="1"/>
          </p:cNvSpPr>
          <p:nvPr>
            <p:ph type="title"/>
          </p:nvPr>
        </p:nvSpPr>
        <p:spPr>
          <a:xfrm>
            <a:off x="758952" y="379475"/>
            <a:ext cx="10671048" cy="1554480"/>
          </a:xfrm>
        </p:spPr>
        <p:txBody>
          <a:bodyPr anchor="ctr">
            <a:normAutofit/>
          </a:bodyPr>
          <a:lstStyle/>
          <a:p>
            <a:r>
              <a:rPr lang="en-US">
                <a:solidFill>
                  <a:schemeClr val="bg1"/>
                </a:solidFill>
              </a:rPr>
              <a:t>About the Speaker</a:t>
            </a:r>
          </a:p>
        </p:txBody>
      </p:sp>
      <p:sp>
        <p:nvSpPr>
          <p:cNvPr id="9" name="Content Placeholder 2">
            <a:extLst>
              <a:ext uri="{FF2B5EF4-FFF2-40B4-BE49-F238E27FC236}">
                <a16:creationId xmlns:a16="http://schemas.microsoft.com/office/drawing/2014/main" id="{242788DF-6233-5E42-B9AD-9191C08133C5}"/>
              </a:ext>
            </a:extLst>
          </p:cNvPr>
          <p:cNvSpPr>
            <a:spLocks noGrp="1"/>
          </p:cNvSpPr>
          <p:nvPr>
            <p:ph idx="1"/>
          </p:nvPr>
        </p:nvSpPr>
        <p:spPr>
          <a:xfrm>
            <a:off x="758824" y="2607732"/>
            <a:ext cx="8412480" cy="3174357"/>
          </a:xfrm>
        </p:spPr>
        <p:txBody>
          <a:bodyPr>
            <a:normAutofit/>
          </a:bodyPr>
          <a:lstStyle/>
          <a:p>
            <a:r>
              <a:rPr lang="en-US" dirty="0"/>
              <a:t>Joel </a:t>
            </a:r>
            <a:r>
              <a:rPr lang="en-US" dirty="0" err="1"/>
              <a:t>Oseiga</a:t>
            </a:r>
            <a:r>
              <a:rPr lang="en-US" dirty="0"/>
              <a:t> Aleburu B.Sc. (Bowen) , M.Sc. (York) </a:t>
            </a:r>
          </a:p>
          <a:p>
            <a:r>
              <a:rPr lang="en-US" dirty="0"/>
              <a:t>Outsourced IT Security and Risk </a:t>
            </a:r>
            <a:r>
              <a:rPr lang="en-US"/>
              <a:t>Architecture Lead </a:t>
            </a:r>
            <a:r>
              <a:rPr lang="en-US" dirty="0"/>
              <a:t>- Smarttech247</a:t>
            </a:r>
          </a:p>
          <a:p>
            <a:r>
              <a:rPr lang="en-US" dirty="0"/>
              <a:t>Interests- Mathematics, Computer Science </a:t>
            </a:r>
          </a:p>
          <a:p>
            <a:r>
              <a:rPr lang="en-US" dirty="0"/>
              <a:t>Security Interests- Cyber Warfare, NSA, Critical Systems and Encryption</a:t>
            </a:r>
          </a:p>
          <a:p>
            <a:r>
              <a:rPr lang="en-US" dirty="0"/>
              <a:t>Other Stuff: Hiking, Small Planes and Fast Cars </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359466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E4ACFA-F3B7-0148-A677-D41F2CE6E48B}"/>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Always consider the users</a:t>
            </a:r>
          </a:p>
        </p:txBody>
      </p:sp>
      <p:sp>
        <p:nvSpPr>
          <p:cNvPr id="3" name="Content Placeholder 2">
            <a:extLst>
              <a:ext uri="{FF2B5EF4-FFF2-40B4-BE49-F238E27FC236}">
                <a16:creationId xmlns:a16="http://schemas.microsoft.com/office/drawing/2014/main" id="{FCE63BDF-9533-4341-8E88-F5B3E75AA032}"/>
              </a:ext>
            </a:extLst>
          </p:cNvPr>
          <p:cNvSpPr>
            <a:spLocks noGrp="1"/>
          </p:cNvSpPr>
          <p:nvPr>
            <p:ph idx="1"/>
          </p:nvPr>
        </p:nvSpPr>
        <p:spPr>
          <a:xfrm>
            <a:off x="758824" y="2607732"/>
            <a:ext cx="8412480" cy="3174357"/>
          </a:xfrm>
        </p:spPr>
        <p:txBody>
          <a:bodyPr>
            <a:normAutofit/>
          </a:bodyPr>
          <a:lstStyle/>
          <a:p>
            <a:r>
              <a:rPr lang="en-US" dirty="0"/>
              <a:t>Think about: deployment configuration, use, update</a:t>
            </a:r>
          </a:p>
          <a:p>
            <a:r>
              <a:rPr lang="en-US" dirty="0"/>
              <a:t>Know that security is an emergent property of the system</a:t>
            </a:r>
          </a:p>
          <a:p>
            <a:r>
              <a:rPr lang="en-US" dirty="0"/>
              <a:t>Make things secure by default</a:t>
            </a:r>
          </a:p>
          <a:p>
            <a:r>
              <a:rPr lang="en-US" dirty="0"/>
              <a:t>Security is not a feature</a:t>
            </a:r>
          </a:p>
          <a:p>
            <a:r>
              <a:rPr lang="en-US" dirty="0"/>
              <a:t>Don’t impose too much security</a:t>
            </a:r>
          </a:p>
          <a:p>
            <a:r>
              <a:rPr lang="en-US" dirty="0"/>
              <a:t>Don’t assume users and  care about security</a:t>
            </a:r>
          </a:p>
          <a:p>
            <a:r>
              <a:rPr lang="en-US" dirty="0"/>
              <a:t>Don’t let users make security decisions </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3941267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adlock on computer motherboard">
            <a:extLst>
              <a:ext uri="{FF2B5EF4-FFF2-40B4-BE49-F238E27FC236}">
                <a16:creationId xmlns:a16="http://schemas.microsoft.com/office/drawing/2014/main" id="{0A161DE1-DE6D-43CC-B355-ACD2433BC545}"/>
              </a:ext>
            </a:extLst>
          </p:cNvPr>
          <p:cNvPicPr>
            <a:picLocks noChangeAspect="1"/>
          </p:cNvPicPr>
          <p:nvPr/>
        </p:nvPicPr>
        <p:blipFill rotWithShape="1">
          <a:blip r:embed="rId3">
            <a:duotone>
              <a:schemeClr val="bg2">
                <a:shade val="45000"/>
                <a:satMod val="135000"/>
              </a:schemeClr>
              <a:prstClr val="white"/>
            </a:duotone>
            <a:alphaModFix amt="40000"/>
          </a:blip>
          <a:srcRect b="15730"/>
          <a:stretch/>
        </p:blipFill>
        <p:spPr>
          <a:xfrm>
            <a:off x="20" y="10"/>
            <a:ext cx="12191980" cy="6857990"/>
          </a:xfrm>
          <a:prstGeom prst="rect">
            <a:avLst/>
          </a:prstGeom>
        </p:spPr>
      </p:pic>
      <p:sp>
        <p:nvSpPr>
          <p:cNvPr id="36" name="Rectangle 35">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B4FE4E-FCCC-8F41-AE04-965E992F78D9}"/>
              </a:ext>
            </a:extLst>
          </p:cNvPr>
          <p:cNvSpPr>
            <a:spLocks noGrp="1"/>
          </p:cNvSpPr>
          <p:nvPr>
            <p:ph type="title"/>
          </p:nvPr>
        </p:nvSpPr>
        <p:spPr>
          <a:xfrm>
            <a:off x="758952" y="1201002"/>
            <a:ext cx="3831335" cy="4312829"/>
          </a:xfrm>
        </p:spPr>
        <p:txBody>
          <a:bodyPr>
            <a:normAutofit/>
          </a:bodyPr>
          <a:lstStyle/>
          <a:p>
            <a:r>
              <a:rPr lang="en-US" sz="4200" dirty="0"/>
              <a:t>Understand how integrating external components changes your attack surface	</a:t>
            </a:r>
          </a:p>
        </p:txBody>
      </p:sp>
      <p:cxnSp>
        <p:nvCxnSpPr>
          <p:cNvPr id="38" name="Straight Connector 37">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17" name="Content Placeholder 2">
            <a:extLst>
              <a:ext uri="{FF2B5EF4-FFF2-40B4-BE49-F238E27FC236}">
                <a16:creationId xmlns:a16="http://schemas.microsoft.com/office/drawing/2014/main" id="{50030F08-E32F-4659-A45A-E62669E782AA}"/>
              </a:ext>
            </a:extLst>
          </p:cNvPr>
          <p:cNvGraphicFramePr>
            <a:graphicFrameLocks noGrp="1"/>
          </p:cNvGraphicFramePr>
          <p:nvPr>
            <p:ph idx="1"/>
            <p:extLst>
              <p:ext uri="{D42A27DB-BD31-4B8C-83A1-F6EECF244321}">
                <p14:modId xmlns:p14="http://schemas.microsoft.com/office/powerpoint/2010/main" val="3182107611"/>
              </p:ext>
            </p:extLst>
          </p:nvPr>
        </p:nvGraphicFramePr>
        <p:xfrm>
          <a:off x="5232992" y="1201002"/>
          <a:ext cx="6197007" cy="431282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24400089"/>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C69579-2782-9745-A8EB-94A0BBF7B71D}"/>
              </a:ext>
            </a:extLst>
          </p:cNvPr>
          <p:cNvSpPr>
            <a:spLocks noGrp="1"/>
          </p:cNvSpPr>
          <p:nvPr>
            <p:ph type="title"/>
          </p:nvPr>
        </p:nvSpPr>
        <p:spPr>
          <a:xfrm>
            <a:off x="1078992" y="1063255"/>
            <a:ext cx="3575304" cy="4807541"/>
          </a:xfrm>
        </p:spPr>
        <p:txBody>
          <a:bodyPr>
            <a:normAutofit/>
          </a:bodyPr>
          <a:lstStyle/>
          <a:p>
            <a:r>
              <a:rPr lang="en-US" sz="4700" dirty="0"/>
              <a:t>Be flexible when considering future changes to objects and actors</a:t>
            </a:r>
          </a:p>
        </p:txBody>
      </p:sp>
      <p:cxnSp>
        <p:nvCxnSpPr>
          <p:cNvPr id="28" name="Straight Connector 27">
            <a:extLst>
              <a:ext uri="{FF2B5EF4-FFF2-40B4-BE49-F238E27FC236}">
                <a16:creationId xmlns:a16="http://schemas.microsoft.com/office/drawing/2014/main" id="{623022EF-4E43-4298-8E3D-DA5EF06176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0"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21" name="Content Placeholder 2">
            <a:extLst>
              <a:ext uri="{FF2B5EF4-FFF2-40B4-BE49-F238E27FC236}">
                <a16:creationId xmlns:a16="http://schemas.microsoft.com/office/drawing/2014/main" id="{814A9143-47C1-4E66-9F10-750BDB960CD0}"/>
              </a:ext>
            </a:extLst>
          </p:cNvPr>
          <p:cNvGraphicFramePr>
            <a:graphicFrameLocks noGrp="1"/>
          </p:cNvGraphicFramePr>
          <p:nvPr>
            <p:ph idx="1"/>
            <p:extLst>
              <p:ext uri="{D42A27DB-BD31-4B8C-83A1-F6EECF244321}">
                <p14:modId xmlns:p14="http://schemas.microsoft.com/office/powerpoint/2010/main" val="996470635"/>
              </p:ext>
            </p:extLst>
          </p:nvPr>
        </p:nvGraphicFramePr>
        <p:xfrm>
          <a:off x="5297763" y="972642"/>
          <a:ext cx="6132237" cy="50349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433381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809285-9A46-8C41-A9CD-85B0B784E834}"/>
              </a:ext>
            </a:extLst>
          </p:cNvPr>
          <p:cNvSpPr>
            <a:spLocks noGrp="1"/>
          </p:cNvSpPr>
          <p:nvPr>
            <p:ph type="title"/>
          </p:nvPr>
        </p:nvSpPr>
        <p:spPr>
          <a:xfrm>
            <a:off x="7885744" y="691762"/>
            <a:ext cx="3541205" cy="1706649"/>
          </a:xfrm>
        </p:spPr>
        <p:txBody>
          <a:bodyPr anchor="ctr">
            <a:normAutofit/>
          </a:bodyPr>
          <a:lstStyle/>
          <a:p>
            <a:r>
              <a:rPr lang="en-US" sz="4800"/>
              <a:t>Conclusion	</a:t>
            </a:r>
          </a:p>
        </p:txBody>
      </p:sp>
      <p:pic>
        <p:nvPicPr>
          <p:cNvPr id="7" name="Graphic 6" descr="Disconnected">
            <a:extLst>
              <a:ext uri="{FF2B5EF4-FFF2-40B4-BE49-F238E27FC236}">
                <a16:creationId xmlns:a16="http://schemas.microsoft.com/office/drawing/2014/main" id="{229930BE-CB01-4209-B4BB-097A6B3ABF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66233" y="691763"/>
            <a:ext cx="5087244" cy="5087244"/>
          </a:xfrm>
          <a:prstGeom prst="rect">
            <a:avLst/>
          </a:prstGeom>
        </p:spPr>
      </p:pic>
      <p:cxnSp>
        <p:nvCxnSpPr>
          <p:cNvPr id="12" name="Straight Connector 11">
            <a:extLst>
              <a:ext uri="{FF2B5EF4-FFF2-40B4-BE49-F238E27FC236}">
                <a16:creationId xmlns:a16="http://schemas.microsoft.com/office/drawing/2014/main" id="{61A0812C-8DCE-4CA2-904B-A5A5C12CA4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2660" y="1005840"/>
            <a:ext cx="0" cy="58521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B96D800-4104-6C4A-824D-9076674EB5A8}"/>
              </a:ext>
            </a:extLst>
          </p:cNvPr>
          <p:cNvSpPr>
            <a:spLocks noGrp="1"/>
          </p:cNvSpPr>
          <p:nvPr>
            <p:ph idx="1"/>
          </p:nvPr>
        </p:nvSpPr>
        <p:spPr>
          <a:xfrm>
            <a:off x="7888666" y="2623930"/>
            <a:ext cx="3541205" cy="3158160"/>
          </a:xfrm>
        </p:spPr>
        <p:txBody>
          <a:bodyPr>
            <a:normAutofit/>
          </a:bodyPr>
          <a:lstStyle/>
          <a:p>
            <a:r>
              <a:rPr lang="en-US" dirty="0"/>
              <a:t>Threat model your work</a:t>
            </a:r>
          </a:p>
          <a:p>
            <a:r>
              <a:rPr lang="en-US" dirty="0"/>
              <a:t>Work with a security advisor from start to finish!</a:t>
            </a:r>
          </a:p>
          <a:p>
            <a:r>
              <a:rPr lang="en-US" dirty="0"/>
              <a:t>Products don’t stop cyberattacks, process does.</a:t>
            </a:r>
          </a:p>
          <a:p>
            <a:r>
              <a:rPr lang="en-US" dirty="0"/>
              <a:t>Learn more </a:t>
            </a:r>
          </a:p>
        </p:txBody>
      </p:sp>
      <p:sp>
        <p:nvSpPr>
          <p:cNvPr id="14"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102898031"/>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ny question marks on black background">
            <a:extLst>
              <a:ext uri="{FF2B5EF4-FFF2-40B4-BE49-F238E27FC236}">
                <a16:creationId xmlns:a16="http://schemas.microsoft.com/office/drawing/2014/main" id="{3981EC7B-6276-4539-B8E9-C23280868344}"/>
              </a:ext>
            </a:extLst>
          </p:cNvPr>
          <p:cNvPicPr>
            <a:picLocks noChangeAspect="1"/>
          </p:cNvPicPr>
          <p:nvPr/>
        </p:nvPicPr>
        <p:blipFill rotWithShape="1">
          <a:blip r:embed="rId2">
            <a:duotone>
              <a:schemeClr val="bg2">
                <a:shade val="45000"/>
                <a:satMod val="135000"/>
              </a:schemeClr>
              <a:prstClr val="white"/>
            </a:duotone>
            <a:alphaModFix amt="40000"/>
          </a:blip>
          <a:srcRect t="7787"/>
          <a:stretch/>
        </p:blipFill>
        <p:spPr>
          <a:xfrm>
            <a:off x="20" y="10"/>
            <a:ext cx="12191980" cy="6857990"/>
          </a:xfrm>
          <a:prstGeom prst="rect">
            <a:avLst/>
          </a:prstGeom>
        </p:spPr>
      </p:pic>
      <p:sp>
        <p:nvSpPr>
          <p:cNvPr id="36" name="Rectangle 35">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78CC35-47D2-6F4F-B15B-5AC954931821}"/>
              </a:ext>
            </a:extLst>
          </p:cNvPr>
          <p:cNvSpPr>
            <a:spLocks noGrp="1"/>
          </p:cNvSpPr>
          <p:nvPr>
            <p:ph type="title"/>
          </p:nvPr>
        </p:nvSpPr>
        <p:spPr>
          <a:xfrm>
            <a:off x="758952" y="1201002"/>
            <a:ext cx="3831335" cy="4312829"/>
          </a:xfrm>
        </p:spPr>
        <p:txBody>
          <a:bodyPr>
            <a:normAutofit/>
          </a:bodyPr>
          <a:lstStyle/>
          <a:p>
            <a:r>
              <a:rPr lang="en-US" dirty="0"/>
              <a:t>Thank you very much </a:t>
            </a:r>
          </a:p>
        </p:txBody>
      </p:sp>
      <p:cxnSp>
        <p:nvCxnSpPr>
          <p:cNvPr id="38" name="Straight Connector 37">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29922983-89E3-F645-BC8A-7AAAB715FAF9}"/>
              </a:ext>
            </a:extLst>
          </p:cNvPr>
          <p:cNvSpPr>
            <a:spLocks noGrp="1"/>
          </p:cNvSpPr>
          <p:nvPr>
            <p:ph idx="1"/>
          </p:nvPr>
        </p:nvSpPr>
        <p:spPr>
          <a:xfrm>
            <a:off x="5232992" y="1201002"/>
            <a:ext cx="6197007" cy="4312829"/>
          </a:xfrm>
        </p:spPr>
        <p:txBody>
          <a:bodyPr>
            <a:normAutofit/>
          </a:bodyPr>
          <a:lstStyle/>
          <a:p>
            <a:pPr marL="0" indent="0">
              <a:buNone/>
            </a:pPr>
            <a:r>
              <a:rPr lang="en-US" dirty="0"/>
              <a:t>Any Questions?</a:t>
            </a:r>
          </a:p>
          <a:p>
            <a:pPr marL="0" indent="0">
              <a:buNone/>
            </a:pPr>
            <a:endParaRPr lang="en-US" dirty="0"/>
          </a:p>
          <a:p>
            <a:pPr marL="0" indent="0">
              <a:buNone/>
            </a:pPr>
            <a:r>
              <a:rPr lang="en-US" dirty="0"/>
              <a:t>Contact: joel@smarttech247.com</a:t>
            </a:r>
          </a:p>
        </p:txBody>
      </p:sp>
      <p:sp>
        <p:nvSpPr>
          <p:cNvPr id="40"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077146097"/>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58952" y="758952"/>
            <a:ext cx="9284458" cy="320340"/>
          </a:xfrm>
        </p:spPr>
        <p:txBody>
          <a:bodyPr>
            <a:normAutofit fontScale="90000"/>
          </a:bodyPr>
          <a:lstStyle/>
          <a:p>
            <a:pPr lvl="0"/>
            <a:r>
              <a:rPr lang="en-US" dirty="0"/>
              <a:t>Threat Modeling Learning Resources</a:t>
            </a:r>
          </a:p>
        </p:txBody>
      </p:sp>
      <p:sp>
        <p:nvSpPr>
          <p:cNvPr id="4" name="Content Placeholder 5"/>
          <p:cNvSpPr txBox="1">
            <a:spLocks/>
          </p:cNvSpPr>
          <p:nvPr/>
        </p:nvSpPr>
        <p:spPr>
          <a:xfrm>
            <a:off x="1961408" y="2467666"/>
            <a:ext cx="4134592" cy="4390334"/>
          </a:xfrm>
          <a:prstGeom prst="rect">
            <a:avLst/>
          </a:prstGeom>
          <a:ln>
            <a:noFill/>
          </a:ln>
        </p:spPr>
        <p:txBody>
          <a:bodyPr/>
          <a:lstStyle/>
          <a:p>
            <a:pPr marL="342900" indent="-342900">
              <a:spcBef>
                <a:spcPct val="20000"/>
              </a:spcBef>
              <a:defRPr/>
            </a:pPr>
            <a:r>
              <a:rPr lang="en-US" sz="2000" b="1" dirty="0">
                <a:solidFill>
                  <a:schemeClr val="tx2">
                    <a:lumMod val="40000"/>
                    <a:lumOff val="60000"/>
                  </a:schemeClr>
                </a:solidFill>
              </a:rPr>
              <a:t>MSDN Magazine</a:t>
            </a:r>
          </a:p>
          <a:p>
            <a:pPr marL="342900" indent="-342900">
              <a:defRPr/>
            </a:pPr>
            <a:r>
              <a:rPr lang="en-US" dirty="0"/>
              <a:t>Reinvigorate your Threat Modeling Process</a:t>
            </a:r>
          </a:p>
          <a:p>
            <a:pPr lvl="1" indent="-342900">
              <a:defRPr/>
            </a:pPr>
            <a:r>
              <a:rPr lang="en-US" sz="1400" dirty="0">
                <a:solidFill>
                  <a:schemeClr val="tx2">
                    <a:lumMod val="60000"/>
                    <a:lumOff val="40000"/>
                  </a:schemeClr>
                </a:solidFill>
                <a:hlinkClick r:id="rId3"/>
              </a:rPr>
              <a:t>http://msdn.microsoft.com/en-us/magazine/cc700352.aspx </a:t>
            </a:r>
          </a:p>
          <a:p>
            <a:endParaRPr lang="en-US" sz="1600" dirty="0">
              <a:solidFill>
                <a:schemeClr val="tx2">
                  <a:lumMod val="60000"/>
                  <a:lumOff val="40000"/>
                </a:schemeClr>
              </a:solidFill>
            </a:endParaRPr>
          </a:p>
          <a:p>
            <a:pPr marL="342900" indent="-342900">
              <a:defRPr/>
            </a:pPr>
            <a:r>
              <a:rPr lang="en-US" dirty="0"/>
              <a:t>Threat Modeling: Uncover Security Design Flaws Using The STRIDE Approach</a:t>
            </a:r>
          </a:p>
          <a:p>
            <a:pPr lvl="1" indent="-342900">
              <a:defRPr/>
            </a:pPr>
            <a:r>
              <a:rPr lang="en-US" sz="1400" dirty="0">
                <a:solidFill>
                  <a:schemeClr val="tx2">
                    <a:lumMod val="60000"/>
                    <a:lumOff val="40000"/>
                  </a:schemeClr>
                </a:solidFill>
                <a:hlinkClick r:id="rId4"/>
              </a:rPr>
              <a:t>http://msdn.microsoft.com/msdnmag/issues/06/11/ThreatModeling/default.aspx</a:t>
            </a:r>
            <a:endParaRPr lang="en-US" sz="1400" dirty="0">
              <a:solidFill>
                <a:schemeClr val="tx2">
                  <a:lumMod val="60000"/>
                  <a:lumOff val="40000"/>
                </a:schemeClr>
              </a:solidFill>
              <a:hlinkClick r:id="rId3"/>
            </a:endParaRPr>
          </a:p>
          <a:p>
            <a:endParaRPr lang="en-US" sz="2000" b="1" dirty="0">
              <a:solidFill>
                <a:schemeClr val="tx2">
                  <a:lumMod val="40000"/>
                  <a:lumOff val="60000"/>
                </a:schemeClr>
              </a:solidFill>
            </a:endParaRPr>
          </a:p>
          <a:p>
            <a:pPr marL="342900" indent="-342900">
              <a:spcBef>
                <a:spcPct val="20000"/>
              </a:spcBef>
              <a:defRPr/>
            </a:pPr>
            <a:endParaRPr lang="en-US" dirty="0">
              <a:solidFill>
                <a:schemeClr val="tx2">
                  <a:lumMod val="60000"/>
                  <a:lumOff val="40000"/>
                </a:schemeClr>
              </a:solidFill>
              <a:latin typeface="Segoe UI" pitchFamily="34" charset="0"/>
              <a:cs typeface="Segoe UI" pitchFamily="34" charset="0"/>
            </a:endParaRPr>
          </a:p>
        </p:txBody>
      </p:sp>
      <p:sp>
        <p:nvSpPr>
          <p:cNvPr id="6" name="Content Placeholder 5"/>
          <p:cNvSpPr txBox="1">
            <a:spLocks/>
          </p:cNvSpPr>
          <p:nvPr/>
        </p:nvSpPr>
        <p:spPr>
          <a:xfrm>
            <a:off x="6283037" y="1628549"/>
            <a:ext cx="4134593" cy="5055280"/>
          </a:xfrm>
          <a:prstGeom prst="rect">
            <a:avLst/>
          </a:prstGeom>
          <a:ln>
            <a:noFill/>
          </a:ln>
        </p:spPr>
        <p:txBody>
          <a:bodyPr/>
          <a:lstStyle/>
          <a:p>
            <a:pPr marL="342900" indent="-342900">
              <a:spcBef>
                <a:spcPct val="20000"/>
              </a:spcBef>
              <a:defRPr/>
            </a:pPr>
            <a:r>
              <a:rPr lang="en-US" sz="2000" b="1" dirty="0">
                <a:solidFill>
                  <a:schemeClr val="tx2">
                    <a:lumMod val="40000"/>
                    <a:lumOff val="60000"/>
                  </a:schemeClr>
                </a:solidFill>
              </a:rPr>
              <a:t>SDL Blog</a:t>
            </a:r>
          </a:p>
          <a:p>
            <a:pPr marL="342900" lvl="1" indent="-342900">
              <a:defRPr/>
            </a:pPr>
            <a:r>
              <a:rPr lang="en-US" dirty="0"/>
              <a:t>All threat modeling posts</a:t>
            </a:r>
          </a:p>
          <a:p>
            <a:pPr lvl="1" indent="-342900">
              <a:defRPr/>
            </a:pPr>
            <a:r>
              <a:rPr lang="en-US" sz="1400" dirty="0">
                <a:solidFill>
                  <a:schemeClr val="tx2">
                    <a:lumMod val="60000"/>
                    <a:lumOff val="40000"/>
                  </a:schemeClr>
                </a:solidFill>
                <a:hlinkClick r:id="rId5"/>
              </a:rPr>
              <a:t>http://blogs.msdn.com/sdl/archive/tags/threat%20modeling/default.aspx</a:t>
            </a:r>
            <a:r>
              <a:rPr lang="en-US" sz="1400" dirty="0">
                <a:solidFill>
                  <a:schemeClr val="tx2">
                    <a:lumMod val="60000"/>
                    <a:lumOff val="40000"/>
                  </a:schemeClr>
                </a:solidFill>
                <a:hlinkClick r:id="rId3"/>
              </a:rPr>
              <a:t> </a:t>
            </a:r>
          </a:p>
          <a:p>
            <a:pPr marL="342900" indent="-342900">
              <a:spcBef>
                <a:spcPct val="20000"/>
              </a:spcBef>
              <a:defRPr/>
            </a:pPr>
            <a:endParaRPr lang="en-US" sz="2000" b="1" dirty="0">
              <a:solidFill>
                <a:schemeClr val="tx2">
                  <a:lumMod val="40000"/>
                  <a:lumOff val="60000"/>
                </a:schemeClr>
              </a:solidFill>
            </a:endParaRPr>
          </a:p>
          <a:p>
            <a:pPr marL="342900" indent="-342900">
              <a:spcBef>
                <a:spcPct val="20000"/>
              </a:spcBef>
              <a:defRPr/>
            </a:pPr>
            <a:r>
              <a:rPr lang="en-US" sz="2000" b="1" dirty="0">
                <a:solidFill>
                  <a:schemeClr val="tx2">
                    <a:lumMod val="40000"/>
                    <a:lumOff val="60000"/>
                  </a:schemeClr>
                </a:solidFill>
              </a:rPr>
              <a:t>Books</a:t>
            </a:r>
          </a:p>
          <a:p>
            <a:pPr marL="342900" lvl="1" indent="-342900">
              <a:spcBef>
                <a:spcPct val="20000"/>
              </a:spcBef>
              <a:defRPr/>
            </a:pPr>
            <a:r>
              <a:rPr lang="en-US" i="1" dirty="0"/>
              <a:t>The Security Development Lifecycle: SDL: A Process for Developing Demonstrably More Secure Software</a:t>
            </a:r>
            <a:br>
              <a:rPr lang="en-US" i="1" dirty="0"/>
            </a:br>
            <a:r>
              <a:rPr lang="en-US" dirty="0"/>
              <a:t>(Howard, Lipner, 2006) “Threat Modeling” chapter</a:t>
            </a:r>
          </a:p>
          <a:p>
            <a:pPr lvl="1" indent="-342900">
              <a:defRPr/>
            </a:pPr>
            <a:r>
              <a:rPr lang="en-US" sz="1400" dirty="0">
                <a:solidFill>
                  <a:schemeClr val="tx2">
                    <a:lumMod val="60000"/>
                    <a:lumOff val="40000"/>
                  </a:schemeClr>
                </a:solidFill>
                <a:hlinkClick r:id="rId5"/>
              </a:rPr>
              <a:t>http://www.microsoft.com/mspress/books/authors/auth8753.aspx</a:t>
            </a:r>
          </a:p>
          <a:p>
            <a:pPr marL="342900" indent="-342900">
              <a:spcBef>
                <a:spcPct val="20000"/>
              </a:spcBef>
              <a:defRPr/>
            </a:pPr>
            <a:endParaRPr lang="en-US" sz="2000" b="1" dirty="0">
              <a:solidFill>
                <a:schemeClr val="tx2">
                  <a:lumMod val="40000"/>
                  <a:lumOff val="60000"/>
                </a:schemeClr>
              </a:solidFill>
            </a:endParaRPr>
          </a:p>
          <a:p>
            <a:pPr marL="342900" indent="-342900">
              <a:spcBef>
                <a:spcPct val="20000"/>
              </a:spcBef>
              <a:defRPr/>
            </a:pPr>
            <a:endParaRPr lang="en-US" dirty="0">
              <a:solidFill>
                <a:schemeClr val="tx2">
                  <a:lumMod val="60000"/>
                  <a:lumOff val="40000"/>
                </a:schemeClr>
              </a:solidFill>
              <a:latin typeface="Segoe UI" pitchFamily="34" charset="0"/>
              <a:cs typeface="Segoe UI" pitchFamily="34" charset="0"/>
            </a:endParaRPr>
          </a:p>
        </p:txBody>
      </p:sp>
    </p:spTree>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B7C3E-AF75-7D4A-A272-99F99BEFE62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46F2F77-21B0-C441-9F3C-4ADF07F29F33}"/>
              </a:ext>
            </a:extLst>
          </p:cNvPr>
          <p:cNvSpPr>
            <a:spLocks noGrp="1"/>
          </p:cNvSpPr>
          <p:nvPr>
            <p:ph idx="1"/>
          </p:nvPr>
        </p:nvSpPr>
        <p:spPr/>
        <p:txBody>
          <a:bodyPr>
            <a:normAutofit fontScale="77500" lnSpcReduction="20000"/>
          </a:bodyPr>
          <a:lstStyle/>
          <a:p>
            <a:r>
              <a:rPr lang="en-US" dirty="0">
                <a:hlinkClick r:id="rId2"/>
              </a:rPr>
              <a:t>https://www.cs.montana.edu/courses/csci476/topics/threat_modeling.pdf</a:t>
            </a:r>
            <a:endParaRPr lang="en-US" dirty="0"/>
          </a:p>
          <a:p>
            <a:r>
              <a:rPr lang="en-US" dirty="0">
                <a:hlinkClick r:id="rId3"/>
              </a:rPr>
              <a:t>https://cybersecurity.ieee.org/blog/2015/11/13/authorize-after-you-authenticate/</a:t>
            </a:r>
            <a:endParaRPr lang="en-US" dirty="0"/>
          </a:p>
          <a:p>
            <a:r>
              <a:rPr lang="en-US" dirty="0">
                <a:hlinkClick r:id="rId4"/>
              </a:rPr>
              <a:t>https://owasp.org/www-community/Application_Threat_Modeling</a:t>
            </a:r>
            <a:endParaRPr lang="en-US" dirty="0"/>
          </a:p>
          <a:p>
            <a:r>
              <a:rPr lang="en-US" dirty="0">
                <a:hlinkClick r:id="rId5"/>
              </a:rPr>
              <a:t>https://users.encs.concordia.ca/~clark/courses/1601-6150/scribe/L04c.pdf</a:t>
            </a:r>
            <a:endParaRPr lang="en-US" dirty="0"/>
          </a:p>
          <a:p>
            <a:r>
              <a:rPr lang="en-US" dirty="0">
                <a:hlinkClick r:id="rId6"/>
              </a:rPr>
              <a:t>https://owasp.org/www-pdf-archive//Slide_Deck_-_Threat_Modelling.pdf</a:t>
            </a:r>
            <a:endParaRPr lang="en-US" dirty="0"/>
          </a:p>
          <a:p>
            <a:r>
              <a:rPr lang="en-US" dirty="0">
                <a:hlinkClick r:id="rId7"/>
              </a:rPr>
              <a:t>https://www.slideshare.net/sapran/threat-modeling-101</a:t>
            </a:r>
            <a:endParaRPr lang="en-US" dirty="0"/>
          </a:p>
          <a:p>
            <a:r>
              <a:rPr lang="en-US" dirty="0">
                <a:hlinkClick r:id="rId8"/>
              </a:rPr>
              <a:t>https://www.nttsecurity.com/docs/librariesprovider3/resources/uk_thought_leadership_innovation_resilient_cyber_uea_v2</a:t>
            </a:r>
            <a:endParaRPr lang="en-US" dirty="0"/>
          </a:p>
          <a:p>
            <a:r>
              <a:rPr lang="en-US" dirty="0">
                <a:hlinkClick r:id="rId9"/>
              </a:rPr>
              <a:t>https://www.mitre.org/sites/default/files/publications/PR%2017-0103%20Cyber%20Resiliency%20Design%20Principles%20MTR17001.pdf</a:t>
            </a:r>
            <a:endParaRPr lang="en-US" dirty="0"/>
          </a:p>
          <a:p>
            <a:endParaRPr lang="en-US" dirty="0"/>
          </a:p>
          <a:p>
            <a:endParaRPr lang="en-US" dirty="0"/>
          </a:p>
        </p:txBody>
      </p:sp>
    </p:spTree>
    <p:extLst>
      <p:ext uri="{BB962C8B-B14F-4D97-AF65-F5344CB8AC3E}">
        <p14:creationId xmlns:p14="http://schemas.microsoft.com/office/powerpoint/2010/main" val="2264055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8CA11-1928-C146-8667-B27701E5CFEF}"/>
              </a:ext>
            </a:extLst>
          </p:cNvPr>
          <p:cNvSpPr>
            <a:spLocks noGrp="1"/>
          </p:cNvSpPr>
          <p:nvPr>
            <p:ph type="title"/>
          </p:nvPr>
        </p:nvSpPr>
        <p:spPr/>
        <p:txBody>
          <a:bodyPr/>
          <a:lstStyle/>
          <a:p>
            <a:r>
              <a:rPr lang="en-US" dirty="0"/>
              <a:t>Basic Definitions</a:t>
            </a:r>
          </a:p>
        </p:txBody>
      </p:sp>
      <p:sp>
        <p:nvSpPr>
          <p:cNvPr id="3" name="Content Placeholder 2">
            <a:extLst>
              <a:ext uri="{FF2B5EF4-FFF2-40B4-BE49-F238E27FC236}">
                <a16:creationId xmlns:a16="http://schemas.microsoft.com/office/drawing/2014/main" id="{26DA4B70-63F4-AC47-9782-8A35AAC93457}"/>
              </a:ext>
            </a:extLst>
          </p:cNvPr>
          <p:cNvSpPr>
            <a:spLocks noGrp="1"/>
          </p:cNvSpPr>
          <p:nvPr>
            <p:ph idx="1"/>
          </p:nvPr>
        </p:nvSpPr>
        <p:spPr/>
        <p:txBody>
          <a:bodyPr/>
          <a:lstStyle/>
          <a:p>
            <a:r>
              <a:rPr lang="en-US" dirty="0"/>
              <a:t>Security </a:t>
            </a:r>
            <a:r>
              <a:rPr lang="en-US" dirty="0">
                <a:sym typeface="Wingdings" pitchFamily="2" charset="2"/>
              </a:rPr>
              <a:t> </a:t>
            </a:r>
            <a:r>
              <a:rPr lang="en-US" dirty="0"/>
              <a:t>Risk management-&gt; Enable the business process</a:t>
            </a:r>
          </a:p>
          <a:p>
            <a:r>
              <a:rPr lang="en-US" dirty="0"/>
              <a:t>Information Security Risk: Damage that a beach of, or attack on IT system could cause. Can be defined in Monetary terms or non-monetary terms. </a:t>
            </a:r>
          </a:p>
          <a:p>
            <a:r>
              <a:rPr lang="en-US" dirty="0"/>
              <a:t>Vulnerability: Weakness, flaw or error within a security system that can be leveraged by a threat in order to compromise an architecture.</a:t>
            </a:r>
          </a:p>
          <a:p>
            <a:r>
              <a:rPr lang="en-US" dirty="0"/>
              <a:t>Resilience: Ability to enable business acceleration by preparing for, responding to and recovering from cyber threats. </a:t>
            </a:r>
          </a:p>
        </p:txBody>
      </p:sp>
    </p:spTree>
    <p:extLst>
      <p:ext uri="{BB962C8B-B14F-4D97-AF65-F5344CB8AC3E}">
        <p14:creationId xmlns:p14="http://schemas.microsoft.com/office/powerpoint/2010/main" val="1186664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8" name="Straight Connector 1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9" name="Rectangle 1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E317D1-C2C2-A148-8762-431A4041E31B}"/>
              </a:ext>
            </a:extLst>
          </p:cNvPr>
          <p:cNvSpPr>
            <a:spLocks noGrp="1"/>
          </p:cNvSpPr>
          <p:nvPr>
            <p:ph type="title"/>
          </p:nvPr>
        </p:nvSpPr>
        <p:spPr>
          <a:xfrm>
            <a:off x="1078994" y="1143000"/>
            <a:ext cx="4358472" cy="3730752"/>
          </a:xfrm>
        </p:spPr>
        <p:txBody>
          <a:bodyPr vert="horz" lIns="91440" tIns="45720" rIns="91440" bIns="45720" rtlCol="0" anchor="t">
            <a:normAutofit fontScale="90000"/>
          </a:bodyPr>
          <a:lstStyle/>
          <a:p>
            <a:r>
              <a:rPr lang="en-US" sz="6100" i="1" kern="1200" spc="100" baseline="0" dirty="0">
                <a:solidFill>
                  <a:schemeClr val="tx1">
                    <a:lumMod val="85000"/>
                    <a:lumOff val="15000"/>
                  </a:schemeClr>
                </a:solidFill>
                <a:latin typeface="+mj-lt"/>
                <a:ea typeface="+mj-ea"/>
                <a:cs typeface="+mj-cs"/>
              </a:rPr>
              <a:t>Strategic Resiliency Design Principles (MITRE)</a:t>
            </a:r>
          </a:p>
        </p:txBody>
      </p:sp>
      <p:cxnSp>
        <p:nvCxnSpPr>
          <p:cNvPr id="20" name="Straight Connector 14">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9EBBA03D-1A47-3145-8C55-6C487A00B6C5}"/>
              </a:ext>
            </a:extLst>
          </p:cNvPr>
          <p:cNvPicPr>
            <a:picLocks noGrp="1" noChangeAspect="1"/>
          </p:cNvPicPr>
          <p:nvPr>
            <p:ph idx="1"/>
          </p:nvPr>
        </p:nvPicPr>
        <p:blipFill>
          <a:blip r:embed="rId3"/>
          <a:stretch>
            <a:fillRect/>
          </a:stretch>
        </p:blipFill>
        <p:spPr>
          <a:xfrm>
            <a:off x="6286503" y="1080186"/>
            <a:ext cx="4937925" cy="4703374"/>
          </a:xfrm>
          <a:prstGeom prst="rect">
            <a:avLst/>
          </a:prstGeom>
        </p:spPr>
      </p:pic>
      <p:sp>
        <p:nvSpPr>
          <p:cNvPr id="17"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959404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53CAFD-1600-F346-9DC8-C85CE4400BC5}"/>
              </a:ext>
            </a:extLst>
          </p:cNvPr>
          <p:cNvSpPr>
            <a:spLocks noGrp="1"/>
          </p:cNvSpPr>
          <p:nvPr>
            <p:ph type="title"/>
          </p:nvPr>
        </p:nvSpPr>
        <p:spPr>
          <a:xfrm>
            <a:off x="758952" y="758951"/>
            <a:ext cx="4782039" cy="1966747"/>
          </a:xfrm>
        </p:spPr>
        <p:txBody>
          <a:bodyPr anchor="ctr">
            <a:normAutofit/>
          </a:bodyPr>
          <a:lstStyle/>
          <a:p>
            <a:r>
              <a:rPr lang="en-US" sz="4200"/>
              <a:t>The Basics. </a:t>
            </a:r>
            <a:r>
              <a:rPr lang="en-US" sz="4200" err="1"/>
              <a:t>i.e</a:t>
            </a:r>
            <a:r>
              <a:rPr lang="en-US" sz="4200"/>
              <a:t> Cyber Resilience 101. 	</a:t>
            </a:r>
          </a:p>
        </p:txBody>
      </p:sp>
      <p:cxnSp>
        <p:nvCxnSpPr>
          <p:cNvPr id="26" name="Straight Connector 25">
            <a:extLst>
              <a:ext uri="{FF2B5EF4-FFF2-40B4-BE49-F238E27FC236}">
                <a16:creationId xmlns:a16="http://schemas.microsoft.com/office/drawing/2014/main" id="{AEF97C72-3F89-4F0A-9629-01818B389C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8503" y="2954301"/>
            <a:ext cx="47548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9FA5D77-E219-B34F-8FF7-092BA43E3F1B}"/>
              </a:ext>
            </a:extLst>
          </p:cNvPr>
          <p:cNvSpPr>
            <a:spLocks noGrp="1"/>
          </p:cNvSpPr>
          <p:nvPr>
            <p:ph idx="1"/>
          </p:nvPr>
        </p:nvSpPr>
        <p:spPr>
          <a:xfrm>
            <a:off x="758826" y="3161684"/>
            <a:ext cx="4782166" cy="2620405"/>
          </a:xfrm>
        </p:spPr>
        <p:txBody>
          <a:bodyPr>
            <a:normAutofit/>
          </a:bodyPr>
          <a:lstStyle/>
          <a:p>
            <a:r>
              <a:rPr lang="en-US" dirty="0"/>
              <a:t>The overall goal is to align people, process and technology to build resilient cyber defense architecture in line with business objectives </a:t>
            </a:r>
          </a:p>
          <a:p>
            <a:endParaRPr lang="en-US" dirty="0"/>
          </a:p>
        </p:txBody>
      </p:sp>
      <p:pic>
        <p:nvPicPr>
          <p:cNvPr id="6" name="Picture 5" descr="Diagram, timeline&#10;&#10;Description automatically generated">
            <a:extLst>
              <a:ext uri="{FF2B5EF4-FFF2-40B4-BE49-F238E27FC236}">
                <a16:creationId xmlns:a16="http://schemas.microsoft.com/office/drawing/2014/main" id="{BC2E9166-2182-5248-BE38-C053FC880910}"/>
              </a:ext>
            </a:extLst>
          </p:cNvPr>
          <p:cNvPicPr>
            <a:picLocks noChangeAspect="1"/>
          </p:cNvPicPr>
          <p:nvPr/>
        </p:nvPicPr>
        <p:blipFill>
          <a:blip r:embed="rId3"/>
          <a:stretch>
            <a:fillRect/>
          </a:stretch>
        </p:blipFill>
        <p:spPr>
          <a:xfrm>
            <a:off x="5708184" y="1381754"/>
            <a:ext cx="5221611" cy="3877045"/>
          </a:xfrm>
          <a:prstGeom prst="rect">
            <a:avLst/>
          </a:prstGeom>
        </p:spPr>
      </p:pic>
      <p:sp>
        <p:nvSpPr>
          <p:cNvPr id="28"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714520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73" name="Straight Connector 72">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3D2EFDA-DBD8-AD4C-83D0-FB208931DC46}"/>
              </a:ext>
            </a:extLst>
          </p:cNvPr>
          <p:cNvSpPr>
            <a:spLocks noGrp="1"/>
          </p:cNvSpPr>
          <p:nvPr>
            <p:ph type="title"/>
          </p:nvPr>
        </p:nvSpPr>
        <p:spPr>
          <a:xfrm>
            <a:off x="758952" y="1128811"/>
            <a:ext cx="3447288" cy="3342290"/>
          </a:xfrm>
        </p:spPr>
        <p:txBody>
          <a:bodyPr vert="horz" lIns="91440" tIns="45720" rIns="91440" bIns="45720" rtlCol="0" anchor="b">
            <a:normAutofit/>
          </a:bodyPr>
          <a:lstStyle/>
          <a:p>
            <a:r>
              <a:rPr lang="en-US" sz="5400" i="1" kern="1200" spc="100" baseline="0" dirty="0">
                <a:solidFill>
                  <a:schemeClr val="bg1"/>
                </a:solidFill>
                <a:latin typeface="+mj-lt"/>
                <a:ea typeface="+mj-ea"/>
                <a:cs typeface="+mj-cs"/>
              </a:rPr>
              <a:t>SDLC Work flow, OWASP SAMM 2 </a:t>
            </a:r>
          </a:p>
        </p:txBody>
      </p:sp>
      <p:pic>
        <p:nvPicPr>
          <p:cNvPr id="1026" name="Picture 2" descr="Pavel Radchuk - SAMM: Understanding Agile in Security - Speaker Deck">
            <a:extLst>
              <a:ext uri="{FF2B5EF4-FFF2-40B4-BE49-F238E27FC236}">
                <a16:creationId xmlns:a16="http://schemas.microsoft.com/office/drawing/2014/main" id="{5C0253DB-9D33-CB44-87FA-4731F762D96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796500" y="1871369"/>
            <a:ext cx="5640399" cy="3172724"/>
          </a:xfrm>
          <a:prstGeom prst="rect">
            <a:avLst/>
          </a:prstGeom>
          <a:noFill/>
          <a:extLst>
            <a:ext uri="{909E8E84-426E-40DD-AFC4-6F175D3DCCD1}">
              <a14:hiddenFill xmlns:a14="http://schemas.microsoft.com/office/drawing/2010/main">
                <a:solidFill>
                  <a:srgbClr val="FFFFFF"/>
                </a:solidFill>
              </a14:hiddenFill>
            </a:ext>
          </a:extLst>
        </p:spPr>
      </p:pic>
      <p:sp>
        <p:nvSpPr>
          <p:cNvPr id="79"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716187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2765B-D81E-114F-854F-7504E832453A}"/>
              </a:ext>
            </a:extLst>
          </p:cNvPr>
          <p:cNvSpPr>
            <a:spLocks noGrp="1"/>
          </p:cNvSpPr>
          <p:nvPr>
            <p:ph type="title"/>
          </p:nvPr>
        </p:nvSpPr>
        <p:spPr/>
        <p:txBody>
          <a:bodyPr/>
          <a:lstStyle/>
          <a:p>
            <a:r>
              <a:rPr lang="en-US" dirty="0"/>
              <a:t>Threat Modelling Basics</a:t>
            </a:r>
          </a:p>
        </p:txBody>
      </p:sp>
      <p:sp>
        <p:nvSpPr>
          <p:cNvPr id="3" name="Content Placeholder 2">
            <a:extLst>
              <a:ext uri="{FF2B5EF4-FFF2-40B4-BE49-F238E27FC236}">
                <a16:creationId xmlns:a16="http://schemas.microsoft.com/office/drawing/2014/main" id="{0469B280-1405-0E40-B5DA-8B7269D96202}"/>
              </a:ext>
            </a:extLst>
          </p:cNvPr>
          <p:cNvSpPr>
            <a:spLocks noGrp="1"/>
          </p:cNvSpPr>
          <p:nvPr>
            <p:ph idx="1"/>
          </p:nvPr>
        </p:nvSpPr>
        <p:spPr/>
        <p:txBody>
          <a:bodyPr>
            <a:normAutofit fontScale="85000" lnSpcReduction="20000"/>
          </a:bodyPr>
          <a:lstStyle/>
          <a:p>
            <a:r>
              <a:rPr lang="en-US" dirty="0"/>
              <a:t>Products do not stop cyber attacks, processes do </a:t>
            </a:r>
          </a:p>
          <a:p>
            <a:r>
              <a:rPr lang="en-IE" sz="2100" dirty="0"/>
              <a:t>Threat modelling is a structured process through which IT pros can identify potential security threats and vulnerabilities, quantify the seriousness of each, and prioritize techniques to mitigate attack and protect IT resources.</a:t>
            </a:r>
            <a:endParaRPr lang="en-US" sz="2100" dirty="0"/>
          </a:p>
          <a:p>
            <a:r>
              <a:rPr lang="en-US" dirty="0"/>
              <a:t>Use Threat Modeling techniques :</a:t>
            </a:r>
          </a:p>
          <a:p>
            <a:pPr marL="525780" lvl="1" indent="-342900">
              <a:buFont typeface="+mj-lt"/>
              <a:buAutoNum type="arabicPeriod"/>
            </a:pPr>
            <a:r>
              <a:rPr lang="en-US" dirty="0"/>
              <a:t>STRIDE</a:t>
            </a:r>
          </a:p>
          <a:p>
            <a:pPr marL="525780" lvl="1" indent="-342900">
              <a:buFont typeface="+mj-lt"/>
              <a:buAutoNum type="arabicPeriod"/>
            </a:pPr>
            <a:r>
              <a:rPr lang="en-US" dirty="0"/>
              <a:t>PASTA</a:t>
            </a:r>
          </a:p>
          <a:p>
            <a:pPr marL="525780" lvl="1" indent="-342900">
              <a:buFont typeface="+mj-lt"/>
              <a:buAutoNum type="arabicPeriod"/>
            </a:pPr>
            <a:r>
              <a:rPr lang="en-US" dirty="0"/>
              <a:t>ATTACK Trees</a:t>
            </a:r>
          </a:p>
          <a:p>
            <a:pPr marL="525780" lvl="1" indent="-342900">
              <a:buFont typeface="+mj-lt"/>
              <a:buAutoNum type="arabicPeriod"/>
            </a:pPr>
            <a:r>
              <a:rPr lang="en-US" dirty="0"/>
              <a:t>OCTAVE, </a:t>
            </a:r>
            <a:r>
              <a:rPr lang="en-US" dirty="0" err="1"/>
              <a:t>etc</a:t>
            </a:r>
            <a:r>
              <a:rPr lang="en-US" dirty="0"/>
              <a:t> </a:t>
            </a:r>
          </a:p>
          <a:p>
            <a:pPr marL="525780" lvl="1" indent="-342900">
              <a:buFont typeface="+mj-lt"/>
              <a:buAutoNum type="arabicPeriod"/>
            </a:pPr>
            <a:endParaRPr lang="en-US" dirty="0"/>
          </a:p>
          <a:p>
            <a:pPr lvl="1"/>
            <a:r>
              <a:rPr lang="en-US" dirty="0"/>
              <a:t>Use STRIDE to step through diagram elements</a:t>
            </a:r>
          </a:p>
          <a:p>
            <a:pPr lvl="1"/>
            <a:r>
              <a:rPr lang="en-US" dirty="0"/>
              <a:t>Get specific about threat manifestation.</a:t>
            </a:r>
          </a:p>
          <a:p>
            <a:pPr lvl="1"/>
            <a:r>
              <a:rPr lang="en-US" dirty="0"/>
              <a:t>Attack trees are conceptual diagrams showing how an asset or target, might be attacked.</a:t>
            </a:r>
          </a:p>
        </p:txBody>
      </p:sp>
    </p:spTree>
    <p:extLst>
      <p:ext uri="{BB962C8B-B14F-4D97-AF65-F5344CB8AC3E}">
        <p14:creationId xmlns:p14="http://schemas.microsoft.com/office/powerpoint/2010/main" val="3699747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C48D3-5796-ED4F-9764-3891EDD340AB}"/>
              </a:ext>
            </a:extLst>
          </p:cNvPr>
          <p:cNvSpPr>
            <a:spLocks noGrp="1"/>
          </p:cNvSpPr>
          <p:nvPr>
            <p:ph type="title"/>
          </p:nvPr>
        </p:nvSpPr>
        <p:spPr/>
        <p:txBody>
          <a:bodyPr/>
          <a:lstStyle/>
          <a:p>
            <a:r>
              <a:rPr lang="en-US" dirty="0"/>
              <a:t>Looking for technical threats </a:t>
            </a:r>
          </a:p>
        </p:txBody>
      </p:sp>
      <p:sp>
        <p:nvSpPr>
          <p:cNvPr id="3" name="Content Placeholder 2">
            <a:extLst>
              <a:ext uri="{FF2B5EF4-FFF2-40B4-BE49-F238E27FC236}">
                <a16:creationId xmlns:a16="http://schemas.microsoft.com/office/drawing/2014/main" id="{20D75EE8-2AD3-7545-8342-E77F88857AEE}"/>
              </a:ext>
            </a:extLst>
          </p:cNvPr>
          <p:cNvSpPr>
            <a:spLocks noGrp="1"/>
          </p:cNvSpPr>
          <p:nvPr>
            <p:ph idx="1"/>
          </p:nvPr>
        </p:nvSpPr>
        <p:spPr/>
        <p:txBody>
          <a:bodyPr/>
          <a:lstStyle/>
          <a:p>
            <a:r>
              <a:rPr lang="en-US" dirty="0"/>
              <a:t>Use Cases and user stories </a:t>
            </a:r>
          </a:p>
          <a:p>
            <a:pPr lvl="1"/>
            <a:r>
              <a:rPr lang="en-US" dirty="0"/>
              <a:t>	- Features</a:t>
            </a:r>
          </a:p>
          <a:p>
            <a:pPr lvl="1"/>
            <a:r>
              <a:rPr lang="en-US" dirty="0"/>
              <a:t>	-Different user roles</a:t>
            </a:r>
          </a:p>
          <a:p>
            <a:pPr marL="468630" lvl="1" indent="-285750">
              <a:buFont typeface="Arial" panose="020B0604020202020204" pitchFamily="34" charset="0"/>
              <a:buChar char="•"/>
            </a:pPr>
            <a:r>
              <a:rPr lang="en-US" sz="2000" dirty="0"/>
              <a:t>Architecture descriptions</a:t>
            </a:r>
          </a:p>
          <a:p>
            <a:pPr marL="468630" lvl="3" indent="-285750"/>
            <a:r>
              <a:rPr lang="en-US" dirty="0"/>
              <a:t>	</a:t>
            </a:r>
            <a:r>
              <a:rPr lang="en-US" sz="1800" dirty="0"/>
              <a:t>	- Where is your data stored?</a:t>
            </a:r>
          </a:p>
          <a:p>
            <a:pPr marL="468630" lvl="3" indent="-285750"/>
            <a:r>
              <a:rPr lang="en-US" sz="1800" dirty="0"/>
              <a:t>		- Where is it transferred and how?</a:t>
            </a:r>
          </a:p>
          <a:p>
            <a:pPr marL="468630" lvl="3" indent="-285750"/>
            <a:endParaRPr lang="en-US" sz="1800" dirty="0"/>
          </a:p>
          <a:p>
            <a:pPr marL="468630" lvl="3" indent="-285750">
              <a:buFont typeface="Arial" panose="020B0604020202020204" pitchFamily="34" charset="0"/>
              <a:buChar char="•"/>
            </a:pPr>
            <a:r>
              <a:rPr lang="en-US" sz="2000" dirty="0"/>
              <a:t>Threat Actor</a:t>
            </a:r>
          </a:p>
          <a:p>
            <a:pPr lvl="3"/>
            <a:r>
              <a:rPr lang="en-US" sz="2000" dirty="0"/>
              <a:t>	- Who can abuse your system and how</a:t>
            </a:r>
          </a:p>
        </p:txBody>
      </p:sp>
    </p:spTree>
    <p:extLst>
      <p:ext uri="{BB962C8B-B14F-4D97-AF65-F5344CB8AC3E}">
        <p14:creationId xmlns:p14="http://schemas.microsoft.com/office/powerpoint/2010/main" val="2700894105"/>
      </p:ext>
    </p:extLst>
  </p:cSld>
  <p:clrMapOvr>
    <a:masterClrMapping/>
  </p:clrMapOvr>
</p:sld>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1987</TotalTime>
  <Words>4268</Words>
  <Application>Microsoft Macintosh PowerPoint</Application>
  <PresentationFormat>Widescreen</PresentationFormat>
  <Paragraphs>389</Paragraphs>
  <Slides>36</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Avenir Next LT Pro</vt:lpstr>
      <vt:lpstr>Calibri</vt:lpstr>
      <vt:lpstr>Segoe UI</vt:lpstr>
      <vt:lpstr>Sitka Banner</vt:lpstr>
      <vt:lpstr>HeadlinesVTI</vt:lpstr>
      <vt:lpstr>Architecting for Security Resilience  </vt:lpstr>
      <vt:lpstr>Content of this Talk </vt:lpstr>
      <vt:lpstr>About the Speaker</vt:lpstr>
      <vt:lpstr>Basic Definitions</vt:lpstr>
      <vt:lpstr>Strategic Resiliency Design Principles (MITRE)</vt:lpstr>
      <vt:lpstr>The Basics. i.e Cyber Resilience 101.  </vt:lpstr>
      <vt:lpstr>SDLC Work flow, OWASP SAMM 2 </vt:lpstr>
      <vt:lpstr>Threat Modelling Basics</vt:lpstr>
      <vt:lpstr>Looking for technical threats </vt:lpstr>
      <vt:lpstr>PowerPoint Presentation</vt:lpstr>
      <vt:lpstr>The Process: Identifying Threats</vt:lpstr>
      <vt:lpstr>Identify Threats</vt:lpstr>
      <vt:lpstr>Threat: Spoofing</vt:lpstr>
      <vt:lpstr>Threat: Tampering</vt:lpstr>
      <vt:lpstr>Threat: Repudiation</vt:lpstr>
      <vt:lpstr>Threat: Information Disclosure</vt:lpstr>
      <vt:lpstr>Threat: Denial of Service</vt:lpstr>
      <vt:lpstr>Threat: Elevation of Privilege</vt:lpstr>
      <vt:lpstr>Some technical ways to address </vt:lpstr>
      <vt:lpstr>Bugs vs Flaw</vt:lpstr>
      <vt:lpstr>Common Design Flaws </vt:lpstr>
      <vt:lpstr>Avoiding flaws in design</vt:lpstr>
      <vt:lpstr>Earn or give, but never assume </vt:lpstr>
      <vt:lpstr>Use authenticated mechanism that can’t be bypassed </vt:lpstr>
      <vt:lpstr>Authorize after authentication </vt:lpstr>
      <vt:lpstr>Strictly separate data and control instructions, and never process control instructions from untrusted sources</vt:lpstr>
      <vt:lpstr>Define an approach that ensures all data are explicitly validated</vt:lpstr>
      <vt:lpstr>Use cryptography correctly</vt:lpstr>
      <vt:lpstr>Identify sensitive data and how they should be handled</vt:lpstr>
      <vt:lpstr>Always consider the users</vt:lpstr>
      <vt:lpstr>Understand how integrating external components changes your attack surface </vt:lpstr>
      <vt:lpstr>Be flexible when considering future changes to objects and actors</vt:lpstr>
      <vt:lpstr>Conclusion </vt:lpstr>
      <vt:lpstr>Thank you very much </vt:lpstr>
      <vt:lpstr>Threat Modeling Learning Resources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Architecting for Security Resilience  </dc:title>
  <dc:creator>Joel Aleburu</dc:creator>
  <cp:lastModifiedBy>Joel Aleburu</cp:lastModifiedBy>
  <cp:revision>40</cp:revision>
  <dcterms:created xsi:type="dcterms:W3CDTF">2021-05-11T00:34:31Z</dcterms:created>
  <dcterms:modified xsi:type="dcterms:W3CDTF">2021-05-12T10:15:44Z</dcterms:modified>
</cp:coreProperties>
</file>