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7" r:id="rId6"/>
    <p:sldId id="260" r:id="rId7"/>
    <p:sldId id="265" r:id="rId8"/>
    <p:sldId id="266" r:id="rId9"/>
    <p:sldId id="267" r:id="rId10"/>
    <p:sldId id="268" r:id="rId11"/>
    <p:sldId id="261" r:id="rId12"/>
    <p:sldId id="286" r:id="rId13"/>
    <p:sldId id="262" r:id="rId14"/>
    <p:sldId id="288" r:id="rId15"/>
    <p:sldId id="289" r:id="rId16"/>
    <p:sldId id="290" r:id="rId17"/>
    <p:sldId id="263" r:id="rId18"/>
    <p:sldId id="274" r:id="rId19"/>
    <p:sldId id="269" r:id="rId20"/>
    <p:sldId id="270" r:id="rId21"/>
    <p:sldId id="280" r:id="rId22"/>
    <p:sldId id="271" r:id="rId23"/>
    <p:sldId id="281" r:id="rId24"/>
    <p:sldId id="282" r:id="rId25"/>
    <p:sldId id="283" r:id="rId26"/>
    <p:sldId id="284" r:id="rId27"/>
    <p:sldId id="285" r:id="rId28"/>
    <p:sldId id="272" r:id="rId29"/>
    <p:sldId id="273" r:id="rId30"/>
    <p:sldId id="275" r:id="rId31"/>
    <p:sldId id="276" r:id="rId32"/>
    <p:sldId id="277" r:id="rId33"/>
    <p:sldId id="27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574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266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95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63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966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395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32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670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205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61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38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CFA7-D539-4A6B-A7F6-9AAFD2B1CF95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0913-EA94-4B16-9354-E22A2C84D6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00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ashfast.com/shop/sierra-2/" TargetMode="External"/><Relationship Id="rId3" Type="http://schemas.openxmlformats.org/officeDocument/2006/relationships/hyperlink" Target="http://cointerra.com/" TargetMode="External"/><Relationship Id="rId7" Type="http://schemas.openxmlformats.org/officeDocument/2006/relationships/hyperlink" Target="https://www.hashcoins.com/" TargetMode="External"/><Relationship Id="rId2" Type="http://schemas.openxmlformats.org/officeDocument/2006/relationships/hyperlink" Target="http://cointerra.com/product/terraminer-iv-2ths-networked-miner-january-bat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shcoins.com/product/hashcoins-zeus/" TargetMode="External"/><Relationship Id="rId11" Type="http://schemas.openxmlformats.org/officeDocument/2006/relationships/hyperlink" Target="https://bitmine.ch/" TargetMode="External"/><Relationship Id="rId5" Type="http://schemas.openxmlformats.org/officeDocument/2006/relationships/hyperlink" Target="https://www.kncminer.com/?resellerid=246" TargetMode="External"/><Relationship Id="rId10" Type="http://schemas.openxmlformats.org/officeDocument/2006/relationships/hyperlink" Target="https://bitmine.ch/?product=coincraft-desk" TargetMode="External"/><Relationship Id="rId4" Type="http://schemas.openxmlformats.org/officeDocument/2006/relationships/hyperlink" Target="https://www.kncminer.com/products/neptune-second-batch?resellerid=246" TargetMode="External"/><Relationship Id="rId9" Type="http://schemas.openxmlformats.org/officeDocument/2006/relationships/hyperlink" Target="https://www.hashfas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Is Bitcoin about to become a casualty of its own </a:t>
            </a:r>
            <a:r>
              <a:rPr lang="en-IE" dirty="0" smtClean="0"/>
              <a:t>success?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53" y="372483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9196" y="947268"/>
            <a:ext cx="6768202" cy="2148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95" y="3382178"/>
            <a:ext cx="6988539" cy="28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Gap / Mining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Work by Karl </a:t>
            </a:r>
            <a:r>
              <a:rPr lang="en-IE" dirty="0" err="1" smtClean="0"/>
              <a:t>O’Dwyer</a:t>
            </a:r>
            <a:r>
              <a:rPr lang="en-IE" dirty="0" smtClean="0"/>
              <a:t> &amp; David Malone – ISSC 2014</a:t>
            </a:r>
          </a:p>
          <a:p>
            <a:pPr lvl="1"/>
            <a:r>
              <a:rPr lang="en-IE" dirty="0" smtClean="0"/>
              <a:t>0.1 – 10 </a:t>
            </a:r>
            <a:r>
              <a:rPr lang="en-IE" dirty="0" err="1" smtClean="0"/>
              <a:t>MegaWatts</a:t>
            </a:r>
            <a:r>
              <a:rPr lang="en-IE" dirty="0" smtClean="0"/>
              <a:t> – some concerns regarding ASIC’s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Power usage </a:t>
            </a:r>
            <a:r>
              <a:rPr lang="en-IE" dirty="0"/>
              <a:t> </a:t>
            </a:r>
            <a:r>
              <a:rPr lang="en-IE" dirty="0" smtClean="0"/>
              <a:t>- Mining Equipment</a:t>
            </a:r>
          </a:p>
          <a:p>
            <a:pPr lvl="1"/>
            <a:r>
              <a:rPr lang="en-IE" dirty="0" smtClean="0"/>
              <a:t>PC – icore7 – 190watts = 66Mhashs/s</a:t>
            </a:r>
          </a:p>
          <a:p>
            <a:pPr lvl="1"/>
            <a:r>
              <a:rPr lang="en-IE" dirty="0" smtClean="0"/>
              <a:t>GPU – ATI 7970 – 214+ watts = 555-825 </a:t>
            </a:r>
            <a:r>
              <a:rPr lang="en-IE" dirty="0" err="1" smtClean="0"/>
              <a:t>Mhashs</a:t>
            </a:r>
            <a:r>
              <a:rPr lang="en-IE" dirty="0" smtClean="0"/>
              <a:t>/s</a:t>
            </a:r>
          </a:p>
          <a:p>
            <a:pPr lvl="1"/>
            <a:r>
              <a:rPr lang="en-IE" dirty="0" smtClean="0"/>
              <a:t>FPGA’s – </a:t>
            </a:r>
            <a:r>
              <a:rPr lang="en-IE" dirty="0" err="1" smtClean="0"/>
              <a:t>ButterflyLabs</a:t>
            </a:r>
            <a:r>
              <a:rPr lang="en-IE" dirty="0" smtClean="0"/>
              <a:t> – USB 80Watts = 832 </a:t>
            </a:r>
            <a:r>
              <a:rPr lang="en-IE" dirty="0" err="1" smtClean="0"/>
              <a:t>Mhashs</a:t>
            </a:r>
            <a:r>
              <a:rPr lang="en-IE" dirty="0" smtClean="0"/>
              <a:t>/s</a:t>
            </a:r>
          </a:p>
          <a:p>
            <a:pPr lvl="1"/>
            <a:r>
              <a:rPr lang="en-IE" dirty="0" smtClean="0"/>
              <a:t>ASIC’s – depending on the technology currently at 28 / 20nm (</a:t>
            </a:r>
            <a:r>
              <a:rPr lang="en-IE" dirty="0" err="1" smtClean="0"/>
              <a:t>Haswell</a:t>
            </a:r>
            <a:r>
              <a:rPr lang="en-IE" dirty="0" smtClean="0"/>
              <a:t> at 22nm) best device 0.45 watts per </a:t>
            </a:r>
            <a:r>
              <a:rPr lang="en-IE" dirty="0" err="1" smtClean="0"/>
              <a:t>Ghash</a:t>
            </a:r>
            <a:r>
              <a:rPr lang="en-IE" dirty="0" smtClean="0"/>
              <a:t>/s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52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Difficulty now at 34,661,425,92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1420813"/>
            <a:ext cx="3867150" cy="4527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94" y="1566510"/>
            <a:ext cx="4252511" cy="43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Mining Rig’s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767" y="1384949"/>
            <a:ext cx="6904465" cy="51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04" y="201276"/>
            <a:ext cx="4505898" cy="3360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640" y="2688116"/>
            <a:ext cx="6096804" cy="40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3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7" y="1853406"/>
            <a:ext cx="3895725" cy="429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281112"/>
            <a:ext cx="3895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1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Producing $8 million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133" y="1938969"/>
            <a:ext cx="7196173" cy="43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8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Development -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dirty="0" smtClean="0"/>
              <a:t>This an approximate Model and the Key is in finding acceptable variable values.</a:t>
            </a:r>
          </a:p>
          <a:p>
            <a:pPr lvl="0"/>
            <a:r>
              <a:rPr lang="en-IE" dirty="0" smtClean="0"/>
              <a:t>Power Consumption - Energy </a:t>
            </a:r>
            <a:r>
              <a:rPr lang="en-IE" dirty="0"/>
              <a:t>cost (US EIA, 2014) (Eurostat, 2013), Industrial (9.71US+12.39EU) / 2 = 11US cents. (Miners </a:t>
            </a:r>
            <a:r>
              <a:rPr lang="en-IE" dirty="0" smtClean="0"/>
              <a:t>worldwide </a:t>
            </a:r>
            <a:r>
              <a:rPr lang="en-IE" dirty="0"/>
              <a:t>best compromise) </a:t>
            </a:r>
          </a:p>
          <a:p>
            <a:r>
              <a:rPr lang="en-IE" dirty="0" smtClean="0"/>
              <a:t>Price of bitcoins – Today $325  ($1,300 ML </a:t>
            </a:r>
            <a:r>
              <a:rPr lang="en-IE" dirty="0" err="1" smtClean="0"/>
              <a:t>BoA</a:t>
            </a:r>
            <a:r>
              <a:rPr lang="en-IE" dirty="0" smtClean="0"/>
              <a:t>)</a:t>
            </a:r>
          </a:p>
          <a:p>
            <a:r>
              <a:rPr lang="en-IE" dirty="0" smtClean="0"/>
              <a:t>Hashing Growth – Researched and calculated</a:t>
            </a:r>
          </a:p>
          <a:p>
            <a:r>
              <a:rPr lang="en-IE" dirty="0" smtClean="0"/>
              <a:t>Watts per GH/s – Researched and calculated</a:t>
            </a:r>
          </a:p>
          <a:p>
            <a:r>
              <a:rPr lang="en-IE" dirty="0" smtClean="0"/>
              <a:t>Future changes - identified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7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40" y="253388"/>
            <a:ext cx="8162810" cy="6411817"/>
          </a:xfrm>
        </p:spPr>
        <p:txBody>
          <a:bodyPr/>
          <a:lstStyle/>
          <a:p>
            <a:r>
              <a:rPr lang="en-IE" dirty="0" smtClean="0"/>
              <a:t>Hashing Growth – 48.8% month on Month</a:t>
            </a:r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0" y="793215"/>
            <a:ext cx="7821976" cy="54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New System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Current available mining ASIC systems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average power consumption per </a:t>
            </a:r>
            <a:r>
              <a:rPr lang="en-IE" b="1" u="sng" dirty="0"/>
              <a:t>GH/s of 0.85watts</a:t>
            </a:r>
            <a:r>
              <a:rPr lang="en-IE" dirty="0"/>
              <a:t> (9,055 / 10,700)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25164"/>
              </p:ext>
            </p:extLst>
          </p:nvPr>
        </p:nvGraphicFramePr>
        <p:xfrm>
          <a:off x="815249" y="2280493"/>
          <a:ext cx="6588087" cy="2467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4614"/>
                <a:gridCol w="1171919"/>
                <a:gridCol w="918532"/>
                <a:gridCol w="1171919"/>
                <a:gridCol w="1251103"/>
              </a:tblGrid>
              <a:tr h="6926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Device</a:t>
                      </a:r>
                      <a:endParaRPr lang="en-IE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 smtClean="0">
                          <a:effectLst/>
                        </a:rPr>
                        <a:t>Manufacturer</a:t>
                      </a:r>
                      <a:endParaRPr lang="en-IE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GH/s</a:t>
                      </a:r>
                      <a:endParaRPr lang="en-IE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Watts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Price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33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u="sng">
                          <a:effectLst/>
                          <a:hlinkClick r:id="rId2"/>
                        </a:rPr>
                        <a:t>TerraMiner IV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sng">
                          <a:effectLst/>
                          <a:hlinkClick r:id="rId3"/>
                        </a:rPr>
                        <a:t>CoinTerra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2,000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1200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5,999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3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sng">
                          <a:effectLst/>
                          <a:hlinkClick r:id="rId4"/>
                        </a:rPr>
                        <a:t>Neptune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sng">
                          <a:effectLst/>
                          <a:hlinkClick r:id="rId5"/>
                        </a:rPr>
                        <a:t>KNC Miner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3,000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2100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9,995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sng">
                          <a:effectLst/>
                          <a:hlinkClick r:id="rId6"/>
                        </a:rPr>
                        <a:t>Zeus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sng">
                          <a:effectLst/>
                          <a:hlinkClick r:id="rId7"/>
                        </a:rPr>
                        <a:t>HashCoins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3500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3100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8,799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03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sng">
                          <a:effectLst/>
                          <a:hlinkClick r:id="rId8"/>
                        </a:rPr>
                        <a:t>Sierra Batch 2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sng">
                          <a:effectLst/>
                          <a:hlinkClick r:id="rId9"/>
                        </a:rPr>
                        <a:t>HashFast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1,200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780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7,080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sng">
                          <a:effectLst/>
                          <a:hlinkClick r:id="rId10"/>
                        </a:rPr>
                        <a:t>CoinCraft Desk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sng">
                          <a:effectLst/>
                          <a:hlinkClick r:id="rId11"/>
                        </a:rPr>
                        <a:t>Bitmine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1,000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1875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7,099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0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10,700</a:t>
                      </a:r>
                      <a:endParaRPr lang="en-IE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9,055</a:t>
                      </a:r>
                      <a:endParaRPr lang="en-IE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38,972</a:t>
                      </a:r>
                      <a:endParaRPr lang="en-IE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4495"/>
          </a:xfrm>
        </p:spPr>
        <p:txBody>
          <a:bodyPr/>
          <a:lstStyle/>
          <a:p>
            <a:r>
              <a:rPr lang="en-IE" dirty="0" smtClean="0"/>
              <a:t>Speaker &amp; ITB Master’s</a:t>
            </a:r>
          </a:p>
          <a:p>
            <a:r>
              <a:rPr lang="en-IE" dirty="0" smtClean="0"/>
              <a:t>Bitcoin basics</a:t>
            </a:r>
          </a:p>
          <a:p>
            <a:r>
              <a:rPr lang="en-IE" dirty="0" smtClean="0"/>
              <a:t>Analysis Gap &amp; Mining methods</a:t>
            </a:r>
          </a:p>
          <a:p>
            <a:r>
              <a:rPr lang="en-IE" dirty="0" smtClean="0"/>
              <a:t>Model development - Variables</a:t>
            </a:r>
          </a:p>
          <a:p>
            <a:r>
              <a:rPr lang="en-IE" dirty="0" smtClean="0"/>
              <a:t>New System &amp;Findings</a:t>
            </a:r>
          </a:p>
          <a:p>
            <a:r>
              <a:rPr lang="en-IE" dirty="0" smtClean="0"/>
              <a:t>Effects on other Crypto-Currencies </a:t>
            </a:r>
          </a:p>
          <a:p>
            <a:r>
              <a:rPr lang="en-IE" dirty="0" smtClean="0"/>
              <a:t>Conclusion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48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9488"/>
            <a:ext cx="7886700" cy="6026227"/>
          </a:xfrm>
        </p:spPr>
        <p:txBody>
          <a:bodyPr>
            <a:normAutofit/>
          </a:bodyPr>
          <a:lstStyle/>
          <a:p>
            <a:r>
              <a:rPr lang="en-IE" dirty="0" smtClean="0"/>
              <a:t>New system rebuilt using 5 devices above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The new Bitcoin network would consume 144 megawatts per hour.</a:t>
            </a:r>
          </a:p>
          <a:p>
            <a:r>
              <a:rPr lang="en-IE" dirty="0" smtClean="0"/>
              <a:t>Cost $621 million to build (without discounts)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1" y="933844"/>
            <a:ext cx="5962405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Technology on the way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Next level of technology</a:t>
            </a:r>
          </a:p>
          <a:p>
            <a:pPr marL="0" indent="0">
              <a:buNone/>
            </a:pPr>
            <a:r>
              <a:rPr lang="en-IE" dirty="0" smtClean="0"/>
              <a:t>This </a:t>
            </a:r>
            <a:r>
              <a:rPr lang="en-IE" dirty="0"/>
              <a:t>information allows us to calculate the average power consumption per GH/s of 0.57watts (5,600 / 9,800). </a:t>
            </a:r>
            <a:endParaRPr lang="en-I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9" y="3426245"/>
            <a:ext cx="7864463" cy="20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Findings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31" y="365125"/>
            <a:ext cx="5849842" cy="6123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4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1" y="749147"/>
            <a:ext cx="7806273" cy="56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4" y="583894"/>
            <a:ext cx="8456016" cy="56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6" y="903195"/>
            <a:ext cx="8342225" cy="5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3725"/>
            <a:ext cx="7886700" cy="57032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3000" b="1" dirty="0"/>
              <a:t>New mining entrant</a:t>
            </a:r>
          </a:p>
          <a:p>
            <a:r>
              <a:rPr lang="en-IE" dirty="0" smtClean="0"/>
              <a:t>If </a:t>
            </a:r>
            <a:r>
              <a:rPr lang="en-IE" dirty="0"/>
              <a:t>a person decided to mine Bitcoins using the best available system </a:t>
            </a:r>
            <a:r>
              <a:rPr lang="en-IE" dirty="0" smtClean="0"/>
              <a:t>under </a:t>
            </a:r>
            <a:r>
              <a:rPr lang="en-IE" dirty="0"/>
              <a:t>the following conditions:</a:t>
            </a:r>
          </a:p>
          <a:p>
            <a:pPr lvl="0"/>
            <a:r>
              <a:rPr lang="en-IE" dirty="0"/>
              <a:t>If the Growth remains constant at 15</a:t>
            </a:r>
            <a:r>
              <a:rPr lang="en-IE" dirty="0" smtClean="0"/>
              <a:t>%</a:t>
            </a:r>
            <a:endParaRPr lang="en-IE" dirty="0"/>
          </a:p>
          <a:p>
            <a:pPr lvl="0"/>
            <a:r>
              <a:rPr lang="en-IE" dirty="0"/>
              <a:t>new rig was available from 1</a:t>
            </a:r>
            <a:r>
              <a:rPr lang="en-IE" baseline="30000" dirty="0"/>
              <a:t>st</a:t>
            </a:r>
            <a:r>
              <a:rPr lang="en-IE" dirty="0"/>
              <a:t> of January 2015 </a:t>
            </a:r>
          </a:p>
          <a:p>
            <a:pPr lvl="0"/>
            <a:r>
              <a:rPr lang="en-IE" dirty="0"/>
              <a:t>energy cost 0.11 US cents per Kilowatt/hour</a:t>
            </a:r>
          </a:p>
          <a:p>
            <a:pPr lvl="0"/>
            <a:r>
              <a:rPr lang="en-IE" dirty="0"/>
              <a:t>The rig purchased was SP1 Yukon 5.5 TH/ s – 3Kw - $ 3,920</a:t>
            </a:r>
          </a:p>
          <a:p>
            <a:pPr lvl="0"/>
            <a:r>
              <a:rPr lang="en-IE" dirty="0"/>
              <a:t>Ran 24/7/365 for 1 year. (no down time)</a:t>
            </a:r>
          </a:p>
          <a:p>
            <a:pPr lvl="0"/>
            <a:r>
              <a:rPr lang="en-IE" dirty="0"/>
              <a:t>The Bitcoins could be sold for $650 each</a:t>
            </a:r>
          </a:p>
          <a:p>
            <a:pPr lvl="0"/>
            <a:r>
              <a:rPr lang="en-IE" dirty="0"/>
              <a:t>The percentage of hashing power was equal to the percentage of </a:t>
            </a:r>
            <a:r>
              <a:rPr lang="en-IE" dirty="0" smtClean="0"/>
              <a:t>reward!!!!!!</a:t>
            </a:r>
            <a:endParaRPr lang="en-IE" dirty="0"/>
          </a:p>
          <a:p>
            <a:r>
              <a:rPr lang="en-IE" dirty="0"/>
              <a:t>Then the rig could earn $7,010 against costs of $6,771 – Profit ~= </a:t>
            </a:r>
            <a:r>
              <a:rPr lang="en-IE" b="1" dirty="0"/>
              <a:t>$249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94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61" y="616945"/>
            <a:ext cx="6621138" cy="569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6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Effects on other Crypto-Systems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is a Mining Cost problem and any crypto currency relying on Mining for security will either change or die</a:t>
            </a:r>
            <a:r>
              <a:rPr lang="en-IE" dirty="0" smtClean="0"/>
              <a:t>.</a:t>
            </a:r>
          </a:p>
          <a:p>
            <a:r>
              <a:rPr lang="en-IE" dirty="0" smtClean="0"/>
              <a:t>Security wise you cannot rely on people turning off their rigs – if they are turned on - 51% issue</a:t>
            </a:r>
            <a:endParaRPr lang="en-IE" dirty="0"/>
          </a:p>
          <a:p>
            <a:r>
              <a:rPr lang="en-IE" dirty="0" smtClean="0"/>
              <a:t>Different algorithms change the timing.</a:t>
            </a:r>
          </a:p>
          <a:p>
            <a:r>
              <a:rPr lang="en-IE" dirty="0" smtClean="0"/>
              <a:t>Litecoin Network Hashing rate is about to rise considerably as and from Jan 15 – due to the availability of ASIC rigs. </a:t>
            </a:r>
            <a:r>
              <a:rPr lang="en-IE" sz="1800" dirty="0" smtClean="0"/>
              <a:t>(25 LTC reward Oct15)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458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76212"/>
          </a:xfrm>
        </p:spPr>
        <p:txBody>
          <a:bodyPr>
            <a:normAutofit/>
          </a:bodyPr>
          <a:lstStyle/>
          <a:p>
            <a:r>
              <a:rPr lang="en-IE" dirty="0" smtClean="0"/>
              <a:t>Rate of Hashing Growth (devices added to the network) could as soon as next year effect the Economic security of the Bitcoin mining process.</a:t>
            </a:r>
          </a:p>
          <a:p>
            <a:r>
              <a:rPr lang="en-IE" dirty="0" smtClean="0"/>
              <a:t>30</a:t>
            </a:r>
            <a:r>
              <a:rPr lang="en-IE" baseline="30000" dirty="0" smtClean="0"/>
              <a:t>th</a:t>
            </a:r>
            <a:r>
              <a:rPr lang="en-IE" dirty="0" smtClean="0"/>
              <a:t> of Sept. – 263 TH/s = 224 Megawatts/per hour or $17.75 million average cost per hour. </a:t>
            </a:r>
            <a:r>
              <a:rPr lang="en-IE" sz="1600" dirty="0" smtClean="0"/>
              <a:t>(850 W/</a:t>
            </a:r>
            <a:r>
              <a:rPr lang="en-IE" sz="1600" dirty="0" err="1" smtClean="0"/>
              <a:t>Th</a:t>
            </a:r>
            <a:r>
              <a:rPr lang="en-IE" sz="1600" dirty="0" smtClean="0"/>
              <a:t>/s)</a:t>
            </a:r>
          </a:p>
          <a:p>
            <a:r>
              <a:rPr lang="en-IE" dirty="0" smtClean="0"/>
              <a:t>If Price = $325 + cost =0.11 and growth = 48% then as of Nov 2014 network loss = 4 million</a:t>
            </a:r>
          </a:p>
          <a:p>
            <a:r>
              <a:rPr lang="en-IE" dirty="0"/>
              <a:t>If Price = </a:t>
            </a:r>
            <a:r>
              <a:rPr lang="en-IE" dirty="0" smtClean="0"/>
              <a:t>$750 </a:t>
            </a:r>
            <a:r>
              <a:rPr lang="en-IE" dirty="0"/>
              <a:t>+ cost =</a:t>
            </a:r>
            <a:r>
              <a:rPr lang="en-IE" dirty="0" smtClean="0"/>
              <a:t>0.08 </a:t>
            </a:r>
            <a:r>
              <a:rPr lang="en-IE" dirty="0"/>
              <a:t>and growth = </a:t>
            </a:r>
            <a:r>
              <a:rPr lang="en-IE" dirty="0" smtClean="0"/>
              <a:t>24.4% </a:t>
            </a:r>
            <a:r>
              <a:rPr lang="en-IE" dirty="0"/>
              <a:t>then as of </a:t>
            </a:r>
            <a:r>
              <a:rPr lang="en-IE" dirty="0" smtClean="0"/>
              <a:t>Oct 2015 </a:t>
            </a:r>
            <a:r>
              <a:rPr lang="en-IE" dirty="0"/>
              <a:t>network loss = </a:t>
            </a:r>
            <a:r>
              <a:rPr lang="en-IE" dirty="0" smtClean="0"/>
              <a:t>10 million</a:t>
            </a:r>
          </a:p>
          <a:p>
            <a:r>
              <a:rPr lang="en-IE" dirty="0" smtClean="0"/>
              <a:t>Remember reward halves around July 2016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463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40777" cy="1325563"/>
          </a:xfrm>
        </p:spPr>
        <p:txBody>
          <a:bodyPr/>
          <a:lstStyle/>
          <a:p>
            <a:r>
              <a:rPr lang="en-IE" dirty="0" smtClean="0"/>
              <a:t>Master’s InfoSec &amp; Digital forensics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Fulltime Taught Masters – 12 months</a:t>
            </a:r>
          </a:p>
          <a:p>
            <a:r>
              <a:rPr lang="en-IE" dirty="0" smtClean="0"/>
              <a:t>Cryptography &amp; Secure Data</a:t>
            </a:r>
          </a:p>
          <a:p>
            <a:r>
              <a:rPr lang="en-IE" dirty="0" smtClean="0"/>
              <a:t>Network security – SO / SNORT / metasploit</a:t>
            </a:r>
          </a:p>
          <a:p>
            <a:r>
              <a:rPr lang="en-IE" dirty="0" smtClean="0"/>
              <a:t>Digital Forensics – FTK / sleuth Kit</a:t>
            </a:r>
          </a:p>
          <a:p>
            <a:r>
              <a:rPr lang="en-IE" dirty="0" smtClean="0"/>
              <a:t>Cyber-crime Investigation – Wireshark / Maltego</a:t>
            </a:r>
          </a:p>
          <a:p>
            <a:r>
              <a:rPr lang="en-IE" dirty="0" smtClean="0"/>
              <a:t>BC/DR – Complete Plan</a:t>
            </a:r>
          </a:p>
          <a:p>
            <a:r>
              <a:rPr lang="en-IE" dirty="0" smtClean="0"/>
              <a:t>Biometrics – All – IRIS / Face / </a:t>
            </a:r>
          </a:p>
          <a:p>
            <a:r>
              <a:rPr lang="en-IE" dirty="0" smtClean="0"/>
              <a:t>Project 12 week – </a:t>
            </a:r>
          </a:p>
          <a:p>
            <a:r>
              <a:rPr lang="en-IE" dirty="0" smtClean="0"/>
              <a:t>26/13/9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28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17" y="716097"/>
            <a:ext cx="7886700" cy="5299113"/>
          </a:xfrm>
        </p:spPr>
        <p:txBody>
          <a:bodyPr>
            <a:normAutofit/>
          </a:bodyPr>
          <a:lstStyle/>
          <a:p>
            <a:pPr lvl="0"/>
            <a:r>
              <a:rPr lang="en-IE" dirty="0"/>
              <a:t>Let nature take its course (Do nothing) and the system will rebalance </a:t>
            </a:r>
            <a:r>
              <a:rPr lang="en-IE" dirty="0" smtClean="0"/>
              <a:t>itself !!!!!</a:t>
            </a:r>
            <a:endParaRPr lang="en-IE" dirty="0"/>
          </a:p>
          <a:p>
            <a:pPr lvl="0"/>
            <a:r>
              <a:rPr lang="en-IE" dirty="0"/>
              <a:t>Increase the fee’s charged on transactions – one of the biggest advantages “almost free” would be killed </a:t>
            </a:r>
            <a:r>
              <a:rPr lang="en-IE" dirty="0" smtClean="0"/>
              <a:t>off.  </a:t>
            </a:r>
            <a:endParaRPr lang="en-IE" dirty="0"/>
          </a:p>
          <a:p>
            <a:pPr lvl="0"/>
            <a:r>
              <a:rPr lang="en-IE" dirty="0"/>
              <a:t>Change the algorithm and force the redevelopment of the ASIC chips – a very drastic measure that would be very difficult to implement.</a:t>
            </a:r>
          </a:p>
          <a:p>
            <a:pPr lvl="0"/>
            <a:r>
              <a:rPr lang="en-IE" dirty="0"/>
              <a:t>Move to another </a:t>
            </a:r>
            <a:r>
              <a:rPr lang="en-IE" dirty="0" smtClean="0"/>
              <a:t>Crypto-currency - Watch the pre-mined crypto-currencies  Ripple / Stellar (</a:t>
            </a:r>
            <a:r>
              <a:rPr lang="en-IE" dirty="0" err="1" smtClean="0"/>
              <a:t>Paypal</a:t>
            </a:r>
            <a:r>
              <a:rPr lang="en-IE" dirty="0" smtClean="0"/>
              <a:t> / Stripe competitors) </a:t>
            </a:r>
            <a:r>
              <a:rPr lang="en-IE" sz="2000" dirty="0" smtClean="0"/>
              <a:t>(Jeb </a:t>
            </a:r>
            <a:r>
              <a:rPr lang="en-IE" sz="2000" dirty="0" err="1" smtClean="0"/>
              <a:t>McCaleb</a:t>
            </a:r>
            <a:r>
              <a:rPr lang="en-IE" sz="2000" dirty="0" smtClean="0"/>
              <a:t> </a:t>
            </a:r>
            <a:r>
              <a:rPr lang="en-IE" sz="2000" dirty="0" err="1" smtClean="0"/>
              <a:t>MtGox</a:t>
            </a:r>
            <a:r>
              <a:rPr lang="en-IE" sz="2000" dirty="0" smtClean="0"/>
              <a:t> founder &amp; Collison brothers)</a:t>
            </a:r>
            <a:endParaRPr lang="en-IE" sz="20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1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Litecoin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Litecoin is about to be hit with a considerable amount of growth due to the 1</a:t>
            </a:r>
            <a:r>
              <a:rPr lang="en-IE" baseline="30000" dirty="0"/>
              <a:t>st</a:t>
            </a:r>
            <a:r>
              <a:rPr lang="en-IE" dirty="0"/>
              <a:t> generation of ASIC mining rigs becoming available at the end of this year and the start of next year.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could range from </a:t>
            </a:r>
            <a:r>
              <a:rPr lang="en-IE" dirty="0" smtClean="0"/>
              <a:t>2TH/s </a:t>
            </a:r>
            <a:r>
              <a:rPr lang="en-IE" dirty="0"/>
              <a:t>to 4 </a:t>
            </a:r>
            <a:r>
              <a:rPr lang="en-IE" dirty="0" smtClean="0"/>
              <a:t>TH/s+ </a:t>
            </a:r>
            <a:r>
              <a:rPr lang="en-IE" dirty="0"/>
              <a:t>hashing power increase to current Litecoin hashing power 0.7 TH/s. </a:t>
            </a:r>
          </a:p>
        </p:txBody>
      </p:sp>
    </p:spTree>
    <p:extLst>
      <p:ext uri="{BB962C8B-B14F-4D97-AF65-F5344CB8AC3E}">
        <p14:creationId xmlns:p14="http://schemas.microsoft.com/office/powerpoint/2010/main" val="217463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 smtClean="0"/>
              <a:t>Questions ?</a:t>
            </a:r>
            <a:endParaRPr lang="en-IE" sz="7200" dirty="0"/>
          </a:p>
        </p:txBody>
      </p:sp>
    </p:spTree>
    <p:extLst>
      <p:ext uri="{BB962C8B-B14F-4D97-AF65-F5344CB8AC3E}">
        <p14:creationId xmlns:p14="http://schemas.microsoft.com/office/powerpoint/2010/main" val="23541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 smtClean="0"/>
              <a:t>Thank </a:t>
            </a:r>
            <a:r>
              <a:rPr lang="en-IE" sz="7200" dirty="0" smtClean="0"/>
              <a:t>You</a:t>
            </a:r>
            <a:endParaRPr lang="en-IE" sz="7200" dirty="0"/>
          </a:p>
        </p:txBody>
      </p:sp>
    </p:spTree>
    <p:extLst>
      <p:ext uri="{BB962C8B-B14F-4D97-AF65-F5344CB8AC3E}">
        <p14:creationId xmlns:p14="http://schemas.microsoft.com/office/powerpoint/2010/main" val="217198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63658" cy="1325563"/>
          </a:xfrm>
        </p:spPr>
        <p:txBody>
          <a:bodyPr/>
          <a:lstStyle/>
          <a:p>
            <a:r>
              <a:rPr lang="en-IE" dirty="0" smtClean="0"/>
              <a:t>Virtual / Digital / Crypto-currencies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83" y="1690689"/>
            <a:ext cx="3865199" cy="1261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3507150"/>
            <a:ext cx="80636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 smtClean="0"/>
              <a:t>Bitcoin’s computational output world-wide is currently over 1,537,444 </a:t>
            </a:r>
            <a:r>
              <a:rPr lang="en-IE" sz="2800" dirty="0" err="1" smtClean="0"/>
              <a:t>petaFlops</a:t>
            </a:r>
            <a:r>
              <a:rPr lang="en-IE" sz="2800" dirty="0" smtClean="0"/>
              <a:t> per second </a:t>
            </a:r>
            <a:r>
              <a:rPr lang="en-IE" sz="2000" dirty="0" smtClean="0"/>
              <a:t>(Watch, 2014)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Top 500 supercomputers computing power as of June 2014 = 273.8 </a:t>
            </a:r>
            <a:r>
              <a:rPr lang="en-IE" sz="2800" dirty="0" err="1" smtClean="0"/>
              <a:t>PetaFlops</a:t>
            </a:r>
            <a:r>
              <a:rPr lang="en-IE" sz="2800" dirty="0" smtClean="0"/>
              <a:t> per second </a:t>
            </a:r>
            <a:r>
              <a:rPr lang="en-IE" sz="2000" dirty="0" smtClean="0"/>
              <a:t>(Top500, 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 Bitcoin is about 5600+ times more powerful.  </a:t>
            </a:r>
            <a:r>
              <a:rPr lang="en-IE" sz="2000" dirty="0" smtClean="0"/>
              <a:t>(Jul 14)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4747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Crypto-currency Basics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1345"/>
            <a:ext cx="7886700" cy="4645618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Total Crypto-currency value $4.6 Billion</a:t>
            </a:r>
          </a:p>
          <a:p>
            <a:r>
              <a:rPr lang="en-IE" dirty="0" smtClean="0"/>
              <a:t>Bitcoin value at $4.3 Billion</a:t>
            </a:r>
          </a:p>
          <a:p>
            <a:r>
              <a:rPr lang="en-IE" dirty="0" smtClean="0"/>
              <a:t>Current Max Bitcoins 21million</a:t>
            </a:r>
          </a:p>
          <a:p>
            <a:r>
              <a:rPr lang="en-IE" dirty="0" smtClean="0"/>
              <a:t>Current Max </a:t>
            </a:r>
            <a:r>
              <a:rPr lang="en-IE" dirty="0" err="1" smtClean="0"/>
              <a:t>Litecoins</a:t>
            </a:r>
            <a:r>
              <a:rPr lang="en-IE" dirty="0" smtClean="0"/>
              <a:t> 84 Million</a:t>
            </a:r>
          </a:p>
          <a:p>
            <a:r>
              <a:rPr lang="en-IE" dirty="0" smtClean="0"/>
              <a:t>Crypto-currencies 472 as of august 2014</a:t>
            </a:r>
          </a:p>
          <a:p>
            <a:r>
              <a:rPr lang="en-IE" dirty="0" smtClean="0"/>
              <a:t>US dollars in circulation 1.29 Trillion &amp; €959 euro</a:t>
            </a:r>
          </a:p>
          <a:p>
            <a:r>
              <a:rPr lang="en-IE" dirty="0" smtClean="0"/>
              <a:t>In god we trust – no Gold standard.</a:t>
            </a:r>
          </a:p>
          <a:p>
            <a:r>
              <a:rPr lang="en-IE" dirty="0" smtClean="0"/>
              <a:t>Bolivia / Ecuador Ban Bitcoins  (May /July 2014)</a:t>
            </a:r>
          </a:p>
          <a:p>
            <a:r>
              <a:rPr lang="en-IE" dirty="0" smtClean="0"/>
              <a:t>Mostly covered by Money laundering legislation (exchanges targeted – ID all account holders)</a:t>
            </a:r>
          </a:p>
          <a:p>
            <a:r>
              <a:rPr lang="en-IE" dirty="0" smtClean="0"/>
              <a:t>Bitcoin ATM in Dublin March 2014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927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Bitcoin Basics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86429"/>
            <a:ext cx="7886700" cy="43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5248"/>
            <a:ext cx="7886700" cy="5706738"/>
          </a:xfrm>
        </p:spPr>
        <p:txBody>
          <a:bodyPr>
            <a:normAutofit fontScale="92500" lnSpcReduction="20000"/>
          </a:bodyPr>
          <a:lstStyle/>
          <a:p>
            <a:r>
              <a:rPr lang="en-IE" b="1" dirty="0" smtClean="0"/>
              <a:t>Bitcoin – </a:t>
            </a:r>
            <a:r>
              <a:rPr lang="en-IE" dirty="0" err="1" smtClean="0"/>
              <a:t>Nakamoto</a:t>
            </a:r>
            <a:r>
              <a:rPr lang="en-IE" dirty="0" smtClean="0"/>
              <a:t> 2008 / 2009 Genesis block </a:t>
            </a:r>
          </a:p>
          <a:p>
            <a:r>
              <a:rPr lang="en-IE" b="1" dirty="0" smtClean="0"/>
              <a:t>Proof </a:t>
            </a:r>
            <a:r>
              <a:rPr lang="en-IE" b="1" dirty="0"/>
              <a:t>of work (</a:t>
            </a:r>
            <a:r>
              <a:rPr lang="en-IE" b="1" dirty="0" err="1"/>
              <a:t>PoW</a:t>
            </a:r>
            <a:r>
              <a:rPr lang="en-IE" b="1" dirty="0"/>
              <a:t>)</a:t>
            </a:r>
            <a:r>
              <a:rPr lang="en-IE" dirty="0"/>
              <a:t> – </a:t>
            </a:r>
            <a:r>
              <a:rPr lang="en-IE" dirty="0" smtClean="0"/>
              <a:t>solve a puzzle with some </a:t>
            </a:r>
            <a:r>
              <a:rPr lang="en-IE" dirty="0"/>
              <a:t>computational work that requires some effort in one direction but is very easy to verify. </a:t>
            </a:r>
            <a:r>
              <a:rPr lang="en-IE" dirty="0" smtClean="0"/>
              <a:t>This </a:t>
            </a:r>
            <a:r>
              <a:rPr lang="en-IE" dirty="0"/>
              <a:t>effort adds an element of trust in the user as they are going to the effort of carrying out a specific task to have a transaction accepted. Bitcoin </a:t>
            </a:r>
            <a:r>
              <a:rPr lang="en-IE" dirty="0" smtClean="0"/>
              <a:t>uses </a:t>
            </a:r>
            <a:r>
              <a:rPr lang="en-IE" dirty="0"/>
              <a:t>the SHA-256 hashing </a:t>
            </a:r>
            <a:r>
              <a:rPr lang="en-IE" dirty="0" smtClean="0"/>
              <a:t>algorithm. Litecoin uses </a:t>
            </a:r>
            <a:r>
              <a:rPr lang="en-IE" dirty="0"/>
              <a:t>the </a:t>
            </a:r>
            <a:r>
              <a:rPr lang="en-IE" dirty="0" err="1"/>
              <a:t>Scrypt</a:t>
            </a:r>
            <a:r>
              <a:rPr lang="en-IE" dirty="0"/>
              <a:t> </a:t>
            </a:r>
            <a:r>
              <a:rPr lang="en-IE" dirty="0" smtClean="0"/>
              <a:t>algorithm. </a:t>
            </a:r>
            <a:endParaRPr lang="en-IE" dirty="0"/>
          </a:p>
          <a:p>
            <a:r>
              <a:rPr lang="en-IE" b="1" dirty="0" smtClean="0"/>
              <a:t>Nonce</a:t>
            </a:r>
            <a:r>
              <a:rPr lang="en-IE" dirty="0" smtClean="0"/>
              <a:t> </a:t>
            </a:r>
            <a:r>
              <a:rPr lang="en-IE" dirty="0"/>
              <a:t>– in essence is a random number added to a block that gets incremented to achieve a specific hash output of the block </a:t>
            </a:r>
          </a:p>
          <a:p>
            <a:r>
              <a:rPr lang="en-IE" b="1" dirty="0" smtClean="0"/>
              <a:t>Block-chain</a:t>
            </a:r>
            <a:r>
              <a:rPr lang="en-IE" dirty="0" smtClean="0"/>
              <a:t> </a:t>
            </a:r>
            <a:r>
              <a:rPr lang="en-IE" dirty="0"/>
              <a:t>– is a public ledger of all successful transactions shared to every </a:t>
            </a:r>
            <a:r>
              <a:rPr lang="en-IE" dirty="0" smtClean="0"/>
              <a:t>node and a hash </a:t>
            </a:r>
            <a:r>
              <a:rPr lang="en-IE" dirty="0"/>
              <a:t>of the previous block </a:t>
            </a:r>
          </a:p>
          <a:p>
            <a:r>
              <a:rPr lang="en-IE" dirty="0" smtClean="0"/>
              <a:t>The </a:t>
            </a:r>
            <a:r>
              <a:rPr lang="en-IE" dirty="0"/>
              <a:t>block-chain output hash has to conform to a specific format comprising normally a specific number of leading Zero’s. The nonce is changed to allow the Hashing algorithm to achieve this specific Hash output. </a:t>
            </a:r>
          </a:p>
        </p:txBody>
      </p:sp>
    </p:spTree>
    <p:extLst>
      <p:ext uri="{BB962C8B-B14F-4D97-AF65-F5344CB8AC3E}">
        <p14:creationId xmlns:p14="http://schemas.microsoft.com/office/powerpoint/2010/main" val="109649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986" y="4197427"/>
            <a:ext cx="7886700" cy="217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27961" y="889844"/>
            <a:ext cx="81077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dirty="0" smtClean="0"/>
              <a:t>The Bitcoin header is 80 bytes - regardless of the number of the transactions </a:t>
            </a:r>
            <a:r>
              <a:rPr lang="en-IE" sz="2000" dirty="0" err="1" smtClean="0"/>
              <a:t>HashMerkleRoot</a:t>
            </a:r>
            <a:r>
              <a:rPr lang="en-IE" sz="2000" dirty="0" smtClean="0"/>
              <a:t> included in the header is a hash of the transactions. </a:t>
            </a:r>
          </a:p>
          <a:p>
            <a:r>
              <a:rPr lang="en-IE" sz="2000" dirty="0" smtClean="0"/>
              <a:t>The 1st transaction in “your” block will be to an address you set and hence the </a:t>
            </a:r>
            <a:r>
              <a:rPr lang="en-IE" sz="2000" dirty="0" err="1" smtClean="0"/>
              <a:t>Merkle</a:t>
            </a:r>
            <a:r>
              <a:rPr lang="en-IE" sz="2000" dirty="0" smtClean="0"/>
              <a:t> hash will be different for every node. </a:t>
            </a:r>
          </a:p>
          <a:p>
            <a:r>
              <a:rPr lang="en-IE" sz="2000" dirty="0" smtClean="0"/>
              <a:t>The difficulty level ensures a block output approx. every 10 minutes regardless of computing power used. (recalculated every 2016 blocks or about 14 days)</a:t>
            </a:r>
          </a:p>
          <a:p>
            <a:r>
              <a:rPr lang="en-IE" sz="2000" dirty="0" smtClean="0"/>
              <a:t>This is reflected in the number of leading ZERO bits in the hash output. </a:t>
            </a:r>
          </a:p>
          <a:p>
            <a:r>
              <a:rPr lang="en-IE" sz="2000" dirty="0" smtClean="0"/>
              <a:t>Bitcoin  uses the SHA256 from </a:t>
            </a:r>
          </a:p>
          <a:p>
            <a:r>
              <a:rPr lang="en-IE" sz="2000" dirty="0"/>
              <a:t>	</a:t>
            </a:r>
            <a:r>
              <a:rPr lang="en-IE" sz="2000" dirty="0" smtClean="0"/>
              <a:t>SHA256(SHA256(</a:t>
            </a:r>
            <a:r>
              <a:rPr lang="en-IE" sz="2000" dirty="0" err="1" smtClean="0"/>
              <a:t>Block_Header</a:t>
            </a:r>
            <a:r>
              <a:rPr lang="en-IE" sz="2000" dirty="0" smtClean="0"/>
              <a:t>)) (</a:t>
            </a:r>
            <a:r>
              <a:rPr lang="en-IE" sz="2000" dirty="0" err="1" smtClean="0"/>
              <a:t>O'Dwyer</a:t>
            </a:r>
            <a:r>
              <a:rPr lang="en-IE" sz="2000" dirty="0" smtClean="0"/>
              <a:t> &amp; Malone, 2014). </a:t>
            </a:r>
            <a:r>
              <a:rPr lang="en-IE" sz="1000" dirty="0" smtClean="0"/>
              <a:t>(16min)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161033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8475" y="297455"/>
            <a:ext cx="5689776" cy="62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1217</Words>
  <Application>Microsoft Office PowerPoint</Application>
  <PresentationFormat>On-screen Show (4:3)</PresentationFormat>
  <Paragraphs>152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Is Bitcoin about to become a casualty of its own success?</vt:lpstr>
      <vt:lpstr>Overview</vt:lpstr>
      <vt:lpstr>Master’s InfoSec &amp; Digital forensics</vt:lpstr>
      <vt:lpstr>Virtual / Digital / Crypto-currencies</vt:lpstr>
      <vt:lpstr>Crypto-currency Basics</vt:lpstr>
      <vt:lpstr>Bitcoin Basics</vt:lpstr>
      <vt:lpstr>PowerPoint Presentation</vt:lpstr>
      <vt:lpstr>PowerPoint Presentation</vt:lpstr>
      <vt:lpstr>PowerPoint Presentation</vt:lpstr>
      <vt:lpstr>PowerPoint Presentation</vt:lpstr>
      <vt:lpstr>Gap / Mining</vt:lpstr>
      <vt:lpstr>Difficulty now at 34,661,425,92</vt:lpstr>
      <vt:lpstr>Mining Rig’s</vt:lpstr>
      <vt:lpstr>PowerPoint Presentation</vt:lpstr>
      <vt:lpstr>PowerPoint Presentation</vt:lpstr>
      <vt:lpstr>Producing $8 million</vt:lpstr>
      <vt:lpstr>Model Development - Variables</vt:lpstr>
      <vt:lpstr>PowerPoint Presentation</vt:lpstr>
      <vt:lpstr>New System</vt:lpstr>
      <vt:lpstr>PowerPoint Presentation</vt:lpstr>
      <vt:lpstr>Technology on the way</vt:lpstr>
      <vt:lpstr>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Effects on other Crypto-Systems</vt:lpstr>
      <vt:lpstr>Conclusion</vt:lpstr>
      <vt:lpstr>PowerPoint Presentation</vt:lpstr>
      <vt:lpstr>Litecoin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opendoor</dc:creator>
  <cp:lastModifiedBy>opendoor</cp:lastModifiedBy>
  <cp:revision>26</cp:revision>
  <dcterms:created xsi:type="dcterms:W3CDTF">2014-10-07T09:58:55Z</dcterms:created>
  <dcterms:modified xsi:type="dcterms:W3CDTF">2014-11-12T10:59:23Z</dcterms:modified>
</cp:coreProperties>
</file>