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notesMasterIdLst>
    <p:notesMasterId r:id="rId23"/>
  </p:notesMasterIdLst>
  <p:sldIdLst>
    <p:sldId id="256" r:id="rId2"/>
    <p:sldId id="300" r:id="rId3"/>
    <p:sldId id="311" r:id="rId4"/>
    <p:sldId id="306" r:id="rId5"/>
    <p:sldId id="312" r:id="rId6"/>
    <p:sldId id="294" r:id="rId7"/>
    <p:sldId id="313" r:id="rId8"/>
    <p:sldId id="295" r:id="rId9"/>
    <p:sldId id="296" r:id="rId10"/>
    <p:sldId id="298" r:id="rId11"/>
    <p:sldId id="309" r:id="rId12"/>
    <p:sldId id="314" r:id="rId13"/>
    <p:sldId id="310" r:id="rId14"/>
    <p:sldId id="315" r:id="rId15"/>
    <p:sldId id="283" r:id="rId16"/>
    <p:sldId id="316" r:id="rId17"/>
    <p:sldId id="299" r:id="rId18"/>
    <p:sldId id="275" r:id="rId19"/>
    <p:sldId id="290" r:id="rId20"/>
    <p:sldId id="291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4" autoAdjust="0"/>
    <p:restoredTop sz="79174" autoAdjust="0"/>
  </p:normalViewPr>
  <p:slideViewPr>
    <p:cSldViewPr snapToGrid="0">
      <p:cViewPr varScale="1">
        <p:scale>
          <a:sx n="92" d="100"/>
          <a:sy n="92" d="100"/>
        </p:scale>
        <p:origin x="137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C885D-F04C-43E2-AF2D-488376DFCFC3}" type="datetimeFigureOut">
              <a:rPr lang="en-IE" smtClean="0"/>
              <a:t>20/08/2015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4FC00-00F1-45F2-BC36-F9084F73A41B}" type="slidenum">
              <a:rPr lang="en-IE" smtClean="0"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8674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FC00-00F1-45F2-BC36-F9084F73A41B}" type="slidenum">
              <a:rPr lang="en-IE" smtClean="0"/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60662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FC00-00F1-45F2-BC36-F9084F73A41B}" type="slidenum">
              <a:rPr lang="en-IE" smtClean="0"/>
              <a:t>13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24443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FC00-00F1-45F2-BC36-F9084F73A41B}" type="slidenum">
              <a:rPr lang="en-IE" smtClean="0"/>
              <a:t>14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99665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FC00-00F1-45F2-BC36-F9084F73A41B}" type="slidenum">
              <a:rPr lang="en-IE" smtClean="0"/>
              <a:t>15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11304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FC00-00F1-45F2-BC36-F9084F73A41B}" type="slidenum">
              <a:rPr lang="en-IE" smtClean="0"/>
              <a:t>16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87287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FC00-00F1-45F2-BC36-F9084F73A41B}" type="slidenum">
              <a:rPr lang="en-IE" smtClean="0"/>
              <a:t>17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06993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FC00-00F1-45F2-BC36-F9084F73A41B}" type="slidenum">
              <a:rPr lang="en-IE" smtClean="0"/>
              <a:t>20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92001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FC00-00F1-45F2-BC36-F9084F73A41B}" type="slidenum">
              <a:rPr lang="en-IE" smtClean="0"/>
              <a:t>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8967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FC00-00F1-45F2-BC36-F9084F73A41B}" type="slidenum">
              <a:rPr lang="en-IE" smtClean="0"/>
              <a:t>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0964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FC00-00F1-45F2-BC36-F9084F73A41B}" type="slidenum">
              <a:rPr lang="en-IE" smtClean="0"/>
              <a:t>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68282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FC00-00F1-45F2-BC36-F9084F73A41B}" type="slidenum">
              <a:rPr lang="en-IE" smtClean="0"/>
              <a:t>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57694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FC00-00F1-45F2-BC36-F9084F73A41B}" type="slidenum">
              <a:rPr lang="en-IE" smtClean="0"/>
              <a:t>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4819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FC00-00F1-45F2-BC36-F9084F73A41B}" type="slidenum">
              <a:rPr lang="en-IE" smtClean="0"/>
              <a:t>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379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FC00-00F1-45F2-BC36-F9084F73A41B}" type="slidenum">
              <a:rPr lang="en-IE" smtClean="0"/>
              <a:t>10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83622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24FC00-00F1-45F2-BC36-F9084F73A41B}" type="slidenum">
              <a:rPr lang="en-IE" smtClean="0"/>
              <a:t>12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971544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1E17-922E-4330-BBC1-A65A6B248AAD}" type="datetimeFigureOut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A048-B38F-4690-8A78-4B7CF01366E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6463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1E17-922E-4330-BBC1-A65A6B248AAD}" type="datetimeFigureOut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A048-B38F-4690-8A78-4B7CF0136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1E17-922E-4330-BBC1-A65A6B248AAD}" type="datetimeFigureOut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A048-B38F-4690-8A78-4B7CF0136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13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1E17-922E-4330-BBC1-A65A6B248AAD}" type="datetimeFigureOut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A048-B38F-4690-8A78-4B7CF0136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968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1E17-922E-4330-BBC1-A65A6B248AAD}" type="datetimeFigureOut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A048-B38F-4690-8A78-4B7CF01366E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100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1E17-922E-4330-BBC1-A65A6B248AAD}" type="datetimeFigureOut">
              <a:rPr lang="en-US" smtClean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A048-B38F-4690-8A78-4B7CF0136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2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1E17-922E-4330-BBC1-A65A6B248AAD}" type="datetimeFigureOut">
              <a:rPr lang="en-US" smtClean="0"/>
              <a:t>8/20/2015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A048-B38F-4690-8A78-4B7CF0136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707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1E17-922E-4330-BBC1-A65A6B248AAD}" type="datetimeFigureOut">
              <a:rPr lang="en-US" smtClean="0"/>
              <a:t>8/20/2015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A048-B38F-4690-8A78-4B7CF0136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59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1E17-922E-4330-BBC1-A65A6B248AAD}" type="datetimeFigureOut">
              <a:rPr lang="en-US" smtClean="0"/>
              <a:t>8/20/2015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A048-B38F-4690-8A78-4B7CF0136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331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721E17-922E-4330-BBC1-A65A6B248AAD}" type="datetimeFigureOut">
              <a:rPr lang="en-US" smtClean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5DA048-B38F-4690-8A78-4B7CF0136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4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721E17-922E-4330-BBC1-A65A6B248AAD}" type="datetimeFigureOut">
              <a:rPr lang="en-US" smtClean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5DA048-B38F-4690-8A78-4B7CF0136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20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721E17-922E-4330-BBC1-A65A6B248AAD}" type="datetimeFigureOut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5DA048-B38F-4690-8A78-4B7CF01366EE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0690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m/Robert-C.-Seacord/e/B001IYZ58E/ref=dp_byline_cont_book_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hyperlink" Target="https://www.corelan.be/index.php/2011/12/31/exploit-writing-tutorial-part-11-heap-spraying-demystified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greycorner.com/2010/01/heap-spray-exploit-tutorial-internet.html" TargetMode="External"/><Relationship Id="rId2" Type="http://schemas.openxmlformats.org/officeDocument/2006/relationships/hyperlink" Target="http://www.zdnet.com/article/the-morris-worm-internet-malware-turns-25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a.blackhat.com/bh-us-10/whitepapers/Meer/BlackHat-USA-2010-Meer-History-of-Memory-Corruption-Attacks-wp.pdf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greycorner.com/" TargetMode="External"/><Relationship Id="rId2" Type="http://schemas.openxmlformats.org/officeDocument/2006/relationships/hyperlink" Target="https://www.corelan.be/index.php/artic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mazon.com/Robert-C.-Seacord/e/B001IYZ58E/ref=dp_byline_cont_book_1" TargetMode="External"/><Relationship Id="rId5" Type="http://schemas.openxmlformats.org/officeDocument/2006/relationships/hyperlink" Target="https://www.blackhat.com/presentations/bh-usa-08/Sotirov_Dowd/bh08-sotirov-dowd.pdf" TargetMode="External"/><Relationship Id="rId4" Type="http://schemas.openxmlformats.org/officeDocument/2006/relationships/hyperlink" Target="http://fuzzysecurity.com/tutorials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4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Qualcomm Office Regular" panose="020B0503030202060203" pitchFamily="34" charset="0"/>
              </a:rPr>
              <a:t>From Flows to Sprays </a:t>
            </a:r>
            <a:r>
              <a:rPr lang="en-US" sz="3200" dirty="0" smtClean="0">
                <a:solidFill>
                  <a:schemeClr val="bg1"/>
                </a:solidFill>
                <a:latin typeface="Qualcomm Office Regular" panose="020B0503030202060203" pitchFamily="34" charset="0"/>
              </a:rPr>
              <a:t>(Windowsx86)</a:t>
            </a:r>
            <a:endParaRPr lang="en-US" sz="3200" dirty="0">
              <a:solidFill>
                <a:schemeClr val="bg1"/>
              </a:solidFill>
              <a:latin typeface="Qualcomm Office Regular" panose="020B050303020206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latin typeface="Qualcomm Office Regular" panose="020B0503030202060203" pitchFamily="34" charset="0"/>
              </a:rPr>
              <a:t>Eoin Carroll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Qualcomm Office Regular" panose="020B0503030202060203" pitchFamily="34" charset="0"/>
              </a:rPr>
              <a:t>IT Security Engineer</a:t>
            </a:r>
            <a:endParaRPr lang="en-US" b="1" dirty="0">
              <a:solidFill>
                <a:schemeClr val="bg1"/>
              </a:solidFill>
              <a:latin typeface="Qualcomm Office Regular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50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 txBox="1">
            <a:spLocks/>
          </p:cNvSpPr>
          <p:nvPr/>
        </p:nvSpPr>
        <p:spPr>
          <a:xfrm>
            <a:off x="1663676" y="1338324"/>
            <a:ext cx="8572500" cy="40688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/>
              <a:t>What is the stack? How is it generated?</a:t>
            </a:r>
          </a:p>
          <a:p>
            <a:endParaRPr lang="en-US" sz="1600" b="1" dirty="0" smtClean="0"/>
          </a:p>
          <a:p>
            <a:r>
              <a:rPr lang="en-US" sz="1600" b="1" dirty="0" smtClean="0"/>
              <a:t>Important AL Instructions and Registers</a:t>
            </a:r>
          </a:p>
          <a:p>
            <a:pPr marL="642938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EBP – base pointer</a:t>
            </a:r>
          </a:p>
          <a:p>
            <a:pPr marL="642938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ESP – stack pointer</a:t>
            </a:r>
          </a:p>
          <a:p>
            <a:pPr marL="642938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EAX – general purpose register</a:t>
            </a:r>
          </a:p>
          <a:p>
            <a:pPr marL="642938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PUSH EBP</a:t>
            </a:r>
          </a:p>
          <a:p>
            <a:pPr marL="642938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POP EBP</a:t>
            </a:r>
          </a:p>
          <a:p>
            <a:pPr marL="642938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Know the difference?</a:t>
            </a:r>
          </a:p>
          <a:p>
            <a:pPr marL="85725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MOV EAX, [EBP]</a:t>
            </a:r>
          </a:p>
          <a:p>
            <a:pPr marL="857250" lvl="2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/>
              <a:t>MOV EAX, EBP</a:t>
            </a:r>
          </a:p>
          <a:p>
            <a:pPr marL="857250" lvl="2" indent="-3429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1663676" y="267329"/>
            <a:ext cx="5816624" cy="54014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Qualcomm Office Regular" panose="020B0503030202060203" pitchFamily="34" charset="0"/>
              </a:rPr>
              <a:t>Buffer Overflow</a:t>
            </a:r>
            <a:endParaRPr lang="en-US" dirty="0">
              <a:latin typeface="Qualcomm Office Regular" panose="020B050303020206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5334151" y="3044730"/>
            <a:ext cx="1744431" cy="948254"/>
          </a:xfrm>
          <a:prstGeom prst="round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Function Prolog</a:t>
            </a:r>
          </a:p>
          <a:p>
            <a:pPr marL="300038" indent="-342900">
              <a:buFont typeface="+mj-lt"/>
              <a:buAutoNum type="arabicPeriod"/>
            </a:pPr>
            <a:r>
              <a:rPr lang="en-US" sz="1200" dirty="0"/>
              <a:t>PUSH EBP</a:t>
            </a:r>
          </a:p>
          <a:p>
            <a:pPr marL="300038" indent="-342900">
              <a:buFont typeface="+mj-lt"/>
              <a:buAutoNum type="arabicPeriod"/>
            </a:pPr>
            <a:r>
              <a:rPr lang="en-US" sz="1200" dirty="0"/>
              <a:t>MOV EBP, ESP</a:t>
            </a:r>
          </a:p>
          <a:p>
            <a:pPr marL="300038" indent="-342900">
              <a:buFont typeface="+mj-lt"/>
              <a:buAutoNum type="arabicPeriod"/>
            </a:pPr>
            <a:r>
              <a:rPr lang="en-US" sz="1200" dirty="0"/>
              <a:t>SUB ESP, XX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4561619" y="5221680"/>
            <a:ext cx="1692521" cy="892522"/>
          </a:xfrm>
          <a:prstGeom prst="roundRect">
            <a:avLst/>
          </a:prstGeom>
          <a:solidFill>
            <a:schemeClr val="accent2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dirty="0"/>
              <a:t>Function Epilog</a:t>
            </a:r>
          </a:p>
          <a:p>
            <a:pPr marL="300038" indent="-342900">
              <a:buFont typeface="+mj-lt"/>
              <a:buAutoNum type="arabicPeriod"/>
            </a:pPr>
            <a:r>
              <a:rPr lang="en-US" sz="1200" dirty="0"/>
              <a:t>MOV ESP, EBP</a:t>
            </a:r>
          </a:p>
          <a:p>
            <a:pPr marL="300038" indent="-342900">
              <a:buFont typeface="+mj-lt"/>
              <a:buAutoNum type="arabicPeriod"/>
            </a:pPr>
            <a:r>
              <a:rPr lang="en-US" sz="1200" dirty="0"/>
              <a:t>POP EBP</a:t>
            </a:r>
          </a:p>
          <a:p>
            <a:pPr marL="300038" indent="-342900">
              <a:buFont typeface="+mj-lt"/>
              <a:buAutoNum type="arabicPeriod"/>
            </a:pPr>
            <a:r>
              <a:rPr lang="en-US" sz="1200" dirty="0"/>
              <a:t>RETN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748530" y="752423"/>
            <a:ext cx="2335575" cy="5295838"/>
          </a:xfrm>
          <a:prstGeom prst="roundRect">
            <a:avLst/>
          </a:prstGeom>
          <a:solidFill>
            <a:srgbClr val="92D050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Stack Lowest Address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7847680" y="3891734"/>
            <a:ext cx="2170323" cy="418640"/>
          </a:xfrm>
          <a:prstGeom prst="roundRect">
            <a:avLst/>
          </a:prstGeom>
          <a:solidFill>
            <a:schemeClr val="bg2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Param 1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847679" y="3357414"/>
            <a:ext cx="2170323" cy="418640"/>
          </a:xfrm>
          <a:prstGeom prst="roundRect">
            <a:avLst/>
          </a:prstGeom>
          <a:solidFill>
            <a:schemeClr val="bg2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Param 2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847680" y="2811796"/>
            <a:ext cx="2170323" cy="418640"/>
          </a:xfrm>
          <a:prstGeom prst="roundRect">
            <a:avLst/>
          </a:prstGeom>
          <a:solidFill>
            <a:schemeClr val="bg2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EIP stored for do_something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7847678" y="2233759"/>
            <a:ext cx="2170323" cy="418640"/>
          </a:xfrm>
          <a:prstGeom prst="roundRect">
            <a:avLst/>
          </a:prstGeom>
          <a:solidFill>
            <a:schemeClr val="bg2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EBP stored for do_something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7831155" y="4437353"/>
            <a:ext cx="2170323" cy="399053"/>
          </a:xfrm>
          <a:prstGeom prst="roundRect">
            <a:avLst/>
          </a:prstGeom>
          <a:solidFill>
            <a:schemeClr val="bg2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 smtClean="0"/>
              <a:t>call </a:t>
            </a:r>
            <a:r>
              <a:rPr lang="en-US" sz="1200" dirty="0"/>
              <a:t>s</a:t>
            </a:r>
            <a:r>
              <a:rPr lang="en-US" sz="1200" dirty="0" smtClean="0"/>
              <a:t>trcpy</a:t>
            </a:r>
            <a:endParaRPr lang="en-US" sz="1200" dirty="0"/>
          </a:p>
        </p:txBody>
      </p:sp>
      <p:sp>
        <p:nvSpPr>
          <p:cNvPr id="12" name="Rounded Rectangle 11"/>
          <p:cNvSpPr/>
          <p:nvPr/>
        </p:nvSpPr>
        <p:spPr bwMode="auto">
          <a:xfrm>
            <a:off x="7831154" y="4954861"/>
            <a:ext cx="2170323" cy="399053"/>
          </a:xfrm>
          <a:prstGeom prst="roundRect">
            <a:avLst/>
          </a:prstGeom>
          <a:solidFill>
            <a:schemeClr val="bg2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  <a:r>
              <a:rPr lang="en-US" sz="1200" dirty="0" smtClean="0"/>
              <a:t>o_something </a:t>
            </a:r>
            <a:r>
              <a:rPr lang="en-US" sz="1200" dirty="0"/>
              <a:t>stack data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7847680" y="5447324"/>
            <a:ext cx="2170323" cy="399053"/>
          </a:xfrm>
          <a:prstGeom prst="roundRect">
            <a:avLst/>
          </a:prstGeom>
          <a:solidFill>
            <a:schemeClr val="bg2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d</a:t>
            </a:r>
            <a:r>
              <a:rPr lang="en-US" sz="1200" dirty="0" smtClean="0"/>
              <a:t>o_something </a:t>
            </a:r>
            <a:r>
              <a:rPr lang="en-US" sz="1200" dirty="0"/>
              <a:t>A stack data</a:t>
            </a:r>
          </a:p>
        </p:txBody>
      </p:sp>
      <p:sp>
        <p:nvSpPr>
          <p:cNvPr id="14" name="Left Bracket 13"/>
          <p:cNvSpPr/>
          <p:nvPr/>
        </p:nvSpPr>
        <p:spPr>
          <a:xfrm rot="10800000">
            <a:off x="9891306" y="1318698"/>
            <a:ext cx="291947" cy="3015857"/>
          </a:xfrm>
          <a:prstGeom prst="leftBracket">
            <a:avLst/>
          </a:prstGeom>
          <a:ln w="38100">
            <a:gradFill flip="none" rotWithShape="1">
              <a:gsLst>
                <a:gs pos="0">
                  <a:srgbClr val="143C66"/>
                </a:gs>
                <a:gs pos="100000">
                  <a:srgbClr val="00808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5400000">
            <a:off x="9289746" y="2467200"/>
            <a:ext cx="231354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e Semibold" pitchFamily="34" charset="0"/>
              </a:rPr>
              <a:t>strcpy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e Semibold" pitchFamily="34" charset="0"/>
              </a:rPr>
              <a:t>Stack Frame/Activation record</a:t>
            </a:r>
          </a:p>
        </p:txBody>
      </p:sp>
      <p:sp>
        <p:nvSpPr>
          <p:cNvPr id="16" name="Left Bracket 15"/>
          <p:cNvSpPr/>
          <p:nvPr/>
        </p:nvSpPr>
        <p:spPr>
          <a:xfrm rot="10800000">
            <a:off x="9896816" y="4411017"/>
            <a:ext cx="291947" cy="1528769"/>
          </a:xfrm>
          <a:prstGeom prst="leftBracket">
            <a:avLst/>
          </a:prstGeom>
          <a:ln w="38100">
            <a:gradFill flip="none" rotWithShape="1">
              <a:gsLst>
                <a:gs pos="0">
                  <a:srgbClr val="143C66"/>
                </a:gs>
                <a:gs pos="100000">
                  <a:srgbClr val="00808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9289745" y="5256268"/>
            <a:ext cx="231354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e Semibold" pitchFamily="34" charset="0"/>
              </a:rPr>
              <a:t>d</a:t>
            </a:r>
            <a:r>
              <a: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e Semibold" pitchFamily="34" charset="0"/>
              </a:rPr>
              <a:t>o_something 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e Semibold" pitchFamily="34" charset="0"/>
              </a:rPr>
              <a:t>Stack Frame/Activation record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605318" y="5820762"/>
            <a:ext cx="52330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67481" y="5674293"/>
            <a:ext cx="71153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b="1" dirty="0">
                <a:solidFill>
                  <a:srgbClr val="FF0000"/>
                </a:solidFill>
                <a:latin typeface="Calibre Semibold" pitchFamily="34" charset="0"/>
              </a:rPr>
              <a:t>EBP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620520" y="4490681"/>
            <a:ext cx="52330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967481" y="4344212"/>
            <a:ext cx="726739" cy="3416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b="1" dirty="0">
                <a:latin typeface="Calibre Semibold" pitchFamily="34" charset="0"/>
              </a:rPr>
              <a:t>ESP</a:t>
            </a:r>
          </a:p>
        </p:txBody>
      </p:sp>
      <p:cxnSp>
        <p:nvCxnSpPr>
          <p:cNvPr id="22" name="Straight Connector 21"/>
          <p:cNvCxnSpPr>
            <a:stCxn id="11" idx="1"/>
          </p:cNvCxnSpPr>
          <p:nvPr/>
        </p:nvCxnSpPr>
        <p:spPr>
          <a:xfrm flipH="1">
            <a:off x="6173118" y="4636879"/>
            <a:ext cx="1658036" cy="270"/>
          </a:xfrm>
          <a:prstGeom prst="line">
            <a:avLst/>
          </a:prstGeom>
          <a:ln w="38100">
            <a:gradFill flip="none" rotWithShape="1">
              <a:gsLst>
                <a:gs pos="0">
                  <a:srgbClr val="143C66"/>
                </a:gs>
                <a:gs pos="100000">
                  <a:srgbClr val="00808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173118" y="3981967"/>
            <a:ext cx="0" cy="655182"/>
          </a:xfrm>
          <a:prstGeom prst="straightConnector1">
            <a:avLst/>
          </a:prstGeom>
          <a:ln w="38100">
            <a:gradFill flip="none" rotWithShape="1">
              <a:gsLst>
                <a:gs pos="0">
                  <a:srgbClr val="143C66"/>
                </a:gs>
                <a:gs pos="100000">
                  <a:srgbClr val="008080"/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599803" y="2285161"/>
            <a:ext cx="52330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67481" y="2138692"/>
            <a:ext cx="706022" cy="3416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b="1" dirty="0">
                <a:latin typeface="Calibre Semibold" pitchFamily="34" charset="0"/>
              </a:rPr>
              <a:t>ESP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7599803" y="2459257"/>
            <a:ext cx="52330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12868" y="2312788"/>
            <a:ext cx="660635" cy="3416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b="1" dirty="0">
                <a:solidFill>
                  <a:srgbClr val="FF0000"/>
                </a:solidFill>
                <a:latin typeface="Calibre Semibold" pitchFamily="34" charset="0"/>
              </a:rPr>
              <a:t>EBP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7847679" y="1237171"/>
            <a:ext cx="2153798" cy="901521"/>
          </a:xfrm>
          <a:prstGeom prst="roundRect">
            <a:avLst/>
          </a:prstGeom>
          <a:solidFill>
            <a:schemeClr val="bg2"/>
          </a:solidFill>
          <a:ln>
            <a:noFill/>
          </a:ln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Space subtracted for variables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7599799" y="1306244"/>
            <a:ext cx="52330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923314" y="1159775"/>
            <a:ext cx="750185" cy="3416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b="1" dirty="0">
                <a:latin typeface="Calibre Semibold" pitchFamily="34" charset="0"/>
              </a:rPr>
              <a:t>ESP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598485" y="3914948"/>
            <a:ext cx="52330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12086" y="3768479"/>
            <a:ext cx="660099" cy="3416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b="1" dirty="0">
                <a:latin typeface="Calibre Semibold" pitchFamily="34" charset="0"/>
              </a:rPr>
              <a:t>ESP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598485" y="3395297"/>
            <a:ext cx="52330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67481" y="3248828"/>
            <a:ext cx="704704" cy="3416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b="1" dirty="0">
                <a:latin typeface="Calibre Semibold" pitchFamily="34" charset="0"/>
              </a:rPr>
              <a:t>ESP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605318" y="2819565"/>
            <a:ext cx="523303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12868" y="2673096"/>
            <a:ext cx="666150" cy="3416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b="1" dirty="0">
                <a:latin typeface="Calibre Semibold" pitchFamily="34" charset="0"/>
              </a:rPr>
              <a:t>ESP</a:t>
            </a:r>
          </a:p>
        </p:txBody>
      </p:sp>
    </p:spTree>
    <p:extLst>
      <p:ext uri="{BB962C8B-B14F-4D97-AF65-F5344CB8AC3E}">
        <p14:creationId xmlns:p14="http://schemas.microsoft.com/office/powerpoint/2010/main" val="200425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/>
      <p:bldP spid="19" grpId="0"/>
      <p:bldP spid="19" grpId="1"/>
      <p:bldP spid="21" grpId="0"/>
      <p:bldP spid="21" grpId="1"/>
      <p:bldP spid="21" grpId="2"/>
      <p:bldP spid="25" grpId="0"/>
      <p:bldP spid="27" grpId="0"/>
      <p:bldP spid="28" grpId="0" animBg="1"/>
      <p:bldP spid="30" grpId="0"/>
      <p:bldP spid="32" grpId="0"/>
      <p:bldP spid="32" grpId="1"/>
      <p:bldP spid="34" grpId="0"/>
      <p:bldP spid="34" grpId="1"/>
      <p:bldP spid="36" grpId="0"/>
      <p:bldP spid="3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97280" y="286603"/>
            <a:ext cx="10058400" cy="10196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Qualcomm Office Regular" panose="020B0503030202060203" pitchFamily="34" charset="0"/>
              </a:rPr>
              <a:t>Heap Overflow </a:t>
            </a:r>
            <a:endParaRPr lang="en-US" dirty="0">
              <a:latin typeface="Qualcomm Office Regular" panose="020B050303020206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389" y="1064986"/>
            <a:ext cx="3817118" cy="326161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753" y="5300052"/>
            <a:ext cx="42624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Secure Coding in C and C++ (2nd Edition</a:t>
            </a:r>
            <a:r>
              <a:rPr lang="en-US" b="1" dirty="0" smtClean="0"/>
              <a:t>) </a:t>
            </a:r>
            <a:endParaRPr lang="en-US" b="1" dirty="0"/>
          </a:p>
          <a:p>
            <a:r>
              <a:rPr lang="en-US" sz="1400" dirty="0" smtClean="0"/>
              <a:t>Chapter</a:t>
            </a:r>
            <a:r>
              <a:rPr lang="en-US" sz="1400" dirty="0"/>
              <a:t> 4. Dynamic Memory </a:t>
            </a:r>
            <a:r>
              <a:rPr lang="en-US" sz="1400" dirty="0" smtClean="0"/>
              <a:t>Management</a:t>
            </a:r>
            <a:endParaRPr lang="en-US" sz="1400" dirty="0"/>
          </a:p>
          <a:p>
            <a:r>
              <a:rPr lang="en-US" dirty="0"/>
              <a:t>by </a:t>
            </a:r>
            <a:r>
              <a:rPr lang="en-US" dirty="0">
                <a:hlinkClick r:id="rId3"/>
              </a:rPr>
              <a:t>Robert C. Seacord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3" y="1077686"/>
            <a:ext cx="2569027" cy="32616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2616" y="2366523"/>
            <a:ext cx="7272384" cy="394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5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28244" y="2809720"/>
            <a:ext cx="10631006" cy="1239728"/>
            <a:chOff x="315600" y="2480173"/>
            <a:chExt cx="10631006" cy="1239728"/>
          </a:xfrm>
        </p:grpSpPr>
        <p:grpSp>
          <p:nvGrpSpPr>
            <p:cNvPr id="4" name="Group 3"/>
            <p:cNvGrpSpPr/>
            <p:nvPr/>
          </p:nvGrpSpPr>
          <p:grpSpPr>
            <a:xfrm>
              <a:off x="315600" y="2481498"/>
              <a:ext cx="1659600" cy="1237234"/>
              <a:chOff x="315600" y="2481498"/>
              <a:chExt cx="1659600" cy="1237234"/>
            </a:xfrm>
          </p:grpSpPr>
          <p:sp>
            <p:nvSpPr>
              <p:cNvPr id="17" name="TextBox 8"/>
              <p:cNvSpPr txBox="1"/>
              <p:nvPr/>
            </p:nvSpPr>
            <p:spPr>
              <a:xfrm>
                <a:off x="315600" y="3303096"/>
                <a:ext cx="1659600" cy="41563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85000"/>
                  </a:lnSpc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Light" pitchFamily="34" charset="0"/>
                  </a:rPr>
                  <a:t>Exploitation Classifications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Light" pitchFamily="34" charset="0"/>
                </a:endParaRP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 bwMode="auto">
              <a:xfrm>
                <a:off x="771821" y="2481498"/>
                <a:ext cx="747158" cy="747158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Bold" pitchFamily="34" charset="0"/>
                  </a:rPr>
                  <a:t>1</a:t>
                </a:r>
                <a:endPara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Bold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903360" y="2480173"/>
              <a:ext cx="3296398" cy="1238559"/>
              <a:chOff x="3531045" y="2480173"/>
              <a:chExt cx="3296398" cy="1238559"/>
            </a:xfrm>
          </p:grpSpPr>
          <p:sp>
            <p:nvSpPr>
              <p:cNvPr id="15" name="TextBox 27"/>
              <p:cNvSpPr txBox="1"/>
              <p:nvPr/>
            </p:nvSpPr>
            <p:spPr>
              <a:xfrm>
                <a:off x="5156671" y="3303096"/>
                <a:ext cx="1670772" cy="41563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IE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Light" pitchFamily="34" charset="0"/>
                  </a:rPr>
                  <a:t>Sprays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Light" pitchFamily="34" charset="0"/>
                </a:endParaRPr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 bwMode="auto">
              <a:xfrm>
                <a:off x="3531045" y="2480173"/>
                <a:ext cx="749808" cy="749808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Bold" pitchFamily="34" charset="0"/>
                  </a:rPr>
                  <a:t>2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268637" y="2480173"/>
              <a:ext cx="3470639" cy="1239728"/>
              <a:chOff x="3322763" y="2480173"/>
              <a:chExt cx="3470639" cy="1239728"/>
            </a:xfrm>
          </p:grpSpPr>
          <p:sp>
            <p:nvSpPr>
              <p:cNvPr id="13" name="TextBox 28"/>
              <p:cNvSpPr txBox="1"/>
              <p:nvPr/>
            </p:nvSpPr>
            <p:spPr>
              <a:xfrm>
                <a:off x="3322763" y="3304265"/>
                <a:ext cx="1975389" cy="41563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Light" pitchFamily="34" charset="0"/>
                  </a:rPr>
                  <a:t>Overflows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Light" pitchFamily="34" charset="0"/>
                </a:endParaRPr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 bwMode="white">
              <a:xfrm>
                <a:off x="6043594" y="2480173"/>
                <a:ext cx="749808" cy="749808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Bold" pitchFamily="34" charset="0"/>
                  </a:rPr>
                  <a:t>3</a:t>
                </a:r>
                <a:endPara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Bold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9287415" y="2480173"/>
              <a:ext cx="1659191" cy="1238559"/>
              <a:chOff x="9744613" y="2480173"/>
              <a:chExt cx="1659191" cy="1238559"/>
            </a:xfrm>
          </p:grpSpPr>
          <p:sp>
            <p:nvSpPr>
              <p:cNvPr id="9" name="TextBox 30"/>
              <p:cNvSpPr txBox="1"/>
              <p:nvPr/>
            </p:nvSpPr>
            <p:spPr>
              <a:xfrm>
                <a:off x="9744613" y="3303096"/>
                <a:ext cx="1659191" cy="41563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Light" pitchFamily="34" charset="0"/>
                  </a:rPr>
                  <a:t>EMET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Light" pitchFamily="34" charset="0"/>
                </a:endParaRPr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 bwMode="white">
              <a:xfrm>
                <a:off x="10199305" y="2480173"/>
                <a:ext cx="749808" cy="749808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Bold" pitchFamily="34" charset="0"/>
                  </a:rPr>
                  <a:t>5</a:t>
                </a:r>
                <a:endPara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Bold" pitchFamily="34" charset="0"/>
                </a:endParaRPr>
              </a:p>
            </p:txBody>
          </p:sp>
        </p:grpSp>
      </p:grpSp>
      <p:cxnSp>
        <p:nvCxnSpPr>
          <p:cNvPr id="22" name="Straight Connector 21"/>
          <p:cNvCxnSpPr/>
          <p:nvPr/>
        </p:nvCxnSpPr>
        <p:spPr>
          <a:xfrm>
            <a:off x="0" y="3181082"/>
            <a:ext cx="1162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2"/>
            <a:endCxn id="18" idx="6"/>
          </p:cNvCxnSpPr>
          <p:nvPr/>
        </p:nvCxnSpPr>
        <p:spPr>
          <a:xfrm flipH="1">
            <a:off x="1931623" y="3184624"/>
            <a:ext cx="1384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4" idx="2"/>
          </p:cNvCxnSpPr>
          <p:nvPr/>
        </p:nvCxnSpPr>
        <p:spPr>
          <a:xfrm>
            <a:off x="4075611" y="3181082"/>
            <a:ext cx="1326501" cy="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6"/>
            <a:endCxn id="28" idx="2"/>
          </p:cNvCxnSpPr>
          <p:nvPr/>
        </p:nvCxnSpPr>
        <p:spPr>
          <a:xfrm flipV="1">
            <a:off x="6151920" y="3181082"/>
            <a:ext cx="1625395" cy="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6"/>
          </p:cNvCxnSpPr>
          <p:nvPr/>
        </p:nvCxnSpPr>
        <p:spPr>
          <a:xfrm flipV="1">
            <a:off x="10904559" y="3181082"/>
            <a:ext cx="1287441" cy="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spect="1"/>
          </p:cNvSpPr>
          <p:nvPr/>
        </p:nvSpPr>
        <p:spPr bwMode="white">
          <a:xfrm>
            <a:off x="7777315" y="2806178"/>
            <a:ext cx="749808" cy="749808"/>
          </a:xfrm>
          <a:prstGeom prst="ellips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Qualcomm Office Bold" pitchFamily="34" charset="0"/>
              </a:rPr>
              <a:t>4</a:t>
            </a:r>
          </a:p>
        </p:txBody>
      </p:sp>
      <p:sp>
        <p:nvSpPr>
          <p:cNvPr id="31" name="TextBox 29"/>
          <p:cNvSpPr txBox="1"/>
          <p:nvPr/>
        </p:nvSpPr>
        <p:spPr>
          <a:xfrm>
            <a:off x="7301437" y="3633812"/>
            <a:ext cx="1803163" cy="4156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Qualcomm Office Light" pitchFamily="34" charset="0"/>
              </a:rPr>
              <a:t>Bypasses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Qualcomm Office Light" pitchFamily="34" charset="0"/>
            </a:endParaRPr>
          </a:p>
        </p:txBody>
      </p:sp>
      <p:cxnSp>
        <p:nvCxnSpPr>
          <p:cNvPr id="30" name="Straight Connector 29"/>
          <p:cNvCxnSpPr>
            <a:endCxn id="10" idx="2"/>
          </p:cNvCxnSpPr>
          <p:nvPr/>
        </p:nvCxnSpPr>
        <p:spPr>
          <a:xfrm>
            <a:off x="8535965" y="3181082"/>
            <a:ext cx="1618786" cy="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35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097280" y="286603"/>
            <a:ext cx="10058400" cy="9935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Qualcomm Office Regular" panose="020B0503030202060203" pitchFamily="34" charset="0"/>
                <a:cs typeface="AngsanaUPC" panose="02020603050405020304" pitchFamily="18" charset="-34"/>
              </a:rPr>
              <a:t>Heap Spray</a:t>
            </a:r>
            <a:endParaRPr lang="en-US" dirty="0">
              <a:latin typeface="Qualcomm Office Regular" panose="020B0503030202060203" pitchFamily="34" charset="0"/>
              <a:cs typeface="AngsanaUPC" panose="02020603050405020304" pitchFamily="18" charset="-34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54509" y="1159934"/>
            <a:ext cx="7360920" cy="37994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latin typeface="Qualcomm Office Regular" panose="020B0503030202060203" pitchFamily="34" charset="0"/>
              </a:rPr>
              <a:t>Heap Spray == Heap Overflow?</a:t>
            </a:r>
            <a:endParaRPr lang="en-US" sz="4400" dirty="0">
              <a:latin typeface="Qualcomm Office Regular" panose="020B050303020206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75" y="1990147"/>
            <a:ext cx="5154571" cy="36994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400" y="5702300"/>
            <a:ext cx="1032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Corelan Exploitation Tutorial Series</a:t>
            </a:r>
          </a:p>
          <a:p>
            <a:r>
              <a:rPr lang="en-US" dirty="0">
                <a:hlinkClick r:id="rId4"/>
              </a:rPr>
              <a:t>https://www.corelan.be/index.php/2011/12/31/exploit-writing-tutorial-part-11-heap-spraying-demystified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8255" y="942975"/>
            <a:ext cx="4048125" cy="50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40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28244" y="2809720"/>
            <a:ext cx="10631006" cy="1239728"/>
            <a:chOff x="315600" y="2480173"/>
            <a:chExt cx="10631006" cy="1239728"/>
          </a:xfrm>
        </p:grpSpPr>
        <p:grpSp>
          <p:nvGrpSpPr>
            <p:cNvPr id="4" name="Group 3"/>
            <p:cNvGrpSpPr/>
            <p:nvPr/>
          </p:nvGrpSpPr>
          <p:grpSpPr>
            <a:xfrm>
              <a:off x="315600" y="2481498"/>
              <a:ext cx="1659600" cy="1237234"/>
              <a:chOff x="315600" y="2481498"/>
              <a:chExt cx="1659600" cy="1237234"/>
            </a:xfrm>
          </p:grpSpPr>
          <p:sp>
            <p:nvSpPr>
              <p:cNvPr id="17" name="TextBox 8"/>
              <p:cNvSpPr txBox="1"/>
              <p:nvPr/>
            </p:nvSpPr>
            <p:spPr>
              <a:xfrm>
                <a:off x="315600" y="3303096"/>
                <a:ext cx="1659600" cy="41563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85000"/>
                  </a:lnSpc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Light" pitchFamily="34" charset="0"/>
                  </a:rPr>
                  <a:t>Exploitation Classifications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Light" pitchFamily="34" charset="0"/>
                </a:endParaRP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 bwMode="auto">
              <a:xfrm>
                <a:off x="771821" y="2481498"/>
                <a:ext cx="747158" cy="747158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Bold" pitchFamily="34" charset="0"/>
                  </a:rPr>
                  <a:t>1</a:t>
                </a:r>
                <a:endPara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Bold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903360" y="2480173"/>
              <a:ext cx="3296398" cy="1238559"/>
              <a:chOff x="3531045" y="2480173"/>
              <a:chExt cx="3296398" cy="1238559"/>
            </a:xfrm>
          </p:grpSpPr>
          <p:sp>
            <p:nvSpPr>
              <p:cNvPr id="15" name="TextBox 27"/>
              <p:cNvSpPr txBox="1"/>
              <p:nvPr/>
            </p:nvSpPr>
            <p:spPr>
              <a:xfrm>
                <a:off x="5156671" y="3303096"/>
                <a:ext cx="1670772" cy="41563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IE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Light" pitchFamily="34" charset="0"/>
                  </a:rPr>
                  <a:t>Sprays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Light" pitchFamily="34" charset="0"/>
                </a:endParaRPr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 bwMode="auto">
              <a:xfrm>
                <a:off x="3531045" y="2480173"/>
                <a:ext cx="749808" cy="749808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Bold" pitchFamily="34" charset="0"/>
                  </a:rPr>
                  <a:t>2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268637" y="2480173"/>
              <a:ext cx="3470639" cy="1239728"/>
              <a:chOff x="3322763" y="2480173"/>
              <a:chExt cx="3470639" cy="1239728"/>
            </a:xfrm>
          </p:grpSpPr>
          <p:sp>
            <p:nvSpPr>
              <p:cNvPr id="13" name="TextBox 28"/>
              <p:cNvSpPr txBox="1"/>
              <p:nvPr/>
            </p:nvSpPr>
            <p:spPr>
              <a:xfrm>
                <a:off x="3322763" y="3304265"/>
                <a:ext cx="1975389" cy="41563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Light" pitchFamily="34" charset="0"/>
                  </a:rPr>
                  <a:t>Overflows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Light" pitchFamily="34" charset="0"/>
                </a:endParaRPr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 bwMode="white">
              <a:xfrm>
                <a:off x="6043594" y="2480173"/>
                <a:ext cx="749808" cy="749808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Bold" pitchFamily="34" charset="0"/>
                  </a:rPr>
                  <a:t>3</a:t>
                </a:r>
                <a:endPara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Bold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9287415" y="2480173"/>
              <a:ext cx="1659191" cy="1238559"/>
              <a:chOff x="9744613" y="2480173"/>
              <a:chExt cx="1659191" cy="1238559"/>
            </a:xfrm>
          </p:grpSpPr>
          <p:sp>
            <p:nvSpPr>
              <p:cNvPr id="9" name="TextBox 30"/>
              <p:cNvSpPr txBox="1"/>
              <p:nvPr/>
            </p:nvSpPr>
            <p:spPr>
              <a:xfrm>
                <a:off x="9744613" y="3303096"/>
                <a:ext cx="1659191" cy="41563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Light" pitchFamily="34" charset="0"/>
                  </a:rPr>
                  <a:t>EMET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Light" pitchFamily="34" charset="0"/>
                </a:endParaRPr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 bwMode="white">
              <a:xfrm>
                <a:off x="10199305" y="2480173"/>
                <a:ext cx="749808" cy="749808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Bold" pitchFamily="34" charset="0"/>
                  </a:rPr>
                  <a:t>5</a:t>
                </a:r>
                <a:endPara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Bold" pitchFamily="34" charset="0"/>
                </a:endParaRPr>
              </a:p>
            </p:txBody>
          </p:sp>
        </p:grpSp>
      </p:grpSp>
      <p:cxnSp>
        <p:nvCxnSpPr>
          <p:cNvPr id="22" name="Straight Connector 21"/>
          <p:cNvCxnSpPr/>
          <p:nvPr/>
        </p:nvCxnSpPr>
        <p:spPr>
          <a:xfrm>
            <a:off x="0" y="3181082"/>
            <a:ext cx="1162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2"/>
            <a:endCxn id="18" idx="6"/>
          </p:cNvCxnSpPr>
          <p:nvPr/>
        </p:nvCxnSpPr>
        <p:spPr>
          <a:xfrm flipH="1">
            <a:off x="1931623" y="3184624"/>
            <a:ext cx="1384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4" idx="2"/>
          </p:cNvCxnSpPr>
          <p:nvPr/>
        </p:nvCxnSpPr>
        <p:spPr>
          <a:xfrm>
            <a:off x="4075611" y="3181082"/>
            <a:ext cx="1326501" cy="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6"/>
            <a:endCxn id="28" idx="2"/>
          </p:cNvCxnSpPr>
          <p:nvPr/>
        </p:nvCxnSpPr>
        <p:spPr>
          <a:xfrm flipV="1">
            <a:off x="6151920" y="3181082"/>
            <a:ext cx="1625395" cy="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6"/>
          </p:cNvCxnSpPr>
          <p:nvPr/>
        </p:nvCxnSpPr>
        <p:spPr>
          <a:xfrm flipV="1">
            <a:off x="10904559" y="3181082"/>
            <a:ext cx="1287441" cy="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spect="1"/>
          </p:cNvSpPr>
          <p:nvPr/>
        </p:nvSpPr>
        <p:spPr bwMode="white">
          <a:xfrm>
            <a:off x="7777315" y="2806178"/>
            <a:ext cx="749808" cy="749808"/>
          </a:xfrm>
          <a:prstGeom prst="ellipse">
            <a:avLst/>
          </a:prstGeom>
          <a:solidFill>
            <a:schemeClr val="accent2"/>
          </a:solidFill>
          <a:ln w="25400">
            <a:solidFill>
              <a:schemeClr val="tx1">
                <a:lumMod val="65000"/>
                <a:lumOff val="35000"/>
              </a:schemeClr>
            </a:solidFill>
          </a:ln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Qualcomm Office Bold" pitchFamily="34" charset="0"/>
              </a:rPr>
              <a:t>4</a:t>
            </a:r>
          </a:p>
        </p:txBody>
      </p:sp>
      <p:sp>
        <p:nvSpPr>
          <p:cNvPr id="31" name="TextBox 29"/>
          <p:cNvSpPr txBox="1"/>
          <p:nvPr/>
        </p:nvSpPr>
        <p:spPr>
          <a:xfrm>
            <a:off x="7301437" y="3633812"/>
            <a:ext cx="1803163" cy="4156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Qualcomm Office Light" pitchFamily="34" charset="0"/>
              </a:rPr>
              <a:t>Bypasses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Qualcomm Office Light" pitchFamily="34" charset="0"/>
            </a:endParaRPr>
          </a:p>
        </p:txBody>
      </p:sp>
      <p:cxnSp>
        <p:nvCxnSpPr>
          <p:cNvPr id="30" name="Straight Connector 29"/>
          <p:cNvCxnSpPr>
            <a:endCxn id="10" idx="2"/>
          </p:cNvCxnSpPr>
          <p:nvPr/>
        </p:nvCxnSpPr>
        <p:spPr>
          <a:xfrm>
            <a:off x="8535965" y="3181082"/>
            <a:ext cx="1618786" cy="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81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Bypasses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/>
              <a:t>Stack Cookies - /GS CF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SEH </a:t>
            </a:r>
            <a:r>
              <a:rPr lang="en-US" dirty="0" smtClean="0"/>
              <a:t>(SW DEP)- </a:t>
            </a:r>
            <a:r>
              <a:rPr lang="en-US" dirty="0"/>
              <a:t>/safeSEH </a:t>
            </a:r>
            <a:r>
              <a:rPr lang="en-US" dirty="0" smtClean="0"/>
              <a:t>CF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/>
              <a:t>DEP (HW) – NXCOMPAT CF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/>
              <a:t>ASLR  - /DYNAMICBASE CF</a:t>
            </a:r>
          </a:p>
          <a:p>
            <a:pPr marL="457200" indent="-457200">
              <a:spcAft>
                <a:spcPts val="1800"/>
              </a:spcAft>
              <a:buFont typeface="+mj-lt"/>
              <a:buAutoNum type="arabicPeriod"/>
            </a:pPr>
            <a:r>
              <a:rPr lang="en-US" dirty="0" smtClean="0"/>
              <a:t>SEHOP </a:t>
            </a:r>
            <a:r>
              <a:rPr lang="en-US" dirty="0"/>
              <a:t>(Structured Exception Handling Overwrite </a:t>
            </a:r>
            <a:r>
              <a:rPr lang="en-US" dirty="0" smtClean="0"/>
              <a:t>Protection) – system wide runtime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322423" y="2873828"/>
            <a:ext cx="3984171" cy="12017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1"/>
                </a:solidFill>
              </a:rPr>
              <a:t>DEP + ASLR + SEHOP strong protection</a:t>
            </a:r>
          </a:p>
        </p:txBody>
      </p:sp>
    </p:spTree>
    <p:extLst>
      <p:ext uri="{BB962C8B-B14F-4D97-AF65-F5344CB8AC3E}">
        <p14:creationId xmlns:p14="http://schemas.microsoft.com/office/powerpoint/2010/main" val="396468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28244" y="2809720"/>
            <a:ext cx="10631006" cy="1239728"/>
            <a:chOff x="315600" y="2480173"/>
            <a:chExt cx="10631006" cy="1239728"/>
          </a:xfrm>
        </p:grpSpPr>
        <p:grpSp>
          <p:nvGrpSpPr>
            <p:cNvPr id="4" name="Group 3"/>
            <p:cNvGrpSpPr/>
            <p:nvPr/>
          </p:nvGrpSpPr>
          <p:grpSpPr>
            <a:xfrm>
              <a:off x="315600" y="2481498"/>
              <a:ext cx="1659600" cy="1237234"/>
              <a:chOff x="315600" y="2481498"/>
              <a:chExt cx="1659600" cy="1237234"/>
            </a:xfrm>
          </p:grpSpPr>
          <p:sp>
            <p:nvSpPr>
              <p:cNvPr id="17" name="TextBox 8"/>
              <p:cNvSpPr txBox="1"/>
              <p:nvPr/>
            </p:nvSpPr>
            <p:spPr>
              <a:xfrm>
                <a:off x="315600" y="3303096"/>
                <a:ext cx="1659600" cy="41563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85000"/>
                  </a:lnSpc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Light" pitchFamily="34" charset="0"/>
                  </a:rPr>
                  <a:t>Exploitation Classifications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Light" pitchFamily="34" charset="0"/>
                </a:endParaRP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 bwMode="auto">
              <a:xfrm>
                <a:off x="771821" y="2481498"/>
                <a:ext cx="747158" cy="747158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Bold" pitchFamily="34" charset="0"/>
                  </a:rPr>
                  <a:t>1</a:t>
                </a:r>
                <a:endPara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Bold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903360" y="2480173"/>
              <a:ext cx="3296398" cy="1238559"/>
              <a:chOff x="3531045" y="2480173"/>
              <a:chExt cx="3296398" cy="1238559"/>
            </a:xfrm>
          </p:grpSpPr>
          <p:sp>
            <p:nvSpPr>
              <p:cNvPr id="15" name="TextBox 27"/>
              <p:cNvSpPr txBox="1"/>
              <p:nvPr/>
            </p:nvSpPr>
            <p:spPr>
              <a:xfrm>
                <a:off x="5156671" y="3303096"/>
                <a:ext cx="1670772" cy="41563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IE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Light" pitchFamily="34" charset="0"/>
                  </a:rPr>
                  <a:t>Sprays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Light" pitchFamily="34" charset="0"/>
                </a:endParaRPr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 bwMode="auto">
              <a:xfrm>
                <a:off x="3531045" y="2480173"/>
                <a:ext cx="749808" cy="749808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Bold" pitchFamily="34" charset="0"/>
                  </a:rPr>
                  <a:t>2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268637" y="2480173"/>
              <a:ext cx="3470639" cy="1239728"/>
              <a:chOff x="3322763" y="2480173"/>
              <a:chExt cx="3470639" cy="1239728"/>
            </a:xfrm>
          </p:grpSpPr>
          <p:sp>
            <p:nvSpPr>
              <p:cNvPr id="13" name="TextBox 28"/>
              <p:cNvSpPr txBox="1"/>
              <p:nvPr/>
            </p:nvSpPr>
            <p:spPr>
              <a:xfrm>
                <a:off x="3322763" y="3304265"/>
                <a:ext cx="1975389" cy="41563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Light" pitchFamily="34" charset="0"/>
                  </a:rPr>
                  <a:t>Overflows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Light" pitchFamily="34" charset="0"/>
                </a:endParaRPr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 bwMode="white">
              <a:xfrm>
                <a:off x="6043594" y="2480173"/>
                <a:ext cx="749808" cy="749808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Bold" pitchFamily="34" charset="0"/>
                  </a:rPr>
                  <a:t>3</a:t>
                </a:r>
                <a:endPara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Bold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9287415" y="2480173"/>
              <a:ext cx="1659191" cy="1238559"/>
              <a:chOff x="9744613" y="2480173"/>
              <a:chExt cx="1659191" cy="1238559"/>
            </a:xfrm>
          </p:grpSpPr>
          <p:sp>
            <p:nvSpPr>
              <p:cNvPr id="9" name="TextBox 30"/>
              <p:cNvSpPr txBox="1"/>
              <p:nvPr/>
            </p:nvSpPr>
            <p:spPr>
              <a:xfrm>
                <a:off x="9744613" y="3303096"/>
                <a:ext cx="1659191" cy="41563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Light" pitchFamily="34" charset="0"/>
                  </a:rPr>
                  <a:t>EMET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Light" pitchFamily="34" charset="0"/>
                </a:endParaRPr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 bwMode="white">
              <a:xfrm>
                <a:off x="10199305" y="2480173"/>
                <a:ext cx="749808" cy="749808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Bold" pitchFamily="34" charset="0"/>
                  </a:rPr>
                  <a:t>5</a:t>
                </a:r>
                <a:endPara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Bold" pitchFamily="34" charset="0"/>
                </a:endParaRPr>
              </a:p>
            </p:txBody>
          </p:sp>
        </p:grpSp>
      </p:grpSp>
      <p:cxnSp>
        <p:nvCxnSpPr>
          <p:cNvPr id="22" name="Straight Connector 21"/>
          <p:cNvCxnSpPr/>
          <p:nvPr/>
        </p:nvCxnSpPr>
        <p:spPr>
          <a:xfrm>
            <a:off x="0" y="3181082"/>
            <a:ext cx="1162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2"/>
            <a:endCxn id="18" idx="6"/>
          </p:cNvCxnSpPr>
          <p:nvPr/>
        </p:nvCxnSpPr>
        <p:spPr>
          <a:xfrm flipH="1">
            <a:off x="1931623" y="3184624"/>
            <a:ext cx="1384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4" idx="2"/>
          </p:cNvCxnSpPr>
          <p:nvPr/>
        </p:nvCxnSpPr>
        <p:spPr>
          <a:xfrm>
            <a:off x="4075611" y="3181082"/>
            <a:ext cx="1326501" cy="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6"/>
            <a:endCxn id="28" idx="2"/>
          </p:cNvCxnSpPr>
          <p:nvPr/>
        </p:nvCxnSpPr>
        <p:spPr>
          <a:xfrm flipV="1">
            <a:off x="6151920" y="3181082"/>
            <a:ext cx="1625395" cy="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6"/>
          </p:cNvCxnSpPr>
          <p:nvPr/>
        </p:nvCxnSpPr>
        <p:spPr>
          <a:xfrm flipV="1">
            <a:off x="10904559" y="3181082"/>
            <a:ext cx="1287441" cy="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spect="1"/>
          </p:cNvSpPr>
          <p:nvPr/>
        </p:nvSpPr>
        <p:spPr bwMode="white">
          <a:xfrm>
            <a:off x="7777315" y="2806178"/>
            <a:ext cx="749808" cy="749808"/>
          </a:xfrm>
          <a:prstGeom prst="ellips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Qualcomm Office Bold" pitchFamily="34" charset="0"/>
              </a:rPr>
              <a:t>4</a:t>
            </a:r>
          </a:p>
        </p:txBody>
      </p:sp>
      <p:sp>
        <p:nvSpPr>
          <p:cNvPr id="31" name="TextBox 29"/>
          <p:cNvSpPr txBox="1"/>
          <p:nvPr/>
        </p:nvSpPr>
        <p:spPr>
          <a:xfrm>
            <a:off x="7301437" y="3633812"/>
            <a:ext cx="1803163" cy="4156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Qualcomm Office Light" pitchFamily="34" charset="0"/>
              </a:rPr>
              <a:t>Bypasses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Qualcomm Office Light" pitchFamily="34" charset="0"/>
            </a:endParaRPr>
          </a:p>
        </p:txBody>
      </p:sp>
      <p:cxnSp>
        <p:nvCxnSpPr>
          <p:cNvPr id="30" name="Straight Connector 29"/>
          <p:cNvCxnSpPr>
            <a:endCxn id="10" idx="2"/>
          </p:cNvCxnSpPr>
          <p:nvPr/>
        </p:nvCxnSpPr>
        <p:spPr>
          <a:xfrm>
            <a:off x="8535965" y="3181082"/>
            <a:ext cx="1618786" cy="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476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212" y="234352"/>
            <a:ext cx="10058400" cy="745363"/>
          </a:xfrm>
        </p:spPr>
        <p:txBody>
          <a:bodyPr/>
          <a:lstStyle/>
          <a:p>
            <a:pPr algn="ctr"/>
            <a:r>
              <a:rPr lang="en-US" dirty="0" smtClean="0">
                <a:latin typeface="Qualcomm Office Regular" panose="020B0503030202060203" pitchFamily="34" charset="0"/>
              </a:rPr>
              <a:t>EMET</a:t>
            </a:r>
            <a:endParaRPr lang="en-US" dirty="0">
              <a:latin typeface="Qualcomm Office Regular" panose="020B050303020206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5" y="1168473"/>
            <a:ext cx="7684802" cy="5136704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7942217" y="1168473"/>
            <a:ext cx="3644537" cy="1640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The Enhanced Mitigation Experience Toolkit ﴾EMET﴿ is a utility that helps prevent vulnerabilities in software from being successfully exploited.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942216" y="3905794"/>
            <a:ext cx="3827417" cy="22860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1"/>
                </a:solidFill>
              </a:rPr>
              <a:t>It’s designed </a:t>
            </a:r>
            <a:r>
              <a:rPr lang="en-US" dirty="0">
                <a:solidFill>
                  <a:schemeClr val="bg1"/>
                </a:solidFill>
              </a:rPr>
              <a:t>to help customers with their defense in depth strategies</a:t>
            </a:r>
          </a:p>
          <a:p>
            <a:r>
              <a:rPr lang="en-US" dirty="0">
                <a:solidFill>
                  <a:schemeClr val="bg1"/>
                </a:solidFill>
              </a:rPr>
              <a:t>against cyberattacks, by helping detect and block exploitation techniques that are commonly used to exploit memory</a:t>
            </a:r>
          </a:p>
          <a:p>
            <a:r>
              <a:rPr lang="en-US" dirty="0">
                <a:solidFill>
                  <a:schemeClr val="bg1"/>
                </a:solidFill>
              </a:rPr>
              <a:t>corruption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173062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famous well know Exploits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Morris Worm </a:t>
            </a:r>
            <a:r>
              <a:rPr lang="en-US" dirty="0"/>
              <a:t>Buffer Overflow 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://www.zdnet.com/article/the-morris-worm-internet-malware-turns-25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	</a:t>
            </a:r>
          </a:p>
          <a:p>
            <a:endParaRPr lang="en-US" dirty="0"/>
          </a:p>
          <a:p>
            <a:r>
              <a:rPr lang="en-US" dirty="0" smtClean="0"/>
              <a:t>Operation Aurora “UAF and </a:t>
            </a:r>
            <a:r>
              <a:rPr lang="en-US" dirty="0"/>
              <a:t>Heap Spray” 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www.thegreycorner.com/2010/01/heap-spray-exploit-tutorial-internet.html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Memory Corruption Attacks The (almost) Complete History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media.blackhat.com/bh-us-10/whitepapers/Meer/BlackHat-USA-2010-Meer-History-of-Memory-Corruption-Attacks-wp.pdf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0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816046" cy="40233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Corelan Exploitation Tutorial </a:t>
            </a:r>
            <a:r>
              <a:rPr lang="en-US" dirty="0"/>
              <a:t>Series </a:t>
            </a:r>
            <a:r>
              <a:rPr lang="en-US" dirty="0">
                <a:solidFill>
                  <a:srgbClr val="92D050"/>
                </a:solidFill>
                <a:hlinkClick r:id="rId2"/>
              </a:rPr>
              <a:t>https://www.corelan.be/index.php/articles</a:t>
            </a:r>
            <a:r>
              <a:rPr lang="en-US" dirty="0" smtClean="0">
                <a:solidFill>
                  <a:srgbClr val="92D050"/>
                </a:solidFill>
                <a:hlinkClick r:id="rId2"/>
              </a:rPr>
              <a:t>/</a:t>
            </a:r>
            <a:endParaRPr lang="en-US" dirty="0" smtClean="0">
              <a:solidFill>
                <a:srgbClr val="92D050"/>
              </a:solidFill>
            </a:endParaRPr>
          </a:p>
          <a:p>
            <a:endParaRPr lang="en-US" dirty="0" smtClean="0"/>
          </a:p>
          <a:p>
            <a:pPr lvl="0"/>
            <a:r>
              <a:rPr lang="en-US" dirty="0"/>
              <a:t>The Grey Corner </a:t>
            </a:r>
            <a:r>
              <a:rPr lang="en-US" u="sng" dirty="0">
                <a:hlinkClick r:id="rId3"/>
              </a:rPr>
              <a:t>http://www.thegreycorner.com</a:t>
            </a:r>
            <a:r>
              <a:rPr lang="en-US" u="sng" dirty="0" smtClean="0">
                <a:hlinkClick r:id="rId3"/>
              </a:rPr>
              <a:t>/</a:t>
            </a:r>
            <a:endParaRPr lang="en-US" u="sng" dirty="0" smtClean="0"/>
          </a:p>
          <a:p>
            <a:pPr lvl="0"/>
            <a:endParaRPr lang="en-US" dirty="0" smtClean="0"/>
          </a:p>
          <a:p>
            <a:r>
              <a:rPr lang="en-US" dirty="0"/>
              <a:t>Fuzz Security </a:t>
            </a:r>
            <a:r>
              <a:rPr lang="en-US" u="sng" dirty="0">
                <a:hlinkClick r:id="rId4"/>
              </a:rPr>
              <a:t>http://</a:t>
            </a:r>
            <a:r>
              <a:rPr lang="en-US" u="sng" dirty="0" smtClean="0">
                <a:hlinkClick r:id="rId4"/>
              </a:rPr>
              <a:t>fuzzysecurity.com/tutorials.html</a:t>
            </a:r>
            <a:endParaRPr lang="en-US" u="sng" dirty="0" smtClean="0"/>
          </a:p>
          <a:p>
            <a:endParaRPr lang="en-US" u="sng" dirty="0" smtClean="0"/>
          </a:p>
          <a:p>
            <a:r>
              <a:rPr lang="en-US" dirty="0"/>
              <a:t>Bypassing Browser Memory Protections 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www.blackhat.com/presentations/bh-usa-08/Sotirov_Dowd/bh08-sotirov-dowd.pdf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Secure Coding in C and C++ (2nd Edition)  </a:t>
            </a:r>
            <a:r>
              <a:rPr lang="en-US" dirty="0">
                <a:hlinkClick r:id="rId6"/>
              </a:rPr>
              <a:t>Robert C. </a:t>
            </a:r>
            <a:r>
              <a:rPr lang="en-US" dirty="0" smtClean="0">
                <a:hlinkClick r:id="rId6"/>
              </a:rPr>
              <a:t>Seacord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u="sng" dirty="0" smtClean="0"/>
          </a:p>
          <a:p>
            <a:endParaRPr lang="en-US" u="sng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28244" y="2809720"/>
            <a:ext cx="10631006" cy="1239728"/>
            <a:chOff x="315600" y="2480173"/>
            <a:chExt cx="10631006" cy="1239728"/>
          </a:xfrm>
        </p:grpSpPr>
        <p:grpSp>
          <p:nvGrpSpPr>
            <p:cNvPr id="4" name="Group 3"/>
            <p:cNvGrpSpPr/>
            <p:nvPr/>
          </p:nvGrpSpPr>
          <p:grpSpPr>
            <a:xfrm>
              <a:off x="315600" y="2481498"/>
              <a:ext cx="1659600" cy="1237234"/>
              <a:chOff x="315600" y="2481498"/>
              <a:chExt cx="1659600" cy="1237234"/>
            </a:xfrm>
          </p:grpSpPr>
          <p:sp>
            <p:nvSpPr>
              <p:cNvPr id="17" name="TextBox 8"/>
              <p:cNvSpPr txBox="1"/>
              <p:nvPr/>
            </p:nvSpPr>
            <p:spPr>
              <a:xfrm>
                <a:off x="315600" y="3303096"/>
                <a:ext cx="1659600" cy="41563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85000"/>
                  </a:lnSpc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Light" pitchFamily="34" charset="0"/>
                  </a:rPr>
                  <a:t>Exploitation Classifications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Light" pitchFamily="34" charset="0"/>
                </a:endParaRP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 bwMode="auto">
              <a:xfrm>
                <a:off x="771821" y="2481498"/>
                <a:ext cx="747158" cy="747158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Bold" pitchFamily="34" charset="0"/>
                  </a:rPr>
                  <a:t>1</a:t>
                </a:r>
                <a:endPara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Bold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903360" y="2480173"/>
              <a:ext cx="3296398" cy="1238559"/>
              <a:chOff x="3531045" y="2480173"/>
              <a:chExt cx="3296398" cy="1238559"/>
            </a:xfrm>
          </p:grpSpPr>
          <p:sp>
            <p:nvSpPr>
              <p:cNvPr id="15" name="TextBox 27"/>
              <p:cNvSpPr txBox="1"/>
              <p:nvPr/>
            </p:nvSpPr>
            <p:spPr>
              <a:xfrm>
                <a:off x="5156671" y="3303096"/>
                <a:ext cx="1670772" cy="41563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IE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Light" pitchFamily="34" charset="0"/>
                  </a:rPr>
                  <a:t>Sprays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Light" pitchFamily="34" charset="0"/>
                </a:endParaRPr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 bwMode="auto">
              <a:xfrm>
                <a:off x="3531045" y="2480173"/>
                <a:ext cx="749808" cy="749808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Bold" pitchFamily="34" charset="0"/>
                  </a:rPr>
                  <a:t>2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268637" y="2480173"/>
              <a:ext cx="3470639" cy="1239728"/>
              <a:chOff x="3322763" y="2480173"/>
              <a:chExt cx="3470639" cy="1239728"/>
            </a:xfrm>
          </p:grpSpPr>
          <p:sp>
            <p:nvSpPr>
              <p:cNvPr id="13" name="TextBox 28"/>
              <p:cNvSpPr txBox="1"/>
              <p:nvPr/>
            </p:nvSpPr>
            <p:spPr>
              <a:xfrm>
                <a:off x="3322763" y="3304265"/>
                <a:ext cx="1975389" cy="41563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Light" pitchFamily="34" charset="0"/>
                  </a:rPr>
                  <a:t>Overflows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Light" pitchFamily="34" charset="0"/>
                </a:endParaRPr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 bwMode="white">
              <a:xfrm>
                <a:off x="6043594" y="2480173"/>
                <a:ext cx="749808" cy="749808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Bold" pitchFamily="34" charset="0"/>
                  </a:rPr>
                  <a:t>3</a:t>
                </a:r>
                <a:endPara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Bold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9287415" y="2480173"/>
              <a:ext cx="1659191" cy="1238559"/>
              <a:chOff x="9744613" y="2480173"/>
              <a:chExt cx="1659191" cy="1238559"/>
            </a:xfrm>
          </p:grpSpPr>
          <p:sp>
            <p:nvSpPr>
              <p:cNvPr id="9" name="TextBox 30"/>
              <p:cNvSpPr txBox="1"/>
              <p:nvPr/>
            </p:nvSpPr>
            <p:spPr>
              <a:xfrm>
                <a:off x="9744613" y="3303096"/>
                <a:ext cx="1659191" cy="41563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Light" pitchFamily="34" charset="0"/>
                  </a:rPr>
                  <a:t>EMET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Light" pitchFamily="34" charset="0"/>
                </a:endParaRPr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 bwMode="white">
              <a:xfrm>
                <a:off x="10199305" y="2480173"/>
                <a:ext cx="749808" cy="749808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Bold" pitchFamily="34" charset="0"/>
                  </a:rPr>
                  <a:t>5</a:t>
                </a:r>
                <a:endPara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Bold" pitchFamily="34" charset="0"/>
                </a:endParaRPr>
              </a:p>
            </p:txBody>
          </p:sp>
        </p:grpSp>
      </p:grpSp>
      <p:cxnSp>
        <p:nvCxnSpPr>
          <p:cNvPr id="22" name="Straight Connector 21"/>
          <p:cNvCxnSpPr/>
          <p:nvPr/>
        </p:nvCxnSpPr>
        <p:spPr>
          <a:xfrm>
            <a:off x="0" y="3181082"/>
            <a:ext cx="1162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2"/>
            <a:endCxn id="18" idx="6"/>
          </p:cNvCxnSpPr>
          <p:nvPr/>
        </p:nvCxnSpPr>
        <p:spPr>
          <a:xfrm flipH="1">
            <a:off x="1931623" y="3184624"/>
            <a:ext cx="1384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4" idx="2"/>
          </p:cNvCxnSpPr>
          <p:nvPr/>
        </p:nvCxnSpPr>
        <p:spPr>
          <a:xfrm>
            <a:off x="4075611" y="3181082"/>
            <a:ext cx="1326501" cy="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6"/>
            <a:endCxn id="28" idx="2"/>
          </p:cNvCxnSpPr>
          <p:nvPr/>
        </p:nvCxnSpPr>
        <p:spPr>
          <a:xfrm flipV="1">
            <a:off x="6151920" y="3181082"/>
            <a:ext cx="1625395" cy="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6"/>
          </p:cNvCxnSpPr>
          <p:nvPr/>
        </p:nvCxnSpPr>
        <p:spPr>
          <a:xfrm flipV="1">
            <a:off x="10904559" y="3181082"/>
            <a:ext cx="1287441" cy="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spect="1"/>
          </p:cNvSpPr>
          <p:nvPr/>
        </p:nvSpPr>
        <p:spPr bwMode="white">
          <a:xfrm>
            <a:off x="7777315" y="2806178"/>
            <a:ext cx="749808" cy="749808"/>
          </a:xfrm>
          <a:prstGeom prst="ellips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Qualcomm Office Bold" pitchFamily="34" charset="0"/>
              </a:rPr>
              <a:t>4</a:t>
            </a:r>
          </a:p>
        </p:txBody>
      </p:sp>
      <p:sp>
        <p:nvSpPr>
          <p:cNvPr id="31" name="TextBox 29"/>
          <p:cNvSpPr txBox="1"/>
          <p:nvPr/>
        </p:nvSpPr>
        <p:spPr>
          <a:xfrm>
            <a:off x="7301437" y="3633812"/>
            <a:ext cx="1803163" cy="4156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Qualcomm Office Light" pitchFamily="34" charset="0"/>
              </a:rPr>
              <a:t>Bypasses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Qualcomm Office Light" pitchFamily="34" charset="0"/>
            </a:endParaRPr>
          </a:p>
        </p:txBody>
      </p:sp>
      <p:cxnSp>
        <p:nvCxnSpPr>
          <p:cNvPr id="30" name="Straight Connector 29"/>
          <p:cNvCxnSpPr>
            <a:endCxn id="10" idx="2"/>
          </p:cNvCxnSpPr>
          <p:nvPr/>
        </p:nvCxnSpPr>
        <p:spPr>
          <a:xfrm>
            <a:off x="8535965" y="3181082"/>
            <a:ext cx="1618786" cy="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3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4352"/>
            <a:ext cx="10058400" cy="732300"/>
          </a:xfrm>
        </p:spPr>
        <p:txBody>
          <a:bodyPr/>
          <a:lstStyle/>
          <a:p>
            <a:pPr algn="ctr"/>
            <a:r>
              <a:rPr lang="en-US" dirty="0">
                <a:latin typeface="Qualcomm Office Regular" panose="020B0503030202060203" pitchFamily="34" charset="0"/>
              </a:rPr>
              <a:t>Corelan</a:t>
            </a:r>
            <a:r>
              <a:rPr lang="en-US" dirty="0"/>
              <a:t> </a:t>
            </a:r>
            <a:r>
              <a:rPr lang="en-US" dirty="0">
                <a:latin typeface="Qualcomm Office Regular" panose="020B0503030202060203" pitchFamily="34" charset="0"/>
              </a:rPr>
              <a:t>Course Streams (3 days)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702929"/>
              </p:ext>
            </p:extLst>
          </p:nvPr>
        </p:nvGraphicFramePr>
        <p:xfrm>
          <a:off x="130627" y="1018182"/>
          <a:ext cx="11939453" cy="5080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655"/>
                <a:gridCol w="3655425"/>
                <a:gridCol w="3445373"/>
              </a:tblGrid>
              <a:tr h="405672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Boot</a:t>
                      </a:r>
                      <a:r>
                        <a:rPr lang="en-US" baseline="0" dirty="0" smtClean="0">
                          <a:solidFill>
                            <a:schemeClr val="bg1"/>
                          </a:solidFill>
                        </a:rPr>
                        <a:t> Camp (60% Foundations &amp; 40% Advanced)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Foundations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Advanced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7743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x86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x86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743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 Buffer Overflows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 Buffer Overflows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7436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Reliability++ &amp; Reusability++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Reliability++ &amp; Reusability++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74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74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Egg Hunters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74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Introduction to shellcoding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470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Metasploit framework Exploit 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Metasploit framework Exploit 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7436">
                <a:tc>
                  <a:txBody>
                    <a:bodyPr/>
                    <a:lstStyle/>
                    <a:p>
                      <a:r>
                        <a:rPr lang="en-US" b="0" dirty="0" smtClean="0"/>
                        <a:t>Limited</a:t>
                      </a:r>
                      <a:r>
                        <a:rPr lang="en-US" b="0" baseline="0" dirty="0" smtClean="0"/>
                        <a:t> Buffers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7436">
                <a:tc>
                  <a:txBody>
                    <a:bodyPr/>
                    <a:lstStyle/>
                    <a:p>
                      <a:r>
                        <a:rPr lang="en-US" b="0" dirty="0" smtClean="0"/>
                        <a:t>ASLR Bypass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ASLR Refresher</a:t>
                      </a:r>
                    </a:p>
                  </a:txBody>
                  <a:tcPr/>
                </a:tc>
              </a:tr>
              <a:tr h="377436">
                <a:tc>
                  <a:txBody>
                    <a:bodyPr/>
                    <a:lstStyle/>
                    <a:p>
                      <a:r>
                        <a:rPr lang="en-US" b="0" dirty="0" smtClean="0"/>
                        <a:t>DEP/ROP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 Refresher</a:t>
                      </a:r>
                    </a:p>
                  </a:txBody>
                  <a:tcPr/>
                </a:tc>
              </a:tr>
              <a:tr h="377436">
                <a:tc>
                  <a:txBody>
                    <a:bodyPr/>
                    <a:lstStyle/>
                    <a:p>
                      <a:r>
                        <a:rPr lang="en-US" b="0" dirty="0" smtClean="0"/>
                        <a:t>Heap</a:t>
                      </a:r>
                      <a:r>
                        <a:rPr lang="en-US" b="0" baseline="0" dirty="0" smtClean="0"/>
                        <a:t> Spraying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 Spraying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0" baseline="0" dirty="0" smtClean="0"/>
                        <a:t>Browser Exploitation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Browser Exploitation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09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ga-IE" dirty="0" smtClean="0">
                <a:latin typeface="Qualcomm Office Regular" panose="020B0503030202060203" pitchFamily="34" charset="0"/>
              </a:rPr>
              <a:t>Thank You</a:t>
            </a:r>
            <a:endParaRPr lang="en-IE" dirty="0">
              <a:latin typeface="Qualcomm Office Regular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7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Qualcomm Office Regular" panose="020B0503030202060203" pitchFamily="34" charset="0"/>
              </a:rPr>
              <a:t>Arsenal</a:t>
            </a:r>
            <a:endParaRPr lang="en-US" dirty="0">
              <a:latin typeface="Qualcomm Office Regular" panose="020B050303020206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431" y="1016862"/>
            <a:ext cx="4405965" cy="24970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351" y="1016862"/>
            <a:ext cx="4158856" cy="26614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5786" y="3848723"/>
            <a:ext cx="4022582" cy="2351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4418" y="3678269"/>
            <a:ext cx="3886473" cy="2447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528" y="3555210"/>
            <a:ext cx="3374208" cy="264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8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211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Qualcomm Office Regular" panose="020B0503030202060203" pitchFamily="34" charset="0"/>
              </a:rPr>
              <a:t>General Approach to Exploit Dev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531786" y="1883671"/>
            <a:ext cx="10152213" cy="4242812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2400" b="1" dirty="0" smtClean="0">
                <a:latin typeface="Qualcomm Office Regular" panose="020B0503030202060203" pitchFamily="34" charset="0"/>
              </a:rPr>
              <a:t>Get ur Shellcode into memory and then redirect execution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257300" y="2590800"/>
            <a:ext cx="10147300" cy="3187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Qualcomm Office Regular" panose="020B0503030202060203" pitchFamily="34" charset="0"/>
              </a:rPr>
              <a:t>Confirm the crash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Qualcomm Office Regular" panose="020B0503030202060203" pitchFamily="34" charset="0"/>
              </a:rPr>
              <a:t>Determine if buffer in memory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Qualcomm Office Regular" panose="020B0503030202060203" pitchFamily="34" charset="0"/>
              </a:rPr>
              <a:t>Determine offset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Qualcomm Office Regular" panose="020B0503030202060203" pitchFamily="34" charset="0"/>
              </a:rPr>
              <a:t>Every exploit is unique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Qualcomm Office Regular" panose="020B0503030202060203" pitchFamily="34" charset="0"/>
              </a:rPr>
              <a:t>Absolute addressing? JMP ESP or Call ESP etc…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Qualcomm Office Regular" panose="020B0503030202060203" pitchFamily="34" charset="0"/>
              </a:rPr>
              <a:t>DEP enabled? Need to use return-to-libc or Return Oriented Programming (ROP)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055" y="3006725"/>
            <a:ext cx="4238625" cy="8191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02700" y="4292226"/>
            <a:ext cx="52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EIP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9093200" y="3860800"/>
            <a:ext cx="0" cy="4826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65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28244" y="2809720"/>
            <a:ext cx="10631006" cy="1239728"/>
            <a:chOff x="315600" y="2480173"/>
            <a:chExt cx="10631006" cy="1239728"/>
          </a:xfrm>
        </p:grpSpPr>
        <p:grpSp>
          <p:nvGrpSpPr>
            <p:cNvPr id="4" name="Group 3"/>
            <p:cNvGrpSpPr/>
            <p:nvPr/>
          </p:nvGrpSpPr>
          <p:grpSpPr>
            <a:xfrm>
              <a:off x="315600" y="2481498"/>
              <a:ext cx="1659600" cy="1237234"/>
              <a:chOff x="315600" y="2481498"/>
              <a:chExt cx="1659600" cy="1237234"/>
            </a:xfrm>
          </p:grpSpPr>
          <p:sp>
            <p:nvSpPr>
              <p:cNvPr id="17" name="TextBox 8"/>
              <p:cNvSpPr txBox="1"/>
              <p:nvPr/>
            </p:nvSpPr>
            <p:spPr>
              <a:xfrm>
                <a:off x="315600" y="3303096"/>
                <a:ext cx="1659600" cy="41563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85000"/>
                  </a:lnSpc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Light" pitchFamily="34" charset="0"/>
                  </a:rPr>
                  <a:t>Exploitation Classifications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Light" pitchFamily="34" charset="0"/>
                </a:endParaRP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 bwMode="auto">
              <a:xfrm>
                <a:off x="771821" y="2481498"/>
                <a:ext cx="747158" cy="747158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Bold" pitchFamily="34" charset="0"/>
                  </a:rPr>
                  <a:t>1</a:t>
                </a:r>
                <a:endPara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Bold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903360" y="2480173"/>
              <a:ext cx="3296398" cy="1238559"/>
              <a:chOff x="3531045" y="2480173"/>
              <a:chExt cx="3296398" cy="1238559"/>
            </a:xfrm>
          </p:grpSpPr>
          <p:sp>
            <p:nvSpPr>
              <p:cNvPr id="15" name="TextBox 27"/>
              <p:cNvSpPr txBox="1"/>
              <p:nvPr/>
            </p:nvSpPr>
            <p:spPr>
              <a:xfrm>
                <a:off x="5156671" y="3303096"/>
                <a:ext cx="1670772" cy="41563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IE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Light" pitchFamily="34" charset="0"/>
                  </a:rPr>
                  <a:t>Sprays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Light" pitchFamily="34" charset="0"/>
                </a:endParaRPr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 bwMode="auto">
              <a:xfrm>
                <a:off x="3531045" y="2480173"/>
                <a:ext cx="749808" cy="749808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Bold" pitchFamily="34" charset="0"/>
                  </a:rPr>
                  <a:t>2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268637" y="2480173"/>
              <a:ext cx="3470639" cy="1239728"/>
              <a:chOff x="3322763" y="2480173"/>
              <a:chExt cx="3470639" cy="1239728"/>
            </a:xfrm>
          </p:grpSpPr>
          <p:sp>
            <p:nvSpPr>
              <p:cNvPr id="13" name="TextBox 28"/>
              <p:cNvSpPr txBox="1"/>
              <p:nvPr/>
            </p:nvSpPr>
            <p:spPr>
              <a:xfrm>
                <a:off x="3322763" y="3304265"/>
                <a:ext cx="1975389" cy="41563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Light" pitchFamily="34" charset="0"/>
                  </a:rPr>
                  <a:t>Overflows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Light" pitchFamily="34" charset="0"/>
                </a:endParaRPr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 bwMode="white">
              <a:xfrm>
                <a:off x="6043594" y="2480173"/>
                <a:ext cx="749808" cy="749808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Bold" pitchFamily="34" charset="0"/>
                  </a:rPr>
                  <a:t>3</a:t>
                </a:r>
                <a:endPara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Bold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9287415" y="2480173"/>
              <a:ext cx="1659191" cy="1238559"/>
              <a:chOff x="9744613" y="2480173"/>
              <a:chExt cx="1659191" cy="1238559"/>
            </a:xfrm>
          </p:grpSpPr>
          <p:sp>
            <p:nvSpPr>
              <p:cNvPr id="9" name="TextBox 30"/>
              <p:cNvSpPr txBox="1"/>
              <p:nvPr/>
            </p:nvSpPr>
            <p:spPr>
              <a:xfrm>
                <a:off x="9744613" y="3303096"/>
                <a:ext cx="1659191" cy="41563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Light" pitchFamily="34" charset="0"/>
                  </a:rPr>
                  <a:t>EMET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Light" pitchFamily="34" charset="0"/>
                </a:endParaRPr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 bwMode="white">
              <a:xfrm>
                <a:off x="10199305" y="2480173"/>
                <a:ext cx="749808" cy="749808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Bold" pitchFamily="34" charset="0"/>
                  </a:rPr>
                  <a:t>5</a:t>
                </a:r>
                <a:endPara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Bold" pitchFamily="34" charset="0"/>
                </a:endParaRPr>
              </a:p>
            </p:txBody>
          </p:sp>
        </p:grpSp>
      </p:grpSp>
      <p:cxnSp>
        <p:nvCxnSpPr>
          <p:cNvPr id="22" name="Straight Connector 21"/>
          <p:cNvCxnSpPr/>
          <p:nvPr/>
        </p:nvCxnSpPr>
        <p:spPr>
          <a:xfrm>
            <a:off x="0" y="3181082"/>
            <a:ext cx="1162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2"/>
            <a:endCxn id="18" idx="6"/>
          </p:cNvCxnSpPr>
          <p:nvPr/>
        </p:nvCxnSpPr>
        <p:spPr>
          <a:xfrm flipH="1">
            <a:off x="1931623" y="3184624"/>
            <a:ext cx="1384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4" idx="2"/>
          </p:cNvCxnSpPr>
          <p:nvPr/>
        </p:nvCxnSpPr>
        <p:spPr>
          <a:xfrm>
            <a:off x="4075611" y="3181082"/>
            <a:ext cx="1326501" cy="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6"/>
            <a:endCxn id="28" idx="2"/>
          </p:cNvCxnSpPr>
          <p:nvPr/>
        </p:nvCxnSpPr>
        <p:spPr>
          <a:xfrm flipV="1">
            <a:off x="6151920" y="3181082"/>
            <a:ext cx="1625395" cy="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6"/>
          </p:cNvCxnSpPr>
          <p:nvPr/>
        </p:nvCxnSpPr>
        <p:spPr>
          <a:xfrm flipV="1">
            <a:off x="10904559" y="3181082"/>
            <a:ext cx="1287441" cy="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spect="1"/>
          </p:cNvSpPr>
          <p:nvPr/>
        </p:nvSpPr>
        <p:spPr bwMode="white">
          <a:xfrm>
            <a:off x="7777315" y="2806178"/>
            <a:ext cx="749808" cy="749808"/>
          </a:xfrm>
          <a:prstGeom prst="ellips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Qualcomm Office Bold" pitchFamily="34" charset="0"/>
              </a:rPr>
              <a:t>4</a:t>
            </a:r>
          </a:p>
        </p:txBody>
      </p:sp>
      <p:sp>
        <p:nvSpPr>
          <p:cNvPr id="31" name="TextBox 29"/>
          <p:cNvSpPr txBox="1"/>
          <p:nvPr/>
        </p:nvSpPr>
        <p:spPr>
          <a:xfrm>
            <a:off x="7301437" y="3633812"/>
            <a:ext cx="1803163" cy="4156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Qualcomm Office Light" pitchFamily="34" charset="0"/>
              </a:rPr>
              <a:t>Bypasses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Qualcomm Office Light" pitchFamily="34" charset="0"/>
            </a:endParaRPr>
          </a:p>
        </p:txBody>
      </p:sp>
      <p:cxnSp>
        <p:nvCxnSpPr>
          <p:cNvPr id="30" name="Straight Connector 29"/>
          <p:cNvCxnSpPr>
            <a:endCxn id="10" idx="2"/>
          </p:cNvCxnSpPr>
          <p:nvPr/>
        </p:nvCxnSpPr>
        <p:spPr>
          <a:xfrm>
            <a:off x="8535965" y="3181082"/>
            <a:ext cx="1618786" cy="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03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32746"/>
          </a:xfrm>
        </p:spPr>
        <p:txBody>
          <a:bodyPr/>
          <a:lstStyle/>
          <a:p>
            <a:pPr algn="ctr"/>
            <a:r>
              <a:rPr lang="en-US" dirty="0">
                <a:latin typeface="Qualcomm Office Regular" panose="020B0503030202060203" pitchFamily="34" charset="0"/>
              </a:rPr>
              <a:t>Exploitation Classifications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02490"/>
            <a:ext cx="10058400" cy="3039773"/>
          </a:xfrm>
        </p:spPr>
        <p:txBody>
          <a:bodyPr>
            <a:normAutofit lnSpcReduction="10000"/>
          </a:bodyPr>
          <a:lstStyle/>
          <a:p>
            <a:pPr marL="514350" indent="-514350">
              <a:spcAft>
                <a:spcPts val="2400"/>
              </a:spcAft>
              <a:buFont typeface="+mj-lt"/>
              <a:buAutoNum type="arabicPeriod"/>
            </a:pPr>
            <a:r>
              <a:rPr lang="en-US" sz="3200" dirty="0" smtClean="0">
                <a:latin typeface="Qualcomm Office Regular" panose="020B0503030202060203" pitchFamily="34" charset="0"/>
              </a:rPr>
              <a:t>Overflows</a:t>
            </a:r>
          </a:p>
          <a:p>
            <a:pPr marL="514350" indent="-514350">
              <a:spcAft>
                <a:spcPts val="2400"/>
              </a:spcAft>
              <a:buFont typeface="+mj-lt"/>
              <a:buAutoNum type="arabicPeriod"/>
            </a:pPr>
            <a:r>
              <a:rPr lang="en-US" sz="3200" dirty="0" smtClean="0">
                <a:latin typeface="Qualcomm Office Regular" panose="020B0503030202060203" pitchFamily="34" charset="0"/>
              </a:rPr>
              <a:t>Sprays</a:t>
            </a:r>
          </a:p>
          <a:p>
            <a:pPr marL="514350" indent="-514350">
              <a:spcAft>
                <a:spcPts val="2400"/>
              </a:spcAft>
              <a:buFont typeface="+mj-lt"/>
              <a:buAutoNum type="arabicPeriod"/>
            </a:pPr>
            <a:r>
              <a:rPr lang="en-US" sz="3200" dirty="0" smtClean="0">
                <a:latin typeface="Qualcomm Office Regular" panose="020B0503030202060203" pitchFamily="34" charset="0"/>
              </a:rPr>
              <a:t>Use After Frees</a:t>
            </a:r>
          </a:p>
          <a:p>
            <a:pPr marL="514350" indent="-514350">
              <a:spcAft>
                <a:spcPts val="2400"/>
              </a:spcAft>
              <a:buFont typeface="+mj-lt"/>
              <a:buAutoNum type="arabicPeriod"/>
            </a:pPr>
            <a:r>
              <a:rPr lang="en-US" sz="3200" dirty="0" smtClean="0">
                <a:latin typeface="Qualcomm Office Regular" panose="020B0503030202060203" pitchFamily="34" charset="0"/>
              </a:rPr>
              <a:t>Memory Leaks</a:t>
            </a:r>
            <a:endParaRPr lang="en-US" sz="3200" dirty="0">
              <a:latin typeface="Qualcomm Office Regular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40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728244" y="2809720"/>
            <a:ext cx="10631006" cy="1239728"/>
            <a:chOff x="315600" y="2480173"/>
            <a:chExt cx="10631006" cy="1239728"/>
          </a:xfrm>
        </p:grpSpPr>
        <p:grpSp>
          <p:nvGrpSpPr>
            <p:cNvPr id="4" name="Group 3"/>
            <p:cNvGrpSpPr/>
            <p:nvPr/>
          </p:nvGrpSpPr>
          <p:grpSpPr>
            <a:xfrm>
              <a:off x="315600" y="2481498"/>
              <a:ext cx="1659600" cy="1237234"/>
              <a:chOff x="315600" y="2481498"/>
              <a:chExt cx="1659600" cy="1237234"/>
            </a:xfrm>
          </p:grpSpPr>
          <p:sp>
            <p:nvSpPr>
              <p:cNvPr id="17" name="TextBox 8"/>
              <p:cNvSpPr txBox="1"/>
              <p:nvPr/>
            </p:nvSpPr>
            <p:spPr>
              <a:xfrm>
                <a:off x="315600" y="3303096"/>
                <a:ext cx="1659600" cy="41563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ctr">
                  <a:lnSpc>
                    <a:spcPct val="85000"/>
                  </a:lnSpc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Light" pitchFamily="34" charset="0"/>
                  </a:rPr>
                  <a:t>Exploitation Classifications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Light" pitchFamily="34" charset="0"/>
                </a:endParaRPr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 bwMode="auto">
              <a:xfrm>
                <a:off x="771821" y="2481498"/>
                <a:ext cx="747158" cy="747158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Bold" pitchFamily="34" charset="0"/>
                  </a:rPr>
                  <a:t>1</a:t>
                </a:r>
                <a:endPara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Bold" pitchFamily="34" charset="0"/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903360" y="2480173"/>
              <a:ext cx="3296398" cy="1238559"/>
              <a:chOff x="3531045" y="2480173"/>
              <a:chExt cx="3296398" cy="1238559"/>
            </a:xfrm>
          </p:grpSpPr>
          <p:sp>
            <p:nvSpPr>
              <p:cNvPr id="15" name="TextBox 27"/>
              <p:cNvSpPr txBox="1"/>
              <p:nvPr/>
            </p:nvSpPr>
            <p:spPr>
              <a:xfrm>
                <a:off x="5156671" y="3303096"/>
                <a:ext cx="1670772" cy="41563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IE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Light" pitchFamily="34" charset="0"/>
                  </a:rPr>
                  <a:t>Sprays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Light" pitchFamily="34" charset="0"/>
                </a:endParaRPr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 bwMode="auto">
              <a:xfrm>
                <a:off x="3531045" y="2480173"/>
                <a:ext cx="749808" cy="749808"/>
              </a:xfrm>
              <a:prstGeom prst="ellipse">
                <a:avLst/>
              </a:prstGeom>
              <a:solidFill>
                <a:schemeClr val="accent2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Bold" pitchFamily="34" charset="0"/>
                  </a:rPr>
                  <a:t>2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268637" y="2480173"/>
              <a:ext cx="3470639" cy="1239728"/>
              <a:chOff x="3322763" y="2480173"/>
              <a:chExt cx="3470639" cy="1239728"/>
            </a:xfrm>
          </p:grpSpPr>
          <p:sp>
            <p:nvSpPr>
              <p:cNvPr id="13" name="TextBox 28"/>
              <p:cNvSpPr txBox="1"/>
              <p:nvPr/>
            </p:nvSpPr>
            <p:spPr>
              <a:xfrm>
                <a:off x="3322763" y="3304265"/>
                <a:ext cx="1975389" cy="41563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Light" pitchFamily="34" charset="0"/>
                  </a:rPr>
                  <a:t>Overflows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Light" pitchFamily="34" charset="0"/>
                </a:endParaRPr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 bwMode="white">
              <a:xfrm>
                <a:off x="6043594" y="2480173"/>
                <a:ext cx="749808" cy="749808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Bold" pitchFamily="34" charset="0"/>
                  </a:rPr>
                  <a:t>3</a:t>
                </a:r>
                <a:endPara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Bold" pitchFamily="34" charset="0"/>
                </a:endParaRP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9287415" y="2480173"/>
              <a:ext cx="1659191" cy="1238559"/>
              <a:chOff x="9744613" y="2480173"/>
              <a:chExt cx="1659191" cy="1238559"/>
            </a:xfrm>
          </p:grpSpPr>
          <p:sp>
            <p:nvSpPr>
              <p:cNvPr id="9" name="TextBox 30"/>
              <p:cNvSpPr txBox="1"/>
              <p:nvPr/>
            </p:nvSpPr>
            <p:spPr>
              <a:xfrm>
                <a:off x="9744613" y="3303096"/>
                <a:ext cx="1659191" cy="41563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85000"/>
                  </a:lnSpc>
                </a:pPr>
                <a:r>
                  <a:rPr 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Light" pitchFamily="34" charset="0"/>
                  </a:rPr>
                  <a:t>EMET</a:t>
                </a:r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Light" pitchFamily="34" charset="0"/>
                </a:endParaRPr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 bwMode="white">
              <a:xfrm>
                <a:off x="10199305" y="2480173"/>
                <a:ext cx="749808" cy="749808"/>
              </a:xfrm>
              <a:prstGeom prst="ellipse">
                <a:avLst/>
              </a:prstGeom>
              <a:noFill/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  <a:ex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36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Qualcomm Office Bold" pitchFamily="34" charset="0"/>
                  </a:rPr>
                  <a:t>5</a:t>
                </a:r>
                <a:endParaRPr lang="en-US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Qualcomm Office Bold" pitchFamily="34" charset="0"/>
                </a:endParaRPr>
              </a:p>
            </p:txBody>
          </p:sp>
        </p:grpSp>
      </p:grpSp>
      <p:cxnSp>
        <p:nvCxnSpPr>
          <p:cNvPr id="22" name="Straight Connector 21"/>
          <p:cNvCxnSpPr/>
          <p:nvPr/>
        </p:nvCxnSpPr>
        <p:spPr>
          <a:xfrm>
            <a:off x="0" y="3181082"/>
            <a:ext cx="1162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6" idx="2"/>
            <a:endCxn id="18" idx="6"/>
          </p:cNvCxnSpPr>
          <p:nvPr/>
        </p:nvCxnSpPr>
        <p:spPr>
          <a:xfrm flipH="1">
            <a:off x="1931623" y="3184624"/>
            <a:ext cx="1384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4" idx="2"/>
          </p:cNvCxnSpPr>
          <p:nvPr/>
        </p:nvCxnSpPr>
        <p:spPr>
          <a:xfrm>
            <a:off x="4075611" y="3181082"/>
            <a:ext cx="1326501" cy="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6"/>
            <a:endCxn id="28" idx="2"/>
          </p:cNvCxnSpPr>
          <p:nvPr/>
        </p:nvCxnSpPr>
        <p:spPr>
          <a:xfrm flipV="1">
            <a:off x="6151920" y="3181082"/>
            <a:ext cx="1625395" cy="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" idx="6"/>
          </p:cNvCxnSpPr>
          <p:nvPr/>
        </p:nvCxnSpPr>
        <p:spPr>
          <a:xfrm flipV="1">
            <a:off x="10904559" y="3181082"/>
            <a:ext cx="1287441" cy="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>
            <a:spLocks noChangeAspect="1"/>
          </p:cNvSpPr>
          <p:nvPr/>
        </p:nvSpPr>
        <p:spPr bwMode="white">
          <a:xfrm>
            <a:off x="7777315" y="2806178"/>
            <a:ext cx="749808" cy="749808"/>
          </a:xfrm>
          <a:prstGeom prst="ellips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Qualcomm Office Bold" pitchFamily="34" charset="0"/>
              </a:rPr>
              <a:t>4</a:t>
            </a:r>
          </a:p>
        </p:txBody>
      </p:sp>
      <p:sp>
        <p:nvSpPr>
          <p:cNvPr id="31" name="TextBox 29"/>
          <p:cNvSpPr txBox="1"/>
          <p:nvPr/>
        </p:nvSpPr>
        <p:spPr>
          <a:xfrm>
            <a:off x="7301437" y="3633812"/>
            <a:ext cx="1803163" cy="4156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Qualcomm Office Light" pitchFamily="34" charset="0"/>
              </a:rPr>
              <a:t>Bypasses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Qualcomm Office Light" pitchFamily="34" charset="0"/>
            </a:endParaRPr>
          </a:p>
        </p:txBody>
      </p:sp>
      <p:cxnSp>
        <p:nvCxnSpPr>
          <p:cNvPr id="30" name="Straight Connector 29"/>
          <p:cNvCxnSpPr>
            <a:endCxn id="10" idx="2"/>
          </p:cNvCxnSpPr>
          <p:nvPr/>
        </p:nvCxnSpPr>
        <p:spPr>
          <a:xfrm>
            <a:off x="8535965" y="3181082"/>
            <a:ext cx="1618786" cy="3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73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76437"/>
          </a:xfrm>
        </p:spPr>
        <p:txBody>
          <a:bodyPr/>
          <a:lstStyle/>
          <a:p>
            <a:pPr algn="ctr"/>
            <a:r>
              <a:rPr lang="en-US" dirty="0"/>
              <a:t>Overflows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2242550" y="2548686"/>
            <a:ext cx="8958850" cy="273921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latin typeface="Qualcomm Office Regular" panose="020B0503030202060203" pitchFamily="34" charset="0"/>
              </a:rPr>
              <a:t>Buffer Overflow == Stack Overflow ?</a:t>
            </a:r>
            <a:endParaRPr lang="en-US" sz="4400" dirty="0">
              <a:latin typeface="Qualcomm Office Regular" panose="020B0503030202060203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395131" y="3631476"/>
            <a:ext cx="1528354" cy="740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Buffer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8735833" y="3631475"/>
            <a:ext cx="1528354" cy="740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Functions/ Pointers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735833" y="4867992"/>
            <a:ext cx="1528354" cy="666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Object/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Vtable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95131" y="4867992"/>
            <a:ext cx="1528354" cy="666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Integer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617473" y="3631476"/>
            <a:ext cx="1528354" cy="7401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Format String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184810" y="3631476"/>
            <a:ext cx="1528354" cy="7401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SaveRetn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705647" y="4872297"/>
            <a:ext cx="1528354" cy="666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OffbyOne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184810" y="4867992"/>
            <a:ext cx="1528354" cy="6662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SEH/Stack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79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84997"/>
          </a:xfrm>
        </p:spPr>
        <p:txBody>
          <a:bodyPr/>
          <a:lstStyle/>
          <a:p>
            <a:pPr algn="ctr"/>
            <a:r>
              <a:rPr lang="en-US" dirty="0"/>
              <a:t>Overflows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1999287" y="1996885"/>
            <a:ext cx="8333433" cy="4299415"/>
          </a:xfrm>
        </p:spPr>
        <p:txBody>
          <a:bodyPr/>
          <a:lstStyle/>
          <a:p>
            <a:pPr marL="201168" lvl="1" indent="0">
              <a:buNone/>
            </a:pPr>
            <a:r>
              <a:rPr lang="en-US" dirty="0"/>
              <a:t>#include &lt;string.h&gt; 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/>
              <a:t>void do_something(char *Buffer</a:t>
            </a:r>
            <a:r>
              <a:rPr lang="en-US" dirty="0" smtClean="0"/>
              <a:t>)</a:t>
            </a:r>
          </a:p>
          <a:p>
            <a:pPr marL="201168" lvl="1" indent="0">
              <a:buNone/>
            </a:pPr>
            <a:r>
              <a:rPr lang="en-US" dirty="0" smtClean="0"/>
              <a:t>{</a:t>
            </a:r>
          </a:p>
          <a:p>
            <a:pPr marL="201168" lvl="1" indent="0">
              <a:buNone/>
            </a:pPr>
            <a:r>
              <a:rPr lang="en-US" dirty="0" smtClean="0"/>
              <a:t>     </a:t>
            </a:r>
            <a:r>
              <a:rPr lang="en-US" dirty="0"/>
              <a:t>char MyVar[128];</a:t>
            </a:r>
          </a:p>
          <a:p>
            <a:pPr marL="201168" lvl="1" indent="0">
              <a:buNone/>
            </a:pPr>
            <a:r>
              <a:rPr lang="en-US" dirty="0"/>
              <a:t>     strcpy(MyVar,Buffer);</a:t>
            </a:r>
          </a:p>
          <a:p>
            <a:pPr marL="201168" lvl="1" indent="0">
              <a:buNone/>
            </a:pPr>
            <a:r>
              <a:rPr lang="en-US" dirty="0"/>
              <a:t>}</a:t>
            </a:r>
          </a:p>
          <a:p>
            <a:pPr lvl="1"/>
            <a:endParaRPr lang="en-US" dirty="0"/>
          </a:p>
          <a:p>
            <a:pPr marL="201168" lvl="1" indent="0">
              <a:buNone/>
            </a:pPr>
            <a:r>
              <a:rPr lang="en-US" dirty="0"/>
              <a:t>int main (int argc, char **argv)</a:t>
            </a:r>
          </a:p>
          <a:p>
            <a:pPr marL="201168" lvl="1" indent="0">
              <a:buNone/>
            </a:pPr>
            <a:r>
              <a:rPr lang="en-US" dirty="0"/>
              <a:t>{</a:t>
            </a:r>
          </a:p>
          <a:p>
            <a:pPr marL="201168" lvl="1" indent="0">
              <a:buNone/>
            </a:pPr>
            <a:r>
              <a:rPr lang="en-US" dirty="0"/>
              <a:t>     do_something(argv[1]);</a:t>
            </a:r>
          </a:p>
          <a:p>
            <a:pPr marL="201168" lvl="1" indent="0">
              <a:buNone/>
            </a:pPr>
            <a:r>
              <a:rPr lang="en-US" dirty="0"/>
              <a:t>     printf("Done\n");</a:t>
            </a:r>
          </a:p>
          <a:p>
            <a:pPr marL="201168" lvl="1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94560" y="3605350"/>
            <a:ext cx="2468880" cy="37882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64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3069</TotalTime>
  <Words>586</Words>
  <Application>Microsoft Office PowerPoint</Application>
  <PresentationFormat>Widescreen</PresentationFormat>
  <Paragraphs>228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AngsanaUPC</vt:lpstr>
      <vt:lpstr>Arial</vt:lpstr>
      <vt:lpstr>Calibre Semibold</vt:lpstr>
      <vt:lpstr>Calibri</vt:lpstr>
      <vt:lpstr>Calibri Light</vt:lpstr>
      <vt:lpstr>Qualcomm Office Bold</vt:lpstr>
      <vt:lpstr>Qualcomm Office Light</vt:lpstr>
      <vt:lpstr>Qualcomm Office Regular</vt:lpstr>
      <vt:lpstr>Retrospect</vt:lpstr>
      <vt:lpstr>From Flows to Sprays (Windowsx86)</vt:lpstr>
      <vt:lpstr>PowerPoint Presentation</vt:lpstr>
      <vt:lpstr>PowerPoint Presentation</vt:lpstr>
      <vt:lpstr>General Approach to Exploit Dev</vt:lpstr>
      <vt:lpstr>PowerPoint Presentation</vt:lpstr>
      <vt:lpstr>Exploitation Classifications</vt:lpstr>
      <vt:lpstr>PowerPoint Presentation</vt:lpstr>
      <vt:lpstr>Overflows</vt:lpstr>
      <vt:lpstr>Overflows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Bypasses</vt:lpstr>
      <vt:lpstr>PowerPoint Presentation</vt:lpstr>
      <vt:lpstr>EMET</vt:lpstr>
      <vt:lpstr>Some famous well know Exploits</vt:lpstr>
      <vt:lpstr>Resources</vt:lpstr>
      <vt:lpstr>Corelan Course Streams (3 days)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Volatile Memory Analyser</dc:title>
  <dc:creator>Eamonn</dc:creator>
  <cp:lastModifiedBy>Carroll, Eoin</cp:lastModifiedBy>
  <cp:revision>296</cp:revision>
  <dcterms:created xsi:type="dcterms:W3CDTF">2015-01-05T13:12:38Z</dcterms:created>
  <dcterms:modified xsi:type="dcterms:W3CDTF">2015-08-20T11:55:17Z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-381746216</vt:i4>
  </property>
  <property fmtid="{D5CDD505-2E9C-101B-9397-08002B2CF9AE}" pid="3" name="_NewReviewCycle">
    <vt:lpwstr/>
  </property>
  <property fmtid="{D5CDD505-2E9C-101B-9397-08002B2CF9AE}" pid="4" name="_EmailSubject">
    <vt:lpwstr>Job position "Information Security Application Security Engineers - IS &amp; Risk Management"</vt:lpwstr>
  </property>
  <property fmtid="{D5CDD505-2E9C-101B-9397-08002B2CF9AE}" pid="5" name="_AuthorEmail">
    <vt:lpwstr>ecarroll@qti.qualcomm.com</vt:lpwstr>
  </property>
  <property fmtid="{D5CDD505-2E9C-101B-9397-08002B2CF9AE}" pid="6" name="_AuthorEmailDisplayName">
    <vt:lpwstr>Carroll, Eoin</vt:lpwstr>
  </property>
</Properties>
</file>