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56" r:id="rId2"/>
    <p:sldId id="292" r:id="rId3"/>
    <p:sldId id="257" r:id="rId4"/>
    <p:sldId id="258" r:id="rId5"/>
    <p:sldId id="259" r:id="rId6"/>
    <p:sldId id="261" r:id="rId7"/>
    <p:sldId id="265" r:id="rId8"/>
    <p:sldId id="295" r:id="rId9"/>
    <p:sldId id="293" r:id="rId10"/>
    <p:sldId id="299" r:id="rId11"/>
    <p:sldId id="280" r:id="rId12"/>
    <p:sldId id="282" r:id="rId13"/>
    <p:sldId id="298" r:id="rId14"/>
    <p:sldId id="296" r:id="rId15"/>
    <p:sldId id="297" r:id="rId16"/>
    <p:sldId id="260" r:id="rId17"/>
    <p:sldId id="264" r:id="rId18"/>
    <p:sldId id="294" r:id="rId19"/>
    <p:sldId id="275" r:id="rId20"/>
    <p:sldId id="266" r:id="rId21"/>
    <p:sldId id="270" r:id="rId22"/>
    <p:sldId id="271" r:id="rId23"/>
    <p:sldId id="272" r:id="rId24"/>
    <p:sldId id="301" r:id="rId25"/>
    <p:sldId id="300" r:id="rId26"/>
    <p:sldId id="288" r:id="rId27"/>
    <p:sldId id="285" r:id="rId28"/>
    <p:sldId id="283" r:id="rId29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1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87064-77A2-4F06-B6B5-D985CFFBE13F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8F2B1-02FB-49E0-AA10-DF869DAC96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270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3B8B16-EC7D-43CC-8995-9FDDD3B5060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1062FD-AEC9-4FD4-AFE9-68A3871A0F1D}" type="datetimeFigureOut">
              <a:rPr lang="en-IE" smtClean="0"/>
              <a:t>09/01/2017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masters.googleblog.com/2014/08/https-as-ranking-signal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netheweb.com/performance-test-360/" TargetMode="External"/><Relationship Id="rId2" Type="http://schemas.openxmlformats.org/officeDocument/2006/relationships/hyperlink" Target="https://istlsfastyet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security/2015/04/30/deprecating-non-secure-http/" TargetMode="External"/><Relationship Id="rId2" Type="http://schemas.openxmlformats.org/officeDocument/2006/relationships/hyperlink" Target="https://www.chromium.org/Home/chromium-security/marking-http-as-non-secur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istyduck.com/ssl-tls-and-pki-history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EBfamv-_do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ssl.sh/" TargetMode="External"/><Relationship Id="rId2" Type="http://schemas.openxmlformats.org/officeDocument/2006/relationships/hyperlink" Target="https://www.ssllabs.com/ssltest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mozilla.github.io/server-side-tls/ssl-config-generator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ynopadlock.com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netheweb.com/blog/dangerous-web-security-features/" TargetMode="External"/><Relationship Id="rId2" Type="http://schemas.openxmlformats.org/officeDocument/2006/relationships/hyperlink" Target="https://www.sslab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.io/" TargetMode="External"/><Relationship Id="rId2" Type="http://schemas.openxmlformats.org/officeDocument/2006/relationships/hyperlink" Target="https://crt.sh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istyduck.com/ssl-tls-and-pki-history/" TargetMode="External"/><Relationship Id="rId7" Type="http://schemas.openxmlformats.org/officeDocument/2006/relationships/hyperlink" Target="https://www.tunetheweb.com/" TargetMode="External"/><Relationship Id="rId2" Type="http://schemas.openxmlformats.org/officeDocument/2006/relationships/hyperlink" Target="https://www.feistyduck.com/books/bulletproof-ssl-and-t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BhZ6S0PFCY" TargetMode="External"/><Relationship Id="rId5" Type="http://schemas.openxmlformats.org/officeDocument/2006/relationships/hyperlink" Target="https://security.googleblog.com/" TargetMode="External"/><Relationship Id="rId4" Type="http://schemas.openxmlformats.org/officeDocument/2006/relationships/hyperlink" Target="https://www.feistyduck.com/bulletproof-tls-newslett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44100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021288"/>
            <a:ext cx="6400800" cy="625624"/>
          </a:xfrm>
        </p:spPr>
        <p:txBody>
          <a:bodyPr/>
          <a:lstStyle/>
          <a:p>
            <a:pPr algn="ctr"/>
            <a:r>
              <a:rPr lang="en-IE" sz="2400" dirty="0" smtClean="0"/>
              <a:t>Barry Pollard – January 2017</a:t>
            </a:r>
            <a:endParaRPr lang="en-IE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480720" cy="1470025"/>
          </a:xfrm>
        </p:spPr>
        <p:txBody>
          <a:bodyPr>
            <a:noAutofit/>
          </a:bodyPr>
          <a:lstStyle/>
          <a:p>
            <a:pPr algn="ctr"/>
            <a:r>
              <a:rPr lang="en-IE" sz="4400" dirty="0" smtClean="0"/>
              <a:t>The Evolving state of HTTPS</a:t>
            </a:r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14307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136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HTTPS as a ranking signal for SEO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HTTPS is now a (small) ranking signal - </a:t>
            </a:r>
            <a:r>
              <a:rPr lang="en-IE" sz="2400" dirty="0" smtClean="0">
                <a:hlinkClick r:id="rId2"/>
              </a:rPr>
              <a:t>https://webmasters.googleblog.com/2014/08/https-as-ranking-signal.html</a:t>
            </a:r>
            <a:endParaRPr lang="en-IE" sz="2400" dirty="0" smtClean="0"/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Referrer data is also only provided from HTTPS sites to other HTTPS sites.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Note: HTTPS is a separate site so need to ensure redirect properly and set up separate Webmaster Tools/Search Console property, or can take a SEO hit when migrating.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Other SEO issues: update sitemaps, </a:t>
            </a:r>
            <a:r>
              <a:rPr lang="en-IE" sz="2400" dirty="0" err="1" smtClean="0"/>
              <a:t>rel</a:t>
            </a:r>
            <a:r>
              <a:rPr lang="en-IE" sz="2400" dirty="0" smtClean="0"/>
              <a:t>=canonical links and other links.</a:t>
            </a:r>
          </a:p>
        </p:txBody>
      </p:sp>
    </p:spTree>
    <p:extLst>
      <p:ext uri="{BB962C8B-B14F-4D97-AF65-F5344CB8AC3E}">
        <p14:creationId xmlns:p14="http://schemas.microsoft.com/office/powerpoint/2010/main" val="18068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HTTP will get more warnings</a:t>
            </a:r>
          </a:p>
        </p:txBody>
      </p:sp>
      <p:pic>
        <p:nvPicPr>
          <p:cNvPr id="22530" name="Picture 2" descr="https://4.bp.blogspot.com/-rBbNGiLQzMw/V9CudVXYkjI/AAAAAAAAAWk/SIol_AChYQITBcYJ34xcGsC0a7_VP755gCLcB/s1600/blog%2Bimage%2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34" y="3114219"/>
            <a:ext cx="3559556" cy="13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pbs.twimg.com/media/C1me_ifUAAApKd0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87806"/>
            <a:ext cx="2714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572" y="1242011"/>
            <a:ext cx="78508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IE" sz="2400" dirty="0" smtClean="0"/>
              <a:t>Coming from this month (Jan 2017) for Chrome and Firefox:</a:t>
            </a:r>
          </a:p>
          <a:p>
            <a:pPr lvl="1">
              <a:spcAft>
                <a:spcPts val="1200"/>
              </a:spcAft>
            </a:pPr>
            <a:r>
              <a:rPr lang="en-IE" sz="2400" dirty="0" smtClean="0"/>
              <a:t>HTTP pages that ask for login or credit card details will be shown as Not Secure in Address Bar and on the form.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4797152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400"/>
              </a:spcAft>
            </a:pPr>
            <a:r>
              <a:rPr lang="en-IE" sz="2400" dirty="0" smtClean="0"/>
              <a:t>Affects site with comment sections.</a:t>
            </a:r>
          </a:p>
          <a:p>
            <a:pPr>
              <a:spcAft>
                <a:spcPts val="2400"/>
              </a:spcAft>
            </a:pPr>
            <a:r>
              <a:rPr lang="en-IE" sz="2400" dirty="0" smtClean="0"/>
              <a:t>Affects intranet sites too!</a:t>
            </a:r>
          </a:p>
        </p:txBody>
      </p:sp>
    </p:spTree>
    <p:extLst>
      <p:ext uri="{BB962C8B-B14F-4D97-AF65-F5344CB8AC3E}">
        <p14:creationId xmlns:p14="http://schemas.microsoft.com/office/powerpoint/2010/main" val="32468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792088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Performance is no longer a problem</a:t>
            </a:r>
          </a:p>
          <a:p>
            <a:pPr>
              <a:spcAft>
                <a:spcPts val="1200"/>
              </a:spcAft>
            </a:pPr>
            <a:r>
              <a:rPr lang="en-IE" sz="2400" dirty="0" smtClean="0"/>
              <a:t>“TLS has exactly one performance problem: it is not used widely enough. Everything else can be optimized.”</a:t>
            </a:r>
          </a:p>
          <a:p>
            <a:pPr lvl="1">
              <a:spcAft>
                <a:spcPts val="1200"/>
              </a:spcAft>
            </a:pPr>
            <a:r>
              <a:rPr lang="en-IE" dirty="0" err="1" smtClean="0"/>
              <a:t>Ilya</a:t>
            </a:r>
            <a:r>
              <a:rPr lang="en-IE" dirty="0" smtClean="0"/>
              <a:t> </a:t>
            </a:r>
            <a:r>
              <a:rPr lang="en-IE" dirty="0" err="1" smtClean="0"/>
              <a:t>Grigorik</a:t>
            </a:r>
            <a:r>
              <a:rPr lang="en-IE" dirty="0" smtClean="0"/>
              <a:t>, Google - </a:t>
            </a:r>
            <a:r>
              <a:rPr lang="en-IE" dirty="0" smtClean="0">
                <a:hlinkClick r:id="rId2"/>
              </a:rPr>
              <a:t>https://istlsfastyet.com/</a:t>
            </a:r>
            <a:r>
              <a:rPr lang="en-IE" dirty="0" smtClean="0"/>
              <a:t> </a:t>
            </a:r>
          </a:p>
          <a:p>
            <a:pPr>
              <a:spcAft>
                <a:spcPts val="1200"/>
              </a:spcAft>
            </a:pPr>
            <a:endParaRPr lang="en-IE" sz="2400" dirty="0" smtClean="0"/>
          </a:p>
          <a:p>
            <a:pPr>
              <a:spcAft>
                <a:spcPts val="1200"/>
              </a:spcAft>
            </a:pPr>
            <a:r>
              <a:rPr lang="en-IE" sz="2400" dirty="0" smtClean="0"/>
              <a:t>HTTP/2 will only work with (strong) HTTPS.</a:t>
            </a:r>
          </a:p>
          <a:p>
            <a:pPr lvl="1">
              <a:spcAft>
                <a:spcPts val="1200"/>
              </a:spcAft>
            </a:pPr>
            <a:r>
              <a:rPr lang="en-IE" sz="2400" dirty="0" smtClean="0">
                <a:hlinkClick r:id="rId3"/>
              </a:rPr>
              <a:t>https://www.tunetheweb.com/performance-test-360/</a:t>
            </a:r>
            <a:endParaRPr lang="en-IE" sz="2400" dirty="0" smtClean="0"/>
          </a:p>
          <a:p>
            <a:pPr>
              <a:spcAft>
                <a:spcPts val="1200"/>
              </a:spcAft>
            </a:pPr>
            <a:endParaRPr lang="en-IE" sz="2400" dirty="0"/>
          </a:p>
          <a:p>
            <a:pPr>
              <a:spcAft>
                <a:spcPts val="1200"/>
              </a:spcAft>
            </a:pPr>
            <a:endParaRPr lang="en-IE" sz="2400" dirty="0" smtClean="0"/>
          </a:p>
          <a:p>
            <a:pPr>
              <a:spcAft>
                <a:spcPts val="1200"/>
              </a:spcAft>
            </a:pPr>
            <a:r>
              <a:rPr lang="en-IE" sz="2400" dirty="0" smtClean="0"/>
              <a:t>HTTPS can now be faster than HTTP – much faster!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6597855" cy="72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47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28092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Features are being restricted to HTTPS only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Geo-location – already restricted to HTTPS as of end of 2016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Device Motion and Orientation, Video, Microphones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Full Screen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Encrypted Media Extensions (EME) – DRM encrypted media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err="1" smtClean="0"/>
              <a:t>AppCache</a:t>
            </a:r>
            <a:endParaRPr lang="en-IE" sz="2400" dirty="0" smtClean="0"/>
          </a:p>
          <a:p>
            <a:pPr>
              <a:spcAft>
                <a:spcPts val="2400"/>
              </a:spcAft>
            </a:pPr>
            <a:r>
              <a:rPr lang="en-IE" sz="2400" dirty="0" err="1" smtClean="0"/>
              <a:t>Wordpress</a:t>
            </a:r>
            <a:r>
              <a:rPr lang="en-IE" sz="2400" dirty="0" smtClean="0"/>
              <a:t> has similarly stated that some features (e.g. API Authentication) will only be available over HTTPS in future.</a:t>
            </a:r>
            <a:endParaRPr lang="en-IE" sz="2400" dirty="0"/>
          </a:p>
        </p:txBody>
      </p:sp>
      <p:sp>
        <p:nvSpPr>
          <p:cNvPr id="9" name="Rectangle 8"/>
          <p:cNvSpPr/>
          <p:nvPr/>
        </p:nvSpPr>
        <p:spPr>
          <a:xfrm>
            <a:off x="36004" y="6290156"/>
            <a:ext cx="8424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 smtClean="0">
                <a:hlinkClick r:id="rId2"/>
              </a:rPr>
              <a:t>https://www.chromium.org/Home/chromium-security/marking-http-as-non-secure</a:t>
            </a:r>
            <a:endParaRPr lang="en-IE" sz="1400" dirty="0" smtClean="0"/>
          </a:p>
          <a:p>
            <a:r>
              <a:rPr lang="en-IE" sz="1400" dirty="0" smtClean="0">
                <a:hlinkClick r:id="rId3"/>
              </a:rPr>
              <a:t>https://blog.mozilla.org/security/2015/04/30/deprecating-non-secure-http/</a:t>
            </a:r>
            <a:endParaRPr lang="en-IE" sz="1400" dirty="0" smtClean="0"/>
          </a:p>
        </p:txBody>
      </p:sp>
    </p:spTree>
    <p:extLst>
      <p:ext uri="{BB962C8B-B14F-4D97-AF65-F5344CB8AC3E}">
        <p14:creationId xmlns:p14="http://schemas.microsoft.com/office/powerpoint/2010/main" val="18559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7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HTTPS usage will soon pass HTTP usage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50272"/>
            <a:ext cx="6048672" cy="511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7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Let’s Encrypt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Free Certificates! Not the first CA to allow this but the easiest.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Public beta since Dec 2015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Ended beta April 2016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Automated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90 day maximum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Already 3</a:t>
            </a:r>
            <a:r>
              <a:rPr lang="en-IE" sz="2400" baseline="30000" dirty="0" smtClean="0"/>
              <a:t>rd</a:t>
            </a:r>
            <a:r>
              <a:rPr lang="en-IE" sz="2400" dirty="0" smtClean="0"/>
              <a:t> largest CA</a:t>
            </a:r>
          </a:p>
        </p:txBody>
      </p:sp>
      <p:pic>
        <p:nvPicPr>
          <p:cNvPr id="41986" name="Picture 2" descr="Let's Encrypt certificate issuance statistic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170808"/>
            <a:ext cx="5118202" cy="28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3692217"/>
            <a:ext cx="6203032" cy="888911"/>
          </a:xfrm>
        </p:spPr>
        <p:txBody>
          <a:bodyPr>
            <a:normAutofit/>
          </a:bodyPr>
          <a:lstStyle/>
          <a:p>
            <a:pPr algn="ctr"/>
            <a:r>
              <a:rPr lang="en-IE" sz="2400" dirty="0" smtClean="0"/>
              <a:t>Google</a:t>
            </a:r>
            <a:endParaRPr lang="en-IE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08104" y="1844824"/>
            <a:ext cx="50405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1" name="Picture 2" descr="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480720" cy="39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7504" y="6372036"/>
            <a:ext cx="22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https://xkcd.com/538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54868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SSL/TLS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9706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SSL/TLS security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2420888"/>
            <a:ext cx="1843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BEAST (2011)</a:t>
            </a:r>
            <a:endParaRPr lang="en-IE" sz="2400" dirty="0"/>
          </a:p>
        </p:txBody>
      </p:sp>
      <p:sp>
        <p:nvSpPr>
          <p:cNvPr id="5" name="Rectangle 4"/>
          <p:cNvSpPr/>
          <p:nvPr/>
        </p:nvSpPr>
        <p:spPr>
          <a:xfrm>
            <a:off x="251520" y="6339040"/>
            <a:ext cx="7212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>
                <a:hlinkClick r:id="rId2"/>
              </a:rPr>
              <a:t>https://</a:t>
            </a:r>
            <a:r>
              <a:rPr lang="en-IE" smtClean="0">
                <a:hlinkClick r:id="rId2"/>
              </a:rPr>
              <a:t>www.feistyduck.com/ssl-tls-and-pki-history/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4012327" y="1628800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Insecure Renegotiation (2009)</a:t>
            </a:r>
            <a:endParaRPr lang="en-I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03364" y="3399383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err="1" smtClean="0"/>
              <a:t>SSLStrip</a:t>
            </a:r>
            <a:r>
              <a:rPr lang="en-IE" sz="2400" dirty="0" smtClean="0"/>
              <a:t> (2009)</a:t>
            </a:r>
            <a:endParaRPr lang="en-IE" sz="2400" dirty="0"/>
          </a:p>
        </p:txBody>
      </p:sp>
      <p:sp>
        <p:nvSpPr>
          <p:cNvPr id="9" name="Rectangle 8"/>
          <p:cNvSpPr/>
          <p:nvPr/>
        </p:nvSpPr>
        <p:spPr>
          <a:xfrm>
            <a:off x="5345597" y="2425055"/>
            <a:ext cx="3177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E" sz="2400" dirty="0" err="1" smtClean="0">
                <a:solidFill>
                  <a:prstClr val="black"/>
                </a:solidFill>
              </a:rPr>
              <a:t>DigiNotar</a:t>
            </a:r>
            <a:r>
              <a:rPr lang="en-IE" sz="2400" dirty="0" smtClean="0">
                <a:solidFill>
                  <a:prstClr val="black"/>
                </a:solidFill>
              </a:rPr>
              <a:t> breach (2011)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4437112"/>
            <a:ext cx="463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E" sz="2400" dirty="0" smtClean="0">
                <a:solidFill>
                  <a:prstClr val="black"/>
                </a:solidFill>
              </a:rPr>
              <a:t>Various CA certificate </a:t>
            </a:r>
            <a:r>
              <a:rPr lang="en-IE" sz="2400" dirty="0" err="1" smtClean="0">
                <a:solidFill>
                  <a:prstClr val="black"/>
                </a:solidFill>
              </a:rPr>
              <a:t>mis</a:t>
            </a:r>
            <a:r>
              <a:rPr lang="en-IE" sz="2400" dirty="0" smtClean="0">
                <a:solidFill>
                  <a:prstClr val="black"/>
                </a:solidFill>
              </a:rPr>
              <a:t>-issuances</a:t>
            </a:r>
            <a:endParaRPr lang="en-IE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2518" y="3753718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Insufficient </a:t>
            </a:r>
            <a:r>
              <a:rPr lang="en-IE" sz="2400" dirty="0"/>
              <a:t>k</a:t>
            </a:r>
            <a:r>
              <a:rPr lang="en-IE" sz="2400" dirty="0" smtClean="0"/>
              <a:t>ey length</a:t>
            </a:r>
            <a:endParaRPr lang="en-I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7945" y="3061220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CRIME (2012)</a:t>
            </a:r>
            <a:endParaRPr lang="en-I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5301208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Lucky 13 (2013)</a:t>
            </a:r>
            <a:endParaRPr lang="en-IE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5070375"/>
            <a:ext cx="3101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RC4 weaknesses (2013)</a:t>
            </a:r>
            <a:endParaRPr lang="en-IE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3341" y="3746649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TIME (2013)</a:t>
            </a:r>
            <a:endParaRPr lang="en-I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3183359"/>
            <a:ext cx="207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BREACH (2013)</a:t>
            </a:r>
            <a:endParaRPr lang="en-I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9336" y="126876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POODLE (2014)</a:t>
            </a:r>
            <a:endParaRPr lang="en-IE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01348" y="2194222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Logjam (2015)</a:t>
            </a:r>
            <a:endParaRPr lang="en-IE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37493" y="5991671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err="1" smtClean="0"/>
              <a:t>Superfish</a:t>
            </a:r>
            <a:r>
              <a:rPr lang="en-IE" sz="2400" dirty="0" smtClean="0"/>
              <a:t> (2015)</a:t>
            </a:r>
            <a:endParaRPr lang="en-IE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3848" y="3975447"/>
            <a:ext cx="185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FREAK (2015)</a:t>
            </a:r>
            <a:endParaRPr lang="en-IE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5314" y="2996952"/>
            <a:ext cx="30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MD5 Signatures (2004)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7601" y="964178"/>
            <a:ext cx="310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SHA1 Signatures (2015)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846670"/>
            <a:ext cx="186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SLOTH (2016)</a:t>
            </a:r>
            <a:endParaRPr lang="en-IE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32240" y="1999070"/>
            <a:ext cx="208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DROWN (2016)</a:t>
            </a:r>
            <a:endParaRPr lang="en-IE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45290" y="5762873"/>
            <a:ext cx="2237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SWEET32 (2016)</a:t>
            </a:r>
            <a:endParaRPr lang="en-IE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650973" y="5284757"/>
            <a:ext cx="196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SMACK (2015)</a:t>
            </a:r>
            <a:endParaRPr lang="en-IE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613888" y="4667944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err="1" smtClean="0"/>
              <a:t>Heartbleed</a:t>
            </a:r>
            <a:r>
              <a:rPr lang="en-IE" sz="2400" dirty="0" smtClean="0"/>
              <a:t> (2014)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4733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SSL/TLS history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SSLv2 - 1994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SSLv3 - 1995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TLSv1.0 - 1999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TLSv1.1 - 2006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TLSv1.2 – 2008 – Not widely supported until 2013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TLSv1.3 – 2017?</a:t>
            </a:r>
          </a:p>
          <a:p>
            <a:pPr>
              <a:spcAft>
                <a:spcPts val="1800"/>
              </a:spcAft>
            </a:pPr>
            <a:r>
              <a:rPr lang="en-IE" sz="2400" dirty="0" smtClean="0"/>
              <a:t>Recently there has been an increased move to Perfect Forward Secrecy Ciphers: </a:t>
            </a:r>
            <a:r>
              <a:rPr lang="en-IE" sz="2400" dirty="0">
                <a:hlinkClick r:id="rId2"/>
              </a:rPr>
              <a:t>https://youtu.be/YEBfamv-_do</a:t>
            </a:r>
            <a:endParaRPr lang="en-I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556792"/>
            <a:ext cx="5351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IE" sz="2400" b="1" dirty="0" smtClean="0">
                <a:solidFill>
                  <a:srgbClr val="FF0000"/>
                </a:solidFill>
              </a:rPr>
              <a:t>Insecure since 1995</a:t>
            </a:r>
          </a:p>
          <a:p>
            <a:pPr>
              <a:spcAft>
                <a:spcPts val="1800"/>
              </a:spcAft>
            </a:pPr>
            <a:r>
              <a:rPr lang="en-IE" sz="2400" b="1" dirty="0" smtClean="0">
                <a:solidFill>
                  <a:srgbClr val="FF0000"/>
                </a:solidFill>
              </a:rPr>
              <a:t>Insecure since 2014</a:t>
            </a:r>
          </a:p>
          <a:p>
            <a:pPr>
              <a:spcAft>
                <a:spcPts val="1800"/>
              </a:spcAft>
            </a:pPr>
            <a:r>
              <a:rPr lang="en-IE" sz="2400" b="1" dirty="0" smtClean="0">
                <a:solidFill>
                  <a:srgbClr val="FFC000"/>
                </a:solidFill>
              </a:rPr>
              <a:t>Some insecurities – PCI DSS mandates no TLSv1.0 after June 2018</a:t>
            </a:r>
          </a:p>
        </p:txBody>
      </p:sp>
    </p:spTree>
    <p:extLst>
      <p:ext uri="{BB962C8B-B14F-4D97-AF65-F5344CB8AC3E}">
        <p14:creationId xmlns:p14="http://schemas.microsoft.com/office/powerpoint/2010/main" val="4562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SSL/TLS security issues </a:t>
            </a:r>
            <a:r>
              <a:rPr lang="en-IE" sz="3600" b="1" dirty="0" smtClean="0"/>
              <a:t>are</a:t>
            </a:r>
            <a:r>
              <a:rPr lang="en-IE" sz="3600" dirty="0" smtClean="0"/>
              <a:t> important</a:t>
            </a:r>
          </a:p>
          <a:p>
            <a:pPr marL="457200" indent="-457200">
              <a:spcAft>
                <a:spcPts val="3600"/>
              </a:spcAft>
              <a:buFont typeface="+mj-lt"/>
              <a:buAutoNum type="arabicPeriod"/>
            </a:pPr>
            <a:r>
              <a:rPr lang="en-IE" sz="2400" dirty="0" smtClean="0"/>
              <a:t>Protecting your visitors</a:t>
            </a:r>
          </a:p>
          <a:p>
            <a:pPr marL="457200" indent="-457200">
              <a:spcAft>
                <a:spcPts val="3600"/>
              </a:spcAft>
              <a:buFont typeface="+mj-lt"/>
              <a:buAutoNum type="arabicPeriod"/>
            </a:pPr>
            <a:r>
              <a:rPr lang="en-IE" sz="2400" dirty="0" smtClean="0"/>
              <a:t>Keeping access to your site/app/APIs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62" y="3083817"/>
            <a:ext cx="3267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01" y="2996951"/>
            <a:ext cx="6005711" cy="369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3"/>
            <a:ext cx="6005711" cy="369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96752"/>
            <a:ext cx="6059016" cy="2384648"/>
          </a:xfrm>
        </p:spPr>
        <p:txBody>
          <a:bodyPr>
            <a:noAutofit/>
          </a:bodyPr>
          <a:lstStyle/>
          <a:p>
            <a:pPr algn="ctr"/>
            <a:r>
              <a:rPr lang="en-IE" sz="3600" dirty="0" smtClean="0"/>
              <a:t>“</a:t>
            </a:r>
            <a:r>
              <a:rPr lang="en-IE" sz="3600" dirty="0"/>
              <a:t>W</a:t>
            </a:r>
            <a:r>
              <a:rPr lang="en-IE" sz="3600" dirty="0" smtClean="0"/>
              <a:t>e’d </a:t>
            </a:r>
            <a:r>
              <a:rPr lang="en-IE" sz="3600" dirty="0"/>
              <a:t>like to encourage all website owners to switch from HTTP to HTTPS to keep everyone safe on the web</a:t>
            </a:r>
            <a:r>
              <a:rPr lang="en-IE" sz="3600" dirty="0" smtClean="0"/>
              <a:t>.”</a:t>
            </a:r>
            <a:endParaRPr lang="en-IE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3692217"/>
            <a:ext cx="6203032" cy="888911"/>
          </a:xfrm>
        </p:spPr>
        <p:txBody>
          <a:bodyPr>
            <a:normAutofit/>
          </a:bodyPr>
          <a:lstStyle/>
          <a:p>
            <a:pPr algn="ctr"/>
            <a:r>
              <a:rPr lang="en-IE" sz="2400" dirty="0" smtClean="0"/>
              <a:t>Google</a:t>
            </a:r>
            <a:endParaRPr lang="en-IE" sz="2400" dirty="0"/>
          </a:p>
        </p:txBody>
      </p:sp>
      <p:sp>
        <p:nvSpPr>
          <p:cNvPr id="6" name="Rectangle 5"/>
          <p:cNvSpPr/>
          <p:nvPr/>
        </p:nvSpPr>
        <p:spPr>
          <a:xfrm>
            <a:off x="179512" y="6465650"/>
            <a:ext cx="6480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 smtClean="0"/>
              <a:t>https://webmasters.googleblog.com/2014/08/https-as-ranking-signal.html</a:t>
            </a:r>
            <a:endParaRPr lang="en-IE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36096" y="1844824"/>
            <a:ext cx="576064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60444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Check your HTTPS set up</a:t>
            </a:r>
          </a:p>
          <a:p>
            <a:pPr>
              <a:spcAft>
                <a:spcPts val="3600"/>
              </a:spcAft>
            </a:pPr>
            <a:r>
              <a:rPr lang="en-IE" sz="2400" dirty="0" err="1" smtClean="0"/>
              <a:t>Qualys</a:t>
            </a:r>
            <a:r>
              <a:rPr lang="en-IE" sz="2400" dirty="0" smtClean="0"/>
              <a:t> SSL Labs is the de facto standard for testing website HTTPS setup: </a:t>
            </a:r>
            <a:r>
              <a:rPr lang="en-IE" sz="2400" dirty="0" smtClean="0">
                <a:hlinkClick r:id="rId2"/>
              </a:rPr>
              <a:t>https://www.ssllabs.com/ssltest/</a:t>
            </a:r>
            <a:endParaRPr lang="en-IE" sz="2400" dirty="0" smtClean="0"/>
          </a:p>
          <a:p>
            <a:pPr>
              <a:spcAft>
                <a:spcPts val="3600"/>
              </a:spcAft>
            </a:pPr>
            <a:endParaRPr lang="en-IE" sz="2400" dirty="0"/>
          </a:p>
          <a:p>
            <a:pPr>
              <a:spcAft>
                <a:spcPts val="3600"/>
              </a:spcAft>
            </a:pPr>
            <a:endParaRPr lang="en-IE" sz="2400" dirty="0" smtClean="0"/>
          </a:p>
          <a:p>
            <a:pPr>
              <a:spcAft>
                <a:spcPts val="3600"/>
              </a:spcAft>
            </a:pPr>
            <a:endParaRPr lang="en-IE" sz="2400" dirty="0"/>
          </a:p>
          <a:p>
            <a:pPr>
              <a:spcAft>
                <a:spcPts val="1800"/>
              </a:spcAft>
            </a:pPr>
            <a:r>
              <a:rPr lang="en-IE" sz="2400" dirty="0" smtClean="0"/>
              <a:t>If website is not public facing then </a:t>
            </a:r>
            <a:r>
              <a:rPr lang="en-IE" sz="2400" dirty="0" smtClean="0">
                <a:hlinkClick r:id="rId3"/>
              </a:rPr>
              <a:t>https://testssl.sh/</a:t>
            </a:r>
            <a:r>
              <a:rPr lang="en-IE" sz="2400" dirty="0" smtClean="0"/>
              <a:t> can be used.</a:t>
            </a:r>
          </a:p>
          <a:p>
            <a:pPr>
              <a:spcAft>
                <a:spcPts val="600"/>
              </a:spcAft>
            </a:pPr>
            <a:r>
              <a:rPr lang="en-IE" sz="2400" dirty="0" smtClean="0"/>
              <a:t>Recommended </a:t>
            </a:r>
            <a:r>
              <a:rPr lang="en-IE" sz="2400" dirty="0" err="1" smtClean="0"/>
              <a:t>config</a:t>
            </a:r>
            <a:r>
              <a:rPr lang="en-IE" sz="2400" dirty="0" smtClean="0"/>
              <a:t> generator:</a:t>
            </a:r>
          </a:p>
          <a:p>
            <a:pPr>
              <a:spcAft>
                <a:spcPts val="3600"/>
              </a:spcAft>
            </a:pPr>
            <a:r>
              <a:rPr lang="en-IE" sz="2400" dirty="0" smtClean="0">
                <a:hlinkClick r:id="rId4"/>
              </a:rPr>
              <a:t>https://mozilla.github.io/server-side-tls/ssl-config-generator/</a:t>
            </a:r>
            <a:r>
              <a:rPr lang="en-IE" sz="2400" dirty="0" smtClean="0"/>
              <a:t> </a:t>
            </a:r>
            <a:endParaRPr lang="en-IE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256584" cy="248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0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6044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SSL Labs Protocol version and Ciphers</a:t>
            </a:r>
          </a:p>
          <a:p>
            <a:pPr>
              <a:spcAft>
                <a:spcPts val="3600"/>
              </a:spcAft>
            </a:pPr>
            <a:endParaRPr lang="en-IE" sz="3600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9676"/>
            <a:ext cx="7229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4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6044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SSL Labs Handshake Simulation</a:t>
            </a:r>
          </a:p>
          <a:p>
            <a:pPr>
              <a:spcAft>
                <a:spcPts val="3600"/>
              </a:spcAft>
            </a:pPr>
            <a:endParaRPr lang="en-IE" sz="36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68" y="1196752"/>
            <a:ext cx="6829425" cy="726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9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6044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SSL Labs Protocol Details</a:t>
            </a:r>
          </a:p>
          <a:p>
            <a:pPr>
              <a:spcAft>
                <a:spcPts val="3600"/>
              </a:spcAft>
            </a:pPr>
            <a:endParaRPr lang="en-IE" sz="36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5341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8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49694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IE" sz="3600" dirty="0" smtClean="0"/>
              <a:t>Non SSL/TLS set up issues with HTTPS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Ensure no mixed content: </a:t>
            </a:r>
            <a:r>
              <a:rPr lang="en-IE" sz="2400" dirty="0" smtClean="0">
                <a:hlinkClick r:id="rId2"/>
              </a:rPr>
              <a:t>https://www.whynopadlock.com/</a:t>
            </a:r>
            <a:endParaRPr lang="en-IE" sz="2400" dirty="0" smtClean="0"/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Dual sites (HTTP for parts, HTTPS) are now an anti-pattern.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Redirect as default is still HTTP.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Do not turn off HTTP (port 80) – redirect instead.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Take care with SEO during migration (see previous).</a:t>
            </a:r>
          </a:p>
          <a:p>
            <a:pPr>
              <a:spcAft>
                <a:spcPts val="3600"/>
              </a:spcAft>
            </a:pPr>
            <a:endParaRPr lang="en-IE" sz="2400" dirty="0" smtClean="0"/>
          </a:p>
        </p:txBody>
      </p:sp>
    </p:spTree>
    <p:extLst>
      <p:ext uri="{BB962C8B-B14F-4D97-AF65-F5344CB8AC3E}">
        <p14:creationId xmlns:p14="http://schemas.microsoft.com/office/powerpoint/2010/main" val="37345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IE" sz="3600" dirty="0" smtClean="0"/>
              <a:t>Forcing </a:t>
            </a:r>
            <a:r>
              <a:rPr lang="en-IE" sz="3600" dirty="0" smtClean="0"/>
              <a:t>HTTPS through HSTS</a:t>
            </a:r>
            <a:endParaRPr lang="en-IE" sz="3600" dirty="0" smtClean="0"/>
          </a:p>
          <a:p>
            <a:pPr>
              <a:spcAft>
                <a:spcPts val="1800"/>
              </a:spcAft>
            </a:pPr>
            <a:r>
              <a:rPr lang="en-IE" sz="2400" b="1" dirty="0" smtClean="0"/>
              <a:t>HTTP </a:t>
            </a:r>
            <a:r>
              <a:rPr lang="en-IE" sz="2400" b="1" dirty="0" smtClean="0"/>
              <a:t>Strict Transport Security (HSTS) </a:t>
            </a:r>
            <a:r>
              <a:rPr lang="en-IE" sz="2400" dirty="0" smtClean="0"/>
              <a:t>– is a HTTP header that forces your site to use HTTPS only.</a:t>
            </a:r>
          </a:p>
          <a:p>
            <a:pPr>
              <a:spcAft>
                <a:spcPts val="1800"/>
              </a:spcAft>
            </a:pPr>
            <a:endParaRPr lang="en-IE" sz="2400" dirty="0" smtClean="0"/>
          </a:p>
          <a:p>
            <a:pPr>
              <a:spcAft>
                <a:spcPts val="1800"/>
              </a:spcAft>
            </a:pPr>
            <a:endParaRPr lang="en-IE" sz="2400" dirty="0" smtClean="0"/>
          </a:p>
          <a:p>
            <a:pPr>
              <a:spcAft>
                <a:spcPts val="1800"/>
              </a:spcAft>
            </a:pPr>
            <a:r>
              <a:rPr lang="en-IE" sz="2400" dirty="0" smtClean="0"/>
              <a:t>“Adding </a:t>
            </a:r>
            <a:r>
              <a:rPr lang="en-IE" sz="2400" dirty="0"/>
              <a:t>support for HSTS is the single most important improvement you can make for the TLS security of your web sites</a:t>
            </a:r>
            <a:r>
              <a:rPr lang="en-IE" sz="2400" dirty="0" smtClean="0"/>
              <a:t>.”</a:t>
            </a:r>
            <a:endParaRPr lang="en-IE" sz="2400" dirty="0" smtClean="0"/>
          </a:p>
          <a:p>
            <a:pPr>
              <a:spcAft>
                <a:spcPts val="1800"/>
              </a:spcAft>
            </a:pPr>
            <a:r>
              <a:rPr lang="en-IE" sz="2400" dirty="0" smtClean="0"/>
              <a:t>Required </a:t>
            </a:r>
            <a:r>
              <a:rPr lang="en-IE" sz="2400" dirty="0" smtClean="0"/>
              <a:t>for an A+ grade on </a:t>
            </a:r>
            <a:r>
              <a:rPr lang="en-IE" sz="2400" dirty="0" smtClean="0">
                <a:hlinkClick r:id="rId2"/>
              </a:rPr>
              <a:t>https://www.sslabs.com</a:t>
            </a:r>
            <a:r>
              <a:rPr lang="en-IE" sz="2400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en-IE" sz="2400" dirty="0" smtClean="0"/>
              <a:t>Can be preloaded into browsers.</a:t>
            </a:r>
          </a:p>
          <a:p>
            <a:pPr marL="2159000" lvl="1" indent="-1701800">
              <a:spcAft>
                <a:spcPts val="1800"/>
              </a:spcAft>
            </a:pPr>
            <a:r>
              <a:rPr lang="en-IE" sz="2600" b="1" dirty="0" smtClean="0">
                <a:solidFill>
                  <a:srgbClr val="FF0000"/>
                </a:solidFill>
              </a:rPr>
              <a:t>WARNING – CAN BE </a:t>
            </a:r>
            <a:r>
              <a:rPr lang="en-IE" sz="2600" b="1" u="sng" dirty="0" smtClean="0">
                <a:solidFill>
                  <a:srgbClr val="FF0000"/>
                </a:solidFill>
              </a:rPr>
              <a:t>VERY</a:t>
            </a:r>
            <a:r>
              <a:rPr lang="en-IE" sz="2600" b="1" dirty="0" smtClean="0">
                <a:solidFill>
                  <a:srgbClr val="FF0000"/>
                </a:solidFill>
              </a:rPr>
              <a:t> </a:t>
            </a:r>
            <a:r>
              <a:rPr lang="en-IE" sz="2600" b="1" dirty="0" smtClean="0">
                <a:solidFill>
                  <a:srgbClr val="FF0000"/>
                </a:solidFill>
              </a:rPr>
              <a:t>DANGEROUS!</a:t>
            </a:r>
            <a:endParaRPr lang="en-IE" sz="2600" b="1" dirty="0" smtClean="0">
              <a:solidFill>
                <a:srgbClr val="FF0000"/>
              </a:solidFill>
            </a:endParaRPr>
          </a:p>
          <a:p>
            <a:pPr>
              <a:spcAft>
                <a:spcPts val="1800"/>
              </a:spcAft>
            </a:pPr>
            <a:r>
              <a:rPr lang="en-IE" dirty="0" smtClean="0"/>
              <a:t>More info: </a:t>
            </a:r>
            <a:r>
              <a:rPr lang="en-IE" dirty="0" smtClean="0">
                <a:hlinkClick r:id="rId3"/>
              </a:rPr>
              <a:t>https://www.tunetheweb.com/blog/dangerous-web-security-features/</a:t>
            </a:r>
            <a:endParaRPr lang="en-IE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87" y="2377740"/>
            <a:ext cx="6826696" cy="94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10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4969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Reducing scope of CAs.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Any CA can issue a certificate for any site. Therefore a single point of failure in any of them makes the whole of HTTPS pointless (e.g. </a:t>
            </a:r>
            <a:r>
              <a:rPr lang="en-IE" sz="2400" dirty="0" err="1" smtClean="0"/>
              <a:t>DigiNotar</a:t>
            </a:r>
            <a:r>
              <a:rPr lang="en-IE" sz="2400" dirty="0" smtClean="0"/>
              <a:t> failure).</a:t>
            </a:r>
          </a:p>
          <a:p>
            <a:pPr>
              <a:spcAft>
                <a:spcPts val="2400"/>
              </a:spcAft>
            </a:pPr>
            <a:r>
              <a:rPr lang="en-IE" sz="2400" dirty="0" smtClean="0"/>
              <a:t>Mitigations: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HTTP Public Key Pinning (HPKP) – </a:t>
            </a:r>
            <a:r>
              <a:rPr lang="en-IE" sz="2400" b="1" dirty="0" smtClean="0">
                <a:solidFill>
                  <a:srgbClr val="FF0000"/>
                </a:solidFill>
              </a:rPr>
              <a:t>can be very, very dangerous!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Certificate Transparency (CT) – e.g. </a:t>
            </a:r>
            <a:r>
              <a:rPr lang="en-IE" sz="2400" dirty="0" smtClean="0">
                <a:hlinkClick r:id="rId2"/>
              </a:rPr>
              <a:t>https://crt.sh/</a:t>
            </a:r>
            <a:r>
              <a:rPr lang="en-IE" sz="2400" dirty="0"/>
              <a:t> and </a:t>
            </a:r>
            <a:r>
              <a:rPr lang="en-IE" sz="2400" dirty="0">
                <a:hlinkClick r:id="rId3"/>
              </a:rPr>
              <a:t>https://suricat.io</a:t>
            </a:r>
            <a:r>
              <a:rPr lang="en-IE" sz="2400" dirty="0" smtClean="0">
                <a:hlinkClick r:id="rId3"/>
              </a:rPr>
              <a:t>/</a:t>
            </a:r>
            <a:r>
              <a:rPr lang="en-IE" sz="2400" dirty="0"/>
              <a:t>.</a:t>
            </a:r>
            <a:endParaRPr lang="en-IE" sz="2400" dirty="0" smtClean="0"/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Certificate issuance (CAA).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DNS-based Authentication of Named Entities (DANE).</a:t>
            </a:r>
          </a:p>
        </p:txBody>
      </p:sp>
    </p:spTree>
    <p:extLst>
      <p:ext uri="{BB962C8B-B14F-4D97-AF65-F5344CB8AC3E}">
        <p14:creationId xmlns:p14="http://schemas.microsoft.com/office/powerpoint/2010/main" val="41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5024"/>
            <a:ext cx="6131024" cy="1752600"/>
          </a:xfrm>
        </p:spPr>
        <p:txBody>
          <a:bodyPr/>
          <a:lstStyle/>
          <a:p>
            <a:pPr algn="ctr"/>
            <a:r>
              <a:rPr lang="en-IE" dirty="0" smtClean="0"/>
              <a:t>Thanks for Listening</a:t>
            </a:r>
            <a:br>
              <a:rPr lang="en-IE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1026" name="Picture 2" descr="Image result for https everyw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7" y="1628800"/>
            <a:ext cx="3371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Resources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Ivan </a:t>
            </a:r>
            <a:r>
              <a:rPr lang="en-IE" sz="2400" dirty="0" err="1" smtClean="0"/>
              <a:t>Ristic</a:t>
            </a:r>
            <a:r>
              <a:rPr lang="en-IE" sz="2400" dirty="0" smtClean="0"/>
              <a:t> is world renowned expert on SSL/TLS.</a:t>
            </a:r>
          </a:p>
          <a:p>
            <a:pPr lvl="1">
              <a:spcAft>
                <a:spcPts val="600"/>
              </a:spcAft>
            </a:pPr>
            <a:r>
              <a:rPr lang="en-IE" dirty="0" smtClean="0">
                <a:hlinkClick r:id="rId2"/>
              </a:rPr>
              <a:t>https://www.ssllabs.com/</a:t>
            </a:r>
          </a:p>
          <a:p>
            <a:pPr lvl="1">
              <a:spcAft>
                <a:spcPts val="600"/>
              </a:spcAft>
            </a:pPr>
            <a:r>
              <a:rPr lang="en-IE" dirty="0" smtClean="0">
                <a:hlinkClick r:id="rId2"/>
              </a:rPr>
              <a:t>https://www.feistyduck.com/books/bulletproof-ssl-and-tls/</a:t>
            </a:r>
            <a:endParaRPr lang="en-IE" dirty="0" smtClean="0"/>
          </a:p>
          <a:p>
            <a:pPr lvl="1">
              <a:spcAft>
                <a:spcPts val="600"/>
              </a:spcAft>
            </a:pPr>
            <a:r>
              <a:rPr lang="en-IE" dirty="0" smtClean="0">
                <a:hlinkClick r:id="rId3"/>
              </a:rPr>
              <a:t>https://www.feistyduck.com/ssl-tls-and-pki-history/</a:t>
            </a:r>
            <a:endParaRPr lang="en-IE" dirty="0" smtClean="0"/>
          </a:p>
          <a:p>
            <a:pPr lvl="1">
              <a:spcAft>
                <a:spcPts val="600"/>
              </a:spcAft>
            </a:pPr>
            <a:r>
              <a:rPr lang="en-IE" dirty="0" smtClean="0">
                <a:hlinkClick r:id="rId4"/>
              </a:rPr>
              <a:t>https://www.feistyduck.com/bulletproof-tls-newsletter/</a:t>
            </a:r>
            <a:endParaRPr lang="en-IE" dirty="0" smtClean="0"/>
          </a:p>
          <a:p>
            <a:pPr lvl="1">
              <a:spcAft>
                <a:spcPts val="1800"/>
              </a:spcAft>
            </a:pPr>
            <a:r>
              <a:rPr lang="en-IE" b="1" dirty="0" smtClean="0"/>
              <a:t>Twitter</a:t>
            </a:r>
            <a:r>
              <a:rPr lang="en-IE" dirty="0" smtClean="0"/>
              <a:t>: @</a:t>
            </a:r>
            <a:r>
              <a:rPr lang="en-IE" dirty="0" err="1" smtClean="0"/>
              <a:t>ivanristic</a:t>
            </a:r>
            <a:endParaRPr lang="en-IE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Google Security Team</a:t>
            </a:r>
          </a:p>
          <a:p>
            <a:pPr lvl="1">
              <a:spcAft>
                <a:spcPts val="600"/>
              </a:spcAft>
            </a:pPr>
            <a:r>
              <a:rPr lang="en-IE" dirty="0" smtClean="0">
                <a:hlinkClick r:id="rId5"/>
              </a:rPr>
              <a:t>https://security.googleblog.com/</a:t>
            </a:r>
            <a:endParaRPr lang="en-IE" dirty="0" smtClean="0"/>
          </a:p>
          <a:p>
            <a:pPr lvl="1">
              <a:spcAft>
                <a:spcPts val="600"/>
              </a:spcAft>
            </a:pPr>
            <a:r>
              <a:rPr lang="en-IE" dirty="0" smtClean="0">
                <a:hlinkClick r:id="rId6"/>
              </a:rPr>
              <a:t>https://www.youtube.com/watch?v=cBhZ6S0PFCY</a:t>
            </a:r>
            <a:r>
              <a:rPr lang="en-IE" dirty="0" smtClean="0"/>
              <a:t> HTTPS Everywhere presentation</a:t>
            </a:r>
          </a:p>
          <a:p>
            <a:pPr marL="1260475" lvl="1" indent="-803275">
              <a:spcAft>
                <a:spcPts val="1800"/>
              </a:spcAft>
            </a:pPr>
            <a:r>
              <a:rPr lang="en-IE" b="1" dirty="0" smtClean="0"/>
              <a:t>Twitter:</a:t>
            </a:r>
            <a:r>
              <a:rPr lang="en-IE" dirty="0" smtClean="0"/>
              <a:t> Ryan </a:t>
            </a:r>
            <a:r>
              <a:rPr lang="en-IE" dirty="0" err="1" smtClean="0"/>
              <a:t>Sleevi</a:t>
            </a:r>
            <a:r>
              <a:rPr lang="en-IE" dirty="0" smtClean="0"/>
              <a:t> (@</a:t>
            </a:r>
            <a:r>
              <a:rPr lang="en-IE" dirty="0" err="1" smtClean="0"/>
              <a:t>sleevi</a:t>
            </a:r>
            <a:r>
              <a:rPr lang="en-IE" dirty="0" smtClean="0"/>
              <a:t>_), Emily Schechter (@</a:t>
            </a:r>
            <a:r>
              <a:rPr lang="en-IE" dirty="0" err="1" smtClean="0"/>
              <a:t>emschec</a:t>
            </a:r>
            <a:r>
              <a:rPr lang="en-IE" dirty="0" smtClean="0"/>
              <a:t>), Emily Stark (@estark37), Adrienne Porter Felt (@__</a:t>
            </a:r>
            <a:r>
              <a:rPr lang="en-IE" dirty="0" err="1" smtClean="0"/>
              <a:t>apf</a:t>
            </a:r>
            <a:r>
              <a:rPr lang="en-IE" dirty="0" smtClean="0"/>
              <a:t>__), </a:t>
            </a:r>
            <a:r>
              <a:rPr lang="en-IE" dirty="0" err="1" smtClean="0"/>
              <a:t>Ilya</a:t>
            </a:r>
            <a:r>
              <a:rPr lang="en-IE" dirty="0" smtClean="0"/>
              <a:t> </a:t>
            </a:r>
            <a:r>
              <a:rPr lang="en-IE" dirty="0" err="1" smtClean="0"/>
              <a:t>Grigorik</a:t>
            </a:r>
            <a:r>
              <a:rPr lang="en-IE" dirty="0" smtClean="0"/>
              <a:t> (@</a:t>
            </a:r>
            <a:r>
              <a:rPr lang="en-IE" dirty="0" err="1" smtClean="0"/>
              <a:t>igrigorik</a:t>
            </a:r>
            <a:r>
              <a:rPr lang="en-IE" dirty="0" smtClean="0"/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I blog at </a:t>
            </a:r>
            <a:r>
              <a:rPr lang="en-IE" sz="2400" dirty="0" smtClean="0">
                <a:hlinkClick r:id="rId7"/>
              </a:rPr>
              <a:t>https://www.tunetheweb.com</a:t>
            </a:r>
            <a:r>
              <a:rPr lang="en-IE" sz="2400" dirty="0" smtClean="0"/>
              <a:t> </a:t>
            </a:r>
          </a:p>
          <a:p>
            <a:pPr lvl="1">
              <a:spcAft>
                <a:spcPts val="1200"/>
              </a:spcAft>
            </a:pPr>
            <a:r>
              <a:rPr lang="en-IE" b="1" dirty="0" smtClean="0"/>
              <a:t>Twitter: </a:t>
            </a:r>
            <a:r>
              <a:rPr lang="en-IE" dirty="0" smtClean="0"/>
              <a:t>@</a:t>
            </a:r>
            <a:r>
              <a:rPr lang="en-IE" dirty="0" err="1" smtClean="0"/>
              <a:t>tunetheweb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3752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What is HTTPS?</a:t>
            </a:r>
          </a:p>
          <a:p>
            <a:endParaRPr lang="en-IE" dirty="0"/>
          </a:p>
          <a:p>
            <a:r>
              <a:rPr lang="en-IE" dirty="0" smtClean="0"/>
              <a:t>An encrypted version of Hypertext Transfer Protocol (HTTP) – aka the green padlock</a:t>
            </a:r>
            <a:endParaRPr lang="en-IE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6289" y="1988840"/>
            <a:ext cx="7915275" cy="2105025"/>
            <a:chOff x="645552" y="1988840"/>
            <a:chExt cx="7915275" cy="2105025"/>
          </a:xfrm>
        </p:grpSpPr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52" y="1988840"/>
              <a:ext cx="7915275" cy="21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19976" y="198884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/>
                <a:t>HTTP</a:t>
              </a:r>
              <a:endParaRPr lang="en-I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6764" y="4499828"/>
            <a:ext cx="7934325" cy="2085975"/>
            <a:chOff x="707976" y="4499828"/>
            <a:chExt cx="7934325" cy="2085975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76" y="4499828"/>
              <a:ext cx="7934325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955979" y="449982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/>
                <a:t>HTTPS</a:t>
              </a:r>
              <a:endParaRPr lang="en-IE" dirty="0"/>
            </a:p>
          </p:txBody>
        </p:sp>
      </p:grp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720" y="332656"/>
            <a:ext cx="4302607" cy="9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35" y="3497560"/>
            <a:ext cx="121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22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0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Why do we need HTTPS?</a:t>
            </a:r>
            <a:endParaRPr lang="en-IE" sz="2400" dirty="0"/>
          </a:p>
          <a:p>
            <a:pPr>
              <a:spcAft>
                <a:spcPts val="3600"/>
              </a:spcAft>
            </a:pPr>
            <a:r>
              <a:rPr lang="en-IE" sz="2400" dirty="0" smtClean="0"/>
              <a:t>HTTPS provides 3 key attributes to the transport layer:</a:t>
            </a:r>
          </a:p>
          <a:p>
            <a:pPr marL="342900" indent="-342900">
              <a:spcAft>
                <a:spcPts val="3600"/>
              </a:spcAft>
              <a:buFont typeface="+mj-lt"/>
              <a:buAutoNum type="arabicPeriod"/>
            </a:pPr>
            <a:r>
              <a:rPr lang="en-IE" sz="2400" b="1" dirty="0" smtClean="0"/>
              <a:t>Encryption</a:t>
            </a:r>
            <a:r>
              <a:rPr lang="en-IE" sz="2400" dirty="0" smtClean="0"/>
              <a:t> – no one but the recipient can see what you send.</a:t>
            </a:r>
          </a:p>
          <a:p>
            <a:pPr marL="342900" indent="-342900">
              <a:spcAft>
                <a:spcPts val="3600"/>
              </a:spcAft>
              <a:buFont typeface="+mj-lt"/>
              <a:buAutoNum type="arabicPeriod"/>
            </a:pPr>
            <a:r>
              <a:rPr lang="en-IE" sz="2400" b="1" dirty="0" smtClean="0"/>
              <a:t>Integrity</a:t>
            </a:r>
            <a:r>
              <a:rPr lang="en-IE" sz="2400" dirty="0" smtClean="0"/>
              <a:t> – no one can alter what you send en route.</a:t>
            </a:r>
          </a:p>
          <a:p>
            <a:pPr marL="342900" indent="-342900">
              <a:spcAft>
                <a:spcPts val="3600"/>
              </a:spcAft>
              <a:buFont typeface="+mj-lt"/>
              <a:buAutoNum type="arabicPeriod"/>
            </a:pPr>
            <a:r>
              <a:rPr lang="en-IE" sz="2400" b="1" dirty="0" smtClean="0"/>
              <a:t>Authentication</a:t>
            </a:r>
            <a:r>
              <a:rPr lang="en-IE" sz="2400" dirty="0" smtClean="0"/>
              <a:t> – confidence in who you are talking to.</a:t>
            </a:r>
          </a:p>
        </p:txBody>
      </p:sp>
    </p:spTree>
    <p:extLst>
      <p:ext uri="{BB962C8B-B14F-4D97-AF65-F5344CB8AC3E}">
        <p14:creationId xmlns:p14="http://schemas.microsoft.com/office/powerpoint/2010/main" val="365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0"/>
            <a:ext cx="792088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What does HTTPS </a:t>
            </a:r>
            <a:r>
              <a:rPr lang="en-IE" sz="3600" b="1" u="sng" dirty="0" smtClean="0"/>
              <a:t>not</a:t>
            </a:r>
            <a:r>
              <a:rPr lang="en-IE" sz="3600" dirty="0" smtClean="0"/>
              <a:t> give you?</a:t>
            </a:r>
          </a:p>
          <a:p>
            <a:pPr>
              <a:spcAft>
                <a:spcPts val="1800"/>
              </a:spcAft>
            </a:pPr>
            <a:r>
              <a:rPr lang="en-IE" sz="2400" dirty="0" smtClean="0"/>
              <a:t>HTTPS provides encryption </a:t>
            </a:r>
            <a:r>
              <a:rPr lang="en-IE" sz="2400" b="1" u="sng" dirty="0" smtClean="0"/>
              <a:t>over the transport layer only</a:t>
            </a:r>
            <a:endParaRPr lang="en-IE" sz="2400" dirty="0" smtClean="0"/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IE" sz="2400" b="1" dirty="0" smtClean="0"/>
              <a:t>Does not </a:t>
            </a:r>
            <a:r>
              <a:rPr lang="en-IE" sz="2400" dirty="0" smtClean="0"/>
              <a:t>indicate a safe site, just an encrypted connection.</a:t>
            </a:r>
          </a:p>
          <a:p>
            <a:pPr>
              <a:spcAft>
                <a:spcPts val="3600"/>
              </a:spcAft>
            </a:pPr>
            <a:endParaRPr lang="en-IE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3568" y="4365104"/>
            <a:ext cx="792088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sz="2400" b="1" dirty="0" smtClean="0"/>
              <a:t>Does not </a:t>
            </a:r>
            <a:r>
              <a:rPr lang="en-IE" sz="2400" dirty="0" smtClean="0"/>
              <a:t>indicate website is safe from other, non-transport, security issues (e.g. XSS, CSRF, </a:t>
            </a:r>
            <a:r>
              <a:rPr lang="en-IE" sz="2400" dirty="0" err="1" smtClean="0"/>
              <a:t>Virsus’s</a:t>
            </a:r>
            <a:r>
              <a:rPr lang="en-IE" sz="2400" dirty="0" smtClean="0"/>
              <a:t>, Malware…etc.).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E" sz="2400" b="1" dirty="0" smtClean="0"/>
              <a:t>Does not </a:t>
            </a:r>
            <a:r>
              <a:rPr lang="en-IE" sz="2400" dirty="0" smtClean="0"/>
              <a:t>say what happens AFTER data is transferred.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636912"/>
            <a:ext cx="65817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42068"/>
            <a:ext cx="5133950" cy="66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2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79928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How does HTTPS encryption work?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HTTPS uses SSL/TLS to add security to the network layer (typically TCP) and </a:t>
            </a:r>
            <a:r>
              <a:rPr lang="en-IE" sz="2400" b="1" dirty="0" smtClean="0"/>
              <a:t>encrypts rather than replaces</a:t>
            </a:r>
            <a:r>
              <a:rPr lang="en-IE" sz="2400" dirty="0" smtClean="0"/>
              <a:t> HTTP.</a:t>
            </a:r>
          </a:p>
          <a:p>
            <a:pPr lvl="3">
              <a:spcAft>
                <a:spcPts val="3600"/>
              </a:spcAft>
            </a:pPr>
            <a:r>
              <a:rPr lang="en-IE" sz="2400" dirty="0" smtClean="0"/>
              <a:t>HTTP + SSL/TLS = HTTPS</a:t>
            </a:r>
            <a:endParaRPr lang="en-IE" sz="2400" dirty="0"/>
          </a:p>
          <a:p>
            <a:pPr>
              <a:spcAft>
                <a:spcPts val="3600"/>
              </a:spcAft>
            </a:pPr>
            <a:r>
              <a:rPr lang="en-IE" sz="2400" dirty="0" smtClean="0"/>
              <a:t>SSL/TLS uses </a:t>
            </a:r>
            <a:r>
              <a:rPr lang="en-IE" sz="2400" b="1" dirty="0" smtClean="0"/>
              <a:t>public key asymmetric encryption </a:t>
            </a:r>
            <a:r>
              <a:rPr lang="en-IE" sz="2400" dirty="0" smtClean="0"/>
              <a:t>to negotiate a secure </a:t>
            </a:r>
            <a:r>
              <a:rPr lang="en-IE" sz="2400" b="1" dirty="0" smtClean="0"/>
              <a:t>symmetric encryption key</a:t>
            </a:r>
            <a:r>
              <a:rPr lang="en-IE" sz="2400" dirty="0" smtClean="0"/>
              <a:t>.</a:t>
            </a:r>
          </a:p>
          <a:p>
            <a:pPr>
              <a:spcAft>
                <a:spcPts val="3600"/>
              </a:spcAft>
            </a:pPr>
            <a:r>
              <a:rPr lang="en-IE" sz="2400" dirty="0" smtClean="0"/>
              <a:t>Public Key is distributed by </a:t>
            </a:r>
            <a:r>
              <a:rPr lang="en-IE" sz="2400" b="1" dirty="0" smtClean="0"/>
              <a:t>Digital Certificates </a:t>
            </a:r>
            <a:r>
              <a:rPr lang="en-IE" sz="2400" dirty="0" smtClean="0"/>
              <a:t>provided by the website and signed by an approved </a:t>
            </a:r>
            <a:r>
              <a:rPr lang="en-IE" sz="2400" b="1" dirty="0" smtClean="0"/>
              <a:t>Certificate Authority (CA)</a:t>
            </a:r>
            <a:r>
              <a:rPr lang="en-IE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7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799288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 smtClean="0"/>
              <a:t>Types of Certificates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Domain Validation (DV)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Organisation Validation (OV)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Extended Validation (EV)</a:t>
            </a: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6" y="3356992"/>
            <a:ext cx="8357264" cy="202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5733256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Arguments about whether EV adds any security. Google has stated intent to depreciate it.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237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813690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IE" sz="3600" dirty="0"/>
              <a:t>A</a:t>
            </a:r>
            <a:r>
              <a:rPr lang="en-IE" sz="3600" dirty="0" smtClean="0"/>
              <a:t>rguments used against HTTPS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HTTPS is too complicated.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…causes performance issues.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…is expensive.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E" sz="2400" dirty="0" smtClean="0"/>
              <a:t>…isn’t needed on my site as I don’t collect credit card details/only run a blog/only have internal sites.</a:t>
            </a:r>
          </a:p>
          <a:p>
            <a:pPr>
              <a:spcAft>
                <a:spcPts val="2400"/>
              </a:spcAft>
            </a:pPr>
            <a:r>
              <a:rPr lang="en-IE" sz="2400" dirty="0" smtClean="0"/>
              <a:t>Arguments no longer are valid!</a:t>
            </a:r>
          </a:p>
        </p:txBody>
      </p:sp>
    </p:spTree>
    <p:extLst>
      <p:ext uri="{BB962C8B-B14F-4D97-AF65-F5344CB8AC3E}">
        <p14:creationId xmlns:p14="http://schemas.microsoft.com/office/powerpoint/2010/main" val="318348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3.bp.blogspot.com/-DG70U0Y-y9w/V9Cwuym53AI/AAAAAAAAAW0/6zO81T_hqWMjdAF_YYK7dfXV-26DL7OYACLcB/s1600/blog%2Bimage%2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1" y="2060848"/>
            <a:ext cx="578743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6093296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https://security.googleblog.com/2016/09/moving-towards-more-secure-web.html</a:t>
            </a:r>
            <a:endParaRPr lang="en-IE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534380" y="692696"/>
            <a:ext cx="6059016" cy="720080"/>
          </a:xfrm>
        </p:spPr>
        <p:txBody>
          <a:bodyPr>
            <a:noAutofit/>
          </a:bodyPr>
          <a:lstStyle/>
          <a:p>
            <a:pPr algn="ctr"/>
            <a:r>
              <a:rPr lang="en-IE" sz="3600" dirty="0" smtClean="0"/>
              <a:t>The web is moving to HTTPS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1775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2510</TotalTime>
  <Words>1172</Words>
  <Application>Microsoft Office PowerPoint</Application>
  <PresentationFormat>On-screen Show (4:3)</PresentationFormat>
  <Paragraphs>162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Composite</vt:lpstr>
      <vt:lpstr>The Evolving state of HTTPS</vt:lpstr>
      <vt:lpstr>“We’d like to encourage all website owners to switch from HTTP to HTTPS to keep everyone safe on the web.”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web is moving to HTTPS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  Questions?</vt:lpstr>
      <vt:lpstr>PowerPoint Presentation</vt:lpstr>
    </vt:vector>
  </TitlesOfParts>
  <Company>Laya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Pollard</dc:creator>
  <cp:lastModifiedBy>Barry Pollard</cp:lastModifiedBy>
  <cp:revision>85</cp:revision>
  <cp:lastPrinted>2017-01-08T16:34:19Z</cp:lastPrinted>
  <dcterms:created xsi:type="dcterms:W3CDTF">2017-01-07T09:16:42Z</dcterms:created>
  <dcterms:modified xsi:type="dcterms:W3CDTF">2017-01-09T23:20:45Z</dcterms:modified>
</cp:coreProperties>
</file>