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2" r:id="rId6"/>
    <p:sldId id="265" r:id="rId7"/>
    <p:sldId id="266" r:id="rId8"/>
    <p:sldId id="267" r:id="rId9"/>
    <p:sldId id="268" r:id="rId10"/>
    <p:sldId id="269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E7E46-776D-4AD6-8789-E27EDE0450B6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041C5-95F6-4B6C-9E41-32385443951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914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9976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2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64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 userDrawn="1"/>
        </p:nvSpPr>
        <p:spPr>
          <a:xfrm>
            <a:off x="0" y="6069963"/>
            <a:ext cx="12192000" cy="788038"/>
          </a:xfrm>
          <a:prstGeom prst="rect">
            <a:avLst/>
          </a:prstGeom>
          <a:solidFill>
            <a:srgbClr val="DEEBF7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422" y="6166178"/>
            <a:ext cx="1134160" cy="6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6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29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407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10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285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576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118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76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68CB-AC9F-42B8-85C6-536F5C7F2D18}" type="datetimeFigureOut">
              <a:rPr lang="en-IE" smtClean="0"/>
              <a:t>09/05/2017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8B18-A34A-4B25-A151-F901129F5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723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rowserleaks.com/prox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orhill/uMatrix" TargetMode="External"/><Relationship Id="rId3" Type="http://schemas.openxmlformats.org/officeDocument/2006/relationships/hyperlink" Target="https://www.brave.com/" TargetMode="External"/><Relationship Id="rId7" Type="http://schemas.openxmlformats.org/officeDocument/2006/relationships/hyperlink" Target="https://github.com/gorhill/uBlock" TargetMode="External"/><Relationship Id="rId2" Type="http://schemas.openxmlformats.org/officeDocument/2006/relationships/hyperlink" Target="https://www.epicbrows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sconnectme/disconnect" TargetMode="External"/><Relationship Id="rId5" Type="http://schemas.openxmlformats.org/officeDocument/2006/relationships/hyperlink" Target="https://github.com/EFForg/privacybadger" TargetMode="External"/><Relationship Id="rId4" Type="http://schemas.openxmlformats.org/officeDocument/2006/relationships/hyperlink" Target="http://www.privoxy.org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randomwalker.info/publications/OpenWPM_1_million_site_tracking_measurement.pdf" TargetMode="External"/><Relationship Id="rId13" Type="http://schemas.openxmlformats.org/officeDocument/2006/relationships/hyperlink" Target="https://github.com/RobinLinus/ubercookie" TargetMode="External"/><Relationship Id="rId18" Type="http://schemas.openxmlformats.org/officeDocument/2006/relationships/hyperlink" Target="https://github.com/efforg/panopticlick-python" TargetMode="External"/><Relationship Id="rId3" Type="http://schemas.openxmlformats.org/officeDocument/2006/relationships/hyperlink" Target="https://amiunique.org/" TargetMode="External"/><Relationship Id="rId7" Type="http://schemas.openxmlformats.org/officeDocument/2006/relationships/hyperlink" Target="https://securehomes.esat.kuleuven.be/~gacar/persistent/" TargetMode="External"/><Relationship Id="rId12" Type="http://schemas.openxmlformats.org/officeDocument/2006/relationships/hyperlink" Target="https://github.com/jackspirou/clientjs" TargetMode="External"/><Relationship Id="rId17" Type="http://schemas.openxmlformats.org/officeDocument/2006/relationships/hyperlink" Target="https://github.com/dillbyrne/random-agent-spoofer" TargetMode="External"/><Relationship Id="rId2" Type="http://schemas.openxmlformats.org/officeDocument/2006/relationships/hyperlink" Target="https://browserleaks.com/webgl" TargetMode="External"/><Relationship Id="rId16" Type="http://schemas.openxmlformats.org/officeDocument/2006/relationships/hyperlink" Target="https://github.com/AlexanderSelzer/BeaverBird" TargetMode="External"/><Relationship Id="rId20" Type="http://schemas.openxmlformats.org/officeDocument/2006/relationships/hyperlink" Target="https://github.com/citp/TheWebNeverForg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rowserspy.dk/" TargetMode="External"/><Relationship Id="rId11" Type="http://schemas.openxmlformats.org/officeDocument/2006/relationships/hyperlink" Target="https://github.com/Valve/fingerprintjs2" TargetMode="External"/><Relationship Id="rId5" Type="http://schemas.openxmlformats.org/officeDocument/2006/relationships/hyperlink" Target="http://uniquemachine.org/" TargetMode="External"/><Relationship Id="rId15" Type="http://schemas.openxmlformats.org/officeDocument/2006/relationships/hyperlink" Target="https://github.com/ghostwords/chameleon" TargetMode="External"/><Relationship Id="rId10" Type="http://schemas.openxmlformats.org/officeDocument/2006/relationships/hyperlink" Target="https://webtransparency.cs.princeton.edu/webcensus/index.html#fp-results" TargetMode="External"/><Relationship Id="rId19" Type="http://schemas.openxmlformats.org/officeDocument/2006/relationships/hyperlink" Target="https://github.com/Song-Li/cross_browser" TargetMode="External"/><Relationship Id="rId4" Type="http://schemas.openxmlformats.org/officeDocument/2006/relationships/hyperlink" Target="https://panopticlick.eff.org/" TargetMode="External"/><Relationship Id="rId9" Type="http://schemas.openxmlformats.org/officeDocument/2006/relationships/hyperlink" Target="https://webrtchacks.com/an-intro-to-webrtcs-natfirewall-problem/" TargetMode="External"/><Relationship Id="rId14" Type="http://schemas.openxmlformats.org/officeDocument/2006/relationships/hyperlink" Target="https://github.com/qqTYXn7/browserpr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luquid.com/fingerprint" TargetMode="External"/><Relationship Id="rId2" Type="http://schemas.openxmlformats.org/officeDocument/2006/relationships/hyperlink" Target="https://github.com/fluquid/browser_fingerpr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rowserleaks.com/java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owserleaks.com/fon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owserleaks.com/webgl#what-is-webgl-fingerprinting" TargetMode="External"/><Relationship Id="rId2" Type="http://schemas.openxmlformats.org/officeDocument/2006/relationships/hyperlink" Target="https://browserleaks.com/canva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udiofingerprint.openwpm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ndomwalker.info/publications/OpenWPM_1_million_site_tracking_measurement.pdf" TargetMode="External"/><Relationship Id="rId2" Type="http://schemas.openxmlformats.org/officeDocument/2006/relationships/hyperlink" Target="https://browserleaks.com/webrt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6972"/>
            <a:ext cx="7206452" cy="2387600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Browser Fingerprinting</a:t>
            </a:r>
            <a:endParaRPr lang="en-IE" b="1" dirty="0">
              <a:solidFill>
                <a:schemeClr val="accent5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6647"/>
            <a:ext cx="7206452" cy="1655762"/>
          </a:xfrm>
        </p:spPr>
        <p:txBody>
          <a:bodyPr/>
          <a:lstStyle/>
          <a:p>
            <a:r>
              <a:rPr lang="en-US" dirty="0" err="1"/>
              <a:t>CorkSec</a:t>
            </a:r>
            <a:r>
              <a:rPr lang="en-US" dirty="0"/>
              <a:t>, 2017-05-09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785" y="1442863"/>
            <a:ext cx="2560764" cy="398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0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>
                <a:hlinkClick r:id="rId2"/>
              </a:rPr>
              <a:t>Countermeasures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Proper Counter-Intelligence</a:t>
            </a:r>
          </a:p>
          <a:p>
            <a:r>
              <a:rPr lang="en-US" sz="2400" dirty="0"/>
              <a:t>Act of blocking, protecting, faking responses can lead to track-ability itself</a:t>
            </a:r>
          </a:p>
          <a:p>
            <a:r>
              <a:rPr lang="en-US" sz="2400" dirty="0"/>
              <a:t>If you are the only person using a particular technique/solution that’s a 100% detection rate ;)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26" y="812400"/>
            <a:ext cx="4417351" cy="494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8"/>
            <a:ext cx="5257800" cy="4351338"/>
          </a:xfrm>
        </p:spPr>
        <p:txBody>
          <a:bodyPr>
            <a:noAutofit/>
          </a:bodyPr>
          <a:lstStyle/>
          <a:p>
            <a:r>
              <a:rPr lang="en-US" sz="2400" dirty="0"/>
              <a:t>No real end-to-end solution</a:t>
            </a:r>
          </a:p>
          <a:p>
            <a:r>
              <a:rPr lang="en-US" sz="2400" dirty="0"/>
              <a:t>Don’t stick out!</a:t>
            </a:r>
          </a:p>
          <a:p>
            <a:pPr lvl="1"/>
            <a:r>
              <a:rPr lang="en-US" sz="2000" dirty="0"/>
              <a:t>You can’t not communicate</a:t>
            </a:r>
          </a:p>
          <a:p>
            <a:pPr lvl="1"/>
            <a:r>
              <a:rPr lang="en-US" sz="2000" dirty="0"/>
              <a:t>Use as common a setup as possible</a:t>
            </a:r>
          </a:p>
          <a:p>
            <a:pPr lvl="1"/>
            <a:r>
              <a:rPr lang="en-US" sz="2000" dirty="0"/>
              <a:t>If you fake a profile, fake it consistently and choose a low-tech target</a:t>
            </a:r>
          </a:p>
          <a:p>
            <a:r>
              <a:rPr lang="en-US" sz="2400" dirty="0"/>
              <a:t>Privacy browsers</a:t>
            </a:r>
          </a:p>
          <a:p>
            <a:pPr lvl="1"/>
            <a:r>
              <a:rPr lang="en-US" sz="2000" dirty="0">
                <a:hlinkClick r:id="rId2"/>
              </a:rPr>
              <a:t>Epic</a:t>
            </a:r>
            <a:endParaRPr lang="en-US" sz="2000" dirty="0"/>
          </a:p>
          <a:p>
            <a:pPr lvl="1"/>
            <a:r>
              <a:rPr lang="en-US" sz="2000" dirty="0">
                <a:hlinkClick r:id="rId3"/>
              </a:rPr>
              <a:t>Brave</a:t>
            </a:r>
            <a:endParaRPr lang="en-US" sz="2000" dirty="0"/>
          </a:p>
          <a:p>
            <a:pPr lvl="1"/>
            <a:r>
              <a:rPr lang="en-IE" sz="2000" dirty="0" err="1"/>
              <a:t>Comodo</a:t>
            </a:r>
            <a:r>
              <a:rPr lang="en-IE" sz="2000" dirty="0"/>
              <a:t> Dragon/Ice Dragon</a:t>
            </a:r>
          </a:p>
          <a:p>
            <a:pPr lvl="1"/>
            <a:r>
              <a:rPr lang="en-US" sz="2000" dirty="0"/>
              <a:t>Tor Browser</a:t>
            </a:r>
          </a:p>
          <a:p>
            <a:r>
              <a:rPr lang="en-US" sz="2400" dirty="0" err="1">
                <a:hlinkClick r:id="rId4"/>
              </a:rPr>
              <a:t>Privoxy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14924" y="151114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Browser Plugins</a:t>
            </a:r>
          </a:p>
          <a:p>
            <a:pPr lvl="1"/>
            <a:r>
              <a:rPr lang="en-US" sz="2000" dirty="0">
                <a:hlinkClick r:id="rId5"/>
              </a:rPr>
              <a:t>Privacy Badger</a:t>
            </a:r>
            <a:endParaRPr lang="en-US" sz="2000" dirty="0"/>
          </a:p>
          <a:p>
            <a:pPr lvl="1"/>
            <a:r>
              <a:rPr lang="en-US" sz="2000" dirty="0">
                <a:hlinkClick r:id="rId6"/>
              </a:rPr>
              <a:t>Disconnect</a:t>
            </a:r>
            <a:endParaRPr lang="en-US" sz="2000" dirty="0"/>
          </a:p>
          <a:p>
            <a:pPr lvl="1"/>
            <a:r>
              <a:rPr lang="en-US" sz="2000" dirty="0" err="1">
                <a:hlinkClick r:id="rId7"/>
              </a:rPr>
              <a:t>uBlock</a:t>
            </a:r>
            <a:endParaRPr lang="en-US" sz="2000" dirty="0"/>
          </a:p>
          <a:p>
            <a:pPr lvl="1"/>
            <a:r>
              <a:rPr lang="en-US" sz="2000" dirty="0" err="1">
                <a:hlinkClick r:id="rId8"/>
              </a:rPr>
              <a:t>uMatrix</a:t>
            </a:r>
            <a:endParaRPr lang="en-US" sz="2000" dirty="0"/>
          </a:p>
          <a:p>
            <a:r>
              <a:rPr lang="en-US" sz="2400" dirty="0"/>
              <a:t>Ideally we’d want to instrument JS engine to intercept calls</a:t>
            </a:r>
            <a:br>
              <a:rPr lang="en-US" sz="2400" dirty="0"/>
            </a:br>
            <a:r>
              <a:rPr lang="en-US" sz="2400" dirty="0"/>
              <a:t>(electron, nw.js)</a:t>
            </a:r>
          </a:p>
          <a:p>
            <a:r>
              <a:rPr lang="en-US" sz="2400" dirty="0"/>
              <a:t>Hopefully fingerprinting is brittle,</a:t>
            </a:r>
            <a:br>
              <a:rPr lang="en-US" sz="2400" dirty="0"/>
            </a:br>
            <a:r>
              <a:rPr lang="en-US" sz="2400" dirty="0"/>
              <a:t>so that small perturbations cause false negatives</a:t>
            </a:r>
          </a:p>
        </p:txBody>
      </p:sp>
    </p:spTree>
    <p:extLst>
      <p:ext uri="{BB962C8B-B14F-4D97-AF65-F5344CB8AC3E}">
        <p14:creationId xmlns:p14="http://schemas.microsoft.com/office/powerpoint/2010/main" val="119699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76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Online</a:t>
            </a:r>
          </a:p>
          <a:p>
            <a:r>
              <a:rPr lang="en-IE" sz="2000" dirty="0">
                <a:hlinkClick r:id="rId2"/>
              </a:rPr>
              <a:t>browserleaks.com</a:t>
            </a:r>
            <a:endParaRPr lang="en-IE" sz="2000" dirty="0"/>
          </a:p>
          <a:p>
            <a:r>
              <a:rPr lang="en-IE" sz="2000" dirty="0">
                <a:hlinkClick r:id="rId3"/>
              </a:rPr>
              <a:t>amiunique.org</a:t>
            </a:r>
            <a:endParaRPr lang="en-IE" sz="2000" dirty="0"/>
          </a:p>
          <a:p>
            <a:r>
              <a:rPr lang="en-IE" sz="2000" dirty="0">
                <a:hlinkClick r:id="rId4"/>
              </a:rPr>
              <a:t>panopticlick.eff.org</a:t>
            </a:r>
            <a:endParaRPr lang="en-IE" sz="2000" dirty="0"/>
          </a:p>
          <a:p>
            <a:r>
              <a:rPr lang="en-IE" sz="2000" dirty="0">
                <a:hlinkClick r:id="rId5"/>
              </a:rPr>
              <a:t>uniquemachine.org</a:t>
            </a:r>
            <a:endParaRPr lang="en-IE" sz="2000" dirty="0"/>
          </a:p>
          <a:p>
            <a:r>
              <a:rPr lang="en-IE" sz="2000" dirty="0">
                <a:hlinkClick r:id="rId6"/>
              </a:rPr>
              <a:t>browserspy.dk</a:t>
            </a:r>
            <a:endParaRPr lang="en-IE" sz="2000" dirty="0"/>
          </a:p>
          <a:p>
            <a:r>
              <a:rPr lang="en-US" sz="2000" dirty="0">
                <a:hlinkClick r:id="rId7"/>
              </a:rPr>
              <a:t>The web never forgets</a:t>
            </a:r>
            <a:endParaRPr lang="en-US" sz="2000" dirty="0"/>
          </a:p>
          <a:p>
            <a:r>
              <a:rPr lang="en-US" sz="2000" dirty="0" err="1">
                <a:hlinkClick r:id="rId8"/>
              </a:rPr>
              <a:t>OpenWPM</a:t>
            </a:r>
            <a:r>
              <a:rPr lang="en-US" sz="2000" dirty="0">
                <a:hlinkClick r:id="rId8"/>
              </a:rPr>
              <a:t> Tracking Study</a:t>
            </a:r>
            <a:endParaRPr lang="en-US" sz="2000" dirty="0"/>
          </a:p>
          <a:p>
            <a:r>
              <a:rPr lang="en-US" sz="2000" dirty="0">
                <a:hlinkClick r:id="rId9"/>
              </a:rPr>
              <a:t>Intro to NAT/Firewall problem</a:t>
            </a:r>
            <a:endParaRPr lang="en-US" sz="2000" dirty="0"/>
          </a:p>
          <a:p>
            <a:r>
              <a:rPr lang="en-US" sz="2000" dirty="0">
                <a:hlinkClick r:id="rId10"/>
              </a:rPr>
              <a:t>Princeton Web Census</a:t>
            </a:r>
            <a:endParaRPr lang="en-IE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455765"/>
            <a:ext cx="600891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Show me the Code</a:t>
            </a:r>
          </a:p>
          <a:p>
            <a:r>
              <a:rPr lang="en-IE" sz="2000" dirty="0">
                <a:hlinkClick r:id="rId11"/>
              </a:rPr>
              <a:t>https://github.com/Valve/fingerprintjs2</a:t>
            </a:r>
            <a:endParaRPr lang="en-IE" sz="2000" dirty="0"/>
          </a:p>
          <a:p>
            <a:r>
              <a:rPr lang="en-US" sz="2000" dirty="0">
                <a:hlinkClick r:id="rId12"/>
              </a:rPr>
              <a:t>https://github.com/jackspirou/clientjs</a:t>
            </a:r>
            <a:endParaRPr lang="en-US" sz="2000" dirty="0"/>
          </a:p>
          <a:p>
            <a:r>
              <a:rPr lang="en-IE" sz="2000" dirty="0">
                <a:hlinkClick r:id="rId13"/>
              </a:rPr>
              <a:t>https://github.com/RobinLinus/ubercookie</a:t>
            </a:r>
            <a:endParaRPr lang="en-IE" sz="2000" dirty="0"/>
          </a:p>
          <a:p>
            <a:r>
              <a:rPr lang="en-IE" sz="2000" dirty="0">
                <a:hlinkClick r:id="rId14"/>
              </a:rPr>
              <a:t>https://github.com/qqTYXn7/browserprint</a:t>
            </a:r>
            <a:endParaRPr lang="en-IE" sz="2000" dirty="0"/>
          </a:p>
          <a:p>
            <a:r>
              <a:rPr lang="en-US" sz="2000" dirty="0">
                <a:hlinkClick r:id="rId15"/>
              </a:rPr>
              <a:t>https://github.com/ghostwords/chameleon</a:t>
            </a:r>
            <a:endParaRPr lang="en-US" sz="2000" dirty="0"/>
          </a:p>
          <a:p>
            <a:r>
              <a:rPr lang="en-US" sz="2000" dirty="0">
                <a:hlinkClick r:id="rId16"/>
              </a:rPr>
              <a:t>https://github.com/AlexanderSelzer/BeaverBird</a:t>
            </a:r>
            <a:endParaRPr lang="en-US" sz="2000" dirty="0"/>
          </a:p>
          <a:p>
            <a:r>
              <a:rPr lang="en-US" sz="2000" dirty="0">
                <a:hlinkClick r:id="rId17"/>
              </a:rPr>
              <a:t>https://github.com/dillbyrne/random-agent-spoofer</a:t>
            </a:r>
            <a:endParaRPr lang="en-US" sz="2000" dirty="0"/>
          </a:p>
          <a:p>
            <a:r>
              <a:rPr lang="en-US" sz="2000" dirty="0">
                <a:hlinkClick r:id="rId18"/>
              </a:rPr>
              <a:t>https://github.com/efforg/panopticlick-python</a:t>
            </a:r>
            <a:endParaRPr lang="en-US" sz="2000" dirty="0"/>
          </a:p>
          <a:p>
            <a:r>
              <a:rPr lang="en-IE" sz="2000" dirty="0">
                <a:hlinkClick r:id="rId19"/>
              </a:rPr>
              <a:t>https://github.com/Song-Li/cross_browser</a:t>
            </a:r>
            <a:endParaRPr lang="en-IE" sz="2000" dirty="0"/>
          </a:p>
          <a:p>
            <a:r>
              <a:rPr lang="en-IE" sz="2000" dirty="0">
                <a:hlinkClick r:id="rId20"/>
              </a:rPr>
              <a:t>https://github.com/citp/TheWebNeverForgets</a:t>
            </a: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4412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212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Johannes Ahlmann</a:t>
            </a:r>
          </a:p>
          <a:p>
            <a:r>
              <a:rPr lang="en-US" dirty="0"/>
              <a:t>Recently started </a:t>
            </a:r>
            <a:r>
              <a:rPr lang="en-US" dirty="0" err="1"/>
              <a:t>Fluquid</a:t>
            </a:r>
            <a:r>
              <a:rPr lang="en-US" dirty="0"/>
              <a:t> Ltd.</a:t>
            </a:r>
          </a:p>
          <a:p>
            <a:pPr lvl="1"/>
            <a:r>
              <a:rPr lang="en-US" dirty="0"/>
              <a:t>Machine Learning (NLP, DL, etc.)</a:t>
            </a:r>
          </a:p>
          <a:p>
            <a:pPr lvl="1"/>
            <a:r>
              <a:rPr lang="en-US" dirty="0"/>
              <a:t>Information Extraction</a:t>
            </a:r>
          </a:p>
          <a:p>
            <a:pPr lvl="1"/>
            <a:r>
              <a:rPr lang="en-US" dirty="0"/>
              <a:t>Gathering and Enriching Web Data</a:t>
            </a:r>
            <a:endParaRPr lang="en-IE" dirty="0"/>
          </a:p>
          <a:p>
            <a:r>
              <a:rPr lang="en-IE" dirty="0"/>
              <a:t>Slides + Code</a:t>
            </a:r>
          </a:p>
          <a:p>
            <a:pPr lvl="1">
              <a:tabLst>
                <a:tab pos="1712913" algn="l"/>
              </a:tabLst>
            </a:pPr>
            <a:r>
              <a:rPr lang="en-IE" dirty="0" err="1"/>
              <a:t>Github</a:t>
            </a:r>
            <a:r>
              <a:rPr lang="en-IE" dirty="0"/>
              <a:t>: 	</a:t>
            </a:r>
            <a:r>
              <a:rPr lang="en-IE" dirty="0" err="1">
                <a:hlinkClick r:id="rId2"/>
              </a:rPr>
              <a:t>fluquid</a:t>
            </a:r>
            <a:r>
              <a:rPr lang="en-IE" dirty="0">
                <a:hlinkClick r:id="rId2"/>
              </a:rPr>
              <a:t>/</a:t>
            </a:r>
            <a:r>
              <a:rPr lang="en-IE" dirty="0" err="1">
                <a:hlinkClick r:id="rId2"/>
              </a:rPr>
              <a:t>browser_fingerprint</a:t>
            </a:r>
            <a:endParaRPr lang="en-IE" dirty="0"/>
          </a:p>
          <a:p>
            <a:pPr lvl="1">
              <a:tabLst>
                <a:tab pos="1712913" algn="l"/>
              </a:tabLst>
            </a:pPr>
            <a:r>
              <a:rPr lang="en-IE" dirty="0"/>
              <a:t>Demo: 	</a:t>
            </a:r>
            <a:r>
              <a:rPr lang="en-IE" dirty="0">
                <a:hlinkClick r:id="rId3"/>
              </a:rPr>
              <a:t>fluquid.com/fingerprint</a:t>
            </a:r>
            <a:endParaRPr lang="en-IE" dirty="0"/>
          </a:p>
          <a:p>
            <a:pPr>
              <a:tabLst>
                <a:tab pos="1712913" algn="l"/>
              </a:tabLst>
            </a:pPr>
            <a:r>
              <a:rPr lang="en-US" dirty="0"/>
              <a:t>Contact:</a:t>
            </a:r>
            <a:br>
              <a:rPr lang="en-US" dirty="0"/>
            </a:br>
            <a:r>
              <a:rPr lang="en-US" dirty="0"/>
              <a:t>johannes@fluquid.com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50033" y="1542129"/>
            <a:ext cx="4665066" cy="1892173"/>
            <a:chOff x="3071277" y="4174534"/>
            <a:chExt cx="5477430" cy="22216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1277" y="4174534"/>
              <a:ext cx="3871428" cy="22216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352446" y="4777538"/>
              <a:ext cx="3196261" cy="11925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 err="1">
                  <a:solidFill>
                    <a:schemeClr val="accent4"/>
                  </a:solidFill>
                  <a:latin typeface="Century Gothic" panose="020B0502020202020204" pitchFamily="34" charset="0"/>
                </a:rPr>
                <a:t>fluquid</a:t>
              </a:r>
              <a:endParaRPr lang="en-IE" sz="6000" dirty="0">
                <a:solidFill>
                  <a:schemeClr val="accent4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4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4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Privacy</a:t>
            </a:r>
          </a:p>
          <a:p>
            <a:pPr lvl="1"/>
            <a:r>
              <a:rPr lang="en-US" dirty="0"/>
              <a:t>shadow profiles</a:t>
            </a:r>
          </a:p>
          <a:p>
            <a:pPr lvl="1"/>
            <a:r>
              <a:rPr lang="en-US" dirty="0"/>
              <a:t>cross browser tracking</a:t>
            </a:r>
          </a:p>
          <a:p>
            <a:pPr lvl="1"/>
            <a:r>
              <a:rPr lang="en-US" dirty="0"/>
              <a:t>persistent tracking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journalism sources</a:t>
            </a:r>
          </a:p>
          <a:p>
            <a:pPr lvl="1"/>
            <a:r>
              <a:rPr lang="en-US" dirty="0"/>
              <a:t>dissidents</a:t>
            </a:r>
          </a:p>
          <a:p>
            <a:pPr lvl="1"/>
            <a:r>
              <a:rPr lang="en-US" dirty="0"/>
              <a:t>incognito de-</a:t>
            </a:r>
            <a:r>
              <a:rPr lang="en-US" dirty="0" err="1"/>
              <a:t>anonimization</a:t>
            </a:r>
            <a:endParaRPr lang="en-US" dirty="0"/>
          </a:p>
          <a:p>
            <a:r>
              <a:rPr lang="en-US" dirty="0"/>
              <a:t>De-automation</a:t>
            </a:r>
          </a:p>
          <a:p>
            <a:pPr lvl="1"/>
            <a:r>
              <a:rPr lang="en-US" dirty="0"/>
              <a:t>anti-fraud</a:t>
            </a:r>
          </a:p>
          <a:p>
            <a:pPr lvl="1"/>
            <a:r>
              <a:rPr lang="en-US" dirty="0"/>
              <a:t>anti-bot</a:t>
            </a:r>
            <a:endParaRPr lang="en-I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4123"/>
            <a:ext cx="2827495" cy="2144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4" r="13064"/>
          <a:stretch/>
        </p:blipFill>
        <p:spPr>
          <a:xfrm>
            <a:off x="9136291" y="804123"/>
            <a:ext cx="2827495" cy="21530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/>
          <a:stretch/>
        </p:blipFill>
        <p:spPr>
          <a:xfrm>
            <a:off x="9136291" y="3226550"/>
            <a:ext cx="2827494" cy="2144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544" y="3226550"/>
            <a:ext cx="2863951" cy="214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310"/>
            <a:ext cx="625184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Has been around forever,</a:t>
            </a:r>
            <a:br>
              <a:rPr lang="en-US" dirty="0"/>
            </a:br>
            <a:r>
              <a:rPr lang="en-US" dirty="0"/>
              <a:t>but given limited attention</a:t>
            </a:r>
          </a:p>
          <a:p>
            <a:r>
              <a:rPr lang="en-US" dirty="0"/>
              <a:t>Particular interest by EFF and in academia since around 2009</a:t>
            </a:r>
          </a:p>
          <a:p>
            <a:r>
              <a:rPr lang="en-US" dirty="0"/>
              <a:t>2010 – EFF releases </a:t>
            </a:r>
            <a:r>
              <a:rPr lang="en-US" dirty="0" err="1"/>
              <a:t>panopticlick</a:t>
            </a:r>
            <a:endParaRPr lang="en-US" dirty="0"/>
          </a:p>
          <a:p>
            <a:r>
              <a:rPr lang="en-US" dirty="0"/>
              <a:t>Focus often on high-tech aspects</a:t>
            </a:r>
          </a:p>
          <a:p>
            <a:pPr lvl="1"/>
            <a:r>
              <a:rPr lang="en-US" dirty="0"/>
              <a:t>TCP stack</a:t>
            </a:r>
          </a:p>
          <a:p>
            <a:pPr lvl="1"/>
            <a:r>
              <a:rPr lang="en-US" dirty="0"/>
              <a:t>CPU fingerprint</a:t>
            </a:r>
          </a:p>
          <a:p>
            <a:pPr lvl="1"/>
            <a:r>
              <a:rPr lang="en-US" dirty="0"/>
              <a:t>GPU fingerprint</a:t>
            </a:r>
          </a:p>
          <a:p>
            <a:r>
              <a:rPr lang="en-US" dirty="0"/>
              <a:t>Obviously “fingerprinting” is used in addition to classic techniques (IP, cookies, </a:t>
            </a:r>
            <a:r>
              <a:rPr lang="en-US" dirty="0" err="1"/>
              <a:t>LocalStorage</a:t>
            </a:r>
            <a:r>
              <a:rPr lang="en-US" dirty="0"/>
              <a:t>, etc.)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045" y="1588559"/>
            <a:ext cx="4810503" cy="27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2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5089"/>
            <a:ext cx="5420156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Vanilla browser, plugins, battery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Canvas, </a:t>
            </a:r>
            <a:r>
              <a:rPr lang="en-US" dirty="0" err="1"/>
              <a:t>WebGL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Audio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WebRTC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Countermeasures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382" y="1765089"/>
            <a:ext cx="4658448" cy="30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Vanilla Browser</a:t>
            </a:r>
            <a:endParaRPr lang="en-IE" dirty="0"/>
          </a:p>
        </p:txBody>
      </p:sp>
      <p:sp>
        <p:nvSpPr>
          <p:cNvPr id="6" name="Rectangle 5"/>
          <p:cNvSpPr/>
          <p:nvPr/>
        </p:nvSpPr>
        <p:spPr>
          <a:xfrm>
            <a:off x="0" y="6058958"/>
            <a:ext cx="12192000" cy="799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221" y="139632"/>
            <a:ext cx="5502112" cy="660488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User agent</a:t>
            </a:r>
          </a:p>
          <a:p>
            <a:r>
              <a:rPr lang="en-US" dirty="0"/>
              <a:t>Fonts, </a:t>
            </a:r>
            <a:r>
              <a:rPr lang="en-US" dirty="0">
                <a:hlinkClick r:id="rId4"/>
              </a:rPr>
              <a:t>font metrics</a:t>
            </a:r>
            <a:endParaRPr lang="en-US" dirty="0"/>
          </a:p>
          <a:p>
            <a:r>
              <a:rPr lang="en-US" dirty="0"/>
              <a:t>Plugins</a:t>
            </a:r>
          </a:p>
          <a:p>
            <a:r>
              <a:rPr lang="en-US" dirty="0"/>
              <a:t>Mime-types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Screen, colors, touch</a:t>
            </a:r>
          </a:p>
          <a:p>
            <a:r>
              <a:rPr lang="en-US" dirty="0"/>
              <a:t>CPU, cores, OS, </a:t>
            </a:r>
            <a:r>
              <a:rPr lang="en-US" dirty="0" err="1"/>
              <a:t>timezone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8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>
                <a:hlinkClick r:id="rId2"/>
              </a:rPr>
              <a:t>Canvas</a:t>
            </a:r>
            <a:r>
              <a:rPr lang="en-US" dirty="0"/>
              <a:t>, </a:t>
            </a:r>
            <a:r>
              <a:rPr lang="en-US" dirty="0" err="1">
                <a:hlinkClick r:id="rId3"/>
              </a:rPr>
              <a:t>WebGL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Canvas Fonts</a:t>
            </a:r>
          </a:p>
          <a:p>
            <a:r>
              <a:rPr lang="en-US" sz="2400" dirty="0"/>
              <a:t>Renders information using</a:t>
            </a:r>
          </a:p>
          <a:p>
            <a:pPr lvl="1"/>
            <a:r>
              <a:rPr lang="en-US" sz="2000" dirty="0"/>
              <a:t>2D Canvas</a:t>
            </a:r>
          </a:p>
          <a:p>
            <a:pPr lvl="1"/>
            <a:r>
              <a:rPr lang="en-US" sz="2000" dirty="0"/>
              <a:t>3D </a:t>
            </a:r>
            <a:r>
              <a:rPr lang="en-US" sz="2000" dirty="0" err="1"/>
              <a:t>WebGL</a:t>
            </a:r>
            <a:endParaRPr lang="en-US" sz="2000" dirty="0"/>
          </a:p>
          <a:p>
            <a:r>
              <a:rPr lang="en-US" sz="2400" dirty="0"/>
              <a:t>Each hardware/system will render information slightly differently</a:t>
            </a:r>
          </a:p>
          <a:p>
            <a:r>
              <a:rPr lang="en-US" sz="2400" dirty="0"/>
              <a:t>In principle works across browsers, operating systems</a:t>
            </a:r>
          </a:p>
          <a:p>
            <a:r>
              <a:rPr lang="en-US" sz="2400" dirty="0"/>
              <a:t>Possibly quite difficult to fake well</a:t>
            </a:r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55147" y="109482"/>
            <a:ext cx="5058511" cy="5896031"/>
            <a:chOff x="6055147" y="138057"/>
            <a:chExt cx="5214305" cy="60776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t="14157" r="30221"/>
            <a:stretch/>
          </p:blipFill>
          <p:spPr>
            <a:xfrm>
              <a:off x="6075574" y="1809750"/>
              <a:ext cx="5193878" cy="440592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r="30314"/>
            <a:stretch/>
          </p:blipFill>
          <p:spPr>
            <a:xfrm>
              <a:off x="6055147" y="138057"/>
              <a:ext cx="5193878" cy="1552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3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>
                <a:hlinkClick r:id="rId2"/>
              </a:rPr>
              <a:t>Audio Stack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Does not record/play audio</a:t>
            </a:r>
            <a:endParaRPr lang="en-IE" dirty="0"/>
          </a:p>
          <a:p>
            <a:r>
              <a:rPr lang="en-IE" dirty="0"/>
              <a:t>Captures oscillation/compression properties of your machine's audio stack itself</a:t>
            </a:r>
          </a:p>
          <a:p>
            <a:r>
              <a:rPr lang="en-IE" dirty="0" err="1"/>
              <a:t>OscillatorNode</a:t>
            </a:r>
            <a:r>
              <a:rPr lang="en-IE" dirty="0"/>
              <a:t> -&gt; </a:t>
            </a:r>
            <a:r>
              <a:rPr lang="en-IE" dirty="0" err="1"/>
              <a:t>DynamicsCompressorNode</a:t>
            </a:r>
            <a:r>
              <a:rPr lang="en-IE" dirty="0"/>
              <a:t> -&gt; </a:t>
            </a:r>
            <a:r>
              <a:rPr lang="en-IE" dirty="0" err="1"/>
              <a:t>OfflineAudioContext</a:t>
            </a:r>
            <a:endParaRPr lang="en-I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62" y="111547"/>
            <a:ext cx="5738289" cy="58159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40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>
                <a:hlinkClick r:id="rId2"/>
              </a:rPr>
              <a:t>WebRTC</a:t>
            </a:r>
            <a:endParaRPr lang="en-IE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35339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Can leak local IP address</a:t>
            </a:r>
          </a:p>
          <a:p>
            <a:r>
              <a:rPr lang="en-US" sz="2400" dirty="0" err="1"/>
              <a:t>Input/Output</a:t>
            </a:r>
            <a:br>
              <a:rPr lang="en-US" sz="2400" dirty="0"/>
            </a:br>
            <a:r>
              <a:rPr lang="en-US" sz="2400" dirty="0"/>
              <a:t>Device Enumeration</a:t>
            </a:r>
            <a:br>
              <a:rPr lang="en-US" sz="2400" dirty="0"/>
            </a:br>
            <a:r>
              <a:rPr lang="en-US" sz="2400" dirty="0"/>
              <a:t>(At least hashes are self-generated)</a:t>
            </a:r>
          </a:p>
          <a:p>
            <a:r>
              <a:rPr lang="en-US" sz="2400" dirty="0"/>
              <a:t>“</a:t>
            </a:r>
            <a:r>
              <a:rPr lang="en-IE" sz="2400" dirty="0"/>
              <a:t>collects all available candidate addresses, including on local interfaces and makes them available to the web application without explicit permission from the user.” (</a:t>
            </a:r>
            <a:r>
              <a:rPr lang="en-IE" sz="2400" dirty="0">
                <a:hlinkClick r:id="rId3"/>
              </a:rPr>
              <a:t>source</a:t>
            </a:r>
            <a:r>
              <a:rPr lang="en-IE" sz="2400" dirty="0"/>
              <a:t>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617" y="1274212"/>
            <a:ext cx="6004448" cy="422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9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316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Office Theme</vt:lpstr>
      <vt:lpstr>Browser Fingerprinting</vt:lpstr>
      <vt:lpstr>About Me</vt:lpstr>
      <vt:lpstr>Relevance</vt:lpstr>
      <vt:lpstr>History</vt:lpstr>
      <vt:lpstr>Aspects</vt:lpstr>
      <vt:lpstr>1. Vanilla Browser</vt:lpstr>
      <vt:lpstr>2. Canvas, WebGL</vt:lpstr>
      <vt:lpstr>3. Audio Stack</vt:lpstr>
      <vt:lpstr>4. WebRTC</vt:lpstr>
      <vt:lpstr>4. Countermeasures</vt:lpstr>
      <vt:lpstr>Solutions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Browser Fingerprinting</dc:title>
  <dc:creator>Johannes Ahlmann</dc:creator>
  <cp:lastModifiedBy>Johannes Ahlmann</cp:lastModifiedBy>
  <cp:revision>30</cp:revision>
  <dcterms:created xsi:type="dcterms:W3CDTF">2017-05-09T11:39:58Z</dcterms:created>
  <dcterms:modified xsi:type="dcterms:W3CDTF">2017-05-09T16:25:48Z</dcterms:modified>
</cp:coreProperties>
</file>