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1" r:id="rId2"/>
    <p:sldId id="290" r:id="rId3"/>
    <p:sldId id="287" r:id="rId4"/>
    <p:sldId id="257" r:id="rId5"/>
    <p:sldId id="271" r:id="rId6"/>
    <p:sldId id="273" r:id="rId7"/>
    <p:sldId id="274" r:id="rId8"/>
    <p:sldId id="265" r:id="rId9"/>
    <p:sldId id="272" r:id="rId10"/>
    <p:sldId id="275" r:id="rId11"/>
    <p:sldId id="276" r:id="rId12"/>
    <p:sldId id="269" r:id="rId13"/>
    <p:sldId id="277" r:id="rId14"/>
    <p:sldId id="279" r:id="rId15"/>
    <p:sldId id="270" r:id="rId16"/>
    <p:sldId id="278" r:id="rId17"/>
    <p:sldId id="280" r:id="rId18"/>
    <p:sldId id="281" r:id="rId19"/>
    <p:sldId id="282" r:id="rId20"/>
    <p:sldId id="285" r:id="rId21"/>
    <p:sldId id="284" r:id="rId22"/>
    <p:sldId id="286" r:id="rId23"/>
    <p:sldId id="283" r:id="rId24"/>
    <p:sldId id="288" r:id="rId25"/>
    <p:sldId id="28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1" autoAdjust="0"/>
    <p:restoredTop sz="69127" autoAdjust="0"/>
  </p:normalViewPr>
  <p:slideViewPr>
    <p:cSldViewPr snapToGrid="0">
      <p:cViewPr varScale="1">
        <p:scale>
          <a:sx n="74" d="100"/>
          <a:sy n="74" d="100"/>
        </p:scale>
        <p:origin x="360" y="5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01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54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63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88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86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27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14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87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35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58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95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1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92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52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7/12/2017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7/12/2017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7/12/2017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7/12/2017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7/12/2017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7/12/2017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7/12/2017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7/12/2017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7/12/2017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Ransomware and 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Markus Strauss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450" y="503853"/>
            <a:ext cx="7277100" cy="5286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86021" y="2114550"/>
            <a:ext cx="7248529" cy="6000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65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Ransomware reaches the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Introducing gradual encryption</a:t>
            </a:r>
          </a:p>
        </p:txBody>
      </p:sp>
    </p:spTree>
    <p:extLst>
      <p:ext uri="{BB962C8B-B14F-4D97-AF65-F5344CB8AC3E}">
        <p14:creationId xmlns:p14="http://schemas.microsoft.com/office/powerpoint/2010/main" val="307621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in 2014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571500"/>
            <a:ext cx="7272338" cy="902858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56" y="2205037"/>
            <a:ext cx="5153025" cy="1381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400" y="4058025"/>
            <a:ext cx="3600000" cy="707060"/>
          </a:xfrm>
          <a:prstGeom prst="rect">
            <a:avLst/>
          </a:prstGeom>
          <a:ln w="38100">
            <a:solidFill>
              <a:schemeClr val="bg1">
                <a:lumMod val="85000"/>
              </a:schemeClr>
            </a:solidFill>
            <a:miter lim="800000"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2917" y="4455691"/>
            <a:ext cx="3600000" cy="742575"/>
          </a:xfrm>
          <a:prstGeom prst="rect">
            <a:avLst/>
          </a:prstGeom>
          <a:ln w="38100">
            <a:solidFill>
              <a:schemeClr val="bg1">
                <a:lumMod val="85000"/>
              </a:schemeClr>
            </a:solidFill>
            <a:miter lim="800000"/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6085" y="5126094"/>
            <a:ext cx="3600000" cy="1017040"/>
          </a:xfrm>
          <a:prstGeom prst="rect">
            <a:avLst/>
          </a:prstGeom>
          <a:ln w="38100">
            <a:solidFill>
              <a:schemeClr val="bg1">
                <a:lumMod val="85000"/>
              </a:schemeClr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Ransomware reaches the database</a:t>
            </a: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46238"/>
            <a:ext cx="9601200" cy="436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689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 closer look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case of </a:t>
            </a:r>
            <a:r>
              <a:rPr lang="en-US" dirty="0" err="1"/>
              <a:t>phpBB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96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phpBB</a:t>
            </a:r>
            <a:r>
              <a:rPr lang="en-US" dirty="0"/>
              <a:t> as </a:t>
            </a:r>
            <a:r>
              <a:rPr lang="en-US" dirty="0" err="1"/>
              <a:t>RansomWeb</a:t>
            </a:r>
            <a:r>
              <a:rPr lang="en-US" dirty="0"/>
              <a:t> vector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1" y="941387"/>
            <a:ext cx="7299180" cy="19669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4000" y="4165600"/>
            <a:ext cx="61742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This is a changed function inside </a:t>
            </a:r>
            <a:r>
              <a:rPr lang="en-GB" sz="1600" b="1" dirty="0" err="1"/>
              <a:t>factory.php</a:t>
            </a:r>
            <a:r>
              <a:rPr lang="en-GB" sz="1600" dirty="0"/>
              <a:t> essentially ensuring</a:t>
            </a:r>
          </a:p>
          <a:p>
            <a:r>
              <a:rPr lang="en-GB" sz="1600" dirty="0"/>
              <a:t>That the returned values for </a:t>
            </a:r>
            <a:r>
              <a:rPr lang="en-GB" sz="1600" dirty="0" err="1"/>
              <a:t>user_password</a:t>
            </a:r>
            <a:r>
              <a:rPr lang="en-GB" sz="1600" dirty="0"/>
              <a:t> and </a:t>
            </a:r>
            <a:r>
              <a:rPr lang="en-GB" sz="1600" dirty="0" err="1"/>
              <a:t>user_email</a:t>
            </a:r>
            <a:r>
              <a:rPr lang="en-GB" sz="1600" dirty="0"/>
              <a:t> are </a:t>
            </a:r>
          </a:p>
          <a:p>
            <a:r>
              <a:rPr lang="en-GB" sz="1600" dirty="0"/>
              <a:t>decrypted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5400" y="1320800"/>
            <a:ext cx="3862854" cy="352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298700" y="2197893"/>
            <a:ext cx="3862854" cy="352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1700"/>
            <a:ext cx="7329760" cy="3162300"/>
          </a:xfrm>
          <a:prstGeom prst="rect">
            <a:avLst/>
          </a:prstGeom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phpBB</a:t>
            </a:r>
            <a:r>
              <a:rPr lang="en-US" dirty="0"/>
              <a:t> as </a:t>
            </a:r>
            <a:r>
              <a:rPr lang="en-US" dirty="0" err="1"/>
              <a:t>RansomWeb</a:t>
            </a:r>
            <a:r>
              <a:rPr lang="en-US" dirty="0"/>
              <a:t> vector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9623" y="4988574"/>
            <a:ext cx="6790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 the attacker needs to ensure that every new user that’s added </a:t>
            </a:r>
          </a:p>
          <a:p>
            <a:r>
              <a:rPr lang="en-GB" sz="1600" dirty="0"/>
              <a:t>Is encrypted. Here, </a:t>
            </a:r>
            <a:r>
              <a:rPr lang="en-GB" sz="1600" dirty="0" err="1"/>
              <a:t>functions_user.php</a:t>
            </a:r>
            <a:r>
              <a:rPr lang="en-GB" sz="1600" dirty="0"/>
              <a:t> has a changed </a:t>
            </a:r>
            <a:r>
              <a:rPr lang="en-GB" sz="1600" dirty="0" err="1"/>
              <a:t>user_add</a:t>
            </a:r>
            <a:r>
              <a:rPr lang="en-GB" sz="1600" dirty="0"/>
              <a:t> function.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9623" y="2159000"/>
            <a:ext cx="6029577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11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phpBB</a:t>
            </a:r>
            <a:r>
              <a:rPr lang="en-US" dirty="0"/>
              <a:t> as </a:t>
            </a:r>
            <a:r>
              <a:rPr lang="en-US" dirty="0" err="1"/>
              <a:t>RansomWeb</a:t>
            </a:r>
            <a:r>
              <a:rPr lang="en-US" dirty="0"/>
              <a:t> vector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5997" y="5445774"/>
            <a:ext cx="68579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So far the attacker made sure that new users email and password get</a:t>
            </a:r>
          </a:p>
          <a:p>
            <a:r>
              <a:rPr lang="en-GB" sz="1600" dirty="0"/>
              <a:t>Stored encrypted. With these changes in </a:t>
            </a:r>
            <a:r>
              <a:rPr lang="en-GB" sz="1600" b="1" dirty="0" err="1"/>
              <a:t>cp_activate</a:t>
            </a:r>
            <a:r>
              <a:rPr lang="en-GB" sz="1600" b="1" dirty="0"/>
              <a:t> &amp; </a:t>
            </a:r>
            <a:r>
              <a:rPr lang="en-GB" sz="1600" b="1" dirty="0" err="1"/>
              <a:t>ucp_profile.php</a:t>
            </a:r>
            <a:endParaRPr lang="en-GB" sz="1600" dirty="0"/>
          </a:p>
          <a:p>
            <a:r>
              <a:rPr lang="en-GB" sz="1600" dirty="0"/>
              <a:t>the attacker now makes sure that the activation and any password</a:t>
            </a:r>
          </a:p>
          <a:p>
            <a:r>
              <a:rPr lang="en-GB" sz="1600" dirty="0"/>
              <a:t>Changes in the User Profile are equally encrypted.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" y="571500"/>
            <a:ext cx="7094688" cy="1981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37" y="2552700"/>
            <a:ext cx="7094688" cy="244988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" y="1231900"/>
            <a:ext cx="56642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04800" y="3206750"/>
            <a:ext cx="6261100" cy="628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46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phpBB</a:t>
            </a:r>
            <a:r>
              <a:rPr lang="en-US" dirty="0"/>
              <a:t> as </a:t>
            </a:r>
            <a:r>
              <a:rPr lang="en-US" dirty="0" err="1"/>
              <a:t>RansomWeb</a:t>
            </a:r>
            <a:r>
              <a:rPr lang="en-US" dirty="0"/>
              <a:t> vector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" y="214312"/>
            <a:ext cx="7182278" cy="52974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950" y="5941074"/>
            <a:ext cx="6978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 the attacker ensures that there is a valid key to decrypt data on the fly</a:t>
            </a:r>
          </a:p>
        </p:txBody>
      </p:sp>
      <p:sp>
        <p:nvSpPr>
          <p:cNvPr id="6" name="Rectangle 5"/>
          <p:cNvSpPr/>
          <p:nvPr/>
        </p:nvSpPr>
        <p:spPr>
          <a:xfrm>
            <a:off x="215900" y="4533900"/>
            <a:ext cx="6134100" cy="747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64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Ransomware reaches the database</a:t>
            </a: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46238"/>
            <a:ext cx="9601200" cy="4368800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3581400" y="2438400"/>
            <a:ext cx="1257300" cy="215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bg1">
                    <a:lumMod val="50000"/>
                  </a:schemeClr>
                </a:solidFill>
              </a:rPr>
              <a:t>Username / password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48100" y="1851819"/>
            <a:ext cx="1257300" cy="215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bg1">
                    <a:lumMod val="50000"/>
                  </a:schemeClr>
                </a:solidFill>
              </a:rPr>
              <a:t>Username / password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1" y="5081800"/>
            <a:ext cx="2679699" cy="72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3418" y="4951510"/>
            <a:ext cx="2506663" cy="6999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5056" y="4099846"/>
            <a:ext cx="835025" cy="380282"/>
          </a:xfrm>
          <a:prstGeom prst="rect">
            <a:avLst/>
          </a:prstGeom>
          <a:effectLst>
            <a:glow rad="127000">
              <a:schemeClr val="tx1">
                <a:lumMod val="90000"/>
                <a:lumOff val="1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662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Contact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Markus Strauss</a:t>
            </a:r>
          </a:p>
          <a:p>
            <a:r>
              <a:rPr lang="en-GB" dirty="0"/>
              <a:t>markus.strauss@myself.com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3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phpBB</a:t>
            </a:r>
            <a:r>
              <a:rPr lang="en-US" dirty="0"/>
              <a:t> as </a:t>
            </a:r>
            <a:r>
              <a:rPr lang="en-US" dirty="0" err="1"/>
              <a:t>RansomWeb</a:t>
            </a:r>
            <a:r>
              <a:rPr lang="en-US" dirty="0"/>
              <a:t> vector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" y="214312"/>
            <a:ext cx="7182278" cy="52974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5900" y="4533900"/>
            <a:ext cx="6134100" cy="747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07950" y="5941074"/>
            <a:ext cx="5548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Imagine what happens when the attacker removes the key </a:t>
            </a:r>
          </a:p>
        </p:txBody>
      </p:sp>
    </p:spTree>
    <p:extLst>
      <p:ext uri="{BB962C8B-B14F-4D97-AF65-F5344CB8AC3E}">
        <p14:creationId xmlns:p14="http://schemas.microsoft.com/office/powerpoint/2010/main" val="51698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phpBB</a:t>
            </a:r>
            <a:r>
              <a:rPr lang="en-US" dirty="0"/>
              <a:t> as </a:t>
            </a:r>
            <a:r>
              <a:rPr lang="en-US" dirty="0" err="1"/>
              <a:t>RansomWeb</a:t>
            </a:r>
            <a:r>
              <a:rPr lang="en-US" dirty="0"/>
              <a:t> vector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" y="214312"/>
            <a:ext cx="7182278" cy="52974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950" y="5941074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…….</a:t>
            </a:r>
          </a:p>
        </p:txBody>
      </p:sp>
      <p:sp>
        <p:nvSpPr>
          <p:cNvPr id="2" name="Rectangle 1"/>
          <p:cNvSpPr/>
          <p:nvPr/>
        </p:nvSpPr>
        <p:spPr>
          <a:xfrm>
            <a:off x="215900" y="4521200"/>
            <a:ext cx="6286500" cy="8382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33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633538"/>
            <a:ext cx="9156700" cy="445244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Ransomware reaches the database</a:t>
            </a:r>
          </a:p>
        </p:txBody>
      </p:sp>
      <p:sp>
        <p:nvSpPr>
          <p:cNvPr id="2" name="Rectangle 1"/>
          <p:cNvSpPr/>
          <p:nvPr/>
        </p:nvSpPr>
        <p:spPr>
          <a:xfrm>
            <a:off x="3581400" y="2438400"/>
            <a:ext cx="1257300" cy="215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bg1">
                    <a:lumMod val="50000"/>
                  </a:schemeClr>
                </a:solidFill>
              </a:rPr>
              <a:t>Username / password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1" y="5119900"/>
            <a:ext cx="2679699" cy="72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3418" y="5002310"/>
            <a:ext cx="2506663" cy="6999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8856" y="4099846"/>
            <a:ext cx="835025" cy="380282"/>
          </a:xfrm>
          <a:prstGeom prst="rect">
            <a:avLst/>
          </a:prstGeom>
          <a:effectLst>
            <a:glow rad="127000">
              <a:schemeClr val="tx1">
                <a:lumMod val="90000"/>
                <a:lumOff val="10000"/>
              </a:schemeClr>
            </a:glow>
          </a:effectLst>
        </p:spPr>
      </p:pic>
      <p:sp>
        <p:nvSpPr>
          <p:cNvPr id="10" name="&quot;No&quot; Symbol 9"/>
          <p:cNvSpPr/>
          <p:nvPr/>
        </p:nvSpPr>
        <p:spPr>
          <a:xfrm>
            <a:off x="2438400" y="1897380"/>
            <a:ext cx="1143000" cy="1082040"/>
          </a:xfrm>
          <a:prstGeom prst="noSmoking">
            <a:avLst>
              <a:gd name="adj" fmla="val 7629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17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Keep it clean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Keep your application server up to date</a:t>
            </a:r>
          </a:p>
          <a:p>
            <a:r>
              <a:rPr lang="en-GB" dirty="0"/>
              <a:t>Keep your applications patched </a:t>
            </a:r>
          </a:p>
          <a:p>
            <a:r>
              <a:rPr lang="en-GB" dirty="0"/>
              <a:t>Have a File Integrity Monitoring solution on your Application Server </a:t>
            </a:r>
          </a:p>
          <a:p>
            <a:r>
              <a:rPr lang="en-GB" dirty="0"/>
              <a:t>Use Native Auditing or a third party auditing </a:t>
            </a:r>
          </a:p>
          <a:p>
            <a:r>
              <a:rPr lang="en-GB" dirty="0"/>
              <a:t>Use Intrusion prevention that helps preventing SQL injections </a:t>
            </a:r>
          </a:p>
          <a:p>
            <a:r>
              <a:rPr lang="en-GB" dirty="0"/>
              <a:t>And if all that fails or you can’t update……</a:t>
            </a:r>
          </a:p>
        </p:txBody>
      </p:sp>
    </p:spTree>
    <p:extLst>
      <p:ext uri="{BB962C8B-B14F-4D97-AF65-F5344CB8AC3E}">
        <p14:creationId xmlns:p14="http://schemas.microsoft.com/office/powerpoint/2010/main" val="401202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….Get the hell out of there</a:t>
            </a:r>
          </a:p>
        </p:txBody>
      </p:sp>
      <p:pic>
        <p:nvPicPr>
          <p:cNvPr id="6146" name="Picture 2" descr="…Using In-Memory OLTP Tables in Azure for the first time…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187" y="2331720"/>
            <a:ext cx="487362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58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8746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700" dirty="0"/>
              <a:t>When you find out that the programmers are using the </a:t>
            </a:r>
            <a:r>
              <a:rPr lang="en-GB" sz="2700" dirty="0" err="1"/>
              <a:t>sa</a:t>
            </a:r>
            <a:r>
              <a:rPr lang="en-GB" sz="2700" dirty="0"/>
              <a:t> username and password for the production connection string</a:t>
            </a:r>
            <a:br>
              <a:rPr lang="en-GB" dirty="0"/>
            </a:br>
            <a:endParaRPr lang="en-GB" dirty="0"/>
          </a:p>
        </p:txBody>
      </p:sp>
      <p:pic>
        <p:nvPicPr>
          <p:cNvPr id="4100" name="Picture 4" descr="When our 2 hour window for the major production upgrade turns into 2 days because of replication problems (HT @sqlprincess)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595" y="1826894"/>
            <a:ext cx="7242810" cy="408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33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Ransomware and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Ransomware over the years</a:t>
            </a:r>
          </a:p>
          <a:p>
            <a:r>
              <a:rPr lang="en-US" dirty="0"/>
              <a:t>Traditional Ransomware approach</a:t>
            </a:r>
          </a:p>
          <a:p>
            <a:r>
              <a:rPr lang="en-US" dirty="0"/>
              <a:t>Ransomware reaches the database</a:t>
            </a:r>
          </a:p>
          <a:p>
            <a:r>
              <a:rPr lang="en-US" dirty="0"/>
              <a:t>A closer look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Ransomware over the years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33845" y="5091544"/>
            <a:ext cx="10889673" cy="0"/>
          </a:xfrm>
          <a:prstGeom prst="straightConnector1">
            <a:avLst/>
          </a:prstGeom>
          <a:ln w="53975" cap="flat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15736" y="5091544"/>
            <a:ext cx="0" cy="56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66922" y="565265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1989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47759" y="2930235"/>
            <a:ext cx="1335951" cy="2161309"/>
            <a:chOff x="547759" y="2930235"/>
            <a:chExt cx="1335951" cy="2161309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215735" y="3418609"/>
              <a:ext cx="0" cy="1672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547759" y="2930235"/>
              <a:ext cx="1335951" cy="4883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AIDS Virus</a:t>
              </a:r>
              <a:endParaRPr lang="en-GB" dirty="0"/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4194466" y="5091544"/>
            <a:ext cx="0" cy="56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5652" y="565265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2006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526489" y="3491346"/>
            <a:ext cx="1335951" cy="2161309"/>
            <a:chOff x="547759" y="2930235"/>
            <a:chExt cx="1335951" cy="2161309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1215735" y="3418609"/>
              <a:ext cx="0" cy="1672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547759" y="2930235"/>
              <a:ext cx="1335951" cy="4883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/>
                <a:t>Archievus</a:t>
              </a:r>
              <a:endParaRPr lang="en-GB" dirty="0"/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5908963" y="5091544"/>
            <a:ext cx="0" cy="56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60149" y="565265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2012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240986" y="3039339"/>
            <a:ext cx="1335951" cy="2161309"/>
            <a:chOff x="547759" y="2930235"/>
            <a:chExt cx="1335951" cy="2161309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1215735" y="3418609"/>
              <a:ext cx="0" cy="1672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547759" y="2930235"/>
              <a:ext cx="1335951" cy="4883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/>
                <a:t>Reveton</a:t>
              </a:r>
              <a:endParaRPr lang="en-GB" dirty="0"/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7093527" y="5091544"/>
            <a:ext cx="0" cy="56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44713" y="565265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2013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6425550" y="2337953"/>
            <a:ext cx="1398805" cy="2951021"/>
            <a:chOff x="6425550" y="2337953"/>
            <a:chExt cx="1398805" cy="2951021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093526" y="2826329"/>
              <a:ext cx="0" cy="2462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6425550" y="2337953"/>
              <a:ext cx="1398805" cy="4883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/>
                <a:t>Cryptolocker</a:t>
              </a:r>
              <a:endParaRPr lang="en-GB" dirty="0"/>
            </a:p>
          </p:txBody>
        </p:sp>
      </p:grpSp>
      <p:cxnSp>
        <p:nvCxnSpPr>
          <p:cNvPr id="32" name="Straight Connector 31"/>
          <p:cNvCxnSpPr/>
          <p:nvPr/>
        </p:nvCxnSpPr>
        <p:spPr>
          <a:xfrm>
            <a:off x="8139968" y="5091544"/>
            <a:ext cx="0" cy="56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91154" y="565265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2014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7356765" y="3491346"/>
            <a:ext cx="1620980" cy="2161312"/>
            <a:chOff x="7356765" y="3491346"/>
            <a:chExt cx="1620980" cy="2161312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8139967" y="3979723"/>
              <a:ext cx="0" cy="1672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/>
            <p:cNvSpPr/>
            <p:nvPr/>
          </p:nvSpPr>
          <p:spPr>
            <a:xfrm>
              <a:off x="7356765" y="3491346"/>
              <a:ext cx="1620980" cy="4883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/>
                <a:t>Cryptodefense</a:t>
              </a:r>
              <a:endParaRPr lang="en-GB" dirty="0"/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9186407" y="5091544"/>
            <a:ext cx="0" cy="56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837593" y="565265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2015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521982" y="2130133"/>
            <a:ext cx="1398805" cy="2951021"/>
            <a:chOff x="6425550" y="2337953"/>
            <a:chExt cx="1398805" cy="2951021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7093526" y="2826329"/>
              <a:ext cx="0" cy="2462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6425550" y="2337953"/>
              <a:ext cx="1398805" cy="4883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Tesla Crypt</a:t>
              </a:r>
              <a:endParaRPr lang="en-GB" dirty="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10232846" y="5091544"/>
            <a:ext cx="0" cy="56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884032" y="565265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2016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9564869" y="3501015"/>
            <a:ext cx="1335951" cy="2161309"/>
            <a:chOff x="547759" y="2930235"/>
            <a:chExt cx="1335951" cy="2161309"/>
          </a:xfrm>
        </p:grpSpPr>
        <p:cxnSp>
          <p:nvCxnSpPr>
            <p:cNvPr id="49" name="Straight Connector 48"/>
            <p:cNvCxnSpPr/>
            <p:nvPr/>
          </p:nvCxnSpPr>
          <p:spPr>
            <a:xfrm flipV="1">
              <a:off x="1215735" y="3418609"/>
              <a:ext cx="0" cy="1672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/>
            <p:cNvSpPr/>
            <p:nvPr/>
          </p:nvSpPr>
          <p:spPr>
            <a:xfrm>
              <a:off x="547759" y="2930235"/>
              <a:ext cx="1335951" cy="4883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L0cky</a:t>
              </a:r>
              <a:endParaRPr lang="en-GB" dirty="0"/>
            </a:p>
          </p:txBody>
        </p:sp>
      </p:grpSp>
      <p:cxnSp>
        <p:nvCxnSpPr>
          <p:cNvPr id="51" name="Straight Connector 50"/>
          <p:cNvCxnSpPr/>
          <p:nvPr/>
        </p:nvCxnSpPr>
        <p:spPr>
          <a:xfrm>
            <a:off x="11279285" y="5091544"/>
            <a:ext cx="0" cy="56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930471" y="565265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2017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0570760" y="1354466"/>
            <a:ext cx="1398805" cy="3858117"/>
            <a:chOff x="10571268" y="1342531"/>
            <a:chExt cx="1398805" cy="3858117"/>
          </a:xfrm>
        </p:grpSpPr>
        <p:cxnSp>
          <p:nvCxnSpPr>
            <p:cNvPr id="58" name="Straight Connector 57"/>
            <p:cNvCxnSpPr/>
            <p:nvPr/>
          </p:nvCxnSpPr>
          <p:spPr>
            <a:xfrm flipH="1" flipV="1">
              <a:off x="11239244" y="1830908"/>
              <a:ext cx="29650" cy="3369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ounded Rectangle 58"/>
            <p:cNvSpPr/>
            <p:nvPr/>
          </p:nvSpPr>
          <p:spPr>
            <a:xfrm>
              <a:off x="10571268" y="1342531"/>
              <a:ext cx="1398805" cy="4883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/>
                <a:t>WannaCry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292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9" grpId="0"/>
      <p:bldP spid="24" grpId="0"/>
      <p:bldP spid="33" grpId="0"/>
      <p:bldP spid="42" grpId="0"/>
      <p:bldP spid="47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Ransomware over the years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118" y="1646238"/>
            <a:ext cx="5719763" cy="444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7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Ransomware over the years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1757362"/>
            <a:ext cx="9763125" cy="431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5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Traditional Ransomware approach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Traditional Ransomware approach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692" y="1762941"/>
            <a:ext cx="8370616" cy="42786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659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2904</TotalTime>
  <Words>349</Words>
  <Application>Microsoft Office PowerPoint</Application>
  <PresentationFormat>Widescreen</PresentationFormat>
  <Paragraphs>91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Arial</vt:lpstr>
      <vt:lpstr>Diamond Grid 16x9</vt:lpstr>
      <vt:lpstr>Ransomware and Databases</vt:lpstr>
      <vt:lpstr>Contact details</vt:lpstr>
      <vt:lpstr>When you find out that the programmers are using the sa username and password for the production connection string </vt:lpstr>
      <vt:lpstr>Ransomware and Databases</vt:lpstr>
      <vt:lpstr>Ransomware over the years</vt:lpstr>
      <vt:lpstr>Ransomware over the years</vt:lpstr>
      <vt:lpstr>Ransomware over the years</vt:lpstr>
      <vt:lpstr>Traditional Ransomware approach</vt:lpstr>
      <vt:lpstr>Traditional Ransomware approach</vt:lpstr>
      <vt:lpstr>PowerPoint Presentation</vt:lpstr>
      <vt:lpstr>Ransomware reaches the Database</vt:lpstr>
      <vt:lpstr>Starting in 2014</vt:lpstr>
      <vt:lpstr>Ransomware reaches the database</vt:lpstr>
      <vt:lpstr>A closer look</vt:lpstr>
      <vt:lpstr>A closer Look</vt:lpstr>
      <vt:lpstr>A closer Look</vt:lpstr>
      <vt:lpstr>A closer Look</vt:lpstr>
      <vt:lpstr>A closer Look</vt:lpstr>
      <vt:lpstr>Ransomware reaches the database</vt:lpstr>
      <vt:lpstr>A closer Look</vt:lpstr>
      <vt:lpstr>A closer Look</vt:lpstr>
      <vt:lpstr>Ransomware reaches the database</vt:lpstr>
      <vt:lpstr>Keep it clean</vt:lpstr>
      <vt:lpstr>….Get the hell out of there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Ransomware and Databases</dc:title>
  <dc:creator>Markus Strauss</dc:creator>
  <cp:lastModifiedBy>Strauss, Markus</cp:lastModifiedBy>
  <cp:revision>33</cp:revision>
  <dcterms:created xsi:type="dcterms:W3CDTF">2017-07-09T14:33:13Z</dcterms:created>
  <dcterms:modified xsi:type="dcterms:W3CDTF">2017-07-12T07:44:16Z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