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7" r:id="rId2"/>
    <p:sldId id="301" r:id="rId3"/>
    <p:sldId id="291" r:id="rId4"/>
    <p:sldId id="258" r:id="rId5"/>
    <p:sldId id="296" r:id="rId6"/>
    <p:sldId id="300" r:id="rId7"/>
    <p:sldId id="285" r:id="rId8"/>
    <p:sldId id="259" r:id="rId9"/>
    <p:sldId id="260" r:id="rId10"/>
    <p:sldId id="261" r:id="rId11"/>
    <p:sldId id="262" r:id="rId12"/>
    <p:sldId id="263" r:id="rId13"/>
    <p:sldId id="264" r:id="rId14"/>
    <p:sldId id="265" r:id="rId15"/>
    <p:sldId id="266" r:id="rId16"/>
    <p:sldId id="268" r:id="rId17"/>
    <p:sldId id="267" r:id="rId18"/>
    <p:sldId id="269" r:id="rId19"/>
    <p:sldId id="271" r:id="rId20"/>
    <p:sldId id="270" r:id="rId21"/>
    <p:sldId id="272" r:id="rId22"/>
    <p:sldId id="279" r:id="rId23"/>
    <p:sldId id="280" r:id="rId24"/>
    <p:sldId id="273" r:id="rId25"/>
    <p:sldId id="281" r:id="rId26"/>
    <p:sldId id="282" r:id="rId27"/>
    <p:sldId id="274" r:id="rId28"/>
    <p:sldId id="275" r:id="rId29"/>
    <p:sldId id="276" r:id="rId30"/>
    <p:sldId id="278" r:id="rId31"/>
    <p:sldId id="297" r:id="rId32"/>
    <p:sldId id="298" r:id="rId33"/>
    <p:sldId id="299" r:id="rId34"/>
    <p:sldId id="283" r:id="rId35"/>
    <p:sldId id="284" r:id="rId36"/>
    <p:sldId id="292" r:id="rId37"/>
    <p:sldId id="286" r:id="rId38"/>
    <p:sldId id="289" r:id="rId39"/>
    <p:sldId id="290" r:id="rId40"/>
    <p:sldId id="293" r:id="rId41"/>
    <p:sldId id="294" r:id="rId42"/>
    <p:sldId id="295"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7053"/>
  </p:normalViewPr>
  <p:slideViewPr>
    <p:cSldViewPr snapToGrid="0" snapToObjects="1">
      <p:cViewPr varScale="1">
        <p:scale>
          <a:sx n="81" d="100"/>
          <a:sy n="81" d="100"/>
        </p:scale>
        <p:origin x="1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E55C3-8764-0243-9BFF-C3A8473905F7}" type="datetimeFigureOut">
              <a:rPr lang="en-US" smtClean="0"/>
              <a:t>7/25/18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5FC8E-A4B6-3D4E-B928-6867CB606367}" type="slidenum">
              <a:rPr lang="en-US" smtClean="0"/>
              <a:t>‹#›</a:t>
            </a:fld>
            <a:endParaRPr lang="en-US"/>
          </a:p>
        </p:txBody>
      </p:sp>
    </p:spTree>
    <p:extLst>
      <p:ext uri="{BB962C8B-B14F-4D97-AF65-F5344CB8AC3E}">
        <p14:creationId xmlns:p14="http://schemas.microsoft.com/office/powerpoint/2010/main" val="3744069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en.wikipedia.org/wiki/Cloud-based" TargetMode="External"/><Relationship Id="rId2" Type="http://schemas.openxmlformats.org/officeDocument/2006/relationships/slide" Target="../slides/slide23.xml"/><Relationship Id="rId1" Type="http://schemas.openxmlformats.org/officeDocument/2006/relationships/notesMaster" Target="../notesMasters/notesMaster1.xml"/><Relationship Id="rId5" Type="http://schemas.openxmlformats.org/officeDocument/2006/relationships/hyperlink" Target="https://en.wikipedia.org/wiki/Anti-malware" TargetMode="External"/><Relationship Id="rId4" Type="http://schemas.openxmlformats.org/officeDocument/2006/relationships/hyperlink" Target="https://en.wikipedia.org/wiki/Anti-phishing"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1</a:t>
            </a:fld>
            <a:endParaRPr lang="en-US"/>
          </a:p>
        </p:txBody>
      </p:sp>
    </p:spTree>
    <p:extLst>
      <p:ext uri="{BB962C8B-B14F-4D97-AF65-F5344CB8AC3E}">
        <p14:creationId xmlns:p14="http://schemas.microsoft.com/office/powerpoint/2010/main" val="813545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hex editor, I jumped to the same offset, the 75 highlighted is the opcode for JNZ, to change the instruction all I had to to was change this to 74, the opcode for JZ and save the file.</a:t>
            </a:r>
          </a:p>
        </p:txBody>
      </p:sp>
      <p:sp>
        <p:nvSpPr>
          <p:cNvPr id="4" name="Slide Number Placeholder 3"/>
          <p:cNvSpPr>
            <a:spLocks noGrp="1"/>
          </p:cNvSpPr>
          <p:nvPr>
            <p:ph type="sldNum" sz="quarter" idx="10"/>
          </p:nvPr>
        </p:nvSpPr>
        <p:spPr/>
        <p:txBody>
          <a:bodyPr/>
          <a:lstStyle/>
          <a:p>
            <a:fld id="{F95EA9FF-579D-EC4F-982F-6A44891C9ABA}" type="slidenum">
              <a:rPr lang="en-US" smtClean="0"/>
              <a:t>10</a:t>
            </a:fld>
            <a:endParaRPr lang="en-US"/>
          </a:p>
        </p:txBody>
      </p:sp>
    </p:spTree>
    <p:extLst>
      <p:ext uri="{BB962C8B-B14F-4D97-AF65-F5344CB8AC3E}">
        <p14:creationId xmlns:p14="http://schemas.microsoft.com/office/powerpoint/2010/main" val="3868686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loop in IDA after I changed the instruction, now the sample will only run if it CANT connect to Microsoft</a:t>
            </a:r>
          </a:p>
        </p:txBody>
      </p:sp>
      <p:sp>
        <p:nvSpPr>
          <p:cNvPr id="4" name="Slide Number Placeholder 3"/>
          <p:cNvSpPr>
            <a:spLocks noGrp="1"/>
          </p:cNvSpPr>
          <p:nvPr>
            <p:ph type="sldNum" sz="quarter" idx="10"/>
          </p:nvPr>
        </p:nvSpPr>
        <p:spPr/>
        <p:txBody>
          <a:bodyPr/>
          <a:lstStyle/>
          <a:p>
            <a:fld id="{F95EA9FF-579D-EC4F-982F-6A44891C9ABA}" type="slidenum">
              <a:rPr lang="en-US" smtClean="0"/>
              <a:t>11</a:t>
            </a:fld>
            <a:endParaRPr lang="en-US"/>
          </a:p>
        </p:txBody>
      </p:sp>
    </p:spTree>
    <p:extLst>
      <p:ext uri="{BB962C8B-B14F-4D97-AF65-F5344CB8AC3E}">
        <p14:creationId xmlns:p14="http://schemas.microsoft.com/office/powerpoint/2010/main" val="33514095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Pretty much the exact same process for the debugger check, except this time I needed to change it to JNZ, notice again the offset highlighted</a:t>
            </a:r>
          </a:p>
        </p:txBody>
      </p:sp>
      <p:sp>
        <p:nvSpPr>
          <p:cNvPr id="4" name="Slide Number Placeholder 3"/>
          <p:cNvSpPr>
            <a:spLocks noGrp="1"/>
          </p:cNvSpPr>
          <p:nvPr>
            <p:ph type="sldNum" sz="quarter" idx="10"/>
          </p:nvPr>
        </p:nvSpPr>
        <p:spPr/>
        <p:txBody>
          <a:bodyPr/>
          <a:lstStyle/>
          <a:p>
            <a:fld id="{F95EA9FF-579D-EC4F-982F-6A44891C9ABA}" type="slidenum">
              <a:rPr lang="en-US" smtClean="0"/>
              <a:t>12</a:t>
            </a:fld>
            <a:endParaRPr lang="en-US"/>
          </a:p>
        </p:txBody>
      </p:sp>
    </p:spTree>
    <p:extLst>
      <p:ext uri="{BB962C8B-B14F-4D97-AF65-F5344CB8AC3E}">
        <p14:creationId xmlns:p14="http://schemas.microsoft.com/office/powerpoint/2010/main" val="2012379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changing the opcode again</a:t>
            </a:r>
          </a:p>
        </p:txBody>
      </p:sp>
      <p:sp>
        <p:nvSpPr>
          <p:cNvPr id="4" name="Slide Number Placeholder 3"/>
          <p:cNvSpPr>
            <a:spLocks noGrp="1"/>
          </p:cNvSpPr>
          <p:nvPr>
            <p:ph type="sldNum" sz="quarter" idx="10"/>
          </p:nvPr>
        </p:nvSpPr>
        <p:spPr/>
        <p:txBody>
          <a:bodyPr/>
          <a:lstStyle/>
          <a:p>
            <a:fld id="{F95EA9FF-579D-EC4F-982F-6A44891C9ABA}" type="slidenum">
              <a:rPr lang="en-US" smtClean="0"/>
              <a:t>13</a:t>
            </a:fld>
            <a:endParaRPr lang="en-US"/>
          </a:p>
        </p:txBody>
      </p:sp>
    </p:spTree>
    <p:extLst>
      <p:ext uri="{BB962C8B-B14F-4D97-AF65-F5344CB8AC3E}">
        <p14:creationId xmlns:p14="http://schemas.microsoft.com/office/powerpoint/2010/main" val="1499633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once again the edited check. Now the sample will only run if there is a debugger present.</a:t>
            </a:r>
          </a:p>
          <a:p>
            <a:r>
              <a:rPr lang="en-US" dirty="0"/>
              <a:t>Doing this changes the flow of execution of the malware, and therefore technically makes it a new strain of the malware, it was only run in an analysis environment and properly handled &amp; disposed of when finished with.</a:t>
            </a:r>
          </a:p>
        </p:txBody>
      </p:sp>
      <p:sp>
        <p:nvSpPr>
          <p:cNvPr id="4" name="Slide Number Placeholder 3"/>
          <p:cNvSpPr>
            <a:spLocks noGrp="1"/>
          </p:cNvSpPr>
          <p:nvPr>
            <p:ph type="sldNum" sz="quarter" idx="10"/>
          </p:nvPr>
        </p:nvSpPr>
        <p:spPr/>
        <p:txBody>
          <a:bodyPr/>
          <a:lstStyle/>
          <a:p>
            <a:fld id="{F95EA9FF-579D-EC4F-982F-6A44891C9ABA}" type="slidenum">
              <a:rPr lang="en-US" smtClean="0"/>
              <a:t>14</a:t>
            </a:fld>
            <a:endParaRPr lang="en-US"/>
          </a:p>
        </p:txBody>
      </p:sp>
    </p:spTree>
    <p:extLst>
      <p:ext uri="{BB962C8B-B14F-4D97-AF65-F5344CB8AC3E}">
        <p14:creationId xmlns:p14="http://schemas.microsoft.com/office/powerpoint/2010/main" val="66339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labeled this function </a:t>
            </a:r>
            <a:r>
              <a:rPr lang="en-US" dirty="0" err="1"/>
              <a:t>CreateCMD_exe</a:t>
            </a:r>
            <a:r>
              <a:rPr lang="en-US" dirty="0"/>
              <a:t> because its main function is to create the </a:t>
            </a:r>
            <a:r>
              <a:rPr lang="en-US" dirty="0" err="1"/>
              <a:t>cmd.exe</a:t>
            </a:r>
            <a:r>
              <a:rPr lang="en-US" dirty="0"/>
              <a:t> process, and we’ll be coming across it a few times so I just thought it would be worth making a point of.</a:t>
            </a:r>
          </a:p>
          <a:p>
            <a:r>
              <a:rPr lang="en-US" dirty="0"/>
              <a:t>At the top of the screenshot to the left you can see </a:t>
            </a:r>
            <a:r>
              <a:rPr lang="en-US" dirty="0" err="1"/>
              <a:t>cmd.exe</a:t>
            </a:r>
            <a:r>
              <a:rPr lang="en-US" dirty="0"/>
              <a:t> /C, further on down we see a call to </a:t>
            </a:r>
            <a:r>
              <a:rPr lang="en-US" dirty="0" err="1"/>
              <a:t>CreateProcess</a:t>
            </a:r>
            <a:r>
              <a:rPr lang="en-US" dirty="0"/>
              <a:t>, if we run this through a debugger and set a breakpoint at the call to create process, looking at the </a:t>
            </a:r>
            <a:r>
              <a:rPr lang="en-US" dirty="0" err="1"/>
              <a:t>eax</a:t>
            </a:r>
            <a:r>
              <a:rPr lang="en-US" dirty="0"/>
              <a:t> register we can see that the value being pushed onto the stack to be passed to the </a:t>
            </a:r>
            <a:r>
              <a:rPr lang="en-US" dirty="0" err="1"/>
              <a:t>CreateProcess</a:t>
            </a:r>
            <a:r>
              <a:rPr lang="en-US" dirty="0"/>
              <a:t> call is </a:t>
            </a:r>
            <a:r>
              <a:rPr lang="en-US" dirty="0" err="1"/>
              <a:t>cmd.exe</a:t>
            </a:r>
            <a:r>
              <a:rPr lang="en-US" dirty="0"/>
              <a:t> /C</a:t>
            </a:r>
          </a:p>
        </p:txBody>
      </p:sp>
      <p:sp>
        <p:nvSpPr>
          <p:cNvPr id="4" name="Slide Number Placeholder 3"/>
          <p:cNvSpPr>
            <a:spLocks noGrp="1"/>
          </p:cNvSpPr>
          <p:nvPr>
            <p:ph type="sldNum" sz="quarter" idx="10"/>
          </p:nvPr>
        </p:nvSpPr>
        <p:spPr/>
        <p:txBody>
          <a:bodyPr/>
          <a:lstStyle/>
          <a:p>
            <a:fld id="{F95EA9FF-579D-EC4F-982F-6A44891C9ABA}" type="slidenum">
              <a:rPr lang="en-US" smtClean="0"/>
              <a:t>15</a:t>
            </a:fld>
            <a:endParaRPr lang="en-US"/>
          </a:p>
        </p:txBody>
      </p:sp>
    </p:spTree>
    <p:extLst>
      <p:ext uri="{BB962C8B-B14F-4D97-AF65-F5344CB8AC3E}">
        <p14:creationId xmlns:p14="http://schemas.microsoft.com/office/powerpoint/2010/main" val="57798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first things the ransomware does is remove AV software, Malwarebytes in particular</a:t>
            </a:r>
          </a:p>
        </p:txBody>
      </p:sp>
      <p:sp>
        <p:nvSpPr>
          <p:cNvPr id="4" name="Slide Number Placeholder 3"/>
          <p:cNvSpPr>
            <a:spLocks noGrp="1"/>
          </p:cNvSpPr>
          <p:nvPr>
            <p:ph type="sldNum" sz="quarter" idx="10"/>
          </p:nvPr>
        </p:nvSpPr>
        <p:spPr/>
        <p:txBody>
          <a:bodyPr/>
          <a:lstStyle/>
          <a:p>
            <a:fld id="{F95EA9FF-579D-EC4F-982F-6A44891C9ABA}" type="slidenum">
              <a:rPr lang="en-US" smtClean="0"/>
              <a:t>16</a:t>
            </a:fld>
            <a:endParaRPr lang="en-US"/>
          </a:p>
        </p:txBody>
      </p:sp>
    </p:spTree>
    <p:extLst>
      <p:ext uri="{BB962C8B-B14F-4D97-AF65-F5344CB8AC3E}">
        <p14:creationId xmlns:p14="http://schemas.microsoft.com/office/powerpoint/2010/main" val="1325585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two strings, these strings will be appended to one another and passed into </a:t>
            </a:r>
            <a:r>
              <a:rPr lang="en-US" dirty="0" err="1"/>
              <a:t>createCMD_exe</a:t>
            </a:r>
            <a:r>
              <a:rPr lang="en-US" dirty="0"/>
              <a:t>, which as we can see from the </a:t>
            </a:r>
            <a:r>
              <a:rPr lang="en-US" dirty="0" err="1"/>
              <a:t>olly</a:t>
            </a:r>
            <a:r>
              <a:rPr lang="en-US" dirty="0"/>
              <a:t> screenshot, gives a final result of a command line argument that uninstalls all Malwarebytes related software. Also, notice the debug string AV Removal Started, this is evidence towards this sample being in dev as in finished samples, you would rarely see much if any debug strings.</a:t>
            </a:r>
          </a:p>
        </p:txBody>
      </p:sp>
      <p:sp>
        <p:nvSpPr>
          <p:cNvPr id="4" name="Slide Number Placeholder 3"/>
          <p:cNvSpPr>
            <a:spLocks noGrp="1"/>
          </p:cNvSpPr>
          <p:nvPr>
            <p:ph type="sldNum" sz="quarter" idx="10"/>
          </p:nvPr>
        </p:nvSpPr>
        <p:spPr/>
        <p:txBody>
          <a:bodyPr/>
          <a:lstStyle/>
          <a:p>
            <a:fld id="{F95EA9FF-579D-EC4F-982F-6A44891C9ABA}" type="slidenum">
              <a:rPr lang="en-US" smtClean="0"/>
              <a:t>17</a:t>
            </a:fld>
            <a:endParaRPr lang="en-US"/>
          </a:p>
        </p:txBody>
      </p:sp>
    </p:spTree>
    <p:extLst>
      <p:ext uri="{BB962C8B-B14F-4D97-AF65-F5344CB8AC3E}">
        <p14:creationId xmlns:p14="http://schemas.microsoft.com/office/powerpoint/2010/main" val="3773178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AV removal, the ransomware deletes windows services next</a:t>
            </a:r>
          </a:p>
        </p:txBody>
      </p:sp>
      <p:sp>
        <p:nvSpPr>
          <p:cNvPr id="4" name="Slide Number Placeholder 3"/>
          <p:cNvSpPr>
            <a:spLocks noGrp="1"/>
          </p:cNvSpPr>
          <p:nvPr>
            <p:ph type="sldNum" sz="quarter" idx="10"/>
          </p:nvPr>
        </p:nvSpPr>
        <p:spPr/>
        <p:txBody>
          <a:bodyPr/>
          <a:lstStyle/>
          <a:p>
            <a:fld id="{F95EA9FF-579D-EC4F-982F-6A44891C9ABA}" type="slidenum">
              <a:rPr lang="en-US" smtClean="0"/>
              <a:t>18</a:t>
            </a:fld>
            <a:endParaRPr lang="en-US"/>
          </a:p>
        </p:txBody>
      </p:sp>
    </p:spTree>
    <p:extLst>
      <p:ext uri="{BB962C8B-B14F-4D97-AF65-F5344CB8AC3E}">
        <p14:creationId xmlns:p14="http://schemas.microsoft.com/office/powerpoint/2010/main" val="20336269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start of the service deletion routine, followed by a list of different windows services, there are more services in this list, I’ll cover them later. Also notice the debug string once again.</a:t>
            </a:r>
          </a:p>
        </p:txBody>
      </p:sp>
      <p:sp>
        <p:nvSpPr>
          <p:cNvPr id="4" name="Slide Number Placeholder 3"/>
          <p:cNvSpPr>
            <a:spLocks noGrp="1"/>
          </p:cNvSpPr>
          <p:nvPr>
            <p:ph type="sldNum" sz="quarter" idx="10"/>
          </p:nvPr>
        </p:nvSpPr>
        <p:spPr/>
        <p:txBody>
          <a:bodyPr/>
          <a:lstStyle/>
          <a:p>
            <a:fld id="{F95EA9FF-579D-EC4F-982F-6A44891C9ABA}" type="slidenum">
              <a:rPr lang="en-US" smtClean="0"/>
              <a:t>19</a:t>
            </a:fld>
            <a:endParaRPr lang="en-US"/>
          </a:p>
        </p:txBody>
      </p:sp>
    </p:spTree>
    <p:extLst>
      <p:ext uri="{BB962C8B-B14F-4D97-AF65-F5344CB8AC3E}">
        <p14:creationId xmlns:p14="http://schemas.microsoft.com/office/powerpoint/2010/main" val="21828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400" dirty="0"/>
              <a:t>The file I’ll be going through is the AVCrypt ransomware, a seemingly in-dev piece of malware discovered by the </a:t>
            </a:r>
            <a:r>
              <a:rPr lang="en-US" sz="4400" dirty="0" err="1"/>
              <a:t>MalwareHunterTeam</a:t>
            </a:r>
            <a:r>
              <a:rPr lang="en-US" sz="4400" dirty="0"/>
              <a:t>. I’ll give a breakdown of how this sample operates and the process of making a YARA rule for it, to hopefully keep track of any further development of it.</a:t>
            </a:r>
          </a:p>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2</a:t>
            </a:fld>
            <a:endParaRPr lang="en-US"/>
          </a:p>
        </p:txBody>
      </p:sp>
    </p:spTree>
    <p:extLst>
      <p:ext uri="{BB962C8B-B14F-4D97-AF65-F5344CB8AC3E}">
        <p14:creationId xmlns:p14="http://schemas.microsoft.com/office/powerpoint/2010/main" val="1116104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part of the routine we can see its building the actual command to stop and delete the specified services, these strings are then passed onto the </a:t>
            </a:r>
            <a:r>
              <a:rPr lang="en-US" dirty="0" err="1"/>
              <a:t>CreateCMD_exe</a:t>
            </a:r>
            <a:r>
              <a:rPr lang="en-US" dirty="0"/>
              <a:t> function. Just above the first </a:t>
            </a:r>
            <a:r>
              <a:rPr lang="en-US" dirty="0" err="1"/>
              <a:t>OutputDebugString</a:t>
            </a:r>
            <a:r>
              <a:rPr lang="en-US" dirty="0"/>
              <a:t> call we can see that it decrements esi by one, if esi is 0, it will print finished </a:t>
            </a:r>
            <a:r>
              <a:rPr lang="en-US" dirty="0" err="1"/>
              <a:t>SVsd</a:t>
            </a:r>
            <a:r>
              <a:rPr lang="en-US" dirty="0"/>
              <a:t>, otherwise it will loop back up to where it began building the string and continue doing this until esi is equal to zero, which basically means until it has iterated through and deleted all specified services</a:t>
            </a:r>
          </a:p>
        </p:txBody>
      </p:sp>
      <p:sp>
        <p:nvSpPr>
          <p:cNvPr id="4" name="Slide Number Placeholder 3"/>
          <p:cNvSpPr>
            <a:spLocks noGrp="1"/>
          </p:cNvSpPr>
          <p:nvPr>
            <p:ph type="sldNum" sz="quarter" idx="10"/>
          </p:nvPr>
        </p:nvSpPr>
        <p:spPr/>
        <p:txBody>
          <a:bodyPr/>
          <a:lstStyle/>
          <a:p>
            <a:fld id="{F95EA9FF-579D-EC4F-982F-6A44891C9ABA}" type="slidenum">
              <a:rPr lang="en-US" smtClean="0"/>
              <a:t>20</a:t>
            </a:fld>
            <a:endParaRPr lang="en-US"/>
          </a:p>
        </p:txBody>
      </p:sp>
    </p:spTree>
    <p:extLst>
      <p:ext uri="{BB962C8B-B14F-4D97-AF65-F5344CB8AC3E}">
        <p14:creationId xmlns:p14="http://schemas.microsoft.com/office/powerpoint/2010/main" val="2219130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cleaner layout of the service removal loop shown previously. So it starts, enumerates the services and then enters a loop which will delete each service, this will continues until esi is zero, which means the list has been fully gone through</a:t>
            </a:r>
          </a:p>
        </p:txBody>
      </p:sp>
      <p:sp>
        <p:nvSpPr>
          <p:cNvPr id="4" name="Slide Number Placeholder 3"/>
          <p:cNvSpPr>
            <a:spLocks noGrp="1"/>
          </p:cNvSpPr>
          <p:nvPr>
            <p:ph type="sldNum" sz="quarter" idx="10"/>
          </p:nvPr>
        </p:nvSpPr>
        <p:spPr/>
        <p:txBody>
          <a:bodyPr/>
          <a:lstStyle/>
          <a:p>
            <a:fld id="{F95EA9FF-579D-EC4F-982F-6A44891C9ABA}" type="slidenum">
              <a:rPr lang="en-US" smtClean="0"/>
              <a:t>21</a:t>
            </a:fld>
            <a:endParaRPr lang="en-US"/>
          </a:p>
        </p:txBody>
      </p:sp>
    </p:spTree>
    <p:extLst>
      <p:ext uri="{BB962C8B-B14F-4D97-AF65-F5344CB8AC3E}">
        <p14:creationId xmlns:p14="http://schemas.microsoft.com/office/powerpoint/2010/main" val="180326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full list of services deleted by the ransomware, all the MBAM services are related to Malware bytes, the rest are windows services, it deletes these to evade detection and prevent windows from receiving updates. This will also leave the victim machine vulnerable to further infection.</a:t>
            </a:r>
          </a:p>
        </p:txBody>
      </p:sp>
      <p:sp>
        <p:nvSpPr>
          <p:cNvPr id="4" name="Slide Number Placeholder 3"/>
          <p:cNvSpPr>
            <a:spLocks noGrp="1"/>
          </p:cNvSpPr>
          <p:nvPr>
            <p:ph type="sldNum" sz="quarter" idx="10"/>
          </p:nvPr>
        </p:nvSpPr>
        <p:spPr/>
        <p:txBody>
          <a:bodyPr/>
          <a:lstStyle/>
          <a:p>
            <a:fld id="{F95EA9FF-579D-EC4F-982F-6A44891C9ABA}" type="slidenum">
              <a:rPr lang="en-US" smtClean="0"/>
              <a:t>22</a:t>
            </a:fld>
            <a:endParaRPr lang="en-US"/>
          </a:p>
        </p:txBody>
      </p:sp>
    </p:spTree>
    <p:extLst>
      <p:ext uri="{BB962C8B-B14F-4D97-AF65-F5344CB8AC3E}">
        <p14:creationId xmlns:p14="http://schemas.microsoft.com/office/powerpoint/2010/main" val="61999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SmartScreen is </a:t>
            </a:r>
            <a:r>
              <a:rPr lang="en-IE" sz="1200" b="0" i="0" kern="1200" dirty="0">
                <a:solidFill>
                  <a:schemeClr val="tx1"/>
                </a:solidFill>
                <a:effectLst/>
                <a:latin typeface="+mn-lt"/>
                <a:ea typeface="+mn-ea"/>
                <a:cs typeface="+mn-cs"/>
              </a:rPr>
              <a:t> is a </a:t>
            </a:r>
            <a:r>
              <a:rPr lang="en-IE" sz="1200" b="0" i="0" u="none" strike="noStrike" kern="1200" dirty="0">
                <a:solidFill>
                  <a:schemeClr val="tx1"/>
                </a:solidFill>
                <a:effectLst/>
                <a:latin typeface="+mn-lt"/>
                <a:ea typeface="+mn-ea"/>
                <a:cs typeface="+mn-cs"/>
                <a:hlinkClick r:id="rId3" tooltip="Cloud-based"/>
              </a:rPr>
              <a:t>cloud-based</a:t>
            </a:r>
            <a:r>
              <a:rPr lang="en-IE" sz="1200" b="0" i="0" kern="1200" dirty="0">
                <a:solidFill>
                  <a:schemeClr val="tx1"/>
                </a:solidFill>
                <a:effectLst/>
                <a:latin typeface="+mn-lt"/>
                <a:ea typeface="+mn-ea"/>
                <a:cs typeface="+mn-cs"/>
              </a:rPr>
              <a:t> </a:t>
            </a:r>
            <a:r>
              <a:rPr lang="en-IE" sz="1200" b="0" i="0" u="none" strike="noStrike" kern="1200" dirty="0">
                <a:solidFill>
                  <a:schemeClr val="tx1"/>
                </a:solidFill>
                <a:effectLst/>
                <a:latin typeface="+mn-lt"/>
                <a:ea typeface="+mn-ea"/>
                <a:cs typeface="+mn-cs"/>
                <a:hlinkClick r:id="rId4" tooltip="Anti-phishing"/>
              </a:rPr>
              <a:t>anti-phishing</a:t>
            </a:r>
            <a:r>
              <a:rPr lang="en-IE" sz="1200" b="0" i="0" kern="1200" dirty="0">
                <a:solidFill>
                  <a:schemeClr val="tx1"/>
                </a:solidFill>
                <a:effectLst/>
                <a:latin typeface="+mn-lt"/>
                <a:ea typeface="+mn-ea"/>
                <a:cs typeface="+mn-cs"/>
              </a:rPr>
              <a:t> and </a:t>
            </a:r>
            <a:r>
              <a:rPr lang="en-IE" sz="1200" b="0" i="0" u="none" strike="noStrike" kern="1200" dirty="0">
                <a:solidFill>
                  <a:schemeClr val="tx1"/>
                </a:solidFill>
                <a:effectLst/>
                <a:latin typeface="+mn-lt"/>
                <a:ea typeface="+mn-ea"/>
                <a:cs typeface="+mn-cs"/>
                <a:hlinkClick r:id="rId5" tooltip="Anti-malware"/>
              </a:rPr>
              <a:t>anti-malware</a:t>
            </a:r>
            <a:r>
              <a:rPr lang="en-IE" sz="1200" b="0" i="0" kern="1200" dirty="0">
                <a:solidFill>
                  <a:schemeClr val="tx1"/>
                </a:solidFill>
                <a:effectLst/>
                <a:latin typeface="+mn-lt"/>
                <a:ea typeface="+mn-ea"/>
                <a:cs typeface="+mn-cs"/>
              </a:rPr>
              <a:t> component included in Microsoft products, It scans URLs against a whitelist and blacklist to prevent these type of attacks</a:t>
            </a:r>
          </a:p>
          <a:p>
            <a:r>
              <a:rPr lang="en-IE" sz="1200" b="0" i="0" kern="1200" dirty="0" err="1">
                <a:solidFill>
                  <a:schemeClr val="tx1"/>
                </a:solidFill>
                <a:effectLst/>
                <a:latin typeface="+mn-lt"/>
                <a:ea typeface="+mn-ea"/>
                <a:cs typeface="+mn-cs"/>
              </a:rPr>
              <a:t>CheckExeSignatures</a:t>
            </a:r>
            <a:r>
              <a:rPr lang="en-IE" sz="1200" b="0" i="0" kern="1200" dirty="0">
                <a:solidFill>
                  <a:schemeClr val="tx1"/>
                </a:solidFill>
                <a:effectLst/>
                <a:latin typeface="+mn-lt"/>
                <a:ea typeface="+mn-ea"/>
                <a:cs typeface="+mn-cs"/>
              </a:rPr>
              <a:t> is used to run all downloads against a list of known bad signatures </a:t>
            </a:r>
          </a:p>
          <a:p>
            <a:r>
              <a:rPr lang="en-IE" sz="1200" b="0" i="0" kern="1200" dirty="0">
                <a:solidFill>
                  <a:schemeClr val="tx1"/>
                </a:solidFill>
                <a:effectLst/>
                <a:latin typeface="+mn-lt"/>
                <a:ea typeface="+mn-ea"/>
                <a:cs typeface="+mn-cs"/>
              </a:rPr>
              <a:t>Windows’s </a:t>
            </a:r>
            <a:r>
              <a:rPr lang="en-IE" sz="1200" b="0" i="0" kern="1200" dirty="0" err="1">
                <a:solidFill>
                  <a:schemeClr val="tx1"/>
                </a:solidFill>
                <a:effectLst/>
                <a:latin typeface="+mn-lt"/>
                <a:ea typeface="+mn-ea"/>
                <a:cs typeface="+mn-cs"/>
              </a:rPr>
              <a:t>RealtimeMonitoring</a:t>
            </a:r>
            <a:r>
              <a:rPr lang="en-IE" sz="1200" b="0" i="0" kern="1200" dirty="0">
                <a:solidFill>
                  <a:schemeClr val="tx1"/>
                </a:solidFill>
                <a:effectLst/>
                <a:latin typeface="+mn-lt"/>
                <a:ea typeface="+mn-ea"/>
                <a:cs typeface="+mn-cs"/>
              </a:rPr>
              <a:t> uses heuristics to identify malware based on suspicious and malicious activities</a:t>
            </a:r>
          </a:p>
          <a:p>
            <a:r>
              <a:rPr lang="en-IE" sz="1200" b="0" i="0" kern="1200" dirty="0">
                <a:solidFill>
                  <a:schemeClr val="tx1"/>
                </a:solidFill>
                <a:effectLst/>
                <a:latin typeface="+mn-lt"/>
                <a:ea typeface="+mn-ea"/>
                <a:cs typeface="+mn-cs"/>
              </a:rPr>
              <a:t>Deletes backup files to prevent system restoration</a:t>
            </a:r>
          </a:p>
          <a:p>
            <a:r>
              <a:rPr lang="en-IE" sz="1200" b="0" i="0" kern="1200" dirty="0">
                <a:solidFill>
                  <a:schemeClr val="tx1"/>
                </a:solidFill>
                <a:effectLst/>
                <a:latin typeface="+mn-lt"/>
                <a:ea typeface="+mn-ea"/>
                <a:cs typeface="+mn-cs"/>
              </a:rPr>
              <a:t>Disabling these features </a:t>
            </a:r>
          </a:p>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23</a:t>
            </a:fld>
            <a:endParaRPr lang="en-US"/>
          </a:p>
        </p:txBody>
      </p:sp>
    </p:spTree>
    <p:extLst>
      <p:ext uri="{BB962C8B-B14F-4D97-AF65-F5344CB8AC3E}">
        <p14:creationId xmlns:p14="http://schemas.microsoft.com/office/powerpoint/2010/main" val="1773747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a:t>
            </a:r>
            <a:r>
              <a:rPr lang="en-US" dirty="0" err="1"/>
              <a:t>t.zip</a:t>
            </a:r>
            <a:r>
              <a:rPr lang="en-US" dirty="0"/>
              <a:t> file being created, the </a:t>
            </a:r>
            <a:r>
              <a:rPr lang="en-US" dirty="0" err="1"/>
              <a:t>t.zip</a:t>
            </a:r>
            <a:r>
              <a:rPr lang="en-US" dirty="0"/>
              <a:t> you can see above in IDA is appended to the rest of the file path using </a:t>
            </a:r>
            <a:r>
              <a:rPr lang="en-US" dirty="0" err="1"/>
              <a:t>PathCombine</a:t>
            </a:r>
            <a:r>
              <a:rPr lang="en-US" dirty="0"/>
              <a:t>, before being pushed onto the stack and called by </a:t>
            </a:r>
            <a:r>
              <a:rPr lang="en-US" dirty="0" err="1"/>
              <a:t>CreateFile</a:t>
            </a:r>
            <a:r>
              <a:rPr lang="en-US" dirty="0"/>
              <a:t>, which as you can see from the </a:t>
            </a:r>
            <a:r>
              <a:rPr lang="en-US" dirty="0" err="1"/>
              <a:t>olly</a:t>
            </a:r>
            <a:r>
              <a:rPr lang="en-US" dirty="0"/>
              <a:t> window, is located in the Temp folder</a:t>
            </a:r>
          </a:p>
        </p:txBody>
      </p:sp>
      <p:sp>
        <p:nvSpPr>
          <p:cNvPr id="4" name="Slide Number Placeholder 3"/>
          <p:cNvSpPr>
            <a:spLocks noGrp="1"/>
          </p:cNvSpPr>
          <p:nvPr>
            <p:ph type="sldNum" sz="quarter" idx="10"/>
          </p:nvPr>
        </p:nvSpPr>
        <p:spPr/>
        <p:txBody>
          <a:bodyPr/>
          <a:lstStyle/>
          <a:p>
            <a:fld id="{F95EA9FF-579D-EC4F-982F-6A44891C9ABA}" type="slidenum">
              <a:rPr lang="en-US" smtClean="0"/>
              <a:t>24</a:t>
            </a:fld>
            <a:endParaRPr lang="en-US"/>
          </a:p>
        </p:txBody>
      </p:sp>
    </p:spTree>
    <p:extLst>
      <p:ext uri="{BB962C8B-B14F-4D97-AF65-F5344CB8AC3E}">
        <p14:creationId xmlns:p14="http://schemas.microsoft.com/office/powerpoint/2010/main" val="4279837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contents of the zip file that was just created, it has </a:t>
            </a:r>
            <a:r>
              <a:rPr lang="en-US" dirty="0" err="1"/>
              <a:t>tor.exe</a:t>
            </a:r>
            <a:r>
              <a:rPr lang="en-US" dirty="0"/>
              <a:t> and </a:t>
            </a:r>
            <a:r>
              <a:rPr lang="en-US" dirty="0" err="1"/>
              <a:t>dlls</a:t>
            </a:r>
            <a:r>
              <a:rPr lang="en-US" dirty="0"/>
              <a:t> related to tor, it also has </a:t>
            </a:r>
            <a:r>
              <a:rPr lang="en-US" dirty="0" err="1"/>
              <a:t>t.bmp</a:t>
            </a:r>
            <a:r>
              <a:rPr lang="en-US" dirty="0"/>
              <a:t>, which is the image that would presumably be set as the background if this was a finished product. There were references to changing the background in the code, although they did not seem to be utilized in its current version.  </a:t>
            </a:r>
            <a:r>
              <a:rPr lang="en-US" dirty="0" err="1"/>
              <a:t>Tor.exe</a:t>
            </a:r>
            <a:r>
              <a:rPr lang="en-US" dirty="0"/>
              <a:t> and its associated </a:t>
            </a:r>
            <a:r>
              <a:rPr lang="en-US" dirty="0" err="1"/>
              <a:t>dlls</a:t>
            </a:r>
            <a:r>
              <a:rPr lang="en-US" dirty="0"/>
              <a:t> were also all encrypted, presumably to avoid signature checking, the hashes of these files were as new as the ransomware itself on VT, meaning the authors most likely performed this encryption themselves. </a:t>
            </a:r>
          </a:p>
        </p:txBody>
      </p:sp>
      <p:sp>
        <p:nvSpPr>
          <p:cNvPr id="4" name="Slide Number Placeholder 3"/>
          <p:cNvSpPr>
            <a:spLocks noGrp="1"/>
          </p:cNvSpPr>
          <p:nvPr>
            <p:ph type="sldNum" sz="quarter" idx="10"/>
          </p:nvPr>
        </p:nvSpPr>
        <p:spPr/>
        <p:txBody>
          <a:bodyPr/>
          <a:lstStyle/>
          <a:p>
            <a:fld id="{F95EA9FF-579D-EC4F-982F-6A44891C9ABA}" type="slidenum">
              <a:rPr lang="en-US" smtClean="0"/>
              <a:t>25</a:t>
            </a:fld>
            <a:endParaRPr lang="en-US"/>
          </a:p>
        </p:txBody>
      </p:sp>
    </p:spTree>
    <p:extLst>
      <p:ext uri="{BB962C8B-B14F-4D97-AF65-F5344CB8AC3E}">
        <p14:creationId xmlns:p14="http://schemas.microsoft.com/office/powerpoint/2010/main" val="28803341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it the </a:t>
            </a:r>
            <a:r>
              <a:rPr lang="en-US" dirty="0" err="1"/>
              <a:t>t.bmp</a:t>
            </a:r>
            <a:r>
              <a:rPr lang="en-US" dirty="0"/>
              <a:t> image that would presumably be the background image in the finished product</a:t>
            </a:r>
          </a:p>
        </p:txBody>
      </p:sp>
      <p:sp>
        <p:nvSpPr>
          <p:cNvPr id="4" name="Slide Number Placeholder 3"/>
          <p:cNvSpPr>
            <a:spLocks noGrp="1"/>
          </p:cNvSpPr>
          <p:nvPr>
            <p:ph type="sldNum" sz="quarter" idx="10"/>
          </p:nvPr>
        </p:nvSpPr>
        <p:spPr/>
        <p:txBody>
          <a:bodyPr/>
          <a:lstStyle/>
          <a:p>
            <a:fld id="{F95EA9FF-579D-EC4F-982F-6A44891C9ABA}" type="slidenum">
              <a:rPr lang="en-US" smtClean="0"/>
              <a:t>26</a:t>
            </a:fld>
            <a:endParaRPr lang="en-US"/>
          </a:p>
        </p:txBody>
      </p:sp>
    </p:spTree>
    <p:extLst>
      <p:ext uri="{BB962C8B-B14F-4D97-AF65-F5344CB8AC3E}">
        <p14:creationId xmlns:p14="http://schemas.microsoft.com/office/powerpoint/2010/main" val="4026561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dropped, the ransomware will then attempt to run the </a:t>
            </a:r>
            <a:r>
              <a:rPr lang="en-US" dirty="0" err="1"/>
              <a:t>tor.exe</a:t>
            </a:r>
            <a:r>
              <a:rPr lang="en-US" dirty="0"/>
              <a:t> process, tor is what it will use in order to connect back to its C2 server. After creating the process, it sleeps for 30 seconds before checking to ensure the process was successfully created and is running</a:t>
            </a:r>
          </a:p>
        </p:txBody>
      </p:sp>
      <p:sp>
        <p:nvSpPr>
          <p:cNvPr id="4" name="Slide Number Placeholder 3"/>
          <p:cNvSpPr>
            <a:spLocks noGrp="1"/>
          </p:cNvSpPr>
          <p:nvPr>
            <p:ph type="sldNum" sz="quarter" idx="10"/>
          </p:nvPr>
        </p:nvSpPr>
        <p:spPr/>
        <p:txBody>
          <a:bodyPr/>
          <a:lstStyle/>
          <a:p>
            <a:fld id="{F95EA9FF-579D-EC4F-982F-6A44891C9ABA}" type="slidenum">
              <a:rPr lang="en-US" smtClean="0"/>
              <a:t>27</a:t>
            </a:fld>
            <a:endParaRPr lang="en-US"/>
          </a:p>
        </p:txBody>
      </p:sp>
    </p:spTree>
    <p:extLst>
      <p:ext uri="{BB962C8B-B14F-4D97-AF65-F5344CB8AC3E}">
        <p14:creationId xmlns:p14="http://schemas.microsoft.com/office/powerpoint/2010/main" val="2360996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standard loop to check for the presence of a process. CreateToolhelp32Snapshot will create a snapshot of all running processes, Process32First will retrieve information about the first process in the snapshot before moving onto Process32Next which is, of course the next process in the snapshot, it will continue to loop through process32next until it has iterated through all processes and determined either the presence or absence of the tor process</a:t>
            </a:r>
          </a:p>
        </p:txBody>
      </p:sp>
      <p:sp>
        <p:nvSpPr>
          <p:cNvPr id="4" name="Slide Number Placeholder 3"/>
          <p:cNvSpPr>
            <a:spLocks noGrp="1"/>
          </p:cNvSpPr>
          <p:nvPr>
            <p:ph type="sldNum" sz="quarter" idx="10"/>
          </p:nvPr>
        </p:nvSpPr>
        <p:spPr/>
        <p:txBody>
          <a:bodyPr/>
          <a:lstStyle/>
          <a:p>
            <a:fld id="{F95EA9FF-579D-EC4F-982F-6A44891C9ABA}" type="slidenum">
              <a:rPr lang="en-US" smtClean="0"/>
              <a:t>28</a:t>
            </a:fld>
            <a:endParaRPr lang="en-US"/>
          </a:p>
        </p:txBody>
      </p:sp>
    </p:spTree>
    <p:extLst>
      <p:ext uri="{BB962C8B-B14F-4D97-AF65-F5344CB8AC3E}">
        <p14:creationId xmlns:p14="http://schemas.microsoft.com/office/powerpoint/2010/main" val="27597247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basic layout of the Tor process check, everything shown in the last slide is contained within the call to </a:t>
            </a:r>
            <a:r>
              <a:rPr lang="en-US" dirty="0" err="1"/>
              <a:t>StartOfTorProcCheck</a:t>
            </a:r>
            <a:r>
              <a:rPr lang="en-US" dirty="0"/>
              <a:t>, it will return from that call and depending on whether tor was successfully run or not, it will take either path which will give an error or success message. These error and success messages yet another indicator that this is in development</a:t>
            </a:r>
          </a:p>
        </p:txBody>
      </p:sp>
      <p:sp>
        <p:nvSpPr>
          <p:cNvPr id="4" name="Slide Number Placeholder 3"/>
          <p:cNvSpPr>
            <a:spLocks noGrp="1"/>
          </p:cNvSpPr>
          <p:nvPr>
            <p:ph type="sldNum" sz="quarter" idx="10"/>
          </p:nvPr>
        </p:nvSpPr>
        <p:spPr/>
        <p:txBody>
          <a:bodyPr/>
          <a:lstStyle/>
          <a:p>
            <a:fld id="{F95EA9FF-579D-EC4F-982F-6A44891C9ABA}" type="slidenum">
              <a:rPr lang="en-US" smtClean="0"/>
              <a:t>29</a:t>
            </a:fld>
            <a:endParaRPr lang="en-US"/>
          </a:p>
        </p:txBody>
      </p:sp>
    </p:spTree>
    <p:extLst>
      <p:ext uri="{BB962C8B-B14F-4D97-AF65-F5344CB8AC3E}">
        <p14:creationId xmlns:p14="http://schemas.microsoft.com/office/powerpoint/2010/main" val="36917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3</a:t>
            </a:fld>
            <a:endParaRPr lang="en-US"/>
          </a:p>
        </p:txBody>
      </p:sp>
    </p:spTree>
    <p:extLst>
      <p:ext uri="{BB962C8B-B14F-4D97-AF65-F5344CB8AC3E}">
        <p14:creationId xmlns:p14="http://schemas.microsoft.com/office/powerpoint/2010/main" val="2865298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E" sz="1200" b="0" i="0" kern="1200" dirty="0">
                <a:solidFill>
                  <a:schemeClr val="tx1"/>
                </a:solidFill>
                <a:effectLst/>
                <a:latin typeface="+mn-lt"/>
                <a:ea typeface="+mn-ea"/>
                <a:cs typeface="+mn-cs"/>
              </a:rPr>
              <a:t>It uses </a:t>
            </a:r>
            <a:r>
              <a:rPr lang="en-IE" sz="1200" b="1" i="0" kern="1200" dirty="0" err="1">
                <a:solidFill>
                  <a:schemeClr val="tx1"/>
                </a:solidFill>
                <a:effectLst/>
                <a:latin typeface="+mn-lt"/>
                <a:ea typeface="+mn-ea"/>
                <a:cs typeface="+mn-cs"/>
              </a:rPr>
              <a:t>CryptAcquireContextW</a:t>
            </a:r>
            <a:r>
              <a:rPr lang="en-IE" sz="1200" b="1" i="0" kern="1200" dirty="0">
                <a:solidFill>
                  <a:schemeClr val="tx1"/>
                </a:solidFill>
                <a:effectLst/>
                <a:latin typeface="+mn-lt"/>
                <a:ea typeface="+mn-ea"/>
                <a:cs typeface="+mn-cs"/>
              </a:rPr>
              <a:t> </a:t>
            </a:r>
            <a:r>
              <a:rPr lang="en-IE" sz="1200" b="0" i="0" kern="1200" dirty="0">
                <a:solidFill>
                  <a:schemeClr val="tx1"/>
                </a:solidFill>
                <a:effectLst/>
                <a:latin typeface="+mn-lt"/>
                <a:ea typeface="+mn-ea"/>
                <a:cs typeface="+mn-cs"/>
              </a:rPr>
              <a:t>to find out the Default Cryptographic Provider. AES_256</a:t>
            </a:r>
          </a:p>
          <a:p>
            <a:pPr fontAlgn="base"/>
            <a:r>
              <a:rPr lang="en-IE" sz="1200" b="1" i="0" kern="1200" dirty="0" err="1">
                <a:solidFill>
                  <a:schemeClr val="tx1"/>
                </a:solidFill>
                <a:effectLst/>
                <a:latin typeface="+mn-lt"/>
                <a:ea typeface="+mn-ea"/>
                <a:cs typeface="+mn-cs"/>
              </a:rPr>
              <a:t>CryptCreateHash</a:t>
            </a:r>
            <a:r>
              <a:rPr lang="en-IE" sz="1200" b="0" i="0" kern="1200" dirty="0">
                <a:solidFill>
                  <a:schemeClr val="tx1"/>
                </a:solidFill>
                <a:effectLst/>
                <a:latin typeface="+mn-lt"/>
                <a:ea typeface="+mn-ea"/>
                <a:cs typeface="+mn-cs"/>
              </a:rPr>
              <a:t> is used for creating an object for hashing.  </a:t>
            </a:r>
            <a:r>
              <a:rPr lang="en-IE" sz="1200" b="1" i="0" kern="1200" dirty="0">
                <a:solidFill>
                  <a:schemeClr val="tx1"/>
                </a:solidFill>
                <a:effectLst/>
                <a:latin typeface="+mn-lt"/>
                <a:ea typeface="+mn-ea"/>
                <a:cs typeface="+mn-cs"/>
              </a:rPr>
              <a:t>MD5</a:t>
            </a:r>
          </a:p>
          <a:p>
            <a:pPr fontAlgn="base"/>
            <a:r>
              <a:rPr lang="en-IE" sz="1200" b="1" i="0" kern="1200" dirty="0" err="1">
                <a:solidFill>
                  <a:schemeClr val="tx1"/>
                </a:solidFill>
                <a:effectLst/>
                <a:latin typeface="+mn-lt"/>
                <a:ea typeface="+mn-ea"/>
                <a:cs typeface="+mn-cs"/>
              </a:rPr>
              <a:t>CryptHashData</a:t>
            </a:r>
            <a:r>
              <a:rPr lang="en-IE" sz="1200" b="0" i="0" kern="1200" dirty="0">
                <a:solidFill>
                  <a:schemeClr val="tx1"/>
                </a:solidFill>
                <a:effectLst/>
                <a:latin typeface="+mn-lt"/>
                <a:ea typeface="+mn-ea"/>
                <a:cs typeface="+mn-cs"/>
              </a:rPr>
              <a:t> is used for hashing the Data. In debug strings it </a:t>
            </a:r>
            <a:r>
              <a:rPr lang="en-IE" sz="1200" b="0" i="0" kern="1200" dirty="0" err="1">
                <a:solidFill>
                  <a:schemeClr val="tx1"/>
                </a:solidFill>
                <a:effectLst/>
                <a:latin typeface="+mn-lt"/>
                <a:ea typeface="+mn-ea"/>
                <a:cs typeface="+mn-cs"/>
              </a:rPr>
              <a:t>syas</a:t>
            </a:r>
            <a:r>
              <a:rPr lang="en-IE" sz="1200" b="0" i="0" kern="1200" dirty="0">
                <a:solidFill>
                  <a:schemeClr val="tx1"/>
                </a:solidFill>
                <a:effectLst/>
                <a:latin typeface="+mn-lt"/>
                <a:ea typeface="+mn-ea"/>
                <a:cs typeface="+mn-cs"/>
              </a:rPr>
              <a:t> the key is derived from the users password but there is no evidence of this being utilized further pointing to the fact that this is most likely in dev</a:t>
            </a:r>
          </a:p>
          <a:p>
            <a:pPr fontAlgn="base"/>
            <a:r>
              <a:rPr lang="en-IE" sz="1200" b="1" i="0" kern="1200" dirty="0" err="1">
                <a:solidFill>
                  <a:schemeClr val="tx1"/>
                </a:solidFill>
                <a:effectLst/>
                <a:latin typeface="+mn-lt"/>
                <a:ea typeface="+mn-ea"/>
                <a:cs typeface="+mn-cs"/>
              </a:rPr>
              <a:t>CryptDeriveKey</a:t>
            </a:r>
            <a:r>
              <a:rPr lang="en-IE" sz="1200" b="0" i="0" kern="1200" dirty="0">
                <a:solidFill>
                  <a:schemeClr val="tx1"/>
                </a:solidFill>
                <a:effectLst/>
                <a:latin typeface="+mn-lt"/>
                <a:ea typeface="+mn-ea"/>
                <a:cs typeface="+mn-cs"/>
              </a:rPr>
              <a:t> is used for Deriving the Key. </a:t>
            </a:r>
          </a:p>
          <a:p>
            <a:pPr fontAlgn="base"/>
            <a:r>
              <a:rPr lang="en-IE" sz="1200" b="0" i="0" kern="1200" dirty="0" err="1">
                <a:solidFill>
                  <a:schemeClr val="tx1"/>
                </a:solidFill>
                <a:effectLst/>
                <a:latin typeface="+mn-lt"/>
                <a:ea typeface="+mn-ea"/>
                <a:cs typeface="+mn-cs"/>
              </a:rPr>
              <a:t>ReadFile</a:t>
            </a:r>
            <a:r>
              <a:rPr lang="en-IE" sz="1200" b="0" i="0" kern="1200" dirty="0">
                <a:solidFill>
                  <a:schemeClr val="tx1"/>
                </a:solidFill>
                <a:effectLst/>
                <a:latin typeface="+mn-lt"/>
                <a:ea typeface="+mn-ea"/>
                <a:cs typeface="+mn-cs"/>
              </a:rPr>
              <a:t> will read the file to be encrypted</a:t>
            </a:r>
          </a:p>
          <a:p>
            <a:pPr fontAlgn="base"/>
            <a:r>
              <a:rPr lang="en-IE" sz="1200" b="0" i="0" kern="1200" dirty="0" err="1">
                <a:solidFill>
                  <a:schemeClr val="tx1"/>
                </a:solidFill>
                <a:effectLst/>
                <a:latin typeface="+mn-lt"/>
                <a:ea typeface="+mn-ea"/>
                <a:cs typeface="+mn-cs"/>
              </a:rPr>
              <a:t>SetFilePointer</a:t>
            </a:r>
            <a:r>
              <a:rPr lang="en-IE" sz="1200" b="0" i="0" kern="1200" dirty="0">
                <a:solidFill>
                  <a:schemeClr val="tx1"/>
                </a:solidFill>
                <a:effectLst/>
                <a:latin typeface="+mn-lt"/>
                <a:ea typeface="+mn-ea"/>
                <a:cs typeface="+mn-cs"/>
              </a:rPr>
              <a:t> will set a pointer to the file that is to be encrypted</a:t>
            </a:r>
          </a:p>
          <a:p>
            <a:pPr fontAlgn="base"/>
            <a:r>
              <a:rPr lang="en-IE" sz="1200" b="1" i="0" kern="1200" dirty="0" err="1">
                <a:solidFill>
                  <a:schemeClr val="tx1"/>
                </a:solidFill>
                <a:effectLst/>
                <a:latin typeface="+mn-lt"/>
                <a:ea typeface="+mn-ea"/>
                <a:cs typeface="+mn-cs"/>
              </a:rPr>
              <a:t>CryptEncrypt</a:t>
            </a:r>
            <a:r>
              <a:rPr lang="en-IE" sz="1200" b="1" i="0" kern="1200" dirty="0">
                <a:solidFill>
                  <a:schemeClr val="tx1"/>
                </a:solidFill>
                <a:effectLst/>
                <a:latin typeface="+mn-lt"/>
                <a:ea typeface="+mn-ea"/>
                <a:cs typeface="+mn-cs"/>
              </a:rPr>
              <a:t> </a:t>
            </a:r>
            <a:r>
              <a:rPr lang="en-IE" sz="1200" b="0" i="0" kern="1200" dirty="0">
                <a:solidFill>
                  <a:schemeClr val="tx1"/>
                </a:solidFill>
                <a:effectLst/>
                <a:latin typeface="+mn-lt"/>
                <a:ea typeface="+mn-ea"/>
                <a:cs typeface="+mn-cs"/>
              </a:rPr>
              <a:t>is then finally called to complete the Encryption Process.</a:t>
            </a:r>
          </a:p>
          <a:p>
            <a:pPr fontAlgn="base"/>
            <a:r>
              <a:rPr lang="en-IE" sz="1200" b="0" i="0" kern="1200" dirty="0">
                <a:solidFill>
                  <a:schemeClr val="tx1"/>
                </a:solidFill>
                <a:effectLst/>
                <a:latin typeface="+mn-lt"/>
                <a:ea typeface="+mn-ea"/>
                <a:cs typeface="+mn-cs"/>
              </a:rPr>
              <a:t>And write file will add a + symbol to the beginning of all encrypted files, it will then jump back up to </a:t>
            </a:r>
            <a:r>
              <a:rPr lang="en-IE" sz="1200" b="0" i="0" kern="1200" dirty="0" err="1">
                <a:solidFill>
                  <a:schemeClr val="tx1"/>
                </a:solidFill>
                <a:effectLst/>
                <a:latin typeface="+mn-lt"/>
                <a:ea typeface="+mn-ea"/>
                <a:cs typeface="+mn-cs"/>
              </a:rPr>
              <a:t>readfile</a:t>
            </a:r>
            <a:r>
              <a:rPr lang="en-IE" sz="1200" b="0" i="0" kern="1200" dirty="0">
                <a:solidFill>
                  <a:schemeClr val="tx1"/>
                </a:solidFill>
                <a:effectLst/>
                <a:latin typeface="+mn-lt"/>
                <a:ea typeface="+mn-ea"/>
                <a:cs typeface="+mn-cs"/>
              </a:rPr>
              <a:t> and repeat the process.</a:t>
            </a:r>
          </a:p>
        </p:txBody>
      </p:sp>
      <p:sp>
        <p:nvSpPr>
          <p:cNvPr id="4" name="Slide Number Placeholder 3"/>
          <p:cNvSpPr>
            <a:spLocks noGrp="1"/>
          </p:cNvSpPr>
          <p:nvPr>
            <p:ph type="sldNum" sz="quarter" idx="10"/>
          </p:nvPr>
        </p:nvSpPr>
        <p:spPr/>
        <p:txBody>
          <a:bodyPr/>
          <a:lstStyle/>
          <a:p>
            <a:fld id="{F95EA9FF-579D-EC4F-982F-6A44891C9ABA}" type="slidenum">
              <a:rPr lang="en-US" smtClean="0"/>
              <a:t>30</a:t>
            </a:fld>
            <a:endParaRPr lang="en-US"/>
          </a:p>
        </p:txBody>
      </p:sp>
    </p:spTree>
    <p:extLst>
      <p:ext uri="{BB962C8B-B14F-4D97-AF65-F5344CB8AC3E}">
        <p14:creationId xmlns:p14="http://schemas.microsoft.com/office/powerpoint/2010/main" val="2298124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it looks like post-execution, you can see a +has been added to the beginning of the encrypted files, there was also a </a:t>
            </a:r>
            <a:r>
              <a:rPr lang="en-US" dirty="0" err="1"/>
              <a:t>HOW_TO_UNLOCK.txt</a:t>
            </a:r>
            <a:r>
              <a:rPr lang="en-US" dirty="0"/>
              <a:t> file which contains the </a:t>
            </a:r>
            <a:r>
              <a:rPr lang="en-US" dirty="0" err="1"/>
              <a:t>ransomnote</a:t>
            </a:r>
            <a:r>
              <a:rPr lang="en-US" dirty="0"/>
              <a:t> we saw earlier.</a:t>
            </a:r>
          </a:p>
        </p:txBody>
      </p:sp>
      <p:sp>
        <p:nvSpPr>
          <p:cNvPr id="4" name="Slide Number Placeholder 3"/>
          <p:cNvSpPr>
            <a:spLocks noGrp="1"/>
          </p:cNvSpPr>
          <p:nvPr>
            <p:ph type="sldNum" sz="quarter" idx="10"/>
          </p:nvPr>
        </p:nvSpPr>
        <p:spPr/>
        <p:txBody>
          <a:bodyPr/>
          <a:lstStyle/>
          <a:p>
            <a:fld id="{F95EA9FF-579D-EC4F-982F-6A44891C9ABA}" type="slidenum">
              <a:rPr lang="en-US" smtClean="0"/>
              <a:t>31</a:t>
            </a:fld>
            <a:endParaRPr lang="en-US"/>
          </a:p>
        </p:txBody>
      </p:sp>
    </p:spTree>
    <p:extLst>
      <p:ext uri="{BB962C8B-B14F-4D97-AF65-F5344CB8AC3E}">
        <p14:creationId xmlns:p14="http://schemas.microsoft.com/office/powerpoint/2010/main" val="266392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another example to show the contents of a .txt before and after encryption, here we can see the contents of the file clearly</a:t>
            </a:r>
          </a:p>
        </p:txBody>
      </p:sp>
      <p:sp>
        <p:nvSpPr>
          <p:cNvPr id="4" name="Slide Number Placeholder 3"/>
          <p:cNvSpPr>
            <a:spLocks noGrp="1"/>
          </p:cNvSpPr>
          <p:nvPr>
            <p:ph type="sldNum" sz="quarter" idx="10"/>
          </p:nvPr>
        </p:nvSpPr>
        <p:spPr/>
        <p:txBody>
          <a:bodyPr/>
          <a:lstStyle/>
          <a:p>
            <a:fld id="{F95EA9FF-579D-EC4F-982F-6A44891C9ABA}" type="slidenum">
              <a:rPr lang="en-US" smtClean="0"/>
              <a:t>32</a:t>
            </a:fld>
            <a:endParaRPr lang="en-US"/>
          </a:p>
        </p:txBody>
      </p:sp>
    </p:spTree>
    <p:extLst>
      <p:ext uri="{BB962C8B-B14F-4D97-AF65-F5344CB8AC3E}">
        <p14:creationId xmlns:p14="http://schemas.microsoft.com/office/powerpoint/2010/main" val="32205756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is post-execution, where we can see the ransom note created, and the contents are unreadable.</a:t>
            </a:r>
          </a:p>
        </p:txBody>
      </p:sp>
      <p:sp>
        <p:nvSpPr>
          <p:cNvPr id="4" name="Slide Number Placeholder 3"/>
          <p:cNvSpPr>
            <a:spLocks noGrp="1"/>
          </p:cNvSpPr>
          <p:nvPr>
            <p:ph type="sldNum" sz="quarter" idx="10"/>
          </p:nvPr>
        </p:nvSpPr>
        <p:spPr/>
        <p:txBody>
          <a:bodyPr/>
          <a:lstStyle/>
          <a:p>
            <a:fld id="{F95EA9FF-579D-EC4F-982F-6A44891C9ABA}" type="slidenum">
              <a:rPr lang="en-US" smtClean="0"/>
              <a:t>33</a:t>
            </a:fld>
            <a:endParaRPr lang="en-US"/>
          </a:p>
        </p:txBody>
      </p:sp>
    </p:spTree>
    <p:extLst>
      <p:ext uri="{BB962C8B-B14F-4D97-AF65-F5344CB8AC3E}">
        <p14:creationId xmlns:p14="http://schemas.microsoft.com/office/powerpoint/2010/main" val="493184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34</a:t>
            </a:fld>
            <a:endParaRPr lang="en-US"/>
          </a:p>
        </p:txBody>
      </p:sp>
    </p:spTree>
    <p:extLst>
      <p:ext uri="{BB962C8B-B14F-4D97-AF65-F5344CB8AC3E}">
        <p14:creationId xmlns:p14="http://schemas.microsoft.com/office/powerpoint/2010/main" val="29804684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different file types the ransomware encrypts, a total of 35 different file types. This is a very low number of file types for ransomware, providing further evidence that this is in fact still an in dev sample, considering </a:t>
            </a:r>
            <a:r>
              <a:rPr lang="en-US" dirty="0" err="1"/>
              <a:t>cerber</a:t>
            </a:r>
            <a:r>
              <a:rPr lang="en-US" dirty="0"/>
              <a:t> ransomware encrypts several hundred different file types and </a:t>
            </a:r>
            <a:r>
              <a:rPr lang="en-US" dirty="0" err="1"/>
              <a:t>locky</a:t>
            </a:r>
            <a:r>
              <a:rPr lang="en-US" dirty="0"/>
              <a:t> encrypts about 200.</a:t>
            </a:r>
          </a:p>
          <a:p>
            <a:r>
              <a:rPr lang="en-US" dirty="0"/>
              <a:t>Another major flag that this is in dev is the fact that it doesn’t encrypt any zip files or </a:t>
            </a:r>
            <a:r>
              <a:rPr lang="en-US" dirty="0" err="1"/>
              <a:t>docx</a:t>
            </a:r>
            <a:r>
              <a:rPr lang="en-US" dirty="0"/>
              <a:t> files, which would be a huge target for finished ransomware.</a:t>
            </a:r>
          </a:p>
        </p:txBody>
      </p:sp>
      <p:sp>
        <p:nvSpPr>
          <p:cNvPr id="4" name="Slide Number Placeholder 3"/>
          <p:cNvSpPr>
            <a:spLocks noGrp="1"/>
          </p:cNvSpPr>
          <p:nvPr>
            <p:ph type="sldNum" sz="quarter" idx="10"/>
          </p:nvPr>
        </p:nvSpPr>
        <p:spPr/>
        <p:txBody>
          <a:bodyPr/>
          <a:lstStyle/>
          <a:p>
            <a:fld id="{F95EA9FF-579D-EC4F-982F-6A44891C9ABA}" type="slidenum">
              <a:rPr lang="en-US" smtClean="0"/>
              <a:t>35</a:t>
            </a:fld>
            <a:endParaRPr lang="en-US"/>
          </a:p>
        </p:txBody>
      </p:sp>
    </p:spTree>
    <p:extLst>
      <p:ext uri="{BB962C8B-B14F-4D97-AF65-F5344CB8AC3E}">
        <p14:creationId xmlns:p14="http://schemas.microsoft.com/office/powerpoint/2010/main" val="2933660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from the flow of execution, we’ll move onto rule creation used to detect new variants of this ransomware, we’ll use YARA rules for </a:t>
            </a:r>
            <a:r>
              <a:rPr lang="en-US" dirty="0" err="1"/>
              <a:t>this.YARA</a:t>
            </a:r>
            <a:r>
              <a:rPr lang="en-US" dirty="0"/>
              <a:t> rules are a good way to try and class different strains of malware. When writing YARA rules, you want the rule to be precise enough that it won’t trigger any false-positives, but also vague enough so that it will hit on variants of the original sample you used to create the rule</a:t>
            </a:r>
          </a:p>
        </p:txBody>
      </p:sp>
      <p:sp>
        <p:nvSpPr>
          <p:cNvPr id="4" name="Slide Number Placeholder 3"/>
          <p:cNvSpPr>
            <a:spLocks noGrp="1"/>
          </p:cNvSpPr>
          <p:nvPr>
            <p:ph type="sldNum" sz="quarter" idx="10"/>
          </p:nvPr>
        </p:nvSpPr>
        <p:spPr/>
        <p:txBody>
          <a:bodyPr/>
          <a:lstStyle/>
          <a:p>
            <a:fld id="{F95EA9FF-579D-EC4F-982F-6A44891C9ABA}" type="slidenum">
              <a:rPr lang="en-US" smtClean="0"/>
              <a:t>36</a:t>
            </a:fld>
            <a:endParaRPr lang="en-US"/>
          </a:p>
        </p:txBody>
      </p:sp>
    </p:spTree>
    <p:extLst>
      <p:ext uri="{BB962C8B-B14F-4D97-AF65-F5344CB8AC3E}">
        <p14:creationId xmlns:p14="http://schemas.microsoft.com/office/powerpoint/2010/main" val="336606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beginning of the rule, </a:t>
            </a:r>
            <a:r>
              <a:rPr lang="en-US" dirty="0" err="1"/>
              <a:t>theres</a:t>
            </a:r>
            <a:r>
              <a:rPr lang="en-US" dirty="0"/>
              <a:t> some meta data to describe what the rule detects, as well as the sha256 of the file that was used to create the rule.</a:t>
            </a:r>
          </a:p>
          <a:p>
            <a:r>
              <a:rPr lang="en-US" dirty="0"/>
              <a:t>Below are some text strings, these are strings that must be present in the sample in order for it to trigger the rule. The first few strings aren’t the most unique indicators, but they still will help identify the sample. The ping string is sometimes used in place of the sleep function in order to pause the flow of execution temporarily. However, all the strings after this are all very good indicators. The URL being the strongest, as this would be unique to the author of the malware, so the chances of it appearing in different samples is minimal. All the strings after this were all debug messages within the sample, meaning they are also much more likely to be unique to this specific sample</a:t>
            </a:r>
          </a:p>
        </p:txBody>
      </p:sp>
      <p:sp>
        <p:nvSpPr>
          <p:cNvPr id="4" name="Slide Number Placeholder 3"/>
          <p:cNvSpPr>
            <a:spLocks noGrp="1"/>
          </p:cNvSpPr>
          <p:nvPr>
            <p:ph type="sldNum" sz="quarter" idx="10"/>
          </p:nvPr>
        </p:nvSpPr>
        <p:spPr/>
        <p:txBody>
          <a:bodyPr/>
          <a:lstStyle/>
          <a:p>
            <a:fld id="{F95EA9FF-579D-EC4F-982F-6A44891C9ABA}" type="slidenum">
              <a:rPr lang="en-US" smtClean="0"/>
              <a:t>37</a:t>
            </a:fld>
            <a:endParaRPr lang="en-US"/>
          </a:p>
        </p:txBody>
      </p:sp>
    </p:spTree>
    <p:extLst>
      <p:ext uri="{BB962C8B-B14F-4D97-AF65-F5344CB8AC3E}">
        <p14:creationId xmlns:p14="http://schemas.microsoft.com/office/powerpoint/2010/main" val="2681524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other conditions relating to the structure of the file. The file must have an MZ header, basically meaning it must be an executable file. The file must be less than 3000 kilobytes, must run on x86 architecture. The file must have 4 sections, .text, .</a:t>
            </a:r>
            <a:r>
              <a:rPr lang="en-US" dirty="0" err="1"/>
              <a:t>rdata</a:t>
            </a:r>
            <a:r>
              <a:rPr lang="en-US" dirty="0"/>
              <a:t>, .data and .</a:t>
            </a:r>
            <a:r>
              <a:rPr lang="en-US" dirty="0" err="1"/>
              <a:t>rsrc</a:t>
            </a:r>
            <a:r>
              <a:rPr lang="en-US" dirty="0"/>
              <a:t>, in that order. And the .</a:t>
            </a:r>
            <a:r>
              <a:rPr lang="en-US" dirty="0" err="1"/>
              <a:t>rsrc</a:t>
            </a:r>
            <a:r>
              <a:rPr lang="en-US" dirty="0"/>
              <a:t> section must have an entropy of 7.5 or greater.</a:t>
            </a:r>
          </a:p>
        </p:txBody>
      </p:sp>
      <p:sp>
        <p:nvSpPr>
          <p:cNvPr id="4" name="Slide Number Placeholder 3"/>
          <p:cNvSpPr>
            <a:spLocks noGrp="1"/>
          </p:cNvSpPr>
          <p:nvPr>
            <p:ph type="sldNum" sz="quarter" idx="10"/>
          </p:nvPr>
        </p:nvSpPr>
        <p:spPr/>
        <p:txBody>
          <a:bodyPr/>
          <a:lstStyle/>
          <a:p>
            <a:fld id="{F95EA9FF-579D-EC4F-982F-6A44891C9ABA}" type="slidenum">
              <a:rPr lang="en-US" smtClean="0"/>
              <a:t>38</a:t>
            </a:fld>
            <a:endParaRPr lang="en-US"/>
          </a:p>
        </p:txBody>
      </p:sp>
    </p:spTree>
    <p:extLst>
      <p:ext uri="{BB962C8B-B14F-4D97-AF65-F5344CB8AC3E}">
        <p14:creationId xmlns:p14="http://schemas.microsoft.com/office/powerpoint/2010/main" val="21992896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entry point of the file must be in the first section, and the .data section must have write permissions.</a:t>
            </a:r>
          </a:p>
          <a:p>
            <a:r>
              <a:rPr lang="en-US" dirty="0"/>
              <a:t>It must also have the imports listed. 9 of dollar f start basically means the file the rule is run against must contain 9 of the 10 strings specified earlier</a:t>
            </a:r>
          </a:p>
        </p:txBody>
      </p:sp>
      <p:sp>
        <p:nvSpPr>
          <p:cNvPr id="4" name="Slide Number Placeholder 3"/>
          <p:cNvSpPr>
            <a:spLocks noGrp="1"/>
          </p:cNvSpPr>
          <p:nvPr>
            <p:ph type="sldNum" sz="quarter" idx="10"/>
          </p:nvPr>
        </p:nvSpPr>
        <p:spPr/>
        <p:txBody>
          <a:bodyPr/>
          <a:lstStyle/>
          <a:p>
            <a:fld id="{F95EA9FF-579D-EC4F-982F-6A44891C9ABA}" type="slidenum">
              <a:rPr lang="en-US" smtClean="0"/>
              <a:t>39</a:t>
            </a:fld>
            <a:endParaRPr lang="en-US"/>
          </a:p>
        </p:txBody>
      </p:sp>
    </p:spTree>
    <p:extLst>
      <p:ext uri="{BB962C8B-B14F-4D97-AF65-F5344CB8AC3E}">
        <p14:creationId xmlns:p14="http://schemas.microsoft.com/office/powerpoint/2010/main" val="248325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“ransom note” dropped by the sample isn’t really a ransom note, it only says “lol n” where as normally, with ransom notes you could expect links showing you how to buy bitcoin, an address to send the bitcoin to and a nice little explanation of how all your files are being held hostage.</a:t>
            </a:r>
          </a:p>
          <a:p>
            <a:r>
              <a:rPr lang="en-US" dirty="0"/>
              <a:t>When you execute the sample, it brings up a message box saying “</a:t>
            </a:r>
            <a:r>
              <a:rPr lang="en-US" dirty="0" err="1"/>
              <a:t>Cont</a:t>
            </a:r>
            <a:r>
              <a:rPr lang="en-US" dirty="0"/>
              <a:t>…” and you must click okay in order for it to keep executing.</a:t>
            </a:r>
          </a:p>
          <a:p>
            <a:r>
              <a:rPr lang="en-US" dirty="0"/>
              <a:t>Looking at the sample in IDA, a disassembler, you can see numerous debug messages which are a dead giveaway as to the intentions of the sample. Normally, a finished product would have little to no debug messages and would try to obfuscate anything that would hint towards its true functionality.</a:t>
            </a:r>
          </a:p>
          <a:p>
            <a:r>
              <a:rPr lang="en-US" dirty="0"/>
              <a:t>There have been 4 samples spotted on </a:t>
            </a:r>
            <a:r>
              <a:rPr lang="en-US" dirty="0" err="1"/>
              <a:t>Virust</a:t>
            </a:r>
            <a:r>
              <a:rPr lang="en-US" dirty="0"/>
              <a:t> Total to date, upon then initial discovery of the sample, a Japanese University was hit by a similar ransomware that deleted AV software, although it is unconfirmed if these samples were the same.</a:t>
            </a:r>
          </a:p>
          <a:p>
            <a:endParaRPr lang="en-US" dirty="0"/>
          </a:p>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4</a:t>
            </a:fld>
            <a:endParaRPr lang="en-US"/>
          </a:p>
        </p:txBody>
      </p:sp>
    </p:spTree>
    <p:extLst>
      <p:ext uri="{BB962C8B-B14F-4D97-AF65-F5344CB8AC3E}">
        <p14:creationId xmlns:p14="http://schemas.microsoft.com/office/powerpoint/2010/main" val="3353980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dirty="0" err="1"/>
              <a:t>retrohunt</a:t>
            </a:r>
            <a:r>
              <a:rPr lang="en-US" dirty="0"/>
              <a:t> on virus total we can run our rule on all files on VT and see how many matches we get. When the scan is finished, we are able to download a list of the hashes, we can search these hashes and check their classifications to determine the accuracy of our rule. </a:t>
            </a:r>
          </a:p>
        </p:txBody>
      </p:sp>
      <p:sp>
        <p:nvSpPr>
          <p:cNvPr id="4" name="Slide Number Placeholder 3"/>
          <p:cNvSpPr>
            <a:spLocks noGrp="1"/>
          </p:cNvSpPr>
          <p:nvPr>
            <p:ph type="sldNum" sz="quarter" idx="10"/>
          </p:nvPr>
        </p:nvSpPr>
        <p:spPr/>
        <p:txBody>
          <a:bodyPr/>
          <a:lstStyle/>
          <a:p>
            <a:fld id="{F95EA9FF-579D-EC4F-982F-6A44891C9ABA}" type="slidenum">
              <a:rPr lang="en-US" smtClean="0"/>
              <a:t>40</a:t>
            </a:fld>
            <a:endParaRPr lang="en-US"/>
          </a:p>
        </p:txBody>
      </p:sp>
    </p:spTree>
    <p:extLst>
      <p:ext uri="{BB962C8B-B14F-4D97-AF65-F5344CB8AC3E}">
        <p14:creationId xmlns:p14="http://schemas.microsoft.com/office/powerpoint/2010/main" val="3155324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from our retro hunt, you can see the beginning of the rule in the rules row, we can also see that is scanned through 110 terabytes of data and hit on 3 different files.</a:t>
            </a:r>
          </a:p>
        </p:txBody>
      </p:sp>
      <p:sp>
        <p:nvSpPr>
          <p:cNvPr id="4" name="Slide Number Placeholder 3"/>
          <p:cNvSpPr>
            <a:spLocks noGrp="1"/>
          </p:cNvSpPr>
          <p:nvPr>
            <p:ph type="sldNum" sz="quarter" idx="10"/>
          </p:nvPr>
        </p:nvSpPr>
        <p:spPr/>
        <p:txBody>
          <a:bodyPr/>
          <a:lstStyle/>
          <a:p>
            <a:fld id="{F95EA9FF-579D-EC4F-982F-6A44891C9ABA}" type="slidenum">
              <a:rPr lang="en-US" smtClean="0"/>
              <a:t>41</a:t>
            </a:fld>
            <a:endParaRPr lang="en-US"/>
          </a:p>
        </p:txBody>
      </p:sp>
    </p:spTree>
    <p:extLst>
      <p:ext uri="{BB962C8B-B14F-4D97-AF65-F5344CB8AC3E}">
        <p14:creationId xmlns:p14="http://schemas.microsoft.com/office/powerpoint/2010/main" val="2619220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3 SHAs we got from our </a:t>
            </a:r>
            <a:r>
              <a:rPr lang="en-US" dirty="0" err="1"/>
              <a:t>retrohunt</a:t>
            </a:r>
            <a:r>
              <a:rPr lang="en-US" dirty="0"/>
              <a:t>, we can see that they match 3 of the four files currently detected as AVCrypt on or </a:t>
            </a:r>
            <a:r>
              <a:rPr lang="en-US" dirty="0" err="1"/>
              <a:t>Pactelung</a:t>
            </a:r>
            <a:r>
              <a:rPr lang="en-US" dirty="0"/>
              <a:t> on virus total. It doesn’t hit on the top file because it is </a:t>
            </a:r>
            <a:r>
              <a:rPr lang="en-US" dirty="0" err="1"/>
              <a:t>gzip</a:t>
            </a:r>
            <a:r>
              <a:rPr lang="en-US" dirty="0"/>
              <a:t> compressed, which would obfuscate all the strings and hide the sections from the YARA rule. I’ve gotten no more hits on this rule since the 27</a:t>
            </a:r>
            <a:r>
              <a:rPr lang="en-US" baseline="30000" dirty="0"/>
              <a:t>th</a:t>
            </a:r>
            <a:r>
              <a:rPr lang="en-US" dirty="0"/>
              <a:t> of April, I’ve also been checking virus total by just searching the classification to see if there have been any samples found that the rule didn’t hit on, but there has been none yet. </a:t>
            </a:r>
          </a:p>
        </p:txBody>
      </p:sp>
      <p:sp>
        <p:nvSpPr>
          <p:cNvPr id="4" name="Slide Number Placeholder 3"/>
          <p:cNvSpPr>
            <a:spLocks noGrp="1"/>
          </p:cNvSpPr>
          <p:nvPr>
            <p:ph type="sldNum" sz="quarter" idx="10"/>
          </p:nvPr>
        </p:nvSpPr>
        <p:spPr/>
        <p:txBody>
          <a:bodyPr/>
          <a:lstStyle/>
          <a:p>
            <a:fld id="{F95EA9FF-579D-EC4F-982F-6A44891C9ABA}" type="slidenum">
              <a:rPr lang="en-US" smtClean="0"/>
              <a:t>42</a:t>
            </a:fld>
            <a:endParaRPr lang="en-US"/>
          </a:p>
        </p:txBody>
      </p:sp>
    </p:spTree>
    <p:extLst>
      <p:ext uri="{BB962C8B-B14F-4D97-AF65-F5344CB8AC3E}">
        <p14:creationId xmlns:p14="http://schemas.microsoft.com/office/powerpoint/2010/main" val="27676878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different file types the ransomware encrypts, a total of 35 different file types</a:t>
            </a:r>
          </a:p>
        </p:txBody>
      </p:sp>
      <p:sp>
        <p:nvSpPr>
          <p:cNvPr id="4" name="Slide Number Placeholder 3"/>
          <p:cNvSpPr>
            <a:spLocks noGrp="1"/>
          </p:cNvSpPr>
          <p:nvPr>
            <p:ph type="sldNum" sz="quarter" idx="10"/>
          </p:nvPr>
        </p:nvSpPr>
        <p:spPr/>
        <p:txBody>
          <a:bodyPr/>
          <a:lstStyle/>
          <a:p>
            <a:fld id="{F95EA9FF-579D-EC4F-982F-6A44891C9ABA}" type="slidenum">
              <a:rPr lang="en-US" smtClean="0"/>
              <a:t>43</a:t>
            </a:fld>
            <a:endParaRPr lang="en-US"/>
          </a:p>
        </p:txBody>
      </p:sp>
    </p:spTree>
    <p:extLst>
      <p:ext uri="{BB962C8B-B14F-4D97-AF65-F5344CB8AC3E}">
        <p14:creationId xmlns:p14="http://schemas.microsoft.com/office/powerpoint/2010/main" val="1448254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AVCrypt </a:t>
            </a:r>
            <a:r>
              <a:rPr lang="en-US" dirty="0" err="1"/>
              <a:t>ransomnote</a:t>
            </a:r>
            <a:r>
              <a:rPr lang="en-US" dirty="0"/>
              <a:t> compared to the </a:t>
            </a:r>
            <a:r>
              <a:rPr lang="en-US" dirty="0" err="1"/>
              <a:t>ransomnote</a:t>
            </a:r>
            <a:r>
              <a:rPr lang="en-US" dirty="0"/>
              <a:t> from </a:t>
            </a:r>
            <a:r>
              <a:rPr lang="en-US" dirty="0" err="1"/>
              <a:t>wannacry</a:t>
            </a:r>
            <a:r>
              <a:rPr lang="en-US" dirty="0"/>
              <a:t>, as you can see, </a:t>
            </a:r>
            <a:r>
              <a:rPr lang="en-US" dirty="0" err="1"/>
              <a:t>wannacrys</a:t>
            </a:r>
            <a:r>
              <a:rPr lang="en-US" dirty="0"/>
              <a:t> note has </a:t>
            </a:r>
            <a:r>
              <a:rPr lang="en-US" dirty="0" err="1"/>
              <a:t>ecplanations</a:t>
            </a:r>
            <a:r>
              <a:rPr lang="en-US" dirty="0"/>
              <a:t> of </a:t>
            </a:r>
            <a:r>
              <a:rPr lang="en-US" dirty="0" err="1"/>
              <a:t>whats</a:t>
            </a:r>
            <a:r>
              <a:rPr lang="en-US" dirty="0"/>
              <a:t> happened, how you can recover your files and also contains links to help the victim understand how to buy bitcoin. You even have a contact us link in case you encounter any issues, where as </a:t>
            </a:r>
            <a:r>
              <a:rPr lang="en-US" dirty="0" err="1"/>
              <a:t>AVCrypts</a:t>
            </a:r>
            <a:r>
              <a:rPr lang="en-US" dirty="0"/>
              <a:t> note just seems to contain useless filler text.</a:t>
            </a:r>
          </a:p>
          <a:p>
            <a:endParaRPr lang="en-US" dirty="0"/>
          </a:p>
          <a:p>
            <a:endParaRPr lang="en-US" dirty="0"/>
          </a:p>
        </p:txBody>
      </p:sp>
      <p:sp>
        <p:nvSpPr>
          <p:cNvPr id="4" name="Slide Number Placeholder 3"/>
          <p:cNvSpPr>
            <a:spLocks noGrp="1"/>
          </p:cNvSpPr>
          <p:nvPr>
            <p:ph type="sldNum" sz="quarter" idx="10"/>
          </p:nvPr>
        </p:nvSpPr>
        <p:spPr/>
        <p:txBody>
          <a:bodyPr/>
          <a:lstStyle/>
          <a:p>
            <a:fld id="{F95EA9FF-579D-EC4F-982F-6A44891C9ABA}" type="slidenum">
              <a:rPr lang="en-US" smtClean="0"/>
              <a:t>5</a:t>
            </a:fld>
            <a:endParaRPr lang="en-US"/>
          </a:p>
        </p:txBody>
      </p:sp>
    </p:spTree>
    <p:extLst>
      <p:ext uri="{BB962C8B-B14F-4D97-AF65-F5344CB8AC3E}">
        <p14:creationId xmlns:p14="http://schemas.microsoft.com/office/powerpoint/2010/main" val="399723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alert that is displayed before the execution begins.</a:t>
            </a:r>
          </a:p>
        </p:txBody>
      </p:sp>
      <p:sp>
        <p:nvSpPr>
          <p:cNvPr id="4" name="Slide Number Placeholder 3"/>
          <p:cNvSpPr>
            <a:spLocks noGrp="1"/>
          </p:cNvSpPr>
          <p:nvPr>
            <p:ph type="sldNum" sz="quarter" idx="10"/>
          </p:nvPr>
        </p:nvSpPr>
        <p:spPr/>
        <p:txBody>
          <a:bodyPr/>
          <a:lstStyle/>
          <a:p>
            <a:fld id="{F95EA9FF-579D-EC4F-982F-6A44891C9ABA}" type="slidenum">
              <a:rPr lang="en-US" smtClean="0"/>
              <a:t>6</a:t>
            </a:fld>
            <a:endParaRPr lang="en-US"/>
          </a:p>
        </p:txBody>
      </p:sp>
    </p:spTree>
    <p:extLst>
      <p:ext uri="{BB962C8B-B14F-4D97-AF65-F5344CB8AC3E}">
        <p14:creationId xmlns:p14="http://schemas.microsoft.com/office/powerpoint/2010/main" val="3741691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ransomware begins by deleting AV software, in particular, AV software from Malwarebytes and </a:t>
            </a:r>
            <a:r>
              <a:rPr lang="en-US" dirty="0" err="1"/>
              <a:t>Emsisoft</a:t>
            </a:r>
            <a:r>
              <a:rPr lang="en-US" dirty="0"/>
              <a:t>, once completed, it will deleted services related to Malwarebytes as well as windows services which will prevent windows from receiving updates and will also leave the victim machine vulnerable to further infection. It drops a zip file containing tor and its related </a:t>
            </a:r>
            <a:r>
              <a:rPr lang="en-US" dirty="0" err="1"/>
              <a:t>dlls</a:t>
            </a:r>
            <a:r>
              <a:rPr lang="en-US" dirty="0"/>
              <a:t>, these were all encrypted in order to evade patter matching techniques by AV companies. </a:t>
            </a:r>
          </a:p>
          <a:p>
            <a:r>
              <a:rPr lang="en-US" dirty="0"/>
              <a:t>Reaches out to the .onion c2 server shown above</a:t>
            </a:r>
          </a:p>
          <a:p>
            <a:r>
              <a:rPr lang="en-US" dirty="0"/>
              <a:t>It then begins to encrypt files on the system, adding a plus symbol to the beginning of each encrypted file.</a:t>
            </a:r>
          </a:p>
        </p:txBody>
      </p:sp>
      <p:sp>
        <p:nvSpPr>
          <p:cNvPr id="4" name="Slide Number Placeholder 3"/>
          <p:cNvSpPr>
            <a:spLocks noGrp="1"/>
          </p:cNvSpPr>
          <p:nvPr>
            <p:ph type="sldNum" sz="quarter" idx="10"/>
          </p:nvPr>
        </p:nvSpPr>
        <p:spPr/>
        <p:txBody>
          <a:bodyPr/>
          <a:lstStyle/>
          <a:p>
            <a:fld id="{F95EA9FF-579D-EC4F-982F-6A44891C9ABA}" type="slidenum">
              <a:rPr lang="en-US" smtClean="0"/>
              <a:t>7</a:t>
            </a:fld>
            <a:endParaRPr lang="en-US"/>
          </a:p>
        </p:txBody>
      </p:sp>
    </p:spTree>
    <p:extLst>
      <p:ext uri="{BB962C8B-B14F-4D97-AF65-F5344CB8AC3E}">
        <p14:creationId xmlns:p14="http://schemas.microsoft.com/office/powerpoint/2010/main" val="301357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running this sample, I noticed it got caught in a loop trying to connect to </a:t>
            </a:r>
            <a:r>
              <a:rPr lang="en-US" dirty="0" err="1"/>
              <a:t>www.Microsoft.com</a:t>
            </a:r>
            <a:r>
              <a:rPr lang="en-US" dirty="0"/>
              <a:t>, and because I wasn’t connected to the internet, I couldn’t get past it, even </a:t>
            </a:r>
            <a:r>
              <a:rPr lang="en-US" dirty="0" err="1"/>
              <a:t>fakenet</a:t>
            </a:r>
            <a:r>
              <a:rPr lang="en-US" dirty="0"/>
              <a:t> wouldn’t work.</a:t>
            </a:r>
          </a:p>
          <a:p>
            <a:r>
              <a:rPr lang="en-US" dirty="0" err="1"/>
              <a:t>Fakenet</a:t>
            </a:r>
            <a:r>
              <a:rPr lang="en-US" dirty="0"/>
              <a:t> being a tool used to aid malware analysis by simulating a network so that you can safely run samples that try and connect to remote hosts etc.</a:t>
            </a:r>
          </a:p>
          <a:p>
            <a:r>
              <a:rPr lang="en-US" dirty="0"/>
              <a:t>When running through it with Olly debugger, it would detect the presence of a debugger, which would then cause the process terminate itself</a:t>
            </a:r>
          </a:p>
        </p:txBody>
      </p:sp>
      <p:sp>
        <p:nvSpPr>
          <p:cNvPr id="4" name="Slide Number Placeholder 3"/>
          <p:cNvSpPr>
            <a:spLocks noGrp="1"/>
          </p:cNvSpPr>
          <p:nvPr>
            <p:ph type="sldNum" sz="quarter" idx="10"/>
          </p:nvPr>
        </p:nvSpPr>
        <p:spPr/>
        <p:txBody>
          <a:bodyPr/>
          <a:lstStyle/>
          <a:p>
            <a:fld id="{F95EA9FF-579D-EC4F-982F-6A44891C9ABA}" type="slidenum">
              <a:rPr lang="en-US" smtClean="0"/>
              <a:t>8</a:t>
            </a:fld>
            <a:endParaRPr lang="en-US"/>
          </a:p>
        </p:txBody>
      </p:sp>
    </p:spTree>
    <p:extLst>
      <p:ext uri="{BB962C8B-B14F-4D97-AF65-F5344CB8AC3E}">
        <p14:creationId xmlns:p14="http://schemas.microsoft.com/office/powerpoint/2010/main" val="214620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loop that constantly tries to connect to Microsoft, if the </a:t>
            </a:r>
            <a:r>
              <a:rPr lang="en-US" dirty="0" err="1"/>
              <a:t>jnz</a:t>
            </a:r>
            <a:r>
              <a:rPr lang="en-US" dirty="0"/>
              <a:t> is not taken, it will continue on to the jump at the bottom, which is the loop. I needed to change this </a:t>
            </a:r>
            <a:r>
              <a:rPr lang="en-US" dirty="0" err="1"/>
              <a:t>jnz</a:t>
            </a:r>
            <a:r>
              <a:rPr lang="en-US" dirty="0"/>
              <a:t> instruction to </a:t>
            </a:r>
            <a:r>
              <a:rPr lang="en-US" dirty="0" err="1"/>
              <a:t>jz</a:t>
            </a:r>
            <a:r>
              <a:rPr lang="en-US" dirty="0"/>
              <a:t> in order to get it to run. JNZ meaning jump if not zero, JZ meaning jump if zero. I was able to do this in a hex editor by following the offset highlighted in the bottom left.</a:t>
            </a:r>
          </a:p>
        </p:txBody>
      </p:sp>
      <p:sp>
        <p:nvSpPr>
          <p:cNvPr id="4" name="Slide Number Placeholder 3"/>
          <p:cNvSpPr>
            <a:spLocks noGrp="1"/>
          </p:cNvSpPr>
          <p:nvPr>
            <p:ph type="sldNum" sz="quarter" idx="10"/>
          </p:nvPr>
        </p:nvSpPr>
        <p:spPr/>
        <p:txBody>
          <a:bodyPr/>
          <a:lstStyle/>
          <a:p>
            <a:fld id="{F95EA9FF-579D-EC4F-982F-6A44891C9ABA}" type="slidenum">
              <a:rPr lang="en-US" smtClean="0"/>
              <a:t>9</a:t>
            </a:fld>
            <a:endParaRPr lang="en-US"/>
          </a:p>
        </p:txBody>
      </p:sp>
    </p:spTree>
    <p:extLst>
      <p:ext uri="{BB962C8B-B14F-4D97-AF65-F5344CB8AC3E}">
        <p14:creationId xmlns:p14="http://schemas.microsoft.com/office/powerpoint/2010/main" val="2867482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911CC3-B9A3-E645-BECD-C16A2E1981DF}" type="datetimeFigureOut">
              <a:rPr lang="en-US" smtClean="0"/>
              <a:t>7/25/18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233972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1CC3-B9A3-E645-BECD-C16A2E1981DF}" type="datetimeFigureOut">
              <a:rPr lang="en-US" smtClean="0"/>
              <a:t>7/25/18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146015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1CC3-B9A3-E645-BECD-C16A2E1981DF}" type="datetimeFigureOut">
              <a:rPr lang="en-US" smtClean="0"/>
              <a:t>7/25/18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8733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11CC3-B9A3-E645-BECD-C16A2E1981DF}" type="datetimeFigureOut">
              <a:rPr lang="en-US" smtClean="0"/>
              <a:t>7/25/18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11510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911CC3-B9A3-E645-BECD-C16A2E1981DF}" type="datetimeFigureOut">
              <a:rPr lang="en-US" smtClean="0"/>
              <a:t>7/25/18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12301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11CC3-B9A3-E645-BECD-C16A2E1981DF}" type="datetimeFigureOut">
              <a:rPr lang="en-US" smtClean="0"/>
              <a:t>7/25/18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27265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11CC3-B9A3-E645-BECD-C16A2E1981DF}" type="datetimeFigureOut">
              <a:rPr lang="en-US" smtClean="0"/>
              <a:t>7/25/18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399561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11CC3-B9A3-E645-BECD-C16A2E1981DF}" type="datetimeFigureOut">
              <a:rPr lang="en-US" smtClean="0"/>
              <a:t>7/25/18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195479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11CC3-B9A3-E645-BECD-C16A2E1981DF}" type="datetimeFigureOut">
              <a:rPr lang="en-US" smtClean="0"/>
              <a:t>7/25/18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386070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11CC3-B9A3-E645-BECD-C16A2E1981DF}" type="datetimeFigureOut">
              <a:rPr lang="en-US" smtClean="0"/>
              <a:t>7/25/18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35682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911CC3-B9A3-E645-BECD-C16A2E1981DF}" type="datetimeFigureOut">
              <a:rPr lang="en-US" smtClean="0"/>
              <a:t>7/25/18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5723A3-EC2D-0B4D-85DD-B99F2E607450}" type="slidenum">
              <a:rPr lang="en-US" smtClean="0"/>
              <a:t>‹#›</a:t>
            </a:fld>
            <a:endParaRPr lang="en-US"/>
          </a:p>
        </p:txBody>
      </p:sp>
    </p:spTree>
    <p:extLst>
      <p:ext uri="{BB962C8B-B14F-4D97-AF65-F5344CB8AC3E}">
        <p14:creationId xmlns:p14="http://schemas.microsoft.com/office/powerpoint/2010/main" val="477848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11CC3-B9A3-E645-BECD-C16A2E1981DF}" type="datetimeFigureOut">
              <a:rPr lang="en-US" smtClean="0"/>
              <a:t>7/25/18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5723A3-EC2D-0B4D-85DD-B99F2E607450}" type="slidenum">
              <a:rPr lang="en-US" smtClean="0"/>
              <a:t>‹#›</a:t>
            </a:fld>
            <a:endParaRPr lang="en-US"/>
          </a:p>
        </p:txBody>
      </p:sp>
    </p:spTree>
    <p:extLst>
      <p:ext uri="{BB962C8B-B14F-4D97-AF65-F5344CB8AC3E}">
        <p14:creationId xmlns:p14="http://schemas.microsoft.com/office/powerpoint/2010/main" val="29814682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365274"/>
            <a:ext cx="9144000" cy="1088402"/>
          </a:xfrm>
        </p:spPr>
        <p:txBody>
          <a:bodyPr>
            <a:normAutofit/>
          </a:bodyPr>
          <a:lstStyle/>
          <a:p>
            <a:r>
              <a:rPr lang="en-US" b="1" dirty="0">
                <a:solidFill>
                  <a:srgbClr val="92D050"/>
                </a:solidFill>
              </a:rPr>
              <a:t>About Me</a:t>
            </a: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2008931"/>
            <a:ext cx="9144000" cy="3105994"/>
          </a:xfrm>
        </p:spPr>
        <p:txBody>
          <a:bodyPr/>
          <a:lstStyle/>
          <a:p>
            <a:pPr marL="342900" indent="-342900">
              <a:buFont typeface="Arial" panose="020B0604020202020204" pitchFamily="34" charset="0"/>
              <a:buChar char="•"/>
            </a:pPr>
            <a:r>
              <a:rPr lang="en-US" sz="3200" dirty="0"/>
              <a:t>3</a:t>
            </a:r>
            <a:r>
              <a:rPr lang="en-US" sz="3200" baseline="30000" dirty="0"/>
              <a:t>rd</a:t>
            </a:r>
            <a:r>
              <a:rPr lang="en-US" sz="3200" dirty="0"/>
              <a:t> year of IT Management</a:t>
            </a:r>
          </a:p>
          <a:p>
            <a:pPr marL="342900" indent="-342900">
              <a:buFont typeface="Arial" panose="020B0604020202020204" pitchFamily="34" charset="0"/>
              <a:buChar char="•"/>
            </a:pPr>
            <a:r>
              <a:rPr lang="en-US" sz="3200" dirty="0"/>
              <a:t>Doing my internship at Cylance</a:t>
            </a:r>
          </a:p>
          <a:p>
            <a:pPr marL="342900" indent="-342900">
              <a:buFont typeface="Arial" panose="020B0604020202020204" pitchFamily="34" charset="0"/>
              <a:buChar char="•"/>
            </a:pPr>
            <a:r>
              <a:rPr lang="en-US" sz="3200" dirty="0"/>
              <a:t>Started Malware Analysis early January</a:t>
            </a:r>
          </a:p>
          <a:p>
            <a:endParaRPr lang="en-US" dirty="0"/>
          </a:p>
        </p:txBody>
      </p:sp>
    </p:spTree>
    <p:extLst>
      <p:ext uri="{BB962C8B-B14F-4D97-AF65-F5344CB8AC3E}">
        <p14:creationId xmlns:p14="http://schemas.microsoft.com/office/powerpoint/2010/main" val="159228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Microsoft loop</a:t>
            </a:r>
          </a:p>
        </p:txBody>
      </p:sp>
      <p:pic>
        <p:nvPicPr>
          <p:cNvPr id="8" name="Picture 7">
            <a:extLst>
              <a:ext uri="{FF2B5EF4-FFF2-40B4-BE49-F238E27FC236}">
                <a16:creationId xmlns:a16="http://schemas.microsoft.com/office/drawing/2014/main" id="{DD91B404-A2E0-D047-A4E3-3B77A32ADC59}"/>
              </a:ext>
            </a:extLst>
          </p:cNvPr>
          <p:cNvPicPr>
            <a:picLocks noChangeAspect="1"/>
          </p:cNvPicPr>
          <p:nvPr/>
        </p:nvPicPr>
        <p:blipFill rotWithShape="1">
          <a:blip r:embed="rId3"/>
          <a:srcRect l="1305" b="4540"/>
          <a:stretch/>
        </p:blipFill>
        <p:spPr>
          <a:xfrm>
            <a:off x="657225" y="2539999"/>
            <a:ext cx="8645855" cy="3003551"/>
          </a:xfrm>
          <a:prstGeom prst="rect">
            <a:avLst/>
          </a:prstGeom>
        </p:spPr>
      </p:pic>
      <p:pic>
        <p:nvPicPr>
          <p:cNvPr id="10" name="Picture 9">
            <a:extLst>
              <a:ext uri="{FF2B5EF4-FFF2-40B4-BE49-F238E27FC236}">
                <a16:creationId xmlns:a16="http://schemas.microsoft.com/office/drawing/2014/main" id="{16D01555-0A45-3442-9E9E-CAD8974FF105}"/>
              </a:ext>
            </a:extLst>
          </p:cNvPr>
          <p:cNvPicPr>
            <a:picLocks noChangeAspect="1"/>
          </p:cNvPicPr>
          <p:nvPr/>
        </p:nvPicPr>
        <p:blipFill>
          <a:blip r:embed="rId4"/>
          <a:stretch>
            <a:fillRect/>
          </a:stretch>
        </p:blipFill>
        <p:spPr>
          <a:xfrm>
            <a:off x="9242590" y="2539999"/>
            <a:ext cx="1901660" cy="1546226"/>
          </a:xfrm>
          <a:prstGeom prst="rect">
            <a:avLst/>
          </a:prstGeom>
        </p:spPr>
      </p:pic>
    </p:spTree>
    <p:extLst>
      <p:ext uri="{BB962C8B-B14F-4D97-AF65-F5344CB8AC3E}">
        <p14:creationId xmlns:p14="http://schemas.microsoft.com/office/powerpoint/2010/main" val="252510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Microsoft loop</a:t>
            </a:r>
          </a:p>
        </p:txBody>
      </p:sp>
      <p:sp>
        <p:nvSpPr>
          <p:cNvPr id="6" name="Subtitle 5">
            <a:extLst>
              <a:ext uri="{FF2B5EF4-FFF2-40B4-BE49-F238E27FC236}">
                <a16:creationId xmlns:a16="http://schemas.microsoft.com/office/drawing/2014/main" id="{735E481D-9763-9449-B29C-DB87D8BCA6AC}"/>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C1B84B4C-0CA8-0343-A74C-2EB2B457258E}"/>
              </a:ext>
            </a:extLst>
          </p:cNvPr>
          <p:cNvPicPr>
            <a:picLocks noChangeAspect="1"/>
          </p:cNvPicPr>
          <p:nvPr/>
        </p:nvPicPr>
        <p:blipFill>
          <a:blip r:embed="rId3"/>
          <a:stretch>
            <a:fillRect/>
          </a:stretch>
        </p:blipFill>
        <p:spPr>
          <a:xfrm>
            <a:off x="376050" y="2478087"/>
            <a:ext cx="11439900" cy="3336926"/>
          </a:xfrm>
          <a:prstGeom prst="rect">
            <a:avLst/>
          </a:prstGeom>
        </p:spPr>
      </p:pic>
      <p:pic>
        <p:nvPicPr>
          <p:cNvPr id="9" name="Picture 8">
            <a:extLst>
              <a:ext uri="{FF2B5EF4-FFF2-40B4-BE49-F238E27FC236}">
                <a16:creationId xmlns:a16="http://schemas.microsoft.com/office/drawing/2014/main" id="{F8760A26-8774-1D48-AE44-D8B09C62E175}"/>
              </a:ext>
            </a:extLst>
          </p:cNvPr>
          <p:cNvPicPr>
            <a:picLocks noChangeAspect="1"/>
          </p:cNvPicPr>
          <p:nvPr/>
        </p:nvPicPr>
        <p:blipFill>
          <a:blip r:embed="rId4"/>
          <a:stretch>
            <a:fillRect/>
          </a:stretch>
        </p:blipFill>
        <p:spPr>
          <a:xfrm>
            <a:off x="376050" y="5815013"/>
            <a:ext cx="9740900" cy="266700"/>
          </a:xfrm>
          <a:prstGeom prst="rect">
            <a:avLst/>
          </a:prstGeom>
        </p:spPr>
      </p:pic>
    </p:spTree>
    <p:extLst>
      <p:ext uri="{BB962C8B-B14F-4D97-AF65-F5344CB8AC3E}">
        <p14:creationId xmlns:p14="http://schemas.microsoft.com/office/powerpoint/2010/main" val="219267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Check for debugger</a:t>
            </a:r>
          </a:p>
        </p:txBody>
      </p:sp>
      <p:sp>
        <p:nvSpPr>
          <p:cNvPr id="6" name="Subtitle 5">
            <a:extLst>
              <a:ext uri="{FF2B5EF4-FFF2-40B4-BE49-F238E27FC236}">
                <a16:creationId xmlns:a16="http://schemas.microsoft.com/office/drawing/2014/main" id="{C394CE72-1821-EA4D-B767-56FD2E785CE9}"/>
              </a:ext>
            </a:extLst>
          </p:cNvPr>
          <p:cNvSpPr>
            <a:spLocks noGrp="1"/>
          </p:cNvSpPr>
          <p:nvPr>
            <p:ph type="subTitle" idx="1"/>
          </p:nvPr>
        </p:nvSpPr>
        <p:spPr/>
        <p:txBody>
          <a:bodyPr/>
          <a:lstStyle/>
          <a:p>
            <a:endParaRPr lang="en-US"/>
          </a:p>
        </p:txBody>
      </p:sp>
      <p:pic>
        <p:nvPicPr>
          <p:cNvPr id="8" name="Picture 7">
            <a:extLst>
              <a:ext uri="{FF2B5EF4-FFF2-40B4-BE49-F238E27FC236}">
                <a16:creationId xmlns:a16="http://schemas.microsoft.com/office/drawing/2014/main" id="{5D5AE7F9-1B2F-294A-B9F3-03F27F1E993B}"/>
              </a:ext>
            </a:extLst>
          </p:cNvPr>
          <p:cNvPicPr>
            <a:picLocks noChangeAspect="1"/>
          </p:cNvPicPr>
          <p:nvPr/>
        </p:nvPicPr>
        <p:blipFill>
          <a:blip r:embed="rId3"/>
          <a:stretch>
            <a:fillRect/>
          </a:stretch>
        </p:blipFill>
        <p:spPr>
          <a:xfrm>
            <a:off x="1491660" y="2743199"/>
            <a:ext cx="9208679" cy="3373439"/>
          </a:xfrm>
          <a:prstGeom prst="rect">
            <a:avLst/>
          </a:prstGeom>
        </p:spPr>
      </p:pic>
      <p:sp>
        <p:nvSpPr>
          <p:cNvPr id="9" name="TextBox 8">
            <a:extLst>
              <a:ext uri="{FF2B5EF4-FFF2-40B4-BE49-F238E27FC236}">
                <a16:creationId xmlns:a16="http://schemas.microsoft.com/office/drawing/2014/main" id="{DD3C402A-D263-9146-8C2D-3FCFDDE8F411}"/>
              </a:ext>
            </a:extLst>
          </p:cNvPr>
          <p:cNvSpPr txBox="1"/>
          <p:nvPr/>
        </p:nvSpPr>
        <p:spPr>
          <a:xfrm>
            <a:off x="8629650" y="4245252"/>
            <a:ext cx="2514600" cy="369332"/>
          </a:xfrm>
          <a:prstGeom prst="rect">
            <a:avLst/>
          </a:prstGeom>
          <a:noFill/>
        </p:spPr>
        <p:txBody>
          <a:bodyPr wrap="square" rtlCol="0">
            <a:spAutoFit/>
          </a:bodyPr>
          <a:lstStyle/>
          <a:p>
            <a:r>
              <a:rPr lang="en-US" dirty="0">
                <a:solidFill>
                  <a:schemeClr val="bg1"/>
                </a:solidFill>
              </a:rPr>
              <a:t>Need this to be </a:t>
            </a:r>
            <a:r>
              <a:rPr lang="en-US" dirty="0" err="1">
                <a:solidFill>
                  <a:schemeClr val="bg1"/>
                </a:solidFill>
              </a:rPr>
              <a:t>jnz</a:t>
            </a:r>
            <a:endParaRPr lang="en-US" dirty="0">
              <a:solidFill>
                <a:schemeClr val="bg1"/>
              </a:solidFill>
            </a:endParaRPr>
          </a:p>
        </p:txBody>
      </p:sp>
      <p:cxnSp>
        <p:nvCxnSpPr>
          <p:cNvPr id="11" name="Straight Arrow Connector 10">
            <a:extLst>
              <a:ext uri="{FF2B5EF4-FFF2-40B4-BE49-F238E27FC236}">
                <a16:creationId xmlns:a16="http://schemas.microsoft.com/office/drawing/2014/main" id="{4105B8AC-238C-6641-9EEC-B8A99FF68912}"/>
              </a:ext>
            </a:extLst>
          </p:cNvPr>
          <p:cNvCxnSpPr>
            <a:stCxn id="9" idx="1"/>
          </p:cNvCxnSpPr>
          <p:nvPr/>
        </p:nvCxnSpPr>
        <p:spPr>
          <a:xfrm flipH="1">
            <a:off x="7586663" y="4429918"/>
            <a:ext cx="1042987"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Rectangle 11">
            <a:extLst>
              <a:ext uri="{FF2B5EF4-FFF2-40B4-BE49-F238E27FC236}">
                <a16:creationId xmlns:a16="http://schemas.microsoft.com/office/drawing/2014/main" id="{7EB7AED9-7B07-FC44-99DF-98C93A83BA90}"/>
              </a:ext>
            </a:extLst>
          </p:cNvPr>
          <p:cNvSpPr/>
          <p:nvPr/>
        </p:nvSpPr>
        <p:spPr>
          <a:xfrm>
            <a:off x="1491660" y="5800725"/>
            <a:ext cx="962025" cy="315913"/>
          </a:xfrm>
          <a:prstGeom prst="rect">
            <a:avLst/>
          </a:prstGeom>
          <a:solidFill>
            <a:schemeClr val="accent6">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89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Check for debugger</a:t>
            </a:r>
          </a:p>
        </p:txBody>
      </p:sp>
      <p:pic>
        <p:nvPicPr>
          <p:cNvPr id="8" name="Picture 7">
            <a:extLst>
              <a:ext uri="{FF2B5EF4-FFF2-40B4-BE49-F238E27FC236}">
                <a16:creationId xmlns:a16="http://schemas.microsoft.com/office/drawing/2014/main" id="{CBF1B0DD-E782-F941-8C05-D36EB38DD054}"/>
              </a:ext>
            </a:extLst>
          </p:cNvPr>
          <p:cNvPicPr>
            <a:picLocks noChangeAspect="1"/>
          </p:cNvPicPr>
          <p:nvPr/>
        </p:nvPicPr>
        <p:blipFill rotWithShape="1">
          <a:blip r:embed="rId3"/>
          <a:srcRect l="1587"/>
          <a:stretch/>
        </p:blipFill>
        <p:spPr>
          <a:xfrm>
            <a:off x="657225" y="2688431"/>
            <a:ext cx="9051871" cy="3482976"/>
          </a:xfrm>
          <a:prstGeom prst="rect">
            <a:avLst/>
          </a:prstGeom>
        </p:spPr>
      </p:pic>
      <p:pic>
        <p:nvPicPr>
          <p:cNvPr id="10" name="Picture 9">
            <a:extLst>
              <a:ext uri="{FF2B5EF4-FFF2-40B4-BE49-F238E27FC236}">
                <a16:creationId xmlns:a16="http://schemas.microsoft.com/office/drawing/2014/main" id="{099BD78C-7769-5A4F-AE56-8D8989870882}"/>
              </a:ext>
            </a:extLst>
          </p:cNvPr>
          <p:cNvPicPr>
            <a:picLocks noChangeAspect="1"/>
          </p:cNvPicPr>
          <p:nvPr/>
        </p:nvPicPr>
        <p:blipFill>
          <a:blip r:embed="rId4"/>
          <a:stretch>
            <a:fillRect/>
          </a:stretch>
        </p:blipFill>
        <p:spPr>
          <a:xfrm>
            <a:off x="9551934" y="2679872"/>
            <a:ext cx="2135695" cy="1277766"/>
          </a:xfrm>
          <a:prstGeom prst="rect">
            <a:avLst/>
          </a:prstGeom>
        </p:spPr>
      </p:pic>
    </p:spTree>
    <p:extLst>
      <p:ext uri="{BB962C8B-B14F-4D97-AF65-F5344CB8AC3E}">
        <p14:creationId xmlns:p14="http://schemas.microsoft.com/office/powerpoint/2010/main" val="2820024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Check for debugger</a:t>
            </a:r>
          </a:p>
        </p:txBody>
      </p:sp>
      <p:sp>
        <p:nvSpPr>
          <p:cNvPr id="6" name="Subtitle 5">
            <a:extLst>
              <a:ext uri="{FF2B5EF4-FFF2-40B4-BE49-F238E27FC236}">
                <a16:creationId xmlns:a16="http://schemas.microsoft.com/office/drawing/2014/main" id="{7E4384F9-1FE8-DB4D-9817-661B516B8819}"/>
              </a:ext>
            </a:extLst>
          </p:cNvPr>
          <p:cNvSpPr>
            <a:spLocks noGrp="1"/>
          </p:cNvSpPr>
          <p:nvPr>
            <p:ph type="subTitle" idx="1"/>
          </p:nvPr>
        </p:nvSpPr>
        <p:spPr/>
        <p:txBody>
          <a:bodyPr/>
          <a:lstStyle/>
          <a:p>
            <a:endParaRPr lang="en-US"/>
          </a:p>
        </p:txBody>
      </p:sp>
      <p:pic>
        <p:nvPicPr>
          <p:cNvPr id="9" name="Picture 8">
            <a:extLst>
              <a:ext uri="{FF2B5EF4-FFF2-40B4-BE49-F238E27FC236}">
                <a16:creationId xmlns:a16="http://schemas.microsoft.com/office/drawing/2014/main" id="{FDDB33C1-BB40-D547-B5D0-6A6226357354}"/>
              </a:ext>
            </a:extLst>
          </p:cNvPr>
          <p:cNvPicPr>
            <a:picLocks noChangeAspect="1"/>
          </p:cNvPicPr>
          <p:nvPr/>
        </p:nvPicPr>
        <p:blipFill>
          <a:blip r:embed="rId3"/>
          <a:stretch>
            <a:fillRect/>
          </a:stretch>
        </p:blipFill>
        <p:spPr>
          <a:xfrm>
            <a:off x="1491660" y="2743199"/>
            <a:ext cx="9208679" cy="3373439"/>
          </a:xfrm>
          <a:prstGeom prst="rect">
            <a:avLst/>
          </a:prstGeom>
        </p:spPr>
      </p:pic>
      <p:pic>
        <p:nvPicPr>
          <p:cNvPr id="10" name="Picture 9">
            <a:extLst>
              <a:ext uri="{FF2B5EF4-FFF2-40B4-BE49-F238E27FC236}">
                <a16:creationId xmlns:a16="http://schemas.microsoft.com/office/drawing/2014/main" id="{FEA376CC-86CD-A346-BC12-09283A251430}"/>
              </a:ext>
            </a:extLst>
          </p:cNvPr>
          <p:cNvPicPr>
            <a:picLocks noChangeAspect="1"/>
          </p:cNvPicPr>
          <p:nvPr/>
        </p:nvPicPr>
        <p:blipFill>
          <a:blip r:embed="rId4"/>
          <a:stretch>
            <a:fillRect/>
          </a:stretch>
        </p:blipFill>
        <p:spPr>
          <a:xfrm>
            <a:off x="4808538" y="4277518"/>
            <a:ext cx="431800" cy="304800"/>
          </a:xfrm>
          <a:prstGeom prst="rect">
            <a:avLst/>
          </a:prstGeom>
        </p:spPr>
      </p:pic>
    </p:spTree>
    <p:extLst>
      <p:ext uri="{BB962C8B-B14F-4D97-AF65-F5344CB8AC3E}">
        <p14:creationId xmlns:p14="http://schemas.microsoft.com/office/powerpoint/2010/main" val="1712396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09251" y="222711"/>
            <a:ext cx="9144000" cy="1088402"/>
          </a:xfrm>
        </p:spPr>
        <p:txBody>
          <a:bodyPr/>
          <a:lstStyle/>
          <a:p>
            <a:r>
              <a:rPr lang="en-US" b="1" dirty="0" err="1">
                <a:solidFill>
                  <a:srgbClr val="92D050"/>
                </a:solidFill>
              </a:rPr>
              <a:t>CreateCMD_exe</a:t>
            </a:r>
            <a:endParaRPr lang="en-US" b="1" dirty="0">
              <a:solidFill>
                <a:srgbClr val="92D050"/>
              </a:solidFill>
            </a:endParaRPr>
          </a:p>
        </p:txBody>
      </p:sp>
      <p:pic>
        <p:nvPicPr>
          <p:cNvPr id="8" name="Picture 7">
            <a:extLst>
              <a:ext uri="{FF2B5EF4-FFF2-40B4-BE49-F238E27FC236}">
                <a16:creationId xmlns:a16="http://schemas.microsoft.com/office/drawing/2014/main" id="{7E240759-3F6F-ED40-8041-CDB41D1C44DE}"/>
              </a:ext>
            </a:extLst>
          </p:cNvPr>
          <p:cNvPicPr>
            <a:picLocks noChangeAspect="1"/>
          </p:cNvPicPr>
          <p:nvPr/>
        </p:nvPicPr>
        <p:blipFill rotWithShape="1">
          <a:blip r:embed="rId3"/>
          <a:srcRect t="29583"/>
          <a:stretch/>
        </p:blipFill>
        <p:spPr>
          <a:xfrm>
            <a:off x="154509" y="1311114"/>
            <a:ext cx="5330960" cy="5309688"/>
          </a:xfrm>
          <a:prstGeom prst="rect">
            <a:avLst/>
          </a:prstGeom>
        </p:spPr>
      </p:pic>
      <p:pic>
        <p:nvPicPr>
          <p:cNvPr id="10" name="Picture 9">
            <a:extLst>
              <a:ext uri="{FF2B5EF4-FFF2-40B4-BE49-F238E27FC236}">
                <a16:creationId xmlns:a16="http://schemas.microsoft.com/office/drawing/2014/main" id="{EC2393F1-F60E-C54E-94FA-7B787699FC65}"/>
              </a:ext>
            </a:extLst>
          </p:cNvPr>
          <p:cNvPicPr>
            <a:picLocks noChangeAspect="1"/>
          </p:cNvPicPr>
          <p:nvPr/>
        </p:nvPicPr>
        <p:blipFill rotWithShape="1">
          <a:blip r:embed="rId4"/>
          <a:srcRect t="-1" r="73186" b="23369"/>
          <a:stretch/>
        </p:blipFill>
        <p:spPr>
          <a:xfrm>
            <a:off x="5485469" y="5288339"/>
            <a:ext cx="5606378" cy="495301"/>
          </a:xfrm>
          <a:prstGeom prst="rect">
            <a:avLst/>
          </a:prstGeom>
        </p:spPr>
      </p:pic>
      <p:sp>
        <p:nvSpPr>
          <p:cNvPr id="11" name="Right Arrow 10">
            <a:extLst>
              <a:ext uri="{FF2B5EF4-FFF2-40B4-BE49-F238E27FC236}">
                <a16:creationId xmlns:a16="http://schemas.microsoft.com/office/drawing/2014/main" id="{AC5A4CF6-E8C2-AC4A-9919-29236D9A6A2D}"/>
              </a:ext>
            </a:extLst>
          </p:cNvPr>
          <p:cNvSpPr/>
          <p:nvPr/>
        </p:nvSpPr>
        <p:spPr>
          <a:xfrm>
            <a:off x="2583320" y="5288339"/>
            <a:ext cx="2663763" cy="247651"/>
          </a:xfrm>
          <a:prstGeom prst="righ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801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23975" y="2879725"/>
            <a:ext cx="9144000" cy="1088402"/>
          </a:xfrm>
        </p:spPr>
        <p:txBody>
          <a:bodyPr/>
          <a:lstStyle/>
          <a:p>
            <a:r>
              <a:rPr lang="en-US" b="1" dirty="0">
                <a:solidFill>
                  <a:srgbClr val="92D050"/>
                </a:solidFill>
              </a:rPr>
              <a:t>AV Removal</a:t>
            </a:r>
          </a:p>
        </p:txBody>
      </p:sp>
    </p:spTree>
    <p:extLst>
      <p:ext uri="{BB962C8B-B14F-4D97-AF65-F5344CB8AC3E}">
        <p14:creationId xmlns:p14="http://schemas.microsoft.com/office/powerpoint/2010/main" val="146688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AV Removal</a:t>
            </a:r>
          </a:p>
        </p:txBody>
      </p:sp>
      <p:pic>
        <p:nvPicPr>
          <p:cNvPr id="8" name="Picture 7">
            <a:extLst>
              <a:ext uri="{FF2B5EF4-FFF2-40B4-BE49-F238E27FC236}">
                <a16:creationId xmlns:a16="http://schemas.microsoft.com/office/drawing/2014/main" id="{F40EC436-E6A7-9F4C-AD31-43EDD5FE1CA3}"/>
              </a:ext>
            </a:extLst>
          </p:cNvPr>
          <p:cNvPicPr>
            <a:picLocks noChangeAspect="1"/>
          </p:cNvPicPr>
          <p:nvPr/>
        </p:nvPicPr>
        <p:blipFill>
          <a:blip r:embed="rId3"/>
          <a:stretch>
            <a:fillRect/>
          </a:stretch>
        </p:blipFill>
        <p:spPr>
          <a:xfrm>
            <a:off x="0" y="0"/>
            <a:ext cx="8248617" cy="6858000"/>
          </a:xfrm>
          <a:prstGeom prst="rect">
            <a:avLst/>
          </a:prstGeom>
        </p:spPr>
      </p:pic>
      <p:pic>
        <p:nvPicPr>
          <p:cNvPr id="10" name="Picture 9">
            <a:extLst>
              <a:ext uri="{FF2B5EF4-FFF2-40B4-BE49-F238E27FC236}">
                <a16:creationId xmlns:a16="http://schemas.microsoft.com/office/drawing/2014/main" id="{EF1C8CC3-C114-9A4F-AA1E-603D364E980F}"/>
              </a:ext>
            </a:extLst>
          </p:cNvPr>
          <p:cNvPicPr>
            <a:picLocks noChangeAspect="1"/>
          </p:cNvPicPr>
          <p:nvPr/>
        </p:nvPicPr>
        <p:blipFill rotWithShape="1">
          <a:blip r:embed="rId4"/>
          <a:srcRect t="85366" b="6377"/>
          <a:stretch/>
        </p:blipFill>
        <p:spPr>
          <a:xfrm>
            <a:off x="1226630" y="6435583"/>
            <a:ext cx="9272587" cy="434011"/>
          </a:xfrm>
          <a:prstGeom prst="rect">
            <a:avLst/>
          </a:prstGeom>
        </p:spPr>
      </p:pic>
      <p:sp>
        <p:nvSpPr>
          <p:cNvPr id="11" name="Bent Arrow 10">
            <a:extLst>
              <a:ext uri="{FF2B5EF4-FFF2-40B4-BE49-F238E27FC236}">
                <a16:creationId xmlns:a16="http://schemas.microsoft.com/office/drawing/2014/main" id="{9170FA41-7625-8241-9552-40148BDD3051}"/>
              </a:ext>
            </a:extLst>
          </p:cNvPr>
          <p:cNvSpPr/>
          <p:nvPr/>
        </p:nvSpPr>
        <p:spPr>
          <a:xfrm rot="5400000">
            <a:off x="2381631" y="5957887"/>
            <a:ext cx="628650" cy="257175"/>
          </a:xfrm>
          <a:prstGeom prst="bent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9754D30E-0AC9-E941-8F05-DFFCB00BFA40}"/>
              </a:ext>
            </a:extLst>
          </p:cNvPr>
          <p:cNvSpPr/>
          <p:nvPr/>
        </p:nvSpPr>
        <p:spPr>
          <a:xfrm>
            <a:off x="3864077" y="648929"/>
            <a:ext cx="3377381" cy="339213"/>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E3DE43-C2A4-3549-BB68-F8CEE1DB3CEC}"/>
              </a:ext>
            </a:extLst>
          </p:cNvPr>
          <p:cNvSpPr/>
          <p:nvPr/>
        </p:nvSpPr>
        <p:spPr>
          <a:xfrm>
            <a:off x="3864076" y="1887794"/>
            <a:ext cx="3731343" cy="28021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981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23975" y="2879725"/>
            <a:ext cx="9144000" cy="1088402"/>
          </a:xfrm>
        </p:spPr>
        <p:txBody>
          <a:bodyPr/>
          <a:lstStyle/>
          <a:p>
            <a:r>
              <a:rPr lang="en-US" b="1" dirty="0">
                <a:solidFill>
                  <a:srgbClr val="92D050"/>
                </a:solidFill>
              </a:rPr>
              <a:t>Service Removal</a:t>
            </a:r>
          </a:p>
        </p:txBody>
      </p:sp>
    </p:spTree>
    <p:extLst>
      <p:ext uri="{BB962C8B-B14F-4D97-AF65-F5344CB8AC3E}">
        <p14:creationId xmlns:p14="http://schemas.microsoft.com/office/powerpoint/2010/main" val="2699664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CDE83C-1385-B84D-877F-AE94C4BDE9E8}"/>
              </a:ext>
            </a:extLst>
          </p:cNvPr>
          <p:cNvPicPr>
            <a:picLocks noChangeAspect="1"/>
          </p:cNvPicPr>
          <p:nvPr/>
        </p:nvPicPr>
        <p:blipFill rotWithShape="1">
          <a:blip r:embed="rId3"/>
          <a:srcRect l="38001" r="3067"/>
          <a:stretch/>
        </p:blipFill>
        <p:spPr>
          <a:xfrm>
            <a:off x="0" y="0"/>
            <a:ext cx="4206240" cy="1727200"/>
          </a:xfrm>
          <a:prstGeom prst="rect">
            <a:avLst/>
          </a:prstGeom>
        </p:spPr>
      </p:pic>
      <p:pic>
        <p:nvPicPr>
          <p:cNvPr id="9" name="Picture 8">
            <a:extLst>
              <a:ext uri="{FF2B5EF4-FFF2-40B4-BE49-F238E27FC236}">
                <a16:creationId xmlns:a16="http://schemas.microsoft.com/office/drawing/2014/main" id="{8C9B3215-2A7A-CA42-A2DA-8BDE426F66DB}"/>
              </a:ext>
            </a:extLst>
          </p:cNvPr>
          <p:cNvPicPr>
            <a:picLocks noChangeAspect="1"/>
          </p:cNvPicPr>
          <p:nvPr/>
        </p:nvPicPr>
        <p:blipFill>
          <a:blip r:embed="rId4"/>
          <a:stretch>
            <a:fillRect/>
          </a:stretch>
        </p:blipFill>
        <p:spPr>
          <a:xfrm>
            <a:off x="4645151" y="1955350"/>
            <a:ext cx="4601485" cy="4902650"/>
          </a:xfrm>
          <a:prstGeom prst="rect">
            <a:avLst/>
          </a:prstGeom>
        </p:spPr>
      </p:pic>
      <p:sp>
        <p:nvSpPr>
          <p:cNvPr id="13" name="Bent Arrow 12">
            <a:extLst>
              <a:ext uri="{FF2B5EF4-FFF2-40B4-BE49-F238E27FC236}">
                <a16:creationId xmlns:a16="http://schemas.microsoft.com/office/drawing/2014/main" id="{BB15580F-D4B8-114C-B9AF-224890656439}"/>
              </a:ext>
            </a:extLst>
          </p:cNvPr>
          <p:cNvSpPr/>
          <p:nvPr/>
        </p:nvSpPr>
        <p:spPr>
          <a:xfrm rot="5400000">
            <a:off x="4441669" y="1300763"/>
            <a:ext cx="419158" cy="890016"/>
          </a:xfrm>
          <a:prstGeom prst="ben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F7D0FAB0-784F-8940-813C-EAE883ABC448}"/>
              </a:ext>
            </a:extLst>
          </p:cNvPr>
          <p:cNvSpPr txBox="1"/>
          <p:nvPr/>
        </p:nvSpPr>
        <p:spPr>
          <a:xfrm>
            <a:off x="4206240" y="157621"/>
            <a:ext cx="1511808" cy="369332"/>
          </a:xfrm>
          <a:prstGeom prst="rect">
            <a:avLst/>
          </a:prstGeom>
          <a:noFill/>
        </p:spPr>
        <p:txBody>
          <a:bodyPr wrap="square" rtlCol="0">
            <a:spAutoFit/>
          </a:bodyPr>
          <a:lstStyle/>
          <a:p>
            <a:r>
              <a:rPr lang="en-US" b="1" dirty="0"/>
              <a:t>Start</a:t>
            </a:r>
          </a:p>
        </p:txBody>
      </p:sp>
      <p:sp>
        <p:nvSpPr>
          <p:cNvPr id="15" name="TextBox 14">
            <a:extLst>
              <a:ext uri="{FF2B5EF4-FFF2-40B4-BE49-F238E27FC236}">
                <a16:creationId xmlns:a16="http://schemas.microsoft.com/office/drawing/2014/main" id="{70E68FBA-D318-DE4A-A551-AB001C6CF756}"/>
              </a:ext>
            </a:extLst>
          </p:cNvPr>
          <p:cNvSpPr txBox="1"/>
          <p:nvPr/>
        </p:nvSpPr>
        <p:spPr>
          <a:xfrm>
            <a:off x="9288313" y="2255520"/>
            <a:ext cx="2171184" cy="369332"/>
          </a:xfrm>
          <a:prstGeom prst="rect">
            <a:avLst/>
          </a:prstGeom>
          <a:noFill/>
        </p:spPr>
        <p:txBody>
          <a:bodyPr wrap="square" rtlCol="0">
            <a:spAutoFit/>
          </a:bodyPr>
          <a:lstStyle/>
          <a:p>
            <a:r>
              <a:rPr lang="en-US" b="1" dirty="0"/>
              <a:t>Enumerate Services</a:t>
            </a:r>
          </a:p>
        </p:txBody>
      </p:sp>
    </p:spTree>
    <p:extLst>
      <p:ext uri="{BB962C8B-B14F-4D97-AF65-F5344CB8AC3E}">
        <p14:creationId xmlns:p14="http://schemas.microsoft.com/office/powerpoint/2010/main" val="206719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308249"/>
            <a:ext cx="9144000" cy="1088402"/>
          </a:xfrm>
        </p:spPr>
        <p:txBody>
          <a:bodyPr>
            <a:normAutofit fontScale="90000"/>
          </a:bodyPr>
          <a:lstStyle/>
          <a:p>
            <a:r>
              <a:rPr lang="en-US" b="1" dirty="0">
                <a:solidFill>
                  <a:srgbClr val="92D050"/>
                </a:solidFill>
              </a:rPr>
              <a:t>AVCrypt Ransomware</a:t>
            </a:r>
            <a:br>
              <a:rPr lang="en-US" b="1" dirty="0">
                <a:solidFill>
                  <a:srgbClr val="92D050"/>
                </a:solidFill>
              </a:rPr>
            </a:br>
            <a:endParaRPr lang="en-US" b="1" dirty="0">
              <a:solidFill>
                <a:srgbClr val="92D050"/>
              </a:solidFill>
            </a:endParaRP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3437681"/>
            <a:ext cx="9144000" cy="1820119"/>
          </a:xfrm>
        </p:spPr>
        <p:txBody>
          <a:bodyPr/>
          <a:lstStyle/>
          <a:p>
            <a:r>
              <a:rPr lang="en-US" dirty="0"/>
              <a:t>“In-dev” ransomware that deletes numerous windows services as well as AV software before encrypting files</a:t>
            </a:r>
          </a:p>
          <a:p>
            <a:r>
              <a:rPr lang="en-US" dirty="0"/>
              <a:t>Alias: Ransom:Win32/</a:t>
            </a:r>
            <a:r>
              <a:rPr lang="en-US" dirty="0" err="1"/>
              <a:t>Pactelung.A</a:t>
            </a:r>
            <a:endParaRPr lang="en-US" dirty="0"/>
          </a:p>
          <a:p>
            <a:r>
              <a:rPr lang="en-US" dirty="0"/>
              <a:t>Discovered by @</a:t>
            </a:r>
            <a:r>
              <a:rPr lang="en-US" dirty="0" err="1"/>
              <a:t>malwrhunterteam</a:t>
            </a:r>
            <a:endParaRPr lang="en-US" dirty="0"/>
          </a:p>
        </p:txBody>
      </p:sp>
    </p:spTree>
    <p:extLst>
      <p:ext uri="{BB962C8B-B14F-4D97-AF65-F5344CB8AC3E}">
        <p14:creationId xmlns:p14="http://schemas.microsoft.com/office/powerpoint/2010/main" val="1398304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DD5054-7834-8245-8504-9F97C8474B1D}"/>
              </a:ext>
            </a:extLst>
          </p:cNvPr>
          <p:cNvPicPr>
            <a:picLocks noChangeAspect="1"/>
          </p:cNvPicPr>
          <p:nvPr/>
        </p:nvPicPr>
        <p:blipFill rotWithShape="1">
          <a:blip r:embed="rId3"/>
          <a:srcRect l="14223"/>
          <a:stretch/>
        </p:blipFill>
        <p:spPr>
          <a:xfrm>
            <a:off x="0" y="4703"/>
            <a:ext cx="6531311" cy="6858000"/>
          </a:xfrm>
          <a:prstGeom prst="rect">
            <a:avLst/>
          </a:prstGeom>
        </p:spPr>
      </p:pic>
      <p:pic>
        <p:nvPicPr>
          <p:cNvPr id="7" name="Picture 6">
            <a:extLst>
              <a:ext uri="{FF2B5EF4-FFF2-40B4-BE49-F238E27FC236}">
                <a16:creationId xmlns:a16="http://schemas.microsoft.com/office/drawing/2014/main" id="{C51C4EC8-B68A-0249-B604-7F328D77B56A}"/>
              </a:ext>
            </a:extLst>
          </p:cNvPr>
          <p:cNvPicPr>
            <a:picLocks noChangeAspect="1"/>
          </p:cNvPicPr>
          <p:nvPr/>
        </p:nvPicPr>
        <p:blipFill rotWithShape="1">
          <a:blip r:embed="rId4"/>
          <a:srcRect l="24586" r="33567"/>
          <a:stretch/>
        </p:blipFill>
        <p:spPr>
          <a:xfrm>
            <a:off x="7377111" y="1612900"/>
            <a:ext cx="4814889" cy="5245100"/>
          </a:xfrm>
          <a:prstGeom prst="rect">
            <a:avLst/>
          </a:prstGeom>
        </p:spPr>
      </p:pic>
      <p:sp>
        <p:nvSpPr>
          <p:cNvPr id="18" name="Bent Arrow 17">
            <a:extLst>
              <a:ext uri="{FF2B5EF4-FFF2-40B4-BE49-F238E27FC236}">
                <a16:creationId xmlns:a16="http://schemas.microsoft.com/office/drawing/2014/main" id="{A3E0FAD0-2C4A-A841-9116-182CF7E3C112}"/>
              </a:ext>
            </a:extLst>
          </p:cNvPr>
          <p:cNvSpPr/>
          <p:nvPr/>
        </p:nvSpPr>
        <p:spPr>
          <a:xfrm>
            <a:off x="6876288" y="1612900"/>
            <a:ext cx="280416" cy="4824476"/>
          </a:xfrm>
          <a:prstGeom prst="ben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0" name="Bent Arrow 19">
            <a:extLst>
              <a:ext uri="{FF2B5EF4-FFF2-40B4-BE49-F238E27FC236}">
                <a16:creationId xmlns:a16="http://schemas.microsoft.com/office/drawing/2014/main" id="{0CF6106D-8A05-7C42-BC75-5DCF470FE850}"/>
              </a:ext>
            </a:extLst>
          </p:cNvPr>
          <p:cNvSpPr/>
          <p:nvPr/>
        </p:nvSpPr>
        <p:spPr>
          <a:xfrm rot="10800000">
            <a:off x="6626720" y="6437376"/>
            <a:ext cx="327489" cy="371856"/>
          </a:xfrm>
          <a:prstGeom prst="bentArrow">
            <a:avLst>
              <a:gd name="adj1" fmla="val 25000"/>
              <a:gd name="adj2" fmla="val 23077"/>
              <a:gd name="adj3" fmla="val 25000"/>
              <a:gd name="adj4" fmla="val 43750"/>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D8D7879D-FE74-AE40-999D-C05C56573DFD}"/>
              </a:ext>
            </a:extLst>
          </p:cNvPr>
          <p:cNvSpPr txBox="1"/>
          <p:nvPr/>
        </p:nvSpPr>
        <p:spPr>
          <a:xfrm>
            <a:off x="6531311" y="185577"/>
            <a:ext cx="1322465" cy="369332"/>
          </a:xfrm>
          <a:prstGeom prst="rect">
            <a:avLst/>
          </a:prstGeom>
          <a:noFill/>
        </p:spPr>
        <p:txBody>
          <a:bodyPr wrap="square" rtlCol="0">
            <a:spAutoFit/>
          </a:bodyPr>
          <a:lstStyle/>
          <a:p>
            <a:r>
              <a:rPr lang="en-US" b="1" dirty="0"/>
              <a:t>Build String</a:t>
            </a:r>
          </a:p>
        </p:txBody>
      </p:sp>
      <p:sp>
        <p:nvSpPr>
          <p:cNvPr id="22" name="TextBox 21">
            <a:extLst>
              <a:ext uri="{FF2B5EF4-FFF2-40B4-BE49-F238E27FC236}">
                <a16:creationId xmlns:a16="http://schemas.microsoft.com/office/drawing/2014/main" id="{6E68A505-FA27-AC42-AB98-FCD8B81110D5}"/>
              </a:ext>
            </a:extLst>
          </p:cNvPr>
          <p:cNvSpPr txBox="1"/>
          <p:nvPr/>
        </p:nvSpPr>
        <p:spPr>
          <a:xfrm>
            <a:off x="8278368" y="1243568"/>
            <a:ext cx="1746429" cy="369332"/>
          </a:xfrm>
          <a:prstGeom prst="rect">
            <a:avLst/>
          </a:prstGeom>
          <a:noFill/>
        </p:spPr>
        <p:txBody>
          <a:bodyPr wrap="square" rtlCol="0">
            <a:spAutoFit/>
          </a:bodyPr>
          <a:lstStyle/>
          <a:p>
            <a:r>
              <a:rPr lang="en-US" b="1" dirty="0"/>
              <a:t>Delete &amp; Loop</a:t>
            </a:r>
          </a:p>
        </p:txBody>
      </p:sp>
      <p:sp>
        <p:nvSpPr>
          <p:cNvPr id="2" name="Rectangle 1">
            <a:extLst>
              <a:ext uri="{FF2B5EF4-FFF2-40B4-BE49-F238E27FC236}">
                <a16:creationId xmlns:a16="http://schemas.microsoft.com/office/drawing/2014/main" id="{E06D0AA1-FF80-054B-9F74-860E38D6F657}"/>
              </a:ext>
            </a:extLst>
          </p:cNvPr>
          <p:cNvSpPr/>
          <p:nvPr/>
        </p:nvSpPr>
        <p:spPr>
          <a:xfrm>
            <a:off x="2315496" y="1076632"/>
            <a:ext cx="1091381" cy="16693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1D5CBD-B303-AC4C-A763-25B476FCF65E}"/>
              </a:ext>
            </a:extLst>
          </p:cNvPr>
          <p:cNvSpPr/>
          <p:nvPr/>
        </p:nvSpPr>
        <p:spPr>
          <a:xfrm>
            <a:off x="3780502" y="1932039"/>
            <a:ext cx="2487563" cy="23084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258F935-9DD2-1546-BC14-F1EF7EF47D5C}"/>
              </a:ext>
            </a:extLst>
          </p:cNvPr>
          <p:cNvSpPr/>
          <p:nvPr/>
        </p:nvSpPr>
        <p:spPr>
          <a:xfrm>
            <a:off x="3354291" y="3819832"/>
            <a:ext cx="1512678" cy="205306"/>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8103360-232F-8F4F-9220-93751D33CCAB}"/>
              </a:ext>
            </a:extLst>
          </p:cNvPr>
          <p:cNvSpPr/>
          <p:nvPr/>
        </p:nvSpPr>
        <p:spPr>
          <a:xfrm>
            <a:off x="9645445" y="4925961"/>
            <a:ext cx="2546555" cy="339213"/>
          </a:xfrm>
          <a:prstGeom prst="rect">
            <a:avLst/>
          </a:prstGeom>
          <a:solidFill>
            <a:schemeClr val="accent6">
              <a:alpha val="52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40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250823" y="219847"/>
            <a:ext cx="9144000" cy="1088402"/>
          </a:xfrm>
        </p:spPr>
        <p:txBody>
          <a:bodyPr/>
          <a:lstStyle/>
          <a:p>
            <a:r>
              <a:rPr lang="en-US" b="1" dirty="0">
                <a:solidFill>
                  <a:srgbClr val="92D050"/>
                </a:solidFill>
              </a:rPr>
              <a:t>Service Removal</a:t>
            </a:r>
          </a:p>
        </p:txBody>
      </p:sp>
      <p:sp>
        <p:nvSpPr>
          <p:cNvPr id="3" name="TextBox 2">
            <a:extLst>
              <a:ext uri="{FF2B5EF4-FFF2-40B4-BE49-F238E27FC236}">
                <a16:creationId xmlns:a16="http://schemas.microsoft.com/office/drawing/2014/main" id="{150B0529-CBFA-5B43-BFB4-9BF1D79F0EBE}"/>
              </a:ext>
            </a:extLst>
          </p:cNvPr>
          <p:cNvSpPr txBox="1"/>
          <p:nvPr/>
        </p:nvSpPr>
        <p:spPr>
          <a:xfrm>
            <a:off x="2170176" y="1711256"/>
            <a:ext cx="2157984" cy="369332"/>
          </a:xfrm>
          <a:prstGeom prst="rect">
            <a:avLst/>
          </a:prstGeom>
          <a:noFill/>
        </p:spPr>
        <p:txBody>
          <a:bodyPr wrap="square" rtlCol="0">
            <a:spAutoFit/>
          </a:bodyPr>
          <a:lstStyle/>
          <a:p>
            <a:r>
              <a:rPr lang="en-US" b="1" dirty="0"/>
              <a:t>Start</a:t>
            </a:r>
          </a:p>
        </p:txBody>
      </p:sp>
      <p:sp>
        <p:nvSpPr>
          <p:cNvPr id="5" name="TextBox 4">
            <a:extLst>
              <a:ext uri="{FF2B5EF4-FFF2-40B4-BE49-F238E27FC236}">
                <a16:creationId xmlns:a16="http://schemas.microsoft.com/office/drawing/2014/main" id="{07CBF158-F4F6-0348-BD27-8A512DC82592}"/>
              </a:ext>
            </a:extLst>
          </p:cNvPr>
          <p:cNvSpPr txBox="1"/>
          <p:nvPr/>
        </p:nvSpPr>
        <p:spPr>
          <a:xfrm>
            <a:off x="2182368" y="2434894"/>
            <a:ext cx="2145792" cy="369332"/>
          </a:xfrm>
          <a:prstGeom prst="rect">
            <a:avLst/>
          </a:prstGeom>
          <a:noFill/>
        </p:spPr>
        <p:txBody>
          <a:bodyPr wrap="square" rtlCol="0">
            <a:spAutoFit/>
          </a:bodyPr>
          <a:lstStyle/>
          <a:p>
            <a:r>
              <a:rPr lang="en-US" b="1" dirty="0"/>
              <a:t>Enumerate Services</a:t>
            </a:r>
          </a:p>
        </p:txBody>
      </p:sp>
      <p:sp>
        <p:nvSpPr>
          <p:cNvPr id="7" name="TextBox 6">
            <a:extLst>
              <a:ext uri="{FF2B5EF4-FFF2-40B4-BE49-F238E27FC236}">
                <a16:creationId xmlns:a16="http://schemas.microsoft.com/office/drawing/2014/main" id="{D5221637-500E-C042-8650-9A9A7ADEAE92}"/>
              </a:ext>
            </a:extLst>
          </p:cNvPr>
          <p:cNvSpPr txBox="1"/>
          <p:nvPr/>
        </p:nvSpPr>
        <p:spPr>
          <a:xfrm>
            <a:off x="2182368" y="3158532"/>
            <a:ext cx="1853184" cy="369332"/>
          </a:xfrm>
          <a:prstGeom prst="rect">
            <a:avLst/>
          </a:prstGeom>
          <a:noFill/>
        </p:spPr>
        <p:txBody>
          <a:bodyPr wrap="square" rtlCol="0">
            <a:spAutoFit/>
          </a:bodyPr>
          <a:lstStyle/>
          <a:p>
            <a:r>
              <a:rPr lang="en-US" b="1" dirty="0"/>
              <a:t>Build String</a:t>
            </a:r>
          </a:p>
        </p:txBody>
      </p:sp>
      <p:sp>
        <p:nvSpPr>
          <p:cNvPr id="8" name="TextBox 7">
            <a:extLst>
              <a:ext uri="{FF2B5EF4-FFF2-40B4-BE49-F238E27FC236}">
                <a16:creationId xmlns:a16="http://schemas.microsoft.com/office/drawing/2014/main" id="{BAC61EE6-B53C-3B43-9591-48FC8909784F}"/>
              </a:ext>
            </a:extLst>
          </p:cNvPr>
          <p:cNvSpPr txBox="1"/>
          <p:nvPr/>
        </p:nvSpPr>
        <p:spPr>
          <a:xfrm>
            <a:off x="2182368" y="3882170"/>
            <a:ext cx="1682496" cy="369332"/>
          </a:xfrm>
          <a:prstGeom prst="rect">
            <a:avLst/>
          </a:prstGeom>
          <a:noFill/>
        </p:spPr>
        <p:txBody>
          <a:bodyPr wrap="square" rtlCol="0">
            <a:spAutoFit/>
          </a:bodyPr>
          <a:lstStyle/>
          <a:p>
            <a:r>
              <a:rPr lang="en-US" b="1" dirty="0"/>
              <a:t>Delete &amp; Loop</a:t>
            </a:r>
          </a:p>
        </p:txBody>
      </p:sp>
      <p:sp>
        <p:nvSpPr>
          <p:cNvPr id="9" name="Down Arrow 8">
            <a:extLst>
              <a:ext uri="{FF2B5EF4-FFF2-40B4-BE49-F238E27FC236}">
                <a16:creationId xmlns:a16="http://schemas.microsoft.com/office/drawing/2014/main" id="{DCCD3D4A-6A1D-3447-ADB9-8D14D7FEEAA3}"/>
              </a:ext>
            </a:extLst>
          </p:cNvPr>
          <p:cNvSpPr/>
          <p:nvPr/>
        </p:nvSpPr>
        <p:spPr>
          <a:xfrm>
            <a:off x="2353056" y="2088101"/>
            <a:ext cx="256032" cy="354306"/>
          </a:xfrm>
          <a:prstGeom prst="down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BD30703B-D2FC-3747-AA50-BB418D74071E}"/>
              </a:ext>
            </a:extLst>
          </p:cNvPr>
          <p:cNvSpPr/>
          <p:nvPr/>
        </p:nvSpPr>
        <p:spPr>
          <a:xfrm>
            <a:off x="2353056" y="2785694"/>
            <a:ext cx="256032" cy="354306"/>
          </a:xfrm>
          <a:prstGeom prst="down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Down Arrow 10">
            <a:extLst>
              <a:ext uri="{FF2B5EF4-FFF2-40B4-BE49-F238E27FC236}">
                <a16:creationId xmlns:a16="http://schemas.microsoft.com/office/drawing/2014/main" id="{A1D89942-0F24-2344-AA3A-F18011F61F55}"/>
              </a:ext>
            </a:extLst>
          </p:cNvPr>
          <p:cNvSpPr/>
          <p:nvPr/>
        </p:nvSpPr>
        <p:spPr>
          <a:xfrm>
            <a:off x="2353056" y="3546396"/>
            <a:ext cx="256032" cy="354306"/>
          </a:xfrm>
          <a:prstGeom prst="down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Circular Arrow 12">
            <a:extLst>
              <a:ext uri="{FF2B5EF4-FFF2-40B4-BE49-F238E27FC236}">
                <a16:creationId xmlns:a16="http://schemas.microsoft.com/office/drawing/2014/main" id="{D194BC73-B62A-0E44-B1CB-BC2BBA078AF1}"/>
              </a:ext>
            </a:extLst>
          </p:cNvPr>
          <p:cNvSpPr/>
          <p:nvPr/>
        </p:nvSpPr>
        <p:spPr>
          <a:xfrm rot="16200000">
            <a:off x="1688859" y="2894640"/>
            <a:ext cx="865632" cy="1619783"/>
          </a:xfrm>
          <a:prstGeom prst="circular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9A50D83-A9F6-5E4D-98A5-497F8F75D79D}"/>
              </a:ext>
            </a:extLst>
          </p:cNvPr>
          <p:cNvSpPr txBox="1"/>
          <p:nvPr/>
        </p:nvSpPr>
        <p:spPr>
          <a:xfrm>
            <a:off x="6303264" y="3489335"/>
            <a:ext cx="5312474" cy="646331"/>
          </a:xfrm>
          <a:prstGeom prst="rect">
            <a:avLst/>
          </a:prstGeom>
          <a:noFill/>
        </p:spPr>
        <p:txBody>
          <a:bodyPr wrap="square" rtlCol="0">
            <a:spAutoFit/>
          </a:bodyPr>
          <a:lstStyle/>
          <a:p>
            <a:r>
              <a:rPr lang="en-US" b="1" dirty="0"/>
              <a:t>Loops until esi counter is depleted (when all specified services are deleted)</a:t>
            </a:r>
          </a:p>
        </p:txBody>
      </p:sp>
    </p:spTree>
    <p:extLst>
      <p:ext uri="{BB962C8B-B14F-4D97-AF65-F5344CB8AC3E}">
        <p14:creationId xmlns:p14="http://schemas.microsoft.com/office/powerpoint/2010/main" val="2465457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250823" y="219847"/>
            <a:ext cx="9144000" cy="1088402"/>
          </a:xfrm>
        </p:spPr>
        <p:txBody>
          <a:bodyPr/>
          <a:lstStyle/>
          <a:p>
            <a:r>
              <a:rPr lang="en-US" b="1" dirty="0">
                <a:solidFill>
                  <a:srgbClr val="92D050"/>
                </a:solidFill>
              </a:rPr>
              <a:t>List of Services Removed</a:t>
            </a:r>
          </a:p>
        </p:txBody>
      </p:sp>
      <p:sp>
        <p:nvSpPr>
          <p:cNvPr id="6" name="TextBox 5">
            <a:extLst>
              <a:ext uri="{FF2B5EF4-FFF2-40B4-BE49-F238E27FC236}">
                <a16:creationId xmlns:a16="http://schemas.microsoft.com/office/drawing/2014/main" id="{64C7448D-0840-AE42-9A9A-EF6FAFAAAF97}"/>
              </a:ext>
            </a:extLst>
          </p:cNvPr>
          <p:cNvSpPr txBox="1"/>
          <p:nvPr/>
        </p:nvSpPr>
        <p:spPr>
          <a:xfrm>
            <a:off x="2316480" y="1572768"/>
            <a:ext cx="2933688" cy="5262979"/>
          </a:xfrm>
          <a:prstGeom prst="rect">
            <a:avLst/>
          </a:prstGeom>
          <a:noFill/>
        </p:spPr>
        <p:txBody>
          <a:bodyPr wrap="none" rtlCol="0">
            <a:spAutoFit/>
          </a:bodyPr>
          <a:lstStyle/>
          <a:p>
            <a:r>
              <a:rPr lang="en-US" sz="2400" dirty="0" err="1"/>
              <a:t>MBAMService</a:t>
            </a:r>
            <a:endParaRPr lang="en-US" sz="2400" dirty="0"/>
          </a:p>
          <a:p>
            <a:r>
              <a:rPr lang="en-US" sz="2400" dirty="0" err="1"/>
              <a:t>MBAMSwissArmy</a:t>
            </a:r>
            <a:endParaRPr lang="en-US" sz="2400" dirty="0"/>
          </a:p>
          <a:p>
            <a:r>
              <a:rPr lang="en-US" sz="2400" dirty="0" err="1"/>
              <a:t>MBAMChameleon</a:t>
            </a:r>
            <a:endParaRPr lang="en-US" sz="2400" dirty="0"/>
          </a:p>
          <a:p>
            <a:r>
              <a:rPr lang="en-US" sz="2400" dirty="0" err="1"/>
              <a:t>MBAMWebProtection</a:t>
            </a:r>
            <a:endParaRPr lang="en-US" sz="2400" dirty="0"/>
          </a:p>
          <a:p>
            <a:r>
              <a:rPr lang="en-US" sz="2400" dirty="0" err="1"/>
              <a:t>MBAMFarflt</a:t>
            </a:r>
            <a:endParaRPr lang="en-US" sz="2400" dirty="0"/>
          </a:p>
          <a:p>
            <a:r>
              <a:rPr lang="en-US" sz="2400" dirty="0" err="1"/>
              <a:t>MBAMProtection</a:t>
            </a:r>
            <a:endParaRPr lang="en-US" sz="2400" dirty="0"/>
          </a:p>
          <a:p>
            <a:r>
              <a:rPr lang="en-US" sz="2400" dirty="0" err="1"/>
              <a:t>ESProtectionDriver</a:t>
            </a:r>
            <a:endParaRPr lang="en-US" sz="2400" dirty="0"/>
          </a:p>
          <a:p>
            <a:r>
              <a:rPr lang="en-US" sz="2400" dirty="0"/>
              <a:t>Schedule</a:t>
            </a:r>
          </a:p>
          <a:p>
            <a:r>
              <a:rPr lang="en-US" sz="2400" dirty="0" err="1"/>
              <a:t>WPDBusEnum</a:t>
            </a:r>
            <a:endParaRPr lang="en-US" sz="2400" dirty="0"/>
          </a:p>
          <a:p>
            <a:r>
              <a:rPr lang="en-US" sz="2400" dirty="0" err="1"/>
              <a:t>TermService</a:t>
            </a:r>
            <a:endParaRPr lang="en-US" sz="2400" dirty="0"/>
          </a:p>
          <a:p>
            <a:r>
              <a:rPr lang="en-US" sz="2400" dirty="0"/>
              <a:t>SDRSVC</a:t>
            </a:r>
          </a:p>
          <a:p>
            <a:r>
              <a:rPr lang="en-US" sz="2400" dirty="0" err="1"/>
              <a:t>RasMan</a:t>
            </a:r>
            <a:endParaRPr lang="en-US" sz="2400" dirty="0"/>
          </a:p>
          <a:p>
            <a:endParaRPr lang="en-US" sz="2400" dirty="0"/>
          </a:p>
          <a:p>
            <a:endParaRPr lang="en-US" sz="2400" dirty="0"/>
          </a:p>
        </p:txBody>
      </p:sp>
      <p:sp>
        <p:nvSpPr>
          <p:cNvPr id="12" name="TextBox 11">
            <a:extLst>
              <a:ext uri="{FF2B5EF4-FFF2-40B4-BE49-F238E27FC236}">
                <a16:creationId xmlns:a16="http://schemas.microsoft.com/office/drawing/2014/main" id="{C1C8CDBC-E274-CC43-8AAE-19480B76940C}"/>
              </a:ext>
            </a:extLst>
          </p:cNvPr>
          <p:cNvSpPr txBox="1"/>
          <p:nvPr/>
        </p:nvSpPr>
        <p:spPr>
          <a:xfrm>
            <a:off x="7217664" y="1572768"/>
            <a:ext cx="1886222" cy="4154984"/>
          </a:xfrm>
          <a:prstGeom prst="rect">
            <a:avLst/>
          </a:prstGeom>
          <a:noFill/>
        </p:spPr>
        <p:txBody>
          <a:bodyPr wrap="none" rtlCol="0">
            <a:spAutoFit/>
          </a:bodyPr>
          <a:lstStyle/>
          <a:p>
            <a:r>
              <a:rPr lang="en-US" sz="2400" dirty="0" err="1"/>
              <a:t>PcaSvc</a:t>
            </a:r>
            <a:endParaRPr lang="en-US" sz="2400" dirty="0"/>
          </a:p>
          <a:p>
            <a:r>
              <a:rPr lang="en-US" sz="2400" dirty="0" err="1"/>
              <a:t>MsMpSvc</a:t>
            </a:r>
            <a:endParaRPr lang="en-US" sz="2400" dirty="0"/>
          </a:p>
          <a:p>
            <a:r>
              <a:rPr lang="en-US" sz="2400" dirty="0" err="1"/>
              <a:t>SharedAccess</a:t>
            </a:r>
            <a:endParaRPr lang="en-US" sz="2400" dirty="0"/>
          </a:p>
          <a:p>
            <a:r>
              <a:rPr lang="en-US" sz="2400" dirty="0" err="1"/>
              <a:t>Wscsvc</a:t>
            </a:r>
            <a:endParaRPr lang="en-US" sz="2400" dirty="0"/>
          </a:p>
          <a:p>
            <a:r>
              <a:rPr lang="en-US" sz="2400" dirty="0" err="1"/>
              <a:t>Srservice</a:t>
            </a:r>
            <a:endParaRPr lang="en-US" sz="2400" dirty="0"/>
          </a:p>
          <a:p>
            <a:r>
              <a:rPr lang="en-US" sz="2400" dirty="0"/>
              <a:t>VSS</a:t>
            </a:r>
          </a:p>
          <a:p>
            <a:r>
              <a:rPr lang="en-US" sz="2400" dirty="0" err="1"/>
              <a:t>Swprv</a:t>
            </a:r>
            <a:endParaRPr lang="en-US" sz="2400" dirty="0"/>
          </a:p>
          <a:p>
            <a:r>
              <a:rPr lang="en-US" sz="2400" dirty="0" err="1"/>
              <a:t>WerSvc</a:t>
            </a:r>
            <a:endParaRPr lang="en-US" sz="2400" dirty="0"/>
          </a:p>
          <a:p>
            <a:r>
              <a:rPr lang="en-US" sz="2400" dirty="0" err="1"/>
              <a:t>MpsSvc</a:t>
            </a:r>
            <a:endParaRPr lang="en-US" sz="2400" dirty="0"/>
          </a:p>
          <a:p>
            <a:r>
              <a:rPr lang="en-US" sz="2400" dirty="0" err="1"/>
              <a:t>WinDefend</a:t>
            </a:r>
            <a:endParaRPr lang="en-US" sz="2400" dirty="0"/>
          </a:p>
          <a:p>
            <a:r>
              <a:rPr lang="en-US" sz="2400" dirty="0" err="1"/>
              <a:t>wuauserv</a:t>
            </a:r>
            <a:endParaRPr lang="en-US" sz="2400" dirty="0"/>
          </a:p>
        </p:txBody>
      </p:sp>
    </p:spTree>
    <p:extLst>
      <p:ext uri="{BB962C8B-B14F-4D97-AF65-F5344CB8AC3E}">
        <p14:creationId xmlns:p14="http://schemas.microsoft.com/office/powerpoint/2010/main" val="403732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250823" y="219847"/>
            <a:ext cx="9144000" cy="1088402"/>
          </a:xfrm>
        </p:spPr>
        <p:txBody>
          <a:bodyPr/>
          <a:lstStyle/>
          <a:p>
            <a:r>
              <a:rPr lang="en-US" b="1" dirty="0">
                <a:solidFill>
                  <a:srgbClr val="92D050"/>
                </a:solidFill>
              </a:rPr>
              <a:t>Other Features Disabled</a:t>
            </a:r>
          </a:p>
        </p:txBody>
      </p:sp>
      <p:sp>
        <p:nvSpPr>
          <p:cNvPr id="3" name="TextBox 2">
            <a:extLst>
              <a:ext uri="{FF2B5EF4-FFF2-40B4-BE49-F238E27FC236}">
                <a16:creationId xmlns:a16="http://schemas.microsoft.com/office/drawing/2014/main" id="{22799611-8FE6-164C-8F6B-3128078A15D8}"/>
              </a:ext>
            </a:extLst>
          </p:cNvPr>
          <p:cNvSpPr txBox="1"/>
          <p:nvPr/>
        </p:nvSpPr>
        <p:spPr>
          <a:xfrm>
            <a:off x="755903" y="1256767"/>
            <a:ext cx="2398734" cy="369332"/>
          </a:xfrm>
          <a:prstGeom prst="rect">
            <a:avLst/>
          </a:prstGeom>
          <a:noFill/>
        </p:spPr>
        <p:txBody>
          <a:bodyPr wrap="none" rtlCol="0">
            <a:spAutoFit/>
          </a:bodyPr>
          <a:lstStyle/>
          <a:p>
            <a:r>
              <a:rPr lang="en-US" b="1" dirty="0"/>
              <a:t>Windows Smart Screen</a:t>
            </a:r>
          </a:p>
        </p:txBody>
      </p:sp>
      <p:pic>
        <p:nvPicPr>
          <p:cNvPr id="7" name="Picture 6">
            <a:extLst>
              <a:ext uri="{FF2B5EF4-FFF2-40B4-BE49-F238E27FC236}">
                <a16:creationId xmlns:a16="http://schemas.microsoft.com/office/drawing/2014/main" id="{9BB9567C-1C63-7248-B17A-D4155EEEC8FD}"/>
              </a:ext>
            </a:extLst>
          </p:cNvPr>
          <p:cNvPicPr>
            <a:picLocks noChangeAspect="1"/>
          </p:cNvPicPr>
          <p:nvPr/>
        </p:nvPicPr>
        <p:blipFill>
          <a:blip r:embed="rId3"/>
          <a:stretch>
            <a:fillRect/>
          </a:stretch>
        </p:blipFill>
        <p:spPr>
          <a:xfrm>
            <a:off x="755904" y="1569257"/>
            <a:ext cx="10692022" cy="461963"/>
          </a:xfrm>
          <a:prstGeom prst="rect">
            <a:avLst/>
          </a:prstGeom>
        </p:spPr>
      </p:pic>
      <p:sp>
        <p:nvSpPr>
          <p:cNvPr id="8" name="TextBox 7">
            <a:extLst>
              <a:ext uri="{FF2B5EF4-FFF2-40B4-BE49-F238E27FC236}">
                <a16:creationId xmlns:a16="http://schemas.microsoft.com/office/drawing/2014/main" id="{237CBF32-90C5-754D-9B93-23AFED639A37}"/>
              </a:ext>
            </a:extLst>
          </p:cNvPr>
          <p:cNvSpPr txBox="1"/>
          <p:nvPr/>
        </p:nvSpPr>
        <p:spPr>
          <a:xfrm>
            <a:off x="755903" y="2122980"/>
            <a:ext cx="2184252" cy="369332"/>
          </a:xfrm>
          <a:prstGeom prst="rect">
            <a:avLst/>
          </a:prstGeom>
          <a:noFill/>
        </p:spPr>
        <p:txBody>
          <a:bodyPr wrap="none" rtlCol="0">
            <a:spAutoFit/>
          </a:bodyPr>
          <a:lstStyle/>
          <a:p>
            <a:r>
              <a:rPr lang="en-US" b="1" dirty="0"/>
              <a:t>Check exe Signatures</a:t>
            </a:r>
          </a:p>
        </p:txBody>
      </p:sp>
      <p:pic>
        <p:nvPicPr>
          <p:cNvPr id="10" name="Picture 9">
            <a:extLst>
              <a:ext uri="{FF2B5EF4-FFF2-40B4-BE49-F238E27FC236}">
                <a16:creationId xmlns:a16="http://schemas.microsoft.com/office/drawing/2014/main" id="{4A8A9011-491E-F840-9313-6A29534B94E8}"/>
              </a:ext>
            </a:extLst>
          </p:cNvPr>
          <p:cNvPicPr>
            <a:picLocks noChangeAspect="1"/>
          </p:cNvPicPr>
          <p:nvPr/>
        </p:nvPicPr>
        <p:blipFill>
          <a:blip r:embed="rId4"/>
          <a:stretch>
            <a:fillRect/>
          </a:stretch>
        </p:blipFill>
        <p:spPr>
          <a:xfrm>
            <a:off x="755904" y="2427295"/>
            <a:ext cx="10692022" cy="434349"/>
          </a:xfrm>
          <a:prstGeom prst="rect">
            <a:avLst/>
          </a:prstGeom>
        </p:spPr>
      </p:pic>
      <p:sp>
        <p:nvSpPr>
          <p:cNvPr id="11" name="TextBox 10">
            <a:extLst>
              <a:ext uri="{FF2B5EF4-FFF2-40B4-BE49-F238E27FC236}">
                <a16:creationId xmlns:a16="http://schemas.microsoft.com/office/drawing/2014/main" id="{61A6C053-9ACA-0242-B56D-6AD2C0600184}"/>
              </a:ext>
            </a:extLst>
          </p:cNvPr>
          <p:cNvSpPr txBox="1"/>
          <p:nvPr/>
        </p:nvSpPr>
        <p:spPr>
          <a:xfrm>
            <a:off x="755903" y="2908860"/>
            <a:ext cx="2905732" cy="369332"/>
          </a:xfrm>
          <a:prstGeom prst="rect">
            <a:avLst/>
          </a:prstGeom>
          <a:noFill/>
        </p:spPr>
        <p:txBody>
          <a:bodyPr wrap="none" rtlCol="0">
            <a:spAutoFit/>
          </a:bodyPr>
          <a:lstStyle/>
          <a:p>
            <a:r>
              <a:rPr lang="en-US" b="1" dirty="0"/>
              <a:t>Disable </a:t>
            </a:r>
            <a:r>
              <a:rPr lang="en-US" b="1" dirty="0" err="1"/>
              <a:t>Realtime</a:t>
            </a:r>
            <a:r>
              <a:rPr lang="en-US" b="1" dirty="0"/>
              <a:t> monitoring</a:t>
            </a:r>
          </a:p>
        </p:txBody>
      </p:sp>
      <p:pic>
        <p:nvPicPr>
          <p:cNvPr id="14" name="Picture 13">
            <a:extLst>
              <a:ext uri="{FF2B5EF4-FFF2-40B4-BE49-F238E27FC236}">
                <a16:creationId xmlns:a16="http://schemas.microsoft.com/office/drawing/2014/main" id="{4E1DB895-8F81-204F-AFD8-63DB3A287C3D}"/>
              </a:ext>
            </a:extLst>
          </p:cNvPr>
          <p:cNvPicPr>
            <a:picLocks noChangeAspect="1"/>
          </p:cNvPicPr>
          <p:nvPr/>
        </p:nvPicPr>
        <p:blipFill>
          <a:blip r:embed="rId5"/>
          <a:stretch>
            <a:fillRect/>
          </a:stretch>
        </p:blipFill>
        <p:spPr>
          <a:xfrm>
            <a:off x="755903" y="3257719"/>
            <a:ext cx="10692023" cy="408886"/>
          </a:xfrm>
          <a:prstGeom prst="rect">
            <a:avLst/>
          </a:prstGeom>
        </p:spPr>
      </p:pic>
      <p:pic>
        <p:nvPicPr>
          <p:cNvPr id="16" name="Picture 15">
            <a:extLst>
              <a:ext uri="{FF2B5EF4-FFF2-40B4-BE49-F238E27FC236}">
                <a16:creationId xmlns:a16="http://schemas.microsoft.com/office/drawing/2014/main" id="{DEC0182B-8721-424C-839D-C1A8F173FAF4}"/>
              </a:ext>
            </a:extLst>
          </p:cNvPr>
          <p:cNvPicPr>
            <a:picLocks noChangeAspect="1"/>
          </p:cNvPicPr>
          <p:nvPr/>
        </p:nvPicPr>
        <p:blipFill rotWithShape="1">
          <a:blip r:embed="rId6"/>
          <a:srcRect r="24717"/>
          <a:stretch/>
        </p:blipFill>
        <p:spPr>
          <a:xfrm>
            <a:off x="755903" y="4296330"/>
            <a:ext cx="10692023" cy="534988"/>
          </a:xfrm>
          <a:prstGeom prst="rect">
            <a:avLst/>
          </a:prstGeom>
        </p:spPr>
      </p:pic>
      <p:sp>
        <p:nvSpPr>
          <p:cNvPr id="17" name="TextBox 16">
            <a:extLst>
              <a:ext uri="{FF2B5EF4-FFF2-40B4-BE49-F238E27FC236}">
                <a16:creationId xmlns:a16="http://schemas.microsoft.com/office/drawing/2014/main" id="{6A55A4EF-54CC-E447-876A-FA2708A81968}"/>
              </a:ext>
            </a:extLst>
          </p:cNvPr>
          <p:cNvSpPr txBox="1"/>
          <p:nvPr/>
        </p:nvSpPr>
        <p:spPr>
          <a:xfrm>
            <a:off x="661037" y="3907917"/>
            <a:ext cx="2414059" cy="369332"/>
          </a:xfrm>
          <a:prstGeom prst="rect">
            <a:avLst/>
          </a:prstGeom>
          <a:noFill/>
        </p:spPr>
        <p:txBody>
          <a:bodyPr wrap="none" rtlCol="0">
            <a:spAutoFit/>
          </a:bodyPr>
          <a:lstStyle/>
          <a:p>
            <a:r>
              <a:rPr lang="en-US" b="1" dirty="0"/>
              <a:t>Deletes Backup Catalog</a:t>
            </a:r>
          </a:p>
        </p:txBody>
      </p:sp>
      <p:sp>
        <p:nvSpPr>
          <p:cNvPr id="18" name="TextBox 17">
            <a:extLst>
              <a:ext uri="{FF2B5EF4-FFF2-40B4-BE49-F238E27FC236}">
                <a16:creationId xmlns:a16="http://schemas.microsoft.com/office/drawing/2014/main" id="{199FBB6F-1A9F-F347-BE88-1710E558F684}"/>
              </a:ext>
            </a:extLst>
          </p:cNvPr>
          <p:cNvSpPr txBox="1"/>
          <p:nvPr/>
        </p:nvSpPr>
        <p:spPr>
          <a:xfrm>
            <a:off x="661037" y="4985983"/>
            <a:ext cx="2679260" cy="369332"/>
          </a:xfrm>
          <a:prstGeom prst="rect">
            <a:avLst/>
          </a:prstGeom>
          <a:noFill/>
        </p:spPr>
        <p:txBody>
          <a:bodyPr wrap="none" rtlCol="0">
            <a:spAutoFit/>
          </a:bodyPr>
          <a:lstStyle/>
          <a:p>
            <a:r>
              <a:rPr lang="en-US" b="1" dirty="0"/>
              <a:t>Deletes volume snapshots</a:t>
            </a:r>
          </a:p>
        </p:txBody>
      </p:sp>
      <p:pic>
        <p:nvPicPr>
          <p:cNvPr id="20" name="Picture 19">
            <a:extLst>
              <a:ext uri="{FF2B5EF4-FFF2-40B4-BE49-F238E27FC236}">
                <a16:creationId xmlns:a16="http://schemas.microsoft.com/office/drawing/2014/main" id="{43A457EB-118D-704D-9DE9-0CF9F3C341EF}"/>
              </a:ext>
            </a:extLst>
          </p:cNvPr>
          <p:cNvPicPr>
            <a:picLocks noChangeAspect="1"/>
          </p:cNvPicPr>
          <p:nvPr/>
        </p:nvPicPr>
        <p:blipFill>
          <a:blip r:embed="rId7"/>
          <a:stretch>
            <a:fillRect/>
          </a:stretch>
        </p:blipFill>
        <p:spPr>
          <a:xfrm>
            <a:off x="755902" y="5323522"/>
            <a:ext cx="10692023" cy="555558"/>
          </a:xfrm>
          <a:prstGeom prst="rect">
            <a:avLst/>
          </a:prstGeom>
        </p:spPr>
      </p:pic>
    </p:spTree>
    <p:extLst>
      <p:ext uri="{BB962C8B-B14F-4D97-AF65-F5344CB8AC3E}">
        <p14:creationId xmlns:p14="http://schemas.microsoft.com/office/powerpoint/2010/main" val="391481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6167" y="526953"/>
            <a:ext cx="9144000" cy="1088402"/>
          </a:xfrm>
        </p:spPr>
        <p:txBody>
          <a:bodyPr/>
          <a:lstStyle/>
          <a:p>
            <a:r>
              <a:rPr lang="en-US" b="1" dirty="0">
                <a:solidFill>
                  <a:srgbClr val="92D050"/>
                </a:solidFill>
              </a:rPr>
              <a:t>Drops </a:t>
            </a:r>
            <a:r>
              <a:rPr lang="en-US" b="1" dirty="0" err="1">
                <a:solidFill>
                  <a:srgbClr val="92D050"/>
                </a:solidFill>
              </a:rPr>
              <a:t>t.zip</a:t>
            </a:r>
            <a:endParaRPr lang="en-US" b="1" dirty="0">
              <a:solidFill>
                <a:srgbClr val="92D050"/>
              </a:solidFill>
            </a:endParaRPr>
          </a:p>
        </p:txBody>
      </p:sp>
      <p:pic>
        <p:nvPicPr>
          <p:cNvPr id="5" name="Picture 4">
            <a:extLst>
              <a:ext uri="{FF2B5EF4-FFF2-40B4-BE49-F238E27FC236}">
                <a16:creationId xmlns:a16="http://schemas.microsoft.com/office/drawing/2014/main" id="{087906CE-6F64-C14E-AFD7-547B4DBBBE21}"/>
              </a:ext>
            </a:extLst>
          </p:cNvPr>
          <p:cNvPicPr>
            <a:picLocks noChangeAspect="1"/>
          </p:cNvPicPr>
          <p:nvPr/>
        </p:nvPicPr>
        <p:blipFill rotWithShape="1">
          <a:blip r:embed="rId3"/>
          <a:srcRect l="32651" t="7906" r="17243" b="18140"/>
          <a:stretch/>
        </p:blipFill>
        <p:spPr>
          <a:xfrm>
            <a:off x="1094465" y="1615355"/>
            <a:ext cx="4100513" cy="5249447"/>
          </a:xfrm>
          <a:prstGeom prst="rect">
            <a:avLst/>
          </a:prstGeom>
        </p:spPr>
      </p:pic>
      <p:pic>
        <p:nvPicPr>
          <p:cNvPr id="7" name="Picture 6">
            <a:extLst>
              <a:ext uri="{FF2B5EF4-FFF2-40B4-BE49-F238E27FC236}">
                <a16:creationId xmlns:a16="http://schemas.microsoft.com/office/drawing/2014/main" id="{34F49723-E530-ED49-98CB-24D833CFE8D2}"/>
              </a:ext>
            </a:extLst>
          </p:cNvPr>
          <p:cNvPicPr>
            <a:picLocks noChangeAspect="1"/>
          </p:cNvPicPr>
          <p:nvPr/>
        </p:nvPicPr>
        <p:blipFill>
          <a:blip r:embed="rId4"/>
          <a:stretch>
            <a:fillRect/>
          </a:stretch>
        </p:blipFill>
        <p:spPr>
          <a:xfrm>
            <a:off x="6551612" y="2347778"/>
            <a:ext cx="5207000" cy="3784600"/>
          </a:xfrm>
          <a:prstGeom prst="rect">
            <a:avLst/>
          </a:prstGeom>
        </p:spPr>
      </p:pic>
      <p:sp>
        <p:nvSpPr>
          <p:cNvPr id="14" name="Up Arrow 13">
            <a:extLst>
              <a:ext uri="{FF2B5EF4-FFF2-40B4-BE49-F238E27FC236}">
                <a16:creationId xmlns:a16="http://schemas.microsoft.com/office/drawing/2014/main" id="{F667E5F1-26AB-9C48-85D6-85B7052C7D4C}"/>
              </a:ext>
            </a:extLst>
          </p:cNvPr>
          <p:cNvSpPr/>
          <p:nvPr/>
        </p:nvSpPr>
        <p:spPr>
          <a:xfrm rot="3233284">
            <a:off x="4684002" y="1630406"/>
            <a:ext cx="133646" cy="4360631"/>
          </a:xfrm>
          <a:prstGeom prst="upArrow">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606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250823" y="219847"/>
            <a:ext cx="9144000" cy="1088402"/>
          </a:xfrm>
        </p:spPr>
        <p:txBody>
          <a:bodyPr/>
          <a:lstStyle/>
          <a:p>
            <a:r>
              <a:rPr lang="en-US" b="1" dirty="0" err="1">
                <a:solidFill>
                  <a:srgbClr val="92D050"/>
                </a:solidFill>
              </a:rPr>
              <a:t>t.zip</a:t>
            </a:r>
            <a:endParaRPr lang="en-US" b="1" dirty="0">
              <a:solidFill>
                <a:srgbClr val="92D050"/>
              </a:solidFill>
            </a:endParaRPr>
          </a:p>
        </p:txBody>
      </p:sp>
      <p:pic>
        <p:nvPicPr>
          <p:cNvPr id="5" name="Picture 4">
            <a:extLst>
              <a:ext uri="{FF2B5EF4-FFF2-40B4-BE49-F238E27FC236}">
                <a16:creationId xmlns:a16="http://schemas.microsoft.com/office/drawing/2014/main" id="{D1AE0F3E-74D1-9E45-87DE-1C054D3DA310}"/>
              </a:ext>
            </a:extLst>
          </p:cNvPr>
          <p:cNvPicPr>
            <a:picLocks noChangeAspect="1"/>
          </p:cNvPicPr>
          <p:nvPr/>
        </p:nvPicPr>
        <p:blipFill>
          <a:blip r:embed="rId3"/>
          <a:stretch>
            <a:fillRect/>
          </a:stretch>
        </p:blipFill>
        <p:spPr>
          <a:xfrm>
            <a:off x="1264213" y="1727199"/>
            <a:ext cx="9117220" cy="4202113"/>
          </a:xfrm>
          <a:prstGeom prst="rect">
            <a:avLst/>
          </a:prstGeom>
        </p:spPr>
      </p:pic>
    </p:spTree>
    <p:extLst>
      <p:ext uri="{BB962C8B-B14F-4D97-AF65-F5344CB8AC3E}">
        <p14:creationId xmlns:p14="http://schemas.microsoft.com/office/powerpoint/2010/main" val="2013210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250823" y="219847"/>
            <a:ext cx="9144000" cy="1088402"/>
          </a:xfrm>
        </p:spPr>
        <p:txBody>
          <a:bodyPr/>
          <a:lstStyle/>
          <a:p>
            <a:r>
              <a:rPr lang="en-US" b="1" dirty="0" err="1">
                <a:solidFill>
                  <a:srgbClr val="92D050"/>
                </a:solidFill>
              </a:rPr>
              <a:t>t.bmp</a:t>
            </a:r>
            <a:endParaRPr lang="en-US" b="1" dirty="0">
              <a:solidFill>
                <a:srgbClr val="92D050"/>
              </a:solidFill>
            </a:endParaRPr>
          </a:p>
        </p:txBody>
      </p:sp>
      <p:pic>
        <p:nvPicPr>
          <p:cNvPr id="6" name="Picture 5">
            <a:extLst>
              <a:ext uri="{FF2B5EF4-FFF2-40B4-BE49-F238E27FC236}">
                <a16:creationId xmlns:a16="http://schemas.microsoft.com/office/drawing/2014/main" id="{D4F7FC5B-E7A9-AF48-8AF9-FA4A95732334}"/>
              </a:ext>
            </a:extLst>
          </p:cNvPr>
          <p:cNvPicPr>
            <a:picLocks noChangeAspect="1"/>
          </p:cNvPicPr>
          <p:nvPr/>
        </p:nvPicPr>
        <p:blipFill>
          <a:blip r:embed="rId3"/>
          <a:stretch>
            <a:fillRect/>
          </a:stretch>
        </p:blipFill>
        <p:spPr>
          <a:xfrm>
            <a:off x="431800" y="2451100"/>
            <a:ext cx="11328400" cy="1955800"/>
          </a:xfrm>
          <a:prstGeom prst="rect">
            <a:avLst/>
          </a:prstGeom>
        </p:spPr>
      </p:pic>
    </p:spTree>
    <p:extLst>
      <p:ext uri="{BB962C8B-B14F-4D97-AF65-F5344CB8AC3E}">
        <p14:creationId xmlns:p14="http://schemas.microsoft.com/office/powerpoint/2010/main" val="3311362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0"/>
            <a:ext cx="9144000" cy="1088402"/>
          </a:xfrm>
        </p:spPr>
        <p:txBody>
          <a:bodyPr/>
          <a:lstStyle/>
          <a:p>
            <a:r>
              <a:rPr lang="en-US" b="1" dirty="0">
                <a:solidFill>
                  <a:srgbClr val="92D050"/>
                </a:solidFill>
              </a:rPr>
              <a:t>Creates Tor process</a:t>
            </a:r>
          </a:p>
        </p:txBody>
      </p:sp>
      <p:pic>
        <p:nvPicPr>
          <p:cNvPr id="5" name="Picture 4">
            <a:extLst>
              <a:ext uri="{FF2B5EF4-FFF2-40B4-BE49-F238E27FC236}">
                <a16:creationId xmlns:a16="http://schemas.microsoft.com/office/drawing/2014/main" id="{2442EE26-F21D-B54F-9317-957E09DFCBF1}"/>
              </a:ext>
            </a:extLst>
          </p:cNvPr>
          <p:cNvPicPr>
            <a:picLocks noChangeAspect="1"/>
          </p:cNvPicPr>
          <p:nvPr/>
        </p:nvPicPr>
        <p:blipFill rotWithShape="1">
          <a:blip r:embed="rId3"/>
          <a:srcRect l="22961" r="17465" b="16976"/>
          <a:stretch/>
        </p:blipFill>
        <p:spPr>
          <a:xfrm>
            <a:off x="3252788" y="1088402"/>
            <a:ext cx="5314950" cy="5428315"/>
          </a:xfrm>
          <a:prstGeom prst="rect">
            <a:avLst/>
          </a:prstGeom>
        </p:spPr>
      </p:pic>
      <p:cxnSp>
        <p:nvCxnSpPr>
          <p:cNvPr id="4" name="Straight Arrow Connector 3">
            <a:extLst>
              <a:ext uri="{FF2B5EF4-FFF2-40B4-BE49-F238E27FC236}">
                <a16:creationId xmlns:a16="http://schemas.microsoft.com/office/drawing/2014/main" id="{55571A25-DF71-D74C-9917-FE3F77FEA60E}"/>
              </a:ext>
            </a:extLst>
          </p:cNvPr>
          <p:cNvCxnSpPr/>
          <p:nvPr/>
        </p:nvCxnSpPr>
        <p:spPr>
          <a:xfrm flipH="1">
            <a:off x="4925961" y="1342103"/>
            <a:ext cx="1135626" cy="371659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5000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77869" y="764048"/>
            <a:ext cx="9144000" cy="1088402"/>
          </a:xfrm>
        </p:spPr>
        <p:txBody>
          <a:bodyPr/>
          <a:lstStyle/>
          <a:p>
            <a:r>
              <a:rPr lang="en-US" b="1" dirty="0">
                <a:solidFill>
                  <a:srgbClr val="92D050"/>
                </a:solidFill>
              </a:rPr>
              <a:t>Checks for Tor process</a:t>
            </a:r>
          </a:p>
        </p:txBody>
      </p:sp>
      <p:pic>
        <p:nvPicPr>
          <p:cNvPr id="5" name="Picture 4">
            <a:extLst>
              <a:ext uri="{FF2B5EF4-FFF2-40B4-BE49-F238E27FC236}">
                <a16:creationId xmlns:a16="http://schemas.microsoft.com/office/drawing/2014/main" id="{BE14B84E-537C-9F40-B1B7-269B84B1CCDF}"/>
              </a:ext>
            </a:extLst>
          </p:cNvPr>
          <p:cNvPicPr>
            <a:picLocks noChangeAspect="1"/>
          </p:cNvPicPr>
          <p:nvPr/>
        </p:nvPicPr>
        <p:blipFill rotWithShape="1">
          <a:blip r:embed="rId3"/>
          <a:srcRect t="9716"/>
          <a:stretch/>
        </p:blipFill>
        <p:spPr>
          <a:xfrm>
            <a:off x="0" y="1852449"/>
            <a:ext cx="3530600" cy="5056499"/>
          </a:xfrm>
          <a:prstGeom prst="rect">
            <a:avLst/>
          </a:prstGeom>
        </p:spPr>
      </p:pic>
      <p:pic>
        <p:nvPicPr>
          <p:cNvPr id="7" name="Picture 6">
            <a:extLst>
              <a:ext uri="{FF2B5EF4-FFF2-40B4-BE49-F238E27FC236}">
                <a16:creationId xmlns:a16="http://schemas.microsoft.com/office/drawing/2014/main" id="{37C9FA2E-DDCF-3148-B3D4-E39A4E1DDF1A}"/>
              </a:ext>
            </a:extLst>
          </p:cNvPr>
          <p:cNvPicPr>
            <a:picLocks noChangeAspect="1"/>
          </p:cNvPicPr>
          <p:nvPr/>
        </p:nvPicPr>
        <p:blipFill>
          <a:blip r:embed="rId4"/>
          <a:stretch>
            <a:fillRect/>
          </a:stretch>
        </p:blipFill>
        <p:spPr>
          <a:xfrm>
            <a:off x="4556019" y="1852449"/>
            <a:ext cx="3187700" cy="1231900"/>
          </a:xfrm>
          <a:prstGeom prst="rect">
            <a:avLst/>
          </a:prstGeom>
        </p:spPr>
      </p:pic>
      <p:pic>
        <p:nvPicPr>
          <p:cNvPr id="9" name="Picture 8">
            <a:extLst>
              <a:ext uri="{FF2B5EF4-FFF2-40B4-BE49-F238E27FC236}">
                <a16:creationId xmlns:a16="http://schemas.microsoft.com/office/drawing/2014/main" id="{9BED7D40-14CD-D64F-B704-49F6F0ACE3B6}"/>
              </a:ext>
            </a:extLst>
          </p:cNvPr>
          <p:cNvPicPr>
            <a:picLocks noChangeAspect="1"/>
          </p:cNvPicPr>
          <p:nvPr/>
        </p:nvPicPr>
        <p:blipFill>
          <a:blip r:embed="rId5"/>
          <a:stretch>
            <a:fillRect/>
          </a:stretch>
        </p:blipFill>
        <p:spPr>
          <a:xfrm>
            <a:off x="6156219" y="3764748"/>
            <a:ext cx="3175000" cy="1231900"/>
          </a:xfrm>
          <a:prstGeom prst="rect">
            <a:avLst/>
          </a:prstGeom>
        </p:spPr>
      </p:pic>
      <p:sp>
        <p:nvSpPr>
          <p:cNvPr id="19" name="Right Arrow 18">
            <a:extLst>
              <a:ext uri="{FF2B5EF4-FFF2-40B4-BE49-F238E27FC236}">
                <a16:creationId xmlns:a16="http://schemas.microsoft.com/office/drawing/2014/main" id="{5EE7C9CE-852F-9D44-B2D3-0065774565A4}"/>
              </a:ext>
            </a:extLst>
          </p:cNvPr>
          <p:cNvSpPr/>
          <p:nvPr/>
        </p:nvSpPr>
        <p:spPr>
          <a:xfrm rot="17750886">
            <a:off x="826721" y="4282020"/>
            <a:ext cx="5232024" cy="400050"/>
          </a:xfrm>
          <a:prstGeom prst="rightArrow">
            <a:avLst/>
          </a:prstGeom>
          <a:solidFill>
            <a:schemeClr val="accent6">
              <a:alpha val="47000"/>
            </a:schemeClr>
          </a:solidFill>
          <a:ln>
            <a:solidFill>
              <a:schemeClr val="accent6">
                <a:shade val="50000"/>
                <a:alpha val="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FC394773-A1C5-2D4D-AEC2-FAE8C586AD65}"/>
              </a:ext>
            </a:extLst>
          </p:cNvPr>
          <p:cNvSpPr/>
          <p:nvPr/>
        </p:nvSpPr>
        <p:spPr>
          <a:xfrm>
            <a:off x="6066630" y="3084349"/>
            <a:ext cx="371475" cy="680399"/>
          </a:xfrm>
          <a:prstGeom prst="down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10D3D18-BB1A-364A-82F3-8A9864A8B0E4}"/>
              </a:ext>
            </a:extLst>
          </p:cNvPr>
          <p:cNvSpPr txBox="1"/>
          <p:nvPr/>
        </p:nvSpPr>
        <p:spPr>
          <a:xfrm>
            <a:off x="7286518" y="5307715"/>
            <a:ext cx="3229081" cy="369332"/>
          </a:xfrm>
          <a:prstGeom prst="rect">
            <a:avLst/>
          </a:prstGeom>
          <a:noFill/>
        </p:spPr>
        <p:txBody>
          <a:bodyPr wrap="square" rtlCol="0">
            <a:spAutoFit/>
          </a:bodyPr>
          <a:lstStyle/>
          <a:p>
            <a:r>
              <a:rPr lang="en-US" b="1" dirty="0"/>
              <a:t>Continues to search processes</a:t>
            </a:r>
          </a:p>
        </p:txBody>
      </p:sp>
      <p:sp>
        <p:nvSpPr>
          <p:cNvPr id="25" name="Curved Right Arrow 24">
            <a:extLst>
              <a:ext uri="{FF2B5EF4-FFF2-40B4-BE49-F238E27FC236}">
                <a16:creationId xmlns:a16="http://schemas.microsoft.com/office/drawing/2014/main" id="{A5462C6A-4776-FA4F-99B8-74B3DFCC017B}"/>
              </a:ext>
            </a:extLst>
          </p:cNvPr>
          <p:cNvSpPr/>
          <p:nvPr/>
        </p:nvSpPr>
        <p:spPr>
          <a:xfrm rot="10800000">
            <a:off x="9420806" y="3764747"/>
            <a:ext cx="671511" cy="1231900"/>
          </a:xfrm>
          <a:prstGeom prst="curvedRightArrow">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19815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2" y="526953"/>
            <a:ext cx="9144000" cy="1088402"/>
          </a:xfrm>
        </p:spPr>
        <p:txBody>
          <a:bodyPr/>
          <a:lstStyle/>
          <a:p>
            <a:r>
              <a:rPr lang="en-US" b="1" dirty="0">
                <a:solidFill>
                  <a:srgbClr val="92D050"/>
                </a:solidFill>
              </a:rPr>
              <a:t>Tor Process Check Overview</a:t>
            </a:r>
          </a:p>
        </p:txBody>
      </p:sp>
      <p:pic>
        <p:nvPicPr>
          <p:cNvPr id="5" name="Picture 4">
            <a:extLst>
              <a:ext uri="{FF2B5EF4-FFF2-40B4-BE49-F238E27FC236}">
                <a16:creationId xmlns:a16="http://schemas.microsoft.com/office/drawing/2014/main" id="{3D35C860-0113-1847-AF54-992D337BF07B}"/>
              </a:ext>
            </a:extLst>
          </p:cNvPr>
          <p:cNvPicPr>
            <a:picLocks noChangeAspect="1"/>
          </p:cNvPicPr>
          <p:nvPr/>
        </p:nvPicPr>
        <p:blipFill rotWithShape="1">
          <a:blip r:embed="rId3"/>
          <a:srcRect l="8894" t="6550" r="7300" b="5841"/>
          <a:stretch/>
        </p:blipFill>
        <p:spPr>
          <a:xfrm>
            <a:off x="871537" y="1615355"/>
            <a:ext cx="10072688" cy="5176015"/>
          </a:xfrm>
          <a:prstGeom prst="rect">
            <a:avLst/>
          </a:prstGeom>
        </p:spPr>
      </p:pic>
      <p:sp>
        <p:nvSpPr>
          <p:cNvPr id="3" name="Rectangle 2">
            <a:extLst>
              <a:ext uri="{FF2B5EF4-FFF2-40B4-BE49-F238E27FC236}">
                <a16:creationId xmlns:a16="http://schemas.microsoft.com/office/drawing/2014/main" id="{21196076-D326-BE45-AF30-0D109F3ECA26}"/>
              </a:ext>
            </a:extLst>
          </p:cNvPr>
          <p:cNvSpPr/>
          <p:nvPr/>
        </p:nvSpPr>
        <p:spPr>
          <a:xfrm>
            <a:off x="5338916" y="4306601"/>
            <a:ext cx="1769806" cy="221226"/>
          </a:xfrm>
          <a:prstGeom prst="rect">
            <a:avLst/>
          </a:prstGeom>
          <a:solidFill>
            <a:schemeClr val="accent6">
              <a:alpha val="39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51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526953"/>
            <a:ext cx="9144000" cy="1088402"/>
          </a:xfrm>
        </p:spPr>
        <p:txBody>
          <a:bodyPr>
            <a:normAutofit fontScale="90000"/>
          </a:bodyPr>
          <a:lstStyle/>
          <a:p>
            <a:br>
              <a:rPr lang="en-US" b="1" dirty="0">
                <a:solidFill>
                  <a:srgbClr val="92D050"/>
                </a:solidFill>
              </a:rPr>
            </a:br>
            <a:br>
              <a:rPr lang="en-US" b="1" dirty="0">
                <a:solidFill>
                  <a:srgbClr val="92D050"/>
                </a:solidFill>
              </a:rPr>
            </a:br>
            <a:br>
              <a:rPr lang="en-US" b="1" dirty="0">
                <a:solidFill>
                  <a:srgbClr val="92D050"/>
                </a:solidFill>
              </a:rPr>
            </a:br>
            <a:br>
              <a:rPr lang="en-US" b="1" dirty="0">
                <a:solidFill>
                  <a:srgbClr val="92D050"/>
                </a:solidFill>
              </a:rPr>
            </a:br>
            <a:r>
              <a:rPr lang="en-US" b="1" dirty="0">
                <a:solidFill>
                  <a:srgbClr val="92D050"/>
                </a:solidFill>
              </a:rPr>
              <a:t>File Information</a:t>
            </a:r>
            <a:br>
              <a:rPr lang="en-US" b="1" dirty="0">
                <a:solidFill>
                  <a:srgbClr val="92D050"/>
                </a:solidFill>
              </a:rPr>
            </a:br>
            <a:endParaRPr lang="en-US" b="1" dirty="0">
              <a:solidFill>
                <a:srgbClr val="92D050"/>
              </a:solidFill>
            </a:endParaRPr>
          </a:p>
        </p:txBody>
      </p:sp>
      <p:graphicFrame>
        <p:nvGraphicFramePr>
          <p:cNvPr id="7" name="Table 6">
            <a:extLst>
              <a:ext uri="{FF2B5EF4-FFF2-40B4-BE49-F238E27FC236}">
                <a16:creationId xmlns:a16="http://schemas.microsoft.com/office/drawing/2014/main" id="{3F58D294-53FF-C248-98C7-D0E416F03203}"/>
              </a:ext>
            </a:extLst>
          </p:cNvPr>
          <p:cNvGraphicFramePr>
            <a:graphicFrameLocks noGrp="1"/>
          </p:cNvGraphicFramePr>
          <p:nvPr>
            <p:extLst>
              <p:ext uri="{D42A27DB-BD31-4B8C-83A1-F6EECF244321}">
                <p14:modId xmlns:p14="http://schemas.microsoft.com/office/powerpoint/2010/main" val="333028541"/>
              </p:ext>
            </p:extLst>
          </p:nvPr>
        </p:nvGraphicFramePr>
        <p:xfrm>
          <a:off x="485774" y="2305579"/>
          <a:ext cx="11287126" cy="2966720"/>
        </p:xfrm>
        <a:graphic>
          <a:graphicData uri="http://schemas.openxmlformats.org/drawingml/2006/table">
            <a:tbl>
              <a:tblPr firstRow="1" bandRow="1">
                <a:effectLst/>
                <a:tableStyleId>{93296810-A885-4BE3-A3E7-6D5BEEA58F35}</a:tableStyleId>
              </a:tblPr>
              <a:tblGrid>
                <a:gridCol w="2814639">
                  <a:extLst>
                    <a:ext uri="{9D8B030D-6E8A-4147-A177-3AD203B41FA5}">
                      <a16:colId xmlns:a16="http://schemas.microsoft.com/office/drawing/2014/main" val="3943271337"/>
                    </a:ext>
                  </a:extLst>
                </a:gridCol>
                <a:gridCol w="8472487">
                  <a:extLst>
                    <a:ext uri="{9D8B030D-6E8A-4147-A177-3AD203B41FA5}">
                      <a16:colId xmlns:a16="http://schemas.microsoft.com/office/drawing/2014/main" val="1230286892"/>
                    </a:ext>
                  </a:extLst>
                </a:gridCol>
              </a:tblGrid>
              <a:tr h="370840">
                <a:tc>
                  <a:txBody>
                    <a:bodyPr/>
                    <a:lstStyle/>
                    <a:p>
                      <a:r>
                        <a:rPr lang="en-US" b="0" dirty="0">
                          <a:solidFill>
                            <a:sysClr val="windowText" lastClr="000000"/>
                          </a:solidFill>
                        </a:rPr>
                        <a:t>SHA256</a:t>
                      </a:r>
                    </a:p>
                  </a:txBody>
                  <a:tcPr>
                    <a:solidFill>
                      <a:schemeClr val="accent6">
                        <a:lumMod val="40000"/>
                        <a:lumOff val="60000"/>
                      </a:schemeClr>
                    </a:solidFill>
                  </a:tcPr>
                </a:tc>
                <a:tc>
                  <a:txBody>
                    <a:bodyPr/>
                    <a:lstStyle/>
                    <a:p>
                      <a:r>
                        <a:rPr lang="en-US" sz="1800" b="0" dirty="0">
                          <a:solidFill>
                            <a:schemeClr val="bg1"/>
                          </a:solidFill>
                        </a:rPr>
                        <a:t>a64dd2f21a42713131f555bea9d0a76918342d696ef6731608a9dbc57b79b32f</a:t>
                      </a:r>
                      <a:endParaRPr lang="en-US" b="0" dirty="0">
                        <a:solidFill>
                          <a:schemeClr val="bg1"/>
                        </a:solidFill>
                      </a:endParaRPr>
                    </a:p>
                  </a:txBody>
                  <a:tcPr>
                    <a:solidFill>
                      <a:schemeClr val="accent6">
                        <a:lumMod val="40000"/>
                        <a:lumOff val="60000"/>
                      </a:schemeClr>
                    </a:solidFill>
                  </a:tcPr>
                </a:tc>
                <a:extLst>
                  <a:ext uri="{0D108BD9-81ED-4DB2-BD59-A6C34878D82A}">
                    <a16:rowId xmlns:a16="http://schemas.microsoft.com/office/drawing/2014/main" val="2618254096"/>
                  </a:ext>
                </a:extLst>
              </a:tr>
              <a:tr h="370840">
                <a:tc>
                  <a:txBody>
                    <a:bodyPr/>
                    <a:lstStyle/>
                    <a:p>
                      <a:r>
                        <a:rPr lang="en-US" dirty="0"/>
                        <a:t>Classification</a:t>
                      </a:r>
                    </a:p>
                  </a:txBody>
                  <a:tcPr>
                    <a:solidFill>
                      <a:schemeClr val="accent6">
                        <a:lumMod val="40000"/>
                        <a:lumOff val="60000"/>
                      </a:schemeClr>
                    </a:solidFill>
                  </a:tcPr>
                </a:tc>
                <a:tc>
                  <a:txBody>
                    <a:bodyPr/>
                    <a:lstStyle/>
                    <a:p>
                      <a:r>
                        <a:rPr lang="en-US" dirty="0"/>
                        <a:t>Ransomware</a:t>
                      </a:r>
                    </a:p>
                  </a:txBody>
                  <a:tcPr>
                    <a:solidFill>
                      <a:schemeClr val="accent6">
                        <a:lumMod val="40000"/>
                        <a:lumOff val="60000"/>
                      </a:schemeClr>
                    </a:solidFill>
                  </a:tcPr>
                </a:tc>
                <a:extLst>
                  <a:ext uri="{0D108BD9-81ED-4DB2-BD59-A6C34878D82A}">
                    <a16:rowId xmlns:a16="http://schemas.microsoft.com/office/drawing/2014/main" val="3894845317"/>
                  </a:ext>
                </a:extLst>
              </a:tr>
              <a:tr h="370840">
                <a:tc>
                  <a:txBody>
                    <a:bodyPr/>
                    <a:lstStyle/>
                    <a:p>
                      <a:r>
                        <a:rPr lang="en-US" dirty="0"/>
                        <a:t>Alias</a:t>
                      </a:r>
                    </a:p>
                  </a:txBody>
                  <a:tcPr>
                    <a:solidFill>
                      <a:schemeClr val="accent6">
                        <a:lumMod val="40000"/>
                        <a:lumOff val="60000"/>
                      </a:schemeClr>
                    </a:solidFill>
                  </a:tcPr>
                </a:tc>
                <a:tc>
                  <a:txBody>
                    <a:bodyPr/>
                    <a:lstStyle/>
                    <a:p>
                      <a:r>
                        <a:rPr lang="en-US" dirty="0"/>
                        <a:t>AVCrypt, </a:t>
                      </a:r>
                      <a:r>
                        <a:rPr lang="en-US" dirty="0" err="1"/>
                        <a:t>Pactelung.A</a:t>
                      </a:r>
                      <a:endParaRPr lang="en-US" dirty="0"/>
                    </a:p>
                  </a:txBody>
                  <a:tcPr>
                    <a:solidFill>
                      <a:schemeClr val="accent6">
                        <a:lumMod val="40000"/>
                        <a:lumOff val="60000"/>
                      </a:schemeClr>
                    </a:solidFill>
                  </a:tcPr>
                </a:tc>
                <a:extLst>
                  <a:ext uri="{0D108BD9-81ED-4DB2-BD59-A6C34878D82A}">
                    <a16:rowId xmlns:a16="http://schemas.microsoft.com/office/drawing/2014/main" val="268573466"/>
                  </a:ext>
                </a:extLst>
              </a:tr>
              <a:tr h="370840">
                <a:tc>
                  <a:txBody>
                    <a:bodyPr/>
                    <a:lstStyle/>
                    <a:p>
                      <a:r>
                        <a:rPr lang="en-US" dirty="0"/>
                        <a:t>Type</a:t>
                      </a:r>
                    </a:p>
                  </a:txBody>
                  <a:tcPr>
                    <a:solidFill>
                      <a:schemeClr val="accent6">
                        <a:lumMod val="40000"/>
                        <a:lumOff val="60000"/>
                      </a:schemeClr>
                    </a:solidFill>
                  </a:tcPr>
                </a:tc>
                <a:tc>
                  <a:txBody>
                    <a:bodyPr/>
                    <a:lstStyle/>
                    <a:p>
                      <a:r>
                        <a:rPr lang="en-US" dirty="0"/>
                        <a:t>Win32 PE</a:t>
                      </a:r>
                    </a:p>
                  </a:txBody>
                  <a:tcPr>
                    <a:solidFill>
                      <a:schemeClr val="accent6">
                        <a:lumMod val="40000"/>
                        <a:lumOff val="60000"/>
                      </a:schemeClr>
                    </a:solidFill>
                  </a:tcPr>
                </a:tc>
                <a:extLst>
                  <a:ext uri="{0D108BD9-81ED-4DB2-BD59-A6C34878D82A}">
                    <a16:rowId xmlns:a16="http://schemas.microsoft.com/office/drawing/2014/main" val="3938346162"/>
                  </a:ext>
                </a:extLst>
              </a:tr>
              <a:tr h="370840">
                <a:tc>
                  <a:txBody>
                    <a:bodyPr/>
                    <a:lstStyle/>
                    <a:p>
                      <a:r>
                        <a:rPr lang="en-US" dirty="0"/>
                        <a:t>Size</a:t>
                      </a:r>
                    </a:p>
                  </a:txBody>
                  <a:tcPr>
                    <a:solidFill>
                      <a:schemeClr val="accent6">
                        <a:lumMod val="40000"/>
                        <a:lumOff val="60000"/>
                      </a:schemeClr>
                    </a:solidFill>
                  </a:tcPr>
                </a:tc>
                <a:tc>
                  <a:txBody>
                    <a:bodyPr/>
                    <a:lstStyle/>
                    <a:p>
                      <a:r>
                        <a:rPr lang="en-US" dirty="0"/>
                        <a:t>2.91 MB</a:t>
                      </a:r>
                    </a:p>
                  </a:txBody>
                  <a:tcPr>
                    <a:solidFill>
                      <a:schemeClr val="accent6">
                        <a:lumMod val="40000"/>
                        <a:lumOff val="60000"/>
                      </a:schemeClr>
                    </a:solidFill>
                  </a:tcPr>
                </a:tc>
                <a:extLst>
                  <a:ext uri="{0D108BD9-81ED-4DB2-BD59-A6C34878D82A}">
                    <a16:rowId xmlns:a16="http://schemas.microsoft.com/office/drawing/2014/main" val="10005947"/>
                  </a:ext>
                </a:extLst>
              </a:tr>
              <a:tr h="370840">
                <a:tc>
                  <a:txBody>
                    <a:bodyPr/>
                    <a:lstStyle/>
                    <a:p>
                      <a:r>
                        <a:rPr lang="en-US" dirty="0"/>
                        <a:t>Timestamp</a:t>
                      </a:r>
                    </a:p>
                  </a:txBody>
                  <a:tcPr>
                    <a:solidFill>
                      <a:schemeClr val="accent6">
                        <a:lumMod val="40000"/>
                        <a:lumOff val="60000"/>
                      </a:schemeClr>
                    </a:solidFill>
                  </a:tcPr>
                </a:tc>
                <a:tc>
                  <a:txBody>
                    <a:bodyPr/>
                    <a:lstStyle/>
                    <a:p>
                      <a:r>
                        <a:rPr lang="en-US" dirty="0"/>
                        <a:t>2018-03-21</a:t>
                      </a:r>
                    </a:p>
                  </a:txBody>
                  <a:tcPr>
                    <a:solidFill>
                      <a:schemeClr val="accent6">
                        <a:lumMod val="40000"/>
                        <a:lumOff val="60000"/>
                      </a:schemeClr>
                    </a:solidFill>
                  </a:tcPr>
                </a:tc>
                <a:extLst>
                  <a:ext uri="{0D108BD9-81ED-4DB2-BD59-A6C34878D82A}">
                    <a16:rowId xmlns:a16="http://schemas.microsoft.com/office/drawing/2014/main" val="1517237562"/>
                  </a:ext>
                </a:extLst>
              </a:tr>
              <a:tr h="370840">
                <a:tc>
                  <a:txBody>
                    <a:bodyPr/>
                    <a:lstStyle/>
                    <a:p>
                      <a:r>
                        <a:rPr lang="en-US" dirty="0"/>
                        <a:t>ITW Names</a:t>
                      </a:r>
                    </a:p>
                  </a:txBody>
                  <a:tcPr>
                    <a:solidFill>
                      <a:schemeClr val="accent6">
                        <a:lumMod val="40000"/>
                        <a:lumOff val="60000"/>
                      </a:schemeClr>
                    </a:solidFill>
                  </a:tcPr>
                </a:tc>
                <a:tc>
                  <a:txBody>
                    <a:bodyPr/>
                    <a:lstStyle/>
                    <a:p>
                      <a:r>
                        <a:rPr lang="en-US" dirty="0"/>
                        <a:t>Av2018.exe, </a:t>
                      </a:r>
                      <a:r>
                        <a:rPr lang="en-US" dirty="0" err="1"/>
                        <a:t>Av.exe</a:t>
                      </a:r>
                      <a:r>
                        <a:rPr lang="en-US" dirty="0"/>
                        <a:t>, benedict </a:t>
                      </a:r>
                      <a:r>
                        <a:rPr lang="en-US" dirty="0" err="1"/>
                        <a:t>richter.exe</a:t>
                      </a:r>
                      <a:endParaRPr lang="en-US" dirty="0"/>
                    </a:p>
                  </a:txBody>
                  <a:tcPr>
                    <a:solidFill>
                      <a:schemeClr val="accent6">
                        <a:lumMod val="40000"/>
                        <a:lumOff val="60000"/>
                      </a:schemeClr>
                    </a:solidFill>
                  </a:tcPr>
                </a:tc>
                <a:extLst>
                  <a:ext uri="{0D108BD9-81ED-4DB2-BD59-A6C34878D82A}">
                    <a16:rowId xmlns:a16="http://schemas.microsoft.com/office/drawing/2014/main" val="3748495555"/>
                  </a:ext>
                </a:extLst>
              </a:tr>
              <a:tr h="370840">
                <a:tc>
                  <a:txBody>
                    <a:bodyPr/>
                    <a:lstStyle/>
                    <a:p>
                      <a:r>
                        <a:rPr lang="en-US" dirty="0"/>
                        <a:t>Overview</a:t>
                      </a:r>
                    </a:p>
                  </a:txBody>
                  <a:tcPr>
                    <a:solidFill>
                      <a:schemeClr val="accent6">
                        <a:lumMod val="40000"/>
                        <a:lumOff val="60000"/>
                      </a:schemeClr>
                    </a:solidFill>
                  </a:tcPr>
                </a:tc>
                <a:tc>
                  <a:txBody>
                    <a:bodyPr/>
                    <a:lstStyle/>
                    <a:p>
                      <a:r>
                        <a:rPr lang="en-US" dirty="0"/>
                        <a:t>Deletes Numerous AV software and windows services, encrypts files</a:t>
                      </a:r>
                    </a:p>
                  </a:txBody>
                  <a:tcPr>
                    <a:solidFill>
                      <a:schemeClr val="accent6">
                        <a:lumMod val="40000"/>
                        <a:lumOff val="60000"/>
                      </a:schemeClr>
                    </a:solidFill>
                  </a:tcPr>
                </a:tc>
                <a:extLst>
                  <a:ext uri="{0D108BD9-81ED-4DB2-BD59-A6C34878D82A}">
                    <a16:rowId xmlns:a16="http://schemas.microsoft.com/office/drawing/2014/main" val="3250139266"/>
                  </a:ext>
                </a:extLst>
              </a:tr>
            </a:tbl>
          </a:graphicData>
        </a:graphic>
      </p:graphicFrame>
    </p:spTree>
    <p:extLst>
      <p:ext uri="{BB962C8B-B14F-4D97-AF65-F5344CB8AC3E}">
        <p14:creationId xmlns:p14="http://schemas.microsoft.com/office/powerpoint/2010/main" val="3918466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116711" y="0"/>
            <a:ext cx="9144000" cy="1088402"/>
          </a:xfrm>
        </p:spPr>
        <p:txBody>
          <a:bodyPr/>
          <a:lstStyle/>
          <a:p>
            <a:r>
              <a:rPr lang="en-US" b="1" dirty="0">
                <a:solidFill>
                  <a:srgbClr val="92D050"/>
                </a:solidFill>
              </a:rPr>
              <a:t>Encryption</a:t>
            </a:r>
          </a:p>
        </p:txBody>
      </p:sp>
      <p:sp>
        <p:nvSpPr>
          <p:cNvPr id="5" name="TextBox 4">
            <a:extLst>
              <a:ext uri="{FF2B5EF4-FFF2-40B4-BE49-F238E27FC236}">
                <a16:creationId xmlns:a16="http://schemas.microsoft.com/office/drawing/2014/main" id="{FF85D789-ED8F-9043-A0DA-D4D1DCC44BE3}"/>
              </a:ext>
            </a:extLst>
          </p:cNvPr>
          <p:cNvSpPr txBox="1"/>
          <p:nvPr/>
        </p:nvSpPr>
        <p:spPr>
          <a:xfrm>
            <a:off x="1111758" y="1308249"/>
            <a:ext cx="3082290" cy="461665"/>
          </a:xfrm>
          <a:prstGeom prst="rect">
            <a:avLst/>
          </a:prstGeom>
          <a:noFill/>
        </p:spPr>
        <p:txBody>
          <a:bodyPr wrap="square" rtlCol="0">
            <a:spAutoFit/>
          </a:bodyPr>
          <a:lstStyle/>
          <a:p>
            <a:r>
              <a:rPr lang="en-US" sz="2400" dirty="0" err="1"/>
              <a:t>CryptAcquireContext</a:t>
            </a:r>
            <a:endParaRPr lang="en-US" sz="2400" dirty="0"/>
          </a:p>
        </p:txBody>
      </p:sp>
      <p:sp>
        <p:nvSpPr>
          <p:cNvPr id="6" name="TextBox 5">
            <a:extLst>
              <a:ext uri="{FF2B5EF4-FFF2-40B4-BE49-F238E27FC236}">
                <a16:creationId xmlns:a16="http://schemas.microsoft.com/office/drawing/2014/main" id="{59058B6B-120F-294B-8271-C1C6D2FD9FDF}"/>
              </a:ext>
            </a:extLst>
          </p:cNvPr>
          <p:cNvSpPr txBox="1"/>
          <p:nvPr/>
        </p:nvSpPr>
        <p:spPr>
          <a:xfrm>
            <a:off x="1783461" y="2002787"/>
            <a:ext cx="3082290" cy="461665"/>
          </a:xfrm>
          <a:prstGeom prst="rect">
            <a:avLst/>
          </a:prstGeom>
          <a:noFill/>
        </p:spPr>
        <p:txBody>
          <a:bodyPr wrap="square" rtlCol="0">
            <a:spAutoFit/>
          </a:bodyPr>
          <a:lstStyle/>
          <a:p>
            <a:r>
              <a:rPr lang="en-US" sz="2400" dirty="0" err="1"/>
              <a:t>CryptCreateHash</a:t>
            </a:r>
            <a:endParaRPr lang="en-US" sz="2400" dirty="0"/>
          </a:p>
        </p:txBody>
      </p:sp>
      <p:sp>
        <p:nvSpPr>
          <p:cNvPr id="7" name="TextBox 6">
            <a:extLst>
              <a:ext uri="{FF2B5EF4-FFF2-40B4-BE49-F238E27FC236}">
                <a16:creationId xmlns:a16="http://schemas.microsoft.com/office/drawing/2014/main" id="{3A52F564-83D3-6249-BC23-12C82500CEE9}"/>
              </a:ext>
            </a:extLst>
          </p:cNvPr>
          <p:cNvSpPr txBox="1"/>
          <p:nvPr/>
        </p:nvSpPr>
        <p:spPr>
          <a:xfrm>
            <a:off x="2380298" y="2696085"/>
            <a:ext cx="3082290" cy="461665"/>
          </a:xfrm>
          <a:prstGeom prst="rect">
            <a:avLst/>
          </a:prstGeom>
          <a:noFill/>
        </p:spPr>
        <p:txBody>
          <a:bodyPr wrap="square" rtlCol="0">
            <a:spAutoFit/>
          </a:bodyPr>
          <a:lstStyle/>
          <a:p>
            <a:r>
              <a:rPr lang="en-US" sz="2400" dirty="0" err="1"/>
              <a:t>CryptHashData</a:t>
            </a:r>
            <a:endParaRPr lang="en-US" sz="2400" dirty="0"/>
          </a:p>
        </p:txBody>
      </p:sp>
      <p:sp>
        <p:nvSpPr>
          <p:cNvPr id="8" name="TextBox 7">
            <a:extLst>
              <a:ext uri="{FF2B5EF4-FFF2-40B4-BE49-F238E27FC236}">
                <a16:creationId xmlns:a16="http://schemas.microsoft.com/office/drawing/2014/main" id="{8E51BD3C-0951-824A-A48D-1F130E271F2E}"/>
              </a:ext>
            </a:extLst>
          </p:cNvPr>
          <p:cNvSpPr txBox="1"/>
          <p:nvPr/>
        </p:nvSpPr>
        <p:spPr>
          <a:xfrm>
            <a:off x="3002661" y="3389383"/>
            <a:ext cx="3082290" cy="461665"/>
          </a:xfrm>
          <a:prstGeom prst="rect">
            <a:avLst/>
          </a:prstGeom>
          <a:noFill/>
        </p:spPr>
        <p:txBody>
          <a:bodyPr wrap="square" rtlCol="0">
            <a:spAutoFit/>
          </a:bodyPr>
          <a:lstStyle/>
          <a:p>
            <a:r>
              <a:rPr lang="en-US" sz="2400" dirty="0" err="1"/>
              <a:t>CryptDeriveKey</a:t>
            </a:r>
            <a:endParaRPr lang="en-US" sz="2400" dirty="0"/>
          </a:p>
        </p:txBody>
      </p:sp>
      <p:sp>
        <p:nvSpPr>
          <p:cNvPr id="9" name="TextBox 8">
            <a:extLst>
              <a:ext uri="{FF2B5EF4-FFF2-40B4-BE49-F238E27FC236}">
                <a16:creationId xmlns:a16="http://schemas.microsoft.com/office/drawing/2014/main" id="{C4EDE112-F613-4743-A004-77D07B436A55}"/>
              </a:ext>
            </a:extLst>
          </p:cNvPr>
          <p:cNvSpPr txBox="1"/>
          <p:nvPr/>
        </p:nvSpPr>
        <p:spPr>
          <a:xfrm>
            <a:off x="3605096" y="4022511"/>
            <a:ext cx="3082290" cy="461665"/>
          </a:xfrm>
          <a:prstGeom prst="rect">
            <a:avLst/>
          </a:prstGeom>
          <a:noFill/>
        </p:spPr>
        <p:txBody>
          <a:bodyPr wrap="square" rtlCol="0">
            <a:spAutoFit/>
          </a:bodyPr>
          <a:lstStyle/>
          <a:p>
            <a:r>
              <a:rPr lang="en-US" sz="2400" dirty="0" err="1"/>
              <a:t>ReadFile</a:t>
            </a:r>
            <a:endParaRPr lang="en-US" sz="2400" dirty="0"/>
          </a:p>
        </p:txBody>
      </p:sp>
      <p:sp>
        <p:nvSpPr>
          <p:cNvPr id="10" name="TextBox 9">
            <a:extLst>
              <a:ext uri="{FF2B5EF4-FFF2-40B4-BE49-F238E27FC236}">
                <a16:creationId xmlns:a16="http://schemas.microsoft.com/office/drawing/2014/main" id="{87ACD9E5-BA16-9F4E-8BF0-CDE53C5C0AE8}"/>
              </a:ext>
            </a:extLst>
          </p:cNvPr>
          <p:cNvSpPr txBox="1"/>
          <p:nvPr/>
        </p:nvSpPr>
        <p:spPr>
          <a:xfrm>
            <a:off x="4194048" y="4715809"/>
            <a:ext cx="3082290" cy="461665"/>
          </a:xfrm>
          <a:prstGeom prst="rect">
            <a:avLst/>
          </a:prstGeom>
          <a:noFill/>
        </p:spPr>
        <p:txBody>
          <a:bodyPr wrap="square" rtlCol="0">
            <a:spAutoFit/>
          </a:bodyPr>
          <a:lstStyle/>
          <a:p>
            <a:r>
              <a:rPr lang="en-US" sz="2400" dirty="0" err="1"/>
              <a:t>SetFilePointer</a:t>
            </a:r>
            <a:endParaRPr lang="en-US" sz="2400" dirty="0"/>
          </a:p>
        </p:txBody>
      </p:sp>
      <p:sp>
        <p:nvSpPr>
          <p:cNvPr id="11" name="TextBox 10">
            <a:extLst>
              <a:ext uri="{FF2B5EF4-FFF2-40B4-BE49-F238E27FC236}">
                <a16:creationId xmlns:a16="http://schemas.microsoft.com/office/drawing/2014/main" id="{58B4C34F-D649-4249-B346-9858687026A5}"/>
              </a:ext>
            </a:extLst>
          </p:cNvPr>
          <p:cNvSpPr txBox="1"/>
          <p:nvPr/>
        </p:nvSpPr>
        <p:spPr>
          <a:xfrm>
            <a:off x="4964621" y="5397321"/>
            <a:ext cx="3082290" cy="461665"/>
          </a:xfrm>
          <a:prstGeom prst="rect">
            <a:avLst/>
          </a:prstGeom>
          <a:noFill/>
        </p:spPr>
        <p:txBody>
          <a:bodyPr wrap="square" rtlCol="0">
            <a:spAutoFit/>
          </a:bodyPr>
          <a:lstStyle/>
          <a:p>
            <a:r>
              <a:rPr lang="en-US" sz="2400" dirty="0" err="1"/>
              <a:t>CryptEncrypt</a:t>
            </a:r>
            <a:endParaRPr lang="en-US" sz="2400" dirty="0"/>
          </a:p>
        </p:txBody>
      </p:sp>
      <p:sp>
        <p:nvSpPr>
          <p:cNvPr id="12" name="TextBox 11">
            <a:extLst>
              <a:ext uri="{FF2B5EF4-FFF2-40B4-BE49-F238E27FC236}">
                <a16:creationId xmlns:a16="http://schemas.microsoft.com/office/drawing/2014/main" id="{85462495-8645-D94B-8A7B-15A73B15C6A6}"/>
              </a:ext>
            </a:extLst>
          </p:cNvPr>
          <p:cNvSpPr txBox="1"/>
          <p:nvPr/>
        </p:nvSpPr>
        <p:spPr>
          <a:xfrm>
            <a:off x="5462588" y="6091859"/>
            <a:ext cx="3082290" cy="461665"/>
          </a:xfrm>
          <a:prstGeom prst="rect">
            <a:avLst/>
          </a:prstGeom>
          <a:noFill/>
        </p:spPr>
        <p:txBody>
          <a:bodyPr wrap="square" rtlCol="0">
            <a:spAutoFit/>
          </a:bodyPr>
          <a:lstStyle/>
          <a:p>
            <a:r>
              <a:rPr lang="en-US" sz="2400" dirty="0" err="1"/>
              <a:t>WriteFile</a:t>
            </a:r>
            <a:endParaRPr lang="en-US" sz="2400" dirty="0"/>
          </a:p>
        </p:txBody>
      </p:sp>
      <p:sp>
        <p:nvSpPr>
          <p:cNvPr id="21" name="Down Arrow 20">
            <a:extLst>
              <a:ext uri="{FF2B5EF4-FFF2-40B4-BE49-F238E27FC236}">
                <a16:creationId xmlns:a16="http://schemas.microsoft.com/office/drawing/2014/main" id="{AA5111FB-F538-C148-91E7-498AFAA707AC}"/>
              </a:ext>
            </a:extLst>
          </p:cNvPr>
          <p:cNvSpPr/>
          <p:nvPr/>
        </p:nvSpPr>
        <p:spPr>
          <a:xfrm rot="19035518">
            <a:off x="2806110" y="-80715"/>
            <a:ext cx="329184" cy="7790331"/>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ular Arrow 22">
            <a:extLst>
              <a:ext uri="{FF2B5EF4-FFF2-40B4-BE49-F238E27FC236}">
                <a16:creationId xmlns:a16="http://schemas.microsoft.com/office/drawing/2014/main" id="{894700DB-FA6C-5140-9C98-3716B5718745}"/>
              </a:ext>
            </a:extLst>
          </p:cNvPr>
          <p:cNvSpPr/>
          <p:nvPr/>
        </p:nvSpPr>
        <p:spPr>
          <a:xfrm rot="14375836" flipV="1">
            <a:off x="4556407" y="3130892"/>
            <a:ext cx="3898717" cy="3174687"/>
          </a:xfrm>
          <a:prstGeom prst="circularArrow">
            <a:avLst>
              <a:gd name="adj1" fmla="val 9286"/>
              <a:gd name="adj2" fmla="val 2409854"/>
              <a:gd name="adj3" fmla="val 21126690"/>
              <a:gd name="adj4" fmla="val 9406917"/>
              <a:gd name="adj5" fmla="val 9771"/>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a:extLst>
              <a:ext uri="{FF2B5EF4-FFF2-40B4-BE49-F238E27FC236}">
                <a16:creationId xmlns:a16="http://schemas.microsoft.com/office/drawing/2014/main" id="{ACDE0BD5-11C1-5644-9527-B3D5C2538C8B}"/>
              </a:ext>
            </a:extLst>
          </p:cNvPr>
          <p:cNvSpPr txBox="1"/>
          <p:nvPr/>
        </p:nvSpPr>
        <p:spPr>
          <a:xfrm>
            <a:off x="7356171" y="6352323"/>
            <a:ext cx="2432076" cy="369332"/>
          </a:xfrm>
          <a:prstGeom prst="rect">
            <a:avLst/>
          </a:prstGeom>
          <a:noFill/>
        </p:spPr>
        <p:txBody>
          <a:bodyPr wrap="none" rtlCol="0">
            <a:spAutoFit/>
          </a:bodyPr>
          <a:lstStyle/>
          <a:p>
            <a:r>
              <a:rPr lang="en-US" b="1" dirty="0"/>
              <a:t>+[filename].[extension]</a:t>
            </a:r>
          </a:p>
        </p:txBody>
      </p:sp>
    </p:spTree>
    <p:extLst>
      <p:ext uri="{BB962C8B-B14F-4D97-AF65-F5344CB8AC3E}">
        <p14:creationId xmlns:p14="http://schemas.microsoft.com/office/powerpoint/2010/main" val="333772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2" y="526953"/>
            <a:ext cx="9144000" cy="1088402"/>
          </a:xfrm>
        </p:spPr>
        <p:txBody>
          <a:bodyPr/>
          <a:lstStyle/>
          <a:p>
            <a:r>
              <a:rPr lang="en-US" b="1" dirty="0">
                <a:solidFill>
                  <a:srgbClr val="92D050"/>
                </a:solidFill>
              </a:rPr>
              <a:t>Encrypted Files</a:t>
            </a:r>
          </a:p>
        </p:txBody>
      </p:sp>
      <p:pic>
        <p:nvPicPr>
          <p:cNvPr id="6" name="Picture 5">
            <a:extLst>
              <a:ext uri="{FF2B5EF4-FFF2-40B4-BE49-F238E27FC236}">
                <a16:creationId xmlns:a16="http://schemas.microsoft.com/office/drawing/2014/main" id="{FD3BD938-6053-E247-B2DF-45088EBDDC56}"/>
              </a:ext>
            </a:extLst>
          </p:cNvPr>
          <p:cNvPicPr>
            <a:picLocks noChangeAspect="1"/>
          </p:cNvPicPr>
          <p:nvPr/>
        </p:nvPicPr>
        <p:blipFill>
          <a:blip r:embed="rId3"/>
          <a:stretch>
            <a:fillRect/>
          </a:stretch>
        </p:blipFill>
        <p:spPr>
          <a:xfrm>
            <a:off x="2197100" y="1981200"/>
            <a:ext cx="7797800" cy="2895600"/>
          </a:xfrm>
          <a:prstGeom prst="rect">
            <a:avLst/>
          </a:prstGeom>
        </p:spPr>
      </p:pic>
    </p:spTree>
    <p:extLst>
      <p:ext uri="{BB962C8B-B14F-4D97-AF65-F5344CB8AC3E}">
        <p14:creationId xmlns:p14="http://schemas.microsoft.com/office/powerpoint/2010/main" val="416429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2" y="526953"/>
            <a:ext cx="9144000" cy="1088402"/>
          </a:xfrm>
        </p:spPr>
        <p:txBody>
          <a:bodyPr/>
          <a:lstStyle/>
          <a:p>
            <a:r>
              <a:rPr lang="en-US" b="1" dirty="0">
                <a:solidFill>
                  <a:srgbClr val="92D050"/>
                </a:solidFill>
              </a:rPr>
              <a:t>Encrypted Files</a:t>
            </a:r>
          </a:p>
        </p:txBody>
      </p:sp>
      <p:pic>
        <p:nvPicPr>
          <p:cNvPr id="4" name="Picture 3">
            <a:extLst>
              <a:ext uri="{FF2B5EF4-FFF2-40B4-BE49-F238E27FC236}">
                <a16:creationId xmlns:a16="http://schemas.microsoft.com/office/drawing/2014/main" id="{673BD5DE-D27E-E042-A448-CCFFE5E78135}"/>
              </a:ext>
            </a:extLst>
          </p:cNvPr>
          <p:cNvPicPr>
            <a:picLocks noChangeAspect="1"/>
          </p:cNvPicPr>
          <p:nvPr/>
        </p:nvPicPr>
        <p:blipFill>
          <a:blip r:embed="rId3"/>
          <a:stretch>
            <a:fillRect/>
          </a:stretch>
        </p:blipFill>
        <p:spPr>
          <a:xfrm>
            <a:off x="2087562" y="1615355"/>
            <a:ext cx="7645400" cy="4483100"/>
          </a:xfrm>
          <a:prstGeom prst="rect">
            <a:avLst/>
          </a:prstGeom>
        </p:spPr>
      </p:pic>
    </p:spTree>
    <p:extLst>
      <p:ext uri="{BB962C8B-B14F-4D97-AF65-F5344CB8AC3E}">
        <p14:creationId xmlns:p14="http://schemas.microsoft.com/office/powerpoint/2010/main" val="977388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2" y="526953"/>
            <a:ext cx="9144000" cy="1088402"/>
          </a:xfrm>
        </p:spPr>
        <p:txBody>
          <a:bodyPr/>
          <a:lstStyle/>
          <a:p>
            <a:r>
              <a:rPr lang="en-US" b="1" dirty="0">
                <a:solidFill>
                  <a:srgbClr val="92D050"/>
                </a:solidFill>
              </a:rPr>
              <a:t>Encrypted Files</a:t>
            </a:r>
          </a:p>
        </p:txBody>
      </p:sp>
      <p:pic>
        <p:nvPicPr>
          <p:cNvPr id="5" name="Picture 4">
            <a:extLst>
              <a:ext uri="{FF2B5EF4-FFF2-40B4-BE49-F238E27FC236}">
                <a16:creationId xmlns:a16="http://schemas.microsoft.com/office/drawing/2014/main" id="{7274B8B7-600A-0941-9F0E-A6C6F1AA691F}"/>
              </a:ext>
            </a:extLst>
          </p:cNvPr>
          <p:cNvPicPr>
            <a:picLocks noChangeAspect="1"/>
          </p:cNvPicPr>
          <p:nvPr/>
        </p:nvPicPr>
        <p:blipFill>
          <a:blip r:embed="rId3"/>
          <a:stretch>
            <a:fillRect/>
          </a:stretch>
        </p:blipFill>
        <p:spPr>
          <a:xfrm>
            <a:off x="1471612" y="2077884"/>
            <a:ext cx="8877300" cy="3911600"/>
          </a:xfrm>
          <a:prstGeom prst="rect">
            <a:avLst/>
          </a:prstGeom>
        </p:spPr>
      </p:pic>
    </p:spTree>
    <p:extLst>
      <p:ext uri="{BB962C8B-B14F-4D97-AF65-F5344CB8AC3E}">
        <p14:creationId xmlns:p14="http://schemas.microsoft.com/office/powerpoint/2010/main" val="2379539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fontScale="90000"/>
          </a:bodyPr>
          <a:lstStyle/>
          <a:p>
            <a:r>
              <a:rPr lang="en-US" b="1" dirty="0">
                <a:solidFill>
                  <a:srgbClr val="92D050"/>
                </a:solidFill>
              </a:rPr>
              <a:t>Indicators Of Compromise (IOC’s)</a:t>
            </a:r>
          </a:p>
        </p:txBody>
      </p:sp>
      <p:sp>
        <p:nvSpPr>
          <p:cNvPr id="3" name="TextBox 2">
            <a:extLst>
              <a:ext uri="{FF2B5EF4-FFF2-40B4-BE49-F238E27FC236}">
                <a16:creationId xmlns:a16="http://schemas.microsoft.com/office/drawing/2014/main" id="{E9E3530D-B2DC-534A-9DE2-D48E8E95C800}"/>
              </a:ext>
            </a:extLst>
          </p:cNvPr>
          <p:cNvSpPr txBox="1"/>
          <p:nvPr/>
        </p:nvSpPr>
        <p:spPr>
          <a:xfrm>
            <a:off x="1569972" y="1615355"/>
            <a:ext cx="8680581" cy="4247317"/>
          </a:xfrm>
          <a:prstGeom prst="rect">
            <a:avLst/>
          </a:prstGeom>
          <a:noFill/>
        </p:spPr>
        <p:txBody>
          <a:bodyPr wrap="none" rtlCol="0">
            <a:spAutoFit/>
          </a:bodyPr>
          <a:lstStyle/>
          <a:p>
            <a:r>
              <a:rPr lang="en-IE" b="1" dirty="0"/>
              <a:t>Hashes:</a:t>
            </a:r>
          </a:p>
          <a:p>
            <a:pPr marL="285750" indent="-285750">
              <a:buFont typeface="Arial" panose="020B0604020202020204" pitchFamily="34" charset="0"/>
              <a:buChar char="•"/>
            </a:pPr>
            <a:r>
              <a:rPr lang="en-IE" dirty="0"/>
              <a:t>SHA256: a64dd2f21a42713131f555bea9d0a76918342d696ef6731608a9dbc57b79b32f</a:t>
            </a:r>
          </a:p>
          <a:p>
            <a:pPr marL="285750" indent="-285750">
              <a:buFont typeface="Arial" panose="020B0604020202020204" pitchFamily="34" charset="0"/>
              <a:buChar char="•"/>
            </a:pPr>
            <a:r>
              <a:rPr lang="en-IE" dirty="0"/>
              <a:t>SHA256: 58c7c883785ad27434ca8c9fc20b02885c9c24e884d7f6f1c0cc2908a3e111f2</a:t>
            </a:r>
          </a:p>
          <a:p>
            <a:pPr marL="285750" indent="-285750">
              <a:buFont typeface="Arial" panose="020B0604020202020204" pitchFamily="34" charset="0"/>
              <a:buChar char="•"/>
            </a:pPr>
            <a:r>
              <a:rPr lang="en-IE" dirty="0"/>
              <a:t>SHA256: ecc12fb24c964d174a1bcbcd0b6ab5d698d342d4a79dee4d72c4033d01a88e33</a:t>
            </a:r>
          </a:p>
          <a:p>
            <a:pPr marL="285750" indent="-285750">
              <a:buFont typeface="Arial" panose="020B0604020202020204" pitchFamily="34" charset="0"/>
              <a:buChar char="•"/>
            </a:pPr>
            <a:r>
              <a:rPr lang="en-IE" dirty="0"/>
              <a:t>SHA256: 4a133dab4be4fb71f933a0164979a2e57be5dd4c54bcada70df50c069bf98253</a:t>
            </a:r>
          </a:p>
          <a:p>
            <a:r>
              <a:rPr lang="en-IE" b="1" dirty="0"/>
              <a:t>C2:</a:t>
            </a:r>
          </a:p>
          <a:p>
            <a:pPr marL="285750" indent="-285750">
              <a:buFont typeface="Arial" panose="020B0604020202020204" pitchFamily="34" charset="0"/>
              <a:buChar char="•"/>
            </a:pPr>
            <a:r>
              <a:rPr lang="en-IE" dirty="0"/>
              <a:t>bxp44w3qwwrmuupc[.]onion</a:t>
            </a:r>
          </a:p>
          <a:p>
            <a:r>
              <a:rPr lang="en-IE" b="1" dirty="0"/>
              <a:t>Files:</a:t>
            </a:r>
          </a:p>
          <a:p>
            <a:pPr marL="285750" indent="-285750">
              <a:buFont typeface="Arial" panose="020B0604020202020204" pitchFamily="34" charset="0"/>
              <a:buChar char="•"/>
            </a:pPr>
            <a:r>
              <a:rPr lang="en-IE" dirty="0"/>
              <a:t>C:/Users/</a:t>
            </a:r>
            <a:r>
              <a:rPr lang="en-IE" dirty="0" err="1"/>
              <a:t>HOW_TO_UNLOCK.txt</a:t>
            </a:r>
            <a:r>
              <a:rPr lang="en-IE" dirty="0"/>
              <a:t> (seen in all other encrypted folders also)</a:t>
            </a:r>
          </a:p>
          <a:p>
            <a:pPr marL="285750" indent="-285750">
              <a:buFont typeface="Arial" panose="020B0604020202020204" pitchFamily="34" charset="0"/>
              <a:buChar char="•"/>
            </a:pPr>
            <a:r>
              <a:rPr lang="en-IE" dirty="0"/>
              <a:t>C:/Users/bmp </a:t>
            </a:r>
            <a:r>
              <a:rPr lang="en-IE" dirty="0" err="1"/>
              <a:t>part.bmp</a:t>
            </a:r>
            <a:endParaRPr lang="en-IE" dirty="0"/>
          </a:p>
          <a:p>
            <a:pPr marL="285750" indent="-285750">
              <a:buFont typeface="Arial" panose="020B0604020202020204" pitchFamily="34" charset="0"/>
              <a:buChar char="•"/>
            </a:pPr>
            <a:r>
              <a:rPr lang="en-IE" dirty="0"/>
              <a:t>%TEMP%/</a:t>
            </a:r>
            <a:r>
              <a:rPr lang="en-IE" dirty="0" err="1"/>
              <a:t>t.zip</a:t>
            </a:r>
            <a:endParaRPr lang="en-IE" dirty="0"/>
          </a:p>
          <a:p>
            <a:pPr marL="285750" indent="-285750">
              <a:buFont typeface="Arial" panose="020B0604020202020204" pitchFamily="34" charset="0"/>
              <a:buChar char="•"/>
            </a:pPr>
            <a:r>
              <a:rPr lang="en-IE" dirty="0"/>
              <a:t>+ symbol added to beginning of most files</a:t>
            </a:r>
          </a:p>
          <a:p>
            <a:r>
              <a:rPr lang="en-IE" b="1" dirty="0" err="1"/>
              <a:t>Mutex</a:t>
            </a:r>
            <a:r>
              <a:rPr lang="en-IE" b="1" dirty="0"/>
              <a:t>:</a:t>
            </a:r>
          </a:p>
          <a:p>
            <a:pPr marL="285750" indent="-285750">
              <a:buFont typeface="Arial" panose="020B0604020202020204" pitchFamily="34" charset="0"/>
              <a:buChar char="•"/>
            </a:pPr>
            <a:r>
              <a:rPr lang="en-IE" dirty="0"/>
              <a:t>.$</a:t>
            </a:r>
          </a:p>
          <a:p>
            <a:endParaRPr lang="en-US" dirty="0"/>
          </a:p>
        </p:txBody>
      </p:sp>
    </p:spTree>
    <p:extLst>
      <p:ext uri="{BB962C8B-B14F-4D97-AF65-F5344CB8AC3E}">
        <p14:creationId xmlns:p14="http://schemas.microsoft.com/office/powerpoint/2010/main" val="3216060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a:bodyPr>
          <a:lstStyle/>
          <a:p>
            <a:r>
              <a:rPr lang="en-US" b="1" dirty="0">
                <a:solidFill>
                  <a:srgbClr val="92D050"/>
                </a:solidFill>
              </a:rPr>
              <a:t>File Types Encrypted</a:t>
            </a:r>
          </a:p>
        </p:txBody>
      </p:sp>
      <p:sp>
        <p:nvSpPr>
          <p:cNvPr id="5" name="TextBox 4">
            <a:extLst>
              <a:ext uri="{FF2B5EF4-FFF2-40B4-BE49-F238E27FC236}">
                <a16:creationId xmlns:a16="http://schemas.microsoft.com/office/drawing/2014/main" id="{7051AA3B-B9C3-BD4C-A7E0-B24E8949837C}"/>
              </a:ext>
            </a:extLst>
          </p:cNvPr>
          <p:cNvSpPr txBox="1"/>
          <p:nvPr/>
        </p:nvSpPr>
        <p:spPr>
          <a:xfrm>
            <a:off x="1338729" y="2043668"/>
            <a:ext cx="796052" cy="4524315"/>
          </a:xfrm>
          <a:prstGeom prst="rect">
            <a:avLst/>
          </a:prstGeom>
          <a:noFill/>
        </p:spPr>
        <p:txBody>
          <a:bodyPr wrap="none" rtlCol="0">
            <a:spAutoFit/>
          </a:bodyPr>
          <a:lstStyle/>
          <a:p>
            <a:r>
              <a:rPr lang="en-US" sz="2400" dirty="0"/>
              <a:t>.exe</a:t>
            </a:r>
          </a:p>
          <a:p>
            <a:r>
              <a:rPr lang="en-US" sz="2400" dirty="0"/>
              <a:t>.</a:t>
            </a:r>
            <a:r>
              <a:rPr lang="en-US" sz="2400" dirty="0" err="1"/>
              <a:t>sam</a:t>
            </a:r>
            <a:endParaRPr lang="en-US" sz="2400" dirty="0"/>
          </a:p>
          <a:p>
            <a:r>
              <a:rPr lang="en-US" sz="2400" dirty="0"/>
              <a:t>.</a:t>
            </a:r>
            <a:r>
              <a:rPr lang="en-US" sz="2400" dirty="0" err="1"/>
              <a:t>dll</a:t>
            </a:r>
            <a:endParaRPr lang="en-US" sz="2400" dirty="0"/>
          </a:p>
          <a:p>
            <a:r>
              <a:rPr lang="en-US" sz="2400" dirty="0"/>
              <a:t>.sys</a:t>
            </a:r>
          </a:p>
          <a:p>
            <a:r>
              <a:rPr lang="en-US" sz="2400" dirty="0"/>
              <a:t>.</a:t>
            </a:r>
            <a:r>
              <a:rPr lang="en-US" sz="2400" dirty="0" err="1"/>
              <a:t>vdx</a:t>
            </a:r>
            <a:endParaRPr lang="en-US" sz="2400" dirty="0"/>
          </a:p>
          <a:p>
            <a:r>
              <a:rPr lang="en-US" sz="2400" dirty="0"/>
              <a:t>.vxd</a:t>
            </a:r>
          </a:p>
          <a:p>
            <a:r>
              <a:rPr lang="en-US" sz="2400" dirty="0"/>
              <a:t>.com</a:t>
            </a:r>
          </a:p>
          <a:p>
            <a:r>
              <a:rPr lang="en-US" sz="2400" dirty="0"/>
              <a:t>.</a:t>
            </a:r>
            <a:r>
              <a:rPr lang="en-US" sz="2400" dirty="0" err="1"/>
              <a:t>msi</a:t>
            </a:r>
            <a:endParaRPr lang="en-US" sz="2400" dirty="0"/>
          </a:p>
          <a:p>
            <a:r>
              <a:rPr lang="en-US" sz="2400" dirty="0"/>
              <a:t>.</a:t>
            </a:r>
            <a:r>
              <a:rPr lang="en-US" sz="2400" dirty="0" err="1"/>
              <a:t>scr</a:t>
            </a:r>
            <a:endParaRPr lang="en-US" sz="2400" dirty="0"/>
          </a:p>
          <a:p>
            <a:endParaRPr lang="en-US" sz="2400" dirty="0"/>
          </a:p>
          <a:p>
            <a:endParaRPr lang="en-US" sz="2400" dirty="0"/>
          </a:p>
          <a:p>
            <a:endParaRPr lang="en-US" sz="2400" dirty="0"/>
          </a:p>
        </p:txBody>
      </p:sp>
      <p:sp>
        <p:nvSpPr>
          <p:cNvPr id="6" name="TextBox 5">
            <a:extLst>
              <a:ext uri="{FF2B5EF4-FFF2-40B4-BE49-F238E27FC236}">
                <a16:creationId xmlns:a16="http://schemas.microsoft.com/office/drawing/2014/main" id="{21DFE597-A55B-CD4E-97A3-9299884DBC49}"/>
              </a:ext>
            </a:extLst>
          </p:cNvPr>
          <p:cNvSpPr txBox="1"/>
          <p:nvPr/>
        </p:nvSpPr>
        <p:spPr>
          <a:xfrm>
            <a:off x="3931016" y="2043668"/>
            <a:ext cx="1346907" cy="3416320"/>
          </a:xfrm>
          <a:prstGeom prst="rect">
            <a:avLst/>
          </a:prstGeom>
          <a:noFill/>
        </p:spPr>
        <p:txBody>
          <a:bodyPr wrap="none" rtlCol="0">
            <a:spAutoFit/>
          </a:bodyPr>
          <a:lstStyle/>
          <a:p>
            <a:r>
              <a:rPr lang="en-US" sz="2400" dirty="0"/>
              <a:t>.</a:t>
            </a:r>
            <a:r>
              <a:rPr lang="en-US" sz="2400" dirty="0" err="1"/>
              <a:t>cpl</a:t>
            </a:r>
            <a:endParaRPr lang="en-US" sz="2400" dirty="0"/>
          </a:p>
          <a:p>
            <a:r>
              <a:rPr lang="en-US" sz="2400" dirty="0"/>
              <a:t>.bat</a:t>
            </a:r>
          </a:p>
          <a:p>
            <a:r>
              <a:rPr lang="en-US" sz="2400" dirty="0"/>
              <a:t>.</a:t>
            </a:r>
            <a:r>
              <a:rPr lang="en-US" sz="2400" dirty="0" err="1"/>
              <a:t>cmd</a:t>
            </a:r>
            <a:endParaRPr lang="en-US" sz="2400" dirty="0"/>
          </a:p>
          <a:p>
            <a:r>
              <a:rPr lang="en-US" sz="2400" dirty="0"/>
              <a:t>.</a:t>
            </a:r>
            <a:r>
              <a:rPr lang="en-US" sz="2400" dirty="0" err="1"/>
              <a:t>lnk</a:t>
            </a:r>
            <a:endParaRPr lang="en-US" sz="2400" dirty="0"/>
          </a:p>
          <a:p>
            <a:r>
              <a:rPr lang="en-US" sz="2400" dirty="0"/>
              <a:t>.</a:t>
            </a:r>
            <a:r>
              <a:rPr lang="en-US" sz="2400" dirty="0" err="1"/>
              <a:t>url</a:t>
            </a:r>
            <a:endParaRPr lang="en-US" sz="2400" dirty="0"/>
          </a:p>
          <a:p>
            <a:r>
              <a:rPr lang="en-US" sz="2400" dirty="0"/>
              <a:t>.</a:t>
            </a:r>
            <a:r>
              <a:rPr lang="en-US" sz="2400" dirty="0" err="1"/>
              <a:t>ini</a:t>
            </a:r>
            <a:endParaRPr lang="en-US" sz="2400" dirty="0"/>
          </a:p>
          <a:p>
            <a:r>
              <a:rPr lang="en-US" sz="2400" dirty="0"/>
              <a:t>.chm</a:t>
            </a:r>
          </a:p>
          <a:p>
            <a:r>
              <a:rPr lang="en-US" sz="2400" dirty="0"/>
              <a:t>.manifest</a:t>
            </a:r>
          </a:p>
          <a:p>
            <a:r>
              <a:rPr lang="en-US" sz="2400" dirty="0"/>
              <a:t>.</a:t>
            </a:r>
            <a:r>
              <a:rPr lang="en-US" sz="2400" dirty="0" err="1"/>
              <a:t>inf</a:t>
            </a:r>
            <a:endParaRPr lang="en-US" sz="2400" dirty="0"/>
          </a:p>
        </p:txBody>
      </p:sp>
      <p:sp>
        <p:nvSpPr>
          <p:cNvPr id="7" name="TextBox 6">
            <a:extLst>
              <a:ext uri="{FF2B5EF4-FFF2-40B4-BE49-F238E27FC236}">
                <a16:creationId xmlns:a16="http://schemas.microsoft.com/office/drawing/2014/main" id="{0D7D4024-BF9A-EC44-8064-355762239764}"/>
              </a:ext>
            </a:extLst>
          </p:cNvPr>
          <p:cNvSpPr txBox="1"/>
          <p:nvPr/>
        </p:nvSpPr>
        <p:spPr>
          <a:xfrm>
            <a:off x="6322086" y="2043668"/>
            <a:ext cx="1072538" cy="3416320"/>
          </a:xfrm>
          <a:prstGeom prst="rect">
            <a:avLst/>
          </a:prstGeom>
          <a:noFill/>
        </p:spPr>
        <p:txBody>
          <a:bodyPr wrap="none" rtlCol="0">
            <a:spAutoFit/>
          </a:bodyPr>
          <a:lstStyle/>
          <a:p>
            <a:r>
              <a:rPr lang="en-US" sz="2400" dirty="0"/>
              <a:t>.</a:t>
            </a:r>
            <a:r>
              <a:rPr lang="en-US" sz="2400" dirty="0" err="1"/>
              <a:t>trmp</a:t>
            </a:r>
            <a:endParaRPr lang="en-US" sz="2400" dirty="0"/>
          </a:p>
          <a:p>
            <a:r>
              <a:rPr lang="en-US" sz="2400" dirty="0"/>
              <a:t>.</a:t>
            </a:r>
            <a:r>
              <a:rPr lang="en-US" sz="2400" dirty="0" err="1"/>
              <a:t>ttf</a:t>
            </a:r>
            <a:endParaRPr lang="en-US" sz="2400" dirty="0"/>
          </a:p>
          <a:p>
            <a:r>
              <a:rPr lang="en-US" sz="2400" dirty="0"/>
              <a:t>.</a:t>
            </a:r>
            <a:r>
              <a:rPr lang="en-US" sz="2400" dirty="0" err="1"/>
              <a:t>png</a:t>
            </a:r>
            <a:endParaRPr lang="en-US" sz="2400" dirty="0"/>
          </a:p>
          <a:p>
            <a:r>
              <a:rPr lang="en-US" sz="2400" dirty="0"/>
              <a:t>.</a:t>
            </a:r>
            <a:r>
              <a:rPr lang="en-US" sz="2400" dirty="0" err="1"/>
              <a:t>ico</a:t>
            </a:r>
            <a:endParaRPr lang="en-US" sz="2400" dirty="0"/>
          </a:p>
          <a:p>
            <a:r>
              <a:rPr lang="en-US" sz="2400" dirty="0"/>
              <a:t>.gif</a:t>
            </a:r>
          </a:p>
          <a:p>
            <a:r>
              <a:rPr lang="en-US" sz="2400" dirty="0"/>
              <a:t>.mp3</a:t>
            </a:r>
          </a:p>
          <a:p>
            <a:r>
              <a:rPr lang="en-US" sz="2400" dirty="0"/>
              <a:t>.wav</a:t>
            </a:r>
          </a:p>
          <a:p>
            <a:r>
              <a:rPr lang="en-US" sz="2400" dirty="0"/>
              <a:t>.</a:t>
            </a:r>
            <a:r>
              <a:rPr lang="en-US" sz="2400" dirty="0" err="1"/>
              <a:t>avi</a:t>
            </a:r>
            <a:endParaRPr lang="en-US" sz="2400" dirty="0"/>
          </a:p>
          <a:p>
            <a:r>
              <a:rPr lang="en-US" sz="2400" dirty="0"/>
              <a:t>.theme</a:t>
            </a:r>
          </a:p>
        </p:txBody>
      </p:sp>
      <p:sp>
        <p:nvSpPr>
          <p:cNvPr id="8" name="TextBox 7">
            <a:extLst>
              <a:ext uri="{FF2B5EF4-FFF2-40B4-BE49-F238E27FC236}">
                <a16:creationId xmlns:a16="http://schemas.microsoft.com/office/drawing/2014/main" id="{D222A582-C664-B744-8C0B-0E2772712010}"/>
              </a:ext>
            </a:extLst>
          </p:cNvPr>
          <p:cNvSpPr txBox="1"/>
          <p:nvPr/>
        </p:nvSpPr>
        <p:spPr>
          <a:xfrm>
            <a:off x="9482950" y="2043668"/>
            <a:ext cx="999313" cy="3046988"/>
          </a:xfrm>
          <a:prstGeom prst="rect">
            <a:avLst/>
          </a:prstGeom>
          <a:noFill/>
        </p:spPr>
        <p:txBody>
          <a:bodyPr wrap="none" rtlCol="0">
            <a:spAutoFit/>
          </a:bodyPr>
          <a:lstStyle/>
          <a:p>
            <a:r>
              <a:rPr lang="en-US" sz="2400" dirty="0"/>
              <a:t>.</a:t>
            </a:r>
            <a:r>
              <a:rPr lang="en-US" sz="2400" dirty="0" err="1"/>
              <a:t>evtx</a:t>
            </a:r>
            <a:endParaRPr lang="en-US" sz="2400" dirty="0"/>
          </a:p>
          <a:p>
            <a:r>
              <a:rPr lang="en-US" sz="2400" dirty="0"/>
              <a:t>.folder</a:t>
            </a:r>
          </a:p>
          <a:p>
            <a:r>
              <a:rPr lang="en-US" sz="2400" dirty="0"/>
              <a:t>.</a:t>
            </a:r>
            <a:r>
              <a:rPr lang="en-US" sz="2400" dirty="0" err="1"/>
              <a:t>kdmp</a:t>
            </a:r>
            <a:endParaRPr lang="en-US" sz="2400" dirty="0"/>
          </a:p>
          <a:p>
            <a:r>
              <a:rPr lang="en-US" sz="2400" dirty="0"/>
              <a:t>.</a:t>
            </a:r>
            <a:r>
              <a:rPr lang="en-US" sz="2400" dirty="0" err="1"/>
              <a:t>dmp</a:t>
            </a:r>
            <a:endParaRPr lang="en-US" sz="2400" dirty="0"/>
          </a:p>
          <a:p>
            <a:r>
              <a:rPr lang="en-US" sz="2400" dirty="0"/>
              <a:t>.</a:t>
            </a:r>
            <a:r>
              <a:rPr lang="en-US" sz="2400" dirty="0" err="1"/>
              <a:t>wim</a:t>
            </a:r>
            <a:endParaRPr lang="en-US" sz="2400" dirty="0"/>
          </a:p>
          <a:p>
            <a:r>
              <a:rPr lang="en-US" sz="2400" dirty="0"/>
              <a:t>.cab</a:t>
            </a:r>
          </a:p>
          <a:p>
            <a:r>
              <a:rPr lang="en-US" sz="2400" dirty="0"/>
              <a:t>.</a:t>
            </a:r>
            <a:r>
              <a:rPr lang="en-US" sz="2400" dirty="0" err="1"/>
              <a:t>mkv</a:t>
            </a:r>
            <a:endParaRPr lang="en-US" sz="2400" dirty="0"/>
          </a:p>
          <a:p>
            <a:r>
              <a:rPr lang="en-US" sz="2400" dirty="0"/>
              <a:t>.</a:t>
            </a:r>
            <a:r>
              <a:rPr lang="en-US" sz="2400" dirty="0" err="1"/>
              <a:t>flv</a:t>
            </a:r>
            <a:endParaRPr lang="en-US" sz="2400" dirty="0"/>
          </a:p>
        </p:txBody>
      </p:sp>
      <p:sp>
        <p:nvSpPr>
          <p:cNvPr id="9" name="TextBox 8">
            <a:extLst>
              <a:ext uri="{FF2B5EF4-FFF2-40B4-BE49-F238E27FC236}">
                <a16:creationId xmlns:a16="http://schemas.microsoft.com/office/drawing/2014/main" id="{52152C55-47D7-BB41-8BB7-169791667800}"/>
              </a:ext>
            </a:extLst>
          </p:cNvPr>
          <p:cNvSpPr txBox="1"/>
          <p:nvPr/>
        </p:nvSpPr>
        <p:spPr>
          <a:xfrm>
            <a:off x="3931016" y="5888301"/>
            <a:ext cx="3273460" cy="369332"/>
          </a:xfrm>
          <a:prstGeom prst="rect">
            <a:avLst/>
          </a:prstGeom>
          <a:noFill/>
        </p:spPr>
        <p:txBody>
          <a:bodyPr wrap="none" rtlCol="0">
            <a:spAutoFit/>
          </a:bodyPr>
          <a:lstStyle/>
          <a:p>
            <a:pPr algn="ctr"/>
            <a:r>
              <a:rPr lang="en-US" b="1" dirty="0"/>
              <a:t>35 Different file types encrypted</a:t>
            </a:r>
          </a:p>
        </p:txBody>
      </p:sp>
    </p:spTree>
    <p:extLst>
      <p:ext uri="{BB962C8B-B14F-4D97-AF65-F5344CB8AC3E}">
        <p14:creationId xmlns:p14="http://schemas.microsoft.com/office/powerpoint/2010/main" val="4247558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a:bodyPr>
          <a:lstStyle/>
          <a:p>
            <a:r>
              <a:rPr lang="en-US" b="1" dirty="0">
                <a:solidFill>
                  <a:srgbClr val="92D050"/>
                </a:solidFill>
              </a:rPr>
              <a:t>YARA Rules</a:t>
            </a:r>
          </a:p>
        </p:txBody>
      </p:sp>
      <p:sp>
        <p:nvSpPr>
          <p:cNvPr id="3" name="TextBox 2">
            <a:extLst>
              <a:ext uri="{FF2B5EF4-FFF2-40B4-BE49-F238E27FC236}">
                <a16:creationId xmlns:a16="http://schemas.microsoft.com/office/drawing/2014/main" id="{AE5785C8-A0BE-1C41-A68C-BED0F4E8F6A3}"/>
              </a:ext>
            </a:extLst>
          </p:cNvPr>
          <p:cNvSpPr txBox="1"/>
          <p:nvPr/>
        </p:nvSpPr>
        <p:spPr>
          <a:xfrm>
            <a:off x="1013377" y="1769806"/>
            <a:ext cx="9793771" cy="1200329"/>
          </a:xfrm>
          <a:prstGeom prst="rect">
            <a:avLst/>
          </a:prstGeom>
          <a:noFill/>
        </p:spPr>
        <p:txBody>
          <a:bodyPr wrap="none" rtlCol="0">
            <a:spAutoFit/>
          </a:bodyPr>
          <a:lstStyle/>
          <a:p>
            <a:r>
              <a:rPr lang="en-US" sz="2400" dirty="0"/>
              <a:t>YARA is the name of a tool primarily used in malware research and detection.</a:t>
            </a:r>
          </a:p>
          <a:p>
            <a:r>
              <a:rPr lang="en-US" sz="2400" dirty="0"/>
              <a:t> It provides a rule-based approach to create descriptions of malware families </a:t>
            </a:r>
          </a:p>
          <a:p>
            <a:r>
              <a:rPr lang="en-US" sz="2400" dirty="0"/>
              <a:t>Based on textual or binary patterns.</a:t>
            </a:r>
          </a:p>
        </p:txBody>
      </p:sp>
    </p:spTree>
    <p:extLst>
      <p:ext uri="{BB962C8B-B14F-4D97-AF65-F5344CB8AC3E}">
        <p14:creationId xmlns:p14="http://schemas.microsoft.com/office/powerpoint/2010/main" val="3572509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5830B862-2B7B-1347-952A-101BD8678A5B}"/>
              </a:ext>
            </a:extLst>
          </p:cNvPr>
          <p:cNvSpPr txBox="1"/>
          <p:nvPr/>
        </p:nvSpPr>
        <p:spPr>
          <a:xfrm>
            <a:off x="1492163" y="0"/>
            <a:ext cx="9601603" cy="6001643"/>
          </a:xfrm>
          <a:prstGeom prst="rect">
            <a:avLst/>
          </a:prstGeom>
          <a:noFill/>
        </p:spPr>
        <p:txBody>
          <a:bodyPr wrap="none" rtlCol="0">
            <a:spAutoFit/>
          </a:bodyPr>
          <a:lstStyle/>
          <a:p>
            <a:r>
              <a:rPr lang="en-US" sz="1600" dirty="0"/>
              <a:t>import "</a:t>
            </a:r>
            <a:r>
              <a:rPr lang="en-US" sz="1600" dirty="0" err="1"/>
              <a:t>pe</a:t>
            </a:r>
            <a:r>
              <a:rPr lang="en-US" sz="1600" dirty="0"/>
              <a:t>"</a:t>
            </a:r>
          </a:p>
          <a:p>
            <a:r>
              <a:rPr lang="en-US" sz="1600" dirty="0"/>
              <a:t>import "hash"</a:t>
            </a:r>
          </a:p>
          <a:p>
            <a:r>
              <a:rPr lang="en-US" sz="1600" dirty="0"/>
              <a:t>import "math"</a:t>
            </a:r>
          </a:p>
          <a:p>
            <a:endParaRPr lang="en-US" sz="1600" dirty="0"/>
          </a:p>
          <a:p>
            <a:r>
              <a:rPr lang="en-US" sz="1600" dirty="0"/>
              <a:t>rule Mal_Ransom_Win32_AVCrypt</a:t>
            </a:r>
          </a:p>
          <a:p>
            <a:r>
              <a:rPr lang="en-US" sz="1600" dirty="0"/>
              <a:t>{</a:t>
            </a:r>
          </a:p>
          <a:p>
            <a:r>
              <a:rPr lang="en-US" sz="1600" dirty="0"/>
              <a:t>    meta:</a:t>
            </a:r>
          </a:p>
          <a:p>
            <a:r>
              <a:rPr lang="en-US" sz="1600" dirty="0"/>
              <a:t>        description = "Detects W32 AVCrypt Ransomware"</a:t>
            </a:r>
          </a:p>
          <a:p>
            <a:r>
              <a:rPr lang="en-US" sz="1600" dirty="0"/>
              <a:t>        date = "2018-04-04"</a:t>
            </a:r>
          </a:p>
          <a:p>
            <a:r>
              <a:rPr lang="en-US" sz="1600" dirty="0"/>
              <a:t>        classification = "Malware"</a:t>
            </a:r>
          </a:p>
          <a:p>
            <a:r>
              <a:rPr lang="en-US" sz="1600" dirty="0"/>
              <a:t>        subclass = "Ransom"</a:t>
            </a:r>
          </a:p>
          <a:p>
            <a:r>
              <a:rPr lang="en-US" sz="1600" dirty="0"/>
              <a:t>        created_from_sha256 = "a64dd2f21a42713131f555bea9d0a76918342d696ef6731608a9dbc57b79b32f"        </a:t>
            </a:r>
          </a:p>
          <a:p>
            <a:r>
              <a:rPr lang="en-US" sz="1600" dirty="0"/>
              <a:t>    strings:</a:t>
            </a:r>
          </a:p>
          <a:p>
            <a:r>
              <a:rPr lang="en-US" sz="1600" dirty="0"/>
              <a:t>    </a:t>
            </a:r>
          </a:p>
          <a:p>
            <a:r>
              <a:rPr lang="en-US" sz="1600" dirty="0"/>
              <a:t>        $f0 = "</a:t>
            </a:r>
            <a:r>
              <a:rPr lang="en-US" sz="1600" dirty="0" err="1"/>
              <a:t>PShp.C</a:t>
            </a:r>
            <a:r>
              <a:rPr lang="en-US" sz="1600" dirty="0"/>
              <a:t>" </a:t>
            </a:r>
            <a:r>
              <a:rPr lang="en-US" sz="1600" dirty="0" err="1"/>
              <a:t>fullword</a:t>
            </a:r>
            <a:r>
              <a:rPr lang="en-US" sz="1600" dirty="0"/>
              <a:t> </a:t>
            </a:r>
            <a:r>
              <a:rPr lang="en-US" sz="1600" dirty="0" err="1"/>
              <a:t>ascii</a:t>
            </a:r>
            <a:r>
              <a:rPr lang="en-US" sz="1600" dirty="0"/>
              <a:t> </a:t>
            </a:r>
          </a:p>
          <a:p>
            <a:r>
              <a:rPr lang="en-US" sz="1600" dirty="0"/>
              <a:t>        $f1 = "</a:t>
            </a:r>
            <a:r>
              <a:rPr lang="en-US" sz="1600" dirty="0" err="1"/>
              <a:t>not_a_socket</a:t>
            </a:r>
            <a:r>
              <a:rPr lang="en-US" sz="1600" dirty="0"/>
              <a:t>" </a:t>
            </a:r>
            <a:r>
              <a:rPr lang="en-US" sz="1600" dirty="0" err="1"/>
              <a:t>fullword</a:t>
            </a:r>
            <a:r>
              <a:rPr lang="en-US" sz="1600" dirty="0"/>
              <a:t> </a:t>
            </a:r>
            <a:r>
              <a:rPr lang="en-US" sz="1600" dirty="0" err="1"/>
              <a:t>ascii</a:t>
            </a:r>
            <a:r>
              <a:rPr lang="en-US" sz="1600" dirty="0"/>
              <a:t> </a:t>
            </a:r>
          </a:p>
          <a:p>
            <a:r>
              <a:rPr lang="en-US" sz="1600" dirty="0"/>
              <a:t>        $f2 = "</a:t>
            </a:r>
            <a:r>
              <a:rPr lang="en-US" sz="1600" dirty="0" err="1"/>
              <a:t>taskkill</a:t>
            </a:r>
            <a:r>
              <a:rPr lang="en-US" sz="1600" dirty="0"/>
              <a:t>" </a:t>
            </a:r>
            <a:r>
              <a:rPr lang="en-US" sz="1600" dirty="0" err="1"/>
              <a:t>fullword</a:t>
            </a:r>
            <a:r>
              <a:rPr lang="en-US" sz="1600" dirty="0"/>
              <a:t> </a:t>
            </a:r>
            <a:r>
              <a:rPr lang="en-US" sz="1600" dirty="0" err="1"/>
              <a:t>ascii</a:t>
            </a:r>
            <a:endParaRPr lang="en-US" sz="1600" dirty="0"/>
          </a:p>
          <a:p>
            <a:r>
              <a:rPr lang="en-US" sz="1600" dirty="0"/>
              <a:t>        $f3 = "ping -n 3 127.0.0.1 &gt; </a:t>
            </a:r>
            <a:r>
              <a:rPr lang="en-US" sz="1600" dirty="0" err="1"/>
              <a:t>nul</a:t>
            </a:r>
            <a:r>
              <a:rPr lang="en-US" sz="1600" dirty="0"/>
              <a:t>" </a:t>
            </a:r>
            <a:r>
              <a:rPr lang="en-US" sz="1600" dirty="0" err="1"/>
              <a:t>fullword</a:t>
            </a:r>
            <a:r>
              <a:rPr lang="en-US" sz="1600" dirty="0"/>
              <a:t> </a:t>
            </a:r>
            <a:r>
              <a:rPr lang="en-US" sz="1600" dirty="0" err="1"/>
              <a:t>ascii</a:t>
            </a:r>
            <a:endParaRPr lang="en-US" sz="1600" dirty="0"/>
          </a:p>
          <a:p>
            <a:r>
              <a:rPr lang="en-US" sz="1600" dirty="0"/>
              <a:t>        $f4 = "bxp44w3qwwrmuupc.onion" </a:t>
            </a:r>
            <a:r>
              <a:rPr lang="en-US" sz="1600" dirty="0" err="1"/>
              <a:t>fullword</a:t>
            </a:r>
            <a:r>
              <a:rPr lang="en-US" sz="1600" dirty="0"/>
              <a:t> </a:t>
            </a:r>
            <a:r>
              <a:rPr lang="en-US" sz="1600" dirty="0" err="1"/>
              <a:t>ascii</a:t>
            </a:r>
            <a:endParaRPr lang="en-US" sz="1600" dirty="0"/>
          </a:p>
          <a:p>
            <a:r>
              <a:rPr lang="en-US" sz="1600" dirty="0"/>
              <a:t>        $f5 = "</a:t>
            </a:r>
            <a:r>
              <a:rPr lang="en-US" sz="1600" dirty="0" err="1"/>
              <a:t>mach</a:t>
            </a:r>
            <a:r>
              <a:rPr lang="en-US" sz="1600" dirty="0"/>
              <a:t> 2" </a:t>
            </a:r>
            <a:r>
              <a:rPr lang="en-US" sz="1600" dirty="0" err="1"/>
              <a:t>fullword</a:t>
            </a:r>
            <a:r>
              <a:rPr lang="en-US" sz="1600" dirty="0"/>
              <a:t> </a:t>
            </a:r>
            <a:r>
              <a:rPr lang="en-US" sz="1600" dirty="0" err="1"/>
              <a:t>ascii</a:t>
            </a:r>
            <a:endParaRPr lang="en-US" sz="1600" dirty="0"/>
          </a:p>
          <a:p>
            <a:r>
              <a:rPr lang="en-US" sz="1600" dirty="0"/>
              <a:t>        $f6 = "</a:t>
            </a:r>
            <a:r>
              <a:rPr lang="en-US" sz="1600" dirty="0" err="1"/>
              <a:t>mach</a:t>
            </a:r>
            <a:r>
              <a:rPr lang="en-US" sz="1600" dirty="0"/>
              <a:t> 1" </a:t>
            </a:r>
            <a:r>
              <a:rPr lang="en-US" sz="1600" dirty="0" err="1"/>
              <a:t>fullword</a:t>
            </a:r>
            <a:r>
              <a:rPr lang="en-US" sz="1600" dirty="0"/>
              <a:t> </a:t>
            </a:r>
            <a:r>
              <a:rPr lang="en-US" sz="1600" dirty="0" err="1"/>
              <a:t>ascii</a:t>
            </a:r>
            <a:r>
              <a:rPr lang="en-US" sz="1600" dirty="0"/>
              <a:t>        </a:t>
            </a:r>
          </a:p>
          <a:p>
            <a:r>
              <a:rPr lang="en-US" sz="1600" dirty="0"/>
              <a:t>        $f7= "AV Removal Started" </a:t>
            </a:r>
            <a:r>
              <a:rPr lang="en-US" sz="1600" dirty="0" err="1"/>
              <a:t>fullword</a:t>
            </a:r>
            <a:r>
              <a:rPr lang="en-US" sz="1600" dirty="0"/>
              <a:t> wide</a:t>
            </a:r>
          </a:p>
          <a:p>
            <a:r>
              <a:rPr lang="en-US" sz="1600" dirty="0"/>
              <a:t>        $f8 = "AV Removal Finished" </a:t>
            </a:r>
            <a:r>
              <a:rPr lang="en-US" sz="1600" dirty="0" err="1"/>
              <a:t>fullword</a:t>
            </a:r>
            <a:r>
              <a:rPr lang="en-US" sz="1600" dirty="0"/>
              <a:t> wide</a:t>
            </a:r>
          </a:p>
          <a:p>
            <a:r>
              <a:rPr lang="en-US" sz="1600" dirty="0"/>
              <a:t>        $f9 = "starting up LOL </a:t>
            </a:r>
            <a:r>
              <a:rPr lang="en-US" sz="1600" dirty="0" err="1"/>
              <a:t>resrem</a:t>
            </a:r>
            <a:r>
              <a:rPr lang="en-US" sz="1600" dirty="0"/>
              <a:t>_ 1" </a:t>
            </a:r>
            <a:r>
              <a:rPr lang="en-US" sz="1600" dirty="0" err="1"/>
              <a:t>fullword</a:t>
            </a:r>
            <a:r>
              <a:rPr lang="en-US" sz="1600" dirty="0"/>
              <a:t> wide</a:t>
            </a:r>
          </a:p>
        </p:txBody>
      </p:sp>
    </p:spTree>
    <p:extLst>
      <p:ext uri="{BB962C8B-B14F-4D97-AF65-F5344CB8AC3E}">
        <p14:creationId xmlns:p14="http://schemas.microsoft.com/office/powerpoint/2010/main" val="931223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882C5-2A48-D74A-A4E2-2997314BF2A2}"/>
              </a:ext>
            </a:extLst>
          </p:cNvPr>
          <p:cNvSpPr txBox="1"/>
          <p:nvPr/>
        </p:nvSpPr>
        <p:spPr>
          <a:xfrm>
            <a:off x="1514475" y="0"/>
            <a:ext cx="7583871" cy="7232749"/>
          </a:xfrm>
          <a:prstGeom prst="rect">
            <a:avLst/>
          </a:prstGeom>
          <a:noFill/>
        </p:spPr>
        <p:txBody>
          <a:bodyPr wrap="none" rtlCol="0">
            <a:spAutoFit/>
          </a:bodyPr>
          <a:lstStyle/>
          <a:p>
            <a:r>
              <a:rPr lang="en-US" sz="1600" dirty="0"/>
              <a:t>condition:</a:t>
            </a:r>
          </a:p>
          <a:p>
            <a:endParaRPr lang="en-US" sz="1600" dirty="0"/>
          </a:p>
          <a:p>
            <a:r>
              <a:rPr lang="en-US" sz="1600" dirty="0"/>
              <a:t>    // Must be MZ file</a:t>
            </a:r>
          </a:p>
          <a:p>
            <a:r>
              <a:rPr lang="en-US" sz="1600" dirty="0"/>
              <a:t>    uint16(0) == 0x5a4d and</a:t>
            </a:r>
          </a:p>
          <a:p>
            <a:endParaRPr lang="en-US" sz="1600" dirty="0"/>
          </a:p>
          <a:p>
            <a:r>
              <a:rPr lang="en-US" sz="1600" dirty="0"/>
              <a:t>    // Must be less than</a:t>
            </a:r>
          </a:p>
          <a:p>
            <a:r>
              <a:rPr lang="en-US" sz="1600" dirty="0"/>
              <a:t>    </a:t>
            </a:r>
            <a:r>
              <a:rPr lang="en-US" sz="1600" dirty="0" err="1"/>
              <a:t>filesize</a:t>
            </a:r>
            <a:r>
              <a:rPr lang="en-US" sz="1600" dirty="0"/>
              <a:t> &lt; 3000KB and</a:t>
            </a:r>
          </a:p>
          <a:p>
            <a:endParaRPr lang="en-US" sz="1600" dirty="0"/>
          </a:p>
          <a:p>
            <a:r>
              <a:rPr lang="en-US" sz="1600" dirty="0"/>
              <a:t>    // Must be x86</a:t>
            </a:r>
          </a:p>
          <a:p>
            <a:r>
              <a:rPr lang="en-US" sz="1600" dirty="0"/>
              <a:t>    </a:t>
            </a:r>
            <a:r>
              <a:rPr lang="en-US" sz="1600" dirty="0" err="1"/>
              <a:t>pe.machine</a:t>
            </a:r>
            <a:r>
              <a:rPr lang="en-US" sz="1600" dirty="0"/>
              <a:t> == pe.MACHINE_I386 and</a:t>
            </a:r>
          </a:p>
          <a:p>
            <a:endParaRPr lang="en-US" sz="1600" dirty="0"/>
          </a:p>
          <a:p>
            <a:r>
              <a:rPr lang="en-US" sz="1600" dirty="0"/>
              <a:t>    // Must have exactly 4 sections</a:t>
            </a:r>
          </a:p>
          <a:p>
            <a:r>
              <a:rPr lang="en-US" sz="1600" dirty="0"/>
              <a:t>    </a:t>
            </a:r>
            <a:r>
              <a:rPr lang="en-US" sz="1600" dirty="0" err="1"/>
              <a:t>pe.number_of_sections</a:t>
            </a:r>
            <a:r>
              <a:rPr lang="en-US" sz="1600" dirty="0"/>
              <a:t> == 4 and</a:t>
            </a:r>
          </a:p>
          <a:p>
            <a:endParaRPr lang="en-US" sz="1600" dirty="0"/>
          </a:p>
          <a:p>
            <a:r>
              <a:rPr lang="en-US" sz="1600" dirty="0"/>
              <a:t>    // ".text" section is the first section </a:t>
            </a:r>
          </a:p>
          <a:p>
            <a:r>
              <a:rPr lang="en-US" sz="1600" dirty="0"/>
              <a:t>    </a:t>
            </a:r>
            <a:r>
              <a:rPr lang="en-US" sz="1600" dirty="0" err="1"/>
              <a:t>pe.sections</a:t>
            </a:r>
            <a:r>
              <a:rPr lang="en-US" sz="1600" dirty="0"/>
              <a:t>[0].name == ".text" and</a:t>
            </a:r>
          </a:p>
          <a:p>
            <a:endParaRPr lang="en-US" sz="1600" dirty="0"/>
          </a:p>
          <a:p>
            <a:r>
              <a:rPr lang="en-US" sz="1600" dirty="0"/>
              <a:t>    // ".</a:t>
            </a:r>
            <a:r>
              <a:rPr lang="en-US" sz="1600" dirty="0" err="1"/>
              <a:t>rdata</a:t>
            </a:r>
            <a:r>
              <a:rPr lang="en-US" sz="1600" dirty="0"/>
              <a:t>" section is the second section </a:t>
            </a:r>
          </a:p>
          <a:p>
            <a:r>
              <a:rPr lang="en-US" sz="1600" dirty="0"/>
              <a:t>    </a:t>
            </a:r>
            <a:r>
              <a:rPr lang="en-US" sz="1600" dirty="0" err="1"/>
              <a:t>pe.sections</a:t>
            </a:r>
            <a:r>
              <a:rPr lang="en-US" sz="1600" dirty="0"/>
              <a:t>[1].name == ".</a:t>
            </a:r>
            <a:r>
              <a:rPr lang="en-US" sz="1600" dirty="0" err="1"/>
              <a:t>rdata</a:t>
            </a:r>
            <a:r>
              <a:rPr lang="en-US" sz="1600" dirty="0"/>
              <a:t>" and</a:t>
            </a:r>
          </a:p>
          <a:p>
            <a:endParaRPr lang="en-US" sz="1600" dirty="0"/>
          </a:p>
          <a:p>
            <a:r>
              <a:rPr lang="en-US" sz="1600" dirty="0"/>
              <a:t>    // ".data" section is the third section </a:t>
            </a:r>
          </a:p>
          <a:p>
            <a:r>
              <a:rPr lang="en-US" sz="1600" dirty="0"/>
              <a:t>    </a:t>
            </a:r>
            <a:r>
              <a:rPr lang="en-US" sz="1600" dirty="0" err="1"/>
              <a:t>pe.sections</a:t>
            </a:r>
            <a:r>
              <a:rPr lang="en-US" sz="1600" dirty="0"/>
              <a:t>[2].name == ".data" and</a:t>
            </a:r>
          </a:p>
          <a:p>
            <a:endParaRPr lang="en-US" sz="1600" dirty="0"/>
          </a:p>
          <a:p>
            <a:r>
              <a:rPr lang="en-US" sz="1600" dirty="0"/>
              <a:t>    // For loop which does an entropy Check on the .</a:t>
            </a:r>
            <a:r>
              <a:rPr lang="en-US" sz="1600" dirty="0" err="1"/>
              <a:t>rsrc</a:t>
            </a:r>
            <a:r>
              <a:rPr lang="en-US" sz="1600" dirty="0"/>
              <a:t> section of 7.5 or greater</a:t>
            </a:r>
          </a:p>
          <a:p>
            <a:r>
              <a:rPr lang="en-US" sz="1600" dirty="0"/>
              <a:t>    for any </a:t>
            </a:r>
            <a:r>
              <a:rPr lang="en-US" sz="1600" dirty="0" err="1"/>
              <a:t>i</a:t>
            </a:r>
            <a:r>
              <a:rPr lang="en-US" sz="1600" dirty="0"/>
              <a:t> in (0..pe.number_of_sections - 1):  ( </a:t>
            </a:r>
          </a:p>
          <a:p>
            <a:r>
              <a:rPr lang="en-US" sz="1600" dirty="0"/>
              <a:t>    </a:t>
            </a:r>
            <a:r>
              <a:rPr lang="en-US" sz="1600" dirty="0" err="1"/>
              <a:t>math.entropy</a:t>
            </a:r>
            <a:r>
              <a:rPr lang="en-US" sz="1600" dirty="0"/>
              <a:t>(</a:t>
            </a:r>
            <a:r>
              <a:rPr lang="en-US" sz="1600" dirty="0" err="1"/>
              <a:t>pe.sections</a:t>
            </a:r>
            <a:r>
              <a:rPr lang="en-US" sz="1600" dirty="0"/>
              <a:t>[</a:t>
            </a:r>
            <a:r>
              <a:rPr lang="en-US" sz="1600" dirty="0" err="1"/>
              <a:t>i</a:t>
            </a:r>
            <a:r>
              <a:rPr lang="en-US" sz="1600" dirty="0"/>
              <a:t>].</a:t>
            </a:r>
            <a:r>
              <a:rPr lang="en-US" sz="1600" dirty="0" err="1"/>
              <a:t>raw_data_offset</a:t>
            </a:r>
            <a:r>
              <a:rPr lang="en-US" sz="1600" dirty="0"/>
              <a:t>, </a:t>
            </a:r>
            <a:r>
              <a:rPr lang="en-US" sz="1600" dirty="0" err="1"/>
              <a:t>pe.sections</a:t>
            </a:r>
            <a:r>
              <a:rPr lang="en-US" sz="1600" dirty="0"/>
              <a:t>[</a:t>
            </a:r>
            <a:r>
              <a:rPr lang="en-US" sz="1600" dirty="0" err="1"/>
              <a:t>i</a:t>
            </a:r>
            <a:r>
              <a:rPr lang="en-US" sz="1600" dirty="0"/>
              <a:t>].</a:t>
            </a:r>
            <a:r>
              <a:rPr lang="en-US" sz="1600" dirty="0" err="1"/>
              <a:t>raw_data_size</a:t>
            </a:r>
            <a:r>
              <a:rPr lang="en-US" sz="1600" dirty="0"/>
              <a:t>) &gt;= 7.5 and </a:t>
            </a:r>
          </a:p>
          <a:p>
            <a:r>
              <a:rPr lang="en-US" sz="1600" dirty="0"/>
              <a:t>    </a:t>
            </a:r>
            <a:r>
              <a:rPr lang="en-US" sz="1600" dirty="0" err="1"/>
              <a:t>pe.sections</a:t>
            </a:r>
            <a:r>
              <a:rPr lang="en-US" sz="1600" dirty="0"/>
              <a:t>[</a:t>
            </a:r>
            <a:r>
              <a:rPr lang="en-US" sz="1600" dirty="0" err="1"/>
              <a:t>i</a:t>
            </a:r>
            <a:r>
              <a:rPr lang="en-US" sz="1600" dirty="0"/>
              <a:t>].name == ".</a:t>
            </a:r>
            <a:r>
              <a:rPr lang="en-US" sz="1600" dirty="0" err="1"/>
              <a:t>rsrc</a:t>
            </a:r>
            <a:r>
              <a:rPr lang="en-US" sz="1600" dirty="0"/>
              <a:t>" ) and</a:t>
            </a:r>
          </a:p>
          <a:p>
            <a:endParaRPr lang="en-US" sz="1600" dirty="0"/>
          </a:p>
          <a:p>
            <a:r>
              <a:rPr lang="en-US" sz="1600" dirty="0"/>
              <a:t>    </a:t>
            </a:r>
          </a:p>
        </p:txBody>
      </p:sp>
    </p:spTree>
    <p:extLst>
      <p:ext uri="{BB962C8B-B14F-4D97-AF65-F5344CB8AC3E}">
        <p14:creationId xmlns:p14="http://schemas.microsoft.com/office/powerpoint/2010/main" val="289580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8882C5-2A48-D74A-A4E2-2997314BF2A2}"/>
              </a:ext>
            </a:extLst>
          </p:cNvPr>
          <p:cNvSpPr txBox="1"/>
          <p:nvPr/>
        </p:nvSpPr>
        <p:spPr>
          <a:xfrm>
            <a:off x="1314450" y="714375"/>
            <a:ext cx="7487947" cy="4278094"/>
          </a:xfrm>
          <a:prstGeom prst="rect">
            <a:avLst/>
          </a:prstGeom>
          <a:noFill/>
        </p:spPr>
        <p:txBody>
          <a:bodyPr wrap="none" rtlCol="0">
            <a:spAutoFit/>
          </a:bodyPr>
          <a:lstStyle/>
          <a:p>
            <a:r>
              <a:rPr lang="en-US" sz="1600" dirty="0"/>
              <a:t>    // PE Entry Point is in the first section</a:t>
            </a:r>
          </a:p>
          <a:p>
            <a:r>
              <a:rPr lang="en-US" sz="1600" dirty="0"/>
              <a:t>    </a:t>
            </a:r>
            <a:r>
              <a:rPr lang="en-US" sz="1600" dirty="0" err="1"/>
              <a:t>pe.sections</a:t>
            </a:r>
            <a:r>
              <a:rPr lang="en-US" sz="1600" dirty="0"/>
              <a:t>[</a:t>
            </a:r>
            <a:r>
              <a:rPr lang="en-US" sz="1600" dirty="0" err="1"/>
              <a:t>pe.section_index</a:t>
            </a:r>
            <a:r>
              <a:rPr lang="en-US" sz="1600" dirty="0"/>
              <a:t>(</a:t>
            </a:r>
            <a:r>
              <a:rPr lang="en-US" sz="1600" dirty="0" err="1"/>
              <a:t>pe.entry_point</a:t>
            </a:r>
            <a:r>
              <a:rPr lang="en-US" sz="1600" dirty="0"/>
              <a:t>)].</a:t>
            </a:r>
            <a:r>
              <a:rPr lang="en-US" sz="1600" dirty="0" err="1"/>
              <a:t>virtual_address</a:t>
            </a:r>
            <a:r>
              <a:rPr lang="en-US" sz="1600" dirty="0"/>
              <a:t>==0x00001000 and</a:t>
            </a:r>
          </a:p>
          <a:p>
            <a:endParaRPr lang="en-US" sz="1600" dirty="0"/>
          </a:p>
          <a:p>
            <a:r>
              <a:rPr lang="en-US" sz="1600" dirty="0"/>
              <a:t>    // Section Permissions</a:t>
            </a:r>
          </a:p>
          <a:p>
            <a:r>
              <a:rPr lang="en-US" sz="1600" dirty="0"/>
              <a:t>    </a:t>
            </a:r>
            <a:r>
              <a:rPr lang="en-US" sz="1600" dirty="0" err="1"/>
              <a:t>pe.sections</a:t>
            </a:r>
            <a:r>
              <a:rPr lang="en-US" sz="1600" dirty="0"/>
              <a:t>[</a:t>
            </a:r>
            <a:r>
              <a:rPr lang="en-US" sz="1600" dirty="0" err="1"/>
              <a:t>pe.section_index</a:t>
            </a:r>
            <a:r>
              <a:rPr lang="en-US" sz="1600" dirty="0"/>
              <a:t>(".data")].</a:t>
            </a:r>
            <a:r>
              <a:rPr lang="en-US" sz="1600" dirty="0" err="1"/>
              <a:t>characteristics&amp;pe.SECTION_MEM_WRITE</a:t>
            </a:r>
            <a:r>
              <a:rPr lang="en-US" sz="1600" dirty="0"/>
              <a:t> and</a:t>
            </a:r>
          </a:p>
          <a:p>
            <a:endParaRPr lang="en-US" sz="1600" dirty="0"/>
          </a:p>
          <a:p>
            <a:endParaRPr lang="en-US" sz="1600" dirty="0"/>
          </a:p>
          <a:p>
            <a:r>
              <a:rPr lang="en-US" sz="1600" dirty="0"/>
              <a:t>    // Check for imports used to load the resource</a:t>
            </a:r>
          </a:p>
          <a:p>
            <a:r>
              <a:rPr lang="en-US" sz="1600" dirty="0"/>
              <a:t>      </a:t>
            </a:r>
            <a:r>
              <a:rPr lang="en-US" sz="1600" dirty="0" err="1"/>
              <a:t>pe.imports</a:t>
            </a:r>
            <a:r>
              <a:rPr lang="en-US" sz="1600" dirty="0"/>
              <a:t>("</a:t>
            </a:r>
            <a:r>
              <a:rPr lang="en-US" sz="1600" dirty="0" err="1"/>
              <a:t>WININET.dll</a:t>
            </a:r>
            <a:r>
              <a:rPr lang="en-US" sz="1600" dirty="0"/>
              <a:t>", "</a:t>
            </a:r>
            <a:r>
              <a:rPr lang="en-US" sz="1600" dirty="0" err="1"/>
              <a:t>InternetCheckConnectionW</a:t>
            </a:r>
            <a:r>
              <a:rPr lang="en-US" sz="1600" dirty="0"/>
              <a:t>") and</a:t>
            </a:r>
          </a:p>
          <a:p>
            <a:r>
              <a:rPr lang="en-US" sz="1600" dirty="0"/>
              <a:t>      </a:t>
            </a:r>
            <a:r>
              <a:rPr lang="en-US" sz="1600" dirty="0" err="1"/>
              <a:t>pe.imports</a:t>
            </a:r>
            <a:r>
              <a:rPr lang="en-US" sz="1600" dirty="0"/>
              <a:t>("WS2_32.dll", "socket") and</a:t>
            </a:r>
          </a:p>
          <a:p>
            <a:r>
              <a:rPr lang="en-US" sz="1600" dirty="0"/>
              <a:t>      </a:t>
            </a:r>
            <a:r>
              <a:rPr lang="en-US" sz="1600" dirty="0" err="1"/>
              <a:t>pe.imports</a:t>
            </a:r>
            <a:r>
              <a:rPr lang="en-US" sz="1600" dirty="0"/>
              <a:t>("WS2_32.dll", "connect") and</a:t>
            </a:r>
          </a:p>
          <a:p>
            <a:r>
              <a:rPr lang="en-US" sz="1600" dirty="0"/>
              <a:t>      </a:t>
            </a:r>
            <a:r>
              <a:rPr lang="en-US" sz="1600" dirty="0" err="1"/>
              <a:t>pe.imports</a:t>
            </a:r>
            <a:r>
              <a:rPr lang="en-US" sz="1600" dirty="0"/>
              <a:t>("WS2_32.dll", "send") and</a:t>
            </a:r>
          </a:p>
          <a:p>
            <a:endParaRPr lang="en-US" sz="1600" dirty="0"/>
          </a:p>
          <a:p>
            <a:r>
              <a:rPr lang="en-US" sz="1600" dirty="0"/>
              <a:t>              </a:t>
            </a:r>
          </a:p>
          <a:p>
            <a:r>
              <a:rPr lang="en-US" sz="1600" dirty="0"/>
              <a:t>            // Must have Strings</a:t>
            </a:r>
          </a:p>
          <a:p>
            <a:r>
              <a:rPr lang="en-US" sz="1600" dirty="0"/>
              <a:t>            9 of ($f*)</a:t>
            </a:r>
          </a:p>
          <a:p>
            <a:r>
              <a:rPr lang="en-US" sz="1600" dirty="0"/>
              <a:t>}</a:t>
            </a:r>
          </a:p>
        </p:txBody>
      </p:sp>
    </p:spTree>
    <p:extLst>
      <p:ext uri="{BB962C8B-B14F-4D97-AF65-F5344CB8AC3E}">
        <p14:creationId xmlns:p14="http://schemas.microsoft.com/office/powerpoint/2010/main" val="2604663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In-dev  Ransomware</a:t>
            </a: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2480419"/>
            <a:ext cx="9144000" cy="3048844"/>
          </a:xfrm>
        </p:spPr>
        <p:txBody>
          <a:bodyPr/>
          <a:lstStyle/>
          <a:p>
            <a:pPr marL="342900" indent="-342900" algn="l">
              <a:buFont typeface="Arial" panose="020B0604020202020204" pitchFamily="34" charset="0"/>
              <a:buChar char="•"/>
            </a:pPr>
            <a:r>
              <a:rPr lang="en-US" dirty="0"/>
              <a:t>Ransom note doesn’t contain any contact information – only “lol n”</a:t>
            </a:r>
          </a:p>
          <a:p>
            <a:pPr marL="342900" indent="-342900" algn="l">
              <a:buFont typeface="Arial" panose="020B0604020202020204" pitchFamily="34" charset="0"/>
              <a:buChar char="•"/>
            </a:pPr>
            <a:r>
              <a:rPr lang="en-US" dirty="0"/>
              <a:t>Displays an alert before it starts</a:t>
            </a:r>
          </a:p>
          <a:p>
            <a:pPr marL="342900" indent="-342900" algn="l">
              <a:buFont typeface="Arial" panose="020B0604020202020204" pitchFamily="34" charset="0"/>
              <a:buChar char="•"/>
            </a:pPr>
            <a:r>
              <a:rPr lang="en-US" dirty="0"/>
              <a:t>Numerous debug messages seen in IDA</a:t>
            </a:r>
          </a:p>
          <a:p>
            <a:pPr marL="342900" indent="-342900" algn="l">
              <a:buFont typeface="Arial" panose="020B0604020202020204" pitchFamily="34" charset="0"/>
              <a:buChar char="•"/>
            </a:pPr>
            <a:r>
              <a:rPr lang="en-US" dirty="0"/>
              <a:t>No attempts at obfuscation</a:t>
            </a:r>
          </a:p>
          <a:p>
            <a:pPr marL="342900" indent="-342900" algn="l">
              <a:buFont typeface="Arial" panose="020B0604020202020204" pitchFamily="34" charset="0"/>
              <a:buChar char="•"/>
            </a:pPr>
            <a:r>
              <a:rPr lang="en-US" dirty="0"/>
              <a:t>4 samples seen in the wild to date </a:t>
            </a:r>
          </a:p>
          <a:p>
            <a:pPr marL="342900" indent="-342900" algn="l">
              <a:buFont typeface="Arial" panose="020B0604020202020204" pitchFamily="34" charset="0"/>
              <a:buChar char="•"/>
            </a:pPr>
            <a:r>
              <a:rPr lang="en-US" dirty="0"/>
              <a:t>Similar sounding ransomware recently hit a Japanese university</a:t>
            </a:r>
          </a:p>
        </p:txBody>
      </p:sp>
    </p:spTree>
    <p:extLst>
      <p:ext uri="{BB962C8B-B14F-4D97-AF65-F5344CB8AC3E}">
        <p14:creationId xmlns:p14="http://schemas.microsoft.com/office/powerpoint/2010/main" val="1408768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a:bodyPr>
          <a:lstStyle/>
          <a:p>
            <a:r>
              <a:rPr lang="en-US" b="1" dirty="0" err="1">
                <a:solidFill>
                  <a:srgbClr val="92D050"/>
                </a:solidFill>
              </a:rPr>
              <a:t>VirusTotal</a:t>
            </a:r>
            <a:r>
              <a:rPr lang="en-US" b="1" dirty="0">
                <a:solidFill>
                  <a:srgbClr val="92D050"/>
                </a:solidFill>
              </a:rPr>
              <a:t>: </a:t>
            </a:r>
            <a:r>
              <a:rPr lang="en-US" b="1" dirty="0" err="1">
                <a:solidFill>
                  <a:srgbClr val="92D050"/>
                </a:solidFill>
              </a:rPr>
              <a:t>Retrohunt</a:t>
            </a:r>
            <a:endParaRPr lang="en-US" b="1" dirty="0">
              <a:solidFill>
                <a:srgbClr val="92D050"/>
              </a:solidFill>
            </a:endParaRPr>
          </a:p>
        </p:txBody>
      </p:sp>
      <p:sp>
        <p:nvSpPr>
          <p:cNvPr id="3" name="TextBox 2">
            <a:extLst>
              <a:ext uri="{FF2B5EF4-FFF2-40B4-BE49-F238E27FC236}">
                <a16:creationId xmlns:a16="http://schemas.microsoft.com/office/drawing/2014/main" id="{AE5785C8-A0BE-1C41-A68C-BED0F4E8F6A3}"/>
              </a:ext>
            </a:extLst>
          </p:cNvPr>
          <p:cNvSpPr txBox="1"/>
          <p:nvPr/>
        </p:nvSpPr>
        <p:spPr>
          <a:xfrm>
            <a:off x="1360150" y="2212257"/>
            <a:ext cx="9468361" cy="1200329"/>
          </a:xfrm>
          <a:prstGeom prst="rect">
            <a:avLst/>
          </a:prstGeom>
          <a:noFill/>
        </p:spPr>
        <p:txBody>
          <a:bodyPr wrap="none" rtlCol="0">
            <a:spAutoFit/>
          </a:bodyPr>
          <a:lstStyle/>
          <a:p>
            <a:pPr marL="342900" indent="-342900">
              <a:buFont typeface="Arial" panose="020B0604020202020204" pitchFamily="34" charset="0"/>
              <a:buChar char="•"/>
            </a:pPr>
            <a:r>
              <a:rPr lang="en-US" sz="2400" dirty="0"/>
              <a:t>Scan all files on </a:t>
            </a:r>
            <a:r>
              <a:rPr lang="en-US" sz="2400" dirty="0" err="1"/>
              <a:t>VirusTotal</a:t>
            </a:r>
            <a:r>
              <a:rPr lang="en-US" sz="2400" dirty="0"/>
              <a:t> against your YARA rule</a:t>
            </a:r>
          </a:p>
          <a:p>
            <a:pPr marL="342900" indent="-342900">
              <a:buFont typeface="Arial" panose="020B0604020202020204" pitchFamily="34" charset="0"/>
              <a:buChar char="•"/>
            </a:pPr>
            <a:r>
              <a:rPr lang="en-US" sz="2400" dirty="0"/>
              <a:t>Returns list of hashes that match the rule you made</a:t>
            </a:r>
          </a:p>
          <a:p>
            <a:pPr marL="342900" indent="-342900">
              <a:buFont typeface="Arial" panose="020B0604020202020204" pitchFamily="34" charset="0"/>
              <a:buChar char="•"/>
            </a:pPr>
            <a:r>
              <a:rPr lang="en-US" sz="2400" dirty="0"/>
              <a:t>Check classifications of these hashes to determine accuracy of your rule</a:t>
            </a:r>
          </a:p>
        </p:txBody>
      </p:sp>
    </p:spTree>
    <p:extLst>
      <p:ext uri="{BB962C8B-B14F-4D97-AF65-F5344CB8AC3E}">
        <p14:creationId xmlns:p14="http://schemas.microsoft.com/office/powerpoint/2010/main" val="563463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a:bodyPr>
          <a:lstStyle/>
          <a:p>
            <a:r>
              <a:rPr lang="en-US" b="1" dirty="0" err="1">
                <a:solidFill>
                  <a:srgbClr val="92D050"/>
                </a:solidFill>
              </a:rPr>
              <a:t>VirusTotal</a:t>
            </a:r>
            <a:r>
              <a:rPr lang="en-US" b="1" dirty="0">
                <a:solidFill>
                  <a:srgbClr val="92D050"/>
                </a:solidFill>
              </a:rPr>
              <a:t>: </a:t>
            </a:r>
            <a:r>
              <a:rPr lang="en-US" b="1" dirty="0" err="1">
                <a:solidFill>
                  <a:srgbClr val="92D050"/>
                </a:solidFill>
              </a:rPr>
              <a:t>Retrohunt</a:t>
            </a:r>
            <a:endParaRPr lang="en-US" b="1" dirty="0">
              <a:solidFill>
                <a:srgbClr val="92D050"/>
              </a:solidFill>
            </a:endParaRPr>
          </a:p>
        </p:txBody>
      </p:sp>
      <p:pic>
        <p:nvPicPr>
          <p:cNvPr id="5" name="Picture 4">
            <a:extLst>
              <a:ext uri="{FF2B5EF4-FFF2-40B4-BE49-F238E27FC236}">
                <a16:creationId xmlns:a16="http://schemas.microsoft.com/office/drawing/2014/main" id="{1FDE94AD-B5C5-5046-8F8C-EAD7558D0F87}"/>
              </a:ext>
            </a:extLst>
          </p:cNvPr>
          <p:cNvPicPr>
            <a:picLocks noChangeAspect="1"/>
          </p:cNvPicPr>
          <p:nvPr/>
        </p:nvPicPr>
        <p:blipFill>
          <a:blip r:embed="rId3"/>
          <a:stretch>
            <a:fillRect/>
          </a:stretch>
        </p:blipFill>
        <p:spPr>
          <a:xfrm>
            <a:off x="1181766" y="1615355"/>
            <a:ext cx="9456993" cy="5147960"/>
          </a:xfrm>
          <a:prstGeom prst="rect">
            <a:avLst/>
          </a:prstGeom>
        </p:spPr>
      </p:pic>
    </p:spTree>
    <p:extLst>
      <p:ext uri="{BB962C8B-B14F-4D97-AF65-F5344CB8AC3E}">
        <p14:creationId xmlns:p14="http://schemas.microsoft.com/office/powerpoint/2010/main" val="3037843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338263" y="526953"/>
            <a:ext cx="9144000" cy="1088402"/>
          </a:xfrm>
        </p:spPr>
        <p:txBody>
          <a:bodyPr>
            <a:normAutofit/>
          </a:bodyPr>
          <a:lstStyle/>
          <a:p>
            <a:r>
              <a:rPr lang="en-US" b="1" dirty="0" err="1">
                <a:solidFill>
                  <a:srgbClr val="92D050"/>
                </a:solidFill>
              </a:rPr>
              <a:t>VirusTotal</a:t>
            </a:r>
            <a:r>
              <a:rPr lang="en-US" b="1" dirty="0">
                <a:solidFill>
                  <a:srgbClr val="92D050"/>
                </a:solidFill>
              </a:rPr>
              <a:t>: </a:t>
            </a:r>
            <a:r>
              <a:rPr lang="en-US" b="1" dirty="0" err="1">
                <a:solidFill>
                  <a:srgbClr val="92D050"/>
                </a:solidFill>
              </a:rPr>
              <a:t>Retrohunt</a:t>
            </a:r>
            <a:endParaRPr lang="en-US" b="1" dirty="0">
              <a:solidFill>
                <a:srgbClr val="92D050"/>
              </a:solidFill>
            </a:endParaRPr>
          </a:p>
        </p:txBody>
      </p:sp>
      <p:pic>
        <p:nvPicPr>
          <p:cNvPr id="4" name="Picture 3">
            <a:extLst>
              <a:ext uri="{FF2B5EF4-FFF2-40B4-BE49-F238E27FC236}">
                <a16:creationId xmlns:a16="http://schemas.microsoft.com/office/drawing/2014/main" id="{0F20AC85-F8C1-7949-A251-9DE271A814F2}"/>
              </a:ext>
            </a:extLst>
          </p:cNvPr>
          <p:cNvPicPr>
            <a:picLocks noChangeAspect="1"/>
          </p:cNvPicPr>
          <p:nvPr/>
        </p:nvPicPr>
        <p:blipFill>
          <a:blip r:embed="rId3"/>
          <a:stretch>
            <a:fillRect/>
          </a:stretch>
        </p:blipFill>
        <p:spPr>
          <a:xfrm>
            <a:off x="1765454" y="1615355"/>
            <a:ext cx="8289618" cy="927100"/>
          </a:xfrm>
          <a:prstGeom prst="rect">
            <a:avLst/>
          </a:prstGeom>
        </p:spPr>
      </p:pic>
      <p:pic>
        <p:nvPicPr>
          <p:cNvPr id="7" name="Picture 6">
            <a:extLst>
              <a:ext uri="{FF2B5EF4-FFF2-40B4-BE49-F238E27FC236}">
                <a16:creationId xmlns:a16="http://schemas.microsoft.com/office/drawing/2014/main" id="{5048F14F-28CB-894F-997E-DF603325C610}"/>
              </a:ext>
            </a:extLst>
          </p:cNvPr>
          <p:cNvPicPr>
            <a:picLocks noChangeAspect="1"/>
          </p:cNvPicPr>
          <p:nvPr/>
        </p:nvPicPr>
        <p:blipFill>
          <a:blip r:embed="rId4"/>
          <a:stretch>
            <a:fillRect/>
          </a:stretch>
        </p:blipFill>
        <p:spPr>
          <a:xfrm>
            <a:off x="838482" y="2542455"/>
            <a:ext cx="10163815" cy="4175177"/>
          </a:xfrm>
          <a:prstGeom prst="rect">
            <a:avLst/>
          </a:prstGeom>
        </p:spPr>
      </p:pic>
    </p:spTree>
    <p:extLst>
      <p:ext uri="{BB962C8B-B14F-4D97-AF65-F5344CB8AC3E}">
        <p14:creationId xmlns:p14="http://schemas.microsoft.com/office/powerpoint/2010/main" val="12188407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77869" y="2686050"/>
            <a:ext cx="9144000" cy="1088402"/>
          </a:xfrm>
        </p:spPr>
        <p:txBody>
          <a:bodyPr>
            <a:normAutofit/>
          </a:bodyPr>
          <a:lstStyle/>
          <a:p>
            <a:r>
              <a:rPr lang="en-US" b="1" dirty="0">
                <a:solidFill>
                  <a:srgbClr val="92D050"/>
                </a:solidFill>
              </a:rPr>
              <a:t>Questions?</a:t>
            </a:r>
          </a:p>
        </p:txBody>
      </p:sp>
    </p:spTree>
    <p:extLst>
      <p:ext uri="{BB962C8B-B14F-4D97-AF65-F5344CB8AC3E}">
        <p14:creationId xmlns:p14="http://schemas.microsoft.com/office/powerpoint/2010/main" val="38951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435510" y="-249237"/>
            <a:ext cx="9144000" cy="1088402"/>
          </a:xfrm>
        </p:spPr>
        <p:txBody>
          <a:bodyPr/>
          <a:lstStyle/>
          <a:p>
            <a:r>
              <a:rPr lang="en-US" b="1" dirty="0">
                <a:solidFill>
                  <a:srgbClr val="92D050"/>
                </a:solidFill>
              </a:rPr>
              <a:t>Ransom Note</a:t>
            </a:r>
          </a:p>
        </p:txBody>
      </p:sp>
      <p:pic>
        <p:nvPicPr>
          <p:cNvPr id="5" name="Picture 4">
            <a:extLst>
              <a:ext uri="{FF2B5EF4-FFF2-40B4-BE49-F238E27FC236}">
                <a16:creationId xmlns:a16="http://schemas.microsoft.com/office/drawing/2014/main" id="{F91D1BA0-8BB0-774D-830E-9DB3B79A6247}"/>
              </a:ext>
            </a:extLst>
          </p:cNvPr>
          <p:cNvPicPr>
            <a:picLocks noChangeAspect="1"/>
          </p:cNvPicPr>
          <p:nvPr/>
        </p:nvPicPr>
        <p:blipFill>
          <a:blip r:embed="rId3"/>
          <a:stretch>
            <a:fillRect/>
          </a:stretch>
        </p:blipFill>
        <p:spPr>
          <a:xfrm>
            <a:off x="0" y="1977103"/>
            <a:ext cx="5767081" cy="4880897"/>
          </a:xfrm>
          <a:prstGeom prst="rect">
            <a:avLst/>
          </a:prstGeom>
        </p:spPr>
      </p:pic>
      <p:pic>
        <p:nvPicPr>
          <p:cNvPr id="7" name="Picture 6">
            <a:extLst>
              <a:ext uri="{FF2B5EF4-FFF2-40B4-BE49-F238E27FC236}">
                <a16:creationId xmlns:a16="http://schemas.microsoft.com/office/drawing/2014/main" id="{4DBD763A-FFF2-D347-8C54-B419F18ED41A}"/>
              </a:ext>
            </a:extLst>
          </p:cNvPr>
          <p:cNvPicPr>
            <a:picLocks noChangeAspect="1"/>
          </p:cNvPicPr>
          <p:nvPr/>
        </p:nvPicPr>
        <p:blipFill>
          <a:blip r:embed="rId4"/>
          <a:stretch>
            <a:fillRect/>
          </a:stretch>
        </p:blipFill>
        <p:spPr>
          <a:xfrm>
            <a:off x="5752226" y="1977103"/>
            <a:ext cx="6439774" cy="4880897"/>
          </a:xfrm>
          <a:prstGeom prst="rect">
            <a:avLst/>
          </a:prstGeom>
        </p:spPr>
      </p:pic>
      <p:sp>
        <p:nvSpPr>
          <p:cNvPr id="8" name="TextBox 7">
            <a:extLst>
              <a:ext uri="{FF2B5EF4-FFF2-40B4-BE49-F238E27FC236}">
                <a16:creationId xmlns:a16="http://schemas.microsoft.com/office/drawing/2014/main" id="{78EE9A22-7FA3-5446-B7E9-25E9431760A5}"/>
              </a:ext>
            </a:extLst>
          </p:cNvPr>
          <p:cNvSpPr txBox="1"/>
          <p:nvPr/>
        </p:nvSpPr>
        <p:spPr>
          <a:xfrm>
            <a:off x="2271706" y="1134951"/>
            <a:ext cx="1223668" cy="461665"/>
          </a:xfrm>
          <a:prstGeom prst="rect">
            <a:avLst/>
          </a:prstGeom>
          <a:noFill/>
        </p:spPr>
        <p:txBody>
          <a:bodyPr wrap="none" rtlCol="0">
            <a:spAutoFit/>
          </a:bodyPr>
          <a:lstStyle/>
          <a:p>
            <a:r>
              <a:rPr lang="en-US" sz="2400" b="1" dirty="0"/>
              <a:t>AVCrypt</a:t>
            </a:r>
          </a:p>
        </p:txBody>
      </p:sp>
      <p:sp>
        <p:nvSpPr>
          <p:cNvPr id="9" name="TextBox 8">
            <a:extLst>
              <a:ext uri="{FF2B5EF4-FFF2-40B4-BE49-F238E27FC236}">
                <a16:creationId xmlns:a16="http://schemas.microsoft.com/office/drawing/2014/main" id="{DB3689B9-A438-6444-A8EB-7B68767A9EFC}"/>
              </a:ext>
            </a:extLst>
          </p:cNvPr>
          <p:cNvSpPr txBox="1"/>
          <p:nvPr/>
        </p:nvSpPr>
        <p:spPr>
          <a:xfrm>
            <a:off x="8218605" y="1177301"/>
            <a:ext cx="1507016" cy="461665"/>
          </a:xfrm>
          <a:prstGeom prst="rect">
            <a:avLst/>
          </a:prstGeom>
          <a:noFill/>
        </p:spPr>
        <p:txBody>
          <a:bodyPr wrap="none" rtlCol="0">
            <a:spAutoFit/>
          </a:bodyPr>
          <a:lstStyle/>
          <a:p>
            <a:r>
              <a:rPr lang="en-US" sz="2400" b="1" dirty="0"/>
              <a:t>WannaCry</a:t>
            </a:r>
          </a:p>
        </p:txBody>
      </p:sp>
    </p:spTree>
    <p:extLst>
      <p:ext uri="{BB962C8B-B14F-4D97-AF65-F5344CB8AC3E}">
        <p14:creationId xmlns:p14="http://schemas.microsoft.com/office/powerpoint/2010/main" val="734770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526953"/>
            <a:ext cx="9144000" cy="1088402"/>
          </a:xfrm>
        </p:spPr>
        <p:txBody>
          <a:bodyPr>
            <a:normAutofit/>
          </a:bodyPr>
          <a:lstStyle/>
          <a:p>
            <a:r>
              <a:rPr lang="en-US" b="1" dirty="0">
                <a:solidFill>
                  <a:srgbClr val="92D050"/>
                </a:solidFill>
              </a:rPr>
              <a:t>Alert</a:t>
            </a:r>
          </a:p>
        </p:txBody>
      </p:sp>
      <p:pic>
        <p:nvPicPr>
          <p:cNvPr id="4" name="Picture 3">
            <a:extLst>
              <a:ext uri="{FF2B5EF4-FFF2-40B4-BE49-F238E27FC236}">
                <a16:creationId xmlns:a16="http://schemas.microsoft.com/office/drawing/2014/main" id="{552D163C-A094-5849-9C31-7E02C72A17D8}"/>
              </a:ext>
            </a:extLst>
          </p:cNvPr>
          <p:cNvPicPr>
            <a:picLocks noChangeAspect="1"/>
          </p:cNvPicPr>
          <p:nvPr/>
        </p:nvPicPr>
        <p:blipFill>
          <a:blip r:embed="rId3"/>
          <a:stretch>
            <a:fillRect/>
          </a:stretch>
        </p:blipFill>
        <p:spPr>
          <a:xfrm>
            <a:off x="3954411" y="2005165"/>
            <a:ext cx="4283177" cy="3679139"/>
          </a:xfrm>
          <a:prstGeom prst="rect">
            <a:avLst/>
          </a:prstGeom>
        </p:spPr>
      </p:pic>
    </p:spTree>
    <p:extLst>
      <p:ext uri="{BB962C8B-B14F-4D97-AF65-F5344CB8AC3E}">
        <p14:creationId xmlns:p14="http://schemas.microsoft.com/office/powerpoint/2010/main" val="40544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Flow of Execution</a:t>
            </a: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2909044"/>
            <a:ext cx="9301316" cy="3005059"/>
          </a:xfrm>
        </p:spPr>
        <p:txBody>
          <a:bodyPr>
            <a:normAutofit fontScale="92500" lnSpcReduction="10000"/>
          </a:bodyPr>
          <a:lstStyle/>
          <a:p>
            <a:pPr marL="342900" indent="-342900" algn="l">
              <a:buFont typeface="Arial" panose="020B0604020202020204" pitchFamily="34" charset="0"/>
              <a:buChar char="•"/>
            </a:pPr>
            <a:r>
              <a:rPr lang="en-US" dirty="0"/>
              <a:t>Deletes AV software relating to Malwarebytes and </a:t>
            </a:r>
            <a:r>
              <a:rPr lang="en-US" dirty="0" err="1"/>
              <a:t>Emsisoft</a:t>
            </a:r>
            <a:endParaRPr lang="en-US" dirty="0"/>
          </a:p>
          <a:p>
            <a:pPr marL="342900" indent="-342900" algn="l">
              <a:buFont typeface="Arial" panose="020B0604020202020204" pitchFamily="34" charset="0"/>
              <a:buChar char="•"/>
            </a:pPr>
            <a:r>
              <a:rPr lang="en-US" dirty="0"/>
              <a:t>Deletes numerous Windows services and services relating to Malwarebytes &amp; Windows Defender</a:t>
            </a:r>
          </a:p>
          <a:p>
            <a:pPr marL="342900" indent="-342900" algn="l">
              <a:buFont typeface="Arial" panose="020B0604020202020204" pitchFamily="34" charset="0"/>
              <a:buChar char="•"/>
            </a:pPr>
            <a:r>
              <a:rPr lang="en-US" dirty="0"/>
              <a:t>Disables other Windows features, leaving victim machines very vulnerable to further infection</a:t>
            </a:r>
          </a:p>
          <a:p>
            <a:pPr marL="342900" indent="-342900" algn="l">
              <a:buFont typeface="Arial" panose="020B0604020202020204" pitchFamily="34" charset="0"/>
              <a:buChar char="•"/>
            </a:pPr>
            <a:r>
              <a:rPr lang="en-US" dirty="0"/>
              <a:t>Drops zip file containing </a:t>
            </a:r>
            <a:r>
              <a:rPr lang="en-US" dirty="0" err="1"/>
              <a:t>tor.exe</a:t>
            </a:r>
            <a:endParaRPr lang="en-US" dirty="0"/>
          </a:p>
          <a:p>
            <a:pPr marL="342900" indent="-342900" algn="l">
              <a:buFont typeface="Arial" panose="020B0604020202020204" pitchFamily="34" charset="0"/>
              <a:buChar char="•"/>
            </a:pPr>
            <a:r>
              <a:rPr lang="en-US" dirty="0"/>
              <a:t>Contacts C2 server </a:t>
            </a:r>
            <a:r>
              <a:rPr lang="en-IE" dirty="0"/>
              <a:t>bxp44w3qwwrmuupc[.]onion</a:t>
            </a:r>
          </a:p>
          <a:p>
            <a:pPr marL="342900" indent="-342900" algn="l">
              <a:buFont typeface="Arial" panose="020B0604020202020204" pitchFamily="34" charset="0"/>
              <a:buChar char="•"/>
            </a:pPr>
            <a:r>
              <a:rPr lang="en-IE" dirty="0"/>
              <a:t>Encrypts files &amp; adds “+” to beginning of encrypted files</a:t>
            </a:r>
            <a:endParaRPr lang="en-US" dirty="0"/>
          </a:p>
        </p:txBody>
      </p:sp>
    </p:spTree>
    <p:extLst>
      <p:ext uri="{BB962C8B-B14F-4D97-AF65-F5344CB8AC3E}">
        <p14:creationId xmlns:p14="http://schemas.microsoft.com/office/powerpoint/2010/main" val="330363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Anti-Analysis Techniques</a:t>
            </a: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3437681"/>
            <a:ext cx="9144000" cy="1820119"/>
          </a:xfrm>
        </p:spPr>
        <p:txBody>
          <a:bodyPr/>
          <a:lstStyle/>
          <a:p>
            <a:pPr marL="342900" indent="-342900" algn="l">
              <a:buFont typeface="Arial" panose="020B0604020202020204" pitchFamily="34" charset="0"/>
              <a:buChar char="•"/>
            </a:pPr>
            <a:r>
              <a:rPr lang="en-US" dirty="0"/>
              <a:t>Tries to connect to www.Microsoft.com</a:t>
            </a:r>
          </a:p>
          <a:p>
            <a:pPr marL="342900" indent="-342900" algn="l">
              <a:buFont typeface="Arial" panose="020B0604020202020204" pitchFamily="34" charset="0"/>
              <a:buChar char="•"/>
            </a:pPr>
            <a:r>
              <a:rPr lang="en-US" dirty="0"/>
              <a:t>Checks for presence of debugger</a:t>
            </a:r>
          </a:p>
        </p:txBody>
      </p:sp>
    </p:spTree>
    <p:extLst>
      <p:ext uri="{BB962C8B-B14F-4D97-AF65-F5344CB8AC3E}">
        <p14:creationId xmlns:p14="http://schemas.microsoft.com/office/powerpoint/2010/main" val="4270948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47B8-1307-C445-A72D-948504FD1955}"/>
              </a:ext>
            </a:extLst>
          </p:cNvPr>
          <p:cNvSpPr>
            <a:spLocks noGrp="1"/>
          </p:cNvSpPr>
          <p:nvPr>
            <p:ph type="ctrTitle"/>
          </p:nvPr>
        </p:nvSpPr>
        <p:spPr>
          <a:xfrm>
            <a:off x="1524000" y="1122363"/>
            <a:ext cx="9144000" cy="1088402"/>
          </a:xfrm>
        </p:spPr>
        <p:txBody>
          <a:bodyPr/>
          <a:lstStyle/>
          <a:p>
            <a:r>
              <a:rPr lang="en-US" b="1" dirty="0">
                <a:solidFill>
                  <a:srgbClr val="92D050"/>
                </a:solidFill>
              </a:rPr>
              <a:t>Microsoft loop</a:t>
            </a:r>
          </a:p>
        </p:txBody>
      </p:sp>
      <p:sp>
        <p:nvSpPr>
          <p:cNvPr id="3" name="Subtitle 2">
            <a:extLst>
              <a:ext uri="{FF2B5EF4-FFF2-40B4-BE49-F238E27FC236}">
                <a16:creationId xmlns:a16="http://schemas.microsoft.com/office/drawing/2014/main" id="{340980CB-5231-B447-9125-C134F85AC7CC}"/>
              </a:ext>
            </a:extLst>
          </p:cNvPr>
          <p:cNvSpPr>
            <a:spLocks noGrp="1"/>
          </p:cNvSpPr>
          <p:nvPr>
            <p:ph type="subTitle" idx="1"/>
          </p:nvPr>
        </p:nvSpPr>
        <p:spPr>
          <a:xfrm>
            <a:off x="1524000" y="3437681"/>
            <a:ext cx="9144000" cy="1820119"/>
          </a:xfrm>
        </p:spPr>
        <p:txBody>
          <a:bodyPr/>
          <a:lstStyle/>
          <a:p>
            <a:endParaRPr lang="en-US" dirty="0"/>
          </a:p>
        </p:txBody>
      </p:sp>
      <p:pic>
        <p:nvPicPr>
          <p:cNvPr id="6" name="Picture 5">
            <a:extLst>
              <a:ext uri="{FF2B5EF4-FFF2-40B4-BE49-F238E27FC236}">
                <a16:creationId xmlns:a16="http://schemas.microsoft.com/office/drawing/2014/main" id="{EBFF7BD6-818F-4D4F-AC24-D559E37B6827}"/>
              </a:ext>
            </a:extLst>
          </p:cNvPr>
          <p:cNvPicPr>
            <a:picLocks noChangeAspect="1"/>
          </p:cNvPicPr>
          <p:nvPr/>
        </p:nvPicPr>
        <p:blipFill rotWithShape="1">
          <a:blip r:embed="rId3"/>
          <a:srcRect b="4080"/>
          <a:stretch/>
        </p:blipFill>
        <p:spPr>
          <a:xfrm>
            <a:off x="671513" y="2393949"/>
            <a:ext cx="10699031" cy="3336291"/>
          </a:xfrm>
          <a:prstGeom prst="rect">
            <a:avLst/>
          </a:prstGeom>
        </p:spPr>
      </p:pic>
      <p:sp>
        <p:nvSpPr>
          <p:cNvPr id="7" name="Bent Arrow 6">
            <a:extLst>
              <a:ext uri="{FF2B5EF4-FFF2-40B4-BE49-F238E27FC236}">
                <a16:creationId xmlns:a16="http://schemas.microsoft.com/office/drawing/2014/main" id="{BFC0AB4F-384E-914E-8F90-44D51D2AD2E6}"/>
              </a:ext>
            </a:extLst>
          </p:cNvPr>
          <p:cNvSpPr/>
          <p:nvPr/>
        </p:nvSpPr>
        <p:spPr>
          <a:xfrm rot="16200000">
            <a:off x="2238300" y="3662628"/>
            <a:ext cx="2720013" cy="1198150"/>
          </a:xfrm>
          <a:prstGeom prst="bentArrow">
            <a:avLst>
              <a:gd name="adj1" fmla="val 11424"/>
              <a:gd name="adj2" fmla="val 12280"/>
              <a:gd name="adj3" fmla="val 37211"/>
              <a:gd name="adj4" fmla="val 32114"/>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8B4DBE60-65A1-F941-BB04-FDF69DAC4941}"/>
              </a:ext>
            </a:extLst>
          </p:cNvPr>
          <p:cNvSpPr txBox="1"/>
          <p:nvPr/>
        </p:nvSpPr>
        <p:spPr>
          <a:xfrm>
            <a:off x="8809715" y="4347740"/>
            <a:ext cx="1858285" cy="369332"/>
          </a:xfrm>
          <a:prstGeom prst="rect">
            <a:avLst/>
          </a:prstGeom>
          <a:noFill/>
        </p:spPr>
        <p:txBody>
          <a:bodyPr wrap="square" rtlCol="0">
            <a:spAutoFit/>
          </a:bodyPr>
          <a:lstStyle/>
          <a:p>
            <a:r>
              <a:rPr lang="en-US" dirty="0">
                <a:solidFill>
                  <a:schemeClr val="bg1"/>
                </a:solidFill>
              </a:rPr>
              <a:t>Need this to be </a:t>
            </a:r>
            <a:r>
              <a:rPr lang="en-US" dirty="0" err="1">
                <a:solidFill>
                  <a:schemeClr val="bg1"/>
                </a:solidFill>
              </a:rPr>
              <a:t>jz</a:t>
            </a:r>
            <a:endParaRPr lang="en-US" dirty="0">
              <a:solidFill>
                <a:schemeClr val="bg1"/>
              </a:solidFill>
            </a:endParaRPr>
          </a:p>
        </p:txBody>
      </p:sp>
      <p:cxnSp>
        <p:nvCxnSpPr>
          <p:cNvPr id="10" name="Straight Arrow Connector 9">
            <a:extLst>
              <a:ext uri="{FF2B5EF4-FFF2-40B4-BE49-F238E27FC236}">
                <a16:creationId xmlns:a16="http://schemas.microsoft.com/office/drawing/2014/main" id="{F20F135D-AD3B-0142-8CB3-C87F1EAE580A}"/>
              </a:ext>
            </a:extLst>
          </p:cNvPr>
          <p:cNvCxnSpPr>
            <a:stCxn id="8" idx="1"/>
          </p:cNvCxnSpPr>
          <p:nvPr/>
        </p:nvCxnSpPr>
        <p:spPr>
          <a:xfrm flipH="1">
            <a:off x="7290816" y="4532406"/>
            <a:ext cx="1518899"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pic>
        <p:nvPicPr>
          <p:cNvPr id="12" name="Picture 11">
            <a:extLst>
              <a:ext uri="{FF2B5EF4-FFF2-40B4-BE49-F238E27FC236}">
                <a16:creationId xmlns:a16="http://schemas.microsoft.com/office/drawing/2014/main" id="{501E1270-27FA-AF42-A59C-E97EB979C5EB}"/>
              </a:ext>
            </a:extLst>
          </p:cNvPr>
          <p:cNvPicPr>
            <a:picLocks noChangeAspect="1"/>
          </p:cNvPicPr>
          <p:nvPr/>
        </p:nvPicPr>
        <p:blipFill>
          <a:blip r:embed="rId4"/>
          <a:stretch>
            <a:fillRect/>
          </a:stretch>
        </p:blipFill>
        <p:spPr>
          <a:xfrm>
            <a:off x="671513" y="5692886"/>
            <a:ext cx="9740900" cy="266700"/>
          </a:xfrm>
          <a:prstGeom prst="rect">
            <a:avLst/>
          </a:prstGeom>
        </p:spPr>
      </p:pic>
      <p:sp>
        <p:nvSpPr>
          <p:cNvPr id="13" name="Rectangle 12">
            <a:extLst>
              <a:ext uri="{FF2B5EF4-FFF2-40B4-BE49-F238E27FC236}">
                <a16:creationId xmlns:a16="http://schemas.microsoft.com/office/drawing/2014/main" id="{F8C768B6-03D9-0F46-9A3E-1DBB21701BDD}"/>
              </a:ext>
            </a:extLst>
          </p:cNvPr>
          <p:cNvSpPr/>
          <p:nvPr/>
        </p:nvSpPr>
        <p:spPr>
          <a:xfrm>
            <a:off x="671513" y="5692886"/>
            <a:ext cx="742950" cy="266700"/>
          </a:xfrm>
          <a:prstGeom prst="rect">
            <a:avLst/>
          </a:prstGeom>
          <a:solidFill>
            <a:schemeClr val="accent6">
              <a:alpha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39160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9523</TotalTime>
  <Words>3616</Words>
  <Application>Microsoft Macintosh PowerPoint</Application>
  <PresentationFormat>Widescreen</PresentationFormat>
  <Paragraphs>358</Paragraphs>
  <Slides>43</Slides>
  <Notes>43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About Me</vt:lpstr>
      <vt:lpstr>AVCrypt Ransomware </vt:lpstr>
      <vt:lpstr>    File Information </vt:lpstr>
      <vt:lpstr>In-dev  Ransomware</vt:lpstr>
      <vt:lpstr>Ransom Note</vt:lpstr>
      <vt:lpstr>Alert</vt:lpstr>
      <vt:lpstr>Flow of Execution</vt:lpstr>
      <vt:lpstr>Anti-Analysis Techniques</vt:lpstr>
      <vt:lpstr>Microsoft loop</vt:lpstr>
      <vt:lpstr>Microsoft loop</vt:lpstr>
      <vt:lpstr>Microsoft loop</vt:lpstr>
      <vt:lpstr>Check for debugger</vt:lpstr>
      <vt:lpstr>Check for debugger</vt:lpstr>
      <vt:lpstr>Check for debugger</vt:lpstr>
      <vt:lpstr>CreateCMD_exe</vt:lpstr>
      <vt:lpstr>AV Removal</vt:lpstr>
      <vt:lpstr>AV Removal</vt:lpstr>
      <vt:lpstr>Service Removal</vt:lpstr>
      <vt:lpstr>PowerPoint Presentation</vt:lpstr>
      <vt:lpstr>PowerPoint Presentation</vt:lpstr>
      <vt:lpstr>Service Removal</vt:lpstr>
      <vt:lpstr>List of Services Removed</vt:lpstr>
      <vt:lpstr>Other Features Disabled</vt:lpstr>
      <vt:lpstr>Drops t.zip</vt:lpstr>
      <vt:lpstr>t.zip</vt:lpstr>
      <vt:lpstr>t.bmp</vt:lpstr>
      <vt:lpstr>Creates Tor process</vt:lpstr>
      <vt:lpstr>Checks for Tor process</vt:lpstr>
      <vt:lpstr>Tor Process Check Overview</vt:lpstr>
      <vt:lpstr>Encryption</vt:lpstr>
      <vt:lpstr>Encrypted Files</vt:lpstr>
      <vt:lpstr>Encrypted Files</vt:lpstr>
      <vt:lpstr>Encrypted Files</vt:lpstr>
      <vt:lpstr>Indicators Of Compromise (IOC’s)</vt:lpstr>
      <vt:lpstr>File Types Encrypted</vt:lpstr>
      <vt:lpstr>YARA Rules</vt:lpstr>
      <vt:lpstr>PowerPoint Presentation</vt:lpstr>
      <vt:lpstr>PowerPoint Presentation</vt:lpstr>
      <vt:lpstr>PowerPoint Presentation</vt:lpstr>
      <vt:lpstr>VirusTotal: Retrohunt</vt:lpstr>
      <vt:lpstr>VirusTotal: Retrohunt</vt:lpstr>
      <vt:lpstr>VirusTotal: Retrohunt</vt:lpstr>
      <vt:lpstr>Questions?</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Crowley</dc:creator>
  <cp:lastModifiedBy>Andrew Crowley</cp:lastModifiedBy>
  <cp:revision>107</cp:revision>
  <dcterms:created xsi:type="dcterms:W3CDTF">2018-04-18T15:15:11Z</dcterms:created>
  <dcterms:modified xsi:type="dcterms:W3CDTF">2018-07-25T07:52:51Z</dcterms:modified>
</cp:coreProperties>
</file>