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72" r:id="rId5"/>
    <p:sldId id="257" r:id="rId6"/>
    <p:sldId id="268" r:id="rId7"/>
    <p:sldId id="273" r:id="rId8"/>
    <p:sldId id="274" r:id="rId9"/>
    <p:sldId id="277" r:id="rId10"/>
    <p:sldId id="278" r:id="rId11"/>
    <p:sldId id="286" r:id="rId12"/>
    <p:sldId id="285" r:id="rId13"/>
    <p:sldId id="275" r:id="rId14"/>
    <p:sldId id="287" r:id="rId15"/>
    <p:sldId id="288" r:id="rId16"/>
    <p:sldId id="279" r:id="rId17"/>
    <p:sldId id="281" r:id="rId18"/>
    <p:sldId id="290" r:id="rId19"/>
    <p:sldId id="291" r:id="rId20"/>
    <p:sldId id="283" r:id="rId21"/>
    <p:sldId id="284" r:id="rId22"/>
    <p:sldId id="289" r:id="rId23"/>
    <p:sldId id="276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41" autoAdjust="0"/>
  </p:normalViewPr>
  <p:slideViewPr>
    <p:cSldViewPr>
      <p:cViewPr varScale="1">
        <p:scale>
          <a:sx n="104" d="100"/>
          <a:sy n="104" d="100"/>
        </p:scale>
        <p:origin x="156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90729C-77C3-47A2-BBD3-9ED1133A4FEE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</dgm:pt>
    <dgm:pt modelId="{3919E846-987C-4DBA-A790-3C48D8FF5BBA}">
      <dgm:prSet phldrT="[Text]"/>
      <dgm:spPr/>
      <dgm:t>
        <a:bodyPr/>
        <a:lstStyle/>
        <a:p>
          <a:r>
            <a:rPr lang="en-IE" dirty="0"/>
            <a:t>Find the </a:t>
          </a:r>
          <a:r>
            <a:rPr lang="en-IE" dirty="0" err="1"/>
            <a:t>boi</a:t>
          </a:r>
          <a:endParaRPr lang="en-IE" dirty="0"/>
        </a:p>
      </dgm:t>
    </dgm:pt>
    <dgm:pt modelId="{239DD36B-46AA-4925-B60C-DB231DEB68B5}" type="parTrans" cxnId="{70FC5897-E8B2-4A6D-837A-44744EBEBB75}">
      <dgm:prSet/>
      <dgm:spPr/>
      <dgm:t>
        <a:bodyPr/>
        <a:lstStyle/>
        <a:p>
          <a:endParaRPr lang="en-IE"/>
        </a:p>
      </dgm:t>
    </dgm:pt>
    <dgm:pt modelId="{88890098-CA6C-4023-9E04-A1B5F5AA0516}" type="sibTrans" cxnId="{70FC5897-E8B2-4A6D-837A-44744EBEBB75}">
      <dgm:prSet/>
      <dgm:spPr/>
      <dgm:t>
        <a:bodyPr/>
        <a:lstStyle/>
        <a:p>
          <a:endParaRPr lang="en-IE"/>
        </a:p>
      </dgm:t>
    </dgm:pt>
    <dgm:pt modelId="{601885A0-2EB2-493F-B818-0C2A097AECB4}">
      <dgm:prSet phldrT="[Text]"/>
      <dgm:spPr/>
      <dgm:t>
        <a:bodyPr/>
        <a:lstStyle/>
        <a:p>
          <a:r>
            <a:rPr lang="en-IE" dirty="0"/>
            <a:t>Stare at that </a:t>
          </a:r>
          <a:r>
            <a:rPr lang="en-IE" dirty="0" err="1"/>
            <a:t>boi</a:t>
          </a:r>
          <a:r>
            <a:rPr lang="en-IE" dirty="0"/>
            <a:t> (Static analysis)</a:t>
          </a:r>
        </a:p>
      </dgm:t>
    </dgm:pt>
    <dgm:pt modelId="{4FE40B6E-5B2B-47DB-8DAA-CD27F2792B9B}" type="parTrans" cxnId="{8F05BD26-A99C-47B7-84C6-A436A0420175}">
      <dgm:prSet/>
      <dgm:spPr/>
      <dgm:t>
        <a:bodyPr/>
        <a:lstStyle/>
        <a:p>
          <a:endParaRPr lang="en-IE"/>
        </a:p>
      </dgm:t>
    </dgm:pt>
    <dgm:pt modelId="{BAD5DC0B-BF3F-45B9-A1FA-550BF2981DE6}" type="sibTrans" cxnId="{8F05BD26-A99C-47B7-84C6-A436A0420175}">
      <dgm:prSet/>
      <dgm:spPr/>
      <dgm:t>
        <a:bodyPr/>
        <a:lstStyle/>
        <a:p>
          <a:endParaRPr lang="en-IE"/>
        </a:p>
      </dgm:t>
    </dgm:pt>
    <dgm:pt modelId="{F94434FC-EF32-428D-AEDC-41D7AC7C808E}">
      <dgm:prSet phldrT="[Text]"/>
      <dgm:spPr/>
      <dgm:t>
        <a:bodyPr/>
        <a:lstStyle/>
        <a:p>
          <a:r>
            <a:rPr lang="en-IE" dirty="0"/>
            <a:t>Check out where, how and who the </a:t>
          </a:r>
          <a:r>
            <a:rPr lang="en-IE" dirty="0" err="1"/>
            <a:t>boi</a:t>
          </a:r>
          <a:r>
            <a:rPr lang="en-IE" dirty="0"/>
            <a:t> talks to(Network analysis)</a:t>
          </a:r>
        </a:p>
      </dgm:t>
    </dgm:pt>
    <dgm:pt modelId="{7F054DBF-D365-4C72-969B-5F9786C812E4}" type="parTrans" cxnId="{55F18433-2D61-46AF-9AF0-C51F4F7FF722}">
      <dgm:prSet/>
      <dgm:spPr/>
      <dgm:t>
        <a:bodyPr/>
        <a:lstStyle/>
        <a:p>
          <a:endParaRPr lang="en-IE"/>
        </a:p>
      </dgm:t>
    </dgm:pt>
    <dgm:pt modelId="{CCEC6583-1C08-408B-AFD1-C977896A90AD}" type="sibTrans" cxnId="{55F18433-2D61-46AF-9AF0-C51F4F7FF722}">
      <dgm:prSet/>
      <dgm:spPr/>
      <dgm:t>
        <a:bodyPr/>
        <a:lstStyle/>
        <a:p>
          <a:endParaRPr lang="en-IE"/>
        </a:p>
      </dgm:t>
    </dgm:pt>
    <dgm:pt modelId="{59A6266B-528F-4136-B6E6-98F18431BD82}">
      <dgm:prSet phldrT="[Text]"/>
      <dgm:spPr/>
      <dgm:t>
        <a:bodyPr/>
        <a:lstStyle/>
        <a:p>
          <a:r>
            <a:rPr lang="en-IE" dirty="0"/>
            <a:t>Run the </a:t>
          </a:r>
          <a:r>
            <a:rPr lang="en-IE" dirty="0" err="1"/>
            <a:t>boi</a:t>
          </a:r>
          <a:r>
            <a:rPr lang="en-IE" dirty="0"/>
            <a:t> and watch (Dynamic or behavioural analysis)</a:t>
          </a:r>
        </a:p>
      </dgm:t>
    </dgm:pt>
    <dgm:pt modelId="{15936E86-31A6-43A5-9A43-B1C812067789}" type="parTrans" cxnId="{3C730891-EA20-4649-9D1B-B1832D54795C}">
      <dgm:prSet/>
      <dgm:spPr/>
      <dgm:t>
        <a:bodyPr/>
        <a:lstStyle/>
        <a:p>
          <a:endParaRPr lang="en-IE"/>
        </a:p>
      </dgm:t>
    </dgm:pt>
    <dgm:pt modelId="{11F777E0-DB5B-445C-B354-B823B44C8669}" type="sibTrans" cxnId="{3C730891-EA20-4649-9D1B-B1832D54795C}">
      <dgm:prSet/>
      <dgm:spPr/>
      <dgm:t>
        <a:bodyPr/>
        <a:lstStyle/>
        <a:p>
          <a:endParaRPr lang="en-IE"/>
        </a:p>
      </dgm:t>
    </dgm:pt>
    <dgm:pt modelId="{610C862E-6F81-49A5-99DF-37CBAC4140C8}">
      <dgm:prSet phldrT="[Text]"/>
      <dgm:spPr/>
      <dgm:t>
        <a:bodyPr/>
        <a:lstStyle/>
        <a:p>
          <a:r>
            <a:rPr lang="en-IE" dirty="0"/>
            <a:t>Finger print the </a:t>
          </a:r>
          <a:r>
            <a:rPr lang="en-IE" dirty="0" err="1"/>
            <a:t>boi</a:t>
          </a:r>
          <a:endParaRPr lang="en-IE" dirty="0"/>
        </a:p>
      </dgm:t>
    </dgm:pt>
    <dgm:pt modelId="{2405103B-57A1-4F3C-A562-9FA8017B9FAB}" type="parTrans" cxnId="{CBDF4EB8-7BE5-4FFC-862D-5B48764E0A5C}">
      <dgm:prSet/>
      <dgm:spPr/>
      <dgm:t>
        <a:bodyPr/>
        <a:lstStyle/>
        <a:p>
          <a:endParaRPr lang="en-IE"/>
        </a:p>
      </dgm:t>
    </dgm:pt>
    <dgm:pt modelId="{49667388-79DF-4B89-BD9B-42FF5183668B}" type="sibTrans" cxnId="{CBDF4EB8-7BE5-4FFC-862D-5B48764E0A5C}">
      <dgm:prSet/>
      <dgm:spPr/>
      <dgm:t>
        <a:bodyPr/>
        <a:lstStyle/>
        <a:p>
          <a:endParaRPr lang="en-IE"/>
        </a:p>
      </dgm:t>
    </dgm:pt>
    <dgm:pt modelId="{448228A4-5038-46E1-A912-A7FB8CF0A2D6}">
      <dgm:prSet/>
      <dgm:spPr/>
      <dgm:t>
        <a:bodyPr/>
        <a:lstStyle/>
        <a:p>
          <a:r>
            <a:rPr lang="en-IE" dirty="0"/>
            <a:t>Setup Sandbox</a:t>
          </a:r>
        </a:p>
      </dgm:t>
    </dgm:pt>
    <dgm:pt modelId="{363B9392-FFC8-4CAE-A494-F54796697EBE}" type="parTrans" cxnId="{D34CE36E-4A71-48F0-9281-9540DF31C5BD}">
      <dgm:prSet/>
      <dgm:spPr/>
      <dgm:t>
        <a:bodyPr/>
        <a:lstStyle/>
        <a:p>
          <a:endParaRPr lang="en-IE"/>
        </a:p>
      </dgm:t>
    </dgm:pt>
    <dgm:pt modelId="{002F699E-DA94-4C95-9E38-4ACAF0CC26CE}" type="sibTrans" cxnId="{D34CE36E-4A71-48F0-9281-9540DF31C5BD}">
      <dgm:prSet/>
      <dgm:spPr/>
      <dgm:t>
        <a:bodyPr/>
        <a:lstStyle/>
        <a:p>
          <a:endParaRPr lang="en-IE"/>
        </a:p>
      </dgm:t>
    </dgm:pt>
    <dgm:pt modelId="{AE9604EB-EA0B-4113-98F4-B484C5228606}">
      <dgm:prSet phldrT="[Text]"/>
      <dgm:spPr/>
      <dgm:t>
        <a:bodyPr/>
        <a:lstStyle/>
        <a:p>
          <a:r>
            <a:rPr lang="en-IE" dirty="0"/>
            <a:t>Stalk the </a:t>
          </a:r>
          <a:r>
            <a:rPr lang="en-IE" dirty="0" err="1"/>
            <a:t>boi</a:t>
          </a:r>
          <a:r>
            <a:rPr lang="en-IE" dirty="0"/>
            <a:t> (Internet search)</a:t>
          </a:r>
        </a:p>
      </dgm:t>
    </dgm:pt>
    <dgm:pt modelId="{6FE0DB04-8F31-408D-BC37-090103DC45D6}" type="parTrans" cxnId="{4A5AA20C-6978-4145-9631-7FC0940321A2}">
      <dgm:prSet/>
      <dgm:spPr/>
      <dgm:t>
        <a:bodyPr/>
        <a:lstStyle/>
        <a:p>
          <a:endParaRPr lang="en-IE"/>
        </a:p>
      </dgm:t>
    </dgm:pt>
    <dgm:pt modelId="{F627D6CD-BF7A-4642-B9E3-3AD66A1A6ED8}" type="sibTrans" cxnId="{4A5AA20C-6978-4145-9631-7FC0940321A2}">
      <dgm:prSet/>
      <dgm:spPr/>
      <dgm:t>
        <a:bodyPr/>
        <a:lstStyle/>
        <a:p>
          <a:endParaRPr lang="en-IE"/>
        </a:p>
      </dgm:t>
    </dgm:pt>
    <dgm:pt modelId="{B2361548-3654-4FCC-93D7-97489BCE9731}">
      <dgm:prSet phldrT="[Text]"/>
      <dgm:spPr/>
      <dgm:t>
        <a:bodyPr/>
        <a:lstStyle/>
        <a:p>
          <a:r>
            <a:rPr lang="en-IE" dirty="0"/>
            <a:t>Stalk again with collected data (Internet search)</a:t>
          </a:r>
        </a:p>
      </dgm:t>
    </dgm:pt>
    <dgm:pt modelId="{7687EA5A-CD4C-4C19-98F5-CF590536584A}" type="parTrans" cxnId="{995F1F33-3389-485D-92BD-AE3B7AB50D2A}">
      <dgm:prSet/>
      <dgm:spPr/>
      <dgm:t>
        <a:bodyPr/>
        <a:lstStyle/>
        <a:p>
          <a:endParaRPr lang="en-IE"/>
        </a:p>
      </dgm:t>
    </dgm:pt>
    <dgm:pt modelId="{4EB2EDA1-7A65-46EC-A69B-8694DE56F55B}" type="sibTrans" cxnId="{995F1F33-3389-485D-92BD-AE3B7AB50D2A}">
      <dgm:prSet/>
      <dgm:spPr/>
      <dgm:t>
        <a:bodyPr/>
        <a:lstStyle/>
        <a:p>
          <a:endParaRPr lang="en-IE"/>
        </a:p>
      </dgm:t>
    </dgm:pt>
    <dgm:pt modelId="{CFD7BA0C-757B-4515-A88C-20DFC423C8F1}" type="pres">
      <dgm:prSet presAssocID="{8290729C-77C3-47A2-BBD3-9ED1133A4FEE}" presName="Name0" presStyleCnt="0">
        <dgm:presLayoutVars>
          <dgm:dir/>
          <dgm:animLvl val="lvl"/>
          <dgm:resizeHandles val="exact"/>
        </dgm:presLayoutVars>
      </dgm:prSet>
      <dgm:spPr/>
    </dgm:pt>
    <dgm:pt modelId="{CE440A66-126B-4171-9509-E02E8303F8FE}" type="pres">
      <dgm:prSet presAssocID="{B2361548-3654-4FCC-93D7-97489BCE9731}" presName="boxAndChildren" presStyleCnt="0"/>
      <dgm:spPr/>
    </dgm:pt>
    <dgm:pt modelId="{A62DF49A-BCD2-44F2-893B-1E055D9B206B}" type="pres">
      <dgm:prSet presAssocID="{B2361548-3654-4FCC-93D7-97489BCE9731}" presName="parentTextBox" presStyleLbl="node1" presStyleIdx="0" presStyleCnt="8"/>
      <dgm:spPr/>
    </dgm:pt>
    <dgm:pt modelId="{C7CCFD97-7A7D-47B3-804F-E6E41A475872}" type="pres">
      <dgm:prSet presAssocID="{CCEC6583-1C08-408B-AFD1-C977896A90AD}" presName="sp" presStyleCnt="0"/>
      <dgm:spPr/>
    </dgm:pt>
    <dgm:pt modelId="{8F126395-4C6A-44AB-9263-8F30DD091E2A}" type="pres">
      <dgm:prSet presAssocID="{F94434FC-EF32-428D-AEDC-41D7AC7C808E}" presName="arrowAndChildren" presStyleCnt="0"/>
      <dgm:spPr/>
    </dgm:pt>
    <dgm:pt modelId="{9EC85ABE-F5C2-4F60-AEA5-1507B135CF81}" type="pres">
      <dgm:prSet presAssocID="{F94434FC-EF32-428D-AEDC-41D7AC7C808E}" presName="parentTextArrow" presStyleLbl="node1" presStyleIdx="1" presStyleCnt="8"/>
      <dgm:spPr/>
    </dgm:pt>
    <dgm:pt modelId="{02000774-E8B3-4B5B-A50E-67582C27A9EB}" type="pres">
      <dgm:prSet presAssocID="{11F777E0-DB5B-445C-B354-B823B44C8669}" presName="sp" presStyleCnt="0"/>
      <dgm:spPr/>
    </dgm:pt>
    <dgm:pt modelId="{8495160B-9EED-4445-9C0F-3C2F6A6CC38D}" type="pres">
      <dgm:prSet presAssocID="{59A6266B-528F-4136-B6E6-98F18431BD82}" presName="arrowAndChildren" presStyleCnt="0"/>
      <dgm:spPr/>
    </dgm:pt>
    <dgm:pt modelId="{4059ECE4-2250-4B5C-AF24-F1F612128497}" type="pres">
      <dgm:prSet presAssocID="{59A6266B-528F-4136-B6E6-98F18431BD82}" presName="parentTextArrow" presStyleLbl="node1" presStyleIdx="2" presStyleCnt="8"/>
      <dgm:spPr/>
    </dgm:pt>
    <dgm:pt modelId="{2A4E232F-D5C7-4B97-932B-9B997CE63ACF}" type="pres">
      <dgm:prSet presAssocID="{BAD5DC0B-BF3F-45B9-A1FA-550BF2981DE6}" presName="sp" presStyleCnt="0"/>
      <dgm:spPr/>
    </dgm:pt>
    <dgm:pt modelId="{AB6913C8-87D2-4E58-B511-75E7A3BDE18A}" type="pres">
      <dgm:prSet presAssocID="{601885A0-2EB2-493F-B818-0C2A097AECB4}" presName="arrowAndChildren" presStyleCnt="0"/>
      <dgm:spPr/>
    </dgm:pt>
    <dgm:pt modelId="{FFD467BF-606B-4F3A-BAC0-1D19200FD082}" type="pres">
      <dgm:prSet presAssocID="{601885A0-2EB2-493F-B818-0C2A097AECB4}" presName="parentTextArrow" presStyleLbl="node1" presStyleIdx="3" presStyleCnt="8"/>
      <dgm:spPr/>
    </dgm:pt>
    <dgm:pt modelId="{2B96CCCC-9702-48B1-9806-822C5DB1BC38}" type="pres">
      <dgm:prSet presAssocID="{F627D6CD-BF7A-4642-B9E3-3AD66A1A6ED8}" presName="sp" presStyleCnt="0"/>
      <dgm:spPr/>
    </dgm:pt>
    <dgm:pt modelId="{FA34A9EA-237B-4EA2-A775-CF307201F56E}" type="pres">
      <dgm:prSet presAssocID="{AE9604EB-EA0B-4113-98F4-B484C5228606}" presName="arrowAndChildren" presStyleCnt="0"/>
      <dgm:spPr/>
    </dgm:pt>
    <dgm:pt modelId="{EC9290B7-2BE8-4324-8BF3-2F46E2314F5B}" type="pres">
      <dgm:prSet presAssocID="{AE9604EB-EA0B-4113-98F4-B484C5228606}" presName="parentTextArrow" presStyleLbl="node1" presStyleIdx="4" presStyleCnt="8"/>
      <dgm:spPr/>
    </dgm:pt>
    <dgm:pt modelId="{2C5D2AD5-CB64-4DF9-91AD-6DBBF0786A1B}" type="pres">
      <dgm:prSet presAssocID="{49667388-79DF-4B89-BD9B-42FF5183668B}" presName="sp" presStyleCnt="0"/>
      <dgm:spPr/>
    </dgm:pt>
    <dgm:pt modelId="{38833E96-8643-46FE-8A03-8D37692AA126}" type="pres">
      <dgm:prSet presAssocID="{610C862E-6F81-49A5-99DF-37CBAC4140C8}" presName="arrowAndChildren" presStyleCnt="0"/>
      <dgm:spPr/>
    </dgm:pt>
    <dgm:pt modelId="{24D2F7BE-85AC-4FF8-80AF-667EC863E983}" type="pres">
      <dgm:prSet presAssocID="{610C862E-6F81-49A5-99DF-37CBAC4140C8}" presName="parentTextArrow" presStyleLbl="node1" presStyleIdx="5" presStyleCnt="8"/>
      <dgm:spPr/>
    </dgm:pt>
    <dgm:pt modelId="{52F8F147-54A8-4F41-8385-41F2D7085F4F}" type="pres">
      <dgm:prSet presAssocID="{88890098-CA6C-4023-9E04-A1B5F5AA0516}" presName="sp" presStyleCnt="0"/>
      <dgm:spPr/>
    </dgm:pt>
    <dgm:pt modelId="{DE430FE8-7900-47ED-A456-AFD49C34CD39}" type="pres">
      <dgm:prSet presAssocID="{3919E846-987C-4DBA-A790-3C48D8FF5BBA}" presName="arrowAndChildren" presStyleCnt="0"/>
      <dgm:spPr/>
    </dgm:pt>
    <dgm:pt modelId="{A1A0C706-074C-46D5-8C73-E3D10006EA50}" type="pres">
      <dgm:prSet presAssocID="{3919E846-987C-4DBA-A790-3C48D8FF5BBA}" presName="parentTextArrow" presStyleLbl="node1" presStyleIdx="6" presStyleCnt="8"/>
      <dgm:spPr/>
    </dgm:pt>
    <dgm:pt modelId="{B2A63650-8B11-4507-BDF1-BD0C102C6AA2}" type="pres">
      <dgm:prSet presAssocID="{002F699E-DA94-4C95-9E38-4ACAF0CC26CE}" presName="sp" presStyleCnt="0"/>
      <dgm:spPr/>
    </dgm:pt>
    <dgm:pt modelId="{5F807F08-1FC6-4E2B-B303-710DC3ECBF2B}" type="pres">
      <dgm:prSet presAssocID="{448228A4-5038-46E1-A912-A7FB8CF0A2D6}" presName="arrowAndChildren" presStyleCnt="0"/>
      <dgm:spPr/>
    </dgm:pt>
    <dgm:pt modelId="{31B8E9DC-0385-4476-B2FA-D6CAE079389B}" type="pres">
      <dgm:prSet presAssocID="{448228A4-5038-46E1-A912-A7FB8CF0A2D6}" presName="parentTextArrow" presStyleLbl="node1" presStyleIdx="7" presStyleCnt="8"/>
      <dgm:spPr/>
    </dgm:pt>
  </dgm:ptLst>
  <dgm:cxnLst>
    <dgm:cxn modelId="{4A5AA20C-6978-4145-9631-7FC0940321A2}" srcId="{8290729C-77C3-47A2-BBD3-9ED1133A4FEE}" destId="{AE9604EB-EA0B-4113-98F4-B484C5228606}" srcOrd="3" destOrd="0" parTransId="{6FE0DB04-8F31-408D-BC37-090103DC45D6}" sibTransId="{F627D6CD-BF7A-4642-B9E3-3AD66A1A6ED8}"/>
    <dgm:cxn modelId="{8F05BD26-A99C-47B7-84C6-A436A0420175}" srcId="{8290729C-77C3-47A2-BBD3-9ED1133A4FEE}" destId="{601885A0-2EB2-493F-B818-0C2A097AECB4}" srcOrd="4" destOrd="0" parTransId="{4FE40B6E-5B2B-47DB-8DAA-CD27F2792B9B}" sibTransId="{BAD5DC0B-BF3F-45B9-A1FA-550BF2981DE6}"/>
    <dgm:cxn modelId="{995F1F33-3389-485D-92BD-AE3B7AB50D2A}" srcId="{8290729C-77C3-47A2-BBD3-9ED1133A4FEE}" destId="{B2361548-3654-4FCC-93D7-97489BCE9731}" srcOrd="7" destOrd="0" parTransId="{7687EA5A-CD4C-4C19-98F5-CF590536584A}" sibTransId="{4EB2EDA1-7A65-46EC-A69B-8694DE56F55B}"/>
    <dgm:cxn modelId="{55F18433-2D61-46AF-9AF0-C51F4F7FF722}" srcId="{8290729C-77C3-47A2-BBD3-9ED1133A4FEE}" destId="{F94434FC-EF32-428D-AEDC-41D7AC7C808E}" srcOrd="6" destOrd="0" parTransId="{7F054DBF-D365-4C72-969B-5F9786C812E4}" sibTransId="{CCEC6583-1C08-408B-AFD1-C977896A90AD}"/>
    <dgm:cxn modelId="{39823534-541F-4B03-B6F4-E4165622AFC6}" type="presOf" srcId="{8290729C-77C3-47A2-BBD3-9ED1133A4FEE}" destId="{CFD7BA0C-757B-4515-A88C-20DFC423C8F1}" srcOrd="0" destOrd="0" presId="urn:microsoft.com/office/officeart/2005/8/layout/process4"/>
    <dgm:cxn modelId="{9F6DBC47-C72B-414D-AE31-CE45BD9B1F5B}" type="presOf" srcId="{3919E846-987C-4DBA-A790-3C48D8FF5BBA}" destId="{A1A0C706-074C-46D5-8C73-E3D10006EA50}" srcOrd="0" destOrd="0" presId="urn:microsoft.com/office/officeart/2005/8/layout/process4"/>
    <dgm:cxn modelId="{D34CE36E-4A71-48F0-9281-9540DF31C5BD}" srcId="{8290729C-77C3-47A2-BBD3-9ED1133A4FEE}" destId="{448228A4-5038-46E1-A912-A7FB8CF0A2D6}" srcOrd="0" destOrd="0" parTransId="{363B9392-FFC8-4CAE-A494-F54796697EBE}" sibTransId="{002F699E-DA94-4C95-9E38-4ACAF0CC26CE}"/>
    <dgm:cxn modelId="{269B9988-9BCF-4304-95D8-FEF9CE2F607B}" type="presOf" srcId="{F94434FC-EF32-428D-AEDC-41D7AC7C808E}" destId="{9EC85ABE-F5C2-4F60-AEA5-1507B135CF81}" srcOrd="0" destOrd="0" presId="urn:microsoft.com/office/officeart/2005/8/layout/process4"/>
    <dgm:cxn modelId="{3C730891-EA20-4649-9D1B-B1832D54795C}" srcId="{8290729C-77C3-47A2-BBD3-9ED1133A4FEE}" destId="{59A6266B-528F-4136-B6E6-98F18431BD82}" srcOrd="5" destOrd="0" parTransId="{15936E86-31A6-43A5-9A43-B1C812067789}" sibTransId="{11F777E0-DB5B-445C-B354-B823B44C8669}"/>
    <dgm:cxn modelId="{70FC5897-E8B2-4A6D-837A-44744EBEBB75}" srcId="{8290729C-77C3-47A2-BBD3-9ED1133A4FEE}" destId="{3919E846-987C-4DBA-A790-3C48D8FF5BBA}" srcOrd="1" destOrd="0" parTransId="{239DD36B-46AA-4925-B60C-DB231DEB68B5}" sibTransId="{88890098-CA6C-4023-9E04-A1B5F5AA0516}"/>
    <dgm:cxn modelId="{B9C646AF-07D0-4D7D-935D-1C5849570625}" type="presOf" srcId="{B2361548-3654-4FCC-93D7-97489BCE9731}" destId="{A62DF49A-BCD2-44F2-893B-1E055D9B206B}" srcOrd="0" destOrd="0" presId="urn:microsoft.com/office/officeart/2005/8/layout/process4"/>
    <dgm:cxn modelId="{CBDF4EB8-7BE5-4FFC-862D-5B48764E0A5C}" srcId="{8290729C-77C3-47A2-BBD3-9ED1133A4FEE}" destId="{610C862E-6F81-49A5-99DF-37CBAC4140C8}" srcOrd="2" destOrd="0" parTransId="{2405103B-57A1-4F3C-A562-9FA8017B9FAB}" sibTransId="{49667388-79DF-4B89-BD9B-42FF5183668B}"/>
    <dgm:cxn modelId="{93B1A2C1-CC6D-47E8-811E-F347C807BB60}" type="presOf" srcId="{601885A0-2EB2-493F-B818-0C2A097AECB4}" destId="{FFD467BF-606B-4F3A-BAC0-1D19200FD082}" srcOrd="0" destOrd="0" presId="urn:microsoft.com/office/officeart/2005/8/layout/process4"/>
    <dgm:cxn modelId="{A11B2CD1-8DD5-4789-AAB9-495A9858028C}" type="presOf" srcId="{610C862E-6F81-49A5-99DF-37CBAC4140C8}" destId="{24D2F7BE-85AC-4FF8-80AF-667EC863E983}" srcOrd="0" destOrd="0" presId="urn:microsoft.com/office/officeart/2005/8/layout/process4"/>
    <dgm:cxn modelId="{CA7D12D4-DCB6-41E6-8EA9-3939CE3EC0DA}" type="presOf" srcId="{448228A4-5038-46E1-A912-A7FB8CF0A2D6}" destId="{31B8E9DC-0385-4476-B2FA-D6CAE079389B}" srcOrd="0" destOrd="0" presId="urn:microsoft.com/office/officeart/2005/8/layout/process4"/>
    <dgm:cxn modelId="{3FDD04E3-58F6-4BAD-BA84-F944E2768581}" type="presOf" srcId="{AE9604EB-EA0B-4113-98F4-B484C5228606}" destId="{EC9290B7-2BE8-4324-8BF3-2F46E2314F5B}" srcOrd="0" destOrd="0" presId="urn:microsoft.com/office/officeart/2005/8/layout/process4"/>
    <dgm:cxn modelId="{839FA4FF-BF1C-4CCC-B894-B93B3D49FC32}" type="presOf" srcId="{59A6266B-528F-4136-B6E6-98F18431BD82}" destId="{4059ECE4-2250-4B5C-AF24-F1F612128497}" srcOrd="0" destOrd="0" presId="urn:microsoft.com/office/officeart/2005/8/layout/process4"/>
    <dgm:cxn modelId="{49059C6E-A1A1-45D2-95CB-F945525AA472}" type="presParOf" srcId="{CFD7BA0C-757B-4515-A88C-20DFC423C8F1}" destId="{CE440A66-126B-4171-9509-E02E8303F8FE}" srcOrd="0" destOrd="0" presId="urn:microsoft.com/office/officeart/2005/8/layout/process4"/>
    <dgm:cxn modelId="{78B39FC5-5804-43A8-AD88-AEFE62D404FD}" type="presParOf" srcId="{CE440A66-126B-4171-9509-E02E8303F8FE}" destId="{A62DF49A-BCD2-44F2-893B-1E055D9B206B}" srcOrd="0" destOrd="0" presId="urn:microsoft.com/office/officeart/2005/8/layout/process4"/>
    <dgm:cxn modelId="{08740CC8-4837-49DA-AB42-FD83FFC5889E}" type="presParOf" srcId="{CFD7BA0C-757B-4515-A88C-20DFC423C8F1}" destId="{C7CCFD97-7A7D-47B3-804F-E6E41A475872}" srcOrd="1" destOrd="0" presId="urn:microsoft.com/office/officeart/2005/8/layout/process4"/>
    <dgm:cxn modelId="{1FAE05FB-4A07-4251-906A-7623B6E1CD2C}" type="presParOf" srcId="{CFD7BA0C-757B-4515-A88C-20DFC423C8F1}" destId="{8F126395-4C6A-44AB-9263-8F30DD091E2A}" srcOrd="2" destOrd="0" presId="urn:microsoft.com/office/officeart/2005/8/layout/process4"/>
    <dgm:cxn modelId="{14912E88-40B2-43A9-9388-9F60A850E897}" type="presParOf" srcId="{8F126395-4C6A-44AB-9263-8F30DD091E2A}" destId="{9EC85ABE-F5C2-4F60-AEA5-1507B135CF81}" srcOrd="0" destOrd="0" presId="urn:microsoft.com/office/officeart/2005/8/layout/process4"/>
    <dgm:cxn modelId="{DBC87ADF-A320-4426-9C24-73C4700DAD0B}" type="presParOf" srcId="{CFD7BA0C-757B-4515-A88C-20DFC423C8F1}" destId="{02000774-E8B3-4B5B-A50E-67582C27A9EB}" srcOrd="3" destOrd="0" presId="urn:microsoft.com/office/officeart/2005/8/layout/process4"/>
    <dgm:cxn modelId="{E0D3F42B-0D13-42D5-8679-C9AC96169167}" type="presParOf" srcId="{CFD7BA0C-757B-4515-A88C-20DFC423C8F1}" destId="{8495160B-9EED-4445-9C0F-3C2F6A6CC38D}" srcOrd="4" destOrd="0" presId="urn:microsoft.com/office/officeart/2005/8/layout/process4"/>
    <dgm:cxn modelId="{C8B5CC5B-4D12-4BB2-B5F4-6B40B0818439}" type="presParOf" srcId="{8495160B-9EED-4445-9C0F-3C2F6A6CC38D}" destId="{4059ECE4-2250-4B5C-AF24-F1F612128497}" srcOrd="0" destOrd="0" presId="urn:microsoft.com/office/officeart/2005/8/layout/process4"/>
    <dgm:cxn modelId="{CCFD05E3-3E99-4C0A-A93B-4EA46BA6DA5D}" type="presParOf" srcId="{CFD7BA0C-757B-4515-A88C-20DFC423C8F1}" destId="{2A4E232F-D5C7-4B97-932B-9B997CE63ACF}" srcOrd="5" destOrd="0" presId="urn:microsoft.com/office/officeart/2005/8/layout/process4"/>
    <dgm:cxn modelId="{C441A69C-06CB-488E-9FE8-48A6BE916511}" type="presParOf" srcId="{CFD7BA0C-757B-4515-A88C-20DFC423C8F1}" destId="{AB6913C8-87D2-4E58-B511-75E7A3BDE18A}" srcOrd="6" destOrd="0" presId="urn:microsoft.com/office/officeart/2005/8/layout/process4"/>
    <dgm:cxn modelId="{806604D3-DB84-49EE-8D06-DAF5D5D200A0}" type="presParOf" srcId="{AB6913C8-87D2-4E58-B511-75E7A3BDE18A}" destId="{FFD467BF-606B-4F3A-BAC0-1D19200FD082}" srcOrd="0" destOrd="0" presId="urn:microsoft.com/office/officeart/2005/8/layout/process4"/>
    <dgm:cxn modelId="{98F5D4DE-7F10-4399-B502-8D3D1C7F014C}" type="presParOf" srcId="{CFD7BA0C-757B-4515-A88C-20DFC423C8F1}" destId="{2B96CCCC-9702-48B1-9806-822C5DB1BC38}" srcOrd="7" destOrd="0" presId="urn:microsoft.com/office/officeart/2005/8/layout/process4"/>
    <dgm:cxn modelId="{8A780717-7345-415F-8FEA-52C95EBFBD42}" type="presParOf" srcId="{CFD7BA0C-757B-4515-A88C-20DFC423C8F1}" destId="{FA34A9EA-237B-4EA2-A775-CF307201F56E}" srcOrd="8" destOrd="0" presId="urn:microsoft.com/office/officeart/2005/8/layout/process4"/>
    <dgm:cxn modelId="{EF216198-9E63-49E2-86CC-9F4B99D824D1}" type="presParOf" srcId="{FA34A9EA-237B-4EA2-A775-CF307201F56E}" destId="{EC9290B7-2BE8-4324-8BF3-2F46E2314F5B}" srcOrd="0" destOrd="0" presId="urn:microsoft.com/office/officeart/2005/8/layout/process4"/>
    <dgm:cxn modelId="{52E24960-012F-4216-B55F-059406C38B86}" type="presParOf" srcId="{CFD7BA0C-757B-4515-A88C-20DFC423C8F1}" destId="{2C5D2AD5-CB64-4DF9-91AD-6DBBF0786A1B}" srcOrd="9" destOrd="0" presId="urn:microsoft.com/office/officeart/2005/8/layout/process4"/>
    <dgm:cxn modelId="{8EE71320-4287-4AC2-A904-B4860A128A9D}" type="presParOf" srcId="{CFD7BA0C-757B-4515-A88C-20DFC423C8F1}" destId="{38833E96-8643-46FE-8A03-8D37692AA126}" srcOrd="10" destOrd="0" presId="urn:microsoft.com/office/officeart/2005/8/layout/process4"/>
    <dgm:cxn modelId="{7A9F19C5-64C4-440A-92DA-4DD2552657C9}" type="presParOf" srcId="{38833E96-8643-46FE-8A03-8D37692AA126}" destId="{24D2F7BE-85AC-4FF8-80AF-667EC863E983}" srcOrd="0" destOrd="0" presId="urn:microsoft.com/office/officeart/2005/8/layout/process4"/>
    <dgm:cxn modelId="{1911C542-42BF-48CE-9B7F-3EEF5C2F01F0}" type="presParOf" srcId="{CFD7BA0C-757B-4515-A88C-20DFC423C8F1}" destId="{52F8F147-54A8-4F41-8385-41F2D7085F4F}" srcOrd="11" destOrd="0" presId="urn:microsoft.com/office/officeart/2005/8/layout/process4"/>
    <dgm:cxn modelId="{C2FF1AE3-7A0E-4E7C-90B7-4177ADEE347A}" type="presParOf" srcId="{CFD7BA0C-757B-4515-A88C-20DFC423C8F1}" destId="{DE430FE8-7900-47ED-A456-AFD49C34CD39}" srcOrd="12" destOrd="0" presId="urn:microsoft.com/office/officeart/2005/8/layout/process4"/>
    <dgm:cxn modelId="{EFB7413B-E974-4E12-8045-D57FA6FB5E39}" type="presParOf" srcId="{DE430FE8-7900-47ED-A456-AFD49C34CD39}" destId="{A1A0C706-074C-46D5-8C73-E3D10006EA50}" srcOrd="0" destOrd="0" presId="urn:microsoft.com/office/officeart/2005/8/layout/process4"/>
    <dgm:cxn modelId="{2360EBA1-303B-4020-8A97-E3E11C10B5CA}" type="presParOf" srcId="{CFD7BA0C-757B-4515-A88C-20DFC423C8F1}" destId="{B2A63650-8B11-4507-BDF1-BD0C102C6AA2}" srcOrd="13" destOrd="0" presId="urn:microsoft.com/office/officeart/2005/8/layout/process4"/>
    <dgm:cxn modelId="{094A6BF2-AB5E-427C-B375-A561F1A5A803}" type="presParOf" srcId="{CFD7BA0C-757B-4515-A88C-20DFC423C8F1}" destId="{5F807F08-1FC6-4E2B-B303-710DC3ECBF2B}" srcOrd="14" destOrd="0" presId="urn:microsoft.com/office/officeart/2005/8/layout/process4"/>
    <dgm:cxn modelId="{EAFB1B9C-53B0-4C66-AA04-B6AB1891B259}" type="presParOf" srcId="{5F807F08-1FC6-4E2B-B303-710DC3ECBF2B}" destId="{31B8E9DC-0385-4476-B2FA-D6CAE079389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DF49A-BCD2-44F2-893B-1E055D9B206B}">
      <dsp:nvSpPr>
        <dsp:cNvPr id="0" name=""/>
        <dsp:cNvSpPr/>
      </dsp:nvSpPr>
      <dsp:spPr>
        <a:xfrm>
          <a:off x="0" y="4407781"/>
          <a:ext cx="10360025" cy="41328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Stalk again with collected data (Internet search)</a:t>
          </a:r>
        </a:p>
      </dsp:txBody>
      <dsp:txXfrm>
        <a:off x="0" y="4407781"/>
        <a:ext cx="10360025" cy="413284"/>
      </dsp:txXfrm>
    </dsp:sp>
    <dsp:sp modelId="{9EC85ABE-F5C2-4F60-AEA5-1507B135CF81}">
      <dsp:nvSpPr>
        <dsp:cNvPr id="0" name=""/>
        <dsp:cNvSpPr/>
      </dsp:nvSpPr>
      <dsp:spPr>
        <a:xfrm rot="10800000">
          <a:off x="0" y="3778349"/>
          <a:ext cx="10360025" cy="63563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Check out where, how and who the </a:t>
          </a:r>
          <a:r>
            <a:rPr lang="en-IE" sz="1400" kern="1200" dirty="0" err="1"/>
            <a:t>boi</a:t>
          </a:r>
          <a:r>
            <a:rPr lang="en-IE" sz="1400" kern="1200" dirty="0"/>
            <a:t> talks to(Network analysis)</a:t>
          </a:r>
        </a:p>
      </dsp:txBody>
      <dsp:txXfrm rot="10800000">
        <a:off x="0" y="3778349"/>
        <a:ext cx="10360025" cy="413013"/>
      </dsp:txXfrm>
    </dsp:sp>
    <dsp:sp modelId="{4059ECE4-2250-4B5C-AF24-F1F612128497}">
      <dsp:nvSpPr>
        <dsp:cNvPr id="0" name=""/>
        <dsp:cNvSpPr/>
      </dsp:nvSpPr>
      <dsp:spPr>
        <a:xfrm rot="10800000">
          <a:off x="0" y="3148917"/>
          <a:ext cx="10360025" cy="63563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Run the </a:t>
          </a:r>
          <a:r>
            <a:rPr lang="en-IE" sz="1400" kern="1200" dirty="0" err="1"/>
            <a:t>boi</a:t>
          </a:r>
          <a:r>
            <a:rPr lang="en-IE" sz="1400" kern="1200" dirty="0"/>
            <a:t> and watch (Dynamic or behavioural analysis)</a:t>
          </a:r>
        </a:p>
      </dsp:txBody>
      <dsp:txXfrm rot="10800000">
        <a:off x="0" y="3148917"/>
        <a:ext cx="10360025" cy="413013"/>
      </dsp:txXfrm>
    </dsp:sp>
    <dsp:sp modelId="{FFD467BF-606B-4F3A-BAC0-1D19200FD082}">
      <dsp:nvSpPr>
        <dsp:cNvPr id="0" name=""/>
        <dsp:cNvSpPr/>
      </dsp:nvSpPr>
      <dsp:spPr>
        <a:xfrm rot="10800000">
          <a:off x="0" y="2519486"/>
          <a:ext cx="10360025" cy="63563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Stare at that </a:t>
          </a:r>
          <a:r>
            <a:rPr lang="en-IE" sz="1400" kern="1200" dirty="0" err="1"/>
            <a:t>boi</a:t>
          </a:r>
          <a:r>
            <a:rPr lang="en-IE" sz="1400" kern="1200" dirty="0"/>
            <a:t> (Static analysis)</a:t>
          </a:r>
        </a:p>
      </dsp:txBody>
      <dsp:txXfrm rot="10800000">
        <a:off x="0" y="2519486"/>
        <a:ext cx="10360025" cy="413013"/>
      </dsp:txXfrm>
    </dsp:sp>
    <dsp:sp modelId="{EC9290B7-2BE8-4324-8BF3-2F46E2314F5B}">
      <dsp:nvSpPr>
        <dsp:cNvPr id="0" name=""/>
        <dsp:cNvSpPr/>
      </dsp:nvSpPr>
      <dsp:spPr>
        <a:xfrm rot="10800000">
          <a:off x="0" y="1890054"/>
          <a:ext cx="10360025" cy="63563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Stalk the </a:t>
          </a:r>
          <a:r>
            <a:rPr lang="en-IE" sz="1400" kern="1200" dirty="0" err="1"/>
            <a:t>boi</a:t>
          </a:r>
          <a:r>
            <a:rPr lang="en-IE" sz="1400" kern="1200" dirty="0"/>
            <a:t> (Internet search)</a:t>
          </a:r>
        </a:p>
      </dsp:txBody>
      <dsp:txXfrm rot="10800000">
        <a:off x="0" y="1890054"/>
        <a:ext cx="10360025" cy="413013"/>
      </dsp:txXfrm>
    </dsp:sp>
    <dsp:sp modelId="{24D2F7BE-85AC-4FF8-80AF-667EC863E983}">
      <dsp:nvSpPr>
        <dsp:cNvPr id="0" name=""/>
        <dsp:cNvSpPr/>
      </dsp:nvSpPr>
      <dsp:spPr>
        <a:xfrm rot="10800000">
          <a:off x="0" y="1260622"/>
          <a:ext cx="10360025" cy="63563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Finger print the </a:t>
          </a:r>
          <a:r>
            <a:rPr lang="en-IE" sz="1400" kern="1200" dirty="0" err="1"/>
            <a:t>boi</a:t>
          </a:r>
          <a:endParaRPr lang="en-IE" sz="1400" kern="1200" dirty="0"/>
        </a:p>
      </dsp:txBody>
      <dsp:txXfrm rot="10800000">
        <a:off x="0" y="1260622"/>
        <a:ext cx="10360025" cy="413013"/>
      </dsp:txXfrm>
    </dsp:sp>
    <dsp:sp modelId="{A1A0C706-074C-46D5-8C73-E3D10006EA50}">
      <dsp:nvSpPr>
        <dsp:cNvPr id="0" name=""/>
        <dsp:cNvSpPr/>
      </dsp:nvSpPr>
      <dsp:spPr>
        <a:xfrm rot="10800000">
          <a:off x="0" y="631191"/>
          <a:ext cx="10360025" cy="63563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Find the </a:t>
          </a:r>
          <a:r>
            <a:rPr lang="en-IE" sz="1400" kern="1200" dirty="0" err="1"/>
            <a:t>boi</a:t>
          </a:r>
          <a:endParaRPr lang="en-IE" sz="1400" kern="1200" dirty="0"/>
        </a:p>
      </dsp:txBody>
      <dsp:txXfrm rot="10800000">
        <a:off x="0" y="631191"/>
        <a:ext cx="10360025" cy="413013"/>
      </dsp:txXfrm>
    </dsp:sp>
    <dsp:sp modelId="{31B8E9DC-0385-4476-B2FA-D6CAE079389B}">
      <dsp:nvSpPr>
        <dsp:cNvPr id="0" name=""/>
        <dsp:cNvSpPr/>
      </dsp:nvSpPr>
      <dsp:spPr>
        <a:xfrm rot="10800000">
          <a:off x="0" y="1759"/>
          <a:ext cx="10360025" cy="635630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Setup Sandbox</a:t>
          </a:r>
        </a:p>
      </dsp:txBody>
      <dsp:txXfrm rot="10800000">
        <a:off x="0" y="1759"/>
        <a:ext cx="10360025" cy="41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gabeets.net/fantastic-malware-and-where-to-find-the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Malwa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oesandbox.com/" TargetMode="External"/><Relationship Id="rId13" Type="http://schemas.openxmlformats.org/officeDocument/2006/relationships/hyperlink" Target="http://www.threattracksecurity.com/resources/sandbox-malware-analysis.aspx" TargetMode="External"/><Relationship Id="rId3" Type="http://schemas.openxmlformats.org/officeDocument/2006/relationships/hyperlink" Target="https://any.run/" TargetMode="External"/><Relationship Id="rId7" Type="http://schemas.openxmlformats.org/officeDocument/2006/relationships/hyperlink" Target="http://detux.org/" TargetMode="External"/><Relationship Id="rId12" Type="http://schemas.openxmlformats.org/officeDocument/2006/relationships/hyperlink" Target="https://www.hybrid-analysis.com/" TargetMode="External"/><Relationship Id="rId2" Type="http://schemas.openxmlformats.org/officeDocument/2006/relationships/hyperlink" Target="https://amaaa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alkyrie.comodo.com/" TargetMode="External"/><Relationship Id="rId11" Type="http://schemas.openxmlformats.org/officeDocument/2006/relationships/hyperlink" Target="https://www.secondwrite.com/product/free-subscription/" TargetMode="External"/><Relationship Id="rId5" Type="http://schemas.openxmlformats.org/officeDocument/2006/relationships/hyperlink" Target="https://analyze.intezer.com/" TargetMode="External"/><Relationship Id="rId10" Type="http://schemas.openxmlformats.org/officeDocument/2006/relationships/hyperlink" Target="http://sandbox.pikker.ee/" TargetMode="External"/><Relationship Id="rId4" Type="http://schemas.openxmlformats.org/officeDocument/2006/relationships/hyperlink" Target="http://www.binaryguard.com/" TargetMode="External"/><Relationship Id="rId9" Type="http://schemas.openxmlformats.org/officeDocument/2006/relationships/hyperlink" Target="https://malwr.com/submission/" TargetMode="External"/><Relationship Id="rId14" Type="http://schemas.openxmlformats.org/officeDocument/2006/relationships/hyperlink" Target="https://www.vicheck.c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DE13-395C-46AE-84D8-61FBF941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6 Basic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57ED-C1B5-4663-ABF5-2D72CB437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</a:t>
            </a:r>
          </a:p>
          <a:p>
            <a:r>
              <a:rPr lang="en-IE" dirty="0"/>
              <a:t>Who</a:t>
            </a:r>
          </a:p>
          <a:p>
            <a:r>
              <a:rPr lang="en-IE" dirty="0"/>
              <a:t>Why</a:t>
            </a:r>
          </a:p>
          <a:p>
            <a:r>
              <a:rPr lang="en-IE" dirty="0"/>
              <a:t>When </a:t>
            </a:r>
          </a:p>
          <a:p>
            <a:r>
              <a:rPr lang="en-IE" dirty="0"/>
              <a:t>Where</a:t>
            </a:r>
          </a:p>
          <a:p>
            <a:r>
              <a:rPr lang="en-IE" dirty="0"/>
              <a:t>How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386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2850-CE39-4F61-9058-F97A3B22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IE" dirty="0"/>
              <a:t>How to make the </a:t>
            </a:r>
            <a:r>
              <a:rPr lang="en-IE" dirty="0" err="1"/>
              <a:t>boi</a:t>
            </a:r>
            <a:r>
              <a:rPr lang="en-IE" dirty="0"/>
              <a:t> feel all powerful?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DD52-38CE-4C38-9F95-B86378DE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052736"/>
            <a:ext cx="10360501" cy="5530627"/>
          </a:xfrm>
        </p:spPr>
        <p:txBody>
          <a:bodyPr>
            <a:normAutofit/>
          </a:bodyPr>
          <a:lstStyle/>
          <a:p>
            <a:pPr lvl="0"/>
            <a:r>
              <a:rPr lang="en-IN" sz="2200" dirty="0"/>
              <a:t>Isolate the host from guest by disabling drag and drop, shared folders and bi-directional copy functionalities.</a:t>
            </a:r>
            <a:endParaRPr lang="en-IE" sz="2200" dirty="0"/>
          </a:p>
          <a:p>
            <a:pPr lvl="0"/>
            <a:r>
              <a:rPr lang="en-IN" sz="2200" dirty="0"/>
              <a:t>Set show hidden files and folders and unhide all the extensions of the file.</a:t>
            </a:r>
            <a:endParaRPr lang="en-IE" sz="2200" dirty="0"/>
          </a:p>
          <a:p>
            <a:pPr lvl="0"/>
            <a:r>
              <a:rPr lang="en-IN" sz="2200" dirty="0"/>
              <a:t>Disable notification by reducing the user access lever to minimum.</a:t>
            </a:r>
            <a:endParaRPr lang="en-IE" sz="2200" dirty="0"/>
          </a:p>
          <a:p>
            <a:pPr lvl="0"/>
            <a:r>
              <a:rPr lang="en-IN" sz="2200" dirty="0"/>
              <a:t>Disable Zone checking in internet explorer to allow communication of malware freely.  </a:t>
            </a:r>
            <a:endParaRPr lang="en-IE" sz="2200" dirty="0"/>
          </a:p>
          <a:p>
            <a:pPr lvl="0"/>
            <a:r>
              <a:rPr lang="en-IN" sz="2200" dirty="0"/>
              <a:t>Disable Automatic updates and windows firewall</a:t>
            </a:r>
            <a:endParaRPr lang="en-IE" sz="2200" dirty="0"/>
          </a:p>
          <a:p>
            <a:pPr lvl="0"/>
            <a:r>
              <a:rPr lang="en-IN" sz="2200" dirty="0"/>
              <a:t>Disable Antivirus system (Windows defender Realtime protection).</a:t>
            </a:r>
            <a:endParaRPr lang="en-IE" sz="2200" dirty="0"/>
          </a:p>
          <a:p>
            <a:pPr lvl="0"/>
            <a:r>
              <a:rPr lang="en-IN" sz="2200" b="1" dirty="0"/>
              <a:t>Network isolation:</a:t>
            </a:r>
            <a:r>
              <a:rPr lang="en-IN" sz="2200" dirty="0"/>
              <a:t> Create a new network adapter in VMware and set it to host- only. Connect both windows and REMNUX to the newly created network and Provide static IP in IPV4 settings of windows machine and use the IP of REMNUX as Gateway and DNS.</a:t>
            </a:r>
            <a:endParaRPr lang="en-IE" sz="2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5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3866-8000-4088-98AB-4179028E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lazy persons option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CBF47FB-7666-40C1-ACCF-79A831D1F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55" y="1701800"/>
            <a:ext cx="7218115" cy="4462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7274E4-5377-4699-8A78-19A53B49D639}"/>
              </a:ext>
            </a:extLst>
          </p:cNvPr>
          <p:cNvSpPr txBox="1"/>
          <p:nvPr/>
        </p:nvSpPr>
        <p:spPr>
          <a:xfrm>
            <a:off x="4798268" y="2420888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>
                <a:solidFill>
                  <a:srgbClr val="FF0000"/>
                </a:solidFill>
              </a:rPr>
              <a:t>Flare VM</a:t>
            </a:r>
          </a:p>
        </p:txBody>
      </p:sp>
    </p:spTree>
    <p:extLst>
      <p:ext uri="{BB962C8B-B14F-4D97-AF65-F5344CB8AC3E}">
        <p14:creationId xmlns:p14="http://schemas.microsoft.com/office/powerpoint/2010/main" val="124841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CE14-6DEE-4371-83F1-5F262742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en-IE" dirty="0"/>
              <a:t>The commandments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EF87-F933-4561-BF21-4706D6A7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340768"/>
            <a:ext cx="10360501" cy="4823301"/>
          </a:xfrm>
        </p:spPr>
        <p:txBody>
          <a:bodyPr/>
          <a:lstStyle/>
          <a:p>
            <a:r>
              <a:rPr lang="en-IE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Note down every step and every result from here on.</a:t>
            </a:r>
          </a:p>
          <a:p>
            <a:r>
              <a:rPr lang="en-IE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Confirm whether the network is isolated.</a:t>
            </a:r>
          </a:p>
          <a:p>
            <a:r>
              <a:rPr lang="en-IE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Hand pick the tools based on the preference and malware type</a:t>
            </a:r>
          </a:p>
          <a:p>
            <a:r>
              <a:rPr lang="en-IE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Take snapshot of VM.</a:t>
            </a:r>
          </a:p>
          <a:p>
            <a:r>
              <a:rPr lang="en-IE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Make multiple copies of the guest machine and save it in </a:t>
            </a:r>
          </a:p>
          <a:p>
            <a:r>
              <a:rPr lang="en-IE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Search and download malware only inside virtual machine</a:t>
            </a:r>
          </a:p>
          <a:p>
            <a:r>
              <a:rPr lang="en-IE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Unzip it only after network isolation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FF5913A-1A45-4CA0-97D3-5C3B85680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5" y="4437112"/>
            <a:ext cx="4457700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1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2D4B3D-4C68-4AC4-AD0E-A26AB3C3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Picking up the malware and fingerprinting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1EFF7-302A-464B-94D8-6403D70C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Find the repository of malware to analyse</a:t>
            </a:r>
          </a:p>
          <a:p>
            <a:pPr lvl="1"/>
            <a:r>
              <a:rPr lang="en-IE" dirty="0">
                <a:hlinkClick r:id="rId2"/>
              </a:rPr>
              <a:t>https://www.megabeets.net/fantastic-malware-and-where-to-find-them/</a:t>
            </a:r>
            <a:endParaRPr lang="en-IE" dirty="0"/>
          </a:p>
          <a:p>
            <a:r>
              <a:rPr lang="en-IE" sz="2400" dirty="0"/>
              <a:t>My personal fav : </a:t>
            </a:r>
            <a:r>
              <a:rPr lang="en-IE" sz="2400" dirty="0" err="1">
                <a:solidFill>
                  <a:srgbClr val="FF0000"/>
                </a:solidFill>
              </a:rPr>
              <a:t>MalekalDB</a:t>
            </a:r>
            <a:endParaRPr lang="en-IE" sz="2400" dirty="0">
              <a:solidFill>
                <a:srgbClr val="FF0000"/>
              </a:solidFill>
            </a:endParaRPr>
          </a:p>
          <a:p>
            <a:r>
              <a:rPr lang="en-IE" sz="2400" dirty="0"/>
              <a:t>Hash the sample – useful for internet search</a:t>
            </a:r>
          </a:p>
        </p:txBody>
      </p:sp>
    </p:spTree>
    <p:extLst>
      <p:ext uri="{BB962C8B-B14F-4D97-AF65-F5344CB8AC3E}">
        <p14:creationId xmlns:p14="http://schemas.microsoft.com/office/powerpoint/2010/main" val="1467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259C-A80A-4BC7-91A8-8DA6E5D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Internet search and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C2DA-3AEB-4815-837A-0A759CF3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Use the hash in virus total and other automated sandbox to find the existing data on the malware then continue with static analysis.</a:t>
            </a:r>
          </a:p>
          <a:p>
            <a:r>
              <a:rPr lang="en-IE" sz="2400" dirty="0"/>
              <a:t>Begin static analysis</a:t>
            </a:r>
          </a:p>
          <a:p>
            <a:pPr lvl="1"/>
            <a:r>
              <a:rPr lang="en-IE" dirty="0"/>
              <a:t>Find whether the code is packed or obfuscated – CFF Explorer / </a:t>
            </a:r>
            <a:r>
              <a:rPr lang="en-IE" dirty="0" err="1"/>
              <a:t>PeID</a:t>
            </a:r>
            <a:endParaRPr lang="en-IE" dirty="0"/>
          </a:p>
          <a:p>
            <a:pPr lvl="1"/>
            <a:r>
              <a:rPr lang="en-IE" dirty="0"/>
              <a:t>If obfuscated-&gt;</a:t>
            </a:r>
            <a:r>
              <a:rPr lang="en-IE" dirty="0" err="1"/>
              <a:t>deobfuscate</a:t>
            </a:r>
            <a:r>
              <a:rPr lang="en-IE" dirty="0"/>
              <a:t> – CFF explorer</a:t>
            </a:r>
          </a:p>
          <a:p>
            <a:pPr lvl="1"/>
            <a:r>
              <a:rPr lang="en-IE" dirty="0"/>
              <a:t>Do string search – Strings.exe</a:t>
            </a:r>
          </a:p>
          <a:p>
            <a:pPr lvl="1"/>
            <a:r>
              <a:rPr lang="en-IE" dirty="0"/>
              <a:t>Use dependency walker to find the </a:t>
            </a:r>
            <a:r>
              <a:rPr lang="en-IE" dirty="0" err="1"/>
              <a:t>dlls</a:t>
            </a:r>
            <a:r>
              <a:rPr lang="en-IE" dirty="0"/>
              <a:t> used. – CFF Explorer/</a:t>
            </a:r>
            <a:r>
              <a:rPr lang="en-IE" dirty="0" err="1"/>
              <a:t>PeStudio</a:t>
            </a:r>
            <a:endParaRPr lang="en-IE" dirty="0"/>
          </a:p>
          <a:p>
            <a:pPr lvl="1"/>
            <a:r>
              <a:rPr lang="en-IE" dirty="0"/>
              <a:t>Analyse the code using disassembler or debugger -&gt; Pretty advanced stuff though -&gt; IDA pro, </a:t>
            </a:r>
            <a:r>
              <a:rPr lang="en-IE" dirty="0" err="1"/>
              <a:t>OllyDBG</a:t>
            </a:r>
            <a:r>
              <a:rPr lang="en-IE" dirty="0"/>
              <a:t>, </a:t>
            </a:r>
            <a:r>
              <a:rPr lang="en-IE" dirty="0" err="1"/>
              <a:t>WinDBG</a:t>
            </a:r>
            <a:r>
              <a:rPr lang="en-IE" dirty="0"/>
              <a:t> etc</a:t>
            </a:r>
          </a:p>
          <a:p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50727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E699-B06D-4373-B610-29897087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make the life tough for analyst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AE253C-15D3-4756-8CF8-156D78D79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659" y="1701800"/>
            <a:ext cx="6361107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9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E68C-8C61-4115-A132-0BC05948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IE" dirty="0"/>
              <a:t>How to make the life tough for analyst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1345-2BB8-4563-A131-149CA0193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96752"/>
            <a:ext cx="10360501" cy="4967317"/>
          </a:xfrm>
        </p:spPr>
        <p:txBody>
          <a:bodyPr/>
          <a:lstStyle/>
          <a:p>
            <a:r>
              <a:rPr lang="en-IE" dirty="0"/>
              <a:t>Anti VM code </a:t>
            </a:r>
          </a:p>
          <a:p>
            <a:r>
              <a:rPr lang="en-IE" dirty="0"/>
              <a:t>Anti Debugger code</a:t>
            </a:r>
          </a:p>
          <a:p>
            <a:r>
              <a:rPr lang="en-IE" dirty="0"/>
              <a:t>Disassemble to analyse </a:t>
            </a:r>
            <a:r>
              <a:rPr lang="en-IE"/>
              <a:t>this little pest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5669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C39F-F72B-4ED9-95AA-A269DFA9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2DEF-5707-460B-BB95-94B4DBA1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Start the following software:</a:t>
            </a:r>
          </a:p>
          <a:p>
            <a:pPr lvl="1"/>
            <a:r>
              <a:rPr lang="en-IE" sz="2000" dirty="0" err="1"/>
              <a:t>Regshot</a:t>
            </a:r>
            <a:endParaRPr lang="en-IE" sz="2000" dirty="0"/>
          </a:p>
          <a:p>
            <a:pPr lvl="1"/>
            <a:r>
              <a:rPr lang="en-IE" sz="2000" dirty="0" err="1"/>
              <a:t>Procmon</a:t>
            </a:r>
            <a:endParaRPr lang="en-IE" sz="2000" dirty="0"/>
          </a:p>
          <a:p>
            <a:pPr lvl="1"/>
            <a:r>
              <a:rPr lang="en-IE" sz="2000" dirty="0"/>
              <a:t>process explorer</a:t>
            </a:r>
          </a:p>
          <a:p>
            <a:r>
              <a:rPr lang="en-IE" sz="2400" dirty="0"/>
              <a:t>Execute the malware</a:t>
            </a:r>
          </a:p>
          <a:p>
            <a:r>
              <a:rPr lang="en-IE" sz="2400" dirty="0"/>
              <a:t>Use process explorer to view the current running processes and get real time memory data from the </a:t>
            </a:r>
          </a:p>
          <a:p>
            <a:r>
              <a:rPr lang="en-IE" sz="2400" dirty="0"/>
              <a:t>Use </a:t>
            </a:r>
            <a:r>
              <a:rPr lang="en-IE" sz="2400" dirty="0" err="1"/>
              <a:t>procmon</a:t>
            </a:r>
            <a:r>
              <a:rPr lang="en-IE" sz="2400" dirty="0"/>
              <a:t> to capture the events and </a:t>
            </a:r>
          </a:p>
          <a:p>
            <a:r>
              <a:rPr lang="en-IE" sz="2400" dirty="0"/>
              <a:t>Use </a:t>
            </a:r>
            <a:r>
              <a:rPr lang="en-IE" sz="2400" dirty="0" err="1"/>
              <a:t>regshot</a:t>
            </a:r>
            <a:r>
              <a:rPr lang="en-IE" sz="2400" dirty="0"/>
              <a:t> to capture the changes in the system by taking snapshots before and after execution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239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F804-8E11-4148-B911-3DC831B9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Network analysis and internet search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CB0D-98DF-4D68-945E-2961FEAAF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Start fake DNS and </a:t>
            </a:r>
            <a:r>
              <a:rPr lang="en-IE" dirty="0" err="1"/>
              <a:t>nginx</a:t>
            </a:r>
            <a:r>
              <a:rPr lang="en-IE" dirty="0"/>
              <a:t>, fakemail.py, </a:t>
            </a:r>
            <a:r>
              <a:rPr lang="en-IE" dirty="0" err="1"/>
              <a:t>ircd</a:t>
            </a:r>
            <a:r>
              <a:rPr lang="en-IE" dirty="0"/>
              <a:t>.</a:t>
            </a:r>
          </a:p>
          <a:p>
            <a:r>
              <a:rPr lang="en-IE" dirty="0"/>
              <a:t>Capture the packets using wire shark in REMNUX and use the PCAP for further analysis.</a:t>
            </a:r>
          </a:p>
          <a:p>
            <a:r>
              <a:rPr lang="en-IE" dirty="0" err="1"/>
              <a:t>Lazyguys</a:t>
            </a:r>
            <a:r>
              <a:rPr lang="en-IE" dirty="0"/>
              <a:t> go to– Analyse using Packet total, </a:t>
            </a:r>
            <a:r>
              <a:rPr lang="en-IE" dirty="0" err="1"/>
              <a:t>Inetsim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233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B946-4F84-4CBC-9465-811F4079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Whats</a:t>
            </a:r>
            <a:r>
              <a:rPr lang="en-IE" dirty="0"/>
              <a:t> after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6DA3-B69B-4125-9D2F-DD30B13E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Restore the previous snap shot, begin reverse engineering the malware using IDA Pro, </a:t>
            </a:r>
            <a:r>
              <a:rPr lang="en-IE" sz="2400" dirty="0" err="1"/>
              <a:t>WinDBG</a:t>
            </a:r>
            <a:r>
              <a:rPr lang="en-IE" sz="2400" dirty="0"/>
              <a:t>, </a:t>
            </a:r>
            <a:r>
              <a:rPr lang="en-IE" sz="2400" dirty="0" err="1"/>
              <a:t>OllyDBG</a:t>
            </a:r>
            <a:r>
              <a:rPr lang="en-IE" sz="2400" dirty="0"/>
              <a:t>.</a:t>
            </a:r>
          </a:p>
          <a:p>
            <a:r>
              <a:rPr lang="en-IE" sz="2400" dirty="0"/>
              <a:t>Start profiling using YARA.</a:t>
            </a:r>
          </a:p>
          <a:p>
            <a:r>
              <a:rPr lang="en-IE" sz="2400" dirty="0"/>
              <a:t>If The machine crashed use the </a:t>
            </a:r>
            <a:r>
              <a:rPr lang="en-IE" sz="2400" dirty="0" err="1"/>
              <a:t>vmem</a:t>
            </a:r>
            <a:r>
              <a:rPr lang="en-IE" sz="2400" dirty="0"/>
              <a:t> file generated to do the memory analysis</a:t>
            </a:r>
          </a:p>
          <a:p>
            <a:r>
              <a:rPr lang="en-IE" sz="2400" dirty="0"/>
              <a:t>Perform OSINT using </a:t>
            </a:r>
            <a:r>
              <a:rPr lang="en-IE" sz="2400" dirty="0" err="1"/>
              <a:t>Maltego</a:t>
            </a:r>
            <a:r>
              <a:rPr lang="en-IE" sz="2400" dirty="0"/>
              <a:t> to understand the network</a:t>
            </a:r>
          </a:p>
          <a:p>
            <a:r>
              <a:rPr lang="en-IE" sz="2400" dirty="0"/>
              <a:t>This is the hardest part, when there is a anti debugging mechanism, where the analyst has to look into the assembly code and disassemble it.</a:t>
            </a:r>
          </a:p>
          <a:p>
            <a:r>
              <a:rPr lang="en-IE" sz="2400" dirty="0"/>
              <a:t>Then plan the incidence response plan according to malware and update the signatures in IDS and IPS to prevent future attacks</a:t>
            </a:r>
          </a:p>
        </p:txBody>
      </p:sp>
    </p:spTree>
    <p:extLst>
      <p:ext uri="{BB962C8B-B14F-4D97-AF65-F5344CB8AC3E}">
        <p14:creationId xmlns:p14="http://schemas.microsoft.com/office/powerpoint/2010/main" val="36199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28" y="584200"/>
            <a:ext cx="11089232" cy="2000251"/>
          </a:xfrm>
        </p:spPr>
        <p:txBody>
          <a:bodyPr>
            <a:normAutofit/>
          </a:bodyPr>
          <a:lstStyle/>
          <a:p>
            <a:r>
              <a:rPr lang="en-US" sz="4800" dirty="0"/>
              <a:t>LETS GEAR UP AND DISSECT A MALWARE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7828" y="2616200"/>
            <a:ext cx="9522673" cy="1752600"/>
          </a:xfrm>
        </p:spPr>
        <p:txBody>
          <a:bodyPr>
            <a:normAutofit/>
          </a:bodyPr>
          <a:lstStyle/>
          <a:p>
            <a:r>
              <a:rPr lang="en-US" sz="2400" dirty="0"/>
              <a:t>A Basic MALWARE ANALYSIS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AADCDC-A0A7-4A0E-B1EA-F0B34F07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692696"/>
            <a:ext cx="9577064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412776"/>
            <a:ext cx="10360501" cy="4751293"/>
          </a:xfrm>
        </p:spPr>
        <p:txBody>
          <a:bodyPr/>
          <a:lstStyle/>
          <a:p>
            <a:r>
              <a:rPr lang="en-US" dirty="0"/>
              <a:t>This one is known as “Dhina”</a:t>
            </a:r>
          </a:p>
          <a:p>
            <a:r>
              <a:rPr lang="en-US" dirty="0"/>
              <a:t>Gets a weird satisfaction when he breaks things and he gets to know how those things work</a:t>
            </a:r>
          </a:p>
          <a:p>
            <a:r>
              <a:rPr lang="en-US" dirty="0"/>
              <a:t>Cyber defense enthusiast, currently a software tester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rown and white dog looking at the camera&#10;&#10;Description automatically generated">
            <a:extLst>
              <a:ext uri="{FF2B5EF4-FFF2-40B4-BE49-F238E27FC236}">
                <a16:creationId xmlns:a16="http://schemas.microsoft.com/office/drawing/2014/main" id="{786D29E8-D151-44A1-8764-26E17ADAC9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6"/>
          <a:stretch/>
        </p:blipFill>
        <p:spPr>
          <a:xfrm>
            <a:off x="8614692" y="4245220"/>
            <a:ext cx="3505994" cy="2556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3EAD74-2A2E-4FC1-83EB-E763CFBD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en-IE" dirty="0"/>
              <a:t>What is a malware?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1A4B-E089-47AD-B5E1-E10457E1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268760"/>
            <a:ext cx="10360501" cy="4895309"/>
          </a:xfrm>
        </p:spPr>
        <p:txBody>
          <a:bodyPr/>
          <a:lstStyle/>
          <a:p>
            <a:r>
              <a:rPr lang="en-US" dirty="0"/>
              <a:t>Any piece of code that is designed to penetrate or harm computers or to track user activity without consent.</a:t>
            </a:r>
          </a:p>
          <a:p>
            <a:r>
              <a:rPr lang="en-IE" dirty="0"/>
              <a:t>Malicious + Software -&gt; Malware</a:t>
            </a:r>
          </a:p>
          <a:p>
            <a:r>
              <a:rPr lang="en-IE" sz="2400" dirty="0"/>
              <a:t>Otherwise known as payload</a:t>
            </a:r>
          </a:p>
          <a:p>
            <a:pPr lvl="1"/>
            <a:r>
              <a:rPr lang="en-US" sz="2000" dirty="0"/>
              <a:t>Viruses and worms (The Contagious bois) </a:t>
            </a:r>
          </a:p>
          <a:p>
            <a:pPr lvl="1"/>
            <a:r>
              <a:rPr lang="en-US" sz="2000" dirty="0"/>
              <a:t>Trojans and Rootkits (The Traitors) </a:t>
            </a:r>
          </a:p>
          <a:p>
            <a:pPr lvl="1"/>
            <a:r>
              <a:rPr lang="en-US" sz="2000" dirty="0"/>
              <a:t>Spyware and keyloggers (The Spies) </a:t>
            </a:r>
          </a:p>
          <a:p>
            <a:pPr lvl="1"/>
            <a:r>
              <a:rPr lang="en-US" sz="2000" dirty="0"/>
              <a:t>Adware(the little tortures)</a:t>
            </a:r>
          </a:p>
          <a:p>
            <a:pPr lvl="1"/>
            <a:r>
              <a:rPr lang="en-US" sz="2000" dirty="0"/>
              <a:t>Lockers and miners (The modern bad bois)</a:t>
            </a:r>
          </a:p>
          <a:p>
            <a:pPr lvl="1"/>
            <a:r>
              <a:rPr lang="en-US" sz="2000" dirty="0"/>
              <a:t>File-less malware (Injected bad bois or Memory residing a-holes)</a:t>
            </a:r>
          </a:p>
          <a:p>
            <a:pPr marL="377886" lvl="1" indent="0">
              <a:buNone/>
            </a:pPr>
            <a:endParaRPr lang="en-US" sz="1800" dirty="0"/>
          </a:p>
          <a:p>
            <a:pPr lvl="1"/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114165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2850-CE39-4F61-9058-F97A3B22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IE" dirty="0"/>
              <a:t>What is malware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DD52-38CE-4C38-9F95-B86378DE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908720"/>
            <a:ext cx="10852193" cy="5674643"/>
          </a:xfrm>
        </p:spPr>
        <p:txBody>
          <a:bodyPr/>
          <a:lstStyle/>
          <a:p>
            <a:pPr lvl="1"/>
            <a:r>
              <a:rPr lang="en-US" b="1" dirty="0"/>
              <a:t>Malware analysis</a:t>
            </a:r>
            <a:r>
              <a:rPr lang="en-US" dirty="0"/>
              <a:t> is the study or process of determining the functionality, origin and potential impact of a given </a:t>
            </a:r>
            <a:r>
              <a:rPr lang="en-US" dirty="0">
                <a:hlinkClick r:id="rId2" tooltip="Malware"/>
              </a:rPr>
              <a:t>malware</a:t>
            </a:r>
            <a:r>
              <a:rPr lang="en-US" dirty="0"/>
              <a:t> sample</a:t>
            </a:r>
          </a:p>
          <a:p>
            <a:pPr marL="377886" lvl="1" indent="0">
              <a:buNone/>
            </a:pPr>
            <a:endParaRPr 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sz="3600" dirty="0">
                <a:latin typeface="+mj-lt"/>
                <a:ea typeface="+mj-ea"/>
                <a:cs typeface="+mj-cs"/>
              </a:rPr>
              <a:t>Why to do it?</a:t>
            </a:r>
          </a:p>
          <a:p>
            <a:pPr lvl="1"/>
            <a:r>
              <a:rPr lang="en-US" dirty="0"/>
              <a:t>What that bad </a:t>
            </a:r>
            <a:r>
              <a:rPr lang="en-US" dirty="0" err="1"/>
              <a:t>boi</a:t>
            </a:r>
            <a:r>
              <a:rPr lang="en-US" dirty="0"/>
              <a:t> can do</a:t>
            </a:r>
          </a:p>
          <a:p>
            <a:pPr lvl="1"/>
            <a:r>
              <a:rPr lang="en-US" dirty="0"/>
              <a:t>How to detect and stop the nasty little </a:t>
            </a:r>
            <a:r>
              <a:rPr lang="en-US" dirty="0" err="1"/>
              <a:t>boi</a:t>
            </a:r>
            <a:endParaRPr lang="en-US" dirty="0"/>
          </a:p>
          <a:p>
            <a:pPr lvl="1"/>
            <a:r>
              <a:rPr lang="en-US" dirty="0"/>
              <a:t>How to measure and contain the bois damage.</a:t>
            </a:r>
          </a:p>
          <a:p>
            <a:pPr marL="0" indent="0">
              <a:spcBef>
                <a:spcPct val="0"/>
              </a:spcBef>
              <a:buNone/>
            </a:pPr>
            <a:endParaRPr lang="en-US" sz="3600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3600" dirty="0">
                <a:latin typeface="+mj-lt"/>
                <a:ea typeface="+mj-ea"/>
                <a:cs typeface="+mj-cs"/>
              </a:rPr>
              <a:t>Where to do it?</a:t>
            </a:r>
          </a:p>
          <a:p>
            <a:pPr lvl="1"/>
            <a:r>
              <a:rPr lang="en-US" dirty="0"/>
              <a:t>Dump the </a:t>
            </a:r>
            <a:r>
              <a:rPr lang="en-US" dirty="0" err="1"/>
              <a:t>boi</a:t>
            </a:r>
            <a:r>
              <a:rPr lang="en-US" dirty="0"/>
              <a:t> into an isolated environment which tricks him that he is all powerful – Basically setup a sand box and analyze</a:t>
            </a:r>
          </a:p>
          <a:p>
            <a:pPr marL="0" indent="0">
              <a:spcBef>
                <a:spcPct val="0"/>
              </a:spcBef>
              <a:buNone/>
            </a:pPr>
            <a:endParaRPr lang="en-US" sz="3600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E" dirty="0"/>
          </a:p>
        </p:txBody>
      </p:sp>
      <p:pic>
        <p:nvPicPr>
          <p:cNvPr id="7" name="Picture 6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C4530E72-9EAB-4FD4-A293-20C5B3719F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4" r="6371"/>
          <a:stretch/>
        </p:blipFill>
        <p:spPr>
          <a:xfrm>
            <a:off x="9292673" y="5229200"/>
            <a:ext cx="287316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4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651D-AF9F-4CF3-8116-8C58782F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/>
          <a:lstStyle/>
          <a:p>
            <a:r>
              <a:rPr lang="en-IE" dirty="0"/>
              <a:t>Basic analysis strategy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6E6BDEA-97B7-4ED3-92FA-F0C0D55D7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203995"/>
              </p:ext>
            </p:extLst>
          </p:nvPr>
        </p:nvGraphicFramePr>
        <p:xfrm>
          <a:off x="1219200" y="1341438"/>
          <a:ext cx="10360025" cy="482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0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6D88-955A-4AE4-829F-E9805E1D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Setting up a sandbox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6E2B8-75E3-4A5E-8554-BF07B4F0C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Simple lab setup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99625A-9E69-4E1A-A6D4-9406BF59F1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Complex or professional lab set up</a:t>
            </a:r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93905-7760-4ED3-8E9C-C70C6AB24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4" y="2390627"/>
            <a:ext cx="4505954" cy="3989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AC78BB-4A05-4A61-83E1-FDB3CC6F1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410" y="2708920"/>
            <a:ext cx="4801270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F56CFB-9DC1-45E9-B83C-2F8CAE4B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Cuckoos sandbox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CC5D0D-4CE9-4E36-9A2D-54ACAF00F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988" y="1772816"/>
            <a:ext cx="79208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4457-8D50-45F0-A672-617CB68D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IE" dirty="0"/>
              <a:t>Automated sandboxes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BB8C54-7C6B-41EA-9B82-E58FBDF73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052736"/>
            <a:ext cx="10360501" cy="5111333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en-IE" sz="2400" dirty="0" err="1">
                <a:hlinkClick r:id="rId2"/>
              </a:rPr>
              <a:t>AMAaaS</a:t>
            </a:r>
            <a:r>
              <a:rPr lang="en-IE" sz="2400" dirty="0"/>
              <a:t> (Android files)</a:t>
            </a:r>
          </a:p>
          <a:p>
            <a:pPr marL="0">
              <a:spcBef>
                <a:spcPts val="0"/>
              </a:spcBef>
            </a:pPr>
            <a:r>
              <a:rPr lang="en-IE" sz="2400" dirty="0" err="1">
                <a:hlinkClick r:id="rId3"/>
              </a:rPr>
              <a:t>Any.run</a:t>
            </a:r>
            <a:r>
              <a:rPr lang="en-IE" sz="2400" dirty="0"/>
              <a:t> (Community Edition)</a:t>
            </a:r>
          </a:p>
          <a:p>
            <a:pPr marL="0">
              <a:spcBef>
                <a:spcPts val="0"/>
              </a:spcBef>
            </a:pPr>
            <a:r>
              <a:rPr lang="en-IE" sz="2400" dirty="0">
                <a:hlinkClick r:id="rId4"/>
              </a:rPr>
              <a:t>Binary Guard True Bare Metal</a:t>
            </a:r>
            <a:endParaRPr lang="en-IE" sz="2400" dirty="0"/>
          </a:p>
          <a:p>
            <a:pPr marL="0">
              <a:spcBef>
                <a:spcPts val="0"/>
              </a:spcBef>
            </a:pPr>
            <a:r>
              <a:rPr lang="en-IE" sz="2400" dirty="0" err="1">
                <a:hlinkClick r:id="rId5"/>
              </a:rPr>
              <a:t>Intezer</a:t>
            </a:r>
            <a:r>
              <a:rPr lang="en-IE" sz="2400" dirty="0">
                <a:hlinkClick r:id="rId5"/>
              </a:rPr>
              <a:t> </a:t>
            </a:r>
            <a:r>
              <a:rPr lang="en-IE" sz="2400" dirty="0" err="1">
                <a:hlinkClick r:id="rId5"/>
              </a:rPr>
              <a:t>Analyze</a:t>
            </a:r>
            <a:r>
              <a:rPr lang="en-IE" sz="2400" dirty="0"/>
              <a:t> (Community Edition)</a:t>
            </a:r>
          </a:p>
          <a:p>
            <a:pPr marL="0">
              <a:spcBef>
                <a:spcPts val="0"/>
              </a:spcBef>
            </a:pPr>
            <a:r>
              <a:rPr lang="en-IE" sz="2400" dirty="0">
                <a:hlinkClick r:id="rId6"/>
              </a:rPr>
              <a:t>Comodo Valkyrie</a:t>
            </a:r>
            <a:endParaRPr lang="en-IE" sz="2400" dirty="0"/>
          </a:p>
          <a:p>
            <a:pPr marL="0">
              <a:spcBef>
                <a:spcPts val="0"/>
              </a:spcBef>
            </a:pPr>
            <a:r>
              <a:rPr lang="en-IE" sz="2400" dirty="0" err="1">
                <a:hlinkClick r:id="rId7"/>
              </a:rPr>
              <a:t>Detux</a:t>
            </a:r>
            <a:r>
              <a:rPr lang="en-IE" sz="2400" dirty="0">
                <a:hlinkClick r:id="rId7"/>
              </a:rPr>
              <a:t> Sandbox</a:t>
            </a:r>
            <a:r>
              <a:rPr lang="en-IE" sz="2400" dirty="0"/>
              <a:t> (Linux binaries)</a:t>
            </a:r>
          </a:p>
          <a:p>
            <a:pPr marL="0">
              <a:spcBef>
                <a:spcPts val="0"/>
              </a:spcBef>
            </a:pPr>
            <a:r>
              <a:rPr lang="en-IE" sz="2400" dirty="0">
                <a:hlinkClick r:id="rId8"/>
              </a:rPr>
              <a:t>Joe Sandbox Cloud</a:t>
            </a:r>
            <a:r>
              <a:rPr lang="en-IE" sz="2400" dirty="0"/>
              <a:t> (Community Edition)</a:t>
            </a:r>
          </a:p>
          <a:p>
            <a:pPr marL="0">
              <a:spcBef>
                <a:spcPts val="0"/>
              </a:spcBef>
            </a:pPr>
            <a:r>
              <a:rPr lang="en-IE" sz="2400" dirty="0" err="1">
                <a:hlinkClick r:id="rId9"/>
              </a:rPr>
              <a:t>Malwr</a:t>
            </a:r>
            <a:r>
              <a:rPr lang="en-IE" sz="2400" dirty="0"/>
              <a:t> (down at the moment)</a:t>
            </a:r>
          </a:p>
          <a:p>
            <a:pPr marL="0">
              <a:spcBef>
                <a:spcPts val="0"/>
              </a:spcBef>
            </a:pPr>
            <a:r>
              <a:rPr lang="en-IE" sz="2400" dirty="0">
                <a:hlinkClick r:id="rId10"/>
              </a:rPr>
              <a:t>sandbox.pikker.ee</a:t>
            </a:r>
            <a:endParaRPr lang="en-IE" sz="2400" dirty="0"/>
          </a:p>
          <a:p>
            <a:pPr marL="0">
              <a:spcBef>
                <a:spcPts val="0"/>
              </a:spcBef>
            </a:pPr>
            <a:r>
              <a:rPr lang="en-IE" sz="2400" dirty="0" err="1">
                <a:hlinkClick r:id="rId11"/>
              </a:rPr>
              <a:t>SecondWrite</a:t>
            </a:r>
            <a:r>
              <a:rPr lang="en-IE" sz="2400" dirty="0"/>
              <a:t> (free version)</a:t>
            </a:r>
          </a:p>
          <a:p>
            <a:pPr marL="0">
              <a:spcBef>
                <a:spcPts val="0"/>
              </a:spcBef>
            </a:pPr>
            <a:r>
              <a:rPr lang="en-IE" sz="2400" dirty="0">
                <a:hlinkClick r:id="rId12"/>
              </a:rPr>
              <a:t>Hybrid Analysis</a:t>
            </a:r>
            <a:endParaRPr lang="en-IE" sz="2400" dirty="0"/>
          </a:p>
          <a:p>
            <a:pPr marL="0">
              <a:spcBef>
                <a:spcPts val="0"/>
              </a:spcBef>
            </a:pPr>
            <a:r>
              <a:rPr lang="en-IE" sz="2400" dirty="0" err="1">
                <a:hlinkClick r:id="rId13"/>
              </a:rPr>
              <a:t>ThreatTrack</a:t>
            </a:r>
            <a:endParaRPr lang="en-IE" sz="2400" dirty="0"/>
          </a:p>
          <a:p>
            <a:pPr marL="0">
              <a:spcBef>
                <a:spcPts val="0"/>
              </a:spcBef>
            </a:pPr>
            <a:r>
              <a:rPr lang="en-IE" sz="2400" dirty="0" err="1">
                <a:hlinkClick r:id="rId14"/>
              </a:rPr>
              <a:t>ViCheck</a:t>
            </a:r>
            <a:endParaRPr lang="en-IE" sz="24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106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495</TotalTime>
  <Words>913</Words>
  <Application>Microsoft Office PowerPoint</Application>
  <PresentationFormat>Custom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Tech 16x9</vt:lpstr>
      <vt:lpstr>6 Basic Questions</vt:lpstr>
      <vt:lpstr>LETS GEAR UP AND DISSECT A MALWARE</vt:lpstr>
      <vt:lpstr>Who am I?</vt:lpstr>
      <vt:lpstr>What is a malware?</vt:lpstr>
      <vt:lpstr>What is malware analysis?</vt:lpstr>
      <vt:lpstr>Basic analysis strategy</vt:lpstr>
      <vt:lpstr>Setting up a sandbox</vt:lpstr>
      <vt:lpstr>Cuckoos sandbox</vt:lpstr>
      <vt:lpstr>Automated sandboxes</vt:lpstr>
      <vt:lpstr>How to make the boi feel all powerful? </vt:lpstr>
      <vt:lpstr>The lazy persons option </vt:lpstr>
      <vt:lpstr>The commandments</vt:lpstr>
      <vt:lpstr>Picking up the malware and fingerprinting it</vt:lpstr>
      <vt:lpstr>Internet search and static analysis</vt:lpstr>
      <vt:lpstr>How to make the life tough for analyst</vt:lpstr>
      <vt:lpstr>How to make the life tough for analyst 2</vt:lpstr>
      <vt:lpstr>Dynamic analysis</vt:lpstr>
      <vt:lpstr>Network analysis and internet search again</vt:lpstr>
      <vt:lpstr>Whats after this?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LETS GEAR UP AND DISSECT A MALWARE</dc:title>
  <dc:creator>Dhina Dhayalan Radha Krishnan</dc:creator>
  <cp:lastModifiedBy>Dhina Dhayalan Radha Krishnan</cp:lastModifiedBy>
  <cp:revision>53</cp:revision>
  <dcterms:created xsi:type="dcterms:W3CDTF">2018-12-04T09:23:14Z</dcterms:created>
  <dcterms:modified xsi:type="dcterms:W3CDTF">2018-12-05T16:07:29Z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