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5" r:id="rId8"/>
    <p:sldId id="263" r:id="rId9"/>
    <p:sldId id="264" r:id="rId10"/>
    <p:sldId id="266" r:id="rId11"/>
    <p:sldId id="270" r:id="rId12"/>
    <p:sldId id="268" r:id="rId13"/>
    <p:sldId id="267" r:id="rId14"/>
    <p:sldId id="262" r:id="rId15"/>
    <p:sldId id="269" r:id="rId16"/>
    <p:sldId id="272"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45" d="100"/>
          <a:sy n="45" d="100"/>
        </p:scale>
        <p:origin x="60" y="6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C4BC244-BD60-423C-AD20-7E668C4A3BDA}" type="datetimeFigureOut">
              <a:rPr lang="en-IE" smtClean="0"/>
              <a:t>09/07/2019</a:t>
            </a:fld>
            <a:endParaRPr lang="en-IE"/>
          </a:p>
        </p:txBody>
      </p:sp>
      <p:sp>
        <p:nvSpPr>
          <p:cNvPr id="5" name="Footer Placeholder 4"/>
          <p:cNvSpPr>
            <a:spLocks noGrp="1"/>
          </p:cNvSpPr>
          <p:nvPr>
            <p:ph type="ftr" sz="quarter" idx="11"/>
          </p:nvPr>
        </p:nvSpPr>
        <p:spPr>
          <a:xfrm>
            <a:off x="3962399" y="5870575"/>
            <a:ext cx="4893958" cy="377825"/>
          </a:xfrm>
        </p:spPr>
        <p:txBody>
          <a:bodyPr/>
          <a:lstStyle/>
          <a:p>
            <a:endParaRPr lang="en-IE"/>
          </a:p>
        </p:txBody>
      </p:sp>
      <p:sp>
        <p:nvSpPr>
          <p:cNvPr id="6" name="Slide Number Placeholder 5"/>
          <p:cNvSpPr>
            <a:spLocks noGrp="1"/>
          </p:cNvSpPr>
          <p:nvPr>
            <p:ph type="sldNum" sz="quarter" idx="12"/>
          </p:nvPr>
        </p:nvSpPr>
        <p:spPr>
          <a:xfrm>
            <a:off x="10608958" y="5870575"/>
            <a:ext cx="551167" cy="377825"/>
          </a:xfrm>
        </p:spPr>
        <p:txBody>
          <a:bodyPr/>
          <a:lstStyle/>
          <a:p>
            <a:fld id="{B851D07B-C742-4A28-AFFC-5C7CAAAB95F2}" type="slidenum">
              <a:rPr lang="en-IE" smtClean="0"/>
              <a:t>‹#›</a:t>
            </a:fld>
            <a:endParaRPr lang="en-IE"/>
          </a:p>
        </p:txBody>
      </p:sp>
    </p:spTree>
    <p:extLst>
      <p:ext uri="{BB962C8B-B14F-4D97-AF65-F5344CB8AC3E}">
        <p14:creationId xmlns:p14="http://schemas.microsoft.com/office/powerpoint/2010/main" val="159370324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4BC244-BD60-423C-AD20-7E668C4A3BDA}" type="datetimeFigureOut">
              <a:rPr lang="en-IE" smtClean="0"/>
              <a:t>09/07/2019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B851D07B-C742-4A28-AFFC-5C7CAAAB95F2}" type="slidenum">
              <a:rPr lang="en-IE" smtClean="0"/>
              <a:t>‹#›</a:t>
            </a:fld>
            <a:endParaRPr lang="en-IE"/>
          </a:p>
        </p:txBody>
      </p:sp>
    </p:spTree>
    <p:extLst>
      <p:ext uri="{BB962C8B-B14F-4D97-AF65-F5344CB8AC3E}">
        <p14:creationId xmlns:p14="http://schemas.microsoft.com/office/powerpoint/2010/main" val="3811178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4BC244-BD60-423C-AD20-7E668C4A3BDA}" type="datetimeFigureOut">
              <a:rPr lang="en-IE" smtClean="0"/>
              <a:t>09/07/2019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851D07B-C742-4A28-AFFC-5C7CAAAB95F2}" type="slidenum">
              <a:rPr lang="en-IE" smtClean="0"/>
              <a:t>‹#›</a:t>
            </a:fld>
            <a:endParaRPr lang="en-IE"/>
          </a:p>
        </p:txBody>
      </p:sp>
    </p:spTree>
    <p:extLst>
      <p:ext uri="{BB962C8B-B14F-4D97-AF65-F5344CB8AC3E}">
        <p14:creationId xmlns:p14="http://schemas.microsoft.com/office/powerpoint/2010/main" val="1953662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4BC244-BD60-423C-AD20-7E668C4A3BDA}" type="datetimeFigureOut">
              <a:rPr lang="en-IE" smtClean="0"/>
              <a:t>09/07/2019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851D07B-C742-4A28-AFFC-5C7CAAAB95F2}" type="slidenum">
              <a:rPr lang="en-IE" smtClean="0"/>
              <a:t>‹#›</a:t>
            </a:fld>
            <a:endParaRPr lang="en-IE"/>
          </a:p>
        </p:txBody>
      </p:sp>
    </p:spTree>
    <p:extLst>
      <p:ext uri="{BB962C8B-B14F-4D97-AF65-F5344CB8AC3E}">
        <p14:creationId xmlns:p14="http://schemas.microsoft.com/office/powerpoint/2010/main" val="1417757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4BC244-BD60-423C-AD20-7E668C4A3BDA}" type="datetimeFigureOut">
              <a:rPr lang="en-IE" smtClean="0"/>
              <a:t>09/07/2019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851D07B-C742-4A28-AFFC-5C7CAAAB95F2}" type="slidenum">
              <a:rPr lang="en-IE" smtClean="0"/>
              <a:t>‹#›</a:t>
            </a:fld>
            <a:endParaRPr lang="en-IE"/>
          </a:p>
        </p:txBody>
      </p:sp>
    </p:spTree>
    <p:extLst>
      <p:ext uri="{BB962C8B-B14F-4D97-AF65-F5344CB8AC3E}">
        <p14:creationId xmlns:p14="http://schemas.microsoft.com/office/powerpoint/2010/main" val="2986099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4BC244-BD60-423C-AD20-7E668C4A3BDA}" type="datetimeFigureOut">
              <a:rPr lang="en-IE" smtClean="0"/>
              <a:t>09/07/2019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851D07B-C742-4A28-AFFC-5C7CAAAB95F2}" type="slidenum">
              <a:rPr lang="en-IE" smtClean="0"/>
              <a:t>‹#›</a:t>
            </a:fld>
            <a:endParaRPr lang="en-IE"/>
          </a:p>
        </p:txBody>
      </p:sp>
    </p:spTree>
    <p:extLst>
      <p:ext uri="{BB962C8B-B14F-4D97-AF65-F5344CB8AC3E}">
        <p14:creationId xmlns:p14="http://schemas.microsoft.com/office/powerpoint/2010/main" val="19078406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4BC244-BD60-423C-AD20-7E668C4A3BDA}" type="datetimeFigureOut">
              <a:rPr lang="en-IE" smtClean="0"/>
              <a:t>09/07/2019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851D07B-C742-4A28-AFFC-5C7CAAAB95F2}" type="slidenum">
              <a:rPr lang="en-IE" smtClean="0"/>
              <a:t>‹#›</a:t>
            </a:fld>
            <a:endParaRPr lang="en-IE"/>
          </a:p>
        </p:txBody>
      </p:sp>
    </p:spTree>
    <p:extLst>
      <p:ext uri="{BB962C8B-B14F-4D97-AF65-F5344CB8AC3E}">
        <p14:creationId xmlns:p14="http://schemas.microsoft.com/office/powerpoint/2010/main" val="3575874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4BC244-BD60-423C-AD20-7E668C4A3BDA}" type="datetimeFigureOut">
              <a:rPr lang="en-IE" smtClean="0"/>
              <a:t>09/07/2019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851D07B-C742-4A28-AFFC-5C7CAAAB95F2}" type="slidenum">
              <a:rPr lang="en-IE" smtClean="0"/>
              <a:t>‹#›</a:t>
            </a:fld>
            <a:endParaRPr lang="en-IE"/>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7484985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4BC244-BD60-423C-AD20-7E668C4A3BDA}" type="datetimeFigureOut">
              <a:rPr lang="en-IE" smtClean="0"/>
              <a:t>09/07/2019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851D07B-C742-4A28-AFFC-5C7CAAAB95F2}" type="slidenum">
              <a:rPr lang="en-IE" smtClean="0"/>
              <a:t>‹#›</a:t>
            </a:fld>
            <a:endParaRPr lang="en-IE"/>
          </a:p>
        </p:txBody>
      </p:sp>
    </p:spTree>
    <p:extLst>
      <p:ext uri="{BB962C8B-B14F-4D97-AF65-F5344CB8AC3E}">
        <p14:creationId xmlns:p14="http://schemas.microsoft.com/office/powerpoint/2010/main" val="2214322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4BC244-BD60-423C-AD20-7E668C4A3BDA}" type="datetimeFigureOut">
              <a:rPr lang="en-IE" smtClean="0"/>
              <a:t>09/07/2019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851D07B-C742-4A28-AFFC-5C7CAAAB95F2}" type="slidenum">
              <a:rPr lang="en-IE" smtClean="0"/>
              <a:t>‹#›</a:t>
            </a:fld>
            <a:endParaRPr lang="en-IE"/>
          </a:p>
        </p:txBody>
      </p:sp>
    </p:spTree>
    <p:extLst>
      <p:ext uri="{BB962C8B-B14F-4D97-AF65-F5344CB8AC3E}">
        <p14:creationId xmlns:p14="http://schemas.microsoft.com/office/powerpoint/2010/main" val="205416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4BC244-BD60-423C-AD20-7E668C4A3BDA}" type="datetimeFigureOut">
              <a:rPr lang="en-IE" smtClean="0"/>
              <a:t>09/07/2019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851D07B-C742-4A28-AFFC-5C7CAAAB95F2}" type="slidenum">
              <a:rPr lang="en-IE" smtClean="0"/>
              <a:t>‹#›</a:t>
            </a:fld>
            <a:endParaRPr lang="en-IE"/>
          </a:p>
        </p:txBody>
      </p:sp>
    </p:spTree>
    <p:extLst>
      <p:ext uri="{BB962C8B-B14F-4D97-AF65-F5344CB8AC3E}">
        <p14:creationId xmlns:p14="http://schemas.microsoft.com/office/powerpoint/2010/main" val="2770599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4BC244-BD60-423C-AD20-7E668C4A3BDA}" type="datetimeFigureOut">
              <a:rPr lang="en-IE" smtClean="0"/>
              <a:t>09/07/2019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B851D07B-C742-4A28-AFFC-5C7CAAAB95F2}" type="slidenum">
              <a:rPr lang="en-IE" smtClean="0"/>
              <a:t>‹#›</a:t>
            </a:fld>
            <a:endParaRPr lang="en-IE"/>
          </a:p>
        </p:txBody>
      </p:sp>
    </p:spTree>
    <p:extLst>
      <p:ext uri="{BB962C8B-B14F-4D97-AF65-F5344CB8AC3E}">
        <p14:creationId xmlns:p14="http://schemas.microsoft.com/office/powerpoint/2010/main" val="4213592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4BC244-BD60-423C-AD20-7E668C4A3BDA}" type="datetimeFigureOut">
              <a:rPr lang="en-IE" smtClean="0"/>
              <a:t>09/07/2019</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B851D07B-C742-4A28-AFFC-5C7CAAAB95F2}" type="slidenum">
              <a:rPr lang="en-IE" smtClean="0"/>
              <a:t>‹#›</a:t>
            </a:fld>
            <a:endParaRPr lang="en-IE"/>
          </a:p>
        </p:txBody>
      </p:sp>
    </p:spTree>
    <p:extLst>
      <p:ext uri="{BB962C8B-B14F-4D97-AF65-F5344CB8AC3E}">
        <p14:creationId xmlns:p14="http://schemas.microsoft.com/office/powerpoint/2010/main" val="1370415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4BC244-BD60-423C-AD20-7E668C4A3BDA}" type="datetimeFigureOut">
              <a:rPr lang="en-IE" smtClean="0"/>
              <a:t>09/07/2019</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B851D07B-C742-4A28-AFFC-5C7CAAAB95F2}" type="slidenum">
              <a:rPr lang="en-IE" smtClean="0"/>
              <a:t>‹#›</a:t>
            </a:fld>
            <a:endParaRPr lang="en-IE"/>
          </a:p>
        </p:txBody>
      </p:sp>
    </p:spTree>
    <p:extLst>
      <p:ext uri="{BB962C8B-B14F-4D97-AF65-F5344CB8AC3E}">
        <p14:creationId xmlns:p14="http://schemas.microsoft.com/office/powerpoint/2010/main" val="1307779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C4BC244-BD60-423C-AD20-7E668C4A3BDA}" type="datetimeFigureOut">
              <a:rPr lang="en-IE" smtClean="0"/>
              <a:t>09/07/2019</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B851D07B-C742-4A28-AFFC-5C7CAAAB95F2}" type="slidenum">
              <a:rPr lang="en-IE" smtClean="0"/>
              <a:t>‹#›</a:t>
            </a:fld>
            <a:endParaRPr lang="en-IE"/>
          </a:p>
        </p:txBody>
      </p:sp>
    </p:spTree>
    <p:extLst>
      <p:ext uri="{BB962C8B-B14F-4D97-AF65-F5344CB8AC3E}">
        <p14:creationId xmlns:p14="http://schemas.microsoft.com/office/powerpoint/2010/main" val="84220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4BC244-BD60-423C-AD20-7E668C4A3BDA}" type="datetimeFigureOut">
              <a:rPr lang="en-IE" smtClean="0"/>
              <a:t>09/07/2019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B851D07B-C742-4A28-AFFC-5C7CAAAB95F2}" type="slidenum">
              <a:rPr lang="en-IE" smtClean="0"/>
              <a:t>‹#›</a:t>
            </a:fld>
            <a:endParaRPr lang="en-IE"/>
          </a:p>
        </p:txBody>
      </p:sp>
    </p:spTree>
    <p:extLst>
      <p:ext uri="{BB962C8B-B14F-4D97-AF65-F5344CB8AC3E}">
        <p14:creationId xmlns:p14="http://schemas.microsoft.com/office/powerpoint/2010/main" val="1284731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4BC244-BD60-423C-AD20-7E668C4A3BDA}" type="datetimeFigureOut">
              <a:rPr lang="en-IE" smtClean="0"/>
              <a:t>09/07/2019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B851D07B-C742-4A28-AFFC-5C7CAAAB95F2}" type="slidenum">
              <a:rPr lang="en-IE" smtClean="0"/>
              <a:t>‹#›</a:t>
            </a:fld>
            <a:endParaRPr lang="en-IE"/>
          </a:p>
        </p:txBody>
      </p:sp>
    </p:spTree>
    <p:extLst>
      <p:ext uri="{BB962C8B-B14F-4D97-AF65-F5344CB8AC3E}">
        <p14:creationId xmlns:p14="http://schemas.microsoft.com/office/powerpoint/2010/main" val="81262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4BC244-BD60-423C-AD20-7E668C4A3BDA}" type="datetimeFigureOut">
              <a:rPr lang="en-IE" smtClean="0"/>
              <a:t>09/07/2019</a:t>
            </a:fld>
            <a:endParaRPr lang="en-IE"/>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E"/>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851D07B-C742-4A28-AFFC-5C7CAAAB95F2}" type="slidenum">
              <a:rPr lang="en-IE" smtClean="0"/>
              <a:t>‹#›</a:t>
            </a:fld>
            <a:endParaRPr lang="en-IE"/>
          </a:p>
        </p:txBody>
      </p:sp>
    </p:spTree>
    <p:extLst>
      <p:ext uri="{BB962C8B-B14F-4D97-AF65-F5344CB8AC3E}">
        <p14:creationId xmlns:p14="http://schemas.microsoft.com/office/powerpoint/2010/main" val="11411758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ortswigger.net/burp/documentation/desktop/penetration-test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5696B9-0EEC-4121-A9B7-0695C0F6CDA5}"/>
              </a:ext>
            </a:extLst>
          </p:cNvPr>
          <p:cNvSpPr>
            <a:spLocks noGrp="1"/>
          </p:cNvSpPr>
          <p:nvPr>
            <p:ph type="ctrTitle"/>
          </p:nvPr>
        </p:nvSpPr>
        <p:spPr>
          <a:xfrm>
            <a:off x="1524000" y="1122363"/>
            <a:ext cx="9144000" cy="1655762"/>
          </a:xfrm>
        </p:spPr>
        <p:txBody>
          <a:bodyPr>
            <a:normAutofit/>
          </a:bodyPr>
          <a:lstStyle/>
          <a:p>
            <a:r>
              <a:rPr lang="en-IE" sz="4000" dirty="0"/>
              <a:t>Pen-testers tool box series part-1: Burpsuite</a:t>
            </a:r>
          </a:p>
        </p:txBody>
      </p:sp>
      <p:sp>
        <p:nvSpPr>
          <p:cNvPr id="5" name="Subtitle 4">
            <a:extLst>
              <a:ext uri="{FF2B5EF4-FFF2-40B4-BE49-F238E27FC236}">
                <a16:creationId xmlns:a16="http://schemas.microsoft.com/office/drawing/2014/main" id="{80E0A17D-DDA8-4A9B-BF2E-362C19657123}"/>
              </a:ext>
            </a:extLst>
          </p:cNvPr>
          <p:cNvSpPr>
            <a:spLocks noGrp="1"/>
          </p:cNvSpPr>
          <p:nvPr>
            <p:ph type="subTitle" idx="1"/>
          </p:nvPr>
        </p:nvSpPr>
        <p:spPr>
          <a:xfrm>
            <a:off x="5650581" y="3429000"/>
            <a:ext cx="5148044" cy="1655762"/>
          </a:xfrm>
        </p:spPr>
        <p:txBody>
          <a:bodyPr/>
          <a:lstStyle/>
          <a:p>
            <a:r>
              <a:rPr lang="en-IE" dirty="0"/>
              <a:t>A walkthrough of what is </a:t>
            </a:r>
            <a:r>
              <a:rPr lang="en-IE" dirty="0" err="1"/>
              <a:t>burpsuite</a:t>
            </a:r>
            <a:r>
              <a:rPr lang="en-IE" dirty="0"/>
              <a:t> and why it is a valuable addition to pen-testers arsenal</a:t>
            </a:r>
          </a:p>
        </p:txBody>
      </p:sp>
    </p:spTree>
    <p:extLst>
      <p:ext uri="{BB962C8B-B14F-4D97-AF65-F5344CB8AC3E}">
        <p14:creationId xmlns:p14="http://schemas.microsoft.com/office/powerpoint/2010/main" val="42596204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3F4A5-4BC7-49FB-BFA2-149F09D0C454}"/>
              </a:ext>
            </a:extLst>
          </p:cNvPr>
          <p:cNvSpPr>
            <a:spLocks noGrp="1"/>
          </p:cNvSpPr>
          <p:nvPr>
            <p:ph type="title"/>
          </p:nvPr>
        </p:nvSpPr>
        <p:spPr/>
        <p:txBody>
          <a:bodyPr/>
          <a:lstStyle/>
          <a:p>
            <a:r>
              <a:rPr lang="en-IE" dirty="0"/>
              <a:t>Scanner</a:t>
            </a:r>
          </a:p>
        </p:txBody>
      </p:sp>
      <p:sp>
        <p:nvSpPr>
          <p:cNvPr id="3" name="Content Placeholder 2">
            <a:extLst>
              <a:ext uri="{FF2B5EF4-FFF2-40B4-BE49-F238E27FC236}">
                <a16:creationId xmlns:a16="http://schemas.microsoft.com/office/drawing/2014/main" id="{CD555E8F-6806-4AFF-9B20-911640FCB7F1}"/>
              </a:ext>
            </a:extLst>
          </p:cNvPr>
          <p:cNvSpPr>
            <a:spLocks noGrp="1"/>
          </p:cNvSpPr>
          <p:nvPr>
            <p:ph idx="1"/>
          </p:nvPr>
        </p:nvSpPr>
        <p:spPr/>
        <p:txBody>
          <a:bodyPr>
            <a:normAutofit fontScale="92500" lnSpcReduction="10000"/>
          </a:bodyPr>
          <a:lstStyle/>
          <a:p>
            <a:r>
              <a:rPr lang="en-AU" dirty="0"/>
              <a:t>Scanners! Save time and money.</a:t>
            </a:r>
          </a:p>
          <a:p>
            <a:r>
              <a:rPr lang="en-AU" dirty="0"/>
              <a:t>Good first step in application security.</a:t>
            </a:r>
          </a:p>
          <a:p>
            <a:r>
              <a:rPr lang="en-AU" dirty="0"/>
              <a:t>Have lots of vetted code, attack strings, detection regex’s, auxiliary tools, teams to support and update etc…</a:t>
            </a:r>
          </a:p>
          <a:p>
            <a:endParaRPr lang="en-IE" dirty="0"/>
          </a:p>
          <a:p>
            <a:r>
              <a:rPr lang="en-IE" sz="2000" dirty="0"/>
              <a:t>Commercial:-</a:t>
            </a:r>
            <a:r>
              <a:rPr lang="en-IE" sz="2000" dirty="0" err="1"/>
              <a:t>Acunetix</a:t>
            </a:r>
            <a:r>
              <a:rPr lang="en-IE" sz="2000" dirty="0"/>
              <a:t>-</a:t>
            </a:r>
            <a:r>
              <a:rPr lang="en-IE" sz="2000" dirty="0" err="1"/>
              <a:t>Appscan</a:t>
            </a:r>
            <a:r>
              <a:rPr lang="en-IE" sz="2000" dirty="0"/>
              <a:t>-</a:t>
            </a:r>
            <a:r>
              <a:rPr lang="en-IE" sz="2000" dirty="0" err="1"/>
              <a:t>WebInspect</a:t>
            </a:r>
            <a:r>
              <a:rPr lang="en-IE" sz="2000" dirty="0"/>
              <a:t>-</a:t>
            </a:r>
            <a:r>
              <a:rPr lang="en-IE" sz="2000" dirty="0" err="1"/>
              <a:t>Netsparker</a:t>
            </a:r>
            <a:r>
              <a:rPr lang="en-IE" sz="2000" dirty="0"/>
              <a:t>-Burp Scanner-Nessus-CORE-</a:t>
            </a:r>
            <a:r>
              <a:rPr lang="en-IE" sz="2000" dirty="0" err="1"/>
              <a:t>Cenzic</a:t>
            </a:r>
            <a:r>
              <a:rPr lang="en-IE" sz="2000" dirty="0"/>
              <a:t>-many more…</a:t>
            </a:r>
          </a:p>
          <a:p>
            <a:r>
              <a:rPr lang="en-IE" sz="2000" dirty="0"/>
              <a:t>Open-Source:-w3af-Wapiti-GrendelScan-Nikto-Websecurify-Skipfish-MetasploitWmap-Wfuzz-CAT-many more…</a:t>
            </a:r>
          </a:p>
          <a:p>
            <a:endParaRPr lang="en-IE" dirty="0"/>
          </a:p>
          <a:p>
            <a:r>
              <a:rPr lang="en-AU" dirty="0"/>
              <a:t>Predominantly this is what most scanners do… The kitchen sink approach.</a:t>
            </a:r>
          </a:p>
          <a:p>
            <a:endParaRPr lang="en-IE" dirty="0"/>
          </a:p>
        </p:txBody>
      </p:sp>
    </p:spTree>
    <p:extLst>
      <p:ext uri="{BB962C8B-B14F-4D97-AF65-F5344CB8AC3E}">
        <p14:creationId xmlns:p14="http://schemas.microsoft.com/office/powerpoint/2010/main" val="398628400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0A1CD-0773-4D1F-B529-2E46A0123697}"/>
              </a:ext>
            </a:extLst>
          </p:cNvPr>
          <p:cNvSpPr>
            <a:spLocks noGrp="1"/>
          </p:cNvSpPr>
          <p:nvPr>
            <p:ph type="title"/>
          </p:nvPr>
        </p:nvSpPr>
        <p:spPr/>
        <p:txBody>
          <a:bodyPr/>
          <a:lstStyle/>
          <a:p>
            <a:r>
              <a:rPr lang="en-IE" dirty="0"/>
              <a:t>Burp Suite Scanner</a:t>
            </a:r>
          </a:p>
        </p:txBody>
      </p:sp>
      <p:sp>
        <p:nvSpPr>
          <p:cNvPr id="3" name="Content Placeholder 2">
            <a:extLst>
              <a:ext uri="{FF2B5EF4-FFF2-40B4-BE49-F238E27FC236}">
                <a16:creationId xmlns:a16="http://schemas.microsoft.com/office/drawing/2014/main" id="{4903841E-52CC-451B-8068-FC6B3BAC52C8}"/>
              </a:ext>
            </a:extLst>
          </p:cNvPr>
          <p:cNvSpPr>
            <a:spLocks noGrp="1"/>
          </p:cNvSpPr>
          <p:nvPr>
            <p:ph idx="1"/>
          </p:nvPr>
        </p:nvSpPr>
        <p:spPr/>
        <p:txBody>
          <a:bodyPr/>
          <a:lstStyle/>
          <a:p>
            <a:r>
              <a:rPr lang="en-IE" dirty="0"/>
              <a:t>Only in professional/Enterprise edition(Pay to get stuff)</a:t>
            </a:r>
          </a:p>
          <a:p>
            <a:r>
              <a:rPr lang="en-AU" b="1" dirty="0"/>
              <a:t>Crawling for content</a:t>
            </a:r>
            <a:r>
              <a:rPr lang="en-AU" dirty="0"/>
              <a:t> - This involves navigating around the application, following links, submitting forms, and logging in where necessary, to </a:t>
            </a:r>
            <a:r>
              <a:rPr lang="en-AU" dirty="0" err="1"/>
              <a:t>catalog</a:t>
            </a:r>
            <a:r>
              <a:rPr lang="en-AU" dirty="0"/>
              <a:t> the content of the application and the navigational paths within it. </a:t>
            </a:r>
          </a:p>
          <a:p>
            <a:r>
              <a:rPr lang="en-AU" b="1" dirty="0"/>
              <a:t>Auditing for vulnerabilities</a:t>
            </a:r>
            <a:r>
              <a:rPr lang="en-AU" dirty="0"/>
              <a:t> - This involves analysing the application's traffic and behaviour to identify security vulnerabilities and other issues. Depending on the scan configuration, it may involve sending a large number of requests to the application. </a:t>
            </a:r>
          </a:p>
          <a:p>
            <a:endParaRPr lang="en-IE" dirty="0"/>
          </a:p>
          <a:p>
            <a:endParaRPr lang="en-IE" dirty="0"/>
          </a:p>
        </p:txBody>
      </p:sp>
    </p:spTree>
    <p:extLst>
      <p:ext uri="{BB962C8B-B14F-4D97-AF65-F5344CB8AC3E}">
        <p14:creationId xmlns:p14="http://schemas.microsoft.com/office/powerpoint/2010/main" val="184258761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7FAAB-DEC1-4376-9E05-308279A06BFF}"/>
              </a:ext>
            </a:extLst>
          </p:cNvPr>
          <p:cNvSpPr>
            <a:spLocks noGrp="1"/>
          </p:cNvSpPr>
          <p:nvPr>
            <p:ph type="title"/>
          </p:nvPr>
        </p:nvSpPr>
        <p:spPr/>
        <p:txBody>
          <a:bodyPr/>
          <a:lstStyle/>
          <a:p>
            <a:r>
              <a:rPr lang="en-IE" dirty="0"/>
              <a:t>Burp Suite Repeater</a:t>
            </a:r>
          </a:p>
        </p:txBody>
      </p:sp>
      <p:sp>
        <p:nvSpPr>
          <p:cNvPr id="3" name="Content Placeholder 2">
            <a:extLst>
              <a:ext uri="{FF2B5EF4-FFF2-40B4-BE49-F238E27FC236}">
                <a16:creationId xmlns:a16="http://schemas.microsoft.com/office/drawing/2014/main" id="{607EE872-F928-472D-A709-FFE50B0474C5}"/>
              </a:ext>
            </a:extLst>
          </p:cNvPr>
          <p:cNvSpPr>
            <a:spLocks noGrp="1"/>
          </p:cNvSpPr>
          <p:nvPr>
            <p:ph idx="1"/>
          </p:nvPr>
        </p:nvSpPr>
        <p:spPr/>
        <p:txBody>
          <a:bodyPr/>
          <a:lstStyle/>
          <a:p>
            <a:r>
              <a:rPr lang="en-IE" dirty="0"/>
              <a:t>Manually amend and </a:t>
            </a:r>
            <a:r>
              <a:rPr lang="en-AU" dirty="0"/>
              <a:t>play back a message to the server.</a:t>
            </a:r>
            <a:endParaRPr lang="en-IE" dirty="0"/>
          </a:p>
        </p:txBody>
      </p:sp>
    </p:spTree>
    <p:extLst>
      <p:ext uri="{BB962C8B-B14F-4D97-AF65-F5344CB8AC3E}">
        <p14:creationId xmlns:p14="http://schemas.microsoft.com/office/powerpoint/2010/main" val="335162950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F9BDB-0CB9-4113-8A2A-497FEB43818F}"/>
              </a:ext>
            </a:extLst>
          </p:cNvPr>
          <p:cNvSpPr>
            <a:spLocks noGrp="1"/>
          </p:cNvSpPr>
          <p:nvPr>
            <p:ph type="title"/>
          </p:nvPr>
        </p:nvSpPr>
        <p:spPr/>
        <p:txBody>
          <a:bodyPr/>
          <a:lstStyle/>
          <a:p>
            <a:r>
              <a:rPr lang="en-IE" dirty="0"/>
              <a:t>Burp Suite Intruder</a:t>
            </a:r>
          </a:p>
        </p:txBody>
      </p:sp>
      <p:sp>
        <p:nvSpPr>
          <p:cNvPr id="3" name="Content Placeholder 2">
            <a:extLst>
              <a:ext uri="{FF2B5EF4-FFF2-40B4-BE49-F238E27FC236}">
                <a16:creationId xmlns:a16="http://schemas.microsoft.com/office/drawing/2014/main" id="{07EB4F81-D35B-40E4-AD23-CCC95931F21C}"/>
              </a:ext>
            </a:extLst>
          </p:cNvPr>
          <p:cNvSpPr>
            <a:spLocks noGrp="1"/>
          </p:cNvSpPr>
          <p:nvPr>
            <p:ph idx="1"/>
          </p:nvPr>
        </p:nvSpPr>
        <p:spPr/>
        <p:txBody>
          <a:bodyPr/>
          <a:lstStyle/>
          <a:p>
            <a:r>
              <a:rPr lang="en-AU" dirty="0"/>
              <a:t>tool for automating customized attacks against web applications</a:t>
            </a:r>
          </a:p>
          <a:p>
            <a:r>
              <a:rPr lang="en-AU" dirty="0"/>
              <a:t>extremely powerful and configurable, and can be used to perform a huge range of tasks, from simple brute-force guessing of web directories through to active exploitation of complex blind SQL injection vulnerabilities.</a:t>
            </a:r>
          </a:p>
          <a:p>
            <a:r>
              <a:rPr lang="en-AU" dirty="0"/>
              <a:t>Typical uses</a:t>
            </a:r>
          </a:p>
          <a:p>
            <a:pPr lvl="1"/>
            <a:r>
              <a:rPr lang="en-AU" dirty="0"/>
              <a:t>Enumerating identifiers</a:t>
            </a:r>
          </a:p>
          <a:p>
            <a:pPr lvl="1"/>
            <a:r>
              <a:rPr lang="en-AU" dirty="0"/>
              <a:t>Harvesting useful data</a:t>
            </a:r>
          </a:p>
          <a:p>
            <a:pPr lvl="1"/>
            <a:r>
              <a:rPr lang="en-AU" dirty="0"/>
              <a:t>Fuzzing for vulnerabilities</a:t>
            </a:r>
          </a:p>
          <a:p>
            <a:pPr lvl="1"/>
            <a:endParaRPr lang="en-AU" dirty="0"/>
          </a:p>
          <a:p>
            <a:endParaRPr lang="en-IE" dirty="0"/>
          </a:p>
        </p:txBody>
      </p:sp>
    </p:spTree>
    <p:extLst>
      <p:ext uri="{BB962C8B-B14F-4D97-AF65-F5344CB8AC3E}">
        <p14:creationId xmlns:p14="http://schemas.microsoft.com/office/powerpoint/2010/main" val="182821821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1E80-FC66-4CD4-8982-E5FBF900D34E}"/>
              </a:ext>
            </a:extLst>
          </p:cNvPr>
          <p:cNvSpPr>
            <a:spLocks noGrp="1"/>
          </p:cNvSpPr>
          <p:nvPr>
            <p:ph type="title"/>
          </p:nvPr>
        </p:nvSpPr>
        <p:spPr/>
        <p:txBody>
          <a:bodyPr/>
          <a:lstStyle/>
          <a:p>
            <a:r>
              <a:rPr lang="en-IE" dirty="0"/>
              <a:t>Burp Suite Intruder- Payload types</a:t>
            </a:r>
          </a:p>
        </p:txBody>
      </p:sp>
      <p:sp>
        <p:nvSpPr>
          <p:cNvPr id="3" name="Content Placeholder 2">
            <a:extLst>
              <a:ext uri="{FF2B5EF4-FFF2-40B4-BE49-F238E27FC236}">
                <a16:creationId xmlns:a16="http://schemas.microsoft.com/office/drawing/2014/main" id="{B6E057DB-363B-443C-82CE-CFFA96AFD29E}"/>
              </a:ext>
            </a:extLst>
          </p:cNvPr>
          <p:cNvSpPr>
            <a:spLocks noGrp="1"/>
          </p:cNvSpPr>
          <p:nvPr>
            <p:ph idx="1"/>
          </p:nvPr>
        </p:nvSpPr>
        <p:spPr>
          <a:xfrm>
            <a:off x="838200" y="1543987"/>
            <a:ext cx="10515600" cy="4632976"/>
          </a:xfrm>
        </p:spPr>
        <p:txBody>
          <a:bodyPr>
            <a:normAutofit/>
          </a:bodyPr>
          <a:lstStyle/>
          <a:p>
            <a:endParaRPr lang="en-IE" dirty="0"/>
          </a:p>
          <a:p>
            <a:r>
              <a:rPr lang="en-AU" dirty="0"/>
              <a:t>Sniper–sends a single payload to each of the selected parameters; i.e. each parameter is sequentially tested with the same set of variables </a:t>
            </a:r>
          </a:p>
          <a:p>
            <a:r>
              <a:rPr lang="en-AU" dirty="0"/>
              <a:t>Battering ram –sends a single payload to all of the selected parameters at once; i.e. all parameters will be passed the first variable, followed by all Parameters being passed the second variable, and so on until the payload is completed. </a:t>
            </a:r>
          </a:p>
          <a:p>
            <a:r>
              <a:rPr lang="en-AU" dirty="0"/>
              <a:t>Pitchfork –sends a specific payload to each of the selected parameters; i.e. all parameters need to be passed its own payload, and the variables of each payload are passed to its designated parameter in sequence. </a:t>
            </a:r>
          </a:p>
          <a:p>
            <a:r>
              <a:rPr lang="en-AU" dirty="0"/>
              <a:t>Cluster bomb –starts with a specific payload to each parameter, and when all variables have been tested, will start testing with the payload from the next variable, such that all parameters get tested with all variables </a:t>
            </a:r>
          </a:p>
          <a:p>
            <a:r>
              <a:rPr lang="en-AU" dirty="0"/>
              <a:t>For big lists use “runtime file” Payload set...</a:t>
            </a:r>
          </a:p>
          <a:p>
            <a:endParaRPr lang="en-IE" dirty="0"/>
          </a:p>
        </p:txBody>
      </p:sp>
    </p:spTree>
    <p:extLst>
      <p:ext uri="{BB962C8B-B14F-4D97-AF65-F5344CB8AC3E}">
        <p14:creationId xmlns:p14="http://schemas.microsoft.com/office/powerpoint/2010/main" val="13841687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FB10-8D70-4987-A0FF-C163BFB781E9}"/>
              </a:ext>
            </a:extLst>
          </p:cNvPr>
          <p:cNvSpPr>
            <a:spLocks noGrp="1"/>
          </p:cNvSpPr>
          <p:nvPr>
            <p:ph type="title"/>
          </p:nvPr>
        </p:nvSpPr>
        <p:spPr/>
        <p:txBody>
          <a:bodyPr/>
          <a:lstStyle/>
          <a:p>
            <a:r>
              <a:rPr lang="en-IE" dirty="0"/>
              <a:t>Burp Suite Decoder</a:t>
            </a:r>
          </a:p>
        </p:txBody>
      </p:sp>
      <p:sp>
        <p:nvSpPr>
          <p:cNvPr id="3" name="Content Placeholder 2">
            <a:extLst>
              <a:ext uri="{FF2B5EF4-FFF2-40B4-BE49-F238E27FC236}">
                <a16:creationId xmlns:a16="http://schemas.microsoft.com/office/drawing/2014/main" id="{AD2AE138-EAC5-482B-89AA-CE951B4D2689}"/>
              </a:ext>
            </a:extLst>
          </p:cNvPr>
          <p:cNvSpPr>
            <a:spLocks noGrp="1"/>
          </p:cNvSpPr>
          <p:nvPr>
            <p:ph idx="1"/>
          </p:nvPr>
        </p:nvSpPr>
        <p:spPr/>
        <p:txBody>
          <a:bodyPr>
            <a:normAutofit fontScale="92500" lnSpcReduction="10000"/>
          </a:bodyPr>
          <a:lstStyle/>
          <a:p>
            <a:r>
              <a:rPr lang="en-AU" dirty="0"/>
              <a:t>encoded data into its canonical form and vice versa</a:t>
            </a:r>
          </a:p>
          <a:p>
            <a:r>
              <a:rPr lang="en-IE" dirty="0"/>
              <a:t>Different transformations that can be used</a:t>
            </a:r>
          </a:p>
          <a:p>
            <a:pPr lvl="2"/>
            <a:r>
              <a:rPr lang="en-IE" dirty="0"/>
              <a:t>URL</a:t>
            </a:r>
          </a:p>
          <a:p>
            <a:pPr lvl="2"/>
            <a:r>
              <a:rPr lang="en-IE" dirty="0"/>
              <a:t>HTML</a:t>
            </a:r>
          </a:p>
          <a:p>
            <a:pPr lvl="2"/>
            <a:r>
              <a:rPr lang="en-IE" dirty="0"/>
              <a:t>Base64</a:t>
            </a:r>
          </a:p>
          <a:p>
            <a:pPr lvl="2"/>
            <a:r>
              <a:rPr lang="en-IE" dirty="0"/>
              <a:t>ASCII hex</a:t>
            </a:r>
          </a:p>
          <a:p>
            <a:pPr lvl="2"/>
            <a:r>
              <a:rPr lang="en-IE" dirty="0"/>
              <a:t>Hex</a:t>
            </a:r>
          </a:p>
          <a:p>
            <a:pPr lvl="2"/>
            <a:r>
              <a:rPr lang="en-IE" dirty="0"/>
              <a:t>Octal</a:t>
            </a:r>
          </a:p>
          <a:p>
            <a:pPr lvl="2"/>
            <a:r>
              <a:rPr lang="en-IE" dirty="0"/>
              <a:t>Binary</a:t>
            </a:r>
          </a:p>
          <a:p>
            <a:pPr lvl="2"/>
            <a:r>
              <a:rPr lang="en-IE" dirty="0"/>
              <a:t>GZIP</a:t>
            </a:r>
          </a:p>
          <a:p>
            <a:r>
              <a:rPr lang="en-AU" dirty="0"/>
              <a:t> Even capable of recognising </a:t>
            </a:r>
            <a:r>
              <a:rPr lang="en-IE" dirty="0"/>
              <a:t>encoding formats automatically –Smart Decoding</a:t>
            </a:r>
          </a:p>
          <a:p>
            <a:endParaRPr lang="en-IE" dirty="0"/>
          </a:p>
        </p:txBody>
      </p:sp>
    </p:spTree>
    <p:extLst>
      <p:ext uri="{BB962C8B-B14F-4D97-AF65-F5344CB8AC3E}">
        <p14:creationId xmlns:p14="http://schemas.microsoft.com/office/powerpoint/2010/main" val="372273658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8C668FA-2417-47B5-B454-2D55FC17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97FEBA57-8992-46BB-BCF0-5A83FE8E01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5" name="Rectangle 74">
            <a:extLst>
              <a:ext uri="{FF2B5EF4-FFF2-40B4-BE49-F238E27FC236}">
                <a16:creationId xmlns:a16="http://schemas.microsoft.com/office/drawing/2014/main" id="{2B4CDDF6-55C3-415A-8D8B-7E03C3D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urp Suite testing workflow">
            <a:extLst>
              <a:ext uri="{FF2B5EF4-FFF2-40B4-BE49-F238E27FC236}">
                <a16:creationId xmlns:a16="http://schemas.microsoft.com/office/drawing/2014/main" id="{3E6CC4CC-A718-47B3-8165-ED6445EFEC0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95941" y="800007"/>
            <a:ext cx="5385763" cy="5251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51197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F7E0-4718-438D-B7F7-FE8EE07D42BA}"/>
              </a:ext>
            </a:extLst>
          </p:cNvPr>
          <p:cNvSpPr>
            <a:spLocks noGrp="1"/>
          </p:cNvSpPr>
          <p:nvPr>
            <p:ph type="title"/>
          </p:nvPr>
        </p:nvSpPr>
        <p:spPr>
          <a:xfrm>
            <a:off x="825909" y="808055"/>
            <a:ext cx="3979205" cy="1453363"/>
          </a:xfrm>
        </p:spPr>
        <p:txBody>
          <a:bodyPr>
            <a:normAutofit/>
          </a:bodyPr>
          <a:lstStyle/>
          <a:p>
            <a:r>
              <a:rPr lang="en-IE"/>
              <a:t>Verdict</a:t>
            </a:r>
          </a:p>
        </p:txBody>
      </p:sp>
      <p:sp>
        <p:nvSpPr>
          <p:cNvPr id="3" name="Content Placeholder 2">
            <a:extLst>
              <a:ext uri="{FF2B5EF4-FFF2-40B4-BE49-F238E27FC236}">
                <a16:creationId xmlns:a16="http://schemas.microsoft.com/office/drawing/2014/main" id="{ECAF352A-0B9D-41A0-9083-9EFDEEEC9CDA}"/>
              </a:ext>
            </a:extLst>
          </p:cNvPr>
          <p:cNvSpPr>
            <a:spLocks noGrp="1"/>
          </p:cNvSpPr>
          <p:nvPr>
            <p:ph idx="1"/>
          </p:nvPr>
        </p:nvSpPr>
        <p:spPr>
          <a:xfrm>
            <a:off x="802178" y="2261420"/>
            <a:ext cx="4002936" cy="3637935"/>
          </a:xfrm>
        </p:spPr>
        <p:txBody>
          <a:bodyPr>
            <a:normAutofit/>
          </a:bodyPr>
          <a:lstStyle/>
          <a:p>
            <a:r>
              <a:rPr lang="en-IE"/>
              <a:t>Be your own scanner</a:t>
            </a:r>
          </a:p>
          <a:p>
            <a:r>
              <a:rPr lang="en-AU"/>
              <a:t>Don’t be a tool, really </a:t>
            </a:r>
            <a:r>
              <a:rPr lang="en-AU" b="1"/>
              <a:t>use your tools</a:t>
            </a:r>
            <a:r>
              <a:rPr lang="en-AU"/>
              <a:t>.</a:t>
            </a:r>
          </a:p>
          <a:p>
            <a:r>
              <a:rPr lang="en-IE"/>
              <a:t>Humans &gt; machines</a:t>
            </a:r>
          </a:p>
          <a:p>
            <a:r>
              <a:rPr lang="en-IE"/>
              <a:t>Sharing is caring-&gt; If you know share it with fellow Learners</a:t>
            </a:r>
          </a:p>
          <a:p>
            <a:endParaRPr lang="en-IE"/>
          </a:p>
          <a:p>
            <a:pPr marL="0" indent="0">
              <a:buNone/>
            </a:pPr>
            <a:endParaRPr lang="en-IE"/>
          </a:p>
          <a:p>
            <a:endParaRPr lang="en-IE"/>
          </a:p>
        </p:txBody>
      </p:sp>
      <p:pic>
        <p:nvPicPr>
          <p:cNvPr id="4" name="Picture 3" descr="A picture containing person, indoor, man, photo&#10;&#10;Description automatically generated">
            <a:extLst>
              <a:ext uri="{FF2B5EF4-FFF2-40B4-BE49-F238E27FC236}">
                <a16:creationId xmlns:a16="http://schemas.microsoft.com/office/drawing/2014/main" id="{3C35B517-FC60-420A-B652-2A77BE95866A}"/>
              </a:ext>
            </a:extLst>
          </p:cNvPr>
          <p:cNvPicPr>
            <a:picLocks noChangeAspect="1"/>
          </p:cNvPicPr>
          <p:nvPr/>
        </p:nvPicPr>
        <p:blipFill>
          <a:blip r:embed="rId3"/>
          <a:stretch>
            <a:fillRect/>
          </a:stretch>
        </p:blipFill>
        <p:spPr>
          <a:xfrm>
            <a:off x="5289752" y="1343958"/>
            <a:ext cx="6095593" cy="400785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23582137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82128-DB49-46C3-9767-F3263E43D061}"/>
              </a:ext>
            </a:extLst>
          </p:cNvPr>
          <p:cNvSpPr>
            <a:spLocks noGrp="1"/>
          </p:cNvSpPr>
          <p:nvPr>
            <p:ph type="title"/>
          </p:nvPr>
        </p:nvSpPr>
        <p:spPr/>
        <p:txBody>
          <a:bodyPr/>
          <a:lstStyle/>
          <a:p>
            <a:r>
              <a:rPr lang="en-IE" dirty="0"/>
              <a:t>Who am I??</a:t>
            </a:r>
          </a:p>
        </p:txBody>
      </p:sp>
      <p:sp>
        <p:nvSpPr>
          <p:cNvPr id="3" name="Content Placeholder 2">
            <a:extLst>
              <a:ext uri="{FF2B5EF4-FFF2-40B4-BE49-F238E27FC236}">
                <a16:creationId xmlns:a16="http://schemas.microsoft.com/office/drawing/2014/main" id="{6A3EA679-BCD0-4D11-98D7-17E0360E63F6}"/>
              </a:ext>
            </a:extLst>
          </p:cNvPr>
          <p:cNvSpPr>
            <a:spLocks noGrp="1"/>
          </p:cNvSpPr>
          <p:nvPr>
            <p:ph idx="1"/>
          </p:nvPr>
        </p:nvSpPr>
        <p:spPr/>
        <p:txBody>
          <a:bodyPr/>
          <a:lstStyle/>
          <a:p>
            <a:r>
              <a:rPr lang="en-US" dirty="0"/>
              <a:t>This one is known as “Dhina”</a:t>
            </a:r>
          </a:p>
          <a:p>
            <a:r>
              <a:rPr lang="en-US" dirty="0"/>
              <a:t>Likes to break things and get to know how those things work</a:t>
            </a:r>
          </a:p>
          <a:p>
            <a:r>
              <a:rPr lang="en-US" dirty="0"/>
              <a:t>Currently a Software Developer in Test</a:t>
            </a:r>
          </a:p>
          <a:p>
            <a:r>
              <a:rPr lang="en-US" dirty="0"/>
              <a:t>Security learner-Preparing for CEH, MSc Cybersecurity and OSCP simultaneously..</a:t>
            </a:r>
          </a:p>
          <a:p>
            <a:r>
              <a:rPr lang="en-US" dirty="0"/>
              <a:t>Loves to add more knowledge and share it </a:t>
            </a:r>
          </a:p>
          <a:p>
            <a:r>
              <a:rPr lang="en-US" dirty="0" err="1"/>
              <a:t>Wanna</a:t>
            </a:r>
            <a:r>
              <a:rPr lang="en-US" dirty="0"/>
              <a:t> be a threat researcher/responder</a:t>
            </a:r>
          </a:p>
          <a:p>
            <a:endParaRPr lang="en-IE" dirty="0"/>
          </a:p>
        </p:txBody>
      </p:sp>
    </p:spTree>
    <p:extLst>
      <p:ext uri="{BB962C8B-B14F-4D97-AF65-F5344CB8AC3E}">
        <p14:creationId xmlns:p14="http://schemas.microsoft.com/office/powerpoint/2010/main" val="280472799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FE075-C2E2-4BE8-9C60-08D1840B40D2}"/>
              </a:ext>
            </a:extLst>
          </p:cNvPr>
          <p:cNvSpPr>
            <a:spLocks noGrp="1"/>
          </p:cNvSpPr>
          <p:nvPr>
            <p:ph type="title"/>
          </p:nvPr>
        </p:nvSpPr>
        <p:spPr/>
        <p:txBody>
          <a:bodyPr/>
          <a:lstStyle/>
          <a:p>
            <a:r>
              <a:rPr lang="en-IE" dirty="0"/>
              <a:t>Web app pen-testing</a:t>
            </a:r>
          </a:p>
        </p:txBody>
      </p:sp>
      <p:sp>
        <p:nvSpPr>
          <p:cNvPr id="3" name="Content Placeholder 2">
            <a:extLst>
              <a:ext uri="{FF2B5EF4-FFF2-40B4-BE49-F238E27FC236}">
                <a16:creationId xmlns:a16="http://schemas.microsoft.com/office/drawing/2014/main" id="{664F0C03-C7C2-4188-AF7D-C85AA70E00CE}"/>
              </a:ext>
            </a:extLst>
          </p:cNvPr>
          <p:cNvSpPr>
            <a:spLocks noGrp="1"/>
          </p:cNvSpPr>
          <p:nvPr>
            <p:ph idx="1"/>
          </p:nvPr>
        </p:nvSpPr>
        <p:spPr/>
        <p:txBody>
          <a:bodyPr>
            <a:normAutofit/>
          </a:bodyPr>
          <a:lstStyle/>
          <a:p>
            <a:pPr marL="0" indent="0">
              <a:buNone/>
            </a:pPr>
            <a:r>
              <a:rPr lang="en-AU" dirty="0"/>
              <a:t>Process = </a:t>
            </a:r>
          </a:p>
          <a:p>
            <a:r>
              <a:rPr lang="en-AU" dirty="0"/>
              <a:t>Scoping -&gt; Initial site recon, determine how large the application is, how dynamic, try to assess platform, etc. </a:t>
            </a:r>
          </a:p>
          <a:p>
            <a:r>
              <a:rPr lang="en-AU" dirty="0"/>
              <a:t>Pricing/Tooling -&gt; Use your scope to fit your assessment into a pricing model. Usually by days of analysis. </a:t>
            </a:r>
          </a:p>
          <a:p>
            <a:r>
              <a:rPr lang="en-AU" dirty="0"/>
              <a:t>Analysis/Hacking -&gt; Get your hack on. Usually good to have a methodology. </a:t>
            </a:r>
          </a:p>
          <a:p>
            <a:r>
              <a:rPr lang="en-AU" dirty="0"/>
              <a:t>Reporting -&gt; /sigh … I mean, SUPER IMPORTANT, convey business risk, etc.</a:t>
            </a:r>
            <a:endParaRPr lang="en-IE" dirty="0"/>
          </a:p>
        </p:txBody>
      </p:sp>
    </p:spTree>
    <p:extLst>
      <p:ext uri="{BB962C8B-B14F-4D97-AF65-F5344CB8AC3E}">
        <p14:creationId xmlns:p14="http://schemas.microsoft.com/office/powerpoint/2010/main" val="159006072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43F3-8F51-4AEB-971E-F61462CEDBE8}"/>
              </a:ext>
            </a:extLst>
          </p:cNvPr>
          <p:cNvSpPr>
            <a:spLocks noGrp="1"/>
          </p:cNvSpPr>
          <p:nvPr>
            <p:ph type="title"/>
          </p:nvPr>
        </p:nvSpPr>
        <p:spPr/>
        <p:txBody>
          <a:bodyPr/>
          <a:lstStyle/>
          <a:p>
            <a:r>
              <a:rPr lang="en-IE" dirty="0"/>
              <a:t>Why Burpsuite</a:t>
            </a:r>
          </a:p>
        </p:txBody>
      </p:sp>
      <p:sp>
        <p:nvSpPr>
          <p:cNvPr id="3" name="Content Placeholder 2">
            <a:extLst>
              <a:ext uri="{FF2B5EF4-FFF2-40B4-BE49-F238E27FC236}">
                <a16:creationId xmlns:a16="http://schemas.microsoft.com/office/drawing/2014/main" id="{446E63D0-3C3F-4381-A885-6E039D74D365}"/>
              </a:ext>
            </a:extLst>
          </p:cNvPr>
          <p:cNvSpPr>
            <a:spLocks noGrp="1"/>
          </p:cNvSpPr>
          <p:nvPr>
            <p:ph idx="1"/>
          </p:nvPr>
        </p:nvSpPr>
        <p:spPr/>
        <p:txBody>
          <a:bodyPr>
            <a:normAutofit fontScale="85000" lnSpcReduction="20000"/>
          </a:bodyPr>
          <a:lstStyle/>
          <a:p>
            <a:r>
              <a:rPr lang="en-IE" dirty="0"/>
              <a:t>Most commonly used interception proxy for web hackery. </a:t>
            </a:r>
          </a:p>
          <a:p>
            <a:r>
              <a:rPr lang="en-IE" dirty="0"/>
              <a:t>Pay tool with Free Version that performs automatic security scan</a:t>
            </a:r>
          </a:p>
          <a:p>
            <a:r>
              <a:rPr lang="en-IE" dirty="0"/>
              <a:t>Can also manipulate HTTP and HTTPS requests</a:t>
            </a:r>
          </a:p>
          <a:p>
            <a:r>
              <a:rPr lang="en-IE" dirty="0"/>
              <a:t>Contains Crawler and spider</a:t>
            </a:r>
          </a:p>
          <a:p>
            <a:r>
              <a:rPr lang="en-IE" dirty="0"/>
              <a:t>Comprised of several parts: </a:t>
            </a:r>
          </a:p>
          <a:p>
            <a:pPr lvl="1"/>
            <a:r>
              <a:rPr lang="en-IE" dirty="0"/>
              <a:t>Proxy – Intercept and Log Requests </a:t>
            </a:r>
          </a:p>
          <a:p>
            <a:pPr lvl="1"/>
            <a:r>
              <a:rPr lang="en-IE" dirty="0"/>
              <a:t>Spider – Discover Content </a:t>
            </a:r>
          </a:p>
          <a:p>
            <a:pPr lvl="1"/>
            <a:r>
              <a:rPr lang="en-IE" dirty="0"/>
              <a:t>Scanner – App Vuln Scanner </a:t>
            </a:r>
          </a:p>
          <a:p>
            <a:pPr lvl="1"/>
            <a:r>
              <a:rPr lang="en-IE" dirty="0"/>
              <a:t>Intruder – Attack Tool </a:t>
            </a:r>
          </a:p>
          <a:p>
            <a:pPr lvl="1"/>
            <a:r>
              <a:rPr lang="en-IE" dirty="0"/>
              <a:t>Repeater – Attack Tool </a:t>
            </a:r>
          </a:p>
          <a:p>
            <a:pPr lvl="1"/>
            <a:r>
              <a:rPr lang="en-IE" dirty="0"/>
              <a:t>Sequencer – Token Assessment</a:t>
            </a:r>
          </a:p>
          <a:p>
            <a:pPr lvl="1"/>
            <a:r>
              <a:rPr lang="en-IE" dirty="0"/>
              <a:t>Decoder &amp; Comparer – Auxiliary Tools</a:t>
            </a:r>
          </a:p>
        </p:txBody>
      </p:sp>
    </p:spTree>
    <p:extLst>
      <p:ext uri="{BB962C8B-B14F-4D97-AF65-F5344CB8AC3E}">
        <p14:creationId xmlns:p14="http://schemas.microsoft.com/office/powerpoint/2010/main" val="327900772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E03DF-7C8D-44D0-9BCA-13463DC12175}"/>
              </a:ext>
            </a:extLst>
          </p:cNvPr>
          <p:cNvSpPr>
            <a:spLocks noGrp="1"/>
          </p:cNvSpPr>
          <p:nvPr>
            <p:ph type="title"/>
          </p:nvPr>
        </p:nvSpPr>
        <p:spPr/>
        <p:txBody>
          <a:bodyPr/>
          <a:lstStyle/>
          <a:p>
            <a:r>
              <a:rPr lang="en-IE" dirty="0"/>
              <a:t>Burp suite and the process</a:t>
            </a:r>
          </a:p>
        </p:txBody>
      </p:sp>
      <p:sp>
        <p:nvSpPr>
          <p:cNvPr id="3" name="Content Placeholder 2">
            <a:extLst>
              <a:ext uri="{FF2B5EF4-FFF2-40B4-BE49-F238E27FC236}">
                <a16:creationId xmlns:a16="http://schemas.microsoft.com/office/drawing/2014/main" id="{31FA95AC-28E9-40BD-B88E-11165D945D52}"/>
              </a:ext>
            </a:extLst>
          </p:cNvPr>
          <p:cNvSpPr>
            <a:spLocks noGrp="1"/>
          </p:cNvSpPr>
          <p:nvPr>
            <p:ph idx="1"/>
          </p:nvPr>
        </p:nvSpPr>
        <p:spPr/>
        <p:txBody>
          <a:bodyPr/>
          <a:lstStyle/>
          <a:p>
            <a:r>
              <a:rPr lang="en-AU" dirty="0"/>
              <a:t>Scoping: Defining the range of the test. Leads to pricing. </a:t>
            </a:r>
          </a:p>
          <a:p>
            <a:r>
              <a:rPr lang="en-AU" dirty="0"/>
              <a:t>Spidering gives us a site map. We want to determine application complexity by how much dynamic content there is.</a:t>
            </a:r>
          </a:p>
          <a:p>
            <a:r>
              <a:rPr lang="en-AU" dirty="0"/>
              <a:t>Right click on your domain -&gt; Engagement tools -&gt; Analyse Target &amp; Find Scripts. (Spider 1st).</a:t>
            </a:r>
          </a:p>
          <a:p>
            <a:r>
              <a:rPr lang="en-AU" dirty="0"/>
              <a:t>This gives us a better idea (sometimes only pre-authentication) how to budget/price the assessment. Spidering is not illegal. Throttle if necessary. </a:t>
            </a:r>
            <a:endParaRPr lang="en-IE" dirty="0"/>
          </a:p>
        </p:txBody>
      </p:sp>
    </p:spTree>
    <p:extLst>
      <p:ext uri="{BB962C8B-B14F-4D97-AF65-F5344CB8AC3E}">
        <p14:creationId xmlns:p14="http://schemas.microsoft.com/office/powerpoint/2010/main" val="269068636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AA55-632C-4661-B53D-239B4F1AADB6}"/>
              </a:ext>
            </a:extLst>
          </p:cNvPr>
          <p:cNvSpPr>
            <a:spLocks noGrp="1"/>
          </p:cNvSpPr>
          <p:nvPr>
            <p:ph type="title"/>
          </p:nvPr>
        </p:nvSpPr>
        <p:spPr/>
        <p:txBody>
          <a:bodyPr/>
          <a:lstStyle/>
          <a:p>
            <a:r>
              <a:rPr lang="en-IE" dirty="0"/>
              <a:t>Common Hacking methodology</a:t>
            </a:r>
          </a:p>
        </p:txBody>
      </p:sp>
      <p:sp>
        <p:nvSpPr>
          <p:cNvPr id="3" name="Content Placeholder 2">
            <a:extLst>
              <a:ext uri="{FF2B5EF4-FFF2-40B4-BE49-F238E27FC236}">
                <a16:creationId xmlns:a16="http://schemas.microsoft.com/office/drawing/2014/main" id="{09CCF3BB-3B75-428D-9D01-380D1DF57B18}"/>
              </a:ext>
            </a:extLst>
          </p:cNvPr>
          <p:cNvSpPr>
            <a:spLocks noGrp="1"/>
          </p:cNvSpPr>
          <p:nvPr>
            <p:ph idx="1"/>
          </p:nvPr>
        </p:nvSpPr>
        <p:spPr/>
        <p:txBody>
          <a:bodyPr>
            <a:normAutofit fontScale="70000" lnSpcReduction="20000"/>
          </a:bodyPr>
          <a:lstStyle/>
          <a:p>
            <a:r>
              <a:rPr lang="en-IE" dirty="0"/>
              <a:t>Open Source Intelligence Gathering </a:t>
            </a:r>
          </a:p>
          <a:p>
            <a:r>
              <a:rPr lang="en-IE" dirty="0"/>
              <a:t>Mapping the target * </a:t>
            </a:r>
          </a:p>
          <a:p>
            <a:r>
              <a:rPr lang="en-IE" dirty="0"/>
              <a:t>Vulnerability Assessment &amp; Fuzzing * </a:t>
            </a:r>
          </a:p>
          <a:p>
            <a:r>
              <a:rPr lang="en-IE" dirty="0"/>
              <a:t>Exploitation * </a:t>
            </a:r>
          </a:p>
          <a:p>
            <a:r>
              <a:rPr lang="en-IE" dirty="0"/>
              <a:t>Session Testing * </a:t>
            </a:r>
          </a:p>
          <a:p>
            <a:r>
              <a:rPr lang="en-IE" dirty="0"/>
              <a:t>Authentication Testing * </a:t>
            </a:r>
          </a:p>
          <a:p>
            <a:r>
              <a:rPr lang="en-IE" dirty="0"/>
              <a:t>Logic Testing </a:t>
            </a:r>
          </a:p>
          <a:p>
            <a:r>
              <a:rPr lang="en-IE" dirty="0"/>
              <a:t>Server Tests * </a:t>
            </a:r>
          </a:p>
          <a:p>
            <a:r>
              <a:rPr lang="en-IE" dirty="0"/>
              <a:t>Auxiliary tests (Flash, Java, ActiveX, Web Services) </a:t>
            </a:r>
          </a:p>
          <a:p>
            <a:r>
              <a:rPr lang="en-IE" dirty="0"/>
              <a:t>+ more… many people do different things or do their tests in different orders.</a:t>
            </a:r>
          </a:p>
          <a:p>
            <a:pPr marL="0" indent="0">
              <a:buNone/>
            </a:pPr>
            <a:endParaRPr lang="en-IE" dirty="0"/>
          </a:p>
          <a:p>
            <a:pPr marL="0" indent="0">
              <a:buNone/>
            </a:pPr>
            <a:r>
              <a:rPr lang="en-IE" sz="2300" dirty="0">
                <a:hlinkClick r:id="rId2"/>
              </a:rPr>
              <a:t>https://portswigger.net/burp/documentation/desktop/penetration-testing</a:t>
            </a:r>
            <a:endParaRPr lang="en-IE" sz="2300" dirty="0"/>
          </a:p>
          <a:p>
            <a:pPr marL="0" indent="0">
              <a:buNone/>
            </a:pPr>
            <a:endParaRPr lang="en-IE" dirty="0"/>
          </a:p>
        </p:txBody>
      </p:sp>
    </p:spTree>
    <p:extLst>
      <p:ext uri="{BB962C8B-B14F-4D97-AF65-F5344CB8AC3E}">
        <p14:creationId xmlns:p14="http://schemas.microsoft.com/office/powerpoint/2010/main" val="100569176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42B8C-A597-4382-904E-8C48E2935700}"/>
              </a:ext>
            </a:extLst>
          </p:cNvPr>
          <p:cNvSpPr>
            <a:spLocks noGrp="1"/>
          </p:cNvSpPr>
          <p:nvPr>
            <p:ph type="title"/>
          </p:nvPr>
        </p:nvSpPr>
        <p:spPr/>
        <p:txBody>
          <a:bodyPr/>
          <a:lstStyle/>
          <a:p>
            <a:r>
              <a:rPr lang="en-IE" dirty="0"/>
              <a:t>Installation and configuration</a:t>
            </a:r>
          </a:p>
        </p:txBody>
      </p:sp>
      <p:sp>
        <p:nvSpPr>
          <p:cNvPr id="3" name="Content Placeholder 2">
            <a:extLst>
              <a:ext uri="{FF2B5EF4-FFF2-40B4-BE49-F238E27FC236}">
                <a16:creationId xmlns:a16="http://schemas.microsoft.com/office/drawing/2014/main" id="{6CB35CC6-401A-4AC3-9C56-9E0FA44C808F}"/>
              </a:ext>
            </a:extLst>
          </p:cNvPr>
          <p:cNvSpPr>
            <a:spLocks noGrp="1"/>
          </p:cNvSpPr>
          <p:nvPr>
            <p:ph idx="1"/>
          </p:nvPr>
        </p:nvSpPr>
        <p:spPr/>
        <p:txBody>
          <a:bodyPr/>
          <a:lstStyle/>
          <a:p>
            <a:r>
              <a:rPr lang="en-AU" dirty="0"/>
              <a:t>Downloading Burp Software and your License Key</a:t>
            </a:r>
          </a:p>
          <a:p>
            <a:r>
              <a:rPr lang="en-AU" dirty="0"/>
              <a:t>Activating your Burp License Key</a:t>
            </a:r>
          </a:p>
          <a:p>
            <a:r>
              <a:rPr lang="en-AU" dirty="0"/>
              <a:t>Launching Burp Suite from your Desktop</a:t>
            </a:r>
          </a:p>
          <a:p>
            <a:r>
              <a:rPr lang="en-AU" dirty="0"/>
              <a:t>Burp Suite Display Settings</a:t>
            </a:r>
          </a:p>
          <a:p>
            <a:r>
              <a:rPr lang="en-AU" dirty="0"/>
              <a:t>Configuring your Browser to work with Burp</a:t>
            </a:r>
          </a:p>
          <a:p>
            <a:pPr marL="0" indent="0">
              <a:buNone/>
            </a:pPr>
            <a:endParaRPr lang="en-IE" dirty="0"/>
          </a:p>
        </p:txBody>
      </p:sp>
    </p:spTree>
    <p:extLst>
      <p:ext uri="{BB962C8B-B14F-4D97-AF65-F5344CB8AC3E}">
        <p14:creationId xmlns:p14="http://schemas.microsoft.com/office/powerpoint/2010/main" val="377634491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79BC-FC46-4791-8E2D-13F1C0A48871}"/>
              </a:ext>
            </a:extLst>
          </p:cNvPr>
          <p:cNvSpPr>
            <a:spLocks noGrp="1"/>
          </p:cNvSpPr>
          <p:nvPr>
            <p:ph type="title"/>
          </p:nvPr>
        </p:nvSpPr>
        <p:spPr/>
        <p:txBody>
          <a:bodyPr/>
          <a:lstStyle/>
          <a:p>
            <a:r>
              <a:rPr lang="en-IE" dirty="0"/>
              <a:t>Burp suite Proxy</a:t>
            </a:r>
          </a:p>
        </p:txBody>
      </p:sp>
      <p:sp>
        <p:nvSpPr>
          <p:cNvPr id="3" name="Content Placeholder 2">
            <a:extLst>
              <a:ext uri="{FF2B5EF4-FFF2-40B4-BE49-F238E27FC236}">
                <a16:creationId xmlns:a16="http://schemas.microsoft.com/office/drawing/2014/main" id="{EF596E16-21FA-473C-B9BB-762AF60FB5C2}"/>
              </a:ext>
            </a:extLst>
          </p:cNvPr>
          <p:cNvSpPr>
            <a:spLocks noGrp="1"/>
          </p:cNvSpPr>
          <p:nvPr>
            <p:ph idx="1"/>
          </p:nvPr>
        </p:nvSpPr>
        <p:spPr/>
        <p:txBody>
          <a:bodyPr/>
          <a:lstStyle/>
          <a:p>
            <a:r>
              <a:rPr lang="en-IE" dirty="0"/>
              <a:t>Man in the middle</a:t>
            </a:r>
          </a:p>
          <a:p>
            <a:pPr marL="0" indent="0">
              <a:buNone/>
            </a:pPr>
            <a:endParaRPr lang="en-IE" dirty="0"/>
          </a:p>
        </p:txBody>
      </p:sp>
      <p:pic>
        <p:nvPicPr>
          <p:cNvPr id="5" name="Picture 4" descr="A close up of a computer&#10;&#10;Description automatically generated">
            <a:extLst>
              <a:ext uri="{FF2B5EF4-FFF2-40B4-BE49-F238E27FC236}">
                <a16:creationId xmlns:a16="http://schemas.microsoft.com/office/drawing/2014/main" id="{CCB7D722-DBF7-4262-900A-A60F97F97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2263" y="2742620"/>
            <a:ext cx="7707473" cy="2850542"/>
          </a:xfrm>
          <a:prstGeom prst="rect">
            <a:avLst/>
          </a:prstGeom>
        </p:spPr>
      </p:pic>
    </p:spTree>
    <p:extLst>
      <p:ext uri="{BB962C8B-B14F-4D97-AF65-F5344CB8AC3E}">
        <p14:creationId xmlns:p14="http://schemas.microsoft.com/office/powerpoint/2010/main" val="5427968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B3968-8F49-4D75-BBAE-735F4A32D40A}"/>
              </a:ext>
            </a:extLst>
          </p:cNvPr>
          <p:cNvSpPr>
            <a:spLocks noGrp="1"/>
          </p:cNvSpPr>
          <p:nvPr>
            <p:ph type="title"/>
          </p:nvPr>
        </p:nvSpPr>
        <p:spPr/>
        <p:txBody>
          <a:bodyPr/>
          <a:lstStyle/>
          <a:p>
            <a:r>
              <a:rPr lang="en-IE" dirty="0"/>
              <a:t>Burp Suite Sitemap</a:t>
            </a:r>
          </a:p>
        </p:txBody>
      </p:sp>
      <p:sp>
        <p:nvSpPr>
          <p:cNvPr id="3" name="Content Placeholder 2">
            <a:extLst>
              <a:ext uri="{FF2B5EF4-FFF2-40B4-BE49-F238E27FC236}">
                <a16:creationId xmlns:a16="http://schemas.microsoft.com/office/drawing/2014/main" id="{13A2C5BD-E755-49F8-B2B5-A58278F203ED}"/>
              </a:ext>
            </a:extLst>
          </p:cNvPr>
          <p:cNvSpPr>
            <a:spLocks noGrp="1"/>
          </p:cNvSpPr>
          <p:nvPr>
            <p:ph idx="1"/>
          </p:nvPr>
        </p:nvSpPr>
        <p:spPr/>
        <p:txBody>
          <a:bodyPr>
            <a:normAutofit/>
          </a:bodyPr>
          <a:lstStyle/>
          <a:p>
            <a:r>
              <a:rPr lang="en-AU" sz="2400" dirty="0"/>
              <a:t>The site map aggregates all of the information that Burp has gathered about applications. </a:t>
            </a:r>
          </a:p>
          <a:p>
            <a:r>
              <a:rPr lang="en-AU" sz="2400" dirty="0"/>
              <a:t>You can filter and annotate this information to help manage it, and also use the site map to drive your testing workflow.</a:t>
            </a:r>
            <a:endParaRPr lang="en-IE" sz="2400" dirty="0"/>
          </a:p>
        </p:txBody>
      </p:sp>
      <p:pic>
        <p:nvPicPr>
          <p:cNvPr id="4" name="Picture 3">
            <a:extLst>
              <a:ext uri="{FF2B5EF4-FFF2-40B4-BE49-F238E27FC236}">
                <a16:creationId xmlns:a16="http://schemas.microsoft.com/office/drawing/2014/main" id="{153C40BE-E12E-45CA-9288-900D5F2F5762}"/>
              </a:ext>
            </a:extLst>
          </p:cNvPr>
          <p:cNvPicPr>
            <a:picLocks noChangeAspect="1"/>
          </p:cNvPicPr>
          <p:nvPr/>
        </p:nvPicPr>
        <p:blipFill>
          <a:blip r:embed="rId2"/>
          <a:stretch>
            <a:fillRect/>
          </a:stretch>
        </p:blipFill>
        <p:spPr>
          <a:xfrm>
            <a:off x="2658256" y="3429000"/>
            <a:ext cx="6096000" cy="3200400"/>
          </a:xfrm>
          <a:prstGeom prst="rect">
            <a:avLst/>
          </a:prstGeom>
        </p:spPr>
      </p:pic>
    </p:spTree>
    <p:extLst>
      <p:ext uri="{BB962C8B-B14F-4D97-AF65-F5344CB8AC3E}">
        <p14:creationId xmlns:p14="http://schemas.microsoft.com/office/powerpoint/2010/main" val="746870210"/>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1</TotalTime>
  <Words>845</Words>
  <Application>Microsoft Office PowerPoint</Application>
  <PresentationFormat>Widescreen</PresentationFormat>
  <Paragraphs>104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Celestial</vt:lpstr>
      <vt:lpstr>Pen-testers tool box series part-1: Burpsuite</vt:lpstr>
      <vt:lpstr>Who am I??</vt:lpstr>
      <vt:lpstr>Web app pen-testing</vt:lpstr>
      <vt:lpstr>Why Burpsuite</vt:lpstr>
      <vt:lpstr>Burp suite and the process</vt:lpstr>
      <vt:lpstr>Common Hacking methodology</vt:lpstr>
      <vt:lpstr>Installation and configuration</vt:lpstr>
      <vt:lpstr>Burp suite Proxy</vt:lpstr>
      <vt:lpstr>Burp Suite Sitemap</vt:lpstr>
      <vt:lpstr>Scanner</vt:lpstr>
      <vt:lpstr>Burp Suite Scanner</vt:lpstr>
      <vt:lpstr>Burp Suite Repeater</vt:lpstr>
      <vt:lpstr>Burp Suite Intruder</vt:lpstr>
      <vt:lpstr>Burp Suite Intruder- Payload types</vt:lpstr>
      <vt:lpstr>Burp Suite Decoder</vt:lpstr>
      <vt:lpstr>PowerPoint Presentation</vt:lpstr>
      <vt:lpstr>Verdict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Pen-testers tool box series part-1: Burpsuite</dc:title>
  <dc:creator>Dhina Krishnan</dc:creator>
  <cp:lastModifiedBy>Dhina Krishnan</cp:lastModifiedBy>
  <cp:revision>1</cp:revision>
  <dcterms:created xsi:type="dcterms:W3CDTF">2019-07-09T16:34:12Z</dcterms:created>
  <dcterms:modified xsi:type="dcterms:W3CDTF">2019-07-09T16:35:56Z</dcterms:modified>
</cp:coreProperties>
</file>