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  <p:sldId id="277" r:id="rId5"/>
    <p:sldId id="278" r:id="rId6"/>
    <p:sldId id="294" r:id="rId7"/>
    <p:sldId id="295" r:id="rId8"/>
    <p:sldId id="293" r:id="rId9"/>
    <p:sldId id="279" r:id="rId10"/>
    <p:sldId id="281" r:id="rId11"/>
    <p:sldId id="282" r:id="rId12"/>
    <p:sldId id="284" r:id="rId13"/>
    <p:sldId id="285" r:id="rId14"/>
    <p:sldId id="286" r:id="rId15"/>
    <p:sldId id="280" r:id="rId16"/>
    <p:sldId id="296" r:id="rId17"/>
    <p:sldId id="297" r:id="rId18"/>
    <p:sldId id="283" r:id="rId19"/>
    <p:sldId id="289" r:id="rId20"/>
    <p:sldId id="287" r:id="rId21"/>
    <p:sldId id="291" r:id="rId22"/>
    <p:sldId id="292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DAE99-65C8-E2CA-4F9F-3564898FA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26C86-82D3-5C38-71F3-50AF7E01B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D5F5A-3EBD-FB71-A080-040B34B8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DC84-E62D-447A-A958-029AA03F5771}" type="datetimeFigureOut">
              <a:rPr lang="en-IE" smtClean="0"/>
              <a:t>04/10/2022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8FFCB-FC72-961A-CC2D-E0BBBC9A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4641-736E-E174-06FA-CE538D20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A9D9-2DA0-4DA2-A71D-C461A174FC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058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BBD4-36B8-5CFC-C24A-911A1148A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5C65F-7A12-CCC7-7DD1-C88C0121F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571B5-24BF-DF10-3068-7C8C3F22E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DC84-E62D-447A-A958-029AA03F5771}" type="datetimeFigureOut">
              <a:rPr lang="en-IE" smtClean="0"/>
              <a:t>04/10/2022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3616C-BBE3-C99B-DCA9-E45337870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94E45-870E-8385-766C-4D6D3742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A9D9-2DA0-4DA2-A71D-C461A174FC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087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4A72A8-C9E4-FBF0-B087-54917F4E4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2FE7D-2218-E746-143F-22CFF3AC9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B0114-FC41-A870-D4C4-F825EB52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DC84-E62D-447A-A958-029AA03F5771}" type="datetimeFigureOut">
              <a:rPr lang="en-IE" smtClean="0"/>
              <a:t>04/10/2022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47A25-2561-8DCE-4221-CEC5B244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562B4-2A48-86CC-1ED5-ED461286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A9D9-2DA0-4DA2-A71D-C461A174FC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849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36FA-F6BD-F42F-B865-6F348D65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889A7-43F9-2044-A03E-B5BCE2A4F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9EFB2-82C2-EC88-CE81-CAFEA602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DC84-E62D-447A-A958-029AA03F5771}" type="datetimeFigureOut">
              <a:rPr lang="en-IE" smtClean="0"/>
              <a:t>04/10/2022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86F76-DCE2-3C0F-668F-60497B7F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1B51E-B8B3-ED28-A60B-5CA2A5AF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A9D9-2DA0-4DA2-A71D-C461A174FC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551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67A3A-B457-AB0E-B4B5-1F128B79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11C14-6507-0CA7-A7D6-F391660DA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ECB9E-B3BD-C0C7-0623-5F555CB20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DC84-E62D-447A-A958-029AA03F5771}" type="datetimeFigureOut">
              <a:rPr lang="en-IE" smtClean="0"/>
              <a:t>04/10/2022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11476-6431-91FA-2AD3-345E5E14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77FD2-23BB-5689-3374-AD3004D3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A9D9-2DA0-4DA2-A71D-C461A174FC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931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17BA-28C4-345D-8448-DBE62549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18478-FC2D-8844-6B3E-18473F165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BF899-B438-159E-F94B-D0B42D1D7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69E40-977C-D6FE-5B5E-921226A37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DC84-E62D-447A-A958-029AA03F5771}" type="datetimeFigureOut">
              <a:rPr lang="en-IE" smtClean="0"/>
              <a:t>04/10/2022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7B195-6E38-B88D-C597-6983B87D6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6465A-78F3-2726-5E51-0A38F4B9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A9D9-2DA0-4DA2-A71D-C461A174FC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84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21A3-4011-0E86-4156-B471C846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93F7B-F7B3-4857-B07D-8DBF73CD9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A85-31A5-AA7C-3087-F88832ED7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C5CA8-7399-2A07-56CB-7C31EA10F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05999C-1DE4-B3A6-5D97-5BA72FDC0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E1E28-D7EC-0A2D-A586-76FE9DF2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DC84-E62D-447A-A958-029AA03F5771}" type="datetimeFigureOut">
              <a:rPr lang="en-IE" smtClean="0"/>
              <a:t>04/10/2022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9AE707-A470-929E-E6BE-A3AB8A54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F9395-DA3D-C666-FD9F-ACDE6898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A9D9-2DA0-4DA2-A71D-C461A174FC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503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AE87-6E52-0521-E716-CB727D10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E3088-93B7-D36C-7E88-CFFA03F2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DC84-E62D-447A-A958-029AA03F5771}" type="datetimeFigureOut">
              <a:rPr lang="en-IE" smtClean="0"/>
              <a:t>04/10/2022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56C67-FEC7-F78B-51D4-48FC2F9BA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DBB01-D1A4-079E-214F-2BFCBD1D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A9D9-2DA0-4DA2-A71D-C461A174FC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227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98528-5766-61CC-7086-9CD2B30A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DC84-E62D-447A-A958-029AA03F5771}" type="datetimeFigureOut">
              <a:rPr lang="en-IE" smtClean="0"/>
              <a:t>04/10/2022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6A087D-7F20-F21E-16D3-686C45A7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44304-12FF-5B14-D963-EA74E842A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A9D9-2DA0-4DA2-A71D-C461A174FC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314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F916-7A6A-285B-C16B-E6CD63F50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0CBE1-9977-FC53-0ED2-D0D4CDB1F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2B060-4308-7428-5975-37505756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CB3AD-63EE-9CC1-34E9-807F92E0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DC84-E62D-447A-A958-029AA03F5771}" type="datetimeFigureOut">
              <a:rPr lang="en-IE" smtClean="0"/>
              <a:t>04/10/2022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41600-CFC4-853C-9B27-421C980C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ADCE2-A35D-0B48-F874-09572229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A9D9-2DA0-4DA2-A71D-C461A174FC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082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436C-8B01-B045-64A6-1DAD8601F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40C6E-5015-3BFC-C866-0E25EC3B0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3CB93-546A-BA7C-B7AD-5CDA211C2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0C57F-2470-E65A-D584-B6D0E7AC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DC84-E62D-447A-A958-029AA03F5771}" type="datetimeFigureOut">
              <a:rPr lang="en-IE" smtClean="0"/>
              <a:t>04/10/2022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E134A-4AB0-DB19-A98C-8288BD74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E9D3C-2B6E-6CAB-6C4F-ECA960BD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A9D9-2DA0-4DA2-A71D-C461A174FC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274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F9286-ADA0-5052-E32C-7C5B8E8C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4E4BE-CB76-CD47-A007-29F6ABE07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31F58-AD83-A26E-BF37-18FDF94B6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2DC84-E62D-447A-A958-029AA03F5771}" type="datetimeFigureOut">
              <a:rPr lang="en-IE" smtClean="0"/>
              <a:t>04/10/2022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48779-1D0A-FF0C-EB6F-444D86269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5DA2D-582D-D7BE-497A-8D70FBC56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DA9D9-2DA0-4DA2-A71D-C461A174FC8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35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FE9696E-1993-4E77-D778-0CD7FB5FCCF1}"/>
              </a:ext>
            </a:extLst>
          </p:cNvPr>
          <p:cNvSpPr/>
          <p:nvPr/>
        </p:nvSpPr>
        <p:spPr>
          <a:xfrm>
            <a:off x="9196387" y="174625"/>
            <a:ext cx="2943225" cy="85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dirty="0"/>
              <a:t>The world of </a:t>
            </a:r>
            <a:r>
              <a:rPr lang="en-IE" sz="2000" dirty="0" err="1"/>
              <a:t>pfsense</a:t>
            </a:r>
            <a:endParaRPr lang="en-IE" sz="2000" dirty="0"/>
          </a:p>
          <a:p>
            <a:pPr algn="ctr"/>
            <a:r>
              <a:rPr lang="en-IE" sz="1000" dirty="0"/>
              <a:t>Paul Horgan @pauliehorgan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EA22B1-7EB1-4C9A-759C-9AA0F8A28764}"/>
              </a:ext>
            </a:extLst>
          </p:cNvPr>
          <p:cNvSpPr txBox="1"/>
          <p:nvPr/>
        </p:nvSpPr>
        <p:spPr>
          <a:xfrm>
            <a:off x="1841240" y="1674674"/>
            <a:ext cx="88267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u="sng" dirty="0"/>
              <a:t>Who am I ? </a:t>
            </a:r>
          </a:p>
          <a:p>
            <a:r>
              <a:rPr lang="en-IE" dirty="0"/>
              <a:t>My name is Paul Horgan and I work as an IT Manager for an MSP based in Cork</a:t>
            </a:r>
          </a:p>
          <a:p>
            <a:r>
              <a:rPr lang="en-IE" dirty="0"/>
              <a:t>For those who care about such things, I currently hold CISSP and PMP certifications</a:t>
            </a:r>
          </a:p>
          <a:p>
            <a:r>
              <a:rPr lang="en-IE" dirty="0"/>
              <a:t>Previously I have held Microsoft and Cisco accreditations</a:t>
            </a:r>
          </a:p>
          <a:p>
            <a:endParaRPr lang="en-IE" dirty="0"/>
          </a:p>
          <a:p>
            <a:r>
              <a:rPr lang="en-IE" dirty="0"/>
              <a:t>Information Security is not my full time job, yet.</a:t>
            </a:r>
          </a:p>
          <a:p>
            <a:r>
              <a:rPr lang="en-IE" dirty="0"/>
              <a:t>I do this as a hobby, which should tell you all you need to know about my personality.</a:t>
            </a:r>
          </a:p>
          <a:p>
            <a:endParaRPr lang="en-IE" dirty="0"/>
          </a:p>
          <a:p>
            <a:r>
              <a:rPr lang="en-IE" dirty="0"/>
              <a:t>I am active on THM, HTB and Offensive Security’s proving grounds platforms</a:t>
            </a:r>
          </a:p>
          <a:p>
            <a:r>
              <a:rPr lang="en-IE" dirty="0"/>
              <a:t>I like CTF’s and I am on twitter: @pauliehorgan </a:t>
            </a:r>
          </a:p>
        </p:txBody>
      </p:sp>
    </p:spTree>
    <p:extLst>
      <p:ext uri="{BB962C8B-B14F-4D97-AF65-F5344CB8AC3E}">
        <p14:creationId xmlns:p14="http://schemas.microsoft.com/office/powerpoint/2010/main" val="31149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379AA2-4427-30FE-5D26-2D54A8419802}"/>
              </a:ext>
            </a:extLst>
          </p:cNvPr>
          <p:cNvSpPr/>
          <p:nvPr/>
        </p:nvSpPr>
        <p:spPr>
          <a:xfrm>
            <a:off x="9196387" y="174625"/>
            <a:ext cx="2943225" cy="85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dirty="0"/>
              <a:t>The world of </a:t>
            </a:r>
            <a:r>
              <a:rPr lang="en-IE" sz="2000" dirty="0" err="1"/>
              <a:t>pfsense</a:t>
            </a:r>
            <a:endParaRPr lang="en-IE" sz="2000" dirty="0"/>
          </a:p>
          <a:p>
            <a:pPr algn="ctr"/>
            <a:r>
              <a:rPr lang="en-IE" sz="1000" dirty="0"/>
              <a:t>Paul Horgan @pauliehorgan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9C07AD-ADB2-11E9-BBE4-65749EAE2726}"/>
              </a:ext>
            </a:extLst>
          </p:cNvPr>
          <p:cNvSpPr txBox="1"/>
          <p:nvPr/>
        </p:nvSpPr>
        <p:spPr>
          <a:xfrm>
            <a:off x="307909" y="851385"/>
            <a:ext cx="10543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u="sng" dirty="0"/>
              <a:t>Routing:</a:t>
            </a:r>
          </a:p>
          <a:p>
            <a:endParaRPr lang="en-IE" dirty="0"/>
          </a:p>
          <a:p>
            <a:r>
              <a:rPr lang="en-IE" dirty="0"/>
              <a:t>This is as you’d imagine a fully featured router. You can assign VLANs, have specific ports follow specific Firewall rules, run multiple VPN endpoints (or instances of OpenVPN) , from the one single box.</a:t>
            </a:r>
          </a:p>
          <a:p>
            <a:r>
              <a:rPr lang="en-IE" dirty="0"/>
              <a:t>I would recommend breaking out your network into segments and putting them on separate interfaces, but then I’m weird that way.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9B2D68-F3E5-B2D5-00E6-6BA45434F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33" y="3073141"/>
            <a:ext cx="11764628" cy="309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64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379AA2-4427-30FE-5D26-2D54A8419802}"/>
              </a:ext>
            </a:extLst>
          </p:cNvPr>
          <p:cNvSpPr/>
          <p:nvPr/>
        </p:nvSpPr>
        <p:spPr>
          <a:xfrm>
            <a:off x="9196387" y="174625"/>
            <a:ext cx="2943225" cy="85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dirty="0"/>
              <a:t>The world of </a:t>
            </a:r>
            <a:r>
              <a:rPr lang="en-IE" sz="2000" dirty="0" err="1"/>
              <a:t>pfsense</a:t>
            </a:r>
            <a:endParaRPr lang="en-IE" sz="2000" dirty="0"/>
          </a:p>
          <a:p>
            <a:pPr algn="ctr"/>
            <a:r>
              <a:rPr lang="en-IE" sz="1000" dirty="0"/>
              <a:t>Paul Horgan @pauliehorgan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CA8D84-6113-4CCB-5A89-36F225508D21}"/>
              </a:ext>
            </a:extLst>
          </p:cNvPr>
          <p:cNvSpPr txBox="1"/>
          <p:nvPr/>
        </p:nvSpPr>
        <p:spPr>
          <a:xfrm>
            <a:off x="270587" y="474345"/>
            <a:ext cx="990911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u="sng" dirty="0"/>
              <a:t>IDS/IPS</a:t>
            </a:r>
          </a:p>
          <a:p>
            <a:endParaRPr lang="en-IE" dirty="0"/>
          </a:p>
          <a:p>
            <a:r>
              <a:rPr lang="en-IE" dirty="0"/>
              <a:t>IPS and IDS are delivered by Snort or Suricata. There are pros and cons for each of these packages and the online discussions can get heated about it.</a:t>
            </a:r>
          </a:p>
          <a:p>
            <a:r>
              <a:rPr lang="en-GB" dirty="0"/>
              <a:t>Snort is an intrusion detection and prevention system. It can be configured to simply log detected network events to both log and block them. Thanks to </a:t>
            </a:r>
            <a:r>
              <a:rPr lang="en-GB" dirty="0" err="1"/>
              <a:t>OpenAppID</a:t>
            </a:r>
            <a:r>
              <a:rPr lang="en-GB" dirty="0"/>
              <a:t> detectors and rules, Snort package enables application detection and filtering. The package is available to install in the </a:t>
            </a:r>
            <a:r>
              <a:rPr lang="en-GB" dirty="0" err="1"/>
              <a:t>pfSense</a:t>
            </a:r>
            <a:r>
              <a:rPr lang="en-GB" dirty="0"/>
              <a:t>® software GUI from System &gt; Package Manager. Snort operates using detection signatures called rules. Snort rules can be custom created by the user, or any of several pre-packaged rule sets can be enabled and downloaded.</a:t>
            </a:r>
          </a:p>
          <a:p>
            <a:r>
              <a:rPr lang="en-GB" dirty="0"/>
              <a:t>Important note on IDS/IPS – everything is in the ruleset(s). IDS is not a set it up and walk away exercise. There is an awful lot of false positives and rule tuning to get this working right. </a:t>
            </a:r>
          </a:p>
          <a:p>
            <a:r>
              <a:rPr lang="en-GB" dirty="0"/>
              <a:t>One painful lesson I learned is that you don’t want to monitor the WAN port, you want the LAN port. Otherwise you wind up with a lot of noise and logs to dig through.</a:t>
            </a:r>
          </a:p>
          <a:p>
            <a:endParaRPr lang="en-GB" dirty="0"/>
          </a:p>
          <a:p>
            <a:r>
              <a:rPr lang="en-GB" dirty="0"/>
              <a:t>The Snort package currently offers support for these pre-packaged rules: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Snort VRT (Vulnerability Research Team)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Snort GPLv2 Community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Emerging Threats Open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Emerging Threats Pro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OpenAppID</a:t>
            </a:r>
            <a:r>
              <a:rPr lang="en-GB" dirty="0"/>
              <a:t> Open detectors and rules for application detection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69716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379AA2-4427-30FE-5D26-2D54A8419802}"/>
              </a:ext>
            </a:extLst>
          </p:cNvPr>
          <p:cNvSpPr/>
          <p:nvPr/>
        </p:nvSpPr>
        <p:spPr>
          <a:xfrm>
            <a:off x="9196387" y="174625"/>
            <a:ext cx="2943225" cy="85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dirty="0"/>
              <a:t>The world of </a:t>
            </a:r>
            <a:r>
              <a:rPr lang="en-IE" sz="2000" dirty="0" err="1"/>
              <a:t>pfsense</a:t>
            </a:r>
            <a:endParaRPr lang="en-IE" sz="2000" dirty="0"/>
          </a:p>
          <a:p>
            <a:pPr algn="ctr"/>
            <a:r>
              <a:rPr lang="en-IE" sz="1000" dirty="0"/>
              <a:t>Paul Horgan @pauliehorgan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11ABD2-D8AB-B200-9FF7-49C01F798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893" y="2186068"/>
            <a:ext cx="7138315" cy="44973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D29F52-B717-61CB-84F0-9BCDECD1FE04}"/>
              </a:ext>
            </a:extLst>
          </p:cNvPr>
          <p:cNvSpPr txBox="1"/>
          <p:nvPr/>
        </p:nvSpPr>
        <p:spPr>
          <a:xfrm>
            <a:off x="361950" y="1030288"/>
            <a:ext cx="9211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Again, the level of logging is far beyond what you’d expect from a free product, and if you aren’t careful can get out of hand fast. See below for why you don’t monitor the WAN port.</a:t>
            </a:r>
          </a:p>
          <a:p>
            <a:r>
              <a:rPr lang="en-IE" dirty="0"/>
              <a:t>You can apply rulesets per interface so if you have a sensitive network you can add more rules, and maybe not monitor your guest network for example.</a:t>
            </a:r>
          </a:p>
        </p:txBody>
      </p:sp>
    </p:spTree>
    <p:extLst>
      <p:ext uri="{BB962C8B-B14F-4D97-AF65-F5344CB8AC3E}">
        <p14:creationId xmlns:p14="http://schemas.microsoft.com/office/powerpoint/2010/main" val="1710369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379AA2-4427-30FE-5D26-2D54A8419802}"/>
              </a:ext>
            </a:extLst>
          </p:cNvPr>
          <p:cNvSpPr/>
          <p:nvPr/>
        </p:nvSpPr>
        <p:spPr>
          <a:xfrm>
            <a:off x="9196387" y="174625"/>
            <a:ext cx="2943225" cy="85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dirty="0"/>
              <a:t>The world of </a:t>
            </a:r>
            <a:r>
              <a:rPr lang="en-IE" sz="2000" dirty="0" err="1"/>
              <a:t>pfsense</a:t>
            </a:r>
            <a:endParaRPr lang="en-IE" sz="2000" dirty="0"/>
          </a:p>
          <a:p>
            <a:pPr algn="ctr"/>
            <a:r>
              <a:rPr lang="en-IE" sz="1000" dirty="0"/>
              <a:t>Paul Horgan @pauliehorgan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779171-2C39-D88C-F6DB-12196B88B5A8}"/>
              </a:ext>
            </a:extLst>
          </p:cNvPr>
          <p:cNvSpPr txBox="1"/>
          <p:nvPr/>
        </p:nvSpPr>
        <p:spPr>
          <a:xfrm>
            <a:off x="214993" y="1180954"/>
            <a:ext cx="80989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u="sng" dirty="0"/>
              <a:t>Traffic Shaping</a:t>
            </a:r>
          </a:p>
          <a:p>
            <a:endParaRPr lang="en-IE" dirty="0"/>
          </a:p>
          <a:p>
            <a:r>
              <a:rPr lang="en-IE" dirty="0" err="1"/>
              <a:t>Pfsense</a:t>
            </a:r>
            <a:r>
              <a:rPr lang="en-IE" dirty="0"/>
              <a:t> will allow you to allocate a set amount of bandwidth per device.</a:t>
            </a:r>
          </a:p>
          <a:p>
            <a:r>
              <a:rPr lang="en-IE" dirty="0"/>
              <a:t>So it will attempt to reign in applications like Netflix from hogging all the bandwidth.</a:t>
            </a:r>
          </a:p>
          <a:p>
            <a:r>
              <a:rPr lang="en-IE" dirty="0"/>
              <a:t>It can also be set to allow a “Daily data allowance”, again per device, so it will for instance stop your kids downloading more than 5 GB per day/week/month</a:t>
            </a:r>
          </a:p>
          <a:p>
            <a:endParaRPr lang="en-IE" dirty="0"/>
          </a:p>
          <a:p>
            <a:r>
              <a:rPr lang="en-IE" dirty="0"/>
              <a:t>You can break this out into per device, per IP, per VLAN,  per subnet or per Interface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82107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379AA2-4427-30FE-5D26-2D54A8419802}"/>
              </a:ext>
            </a:extLst>
          </p:cNvPr>
          <p:cNvSpPr/>
          <p:nvPr/>
        </p:nvSpPr>
        <p:spPr>
          <a:xfrm>
            <a:off x="9196387" y="174625"/>
            <a:ext cx="2943225" cy="85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dirty="0"/>
              <a:t>The world of </a:t>
            </a:r>
            <a:r>
              <a:rPr lang="en-IE" sz="2000" dirty="0" err="1"/>
              <a:t>pfsense</a:t>
            </a:r>
            <a:endParaRPr lang="en-IE" sz="2000" dirty="0"/>
          </a:p>
          <a:p>
            <a:pPr algn="ctr"/>
            <a:r>
              <a:rPr lang="en-IE" sz="1000" dirty="0"/>
              <a:t>Paul Horgan @pauliehorgan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9625E8-C536-1133-8935-6602E99B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5" y="401217"/>
            <a:ext cx="8881416" cy="631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95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379AA2-4427-30FE-5D26-2D54A8419802}"/>
              </a:ext>
            </a:extLst>
          </p:cNvPr>
          <p:cNvSpPr/>
          <p:nvPr/>
        </p:nvSpPr>
        <p:spPr>
          <a:xfrm>
            <a:off x="9196387" y="174625"/>
            <a:ext cx="2943225" cy="85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dirty="0"/>
              <a:t>The world of </a:t>
            </a:r>
            <a:r>
              <a:rPr lang="en-IE" sz="2000" dirty="0" err="1"/>
              <a:t>pfsense</a:t>
            </a:r>
            <a:endParaRPr lang="en-IE" sz="2000" dirty="0"/>
          </a:p>
          <a:p>
            <a:pPr algn="ctr"/>
            <a:r>
              <a:rPr lang="en-IE" sz="1000" dirty="0"/>
              <a:t>Paul Horgan @pauliehorgan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63470C-8D53-000B-17AD-B233DC25C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46" y="461392"/>
            <a:ext cx="8934741" cy="648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76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35AAF8-148E-4F82-CBC0-3DD7E60DEAFD}"/>
              </a:ext>
            </a:extLst>
          </p:cNvPr>
          <p:cNvSpPr/>
          <p:nvPr/>
        </p:nvSpPr>
        <p:spPr>
          <a:xfrm>
            <a:off x="9121742" y="137303"/>
            <a:ext cx="2943225" cy="85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dirty="0"/>
              <a:t>The world of </a:t>
            </a:r>
            <a:r>
              <a:rPr lang="en-IE" sz="2000" dirty="0" err="1"/>
              <a:t>pfsense</a:t>
            </a:r>
            <a:endParaRPr lang="en-IE" sz="2000" dirty="0"/>
          </a:p>
          <a:p>
            <a:pPr algn="ctr"/>
            <a:r>
              <a:rPr lang="en-IE" sz="1000" dirty="0"/>
              <a:t>Paul Horgan @pauliehorgan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FD8046-9806-B6B7-2CAF-5F894EDEA0FC}"/>
              </a:ext>
            </a:extLst>
          </p:cNvPr>
          <p:cNvSpPr txBox="1"/>
          <p:nvPr/>
        </p:nvSpPr>
        <p:spPr>
          <a:xfrm>
            <a:off x="522514" y="992966"/>
            <a:ext cx="89667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u="sng" dirty="0"/>
              <a:t>Packet Capture</a:t>
            </a:r>
          </a:p>
          <a:p>
            <a:endParaRPr lang="en-IE" dirty="0"/>
          </a:p>
          <a:p>
            <a:r>
              <a:rPr lang="en-IE" dirty="0"/>
              <a:t>One of the nice extras that </a:t>
            </a:r>
            <a:r>
              <a:rPr lang="en-IE" dirty="0" err="1"/>
              <a:t>Pfsense</a:t>
            </a:r>
            <a:r>
              <a:rPr lang="en-IE" dirty="0"/>
              <a:t> will do is packet capture</a:t>
            </a:r>
          </a:p>
          <a:p>
            <a:r>
              <a:rPr lang="en-IE" dirty="0"/>
              <a:t>You can specify the capture based on: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Address family – IP V4 or V6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Host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MAC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Port</a:t>
            </a:r>
          </a:p>
          <a:p>
            <a:endParaRPr lang="en-IE" dirty="0"/>
          </a:p>
          <a:p>
            <a:r>
              <a:rPr lang="en-IE" dirty="0"/>
              <a:t>You can also specify the length of packet captured (for example if you only want the header)</a:t>
            </a:r>
          </a:p>
          <a:p>
            <a:r>
              <a:rPr lang="en-IE" dirty="0"/>
              <a:t>You can also set it to automatically do a reverse DNS on destination or source IP from outside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41123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35AAF8-148E-4F82-CBC0-3DD7E60DEAFD}"/>
              </a:ext>
            </a:extLst>
          </p:cNvPr>
          <p:cNvSpPr/>
          <p:nvPr/>
        </p:nvSpPr>
        <p:spPr>
          <a:xfrm>
            <a:off x="9121742" y="137303"/>
            <a:ext cx="2943225" cy="85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dirty="0"/>
              <a:t>The world of </a:t>
            </a:r>
            <a:r>
              <a:rPr lang="en-IE" sz="2000" dirty="0" err="1"/>
              <a:t>pfsense</a:t>
            </a:r>
            <a:endParaRPr lang="en-IE" sz="2000" dirty="0"/>
          </a:p>
          <a:p>
            <a:pPr algn="ctr"/>
            <a:r>
              <a:rPr lang="en-IE" sz="1000" dirty="0"/>
              <a:t>Paul Horgan @pauliehorgan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E18B50-359D-1222-A96B-B7CB9322D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09" y="1021190"/>
            <a:ext cx="9666515" cy="563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9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379AA2-4427-30FE-5D26-2D54A8419802}"/>
              </a:ext>
            </a:extLst>
          </p:cNvPr>
          <p:cNvSpPr/>
          <p:nvPr/>
        </p:nvSpPr>
        <p:spPr>
          <a:xfrm>
            <a:off x="9196387" y="174625"/>
            <a:ext cx="2943225" cy="85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dirty="0"/>
              <a:t>The world of </a:t>
            </a:r>
            <a:r>
              <a:rPr lang="en-IE" sz="2000" dirty="0" err="1"/>
              <a:t>pfsense</a:t>
            </a:r>
            <a:endParaRPr lang="en-IE" sz="2000" dirty="0"/>
          </a:p>
          <a:p>
            <a:pPr algn="ctr"/>
            <a:r>
              <a:rPr lang="en-IE" sz="1000" dirty="0"/>
              <a:t>Paul Horgan @pauliehorgan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4B35FA-DBFB-AB12-DA87-656BAF873830}"/>
              </a:ext>
            </a:extLst>
          </p:cNvPr>
          <p:cNvSpPr txBox="1"/>
          <p:nvPr/>
        </p:nvSpPr>
        <p:spPr>
          <a:xfrm>
            <a:off x="310835" y="602282"/>
            <a:ext cx="9477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Reporting</a:t>
            </a:r>
          </a:p>
          <a:p>
            <a:endParaRPr lang="en-IE" dirty="0"/>
          </a:p>
          <a:p>
            <a:r>
              <a:rPr lang="en-IE" dirty="0"/>
              <a:t>If you are a stats junkie, this system is heaven.</a:t>
            </a:r>
          </a:p>
          <a:p>
            <a:r>
              <a:rPr lang="en-IE" dirty="0"/>
              <a:t>It’ll monitor everything and anything that can be measured. By default it keeps the last 500 events in each log current and archives the logs weekly/monthly whatever you want</a:t>
            </a:r>
          </a:p>
          <a:p>
            <a:endParaRPr lang="en-IE" dirty="0"/>
          </a:p>
          <a:p>
            <a:endParaRPr lang="en-I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38A4A4-8D26-1806-68A5-72FBE1290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65" y="2633607"/>
            <a:ext cx="7910245" cy="35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40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35AAF8-148E-4F82-CBC0-3DD7E60DEAFD}"/>
              </a:ext>
            </a:extLst>
          </p:cNvPr>
          <p:cNvSpPr/>
          <p:nvPr/>
        </p:nvSpPr>
        <p:spPr>
          <a:xfrm>
            <a:off x="9121742" y="137303"/>
            <a:ext cx="2943225" cy="85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dirty="0"/>
              <a:t>The world of </a:t>
            </a:r>
            <a:r>
              <a:rPr lang="en-IE" sz="2000" dirty="0" err="1"/>
              <a:t>pfsense</a:t>
            </a:r>
            <a:endParaRPr lang="en-IE" sz="2000" dirty="0"/>
          </a:p>
          <a:p>
            <a:pPr algn="ctr"/>
            <a:r>
              <a:rPr lang="en-IE" sz="1000" dirty="0"/>
              <a:t>Paul Horgan @pauliehorgan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537984-6042-C010-A120-9F21214A2361}"/>
              </a:ext>
            </a:extLst>
          </p:cNvPr>
          <p:cNvSpPr txBox="1"/>
          <p:nvPr/>
        </p:nvSpPr>
        <p:spPr>
          <a:xfrm>
            <a:off x="662473" y="759701"/>
            <a:ext cx="89293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u="sng" dirty="0"/>
              <a:t>Alerting</a:t>
            </a:r>
          </a:p>
          <a:p>
            <a:endParaRPr lang="en-IE" dirty="0"/>
          </a:p>
          <a:p>
            <a:r>
              <a:rPr lang="en-IE" dirty="0"/>
              <a:t>As you’d expect, this system can alert via Email using SMTP, but it can also send you alerts via :</a:t>
            </a:r>
          </a:p>
          <a:p>
            <a:endParaRPr lang="en-IE" dirty="0"/>
          </a:p>
          <a:p>
            <a:r>
              <a:rPr lang="en-IE" dirty="0"/>
              <a:t>Telegram</a:t>
            </a:r>
          </a:p>
          <a:p>
            <a:r>
              <a:rPr lang="en-IE" dirty="0"/>
              <a:t>Slack </a:t>
            </a:r>
          </a:p>
          <a:p>
            <a:r>
              <a:rPr lang="en-IE" dirty="0" err="1"/>
              <a:t>WebSMS</a:t>
            </a:r>
            <a:endParaRPr lang="en-IE" dirty="0"/>
          </a:p>
          <a:p>
            <a:r>
              <a:rPr lang="en-IE" dirty="0"/>
              <a:t>SNMP</a:t>
            </a:r>
          </a:p>
          <a:p>
            <a:r>
              <a:rPr lang="en-IE" dirty="0"/>
              <a:t>IRC</a:t>
            </a:r>
          </a:p>
          <a:p>
            <a:endParaRPr lang="en-IE" dirty="0"/>
          </a:p>
          <a:p>
            <a:r>
              <a:rPr lang="en-IE" dirty="0"/>
              <a:t>All the logs are stored in /var/logs so easy to run a </a:t>
            </a:r>
            <a:r>
              <a:rPr lang="en-IE" dirty="0" err="1"/>
              <a:t>cron</a:t>
            </a:r>
            <a:r>
              <a:rPr lang="en-IE" dirty="0"/>
              <a:t> job to automatically back them up</a:t>
            </a:r>
          </a:p>
          <a:p>
            <a:endParaRPr lang="en-IE" dirty="0"/>
          </a:p>
          <a:p>
            <a:r>
              <a:rPr lang="en-IE" dirty="0" err="1"/>
              <a:t>Pfsense</a:t>
            </a:r>
            <a:r>
              <a:rPr lang="en-IE" dirty="0"/>
              <a:t> also plays nice with other network monitoring software like Manage Engine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And you can of course configure the alerts to be as in depth and informative as you like</a:t>
            </a:r>
          </a:p>
        </p:txBody>
      </p:sp>
    </p:spTree>
    <p:extLst>
      <p:ext uri="{BB962C8B-B14F-4D97-AF65-F5344CB8AC3E}">
        <p14:creationId xmlns:p14="http://schemas.microsoft.com/office/powerpoint/2010/main" val="60966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379AA2-4427-30FE-5D26-2D54A8419802}"/>
              </a:ext>
            </a:extLst>
          </p:cNvPr>
          <p:cNvSpPr/>
          <p:nvPr/>
        </p:nvSpPr>
        <p:spPr>
          <a:xfrm>
            <a:off x="9196387" y="174625"/>
            <a:ext cx="2943225" cy="85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dirty="0"/>
              <a:t>The world of </a:t>
            </a:r>
            <a:r>
              <a:rPr lang="en-IE" sz="2000" dirty="0" err="1"/>
              <a:t>pfsense</a:t>
            </a:r>
            <a:endParaRPr lang="en-IE" sz="2000" dirty="0"/>
          </a:p>
          <a:p>
            <a:pPr algn="ctr"/>
            <a:r>
              <a:rPr lang="en-IE" sz="1000" dirty="0"/>
              <a:t>Paul Horgan @pauliehorgan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B0D50-34BF-7306-2613-ACFAADEAE159}"/>
              </a:ext>
            </a:extLst>
          </p:cNvPr>
          <p:cNvSpPr txBox="1"/>
          <p:nvPr/>
        </p:nvSpPr>
        <p:spPr>
          <a:xfrm>
            <a:off x="1017037" y="961053"/>
            <a:ext cx="677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u="sng" dirty="0"/>
              <a:t>What is </a:t>
            </a:r>
            <a:r>
              <a:rPr lang="en-IE" sz="2000" b="1" u="sng" dirty="0" err="1"/>
              <a:t>pfsense</a:t>
            </a:r>
            <a:r>
              <a:rPr lang="en-IE" sz="2000" b="1" u="sng" dirty="0"/>
              <a:t>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FDE9AE-D34B-C24E-D8AC-187E7D2D6AA2}"/>
              </a:ext>
            </a:extLst>
          </p:cNvPr>
          <p:cNvSpPr txBox="1"/>
          <p:nvPr/>
        </p:nvSpPr>
        <p:spPr>
          <a:xfrm>
            <a:off x="1017037" y="1720725"/>
            <a:ext cx="100304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err="1"/>
              <a:t>Pfsense</a:t>
            </a:r>
            <a:r>
              <a:rPr lang="en-IE" dirty="0"/>
              <a:t> is probably best described as a Linux distribution geared to replace your internet provider router</a:t>
            </a:r>
          </a:p>
          <a:p>
            <a:endParaRPr lang="en-IE" dirty="0"/>
          </a:p>
          <a:p>
            <a:r>
              <a:rPr lang="en-IE" dirty="0"/>
              <a:t>But that’s underselling it massively.</a:t>
            </a:r>
          </a:p>
          <a:p>
            <a:endParaRPr lang="en-IE" dirty="0"/>
          </a:p>
          <a:p>
            <a:r>
              <a:rPr lang="en-IE" u="sng" dirty="0" err="1"/>
              <a:t>Pfsense</a:t>
            </a:r>
            <a:r>
              <a:rPr lang="en-IE" u="sng" dirty="0"/>
              <a:t> is also :</a:t>
            </a:r>
          </a:p>
          <a:p>
            <a:endParaRPr lang="en-IE" dirty="0"/>
          </a:p>
          <a:p>
            <a:r>
              <a:rPr lang="en-IE" dirty="0"/>
              <a:t>A router far better in quality than you’ll get from your ISP</a:t>
            </a:r>
          </a:p>
          <a:p>
            <a:r>
              <a:rPr lang="en-IE" dirty="0"/>
              <a:t>A Firewall that far surpasses what you need for home</a:t>
            </a:r>
          </a:p>
          <a:p>
            <a:r>
              <a:rPr lang="en-IE" dirty="0"/>
              <a:t>Its an IDS/IPS (Intrusion Detection/ Prevention System)</a:t>
            </a:r>
          </a:p>
          <a:p>
            <a:r>
              <a:rPr lang="en-IE" dirty="0"/>
              <a:t>It’s a Pi-Hole</a:t>
            </a:r>
          </a:p>
          <a:p>
            <a:r>
              <a:rPr lang="en-IE" dirty="0"/>
              <a:t>It’s a VPN Server (natively uses OpenVPN)</a:t>
            </a:r>
          </a:p>
          <a:p>
            <a:r>
              <a:rPr lang="en-IE" dirty="0"/>
              <a:t>It can do High Availability (active/active failover)</a:t>
            </a:r>
          </a:p>
          <a:p>
            <a:r>
              <a:rPr lang="en-IE" dirty="0"/>
              <a:t>It can be set to manage your VPN Certs (self signed and also Let’s Encrypt) and auto renew them</a:t>
            </a:r>
          </a:p>
          <a:p>
            <a:r>
              <a:rPr lang="en-IE" dirty="0"/>
              <a:t>It can do packet capture (constant and triggered)</a:t>
            </a:r>
          </a:p>
          <a:p>
            <a:r>
              <a:rPr lang="en-IE" dirty="0"/>
              <a:t>It can do captive portal for guests </a:t>
            </a:r>
          </a:p>
          <a:p>
            <a:r>
              <a:rPr lang="en-IE" dirty="0"/>
              <a:t>It can do WAN failover, so if your primary goes down, it can kick in a secondary (including a USB stick)</a:t>
            </a:r>
          </a:p>
          <a:p>
            <a:r>
              <a:rPr lang="en-IE" dirty="0"/>
              <a:t>It’ll do traffic shaping, to manage the available bandwidth</a:t>
            </a:r>
          </a:p>
        </p:txBody>
      </p:sp>
    </p:spTree>
    <p:extLst>
      <p:ext uri="{BB962C8B-B14F-4D97-AF65-F5344CB8AC3E}">
        <p14:creationId xmlns:p14="http://schemas.microsoft.com/office/powerpoint/2010/main" val="1180533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35AAF8-148E-4F82-CBC0-3DD7E60DEAFD}"/>
              </a:ext>
            </a:extLst>
          </p:cNvPr>
          <p:cNvSpPr/>
          <p:nvPr/>
        </p:nvSpPr>
        <p:spPr>
          <a:xfrm>
            <a:off x="9121742" y="137303"/>
            <a:ext cx="2943225" cy="85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dirty="0"/>
              <a:t>The world of </a:t>
            </a:r>
            <a:r>
              <a:rPr lang="en-IE" sz="2000" dirty="0" err="1"/>
              <a:t>pfsense</a:t>
            </a:r>
            <a:endParaRPr lang="en-IE" sz="2000" dirty="0"/>
          </a:p>
          <a:p>
            <a:pPr algn="ctr"/>
            <a:r>
              <a:rPr lang="en-IE" sz="1000" dirty="0"/>
              <a:t>Paul Horgan @pauliehorgan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8C0742-F3DF-7F83-3569-C235AA40BD4D}"/>
              </a:ext>
            </a:extLst>
          </p:cNvPr>
          <p:cNvSpPr txBox="1"/>
          <p:nvPr/>
        </p:nvSpPr>
        <p:spPr>
          <a:xfrm>
            <a:off x="513183" y="1268963"/>
            <a:ext cx="100210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u="sng" dirty="0"/>
              <a:t>So That’s </a:t>
            </a:r>
            <a:r>
              <a:rPr lang="en-IE" b="1" u="sng" dirty="0" err="1"/>
              <a:t>Pfsense</a:t>
            </a:r>
            <a:r>
              <a:rPr lang="en-IE" b="1" u="sng" dirty="0"/>
              <a:t>.</a:t>
            </a:r>
          </a:p>
          <a:p>
            <a:endParaRPr lang="en-IE" dirty="0"/>
          </a:p>
          <a:p>
            <a:r>
              <a:rPr lang="en-IE" dirty="0"/>
              <a:t>The community edition is </a:t>
            </a:r>
            <a:r>
              <a:rPr lang="en-IE" b="1" dirty="0"/>
              <a:t>free</a:t>
            </a:r>
          </a:p>
          <a:p>
            <a:r>
              <a:rPr lang="en-IE" dirty="0"/>
              <a:t>The plugins are in the main free (some require registration for API keys)</a:t>
            </a:r>
          </a:p>
          <a:p>
            <a:r>
              <a:rPr lang="en-IE" dirty="0"/>
              <a:t>Its based on FreeBSD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You can run it as a VM on your network and route traffic through it</a:t>
            </a:r>
          </a:p>
          <a:p>
            <a:r>
              <a:rPr lang="en-IE" dirty="0"/>
              <a:t>The VPN config is really easy, and the cert manager is good</a:t>
            </a:r>
          </a:p>
          <a:p>
            <a:r>
              <a:rPr lang="en-IE" dirty="0"/>
              <a:t>The traffic shaping is great if you have kids</a:t>
            </a:r>
          </a:p>
          <a:p>
            <a:r>
              <a:rPr lang="en-IE" dirty="0"/>
              <a:t>The IDS/IPS is great to have integrated with the Firewall</a:t>
            </a:r>
          </a:p>
          <a:p>
            <a:r>
              <a:rPr lang="en-IE" dirty="0"/>
              <a:t>It updates really quickly, it can use multiple rulesets and the community reacts fast to emerging threats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8948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35AAF8-148E-4F82-CBC0-3DD7E60DEAFD}"/>
              </a:ext>
            </a:extLst>
          </p:cNvPr>
          <p:cNvSpPr/>
          <p:nvPr/>
        </p:nvSpPr>
        <p:spPr>
          <a:xfrm>
            <a:off x="9121742" y="137303"/>
            <a:ext cx="2943225" cy="85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dirty="0"/>
              <a:t>The world of </a:t>
            </a:r>
            <a:r>
              <a:rPr lang="en-IE" sz="2000" dirty="0" err="1"/>
              <a:t>pfsense</a:t>
            </a:r>
            <a:endParaRPr lang="en-IE" sz="2000" dirty="0"/>
          </a:p>
          <a:p>
            <a:pPr algn="ctr"/>
            <a:r>
              <a:rPr lang="en-IE" sz="1000" dirty="0"/>
              <a:t>Paul Horgan @pauliehorgan</a:t>
            </a:r>
          </a:p>
        </p:txBody>
      </p:sp>
    </p:spTree>
    <p:extLst>
      <p:ext uri="{BB962C8B-B14F-4D97-AF65-F5344CB8AC3E}">
        <p14:creationId xmlns:p14="http://schemas.microsoft.com/office/powerpoint/2010/main" val="502732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35AAF8-148E-4F82-CBC0-3DD7E60DEAFD}"/>
              </a:ext>
            </a:extLst>
          </p:cNvPr>
          <p:cNvSpPr/>
          <p:nvPr/>
        </p:nvSpPr>
        <p:spPr>
          <a:xfrm>
            <a:off x="9121742" y="137303"/>
            <a:ext cx="2943225" cy="85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dirty="0"/>
              <a:t>The world of </a:t>
            </a:r>
            <a:r>
              <a:rPr lang="en-IE" sz="2000" dirty="0" err="1"/>
              <a:t>pfsense</a:t>
            </a:r>
            <a:endParaRPr lang="en-IE" sz="2000" dirty="0"/>
          </a:p>
          <a:p>
            <a:pPr algn="ctr"/>
            <a:r>
              <a:rPr lang="en-IE" sz="1000" dirty="0"/>
              <a:t>Paul Horgan @pauliehorgan</a:t>
            </a:r>
          </a:p>
        </p:txBody>
      </p:sp>
    </p:spTree>
    <p:extLst>
      <p:ext uri="{BB962C8B-B14F-4D97-AF65-F5344CB8AC3E}">
        <p14:creationId xmlns:p14="http://schemas.microsoft.com/office/powerpoint/2010/main" val="4013329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CC67-1D9F-890B-790E-38A84846B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C6862-D536-70A5-C442-97B709027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912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379AA2-4427-30FE-5D26-2D54A8419802}"/>
              </a:ext>
            </a:extLst>
          </p:cNvPr>
          <p:cNvSpPr/>
          <p:nvPr/>
        </p:nvSpPr>
        <p:spPr>
          <a:xfrm>
            <a:off x="9196387" y="174625"/>
            <a:ext cx="2943225" cy="85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dirty="0"/>
              <a:t>The world of </a:t>
            </a:r>
            <a:r>
              <a:rPr lang="en-IE" sz="2000" dirty="0" err="1"/>
              <a:t>pfsense</a:t>
            </a:r>
            <a:endParaRPr lang="en-IE" sz="2000" dirty="0"/>
          </a:p>
          <a:p>
            <a:pPr algn="ctr"/>
            <a:r>
              <a:rPr lang="en-IE" sz="1000" dirty="0"/>
              <a:t>Paul Horgan @pauliehorgan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979F96-4038-79B7-B7A3-E4D0E2D5BD07}"/>
              </a:ext>
            </a:extLst>
          </p:cNvPr>
          <p:cNvSpPr txBox="1"/>
          <p:nvPr/>
        </p:nvSpPr>
        <p:spPr>
          <a:xfrm>
            <a:off x="214604" y="1707502"/>
            <a:ext cx="87205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u="sng" dirty="0"/>
              <a:t>So what do you need for this :</a:t>
            </a:r>
          </a:p>
          <a:p>
            <a:endParaRPr lang="en-IE" dirty="0"/>
          </a:p>
          <a:p>
            <a:r>
              <a:rPr lang="en-IE" dirty="0"/>
              <a:t>As I said, it’s a pretty basic FreeBSD system. It can be a VM configured on your network</a:t>
            </a:r>
          </a:p>
          <a:p>
            <a:r>
              <a:rPr lang="en-IE" dirty="0"/>
              <a:t>It can be installed on a custom PC.</a:t>
            </a:r>
          </a:p>
          <a:p>
            <a:endParaRPr lang="en-IE" dirty="0"/>
          </a:p>
          <a:p>
            <a:r>
              <a:rPr lang="en-IE" dirty="0"/>
              <a:t>Here’s my setup : </a:t>
            </a:r>
          </a:p>
          <a:p>
            <a:r>
              <a:rPr lang="en-IE" dirty="0"/>
              <a:t>I bought the box bare, no HDD, no RAM</a:t>
            </a:r>
          </a:p>
          <a:p>
            <a:r>
              <a:rPr lang="en-IE" dirty="0"/>
              <a:t>Its an i3-7130U, so a pretty old proc</a:t>
            </a:r>
          </a:p>
          <a:p>
            <a:r>
              <a:rPr lang="en-IE" dirty="0"/>
              <a:t>I put a 256GB SSD in it for log retention</a:t>
            </a:r>
          </a:p>
          <a:p>
            <a:r>
              <a:rPr lang="en-IE" dirty="0"/>
              <a:t>And 16GB of laptop RAM I had lying around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A2B75-8C8A-C482-706E-04A0CB5CD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320" y="2372065"/>
            <a:ext cx="3193057" cy="3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8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379AA2-4427-30FE-5D26-2D54A8419802}"/>
              </a:ext>
            </a:extLst>
          </p:cNvPr>
          <p:cNvSpPr/>
          <p:nvPr/>
        </p:nvSpPr>
        <p:spPr>
          <a:xfrm>
            <a:off x="9196387" y="174625"/>
            <a:ext cx="2943225" cy="85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dirty="0"/>
              <a:t>The world of </a:t>
            </a:r>
            <a:r>
              <a:rPr lang="en-IE" sz="2000" dirty="0" err="1"/>
              <a:t>pfsense</a:t>
            </a:r>
            <a:endParaRPr lang="en-IE" sz="2000" dirty="0"/>
          </a:p>
          <a:p>
            <a:pPr algn="ctr"/>
            <a:r>
              <a:rPr lang="en-IE" sz="1000" dirty="0"/>
              <a:t>Paul Horgan @pauliehorgan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34A243-9EA8-4C7F-00CC-E3A2F8B846BD}"/>
              </a:ext>
            </a:extLst>
          </p:cNvPr>
          <p:cNvSpPr txBox="1"/>
          <p:nvPr/>
        </p:nvSpPr>
        <p:spPr>
          <a:xfrm>
            <a:off x="522513" y="1030288"/>
            <a:ext cx="84721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So that’s a pretty basic config. </a:t>
            </a:r>
          </a:p>
          <a:p>
            <a:r>
              <a:rPr lang="en-IE" dirty="0"/>
              <a:t>I have a fair amount of packages configured (more on this later)</a:t>
            </a:r>
          </a:p>
          <a:p>
            <a:r>
              <a:rPr lang="en-IE" dirty="0"/>
              <a:t>And this is what the system looks like : </a:t>
            </a:r>
          </a:p>
          <a:p>
            <a:endParaRPr lang="en-IE" dirty="0"/>
          </a:p>
          <a:p>
            <a:r>
              <a:rPr lang="en-IE" dirty="0"/>
              <a:t>As you can see, it uses next to no resources</a:t>
            </a:r>
          </a:p>
          <a:p>
            <a:r>
              <a:rPr lang="en-IE" dirty="0"/>
              <a:t>Its happily monitoring my 1GB connection </a:t>
            </a:r>
          </a:p>
          <a:p>
            <a:r>
              <a:rPr lang="en-IE" dirty="0"/>
              <a:t>without noticeable slow down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2DFDB-F60B-7690-D6A1-319C57F86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908" y="1101012"/>
            <a:ext cx="4194313" cy="518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49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379AA2-4427-30FE-5D26-2D54A8419802}"/>
              </a:ext>
            </a:extLst>
          </p:cNvPr>
          <p:cNvSpPr/>
          <p:nvPr/>
        </p:nvSpPr>
        <p:spPr>
          <a:xfrm>
            <a:off x="9196387" y="174625"/>
            <a:ext cx="2943225" cy="85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dirty="0"/>
              <a:t>The world of </a:t>
            </a:r>
            <a:r>
              <a:rPr lang="en-IE" sz="2000" dirty="0" err="1"/>
              <a:t>pfsense</a:t>
            </a:r>
            <a:endParaRPr lang="en-IE" sz="2000" dirty="0"/>
          </a:p>
          <a:p>
            <a:pPr algn="ctr"/>
            <a:r>
              <a:rPr lang="en-IE" sz="1000" dirty="0"/>
              <a:t>Paul Horgan @pauliehorgan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C7707D-20B8-610B-F0E9-ED58883DE5F5}"/>
              </a:ext>
            </a:extLst>
          </p:cNvPr>
          <p:cNvSpPr txBox="1"/>
          <p:nvPr/>
        </p:nvSpPr>
        <p:spPr>
          <a:xfrm>
            <a:off x="419877" y="1138335"/>
            <a:ext cx="103289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u="sng" dirty="0"/>
              <a:t>So the packages : </a:t>
            </a:r>
          </a:p>
          <a:p>
            <a:endParaRPr lang="en-IE" dirty="0"/>
          </a:p>
          <a:p>
            <a:r>
              <a:rPr lang="en-IE" dirty="0"/>
              <a:t>As you’d expect, there’s a pretty good package manager that has almost anything you’d want.</a:t>
            </a:r>
          </a:p>
          <a:p>
            <a:r>
              <a:rPr lang="en-IE" dirty="0"/>
              <a:t>The documentation on line is better than most manufacturers give you (looking at you Cisco)</a:t>
            </a:r>
          </a:p>
          <a:p>
            <a:r>
              <a:rPr lang="en-IE" dirty="0"/>
              <a:t>And almost everything has a </a:t>
            </a:r>
            <a:r>
              <a:rPr lang="en-IE" dirty="0" err="1"/>
              <a:t>Youtube</a:t>
            </a:r>
            <a:r>
              <a:rPr lang="en-IE" dirty="0"/>
              <a:t> tutorial  to get you up and going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38FD2-AA38-882F-E45E-0764AB397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261" y="3074437"/>
            <a:ext cx="7129126" cy="315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3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35AAF8-148E-4F82-CBC0-3DD7E60DEAFD}"/>
              </a:ext>
            </a:extLst>
          </p:cNvPr>
          <p:cNvSpPr/>
          <p:nvPr/>
        </p:nvSpPr>
        <p:spPr>
          <a:xfrm>
            <a:off x="9121742" y="137303"/>
            <a:ext cx="2943225" cy="85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dirty="0"/>
              <a:t>The world of </a:t>
            </a:r>
            <a:r>
              <a:rPr lang="en-IE" sz="2000" dirty="0" err="1"/>
              <a:t>pfsense</a:t>
            </a:r>
            <a:endParaRPr lang="en-IE" sz="2000" dirty="0"/>
          </a:p>
          <a:p>
            <a:pPr algn="ctr"/>
            <a:r>
              <a:rPr lang="en-IE" sz="1000" dirty="0"/>
              <a:t>Paul Horgan @pauliehorgan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6BFC48-E588-B9D4-8B93-0D883369D046}"/>
              </a:ext>
            </a:extLst>
          </p:cNvPr>
          <p:cNvSpPr txBox="1"/>
          <p:nvPr/>
        </p:nvSpPr>
        <p:spPr>
          <a:xfrm>
            <a:off x="354563" y="914400"/>
            <a:ext cx="87671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u="sng" dirty="0"/>
              <a:t>OpenVPN config</a:t>
            </a:r>
          </a:p>
          <a:p>
            <a:endParaRPr lang="en-IE" dirty="0"/>
          </a:p>
          <a:p>
            <a:r>
              <a:rPr lang="en-IE" dirty="0"/>
              <a:t>Supports point to site and site to site configurations</a:t>
            </a:r>
          </a:p>
          <a:p>
            <a:r>
              <a:rPr lang="en-IE" dirty="0"/>
              <a:t>Supports authenticator based MFA authentication</a:t>
            </a:r>
          </a:p>
          <a:p>
            <a:r>
              <a:rPr lang="en-IE" dirty="0"/>
              <a:t>Very easy cert based authentication and cert management</a:t>
            </a:r>
          </a:p>
          <a:p>
            <a:endParaRPr lang="en-IE" dirty="0"/>
          </a:p>
          <a:p>
            <a:r>
              <a:rPr lang="en-IE" dirty="0"/>
              <a:t>The system can be time based (only available outside office hours)</a:t>
            </a:r>
          </a:p>
          <a:p>
            <a:r>
              <a:rPr lang="en-IE" dirty="0"/>
              <a:t>The reporting is integrated with the rest of the system logs</a:t>
            </a:r>
          </a:p>
          <a:p>
            <a:endParaRPr lang="en-IE" dirty="0"/>
          </a:p>
          <a:p>
            <a:r>
              <a:rPr lang="en-IE" dirty="0"/>
              <a:t>Because its package based, its very easy to update the server software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DB16B6-F5EE-C239-F1C3-EEA24F6C6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335" y="3748014"/>
            <a:ext cx="5991906" cy="310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53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35AAF8-148E-4F82-CBC0-3DD7E60DEAFD}"/>
              </a:ext>
            </a:extLst>
          </p:cNvPr>
          <p:cNvSpPr/>
          <p:nvPr/>
        </p:nvSpPr>
        <p:spPr>
          <a:xfrm>
            <a:off x="9121742" y="137303"/>
            <a:ext cx="2943225" cy="85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dirty="0"/>
              <a:t>The world of </a:t>
            </a:r>
            <a:r>
              <a:rPr lang="en-IE" sz="2000" dirty="0" err="1"/>
              <a:t>pfsense</a:t>
            </a:r>
            <a:endParaRPr lang="en-IE" sz="2000" dirty="0"/>
          </a:p>
          <a:p>
            <a:pPr algn="ctr"/>
            <a:r>
              <a:rPr lang="en-IE" sz="1000" dirty="0"/>
              <a:t>Paul Horgan @pauliehorgan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FE37B4-FD71-A857-3DCE-F9D796CF5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081087"/>
            <a:ext cx="94297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0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35AAF8-148E-4F82-CBC0-3DD7E60DEAFD}"/>
              </a:ext>
            </a:extLst>
          </p:cNvPr>
          <p:cNvSpPr/>
          <p:nvPr/>
        </p:nvSpPr>
        <p:spPr>
          <a:xfrm>
            <a:off x="9121742" y="137303"/>
            <a:ext cx="2943225" cy="85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dirty="0"/>
              <a:t>The world of </a:t>
            </a:r>
            <a:r>
              <a:rPr lang="en-IE" sz="2000" dirty="0" err="1"/>
              <a:t>pfsense</a:t>
            </a:r>
            <a:endParaRPr lang="en-IE" sz="2000" dirty="0"/>
          </a:p>
          <a:p>
            <a:pPr algn="ctr"/>
            <a:r>
              <a:rPr lang="en-IE" sz="1000" dirty="0"/>
              <a:t>Paul Horgan @pauliehorgan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4587BA-13FD-1690-E810-4EF536887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22" y="242596"/>
            <a:ext cx="8193611" cy="637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33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379AA2-4427-30FE-5D26-2D54A8419802}"/>
              </a:ext>
            </a:extLst>
          </p:cNvPr>
          <p:cNvSpPr/>
          <p:nvPr/>
        </p:nvSpPr>
        <p:spPr>
          <a:xfrm>
            <a:off x="9196387" y="174625"/>
            <a:ext cx="2943225" cy="85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dirty="0"/>
              <a:t>The world of </a:t>
            </a:r>
            <a:r>
              <a:rPr lang="en-IE" sz="2000" dirty="0" err="1"/>
              <a:t>pfsense</a:t>
            </a:r>
            <a:endParaRPr lang="en-IE" sz="2000" dirty="0"/>
          </a:p>
          <a:p>
            <a:pPr algn="ctr"/>
            <a:r>
              <a:rPr lang="en-IE" sz="1000" dirty="0"/>
              <a:t>Paul Horgan @pauliehorgan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CA2072-E59D-C8C4-3200-AB5652567DB7}"/>
              </a:ext>
            </a:extLst>
          </p:cNvPr>
          <p:cNvSpPr txBox="1"/>
          <p:nvPr/>
        </p:nvSpPr>
        <p:spPr>
          <a:xfrm>
            <a:off x="541176" y="1418253"/>
            <a:ext cx="101796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u="sng" dirty="0"/>
              <a:t>Ad blocking</a:t>
            </a:r>
          </a:p>
          <a:p>
            <a:endParaRPr lang="en-IE" dirty="0"/>
          </a:p>
          <a:p>
            <a:r>
              <a:rPr lang="en-IE" dirty="0"/>
              <a:t>One of the most used features is the ad blocking packages.</a:t>
            </a:r>
          </a:p>
          <a:p>
            <a:r>
              <a:rPr lang="en-IE" dirty="0"/>
              <a:t>I’m using </a:t>
            </a:r>
            <a:r>
              <a:rPr lang="en-IE" dirty="0" err="1"/>
              <a:t>pfblocker</a:t>
            </a:r>
            <a:r>
              <a:rPr lang="en-IE" dirty="0"/>
              <a:t>, which I have set to update its domain list every hour, which runs as a Cron job</a:t>
            </a:r>
          </a:p>
          <a:p>
            <a:r>
              <a:rPr lang="en-IE" dirty="0"/>
              <a:t>I’m also using a plugin called </a:t>
            </a:r>
            <a:r>
              <a:rPr lang="en-IE" dirty="0" err="1"/>
              <a:t>MaxMind</a:t>
            </a:r>
            <a:r>
              <a:rPr lang="en-IE" dirty="0"/>
              <a:t>, which does my GEO-IP blocking, </a:t>
            </a:r>
            <a:r>
              <a:rPr lang="en-IE" dirty="0" err="1"/>
              <a:t>Maxmind</a:t>
            </a:r>
            <a:r>
              <a:rPr lang="en-IE" dirty="0"/>
              <a:t> also gets updated hourly with domain names of known and emerging compromised IP addresses, so if I do somehow get </a:t>
            </a:r>
            <a:r>
              <a:rPr lang="en-IE" dirty="0" err="1"/>
              <a:t>Ransomware’d</a:t>
            </a:r>
            <a:r>
              <a:rPr lang="en-IE" dirty="0"/>
              <a:t>, the software can’t phone home for the key to encrypt my files. That’s the theory anyway.</a:t>
            </a:r>
          </a:p>
          <a:p>
            <a:r>
              <a:rPr lang="en-IE" dirty="0"/>
              <a:t>See the example below for an idea of the level of reporting you can generate.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A350E3-10EB-9781-4602-6F9B28507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57" y="4332230"/>
            <a:ext cx="11760085" cy="110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0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1546</Words>
  <Application>Microsoft Office PowerPoint</Application>
  <PresentationFormat>Widescreen</PresentationFormat>
  <Paragraphs>185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Horgan</dc:creator>
  <cp:lastModifiedBy>Paul Horgan</cp:lastModifiedBy>
  <cp:revision>3</cp:revision>
  <dcterms:created xsi:type="dcterms:W3CDTF">2022-10-03T17:37:14Z</dcterms:created>
  <dcterms:modified xsi:type="dcterms:W3CDTF">2022-10-04T13:18:29Z</dcterms:modified>
</cp:coreProperties>
</file>