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5"/>
  </p:notesMasterIdLst>
  <p:sldIdLst>
    <p:sldId id="256" r:id="rId2"/>
    <p:sldId id="257" r:id="rId3"/>
    <p:sldId id="284" r:id="rId4"/>
    <p:sldId id="293" r:id="rId5"/>
    <p:sldId id="259" r:id="rId6"/>
    <p:sldId id="275" r:id="rId7"/>
    <p:sldId id="287" r:id="rId8"/>
    <p:sldId id="288" r:id="rId9"/>
    <p:sldId id="266" r:id="rId10"/>
    <p:sldId id="289" r:id="rId11"/>
    <p:sldId id="272" r:id="rId12"/>
    <p:sldId id="273" r:id="rId13"/>
    <p:sldId id="274" r:id="rId14"/>
    <p:sldId id="280" r:id="rId15"/>
    <p:sldId id="281" r:id="rId16"/>
    <p:sldId id="290" r:id="rId17"/>
    <p:sldId id="278" r:id="rId18"/>
    <p:sldId id="268" r:id="rId19"/>
    <p:sldId id="269" r:id="rId20"/>
    <p:sldId id="285" r:id="rId21"/>
    <p:sldId id="292" r:id="rId22"/>
    <p:sldId id="271"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6D1ED7-8D7D-490E-A47C-17EA670A9DA0}" type="datetimeFigureOut">
              <a:rPr lang="en-US" smtClean="0"/>
              <a:t>10/12/2022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31EB62-83F8-41C0-8F47-C9BCF262257B}" type="slidenum">
              <a:rPr lang="en-US" smtClean="0"/>
              <a:t>‹#›</a:t>
            </a:fld>
            <a:endParaRPr lang="en-US" dirty="0"/>
          </a:p>
        </p:txBody>
      </p:sp>
    </p:spTree>
    <p:extLst>
      <p:ext uri="{BB962C8B-B14F-4D97-AF65-F5344CB8AC3E}">
        <p14:creationId xmlns:p14="http://schemas.microsoft.com/office/powerpoint/2010/main" val="794307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C406AC05-748D-4A8D-A63B-5BF9C4CEEE98}" type="datetimeFigureOut">
              <a:rPr lang="en-US" smtClean="0"/>
              <a:t>10/12/2022</a:t>
            </a:fld>
            <a:endParaRPr lang="en-US" dirty="0"/>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1FDE0A95-23CE-4F6D-BBFA-9C3DDF8D35D5}" type="slidenum">
              <a:rPr lang="en-US" smtClean="0"/>
              <a:t>‹#›</a:t>
            </a:fld>
            <a:endParaRPr lang="en-US" dirty="0"/>
          </a:p>
        </p:txBody>
      </p:sp>
      <p:sp>
        <p:nvSpPr>
          <p:cNvPr id="15" name="Footer Placeholder 14"/>
          <p:cNvSpPr>
            <a:spLocks noGrp="1"/>
          </p:cNvSpPr>
          <p:nvPr>
            <p:ph type="ftr" sz="quarter" idx="12"/>
          </p:nvPr>
        </p:nvSpPr>
        <p:spPr>
          <a:xfrm>
            <a:off x="3581400" y="6296248"/>
            <a:ext cx="2820987" cy="152400"/>
          </a:xfr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C406AC05-748D-4A8D-A63B-5BF9C4CEEE98}" type="datetimeFigureOut">
              <a:rPr lang="en-US" smtClean="0"/>
              <a:t>10/12/2022</a:t>
            </a:fld>
            <a:endParaRPr lang="en-US" dirty="0"/>
          </a:p>
        </p:txBody>
      </p:sp>
      <p:sp>
        <p:nvSpPr>
          <p:cNvPr id="14" name="Slide Number Placeholder 13"/>
          <p:cNvSpPr>
            <a:spLocks noGrp="1"/>
          </p:cNvSpPr>
          <p:nvPr>
            <p:ph type="sldNum" sz="quarter" idx="11"/>
          </p:nvPr>
        </p:nvSpPr>
        <p:spPr/>
        <p:txBody>
          <a:bodyPr/>
          <a:lstStyle/>
          <a:p>
            <a:fld id="{1FDE0A95-23CE-4F6D-BBFA-9C3DDF8D35D5}"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C406AC05-748D-4A8D-A63B-5BF9C4CEEE98}" type="datetimeFigureOut">
              <a:rPr lang="en-US" smtClean="0"/>
              <a:t>10/12/2022</a:t>
            </a:fld>
            <a:endParaRPr lang="en-US" dirty="0"/>
          </a:p>
        </p:txBody>
      </p:sp>
      <p:sp>
        <p:nvSpPr>
          <p:cNvPr id="14" name="Slide Number Placeholder 13"/>
          <p:cNvSpPr>
            <a:spLocks noGrp="1"/>
          </p:cNvSpPr>
          <p:nvPr>
            <p:ph type="sldNum" sz="quarter" idx="11"/>
          </p:nvPr>
        </p:nvSpPr>
        <p:spPr/>
        <p:txBody>
          <a:bodyPr/>
          <a:lstStyle/>
          <a:p>
            <a:fld id="{1FDE0A95-23CE-4F6D-BBFA-9C3DDF8D35D5}"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5"/>
          <p:cNvSpPr>
            <a:spLocks noGrp="1"/>
          </p:cNvSpPr>
          <p:nvPr>
            <p:ph type="title"/>
          </p:nvPr>
        </p:nvSpPr>
        <p:spPr/>
        <p:txBody>
          <a:bodyPr/>
          <a:lstStyle/>
          <a:p>
            <a:r>
              <a:rPr lang="en-US"/>
              <a:t>Click to edit Master title style</a:t>
            </a:r>
          </a:p>
        </p:txBody>
      </p:sp>
      <p:sp>
        <p:nvSpPr>
          <p:cNvPr id="10" name="Date Placeholder 9"/>
          <p:cNvSpPr>
            <a:spLocks noGrp="1"/>
          </p:cNvSpPr>
          <p:nvPr>
            <p:ph type="dt" sz="half" idx="10"/>
          </p:nvPr>
        </p:nvSpPr>
        <p:spPr/>
        <p:txBody>
          <a:bodyPr/>
          <a:lstStyle/>
          <a:p>
            <a:fld id="{C406AC05-748D-4A8D-A63B-5BF9C4CEEE98}" type="datetimeFigureOut">
              <a:rPr lang="en-US" smtClean="0"/>
              <a:t>10/12/2022</a:t>
            </a:fld>
            <a:endParaRPr lang="en-US" dirty="0"/>
          </a:p>
        </p:txBody>
      </p:sp>
      <p:sp>
        <p:nvSpPr>
          <p:cNvPr id="11" name="Slide Number Placeholder 10"/>
          <p:cNvSpPr>
            <a:spLocks noGrp="1"/>
          </p:cNvSpPr>
          <p:nvPr>
            <p:ph type="sldNum" sz="quarter" idx="11"/>
          </p:nvPr>
        </p:nvSpPr>
        <p:spPr/>
        <p:txBody>
          <a:bodyPr/>
          <a:lstStyle/>
          <a:p>
            <a:fld id="{1FDE0A95-23CE-4F6D-BBFA-9C3DDF8D35D5}" type="slidenum">
              <a:rPr lang="en-US" smtClean="0"/>
              <a:t>‹#›</a:t>
            </a:fld>
            <a:endParaRPr lang="en-US" dirty="0"/>
          </a:p>
        </p:txBody>
      </p:sp>
      <p:sp>
        <p:nvSpPr>
          <p:cNvPr id="12" name="Footer Placeholder 11"/>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C406AC05-748D-4A8D-A63B-5BF9C4CEEE98}" type="datetimeFigureOut">
              <a:rPr lang="en-US" smtClean="0"/>
              <a:t>10/12/2022</a:t>
            </a:fld>
            <a:endParaRPr lang="en-US" dirty="0"/>
          </a:p>
        </p:txBody>
      </p:sp>
      <p:sp>
        <p:nvSpPr>
          <p:cNvPr id="13" name="Slide Number Placeholder 12"/>
          <p:cNvSpPr>
            <a:spLocks noGrp="1"/>
          </p:cNvSpPr>
          <p:nvPr>
            <p:ph type="sldNum" sz="quarter" idx="11"/>
          </p:nvPr>
        </p:nvSpPr>
        <p:spPr>
          <a:xfrm>
            <a:off x="4116388" y="6400800"/>
            <a:ext cx="533400" cy="152400"/>
          </a:xfrm>
        </p:spPr>
        <p:txBody>
          <a:bodyPr/>
          <a:lstStyle/>
          <a:p>
            <a:fld id="{1FDE0A95-23CE-4F6D-BBFA-9C3DDF8D35D5}" type="slidenum">
              <a:rPr lang="en-US" smtClean="0"/>
              <a:t>‹#›</a:t>
            </a:fld>
            <a:endParaRPr lang="en-US" dirty="0"/>
          </a:p>
        </p:txBody>
      </p:sp>
      <p:sp>
        <p:nvSpPr>
          <p:cNvPr id="14" name="Footer Placeholder 13"/>
          <p:cNvSpPr>
            <a:spLocks noGrp="1"/>
          </p:cNvSpPr>
          <p:nvPr>
            <p:ph type="ftr" sz="quarter" idx="12"/>
          </p:nvPr>
        </p:nvSpPr>
        <p:spPr>
          <a:xfrm>
            <a:off x="838200" y="6296248"/>
            <a:ext cx="2820987" cy="152400"/>
          </a:xfrm>
        </p:spPr>
        <p:txBody>
          <a:bodyPr/>
          <a:lstStyle/>
          <a:p>
            <a:endParaRPr lang="en-US" dirty="0"/>
          </a:p>
        </p:txBody>
      </p:sp>
      <p:sp>
        <p:nvSpPr>
          <p:cNvPr id="15" name="Title 14"/>
          <p:cNvSpPr>
            <a:spLocks noGrp="1"/>
          </p:cNvSpPr>
          <p:nvPr>
            <p:ph type="title"/>
          </p:nvPr>
        </p:nvSpPr>
        <p:spPr>
          <a:xfrm>
            <a:off x="457200" y="1828800"/>
            <a:ext cx="3200400" cy="1752600"/>
          </a:xfrm>
        </p:spPr>
        <p:txBody>
          <a:bodyPr anchor="b"/>
          <a:lstStyle/>
          <a:p>
            <a:r>
              <a:rPr lang="en-US"/>
              <a:t>Click to edit Master title style</a:t>
            </a:r>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9" name="Date Placeholder 8"/>
          <p:cNvSpPr>
            <a:spLocks noGrp="1"/>
          </p:cNvSpPr>
          <p:nvPr>
            <p:ph type="dt" sz="half" idx="10"/>
          </p:nvPr>
        </p:nvSpPr>
        <p:spPr/>
        <p:txBody>
          <a:bodyPr/>
          <a:lstStyle/>
          <a:p>
            <a:fld id="{C406AC05-748D-4A8D-A63B-5BF9C4CEEE98}" type="datetimeFigureOut">
              <a:rPr lang="en-US" smtClean="0"/>
              <a:t>10/12/2022</a:t>
            </a:fld>
            <a:endParaRPr lang="en-US" dirty="0"/>
          </a:p>
        </p:txBody>
      </p:sp>
      <p:sp>
        <p:nvSpPr>
          <p:cNvPr id="13" name="Slide Number Placeholder 12"/>
          <p:cNvSpPr>
            <a:spLocks noGrp="1"/>
          </p:cNvSpPr>
          <p:nvPr>
            <p:ph type="sldNum" sz="quarter" idx="11"/>
          </p:nvPr>
        </p:nvSpPr>
        <p:spPr/>
        <p:txBody>
          <a:bodyPr/>
          <a:lstStyle/>
          <a:p>
            <a:fld id="{1FDE0A95-23CE-4F6D-BBFA-9C3DDF8D35D5}"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12" name="Date Placeholder 11"/>
          <p:cNvSpPr>
            <a:spLocks noGrp="1"/>
          </p:cNvSpPr>
          <p:nvPr>
            <p:ph type="dt" sz="half" idx="10"/>
          </p:nvPr>
        </p:nvSpPr>
        <p:spPr/>
        <p:txBody>
          <a:bodyPr/>
          <a:lstStyle/>
          <a:p>
            <a:fld id="{C406AC05-748D-4A8D-A63B-5BF9C4CEEE98}" type="datetimeFigureOut">
              <a:rPr lang="en-US" smtClean="0"/>
              <a:t>10/12/2022</a:t>
            </a:fld>
            <a:endParaRPr lang="en-US" dirty="0"/>
          </a:p>
        </p:txBody>
      </p:sp>
      <p:sp>
        <p:nvSpPr>
          <p:cNvPr id="14" name="Slide Number Placeholder 13"/>
          <p:cNvSpPr>
            <a:spLocks noGrp="1"/>
          </p:cNvSpPr>
          <p:nvPr>
            <p:ph type="sldNum" sz="quarter" idx="11"/>
          </p:nvPr>
        </p:nvSpPr>
        <p:spPr/>
        <p:txBody>
          <a:bodyPr/>
          <a:lstStyle/>
          <a:p>
            <a:fld id="{1FDE0A95-23CE-4F6D-BBFA-9C3DDF8D35D5}" type="slidenum">
              <a:rPr lang="en-US" smtClean="0"/>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a:t>Click to edit Master title style</a:t>
            </a:r>
            <a:endParaRPr lang="en-US" dirty="0"/>
          </a:p>
        </p:txBody>
      </p:sp>
      <p:sp>
        <p:nvSpPr>
          <p:cNvPr id="9" name="Date Placeholder 8"/>
          <p:cNvSpPr>
            <a:spLocks noGrp="1"/>
          </p:cNvSpPr>
          <p:nvPr>
            <p:ph type="dt" sz="half" idx="10"/>
          </p:nvPr>
        </p:nvSpPr>
        <p:spPr/>
        <p:txBody>
          <a:bodyPr/>
          <a:lstStyle/>
          <a:p>
            <a:fld id="{C406AC05-748D-4A8D-A63B-5BF9C4CEEE98}" type="datetimeFigureOut">
              <a:rPr lang="en-US" smtClean="0"/>
              <a:t>10/12/2022</a:t>
            </a:fld>
            <a:endParaRPr lang="en-US" dirty="0"/>
          </a:p>
        </p:txBody>
      </p:sp>
      <p:sp>
        <p:nvSpPr>
          <p:cNvPr id="10" name="Slide Number Placeholder 9"/>
          <p:cNvSpPr>
            <a:spLocks noGrp="1"/>
          </p:cNvSpPr>
          <p:nvPr>
            <p:ph type="sldNum" sz="quarter" idx="11"/>
          </p:nvPr>
        </p:nvSpPr>
        <p:spPr/>
        <p:txBody>
          <a:bodyPr/>
          <a:lstStyle/>
          <a:p>
            <a:fld id="{1FDE0A95-23CE-4F6D-BBFA-9C3DDF8D35D5}" type="slidenum">
              <a:rPr lang="en-US" smtClean="0"/>
              <a:t>‹#›</a:t>
            </a:fld>
            <a:endParaRPr lang="en-US" dirty="0"/>
          </a:p>
        </p:txBody>
      </p:sp>
      <p:sp>
        <p:nvSpPr>
          <p:cNvPr id="11" name="Footer Placeholder 10"/>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C406AC05-748D-4A8D-A63B-5BF9C4CEEE98}" type="datetimeFigureOut">
              <a:rPr lang="en-US" smtClean="0"/>
              <a:t>10/12/2022</a:t>
            </a:fld>
            <a:endParaRPr lang="en-US" dirty="0"/>
          </a:p>
        </p:txBody>
      </p:sp>
      <p:sp>
        <p:nvSpPr>
          <p:cNvPr id="9" name="Slide Number Placeholder 8"/>
          <p:cNvSpPr>
            <a:spLocks noGrp="1"/>
          </p:cNvSpPr>
          <p:nvPr>
            <p:ph type="sldNum" sz="quarter" idx="11"/>
          </p:nvPr>
        </p:nvSpPr>
        <p:spPr/>
        <p:txBody>
          <a:bodyPr/>
          <a:lstStyle/>
          <a:p>
            <a:fld id="{1FDE0A95-23CE-4F6D-BBFA-9C3DDF8D35D5}"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C406AC05-748D-4A8D-A63B-5BF9C4CEEE98}" type="datetimeFigureOut">
              <a:rPr lang="en-US" smtClean="0"/>
              <a:t>10/12/2022</a:t>
            </a:fld>
            <a:endParaRPr lang="en-US" dirty="0"/>
          </a:p>
        </p:txBody>
      </p:sp>
      <p:sp>
        <p:nvSpPr>
          <p:cNvPr id="16" name="Slide Number Placeholder 15"/>
          <p:cNvSpPr>
            <a:spLocks noGrp="1"/>
          </p:cNvSpPr>
          <p:nvPr>
            <p:ph type="sldNum" sz="quarter" idx="11"/>
          </p:nvPr>
        </p:nvSpPr>
        <p:spPr/>
        <p:txBody>
          <a:bodyPr/>
          <a:lstStyle/>
          <a:p>
            <a:fld id="{1FDE0A95-23CE-4F6D-BBFA-9C3DDF8D35D5}"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15"/>
          <p:cNvSpPr>
            <a:spLocks noGrp="1"/>
          </p:cNvSpPr>
          <p:nvPr>
            <p:ph type="dt" sz="half" idx="10"/>
          </p:nvPr>
        </p:nvSpPr>
        <p:spPr/>
        <p:txBody>
          <a:bodyPr/>
          <a:lstStyle/>
          <a:p>
            <a:fld id="{C406AC05-748D-4A8D-A63B-5BF9C4CEEE98}" type="datetimeFigureOut">
              <a:rPr lang="en-US" smtClean="0"/>
              <a:t>10/12/2022</a:t>
            </a:fld>
            <a:endParaRPr lang="en-US" dirty="0"/>
          </a:p>
        </p:txBody>
      </p:sp>
      <p:sp>
        <p:nvSpPr>
          <p:cNvPr id="17" name="Slide Number Placeholder 16"/>
          <p:cNvSpPr>
            <a:spLocks noGrp="1"/>
          </p:cNvSpPr>
          <p:nvPr>
            <p:ph type="sldNum" sz="quarter" idx="11"/>
          </p:nvPr>
        </p:nvSpPr>
        <p:spPr/>
        <p:txBody>
          <a:bodyPr/>
          <a:lstStyle/>
          <a:p>
            <a:fld id="{1FDE0A95-23CE-4F6D-BBFA-9C3DDF8D35D5}" type="slidenum">
              <a:rPr lang="en-US" smtClean="0"/>
              <a:t>‹#›</a:t>
            </a:fld>
            <a:endParaRPr lang="en-US" dirty="0"/>
          </a:p>
        </p:txBody>
      </p:sp>
      <p:sp>
        <p:nvSpPr>
          <p:cNvPr id="18" name="Footer Placeholder 17"/>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1FDE0A95-23CE-4F6D-BBFA-9C3DDF8D35D5}" type="slidenum">
              <a:rPr lang="en-US" smtClean="0"/>
              <a:t>‹#›</a:t>
            </a:fld>
            <a:endParaRPr lang="en-US" dirty="0"/>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C406AC05-748D-4A8D-A63B-5BF9C4CEEE98}" type="datetimeFigureOut">
              <a:rPr lang="en-US" smtClean="0"/>
              <a:t>10/12/2022</a:t>
            </a:fld>
            <a:endParaRPr lang="en-US" dirty="0"/>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AUTOMATING PENETRATION TESTING USING A PYTHON-BASED TOOL</a:t>
            </a:r>
          </a:p>
        </p:txBody>
      </p:sp>
    </p:spTree>
    <p:extLst>
      <p:ext uri="{BB962C8B-B14F-4D97-AF65-F5344CB8AC3E}">
        <p14:creationId xmlns:p14="http://schemas.microsoft.com/office/powerpoint/2010/main" val="222239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8600" y="990600"/>
            <a:ext cx="6477000" cy="5562600"/>
          </a:xfrm>
        </p:spPr>
        <p:txBody>
          <a:bodyPr>
            <a:normAutofit lnSpcReduction="10000"/>
          </a:bodyPr>
          <a:lstStyle/>
          <a:p>
            <a:pPr marL="285750" indent="-285750" algn="just">
              <a:buFont typeface="Arial" pitchFamily="34" charset="0"/>
              <a:buChar char="•"/>
            </a:pPr>
            <a:r>
              <a:rPr lang="en-US" sz="1800" dirty="0"/>
              <a:t>Next, a Nmap scan is performed on the target for both an IP Address and a URL to identify the open ports, services, MAC address, protocol, version, operating system, and script information about the target</a:t>
            </a:r>
          </a:p>
          <a:p>
            <a:pPr algn="just"/>
            <a:endParaRPr lang="en-US" sz="1800" dirty="0"/>
          </a:p>
          <a:p>
            <a:pPr marL="285750" indent="-285750" algn="just">
              <a:buFont typeface="Arial" pitchFamily="34" charset="0"/>
              <a:buChar char="•"/>
            </a:pPr>
            <a:r>
              <a:rPr lang="en-US" sz="1800" dirty="0"/>
              <a:t>Based on the list of open ports and operating system information “metasploit_enum_exp.csv” file is iterated containing a list of auxiliary and exploit modules which is used in exploitation of the target.</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The tool then automatically execute each and every payload until a session is created or the target is exploited.</a:t>
            </a:r>
          </a:p>
          <a:p>
            <a:pPr algn="just"/>
            <a:endParaRPr lang="en-US" sz="1800" dirty="0"/>
          </a:p>
          <a:p>
            <a:pPr marL="285750" indent="-285750" algn="just">
              <a:buFont typeface="Arial" pitchFamily="34" charset="0"/>
              <a:buChar char="•"/>
            </a:pPr>
            <a:r>
              <a:rPr lang="en-US" sz="1800" dirty="0"/>
              <a:t>Once a session is created the tool will perform the post-exploitation step and execute commands in order to further enumerate the target.</a:t>
            </a:r>
          </a:p>
          <a:p>
            <a:pPr algn="just"/>
            <a:endParaRPr lang="en-US" sz="1800" dirty="0"/>
          </a:p>
          <a:p>
            <a:pPr marL="285750" indent="-285750" algn="just">
              <a:buFont typeface="Arial" pitchFamily="34" charset="0"/>
              <a:buChar char="•"/>
            </a:pPr>
            <a:r>
              <a:rPr lang="en-US" sz="1800" dirty="0"/>
              <a:t>This tool compiles all the information at once in a report file “report.txt”.</a:t>
            </a:r>
          </a:p>
          <a:p>
            <a:pPr algn="just"/>
            <a:endParaRPr lang="en-US" dirty="0"/>
          </a:p>
          <a:p>
            <a:endParaRPr lang="en-US" dirty="0"/>
          </a:p>
        </p:txBody>
      </p:sp>
      <p:sp>
        <p:nvSpPr>
          <p:cNvPr id="3" name="Title 2"/>
          <p:cNvSpPr>
            <a:spLocks noGrp="1"/>
          </p:cNvSpPr>
          <p:nvPr>
            <p:ph type="title"/>
          </p:nvPr>
        </p:nvSpPr>
        <p:spPr>
          <a:xfrm>
            <a:off x="1905000" y="8626"/>
            <a:ext cx="3124200" cy="685800"/>
          </a:xfrm>
        </p:spPr>
        <p:txBody>
          <a:bodyPr/>
          <a:lstStyle/>
          <a:p>
            <a:r>
              <a:rPr lang="en-US" dirty="0"/>
              <a:t>PROJECT DESIGN (ii)</a:t>
            </a:r>
          </a:p>
        </p:txBody>
      </p:sp>
    </p:spTree>
    <p:extLst>
      <p:ext uri="{BB962C8B-B14F-4D97-AF65-F5344CB8AC3E}">
        <p14:creationId xmlns:p14="http://schemas.microsoft.com/office/powerpoint/2010/main" val="345816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019300" y="0"/>
            <a:ext cx="3009900" cy="533400"/>
          </a:xfrm>
        </p:spPr>
        <p:txBody>
          <a:bodyPr>
            <a:normAutofit/>
          </a:bodyPr>
          <a:lstStyle/>
          <a:p>
            <a:pPr algn="ctr"/>
            <a:r>
              <a:rPr lang="en-US" dirty="0"/>
              <a:t>FLOW DIAGRAM (i)</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6248400" cy="262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2800"/>
            <a:ext cx="6781800"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63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1828800" y="0"/>
            <a:ext cx="3352800" cy="533400"/>
          </a:xfrm>
        </p:spPr>
        <p:txBody>
          <a:bodyPr>
            <a:normAutofit/>
          </a:bodyPr>
          <a:lstStyle/>
          <a:p>
            <a:pPr algn="ctr"/>
            <a:r>
              <a:rPr lang="en-US" dirty="0"/>
              <a:t>FLOW DIAGRAM (ii)</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5943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94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1714500" y="25879"/>
            <a:ext cx="3505200" cy="533400"/>
          </a:xfrm>
        </p:spPr>
        <p:txBody>
          <a:bodyPr>
            <a:noAutofit/>
          </a:bodyPr>
          <a:lstStyle/>
          <a:p>
            <a:pPr algn="ctr"/>
            <a:r>
              <a:rPr lang="en-US" dirty="0"/>
              <a:t>FLOW DIAGRAM (iii)</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6853"/>
            <a:ext cx="60198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30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8600" y="838200"/>
            <a:ext cx="6553200" cy="5638800"/>
          </a:xfrm>
        </p:spPr>
        <p:txBody>
          <a:bodyPr>
            <a:normAutofit/>
          </a:bodyPr>
          <a:lstStyle/>
          <a:p>
            <a:pPr marL="285750" indent="-285750" algn="just">
              <a:buFont typeface="Arial" pitchFamily="34" charset="0"/>
              <a:buChar char="•"/>
            </a:pPr>
            <a:r>
              <a:rPr lang="en-US" sz="1800" dirty="0"/>
              <a:t>The designed tool automates the entire penetration testing process starting to check if the host is up or not, information gathering, scanning and enumeration, exploitation, post-exploitation, and reporting phase of penetration testing.</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Tools like dig, whatweb, sublist3r, dirb, nikto, and harvester will collect information like DNS information, technologies used, subdirectories, vulnerability analysis, directory bursting, name servers, etc. </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Every port is iterated one by one to check if there are any possible exploits or auxiliary modules present for the open ports. </a:t>
            </a:r>
          </a:p>
          <a:p>
            <a:pPr marL="285750" indent="-285750" algn="just">
              <a:buFont typeface="Arial" pitchFamily="34" charset="0"/>
              <a:buChar char="•"/>
            </a:pPr>
            <a:endParaRPr lang="en-US" sz="1800" dirty="0"/>
          </a:p>
          <a:p>
            <a:pPr marL="285750" indent="-285750" algn="just">
              <a:buFont typeface="Arial" pitchFamily="34" charset="0"/>
              <a:buChar char="•"/>
            </a:pPr>
            <a:endParaRPr lang="en-US" sz="1800" dirty="0"/>
          </a:p>
          <a:p>
            <a:pPr marL="285750" indent="-285750" algn="just">
              <a:buFont typeface="Arial" pitchFamily="34" charset="0"/>
              <a:buChar char="•"/>
            </a:pPr>
            <a:endParaRPr lang="en-US" sz="1800" dirty="0"/>
          </a:p>
          <a:p>
            <a:pPr marL="285750" indent="-285750" algn="l">
              <a:buFont typeface="Arial" pitchFamily="34" charset="0"/>
              <a:buChar char="•"/>
            </a:pPr>
            <a:endParaRPr lang="en-US" sz="1800" dirty="0"/>
          </a:p>
          <a:p>
            <a:pPr marL="285750" indent="-285750" algn="l">
              <a:buFont typeface="Arial" pitchFamily="34" charset="0"/>
              <a:buChar char="•"/>
            </a:pPr>
            <a:endParaRPr lang="en-US" sz="1800" dirty="0"/>
          </a:p>
          <a:p>
            <a:pPr marL="285750" indent="-285750" algn="l">
              <a:buFont typeface="Arial" pitchFamily="34" charset="0"/>
              <a:buChar char="•"/>
            </a:pPr>
            <a:endParaRPr lang="en-US" sz="1800" dirty="0"/>
          </a:p>
        </p:txBody>
      </p:sp>
      <p:sp>
        <p:nvSpPr>
          <p:cNvPr id="3" name="Title 2"/>
          <p:cNvSpPr>
            <a:spLocks noGrp="1"/>
          </p:cNvSpPr>
          <p:nvPr>
            <p:ph type="title"/>
          </p:nvPr>
        </p:nvSpPr>
        <p:spPr>
          <a:xfrm>
            <a:off x="1066800" y="0"/>
            <a:ext cx="3886200" cy="685800"/>
          </a:xfrm>
        </p:spPr>
        <p:txBody>
          <a:bodyPr/>
          <a:lstStyle/>
          <a:p>
            <a:r>
              <a:rPr lang="en-US" dirty="0"/>
              <a:t>IMPLEMENTATION (i)</a:t>
            </a:r>
          </a:p>
        </p:txBody>
      </p:sp>
    </p:spTree>
    <p:extLst>
      <p:ext uri="{BB962C8B-B14F-4D97-AF65-F5344CB8AC3E}">
        <p14:creationId xmlns:p14="http://schemas.microsoft.com/office/powerpoint/2010/main" val="66357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4800" y="914400"/>
            <a:ext cx="6477000" cy="5943600"/>
          </a:xfrm>
        </p:spPr>
        <p:txBody>
          <a:bodyPr>
            <a:normAutofit/>
          </a:bodyPr>
          <a:lstStyle/>
          <a:p>
            <a:pPr marL="285750" indent="-285750" algn="l">
              <a:buFont typeface="Arial" pitchFamily="34" charset="0"/>
              <a:buChar char="•"/>
            </a:pPr>
            <a:r>
              <a:rPr lang="en-US" sz="1800" dirty="0"/>
              <a:t>The flow in which port numbers are evaluated</a:t>
            </a:r>
          </a:p>
          <a:p>
            <a:pPr marL="285750" indent="-285750" algn="l">
              <a:buFont typeface="Arial" pitchFamily="34" charset="0"/>
              <a:buChar char="•"/>
            </a:pPr>
            <a:endParaRPr lang="en-US" sz="1800" dirty="0"/>
          </a:p>
          <a:p>
            <a:pPr algn="l"/>
            <a:endParaRPr lang="en-US" sz="1800" dirty="0"/>
          </a:p>
        </p:txBody>
      </p:sp>
      <p:sp>
        <p:nvSpPr>
          <p:cNvPr id="3" name="Title 2"/>
          <p:cNvSpPr>
            <a:spLocks noGrp="1"/>
          </p:cNvSpPr>
          <p:nvPr>
            <p:ph type="title"/>
          </p:nvPr>
        </p:nvSpPr>
        <p:spPr>
          <a:xfrm>
            <a:off x="1371600" y="-8626"/>
            <a:ext cx="3810000" cy="685800"/>
          </a:xfrm>
        </p:spPr>
        <p:txBody>
          <a:bodyPr/>
          <a:lstStyle/>
          <a:p>
            <a:r>
              <a:rPr lang="en-US" dirty="0"/>
              <a:t>IMPLEMENTATION (ii)</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158115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150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81000" y="990600"/>
            <a:ext cx="6154948" cy="5562600"/>
          </a:xfrm>
        </p:spPr>
        <p:txBody>
          <a:bodyPr>
            <a:normAutofit fontScale="92500" lnSpcReduction="20000"/>
          </a:bodyPr>
          <a:lstStyle/>
          <a:p>
            <a:pPr marL="285750" indent="-285750" algn="just">
              <a:buFont typeface="Arial" pitchFamily="34" charset="0"/>
              <a:buChar char="•"/>
            </a:pPr>
            <a:endParaRPr lang="en-US" sz="1800" b="1" dirty="0"/>
          </a:p>
          <a:p>
            <a:pPr marL="285750" indent="-285750" algn="just">
              <a:buFont typeface="Arial" pitchFamily="34" charset="0"/>
              <a:buChar char="•"/>
            </a:pPr>
            <a:r>
              <a:rPr lang="en-US" sz="1800" b="1" dirty="0"/>
              <a:t>Finding a way to iterate Metasploit modules based on user flexibility. </a:t>
            </a:r>
          </a:p>
          <a:p>
            <a:pPr algn="just"/>
            <a:r>
              <a:rPr lang="en-US" sz="1800" b="1" dirty="0"/>
              <a:t>Solution:</a:t>
            </a:r>
          </a:p>
          <a:p>
            <a:pPr algn="just"/>
            <a:endParaRPr lang="en-US" sz="1800" dirty="0"/>
          </a:p>
          <a:p>
            <a:pPr marL="285750" indent="-285750" algn="just">
              <a:buFont typeface="Arial" pitchFamily="34" charset="0"/>
              <a:buChar char="•"/>
            </a:pPr>
            <a:endParaRPr lang="en-US" sz="1800" dirty="0"/>
          </a:p>
          <a:p>
            <a:pPr marL="285750" indent="-285750" algn="just">
              <a:buFont typeface="Arial" pitchFamily="34" charset="0"/>
              <a:buChar char="•"/>
            </a:pPr>
            <a:endParaRPr lang="en-US" sz="1800" dirty="0"/>
          </a:p>
          <a:p>
            <a:pPr algn="just"/>
            <a:endParaRPr lang="en-US" sz="1800" dirty="0"/>
          </a:p>
          <a:p>
            <a:pPr marL="285750" indent="-285750" algn="just">
              <a:buFont typeface="Arial" pitchFamily="34" charset="0"/>
              <a:buChar char="•"/>
            </a:pPr>
            <a:endParaRPr lang="en-US" sz="1800" dirty="0"/>
          </a:p>
          <a:p>
            <a:pPr algn="just"/>
            <a:endParaRPr lang="en-US" sz="1800" dirty="0"/>
          </a:p>
          <a:p>
            <a:pPr marL="285750" indent="-285750" algn="just">
              <a:buFont typeface="Arial" pitchFamily="34" charset="0"/>
              <a:buChar char="•"/>
            </a:pPr>
            <a:r>
              <a:rPr lang="en-US" sz="1800" b="1" dirty="0"/>
              <a:t>Automating the penetration testing process</a:t>
            </a:r>
          </a:p>
          <a:p>
            <a:pPr algn="just"/>
            <a:r>
              <a:rPr lang="en-US" sz="1800" b="1" dirty="0"/>
              <a:t>Solution:</a:t>
            </a:r>
            <a:r>
              <a:rPr lang="en-US" sz="1800" dirty="0"/>
              <a:t> </a:t>
            </a:r>
          </a:p>
          <a:p>
            <a:pPr algn="just"/>
            <a:r>
              <a:rPr lang="en-US" sz="1800" dirty="0"/>
              <a:t>To overcome this problem different python libraries like nmap and pymetasploit3 are used. These libraries are specifically built for implementing Nmap and Metasploit related functionality.</a:t>
            </a:r>
          </a:p>
          <a:p>
            <a:pPr algn="just"/>
            <a:endParaRPr lang="en-US" sz="1800" dirty="0"/>
          </a:p>
          <a:p>
            <a:pPr marL="285750" indent="-285750" algn="just">
              <a:buFont typeface="Arial" pitchFamily="34" charset="0"/>
              <a:buChar char="•"/>
            </a:pPr>
            <a:r>
              <a:rPr lang="en-US" sz="1800" b="1" dirty="0"/>
              <a:t>Reporting</a:t>
            </a:r>
          </a:p>
          <a:p>
            <a:pPr algn="just"/>
            <a:r>
              <a:rPr lang="en-US" sz="1800" b="1" dirty="0"/>
              <a:t>Solution:</a:t>
            </a:r>
            <a:r>
              <a:rPr lang="en-US" sz="1800" dirty="0"/>
              <a:t> </a:t>
            </a:r>
          </a:p>
          <a:p>
            <a:pPr algn="just"/>
            <a:r>
              <a:rPr lang="en-US" sz="1800" dirty="0"/>
              <a:t>A report directory is created using the python os library if it already doesn’t exist. Once the directory is created “report.txt” report file is created.</a:t>
            </a:r>
          </a:p>
        </p:txBody>
      </p:sp>
      <p:sp>
        <p:nvSpPr>
          <p:cNvPr id="3" name="Title 2"/>
          <p:cNvSpPr>
            <a:spLocks noGrp="1"/>
          </p:cNvSpPr>
          <p:nvPr>
            <p:ph type="title"/>
          </p:nvPr>
        </p:nvSpPr>
        <p:spPr>
          <a:xfrm>
            <a:off x="1600200" y="76200"/>
            <a:ext cx="3676650" cy="533400"/>
          </a:xfrm>
        </p:spPr>
        <p:txBody>
          <a:bodyPr>
            <a:noAutofit/>
          </a:bodyPr>
          <a:lstStyle/>
          <a:p>
            <a:r>
              <a:rPr lang="en-US" dirty="0"/>
              <a:t>IMPLEMENTATION (iii)</a:t>
            </a:r>
          </a:p>
        </p:txBody>
      </p:sp>
      <p:pic>
        <p:nvPicPr>
          <p:cNvPr id="5122" name="Picture 2" descr="C:\Users\Rishabh\Desktop\Tobe uploaded latex\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3733800" cy="138337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76200" y="672861"/>
            <a:ext cx="2133600" cy="482360"/>
          </a:xfrm>
          <a:prstGeom prst="rect">
            <a:avLst/>
          </a:prstGeom>
        </p:spPr>
        <p:txBody>
          <a:bodyPr vert="horz" lIns="91440" tIns="45720" rIns="91440" bIns="45720" rtlCol="0" anchor="b">
            <a:noAutofit/>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r>
              <a:rPr lang="en-US" sz="1800" b="1" dirty="0">
                <a:solidFill>
                  <a:schemeClr val="tx2"/>
                </a:solidFill>
                <a:latin typeface="+mn-lt"/>
                <a:ea typeface="+mn-ea"/>
                <a:cs typeface="+mn-cs"/>
              </a:rPr>
              <a:t>Challenges Faced:  </a:t>
            </a:r>
          </a:p>
        </p:txBody>
      </p:sp>
    </p:spTree>
    <p:extLst>
      <p:ext uri="{BB962C8B-B14F-4D97-AF65-F5344CB8AC3E}">
        <p14:creationId xmlns:p14="http://schemas.microsoft.com/office/powerpoint/2010/main" val="2817899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3603" y="152400"/>
            <a:ext cx="4572000" cy="644106"/>
          </a:xfrm>
        </p:spPr>
        <p:txBody>
          <a:bodyPr>
            <a:noAutofit/>
          </a:bodyPr>
          <a:lstStyle/>
          <a:p>
            <a:r>
              <a:rPr lang="en-US" dirty="0"/>
              <a:t>TESTING AND EVALUATION (i)</a:t>
            </a:r>
          </a:p>
        </p:txBody>
      </p:sp>
      <p:pic>
        <p:nvPicPr>
          <p:cNvPr id="5" name="Picture 2" descr="C:\Users\Rishabh\Desktop\Tobe uploaded latex\Te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5023603" cy="230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29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Rishabh\Desktop\Tobe uploaded latex\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5935663" cy="45053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1"/>
          <p:cNvSpPr txBox="1">
            <a:spLocks/>
          </p:cNvSpPr>
          <p:nvPr/>
        </p:nvSpPr>
        <p:spPr>
          <a:xfrm>
            <a:off x="228600" y="838200"/>
            <a:ext cx="6774581" cy="381000"/>
          </a:xfrm>
          <a:prstGeom prst="rect">
            <a:avLst/>
          </a:prstGeom>
        </p:spPr>
        <p:txBody>
          <a:bodyPr vert="horz" lIns="91440" tIns="45720" rIns="91440" bIns="45720" rtlCol="0"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sz="1400" kern="1200">
                <a:solidFill>
                  <a:schemeClr val="tx2"/>
                </a:solidFill>
                <a:latin typeface="+mn-lt"/>
                <a:ea typeface="+mn-ea"/>
                <a:cs typeface="+mn-cs"/>
              </a:defRPr>
            </a:lvl1pPr>
            <a:lvl2pPr marL="457200" indent="0" algn="ctr" defTabSz="914400" rtl="0" eaLnBrk="1" latinLnBrk="0" hangingPunct="1">
              <a:spcBef>
                <a:spcPct val="20000"/>
              </a:spcBef>
              <a:buClr>
                <a:schemeClr val="tx1">
                  <a:lumMod val="50000"/>
                  <a:lumOff val="50000"/>
                </a:schemeClr>
              </a:buClr>
              <a:buFont typeface="Wingdings" pitchFamily="2" charset="2"/>
              <a:buNone/>
              <a:defRPr sz="14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1">
                  <a:lumMod val="50000"/>
                  <a:lumOff val="50000"/>
                </a:schemeClr>
              </a:buClr>
              <a:buFont typeface="Wingdings" pitchFamily="2" charset="2"/>
              <a:buNone/>
              <a:defRPr sz="14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1">
                  <a:lumMod val="50000"/>
                  <a:lumOff val="50000"/>
                </a:schemeClr>
              </a:buClr>
              <a:buFont typeface="Wingdings" pitchFamily="2"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1">
                  <a:lumMod val="50000"/>
                  <a:lumOff val="50000"/>
                </a:schemeClr>
              </a:buClr>
              <a:buFont typeface="Wingdings" pitchFamily="2"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7pPr>
            <a:lvl8pPr marL="32004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8pPr>
            <a:lvl9pPr marL="36576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9pPr>
          </a:lstStyle>
          <a:p>
            <a:pPr marL="285750" indent="-285750" algn="just">
              <a:buFont typeface="Arial" pitchFamily="34" charset="0"/>
              <a:buChar char="•"/>
            </a:pPr>
            <a:r>
              <a:rPr lang="en-US" sz="1800" b="1" dirty="0"/>
              <a:t>Saves Time</a:t>
            </a:r>
          </a:p>
          <a:p>
            <a:pPr marL="285750" indent="-285750" algn="just">
              <a:buFont typeface="Arial" pitchFamily="34" charset="0"/>
              <a:buChar char="•"/>
            </a:pPr>
            <a:endParaRPr lang="en-US" sz="1800" dirty="0"/>
          </a:p>
        </p:txBody>
      </p:sp>
      <p:sp>
        <p:nvSpPr>
          <p:cNvPr id="6" name="Title 2"/>
          <p:cNvSpPr txBox="1">
            <a:spLocks/>
          </p:cNvSpPr>
          <p:nvPr/>
        </p:nvSpPr>
        <p:spPr>
          <a:xfrm>
            <a:off x="1213603" y="152400"/>
            <a:ext cx="4572000" cy="644106"/>
          </a:xfrm>
          <a:prstGeom prst="rect">
            <a:avLst/>
          </a:prstGeom>
        </p:spPr>
        <p:txBody>
          <a:bodyPr vert="horz" lIns="91440" tIns="45720" rIns="91440" bIns="45720" rtlCol="0" anchor="b">
            <a:noAutofit/>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r>
              <a:rPr lang="en-US" dirty="0"/>
              <a:t>TESTING AND EVALUATION (ii)</a:t>
            </a:r>
          </a:p>
        </p:txBody>
      </p:sp>
    </p:spTree>
    <p:extLst>
      <p:ext uri="{BB962C8B-B14F-4D97-AF65-F5344CB8AC3E}">
        <p14:creationId xmlns:p14="http://schemas.microsoft.com/office/powerpoint/2010/main" val="205557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50" y="4038600"/>
            <a:ext cx="62969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1"/>
          <p:cNvSpPr>
            <a:spLocks noGrp="1"/>
          </p:cNvSpPr>
          <p:nvPr>
            <p:ph type="subTitle" idx="1"/>
          </p:nvPr>
        </p:nvSpPr>
        <p:spPr>
          <a:xfrm>
            <a:off x="-4313" y="533400"/>
            <a:ext cx="6840747" cy="381000"/>
          </a:xfrm>
        </p:spPr>
        <p:txBody>
          <a:bodyPr>
            <a:normAutofit/>
          </a:bodyPr>
          <a:lstStyle/>
          <a:p>
            <a:pPr marL="285750" indent="-285750" algn="just">
              <a:buFont typeface="Arial" pitchFamily="34" charset="0"/>
              <a:buChar char="•"/>
            </a:pPr>
            <a:r>
              <a:rPr lang="en-US" sz="1800" b="1" dirty="0"/>
              <a:t>Reliability</a:t>
            </a:r>
          </a:p>
          <a:p>
            <a:pPr marL="285750" indent="-285750" algn="just">
              <a:buFont typeface="Arial" pitchFamily="34" charset="0"/>
              <a:buChar char="•"/>
            </a:pPr>
            <a:endParaRPr lang="en-US" sz="18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72" y="914400"/>
            <a:ext cx="6311327"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title 1"/>
          <p:cNvSpPr txBox="1">
            <a:spLocks/>
          </p:cNvSpPr>
          <p:nvPr/>
        </p:nvSpPr>
        <p:spPr>
          <a:xfrm>
            <a:off x="83419" y="3505200"/>
            <a:ext cx="6774581" cy="381000"/>
          </a:xfrm>
          <a:prstGeom prst="rect">
            <a:avLst/>
          </a:prstGeom>
        </p:spPr>
        <p:txBody>
          <a:bodyPr vert="horz" lIns="91440" tIns="45720" rIns="91440" bIns="45720" rtlCol="0"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sz="1400" kern="1200">
                <a:solidFill>
                  <a:schemeClr val="tx2"/>
                </a:solidFill>
                <a:latin typeface="+mn-lt"/>
                <a:ea typeface="+mn-ea"/>
                <a:cs typeface="+mn-cs"/>
              </a:defRPr>
            </a:lvl1pPr>
            <a:lvl2pPr marL="457200" indent="0" algn="ctr" defTabSz="914400" rtl="0" eaLnBrk="1" latinLnBrk="0" hangingPunct="1">
              <a:spcBef>
                <a:spcPct val="20000"/>
              </a:spcBef>
              <a:buClr>
                <a:schemeClr val="tx1">
                  <a:lumMod val="50000"/>
                  <a:lumOff val="50000"/>
                </a:schemeClr>
              </a:buClr>
              <a:buFont typeface="Wingdings" pitchFamily="2" charset="2"/>
              <a:buNone/>
              <a:defRPr sz="14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1">
                  <a:lumMod val="50000"/>
                  <a:lumOff val="50000"/>
                </a:schemeClr>
              </a:buClr>
              <a:buFont typeface="Wingdings" pitchFamily="2" charset="2"/>
              <a:buNone/>
              <a:defRPr sz="14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1">
                  <a:lumMod val="50000"/>
                  <a:lumOff val="50000"/>
                </a:schemeClr>
              </a:buClr>
              <a:buFont typeface="Wingdings" pitchFamily="2"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1">
                  <a:lumMod val="50000"/>
                  <a:lumOff val="50000"/>
                </a:schemeClr>
              </a:buClr>
              <a:buFont typeface="Wingdings" pitchFamily="2"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7pPr>
            <a:lvl8pPr marL="32004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8pPr>
            <a:lvl9pPr marL="36576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9pPr>
          </a:lstStyle>
          <a:p>
            <a:pPr marL="285750" indent="-285750" algn="just">
              <a:buFont typeface="Arial" pitchFamily="34" charset="0"/>
              <a:buChar char="•"/>
            </a:pPr>
            <a:r>
              <a:rPr lang="en-US" sz="1800" b="1" dirty="0"/>
              <a:t>Comparison</a:t>
            </a:r>
          </a:p>
          <a:p>
            <a:pPr marL="285750" indent="-285750" algn="just">
              <a:buFont typeface="Arial" pitchFamily="34" charset="0"/>
              <a:buChar char="•"/>
            </a:pPr>
            <a:endParaRPr lang="en-US" sz="1800" dirty="0"/>
          </a:p>
        </p:txBody>
      </p:sp>
      <p:sp>
        <p:nvSpPr>
          <p:cNvPr id="9" name="Title 2"/>
          <p:cNvSpPr txBox="1">
            <a:spLocks/>
          </p:cNvSpPr>
          <p:nvPr/>
        </p:nvSpPr>
        <p:spPr>
          <a:xfrm>
            <a:off x="1066800" y="-8626"/>
            <a:ext cx="4653797" cy="644106"/>
          </a:xfrm>
          <a:prstGeom prst="rect">
            <a:avLst/>
          </a:prstGeom>
        </p:spPr>
        <p:txBody>
          <a:bodyPr vert="horz" lIns="91440" tIns="45720" rIns="91440" bIns="45720" rtlCol="0" anchor="b">
            <a:noAutofit/>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r>
              <a:rPr lang="en-US" dirty="0"/>
              <a:t>TESTING AND EVALUATION (iii)</a:t>
            </a:r>
          </a:p>
        </p:txBody>
      </p:sp>
    </p:spTree>
    <p:extLst>
      <p:ext uri="{BB962C8B-B14F-4D97-AF65-F5344CB8AC3E}">
        <p14:creationId xmlns:p14="http://schemas.microsoft.com/office/powerpoint/2010/main" val="231086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399" y="914400"/>
            <a:ext cx="6629401" cy="5867400"/>
          </a:xfrm>
        </p:spPr>
        <p:txBody>
          <a:bodyPr>
            <a:normAutofit/>
          </a:bodyPr>
          <a:lstStyle/>
          <a:p>
            <a:pPr marL="285750" indent="-285750" algn="just">
              <a:buFont typeface="Arial" pitchFamily="34" charset="0"/>
              <a:buChar char="•"/>
            </a:pPr>
            <a:r>
              <a:rPr lang="en-US" sz="1800" dirty="0"/>
              <a:t>Penetration testing is a process in which a cybersecurity professional tries to uncover exploits and weaknesses in an application or a network. </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With the increase in number of cyber attacks there is a need of automating the penetration testing process.</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The manual Penetration testing process is time-consuming and requires a lot of analysis along with user interaction.</a:t>
            </a:r>
          </a:p>
          <a:p>
            <a:pPr algn="just"/>
            <a:endParaRPr lang="en-US" sz="1800" dirty="0"/>
          </a:p>
          <a:p>
            <a:pPr marL="285750" indent="-285750" algn="just">
              <a:buFont typeface="Arial" pitchFamily="34" charset="0"/>
              <a:buChar char="•"/>
            </a:pPr>
            <a:r>
              <a:rPr lang="en-US" sz="1800" dirty="0"/>
              <a:t>The main objective of this research is to automate the penetration testing process and gather information that can be useful from a penetration tester’s perspective.</a:t>
            </a:r>
          </a:p>
          <a:p>
            <a:pPr algn="just"/>
            <a:endParaRPr lang="en-US" sz="1800" dirty="0"/>
          </a:p>
          <a:p>
            <a:pPr marL="285750" indent="-285750" algn="just">
              <a:buFont typeface="Arial" pitchFamily="34" charset="0"/>
              <a:buChar char="•"/>
            </a:pPr>
            <a:r>
              <a:rPr lang="en-US" sz="1800" dirty="0"/>
              <a:t>It will also eliminate the need to research through various tools and run them one by one and reduces the time taken for the analysis.</a:t>
            </a:r>
          </a:p>
        </p:txBody>
      </p:sp>
      <p:sp>
        <p:nvSpPr>
          <p:cNvPr id="3" name="Title 2"/>
          <p:cNvSpPr>
            <a:spLocks noGrp="1"/>
          </p:cNvSpPr>
          <p:nvPr>
            <p:ph type="title"/>
          </p:nvPr>
        </p:nvSpPr>
        <p:spPr>
          <a:xfrm>
            <a:off x="1295400" y="0"/>
            <a:ext cx="3352800" cy="685800"/>
          </a:xfrm>
        </p:spPr>
        <p:txBody>
          <a:bodyPr>
            <a:normAutofit/>
          </a:bodyPr>
          <a:lstStyle/>
          <a:p>
            <a:r>
              <a:rPr lang="en-US" dirty="0"/>
              <a:t>INTRODUCTION</a:t>
            </a:r>
          </a:p>
        </p:txBody>
      </p:sp>
    </p:spTree>
    <p:extLst>
      <p:ext uri="{BB962C8B-B14F-4D97-AF65-F5344CB8AC3E}">
        <p14:creationId xmlns:p14="http://schemas.microsoft.com/office/powerpoint/2010/main" val="2074775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400" y="762000"/>
            <a:ext cx="6629400" cy="5943600"/>
          </a:xfrm>
        </p:spPr>
        <p:txBody>
          <a:bodyPr>
            <a:normAutofit/>
          </a:bodyPr>
          <a:lstStyle/>
          <a:p>
            <a:pPr marL="285750" indent="-285750" algn="l">
              <a:buFont typeface="Arial" pitchFamily="34" charset="0"/>
              <a:buChar char="•"/>
            </a:pPr>
            <a:r>
              <a:rPr lang="en-US" sz="1800" b="1" dirty="0"/>
              <a:t>Flexibility</a:t>
            </a:r>
          </a:p>
          <a:p>
            <a:pPr algn="l"/>
            <a:r>
              <a:rPr lang="en-US" sz="1800" dirty="0"/>
              <a:t>The “metasploit_enum_exp.csv” file allows the user to add different modules based on port numbers and operating system</a:t>
            </a:r>
          </a:p>
          <a:p>
            <a:pPr algn="l"/>
            <a:endParaRPr lang="en-US" sz="1800" dirty="0"/>
          </a:p>
          <a:p>
            <a:pPr algn="l"/>
            <a:endParaRPr lang="en-US" sz="1800" dirty="0"/>
          </a:p>
          <a:p>
            <a:pPr algn="l"/>
            <a:endParaRPr lang="en-US" sz="1800" dirty="0"/>
          </a:p>
          <a:p>
            <a:pPr algn="l"/>
            <a:endParaRPr lang="en-US" sz="1800" dirty="0"/>
          </a:p>
          <a:p>
            <a:pPr algn="l"/>
            <a:endParaRPr lang="en-US" sz="1800" dirty="0"/>
          </a:p>
          <a:p>
            <a:pPr marL="285750" indent="-285750" algn="l">
              <a:buFont typeface="Arial" pitchFamily="34" charset="0"/>
              <a:buChar char="•"/>
            </a:pPr>
            <a:r>
              <a:rPr lang="en-US" sz="1800" b="1" dirty="0"/>
              <a:t>Reporting</a:t>
            </a:r>
          </a:p>
          <a:p>
            <a:pPr algn="l"/>
            <a:r>
              <a:rPr lang="en-US" sz="1800" dirty="0"/>
              <a:t>The tool created will automatically compile all the information in a file “report.txt” thus eliminating the need to go through the output of every tool and extracting the result</a:t>
            </a:r>
          </a:p>
          <a:p>
            <a:pPr algn="l"/>
            <a:endParaRPr lang="en-US" sz="1800" dirty="0"/>
          </a:p>
          <a:p>
            <a:pPr algn="l"/>
            <a:endParaRPr lang="en-US" sz="1800" dirty="0"/>
          </a:p>
          <a:p>
            <a:pPr algn="l"/>
            <a:endParaRPr lang="en-US" sz="1800" dirty="0"/>
          </a:p>
          <a:p>
            <a:pPr algn="l"/>
            <a:endParaRPr lang="en-US" sz="1800"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599"/>
            <a:ext cx="52768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572000"/>
            <a:ext cx="5276850" cy="1533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2"/>
          <p:cNvSpPr>
            <a:spLocks noGrp="1"/>
          </p:cNvSpPr>
          <p:nvPr>
            <p:ph type="title"/>
          </p:nvPr>
        </p:nvSpPr>
        <p:spPr>
          <a:xfrm>
            <a:off x="1066800" y="14377"/>
            <a:ext cx="4648200" cy="644106"/>
          </a:xfrm>
        </p:spPr>
        <p:txBody>
          <a:bodyPr>
            <a:noAutofit/>
          </a:bodyPr>
          <a:lstStyle/>
          <a:p>
            <a:r>
              <a:rPr lang="en-US" dirty="0"/>
              <a:t>TESTING AND EVALUATION (iv)</a:t>
            </a:r>
          </a:p>
        </p:txBody>
      </p:sp>
    </p:spTree>
    <p:extLst>
      <p:ext uri="{BB962C8B-B14F-4D97-AF65-F5344CB8AC3E}">
        <p14:creationId xmlns:p14="http://schemas.microsoft.com/office/powerpoint/2010/main" val="3916615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7253"/>
            <a:ext cx="3276600" cy="609600"/>
          </a:xfrm>
        </p:spPr>
        <p:txBody>
          <a:bodyPr>
            <a:noAutofit/>
          </a:bodyPr>
          <a:lstStyle/>
          <a:p>
            <a:r>
              <a:rPr lang="en-US" dirty="0"/>
              <a:t>ACHIEVED RESULT</a:t>
            </a:r>
          </a:p>
        </p:txBody>
      </p:sp>
      <p:sp>
        <p:nvSpPr>
          <p:cNvPr id="6" name="Subtitle 1"/>
          <p:cNvSpPr>
            <a:spLocks noGrp="1"/>
          </p:cNvSpPr>
          <p:nvPr>
            <p:ph type="subTitle" idx="1"/>
          </p:nvPr>
        </p:nvSpPr>
        <p:spPr>
          <a:xfrm>
            <a:off x="152400" y="990600"/>
            <a:ext cx="6553199" cy="4343400"/>
          </a:xfrm>
        </p:spPr>
        <p:txBody>
          <a:bodyPr>
            <a:normAutofit fontScale="70000" lnSpcReduction="20000"/>
          </a:bodyPr>
          <a:lstStyle/>
          <a:p>
            <a:pPr algn="just"/>
            <a:r>
              <a:rPr lang="en-US" sz="2600" b="1" dirty="0"/>
              <a:t>Metasploitable 2</a:t>
            </a:r>
          </a:p>
          <a:p>
            <a:pPr marL="285750" indent="-285750" algn="just">
              <a:buFont typeface="Arial" pitchFamily="34" charset="0"/>
              <a:buChar char="•"/>
            </a:pPr>
            <a:r>
              <a:rPr lang="en-US" sz="2600" dirty="0"/>
              <a:t>Successfully able to exploit the target Metasploitable 2 target using ”php_cgi_arg_injection”  module and “bind_perl” payload for port 80. </a:t>
            </a:r>
          </a:p>
          <a:p>
            <a:pPr marL="285750" indent="-285750" algn="just">
              <a:buFont typeface="Arial" pitchFamily="34" charset="0"/>
              <a:buChar char="•"/>
            </a:pPr>
            <a:endParaRPr lang="en-US" sz="2600" b="1" dirty="0"/>
          </a:p>
          <a:p>
            <a:pPr algn="just"/>
            <a:r>
              <a:rPr lang="en-US" sz="2600" b="1" dirty="0"/>
              <a:t>Kioptrix</a:t>
            </a:r>
          </a:p>
          <a:p>
            <a:pPr marL="285750" indent="-285750" algn="just">
              <a:buFont typeface="Arial" pitchFamily="34" charset="0"/>
              <a:buChar char="•"/>
            </a:pPr>
            <a:r>
              <a:rPr lang="en-US" sz="2600" dirty="0"/>
              <a:t>Successfully able to exploit the target Kioptrix target using ”trans2open”  module and “bind_nonx _tcp” payload for port 80. </a:t>
            </a:r>
          </a:p>
          <a:p>
            <a:pPr algn="just"/>
            <a:endParaRPr lang="en-US" sz="2600" dirty="0"/>
          </a:p>
          <a:p>
            <a:pPr algn="just"/>
            <a:r>
              <a:rPr lang="en-US" sz="2600" b="1" dirty="0"/>
              <a:t>Metasploitable 3 </a:t>
            </a:r>
          </a:p>
          <a:p>
            <a:pPr marL="285750" indent="-285750" algn="just">
              <a:buFont typeface="Arial" pitchFamily="34" charset="0"/>
              <a:buChar char="•"/>
            </a:pPr>
            <a:r>
              <a:rPr lang="en-US" sz="2600" dirty="0"/>
              <a:t>Successfully able to exploit the target Metasploitable 3 target using ”ms17_010_psexec” module and VNC payload for port 139.</a:t>
            </a:r>
          </a:p>
          <a:p>
            <a:pPr algn="just"/>
            <a:r>
              <a:rPr lang="en-US" sz="2600" dirty="0"/>
              <a:t> </a:t>
            </a:r>
          </a:p>
          <a:p>
            <a:pPr algn="just"/>
            <a:r>
              <a:rPr lang="en-US" sz="2600" b="1" dirty="0"/>
              <a:t>Testphp.vulnweb.com</a:t>
            </a:r>
          </a:p>
          <a:p>
            <a:pPr marL="285750" indent="-285750" algn="just">
              <a:buFont typeface="Arial" pitchFamily="34" charset="0"/>
              <a:buChar char="•"/>
            </a:pPr>
            <a:r>
              <a:rPr lang="en-US" sz="2600" dirty="0"/>
              <a:t>Unable to exploit the target as it is not vulnerable</a:t>
            </a:r>
          </a:p>
          <a:p>
            <a:pPr marL="285750" indent="-285750" algn="just">
              <a:buFont typeface="Arial" pitchFamily="34" charset="0"/>
              <a:buChar char="•"/>
            </a:pPr>
            <a:endParaRPr lang="en-US" sz="1600" b="1" dirty="0"/>
          </a:p>
          <a:p>
            <a:pPr algn="just"/>
            <a:endParaRPr lang="en-US" sz="1800" b="1" dirty="0"/>
          </a:p>
          <a:p>
            <a:pPr marL="285750" indent="-285750" algn="just">
              <a:buFont typeface="Arial" pitchFamily="34" charset="0"/>
              <a:buChar char="•"/>
            </a:pPr>
            <a:endParaRPr lang="en-US" sz="1800" b="1" dirty="0"/>
          </a:p>
          <a:p>
            <a:pPr marL="285750" indent="-285750" algn="just">
              <a:buFont typeface="Arial" pitchFamily="34" charset="0"/>
              <a:buChar char="•"/>
            </a:pPr>
            <a:endParaRPr lang="en-US" sz="1800" dirty="0"/>
          </a:p>
        </p:txBody>
      </p:sp>
    </p:spTree>
    <p:extLst>
      <p:ext uri="{BB962C8B-B14F-4D97-AF65-F5344CB8AC3E}">
        <p14:creationId xmlns:p14="http://schemas.microsoft.com/office/powerpoint/2010/main" val="176849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81000" y="914400"/>
            <a:ext cx="6248400" cy="5715000"/>
          </a:xfrm>
        </p:spPr>
        <p:txBody>
          <a:bodyPr>
            <a:normAutofit/>
          </a:bodyPr>
          <a:lstStyle/>
          <a:p>
            <a:pPr marL="285750" indent="-285750" algn="just">
              <a:buFont typeface="Arial" pitchFamily="34" charset="0"/>
              <a:buChar char="•"/>
            </a:pPr>
            <a:r>
              <a:rPr lang="en-US" sz="1800" dirty="0"/>
              <a:t>The tool successfully automates the entire penetration testing process for both a URL and an IP address as an input. </a:t>
            </a:r>
          </a:p>
          <a:p>
            <a:pPr algn="just"/>
            <a:endParaRPr lang="en-US" sz="1800" dirty="0"/>
          </a:p>
          <a:p>
            <a:pPr marL="285750" indent="-285750" algn="just">
              <a:buFont typeface="Arial" pitchFamily="34" charset="0"/>
              <a:buChar char="•"/>
            </a:pPr>
            <a:r>
              <a:rPr lang="en-US" sz="1800" dirty="0"/>
              <a:t>It also integrates various tools like Dig, Dirb, Sublist3r, Nikto, TheHarvester, nslookup, Nmap, and Metasploit to automate the process. </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The tool is successfully able to  record all the information in a report file.</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It provides user flexibility to iterate through different Metasploit modules from a .csv file by using the port number, module type, module name, and operating system.</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The tool is capable of iterating and executing each and every payload present for the Metasploit exploit modules until a session is created.</a:t>
            </a:r>
          </a:p>
        </p:txBody>
      </p:sp>
      <p:sp>
        <p:nvSpPr>
          <p:cNvPr id="3" name="Title 2"/>
          <p:cNvSpPr>
            <a:spLocks noGrp="1"/>
          </p:cNvSpPr>
          <p:nvPr>
            <p:ph type="title"/>
          </p:nvPr>
        </p:nvSpPr>
        <p:spPr>
          <a:xfrm>
            <a:off x="1295400" y="152400"/>
            <a:ext cx="3962400" cy="457200"/>
          </a:xfrm>
        </p:spPr>
        <p:txBody>
          <a:bodyPr>
            <a:noAutofit/>
          </a:bodyPr>
          <a:lstStyle/>
          <a:p>
            <a:pPr algn="ctr"/>
            <a:r>
              <a:rPr lang="en-US" dirty="0"/>
              <a:t>CONCLUSION</a:t>
            </a:r>
          </a:p>
        </p:txBody>
      </p:sp>
    </p:spTree>
    <p:extLst>
      <p:ext uri="{BB962C8B-B14F-4D97-AF65-F5344CB8AC3E}">
        <p14:creationId xmlns:p14="http://schemas.microsoft.com/office/powerpoint/2010/main" val="2648621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8600" y="914400"/>
            <a:ext cx="6477000" cy="5867400"/>
          </a:xfrm>
        </p:spPr>
        <p:txBody>
          <a:bodyPr>
            <a:normAutofit/>
          </a:bodyPr>
          <a:lstStyle/>
          <a:p>
            <a:pPr marL="285750" indent="-285750" algn="just">
              <a:buFont typeface="Arial" pitchFamily="34" charset="0"/>
              <a:buChar char="•"/>
            </a:pPr>
            <a:r>
              <a:rPr lang="en-US" sz="1800" b="1" dirty="0"/>
              <a:t>Pivoting the Target after compromising the target</a:t>
            </a:r>
          </a:p>
          <a:p>
            <a:pPr algn="just"/>
            <a:r>
              <a:rPr lang="en-US" sz="1600" dirty="0"/>
              <a:t>Implementing pivoting could have benefited the penetration tester as it is a complex process to be implemented even when done manually.</a:t>
            </a:r>
          </a:p>
          <a:p>
            <a:pPr algn="just"/>
            <a:endParaRPr lang="en-US" sz="2000" dirty="0"/>
          </a:p>
          <a:p>
            <a:pPr marL="285750" indent="-285750" algn="just">
              <a:buFont typeface="Arial" pitchFamily="34" charset="0"/>
              <a:buChar char="•"/>
            </a:pPr>
            <a:r>
              <a:rPr lang="en-US" sz="1800" b="1" dirty="0"/>
              <a:t>Integrating complex vulnerability scanners</a:t>
            </a:r>
          </a:p>
          <a:p>
            <a:pPr algn="just"/>
            <a:r>
              <a:rPr lang="en-US" sz="1600" dirty="0"/>
              <a:t>There are various python libraries like pynessus and python-zap which can be used in automating the vulnerability scanner like Nessus and ZAP with the script.</a:t>
            </a:r>
          </a:p>
          <a:p>
            <a:pPr algn="just"/>
            <a:endParaRPr lang="en-US" sz="1600" dirty="0"/>
          </a:p>
          <a:p>
            <a:pPr marL="285750" indent="-285750" algn="just">
              <a:buFont typeface="Arial" pitchFamily="34" charset="0"/>
              <a:buChar char="•"/>
            </a:pPr>
            <a:r>
              <a:rPr lang="en-US" sz="1800" b="1" dirty="0"/>
              <a:t>Implementing different scan types for Nmap</a:t>
            </a:r>
          </a:p>
          <a:p>
            <a:pPr algn="just"/>
            <a:r>
              <a:rPr lang="en-US" sz="1600" dirty="0"/>
              <a:t>It is recommended to have different types of scans like XMAS, ACK, FIN, NULL, RPC, etc. performed on the target when the target is blocking the request packets. </a:t>
            </a:r>
          </a:p>
          <a:p>
            <a:pPr algn="just"/>
            <a:endParaRPr lang="en-US" sz="1600" dirty="0"/>
          </a:p>
          <a:p>
            <a:pPr marL="285750" indent="-285750" algn="just">
              <a:buFont typeface="Arial" pitchFamily="34" charset="0"/>
              <a:buChar char="•"/>
            </a:pPr>
            <a:r>
              <a:rPr lang="en-US" sz="1800" b="1" dirty="0"/>
              <a:t>Implementing manual ways for exploitation</a:t>
            </a:r>
          </a:p>
          <a:p>
            <a:pPr algn="just"/>
            <a:r>
              <a:rPr lang="en-US" sz="1600" dirty="0"/>
              <a:t>It is much efficient to automate manual ways in which the target can be exploited along with the Metasploit exploit methods.</a:t>
            </a:r>
          </a:p>
        </p:txBody>
      </p:sp>
      <p:sp>
        <p:nvSpPr>
          <p:cNvPr id="3" name="Title 2"/>
          <p:cNvSpPr>
            <a:spLocks noGrp="1"/>
          </p:cNvSpPr>
          <p:nvPr>
            <p:ph type="title"/>
          </p:nvPr>
        </p:nvSpPr>
        <p:spPr>
          <a:xfrm>
            <a:off x="1905000" y="76200"/>
            <a:ext cx="2667000" cy="533400"/>
          </a:xfrm>
        </p:spPr>
        <p:txBody>
          <a:bodyPr>
            <a:noAutofit/>
          </a:bodyPr>
          <a:lstStyle/>
          <a:p>
            <a:r>
              <a:rPr lang="en-US" dirty="0"/>
              <a:t>FUTURE WORK</a:t>
            </a:r>
          </a:p>
        </p:txBody>
      </p:sp>
    </p:spTree>
    <p:extLst>
      <p:ext uri="{BB962C8B-B14F-4D97-AF65-F5344CB8AC3E}">
        <p14:creationId xmlns:p14="http://schemas.microsoft.com/office/powerpoint/2010/main" val="424992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400" y="914400"/>
            <a:ext cx="6629400" cy="5638800"/>
          </a:xfrm>
        </p:spPr>
        <p:txBody>
          <a:bodyPr>
            <a:normAutofit/>
          </a:bodyPr>
          <a:lstStyle/>
          <a:p>
            <a:pPr marL="285750" indent="-285750" algn="just">
              <a:buFont typeface="Arial" pitchFamily="34" charset="0"/>
              <a:buChar char="•"/>
            </a:pPr>
            <a:r>
              <a:rPr lang="en-US" sz="1800" dirty="0"/>
              <a:t>There is a need of developing a tool which can automate the entire process of penetration testing as there are very less tool developed in the past that can effectively automate the entire process.</a:t>
            </a:r>
          </a:p>
          <a:p>
            <a:pPr algn="just"/>
            <a:endParaRPr lang="en-US" sz="1800" dirty="0"/>
          </a:p>
          <a:p>
            <a:pPr marL="285750" indent="-285750" algn="just">
              <a:buFont typeface="Arial" pitchFamily="34" charset="0"/>
              <a:buChar char="•"/>
            </a:pPr>
            <a:r>
              <a:rPr lang="en-US" sz="1800" dirty="0"/>
              <a:t>Existing approaches of automating the penetration testing process involve mapping different tools together and extracting relevant information with no or very less intelligence involved.</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The tools developed in the past focuses on automating a single or few phases of the penetration testing process and not the entire process. Also, none of the tools have implemented automation for the exploitation as it is complex to automate the exploitation phase in penetration testing. </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It is much harder to implement later phases like exploitation and post-exploitation rather than initial phases scanning, information gathering, and enumeration.</a:t>
            </a:r>
          </a:p>
          <a:p>
            <a:pPr marL="285750" indent="-285750" algn="just">
              <a:buFont typeface="Arial" pitchFamily="34" charset="0"/>
              <a:buChar char="•"/>
            </a:pPr>
            <a:endParaRPr lang="en-US" sz="1800" dirty="0"/>
          </a:p>
          <a:p>
            <a:pPr marL="285750" indent="-285750" algn="just">
              <a:buFont typeface="Arial" pitchFamily="34" charset="0"/>
              <a:buChar char="•"/>
            </a:pPr>
            <a:endParaRPr lang="en-US" sz="1800" dirty="0"/>
          </a:p>
        </p:txBody>
      </p:sp>
      <p:sp>
        <p:nvSpPr>
          <p:cNvPr id="3" name="Title 2"/>
          <p:cNvSpPr>
            <a:spLocks noGrp="1"/>
          </p:cNvSpPr>
          <p:nvPr>
            <p:ph type="title"/>
          </p:nvPr>
        </p:nvSpPr>
        <p:spPr>
          <a:xfrm>
            <a:off x="2362200" y="152400"/>
            <a:ext cx="2438400" cy="533400"/>
          </a:xfrm>
        </p:spPr>
        <p:txBody>
          <a:bodyPr/>
          <a:lstStyle/>
          <a:p>
            <a:pPr algn="l"/>
            <a:r>
              <a:rPr lang="en-US" dirty="0"/>
              <a:t>MOTIVATION</a:t>
            </a:r>
          </a:p>
        </p:txBody>
      </p:sp>
    </p:spTree>
    <p:extLst>
      <p:ext uri="{BB962C8B-B14F-4D97-AF65-F5344CB8AC3E}">
        <p14:creationId xmlns:p14="http://schemas.microsoft.com/office/powerpoint/2010/main" val="178413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4800" y="990600"/>
            <a:ext cx="6400800" cy="5181600"/>
          </a:xfrm>
        </p:spPr>
        <p:txBody>
          <a:bodyPr>
            <a:normAutofit fontScale="92500" lnSpcReduction="10000"/>
          </a:bodyPr>
          <a:lstStyle/>
          <a:p>
            <a:pPr marL="285750" indent="-285750" algn="just">
              <a:buFont typeface="Arial" pitchFamily="34" charset="0"/>
              <a:buChar char="•"/>
            </a:pPr>
            <a:r>
              <a:rPr lang="en-US" sz="1800" dirty="0"/>
              <a:t>The designed tool improves the performance significantly and is capable of extracting data in a report file easing the penetration testing process.</a:t>
            </a:r>
          </a:p>
          <a:p>
            <a:pPr algn="just"/>
            <a:endParaRPr lang="en-US" sz="1800" dirty="0"/>
          </a:p>
          <a:p>
            <a:pPr marL="285750" indent="-285750" algn="just">
              <a:buFont typeface="Arial" pitchFamily="34" charset="0"/>
              <a:buChar char="•"/>
            </a:pPr>
            <a:r>
              <a:rPr lang="en-US" sz="1800" dirty="0"/>
              <a:t>It also integrates and automates various open-source penetration testing tools to improve the process by removing manual work.</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The designed tool is capable in identifying different situation automatically and require less user interaction.</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The designed tool is 2 to 3 times faster than manual approaches of penetration testing.</a:t>
            </a:r>
          </a:p>
          <a:p>
            <a:pPr algn="just"/>
            <a:endParaRPr lang="en-US" sz="1800" dirty="0"/>
          </a:p>
          <a:p>
            <a:pPr marL="285750" indent="-285750" algn="just">
              <a:buFont typeface="Arial" pitchFamily="34" charset="0"/>
              <a:buChar char="•"/>
            </a:pPr>
            <a:r>
              <a:rPr lang="en-US" sz="1800" dirty="0"/>
              <a:t>The tool provides flexibility In terms of usage as it can be run for both an IP address and URL also it allows an individual to add different Metasploit modules based on the requirement.</a:t>
            </a:r>
          </a:p>
          <a:p>
            <a:pPr algn="just"/>
            <a:endParaRPr lang="en-US" sz="1800" dirty="0"/>
          </a:p>
          <a:p>
            <a:pPr marL="285750" indent="-285750" algn="just">
              <a:buFont typeface="Arial" pitchFamily="34" charset="0"/>
              <a:buChar char="•"/>
            </a:pPr>
            <a:r>
              <a:rPr lang="en-US" sz="1800" dirty="0"/>
              <a:t>The designed tool is capable of detecting even the tiniest flaws in enterprise systems.</a:t>
            </a:r>
          </a:p>
          <a:p>
            <a:pPr algn="l"/>
            <a:endParaRPr lang="en-US" sz="1800" dirty="0"/>
          </a:p>
        </p:txBody>
      </p:sp>
      <p:sp>
        <p:nvSpPr>
          <p:cNvPr id="3" name="Title 2"/>
          <p:cNvSpPr>
            <a:spLocks noGrp="1"/>
          </p:cNvSpPr>
          <p:nvPr>
            <p:ph type="title"/>
          </p:nvPr>
        </p:nvSpPr>
        <p:spPr>
          <a:xfrm>
            <a:off x="1981200" y="228600"/>
            <a:ext cx="2667000" cy="533400"/>
          </a:xfrm>
        </p:spPr>
        <p:txBody>
          <a:bodyPr/>
          <a:lstStyle/>
          <a:p>
            <a:r>
              <a:rPr lang="en-US" dirty="0"/>
              <a:t>CONTRIBUTION</a:t>
            </a:r>
          </a:p>
        </p:txBody>
      </p:sp>
    </p:spTree>
    <p:extLst>
      <p:ext uri="{BB962C8B-B14F-4D97-AF65-F5344CB8AC3E}">
        <p14:creationId xmlns:p14="http://schemas.microsoft.com/office/powerpoint/2010/main" val="374493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199" y="914400"/>
            <a:ext cx="6705601" cy="5867400"/>
          </a:xfrm>
        </p:spPr>
        <p:txBody>
          <a:bodyPr>
            <a:normAutofit/>
          </a:bodyPr>
          <a:lstStyle/>
          <a:p>
            <a:pPr marL="285750" indent="-285750" algn="just">
              <a:buFont typeface="Arial" pitchFamily="34" charset="0"/>
              <a:buChar char="•"/>
            </a:pPr>
            <a:r>
              <a:rPr lang="en-US" sz="1800" dirty="0"/>
              <a:t>How can we automate the existing process of penetration testing and how effective will it be when compared with the manual way?</a:t>
            </a:r>
          </a:p>
          <a:p>
            <a:pPr algn="just"/>
            <a:endParaRPr lang="en-US" sz="1800" dirty="0"/>
          </a:p>
          <a:p>
            <a:pPr marL="285750" indent="-285750" algn="just">
              <a:buFont typeface="Arial" pitchFamily="34" charset="0"/>
              <a:buChar char="•"/>
            </a:pPr>
            <a:r>
              <a:rPr lang="en-US" sz="1800" dirty="0"/>
              <a:t>What are the existing tools which can be used in automating the process of penetration testing and will the designed tool will be capable of generating a report which can be used in the future as well? </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How different tools will be integrated such that they work in executing the entire penetration testing process? </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How flexible the tool will be in terms of user input and modification when it comes to automating the process?</a:t>
            </a:r>
          </a:p>
        </p:txBody>
      </p:sp>
      <p:sp>
        <p:nvSpPr>
          <p:cNvPr id="3" name="Title 2"/>
          <p:cNvSpPr>
            <a:spLocks noGrp="1"/>
          </p:cNvSpPr>
          <p:nvPr>
            <p:ph type="title"/>
          </p:nvPr>
        </p:nvSpPr>
        <p:spPr>
          <a:xfrm>
            <a:off x="1752600" y="152400"/>
            <a:ext cx="3505200" cy="533400"/>
          </a:xfrm>
        </p:spPr>
        <p:txBody>
          <a:bodyPr>
            <a:noAutofit/>
          </a:bodyPr>
          <a:lstStyle/>
          <a:p>
            <a:r>
              <a:rPr lang="en-US" dirty="0"/>
              <a:t>RESEARCH QUESTIONS</a:t>
            </a:r>
          </a:p>
        </p:txBody>
      </p:sp>
    </p:spTree>
    <p:extLst>
      <p:ext uri="{BB962C8B-B14F-4D97-AF65-F5344CB8AC3E}">
        <p14:creationId xmlns:p14="http://schemas.microsoft.com/office/powerpoint/2010/main" val="132389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2971800" cy="533400"/>
          </a:xfrm>
        </p:spPr>
        <p:txBody>
          <a:bodyPr>
            <a:noAutofit/>
          </a:bodyPr>
          <a:lstStyle/>
          <a:p>
            <a:r>
              <a:rPr lang="en-US" dirty="0"/>
              <a:t>KEY LITERATURE</a:t>
            </a:r>
          </a:p>
        </p:txBody>
      </p:sp>
      <p:graphicFrame>
        <p:nvGraphicFramePr>
          <p:cNvPr id="6" name="Table 5"/>
          <p:cNvGraphicFramePr>
            <a:graphicFrameLocks noGrp="1"/>
          </p:cNvGraphicFramePr>
          <p:nvPr>
            <p:extLst>
              <p:ext uri="{D42A27DB-BD31-4B8C-83A1-F6EECF244321}">
                <p14:modId xmlns:p14="http://schemas.microsoft.com/office/powerpoint/2010/main" val="1562350148"/>
              </p:ext>
            </p:extLst>
          </p:nvPr>
        </p:nvGraphicFramePr>
        <p:xfrm>
          <a:off x="76200" y="1066800"/>
          <a:ext cx="6629401" cy="5175812"/>
        </p:xfrm>
        <a:graphic>
          <a:graphicData uri="http://schemas.openxmlformats.org/drawingml/2006/table">
            <a:tbl>
              <a:tblPr firstRow="1" bandRow="1">
                <a:tableStyleId>{5C22544A-7EE6-4342-B048-85BDC9FD1C3A}</a:tableStyleId>
              </a:tblPr>
              <a:tblGrid>
                <a:gridCol w="2260023">
                  <a:extLst>
                    <a:ext uri="{9D8B030D-6E8A-4147-A177-3AD203B41FA5}">
                      <a16:colId xmlns:a16="http://schemas.microsoft.com/office/drawing/2014/main" val="20000"/>
                    </a:ext>
                  </a:extLst>
                </a:gridCol>
                <a:gridCol w="1356014">
                  <a:extLst>
                    <a:ext uri="{9D8B030D-6E8A-4147-A177-3AD203B41FA5}">
                      <a16:colId xmlns:a16="http://schemas.microsoft.com/office/drawing/2014/main" val="20001"/>
                    </a:ext>
                  </a:extLst>
                </a:gridCol>
                <a:gridCol w="3013364">
                  <a:extLst>
                    <a:ext uri="{9D8B030D-6E8A-4147-A177-3AD203B41FA5}">
                      <a16:colId xmlns:a16="http://schemas.microsoft.com/office/drawing/2014/main" val="20002"/>
                    </a:ext>
                  </a:extLst>
                </a:gridCol>
              </a:tblGrid>
              <a:tr h="402028">
                <a:tc>
                  <a:txBody>
                    <a:bodyPr/>
                    <a:lstStyle/>
                    <a:p>
                      <a:r>
                        <a:rPr lang="en-US" dirty="0"/>
                        <a:t>Papers Published</a:t>
                      </a:r>
                    </a:p>
                  </a:txBody>
                  <a:tcPr/>
                </a:tc>
                <a:tc>
                  <a:txBody>
                    <a:bodyPr/>
                    <a:lstStyle/>
                    <a:p>
                      <a:r>
                        <a:rPr lang="en-US" dirty="0"/>
                        <a:t>Authors</a:t>
                      </a:r>
                    </a:p>
                  </a:txBody>
                  <a:tcPr/>
                </a:tc>
                <a:tc>
                  <a:txBody>
                    <a:bodyPr/>
                    <a:lstStyle/>
                    <a:p>
                      <a:r>
                        <a:rPr lang="en-US" dirty="0"/>
                        <a:t>Findings</a:t>
                      </a:r>
                    </a:p>
                  </a:txBody>
                  <a:tcPr/>
                </a:tc>
                <a:extLst>
                  <a:ext uri="{0D108BD9-81ED-4DB2-BD59-A6C34878D82A}">
                    <a16:rowId xmlns:a16="http://schemas.microsoft.com/office/drawing/2014/main" val="10000"/>
                  </a:ext>
                </a:extLst>
              </a:tr>
              <a:tr h="1045772">
                <a:tc>
                  <a:txBody>
                    <a:bodyPr/>
                    <a:lstStyle/>
                    <a:p>
                      <a:r>
                        <a:rPr lang="en-US" sz="1400" dirty="0"/>
                        <a:t>Automation of cyber-reconnaissance: A java-based open source tool for information gathering</a:t>
                      </a:r>
                    </a:p>
                  </a:txBody>
                  <a:tcPr/>
                </a:tc>
                <a:tc>
                  <a:txBody>
                    <a:bodyPr/>
                    <a:lstStyle/>
                    <a:p>
                      <a:r>
                        <a:rPr lang="en-US" sz="1400" dirty="0"/>
                        <a:t>A. Roy, L. Mejia, P. Helling, and A. Olmsted</a:t>
                      </a:r>
                    </a:p>
                  </a:txBody>
                  <a:tcPr/>
                </a:tc>
                <a:tc>
                  <a:txBody>
                    <a:bodyPr/>
                    <a:lstStyle/>
                    <a:p>
                      <a:r>
                        <a:rPr lang="en-US" sz="1400" dirty="0"/>
                        <a:t>The implementation of this tool is mainly focused on the reconnaissance phase of penetration testing. </a:t>
                      </a:r>
                    </a:p>
                  </a:txBody>
                  <a:tcPr/>
                </a:tc>
                <a:extLst>
                  <a:ext uri="{0D108BD9-81ED-4DB2-BD59-A6C34878D82A}">
                    <a16:rowId xmlns:a16="http://schemas.microsoft.com/office/drawing/2014/main" val="10001"/>
                  </a:ext>
                </a:extLst>
              </a:tr>
              <a:tr h="1411532">
                <a:tc>
                  <a:txBody>
                    <a:bodyPr/>
                    <a:lstStyle/>
                    <a:p>
                      <a:r>
                        <a:rPr lang="en-US" sz="1400" dirty="0"/>
                        <a:t>Knowledge extraction and integration for information gathering in penetration testing</a:t>
                      </a:r>
                    </a:p>
                  </a:txBody>
                  <a:tcPr/>
                </a:tc>
                <a:tc>
                  <a:txBody>
                    <a:bodyPr/>
                    <a:lstStyle/>
                    <a:p>
                      <a:r>
                        <a:rPr lang="en-US" sz="1400" dirty="0"/>
                        <a:t>A. Kothia, B. Swar, and F. Jaafar</a:t>
                      </a:r>
                    </a:p>
                  </a:txBody>
                  <a:tcPr/>
                </a:tc>
                <a:tc>
                  <a:txBody>
                    <a:bodyPr/>
                    <a:lstStyle/>
                    <a:p>
                      <a:r>
                        <a:rPr lang="en-US" sz="1400" dirty="0"/>
                        <a:t>It identifies method for integrating and automating the tools like sublist3r used for subdomain enumeration,</a:t>
                      </a:r>
                      <a:r>
                        <a:rPr lang="en-US" sz="1400" baseline="0" dirty="0"/>
                        <a:t> </a:t>
                      </a:r>
                      <a:r>
                        <a:rPr lang="en-US" sz="1400" dirty="0"/>
                        <a:t>enumall, and masscan</a:t>
                      </a:r>
                      <a:r>
                        <a:rPr lang="en-US" sz="1400" baseline="0" dirty="0"/>
                        <a:t> etc. </a:t>
                      </a:r>
                      <a:endParaRPr lang="en-US" sz="1400" dirty="0"/>
                    </a:p>
                  </a:txBody>
                  <a:tcPr/>
                </a:tc>
                <a:extLst>
                  <a:ext uri="{0D108BD9-81ED-4DB2-BD59-A6C34878D82A}">
                    <a16:rowId xmlns:a16="http://schemas.microsoft.com/office/drawing/2014/main" val="10002"/>
                  </a:ext>
                </a:extLst>
              </a:tr>
              <a:tr h="402028">
                <a:tc>
                  <a:txBody>
                    <a:bodyPr/>
                    <a:lstStyle/>
                    <a:p>
                      <a:r>
                        <a:rPr lang="en-US" sz="1400" dirty="0"/>
                        <a:t>Improving the</a:t>
                      </a:r>
                      <a:r>
                        <a:rPr lang="en-US" sz="1400" baseline="0" dirty="0"/>
                        <a:t> </a:t>
                      </a:r>
                      <a:r>
                        <a:rPr lang="en-US" sz="1400" dirty="0"/>
                        <a:t>efficiency and effectiveness of penetration test automation</a:t>
                      </a:r>
                    </a:p>
                  </a:txBody>
                  <a:tcPr/>
                </a:tc>
                <a:tc>
                  <a:txBody>
                    <a:bodyPr/>
                    <a:lstStyle/>
                    <a:p>
                      <a:r>
                        <a:rPr lang="en-US" sz="1400" dirty="0"/>
                        <a:t>K.</a:t>
                      </a:r>
                      <a:r>
                        <a:rPr lang="en-US" sz="1400" baseline="0" dirty="0"/>
                        <a:t> </a:t>
                      </a:r>
                      <a:r>
                        <a:rPr lang="en-US" sz="1400" dirty="0"/>
                        <a:t>Haubris and J. Pauli</a:t>
                      </a:r>
                    </a:p>
                  </a:txBody>
                  <a:tcPr/>
                </a:tc>
                <a:tc>
                  <a:txBody>
                    <a:bodyPr/>
                    <a:lstStyle/>
                    <a:p>
                      <a:r>
                        <a:rPr lang="en-US" sz="1400" dirty="0"/>
                        <a:t>This script is written in python and automates different tools like TheHarvester , Metagoofil, ZAP, NMAP, Nessus, shodanhq’s API, and Metasploit.</a:t>
                      </a:r>
                    </a:p>
                  </a:txBody>
                  <a:tcPr/>
                </a:tc>
                <a:extLst>
                  <a:ext uri="{0D108BD9-81ED-4DB2-BD59-A6C34878D82A}">
                    <a16:rowId xmlns:a16="http://schemas.microsoft.com/office/drawing/2014/main" val="10003"/>
                  </a:ext>
                </a:extLst>
              </a:tr>
              <a:tr h="402028">
                <a:tc>
                  <a:txBody>
                    <a:bodyPr/>
                    <a:lstStyle/>
                    <a:p>
                      <a:r>
                        <a:rPr lang="en-US" sz="1400" dirty="0"/>
                        <a:t>Automation of post-exploitation</a:t>
                      </a:r>
                    </a:p>
                  </a:txBody>
                  <a:tcPr/>
                </a:tc>
                <a:tc>
                  <a:txBody>
                    <a:bodyPr/>
                    <a:lstStyle/>
                    <a:p>
                      <a:r>
                        <a:rPr lang="de-DE" sz="1400" dirty="0"/>
                        <a:t>M. T. Irani and E. R. Weippl</a:t>
                      </a:r>
                      <a:endParaRPr lang="en-US" sz="1400" dirty="0"/>
                    </a:p>
                  </a:txBody>
                  <a:tcPr/>
                </a:tc>
                <a:tc>
                  <a:txBody>
                    <a:bodyPr/>
                    <a:lstStyle/>
                    <a:p>
                      <a:r>
                        <a:rPr lang="en-US" sz="1400" dirty="0"/>
                        <a:t>The paper builds a prototype based on existing frameworks like Metasploit and Meterpreter and utilizes it to automate common post-exploitation tasks.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7983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81000" y="838200"/>
            <a:ext cx="6324600" cy="5257800"/>
          </a:xfrm>
        </p:spPr>
        <p:txBody>
          <a:bodyPr>
            <a:normAutofit/>
          </a:bodyPr>
          <a:lstStyle/>
          <a:p>
            <a:pPr marL="285750" indent="-285750" algn="just">
              <a:buFont typeface="Arial" pitchFamily="34" charset="0"/>
              <a:buChar char="•"/>
            </a:pPr>
            <a:r>
              <a:rPr lang="en-US" sz="1800" dirty="0"/>
              <a:t>Manual penetration testing has a limited scope in terms of testing the number of systems and a lengthy process.</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It is also highly dependent on the tester’s abilities.</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It is even more costly and requires more time in getting the final deliverables.</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Manual penetration testing requires more knowledge and research about different tools and methodologies.</a:t>
            </a:r>
          </a:p>
          <a:p>
            <a:pPr algn="just"/>
            <a:endParaRPr lang="en-US" sz="1800" dirty="0"/>
          </a:p>
          <a:p>
            <a:pPr marL="285750" indent="-285750" algn="just">
              <a:buFont typeface="Arial" pitchFamily="34" charset="0"/>
              <a:buChar char="•"/>
            </a:pPr>
            <a:r>
              <a:rPr lang="en-US" sz="1800" dirty="0"/>
              <a:t>An inexperienced tester, or one with no prior knowledge in the organization’s industry or technology stack, may sometimes overlook critical flaws and insights</a:t>
            </a:r>
          </a:p>
        </p:txBody>
      </p:sp>
      <p:sp>
        <p:nvSpPr>
          <p:cNvPr id="3" name="Title 2"/>
          <p:cNvSpPr>
            <a:spLocks noGrp="1"/>
          </p:cNvSpPr>
          <p:nvPr>
            <p:ph type="title"/>
          </p:nvPr>
        </p:nvSpPr>
        <p:spPr>
          <a:xfrm>
            <a:off x="1676400" y="76200"/>
            <a:ext cx="3581400" cy="533400"/>
          </a:xfrm>
        </p:spPr>
        <p:txBody>
          <a:bodyPr/>
          <a:lstStyle/>
          <a:p>
            <a:r>
              <a:rPr lang="en-US" dirty="0"/>
              <a:t>PROBLEM DEFINATION</a:t>
            </a:r>
          </a:p>
        </p:txBody>
      </p:sp>
    </p:spTree>
    <p:extLst>
      <p:ext uri="{BB962C8B-B14F-4D97-AF65-F5344CB8AC3E}">
        <p14:creationId xmlns:p14="http://schemas.microsoft.com/office/powerpoint/2010/main" val="233167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81000" y="990600"/>
            <a:ext cx="6248400" cy="5029200"/>
          </a:xfrm>
        </p:spPr>
        <p:txBody>
          <a:bodyPr>
            <a:normAutofit/>
          </a:bodyPr>
          <a:lstStyle/>
          <a:p>
            <a:pPr marL="285750" indent="-285750" algn="just">
              <a:buFont typeface="Arial" pitchFamily="34" charset="0"/>
              <a:buChar char="•"/>
            </a:pPr>
            <a:r>
              <a:rPr lang="en-US" sz="1800" dirty="0"/>
              <a:t>Automating penetration tests can simulate the actions of a tester or a user by creating a tool, depending on the needs of the test.</a:t>
            </a:r>
          </a:p>
          <a:p>
            <a:pPr algn="just"/>
            <a:endParaRPr lang="en-US" sz="1800" dirty="0"/>
          </a:p>
          <a:p>
            <a:pPr marL="285750" indent="-285750" algn="just">
              <a:buFont typeface="Arial" pitchFamily="34" charset="0"/>
              <a:buChar char="•"/>
            </a:pPr>
            <a:r>
              <a:rPr lang="en-US" sz="1800" dirty="0"/>
              <a:t>Many tests can be conducted at the same time using an automated test tool.</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Automated technologies allow a test to be reproduced as many times as needed, even several times per day</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Testers and developers are less stressed as a result of automated testing, and they can devote their time and energy to other initiatives and activities that require human attention, such as monitoring for more sophisticated infiltration. </a:t>
            </a:r>
          </a:p>
        </p:txBody>
      </p:sp>
      <p:sp>
        <p:nvSpPr>
          <p:cNvPr id="3" name="Title 2"/>
          <p:cNvSpPr>
            <a:spLocks noGrp="1"/>
          </p:cNvSpPr>
          <p:nvPr>
            <p:ph type="title"/>
          </p:nvPr>
        </p:nvSpPr>
        <p:spPr>
          <a:xfrm>
            <a:off x="1600200" y="228600"/>
            <a:ext cx="3581400" cy="533400"/>
          </a:xfrm>
        </p:spPr>
        <p:txBody>
          <a:bodyPr/>
          <a:lstStyle/>
          <a:p>
            <a:r>
              <a:rPr lang="en-US" dirty="0"/>
              <a:t>PROPOSED SOLUTION</a:t>
            </a:r>
          </a:p>
        </p:txBody>
      </p:sp>
    </p:spTree>
    <p:extLst>
      <p:ext uri="{BB962C8B-B14F-4D97-AF65-F5344CB8AC3E}">
        <p14:creationId xmlns:p14="http://schemas.microsoft.com/office/powerpoint/2010/main" val="72083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8600" y="914400"/>
            <a:ext cx="6459748" cy="5638800"/>
          </a:xfrm>
        </p:spPr>
        <p:txBody>
          <a:bodyPr>
            <a:normAutofit/>
          </a:bodyPr>
          <a:lstStyle/>
          <a:p>
            <a:pPr marL="285750" indent="-285750" algn="just">
              <a:buFont typeface="Arial" pitchFamily="34" charset="0"/>
              <a:buChar char="•"/>
            </a:pPr>
            <a:r>
              <a:rPr lang="en-US" sz="1800" dirty="0"/>
              <a:t>The tool designed uses python as a programming language to automate the entire penetration testing process. </a:t>
            </a:r>
          </a:p>
          <a:p>
            <a:pPr algn="just"/>
            <a:endParaRPr lang="en-US" sz="1800" dirty="0"/>
          </a:p>
          <a:p>
            <a:pPr marL="285750" indent="-285750" algn="just">
              <a:buFont typeface="Arial" pitchFamily="34" charset="0"/>
              <a:buChar char="•"/>
            </a:pPr>
            <a:r>
              <a:rPr lang="en-US" sz="1800" dirty="0"/>
              <a:t>The automation is based on the user input which can be either a URL or an IP Address.</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The tool checks if the target is valid or not by performing an ICMP Scan (Ping).</a:t>
            </a:r>
          </a:p>
          <a:p>
            <a:pPr marL="285750" indent="-285750" algn="just">
              <a:buFont typeface="Arial" pitchFamily="34" charset="0"/>
              <a:buChar char="•"/>
            </a:pPr>
            <a:endParaRPr lang="en-US" sz="1800" dirty="0"/>
          </a:p>
          <a:p>
            <a:pPr marL="285750" indent="-285750" algn="just">
              <a:buFont typeface="Arial" pitchFamily="34" charset="0"/>
              <a:buChar char="•"/>
            </a:pPr>
            <a:r>
              <a:rPr lang="en-US" sz="1800" dirty="0"/>
              <a:t>If the input is a URL the script will automatically gather as much information as possible about the target by running tools like WhatWeb, dig, Nikto, dirb, sublist3r,nslookup and TheHarvester. </a:t>
            </a:r>
          </a:p>
          <a:p>
            <a:pPr marL="285750" indent="-285750" algn="just">
              <a:buFont typeface="Arial" pitchFamily="34" charset="0"/>
              <a:buChar char="•"/>
            </a:pPr>
            <a:endParaRPr lang="en-US" sz="1800" dirty="0"/>
          </a:p>
          <a:p>
            <a:pPr marL="285750" indent="-285750" algn="just">
              <a:buFont typeface="Arial" pitchFamily="34" charset="0"/>
              <a:buChar char="•"/>
            </a:pPr>
            <a:endParaRPr lang="en-US" sz="1800" dirty="0"/>
          </a:p>
          <a:p>
            <a:pPr algn="just"/>
            <a:endParaRPr lang="en-US" sz="1800" dirty="0"/>
          </a:p>
        </p:txBody>
      </p:sp>
      <p:sp>
        <p:nvSpPr>
          <p:cNvPr id="3" name="Title 2"/>
          <p:cNvSpPr>
            <a:spLocks noGrp="1"/>
          </p:cNvSpPr>
          <p:nvPr>
            <p:ph type="title"/>
          </p:nvPr>
        </p:nvSpPr>
        <p:spPr>
          <a:xfrm>
            <a:off x="1600200" y="152400"/>
            <a:ext cx="3429000" cy="533400"/>
          </a:xfrm>
        </p:spPr>
        <p:txBody>
          <a:bodyPr>
            <a:noAutofit/>
          </a:bodyPr>
          <a:lstStyle/>
          <a:p>
            <a:r>
              <a:rPr lang="en-US" dirty="0"/>
              <a:t>PROJECT DESIGN (i)</a:t>
            </a:r>
          </a:p>
        </p:txBody>
      </p:sp>
    </p:spTree>
    <p:extLst>
      <p:ext uri="{BB962C8B-B14F-4D97-AF65-F5344CB8AC3E}">
        <p14:creationId xmlns:p14="http://schemas.microsoft.com/office/powerpoint/2010/main" val="2122552481"/>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3215</TotalTime>
  <Words>1714</Words>
  <Application>Microsoft Office PowerPoint</Application>
  <PresentationFormat>On-screen Show (4:3)</PresentationFormat>
  <Paragraphs>185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Composite</vt:lpstr>
      <vt:lpstr>AUTOMATING PENETRATION TESTING USING A PYTHON-BASED TOOL</vt:lpstr>
      <vt:lpstr>INTRODUCTION</vt:lpstr>
      <vt:lpstr>MOTIVATION</vt:lpstr>
      <vt:lpstr>CONTRIBUTION</vt:lpstr>
      <vt:lpstr>RESEARCH QUESTIONS</vt:lpstr>
      <vt:lpstr>KEY LITERATURE</vt:lpstr>
      <vt:lpstr>PROBLEM DEFINATION</vt:lpstr>
      <vt:lpstr>PROPOSED SOLUTION</vt:lpstr>
      <vt:lpstr>PROJECT DESIGN (i)</vt:lpstr>
      <vt:lpstr>PROJECT DESIGN (ii)</vt:lpstr>
      <vt:lpstr>FLOW DIAGRAM (i)</vt:lpstr>
      <vt:lpstr>FLOW DIAGRAM (ii)</vt:lpstr>
      <vt:lpstr>FLOW DIAGRAM (iii)</vt:lpstr>
      <vt:lpstr>IMPLEMENTATION (i)</vt:lpstr>
      <vt:lpstr>IMPLEMENTATION (ii)</vt:lpstr>
      <vt:lpstr>IMPLEMENTATION (iii)</vt:lpstr>
      <vt:lpstr>TESTING AND EVALUATION (i)</vt:lpstr>
      <vt:lpstr>PowerPoint Presentation</vt:lpstr>
      <vt:lpstr>PowerPoint Presentation</vt:lpstr>
      <vt:lpstr>TESTING AND EVALUATION (iv)</vt:lpstr>
      <vt:lpstr>ACHIEVED RESULT</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penetration testing using a Python-based tool</dc:title>
  <dc:creator>Rishabh</dc:creator>
  <cp:lastModifiedBy>Rishabh Kaushik</cp:lastModifiedBy>
  <cp:revision>48</cp:revision>
  <dcterms:created xsi:type="dcterms:W3CDTF">2021-08-30T08:29:48Z</dcterms:created>
  <dcterms:modified xsi:type="dcterms:W3CDTF">2022-10-12T18:11:37Z</dcterms:modified>
</cp:coreProperties>
</file>