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8AF5B-0957-4C1C-8F76-28F0934AB238}" v="14" dt="2023-01-06T13:04:10.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137" autoAdjust="0"/>
  </p:normalViewPr>
  <p:slideViewPr>
    <p:cSldViewPr snapToGrid="0">
      <p:cViewPr varScale="1">
        <p:scale>
          <a:sx n="52" d="100"/>
          <a:sy n="52" d="100"/>
        </p:scale>
        <p:origin x="114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6EB5-D012-4E44-8750-1984C25F5C1B}" type="datetimeFigureOut">
              <a:rPr lang="en-IE" smtClean="0"/>
              <a:t>06/01/2023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44F04-1C1C-489F-A407-C10B80A38738}" type="slidenum">
              <a:rPr lang="en-IE" smtClean="0"/>
              <a:t>‹#›</a:t>
            </a:fld>
            <a:endParaRPr lang="en-IE"/>
          </a:p>
        </p:txBody>
      </p:sp>
    </p:spTree>
    <p:extLst>
      <p:ext uri="{BB962C8B-B14F-4D97-AF65-F5344CB8AC3E}">
        <p14:creationId xmlns:p14="http://schemas.microsoft.com/office/powerpoint/2010/main" val="64676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zero trust network is a cybersecurity concept that is based on the idea of always verifying the trustworthiness of networked devices and users, rather than trusting them by default.</a:t>
            </a:r>
          </a:p>
          <a:p>
            <a:endParaRPr lang="en-GB" dirty="0"/>
          </a:p>
          <a:p>
            <a:r>
              <a:rPr lang="en-GB" dirty="0"/>
              <a:t>In a zero trust network, access to network resources is granted based on the principle of least privilege, which means that users and devices are only granted access to the minimum resources that are necessary to perform their tasks. Access is also continuously monitored and controlled, and any suspicious activity is immediately flagged and dealt with.</a:t>
            </a:r>
          </a:p>
          <a:p>
            <a:endParaRPr lang="en-GB" dirty="0"/>
          </a:p>
          <a:p>
            <a:r>
              <a:rPr lang="en-GB" dirty="0"/>
              <a:t>The goal of a zero trust network is to reduce the risk of data breaches and other cyber attacks by limiting the attack surface and eliminating the assumption that any device or user within the network can be trusted. This can be achieved through the use of technologies such as multi-factor authentication, network segmentation, and continuous monitoring and verification.</a:t>
            </a:r>
          </a:p>
          <a:p>
            <a:endParaRPr lang="en-GB" dirty="0"/>
          </a:p>
          <a:p>
            <a:r>
              <a:rPr lang="en-GB" dirty="0"/>
              <a:t>Zero trust networks are becoming increasingly popular as organizations seek to improve their cybersecurity posture in the face of increasingly sophisticated cyber threats.</a:t>
            </a:r>
            <a:endParaRPr lang="en-IE" dirty="0"/>
          </a:p>
        </p:txBody>
      </p:sp>
      <p:sp>
        <p:nvSpPr>
          <p:cNvPr id="4" name="Slide Number Placeholder 3"/>
          <p:cNvSpPr>
            <a:spLocks noGrp="1"/>
          </p:cNvSpPr>
          <p:nvPr>
            <p:ph type="sldNum" sz="quarter" idx="5"/>
          </p:nvPr>
        </p:nvSpPr>
        <p:spPr/>
        <p:txBody>
          <a:bodyPr/>
          <a:lstStyle/>
          <a:p>
            <a:fld id="{C33ED7D4-56ED-4C40-A9FF-A7CC35DDCBA1}" type="slidenum">
              <a:rPr lang="en-IE" smtClean="0"/>
              <a:t>2</a:t>
            </a:fld>
            <a:endParaRPr lang="en-IE"/>
          </a:p>
        </p:txBody>
      </p:sp>
    </p:spTree>
    <p:extLst>
      <p:ext uri="{BB962C8B-B14F-4D97-AF65-F5344CB8AC3E}">
        <p14:creationId xmlns:p14="http://schemas.microsoft.com/office/powerpoint/2010/main" val="24451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11</a:t>
            </a:fld>
            <a:endParaRPr lang="en-IE"/>
          </a:p>
        </p:txBody>
      </p:sp>
    </p:spTree>
    <p:extLst>
      <p:ext uri="{BB962C8B-B14F-4D97-AF65-F5344CB8AC3E}">
        <p14:creationId xmlns:p14="http://schemas.microsoft.com/office/powerpoint/2010/main" val="223751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to do live</a:t>
            </a:r>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12</a:t>
            </a:fld>
            <a:endParaRPr lang="en-IE"/>
          </a:p>
        </p:txBody>
      </p:sp>
    </p:spTree>
    <p:extLst>
      <p:ext uri="{BB962C8B-B14F-4D97-AF65-F5344CB8AC3E}">
        <p14:creationId xmlns:p14="http://schemas.microsoft.com/office/powerpoint/2010/main" val="410475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to do live</a:t>
            </a:r>
            <a:endParaRPr lang="en-IE" dirty="0"/>
          </a:p>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13</a:t>
            </a:fld>
            <a:endParaRPr lang="en-IE"/>
          </a:p>
        </p:txBody>
      </p:sp>
    </p:spTree>
    <p:extLst>
      <p:ext uri="{BB962C8B-B14F-4D97-AF65-F5344CB8AC3E}">
        <p14:creationId xmlns:p14="http://schemas.microsoft.com/office/powerpoint/2010/main" val="273944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to do live</a:t>
            </a:r>
            <a:endParaRPr lang="en-IE" dirty="0"/>
          </a:p>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14</a:t>
            </a:fld>
            <a:endParaRPr lang="en-IE"/>
          </a:p>
        </p:txBody>
      </p:sp>
    </p:spTree>
    <p:extLst>
      <p:ext uri="{BB962C8B-B14F-4D97-AF65-F5344CB8AC3E}">
        <p14:creationId xmlns:p14="http://schemas.microsoft.com/office/powerpoint/2010/main" val="161847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to do live</a:t>
            </a:r>
            <a:endParaRPr lang="en-IE" dirty="0"/>
          </a:p>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15</a:t>
            </a:fld>
            <a:endParaRPr lang="en-IE"/>
          </a:p>
        </p:txBody>
      </p:sp>
    </p:spTree>
    <p:extLst>
      <p:ext uri="{BB962C8B-B14F-4D97-AF65-F5344CB8AC3E}">
        <p14:creationId xmlns:p14="http://schemas.microsoft.com/office/powerpoint/2010/main" val="953171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16</a:t>
            </a:fld>
            <a:endParaRPr lang="en-IE"/>
          </a:p>
        </p:txBody>
      </p:sp>
    </p:spTree>
    <p:extLst>
      <p:ext uri="{BB962C8B-B14F-4D97-AF65-F5344CB8AC3E}">
        <p14:creationId xmlns:p14="http://schemas.microsoft.com/office/powerpoint/2010/main" val="427167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17</a:t>
            </a:fld>
            <a:endParaRPr lang="en-IE"/>
          </a:p>
        </p:txBody>
      </p:sp>
    </p:spTree>
    <p:extLst>
      <p:ext uri="{BB962C8B-B14F-4D97-AF65-F5344CB8AC3E}">
        <p14:creationId xmlns:p14="http://schemas.microsoft.com/office/powerpoint/2010/main" val="300140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Absolute trust, in the context of computer networking, refers to the assumption that all devices and users within a network are trustworthy and can be trusted by default. This means that access to network resources is granted to all devices and users without any verification or restrictions.</a:t>
            </a:r>
          </a:p>
          <a:p>
            <a:endParaRPr lang="en-GB" dirty="0"/>
          </a:p>
          <a:p>
            <a:r>
              <a:rPr lang="en-GB" dirty="0"/>
              <a:t>Absolute trust is generally not considered to be a good cybersecurity practice, as it leaves the network vulnerable to attacks and data breaches. Cyber attackers can take advantage of this trust to gain unauthorized access to network resources and steal sensitive data.</a:t>
            </a:r>
            <a:endParaRPr lang="en-IE" dirty="0"/>
          </a:p>
        </p:txBody>
      </p:sp>
      <p:sp>
        <p:nvSpPr>
          <p:cNvPr id="4" name="Slide Number Placeholder 3"/>
          <p:cNvSpPr>
            <a:spLocks noGrp="1"/>
          </p:cNvSpPr>
          <p:nvPr>
            <p:ph type="sldNum" sz="quarter" idx="5"/>
          </p:nvPr>
        </p:nvSpPr>
        <p:spPr/>
        <p:txBody>
          <a:bodyPr/>
          <a:lstStyle/>
          <a:p>
            <a:fld id="{C33ED7D4-56ED-4C40-A9FF-A7CC35DDCBA1}" type="slidenum">
              <a:rPr lang="en-IE" smtClean="0"/>
              <a:t>3</a:t>
            </a:fld>
            <a:endParaRPr lang="en-IE"/>
          </a:p>
        </p:txBody>
      </p:sp>
    </p:spTree>
    <p:extLst>
      <p:ext uri="{BB962C8B-B14F-4D97-AF65-F5344CB8AC3E}">
        <p14:creationId xmlns:p14="http://schemas.microsoft.com/office/powerpoint/2010/main" val="214260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domain controller is a server that is responsible for managing access to a network by authenticating and authorizing users and devices. When a user or device attempts to access the network, the domain controller verifies their identity using a variety of methods.</a:t>
            </a:r>
          </a:p>
          <a:p>
            <a:endParaRPr lang="en-GB" dirty="0"/>
          </a:p>
          <a:p>
            <a:r>
              <a:rPr lang="en-GB" dirty="0"/>
              <a:t>One common method is by using a username and password. The user is prompted to enter their username and password, and the domain controller verifies that the combination is correct and that the user has the necessary permissions to access the requested resources.</a:t>
            </a:r>
            <a:endParaRPr lang="en-IE" dirty="0"/>
          </a:p>
        </p:txBody>
      </p:sp>
      <p:sp>
        <p:nvSpPr>
          <p:cNvPr id="4" name="Slide Number Placeholder 3"/>
          <p:cNvSpPr>
            <a:spLocks noGrp="1"/>
          </p:cNvSpPr>
          <p:nvPr>
            <p:ph type="sldNum" sz="quarter" idx="5"/>
          </p:nvPr>
        </p:nvSpPr>
        <p:spPr/>
        <p:txBody>
          <a:bodyPr/>
          <a:lstStyle/>
          <a:p>
            <a:fld id="{C33ED7D4-56ED-4C40-A9FF-A7CC35DDCBA1}" type="slidenum">
              <a:rPr lang="en-IE" smtClean="0"/>
              <a:t>4</a:t>
            </a:fld>
            <a:endParaRPr lang="en-IE"/>
          </a:p>
        </p:txBody>
      </p:sp>
    </p:spTree>
    <p:extLst>
      <p:ext uri="{BB962C8B-B14F-4D97-AF65-F5344CB8AC3E}">
        <p14:creationId xmlns:p14="http://schemas.microsoft.com/office/powerpoint/2010/main" val="209885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5</a:t>
            </a:fld>
            <a:endParaRPr lang="en-IE"/>
          </a:p>
        </p:txBody>
      </p:sp>
    </p:spTree>
    <p:extLst>
      <p:ext uri="{BB962C8B-B14F-4D97-AF65-F5344CB8AC3E}">
        <p14:creationId xmlns:p14="http://schemas.microsoft.com/office/powerpoint/2010/main" val="25750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chat </a:t>
            </a:r>
            <a:r>
              <a:rPr lang="en-GB" dirty="0" err="1"/>
              <a:t>gpt</a:t>
            </a:r>
            <a:endParaRPr lang="en-GB" dirty="0"/>
          </a:p>
          <a:p>
            <a:r>
              <a:rPr lang="en-GB" dirty="0"/>
              <a:t>GPT (Generative Pre-training Transformer) is a machine learning model that was developed by </a:t>
            </a:r>
            <a:r>
              <a:rPr lang="en-GB" dirty="0" err="1"/>
              <a:t>OpenAI</a:t>
            </a:r>
            <a:r>
              <a:rPr lang="en-GB" dirty="0"/>
              <a:t>. It is a type of natural language processing (NLP) model that is designed to generate human-like text.</a:t>
            </a:r>
          </a:p>
          <a:p>
            <a:endParaRPr lang="en-GB" dirty="0"/>
          </a:p>
          <a:p>
            <a:r>
              <a:rPr lang="en-GB" dirty="0"/>
              <a:t>GPT can be used for a variety of NLP tasks, including language translation, text summarization, and question answering. It works by learning to predict the next word in a sequence of text based on the context of the words that come before it. This allows it to generate coherent and coherent text that is similar to human-written text.</a:t>
            </a:r>
          </a:p>
          <a:p>
            <a:endParaRPr lang="en-GB" dirty="0"/>
          </a:p>
          <a:p>
            <a:r>
              <a:rPr lang="en-GB" dirty="0"/>
              <a:t>GPT can be used to build chatbots and other NLP-based applications, such as language translation tools or text summarization software. It is particularly useful for tasks that require a high level of fluency and coherence in the generated text.</a:t>
            </a:r>
          </a:p>
          <a:p>
            <a:endParaRPr lang="en-GB" dirty="0"/>
          </a:p>
          <a:p>
            <a:r>
              <a:rPr lang="en-GB" dirty="0"/>
              <a:t>It is not AI and does not claim to be</a:t>
            </a:r>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6</a:t>
            </a:fld>
            <a:endParaRPr lang="en-IE"/>
          </a:p>
        </p:txBody>
      </p:sp>
    </p:spTree>
    <p:extLst>
      <p:ext uri="{BB962C8B-B14F-4D97-AF65-F5344CB8AC3E}">
        <p14:creationId xmlns:p14="http://schemas.microsoft.com/office/powerpoint/2010/main" val="407834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When GPT is used for question answering, it may work better with closed questions (questions that can be answered with a simple "yes" or "no" response) because these types of questions tend to be more straightforward and have a clear answer. Closed questions also tend to have a smaller number of possible answers, which makes it easier for GPT to generate a response.</a:t>
            </a:r>
          </a:p>
          <a:p>
            <a:pPr algn="l"/>
            <a:r>
              <a:rPr lang="en-GB" b="0" i="0" dirty="0">
                <a:solidFill>
                  <a:srgbClr val="374151"/>
                </a:solidFill>
                <a:effectLst/>
                <a:latin typeface="Söhne"/>
              </a:rPr>
              <a:t>On the other hand, open-ended questions (questions that do not have a clear or specific answer) may be more challenging for GPT to answer because they require a more complex and nuanced response. Open-ended questions may also have a larger number of possible answers, which can make it more difficult for GPT to generate a coherent and accurate response.</a:t>
            </a:r>
          </a:p>
          <a:p>
            <a:pPr algn="l"/>
            <a:r>
              <a:rPr lang="en-GB" b="0" i="0" dirty="0">
                <a:solidFill>
                  <a:srgbClr val="374151"/>
                </a:solidFill>
                <a:effectLst/>
                <a:latin typeface="Söhne"/>
              </a:rPr>
              <a:t>Overall, the performance of GPT for question answering will depend on the quality of the training data and the specific task and language being used.</a:t>
            </a:r>
          </a:p>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7</a:t>
            </a:fld>
            <a:endParaRPr lang="en-IE"/>
          </a:p>
        </p:txBody>
      </p:sp>
    </p:spTree>
    <p:extLst>
      <p:ext uri="{BB962C8B-B14F-4D97-AF65-F5344CB8AC3E}">
        <p14:creationId xmlns:p14="http://schemas.microsoft.com/office/powerpoint/2010/main" val="456224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8</a:t>
            </a:fld>
            <a:endParaRPr lang="en-IE"/>
          </a:p>
        </p:txBody>
      </p:sp>
    </p:spTree>
    <p:extLst>
      <p:ext uri="{BB962C8B-B14F-4D97-AF65-F5344CB8AC3E}">
        <p14:creationId xmlns:p14="http://schemas.microsoft.com/office/powerpoint/2010/main" val="258786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9</a:t>
            </a:fld>
            <a:endParaRPr lang="en-IE"/>
          </a:p>
        </p:txBody>
      </p:sp>
    </p:spTree>
    <p:extLst>
      <p:ext uri="{BB962C8B-B14F-4D97-AF65-F5344CB8AC3E}">
        <p14:creationId xmlns:p14="http://schemas.microsoft.com/office/powerpoint/2010/main" val="379480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7B44F04-1C1C-489F-A407-C10B80A38738}" type="slidenum">
              <a:rPr lang="en-IE" smtClean="0"/>
              <a:t>10</a:t>
            </a:fld>
            <a:endParaRPr lang="en-IE"/>
          </a:p>
        </p:txBody>
      </p:sp>
    </p:spTree>
    <p:extLst>
      <p:ext uri="{BB962C8B-B14F-4D97-AF65-F5344CB8AC3E}">
        <p14:creationId xmlns:p14="http://schemas.microsoft.com/office/powerpoint/2010/main" val="14808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27B2-B6E4-E779-9D7F-919BF534F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7F12F7F3-CF19-42D6-CC64-69831D772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D4A2591-9F30-1A1D-EA5D-3BBE6E6CC681}"/>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FB4E25B2-7872-A941-D419-D33AE03994A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ED98379-D266-8D75-DD22-04EC8EBB1EAE}"/>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90019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1C22-8B02-0AC8-0E73-F593CE78571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173B58D-E430-347A-DFDF-754BE0BCB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19F17FB-3589-AEAD-D1DA-757C9390569A}"/>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8C369488-B9A4-A267-4B1F-A40BF5A222F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5E35D53-1878-504D-0405-9390896D7D00}"/>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12414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44C65-FA53-CA0C-959F-D13A33C4C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180F422-F0BD-78D2-887A-6089FA190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CF9D228-9F4C-4D91-5833-4CEBD4963215}"/>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14A46A76-4803-323A-7EA2-8F923D54640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16F2EFA-8AAE-717A-10D0-DEF6BE23AB19}"/>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380868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5DB-CDA5-C128-6AD7-A3FE6C2220F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3956B9B-C7AB-8864-0620-C56D9FCA8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2B5B965-B5D7-BA8E-2C38-9160F2EBCEAA}"/>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7364E5B0-0D47-1D69-F641-5A6E585D15E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CE3586B-A60E-A738-0251-B609FFB7A475}"/>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390774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3990-4ACA-9C90-2509-E281697AC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697F814-A486-F7D3-0C96-388E2B4BC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DC4B9-505C-5EC1-2ECB-8E4310C41DEC}"/>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C61193EB-3E4D-50DE-4467-179F7350E36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559B962-481D-F622-B3A5-4C3EFDDE1844}"/>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67313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8AD6-1FBA-A3A7-32B9-A9A04B25353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355043C-6931-9B1B-02AE-FBF0DD64F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705C8D72-528A-68B1-79D5-B8145E659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1DBD4411-FE95-7BBC-3927-C12F92EA8207}"/>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6" name="Footer Placeholder 5">
            <a:extLst>
              <a:ext uri="{FF2B5EF4-FFF2-40B4-BE49-F238E27FC236}">
                <a16:creationId xmlns:a16="http://schemas.microsoft.com/office/drawing/2014/main" id="{1E05AFFE-093C-9B89-78DA-871050090DF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A841934-CAC1-1DEE-2FE1-979DD68B132E}"/>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73095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0C01-1058-62ED-3948-ACC2161830A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7A1DF40-25C5-861C-DAB5-9C05A043A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2BA75-68F3-7D90-D699-F39B8ECCC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D7024F7-5564-E393-B3F3-42197DEC5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3BCAF-2C23-3844-EB0A-ACC60C5B9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5438222-380C-A624-039D-714D4E4DBC29}"/>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8" name="Footer Placeholder 7">
            <a:extLst>
              <a:ext uri="{FF2B5EF4-FFF2-40B4-BE49-F238E27FC236}">
                <a16:creationId xmlns:a16="http://schemas.microsoft.com/office/drawing/2014/main" id="{6CF9045E-B4B8-65C6-0912-08DE17BC3694}"/>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B0A0ABD-7488-A250-F8DE-1CB484226C81}"/>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161303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FE8D-760D-7AA7-CE96-F1F8FA57281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6E0ADCE0-4D93-4AB0-9D69-20F0C81850BF}"/>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4" name="Footer Placeholder 3">
            <a:extLst>
              <a:ext uri="{FF2B5EF4-FFF2-40B4-BE49-F238E27FC236}">
                <a16:creationId xmlns:a16="http://schemas.microsoft.com/office/drawing/2014/main" id="{FF571B81-3BF7-91D1-6A56-E684A9BB92C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A16A921-96BD-C8BD-E4D8-F6CBC105C153}"/>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28319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D2BB3-AC25-96EC-BD62-E57F02626266}"/>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3" name="Footer Placeholder 2">
            <a:extLst>
              <a:ext uri="{FF2B5EF4-FFF2-40B4-BE49-F238E27FC236}">
                <a16:creationId xmlns:a16="http://schemas.microsoft.com/office/drawing/2014/main" id="{34B8B855-7489-73F2-6DBA-2B928C42C69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25A1341D-5BD4-6D46-AFCA-EEE89CAECC9B}"/>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412000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140D-D1F2-CF98-4BF0-1F1347718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13A7A428-0C52-39E2-3800-0417EBE86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795CB89-5C62-3071-D7B5-6D9D395F7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03FAA-3896-F4FA-B905-34BA7886A99C}"/>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6" name="Footer Placeholder 5">
            <a:extLst>
              <a:ext uri="{FF2B5EF4-FFF2-40B4-BE49-F238E27FC236}">
                <a16:creationId xmlns:a16="http://schemas.microsoft.com/office/drawing/2014/main" id="{EC0E5277-10EA-B13E-A04A-385E9377E6C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1C2718D-03E2-8E29-05F5-6F78DC7CA675}"/>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318441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BE00-8D99-0908-D41F-A4973A6D2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1A53C25C-FFC0-A2CB-884D-73C51D78C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E81D9BE-6DCE-EB4B-AC0D-FBE5A6552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71BB7-8FF7-7F34-3764-ACFC59B99FC0}"/>
              </a:ext>
            </a:extLst>
          </p:cNvPr>
          <p:cNvSpPr>
            <a:spLocks noGrp="1"/>
          </p:cNvSpPr>
          <p:nvPr>
            <p:ph type="dt" sz="half" idx="10"/>
          </p:nvPr>
        </p:nvSpPr>
        <p:spPr/>
        <p:txBody>
          <a:bodyPr/>
          <a:lstStyle/>
          <a:p>
            <a:fld id="{F11CA4E8-5163-480F-B379-86D8AF15CA20}" type="datetimeFigureOut">
              <a:rPr lang="en-IE" smtClean="0"/>
              <a:t>06/01/2023</a:t>
            </a:fld>
            <a:endParaRPr lang="en-IE"/>
          </a:p>
        </p:txBody>
      </p:sp>
      <p:sp>
        <p:nvSpPr>
          <p:cNvPr id="6" name="Footer Placeholder 5">
            <a:extLst>
              <a:ext uri="{FF2B5EF4-FFF2-40B4-BE49-F238E27FC236}">
                <a16:creationId xmlns:a16="http://schemas.microsoft.com/office/drawing/2014/main" id="{E0391519-60DA-62EB-D87C-4C24DB32946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B56C580-7C3C-DD07-43D5-A67165CF51EC}"/>
              </a:ext>
            </a:extLst>
          </p:cNvPr>
          <p:cNvSpPr>
            <a:spLocks noGrp="1"/>
          </p:cNvSpPr>
          <p:nvPr>
            <p:ph type="sldNum" sz="quarter" idx="12"/>
          </p:nvPr>
        </p:nvSpPr>
        <p:spPr/>
        <p:txBody>
          <a:bodyPr/>
          <a:lstStyle/>
          <a:p>
            <a:fld id="{A3B68BB4-514C-4F80-870A-32C16729F4AE}" type="slidenum">
              <a:rPr lang="en-IE" smtClean="0"/>
              <a:t>‹#›</a:t>
            </a:fld>
            <a:endParaRPr lang="en-IE"/>
          </a:p>
        </p:txBody>
      </p:sp>
    </p:spTree>
    <p:extLst>
      <p:ext uri="{BB962C8B-B14F-4D97-AF65-F5344CB8AC3E}">
        <p14:creationId xmlns:p14="http://schemas.microsoft.com/office/powerpoint/2010/main" val="406777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8365D-944F-1CF7-2B29-BA254EC74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5307ECC-F959-E108-854C-DE3166BA4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E3A6215-78B0-2117-D55B-8BC043D3C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CA4E8-5163-480F-B379-86D8AF15CA20}" type="datetimeFigureOut">
              <a:rPr lang="en-IE" smtClean="0"/>
              <a:t>06/01/2023</a:t>
            </a:fld>
            <a:endParaRPr lang="en-IE"/>
          </a:p>
        </p:txBody>
      </p:sp>
      <p:sp>
        <p:nvSpPr>
          <p:cNvPr id="5" name="Footer Placeholder 4">
            <a:extLst>
              <a:ext uri="{FF2B5EF4-FFF2-40B4-BE49-F238E27FC236}">
                <a16:creationId xmlns:a16="http://schemas.microsoft.com/office/drawing/2014/main" id="{52B0F855-1FF3-2FAE-B639-6369620E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65968825-203F-2494-718E-7498CB555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68BB4-514C-4F80-870A-32C16729F4AE}" type="slidenum">
              <a:rPr lang="en-IE" smtClean="0"/>
              <a:t>‹#›</a:t>
            </a:fld>
            <a:endParaRPr lang="en-IE"/>
          </a:p>
        </p:txBody>
      </p:sp>
    </p:spTree>
    <p:extLst>
      <p:ext uri="{BB962C8B-B14F-4D97-AF65-F5344CB8AC3E}">
        <p14:creationId xmlns:p14="http://schemas.microsoft.com/office/powerpoint/2010/main" val="15701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0053-DC7A-9CAD-F765-B86455235830}"/>
              </a:ext>
            </a:extLst>
          </p:cNvPr>
          <p:cNvSpPr>
            <a:spLocks noGrp="1"/>
          </p:cNvSpPr>
          <p:nvPr>
            <p:ph type="ctrTitle"/>
          </p:nvPr>
        </p:nvSpPr>
        <p:spPr/>
        <p:txBody>
          <a:bodyPr/>
          <a:lstStyle/>
          <a:p>
            <a:endParaRPr lang="en-IE"/>
          </a:p>
        </p:txBody>
      </p:sp>
      <p:sp>
        <p:nvSpPr>
          <p:cNvPr id="3" name="Subtitle 2">
            <a:extLst>
              <a:ext uri="{FF2B5EF4-FFF2-40B4-BE49-F238E27FC236}">
                <a16:creationId xmlns:a16="http://schemas.microsoft.com/office/drawing/2014/main" id="{82E84EFD-A1B0-9251-4F0F-0BD79DE8C08C}"/>
              </a:ext>
            </a:extLst>
          </p:cNvPr>
          <p:cNvSpPr>
            <a:spLocks noGrp="1"/>
          </p:cNvSpPr>
          <p:nvPr>
            <p:ph type="subTitle" idx="1"/>
          </p:nvPr>
        </p:nvSpPr>
        <p:spPr/>
        <p:txBody>
          <a:bodyPr/>
          <a:lstStyle/>
          <a:p>
            <a:endParaRPr lang="en-IE"/>
          </a:p>
        </p:txBody>
      </p:sp>
    </p:spTree>
    <p:extLst>
      <p:ext uri="{BB962C8B-B14F-4D97-AF65-F5344CB8AC3E}">
        <p14:creationId xmlns:p14="http://schemas.microsoft.com/office/powerpoint/2010/main" val="385027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52BCEC3E-C1CE-3460-BE82-7D529C8E2C4E}"/>
              </a:ext>
            </a:extLst>
          </p:cNvPr>
          <p:cNvPicPr>
            <a:picLocks noChangeAspect="1"/>
          </p:cNvPicPr>
          <p:nvPr/>
        </p:nvPicPr>
        <p:blipFill>
          <a:blip r:embed="rId3"/>
          <a:stretch>
            <a:fillRect/>
          </a:stretch>
        </p:blipFill>
        <p:spPr>
          <a:xfrm>
            <a:off x="4891378" y="1171915"/>
            <a:ext cx="6487771" cy="5371203"/>
          </a:xfrm>
          <a:prstGeom prst="rect">
            <a:avLst/>
          </a:prstGeom>
        </p:spPr>
      </p:pic>
      <p:sp>
        <p:nvSpPr>
          <p:cNvPr id="5" name="TextBox 4">
            <a:extLst>
              <a:ext uri="{FF2B5EF4-FFF2-40B4-BE49-F238E27FC236}">
                <a16:creationId xmlns:a16="http://schemas.microsoft.com/office/drawing/2014/main" id="{7DE4AE0B-7690-96C3-A822-08C4C63F8DF6}"/>
              </a:ext>
            </a:extLst>
          </p:cNvPr>
          <p:cNvSpPr txBox="1"/>
          <p:nvPr/>
        </p:nvSpPr>
        <p:spPr>
          <a:xfrm>
            <a:off x="309716" y="1030288"/>
            <a:ext cx="4380271" cy="923330"/>
          </a:xfrm>
          <a:prstGeom prst="rect">
            <a:avLst/>
          </a:prstGeom>
          <a:noFill/>
        </p:spPr>
        <p:txBody>
          <a:bodyPr wrap="square" rtlCol="0">
            <a:spAutoFit/>
          </a:bodyPr>
          <a:lstStyle/>
          <a:p>
            <a:r>
              <a:rPr lang="en-GB" dirty="0"/>
              <a:t>It can do </a:t>
            </a:r>
            <a:r>
              <a:rPr lang="en-GB" dirty="0" err="1"/>
              <a:t>powershell</a:t>
            </a:r>
            <a:r>
              <a:rPr lang="en-GB" dirty="0"/>
              <a:t>, and very usefully it will also parse and explain each line of the script so that you can edit it.</a:t>
            </a:r>
            <a:endParaRPr lang="en-IE" dirty="0"/>
          </a:p>
        </p:txBody>
      </p:sp>
      <p:sp>
        <p:nvSpPr>
          <p:cNvPr id="2" name="Rectangle: Rounded Corners 1">
            <a:extLst>
              <a:ext uri="{FF2B5EF4-FFF2-40B4-BE49-F238E27FC236}">
                <a16:creationId xmlns:a16="http://schemas.microsoft.com/office/drawing/2014/main" id="{A3D57E4C-81B5-B6F0-E9C7-1DC53D404211}"/>
              </a:ext>
            </a:extLst>
          </p:cNvPr>
          <p:cNvSpPr/>
          <p:nvPr/>
        </p:nvSpPr>
        <p:spPr>
          <a:xfrm>
            <a:off x="9196387"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212710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2C7AE019-AC06-0EFB-4FEB-FA3577CF5A24}"/>
              </a:ext>
            </a:extLst>
          </p:cNvPr>
          <p:cNvSpPr txBox="1"/>
          <p:nvPr/>
        </p:nvSpPr>
        <p:spPr>
          <a:xfrm>
            <a:off x="561362" y="432197"/>
            <a:ext cx="6179574" cy="2308324"/>
          </a:xfrm>
          <a:prstGeom prst="rect">
            <a:avLst/>
          </a:prstGeom>
          <a:noFill/>
        </p:spPr>
        <p:txBody>
          <a:bodyPr wrap="square" rtlCol="0">
            <a:spAutoFit/>
          </a:bodyPr>
          <a:lstStyle/>
          <a:p>
            <a:r>
              <a:rPr lang="en-GB" dirty="0"/>
              <a:t>So what can it not do :</a:t>
            </a:r>
          </a:p>
          <a:p>
            <a:endParaRPr lang="en-GB" dirty="0"/>
          </a:p>
          <a:p>
            <a:r>
              <a:rPr lang="en-GB" dirty="0"/>
              <a:t>Create talks unprompted</a:t>
            </a:r>
          </a:p>
          <a:p>
            <a:r>
              <a:rPr lang="en-GB" dirty="0"/>
              <a:t>Give opinions</a:t>
            </a:r>
          </a:p>
          <a:p>
            <a:r>
              <a:rPr lang="en-GB" dirty="0"/>
              <a:t>Give medical advice</a:t>
            </a:r>
          </a:p>
          <a:p>
            <a:r>
              <a:rPr lang="en-GB" dirty="0"/>
              <a:t>Wash the dishes</a:t>
            </a:r>
          </a:p>
          <a:p>
            <a:endParaRPr lang="en-GB" dirty="0"/>
          </a:p>
          <a:p>
            <a:endParaRPr lang="en-IE" dirty="0"/>
          </a:p>
        </p:txBody>
      </p:sp>
      <p:pic>
        <p:nvPicPr>
          <p:cNvPr id="5" name="Picture 4">
            <a:extLst>
              <a:ext uri="{FF2B5EF4-FFF2-40B4-BE49-F238E27FC236}">
                <a16:creationId xmlns:a16="http://schemas.microsoft.com/office/drawing/2014/main" id="{D0D4E065-509E-9ABA-1F05-702B759B65C9}"/>
              </a:ext>
            </a:extLst>
          </p:cNvPr>
          <p:cNvPicPr>
            <a:picLocks noChangeAspect="1"/>
          </p:cNvPicPr>
          <p:nvPr/>
        </p:nvPicPr>
        <p:blipFill>
          <a:blip r:embed="rId3"/>
          <a:stretch>
            <a:fillRect/>
          </a:stretch>
        </p:blipFill>
        <p:spPr>
          <a:xfrm>
            <a:off x="7020688" y="1444631"/>
            <a:ext cx="4351397" cy="5060118"/>
          </a:xfrm>
          <a:prstGeom prst="rect">
            <a:avLst/>
          </a:prstGeom>
        </p:spPr>
      </p:pic>
      <p:pic>
        <p:nvPicPr>
          <p:cNvPr id="7" name="Picture 6">
            <a:extLst>
              <a:ext uri="{FF2B5EF4-FFF2-40B4-BE49-F238E27FC236}">
                <a16:creationId xmlns:a16="http://schemas.microsoft.com/office/drawing/2014/main" id="{6027FBD0-88E7-D447-E559-9D2EC1B192E6}"/>
              </a:ext>
            </a:extLst>
          </p:cNvPr>
          <p:cNvPicPr>
            <a:picLocks noChangeAspect="1"/>
          </p:cNvPicPr>
          <p:nvPr/>
        </p:nvPicPr>
        <p:blipFill>
          <a:blip r:embed="rId4"/>
          <a:stretch>
            <a:fillRect/>
          </a:stretch>
        </p:blipFill>
        <p:spPr>
          <a:xfrm>
            <a:off x="202188" y="2463522"/>
            <a:ext cx="6523077" cy="4373259"/>
          </a:xfrm>
          <a:prstGeom prst="rect">
            <a:avLst/>
          </a:prstGeom>
        </p:spPr>
      </p:pic>
      <p:sp>
        <p:nvSpPr>
          <p:cNvPr id="3" name="Rectangle: Rounded Corners 2">
            <a:extLst>
              <a:ext uri="{FF2B5EF4-FFF2-40B4-BE49-F238E27FC236}">
                <a16:creationId xmlns:a16="http://schemas.microsoft.com/office/drawing/2014/main" id="{F4E5540A-C103-5F52-A53D-AB71B9C97C8E}"/>
              </a:ext>
            </a:extLst>
          </p:cNvPr>
          <p:cNvSpPr/>
          <p:nvPr/>
        </p:nvSpPr>
        <p:spPr>
          <a:xfrm>
            <a:off x="9196386" y="174624"/>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164197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83D2F5F4-68F9-18AF-3ADF-160F3F36E6B7}"/>
              </a:ext>
            </a:extLst>
          </p:cNvPr>
          <p:cNvPicPr>
            <a:picLocks noChangeAspect="1"/>
          </p:cNvPicPr>
          <p:nvPr/>
        </p:nvPicPr>
        <p:blipFill>
          <a:blip r:embed="rId3"/>
          <a:stretch>
            <a:fillRect/>
          </a:stretch>
        </p:blipFill>
        <p:spPr>
          <a:xfrm>
            <a:off x="5064056" y="1197092"/>
            <a:ext cx="6812870" cy="5319221"/>
          </a:xfrm>
          <a:prstGeom prst="rect">
            <a:avLst/>
          </a:prstGeom>
        </p:spPr>
      </p:pic>
      <p:sp>
        <p:nvSpPr>
          <p:cNvPr id="2" name="Rectangle: Rounded Corners 1">
            <a:extLst>
              <a:ext uri="{FF2B5EF4-FFF2-40B4-BE49-F238E27FC236}">
                <a16:creationId xmlns:a16="http://schemas.microsoft.com/office/drawing/2014/main" id="{FDC8D634-D781-B583-A442-892DF2129A11}"/>
              </a:ext>
            </a:extLst>
          </p:cNvPr>
          <p:cNvSpPr/>
          <p:nvPr/>
        </p:nvSpPr>
        <p:spPr>
          <a:xfrm>
            <a:off x="9196387"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223040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8FC0A2B5-F9B5-04AB-C37F-02AEC3AE0BB1}"/>
              </a:ext>
            </a:extLst>
          </p:cNvPr>
          <p:cNvPicPr>
            <a:picLocks noChangeAspect="1"/>
          </p:cNvPicPr>
          <p:nvPr/>
        </p:nvPicPr>
        <p:blipFill>
          <a:blip r:embed="rId3"/>
          <a:stretch>
            <a:fillRect/>
          </a:stretch>
        </p:blipFill>
        <p:spPr>
          <a:xfrm>
            <a:off x="2700996" y="1748644"/>
            <a:ext cx="6790008" cy="3360711"/>
          </a:xfrm>
          <a:prstGeom prst="rect">
            <a:avLst/>
          </a:prstGeom>
        </p:spPr>
      </p:pic>
      <p:sp>
        <p:nvSpPr>
          <p:cNvPr id="2" name="Rectangle: Rounded Corners 1">
            <a:extLst>
              <a:ext uri="{FF2B5EF4-FFF2-40B4-BE49-F238E27FC236}">
                <a16:creationId xmlns:a16="http://schemas.microsoft.com/office/drawing/2014/main" id="{CAE623D0-C007-E12D-15A6-8C191FF3D0AE}"/>
              </a:ext>
            </a:extLst>
          </p:cNvPr>
          <p:cNvSpPr/>
          <p:nvPr/>
        </p:nvSpPr>
        <p:spPr>
          <a:xfrm>
            <a:off x="9196387"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236492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3" name="Picture 2">
            <a:extLst>
              <a:ext uri="{FF2B5EF4-FFF2-40B4-BE49-F238E27FC236}">
                <a16:creationId xmlns:a16="http://schemas.microsoft.com/office/drawing/2014/main" id="{F0DEF3DA-E6E3-CDF8-08D1-CB31F7A6B0F7}"/>
              </a:ext>
            </a:extLst>
          </p:cNvPr>
          <p:cNvPicPr>
            <a:picLocks noChangeAspect="1"/>
          </p:cNvPicPr>
          <p:nvPr/>
        </p:nvPicPr>
        <p:blipFill>
          <a:blip r:embed="rId3"/>
          <a:stretch>
            <a:fillRect/>
          </a:stretch>
        </p:blipFill>
        <p:spPr>
          <a:xfrm>
            <a:off x="2723858" y="849406"/>
            <a:ext cx="6744284" cy="5159187"/>
          </a:xfrm>
          <a:prstGeom prst="rect">
            <a:avLst/>
          </a:prstGeom>
        </p:spPr>
      </p:pic>
      <p:sp>
        <p:nvSpPr>
          <p:cNvPr id="2" name="Rectangle: Rounded Corners 1">
            <a:extLst>
              <a:ext uri="{FF2B5EF4-FFF2-40B4-BE49-F238E27FC236}">
                <a16:creationId xmlns:a16="http://schemas.microsoft.com/office/drawing/2014/main" id="{6373CE5E-7611-08C0-6842-3603CA173E8D}"/>
              </a:ext>
            </a:extLst>
          </p:cNvPr>
          <p:cNvSpPr/>
          <p:nvPr/>
        </p:nvSpPr>
        <p:spPr>
          <a:xfrm>
            <a:off x="9196386"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327742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7E266D9F-427B-D7A8-52CF-B1A430A4665A}"/>
              </a:ext>
            </a:extLst>
          </p:cNvPr>
          <p:cNvSpPr txBox="1"/>
          <p:nvPr/>
        </p:nvSpPr>
        <p:spPr>
          <a:xfrm>
            <a:off x="457200" y="1592826"/>
            <a:ext cx="9438968" cy="646331"/>
          </a:xfrm>
          <a:prstGeom prst="rect">
            <a:avLst/>
          </a:prstGeom>
          <a:noFill/>
        </p:spPr>
        <p:txBody>
          <a:bodyPr wrap="square" rtlCol="0">
            <a:spAutoFit/>
          </a:bodyPr>
          <a:lstStyle/>
          <a:p>
            <a:r>
              <a:rPr lang="en-GB" dirty="0"/>
              <a:t>Download code from website, base64 decode  the result and save to F:\humanresources , call the file headcountreduction2023.exe</a:t>
            </a:r>
            <a:endParaRPr lang="en-IE" dirty="0"/>
          </a:p>
        </p:txBody>
      </p:sp>
      <p:sp>
        <p:nvSpPr>
          <p:cNvPr id="5" name="Rectangle: Rounded Corners 4">
            <a:extLst>
              <a:ext uri="{FF2B5EF4-FFF2-40B4-BE49-F238E27FC236}">
                <a16:creationId xmlns:a16="http://schemas.microsoft.com/office/drawing/2014/main" id="{5FA14622-A686-C280-C994-403014434C1C}"/>
              </a:ext>
            </a:extLst>
          </p:cNvPr>
          <p:cNvSpPr/>
          <p:nvPr/>
        </p:nvSpPr>
        <p:spPr>
          <a:xfrm>
            <a:off x="9196386"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290065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219800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113898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1252634" y="617083"/>
            <a:ext cx="5385318" cy="397135"/>
          </a:xfrm>
        </p:spPr>
        <p:txBody>
          <a:bodyPr>
            <a:normAutofit/>
          </a:bodyPr>
          <a:lstStyle/>
          <a:p>
            <a:r>
              <a:rPr lang="en-IE" sz="1800" b="1" u="sng" dirty="0">
                <a:latin typeface="+mn-lt"/>
              </a:rPr>
              <a:t>What is Zero Trust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1523999" y="1937851"/>
            <a:ext cx="9144000" cy="2251594"/>
          </a:xfrm>
        </p:spPr>
        <p:txBody>
          <a:bodyPr>
            <a:normAutofit fontScale="77500" lnSpcReduction="20000"/>
          </a:bodyPr>
          <a:lstStyle/>
          <a:p>
            <a:r>
              <a:rPr lang="en-IE" sz="2300" b="1" u="sng" dirty="0"/>
              <a:t>Zero Trust works on 4 main principals :</a:t>
            </a:r>
          </a:p>
          <a:p>
            <a:pPr marL="457200" indent="-457200" algn="l">
              <a:buAutoNum type="arabicParenR"/>
            </a:pPr>
            <a:r>
              <a:rPr lang="en-IE" sz="2300" dirty="0"/>
              <a:t>Verify on a granular level – </a:t>
            </a:r>
            <a:r>
              <a:rPr lang="en-GB" sz="2300" dirty="0"/>
              <a:t>Every device, user, and network flow must be proven</a:t>
            </a:r>
          </a:p>
          <a:p>
            <a:pPr marL="457200" indent="-457200" algn="l">
              <a:buAutoNum type="arabicParenR"/>
            </a:pPr>
            <a:r>
              <a:rPr lang="en-IE" sz="2300" dirty="0"/>
              <a:t>Least </a:t>
            </a:r>
            <a:r>
              <a:rPr lang="en-IE" sz="2300" dirty="0" err="1"/>
              <a:t>Priviledge</a:t>
            </a:r>
            <a:r>
              <a:rPr lang="en-IE" sz="2300" dirty="0"/>
              <a:t> – </a:t>
            </a:r>
            <a:r>
              <a:rPr lang="en-IE" sz="2300" dirty="0" err="1"/>
              <a:t>Priviledged</a:t>
            </a:r>
            <a:r>
              <a:rPr lang="en-IE" sz="2300" dirty="0"/>
              <a:t> Identity/Access Manager</a:t>
            </a:r>
          </a:p>
          <a:p>
            <a:pPr marL="457200" indent="-457200" algn="l">
              <a:buAutoNum type="arabicParenR"/>
            </a:pPr>
            <a:r>
              <a:rPr lang="en-IE" sz="2300" dirty="0"/>
              <a:t>Encrypt everything – Internal and External traffic</a:t>
            </a:r>
          </a:p>
          <a:p>
            <a:pPr marL="457200" indent="-457200" algn="l">
              <a:buAutoNum type="arabicParenR"/>
            </a:pPr>
            <a:r>
              <a:rPr lang="en-IE" sz="2300" dirty="0"/>
              <a:t>Assume Breach mindset – </a:t>
            </a:r>
            <a:r>
              <a:rPr lang="en-GB" sz="2300" dirty="0"/>
              <a:t>Internal and external threats are always present</a:t>
            </a:r>
          </a:p>
          <a:p>
            <a:pPr marL="457200" indent="-457200" algn="l">
              <a:buAutoNum type="arabicParenR"/>
            </a:pPr>
            <a:r>
              <a:rPr lang="en-IE" sz="2300" dirty="0"/>
              <a:t>Constantly re-evaluate</a:t>
            </a:r>
          </a:p>
          <a:p>
            <a:pPr marL="457200" indent="-457200" algn="l">
              <a:buAutoNum type="arabicParenR"/>
            </a:pPr>
            <a:r>
              <a:rPr lang="en-GB" sz="2300" dirty="0"/>
              <a:t>Log and inspect all traffic</a:t>
            </a:r>
          </a:p>
          <a:p>
            <a:pPr marL="457200" indent="-457200" algn="l">
              <a:buAutoNum type="arabicParenR"/>
            </a:pPr>
            <a:endParaRPr lang="en-IE" sz="2300" dirty="0"/>
          </a:p>
          <a:p>
            <a:pPr marL="457200" indent="-457200">
              <a:buAutoNum type="arabicParenR"/>
            </a:pPr>
            <a:endParaRPr lang="en-IE" dirty="0"/>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6" name="TextBox 5">
            <a:extLst>
              <a:ext uri="{FF2B5EF4-FFF2-40B4-BE49-F238E27FC236}">
                <a16:creationId xmlns:a16="http://schemas.microsoft.com/office/drawing/2014/main" id="{20A8813B-0604-E28D-3332-28263F166281}"/>
              </a:ext>
            </a:extLst>
          </p:cNvPr>
          <p:cNvSpPr txBox="1"/>
          <p:nvPr/>
        </p:nvSpPr>
        <p:spPr>
          <a:xfrm>
            <a:off x="522514" y="1152869"/>
            <a:ext cx="9144000" cy="646331"/>
          </a:xfrm>
          <a:prstGeom prst="rect">
            <a:avLst/>
          </a:prstGeom>
          <a:noFill/>
        </p:spPr>
        <p:txBody>
          <a:bodyPr wrap="square" rtlCol="0">
            <a:spAutoFit/>
          </a:bodyPr>
          <a:lstStyle/>
          <a:p>
            <a:r>
              <a:rPr lang="en-IE" b="1" u="sng" dirty="0"/>
              <a:t>Where did it come from ?</a:t>
            </a:r>
          </a:p>
          <a:p>
            <a:r>
              <a:rPr lang="en-GB" dirty="0"/>
              <a:t>Developed by Forrester's John </a:t>
            </a:r>
            <a:r>
              <a:rPr lang="en-GB" dirty="0" err="1"/>
              <a:t>Kindervag</a:t>
            </a:r>
            <a:r>
              <a:rPr lang="en-GB" dirty="0"/>
              <a:t> in 2010</a:t>
            </a:r>
            <a:endParaRPr lang="en-IE" dirty="0"/>
          </a:p>
        </p:txBody>
      </p:sp>
    </p:spTree>
    <p:extLst>
      <p:ext uri="{BB962C8B-B14F-4D97-AF65-F5344CB8AC3E}">
        <p14:creationId xmlns:p14="http://schemas.microsoft.com/office/powerpoint/2010/main" val="133066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527761" y="383186"/>
            <a:ext cx="2820955" cy="438539"/>
          </a:xfrm>
        </p:spPr>
        <p:txBody>
          <a:bodyPr>
            <a:normAutofit/>
          </a:bodyPr>
          <a:lstStyle/>
          <a:p>
            <a:r>
              <a:rPr lang="en-IE" sz="1800" b="1" u="sng" dirty="0">
                <a:latin typeface="+mn-lt"/>
              </a:rPr>
              <a:t>But first - a History lesson</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321746" y="1949738"/>
            <a:ext cx="6168313" cy="3956539"/>
          </a:xfrm>
        </p:spPr>
        <p:txBody>
          <a:bodyPr>
            <a:normAutofit lnSpcReduction="10000"/>
          </a:bodyPr>
          <a:lstStyle/>
          <a:p>
            <a:r>
              <a:rPr lang="en-IE" sz="1800" b="1" u="sng" dirty="0"/>
              <a:t>Traditional IT works on a layer of absolute trust.</a:t>
            </a:r>
          </a:p>
          <a:p>
            <a:endParaRPr lang="en-IE" sz="1800" u="sng" dirty="0"/>
          </a:p>
          <a:p>
            <a:r>
              <a:rPr lang="en-IE" sz="1800" u="sng" dirty="0"/>
              <a:t>What does that mean ?</a:t>
            </a:r>
          </a:p>
          <a:p>
            <a:pPr algn="l"/>
            <a:r>
              <a:rPr lang="en-IE" sz="1800" dirty="0"/>
              <a:t>It means that once you have authenticated against a domain controller, you are a trusted entity on the LAN. </a:t>
            </a:r>
          </a:p>
          <a:p>
            <a:pPr algn="l"/>
            <a:r>
              <a:rPr lang="en-IE" sz="1800" dirty="0"/>
              <a:t>Internal access is trusted, external access is not</a:t>
            </a:r>
          </a:p>
          <a:p>
            <a:pPr algn="l"/>
            <a:r>
              <a:rPr lang="en-IE" sz="1800" dirty="0"/>
              <a:t>Think Kerberos.</a:t>
            </a:r>
          </a:p>
          <a:p>
            <a:pPr algn="l"/>
            <a:endParaRPr lang="en-IE" sz="1800" dirty="0"/>
          </a:p>
          <a:p>
            <a:pPr algn="l"/>
            <a:r>
              <a:rPr lang="en-IE" sz="1800" dirty="0"/>
              <a:t>Traditional network maps like the one on the right are dead.</a:t>
            </a:r>
          </a:p>
          <a:p>
            <a:pPr algn="l"/>
            <a:r>
              <a:rPr lang="en-IE" sz="1800" dirty="0"/>
              <a:t>With SAAS, IAAS and PAAS we have moved beyond this model and it no longer works. We are no long constrained by LAN when most of the services we access are reached via WAN.</a:t>
            </a:r>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6" name="Picture 5">
            <a:extLst>
              <a:ext uri="{FF2B5EF4-FFF2-40B4-BE49-F238E27FC236}">
                <a16:creationId xmlns:a16="http://schemas.microsoft.com/office/drawing/2014/main" id="{B4DB4FC4-5170-BC50-CDB2-AA5CC306C7CE}"/>
              </a:ext>
            </a:extLst>
          </p:cNvPr>
          <p:cNvPicPr>
            <a:picLocks noChangeAspect="1"/>
          </p:cNvPicPr>
          <p:nvPr/>
        </p:nvPicPr>
        <p:blipFill>
          <a:blip r:embed="rId3"/>
          <a:stretch>
            <a:fillRect/>
          </a:stretch>
        </p:blipFill>
        <p:spPr>
          <a:xfrm>
            <a:off x="7301820" y="2266303"/>
            <a:ext cx="4568434" cy="2948773"/>
          </a:xfrm>
          <a:prstGeom prst="rect">
            <a:avLst/>
          </a:prstGeom>
        </p:spPr>
      </p:pic>
    </p:spTree>
    <p:extLst>
      <p:ext uri="{BB962C8B-B14F-4D97-AF65-F5344CB8AC3E}">
        <p14:creationId xmlns:p14="http://schemas.microsoft.com/office/powerpoint/2010/main" val="330253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26A-3487-AD9C-EA80-A5914FDFB055}"/>
              </a:ext>
            </a:extLst>
          </p:cNvPr>
          <p:cNvSpPr>
            <a:spLocks noGrp="1"/>
          </p:cNvSpPr>
          <p:nvPr>
            <p:ph type="ctrTitle"/>
          </p:nvPr>
        </p:nvSpPr>
        <p:spPr>
          <a:xfrm>
            <a:off x="0" y="277344"/>
            <a:ext cx="2943226" cy="508210"/>
          </a:xfrm>
        </p:spPr>
        <p:txBody>
          <a:bodyPr>
            <a:normAutofit/>
          </a:bodyPr>
          <a:lstStyle/>
          <a:p>
            <a:r>
              <a:rPr lang="en-IE" sz="1800" b="1" u="sng" dirty="0">
                <a:latin typeface="+mn-lt"/>
              </a:rPr>
              <a:t>The problem is context</a:t>
            </a:r>
          </a:p>
        </p:txBody>
      </p:sp>
      <p:sp>
        <p:nvSpPr>
          <p:cNvPr id="3" name="Subtitle 2">
            <a:extLst>
              <a:ext uri="{FF2B5EF4-FFF2-40B4-BE49-F238E27FC236}">
                <a16:creationId xmlns:a16="http://schemas.microsoft.com/office/drawing/2014/main" id="{00F3A150-D898-DE15-6DBA-7636AEB15C7F}"/>
              </a:ext>
            </a:extLst>
          </p:cNvPr>
          <p:cNvSpPr>
            <a:spLocks noGrp="1"/>
          </p:cNvSpPr>
          <p:nvPr>
            <p:ph type="subTitle" idx="1"/>
          </p:nvPr>
        </p:nvSpPr>
        <p:spPr>
          <a:xfrm>
            <a:off x="313876" y="1868634"/>
            <a:ext cx="9144000" cy="1655762"/>
          </a:xfrm>
        </p:spPr>
        <p:txBody>
          <a:bodyPr>
            <a:normAutofit/>
          </a:bodyPr>
          <a:lstStyle/>
          <a:p>
            <a:pPr algn="l"/>
            <a:r>
              <a:rPr lang="en-IE" sz="1800" dirty="0"/>
              <a:t>The DC will validate you regardless of how you present yourself</a:t>
            </a:r>
          </a:p>
          <a:p>
            <a:pPr algn="l"/>
            <a:r>
              <a:rPr lang="en-IE" sz="1800" dirty="0"/>
              <a:t>The DC doesn’t know nor care if you are in Europe or Asia or Mars</a:t>
            </a:r>
          </a:p>
          <a:p>
            <a:pPr algn="l"/>
            <a:r>
              <a:rPr lang="en-IE" sz="1800" dirty="0"/>
              <a:t>The DC cant intelligently look at the big picture</a:t>
            </a:r>
          </a:p>
          <a:p>
            <a:pPr algn="l"/>
            <a:r>
              <a:rPr lang="en-IE" sz="1800" dirty="0"/>
              <a:t>All the DC cares is that it asked for credentials and received them</a:t>
            </a:r>
          </a:p>
        </p:txBody>
      </p:sp>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5" name="TextBox 4">
            <a:extLst>
              <a:ext uri="{FF2B5EF4-FFF2-40B4-BE49-F238E27FC236}">
                <a16:creationId xmlns:a16="http://schemas.microsoft.com/office/drawing/2014/main" id="{629722E5-2EB9-A0DA-349E-A56B4808397D}"/>
              </a:ext>
            </a:extLst>
          </p:cNvPr>
          <p:cNvSpPr txBox="1"/>
          <p:nvPr/>
        </p:nvSpPr>
        <p:spPr>
          <a:xfrm>
            <a:off x="313876" y="4007311"/>
            <a:ext cx="8105192" cy="1200329"/>
          </a:xfrm>
          <a:prstGeom prst="rect">
            <a:avLst/>
          </a:prstGeom>
          <a:noFill/>
        </p:spPr>
        <p:txBody>
          <a:bodyPr wrap="square" rtlCol="0">
            <a:spAutoFit/>
          </a:bodyPr>
          <a:lstStyle/>
          <a:p>
            <a:r>
              <a:rPr lang="en-IE" dirty="0">
                <a:solidFill>
                  <a:srgbClr val="FF0000"/>
                </a:solidFill>
              </a:rPr>
              <a:t>Enter the phishing mail. Once an attacker has your credentials – they have everything</a:t>
            </a:r>
          </a:p>
          <a:p>
            <a:r>
              <a:rPr lang="en-IE" dirty="0">
                <a:solidFill>
                  <a:srgbClr val="FF0000"/>
                </a:solidFill>
              </a:rPr>
              <a:t>Once they get access to your machine, its all over. </a:t>
            </a:r>
          </a:p>
          <a:p>
            <a:r>
              <a:rPr lang="en-IE" dirty="0">
                <a:solidFill>
                  <a:srgbClr val="FF0000"/>
                </a:solidFill>
              </a:rPr>
              <a:t>The DC will grant them rights based on your identity</a:t>
            </a:r>
          </a:p>
          <a:p>
            <a:r>
              <a:rPr lang="en-IE" dirty="0">
                <a:solidFill>
                  <a:srgbClr val="FF0000"/>
                </a:solidFill>
              </a:rPr>
              <a:t>And what if an admin was on your machine last week installing software - </a:t>
            </a:r>
            <a:r>
              <a:rPr lang="en-IE" dirty="0" err="1">
                <a:solidFill>
                  <a:srgbClr val="FF0000"/>
                </a:solidFill>
              </a:rPr>
              <a:t>mimikatz</a:t>
            </a:r>
            <a:endParaRPr lang="en-IE" dirty="0">
              <a:solidFill>
                <a:srgbClr val="FF0000"/>
              </a:solidFill>
            </a:endParaRPr>
          </a:p>
        </p:txBody>
      </p:sp>
      <p:pic>
        <p:nvPicPr>
          <p:cNvPr id="7" name="Picture 6">
            <a:extLst>
              <a:ext uri="{FF2B5EF4-FFF2-40B4-BE49-F238E27FC236}">
                <a16:creationId xmlns:a16="http://schemas.microsoft.com/office/drawing/2014/main" id="{88AE3860-1899-438E-DC9F-400AB560C599}"/>
              </a:ext>
            </a:extLst>
          </p:cNvPr>
          <p:cNvPicPr>
            <a:picLocks noChangeAspect="1"/>
          </p:cNvPicPr>
          <p:nvPr/>
        </p:nvPicPr>
        <p:blipFill>
          <a:blip r:embed="rId3"/>
          <a:stretch>
            <a:fillRect/>
          </a:stretch>
        </p:blipFill>
        <p:spPr>
          <a:xfrm>
            <a:off x="9532520" y="2339384"/>
            <a:ext cx="2270957" cy="2370025"/>
          </a:xfrm>
          <a:prstGeom prst="rect">
            <a:avLst/>
          </a:prstGeom>
        </p:spPr>
      </p:pic>
    </p:spTree>
    <p:extLst>
      <p:ext uri="{BB962C8B-B14F-4D97-AF65-F5344CB8AC3E}">
        <p14:creationId xmlns:p14="http://schemas.microsoft.com/office/powerpoint/2010/main" val="6545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323043CF-1096-BDE9-BA80-718B553507C2}"/>
              </a:ext>
            </a:extLst>
          </p:cNvPr>
          <p:cNvSpPr txBox="1"/>
          <p:nvPr/>
        </p:nvSpPr>
        <p:spPr>
          <a:xfrm>
            <a:off x="663678" y="3429000"/>
            <a:ext cx="9365225" cy="2031325"/>
          </a:xfrm>
          <a:prstGeom prst="rect">
            <a:avLst/>
          </a:prstGeom>
          <a:noFill/>
        </p:spPr>
        <p:txBody>
          <a:bodyPr wrap="square" rtlCol="0">
            <a:spAutoFit/>
          </a:bodyPr>
          <a:lstStyle/>
          <a:p>
            <a:r>
              <a:rPr lang="en-GB" dirty="0"/>
              <a:t>OK, Time for some honesty.</a:t>
            </a:r>
          </a:p>
          <a:p>
            <a:endParaRPr lang="en-GB" dirty="0"/>
          </a:p>
          <a:p>
            <a:r>
              <a:rPr lang="en-GB" dirty="0"/>
              <a:t>The last 4 slides were generated by me, but every word I spoke while presenting those slides are not mine.</a:t>
            </a:r>
          </a:p>
          <a:p>
            <a:endParaRPr lang="en-GB" dirty="0"/>
          </a:p>
          <a:p>
            <a:r>
              <a:rPr lang="en-GB" dirty="0"/>
              <a:t>They were generated by something called Chat GPT – and if it were around when I was in school, things might have turned out very different….</a:t>
            </a:r>
            <a:endParaRPr lang="en-IE" dirty="0"/>
          </a:p>
        </p:txBody>
      </p:sp>
      <p:pic>
        <p:nvPicPr>
          <p:cNvPr id="1026" name="Picture 2" descr="Free Printable Stop Sign Template | FREE Download">
            <a:extLst>
              <a:ext uri="{FF2B5EF4-FFF2-40B4-BE49-F238E27FC236}">
                <a16:creationId xmlns:a16="http://schemas.microsoft.com/office/drawing/2014/main" id="{523AD33A-228E-4213-FD7B-6EFB4FF44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28" y="1030288"/>
            <a:ext cx="24288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81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15C7CA1E-E8DC-3409-1098-D770FB37B8A6}"/>
              </a:ext>
            </a:extLst>
          </p:cNvPr>
          <p:cNvSpPr txBox="1"/>
          <p:nvPr/>
        </p:nvSpPr>
        <p:spPr>
          <a:xfrm>
            <a:off x="191729" y="1607575"/>
            <a:ext cx="11947883" cy="5078313"/>
          </a:xfrm>
          <a:prstGeom prst="rect">
            <a:avLst/>
          </a:prstGeom>
          <a:noFill/>
        </p:spPr>
        <p:txBody>
          <a:bodyPr wrap="square" rtlCol="0">
            <a:spAutoFit/>
          </a:bodyPr>
          <a:lstStyle/>
          <a:p>
            <a:r>
              <a:rPr lang="en-GB" sz="2800" dirty="0"/>
              <a:t>So what is Chat GPT and what can it do ?</a:t>
            </a:r>
          </a:p>
          <a:p>
            <a:endParaRPr lang="en-GB" sz="2800" dirty="0"/>
          </a:p>
          <a:p>
            <a:endParaRPr lang="en-GB" sz="2800" dirty="0"/>
          </a:p>
          <a:p>
            <a:r>
              <a:rPr lang="en-GB" sz="2800" dirty="0"/>
              <a:t>It can : </a:t>
            </a:r>
          </a:p>
          <a:p>
            <a:pPr marL="457200" indent="-457200">
              <a:buFont typeface="Arial" panose="020B0604020202020204" pitchFamily="34" charset="0"/>
              <a:buChar char="•"/>
            </a:pPr>
            <a:r>
              <a:rPr lang="en-GB" sz="2800" dirty="0"/>
              <a:t>Write code (more correctly it can interpret a request and copy the code from somewhere else)</a:t>
            </a:r>
          </a:p>
          <a:p>
            <a:pPr marL="457200" indent="-457200">
              <a:buFont typeface="Arial" panose="020B0604020202020204" pitchFamily="34" charset="0"/>
              <a:buChar char="•"/>
            </a:pPr>
            <a:r>
              <a:rPr lang="en-GB" sz="2800" dirty="0"/>
              <a:t>Translate text to and from various languages</a:t>
            </a:r>
          </a:p>
          <a:p>
            <a:pPr marL="457200" indent="-457200">
              <a:buFont typeface="Arial" panose="020B0604020202020204" pitchFamily="34" charset="0"/>
              <a:buChar char="•"/>
            </a:pPr>
            <a:r>
              <a:rPr lang="en-GB" sz="2800" dirty="0"/>
              <a:t>Give answers to questions (the more closed the question the better the response)</a:t>
            </a:r>
          </a:p>
          <a:p>
            <a:endParaRPr lang="en-IE" dirty="0"/>
          </a:p>
          <a:p>
            <a:endParaRPr lang="en-IE" dirty="0"/>
          </a:p>
          <a:p>
            <a:r>
              <a:rPr lang="en-GB" dirty="0"/>
              <a:t>It is not AI and does not claim to be</a:t>
            </a:r>
            <a:endParaRPr lang="en-IE" dirty="0"/>
          </a:p>
          <a:p>
            <a:endParaRPr lang="en-IE" dirty="0"/>
          </a:p>
        </p:txBody>
      </p:sp>
    </p:spTree>
    <p:extLst>
      <p:ext uri="{BB962C8B-B14F-4D97-AF65-F5344CB8AC3E}">
        <p14:creationId xmlns:p14="http://schemas.microsoft.com/office/powerpoint/2010/main" val="21800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C29B0-AFF2-ED20-4CC4-3C099BF5F7B9}"/>
              </a:ext>
            </a:extLst>
          </p:cNvPr>
          <p:cNvSpPr txBox="1"/>
          <p:nvPr/>
        </p:nvSpPr>
        <p:spPr>
          <a:xfrm>
            <a:off x="149722" y="1430594"/>
            <a:ext cx="5946277" cy="2585323"/>
          </a:xfrm>
          <a:prstGeom prst="rect">
            <a:avLst/>
          </a:prstGeom>
          <a:noFill/>
        </p:spPr>
        <p:txBody>
          <a:bodyPr wrap="square" rtlCol="0">
            <a:spAutoFit/>
          </a:bodyPr>
          <a:lstStyle/>
          <a:p>
            <a:r>
              <a:rPr lang="en-GB" dirty="0"/>
              <a:t>Closed vs open questions : </a:t>
            </a:r>
          </a:p>
          <a:p>
            <a:endParaRPr lang="en-GB" dirty="0"/>
          </a:p>
          <a:p>
            <a:r>
              <a:rPr lang="en-GB" dirty="0"/>
              <a:t>Closed questions work best for Chat GPT. Here’s an example :</a:t>
            </a:r>
          </a:p>
          <a:p>
            <a:endParaRPr lang="en-GB" dirty="0"/>
          </a:p>
          <a:p>
            <a:r>
              <a:rPr lang="en-GB" dirty="0"/>
              <a:t>The more precise the question the easier it is for Chat GPT to give exact instructions</a:t>
            </a:r>
          </a:p>
          <a:p>
            <a:endParaRPr lang="en-GB" dirty="0"/>
          </a:p>
          <a:p>
            <a:endParaRPr lang="en-GB" dirty="0"/>
          </a:p>
          <a:p>
            <a:endParaRPr lang="en-IE" dirty="0"/>
          </a:p>
        </p:txBody>
      </p:sp>
      <p:pic>
        <p:nvPicPr>
          <p:cNvPr id="5" name="Picture 4">
            <a:extLst>
              <a:ext uri="{FF2B5EF4-FFF2-40B4-BE49-F238E27FC236}">
                <a16:creationId xmlns:a16="http://schemas.microsoft.com/office/drawing/2014/main" id="{3B68653F-6D80-CE8A-72F8-971D79905B8E}"/>
              </a:ext>
            </a:extLst>
          </p:cNvPr>
          <p:cNvPicPr>
            <a:picLocks noChangeAspect="1"/>
          </p:cNvPicPr>
          <p:nvPr/>
        </p:nvPicPr>
        <p:blipFill>
          <a:blip r:embed="rId3"/>
          <a:stretch>
            <a:fillRect/>
          </a:stretch>
        </p:blipFill>
        <p:spPr>
          <a:xfrm>
            <a:off x="6350496" y="1430594"/>
            <a:ext cx="5691782" cy="5070728"/>
          </a:xfrm>
          <a:prstGeom prst="rect">
            <a:avLst/>
          </a:prstGeom>
        </p:spPr>
      </p:pic>
      <p:sp>
        <p:nvSpPr>
          <p:cNvPr id="3" name="Rectangle: Rounded Corners 2">
            <a:extLst>
              <a:ext uri="{FF2B5EF4-FFF2-40B4-BE49-F238E27FC236}">
                <a16:creationId xmlns:a16="http://schemas.microsoft.com/office/drawing/2014/main" id="{D9E9D083-34C2-A853-3473-C413E54B2C2E}"/>
              </a:ext>
            </a:extLst>
          </p:cNvPr>
          <p:cNvSpPr/>
          <p:nvPr/>
        </p:nvSpPr>
        <p:spPr>
          <a:xfrm>
            <a:off x="9099053" y="152917"/>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128911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pic>
        <p:nvPicPr>
          <p:cNvPr id="5" name="Picture 4">
            <a:extLst>
              <a:ext uri="{FF2B5EF4-FFF2-40B4-BE49-F238E27FC236}">
                <a16:creationId xmlns:a16="http://schemas.microsoft.com/office/drawing/2014/main" id="{6258DA26-5995-AE09-0137-28D4F70F750C}"/>
              </a:ext>
            </a:extLst>
          </p:cNvPr>
          <p:cNvPicPr>
            <a:picLocks noChangeAspect="1"/>
          </p:cNvPicPr>
          <p:nvPr/>
        </p:nvPicPr>
        <p:blipFill>
          <a:blip r:embed="rId3"/>
          <a:stretch>
            <a:fillRect/>
          </a:stretch>
        </p:blipFill>
        <p:spPr>
          <a:xfrm>
            <a:off x="5867635" y="1885816"/>
            <a:ext cx="5913632" cy="3086367"/>
          </a:xfrm>
          <a:prstGeom prst="rect">
            <a:avLst/>
          </a:prstGeom>
        </p:spPr>
      </p:pic>
      <p:sp>
        <p:nvSpPr>
          <p:cNvPr id="6" name="TextBox 5">
            <a:extLst>
              <a:ext uri="{FF2B5EF4-FFF2-40B4-BE49-F238E27FC236}">
                <a16:creationId xmlns:a16="http://schemas.microsoft.com/office/drawing/2014/main" id="{C7975C47-90C5-FEC3-C604-F4F4BD184B9C}"/>
              </a:ext>
            </a:extLst>
          </p:cNvPr>
          <p:cNvSpPr txBox="1"/>
          <p:nvPr/>
        </p:nvSpPr>
        <p:spPr>
          <a:xfrm>
            <a:off x="265471" y="1030288"/>
            <a:ext cx="5412658" cy="2954655"/>
          </a:xfrm>
          <a:prstGeom prst="rect">
            <a:avLst/>
          </a:prstGeom>
          <a:noFill/>
        </p:spPr>
        <p:txBody>
          <a:bodyPr wrap="square" rtlCol="0">
            <a:spAutoFit/>
          </a:bodyPr>
          <a:lstStyle/>
          <a:p>
            <a:r>
              <a:rPr lang="en-GB" sz="2800" b="1" u="sng" dirty="0"/>
              <a:t>Open questions:</a:t>
            </a:r>
          </a:p>
          <a:p>
            <a:endParaRPr lang="en-GB" dirty="0"/>
          </a:p>
          <a:p>
            <a:r>
              <a:rPr lang="en-GB" sz="2800" dirty="0"/>
              <a:t>As you can see, Chat GPT struggles with more open questions.</a:t>
            </a:r>
          </a:p>
          <a:p>
            <a:endParaRPr lang="en-GB" sz="2800" dirty="0"/>
          </a:p>
          <a:p>
            <a:r>
              <a:rPr lang="en-GB" sz="2800" dirty="0"/>
              <a:t>To be fair, Matt and Luke Goss couldn’t answer the question either.</a:t>
            </a:r>
            <a:endParaRPr lang="en-IE" sz="2800" dirty="0"/>
          </a:p>
        </p:txBody>
      </p:sp>
      <p:sp>
        <p:nvSpPr>
          <p:cNvPr id="2" name="Rectangle: Rounded Corners 1">
            <a:extLst>
              <a:ext uri="{FF2B5EF4-FFF2-40B4-BE49-F238E27FC236}">
                <a16:creationId xmlns:a16="http://schemas.microsoft.com/office/drawing/2014/main" id="{46B78AEB-0FC8-57BF-B0FC-AB8F832E42C1}"/>
              </a:ext>
            </a:extLst>
          </p:cNvPr>
          <p:cNvSpPr/>
          <p:nvPr/>
        </p:nvSpPr>
        <p:spPr>
          <a:xfrm>
            <a:off x="9196386" y="174625"/>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147217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E9696E-1993-4E77-D778-0CD7FB5FCCF1}"/>
              </a:ext>
            </a:extLst>
          </p:cNvPr>
          <p:cNvSpPr/>
          <p:nvPr/>
        </p:nvSpPr>
        <p:spPr>
          <a:xfrm>
            <a:off x="9196387" y="174625"/>
            <a:ext cx="2943225" cy="855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
        <p:nvSpPr>
          <p:cNvPr id="2" name="TextBox 1">
            <a:extLst>
              <a:ext uri="{FF2B5EF4-FFF2-40B4-BE49-F238E27FC236}">
                <a16:creationId xmlns:a16="http://schemas.microsoft.com/office/drawing/2014/main" id="{BACC4CF0-3629-C2AA-6ABA-6F9A253F8C4B}"/>
              </a:ext>
            </a:extLst>
          </p:cNvPr>
          <p:cNvSpPr txBox="1"/>
          <p:nvPr/>
        </p:nvSpPr>
        <p:spPr>
          <a:xfrm>
            <a:off x="988143" y="1150374"/>
            <a:ext cx="4482648" cy="4431983"/>
          </a:xfrm>
          <a:prstGeom prst="rect">
            <a:avLst/>
          </a:prstGeom>
          <a:noFill/>
        </p:spPr>
        <p:txBody>
          <a:bodyPr wrap="square" rtlCol="0">
            <a:spAutoFit/>
          </a:bodyPr>
          <a:lstStyle/>
          <a:p>
            <a:r>
              <a:rPr lang="en-GB" sz="2400" b="1" u="sng" dirty="0"/>
              <a:t>Coding.</a:t>
            </a:r>
          </a:p>
          <a:p>
            <a:endParaRPr lang="en-GB" dirty="0"/>
          </a:p>
          <a:p>
            <a:r>
              <a:rPr lang="en-GB" sz="2000" dirty="0"/>
              <a:t>Now this is where it gets fun</a:t>
            </a:r>
          </a:p>
          <a:p>
            <a:r>
              <a:rPr lang="en-GB" sz="2000" dirty="0"/>
              <a:t>You can pretty much make a request to Chat GPT to write a Python script to do almost anything. As before, the more detail you give the better your results are going to be.</a:t>
            </a:r>
          </a:p>
          <a:p>
            <a:endParaRPr lang="en-GB" sz="2000" dirty="0"/>
          </a:p>
          <a:p>
            <a:r>
              <a:rPr lang="en-GB" sz="2000" dirty="0"/>
              <a:t>In reality, as mentioned earlier, Chat GPT isn’t actually writing code, rather it is breaking down my request into pieces and matching those requests against previous answers given.</a:t>
            </a:r>
            <a:endParaRPr lang="en-IE" sz="2000" dirty="0"/>
          </a:p>
        </p:txBody>
      </p:sp>
      <p:pic>
        <p:nvPicPr>
          <p:cNvPr id="7" name="Picture 6">
            <a:extLst>
              <a:ext uri="{FF2B5EF4-FFF2-40B4-BE49-F238E27FC236}">
                <a16:creationId xmlns:a16="http://schemas.microsoft.com/office/drawing/2014/main" id="{41DC816C-A818-1506-7F55-E2406785ACAC}"/>
              </a:ext>
            </a:extLst>
          </p:cNvPr>
          <p:cNvPicPr>
            <a:picLocks noChangeAspect="1"/>
          </p:cNvPicPr>
          <p:nvPr/>
        </p:nvPicPr>
        <p:blipFill>
          <a:blip r:embed="rId3"/>
          <a:stretch>
            <a:fillRect/>
          </a:stretch>
        </p:blipFill>
        <p:spPr>
          <a:xfrm>
            <a:off x="5470790" y="1150374"/>
            <a:ext cx="5928874" cy="5166808"/>
          </a:xfrm>
          <a:prstGeom prst="rect">
            <a:avLst/>
          </a:prstGeom>
        </p:spPr>
      </p:pic>
      <p:sp>
        <p:nvSpPr>
          <p:cNvPr id="3" name="Rectangle: Rounded Corners 2">
            <a:extLst>
              <a:ext uri="{FF2B5EF4-FFF2-40B4-BE49-F238E27FC236}">
                <a16:creationId xmlns:a16="http://schemas.microsoft.com/office/drawing/2014/main" id="{77672A51-F9FF-9AFA-E694-E2B2394DC5F2}"/>
              </a:ext>
            </a:extLst>
          </p:cNvPr>
          <p:cNvSpPr/>
          <p:nvPr/>
        </p:nvSpPr>
        <p:spPr>
          <a:xfrm>
            <a:off x="9196386" y="174624"/>
            <a:ext cx="2943225" cy="8556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Intro to Zero Trust</a:t>
            </a:r>
          </a:p>
          <a:p>
            <a:pPr algn="ctr"/>
            <a:r>
              <a:rPr lang="en-IE" sz="1000" dirty="0"/>
              <a:t>Paul Horgan @pauliehorgan</a:t>
            </a:r>
          </a:p>
        </p:txBody>
      </p:sp>
    </p:spTree>
    <p:extLst>
      <p:ext uri="{BB962C8B-B14F-4D97-AF65-F5344CB8AC3E}">
        <p14:creationId xmlns:p14="http://schemas.microsoft.com/office/powerpoint/2010/main" val="314712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1524</Words>
  <Application>Microsoft Office PowerPoint</Application>
  <PresentationFormat>Widescreen</PresentationFormat>
  <Paragraphs>161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PowerPoint Presentation</vt:lpstr>
      <vt:lpstr>What is Zero Trust</vt:lpstr>
      <vt:lpstr>But first - a History lesson</vt:lpstr>
      <vt:lpstr>The problem is 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Horgan</dc:creator>
  <cp:lastModifiedBy>Paul Horgan</cp:lastModifiedBy>
  <cp:revision>3</cp:revision>
  <dcterms:created xsi:type="dcterms:W3CDTF">2023-01-04T11:28:48Z</dcterms:created>
  <dcterms:modified xsi:type="dcterms:W3CDTF">2023-01-06T13:07:44Z</dcterms:modified>
</cp:coreProperties>
</file>