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6" r:id="rId2"/>
  </p:sldMasterIdLst>
  <p:notesMasterIdLst>
    <p:notesMasterId r:id="rId22"/>
  </p:notesMasterIdLst>
  <p:sldIdLst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  <p:sldId id="268" r:id="rId12"/>
    <p:sldId id="270" r:id="rId13"/>
    <p:sldId id="274" r:id="rId14"/>
    <p:sldId id="272" r:id="rId15"/>
    <p:sldId id="275" r:id="rId16"/>
    <p:sldId id="273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928"/>
  </p:normalViewPr>
  <p:slideViewPr>
    <p:cSldViewPr snapToGrid="0">
      <p:cViewPr varScale="1">
        <p:scale>
          <a:sx n="138" d="100"/>
          <a:sy n="138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20B81-EBB0-454C-84AE-794B3BC34F0E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A0FFC-9C30-5E45-AB92-990F77B2C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83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447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6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48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3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34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41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2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81400" y="1229367"/>
            <a:ext cx="5465200" cy="35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81400" y="4780967"/>
            <a:ext cx="5465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55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713200" y="2077967"/>
            <a:ext cx="87656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7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713200" y="4092767"/>
            <a:ext cx="8765600" cy="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60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94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953467" y="2381184"/>
            <a:ext cx="17004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60000" y="419515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4531867" y="2381184"/>
            <a:ext cx="17004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4538400" y="419515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8116800" y="2381151"/>
            <a:ext cx="17004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8123333" y="4195155"/>
            <a:ext cx="31152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953467" y="3729117"/>
            <a:ext cx="3115200" cy="5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4538400" y="3729117"/>
            <a:ext cx="3115200" cy="5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8116800" y="3729117"/>
            <a:ext cx="3115200" cy="5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275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title" hasCustomPrompt="1"/>
          </p:nvPr>
        </p:nvSpPr>
        <p:spPr>
          <a:xfrm flipH="1">
            <a:off x="953467" y="2666367"/>
            <a:ext cx="2298800" cy="18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666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2"/>
          </p:nvPr>
        </p:nvSpPr>
        <p:spPr>
          <a:xfrm>
            <a:off x="3264700" y="2543109"/>
            <a:ext cx="3428800" cy="10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264700" y="3567567"/>
            <a:ext cx="34288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652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89200" y="31734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 hasCustomPrompt="1"/>
          </p:nvPr>
        </p:nvSpPr>
        <p:spPr>
          <a:xfrm>
            <a:off x="3189200" y="1416433"/>
            <a:ext cx="5813600" cy="1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89200" y="4295800"/>
            <a:ext cx="5813600" cy="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590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944200" y="3841967"/>
            <a:ext cx="8303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944200" y="2020000"/>
            <a:ext cx="8303600" cy="18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49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867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8186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2593200" y="1960267"/>
            <a:ext cx="7005600" cy="35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667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667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2667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667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667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2667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2667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2667" b="1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419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2147800" y="2309533"/>
            <a:ext cx="7896400" cy="21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2147800" y="4162467"/>
            <a:ext cx="7896400" cy="10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14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45667" y="3173400"/>
            <a:ext cx="5813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45667" y="1416433"/>
            <a:ext cx="5813600" cy="1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45667" y="4295800"/>
            <a:ext cx="5813600" cy="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080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7138100" y="3522767"/>
            <a:ext cx="34884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7138100" y="1968633"/>
            <a:ext cx="3488400" cy="15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8649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1290300" y="3521967"/>
            <a:ext cx="37564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1290500" y="1770800"/>
            <a:ext cx="3756400" cy="18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7883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3"/>
          <p:cNvSpPr txBox="1">
            <a:spLocks noGrp="1"/>
          </p:cNvSpPr>
          <p:nvPr>
            <p:ph type="subTitle" idx="1"/>
          </p:nvPr>
        </p:nvSpPr>
        <p:spPr>
          <a:xfrm>
            <a:off x="1266067" y="2912951"/>
            <a:ext cx="3756400" cy="1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Arial"/>
              <a:buNone/>
              <a:defRPr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3796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961500" y="1603733"/>
            <a:ext cx="5012400" cy="4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2"/>
          </p:nvPr>
        </p:nvSpPr>
        <p:spPr>
          <a:xfrm>
            <a:off x="6218200" y="2339300"/>
            <a:ext cx="5012400" cy="38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333">
                <a:latin typeface="Electrolize"/>
                <a:ea typeface="Electrolize"/>
                <a:cs typeface="Electrolize"/>
                <a:sym typeface="Electrolize"/>
              </a:defRPr>
            </a:lvl1pPr>
            <a:lvl2pPr marL="1219170" lvl="1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</a:defRPr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13268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960000" y="3686600"/>
            <a:ext cx="31152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2"/>
          </p:nvPr>
        </p:nvSpPr>
        <p:spPr>
          <a:xfrm>
            <a:off x="960000" y="4114744"/>
            <a:ext cx="31152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3"/>
          </p:nvPr>
        </p:nvSpPr>
        <p:spPr>
          <a:xfrm>
            <a:off x="4538400" y="4114744"/>
            <a:ext cx="31152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"/>
          </p:nvPr>
        </p:nvSpPr>
        <p:spPr>
          <a:xfrm>
            <a:off x="8116800" y="4114744"/>
            <a:ext cx="31152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5"/>
          </p:nvPr>
        </p:nvSpPr>
        <p:spPr>
          <a:xfrm>
            <a:off x="4538400" y="3686600"/>
            <a:ext cx="31152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6"/>
          </p:nvPr>
        </p:nvSpPr>
        <p:spPr>
          <a:xfrm>
            <a:off x="8116800" y="3686600"/>
            <a:ext cx="31152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3545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6786433" y="5220433"/>
            <a:ext cx="3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2"/>
          </p:nvPr>
        </p:nvSpPr>
        <p:spPr>
          <a:xfrm>
            <a:off x="2297967" y="5220433"/>
            <a:ext cx="3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3"/>
          </p:nvPr>
        </p:nvSpPr>
        <p:spPr>
          <a:xfrm>
            <a:off x="2297967" y="4704000"/>
            <a:ext cx="31076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ubTitle" idx="4"/>
          </p:nvPr>
        </p:nvSpPr>
        <p:spPr>
          <a:xfrm>
            <a:off x="6786433" y="4704000"/>
            <a:ext cx="3107600" cy="6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Arial"/>
              <a:buNone/>
              <a:defRPr sz="3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23895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900" y="0"/>
            <a:ext cx="12192000" cy="685800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>
            <a:spLocks noGrp="1"/>
          </p:cNvSpPr>
          <p:nvPr>
            <p:ph type="subTitle" idx="1"/>
          </p:nvPr>
        </p:nvSpPr>
        <p:spPr>
          <a:xfrm>
            <a:off x="6601933" y="1770933"/>
            <a:ext cx="40592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subTitle" idx="2"/>
          </p:nvPr>
        </p:nvSpPr>
        <p:spPr>
          <a:xfrm>
            <a:off x="6601933" y="2199067"/>
            <a:ext cx="40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3"/>
          </p:nvPr>
        </p:nvSpPr>
        <p:spPr>
          <a:xfrm>
            <a:off x="6601933" y="3659467"/>
            <a:ext cx="40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4"/>
          </p:nvPr>
        </p:nvSpPr>
        <p:spPr>
          <a:xfrm>
            <a:off x="6601933" y="5119867"/>
            <a:ext cx="405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5"/>
          </p:nvPr>
        </p:nvSpPr>
        <p:spPr>
          <a:xfrm>
            <a:off x="6601933" y="3231333"/>
            <a:ext cx="40592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6"/>
          </p:nvPr>
        </p:nvSpPr>
        <p:spPr>
          <a:xfrm>
            <a:off x="6601933" y="4691733"/>
            <a:ext cx="40592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168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7505800" y="2480300"/>
            <a:ext cx="2917200" cy="10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2"/>
          </p:nvPr>
        </p:nvSpPr>
        <p:spPr>
          <a:xfrm>
            <a:off x="7505833" y="1994533"/>
            <a:ext cx="29172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3"/>
          </p:nvPr>
        </p:nvSpPr>
        <p:spPr>
          <a:xfrm>
            <a:off x="2663333" y="2480300"/>
            <a:ext cx="2917200" cy="10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4"/>
          </p:nvPr>
        </p:nvSpPr>
        <p:spPr>
          <a:xfrm>
            <a:off x="2663333" y="1994533"/>
            <a:ext cx="29172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ubTitle" idx="5"/>
          </p:nvPr>
        </p:nvSpPr>
        <p:spPr>
          <a:xfrm>
            <a:off x="2663333" y="4844500"/>
            <a:ext cx="2917200" cy="10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6"/>
          </p:nvPr>
        </p:nvSpPr>
        <p:spPr>
          <a:xfrm>
            <a:off x="2663333" y="4352333"/>
            <a:ext cx="29172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7"/>
          </p:nvPr>
        </p:nvSpPr>
        <p:spPr>
          <a:xfrm>
            <a:off x="7505800" y="4844500"/>
            <a:ext cx="2917200" cy="10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8"/>
          </p:nvPr>
        </p:nvSpPr>
        <p:spPr>
          <a:xfrm>
            <a:off x="7505833" y="4352333"/>
            <a:ext cx="29172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093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 rotWithShape="1">
          <a:blip r:embed="rId2">
            <a:alphaModFix/>
          </a:blip>
          <a:srcRect l="2733" b="2733"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8192621" y="2882368"/>
            <a:ext cx="2794800" cy="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2"/>
          </p:nvPr>
        </p:nvSpPr>
        <p:spPr>
          <a:xfrm>
            <a:off x="8192600" y="2384800"/>
            <a:ext cx="2794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3"/>
          </p:nvPr>
        </p:nvSpPr>
        <p:spPr>
          <a:xfrm>
            <a:off x="4698612" y="2882368"/>
            <a:ext cx="2794800" cy="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4"/>
          </p:nvPr>
        </p:nvSpPr>
        <p:spPr>
          <a:xfrm>
            <a:off x="4698599" y="2384800"/>
            <a:ext cx="2794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5"/>
          </p:nvPr>
        </p:nvSpPr>
        <p:spPr>
          <a:xfrm>
            <a:off x="2951608" y="5083308"/>
            <a:ext cx="2794800" cy="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6"/>
          </p:nvPr>
        </p:nvSpPr>
        <p:spPr>
          <a:xfrm>
            <a:off x="2951597" y="4585733"/>
            <a:ext cx="2794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ubTitle" idx="7"/>
          </p:nvPr>
        </p:nvSpPr>
        <p:spPr>
          <a:xfrm>
            <a:off x="6445617" y="5083308"/>
            <a:ext cx="2794800" cy="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8"/>
          </p:nvPr>
        </p:nvSpPr>
        <p:spPr>
          <a:xfrm>
            <a:off x="6445600" y="4585733"/>
            <a:ext cx="2794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9"/>
          </p:nvPr>
        </p:nvSpPr>
        <p:spPr>
          <a:xfrm>
            <a:off x="1204604" y="2882368"/>
            <a:ext cx="2794800" cy="7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ubTitle" idx="13"/>
          </p:nvPr>
        </p:nvSpPr>
        <p:spPr>
          <a:xfrm>
            <a:off x="1204596" y="2384800"/>
            <a:ext cx="27948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7430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l="4680" t="8096" r="3727" b="311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>
            <a:spLocks noGrp="1"/>
          </p:cNvSpPr>
          <p:nvPr>
            <p:ph type="subTitle" idx="1"/>
          </p:nvPr>
        </p:nvSpPr>
        <p:spPr>
          <a:xfrm>
            <a:off x="1139200" y="4142127"/>
            <a:ext cx="29360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2"/>
          </p:nvPr>
        </p:nvSpPr>
        <p:spPr>
          <a:xfrm>
            <a:off x="1139200" y="4570269"/>
            <a:ext cx="29360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subTitle" idx="3"/>
          </p:nvPr>
        </p:nvSpPr>
        <p:spPr>
          <a:xfrm>
            <a:off x="4628000" y="4570269"/>
            <a:ext cx="29360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4"/>
          </p:nvPr>
        </p:nvSpPr>
        <p:spPr>
          <a:xfrm>
            <a:off x="8116800" y="4570269"/>
            <a:ext cx="29360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5"/>
          </p:nvPr>
        </p:nvSpPr>
        <p:spPr>
          <a:xfrm>
            <a:off x="4628000" y="4142127"/>
            <a:ext cx="29360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6"/>
          </p:nvPr>
        </p:nvSpPr>
        <p:spPr>
          <a:xfrm>
            <a:off x="8116800" y="4142127"/>
            <a:ext cx="29360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7"/>
          </p:nvPr>
        </p:nvSpPr>
        <p:spPr>
          <a:xfrm>
            <a:off x="1139200" y="2072133"/>
            <a:ext cx="29360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8"/>
          </p:nvPr>
        </p:nvSpPr>
        <p:spPr>
          <a:xfrm>
            <a:off x="1139200" y="2500276"/>
            <a:ext cx="29360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9"/>
          </p:nvPr>
        </p:nvSpPr>
        <p:spPr>
          <a:xfrm>
            <a:off x="4628000" y="2500276"/>
            <a:ext cx="29360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13"/>
          </p:nvPr>
        </p:nvSpPr>
        <p:spPr>
          <a:xfrm>
            <a:off x="8116800" y="2500276"/>
            <a:ext cx="2936000" cy="1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14"/>
          </p:nvPr>
        </p:nvSpPr>
        <p:spPr>
          <a:xfrm>
            <a:off x="4628000" y="2072133"/>
            <a:ext cx="29360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15"/>
          </p:nvPr>
        </p:nvSpPr>
        <p:spPr>
          <a:xfrm>
            <a:off x="8116800" y="2072133"/>
            <a:ext cx="2936000" cy="55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00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532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14767" y="1395400"/>
            <a:ext cx="4423600" cy="30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6814767" y="4442033"/>
            <a:ext cx="44236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953467" y="1025000"/>
            <a:ext cx="5355200" cy="480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34454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>
            <a:spLocks noGrp="1"/>
          </p:cNvSpPr>
          <p:nvPr>
            <p:ph type="title" hasCustomPrompt="1"/>
          </p:nvPr>
        </p:nvSpPr>
        <p:spPr>
          <a:xfrm>
            <a:off x="3053800" y="936700"/>
            <a:ext cx="6084400" cy="9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6" name="Google Shape;176;p31"/>
          <p:cNvSpPr txBox="1">
            <a:spLocks noGrp="1"/>
          </p:cNvSpPr>
          <p:nvPr>
            <p:ph type="subTitle" idx="1"/>
          </p:nvPr>
        </p:nvSpPr>
        <p:spPr>
          <a:xfrm>
            <a:off x="3053800" y="1949833"/>
            <a:ext cx="60844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title" idx="2" hasCustomPrompt="1"/>
          </p:nvPr>
        </p:nvSpPr>
        <p:spPr>
          <a:xfrm>
            <a:off x="3053800" y="2782733"/>
            <a:ext cx="6084400" cy="9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3"/>
          </p:nvPr>
        </p:nvSpPr>
        <p:spPr>
          <a:xfrm>
            <a:off x="3053800" y="3794801"/>
            <a:ext cx="60844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4" hasCustomPrompt="1"/>
          </p:nvPr>
        </p:nvSpPr>
        <p:spPr>
          <a:xfrm>
            <a:off x="3053800" y="4624751"/>
            <a:ext cx="6084400" cy="9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5"/>
          </p:nvPr>
        </p:nvSpPr>
        <p:spPr>
          <a:xfrm>
            <a:off x="3053800" y="5639733"/>
            <a:ext cx="60844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7433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2">
            <a:alphaModFix/>
          </a:blip>
          <a:srcRect t="-300" b="300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>
            <a:spLocks noGrp="1"/>
          </p:cNvSpPr>
          <p:nvPr>
            <p:ph type="title" hasCustomPrompt="1"/>
          </p:nvPr>
        </p:nvSpPr>
        <p:spPr>
          <a:xfrm>
            <a:off x="7663533" y="3462600"/>
            <a:ext cx="3068000" cy="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7663533" y="4088967"/>
            <a:ext cx="30680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title" idx="2" hasCustomPrompt="1"/>
          </p:nvPr>
        </p:nvSpPr>
        <p:spPr>
          <a:xfrm>
            <a:off x="1445867" y="3462600"/>
            <a:ext cx="3097200" cy="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3"/>
          </p:nvPr>
        </p:nvSpPr>
        <p:spPr>
          <a:xfrm>
            <a:off x="1445867" y="4088967"/>
            <a:ext cx="30972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 idx="4" hasCustomPrompt="1"/>
          </p:nvPr>
        </p:nvSpPr>
        <p:spPr>
          <a:xfrm>
            <a:off x="4562000" y="4776667"/>
            <a:ext cx="3068000" cy="7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5"/>
          </p:nvPr>
        </p:nvSpPr>
        <p:spPr>
          <a:xfrm>
            <a:off x="4562000" y="5398497"/>
            <a:ext cx="30680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 idx="6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3548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>
            <a:spLocks noGrp="1"/>
          </p:cNvSpPr>
          <p:nvPr>
            <p:ph type="subTitle" idx="1"/>
          </p:nvPr>
        </p:nvSpPr>
        <p:spPr>
          <a:xfrm>
            <a:off x="3623800" y="2049967"/>
            <a:ext cx="4944400" cy="15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3623800" y="4655967"/>
            <a:ext cx="4944400" cy="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2"/>
          </p:nvPr>
        </p:nvSpPr>
        <p:spPr>
          <a:xfrm>
            <a:off x="3623767" y="5719333"/>
            <a:ext cx="494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 b="1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5" name="Google Shape;195;p33"/>
          <p:cNvSpPr txBox="1">
            <a:spLocks noGrp="1"/>
          </p:cNvSpPr>
          <p:nvPr>
            <p:ph type="ctrTitle"/>
          </p:nvPr>
        </p:nvSpPr>
        <p:spPr>
          <a:xfrm>
            <a:off x="3623800" y="935667"/>
            <a:ext cx="4944400" cy="13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9333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933"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933"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933"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933"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933"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933"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933"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933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29250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7159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919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69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73696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design" preserve="1">
  <p:cSld name="Only desig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636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1092761" y="675000"/>
            <a:ext cx="4604400" cy="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title" idx="2"/>
          </p:nvPr>
        </p:nvSpPr>
        <p:spPr>
          <a:xfrm>
            <a:off x="6494476" y="675000"/>
            <a:ext cx="4604400" cy="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618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l="2733" b="2733"/>
          <a:stretch/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710233" y="4279965"/>
            <a:ext cx="2920000" cy="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6710233" y="3834900"/>
            <a:ext cx="2920000" cy="5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2561733" y="4279965"/>
            <a:ext cx="2920000" cy="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2561733" y="3834900"/>
            <a:ext cx="2920000" cy="5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067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500"/>
              <a:buFont typeface="Delius Swash Caps"/>
              <a:buNone/>
              <a:defRPr sz="3333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122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162" r="216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67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953400" y="2042467"/>
            <a:ext cx="6285200" cy="3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867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 sz="1867"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 sz="1867"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 sz="1867"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 sz="1867"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■"/>
              <a:defRPr sz="1867"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●"/>
              <a:defRPr sz="1867"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Font typeface="Montserrat"/>
              <a:buChar char="○"/>
              <a:defRPr sz="1867"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Font typeface="Montserrat"/>
              <a:buChar char="■"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50800" y="1827633"/>
            <a:ext cx="8824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106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145067" y="2125733"/>
            <a:ext cx="5213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1145133" y="3083467"/>
            <a:ext cx="5213600" cy="16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2133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10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374333" y="713333"/>
            <a:ext cx="6658400" cy="1699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l="10309" r="24894" b="26777"/>
          <a:stretch/>
        </p:blipFill>
        <p:spPr>
          <a:xfrm>
            <a:off x="10211533" y="4608967"/>
            <a:ext cx="1980467" cy="224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l="7797" t="1556" r="67603" b="7443"/>
          <a:stretch/>
        </p:blipFill>
        <p:spPr>
          <a:xfrm rot="10800000">
            <a:off x="-36766" y="1810032"/>
            <a:ext cx="751865" cy="2795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92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2780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9824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5009322" y="1229367"/>
            <a:ext cx="6702949" cy="355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IE" b="1" i="0" dirty="0">
                <a:solidFill>
                  <a:srgbClr val="000000"/>
                </a:solidFill>
                <a:effectLst/>
                <a:latin typeface="Graphik Meetup"/>
              </a:rPr>
              <a:t>Are we really understanding AI? - </a:t>
            </a:r>
            <a:r>
              <a:rPr lang="en-IE" dirty="0"/>
              <a:t>Demystifying Inaccuracies in</a:t>
            </a:r>
            <a:endParaRPr dirty="0"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911582" y="4786734"/>
            <a:ext cx="5465200" cy="54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-Urja Pawar</a:t>
            </a:r>
            <a:endParaRPr dirty="0"/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390120" y="-198705"/>
            <a:ext cx="4253531" cy="5993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21;p42">
            <a:extLst>
              <a:ext uri="{FF2B5EF4-FFF2-40B4-BE49-F238E27FC236}">
                <a16:creationId xmlns:a16="http://schemas.microsoft.com/office/drawing/2014/main" id="{05F37382-433B-69AC-6468-2B4F6BFDEF17}"/>
              </a:ext>
            </a:extLst>
          </p:cNvPr>
          <p:cNvSpPr txBox="1">
            <a:spLocks/>
          </p:cNvSpPr>
          <p:nvPr/>
        </p:nvSpPr>
        <p:spPr>
          <a:xfrm>
            <a:off x="5635364" y="3800440"/>
            <a:ext cx="4253531" cy="8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4800" b="0" i="0" u="none" strike="noStrike" cap="none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6933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6933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6933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6933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6933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6933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6933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lectrolize"/>
              <a:buNone/>
              <a:defRPr sz="6933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-IE" dirty="0"/>
              <a:t>Explainable AI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1145133" y="3083467"/>
            <a:ext cx="5213600" cy="1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What minimum change to do to in an input reach a different decision by the AI model?</a:t>
            </a:r>
            <a:endParaRPr dirty="0"/>
          </a:p>
        </p:txBody>
      </p:sp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145067" y="2125733"/>
            <a:ext cx="5213600" cy="100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Counterfactuals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ECE9F-CE14-2F64-59E9-C05C6352BEF8}"/>
              </a:ext>
            </a:extLst>
          </p:cNvPr>
          <p:cNvSpPr/>
          <p:nvPr/>
        </p:nvSpPr>
        <p:spPr>
          <a:xfrm>
            <a:off x="7693891" y="2733964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6736C6-3A9F-92C3-AF8F-181B8DB53E5E}"/>
              </a:ext>
            </a:extLst>
          </p:cNvPr>
          <p:cNvSpPr/>
          <p:nvPr/>
        </p:nvSpPr>
        <p:spPr>
          <a:xfrm>
            <a:off x="8335818" y="2733963"/>
            <a:ext cx="406400" cy="3495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8231FC-1553-F9CE-0D7D-777C0A249676}"/>
              </a:ext>
            </a:extLst>
          </p:cNvPr>
          <p:cNvSpPr/>
          <p:nvPr/>
        </p:nvSpPr>
        <p:spPr>
          <a:xfrm>
            <a:off x="8977745" y="2733963"/>
            <a:ext cx="406400" cy="3495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CF89A-11F5-4685-9A3A-E0F8E56E9BB7}"/>
              </a:ext>
            </a:extLst>
          </p:cNvPr>
          <p:cNvSpPr/>
          <p:nvPr/>
        </p:nvSpPr>
        <p:spPr>
          <a:xfrm>
            <a:off x="9619672" y="2733963"/>
            <a:ext cx="406400" cy="34950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9826-B203-C9CF-BF3E-B5160238AC1A}"/>
              </a:ext>
            </a:extLst>
          </p:cNvPr>
          <p:cNvSpPr txBox="1"/>
          <p:nvPr/>
        </p:nvSpPr>
        <p:spPr>
          <a:xfrm>
            <a:off x="7744645" y="317350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9AE76-3763-0459-FECD-03EBA064FDAD}"/>
              </a:ext>
            </a:extLst>
          </p:cNvPr>
          <p:cNvSpPr txBox="1"/>
          <p:nvPr/>
        </p:nvSpPr>
        <p:spPr>
          <a:xfrm>
            <a:off x="8395854" y="3177291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B8E51-3A8D-99F2-00E1-A5300059E8D6}"/>
              </a:ext>
            </a:extLst>
          </p:cNvPr>
          <p:cNvSpPr txBox="1"/>
          <p:nvPr/>
        </p:nvSpPr>
        <p:spPr>
          <a:xfrm>
            <a:off x="9079322" y="3173502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5B9B-D3ED-696C-EE34-2B80380D8548}"/>
              </a:ext>
            </a:extLst>
          </p:cNvPr>
          <p:cNvSpPr txBox="1"/>
          <p:nvPr/>
        </p:nvSpPr>
        <p:spPr>
          <a:xfrm>
            <a:off x="9721249" y="3173501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49F6-D396-8E2B-5B7D-F1B2F829131F}"/>
              </a:ext>
            </a:extLst>
          </p:cNvPr>
          <p:cNvSpPr/>
          <p:nvPr/>
        </p:nvSpPr>
        <p:spPr>
          <a:xfrm>
            <a:off x="7647708" y="3980873"/>
            <a:ext cx="2660073" cy="21890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DAE7318-81BE-A122-BA5F-F8B5D1149152}"/>
              </a:ext>
            </a:extLst>
          </p:cNvPr>
          <p:cNvSpPr/>
          <p:nvPr/>
        </p:nvSpPr>
        <p:spPr>
          <a:xfrm>
            <a:off x="6770254" y="4513624"/>
            <a:ext cx="2660073" cy="2189019"/>
          </a:xfrm>
          <a:prstGeom prst="arc">
            <a:avLst>
              <a:gd name="adj1" fmla="val 14720646"/>
              <a:gd name="adj2" fmla="val 14466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72BEAF-2E3F-AFDA-0A6E-A73EE47E6148}"/>
              </a:ext>
            </a:extLst>
          </p:cNvPr>
          <p:cNvSpPr/>
          <p:nvPr/>
        </p:nvSpPr>
        <p:spPr>
          <a:xfrm>
            <a:off x="8575964" y="4909127"/>
            <a:ext cx="166254" cy="1662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C8B27-EF94-7CD3-6C02-70ABA47A03ED}"/>
              </a:ext>
            </a:extLst>
          </p:cNvPr>
          <p:cNvSpPr txBox="1"/>
          <p:nvPr/>
        </p:nvSpPr>
        <p:spPr>
          <a:xfrm>
            <a:off x="7617713" y="5862115"/>
            <a:ext cx="96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 threat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8571C-73A4-E85E-07E2-AEC41759A54C}"/>
              </a:ext>
            </a:extLst>
          </p:cNvPr>
          <p:cNvSpPr txBox="1"/>
          <p:nvPr/>
        </p:nvSpPr>
        <p:spPr>
          <a:xfrm>
            <a:off x="9368003" y="3956049"/>
            <a:ext cx="96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60841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551948" y="149151"/>
            <a:ext cx="5213600" cy="100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Counterfactuals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ECE9F-CE14-2F64-59E9-C05C6352BEF8}"/>
              </a:ext>
            </a:extLst>
          </p:cNvPr>
          <p:cNvSpPr/>
          <p:nvPr/>
        </p:nvSpPr>
        <p:spPr>
          <a:xfrm>
            <a:off x="4405746" y="2429164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6736C6-3A9F-92C3-AF8F-181B8DB53E5E}"/>
              </a:ext>
            </a:extLst>
          </p:cNvPr>
          <p:cNvSpPr/>
          <p:nvPr/>
        </p:nvSpPr>
        <p:spPr>
          <a:xfrm>
            <a:off x="5047673" y="2429163"/>
            <a:ext cx="406400" cy="3495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8231FC-1553-F9CE-0D7D-777C0A249676}"/>
              </a:ext>
            </a:extLst>
          </p:cNvPr>
          <p:cNvSpPr/>
          <p:nvPr/>
        </p:nvSpPr>
        <p:spPr>
          <a:xfrm>
            <a:off x="5689600" y="2429163"/>
            <a:ext cx="406400" cy="34950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CF89A-11F5-4685-9A3A-E0F8E56E9BB7}"/>
              </a:ext>
            </a:extLst>
          </p:cNvPr>
          <p:cNvSpPr/>
          <p:nvPr/>
        </p:nvSpPr>
        <p:spPr>
          <a:xfrm>
            <a:off x="6331527" y="2429163"/>
            <a:ext cx="406400" cy="34950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9826-B203-C9CF-BF3E-B5160238AC1A}"/>
              </a:ext>
            </a:extLst>
          </p:cNvPr>
          <p:cNvSpPr txBox="1"/>
          <p:nvPr/>
        </p:nvSpPr>
        <p:spPr>
          <a:xfrm>
            <a:off x="4456500" y="286870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9AE76-3763-0459-FECD-03EBA064FDAD}"/>
              </a:ext>
            </a:extLst>
          </p:cNvPr>
          <p:cNvSpPr txBox="1"/>
          <p:nvPr/>
        </p:nvSpPr>
        <p:spPr>
          <a:xfrm>
            <a:off x="5107709" y="2872491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B8E51-3A8D-99F2-00E1-A5300059E8D6}"/>
              </a:ext>
            </a:extLst>
          </p:cNvPr>
          <p:cNvSpPr txBox="1"/>
          <p:nvPr/>
        </p:nvSpPr>
        <p:spPr>
          <a:xfrm>
            <a:off x="5791176" y="2868702"/>
            <a:ext cx="540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5B9B-D3ED-696C-EE34-2B80380D8548}"/>
              </a:ext>
            </a:extLst>
          </p:cNvPr>
          <p:cNvSpPr txBox="1"/>
          <p:nvPr/>
        </p:nvSpPr>
        <p:spPr>
          <a:xfrm>
            <a:off x="6433104" y="2868701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3549F6-D396-8E2B-5B7D-F1B2F829131F}"/>
              </a:ext>
            </a:extLst>
          </p:cNvPr>
          <p:cNvSpPr/>
          <p:nvPr/>
        </p:nvSpPr>
        <p:spPr>
          <a:xfrm>
            <a:off x="4359563" y="3676073"/>
            <a:ext cx="2660073" cy="21890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DAE7318-81BE-A122-BA5F-F8B5D1149152}"/>
              </a:ext>
            </a:extLst>
          </p:cNvPr>
          <p:cNvSpPr/>
          <p:nvPr/>
        </p:nvSpPr>
        <p:spPr>
          <a:xfrm>
            <a:off x="3482108" y="4212145"/>
            <a:ext cx="2660073" cy="2189019"/>
          </a:xfrm>
          <a:prstGeom prst="arc">
            <a:avLst>
              <a:gd name="adj1" fmla="val 14720646"/>
              <a:gd name="adj2" fmla="val 14466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72BEAF-2E3F-AFDA-0A6E-A73EE47E6148}"/>
              </a:ext>
            </a:extLst>
          </p:cNvPr>
          <p:cNvSpPr/>
          <p:nvPr/>
        </p:nvSpPr>
        <p:spPr>
          <a:xfrm>
            <a:off x="5754277" y="4208824"/>
            <a:ext cx="166254" cy="1662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0C8B27-EF94-7CD3-6C02-70ABA47A03ED}"/>
              </a:ext>
            </a:extLst>
          </p:cNvPr>
          <p:cNvSpPr txBox="1"/>
          <p:nvPr/>
        </p:nvSpPr>
        <p:spPr>
          <a:xfrm>
            <a:off x="4329568" y="5557315"/>
            <a:ext cx="96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 threat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8571C-73A4-E85E-07E2-AEC41759A54C}"/>
              </a:ext>
            </a:extLst>
          </p:cNvPr>
          <p:cNvSpPr txBox="1"/>
          <p:nvPr/>
        </p:nvSpPr>
        <p:spPr>
          <a:xfrm>
            <a:off x="6079858" y="3651249"/>
            <a:ext cx="96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Threat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C436D3-7C9F-A379-19B1-93351A471BEF}"/>
              </a:ext>
            </a:extLst>
          </p:cNvPr>
          <p:cNvSpPr txBox="1"/>
          <p:nvPr/>
        </p:nvSpPr>
        <p:spPr>
          <a:xfrm>
            <a:off x="7573817" y="4616693"/>
            <a:ext cx="3443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 is an impactful and sensitive feature</a:t>
            </a:r>
          </a:p>
        </p:txBody>
      </p:sp>
    </p:spTree>
    <p:extLst>
      <p:ext uri="{BB962C8B-B14F-4D97-AF65-F5344CB8AC3E}">
        <p14:creationId xmlns:p14="http://schemas.microsoft.com/office/powerpoint/2010/main" val="1051520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2953400" y="1774612"/>
            <a:ext cx="6285200" cy="39888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IE" dirty="0"/>
              <a:t>Whenever we are interested in ``what-if “ scenarios</a:t>
            </a:r>
          </a:p>
          <a:p>
            <a:pPr marL="321725" indent="-287859">
              <a:spcBef>
                <a:spcPts val="2133"/>
              </a:spcBef>
              <a:buFont typeface="Cairo"/>
              <a:buChar char="●"/>
            </a:pPr>
            <a:r>
              <a:rPr lang="en-IE" b="1" dirty="0"/>
              <a:t>Incident Analysis and Response: </a:t>
            </a:r>
            <a:r>
              <a:rPr lang="en-IE" dirty="0"/>
              <a:t>Analysing past security incidents by exploring "what-if" scenarios. For instance, understanding how a slight change in system configuration or user action could have prevented a breach. This aids in better preparing for and responding to future threats.</a:t>
            </a:r>
          </a:p>
          <a:p>
            <a:pPr marL="321725" indent="-287859">
              <a:spcBef>
                <a:spcPts val="2133"/>
              </a:spcBef>
              <a:buFont typeface="Cairo"/>
              <a:buChar char="●"/>
            </a:pPr>
            <a:r>
              <a:rPr lang="en-IE" b="1" dirty="0"/>
              <a:t>System Hardening and Risk Assessment</a:t>
            </a:r>
            <a:r>
              <a:rPr lang="en-IE" dirty="0"/>
              <a:t>: By simulating different attack scenarios and their outcomes, counterfactuals aid in identifying potential vulnerabilities and assessing the risk levels of different system components. This information is crucial for strengthening system defences.</a:t>
            </a:r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General Applications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87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9572-9222-0662-6330-15A0D450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333" y="0"/>
            <a:ext cx="5213600" cy="1002000"/>
          </a:xfrm>
        </p:spPr>
        <p:txBody>
          <a:bodyPr/>
          <a:lstStyle/>
          <a:p>
            <a:pPr algn="l"/>
            <a:r>
              <a:rPr lang="en-US" dirty="0"/>
              <a:t>Problems in XAI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0A95C-E187-32CB-933D-7EF2406D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7315" y="934442"/>
            <a:ext cx="9347376" cy="4989115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Okay so, if SHAP says feature X is important, changing the feature to a very different value should always change the prediction? – Nope, btw how much change?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Okay. So does the collection of important features mean they can change the prediction? – Nope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does SHAP ranking mean man!? - IDK, what do you want them to mean? I will evaluate.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Fine, btw, counterfactuals clearly show that C is very impactful right? - IDK, are the dimensions of A,B,C,D same? What do you mean by minimum change? Hypothetical change or real change?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Look, if you tell 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you want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explanations, and from what</a:t>
            </a:r>
          </a:p>
          <a:p>
            <a:pPr marL="186262" indent="0" algn="l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maybe we can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14FE3-1818-9FF7-C958-FB856CE079D6}"/>
              </a:ext>
            </a:extLst>
          </p:cNvPr>
          <p:cNvSpPr txBox="1"/>
          <p:nvPr/>
        </p:nvSpPr>
        <p:spPr>
          <a:xfrm>
            <a:off x="2807678" y="6200648"/>
            <a:ext cx="6096000" cy="42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0" b="1" dirty="0">
                <a:latin typeface="Calibri" panose="020F0502020204030204" pitchFamily="34" charset="0"/>
                <a:cs typeface="Calibri" panose="020F0502020204030204" pitchFamily="34" charset="0"/>
              </a:rPr>
              <a:t>perspective/context</a:t>
            </a:r>
          </a:p>
        </p:txBody>
      </p:sp>
    </p:spTree>
    <p:extLst>
      <p:ext uri="{BB962C8B-B14F-4D97-AF65-F5344CB8AC3E}">
        <p14:creationId xmlns:p14="http://schemas.microsoft.com/office/powerpoint/2010/main" val="355982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57598-72C5-E7AF-E3DD-C0E4FCCA0729}"/>
              </a:ext>
            </a:extLst>
          </p:cNvPr>
          <p:cNvSpPr txBox="1"/>
          <p:nvPr/>
        </p:nvSpPr>
        <p:spPr>
          <a:xfrm>
            <a:off x="2544529" y="705011"/>
            <a:ext cx="778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perspective/context -&gt;&gt; Neighborhoods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03CC0F-87E9-76C2-156D-FCADBE7E10B5}"/>
              </a:ext>
            </a:extLst>
          </p:cNvPr>
          <p:cNvSpPr/>
          <p:nvPr/>
        </p:nvSpPr>
        <p:spPr>
          <a:xfrm>
            <a:off x="4405746" y="2429164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D550A1-12BD-7358-4892-467DA1EDBB0A}"/>
              </a:ext>
            </a:extLst>
          </p:cNvPr>
          <p:cNvSpPr/>
          <p:nvPr/>
        </p:nvSpPr>
        <p:spPr>
          <a:xfrm>
            <a:off x="5047673" y="2429163"/>
            <a:ext cx="406400" cy="3495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1AC2F0-7A43-A42C-81F6-51B64B256247}"/>
              </a:ext>
            </a:extLst>
          </p:cNvPr>
          <p:cNvSpPr/>
          <p:nvPr/>
        </p:nvSpPr>
        <p:spPr>
          <a:xfrm>
            <a:off x="5689600" y="2429163"/>
            <a:ext cx="406400" cy="34950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330B72-8DE0-2340-7E77-0D3997EF893B}"/>
              </a:ext>
            </a:extLst>
          </p:cNvPr>
          <p:cNvSpPr/>
          <p:nvPr/>
        </p:nvSpPr>
        <p:spPr>
          <a:xfrm>
            <a:off x="6331527" y="2429163"/>
            <a:ext cx="406400" cy="349503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7A0BD-1219-AFDF-67E9-BCB61ACEAAF2}"/>
              </a:ext>
            </a:extLst>
          </p:cNvPr>
          <p:cNvSpPr txBox="1"/>
          <p:nvPr/>
        </p:nvSpPr>
        <p:spPr>
          <a:xfrm>
            <a:off x="4456500" y="286870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8D833-3F15-9294-02A4-B792629D7C9D}"/>
              </a:ext>
            </a:extLst>
          </p:cNvPr>
          <p:cNvSpPr txBox="1"/>
          <p:nvPr/>
        </p:nvSpPr>
        <p:spPr>
          <a:xfrm>
            <a:off x="5107709" y="2872491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F9671-F12E-AFCD-40B9-C92ED78E38E2}"/>
              </a:ext>
            </a:extLst>
          </p:cNvPr>
          <p:cNvSpPr txBox="1"/>
          <p:nvPr/>
        </p:nvSpPr>
        <p:spPr>
          <a:xfrm>
            <a:off x="5791176" y="2868702"/>
            <a:ext cx="540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0DB57-05CA-29A6-04D5-14E032DD2D15}"/>
              </a:ext>
            </a:extLst>
          </p:cNvPr>
          <p:cNvSpPr txBox="1"/>
          <p:nvPr/>
        </p:nvSpPr>
        <p:spPr>
          <a:xfrm>
            <a:off x="6433103" y="2868701"/>
            <a:ext cx="447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0C75F-A970-F29F-F594-57FBD2EA673A}"/>
              </a:ext>
            </a:extLst>
          </p:cNvPr>
          <p:cNvSpPr/>
          <p:nvPr/>
        </p:nvSpPr>
        <p:spPr>
          <a:xfrm>
            <a:off x="4359563" y="3676073"/>
            <a:ext cx="2660073" cy="21890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446B72-2DEA-FE47-66A9-E54B658744EE}"/>
              </a:ext>
            </a:extLst>
          </p:cNvPr>
          <p:cNvSpPr/>
          <p:nvPr/>
        </p:nvSpPr>
        <p:spPr>
          <a:xfrm>
            <a:off x="5754277" y="4208824"/>
            <a:ext cx="166254" cy="1662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FC8B6-2BE8-8CBA-8F70-70A47082E2D8}"/>
              </a:ext>
            </a:extLst>
          </p:cNvPr>
          <p:cNvSpPr txBox="1"/>
          <p:nvPr/>
        </p:nvSpPr>
        <p:spPr>
          <a:xfrm>
            <a:off x="4329568" y="5557315"/>
            <a:ext cx="96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 threat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46739-74B6-F1FC-5957-6B883CF36BBE}"/>
              </a:ext>
            </a:extLst>
          </p:cNvPr>
          <p:cNvSpPr txBox="1"/>
          <p:nvPr/>
        </p:nvSpPr>
        <p:spPr>
          <a:xfrm>
            <a:off x="6079858" y="3651249"/>
            <a:ext cx="96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Threat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FEB5716-FC2D-F22E-D7CB-19CD23E8F31E}"/>
              </a:ext>
            </a:extLst>
          </p:cNvPr>
          <p:cNvSpPr/>
          <p:nvPr/>
        </p:nvSpPr>
        <p:spPr>
          <a:xfrm>
            <a:off x="3500562" y="4208824"/>
            <a:ext cx="2660073" cy="2189019"/>
          </a:xfrm>
          <a:prstGeom prst="arc">
            <a:avLst>
              <a:gd name="adj1" fmla="val 14720646"/>
              <a:gd name="adj2" fmla="val 14466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9C50DD-22C0-3B8C-6C9C-8366270FBFF0}"/>
              </a:ext>
            </a:extLst>
          </p:cNvPr>
          <p:cNvSpPr/>
          <p:nvPr/>
        </p:nvSpPr>
        <p:spPr>
          <a:xfrm>
            <a:off x="5320191" y="4600051"/>
            <a:ext cx="166254" cy="166255"/>
          </a:xfrm>
          <a:prstGeom prst="ellipse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F6BE06-30A8-A51D-FE7D-24F531B574F4}"/>
              </a:ext>
            </a:extLst>
          </p:cNvPr>
          <p:cNvSpPr/>
          <p:nvPr/>
        </p:nvSpPr>
        <p:spPr>
          <a:xfrm>
            <a:off x="6077508" y="4433796"/>
            <a:ext cx="166254" cy="1662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0E5DC-6BCD-B4B2-A5F6-4C90446394B2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5486445" y="4516924"/>
            <a:ext cx="591063" cy="166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7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57598-72C5-E7AF-E3DD-C0E4FCCA0729}"/>
              </a:ext>
            </a:extLst>
          </p:cNvPr>
          <p:cNvSpPr txBox="1"/>
          <p:nvPr/>
        </p:nvSpPr>
        <p:spPr>
          <a:xfrm>
            <a:off x="2544529" y="705011"/>
            <a:ext cx="778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perspective/context -&gt;&gt; Neighborhoods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0C75F-A970-F29F-F594-57FBD2EA673A}"/>
              </a:ext>
            </a:extLst>
          </p:cNvPr>
          <p:cNvSpPr/>
          <p:nvPr/>
        </p:nvSpPr>
        <p:spPr>
          <a:xfrm>
            <a:off x="4765963" y="2334490"/>
            <a:ext cx="2660073" cy="21890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446B72-2DEA-FE47-66A9-E54B658744EE}"/>
              </a:ext>
            </a:extLst>
          </p:cNvPr>
          <p:cNvSpPr/>
          <p:nvPr/>
        </p:nvSpPr>
        <p:spPr>
          <a:xfrm>
            <a:off x="6160677" y="2867241"/>
            <a:ext cx="166254" cy="1662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FC8B6-2BE8-8CBA-8F70-70A47082E2D8}"/>
              </a:ext>
            </a:extLst>
          </p:cNvPr>
          <p:cNvSpPr txBox="1"/>
          <p:nvPr/>
        </p:nvSpPr>
        <p:spPr>
          <a:xfrm>
            <a:off x="4735968" y="4215732"/>
            <a:ext cx="96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 threat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46739-74B6-F1FC-5957-6B883CF36BBE}"/>
              </a:ext>
            </a:extLst>
          </p:cNvPr>
          <p:cNvSpPr txBox="1"/>
          <p:nvPr/>
        </p:nvSpPr>
        <p:spPr>
          <a:xfrm>
            <a:off x="6486258" y="2309666"/>
            <a:ext cx="965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Threat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FEB5716-FC2D-F22E-D7CB-19CD23E8F31E}"/>
              </a:ext>
            </a:extLst>
          </p:cNvPr>
          <p:cNvSpPr/>
          <p:nvPr/>
        </p:nvSpPr>
        <p:spPr>
          <a:xfrm>
            <a:off x="3906962" y="2867241"/>
            <a:ext cx="2660073" cy="2189019"/>
          </a:xfrm>
          <a:prstGeom prst="arc">
            <a:avLst>
              <a:gd name="adj1" fmla="val 14720646"/>
              <a:gd name="adj2" fmla="val 14466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9C50DD-22C0-3B8C-6C9C-8366270FBFF0}"/>
              </a:ext>
            </a:extLst>
          </p:cNvPr>
          <p:cNvSpPr/>
          <p:nvPr/>
        </p:nvSpPr>
        <p:spPr>
          <a:xfrm>
            <a:off x="5726591" y="3258468"/>
            <a:ext cx="166254" cy="166255"/>
          </a:xfrm>
          <a:prstGeom prst="ellipse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F6BE06-30A8-A51D-FE7D-24F531B574F4}"/>
              </a:ext>
            </a:extLst>
          </p:cNvPr>
          <p:cNvSpPr/>
          <p:nvPr/>
        </p:nvSpPr>
        <p:spPr>
          <a:xfrm>
            <a:off x="6483908" y="3092213"/>
            <a:ext cx="166254" cy="1662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6AC78-4194-6F87-401A-FFE502F94549}"/>
              </a:ext>
            </a:extLst>
          </p:cNvPr>
          <p:cNvSpPr/>
          <p:nvPr/>
        </p:nvSpPr>
        <p:spPr>
          <a:xfrm>
            <a:off x="5200143" y="3184918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035CBE-DB65-0A4A-FE05-2C331A6AF43C}"/>
              </a:ext>
            </a:extLst>
          </p:cNvPr>
          <p:cNvSpPr/>
          <p:nvPr/>
        </p:nvSpPr>
        <p:spPr>
          <a:xfrm>
            <a:off x="5380240" y="3357101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DE72D5-FB57-0B2E-D02D-3EA421367FC3}"/>
              </a:ext>
            </a:extLst>
          </p:cNvPr>
          <p:cNvSpPr/>
          <p:nvPr/>
        </p:nvSpPr>
        <p:spPr>
          <a:xfrm>
            <a:off x="5844321" y="3833954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F94086-1494-EE5E-6F63-95127D3707C7}"/>
              </a:ext>
            </a:extLst>
          </p:cNvPr>
          <p:cNvSpPr/>
          <p:nvPr/>
        </p:nvSpPr>
        <p:spPr>
          <a:xfrm>
            <a:off x="5943600" y="3579367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5C059D-568A-D2CD-B173-C3E245CBE67F}"/>
              </a:ext>
            </a:extLst>
          </p:cNvPr>
          <p:cNvSpPr/>
          <p:nvPr/>
        </p:nvSpPr>
        <p:spPr>
          <a:xfrm>
            <a:off x="5080023" y="3424723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52D502-65CC-8D6B-3206-1927EB94A2CA}"/>
              </a:ext>
            </a:extLst>
          </p:cNvPr>
          <p:cNvSpPr/>
          <p:nvPr/>
        </p:nvSpPr>
        <p:spPr>
          <a:xfrm>
            <a:off x="6247237" y="2613298"/>
            <a:ext cx="166254" cy="16625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F0A419-459A-F5E4-6191-C0F514D2676D}"/>
              </a:ext>
            </a:extLst>
          </p:cNvPr>
          <p:cNvSpPr/>
          <p:nvPr/>
        </p:nvSpPr>
        <p:spPr>
          <a:xfrm>
            <a:off x="5973631" y="2616169"/>
            <a:ext cx="166254" cy="16625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F411AD-5AAE-DAB7-1446-39781E780610}"/>
              </a:ext>
            </a:extLst>
          </p:cNvPr>
          <p:cNvSpPr/>
          <p:nvPr/>
        </p:nvSpPr>
        <p:spPr>
          <a:xfrm>
            <a:off x="6645523" y="2987335"/>
            <a:ext cx="166254" cy="16625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52C389-38FD-7349-E155-15AE375190C7}"/>
              </a:ext>
            </a:extLst>
          </p:cNvPr>
          <p:cNvSpPr/>
          <p:nvPr/>
        </p:nvSpPr>
        <p:spPr>
          <a:xfrm>
            <a:off x="6711893" y="3184843"/>
            <a:ext cx="166254" cy="16625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80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57598-72C5-E7AF-E3DD-C0E4FCCA0729}"/>
              </a:ext>
            </a:extLst>
          </p:cNvPr>
          <p:cNvSpPr txBox="1"/>
          <p:nvPr/>
        </p:nvSpPr>
        <p:spPr>
          <a:xfrm>
            <a:off x="2544529" y="705011"/>
            <a:ext cx="778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perspective/context -&gt;&gt; Neighborhoods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0C75F-A970-F29F-F594-57FBD2EA673A}"/>
              </a:ext>
            </a:extLst>
          </p:cNvPr>
          <p:cNvSpPr/>
          <p:nvPr/>
        </p:nvSpPr>
        <p:spPr>
          <a:xfrm>
            <a:off x="4562763" y="2244437"/>
            <a:ext cx="2660073" cy="21890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C00000"/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446B72-2DEA-FE47-66A9-E54B658744EE}"/>
              </a:ext>
            </a:extLst>
          </p:cNvPr>
          <p:cNvSpPr/>
          <p:nvPr/>
        </p:nvSpPr>
        <p:spPr>
          <a:xfrm>
            <a:off x="5957477" y="2777188"/>
            <a:ext cx="166254" cy="1662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FC8B6-2BE8-8CBA-8F70-70A47082E2D8}"/>
              </a:ext>
            </a:extLst>
          </p:cNvPr>
          <p:cNvSpPr txBox="1"/>
          <p:nvPr/>
        </p:nvSpPr>
        <p:spPr>
          <a:xfrm>
            <a:off x="4532768" y="4125679"/>
            <a:ext cx="965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No threat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46739-74B6-F1FC-5957-6B883CF36BBE}"/>
              </a:ext>
            </a:extLst>
          </p:cNvPr>
          <p:cNvSpPr txBox="1"/>
          <p:nvPr/>
        </p:nvSpPr>
        <p:spPr>
          <a:xfrm>
            <a:off x="6283058" y="2219613"/>
            <a:ext cx="965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Threat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FEB5716-FC2D-F22E-D7CB-19CD23E8F31E}"/>
              </a:ext>
            </a:extLst>
          </p:cNvPr>
          <p:cNvSpPr/>
          <p:nvPr/>
        </p:nvSpPr>
        <p:spPr>
          <a:xfrm>
            <a:off x="3703762" y="2777188"/>
            <a:ext cx="2660073" cy="2189019"/>
          </a:xfrm>
          <a:prstGeom prst="arc">
            <a:avLst>
              <a:gd name="adj1" fmla="val 14720646"/>
              <a:gd name="adj2" fmla="val 14466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9C50DD-22C0-3B8C-6C9C-8366270FBFF0}"/>
              </a:ext>
            </a:extLst>
          </p:cNvPr>
          <p:cNvSpPr/>
          <p:nvPr/>
        </p:nvSpPr>
        <p:spPr>
          <a:xfrm>
            <a:off x="5523391" y="3168415"/>
            <a:ext cx="166254" cy="166255"/>
          </a:xfrm>
          <a:prstGeom prst="ellipse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F6BE06-30A8-A51D-FE7D-24F531B574F4}"/>
              </a:ext>
            </a:extLst>
          </p:cNvPr>
          <p:cNvSpPr/>
          <p:nvPr/>
        </p:nvSpPr>
        <p:spPr>
          <a:xfrm>
            <a:off x="6280708" y="3002160"/>
            <a:ext cx="166254" cy="1662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6AC78-4194-6F87-401A-FFE502F94549}"/>
              </a:ext>
            </a:extLst>
          </p:cNvPr>
          <p:cNvSpPr/>
          <p:nvPr/>
        </p:nvSpPr>
        <p:spPr>
          <a:xfrm>
            <a:off x="4996943" y="3094865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035CBE-DB65-0A4A-FE05-2C331A6AF43C}"/>
              </a:ext>
            </a:extLst>
          </p:cNvPr>
          <p:cNvSpPr/>
          <p:nvPr/>
        </p:nvSpPr>
        <p:spPr>
          <a:xfrm>
            <a:off x="5177040" y="3267048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DE72D5-FB57-0B2E-D02D-3EA421367FC3}"/>
              </a:ext>
            </a:extLst>
          </p:cNvPr>
          <p:cNvSpPr/>
          <p:nvPr/>
        </p:nvSpPr>
        <p:spPr>
          <a:xfrm>
            <a:off x="5641121" y="3743901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F94086-1494-EE5E-6F63-95127D3707C7}"/>
              </a:ext>
            </a:extLst>
          </p:cNvPr>
          <p:cNvSpPr/>
          <p:nvPr/>
        </p:nvSpPr>
        <p:spPr>
          <a:xfrm>
            <a:off x="5740400" y="3489314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5C059D-568A-D2CD-B173-C3E245CBE67F}"/>
              </a:ext>
            </a:extLst>
          </p:cNvPr>
          <p:cNvSpPr/>
          <p:nvPr/>
        </p:nvSpPr>
        <p:spPr>
          <a:xfrm>
            <a:off x="4876823" y="3334670"/>
            <a:ext cx="166254" cy="1662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52D502-65CC-8D6B-3206-1927EB94A2CA}"/>
              </a:ext>
            </a:extLst>
          </p:cNvPr>
          <p:cNvSpPr/>
          <p:nvPr/>
        </p:nvSpPr>
        <p:spPr>
          <a:xfrm>
            <a:off x="6044037" y="2523245"/>
            <a:ext cx="166254" cy="16625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F0A419-459A-F5E4-6191-C0F514D2676D}"/>
              </a:ext>
            </a:extLst>
          </p:cNvPr>
          <p:cNvSpPr/>
          <p:nvPr/>
        </p:nvSpPr>
        <p:spPr>
          <a:xfrm>
            <a:off x="5770431" y="2526116"/>
            <a:ext cx="166254" cy="16625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F411AD-5AAE-DAB7-1446-39781E780610}"/>
              </a:ext>
            </a:extLst>
          </p:cNvPr>
          <p:cNvSpPr/>
          <p:nvPr/>
        </p:nvSpPr>
        <p:spPr>
          <a:xfrm>
            <a:off x="6442323" y="2897282"/>
            <a:ext cx="166254" cy="16625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52C389-38FD-7349-E155-15AE375190C7}"/>
              </a:ext>
            </a:extLst>
          </p:cNvPr>
          <p:cNvSpPr/>
          <p:nvPr/>
        </p:nvSpPr>
        <p:spPr>
          <a:xfrm>
            <a:off x="6508693" y="3094790"/>
            <a:ext cx="166254" cy="166255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0480D2-5780-2C73-1AA1-B5E1DDE13073}"/>
              </a:ext>
            </a:extLst>
          </p:cNvPr>
          <p:cNvSpPr/>
          <p:nvPr/>
        </p:nvSpPr>
        <p:spPr>
          <a:xfrm>
            <a:off x="4765963" y="3037634"/>
            <a:ext cx="974437" cy="5552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7C2A87-A47E-3B41-FBBA-5639FB51630B}"/>
              </a:ext>
            </a:extLst>
          </p:cNvPr>
          <p:cNvSpPr/>
          <p:nvPr/>
        </p:nvSpPr>
        <p:spPr>
          <a:xfrm rot="3950164">
            <a:off x="5280857" y="3299590"/>
            <a:ext cx="974437" cy="55529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5B467B-3D9F-D6EB-C558-1C69351C8357}"/>
              </a:ext>
            </a:extLst>
          </p:cNvPr>
          <p:cNvSpPr/>
          <p:nvPr/>
        </p:nvSpPr>
        <p:spPr>
          <a:xfrm rot="6985751">
            <a:off x="5283416" y="2504516"/>
            <a:ext cx="1145169" cy="69770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8F4193-48F1-1C8D-B08C-4910876DCBFC}"/>
              </a:ext>
            </a:extLst>
          </p:cNvPr>
          <p:cNvSpPr/>
          <p:nvPr/>
        </p:nvSpPr>
        <p:spPr>
          <a:xfrm rot="10800000">
            <a:off x="5463407" y="2748580"/>
            <a:ext cx="1385300" cy="78363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88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C404-A873-64DA-3C4F-E8299415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5B9E-5807-4380-31B1-6733BCCAB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dirty="0"/>
              <a:t>Infinite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29336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C404-A873-64DA-3C4F-E8299415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011" y="1442242"/>
            <a:ext cx="8617769" cy="1002000"/>
          </a:xfrm>
        </p:spPr>
        <p:txBody>
          <a:bodyPr/>
          <a:lstStyle/>
          <a:p>
            <a:pPr algn="l"/>
            <a:r>
              <a:rPr lang="en-US" dirty="0"/>
              <a:t>Example of understanding feature impact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43525AC0-3022-1D81-0587-89224B840102}"/>
              </a:ext>
            </a:extLst>
          </p:cNvPr>
          <p:cNvSpPr/>
          <p:nvPr/>
        </p:nvSpPr>
        <p:spPr>
          <a:xfrm>
            <a:off x="2198011" y="2601769"/>
            <a:ext cx="293254" cy="526472"/>
          </a:xfrm>
          <a:prstGeom prst="chevr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57C75-DDA8-B41D-A400-0F7FA02B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52" y="3327331"/>
            <a:ext cx="8194055" cy="895999"/>
          </a:xfrm>
          <a:prstGeom prst="rect">
            <a:avLst/>
          </a:prstGeom>
        </p:spPr>
      </p:pic>
      <p:sp>
        <p:nvSpPr>
          <p:cNvPr id="9" name="Chevron 8">
            <a:extLst>
              <a:ext uri="{FF2B5EF4-FFF2-40B4-BE49-F238E27FC236}">
                <a16:creationId xmlns:a16="http://schemas.microsoft.com/office/drawing/2014/main" id="{92FA98FD-7479-92B4-BF0E-FD6E2987BF95}"/>
              </a:ext>
            </a:extLst>
          </p:cNvPr>
          <p:cNvSpPr/>
          <p:nvPr/>
        </p:nvSpPr>
        <p:spPr>
          <a:xfrm>
            <a:off x="2198011" y="3429000"/>
            <a:ext cx="293254" cy="52647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E98A7-EA78-289F-6F22-DF5E0761095B}"/>
              </a:ext>
            </a:extLst>
          </p:cNvPr>
          <p:cNvSpPr txBox="1"/>
          <p:nvPr/>
        </p:nvSpPr>
        <p:spPr>
          <a:xfrm>
            <a:off x="2391024" y="4524089"/>
            <a:ext cx="823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Top-five impactful words – guitarist, played, soulful, melody, and beach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D065B4-D8A4-6239-D2EC-40060603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52" y="5237958"/>
            <a:ext cx="63754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CF2A1C-3508-941D-220A-B4C42C7F8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452" y="2687741"/>
            <a:ext cx="6873712" cy="440499"/>
          </a:xfrm>
          <a:prstGeom prst="rect">
            <a:avLst/>
          </a:prstGeom>
        </p:spPr>
      </p:pic>
      <p:sp>
        <p:nvSpPr>
          <p:cNvPr id="14" name="Chevron 13">
            <a:extLst>
              <a:ext uri="{FF2B5EF4-FFF2-40B4-BE49-F238E27FC236}">
                <a16:creationId xmlns:a16="http://schemas.microsoft.com/office/drawing/2014/main" id="{0178C790-C75B-D507-4750-01CED388653A}"/>
              </a:ext>
            </a:extLst>
          </p:cNvPr>
          <p:cNvSpPr/>
          <p:nvPr/>
        </p:nvSpPr>
        <p:spPr>
          <a:xfrm>
            <a:off x="2198011" y="5152522"/>
            <a:ext cx="293254" cy="526472"/>
          </a:xfrm>
          <a:prstGeom prst="chevr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3F9287-5CED-6532-1A77-49588B82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694" y="5880074"/>
            <a:ext cx="7772400" cy="791052"/>
          </a:xfrm>
          <a:prstGeom prst="rect">
            <a:avLst/>
          </a:prstGeom>
        </p:spPr>
      </p:pic>
      <p:sp>
        <p:nvSpPr>
          <p:cNvPr id="16" name="Chevron 15">
            <a:extLst>
              <a:ext uri="{FF2B5EF4-FFF2-40B4-BE49-F238E27FC236}">
                <a16:creationId xmlns:a16="http://schemas.microsoft.com/office/drawing/2014/main" id="{66B0A206-C9D6-28FE-A675-160D110281A8}"/>
              </a:ext>
            </a:extLst>
          </p:cNvPr>
          <p:cNvSpPr/>
          <p:nvPr/>
        </p:nvSpPr>
        <p:spPr>
          <a:xfrm>
            <a:off x="2198011" y="6056811"/>
            <a:ext cx="293254" cy="526472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3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7750-5733-ACF7-9AE2-83743DAB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67" y="2125733"/>
            <a:ext cx="9292024" cy="1002000"/>
          </a:xfrm>
        </p:spPr>
        <p:txBody>
          <a:bodyPr/>
          <a:lstStyle/>
          <a:p>
            <a:r>
              <a:rPr lang="en-US" dirty="0"/>
              <a:t>Thanks for listening! Let’s chat </a:t>
            </a:r>
          </a:p>
        </p:txBody>
      </p:sp>
    </p:spTree>
    <p:extLst>
      <p:ext uri="{BB962C8B-B14F-4D97-AF65-F5344CB8AC3E}">
        <p14:creationId xmlns:p14="http://schemas.microsoft.com/office/powerpoint/2010/main" val="358235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4188229" y="166714"/>
            <a:ext cx="3087214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E" dirty="0"/>
              <a:t>Explainable AI 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50A1E-76A8-E8EC-0357-38C288ED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25" y="1061499"/>
            <a:ext cx="5172243" cy="5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540F31-FA6B-E87B-F7BE-A7AA6CFB69F9}"/>
              </a:ext>
            </a:extLst>
          </p:cNvPr>
          <p:cNvSpPr txBox="1"/>
          <p:nvPr/>
        </p:nvSpPr>
        <p:spPr>
          <a:xfrm>
            <a:off x="1001865" y="316739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CDB98-22F8-D64A-5B54-C85BDFC3F0D8}"/>
              </a:ext>
            </a:extLst>
          </p:cNvPr>
          <p:cNvSpPr txBox="1"/>
          <p:nvPr/>
        </p:nvSpPr>
        <p:spPr>
          <a:xfrm>
            <a:off x="8843177" y="3167390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>
            <a:spLocks noGrp="1"/>
          </p:cNvSpPr>
          <p:nvPr>
            <p:ph type="body" idx="1"/>
          </p:nvPr>
        </p:nvSpPr>
        <p:spPr>
          <a:xfrm>
            <a:off x="1145133" y="3083467"/>
            <a:ext cx="5213600" cy="164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Inspired by game theory to see the actual contribution of each ``feature’’ in a prediction</a:t>
            </a:r>
            <a:endParaRPr dirty="0"/>
          </a:p>
        </p:txBody>
      </p:sp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1145067" y="2125733"/>
            <a:ext cx="5213600" cy="100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SHAP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ECE9F-CE14-2F64-59E9-C05C6352BEF8}"/>
              </a:ext>
            </a:extLst>
          </p:cNvPr>
          <p:cNvSpPr/>
          <p:nvPr/>
        </p:nvSpPr>
        <p:spPr>
          <a:xfrm>
            <a:off x="7693891" y="2733964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6736C6-3A9F-92C3-AF8F-181B8DB53E5E}"/>
              </a:ext>
            </a:extLst>
          </p:cNvPr>
          <p:cNvSpPr/>
          <p:nvPr/>
        </p:nvSpPr>
        <p:spPr>
          <a:xfrm>
            <a:off x="8335818" y="2733963"/>
            <a:ext cx="406400" cy="3495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8231FC-1553-F9CE-0D7D-777C0A249676}"/>
              </a:ext>
            </a:extLst>
          </p:cNvPr>
          <p:cNvSpPr/>
          <p:nvPr/>
        </p:nvSpPr>
        <p:spPr>
          <a:xfrm>
            <a:off x="8977745" y="2733963"/>
            <a:ext cx="406400" cy="3495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CF89A-11F5-4685-9A3A-E0F8E56E9BB7}"/>
              </a:ext>
            </a:extLst>
          </p:cNvPr>
          <p:cNvSpPr/>
          <p:nvPr/>
        </p:nvSpPr>
        <p:spPr>
          <a:xfrm>
            <a:off x="9619672" y="2733963"/>
            <a:ext cx="406400" cy="34950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9826-B203-C9CF-BF3E-B5160238AC1A}"/>
              </a:ext>
            </a:extLst>
          </p:cNvPr>
          <p:cNvSpPr txBox="1"/>
          <p:nvPr/>
        </p:nvSpPr>
        <p:spPr>
          <a:xfrm>
            <a:off x="7744645" y="3173502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9AE76-3763-0459-FECD-03EBA064FDAD}"/>
              </a:ext>
            </a:extLst>
          </p:cNvPr>
          <p:cNvSpPr txBox="1"/>
          <p:nvPr/>
        </p:nvSpPr>
        <p:spPr>
          <a:xfrm>
            <a:off x="8395854" y="3177291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B8E51-3A8D-99F2-00E1-A5300059E8D6}"/>
              </a:ext>
            </a:extLst>
          </p:cNvPr>
          <p:cNvSpPr txBox="1"/>
          <p:nvPr/>
        </p:nvSpPr>
        <p:spPr>
          <a:xfrm>
            <a:off x="9079322" y="3173502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5B9B-D3ED-696C-EE34-2B80380D8548}"/>
              </a:ext>
            </a:extLst>
          </p:cNvPr>
          <p:cNvSpPr txBox="1"/>
          <p:nvPr/>
        </p:nvSpPr>
        <p:spPr>
          <a:xfrm>
            <a:off x="9721249" y="3173501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988049" y="184728"/>
            <a:ext cx="3537769" cy="100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SHAP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ECE9F-CE14-2F64-59E9-C05C6352BEF8}"/>
              </a:ext>
            </a:extLst>
          </p:cNvPr>
          <p:cNvSpPr/>
          <p:nvPr/>
        </p:nvSpPr>
        <p:spPr>
          <a:xfrm>
            <a:off x="4608945" y="2207491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6736C6-3A9F-92C3-AF8F-181B8DB53E5E}"/>
              </a:ext>
            </a:extLst>
          </p:cNvPr>
          <p:cNvSpPr/>
          <p:nvPr/>
        </p:nvSpPr>
        <p:spPr>
          <a:xfrm>
            <a:off x="5250872" y="2207490"/>
            <a:ext cx="406400" cy="3495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8231FC-1553-F9CE-0D7D-777C0A249676}"/>
              </a:ext>
            </a:extLst>
          </p:cNvPr>
          <p:cNvSpPr/>
          <p:nvPr/>
        </p:nvSpPr>
        <p:spPr>
          <a:xfrm>
            <a:off x="5892799" y="2207490"/>
            <a:ext cx="406400" cy="3495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CF89A-11F5-4685-9A3A-E0F8E56E9BB7}"/>
              </a:ext>
            </a:extLst>
          </p:cNvPr>
          <p:cNvSpPr/>
          <p:nvPr/>
        </p:nvSpPr>
        <p:spPr>
          <a:xfrm>
            <a:off x="6534726" y="2207490"/>
            <a:ext cx="406400" cy="34950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9826-B203-C9CF-BF3E-B5160238AC1A}"/>
              </a:ext>
            </a:extLst>
          </p:cNvPr>
          <p:cNvSpPr txBox="1"/>
          <p:nvPr/>
        </p:nvSpPr>
        <p:spPr>
          <a:xfrm>
            <a:off x="4659699" y="264702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9AE76-3763-0459-FECD-03EBA064FDAD}"/>
              </a:ext>
            </a:extLst>
          </p:cNvPr>
          <p:cNvSpPr txBox="1"/>
          <p:nvPr/>
        </p:nvSpPr>
        <p:spPr>
          <a:xfrm>
            <a:off x="5310908" y="2650818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B8E51-3A8D-99F2-00E1-A5300059E8D6}"/>
              </a:ext>
            </a:extLst>
          </p:cNvPr>
          <p:cNvSpPr txBox="1"/>
          <p:nvPr/>
        </p:nvSpPr>
        <p:spPr>
          <a:xfrm>
            <a:off x="5994376" y="2647029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5B9B-D3ED-696C-EE34-2B80380D8548}"/>
              </a:ext>
            </a:extLst>
          </p:cNvPr>
          <p:cNvSpPr txBox="1"/>
          <p:nvPr/>
        </p:nvSpPr>
        <p:spPr>
          <a:xfrm>
            <a:off x="6636303" y="2647028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29FCD-4497-7FE4-FF0A-A01C3EC7EE8D}"/>
              </a:ext>
            </a:extLst>
          </p:cNvPr>
          <p:cNvCxnSpPr/>
          <p:nvPr/>
        </p:nvCxnSpPr>
        <p:spPr>
          <a:xfrm>
            <a:off x="4174836" y="4849091"/>
            <a:ext cx="325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1F13C-6495-AC01-6874-71E214D13460}"/>
              </a:ext>
            </a:extLst>
          </p:cNvPr>
          <p:cNvSpPr/>
          <p:nvPr/>
        </p:nvSpPr>
        <p:spPr>
          <a:xfrm>
            <a:off x="4659699" y="3429000"/>
            <a:ext cx="304892" cy="14200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4E11FF-C189-3DE4-432D-8582D3A645D6}"/>
              </a:ext>
            </a:extLst>
          </p:cNvPr>
          <p:cNvSpPr/>
          <p:nvPr/>
        </p:nvSpPr>
        <p:spPr>
          <a:xfrm>
            <a:off x="5292435" y="3899406"/>
            <a:ext cx="304892" cy="9496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D1159E-AB51-890D-7B5F-FD268E4E1DD7}"/>
              </a:ext>
            </a:extLst>
          </p:cNvPr>
          <p:cNvSpPr/>
          <p:nvPr/>
        </p:nvSpPr>
        <p:spPr>
          <a:xfrm>
            <a:off x="5971375" y="3574477"/>
            <a:ext cx="304892" cy="12746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07E0B-401A-B3A2-ADA8-20C2869729E7}"/>
              </a:ext>
            </a:extLst>
          </p:cNvPr>
          <p:cNvSpPr/>
          <p:nvPr/>
        </p:nvSpPr>
        <p:spPr>
          <a:xfrm>
            <a:off x="6657140" y="3574477"/>
            <a:ext cx="304892" cy="12746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91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988049" y="184728"/>
            <a:ext cx="3537769" cy="100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SHAP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ECE9F-CE14-2F64-59E9-C05C6352BEF8}"/>
              </a:ext>
            </a:extLst>
          </p:cNvPr>
          <p:cNvSpPr/>
          <p:nvPr/>
        </p:nvSpPr>
        <p:spPr>
          <a:xfrm>
            <a:off x="4608945" y="2207491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8231FC-1553-F9CE-0D7D-777C0A249676}"/>
              </a:ext>
            </a:extLst>
          </p:cNvPr>
          <p:cNvSpPr/>
          <p:nvPr/>
        </p:nvSpPr>
        <p:spPr>
          <a:xfrm>
            <a:off x="5892799" y="2207490"/>
            <a:ext cx="406400" cy="3495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CF89A-11F5-4685-9A3A-E0F8E56E9BB7}"/>
              </a:ext>
            </a:extLst>
          </p:cNvPr>
          <p:cNvSpPr/>
          <p:nvPr/>
        </p:nvSpPr>
        <p:spPr>
          <a:xfrm>
            <a:off x="6534726" y="2207490"/>
            <a:ext cx="406400" cy="34950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9826-B203-C9CF-BF3E-B5160238AC1A}"/>
              </a:ext>
            </a:extLst>
          </p:cNvPr>
          <p:cNvSpPr txBox="1"/>
          <p:nvPr/>
        </p:nvSpPr>
        <p:spPr>
          <a:xfrm>
            <a:off x="4659699" y="264702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B8E51-3A8D-99F2-00E1-A5300059E8D6}"/>
              </a:ext>
            </a:extLst>
          </p:cNvPr>
          <p:cNvSpPr txBox="1"/>
          <p:nvPr/>
        </p:nvSpPr>
        <p:spPr>
          <a:xfrm>
            <a:off x="5994376" y="2647029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5B9B-D3ED-696C-EE34-2B80380D8548}"/>
              </a:ext>
            </a:extLst>
          </p:cNvPr>
          <p:cNvSpPr txBox="1"/>
          <p:nvPr/>
        </p:nvSpPr>
        <p:spPr>
          <a:xfrm>
            <a:off x="6636303" y="2647028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29FCD-4497-7FE4-FF0A-A01C3EC7EE8D}"/>
              </a:ext>
            </a:extLst>
          </p:cNvPr>
          <p:cNvCxnSpPr/>
          <p:nvPr/>
        </p:nvCxnSpPr>
        <p:spPr>
          <a:xfrm>
            <a:off x="4174836" y="4849091"/>
            <a:ext cx="325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1F13C-6495-AC01-6874-71E214D13460}"/>
              </a:ext>
            </a:extLst>
          </p:cNvPr>
          <p:cNvSpPr/>
          <p:nvPr/>
        </p:nvSpPr>
        <p:spPr>
          <a:xfrm>
            <a:off x="4659699" y="3260444"/>
            <a:ext cx="304892" cy="15886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D1159E-AB51-890D-7B5F-FD268E4E1DD7}"/>
              </a:ext>
            </a:extLst>
          </p:cNvPr>
          <p:cNvSpPr/>
          <p:nvPr/>
        </p:nvSpPr>
        <p:spPr>
          <a:xfrm>
            <a:off x="5971375" y="4145639"/>
            <a:ext cx="304892" cy="7034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07E0B-401A-B3A2-ADA8-20C2869729E7}"/>
              </a:ext>
            </a:extLst>
          </p:cNvPr>
          <p:cNvSpPr/>
          <p:nvPr/>
        </p:nvSpPr>
        <p:spPr>
          <a:xfrm>
            <a:off x="6657140" y="3759210"/>
            <a:ext cx="304892" cy="10898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46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988049" y="184728"/>
            <a:ext cx="3537769" cy="100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SHAP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ECE9F-CE14-2F64-59E9-C05C6352BEF8}"/>
              </a:ext>
            </a:extLst>
          </p:cNvPr>
          <p:cNvSpPr/>
          <p:nvPr/>
        </p:nvSpPr>
        <p:spPr>
          <a:xfrm>
            <a:off x="4608945" y="2207491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6736C6-3A9F-92C3-AF8F-181B8DB53E5E}"/>
              </a:ext>
            </a:extLst>
          </p:cNvPr>
          <p:cNvSpPr/>
          <p:nvPr/>
        </p:nvSpPr>
        <p:spPr>
          <a:xfrm>
            <a:off x="5250872" y="2207490"/>
            <a:ext cx="406400" cy="3495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CF89A-11F5-4685-9A3A-E0F8E56E9BB7}"/>
              </a:ext>
            </a:extLst>
          </p:cNvPr>
          <p:cNvSpPr/>
          <p:nvPr/>
        </p:nvSpPr>
        <p:spPr>
          <a:xfrm>
            <a:off x="6534726" y="2207490"/>
            <a:ext cx="406400" cy="34950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9826-B203-C9CF-BF3E-B5160238AC1A}"/>
              </a:ext>
            </a:extLst>
          </p:cNvPr>
          <p:cNvSpPr txBox="1"/>
          <p:nvPr/>
        </p:nvSpPr>
        <p:spPr>
          <a:xfrm>
            <a:off x="4659699" y="264702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9AE76-3763-0459-FECD-03EBA064FDAD}"/>
              </a:ext>
            </a:extLst>
          </p:cNvPr>
          <p:cNvSpPr txBox="1"/>
          <p:nvPr/>
        </p:nvSpPr>
        <p:spPr>
          <a:xfrm>
            <a:off x="5310908" y="2650818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5B9B-D3ED-696C-EE34-2B80380D8548}"/>
              </a:ext>
            </a:extLst>
          </p:cNvPr>
          <p:cNvSpPr txBox="1"/>
          <p:nvPr/>
        </p:nvSpPr>
        <p:spPr>
          <a:xfrm>
            <a:off x="6636303" y="2647028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29FCD-4497-7FE4-FF0A-A01C3EC7EE8D}"/>
              </a:ext>
            </a:extLst>
          </p:cNvPr>
          <p:cNvCxnSpPr/>
          <p:nvPr/>
        </p:nvCxnSpPr>
        <p:spPr>
          <a:xfrm>
            <a:off x="4174836" y="4849091"/>
            <a:ext cx="325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1F13C-6495-AC01-6874-71E214D13460}"/>
              </a:ext>
            </a:extLst>
          </p:cNvPr>
          <p:cNvSpPr/>
          <p:nvPr/>
        </p:nvSpPr>
        <p:spPr>
          <a:xfrm>
            <a:off x="4659699" y="3731495"/>
            <a:ext cx="304892" cy="11175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4E11FF-C189-3DE4-432D-8582D3A645D6}"/>
              </a:ext>
            </a:extLst>
          </p:cNvPr>
          <p:cNvSpPr/>
          <p:nvPr/>
        </p:nvSpPr>
        <p:spPr>
          <a:xfrm>
            <a:off x="5292435" y="3278914"/>
            <a:ext cx="304892" cy="15701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07E0B-401A-B3A2-ADA8-20C2869729E7}"/>
              </a:ext>
            </a:extLst>
          </p:cNvPr>
          <p:cNvSpPr/>
          <p:nvPr/>
        </p:nvSpPr>
        <p:spPr>
          <a:xfrm>
            <a:off x="6657140" y="3731495"/>
            <a:ext cx="304892" cy="11175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69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988049" y="184728"/>
            <a:ext cx="3537769" cy="100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SHAP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ECE9F-CE14-2F64-59E9-C05C6352BEF8}"/>
              </a:ext>
            </a:extLst>
          </p:cNvPr>
          <p:cNvSpPr/>
          <p:nvPr/>
        </p:nvSpPr>
        <p:spPr>
          <a:xfrm>
            <a:off x="4608945" y="2207491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6736C6-3A9F-92C3-AF8F-181B8DB53E5E}"/>
              </a:ext>
            </a:extLst>
          </p:cNvPr>
          <p:cNvSpPr/>
          <p:nvPr/>
        </p:nvSpPr>
        <p:spPr>
          <a:xfrm>
            <a:off x="5250872" y="2207490"/>
            <a:ext cx="406400" cy="3495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9826-B203-C9CF-BF3E-B5160238AC1A}"/>
              </a:ext>
            </a:extLst>
          </p:cNvPr>
          <p:cNvSpPr txBox="1"/>
          <p:nvPr/>
        </p:nvSpPr>
        <p:spPr>
          <a:xfrm>
            <a:off x="4659699" y="264702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9AE76-3763-0459-FECD-03EBA064FDAD}"/>
              </a:ext>
            </a:extLst>
          </p:cNvPr>
          <p:cNvSpPr txBox="1"/>
          <p:nvPr/>
        </p:nvSpPr>
        <p:spPr>
          <a:xfrm>
            <a:off x="5310908" y="2650818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29FCD-4497-7FE4-FF0A-A01C3EC7EE8D}"/>
              </a:ext>
            </a:extLst>
          </p:cNvPr>
          <p:cNvCxnSpPr/>
          <p:nvPr/>
        </p:nvCxnSpPr>
        <p:spPr>
          <a:xfrm>
            <a:off x="4174836" y="4849091"/>
            <a:ext cx="325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1F13C-6495-AC01-6874-71E214D13460}"/>
              </a:ext>
            </a:extLst>
          </p:cNvPr>
          <p:cNvSpPr/>
          <p:nvPr/>
        </p:nvSpPr>
        <p:spPr>
          <a:xfrm>
            <a:off x="4659699" y="3731495"/>
            <a:ext cx="304892" cy="1117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4E11FF-C189-3DE4-432D-8582D3A645D6}"/>
              </a:ext>
            </a:extLst>
          </p:cNvPr>
          <p:cNvSpPr/>
          <p:nvPr/>
        </p:nvSpPr>
        <p:spPr>
          <a:xfrm>
            <a:off x="5292435" y="3241970"/>
            <a:ext cx="304892" cy="16071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85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title"/>
          </p:nvPr>
        </p:nvSpPr>
        <p:spPr>
          <a:xfrm>
            <a:off x="988049" y="184728"/>
            <a:ext cx="3537769" cy="100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SHAP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2ECE9F-CE14-2F64-59E9-C05C6352BEF8}"/>
              </a:ext>
            </a:extLst>
          </p:cNvPr>
          <p:cNvSpPr/>
          <p:nvPr/>
        </p:nvSpPr>
        <p:spPr>
          <a:xfrm>
            <a:off x="4608945" y="2207491"/>
            <a:ext cx="406400" cy="3495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6736C6-3A9F-92C3-AF8F-181B8DB53E5E}"/>
              </a:ext>
            </a:extLst>
          </p:cNvPr>
          <p:cNvSpPr/>
          <p:nvPr/>
        </p:nvSpPr>
        <p:spPr>
          <a:xfrm>
            <a:off x="5250872" y="2207490"/>
            <a:ext cx="406400" cy="34950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8231FC-1553-F9CE-0D7D-777C0A249676}"/>
              </a:ext>
            </a:extLst>
          </p:cNvPr>
          <p:cNvSpPr/>
          <p:nvPr/>
        </p:nvSpPr>
        <p:spPr>
          <a:xfrm>
            <a:off x="5892799" y="2207490"/>
            <a:ext cx="406400" cy="34950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CF89A-11F5-4685-9A3A-E0F8E56E9BB7}"/>
              </a:ext>
            </a:extLst>
          </p:cNvPr>
          <p:cNvSpPr/>
          <p:nvPr/>
        </p:nvSpPr>
        <p:spPr>
          <a:xfrm>
            <a:off x="6534726" y="2207490"/>
            <a:ext cx="406400" cy="34950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9826-B203-C9CF-BF3E-B5160238AC1A}"/>
              </a:ext>
            </a:extLst>
          </p:cNvPr>
          <p:cNvSpPr txBox="1"/>
          <p:nvPr/>
        </p:nvSpPr>
        <p:spPr>
          <a:xfrm>
            <a:off x="4659699" y="264702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9AE76-3763-0459-FECD-03EBA064FDAD}"/>
              </a:ext>
            </a:extLst>
          </p:cNvPr>
          <p:cNvSpPr txBox="1"/>
          <p:nvPr/>
        </p:nvSpPr>
        <p:spPr>
          <a:xfrm>
            <a:off x="5310908" y="2650818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B8E51-3A8D-99F2-00E1-A5300059E8D6}"/>
              </a:ext>
            </a:extLst>
          </p:cNvPr>
          <p:cNvSpPr txBox="1"/>
          <p:nvPr/>
        </p:nvSpPr>
        <p:spPr>
          <a:xfrm>
            <a:off x="5994376" y="2647029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A5B9B-D3ED-696C-EE34-2B80380D8548}"/>
              </a:ext>
            </a:extLst>
          </p:cNvPr>
          <p:cNvSpPr txBox="1"/>
          <p:nvPr/>
        </p:nvSpPr>
        <p:spPr>
          <a:xfrm>
            <a:off x="6636303" y="2647028"/>
            <a:ext cx="20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29FCD-4497-7FE4-FF0A-A01C3EC7EE8D}"/>
              </a:ext>
            </a:extLst>
          </p:cNvPr>
          <p:cNvCxnSpPr/>
          <p:nvPr/>
        </p:nvCxnSpPr>
        <p:spPr>
          <a:xfrm>
            <a:off x="4174836" y="4849091"/>
            <a:ext cx="325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1F13C-6495-AC01-6874-71E214D13460}"/>
              </a:ext>
            </a:extLst>
          </p:cNvPr>
          <p:cNvSpPr/>
          <p:nvPr/>
        </p:nvSpPr>
        <p:spPr>
          <a:xfrm>
            <a:off x="4659699" y="3429000"/>
            <a:ext cx="304892" cy="14200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4E11FF-C189-3DE4-432D-8582D3A645D6}"/>
              </a:ext>
            </a:extLst>
          </p:cNvPr>
          <p:cNvSpPr/>
          <p:nvPr/>
        </p:nvSpPr>
        <p:spPr>
          <a:xfrm>
            <a:off x="5292435" y="3899406"/>
            <a:ext cx="304892" cy="9496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D1159E-AB51-890D-7B5F-FD268E4E1DD7}"/>
              </a:ext>
            </a:extLst>
          </p:cNvPr>
          <p:cNvSpPr/>
          <p:nvPr/>
        </p:nvSpPr>
        <p:spPr>
          <a:xfrm>
            <a:off x="5971375" y="3574477"/>
            <a:ext cx="304892" cy="127461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07E0B-401A-B3A2-ADA8-20C2869729E7}"/>
              </a:ext>
            </a:extLst>
          </p:cNvPr>
          <p:cNvSpPr/>
          <p:nvPr/>
        </p:nvSpPr>
        <p:spPr>
          <a:xfrm>
            <a:off x="6657140" y="3574477"/>
            <a:ext cx="304892" cy="12746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49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2953400" y="2042467"/>
            <a:ext cx="6285200" cy="398887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IE" dirty="0"/>
              <a:t>Whenever we are interested in which feature impacted a particular prediction to improve true positives/negatives rates</a:t>
            </a:r>
          </a:p>
          <a:p>
            <a:pPr marL="321725" indent="-287859">
              <a:spcBef>
                <a:spcPts val="2133"/>
              </a:spcBef>
              <a:buFont typeface="Cairo"/>
              <a:buChar char="●"/>
            </a:pPr>
            <a:r>
              <a:rPr lang="en-IE" b="1" dirty="0"/>
              <a:t>Intrusion Detection Systems</a:t>
            </a:r>
            <a:r>
              <a:rPr lang="en-IE" dirty="0"/>
              <a:t>: By clarifying why certain network activities are flagged, aiding in differentiating real threats from false alarms and enhancing trust in these systems.</a:t>
            </a:r>
          </a:p>
          <a:p>
            <a:pPr marL="321725" indent="-287859">
              <a:spcBef>
                <a:spcPts val="2133"/>
              </a:spcBef>
              <a:buFont typeface="Cairo"/>
              <a:buChar char="●"/>
            </a:pPr>
            <a:r>
              <a:rPr lang="en-IE" b="1" dirty="0"/>
              <a:t>Phishing Detection</a:t>
            </a:r>
            <a:r>
              <a:rPr lang="en-IE" dirty="0"/>
              <a:t>: Enhancing the detection by explaining which features of emails or websites (sender's address, keywords, or links) indicate phishing, thereby improving cybersecurity awareness.</a:t>
            </a:r>
            <a:endParaRPr dirty="0"/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General Applications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83B67FB4-9534-8F44-B65D-03DA717E55B1}" vid="{A70ADAC0-8837-264D-B4A2-8CD22E1DA8D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223</TotalTime>
  <Words>489</Words>
  <Application>Microsoft Macintosh PowerPoint</Application>
  <PresentationFormat>Widescreen</PresentationFormat>
  <Paragraphs>88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Bebas Neue</vt:lpstr>
      <vt:lpstr>Cairo</vt:lpstr>
      <vt:lpstr>Calibri</vt:lpstr>
      <vt:lpstr>Delius Swash Caps</vt:lpstr>
      <vt:lpstr>Electrolize</vt:lpstr>
      <vt:lpstr>Graphik Meetup</vt:lpstr>
      <vt:lpstr>Montserrat</vt:lpstr>
      <vt:lpstr>Proxima Nova</vt:lpstr>
      <vt:lpstr>Theme2</vt:lpstr>
      <vt:lpstr>Slidesgo Final Pages</vt:lpstr>
      <vt:lpstr>Are we really understanding AI? - Demystifying Inaccuracies in</vt:lpstr>
      <vt:lpstr>Explainable AI </vt:lpstr>
      <vt:lpstr>SHAP</vt:lpstr>
      <vt:lpstr>SHAP</vt:lpstr>
      <vt:lpstr>SHAP</vt:lpstr>
      <vt:lpstr>SHAP</vt:lpstr>
      <vt:lpstr>SHAP</vt:lpstr>
      <vt:lpstr>SHAP</vt:lpstr>
      <vt:lpstr>General Applications</vt:lpstr>
      <vt:lpstr>Counterfactuals</vt:lpstr>
      <vt:lpstr>Counterfactuals</vt:lpstr>
      <vt:lpstr>General Applications</vt:lpstr>
      <vt:lpstr>Problems in XAI</vt:lpstr>
      <vt:lpstr>PowerPoint Presentation</vt:lpstr>
      <vt:lpstr>PowerPoint Presentation</vt:lpstr>
      <vt:lpstr>PowerPoint Presentation</vt:lpstr>
      <vt:lpstr>What we want?</vt:lpstr>
      <vt:lpstr>Example of understanding feature impact</vt:lpstr>
      <vt:lpstr>Thanks for listening! Let’s chat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really understanding AI? - Demystifying Inaccuracies in</dc:title>
  <dc:creator>Pawar, Urja (2)</dc:creator>
  <cp:lastModifiedBy>Pawar, Urja (2)</cp:lastModifiedBy>
  <cp:revision>1</cp:revision>
  <dcterms:created xsi:type="dcterms:W3CDTF">2023-12-12T13:37:21Z</dcterms:created>
  <dcterms:modified xsi:type="dcterms:W3CDTF">2023-12-12T17:20:59Z</dcterms:modified>
</cp:coreProperties>
</file>