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56" r:id="rId2"/>
    <p:sldId id="258" r:id="rId3"/>
    <p:sldId id="265" r:id="rId4"/>
    <p:sldId id="284" r:id="rId5"/>
    <p:sldId id="260" r:id="rId6"/>
    <p:sldId id="259" r:id="rId7"/>
    <p:sldId id="261" r:id="rId8"/>
    <p:sldId id="262" r:id="rId9"/>
    <p:sldId id="263" r:id="rId10"/>
    <p:sldId id="281" r:id="rId11"/>
    <p:sldId id="268" r:id="rId12"/>
    <p:sldId id="282" r:id="rId13"/>
    <p:sldId id="271" r:id="rId14"/>
    <p:sldId id="272" r:id="rId15"/>
    <p:sldId id="274" r:id="rId16"/>
    <p:sldId id="275" r:id="rId17"/>
    <p:sldId id="283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31"/>
    <p:restoredTop sz="96327"/>
  </p:normalViewPr>
  <p:slideViewPr>
    <p:cSldViewPr snapToGrid="0">
      <p:cViewPr varScale="1">
        <p:scale>
          <a:sx n="149" d="100"/>
          <a:sy n="149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AE6-00E1-F346-9827-19E089B77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36EA5-ED89-6AF3-B423-6FAB3AFF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CB12E-9D4B-2A04-8893-6AD3A00B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F065-4EB4-8033-E597-4C7019C3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5E57-C72C-0142-9CC2-0CBA37F2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1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4742-381E-5038-2661-2F221616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C902C-10C0-F5F5-3A6E-060747F0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55FBA-2297-ECF9-CEAA-5A5CDCD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A92E-6589-2290-2170-A872FE37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69FA-1990-E0E5-4AFC-40363B2F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3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E5148-CD6B-C04E-5507-3F4CC9D15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73E54-672F-383C-D8C0-7F713663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0266-7FF3-65CE-16DE-9CACEFA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0493-24A7-0F4A-BE56-913A7EE0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94A8-640C-6B9A-B842-1E146A57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7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1A0-477D-943B-2869-A4DD5BDB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659E-3431-6EC4-6C11-67F4A1FE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DF42-D47D-3A4F-30D5-613FCFDA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B923-BF89-FBB8-D7DD-8D54003A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1BC8-AC02-0ADC-726A-D391E39F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A14-1B8D-0F12-A5E4-6D7BD567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3DD20-47DD-AA19-4975-DCD7504D0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350D-7BF8-0548-AA91-69071CE4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6D75-0BF0-21AD-7F84-293D367E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A8F1-2625-A974-F11D-7AF6BE08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86E9-BF74-6EEF-F894-9E0E1E3D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7450-1B64-9E70-3864-EC281B07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E934E-8B4B-5829-9488-030EADC52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7151B-500F-B471-ADC9-A2650C76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41881-E14F-A4E9-0332-0708B09F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78EB5-ECF0-550F-70F7-8189E6EB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3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6FEF-94AB-2384-4927-973A8072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62481-13C2-C021-BB57-3676EEA9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ED20F-EB56-E70B-1E6F-2D14A7E70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FF6AB-856C-5520-797C-AED298B40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9F30D-CB89-F1CB-FED2-2F5CC58A8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B0F50-0C73-EA76-8FD6-ACA3C38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F965C-A9FC-A020-E1F5-0A1770E7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6FEC49-2B7F-D048-D448-D2DD6F95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561F-FC32-50AB-EF70-730D5C1EE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9A810-DA58-92A3-0A95-E57F0D66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FCE14-8428-B905-09B0-9BFEBDF2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04BC2-C899-9FF1-11E2-A273AEAF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11CE3-B0A1-F7E8-7067-8B49939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7E64B-C47A-99C9-6966-E2EC86DA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CDB11-4C19-3848-BDD6-C3FBD01B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9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702C-376C-1B57-FB28-E9BDCC72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7B41-4B73-2989-7CFE-20A79A413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B22D3-53A0-1CF0-EC61-C8B8495A1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325CC-BE88-5C41-2671-C9AF0652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AF6F-5E3C-5CC7-27CB-054F8FF2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E262-85F0-2650-F3B9-CF824B6F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9769-2EBB-959C-A101-D1C393A9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4C588-C158-D4F4-4D7B-D1D71CD61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9026-6CEF-62FB-FADC-307F4A4A6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F5FE2-0FFC-31A8-6130-C977EDC6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0F7B-B71A-FA8E-1F5A-BF82CDEE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41D9B-9FFA-44D9-063D-3021AEEB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9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D1393-9743-3422-3C3C-1F934D7E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A7E7B-1A41-B1EF-FA79-1E84E7CF9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429-ABD0-E090-2262-4AC15E551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2F56-0022-BDFA-5CE6-FBDC0DCF2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3843-615A-B8D0-922B-96E913857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9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E9BFD-1352-D7EE-13A8-43E8CD72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br>
              <a:rPr lang="en-US" sz="5600"/>
            </a:br>
            <a:r>
              <a:rPr lang="en-US" sz="5600"/>
              <a:t>Hardening GKE workloads with custom seccomp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5707E-23C3-5CAD-9FA4-A54FD5235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Irek Pastusiak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C4F5-1718-EE3C-1A4E-45E8B6B7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BBFA9-711D-C2CD-9D29-02E2BBEB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C3995-999A-1CC4-2CB3-4C77C41E59DB}"/>
              </a:ext>
            </a:extLst>
          </p:cNvPr>
          <p:cNvSpPr txBox="1"/>
          <p:nvPr/>
        </p:nvSpPr>
        <p:spPr>
          <a:xfrm>
            <a:off x="1524000" y="2186501"/>
            <a:ext cx="9829800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latin typeface="Monaco" pitchFamily="2" charset="77"/>
              </a:rPr>
              <a:t>crictl ps</a:t>
            </a:r>
            <a:br>
              <a:rPr lang="en-IE" sz="1100">
                <a:latin typeface="Monaco" pitchFamily="2" charset="77"/>
              </a:rPr>
            </a:br>
            <a:endParaRPr lang="en-IE" sz="1100">
              <a:latin typeface="Monaco" pitchFamily="2" charset="77"/>
            </a:endParaRPr>
          </a:p>
          <a:p>
            <a:r>
              <a:rPr lang="en-IE" sz="1100">
                <a:latin typeface="Monaco" pitchFamily="2" charset="77"/>
              </a:rPr>
              <a:t>CONTAINER           IMAGE               CREATED             STATE               NAME                     ATTEMPT             POD ID              POD</a:t>
            </a:r>
          </a:p>
          <a:p>
            <a:r>
              <a:rPr lang="en-IE" sz="1100">
                <a:latin typeface="Monaco" pitchFamily="2" charset="77"/>
              </a:rPr>
              <a:t>dfa4c1575ede3       5df444bf7d968       18 seconds ago      Running             istio-proxy              0                   df268d7a74698       test-api-84b6d5c6b7-bcfkd</a:t>
            </a:r>
          </a:p>
          <a:p>
            <a:r>
              <a:rPr lang="en-IE" sz="1100">
                <a:latin typeface="Monaco" pitchFamily="2" charset="77"/>
              </a:rPr>
              <a:t>b2d7b189ec176       d0770946b9f68       19 seconds ago      Running             test-api                 0                   df268d7a74698       test-api-84b6d5c6b7-bcfkd</a:t>
            </a:r>
          </a:p>
          <a:p>
            <a:r>
              <a:rPr lang="en-IE" sz="1100">
                <a:latin typeface="Monaco" pitchFamily="2" charset="77"/>
              </a:rPr>
              <a:t>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DE653-C24B-B6A4-7D8A-413FB8616966}"/>
              </a:ext>
            </a:extLst>
          </p:cNvPr>
          <p:cNvSpPr txBox="1"/>
          <p:nvPr/>
        </p:nvSpPr>
        <p:spPr>
          <a:xfrm>
            <a:off x="1524000" y="3911794"/>
            <a:ext cx="9829800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latin typeface="Monaco" pitchFamily="2" charset="77"/>
              </a:rPr>
              <a:t>crictl inspect b2d7b189ec176 | grep pid</a:t>
            </a:r>
            <a:br>
              <a:rPr lang="en-IE" sz="1100">
                <a:latin typeface="Monaco" pitchFamily="2" charset="77"/>
              </a:rPr>
            </a:br>
            <a:endParaRPr lang="en-IE" sz="1100">
              <a:latin typeface="Monaco" pitchFamily="2" charset="77"/>
            </a:endParaRPr>
          </a:p>
          <a:p>
            <a:r>
              <a:rPr lang="en-IE" sz="1100">
                <a:latin typeface="Monaco" pitchFamily="2" charset="77"/>
              </a:rPr>
              <a:t>    "pid": 31980,</a:t>
            </a:r>
          </a:p>
          <a:p>
            <a:r>
              <a:rPr lang="en-IE" sz="1100">
                <a:latin typeface="Monaco" pitchFamily="2" charset="77"/>
              </a:rPr>
              <a:t>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EE0D0-5924-1B2D-CEC9-0F4D896440EB}"/>
              </a:ext>
            </a:extLst>
          </p:cNvPr>
          <p:cNvSpPr txBox="1"/>
          <p:nvPr/>
        </p:nvSpPr>
        <p:spPr>
          <a:xfrm>
            <a:off x="1524000" y="4790701"/>
            <a:ext cx="982980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latin typeface="Monaco" pitchFamily="2" charset="77"/>
              </a:rPr>
              <a:t>toolbox apt-get install -y strace</a:t>
            </a:r>
          </a:p>
          <a:p>
            <a:r>
              <a:rPr lang="en-IE" sz="1100">
                <a:latin typeface="Monaco" pitchFamily="2" charset="77"/>
              </a:rPr>
              <a:t>toolbox strace -p 31980</a:t>
            </a:r>
          </a:p>
          <a:p>
            <a:endParaRPr lang="en-IE" sz="1100">
              <a:latin typeface="Monaco" pitchFamily="2" charset="77"/>
            </a:endParaRPr>
          </a:p>
          <a:p>
            <a:r>
              <a:rPr lang="en-IE" sz="1100">
                <a:latin typeface="Monaco" pitchFamily="2" charset="77"/>
              </a:rPr>
              <a:t>...</a:t>
            </a:r>
          </a:p>
          <a:p>
            <a:r>
              <a:rPr lang="en-IE" sz="1100">
                <a:latin typeface="Monaco" pitchFamily="2" charset="77"/>
              </a:rPr>
              <a:t>strace: Process 31980 attached</a:t>
            </a:r>
          </a:p>
          <a:p>
            <a:r>
              <a:rPr lang="en-IE" sz="1100">
                <a:latin typeface="Monaco" pitchFamily="2" charset="77"/>
              </a:rPr>
              <a:t>pselect6(4, [3], NULL, NULL, {tv_sec=0, tv_nsec=891653375}, NULL) = 0 (Timeout)</a:t>
            </a:r>
          </a:p>
          <a:p>
            <a:r>
              <a:rPr lang="en-IE" sz="1100">
                <a:latin typeface="Monaco" pitchFamily="2" charset="77"/>
              </a:rPr>
              <a:t>newfstatat(6, "", {st_mode=S_IFREG|000, st_size=0, ...}, AT_EMPTY_PATH) = 0</a:t>
            </a:r>
          </a:p>
          <a:p>
            <a:r>
              <a:rPr lang="en-IE" sz="1100">
                <a:latin typeface="Monaco" pitchFamily="2" charset="77"/>
              </a:rPr>
              <a:t>newfstatat(7, "", {st_mode=S_IFREG|000, st_size=0, ...}, AT_EMPTY_PATH) = 0</a:t>
            </a:r>
          </a:p>
          <a:p>
            <a:r>
              <a:rPr lang="en-IE" sz="1100">
                <a:latin typeface="Monaco" pitchFamily="2" charset="77"/>
              </a:rPr>
              <a:t>pselect6(4, [3], NULL, NULL, {tv_sec=1, tv_nsec=0}, NULL) = 0 (Timeout)</a:t>
            </a:r>
          </a:p>
          <a:p>
            <a:r>
              <a:rPr lang="en-IE" sz="1100">
                <a:latin typeface="Monaco" pitchFamily="2" charset="7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0415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8451F9-25B2-71D2-C289-BEF55200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EE9C9-F11F-1CD5-DD02-00E89AE2A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Logging in Google Cloud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E733E-C909-6A4C-470C-33EA74DB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Logging syscalls can generate high volume of logs, </a:t>
            </a:r>
            <a:br>
              <a:rPr lang="en-US"/>
            </a:br>
            <a:r>
              <a:rPr lang="en-US"/>
              <a:t>	up to 100 MiB/minute in my case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Google Cloud charges for logs, including logs storage and non-standard retention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Options include: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Change logging configuration, e.g.:</a:t>
            </a:r>
          </a:p>
          <a:p>
            <a:pPr marL="1257300" lvl="2" indent="-228600" algn="l">
              <a:buFont typeface="Arial" panose="020B0604020202020204" pitchFamily="34" charset="0"/>
              <a:buChar char="•"/>
            </a:pPr>
            <a:r>
              <a:rPr lang="en-US"/>
              <a:t>Revoke IAM role from service account assigned to node pool</a:t>
            </a:r>
          </a:p>
          <a:p>
            <a:pPr marL="1257300" lvl="2" indent="-228600" algn="l">
              <a:buFont typeface="Arial" panose="020B0604020202020204" pitchFamily="34" charset="0"/>
              <a:buChar char="•"/>
            </a:pPr>
            <a:r>
              <a:rPr lang="en-US"/>
              <a:t>Configure log router sink exclusion filter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Keeping an eye on metrics, e.g.:</a:t>
            </a:r>
          </a:p>
          <a:p>
            <a:pPr marL="1257300" lvl="2" indent="-228600" algn="l">
              <a:buFont typeface="Arial" panose="020B0604020202020204" pitchFamily="34" charset="0"/>
              <a:buChar char="•"/>
            </a:pPr>
            <a:r>
              <a:rPr lang="en-US"/>
              <a:t>billing/bytes_ingested</a:t>
            </a:r>
          </a:p>
          <a:p>
            <a:pPr marL="1257300" lvl="2" indent="-228600" algn="l">
              <a:buFont typeface="Arial" panose="020B0604020202020204" pitchFamily="34" charset="0"/>
              <a:buChar char="•"/>
            </a:pPr>
            <a:r>
              <a:rPr lang="en-US"/>
              <a:t>exports/log_entry_count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310C7-DC80-9DE8-B7C0-3C34F1399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F257B-FC7C-A265-C304-B1BDFC29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Tracee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54D5E-CF67-F17B-86E0-1EE47517B468}"/>
              </a:ext>
            </a:extLst>
          </p:cNvPr>
          <p:cNvSpPr txBox="1"/>
          <p:nvPr/>
        </p:nvSpPr>
        <p:spPr>
          <a:xfrm>
            <a:off x="1524000" y="2186501"/>
            <a:ext cx="9423163" cy="1615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latin typeface="Monaco" pitchFamily="2" charset="77"/>
              </a:rPr>
              <a:t>apiVersion: tracee.aquasec.com/v1beta1</a:t>
            </a:r>
          </a:p>
          <a:p>
            <a:r>
              <a:rPr lang="en-IE" sz="1100">
                <a:latin typeface="Monaco" pitchFamily="2" charset="77"/>
              </a:rPr>
              <a:t>kind: Policy</a:t>
            </a:r>
          </a:p>
          <a:p>
            <a:r>
              <a:rPr lang="en-IE" sz="1100">
                <a:latin typeface="Monaco" pitchFamily="2" charset="77"/>
              </a:rPr>
              <a:t>metadata:</a:t>
            </a:r>
          </a:p>
          <a:p>
            <a:r>
              <a:rPr lang="en-IE" sz="1100">
                <a:latin typeface="Monaco" pitchFamily="2" charset="77"/>
              </a:rPr>
              <a:t>  name: tracee-uid-10010</a:t>
            </a:r>
          </a:p>
          <a:p>
            <a:r>
              <a:rPr lang="en-IE" sz="1100">
                <a:latin typeface="Monaco" pitchFamily="2" charset="77"/>
              </a:rPr>
              <a:t>spec:</a:t>
            </a:r>
          </a:p>
          <a:p>
            <a:r>
              <a:rPr lang="en-IE" sz="1100">
                <a:latin typeface="Monaco" pitchFamily="2" charset="77"/>
              </a:rPr>
              <a:t>  scope:</a:t>
            </a:r>
          </a:p>
          <a:p>
            <a:r>
              <a:rPr lang="en-IE" sz="1100">
                <a:latin typeface="Monaco" pitchFamily="2" charset="77"/>
              </a:rPr>
              <a:t>    - uid=10010</a:t>
            </a:r>
          </a:p>
          <a:p>
            <a:r>
              <a:rPr lang="en-IE" sz="1100">
                <a:latin typeface="Monaco" pitchFamily="2" charset="77"/>
              </a:rPr>
              <a:t>  rules:</a:t>
            </a:r>
          </a:p>
          <a:p>
            <a:r>
              <a:rPr lang="en-IE" sz="1100">
                <a:latin typeface="Monaco" pitchFamily="2" charset="77"/>
              </a:rPr>
              <a:t>    - event: syscalls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D2FD5-BCEE-2DC5-CB8A-10ADEA7C840B}"/>
              </a:ext>
            </a:extLst>
          </p:cNvPr>
          <p:cNvSpPr txBox="1"/>
          <p:nvPr/>
        </p:nvSpPr>
        <p:spPr>
          <a:xfrm>
            <a:off x="1524000" y="3899019"/>
            <a:ext cx="9423163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latin typeface="Monaco" pitchFamily="2" charset="77"/>
              </a:rPr>
              <a:t>kubectl logs --follow --selector app.kubernetes.io/name=tracee --namespace tracee | jq '.syscall' &gt; 10010.log</a:t>
            </a:r>
          </a:p>
          <a:p>
            <a:endParaRPr lang="en-IE" sz="1100">
              <a:latin typeface="Monaco" pitchFamily="2" charset="77"/>
            </a:endParaRPr>
          </a:p>
          <a:p>
            <a:r>
              <a:rPr lang="en-IE" sz="1100">
                <a:latin typeface="Monaco" pitchFamily="2" charset="77"/>
              </a:rPr>
              <a:t>cat 10010.log | sort | uniq</a:t>
            </a:r>
          </a:p>
          <a:p>
            <a:r>
              <a:rPr lang="en-IE" sz="1100">
                <a:latin typeface="Monaco" pitchFamily="2" charset="77"/>
              </a:rPr>
              <a:t>"accept4"</a:t>
            </a:r>
          </a:p>
          <a:p>
            <a:r>
              <a:rPr lang="en-IE" sz="1100">
                <a:latin typeface="Monaco" pitchFamily="2" charset="77"/>
              </a:rPr>
              <a:t>"close"</a:t>
            </a:r>
          </a:p>
          <a:p>
            <a:r>
              <a:rPr lang="en-IE" sz="1100">
                <a:latin typeface="Monaco" pitchFamily="2" charset="77"/>
              </a:rPr>
              <a:t>"connect"</a:t>
            </a:r>
          </a:p>
          <a:p>
            <a:r>
              <a:rPr lang="en-IE" sz="1100">
                <a:latin typeface="Monaco" pitchFamily="2" charset="77"/>
              </a:rPr>
              <a:t>"epoll_ctl"</a:t>
            </a:r>
          </a:p>
          <a:p>
            <a:r>
              <a:rPr lang="en-IE" sz="1100">
                <a:latin typeface="Monaco" pitchFamily="2" charset="77"/>
              </a:rPr>
              <a:t>"epoll_wait"</a:t>
            </a:r>
          </a:p>
          <a:p>
            <a:r>
              <a:rPr lang="en-IE" sz="1100">
                <a:latin typeface="Monaco" pitchFamily="2" charset="77"/>
              </a:rPr>
              <a:t>"fchmod"</a:t>
            </a:r>
          </a:p>
          <a:p>
            <a:r>
              <a:rPr lang="en-IE" sz="1100">
                <a:latin typeface="Monaco" pitchFamily="2" charset="7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1785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E737F1-AB3D-A201-5D6E-ADEB34BE6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5E02A-9CC8-EF23-BB9E-04204077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Configuring GKE nodes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3205-1A77-A0BF-0C14-E927CB026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/var/lib/kubelet/seccomp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DaemonSet with hostPath volume</a:t>
            </a:r>
          </a:p>
        </p:txBody>
      </p:sp>
    </p:spTree>
    <p:extLst>
      <p:ext uri="{BB962C8B-B14F-4D97-AF65-F5344CB8AC3E}">
        <p14:creationId xmlns:p14="http://schemas.microsoft.com/office/powerpoint/2010/main" val="414812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62600F-2907-4AD3-904E-9E97C3436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2937D-B641-5927-5350-59549A7BE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C</a:t>
            </a: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ustom image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B00AD-7AE4-67DF-EE22-42DEF1866500}"/>
              </a:ext>
            </a:extLst>
          </p:cNvPr>
          <p:cNvSpPr txBox="1"/>
          <p:nvPr/>
        </p:nvSpPr>
        <p:spPr>
          <a:xfrm>
            <a:off x="5059325" y="2833750"/>
            <a:ext cx="2657527" cy="1100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FROM alpine:3.19.0</a:t>
            </a:r>
          </a:p>
          <a:p>
            <a:pPr>
              <a:spcAft>
                <a:spcPts val="600"/>
              </a:spcAft>
            </a:pPr>
            <a:endParaRPr lang="en-IE" sz="1100">
              <a:solidFill>
                <a:srgbClr val="080808"/>
              </a:solidFill>
              <a:effectLst/>
              <a:latin typeface="Monaco" pitchFamily="2" charset="77"/>
            </a:endParaRPr>
          </a:p>
          <a:p>
            <a:pPr>
              <a:spcAft>
                <a:spcPts val="600"/>
              </a:spcAft>
            </a:pP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RUN apk update &amp;&amp; \</a:t>
            </a:r>
          </a:p>
          <a:p>
            <a:pPr>
              <a:spcAft>
                <a:spcPts val="600"/>
              </a:spcAft>
            </a:pP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apk add --no-cache rsync</a:t>
            </a:r>
          </a:p>
        </p:txBody>
      </p:sp>
    </p:spTree>
    <p:extLst>
      <p:ext uri="{BB962C8B-B14F-4D97-AF65-F5344CB8AC3E}">
        <p14:creationId xmlns:p14="http://schemas.microsoft.com/office/powerpoint/2010/main" val="14236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F284D-6B57-6154-CAB6-A817117A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D9E3-A77C-9766-AC03-F990B6CB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DaemonSet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isolation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557BC-B409-3CA9-D5D7-8DA8B770B3AE}"/>
              </a:ext>
            </a:extLst>
          </p:cNvPr>
          <p:cNvSpPr txBox="1"/>
          <p:nvPr/>
        </p:nvSpPr>
        <p:spPr>
          <a:xfrm>
            <a:off x="1524000" y="2186501"/>
            <a:ext cx="9089877" cy="76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apiVersion: v1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kind: Namespace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metadata: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name: seccomp-utils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FA62C-40FC-309D-7B58-AB444E02D57C}"/>
              </a:ext>
            </a:extLst>
          </p:cNvPr>
          <p:cNvSpPr txBox="1"/>
          <p:nvPr/>
        </p:nvSpPr>
        <p:spPr>
          <a:xfrm>
            <a:off x="1523999" y="3063392"/>
            <a:ext cx="9089877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apiVersion: networking.k8s.io/v1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kind: NetworkPolicy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metadata: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name: default-deny-all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namespace: seccomp-utils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spec: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podSelector: { }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policyTypes: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- Ingress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- Egress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5F442-8D22-79BA-4AF5-FD62617FA32D}"/>
              </a:ext>
            </a:extLst>
          </p:cNvPr>
          <p:cNvSpPr txBox="1"/>
          <p:nvPr/>
        </p:nvSpPr>
        <p:spPr>
          <a:xfrm>
            <a:off x="1523998" y="4950564"/>
            <a:ext cx="9089877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apiVersion: v1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kind: ServiceAccount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metadata: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name: seccomp-utils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namespace: seccomp-utils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automountServiceAccountToken: false</a:t>
            </a:r>
          </a:p>
        </p:txBody>
      </p:sp>
    </p:spTree>
    <p:extLst>
      <p:ext uri="{BB962C8B-B14F-4D97-AF65-F5344CB8AC3E}">
        <p14:creationId xmlns:p14="http://schemas.microsoft.com/office/powerpoint/2010/main" val="1233016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73203-A167-3E98-1E7B-9DD4091F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333E7-5C5C-2BED-A56D-00891B18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Seccomp profile as a ConfigMap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0AB48-32D1-696C-15FD-129DC5E7581A}"/>
              </a:ext>
            </a:extLst>
          </p:cNvPr>
          <p:cNvSpPr txBox="1"/>
          <p:nvPr/>
        </p:nvSpPr>
        <p:spPr>
          <a:xfrm>
            <a:off x="4851058" y="1391300"/>
            <a:ext cx="5992533" cy="398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apiVersion: v1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kind: ConfigMap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metadata: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name: seccomp-profiles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namespace: seccomp-utils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data: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error.json: |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{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"defaultAction": "SCMP_ACT_ERRNO",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"architectures": [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"SCMP_ARCH_X86_64",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"SCMP_ARCH_X86",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"SCMP_ARCH_X32"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],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"syscalls": [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{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"names": [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...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],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"action": "SCMP_ACT_ALLOW"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}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]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63812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542581-1D0E-6D7C-C95F-1357A61C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61099-465D-F3D9-44E2-5D8567CA1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DaemonSet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40500-8FB2-953E-9951-018E631C16EE}"/>
              </a:ext>
            </a:extLst>
          </p:cNvPr>
          <p:cNvSpPr txBox="1"/>
          <p:nvPr/>
        </p:nvSpPr>
        <p:spPr>
          <a:xfrm>
            <a:off x="1521151" y="1855811"/>
            <a:ext cx="9084180" cy="4832092"/>
          </a:xfrm>
          <a:prstGeom prst="rect">
            <a:avLst/>
          </a:prstGeom>
          <a:solidFill>
            <a:schemeClr val="bg1">
              <a:lumMod val="95000"/>
              <a:alpha val="50116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apiVersion: apps/v1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kind: DaemonSet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metadata: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name: seccomp-deployer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spec: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...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template:</a:t>
            </a:r>
          </a:p>
          <a:p>
            <a:r>
              <a:rPr lang="en-IE" sz="1100">
                <a:solidFill>
                  <a:srgbClr val="080808"/>
                </a:solidFill>
                <a:latin typeface="Monaco" pitchFamily="2" charset="77"/>
              </a:rPr>
              <a:t>    ...</a:t>
            </a:r>
            <a:endParaRPr lang="en-IE" sz="1100">
              <a:solidFill>
                <a:srgbClr val="080808"/>
              </a:solidFill>
              <a:effectLst/>
              <a:latin typeface="Monaco" pitchFamily="2" charset="77"/>
            </a:endParaRP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spec: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containers: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- command: [ "sh", "-c", "set -x -e; while true; do rsync --verbose --update --delete --recursive 	--copy-links /seccomp-profiles/*.json /var/lib/kubelet/seccomp/profiles; sleep 60s; done" ]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volumeMounts: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- name: seccomp-profiles-host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  mountPath: /var/lib/kubelet/seccomp/profiles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- name: seccomp-profiles-cm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  mountPath: "/seccomp-profiles"</a:t>
            </a:r>
          </a:p>
          <a:p>
            <a:r>
              <a:rPr lang="en-IE" sz="1100">
                <a:solidFill>
                  <a:srgbClr val="080808"/>
                </a:solidFill>
                <a:latin typeface="Monaco" pitchFamily="2" charset="77"/>
              </a:rPr>
              <a:t>		...</a:t>
            </a:r>
            <a:endParaRPr lang="en-IE" sz="1100">
              <a:solidFill>
                <a:srgbClr val="080808"/>
              </a:solidFill>
              <a:effectLst/>
              <a:latin typeface="Monaco" pitchFamily="2" charset="77"/>
            </a:endParaRP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volumes: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- name: seccomp-profiles-host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hostPath: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path: /var/lib/kubelet/seccomp/profiles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type: DirectoryOrCreate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- name: seccomp-profiles-cm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configMap: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name: seccomp-profiles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104693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3A999-A213-B543-7EB1-2BD378B2D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0B086-2EC3-85FE-7C41-2713A856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Deploying secure workload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BB2A4-060C-C647-6BE0-B05B32BA7E2E}"/>
              </a:ext>
            </a:extLst>
          </p:cNvPr>
          <p:cNvSpPr txBox="1"/>
          <p:nvPr/>
        </p:nvSpPr>
        <p:spPr>
          <a:xfrm>
            <a:off x="1524000" y="2186501"/>
            <a:ext cx="908133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apiVersion: apps/v1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kind: Deployment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...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spec: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...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template: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...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spec: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containers: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- name: test-api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...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securityContext: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...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seccompProfile: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  type: Localhost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  localhostProfile: profiles/error.json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securityContext: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seccompProfile: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type: RuntimeDefault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...</a:t>
            </a:r>
          </a:p>
        </p:txBody>
      </p:sp>
    </p:spTree>
    <p:extLst>
      <p:ext uri="{BB962C8B-B14F-4D97-AF65-F5344CB8AC3E}">
        <p14:creationId xmlns:p14="http://schemas.microsoft.com/office/powerpoint/2010/main" val="1528083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965D7-4DA1-6C5B-8B8C-E3A715980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EB056-0DE0-7228-2155-87BF3482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Seccomp a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udit mode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C6E95-05F5-37AF-4AEE-636FCA580D17}"/>
              </a:ext>
            </a:extLst>
          </p:cNvPr>
          <p:cNvSpPr txBox="1"/>
          <p:nvPr/>
        </p:nvSpPr>
        <p:spPr>
          <a:xfrm>
            <a:off x="1524000" y="2186501"/>
            <a:ext cx="9089877" cy="398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apiVersion: v1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kind: ConfigMap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metadata: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name: seccomp-profiles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namespace: seccomp-utils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data: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error.json: |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{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"defaultAction": "SCMP_ACT_LOG",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"architectures": [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"SCMP_ARCH_X86_64",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"SCMP_ARCH_X86",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"SCMP_ARCH_X32"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],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"syscalls": [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{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"names": [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...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],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"action": "SCMP_ACT_ALLOW"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}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]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6373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D1698-88D4-C878-4B46-706019820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A066-8234-8029-A257-7CB0AFB0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Introduction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Seccomp in GKE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Custom seccomp profiles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Logging in Google Cloud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Tracee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Configuring GKE nodes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Seccomp audit mode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/>
              <a:t>Summary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5753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11DA2-AD7D-5938-373C-DA620CFC2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BBA06-C41B-2864-A301-9DF28036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Seccomp logs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0E067-D516-8374-15C5-A943807BBAB7}"/>
              </a:ext>
            </a:extLst>
          </p:cNvPr>
          <p:cNvSpPr txBox="1"/>
          <p:nvPr/>
        </p:nvSpPr>
        <p:spPr>
          <a:xfrm>
            <a:off x="1524000" y="2186501"/>
            <a:ext cx="8884778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sudo journalctl -f | grep SECCOMP | grep 'uid=10010' | cut -d " " -f 17 | tee 10010.log</a:t>
            </a:r>
          </a:p>
          <a:p>
            <a:endParaRPr lang="en-IE" sz="1100">
              <a:solidFill>
                <a:srgbClr val="080808"/>
              </a:solidFill>
              <a:effectLst/>
              <a:latin typeface="Monaco" pitchFamily="2" charset="77"/>
            </a:endParaRP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cat 10010.log | sort | uniq | cut -d "=" -f 2</a:t>
            </a:r>
          </a:p>
          <a:p>
            <a:endParaRPr lang="en-IE" sz="1100">
              <a:solidFill>
                <a:srgbClr val="080808"/>
              </a:solidFill>
              <a:effectLst/>
              <a:latin typeface="Monaco" pitchFamily="2" charset="77"/>
            </a:endParaRP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102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107</a:t>
            </a:r>
          </a:p>
          <a:p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3134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F755E-B38F-F924-766C-E6CFA149E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50367-F028-C619-1B21-95968A81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4C1BE-9BCF-7E30-9CAD-3EC912C1C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It works, finally!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However...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Subsequent profiling cycles revealed syscalls which previous cycles missed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How long is an open question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High-level programming languages, 3rd party frameworks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Changes to application code, base image and library upgrades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Addressing security vulnerability vs building new seccomp profile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Missing a single syscall can cause failures and high volumes of logs</a:t>
            </a:r>
          </a:p>
        </p:txBody>
      </p:sp>
    </p:spTree>
    <p:extLst>
      <p:ext uri="{BB962C8B-B14F-4D97-AF65-F5344CB8AC3E}">
        <p14:creationId xmlns:p14="http://schemas.microsoft.com/office/powerpoint/2010/main" val="48751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21189-F3BB-2F8F-89D8-F617C15E9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1A4F-AC9D-71F6-94BA-5466AF3D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 and GKE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5F5FB-533E-B1A0-FCE3-92A8102E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Linux container – isolated process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Kubernetes – container orchestrator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GKE – Google Kubernetes Engine</a:t>
            </a:r>
          </a:p>
        </p:txBody>
      </p:sp>
    </p:spTree>
    <p:extLst>
      <p:ext uri="{BB962C8B-B14F-4D97-AF65-F5344CB8AC3E}">
        <p14:creationId xmlns:p14="http://schemas.microsoft.com/office/powerpoint/2010/main" val="33809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21189-F3BB-2F8F-89D8-F617C15E9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B1A4F-AC9D-71F6-94BA-5466AF3D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Cpushare and seccomp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5F5FB-533E-B1A0-FCE3-92A8102E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Cpushare - grid computing initiative, distributed supercomputer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Allow a process to make a one-way transition into a secure computing mode - seccomp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Only allowed syscalls: read(), write(), exit(), sigreturn()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Linux kernel version 2.6.12 - 2005</a:t>
            </a:r>
          </a:p>
        </p:txBody>
      </p:sp>
    </p:spTree>
    <p:extLst>
      <p:ext uri="{BB962C8B-B14F-4D97-AF65-F5344CB8AC3E}">
        <p14:creationId xmlns:p14="http://schemas.microsoft.com/office/powerpoint/2010/main" val="351733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03204-32C1-718A-9B38-EF2FAD010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8805C-0236-7A41-BE25-41C0CC5EE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Syscalls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1340E-4D21-E6D8-6C10-EDD320B9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Syscall = system call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Over 400 syscalls in modern kernels, depending on architecture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Reading a file requires 2 syscalls: open and read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Other syscalls include: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chdir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chown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chroot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kill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mkdir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...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D76C5-890C-D1F6-A956-1BD196420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253E-07A8-3AA8-01FE-5D5D93AF6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Seccomp mode 2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D00A-C585-31F4-8818-33173E09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Specify which syscalls are permitted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Linux kernel version 3.5 – 2012</a:t>
            </a:r>
          </a:p>
        </p:txBody>
      </p:sp>
    </p:spTree>
    <p:extLst>
      <p:ext uri="{BB962C8B-B14F-4D97-AF65-F5344CB8AC3E}">
        <p14:creationId xmlns:p14="http://schemas.microsoft.com/office/powerpoint/2010/main" val="156382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37065-B837-5D34-A9BB-1F2248550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67354-5474-C209-2C0D-FE484E591961}"/>
              </a:ext>
            </a:extLst>
          </p:cNvPr>
          <p:cNvSpPr txBox="1"/>
          <p:nvPr/>
        </p:nvSpPr>
        <p:spPr>
          <a:xfrm>
            <a:off x="5288915" y="1845947"/>
            <a:ext cx="6573216" cy="3166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apiVersion: apps/v1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kind: Deployment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...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spec: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...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template: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...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spec: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containers: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- name: test-api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...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securityContext: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...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seccompProfile: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  type: Localhost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    localhostProfile: profiles/error.json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securityContext: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seccompProfile: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    type: RuntimeDefault</a:t>
            </a:r>
            <a:b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</a:br>
            <a:r>
              <a:rPr lang="en-IE" sz="1100">
                <a:solidFill>
                  <a:srgbClr val="080808"/>
                </a:solidFill>
                <a:effectLst/>
                <a:latin typeface="Monaco" pitchFamily="2" charset="77"/>
              </a:rPr>
              <a:t>      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33380-B98F-46D7-3C6B-2492D99F5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Seccomp in Kubernetes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7EE7FE-B782-B47A-DA12-43FB671D1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Container runtime support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Pod security context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Container security context</a:t>
            </a:r>
          </a:p>
        </p:txBody>
      </p:sp>
    </p:spTree>
    <p:extLst>
      <p:ext uri="{BB962C8B-B14F-4D97-AF65-F5344CB8AC3E}">
        <p14:creationId xmlns:p14="http://schemas.microsoft.com/office/powerpoint/2010/main" val="232203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87103-FB19-6055-2F36-0A7E66ED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4A1D8-D8B3-48F1-E8A8-8BA10597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Seccomp in GKE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156BF-6829-F22D-93DB-4D5A7EA0F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Default GKE nodes use Container-Optimized OS with containerd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containerd supports seccomp: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default profile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custom profiles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GKE clusters: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Autopilot – applies default profile to all workloads, no custom profiles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/>
              <a:t>Standard – allows you to enable either default or custom profile</a:t>
            </a:r>
          </a:p>
        </p:txBody>
      </p:sp>
    </p:spTree>
    <p:extLst>
      <p:ext uri="{BB962C8B-B14F-4D97-AF65-F5344CB8AC3E}">
        <p14:creationId xmlns:p14="http://schemas.microsoft.com/office/powerpoint/2010/main" val="256008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0E461-4033-297C-8FA6-187A0669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46B47-5FD2-628E-08AA-18BFE5919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 profiles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3D526-BB31-F8E6-A38B-E8997F725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Create a JSON file with a custom profile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Deploy the profile to GKE nodes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Apply profile to workloads</a:t>
            </a:r>
          </a:p>
        </p:txBody>
      </p:sp>
    </p:spTree>
    <p:extLst>
      <p:ext uri="{BB962C8B-B14F-4D97-AF65-F5344CB8AC3E}">
        <p14:creationId xmlns:p14="http://schemas.microsoft.com/office/powerpoint/2010/main" val="133602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1314</Words>
  <Application>Microsoft Macintosh PowerPoint</Application>
  <PresentationFormat>Widescreen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Monaco</vt:lpstr>
      <vt:lpstr>Office Theme</vt:lpstr>
      <vt:lpstr> Hardening GKE workloads with custom seccomp profiles</vt:lpstr>
      <vt:lpstr>Agenda</vt:lpstr>
      <vt:lpstr>Kubernetes and GKE</vt:lpstr>
      <vt:lpstr>Cpushare and seccomp</vt:lpstr>
      <vt:lpstr>Syscalls</vt:lpstr>
      <vt:lpstr>Seccomp mode 2</vt:lpstr>
      <vt:lpstr>Seccomp in Kubernetes</vt:lpstr>
      <vt:lpstr>Seccomp in GKE</vt:lpstr>
      <vt:lpstr>Custom profiles</vt:lpstr>
      <vt:lpstr>Strace</vt:lpstr>
      <vt:lpstr>Logging in Google Cloud</vt:lpstr>
      <vt:lpstr>Tracee</vt:lpstr>
      <vt:lpstr>Configuring GKE nodes</vt:lpstr>
      <vt:lpstr>Custom image</vt:lpstr>
      <vt:lpstr>DaemonSet isolation</vt:lpstr>
      <vt:lpstr>Seccomp profile as a ConfigMap</vt:lpstr>
      <vt:lpstr>DaemonSet</vt:lpstr>
      <vt:lpstr>Deploying secure workload</vt:lpstr>
      <vt:lpstr>Seccomp audit mode</vt:lpstr>
      <vt:lpstr>Seccomp logs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2024-02-08T18:12:35Z</dcterms:created>
  <dcterms:modified xsi:type="dcterms:W3CDTF">2024-04-07T14:06:58Z</dcterms:modified>
</cp:coreProperties>
</file>