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048E-435F-9F45-9AFB-852290922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6B58B-7DD6-7E43-BECA-DCB373388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E97C0-3FDA-7A46-AAD6-7A86E905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3B2A-F512-D641-BC0B-830902E18C9A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01E69-C076-6C43-9016-8A9B35986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9D4B9-D1ED-A84E-B748-391CE4D9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A98-B9BC-2A42-8E6F-2D5C3F12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4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D6EE-AB4A-E54E-A4A4-F155257A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1D0D5-EA87-AC4F-8BA3-30A640ACF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271FD-E58A-2743-8994-75AFA35C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3B2A-F512-D641-BC0B-830902E18C9A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9E0A6-828F-4642-8E3A-56F06534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39054-1DED-0D49-B8BF-992EBE00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A98-B9BC-2A42-8E6F-2D5C3F12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7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3E2CC7-486A-E34F-96FD-A4D092B6E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29916-28F5-954C-B3CF-4AAC7EAD1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3CFDE-B23C-D949-AD98-3AD0A378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3B2A-F512-D641-BC0B-830902E18C9A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73894-6306-2F4E-BC2D-42ECD9DF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85815-5F77-5542-A237-7C0B436D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A98-B9BC-2A42-8E6F-2D5C3F12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2286-9E7D-8C4E-8839-7249142E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2A51-C9A9-534D-A91F-97882F314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6EDEE-6862-EC46-9343-40A0DFB2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3B2A-F512-D641-BC0B-830902E18C9A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53B42-3C71-E244-90BF-36805A27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75EE8-1BC2-1548-B724-08851F5C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A98-B9BC-2A42-8E6F-2D5C3F12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1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37BF-3405-A04E-8667-CDAFC949F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500A3-BD09-9141-9338-6482C222C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E5038-E085-8046-AE9F-6D76F8BD8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3B2A-F512-D641-BC0B-830902E18C9A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4FB47-A9D0-E24F-904B-3651C9BA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7B465-9BB2-7148-B251-FC2F828B4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A98-B9BC-2A42-8E6F-2D5C3F12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77D2-8D65-BF4C-905C-2F807DDB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61E40-B0DD-044B-8697-181DFB604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5CE24-5832-AD40-9681-1BD60B640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7F9DC-A6F6-BF42-AAC3-4BB592D8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3B2A-F512-D641-BC0B-830902E18C9A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47AAD-0E9F-CC49-ACD1-1298AA6C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C705A-1E45-2546-8E14-66467A0C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A98-B9BC-2A42-8E6F-2D5C3F12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8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2DA3-B97F-FF4D-8661-BF497CF4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65A38-E28C-4E4E-A166-C46B97195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5B3FC-630D-4647-83C3-12208CA8D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03AC5-39E0-4649-A3D0-4E9141979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1C63B9-3A6F-1347-B6CB-24BDA86C8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60CBC-0C0F-5E4B-8E42-2EDE0295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3B2A-F512-D641-BC0B-830902E18C9A}" type="datetimeFigureOut">
              <a:rPr lang="en-US" smtClean="0"/>
              <a:t>2/15/21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1CE8B5-7B55-954A-BB4C-7E05B9E2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C502D9-C288-CE4D-A30C-34F0218B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A98-B9BC-2A42-8E6F-2D5C3F12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4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316E-E554-A94F-BA28-13F1E422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256F0-18B9-6745-979A-FA2F0124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3B2A-F512-D641-BC0B-830902E18C9A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803A8-5CB8-984E-BDE4-F2B86E7C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365A8-EC9C-9743-BC98-3D49713E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A98-B9BC-2A42-8E6F-2D5C3F12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9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C7629-82C4-C94F-B54E-F791DB47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3B2A-F512-D641-BC0B-830902E18C9A}" type="datetimeFigureOut">
              <a:rPr lang="en-US" smtClean="0"/>
              <a:t>2/15/21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C64B7-D0B0-4C41-9695-6C1E7AB6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676B9-D3A5-1541-A636-16BC250D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A98-B9BC-2A42-8E6F-2D5C3F12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5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AB8A-83B2-A844-8EBD-C328B79D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2AAD-8774-CC4F-BAB0-375F1842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9FF86-74B8-B349-A858-70A522FAD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BACC2-8AAF-8043-85A8-8CD85F94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3B2A-F512-D641-BC0B-830902E18C9A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4F707-2BA0-4C47-9CE8-A08DF4D7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D92FF-59C0-C649-8D2C-49E42C1F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A98-B9BC-2A42-8E6F-2D5C3F12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5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E894-E503-4540-9540-3FA8193E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E3C24-FD62-FA45-A50F-2E16DEFD0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33EDA-BCC8-BB4B-890C-703F9C02A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1A723-BF99-3D43-BED0-7B5221D4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3B2A-F512-D641-BC0B-830902E18C9A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BB076-824E-A24E-AAD5-2D98E7FA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5C8A2-B460-4243-9B73-13E04728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A98-B9BC-2A42-8E6F-2D5C3F12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0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20002A-374F-E247-A62F-D568C1FD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045E6-C877-E445-83D4-9682143A5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C913F-1052-714B-996B-B687BA2DA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83B2A-F512-D641-BC0B-830902E18C9A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2AEBF-A988-2A43-9BF3-2AD9E1C0E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D22DF-2F74-004E-A2A7-CD9763C65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F5A98-B9BC-2A42-8E6F-2D5C3F12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09E8FB4-270B-4943-8827-F0C0DE1ED7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6077483"/>
                  </p:ext>
                </p:extLst>
              </p:nvPr>
            </p:nvGraphicFramePr>
            <p:xfrm>
              <a:off x="542261" y="281180"/>
              <a:ext cx="9675627" cy="6751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531106">
                      <a:extLst>
                        <a:ext uri="{9D8B030D-6E8A-4147-A177-3AD203B41FA5}">
                          <a16:colId xmlns:a16="http://schemas.microsoft.com/office/drawing/2014/main" val="2010899401"/>
                        </a:ext>
                      </a:extLst>
                    </a:gridCol>
                    <a:gridCol w="2531106">
                      <a:extLst>
                        <a:ext uri="{9D8B030D-6E8A-4147-A177-3AD203B41FA5}">
                          <a16:colId xmlns:a16="http://schemas.microsoft.com/office/drawing/2014/main" val="3677121820"/>
                        </a:ext>
                      </a:extLst>
                    </a:gridCol>
                    <a:gridCol w="2531106">
                      <a:extLst>
                        <a:ext uri="{9D8B030D-6E8A-4147-A177-3AD203B41FA5}">
                          <a16:colId xmlns:a16="http://schemas.microsoft.com/office/drawing/2014/main" val="1743084778"/>
                        </a:ext>
                      </a:extLst>
                    </a:gridCol>
                    <a:gridCol w="2082309">
                      <a:extLst>
                        <a:ext uri="{9D8B030D-6E8A-4147-A177-3AD203B41FA5}">
                          <a16:colId xmlns:a16="http://schemas.microsoft.com/office/drawing/2014/main" val="3970758776"/>
                        </a:ext>
                      </a:extLst>
                    </a:gridCol>
                  </a:tblGrid>
                  <a:tr h="317748"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</a:rPr>
                            <a:t>Low introduction probability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</a:rPr>
                            <a:t>Medium Introduction probability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</a:rPr>
                            <a:t>High introduction probability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6456900"/>
                      </a:ext>
                    </a:extLst>
                  </a:tr>
                  <a:tr h="18157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Testing Frequency</a:t>
                          </a:r>
                        </a:p>
                        <a:p>
                          <a:pPr algn="ctr"/>
                          <a:r>
                            <a:rPr lang="en-US" sz="1100" b="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oMath>
                          </a14:m>
                          <a:r>
                            <a:rPr lang="en-US" sz="1100" dirty="0"/>
                            <a:t> = Introduction probability)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140123"/>
                      </a:ext>
                    </a:extLst>
                  </a:tr>
                  <a:tr h="25722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Weekly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=0.05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  <a:p>
                          <a:pPr algn="ctr"/>
                          <a:r>
                            <a:rPr lang="en-US" sz="1050" dirty="0"/>
                            <a:t>Testing Interval = 7 days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=0.10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5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Testing Interval = 7 days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=0.15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5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Testing Interval = 7 days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1990074"/>
                      </a:ext>
                    </a:extLst>
                  </a:tr>
                  <a:tr h="287486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 Days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=0.05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  <a:p>
                          <a:pPr algn="ctr"/>
                          <a:r>
                            <a:rPr lang="en-US" sz="1050" dirty="0"/>
                            <a:t>Testing Interval = 5 days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=0.10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5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Testing Interval = 5 days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=0.15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5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Testing Interval = 5 days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2550938"/>
                      </a:ext>
                    </a:extLst>
                  </a:tr>
                  <a:tr h="287486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 Days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=0.05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  <a:p>
                          <a:pPr algn="ctr"/>
                          <a:r>
                            <a:rPr lang="en-US" sz="1050" dirty="0"/>
                            <a:t>Testing Interval = 3 days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=0.10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5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Testing Interval = 3 days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=0.15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5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Testing Interval = 3 days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3274520"/>
                      </a:ext>
                    </a:extLst>
                  </a:tr>
                  <a:tr h="18157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Vaccine Effect</a:t>
                          </a:r>
                        </a:p>
                        <a:p>
                          <a:pPr algn="ctr"/>
                          <a:r>
                            <a:rPr lang="en-US" sz="1100" b="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𝑂𝑅</m:t>
                              </m:r>
                            </m:oMath>
                          </a14:m>
                          <a:r>
                            <a:rPr lang="en-US" sz="1100" dirty="0"/>
                            <a:t> = Odds ratio</a:t>
                          </a:r>
                          <a:r>
                            <a:rPr lang="en-US" sz="1100" baseline="0" dirty="0"/>
                            <a:t> for the vaccine effect on residents,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𝑂𝑅</m:t>
                              </m:r>
                            </m:oMath>
                          </a14:m>
                          <a:r>
                            <a:rPr lang="en-US" sz="1100" dirty="0"/>
                            <a:t> = Odds ratio</a:t>
                          </a:r>
                          <a:r>
                            <a:rPr lang="en-US" sz="1100" baseline="0" dirty="0"/>
                            <a:t> for the vaccine effect on staff</a:t>
                          </a:r>
                          <a:r>
                            <a:rPr lang="en-US" sz="1100" dirty="0"/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4300514"/>
                      </a:ext>
                    </a:extLst>
                  </a:tr>
                  <a:tr h="40853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Equal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=0.05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1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1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0" lang="en-US" sz="11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kumimoji="0" lang="en-US" sz="11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1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𝑂𝑅</m:t>
                              </m:r>
                              <m:r>
                                <a:rPr kumimoji="0" lang="en-US" sz="11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= </m:t>
                              </m:r>
                            </m:oMath>
                          </a14:m>
                          <a:r>
                            <a:rPr kumimoji="0" lang="en-US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0.1467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𝑂𝑅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1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0.1467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=0.10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𝑂𝑅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1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0.1467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𝑂𝑅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1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0.1467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=0.15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𝑂𝑅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1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0.1467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𝑂𝑅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1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0.1467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5719616"/>
                      </a:ext>
                    </a:extLst>
                  </a:tr>
                  <a:tr h="40853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Pfizer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=0.05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1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1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0" lang="en-US" sz="11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kumimoji="0" lang="en-US" sz="11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1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𝑂𝑅</m:t>
                              </m:r>
                              <m:r>
                                <a:rPr kumimoji="0" lang="en-US" sz="11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= </m:t>
                              </m:r>
                            </m:oMath>
                          </a14:m>
                          <a:r>
                            <a:rPr kumimoji="0" lang="en-US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0.0619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𝑂𝑅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=0.0434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=0.10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1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1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0" lang="en-US" sz="11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kumimoji="0" lang="en-US" sz="11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1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𝑂𝑅</m:t>
                              </m:r>
                              <m:r>
                                <a:rPr kumimoji="0" lang="en-US" sz="11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= </m:t>
                              </m:r>
                            </m:oMath>
                          </a14:m>
                          <a:r>
                            <a:rPr kumimoji="0" lang="en-US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0.0619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𝑂𝑅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=0.0434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=0.15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1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1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0" lang="en-US" sz="11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kumimoji="0" lang="en-US" sz="11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1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𝑂𝑅</m:t>
                              </m:r>
                              <m:r>
                                <a:rPr kumimoji="0" lang="en-US" sz="11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= </m:t>
                              </m:r>
                            </m:oMath>
                          </a14:m>
                          <a:r>
                            <a:rPr kumimoji="0" lang="en-US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0.0619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𝑂𝑅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=0.0434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0796774"/>
                      </a:ext>
                    </a:extLst>
                  </a:tr>
                  <a:tr h="40853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Moderna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=0.05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𝑂𝑅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=0.1357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𝑂𝑅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=0.0441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=0.10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𝑂𝑅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=0.1357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𝑂𝑅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=0.0441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=0.15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𝑂𝑅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=0.1357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𝑂𝑅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=0.0441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415092"/>
                      </a:ext>
                    </a:extLst>
                  </a:tr>
                  <a:tr h="18157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Vaccine Distribution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</m:oMath>
                          </a14:m>
                          <a:r>
                            <a:rPr lang="en-US" sz="1200" dirty="0"/>
                            <a:t> = Percentage of residents vaccinated</a:t>
                          </a:r>
                          <a:r>
                            <a:rPr lang="en-US" sz="1200" baseline="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</m:oMath>
                          </a14:m>
                          <a:r>
                            <a:rPr lang="en-US" sz="1200" dirty="0"/>
                            <a:t> = Percentage</a:t>
                          </a:r>
                          <a:r>
                            <a:rPr lang="en-US" sz="1200" baseline="0" dirty="0"/>
                            <a:t> of staff vaccinated</a:t>
                          </a:r>
                          <a:r>
                            <a:rPr lang="en-US" sz="1200" dirty="0"/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0188554"/>
                      </a:ext>
                    </a:extLst>
                  </a:tr>
                  <a:tr h="18157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Equal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=0.05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=50%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=50%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=0.10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=50%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=50%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=0.15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=50%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=50%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313419"/>
                      </a:ext>
                    </a:extLst>
                  </a:tr>
                  <a:tr h="18157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Staff priority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=0.05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=30%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=70%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=0.10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=30%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=70%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=0.15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=30%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=70%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6651217"/>
                      </a:ext>
                    </a:extLst>
                  </a:tr>
                  <a:tr h="235049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Resident priority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=0.05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=70%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=30%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=0.10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=70%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=30%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=0.15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=70%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=30%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52308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09E8FB4-270B-4943-8827-F0C0DE1ED7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6077483"/>
                  </p:ext>
                </p:extLst>
              </p:nvPr>
            </p:nvGraphicFramePr>
            <p:xfrm>
              <a:off x="542261" y="281180"/>
              <a:ext cx="9675627" cy="6751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531106">
                      <a:extLst>
                        <a:ext uri="{9D8B030D-6E8A-4147-A177-3AD203B41FA5}">
                          <a16:colId xmlns:a16="http://schemas.microsoft.com/office/drawing/2014/main" val="2010899401"/>
                        </a:ext>
                      </a:extLst>
                    </a:gridCol>
                    <a:gridCol w="2531106">
                      <a:extLst>
                        <a:ext uri="{9D8B030D-6E8A-4147-A177-3AD203B41FA5}">
                          <a16:colId xmlns:a16="http://schemas.microsoft.com/office/drawing/2014/main" val="3677121820"/>
                        </a:ext>
                      </a:extLst>
                    </a:gridCol>
                    <a:gridCol w="2531106">
                      <a:extLst>
                        <a:ext uri="{9D8B030D-6E8A-4147-A177-3AD203B41FA5}">
                          <a16:colId xmlns:a16="http://schemas.microsoft.com/office/drawing/2014/main" val="1743084778"/>
                        </a:ext>
                      </a:extLst>
                    </a:gridCol>
                    <a:gridCol w="2082309">
                      <a:extLst>
                        <a:ext uri="{9D8B030D-6E8A-4147-A177-3AD203B41FA5}">
                          <a16:colId xmlns:a16="http://schemas.microsoft.com/office/drawing/2014/main" val="3970758776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</a:rPr>
                            <a:t>Low introduction probability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</a:rPr>
                            <a:t>Medium Introduction probability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</a:rPr>
                            <a:t>High introduction probability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6456900"/>
                      </a:ext>
                    </a:extLst>
                  </a:tr>
                  <a:tr h="47244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3514" r="-131" b="-123243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140123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Weekly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03" t="-246875" r="-183417" b="-1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500" t="-246875" r="-82500" b="-1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65244" t="-246875" r="-610" b="-13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1990074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 Days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03" t="-336364" r="-183417" b="-11848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500" t="-336364" r="-82500" b="-11848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65244" t="-336364" r="-610" b="-11848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2550938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 Days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03" t="-450000" r="-183417" b="-1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500" t="-450000" r="-82500" b="-1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65244" t="-450000" r="-610" b="-11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3274520"/>
                      </a:ext>
                    </a:extLst>
                  </a:tr>
                  <a:tr h="47244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63158" r="-131" b="-84473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4300514"/>
                      </a:ext>
                    </a:extLst>
                  </a:tr>
                  <a:tr h="5943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Equal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03" t="-465217" r="-183417" b="-5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500" t="-465217" r="-82500" b="-5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65244" t="-465217" r="-610" b="-5978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5719616"/>
                      </a:ext>
                    </a:extLst>
                  </a:tr>
                  <a:tr h="5943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Pfizer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03" t="-553191" r="-183417" b="-4851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500" t="-553191" r="-82500" b="-4851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65244" t="-553191" r="-610" b="-4851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0796774"/>
                      </a:ext>
                    </a:extLst>
                  </a:tr>
                  <a:tr h="5943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Moderna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03" t="-653191" r="-183417" b="-3851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500" t="-653191" r="-82500" b="-3851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65244" t="-653191" r="-610" b="-3851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415092"/>
                      </a:ext>
                    </a:extLst>
                  </a:tr>
                  <a:tr h="48768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31579" r="-131" b="-37631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0188554"/>
                      </a:ext>
                    </a:extLst>
                  </a:tr>
                  <a:tr h="5943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Equal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03" t="-834043" r="-183417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500" t="-834043" r="-82500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65244" t="-834043" r="-610" b="-2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313419"/>
                      </a:ext>
                    </a:extLst>
                  </a:tr>
                  <a:tr h="5943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Staff priority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03" t="-934043" r="-183417" b="-1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500" t="-934043" r="-82500" b="-1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65244" t="-934043" r="-610" b="-1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6651217"/>
                      </a:ext>
                    </a:extLst>
                  </a:tr>
                  <a:tr h="5943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Resident priority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03" t="-1034043" r="-183417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500" t="-1034043" r="-82500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65244" t="-1034043" r="-610" b="-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52308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6890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E27AAEC-73B7-1243-8A15-216872976C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4749976"/>
                  </p:ext>
                </p:extLst>
              </p:nvPr>
            </p:nvGraphicFramePr>
            <p:xfrm>
              <a:off x="604283" y="5183081"/>
              <a:ext cx="7200015" cy="1241679"/>
            </p:xfrm>
            <a:graphic>
              <a:graphicData uri="http://schemas.openxmlformats.org/drawingml/2006/table">
                <a:tbl>
                  <a:tblPr firstRow="1" firstCol="1" lastRow="1" lastCol="1">
                    <a:tableStyleId>{2D5ABB26-0587-4C30-8999-92F81FD0307C}</a:tableStyleId>
                  </a:tblPr>
                  <a:tblGrid>
                    <a:gridCol w="1537589">
                      <a:extLst>
                        <a:ext uri="{9D8B030D-6E8A-4147-A177-3AD203B41FA5}">
                          <a16:colId xmlns:a16="http://schemas.microsoft.com/office/drawing/2014/main" val="1299311390"/>
                        </a:ext>
                      </a:extLst>
                    </a:gridCol>
                    <a:gridCol w="5662426">
                      <a:extLst>
                        <a:ext uri="{9D8B030D-6E8A-4147-A177-3AD203B41FA5}">
                          <a16:colId xmlns:a16="http://schemas.microsoft.com/office/drawing/2014/main" val="201126050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Variable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Distribution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59108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Work Schedule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𝑀𝑢𝑙𝑡𝑖𝑛𝑜𝑚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∼(</m:t>
                                </m:r>
                                <m:sSub>
                                  <m:sSubPr>
                                    <m:ctrlPr>
                                      <a:rPr lang="en-US" sz="12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</a:rPr>
                                      <m:t>𝑚𝑜𝑟𝑛𝑖𝑛𝑔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</a:rPr>
                                  <m:t>=0.4,</m:t>
                                </m:r>
                                <m:sSub>
                                  <m:sSubPr>
                                    <m:ctrlPr>
                                      <a:rPr lang="en-US" sz="12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</a:rPr>
                                      <m:t>𝐴𝑓𝑡𝑒𝑟𝑛𝑜𝑜𝑛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</a:rPr>
                                  <m:t>=0.4,</m:t>
                                </m:r>
                                <m:sSub>
                                  <m:sSubPr>
                                    <m:ctrlPr>
                                      <a:rPr lang="en-US" sz="12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</a:rPr>
                                      <m:t>𝑁𝑖𝑔h𝑡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</a:rPr>
                                  <m:t>=0.2)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626714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Staff type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𝑀𝑢𝑙𝑡𝑖𝑛𝑜𝑚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∼(</m:t>
                                </m:r>
                                <m:sSub>
                                  <m:sSubPr>
                                    <m:ctrlPr>
                                      <a:rPr lang="en-US" sz="12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</a:rPr>
                                      <m:t>𝐶𝑁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</a:rPr>
                                  <m:t>=0.6,</m:t>
                                </m:r>
                                <m:sSub>
                                  <m:sSubPr>
                                    <m:ctrlPr>
                                      <a:rPr lang="en-US" sz="12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</a:rPr>
                                      <m:t>𝑅𝑁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</a:rPr>
                                  <m:t>=0.15,</m:t>
                                </m:r>
                                <m:sSub>
                                  <m:sSubPr>
                                    <m:ctrlPr>
                                      <a:rPr lang="en-US" sz="12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</a:rPr>
                                      <m:t>𝐿𝑃𝑁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</a:rPr>
                                  <m:t>=0.15)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8447452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CN contacts per hour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𝑀𝑢𝑙𝑡𝑖𝑛𝑜𝑚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∼(</m:t>
                                </m:r>
                                <m:sSub>
                                  <m:sSubPr>
                                    <m:ctrlPr>
                                      <a:rPr lang="en-US" sz="12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</a:rPr>
                                  <m:t>=0.7,</m:t>
                                </m:r>
                                <m:sSub>
                                  <m:sSubPr>
                                    <m:ctrlPr>
                                      <a:rPr lang="en-US" sz="12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</a:rPr>
                                  <m:t>=0.3)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564746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RN contacts per hour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𝑀𝑢𝑙𝑡𝑖𝑛𝑜𝑚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∼(</m:t>
                                </m:r>
                                <m:sSub>
                                  <m:sSubPr>
                                    <m:ctrlPr>
                                      <a:rPr lang="en-US" sz="12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</a:rPr>
                                  <m:t>=0.25,</m:t>
                                </m:r>
                                <m:sSub>
                                  <m:sSubPr>
                                    <m:ctrlPr>
                                      <a:rPr lang="en-US" sz="12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</a:rPr>
                                  <m:t>=0.75)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298056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LPN contacts per hour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𝑀𝑢𝑙𝑡𝑖𝑛𝑜𝑚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∼(</m:t>
                                </m:r>
                                <m:sSub>
                                  <m:sSubPr>
                                    <m:ctrlPr>
                                      <a:rPr lang="en-US" sz="12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</a:rPr>
                                  <m:t>=0.15,</m:t>
                                </m:r>
                                <m:sSub>
                                  <m:sSubPr>
                                    <m:ctrlPr>
                                      <a:rPr lang="en-US" sz="12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</a:rPr>
                                  <m:t>=0.2,</m:t>
                                </m:r>
                                <m:sSub>
                                  <m:sSubPr>
                                    <m:ctrlPr>
                                      <a:rPr lang="en-US" sz="12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</a:rPr>
                                  <m:t>=0.25,</m:t>
                                </m:r>
                                <m:sSub>
                                  <m:sSubPr>
                                    <m:ctrlPr>
                                      <a:rPr lang="en-US" sz="12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</a:rPr>
                                  <m:t>=0.2,</m:t>
                                </m:r>
                                <m:sSub>
                                  <m:sSubPr>
                                    <m:ctrlPr>
                                      <a:rPr lang="en-US" sz="12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</a:rPr>
                                  <m:t>=0.2)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520947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E27AAEC-73B7-1243-8A15-216872976C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4749976"/>
                  </p:ext>
                </p:extLst>
              </p:nvPr>
            </p:nvGraphicFramePr>
            <p:xfrm>
              <a:off x="604283" y="5183081"/>
              <a:ext cx="7200015" cy="1241679"/>
            </p:xfrm>
            <a:graphic>
              <a:graphicData uri="http://schemas.openxmlformats.org/drawingml/2006/table">
                <a:tbl>
                  <a:tblPr firstRow="1" firstCol="1" lastRow="1" lastCol="1">
                    <a:tableStyleId>{2D5ABB26-0587-4C30-8999-92F81FD0307C}</a:tableStyleId>
                  </a:tblPr>
                  <a:tblGrid>
                    <a:gridCol w="1537589">
                      <a:extLst>
                        <a:ext uri="{9D8B030D-6E8A-4147-A177-3AD203B41FA5}">
                          <a16:colId xmlns:a16="http://schemas.microsoft.com/office/drawing/2014/main" val="1299311390"/>
                        </a:ext>
                      </a:extLst>
                    </a:gridCol>
                    <a:gridCol w="5662426">
                      <a:extLst>
                        <a:ext uri="{9D8B030D-6E8A-4147-A177-3AD203B41FA5}">
                          <a16:colId xmlns:a16="http://schemas.microsoft.com/office/drawing/2014/main" val="2011260506"/>
                        </a:ext>
                      </a:extLst>
                    </a:gridCol>
                  </a:tblGrid>
                  <a:tr h="18288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Variable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Distribution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5910868"/>
                      </a:ext>
                    </a:extLst>
                  </a:tr>
                  <a:tr h="225679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Work Schedule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069" t="-100000" r="-224" b="-39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671424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Staff type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7069" t="-211765" r="-224" b="-3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4474523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CN contacts per hour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7069" t="-331250" r="-224" b="-23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6474603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RN contacts per hour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7069" t="-405882" r="-224" b="-12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2980563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LPN contacts per hour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7069" t="-537500" r="-224" b="-3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20947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FC8DBF7-F27F-F948-A4AD-190ADB6600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8235840"/>
                  </p:ext>
                </p:extLst>
              </p:nvPr>
            </p:nvGraphicFramePr>
            <p:xfrm>
              <a:off x="604283" y="370347"/>
              <a:ext cx="7221280" cy="2473960"/>
            </p:xfrm>
            <a:graphic>
              <a:graphicData uri="http://schemas.openxmlformats.org/drawingml/2006/table">
                <a:tbl>
                  <a:tblPr firstRow="1" firstCol="1" lastRow="1" lastCol="1">
                    <a:tableStyleId>{2D5ABB26-0587-4C30-8999-92F81FD0307C}</a:tableStyleId>
                  </a:tblPr>
                  <a:tblGrid>
                    <a:gridCol w="4454335">
                      <a:extLst>
                        <a:ext uri="{9D8B030D-6E8A-4147-A177-3AD203B41FA5}">
                          <a16:colId xmlns:a16="http://schemas.microsoft.com/office/drawing/2014/main" val="3178296932"/>
                        </a:ext>
                      </a:extLst>
                    </a:gridCol>
                    <a:gridCol w="1257998">
                      <a:extLst>
                        <a:ext uri="{9D8B030D-6E8A-4147-A177-3AD203B41FA5}">
                          <a16:colId xmlns:a16="http://schemas.microsoft.com/office/drawing/2014/main" val="602256304"/>
                        </a:ext>
                      </a:extLst>
                    </a:gridCol>
                    <a:gridCol w="1508947">
                      <a:extLst>
                        <a:ext uri="{9D8B030D-6E8A-4147-A177-3AD203B41FA5}">
                          <a16:colId xmlns:a16="http://schemas.microsoft.com/office/drawing/2014/main" val="251875272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Name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Value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Reference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6786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Latent period (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)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𝐿𝑜𝑔𝑛𝑜𝑟𝑚𝑎𝑙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(7,3)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[@He2020]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​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</a:rPr>
                                    <m:t>𝑏</m:t>
                                  </m:r>
                                  <m:r>
                                    <a:rPr lang="en-US" sz="1200">
                                      <a:effectLst/>
                                    </a:rPr>
                                    <m:t>,</m:t>
                                  </m:r>
                                  <m:r>
                                    <a:rPr lang="en-US" sz="1200">
                                      <a:effectLst/>
                                    </a:rPr>
                                    <m:t>𝑐</m:t>
                                  </m:r>
                                </m:sup>
                              </m:sSup>
                            </m:oMath>
                          </a14:m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022591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Asymptomatic (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)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0.25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[@Feaster2020]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533645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Average recovery time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)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15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𝑑𝑎𝑦𝑠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376614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Proportion of Hospitalizations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)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0.23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 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140230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Median number of days from symptom onset to hosp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)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4(1,9)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[@CDC2020]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817172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Median number of days of hospitalization for ICU admission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)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6(3,10)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[@CDC2020]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4540611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Median number of days of hospitalization for non-ICU admission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)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12(6,20)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[@CDC2020]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226782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Percentage of deaths on hospitalization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)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11.8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 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073382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Shedding probability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)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0.41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​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</a:rPr>
                                      <m:t>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65559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Infection probability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)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0.41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​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</a:rPr>
                                      <m:t>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946459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Introduction probability (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</a:rPr>
                                <m:t>𝜔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)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​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</a:rPr>
                                      <m:t>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078586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FC8DBF7-F27F-F948-A4AD-190ADB6600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8235840"/>
                  </p:ext>
                </p:extLst>
              </p:nvPr>
            </p:nvGraphicFramePr>
            <p:xfrm>
              <a:off x="604283" y="370347"/>
              <a:ext cx="7221280" cy="2473960"/>
            </p:xfrm>
            <a:graphic>
              <a:graphicData uri="http://schemas.openxmlformats.org/drawingml/2006/table">
                <a:tbl>
                  <a:tblPr firstRow="1" firstCol="1" lastRow="1" lastCol="1">
                    <a:tableStyleId>{2D5ABB26-0587-4C30-8999-92F81FD0307C}</a:tableStyleId>
                  </a:tblPr>
                  <a:tblGrid>
                    <a:gridCol w="4454335">
                      <a:extLst>
                        <a:ext uri="{9D8B030D-6E8A-4147-A177-3AD203B41FA5}">
                          <a16:colId xmlns:a16="http://schemas.microsoft.com/office/drawing/2014/main" val="3178296932"/>
                        </a:ext>
                      </a:extLst>
                    </a:gridCol>
                    <a:gridCol w="1257998">
                      <a:extLst>
                        <a:ext uri="{9D8B030D-6E8A-4147-A177-3AD203B41FA5}">
                          <a16:colId xmlns:a16="http://schemas.microsoft.com/office/drawing/2014/main" val="602256304"/>
                        </a:ext>
                      </a:extLst>
                    </a:gridCol>
                    <a:gridCol w="1508947">
                      <a:extLst>
                        <a:ext uri="{9D8B030D-6E8A-4147-A177-3AD203B41FA5}">
                          <a16:colId xmlns:a16="http://schemas.microsoft.com/office/drawing/2014/main" val="2518752725"/>
                        </a:ext>
                      </a:extLst>
                    </a:gridCol>
                  </a:tblGrid>
                  <a:tr h="18288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Name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Value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Reference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6786000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105882" r="-61932" b="-9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55556" t="-105882" r="-120202" b="-9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78992" t="-105882" b="-99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2259110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218750" r="-61932" b="-95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55556" t="-218750" r="-120202" b="-95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[@Feaster2020]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53364513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300000" r="-61932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55556" t="-300000" r="-120202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3766142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425000" r="-61932" b="-7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55556" t="-425000" r="-120202" b="-7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 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14023052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525000" r="-61932" b="-6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55556" t="-525000" r="-120202" b="-6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[@CDC2020]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81717271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588235" r="-61932" b="-5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55556" t="-588235" r="-120202" b="-5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[@CDC2020]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45406116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731250" r="-61932" b="-4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55556" t="-731250" r="-120202" b="-4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[@CDC2020]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22678295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782353" r="-61932" b="-3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55556" t="-782353" r="-120202" b="-3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 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07338248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937500" r="-61932" b="-2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55556" t="-937500" r="-120202" b="-2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78992" t="-937500" b="-23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6555975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976471" r="-61932" b="-12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55556" t="-976471" r="-120202" b="-12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78992" t="-976471" b="-12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9464591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1143750" r="-61932" b="-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55556" t="-1143750" r="-120202" b="-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78992" t="-1143750" b="-3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78586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A0E1F1C-9622-A543-8FD7-12B40E09D5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4735525"/>
                  </p:ext>
                </p:extLst>
              </p:nvPr>
            </p:nvGraphicFramePr>
            <p:xfrm>
              <a:off x="604283" y="3010394"/>
              <a:ext cx="7242545" cy="2006600"/>
            </p:xfrm>
            <a:graphic>
              <a:graphicData uri="http://schemas.openxmlformats.org/drawingml/2006/table">
                <a:tbl>
                  <a:tblPr firstRow="1" firstCol="1" lastRow="1" lastCol="1">
                    <a:tableStyleId>{2D5ABB26-0587-4C30-8999-92F81FD0307C}</a:tableStyleId>
                  </a:tblPr>
                  <a:tblGrid>
                    <a:gridCol w="3988982">
                      <a:extLst>
                        <a:ext uri="{9D8B030D-6E8A-4147-A177-3AD203B41FA5}">
                          <a16:colId xmlns:a16="http://schemas.microsoft.com/office/drawing/2014/main" val="1917143614"/>
                        </a:ext>
                      </a:extLst>
                    </a:gridCol>
                    <a:gridCol w="1807535">
                      <a:extLst>
                        <a:ext uri="{9D8B030D-6E8A-4147-A177-3AD203B41FA5}">
                          <a16:colId xmlns:a16="http://schemas.microsoft.com/office/drawing/2014/main" val="2175618841"/>
                        </a:ext>
                      </a:extLst>
                    </a:gridCol>
                    <a:gridCol w="1446028">
                      <a:extLst>
                        <a:ext uri="{9D8B030D-6E8A-4147-A177-3AD203B41FA5}">
                          <a16:colId xmlns:a16="http://schemas.microsoft.com/office/drawing/2014/main" val="174456697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Name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Value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Reference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22266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Proportion of staff using PPE(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</a:rPr>
                                <m:t>𝑃𝑃</m:t>
                              </m:r>
                              <m:sSub>
                                <m:sSubPr>
                                  <m:ctrlPr>
                                    <a:rPr lang="en-US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</a:rPr>
                                <m:t>%</m:t>
                              </m:r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)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0.9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​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</a:rPr>
                                      <m:t>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1893227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Proportion of residents using PPE(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</a:rPr>
                                <m:t>𝑃𝑃</m:t>
                              </m:r>
                              <m:sSub>
                                <m:sSubPr>
                                  <m:ctrlPr>
                                    <a:rPr lang="en-US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</a:rPr>
                                <m:t>%</m:t>
                              </m:r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)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0.75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​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</a:rPr>
                                      <m:t>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42106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PPE Effect (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</a:rPr>
                                <m:t>𝑂</m:t>
                              </m:r>
                              <m:sSub>
                                <m:sSubPr>
                                  <m:ctrlPr>
                                    <a:rPr lang="en-US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</a:rPr>
                                    <m:t>𝜋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)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0.1467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[@Chu2020]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​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</a:rPr>
                                    <m:t>𝑎</m:t>
                                  </m:r>
                                </m:sup>
                              </m:sSup>
                            </m:oMath>
                          </a14:m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8242698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Test detection probability(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</a:rPr>
                                <m:t>𝜙</m:t>
                              </m:r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)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80%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​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</a:rPr>
                                      <m:t>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069141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Proportion of Staff tested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90%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​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</a:rPr>
                                      <m:t>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5385092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Proportion of Residents tested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33.3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​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</a:rPr>
                                      <m:t>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3944079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Frequency of testing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Weekly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​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</a:rPr>
                                      <m:t>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996145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Vaccine effect (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</a:rPr>
                                <m:t>𝑂</m:t>
                              </m:r>
                              <m:sSub>
                                <m:sSubPr>
                                  <m:ctrlPr>
                                    <a:rPr lang="en-US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</a:rPr>
                                    <m:t>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)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0.0493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[@Baden2020]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​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</a:rPr>
                                    <m:t>𝑎</m:t>
                                  </m:r>
                                </m:sup>
                              </m:sSup>
                            </m:oMath>
                          </a14:m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958262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Vaccine immunity duration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120 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𝑑𝑎𝑦𝑠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​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</a:rPr>
                                      <m:t>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803340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A0E1F1C-9622-A543-8FD7-12B40E09D5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4735525"/>
                  </p:ext>
                </p:extLst>
              </p:nvPr>
            </p:nvGraphicFramePr>
            <p:xfrm>
              <a:off x="604283" y="3010394"/>
              <a:ext cx="7242545" cy="2006600"/>
            </p:xfrm>
            <a:graphic>
              <a:graphicData uri="http://schemas.openxmlformats.org/drawingml/2006/table">
                <a:tbl>
                  <a:tblPr firstRow="1" firstCol="1" lastRow="1" lastCol="1">
                    <a:tableStyleId>{2D5ABB26-0587-4C30-8999-92F81FD0307C}</a:tableStyleId>
                  </a:tblPr>
                  <a:tblGrid>
                    <a:gridCol w="3988982">
                      <a:extLst>
                        <a:ext uri="{9D8B030D-6E8A-4147-A177-3AD203B41FA5}">
                          <a16:colId xmlns:a16="http://schemas.microsoft.com/office/drawing/2014/main" val="1917143614"/>
                        </a:ext>
                      </a:extLst>
                    </a:gridCol>
                    <a:gridCol w="1807535">
                      <a:extLst>
                        <a:ext uri="{9D8B030D-6E8A-4147-A177-3AD203B41FA5}">
                          <a16:colId xmlns:a16="http://schemas.microsoft.com/office/drawing/2014/main" val="2175618841"/>
                        </a:ext>
                      </a:extLst>
                    </a:gridCol>
                    <a:gridCol w="1446028">
                      <a:extLst>
                        <a:ext uri="{9D8B030D-6E8A-4147-A177-3AD203B41FA5}">
                          <a16:colId xmlns:a16="http://schemas.microsoft.com/office/drawing/2014/main" val="1744566971"/>
                        </a:ext>
                      </a:extLst>
                    </a:gridCol>
                  </a:tblGrid>
                  <a:tr h="18288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Name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Value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Reference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2226660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t="-105882" r="-82166" b="-77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0.9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400877" t="-105882" r="-877" b="-776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8932276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t="-218750" r="-82166" b="-7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0.75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00877" t="-218750" r="-877" b="-7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21061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t="-340000" r="-82166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0.1467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00877" t="-340000" r="-877" b="-6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426983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t="-412500" r="-82166" b="-5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19580" t="-412500" r="-80420" b="-5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00877" t="-412500" r="-877" b="-53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6914157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Proportion of Staff tested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19580" t="-482353" r="-8042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00877" t="-482353" r="-877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3850925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Proportion of Residents tested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19580" t="-582353" r="-8042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00877" t="-582353" r="-877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9440799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Frequency of testing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Weekly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00877" t="-725000" r="-877" b="-2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9614564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t="-942857" r="-82166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0.0493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00877" t="-942857" r="-877" b="-1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5826222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Vaccine immunity duration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19580" t="-858824" r="-80420" b="-2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00877" t="-858824" r="-877" b="-2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03340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0795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38EEBA-9F82-1342-B154-45F25E3F4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026116"/>
              </p:ext>
            </p:extLst>
          </p:nvPr>
        </p:nvGraphicFramePr>
        <p:xfrm>
          <a:off x="742507" y="783882"/>
          <a:ext cx="2889568" cy="2926080"/>
        </p:xfrm>
        <a:graphic>
          <a:graphicData uri="http://schemas.openxmlformats.org/drawingml/2006/table">
            <a:tbl>
              <a:tblPr firstRow="1" firstCol="1" lastRow="1" lastCol="1">
                <a:tableStyleId>{2D5ABB26-0587-4C30-8999-92F81FD0307C}</a:tableStyleId>
              </a:tblPr>
              <a:tblGrid>
                <a:gridCol w="1954848">
                  <a:extLst>
                    <a:ext uri="{9D8B030D-6E8A-4147-A177-3AD203B41FA5}">
                      <a16:colId xmlns:a16="http://schemas.microsoft.com/office/drawing/2014/main" val="2394347553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3907524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Scenario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Value used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95520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Disease Transmission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653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Low transmission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0.38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48088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High transmission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0.45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973318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Introduction Probability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59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Low Introduction Probability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0.05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0264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High Introduction Probability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0.15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0005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Detection Probability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887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Low Detection Probability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0.7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576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High Detection Probability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0.90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5208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PPE effect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553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High effect PPE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0.0722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8285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Low effect PPE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0.3408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5682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Testing Frequency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756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Every 5 days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every 5 days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9627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Every 3 days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every 3 days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527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18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6E2DEF-3FB3-6E47-991E-FF964C197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646196"/>
              </p:ext>
            </p:extLst>
          </p:nvPr>
        </p:nvGraphicFramePr>
        <p:xfrm>
          <a:off x="1094169" y="996950"/>
          <a:ext cx="9586434" cy="351125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82133">
                  <a:extLst>
                    <a:ext uri="{9D8B030D-6E8A-4147-A177-3AD203B41FA5}">
                      <a16:colId xmlns:a16="http://schemas.microsoft.com/office/drawing/2014/main" val="1057347769"/>
                    </a:ext>
                  </a:extLst>
                </a:gridCol>
                <a:gridCol w="1080616">
                  <a:extLst>
                    <a:ext uri="{9D8B030D-6E8A-4147-A177-3AD203B41FA5}">
                      <a16:colId xmlns:a16="http://schemas.microsoft.com/office/drawing/2014/main" val="975087038"/>
                    </a:ext>
                  </a:extLst>
                </a:gridCol>
                <a:gridCol w="991428">
                  <a:extLst>
                    <a:ext uri="{9D8B030D-6E8A-4147-A177-3AD203B41FA5}">
                      <a16:colId xmlns:a16="http://schemas.microsoft.com/office/drawing/2014/main" val="3731942555"/>
                    </a:ext>
                  </a:extLst>
                </a:gridCol>
                <a:gridCol w="1307532">
                  <a:extLst>
                    <a:ext uri="{9D8B030D-6E8A-4147-A177-3AD203B41FA5}">
                      <a16:colId xmlns:a16="http://schemas.microsoft.com/office/drawing/2014/main" val="3485343945"/>
                    </a:ext>
                  </a:extLst>
                </a:gridCol>
                <a:gridCol w="1264429">
                  <a:extLst>
                    <a:ext uri="{9D8B030D-6E8A-4147-A177-3AD203B41FA5}">
                      <a16:colId xmlns:a16="http://schemas.microsoft.com/office/drawing/2014/main" val="1519446036"/>
                    </a:ext>
                  </a:extLst>
                </a:gridCol>
                <a:gridCol w="1034534">
                  <a:extLst>
                    <a:ext uri="{9D8B030D-6E8A-4147-A177-3AD203B41FA5}">
                      <a16:colId xmlns:a16="http://schemas.microsoft.com/office/drawing/2014/main" val="1718219608"/>
                    </a:ext>
                  </a:extLst>
                </a:gridCol>
                <a:gridCol w="1077441">
                  <a:extLst>
                    <a:ext uri="{9D8B030D-6E8A-4147-A177-3AD203B41FA5}">
                      <a16:colId xmlns:a16="http://schemas.microsoft.com/office/drawing/2014/main" val="2247807214"/>
                    </a:ext>
                  </a:extLst>
                </a:gridCol>
                <a:gridCol w="948321">
                  <a:extLst>
                    <a:ext uri="{9D8B030D-6E8A-4147-A177-3AD203B41FA5}">
                      <a16:colId xmlns:a16="http://schemas.microsoft.com/office/drawing/2014/main" val="497032938"/>
                    </a:ext>
                  </a:extLst>
                </a:gridCol>
              </a:tblGrid>
              <a:tr h="22062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Scenario</a:t>
                      </a:r>
                      <a:endParaRPr lang="en-US" sz="1200" dirty="0">
                        <a:effectLst/>
                      </a:endParaRPr>
                    </a:p>
                  </a:txBody>
                  <a:tcPr marL="16433" marR="16433" marT="16433" marB="1643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Epidemic Length</a:t>
                      </a:r>
                      <a:endParaRPr lang="en-US" sz="1200" dirty="0">
                        <a:effectLst/>
                      </a:endParaRPr>
                    </a:p>
                  </a:txBody>
                  <a:tcPr marL="16433" marR="16433" marT="16433" marB="1643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Infection Rate</a:t>
                      </a:r>
                      <a:endParaRPr lang="en-US" sz="1200" dirty="0">
                        <a:effectLst/>
                      </a:endParaRPr>
                    </a:p>
                  </a:txBody>
                  <a:tcPr marL="16433" marR="16433" marT="16433" marB="1643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Total Infected</a:t>
                      </a:r>
                      <a:endParaRPr lang="en-US" sz="1200" dirty="0">
                        <a:effectLst/>
                      </a:endParaRPr>
                    </a:p>
                  </a:txBody>
                  <a:tcPr marL="16433" marR="16433" marT="16433" marB="1643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Infected residents</a:t>
                      </a:r>
                      <a:endParaRPr lang="en-US" sz="1200" dirty="0">
                        <a:effectLst/>
                      </a:endParaRPr>
                    </a:p>
                  </a:txBody>
                  <a:tcPr marL="16433" marR="16433" marT="16433" marB="1643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Infected staff</a:t>
                      </a:r>
                      <a:endParaRPr lang="en-US" sz="1200" dirty="0">
                        <a:effectLst/>
                      </a:endParaRPr>
                    </a:p>
                  </a:txBody>
                  <a:tcPr marL="16433" marR="16433" marT="16433" marB="1643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Hospitalizations</a:t>
                      </a:r>
                      <a:endParaRPr lang="en-US" sz="1200" dirty="0">
                        <a:effectLst/>
                      </a:endParaRPr>
                    </a:p>
                  </a:txBody>
                  <a:tcPr marL="16433" marR="16433" marT="16433" marB="1643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Deaths</a:t>
                      </a:r>
                      <a:endParaRPr lang="en-US" sz="1200" dirty="0">
                        <a:effectLst/>
                      </a:endParaRPr>
                    </a:p>
                  </a:txBody>
                  <a:tcPr marL="16433" marR="16433" marT="16433" marB="1643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330728"/>
                  </a:ext>
                </a:extLst>
              </a:tr>
              <a:tr h="220622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</a:rPr>
                        <a:t>Baseline</a:t>
                      </a:r>
                      <a:endParaRPr lang="en-US" sz="1050" dirty="0">
                        <a:effectLst/>
                      </a:endParaRPr>
                    </a:p>
                  </a:txBody>
                  <a:tcPr marL="11585" marR="11585" marT="11585" marB="1158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</a:rPr>
                        <a:t>24.5 (7,49)</a:t>
                      </a:r>
                      <a:endParaRPr lang="en-US" sz="1050" dirty="0">
                        <a:effectLst/>
                      </a:endParaRPr>
                    </a:p>
                  </a:txBody>
                  <a:tcPr marL="11585" marR="11585" marT="11585" marB="1158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0.22 (0,0.49)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75.5 (1.45,168.05)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40.5 (0,106.65)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29 (1,64)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5 (0,17)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0 (0,2)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818019"/>
                  </a:ext>
                </a:extLst>
              </a:tr>
              <a:tr h="220622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</a:rPr>
                        <a:t>Low transmission</a:t>
                      </a:r>
                      <a:endParaRPr lang="en-US" sz="1050" dirty="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21 (7,59.85)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0.08 (0,0.35)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29 (1.45,119.65)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16.5 (0,79.55)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15 (1,48.3)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2.5 (0,17.1)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0 (0,2.55)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extLst>
                  <a:ext uri="{0D108BD9-81ED-4DB2-BD59-A6C34878D82A}">
                    <a16:rowId xmlns:a16="http://schemas.microsoft.com/office/drawing/2014/main" val="3789007419"/>
                  </a:ext>
                </a:extLst>
              </a:tr>
              <a:tr h="220622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</a:rPr>
                        <a:t>High transmission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21 (7,42)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0.37 (0.01,0.52)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127 (5,180.55)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82.5 (1.45,112)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49.5 (3,68.55)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13 (0,22.2)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1 (0,3.55)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extLst>
                  <a:ext uri="{0D108BD9-81ED-4DB2-BD59-A6C34878D82A}">
                    <a16:rowId xmlns:a16="http://schemas.microsoft.com/office/drawing/2014/main" val="627007936"/>
                  </a:ext>
                </a:extLst>
              </a:tr>
              <a:tr h="287930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</a:rPr>
                        <a:t>Low Introduction Probability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20 (7,42)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0.03 (0,0.51)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11.5 (1,176.45)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7 (0,115.65)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5.5 (0,58.05)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1 (0,19.75)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0 (0,2)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extLst>
                  <a:ext uri="{0D108BD9-81ED-4DB2-BD59-A6C34878D82A}">
                    <a16:rowId xmlns:a16="http://schemas.microsoft.com/office/drawing/2014/main" val="4286954218"/>
                  </a:ext>
                </a:extLst>
              </a:tr>
              <a:tr h="287930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</a:rPr>
                        <a:t>High Introduction Probability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28 (14,74.1)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0.28 (0.02,0.49)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97.5 (7.9,169.25)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52 (2,106.1)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38 (6.45,65)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8.5 (0.45,18.55)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0.5 (0,2)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extLst>
                  <a:ext uri="{0D108BD9-81ED-4DB2-BD59-A6C34878D82A}">
                    <a16:rowId xmlns:a16="http://schemas.microsoft.com/office/drawing/2014/main" val="2758098379"/>
                  </a:ext>
                </a:extLst>
              </a:tr>
              <a:tr h="220622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</a:rPr>
                        <a:t>Low Detection Probability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28 (7,61)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0.28 (0,0.56)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97 (1.45,193.75)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60.5 (0,118.7)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38.5 (1,74.5)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9 (0,20.75)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0 (0,3)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extLst>
                  <a:ext uri="{0D108BD9-81ED-4DB2-BD59-A6C34878D82A}">
                    <a16:rowId xmlns:a16="http://schemas.microsoft.com/office/drawing/2014/main" val="3868459652"/>
                  </a:ext>
                </a:extLst>
              </a:tr>
              <a:tr h="220622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</a:rPr>
                        <a:t>High Detection Probability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26.5 (7,42)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0.16 (0,0.4)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54 (1.45,139.2)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34.5 (0,93.45)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20.5 (1,48)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5 (0,15.1)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0 (0,3)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extLst>
                  <a:ext uri="{0D108BD9-81ED-4DB2-BD59-A6C34878D82A}">
                    <a16:rowId xmlns:a16="http://schemas.microsoft.com/office/drawing/2014/main" val="1139654881"/>
                  </a:ext>
                </a:extLst>
              </a:tr>
              <a:tr h="220622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</a:rPr>
                        <a:t>High effect PPE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14 (7,60)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0.02 (0,0.26)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6 (1,88.55)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2 (0,54.5)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5 (1,39.65)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1 (0,9.55)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0 (0,1)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extLst>
                  <a:ext uri="{0D108BD9-81ED-4DB2-BD59-A6C34878D82A}">
                    <a16:rowId xmlns:a16="http://schemas.microsoft.com/office/drawing/2014/main" val="3241136083"/>
                  </a:ext>
                </a:extLst>
              </a:tr>
              <a:tr h="287930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</a:rPr>
                        <a:t>Low effect PPE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20.5 (14,31.3)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0.79 (0.59,0.94)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271.5 (201.95,324.7)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168 (116.95,203.75)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103 (74.9,125)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21 (9.9,33.1)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1 (0,4)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extLst>
                  <a:ext uri="{0D108BD9-81ED-4DB2-BD59-A6C34878D82A}">
                    <a16:rowId xmlns:a16="http://schemas.microsoft.com/office/drawing/2014/main" val="3939906769"/>
                  </a:ext>
                </a:extLst>
              </a:tr>
              <a:tr h="220622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</a:rPr>
                        <a:t>Every 5 days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20 (5,52.4)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0.07 (0.01,0.45)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25 (2.2,153.4)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13 (0,87.4)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12 (2,60.4)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3 (0,18.6)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0 (0,2)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extLst>
                  <a:ext uri="{0D108BD9-81ED-4DB2-BD59-A6C34878D82A}">
                    <a16:rowId xmlns:a16="http://schemas.microsoft.com/office/drawing/2014/main" val="856476566"/>
                  </a:ext>
                </a:extLst>
              </a:tr>
              <a:tr h="220622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</a:rPr>
                        <a:t>Every 3 days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12 (3,39.6)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0.03 (0,0.17)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9 (1,59)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1 (0,36.4)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5 (1,24.4)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1 (0,5.8)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0 (0,0.8)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extLst>
                  <a:ext uri="{0D108BD9-81ED-4DB2-BD59-A6C34878D82A}">
                    <a16:rowId xmlns:a16="http://schemas.microsoft.com/office/drawing/2014/main" val="2755156237"/>
                  </a:ext>
                </a:extLst>
              </a:tr>
              <a:tr h="220622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</a:rPr>
                        <a:t>Same vaccine effect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11.5 (7,30.75)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0.01 (0,0.1)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4 (1,33.3)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0.5 (0,19)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3 (1,15.65)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0 (0,3)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0 (0,0.55)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extLst>
                  <a:ext uri="{0D108BD9-81ED-4DB2-BD59-A6C34878D82A}">
                    <a16:rowId xmlns:a16="http://schemas.microsoft.com/office/drawing/2014/main" val="637023470"/>
                  </a:ext>
                </a:extLst>
              </a:tr>
              <a:tr h="220622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</a:rPr>
                        <a:t>Pfizer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10 (7,35)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0.01 (0,0.09)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4 (1,30.75)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0 (0,17)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3 (1,16)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0 (0,4)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0 (0,1)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extLst>
                  <a:ext uri="{0D108BD9-81ED-4DB2-BD59-A6C34878D82A}">
                    <a16:rowId xmlns:a16="http://schemas.microsoft.com/office/drawing/2014/main" val="1586708808"/>
                  </a:ext>
                </a:extLst>
              </a:tr>
              <a:tr h="220622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</a:rPr>
                        <a:t>Moderna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14 (7,34.55)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0.01 (0,0.12)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4.5 (1,41.5)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1 (0,23.3)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3.5 (1,14.55)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0.5 (0,4)</a:t>
                      </a:r>
                      <a:endParaRPr lang="en-US" sz="105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</a:rPr>
                        <a:t>0 (0,0.55)</a:t>
                      </a:r>
                      <a:endParaRPr lang="en-US" sz="1050" dirty="0">
                        <a:effectLst/>
                      </a:endParaRPr>
                    </a:p>
                  </a:txBody>
                  <a:tcPr marL="11585" marR="11585" marT="11585" marB="11585"/>
                </a:tc>
                <a:extLst>
                  <a:ext uri="{0D108BD9-81ED-4DB2-BD59-A6C34878D82A}">
                    <a16:rowId xmlns:a16="http://schemas.microsoft.com/office/drawing/2014/main" val="337929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81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28A5F6-0491-0E45-A453-A5324870F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1102"/>
              </p:ext>
            </p:extLst>
          </p:nvPr>
        </p:nvGraphicFramePr>
        <p:xfrm>
          <a:off x="1837295" y="313681"/>
          <a:ext cx="10038755" cy="6230637"/>
        </p:xfrm>
        <a:graphic>
          <a:graphicData uri="http://schemas.openxmlformats.org/drawingml/2006/table">
            <a:tbl>
              <a:tblPr/>
              <a:tblGrid>
                <a:gridCol w="3365029">
                  <a:extLst>
                    <a:ext uri="{9D8B030D-6E8A-4147-A177-3AD203B41FA5}">
                      <a16:colId xmlns:a16="http://schemas.microsoft.com/office/drawing/2014/main" val="3052770802"/>
                    </a:ext>
                  </a:extLst>
                </a:gridCol>
                <a:gridCol w="1080616">
                  <a:extLst>
                    <a:ext uri="{9D8B030D-6E8A-4147-A177-3AD203B41FA5}">
                      <a16:colId xmlns:a16="http://schemas.microsoft.com/office/drawing/2014/main" val="2593506582"/>
                    </a:ext>
                  </a:extLst>
                </a:gridCol>
                <a:gridCol w="910754">
                  <a:extLst>
                    <a:ext uri="{9D8B030D-6E8A-4147-A177-3AD203B41FA5}">
                      <a16:colId xmlns:a16="http://schemas.microsoft.com/office/drawing/2014/main" val="1567046390"/>
                    </a:ext>
                  </a:extLst>
                </a:gridCol>
                <a:gridCol w="899641">
                  <a:extLst>
                    <a:ext uri="{9D8B030D-6E8A-4147-A177-3AD203B41FA5}">
                      <a16:colId xmlns:a16="http://schemas.microsoft.com/office/drawing/2014/main" val="3882007508"/>
                    </a:ext>
                  </a:extLst>
                </a:gridCol>
                <a:gridCol w="1155229">
                  <a:extLst>
                    <a:ext uri="{9D8B030D-6E8A-4147-A177-3AD203B41FA5}">
                      <a16:colId xmlns:a16="http://schemas.microsoft.com/office/drawing/2014/main" val="1489431031"/>
                    </a:ext>
                  </a:extLst>
                </a:gridCol>
                <a:gridCol w="864716">
                  <a:extLst>
                    <a:ext uri="{9D8B030D-6E8A-4147-A177-3AD203B41FA5}">
                      <a16:colId xmlns:a16="http://schemas.microsoft.com/office/drawing/2014/main" val="4182105104"/>
                    </a:ext>
                  </a:extLst>
                </a:gridCol>
                <a:gridCol w="1034579">
                  <a:extLst>
                    <a:ext uri="{9D8B030D-6E8A-4147-A177-3AD203B41FA5}">
                      <a16:colId xmlns:a16="http://schemas.microsoft.com/office/drawing/2014/main" val="3897522132"/>
                    </a:ext>
                  </a:extLst>
                </a:gridCol>
                <a:gridCol w="728191">
                  <a:extLst>
                    <a:ext uri="{9D8B030D-6E8A-4147-A177-3AD203B41FA5}">
                      <a16:colId xmlns:a16="http://schemas.microsoft.com/office/drawing/2014/main" val="40903310"/>
                    </a:ext>
                  </a:extLst>
                </a:gridCol>
              </a:tblGrid>
              <a:tr h="194942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Scenario</a:t>
                      </a:r>
                      <a:endParaRPr lang="en-US" sz="10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Epidemic Length</a:t>
                      </a:r>
                      <a:endParaRPr lang="en-US" sz="10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Infection Rate</a:t>
                      </a:r>
                      <a:endParaRPr lang="en-US" sz="10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Total Infected</a:t>
                      </a:r>
                      <a:endParaRPr lang="en-US" sz="10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Infected residents</a:t>
                      </a:r>
                      <a:endParaRPr lang="en-US" sz="10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Infected staff</a:t>
                      </a:r>
                      <a:endParaRPr lang="en-US" sz="10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Hospitalizations</a:t>
                      </a:r>
                      <a:endParaRPr lang="en-US" sz="10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Deaths</a:t>
                      </a:r>
                      <a:endParaRPr lang="en-US" sz="10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6624728"/>
                  </a:ext>
                </a:extLst>
              </a:tr>
              <a:tr h="250798"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Testing Frequency</a:t>
                      </a:r>
                    </a:p>
                  </a:txBody>
                  <a:tcPr marL="16433" marR="16433" marT="18076" marB="18076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897191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High introduction probability, 7-day testing interval (HI_7)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 (7,66.85)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0.04 (0.01,0.17)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 (3,60.1)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 (0,32.2)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 (2,28.55)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 (0,7.1)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(0,1)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512620"/>
                  </a:ext>
                </a:extLst>
              </a:tr>
              <a:tr h="154787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High introduction probability, 5-day testing interval (HI_5)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 (5,40)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0.02 (0,0.08)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 (1,28.75)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 (0,15.85)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 (1,15)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0.5 (0,3.55)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(0,1)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953584"/>
                  </a:ext>
                </a:extLst>
              </a:tr>
              <a:tr h="154787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High introduction probability, 3-day testing interval (HI_3)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 (3,24)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0.01 (0,0.05)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 (1,15.65)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 (0,6.55)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 (1,12.1)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(0,2)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(0,0)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568675"/>
                  </a:ext>
                </a:extLst>
              </a:tr>
              <a:tr h="154787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Medium introduction probability, 7-day testing interval (MI_7)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10.5 (7,35)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0.01 (0,0.16)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 (1,53.65)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 (0,33.1)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 (1,21.65)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(0,6.55)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(0,1)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398721"/>
                  </a:ext>
                </a:extLst>
              </a:tr>
              <a:tr h="154787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Medium introduction probability, 5-day testing interval (MI_5)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 (5,35)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0.02 (0,0.1)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6.5 (1,34.15)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1.5 (0,16.65)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 (1,14.2)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0.5 (0,3.1)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(0,1)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967760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Medium introduction probability, 3-day testing interval (MI_3)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 (3,24.55)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0.01 (0,0.05)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 (0.45,17.4)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(0,8.1)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 (0.45,10)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(0,2)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(0,0)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294340"/>
                  </a:ext>
                </a:extLst>
              </a:tr>
              <a:tr h="154787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Low introduction probability, 7-day testing interval (LI_7)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12.5 (7,34.1)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0.01 (0,0.09)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3.5 (0,31.4)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0.5 (0,18.4)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 (0,13)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 (0,3.1)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(0,0.55)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746691"/>
                  </a:ext>
                </a:extLst>
              </a:tr>
              <a:tr h="154787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Low introduction probability, 5-day testing interval (LI_5)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 (5,26.1)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0.01 (0,0.05)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 (0,17.55)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 (0,9.55)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 (0,8.55)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(0,2.55)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(0,0.55)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625787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Low introduction probability, 3-day testing interval (LI_3)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 (3,17.55)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0.01 (0,0.03)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 (0,10.2)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(0,4.55)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 (0,4)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(0,1.55)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(0,0)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99737"/>
                  </a:ext>
                </a:extLst>
              </a:tr>
              <a:tr h="250798">
                <a:tc gridSpan="8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Vaccine Distribution</a:t>
                      </a:r>
                    </a:p>
                  </a:txBody>
                  <a:tcPr marL="16433" marR="16433" marT="18076" marB="18076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735110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High introduction probability, Equal distribution (HI_E)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 (7,59.85)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0.04 (0.01,0.2)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12.5 (3,67.2)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4.5 (0,41.85)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 (2,29.65)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 (0,7.55)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(0,1)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564174"/>
                  </a:ext>
                </a:extLst>
              </a:tr>
              <a:tr h="276706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High introduction probability, Resident priority (HI_R)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21 (7,51.95)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0.04 (0.01,0.13)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14.5 (2.45,45.1)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 (0,19.55)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 (2,32.3)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 (0,5)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(0,1)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184264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High introduction probability, Staff priority (HI_S)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20.5 (7,49)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0.03 (0,0.17)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 (1,60)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 (0,37)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 (1,23)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 (0,10.65)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(0,1)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470562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Medium introduction probability, Equal distribution (MI_E)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 (7,41.6)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0.02 (0,0.14)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 (1,47.2)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 (0,29.3)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 (1,18.2)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0.5 (0,5.65)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(0,1)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2545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Medium introduction probability, Resident priority (MI_R)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 (7,45.85)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0.01 (0,0.16)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 (1,54.55)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1.5 (0,29.3)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 (1,28)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 (0,7.65)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(0,0.55)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097046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Medium introduction probability, Staff priority (MI_S)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13.5 (7,56)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0.01 (0,0.13)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4.5 (1,45.65)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 (0,24.3)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 (1,20)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0.5 (0,6)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(0,1)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921836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Low introduction probability, Equal distribution (LI_E)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11.5 (7,35)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0.01 (0,0.1)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 (0,32.75)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0.5 (0,20.55)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 (0,14.55)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 (0,2)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(0,1)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343562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Low introduction probability, Resident priority (LI_R)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 (7,42)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0.02 (0,0.14)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6.5 (1,48.85)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 (0,28.1)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 (1,22.65)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 (0,5.1)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(0,1)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960779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Low introduction probability, Staff priority (LI_S)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11.5 (7,41.1)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0.01 (0,0.11)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 (1,38.2)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 (0,21)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 (1,17.1)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(0,5.55)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(0,1)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001189"/>
                  </a:ext>
                </a:extLst>
              </a:tr>
              <a:tr h="253715">
                <a:tc gridSpan="8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Vaccine Effect</a:t>
                      </a:r>
                    </a:p>
                  </a:txBody>
                  <a:tcPr marL="17892" marR="17892" marT="19681" marB="19681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462087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High introduction probability, Equal effect (HI_E)</a:t>
                      </a:r>
                      <a:endParaRPr lang="en-US" sz="9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21 (7,59.85)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0.04 (0.01,0.13)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 (3,44.75)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4.5 (0,23)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9.5 (3,26)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 (0,4)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(0,1)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39539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High introduction probability, Pfizer OR (HI_P)</a:t>
                      </a:r>
                      <a:endParaRPr lang="en-US" sz="9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21 (7,58.75)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0.05 (0.01,0.12)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17.5 (3,42.3)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 (0,20.55)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10.5 (2.45,26.1)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 (0,5)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(0,1)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312908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High introduction probability, Moderna OR (HI_M)</a:t>
                      </a:r>
                      <a:endParaRPr lang="en-US" sz="9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 (7,63)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0.05 (0.01,0.13)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16.5 (3,46.1)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 (0,23.75)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9.5 (2,29.55)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 (0,6.65)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(0,1)</a:t>
                      </a:r>
                      <a:endParaRPr lang="en-US" sz="9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635215"/>
                  </a:ext>
                </a:extLst>
              </a:tr>
              <a:tr h="279624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Medium introduction probability, Equal effect (MI_E)</a:t>
                      </a:r>
                      <a:endParaRPr lang="en-US" sz="9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11.5 (7,30.75)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0.01 (0,0.1)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 (1,33.3)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0.5 (0,19)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 (1,15.65)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(0,3)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(0,0.55)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71408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Medium introduction probability, Pfizer OR (MI_P)</a:t>
                      </a:r>
                      <a:endParaRPr lang="en-US" sz="9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 (7,35)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0.01 (0,0.09)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 (1,30.75)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(0,17)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 (1,16)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(0,4)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(0,1)</a:t>
                      </a:r>
                      <a:endParaRPr lang="en-US" sz="9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191353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Medium introduction probability, Moderna OR (MI_M)</a:t>
                      </a:r>
                      <a:endParaRPr lang="en-US" sz="9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 (7,34.55)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0.01 (0,0.12)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4.5 (1,41.5)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 (0,23.3)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3.5 (1,14.55)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0.5 (0,4)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(0,0.55)</a:t>
                      </a:r>
                      <a:endParaRPr lang="en-US" sz="9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830223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Low introduction probability, Equal effect (LI_E)</a:t>
                      </a:r>
                      <a:endParaRPr lang="en-US" sz="9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 (7,28)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0.01 (0,0.07)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 (0,23.05)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(0,14.7)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 (0,8.65)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(0,2.55)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(0,0)</a:t>
                      </a:r>
                      <a:endParaRPr lang="en-US" sz="9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625343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Low introduction probability, Pfizer OR (LI_P)</a:t>
                      </a:r>
                      <a:endParaRPr lang="en-US" sz="9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 (7,28)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0.01 (0,0.09)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 (0,32.55)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(0,22.8)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 (0,10.65)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(0,3.65)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(0,0)</a:t>
                      </a:r>
                      <a:endParaRPr lang="en-US" sz="9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835440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Low introduction probability, Moderna OR (LI_M)</a:t>
                      </a:r>
                      <a:endParaRPr lang="en-US" sz="9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11.5 (7,34.1)</a:t>
                      </a:r>
                      <a:endParaRPr lang="en-US" sz="9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0.01 (0,0.07)</a:t>
                      </a:r>
                      <a:endParaRPr lang="en-US" sz="9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2.5 (0,23.2)</a:t>
                      </a:r>
                      <a:endParaRPr lang="en-US" sz="9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(0,13.1)</a:t>
                      </a:r>
                      <a:endParaRPr lang="en-US" sz="9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 (0,11.2)</a:t>
                      </a:r>
                      <a:endParaRPr lang="en-US" sz="9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0.5 (0,2.55)</a:t>
                      </a:r>
                      <a:endParaRPr lang="en-US" sz="9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(0,0.55)</a:t>
                      </a:r>
                      <a:endParaRPr lang="en-US" sz="9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111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94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2235</Words>
  <Application>Microsoft Macintosh PowerPoint</Application>
  <PresentationFormat>Widescreen</PresentationFormat>
  <Paragraphs>542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Cambria Math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Pablo Gomez-vazquez</dc:creator>
  <cp:lastModifiedBy>Jose Pablo Gomez-vazquez</cp:lastModifiedBy>
  <cp:revision>19</cp:revision>
  <dcterms:created xsi:type="dcterms:W3CDTF">2021-02-12T16:47:54Z</dcterms:created>
  <dcterms:modified xsi:type="dcterms:W3CDTF">2021-02-16T05:55:10Z</dcterms:modified>
</cp:coreProperties>
</file>