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104" d="100"/>
          <a:sy n="104" d="100"/>
        </p:scale>
        <p:origin x="8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048E-435F-9F45-9AFB-852290922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6B58B-7DD6-7E43-BECA-DCB373388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97C0-3FDA-7A46-AAD6-7A86E905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1E69-C076-6C43-9016-8A9B3598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D4B9-D1ED-A84E-B748-391CE4D9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4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D6EE-AB4A-E54E-A4A4-F155257A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1D0D5-EA87-AC4F-8BA3-30A640ACF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271FD-E58A-2743-8994-75AFA35C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9E0A6-828F-4642-8E3A-56F06534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39054-1DED-0D49-B8BF-992EBE00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7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E2CC7-486A-E34F-96FD-A4D092B6E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29916-28F5-954C-B3CF-4AAC7EAD1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3CFDE-B23C-D949-AD98-3AD0A378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3894-6306-2F4E-BC2D-42ECD9DF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85815-5F77-5542-A237-7C0B436D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2286-9E7D-8C4E-8839-7249142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2A51-C9A9-534D-A91F-97882F314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EDEE-6862-EC46-9343-40A0DFB2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53B42-3C71-E244-90BF-36805A27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75EE8-1BC2-1548-B724-08851F5C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37BF-3405-A04E-8667-CDAFC949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500A3-BD09-9141-9338-6482C222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5038-E085-8046-AE9F-6D76F8BD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FB47-A9D0-E24F-904B-3651C9BA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7B465-9BB2-7148-B251-FC2F828B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77D2-8D65-BF4C-905C-2F807DDB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1E40-B0DD-044B-8697-181DFB604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5CE24-5832-AD40-9681-1BD60B640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7F9DC-A6F6-BF42-AAC3-4BB592D8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7AAD-0E9F-CC49-ACD1-1298AA6C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C705A-1E45-2546-8E14-66467A0C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8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2DA3-B97F-FF4D-8661-BF497CF4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65A38-E28C-4E4E-A166-C46B97195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5B3FC-630D-4647-83C3-12208CA8D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03AC5-39E0-4649-A3D0-4E9141979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C63B9-3A6F-1347-B6CB-24BDA86C8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60CBC-0C0F-5E4B-8E42-2EDE0295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CE8B5-7B55-954A-BB4C-7E05B9E2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502D9-C288-CE4D-A30C-34F0218B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316E-E554-A94F-BA28-13F1E422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256F0-18B9-6745-979A-FA2F0124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803A8-5CB8-984E-BDE4-F2B86E7C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365A8-EC9C-9743-BC98-3D49713E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9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C7629-82C4-C94F-B54E-F791DB47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C64B7-D0B0-4C41-9695-6C1E7AB6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676B9-D3A5-1541-A636-16BC250D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5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AB8A-83B2-A844-8EBD-C328B79D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2AAD-8774-CC4F-BAB0-375F1842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9FF86-74B8-B349-A858-70A522FAD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BACC2-8AAF-8043-85A8-8CD85F94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4F707-2BA0-4C47-9CE8-A08DF4D7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D92FF-59C0-C649-8D2C-49E42C1F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E894-E503-4540-9540-3FA8193E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E3C24-FD62-FA45-A50F-2E16DEFD0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33EDA-BCC8-BB4B-890C-703F9C02A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1A723-BF99-3D43-BED0-7B5221D4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3B2A-F512-D641-BC0B-830902E18C9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B076-824E-A24E-AAD5-2D98E7FA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5C8A2-B460-4243-9B73-13E04728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0002A-374F-E247-A62F-D568C1FD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045E6-C877-E445-83D4-9682143A5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913F-1052-714B-996B-B687BA2DA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3B2A-F512-D641-BC0B-830902E18C9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2AEBF-A988-2A43-9BF3-2AD9E1C0E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22DF-2F74-004E-A2A7-CD9763C65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5A98-B9BC-2A42-8E6F-2D5C3F12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09E8FB4-270B-4943-8827-F0C0DE1ED7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077483"/>
                  </p:ext>
                </p:extLst>
              </p:nvPr>
            </p:nvGraphicFramePr>
            <p:xfrm>
              <a:off x="542261" y="281180"/>
              <a:ext cx="9675627" cy="6751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531106">
                      <a:extLst>
                        <a:ext uri="{9D8B030D-6E8A-4147-A177-3AD203B41FA5}">
                          <a16:colId xmlns:a16="http://schemas.microsoft.com/office/drawing/2014/main" val="2010899401"/>
                        </a:ext>
                      </a:extLst>
                    </a:gridCol>
                    <a:gridCol w="2531106">
                      <a:extLst>
                        <a:ext uri="{9D8B030D-6E8A-4147-A177-3AD203B41FA5}">
                          <a16:colId xmlns:a16="http://schemas.microsoft.com/office/drawing/2014/main" val="3677121820"/>
                        </a:ext>
                      </a:extLst>
                    </a:gridCol>
                    <a:gridCol w="2531106">
                      <a:extLst>
                        <a:ext uri="{9D8B030D-6E8A-4147-A177-3AD203B41FA5}">
                          <a16:colId xmlns:a16="http://schemas.microsoft.com/office/drawing/2014/main" val="1743084778"/>
                        </a:ext>
                      </a:extLst>
                    </a:gridCol>
                    <a:gridCol w="2082309">
                      <a:extLst>
                        <a:ext uri="{9D8B030D-6E8A-4147-A177-3AD203B41FA5}">
                          <a16:colId xmlns:a16="http://schemas.microsoft.com/office/drawing/2014/main" val="3970758776"/>
                        </a:ext>
                      </a:extLst>
                    </a:gridCol>
                  </a:tblGrid>
                  <a:tr h="317748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</a:rPr>
                            <a:t>Low introduction probability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</a:rPr>
                            <a:t>Medium Introduction probability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</a:rPr>
                            <a:t>High introduction probability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456900"/>
                      </a:ext>
                    </a:extLst>
                  </a:tr>
                  <a:tr h="18157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Testing Frequency</a:t>
                          </a:r>
                        </a:p>
                        <a:p>
                          <a:pPr algn="ctr"/>
                          <a:r>
                            <a:rPr lang="en-US" sz="1100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sz="1100" dirty="0"/>
                            <a:t> = Introduction probability)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40123"/>
                      </a:ext>
                    </a:extLst>
                  </a:tr>
                  <a:tr h="25722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Weekly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:r>
                            <a:rPr lang="en-US" sz="1050" dirty="0"/>
                            <a:t>Testing Interval = 7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Testing Interval = 7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Testing Interval = 7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1990074"/>
                      </a:ext>
                    </a:extLst>
                  </a:tr>
                  <a:tr h="28748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:r>
                            <a:rPr lang="en-US" sz="1050" dirty="0"/>
                            <a:t>Testing Interval = 5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Testing Interval = 5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Testing Interval = 5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550938"/>
                      </a:ext>
                    </a:extLst>
                  </a:tr>
                  <a:tr h="28748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algn="ctr"/>
                          <a:r>
                            <a:rPr lang="en-US" sz="1050" dirty="0"/>
                            <a:t>Testing Interval = 3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Testing Interval = 3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05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Testing Interval = 3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274520"/>
                      </a:ext>
                    </a:extLst>
                  </a:tr>
                  <a:tr h="18157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Vaccine Effect</a:t>
                          </a:r>
                        </a:p>
                        <a:p>
                          <a:pPr algn="ctr"/>
                          <a:r>
                            <a:rPr lang="en-US" sz="1100" b="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𝑂𝑅</m:t>
                              </m:r>
                            </m:oMath>
                          </a14:m>
                          <a:r>
                            <a:rPr lang="en-US" sz="1100" dirty="0"/>
                            <a:t> = Odds ratio</a:t>
                          </a:r>
                          <a:r>
                            <a:rPr lang="en-US" sz="1100" baseline="0" dirty="0"/>
                            <a:t> for the vaccine effect on residents,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𝑂𝑅</m:t>
                              </m:r>
                            </m:oMath>
                          </a14:m>
                          <a:r>
                            <a:rPr lang="en-US" sz="1100" dirty="0"/>
                            <a:t> = Odds ratio</a:t>
                          </a:r>
                          <a:r>
                            <a:rPr lang="en-US" sz="1100" baseline="0" dirty="0"/>
                            <a:t> for the vaccine effect on staff</a:t>
                          </a:r>
                          <a:r>
                            <a:rPr lang="en-US" sz="11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300514"/>
                      </a:ext>
                    </a:extLst>
                  </a:tr>
                  <a:tr h="40853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Equal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𝑂𝑅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0.1467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1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0.1467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1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0.1467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1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0.1467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1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0.1467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1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0.1467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719616"/>
                      </a:ext>
                    </a:extLst>
                  </a:tr>
                  <a:tr h="40853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Pfizer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𝑂𝑅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0.0619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=0.0434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𝑂𝑅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0.0619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=0.0434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1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𝑂𝑅</m:t>
                              </m:r>
                              <m:r>
                                <a:rPr kumimoji="0" lang="en-US" sz="11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</m:t>
                              </m:r>
                            </m:oMath>
                          </a14:m>
                          <a:r>
                            <a:rPr kumimoji="0" lang="en-US" sz="11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0.0619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=0.0434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0796774"/>
                      </a:ext>
                    </a:extLst>
                  </a:tr>
                  <a:tr h="40853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Moderna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=0.1357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=0.0441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=0.1357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=0.0441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=0.1357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𝑂𝑅</m:t>
                                </m:r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=0.0441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415092"/>
                      </a:ext>
                    </a:extLst>
                  </a:tr>
                  <a:tr h="18157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Vaccine Distribution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200" dirty="0"/>
                            <a:t> = Percentage of residents vaccinated</a:t>
                          </a:r>
                          <a:r>
                            <a:rPr lang="en-US" sz="1200" baseline="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200" dirty="0"/>
                            <a:t> = Percentage</a:t>
                          </a:r>
                          <a:r>
                            <a:rPr lang="en-US" sz="1200" baseline="0" dirty="0"/>
                            <a:t> of staff vaccinated</a:t>
                          </a:r>
                          <a:r>
                            <a:rPr lang="en-US" sz="12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0188554"/>
                      </a:ext>
                    </a:extLst>
                  </a:tr>
                  <a:tr h="18157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Equal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=50%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=50%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=50%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=50%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=50%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=50%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313419"/>
                      </a:ext>
                    </a:extLst>
                  </a:tr>
                  <a:tr h="18157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Staff priority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=30%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=70%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=30%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=70%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=30%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=70%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651217"/>
                      </a:ext>
                    </a:extLst>
                  </a:tr>
                  <a:tr h="235049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Resident priority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=0.05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=70%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=30%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=70%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=30%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=0.15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=70%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sz="11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% =30% </m:t>
                                </m:r>
                              </m:oMath>
                            </m:oMathPara>
                          </a14:m>
                          <a:endParaRPr kumimoji="0" lang="en-US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52308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09E8FB4-270B-4943-8827-F0C0DE1ED7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077483"/>
                  </p:ext>
                </p:extLst>
              </p:nvPr>
            </p:nvGraphicFramePr>
            <p:xfrm>
              <a:off x="542261" y="281180"/>
              <a:ext cx="9675627" cy="6751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531106">
                      <a:extLst>
                        <a:ext uri="{9D8B030D-6E8A-4147-A177-3AD203B41FA5}">
                          <a16:colId xmlns:a16="http://schemas.microsoft.com/office/drawing/2014/main" val="2010899401"/>
                        </a:ext>
                      </a:extLst>
                    </a:gridCol>
                    <a:gridCol w="2531106">
                      <a:extLst>
                        <a:ext uri="{9D8B030D-6E8A-4147-A177-3AD203B41FA5}">
                          <a16:colId xmlns:a16="http://schemas.microsoft.com/office/drawing/2014/main" val="3677121820"/>
                        </a:ext>
                      </a:extLst>
                    </a:gridCol>
                    <a:gridCol w="2531106">
                      <a:extLst>
                        <a:ext uri="{9D8B030D-6E8A-4147-A177-3AD203B41FA5}">
                          <a16:colId xmlns:a16="http://schemas.microsoft.com/office/drawing/2014/main" val="1743084778"/>
                        </a:ext>
                      </a:extLst>
                    </a:gridCol>
                    <a:gridCol w="2082309">
                      <a:extLst>
                        <a:ext uri="{9D8B030D-6E8A-4147-A177-3AD203B41FA5}">
                          <a16:colId xmlns:a16="http://schemas.microsoft.com/office/drawing/2014/main" val="397075877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</a:rPr>
                            <a:t>Low introduction probability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</a:rPr>
                            <a:t>Medium Introduction probability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ysClr val="windowText" lastClr="000000"/>
                              </a:solidFill>
                            </a:rPr>
                            <a:t>High introduction probability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6456900"/>
                      </a:ext>
                    </a:extLst>
                  </a:tr>
                  <a:tr h="4724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3514" r="-131" b="-12324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40123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Weekly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246875" r="-183417" b="-1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246875" r="-82500" b="-1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246875" r="-610" b="-1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1990074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336364" r="-183417" b="-118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336364" r="-82500" b="-118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336364" r="-610" b="-1184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55093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 Days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450000" r="-183417" b="-1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450000" r="-82500" b="-1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450000" r="-610" b="-1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274520"/>
                      </a:ext>
                    </a:extLst>
                  </a:tr>
                  <a:tr h="47244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63158" r="-131" b="-84473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300514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Equal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465217" r="-183417" b="-5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465217" r="-82500" b="-5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465217" r="-610" b="-59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719616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Pfizer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553191" r="-183417" b="-4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553191" r="-82500" b="-4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553191" r="-610" b="-4851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0796774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Moderna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653191" r="-183417" b="-3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653191" r="-82500" b="-385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653191" r="-610" b="-3851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415092"/>
                      </a:ext>
                    </a:extLst>
                  </a:tr>
                  <a:tr h="48768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1579" r="-131" b="-37631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0188554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Equal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834043" r="-183417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834043" r="-82500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834043" r="-610" b="-2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313419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Staff priority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934043" r="-183417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934043" r="-82500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934043" r="-610" b="-1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651217"/>
                      </a:ext>
                    </a:extLst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Resident priority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03" t="-1034043" r="-183417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00" t="-1034043" r="-82500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65244" t="-1034043" r="-610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52308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890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28A5F6-0491-0E45-A453-A5324870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74751"/>
              </p:ext>
            </p:extLst>
          </p:nvPr>
        </p:nvGraphicFramePr>
        <p:xfrm>
          <a:off x="1837295" y="313681"/>
          <a:ext cx="10003830" cy="6230637"/>
        </p:xfrm>
        <a:graphic>
          <a:graphicData uri="http://schemas.openxmlformats.org/drawingml/2006/table">
            <a:tbl>
              <a:tblPr/>
              <a:tblGrid>
                <a:gridCol w="3365029">
                  <a:extLst>
                    <a:ext uri="{9D8B030D-6E8A-4147-A177-3AD203B41FA5}">
                      <a16:colId xmlns:a16="http://schemas.microsoft.com/office/drawing/2014/main" val="3052770802"/>
                    </a:ext>
                  </a:extLst>
                </a:gridCol>
                <a:gridCol w="1080616">
                  <a:extLst>
                    <a:ext uri="{9D8B030D-6E8A-4147-A177-3AD203B41FA5}">
                      <a16:colId xmlns:a16="http://schemas.microsoft.com/office/drawing/2014/main" val="2593506582"/>
                    </a:ext>
                  </a:extLst>
                </a:gridCol>
                <a:gridCol w="875829">
                  <a:extLst>
                    <a:ext uri="{9D8B030D-6E8A-4147-A177-3AD203B41FA5}">
                      <a16:colId xmlns:a16="http://schemas.microsoft.com/office/drawing/2014/main" val="1567046390"/>
                    </a:ext>
                  </a:extLst>
                </a:gridCol>
                <a:gridCol w="899641">
                  <a:extLst>
                    <a:ext uri="{9D8B030D-6E8A-4147-A177-3AD203B41FA5}">
                      <a16:colId xmlns:a16="http://schemas.microsoft.com/office/drawing/2014/main" val="3882007508"/>
                    </a:ext>
                  </a:extLst>
                </a:gridCol>
                <a:gridCol w="1155229">
                  <a:extLst>
                    <a:ext uri="{9D8B030D-6E8A-4147-A177-3AD203B41FA5}">
                      <a16:colId xmlns:a16="http://schemas.microsoft.com/office/drawing/2014/main" val="1489431031"/>
                    </a:ext>
                  </a:extLst>
                </a:gridCol>
                <a:gridCol w="864716">
                  <a:extLst>
                    <a:ext uri="{9D8B030D-6E8A-4147-A177-3AD203B41FA5}">
                      <a16:colId xmlns:a16="http://schemas.microsoft.com/office/drawing/2014/main" val="4182105104"/>
                    </a:ext>
                  </a:extLst>
                </a:gridCol>
                <a:gridCol w="1034579">
                  <a:extLst>
                    <a:ext uri="{9D8B030D-6E8A-4147-A177-3AD203B41FA5}">
                      <a16:colId xmlns:a16="http://schemas.microsoft.com/office/drawing/2014/main" val="3897522132"/>
                    </a:ext>
                  </a:extLst>
                </a:gridCol>
                <a:gridCol w="728191">
                  <a:extLst>
                    <a:ext uri="{9D8B030D-6E8A-4147-A177-3AD203B41FA5}">
                      <a16:colId xmlns:a16="http://schemas.microsoft.com/office/drawing/2014/main" val="40903310"/>
                    </a:ext>
                  </a:extLst>
                </a:gridCol>
              </a:tblGrid>
              <a:tr h="194942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Scenario</a:t>
                      </a:r>
                      <a:endParaRPr lang="en-US" sz="10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Epidemic Length</a:t>
                      </a:r>
                      <a:endParaRPr lang="en-US" sz="10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InfectionRate</a:t>
                      </a:r>
                      <a:endParaRPr lang="en-US" sz="10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Total Infected</a:t>
                      </a:r>
                      <a:endParaRPr lang="en-US" sz="10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Infected residents</a:t>
                      </a:r>
                      <a:endParaRPr lang="en-US" sz="10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Infected staff</a:t>
                      </a:r>
                      <a:endParaRPr lang="en-US" sz="10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Hospitalizations</a:t>
                      </a:r>
                      <a:endParaRPr lang="en-US" sz="10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Deaths</a:t>
                      </a:r>
                      <a:endParaRPr lang="en-US" sz="10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624728"/>
                  </a:ext>
                </a:extLst>
              </a:tr>
              <a:tr h="250798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Testing Frequency</a:t>
                      </a:r>
                    </a:p>
                  </a:txBody>
                  <a:tcPr marL="16433" marR="16433" marT="18076" marB="18076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97191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 introduction probability, 7-day testing interval (HI_7)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 (7,66.85)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0.04 (0.01,0.17)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 (3,60.1)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 (0,32.2)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 (2,28.55)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(0,7.1)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12620"/>
                  </a:ext>
                </a:extLst>
              </a:tr>
              <a:tr h="154787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 introduction probability, 5-day testing interval (HI_5)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 (5,40)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0.02 (0,0.08)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8 (1,28.75)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(0,15.85)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 (1,15)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 (0,3.55)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53584"/>
                  </a:ext>
                </a:extLst>
              </a:tr>
              <a:tr h="154787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 introduction probability, 3-day testing interval (HI_3)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 (3,24)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(0,0.05)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 (1,15.65)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(0,6.55)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(1,12.1)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(0,2)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68675"/>
                  </a:ext>
                </a:extLst>
              </a:tr>
              <a:tr h="154787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Medium introduction probability, 7-day testing interval (MI_7)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10.5 (7,35)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(0,0.16)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(1,53.65)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(0,33.1)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(1,21.65)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(0,6.55)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398721"/>
                  </a:ext>
                </a:extLst>
              </a:tr>
              <a:tr h="154787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Medium introduction probability, 5-day testing interval (MI_5)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 (5,35)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0.02 (0,0.1)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6.5 (1,34.15)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1.5 (0,16.65)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 (1,14.2)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 (0,3.1)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967760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Medium introduction probability, 3-day testing interval (MI_3)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 (3,24.55)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(0,0.05)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 (0.45,17.4)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(0,8.1)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(0.45,10)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(0,2)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294340"/>
                  </a:ext>
                </a:extLst>
              </a:tr>
              <a:tr h="154787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 introduction probability, 7-day testing interval (LI_7)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12.5 (7,34.1)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(0,0.09)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3.5 (0,31.4)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 (0,18.4)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(0,13)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(0,3.1)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(0,0.55)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746691"/>
                  </a:ext>
                </a:extLst>
              </a:tr>
              <a:tr h="154787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 introduction probability, 5-day testing interval (LI_5)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 (5,26.1)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(0,0.05)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(0,17.55)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(0,9.55)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(0,8.55)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(0,2.55)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(0,0.55)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25787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 introduction probability, 3-day testing interval (LI_3)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 (3,17.55)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(0,0.03)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(0,10.2)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(0,4.55)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(0,4)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99737"/>
                  </a:ext>
                </a:extLst>
              </a:tr>
              <a:tr h="250798">
                <a:tc gridSpan="8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Vaccine Distribution</a:t>
                      </a:r>
                    </a:p>
                  </a:txBody>
                  <a:tcPr marL="16433" marR="16433" marT="18076" marB="18076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35110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 introduction probability, Equal distribution (HI_E)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 (7,59.85)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0.04 (0.01,0.2)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12.5 (3,67.2)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4.5 (0,41.85)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 (2,29.65)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(0,7.55)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564174"/>
                  </a:ext>
                </a:extLst>
              </a:tr>
              <a:tr h="276706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 introduction probability, Resident priority (HI_R)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 (7,51.95)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0.04 (0.01,0.13)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14.5 (2.45,45.1)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(0,19.55)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 (2,32.3)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184264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 introduction probability, Staff priority (HI_S)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20.5 (7,49)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0.03 (0,0.17)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 (1,60)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(0,37)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 (1,23)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(0,10.65)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70562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Medium introduction probability, Equal distribution (MI_E)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 (7,41.6)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0.02 (0,0.14)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 (1,47.2)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(0,29.3)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(1,18.2)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 (0,5.65)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2545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Medium introduction probability, Resident priority (MI_R)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 (7,45.85)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(0,0.16)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 (1,54.55)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1.5 (0,29.3)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(1,28)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(0,7.65)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(0,0.55)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97046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Medium introduction probability, Staff priority (MI_S)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13.5 (7,56)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(0,0.13)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4.5 (1,45.65)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(0,24.3)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 (1,20)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 (0,6)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21836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 introduction probability, Equal distribution (LI_E)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11.5 (7,35)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 (0,32.75)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 (0,20.55)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(0,14.55)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(0,2)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43562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 introduction probability, Resident priority (LI_R)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 (7,42)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0.02 (0,0.14)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6.5 (1,48.85)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(0,28.1)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(1,22.65)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(0,5.1)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60779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 introduction probability, Staff priority (LI_S)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11.5 (7,41.1)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(0,0.11)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(1,38.2)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(0,21)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 (1,17.1)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(0,5.55)</a:t>
                      </a:r>
                      <a:endParaRPr lang="en-US" sz="90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6433" marR="16433" marT="16433" marB="16433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01189"/>
                  </a:ext>
                </a:extLst>
              </a:tr>
              <a:tr h="253715">
                <a:tc gridSpan="8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Vaccine Effect</a:t>
                      </a:r>
                    </a:p>
                  </a:txBody>
                  <a:tcPr marL="17892" marR="17892" marT="19681" marB="19681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462087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 introduction probability, Equal effect (HI_E)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 (7,59.85)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0.04 (0.01,0.13)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 (3,44.75)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4.5 (0,23)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9.5 (3,26)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(0,4)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39539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 introduction probability, Pfizer OR (HI_P)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 (7,58.75)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0.05 (0.01,0.12)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17.5 (3,42.3)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 (0,20.55)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10.5 (2.45,26.1)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312908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High introduction probability, Moderna OR (HI_M)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 (7,63)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0.05 (0.01,0.13)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16.5 (3,46.1)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 (0,23.75)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9.5 (2,29.55)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(0,6.65)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635215"/>
                  </a:ext>
                </a:extLst>
              </a:tr>
              <a:tr h="279624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Medium introduction probability, Equal effect (MI_E)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11.5 (7,30.75)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(0,0.1)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(1,33.3)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 (0,19)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 (1,15.65)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(0,3)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(0,0.55)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71408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Medium introduction probability, Pfizer OR (MI_P)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 (7,35)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(0,0.09)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 (1,30.75)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(0,17)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 (1,16)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(0,4)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91353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Medium introduction probability, Moderna OR (MI_M)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14 (7,34.55)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(0,0.12)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4.5 (1,41.5)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(0,23.3)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3.5 (1,14.55)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 (0,4)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(0,0.55)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30223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 introduction probability, Equal effect (LI_E)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 (7,28)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(0,0.07)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(0,23.05)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(0,14.7)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(0,8.65)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(0,2.55)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25343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 introduction probability, Pfizer OR (LI_P)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 (7,28)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(0,0.09)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(0,32.55)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(0,22.8)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 (0,10.65)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(0,3.65)</a:t>
                      </a:r>
                      <a:endParaRPr lang="en-US" sz="90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835440"/>
                  </a:ext>
                </a:extLst>
              </a:tr>
              <a:tr h="194942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 introduction probability, Moderna OR (LI_M)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11.5 (7,34.1)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 (0,0.07)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2.5 (0,23.2)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(0,13.1)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 (0,11.2)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 (0,2.55)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 (0,0.55)</a:t>
                      </a:r>
                      <a:endParaRPr lang="en-US" sz="900" dirty="0">
                        <a:effectLst/>
                      </a:endParaRPr>
                    </a:p>
                  </a:txBody>
                  <a:tcPr marL="17892" marR="17892" marT="17892" marB="17892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111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94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1444</Words>
  <Application>Microsoft Macintosh PowerPoint</Application>
  <PresentationFormat>Widescreen</PresentationFormat>
  <Paragraphs>317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Pablo Gomez-vazquez</dc:creator>
  <cp:lastModifiedBy>Jose Pablo Gomez-vazquez</cp:lastModifiedBy>
  <cp:revision>14</cp:revision>
  <dcterms:created xsi:type="dcterms:W3CDTF">2021-02-12T16:47:54Z</dcterms:created>
  <dcterms:modified xsi:type="dcterms:W3CDTF">2021-02-15T07:15:34Z</dcterms:modified>
</cp:coreProperties>
</file>