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48E-435F-9F45-9AFB-85229092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B58B-7DD6-7E43-BECA-DCB37338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7C0-3FDA-7A46-AAD6-7A86E905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E69-C076-6C43-9016-8A9B3598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D4B9-D1ED-A84E-B748-391CE4D9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D6EE-AB4A-E54E-A4A4-F155257A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1D0D5-EA87-AC4F-8BA3-30A640AC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71FD-E58A-2743-8994-75AFA35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0A6-828F-4642-8E3A-56F06534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9054-1DED-0D49-B8BF-992EBE00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E2CC7-486A-E34F-96FD-A4D092B6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29916-28F5-954C-B3CF-4AAC7EAD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CFDE-B23C-D949-AD98-3AD0A37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3894-6306-2F4E-BC2D-42ECD9DF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5815-5F77-5542-A237-7C0B436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286-9E7D-8C4E-8839-724914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2A51-C9A9-534D-A91F-97882F31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EDEE-6862-EC46-9343-40A0DFB2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3B42-3C71-E244-90BF-36805A27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5EE8-1BC2-1548-B724-08851F5C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37BF-3405-A04E-8667-CDAFC949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00A3-BD09-9141-9338-6482C222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038-E085-8046-AE9F-6D76F8BD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FB47-A9D0-E24F-904B-3651C9BA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465-9BB2-7148-B251-FC2F82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7D2-8D65-BF4C-905C-2F807DD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1E40-B0DD-044B-8697-181DFB60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5CE24-5832-AD40-9681-1BD60B64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F9DC-A6F6-BF42-AAC3-4BB592D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7AAD-0E9F-CC49-ACD1-1298AA6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705A-1E45-2546-8E14-66467A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DA3-B97F-FF4D-8661-BF497CF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65A38-E28C-4E4E-A166-C46B9719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B3FC-630D-4647-83C3-12208CA8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3AC5-39E0-4649-A3D0-4E914197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C63B9-3A6F-1347-B6CB-24BDA86C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0CBC-0C0F-5E4B-8E42-2EDE029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CE8B5-7B55-954A-BB4C-7E05B9E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502D9-C288-CE4D-A30C-34F0218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316E-E554-A94F-BA28-13F1E422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56F0-18B9-6745-979A-FA2F012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03A8-5CB8-984E-BDE4-F2B86E7C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65A8-EC9C-9743-BC98-3D49713E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C7629-82C4-C94F-B54E-F791DB47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C64B7-D0B0-4C41-9695-6C1E7AB6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76B9-D3A5-1541-A636-16BC250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AB8A-83B2-A844-8EBD-C328B79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D-8774-CC4F-BAB0-375F1842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FF86-74B8-B349-A858-70A522FA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ACC2-8AAF-8043-85A8-8CD85F94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F707-2BA0-4C47-9CE8-A08DF4D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92FF-59C0-C649-8D2C-49E42C1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E894-E503-4540-9540-3FA8193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3C24-FD62-FA45-A50F-2E16DEFD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33EDA-BCC8-BB4B-890C-703F9C02A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A723-BF99-3D43-BED0-7B5221D4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B076-824E-A24E-AAD5-2D98E7F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C8A2-B460-4243-9B73-13E0472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002A-374F-E247-A62F-D568C1FD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045E6-C877-E445-83D4-9682143A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913F-1052-714B-996B-B687BA2D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3B2A-F512-D641-BC0B-830902E18C9A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AEBF-A988-2A43-9BF3-2AD9E1C0E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2DF-2F74-004E-A2A7-CD9763C6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38615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31774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Testing Frequency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100" dirty="0"/>
                            <a:t> = Introduction probability)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2572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Effect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residents,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staff</a:t>
                          </a:r>
                          <a:r>
                            <a:rPr lang="en-US" sz="11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0.0493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0.0493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0.0493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0.0493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0.0493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0.0493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Distribution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 of residents vaccinated</a:t>
                          </a:r>
                          <a:r>
                            <a:rPr lang="en-US" sz="1200" baseline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</a:t>
                          </a:r>
                          <a:r>
                            <a:rPr lang="en-US" sz="1200" baseline="0" dirty="0"/>
                            <a:t> of staff vaccinated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23504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38615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3514" r="-131" b="-12324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246875" r="-183417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246875" r="-82500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246875" r="-610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336364" r="-183417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336364" r="-82500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336364" r="-610" b="-11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50000" r="-183417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50000" r="-82500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50000" r="-610" b="-1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3158" r="-131" b="-8447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65217" r="-183417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65217" r="-82500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65217" r="-610" b="-5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553191" r="-183417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553191" r="-82500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553191" r="-610" b="-4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653191" r="-183417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653191" r="-82500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653191" r="-610" b="-3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4876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1579" r="-131" b="-3763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834043" r="-183417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834043" r="-8250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834043" r="-610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934043" r="-18341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934043" r="-82500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934043" r="-610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1034043" r="-18341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1034043" r="-825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1034043" r="-610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89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27AAEC-73B7-1243-8A15-216872976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9976"/>
                  </p:ext>
                </p:extLst>
              </p:nvPr>
            </p:nvGraphicFramePr>
            <p:xfrm>
              <a:off x="604283" y="5183081"/>
              <a:ext cx="7200015" cy="1239203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1537589">
                      <a:extLst>
                        <a:ext uri="{9D8B030D-6E8A-4147-A177-3AD203B41FA5}">
                          <a16:colId xmlns:a16="http://schemas.microsoft.com/office/drawing/2014/main" val="1299311390"/>
                        </a:ext>
                      </a:extLst>
                    </a:gridCol>
                    <a:gridCol w="5662426">
                      <a:extLst>
                        <a:ext uri="{9D8B030D-6E8A-4147-A177-3AD203B41FA5}">
                          <a16:colId xmlns:a16="http://schemas.microsoft.com/office/drawing/2014/main" val="20112605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Variable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Distribution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9108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Work Schedule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𝑚𝑜𝑟𝑛𝑖𝑛𝑔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=0.4,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𝐴𝑓𝑡𝑒𝑟𝑛𝑜𝑜𝑛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=0.4,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𝑁𝑖𝑔h𝑡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626714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Staff type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=0.6,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=0.15,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𝐿𝑃𝑁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=0.15)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84474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=0.7,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=0.3)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564746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=0.25,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=0.75)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980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LPN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𝑀𝑢𝑙𝑡𝑖𝑛𝑜𝑚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∼(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=0.15,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=0.25,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=0.2,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=0.2)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52094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27AAEC-73B7-1243-8A15-216872976C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49976"/>
                  </p:ext>
                </p:extLst>
              </p:nvPr>
            </p:nvGraphicFramePr>
            <p:xfrm>
              <a:off x="604283" y="5183081"/>
              <a:ext cx="7200015" cy="1241679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1537589">
                      <a:extLst>
                        <a:ext uri="{9D8B030D-6E8A-4147-A177-3AD203B41FA5}">
                          <a16:colId xmlns:a16="http://schemas.microsoft.com/office/drawing/2014/main" val="1299311390"/>
                        </a:ext>
                      </a:extLst>
                    </a:gridCol>
                    <a:gridCol w="5662426">
                      <a:extLst>
                        <a:ext uri="{9D8B030D-6E8A-4147-A177-3AD203B41FA5}">
                          <a16:colId xmlns:a16="http://schemas.microsoft.com/office/drawing/2014/main" val="2011260506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Variable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Distribution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5910868"/>
                      </a:ext>
                    </a:extLst>
                  </a:tr>
                  <a:tr h="225679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Work Schedule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069" t="-100000" r="-224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671424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Staff type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211765" r="-224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47452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331250" r="-224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47460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405882" r="-224" b="-1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8056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LPN contacts per hour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069" t="-537500" r="-224" b="-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94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C8DBF7-F27F-F948-A4AD-190ADB6600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3354651"/>
                  </p:ext>
                </p:extLst>
              </p:nvPr>
            </p:nvGraphicFramePr>
            <p:xfrm>
              <a:off x="604283" y="370347"/>
              <a:ext cx="7221280" cy="24739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4454335">
                      <a:extLst>
                        <a:ext uri="{9D8B030D-6E8A-4147-A177-3AD203B41FA5}">
                          <a16:colId xmlns:a16="http://schemas.microsoft.com/office/drawing/2014/main" val="3178296932"/>
                        </a:ext>
                      </a:extLst>
                    </a:gridCol>
                    <a:gridCol w="1257998">
                      <a:extLst>
                        <a:ext uri="{9D8B030D-6E8A-4147-A177-3AD203B41FA5}">
                          <a16:colId xmlns:a16="http://schemas.microsoft.com/office/drawing/2014/main" val="602256304"/>
                        </a:ext>
                      </a:extLst>
                    </a:gridCol>
                    <a:gridCol w="1508947">
                      <a:extLst>
                        <a:ext uri="{9D8B030D-6E8A-4147-A177-3AD203B41FA5}">
                          <a16:colId xmlns:a16="http://schemas.microsoft.com/office/drawing/2014/main" val="251875272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6786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Latent period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(7,3)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[@He2020]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02259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Asymptomatic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[@Feaster2020]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33645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Average recovery time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37661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Hospitalizations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40230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Median number of days from symptom onset to hosp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4(1,9)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17172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Median number of days of hospitalization for ICU admission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6(3,10)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54061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Median number of days of hospitalization for non-ICU admission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12(6,20)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6782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Percentage of deaths on hospitalization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11.8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73382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Shedding probability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65559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Infection probability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94645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Introduction 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7858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FC8DBF7-F27F-F948-A4AD-190ADB6600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3354651"/>
                  </p:ext>
                </p:extLst>
              </p:nvPr>
            </p:nvGraphicFramePr>
            <p:xfrm>
              <a:off x="604283" y="370347"/>
              <a:ext cx="7221280" cy="24739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4454335">
                      <a:extLst>
                        <a:ext uri="{9D8B030D-6E8A-4147-A177-3AD203B41FA5}">
                          <a16:colId xmlns:a16="http://schemas.microsoft.com/office/drawing/2014/main" val="3178296932"/>
                        </a:ext>
                      </a:extLst>
                    </a:gridCol>
                    <a:gridCol w="1257998">
                      <a:extLst>
                        <a:ext uri="{9D8B030D-6E8A-4147-A177-3AD203B41FA5}">
                          <a16:colId xmlns:a16="http://schemas.microsoft.com/office/drawing/2014/main" val="602256304"/>
                        </a:ext>
                      </a:extLst>
                    </a:gridCol>
                    <a:gridCol w="1508947">
                      <a:extLst>
                        <a:ext uri="{9D8B030D-6E8A-4147-A177-3AD203B41FA5}">
                          <a16:colId xmlns:a16="http://schemas.microsoft.com/office/drawing/2014/main" val="251875272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678600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5882" r="-61932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5556" t="-105882" r="-120202" b="-9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8992" t="-105882" b="-9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25911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218750" r="-61932" b="-9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218750" r="-120202" b="-9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[@Feaster2020]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336451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00000" r="-619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300000" r="-12020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376614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425000" r="-61932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425000" r="-120202" b="-7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402305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25000" r="-61932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525000" r="-120202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1717271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88235" r="-61932" b="-5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588235" r="-120202" b="-5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5406116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731250" r="-61932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731250" r="-120202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[@CDC2020]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67829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782353" r="-61932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782353" r="-120202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7338248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937500" r="-61932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937500" r="-120202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93750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655597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976471" r="-61932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976471" r="-120202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976471" b="-1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64591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143750" r="-61932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5556" t="-1143750" r="-120202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992" t="-1143750" b="-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586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A0E1F1C-9622-A543-8FD7-12B40E09D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35525"/>
                  </p:ext>
                </p:extLst>
              </p:nvPr>
            </p:nvGraphicFramePr>
            <p:xfrm>
              <a:off x="604283" y="3010394"/>
              <a:ext cx="7242545" cy="200660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988982">
                      <a:extLst>
                        <a:ext uri="{9D8B030D-6E8A-4147-A177-3AD203B41FA5}">
                          <a16:colId xmlns:a16="http://schemas.microsoft.com/office/drawing/2014/main" val="1917143614"/>
                        </a:ext>
                      </a:extLst>
                    </a:gridCol>
                    <a:gridCol w="1807535">
                      <a:extLst>
                        <a:ext uri="{9D8B030D-6E8A-4147-A177-3AD203B41FA5}">
                          <a16:colId xmlns:a16="http://schemas.microsoft.com/office/drawing/2014/main" val="2175618841"/>
                        </a:ext>
                      </a:extLst>
                    </a:gridCol>
                    <a:gridCol w="1446028">
                      <a:extLst>
                        <a:ext uri="{9D8B030D-6E8A-4147-A177-3AD203B41FA5}">
                          <a16:colId xmlns:a16="http://schemas.microsoft.com/office/drawing/2014/main" val="17445669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226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using PPE(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8932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using PPE(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42106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PPE Effect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0.1467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[@Chu2020]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824269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Test detection probability(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80%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69141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90%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38509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33.3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94407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Frequency of testing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Weekly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96145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effect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0.0493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[@Baden2020]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58262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immunity duration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120 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0334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A0E1F1C-9622-A543-8FD7-12B40E09D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735525"/>
                  </p:ext>
                </p:extLst>
              </p:nvPr>
            </p:nvGraphicFramePr>
            <p:xfrm>
              <a:off x="604283" y="3010394"/>
              <a:ext cx="7242545" cy="200660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988982">
                      <a:extLst>
                        <a:ext uri="{9D8B030D-6E8A-4147-A177-3AD203B41FA5}">
                          <a16:colId xmlns:a16="http://schemas.microsoft.com/office/drawing/2014/main" val="1917143614"/>
                        </a:ext>
                      </a:extLst>
                    </a:gridCol>
                    <a:gridCol w="1807535">
                      <a:extLst>
                        <a:ext uri="{9D8B030D-6E8A-4147-A177-3AD203B41FA5}">
                          <a16:colId xmlns:a16="http://schemas.microsoft.com/office/drawing/2014/main" val="2175618841"/>
                        </a:ext>
                      </a:extLst>
                    </a:gridCol>
                    <a:gridCol w="1446028">
                      <a:extLst>
                        <a:ext uri="{9D8B030D-6E8A-4147-A177-3AD203B41FA5}">
                          <a16:colId xmlns:a16="http://schemas.microsoft.com/office/drawing/2014/main" val="1744566971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Name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Value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Reference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226660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5882" r="-82166" b="-7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00877" t="-105882" r="-877" b="-77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932276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218750" r="-82166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218750" r="-877" b="-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21061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340000" r="-82166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0.1467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340000" r="-877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426983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412500" r="-82166" b="-5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412500" r="-80420" b="-5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412500" r="-877" b="-5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914157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Staff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482353" r="-804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482353" r="-87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3850925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Proportion of Residents tested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582353" r="-804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582353" r="-87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440799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Frequency of testing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Weekly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725000" r="-877" b="-2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6145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942857" r="-8216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0.0493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942857" r="-877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26222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Vaccine immunity duration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9580" t="-858824" r="-80420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0877" t="-858824" r="-877" b="-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334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79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E2DEF-3FB3-6E47-991E-FF964C19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11129"/>
              </p:ext>
            </p:extLst>
          </p:nvPr>
        </p:nvGraphicFramePr>
        <p:xfrm>
          <a:off x="700713" y="613391"/>
          <a:ext cx="10116091" cy="52147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13895">
                  <a:extLst>
                    <a:ext uri="{9D8B030D-6E8A-4147-A177-3AD203B41FA5}">
                      <a16:colId xmlns:a16="http://schemas.microsoft.com/office/drawing/2014/main" val="1057347769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3075669737"/>
                    </a:ext>
                  </a:extLst>
                </a:gridCol>
                <a:gridCol w="1112811">
                  <a:extLst>
                    <a:ext uri="{9D8B030D-6E8A-4147-A177-3AD203B41FA5}">
                      <a16:colId xmlns:a16="http://schemas.microsoft.com/office/drawing/2014/main" val="975087038"/>
                    </a:ext>
                  </a:extLst>
                </a:gridCol>
                <a:gridCol w="951648">
                  <a:extLst>
                    <a:ext uri="{9D8B030D-6E8A-4147-A177-3AD203B41FA5}">
                      <a16:colId xmlns:a16="http://schemas.microsoft.com/office/drawing/2014/main" val="373194255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3485343945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151944603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718219608"/>
                    </a:ext>
                  </a:extLst>
                </a:gridCol>
                <a:gridCol w="1077441">
                  <a:extLst>
                    <a:ext uri="{9D8B030D-6E8A-4147-A177-3AD203B41FA5}">
                      <a16:colId xmlns:a16="http://schemas.microsoft.com/office/drawing/2014/main" val="224780721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497032938"/>
                    </a:ext>
                  </a:extLst>
                </a:gridCol>
              </a:tblGrid>
              <a:tr h="22062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Scenario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Value used</a:t>
                      </a: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Epidemic Length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Infection Rate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Total Infected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Infected residents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Infected staff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Hospitalizations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Deaths</a:t>
                      </a:r>
                      <a:endParaRPr lang="en-US" sz="1200" dirty="0">
                        <a:effectLst/>
                      </a:endParaRPr>
                    </a:p>
                  </a:txBody>
                  <a:tcPr marL="16433" marR="16433" marT="16433" marB="164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330728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Baseline</a:t>
                      </a:r>
                      <a:r>
                        <a:rPr lang="en-US" sz="1050" b="1" baseline="300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050" baseline="30000" dirty="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(7,49.35)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 (0.01,0.38)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 (2,130.05)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(0,80.1)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(1,47.1)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(0,14.2)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818019"/>
                  </a:ext>
                </a:extLst>
              </a:tr>
              <a:tr h="220622">
                <a:tc gridSpan="9"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Disease transmission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456981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0.34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(7,51.2)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(0,0.19)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 (1,65.3)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(0,38.1)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 (1,31)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00741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0.42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(7,49)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(0.01,0.58)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 (3.45,199.75)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 (1,127.55)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(2,76)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(0,22.55)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007936"/>
                  </a:ext>
                </a:extLst>
              </a:tr>
              <a:tr h="220622">
                <a:tc gridSpan="9"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</a:t>
                      </a:r>
                      <a:r>
                        <a:rPr lang="en-US" sz="1050" b="1" dirty="0">
                          <a:effectLst/>
                        </a:rPr>
                        <a:t>ntroduction probability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4933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0.05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 (7,38.85)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(0,0.32)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 (1,108.55)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(0,70.1)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 (1,39.1)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(0,14.55)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954218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0.15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(9.7,85.4)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 (0.01,0.41)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(3.45,141.4)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(1,86.3)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 (2.45,62.55)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(0,18.55)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098379"/>
                  </a:ext>
                </a:extLst>
              </a:tr>
              <a:tr h="287930">
                <a:tc gridSpan="9"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Detection probability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9926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0.7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(7,76.55)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 (0.01,0.38)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 (2.45,132.1)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(1,82.55)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(1,53)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 (0,16.1)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459652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0.9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(7,49)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 (0.01,0.34)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 (1.95,117.3)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(0,77.05)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(1,45.15)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(0,14.05)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654881"/>
                  </a:ext>
                </a:extLst>
              </a:tr>
              <a:tr h="220622">
                <a:tc gridSpan="9"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PPE effect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87995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0.07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(0,0.22)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(1,76.1)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(0,46)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(1,29)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(0,9)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136083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0.34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(13.45,42)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 (0.33,0.82)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(115.15,281.2)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 (67.35,177.55)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(47.8,108)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(7.45,28)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906769"/>
                  </a:ext>
                </a:extLst>
              </a:tr>
              <a:tr h="287930">
                <a:tc gridSpan="9"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Testing interval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39819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Every 5 days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 days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(5,37.75)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(0,0.18)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(1,62.75)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(0,33.65)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(1,27.55)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476566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Every 3 days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 days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 (3,39.3)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(0,0.13)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(1,43.85)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(0,24.2)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 (1,23.1)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156237"/>
                  </a:ext>
                </a:extLst>
              </a:tr>
              <a:tr h="220622">
                <a:tc gridSpan="9"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Vaccine effect</a:t>
                      </a: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11585" marR="11585" marT="11585" marB="1158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02464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Similar age-specific vaccine efficacy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0.0493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(7,38.85)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(1,21.55)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(0,7.55)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(1,11.65)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023470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Similar age-specific vaccine efficacy [Pfizer]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0.0619</a:t>
                      </a:r>
                      <a:r>
                        <a:rPr lang="en-US" sz="1050" baseline="30000" dirty="0">
                          <a:effectLst/>
                        </a:rPr>
                        <a:t>b</a:t>
                      </a:r>
                      <a:r>
                        <a:rPr lang="en-US" sz="1050" dirty="0">
                          <a:effectLst/>
                        </a:rPr>
                        <a:t>, 0.0434</a:t>
                      </a:r>
                      <a:r>
                        <a:rPr lang="en-US" sz="1050" baseline="30000" dirty="0">
                          <a:effectLst/>
                        </a:rPr>
                        <a:t>c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(7,35)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(0.45,21.55)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(0,10.2)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(0.45,13)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708808"/>
                  </a:ext>
                </a:extLst>
              </a:tr>
              <a:tr h="22062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000000"/>
                          </a:solidFill>
                          <a:effectLst/>
                        </a:rPr>
                        <a:t>Similar age-specific vaccine efficacy [Moderna]</a:t>
                      </a:r>
                      <a:endParaRPr lang="en-US" sz="1050" b="0" dirty="0">
                        <a:effectLst/>
                      </a:endParaRP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0.1357</a:t>
                      </a:r>
                      <a:r>
                        <a:rPr lang="en-US" sz="1050" baseline="30000" dirty="0">
                          <a:effectLst/>
                        </a:rPr>
                        <a:t>b</a:t>
                      </a:r>
                      <a:r>
                        <a:rPr lang="en-US" sz="1050" dirty="0">
                          <a:effectLst/>
                        </a:rPr>
                        <a:t>, 0.0441</a:t>
                      </a:r>
                      <a:r>
                        <a:rPr lang="en-US" sz="1050" baseline="30000" dirty="0">
                          <a:effectLst/>
                        </a:rPr>
                        <a:t>c</a:t>
                      </a:r>
                    </a:p>
                  </a:txBody>
                  <a:tcPr marL="11585" marR="11585" marT="11585" marB="1158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(7,22.1)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 (1,18.55)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(0.45,10)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2936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349" y="0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Sensitivity 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30F4C-EC7E-1141-B1F4-45582C2C8878}"/>
              </a:ext>
            </a:extLst>
          </p:cNvPr>
          <p:cNvSpPr txBox="1"/>
          <p:nvPr/>
        </p:nvSpPr>
        <p:spPr>
          <a:xfrm>
            <a:off x="463226" y="5891964"/>
            <a:ext cx="1059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2:Results from the sensitivity analysis summarized by the median and 95% confidence intervals for the various simulations considered. </a:t>
            </a:r>
            <a:r>
              <a:rPr lang="en-US" baseline="30000" dirty="0"/>
              <a:t>a </a:t>
            </a:r>
            <a:r>
              <a:rPr lang="en-US" dirty="0"/>
              <a:t>Assumed values in table 1, </a:t>
            </a:r>
            <a:r>
              <a:rPr lang="en-US" baseline="30000" dirty="0"/>
              <a:t>b </a:t>
            </a:r>
            <a:r>
              <a:rPr lang="en-US" dirty="0"/>
              <a:t>value assumed for resident agents, </a:t>
            </a:r>
            <a:r>
              <a:rPr lang="en-US" baseline="30000" dirty="0"/>
              <a:t>c </a:t>
            </a:r>
            <a:r>
              <a:rPr lang="en-US" dirty="0"/>
              <a:t>value assumed for staff agents</a:t>
            </a:r>
          </a:p>
        </p:txBody>
      </p:sp>
    </p:spTree>
    <p:extLst>
      <p:ext uri="{BB962C8B-B14F-4D97-AF65-F5344CB8AC3E}">
        <p14:creationId xmlns:p14="http://schemas.microsoft.com/office/powerpoint/2010/main" val="5988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8A5F6-0491-0E45-A453-A5324870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84325"/>
              </p:ext>
            </p:extLst>
          </p:nvPr>
        </p:nvGraphicFramePr>
        <p:xfrm>
          <a:off x="504596" y="666783"/>
          <a:ext cx="10177495" cy="6182031"/>
        </p:xfrm>
        <a:graphic>
          <a:graphicData uri="http://schemas.openxmlformats.org/drawingml/2006/table">
            <a:tbl>
              <a:tblPr/>
              <a:tblGrid>
                <a:gridCol w="3365029">
                  <a:extLst>
                    <a:ext uri="{9D8B030D-6E8A-4147-A177-3AD203B41FA5}">
                      <a16:colId xmlns:a16="http://schemas.microsoft.com/office/drawing/2014/main" val="3052770802"/>
                    </a:ext>
                  </a:extLst>
                </a:gridCol>
                <a:gridCol w="1080616">
                  <a:extLst>
                    <a:ext uri="{9D8B030D-6E8A-4147-A177-3AD203B41FA5}">
                      <a16:colId xmlns:a16="http://schemas.microsoft.com/office/drawing/2014/main" val="2593506582"/>
                    </a:ext>
                  </a:extLst>
                </a:gridCol>
                <a:gridCol w="910754">
                  <a:extLst>
                    <a:ext uri="{9D8B030D-6E8A-4147-A177-3AD203B41FA5}">
                      <a16:colId xmlns:a16="http://schemas.microsoft.com/office/drawing/2014/main" val="1567046390"/>
                    </a:ext>
                  </a:extLst>
                </a:gridCol>
                <a:gridCol w="899641">
                  <a:extLst>
                    <a:ext uri="{9D8B030D-6E8A-4147-A177-3AD203B41FA5}">
                      <a16:colId xmlns:a16="http://schemas.microsoft.com/office/drawing/2014/main" val="3882007508"/>
                    </a:ext>
                  </a:extLst>
                </a:gridCol>
                <a:gridCol w="1155229">
                  <a:extLst>
                    <a:ext uri="{9D8B030D-6E8A-4147-A177-3AD203B41FA5}">
                      <a16:colId xmlns:a16="http://schemas.microsoft.com/office/drawing/2014/main" val="1489431031"/>
                    </a:ext>
                  </a:extLst>
                </a:gridCol>
                <a:gridCol w="864716">
                  <a:extLst>
                    <a:ext uri="{9D8B030D-6E8A-4147-A177-3AD203B41FA5}">
                      <a16:colId xmlns:a16="http://schemas.microsoft.com/office/drawing/2014/main" val="4182105104"/>
                    </a:ext>
                  </a:extLst>
                </a:gridCol>
                <a:gridCol w="1034579">
                  <a:extLst>
                    <a:ext uri="{9D8B030D-6E8A-4147-A177-3AD203B41FA5}">
                      <a16:colId xmlns:a16="http://schemas.microsoft.com/office/drawing/2014/main" val="3897522132"/>
                    </a:ext>
                  </a:extLst>
                </a:gridCol>
                <a:gridCol w="866931">
                  <a:extLst>
                    <a:ext uri="{9D8B030D-6E8A-4147-A177-3AD203B41FA5}">
                      <a16:colId xmlns:a16="http://schemas.microsoft.com/office/drawing/2014/main" val="40903310"/>
                    </a:ext>
                  </a:extLst>
                </a:gridCol>
              </a:tblGrid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Epidemic Length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Infection Rate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Infected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Infected residents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Infected staff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Hospitalizations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24728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Frequency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7191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7-day testing interval (HI_7)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(7,51.2)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 (0.01,0.09)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(2.45,31.55)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(0,14.55)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(2,22)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1262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5-day testing interval (HI_5)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(5,44.55)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(0,0.08)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(1.45,26.55)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(0,8.55)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 (1,14.75)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3584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3-day testing interval (HI_3)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(3,21)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(0.01,0.04)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(2,12.55)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(0,5.55)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(1,9.55)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68675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7-day testing interval (MI_7)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(7,22.1)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(1,17.65)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(0,9.65)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(0.45,9.55)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39872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5-day testing interval (MI_5)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(5,25)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(1,11.75)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(0,4.55)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(0.45,8.1)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6776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3-day testing interval (MI_3)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(3,20.55)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(0.45,11.1)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(0,6.1)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(0.45,7.65)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9434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7-day testing interval (LI_7)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(7,27.55)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(0,7)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(0,5.55)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4669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5-day testing interval (LI_5)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(5,22.2)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(0,9)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57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3-day testing interval (LI_3)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(3,21)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(0,0.02)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(0,8.1)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(0,4.55)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99737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Vaccine Distribution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1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Equal distribution (HI_E)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(7,59.85)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(0.01,0.11)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(2,38.6)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(0,18.5)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(2,22)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(0,4.75)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64174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Resident priority (HI_R)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(7,42)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(0.01,0.08)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(3,28.55)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(3,19)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84264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Staff priority (HI_S)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(7,38.85)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(0,0.1)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 (1.45,34.3)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(0,19.65)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(1.45,14.1)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70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Equal distribution (MI_E)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(1,20)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(0.45,12.2)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254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Resident priority (MI_R)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(7,38.4)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(1,22)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 (0,9.55)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 (1,13.55)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704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Staff priority (MI_S)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(7,23.75)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(1,12.75)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(0,7)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(0.45,8.55)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2183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Equal distribution (LI_E)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(7,27.55)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(0,8.1)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(0,5.1)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3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Resident priority (LI_R)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(7,28)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(1,15.1)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(1,10)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6077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Staff priority (LI_S)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(7,24.85)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(1,19.9)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(0,12.5)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 (0.45,8.55)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1189"/>
                  </a:ext>
                </a:extLst>
              </a:tr>
              <a:tr h="253715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Vaccine Effect</a:t>
                      </a:r>
                    </a:p>
                  </a:txBody>
                  <a:tcPr marL="17892" marR="17892" marT="19681" marB="1968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620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Equal effect (HI_E)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(0.01,0.08)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(2,29.2)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 (2,20.1)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953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Pfizer OR (HI_P)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(7,54.2)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(0.01,0.09)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 (2,31.5)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(0,15.1)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(2,22.55)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129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introduction probability, Moderna OR (HI_M)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(7,54.65)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 (0.01,0.09)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(2.45,31.1)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(0,16.55)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(2.45,21.55)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35215"/>
                  </a:ext>
                </a:extLst>
              </a:tr>
              <a:tr h="279624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Equal effect (MI_E)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(1,19.3)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(0,8.55)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(1,13)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714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Pfizer OR (MI_P)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(0,0.07)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(1,23.95)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(0,9.65)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(1,15.2)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9135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introduction probability, Moderna OR (MI_M)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(7,41.55)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(1,16.1)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(0,7.55)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(1,11.65)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022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Equal effect (LI_E)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(7,30.2)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(0,0.04)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(0,13.55)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(0,9.1)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(0,8.65)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2534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Pfizer OR (LI_P)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(7,21)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(0,0.04)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(0,13.55)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(0,7.1)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(0,6)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544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introduction probability, Moderna OR (LI_M)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(7,28)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(0,0.03)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(0,10)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(0,3.55)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(0,8.2)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(0,1.55)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(0,0)</a:t>
                      </a:r>
                    </a:p>
                  </a:txBody>
                  <a:tcPr marL="9525" marR="9525" marT="9525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115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5981" y="138719"/>
            <a:ext cx="260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338094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2261</Words>
  <Application>Microsoft Macintosh PowerPoint</Application>
  <PresentationFormat>Widescreen</PresentationFormat>
  <Paragraphs>538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Gomez-vazquez</dc:creator>
  <cp:lastModifiedBy>Jose Pablo Gomez-vazquez</cp:lastModifiedBy>
  <cp:revision>33</cp:revision>
  <dcterms:created xsi:type="dcterms:W3CDTF">2021-02-12T16:47:54Z</dcterms:created>
  <dcterms:modified xsi:type="dcterms:W3CDTF">2021-03-10T03:08:16Z</dcterms:modified>
</cp:coreProperties>
</file>