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7" r:id="rId4"/>
    <p:sldId id="259" r:id="rId5"/>
    <p:sldId id="262" r:id="rId6"/>
    <p:sldId id="263" r:id="rId7"/>
    <p:sldId id="278" r:id="rId8"/>
    <p:sldId id="279" r:id="rId9"/>
    <p:sldId id="288" r:id="rId10"/>
    <p:sldId id="264" r:id="rId11"/>
    <p:sldId id="281" r:id="rId12"/>
    <p:sldId id="265" r:id="rId13"/>
    <p:sldId id="283" r:id="rId14"/>
    <p:sldId id="266" r:id="rId15"/>
    <p:sldId id="267" r:id="rId16"/>
    <p:sldId id="285" r:id="rId17"/>
    <p:sldId id="268" r:id="rId18"/>
    <p:sldId id="287" r:id="rId19"/>
    <p:sldId id="269" r:id="rId20"/>
    <p:sldId id="270" r:id="rId21"/>
    <p:sldId id="271" r:id="rId22"/>
    <p:sldId id="289" r:id="rId23"/>
    <p:sldId id="290" r:id="rId24"/>
    <p:sldId id="272" r:id="rId25"/>
    <p:sldId id="273" r:id="rId26"/>
    <p:sldId id="274" r:id="rId27"/>
    <p:sldId id="275" r:id="rId28"/>
    <p:sldId id="277" r:id="rId29"/>
    <p:sldId id="276"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948DD30-F279-46DF-840E-8F1947961FEB}" v="44" dt="2019-04-09T11:49:38.97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558" autoAdjust="0"/>
    <p:restoredTop sz="94660"/>
  </p:normalViewPr>
  <p:slideViewPr>
    <p:cSldViewPr snapToGrid="0">
      <p:cViewPr varScale="1">
        <p:scale>
          <a:sx n="72" d="100"/>
          <a:sy n="72" d="100"/>
        </p:scale>
        <p:origin x="756"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rançois Espiasse" userId="c0683628fcfb6d84" providerId="LiveId" clId="{C948DD30-F279-46DF-840E-8F1947961FEB}"/>
    <pc:docChg chg="undo redo custSel addSld delSld modSld sldOrd">
      <pc:chgData name="François Espiasse" userId="c0683628fcfb6d84" providerId="LiveId" clId="{C948DD30-F279-46DF-840E-8F1947961FEB}" dt="2019-04-09T11:50:31.713" v="1758" actId="20577"/>
      <pc:docMkLst>
        <pc:docMk/>
      </pc:docMkLst>
      <pc:sldChg chg="modSp">
        <pc:chgData name="François Espiasse" userId="c0683628fcfb6d84" providerId="LiveId" clId="{C948DD30-F279-46DF-840E-8F1947961FEB}" dt="2019-04-09T11:50:31.713" v="1758" actId="20577"/>
        <pc:sldMkLst>
          <pc:docMk/>
          <pc:sldMk cId="1861688003" sldId="257"/>
        </pc:sldMkLst>
        <pc:spChg chg="mod">
          <ac:chgData name="François Espiasse" userId="c0683628fcfb6d84" providerId="LiveId" clId="{C948DD30-F279-46DF-840E-8F1947961FEB}" dt="2019-04-09T11:50:31.713" v="1758" actId="20577"/>
          <ac:spMkLst>
            <pc:docMk/>
            <pc:sldMk cId="1861688003" sldId="257"/>
            <ac:spMk id="3" creationId="{BBA67958-2C1F-4332-8659-515522679AD9}"/>
          </ac:spMkLst>
        </pc:spChg>
      </pc:sldChg>
      <pc:sldChg chg="modSp">
        <pc:chgData name="François Espiasse" userId="c0683628fcfb6d84" providerId="LiveId" clId="{C948DD30-F279-46DF-840E-8F1947961FEB}" dt="2019-04-05T06:39:18.388" v="168" actId="27636"/>
        <pc:sldMkLst>
          <pc:docMk/>
          <pc:sldMk cId="3161874831" sldId="259"/>
        </pc:sldMkLst>
        <pc:spChg chg="mod">
          <ac:chgData name="François Espiasse" userId="c0683628fcfb6d84" providerId="LiveId" clId="{C948DD30-F279-46DF-840E-8F1947961FEB}" dt="2019-04-05T06:39:18.388" v="168" actId="27636"/>
          <ac:spMkLst>
            <pc:docMk/>
            <pc:sldMk cId="3161874831" sldId="259"/>
            <ac:spMk id="3" creationId="{493F11BA-F9F5-4522-9FDC-00096238AC4B}"/>
          </ac:spMkLst>
        </pc:spChg>
      </pc:sldChg>
      <pc:sldChg chg="modSp">
        <pc:chgData name="François Espiasse" userId="c0683628fcfb6d84" providerId="LiveId" clId="{C948DD30-F279-46DF-840E-8F1947961FEB}" dt="2019-04-04T23:41:01.623" v="32" actId="27636"/>
        <pc:sldMkLst>
          <pc:docMk/>
          <pc:sldMk cId="2763620956" sldId="265"/>
        </pc:sldMkLst>
        <pc:spChg chg="mod">
          <ac:chgData name="François Espiasse" userId="c0683628fcfb6d84" providerId="LiveId" clId="{C948DD30-F279-46DF-840E-8F1947961FEB}" dt="2019-04-04T23:41:01.623" v="32" actId="27636"/>
          <ac:spMkLst>
            <pc:docMk/>
            <pc:sldMk cId="2763620956" sldId="265"/>
            <ac:spMk id="3" creationId="{493F11BA-F9F5-4522-9FDC-00096238AC4B}"/>
          </ac:spMkLst>
        </pc:spChg>
      </pc:sldChg>
      <pc:sldChg chg="modSp ord">
        <pc:chgData name="François Espiasse" userId="c0683628fcfb6d84" providerId="LiveId" clId="{C948DD30-F279-46DF-840E-8F1947961FEB}" dt="2019-04-05T06:40:18.641" v="180" actId="20577"/>
        <pc:sldMkLst>
          <pc:docMk/>
          <pc:sldMk cId="1546820202" sldId="266"/>
        </pc:sldMkLst>
        <pc:spChg chg="mod">
          <ac:chgData name="François Espiasse" userId="c0683628fcfb6d84" providerId="LiveId" clId="{C948DD30-F279-46DF-840E-8F1947961FEB}" dt="2019-04-05T06:40:18.641" v="180" actId="20577"/>
          <ac:spMkLst>
            <pc:docMk/>
            <pc:sldMk cId="1546820202" sldId="266"/>
            <ac:spMk id="2" creationId="{37E78542-7C8C-4FB1-854D-BF0ECC432EA5}"/>
          </ac:spMkLst>
        </pc:spChg>
      </pc:sldChg>
      <pc:sldChg chg="modSp">
        <pc:chgData name="François Espiasse" userId="c0683628fcfb6d84" providerId="LiveId" clId="{C948DD30-F279-46DF-840E-8F1947961FEB}" dt="2019-04-04T23:46:16.559" v="162" actId="27636"/>
        <pc:sldMkLst>
          <pc:docMk/>
          <pc:sldMk cId="2578654956" sldId="269"/>
        </pc:sldMkLst>
        <pc:spChg chg="mod">
          <ac:chgData name="François Espiasse" userId="c0683628fcfb6d84" providerId="LiveId" clId="{C948DD30-F279-46DF-840E-8F1947961FEB}" dt="2019-04-04T23:46:16.559" v="162" actId="27636"/>
          <ac:spMkLst>
            <pc:docMk/>
            <pc:sldMk cId="2578654956" sldId="269"/>
            <ac:spMk id="3" creationId="{2ED55F86-98B7-4496-BCEF-A8A40D70AD12}"/>
          </ac:spMkLst>
        </pc:spChg>
      </pc:sldChg>
      <pc:sldChg chg="modSp add del">
        <pc:chgData name="François Espiasse" userId="c0683628fcfb6d84" providerId="LiveId" clId="{C948DD30-F279-46DF-840E-8F1947961FEB}" dt="2019-04-07T13:32:47.955" v="459" actId="27636"/>
        <pc:sldMkLst>
          <pc:docMk/>
          <pc:sldMk cId="1537129935" sldId="271"/>
        </pc:sldMkLst>
        <pc:spChg chg="mod">
          <ac:chgData name="François Espiasse" userId="c0683628fcfb6d84" providerId="LiveId" clId="{C948DD30-F279-46DF-840E-8F1947961FEB}" dt="2019-04-07T13:32:47.955" v="459" actId="27636"/>
          <ac:spMkLst>
            <pc:docMk/>
            <pc:sldMk cId="1537129935" sldId="271"/>
            <ac:spMk id="3" creationId="{2ED55F86-98B7-4496-BCEF-A8A40D70AD12}"/>
          </ac:spMkLst>
        </pc:spChg>
      </pc:sldChg>
      <pc:sldChg chg="addSp delSp modSp">
        <pc:chgData name="François Espiasse" userId="c0683628fcfb6d84" providerId="LiveId" clId="{C948DD30-F279-46DF-840E-8F1947961FEB}" dt="2019-04-07T17:59:58.011" v="1557" actId="1076"/>
        <pc:sldMkLst>
          <pc:docMk/>
          <pc:sldMk cId="99118606" sldId="272"/>
        </pc:sldMkLst>
        <pc:spChg chg="add del mod">
          <ac:chgData name="François Espiasse" userId="c0683628fcfb6d84" providerId="LiveId" clId="{C948DD30-F279-46DF-840E-8F1947961FEB}" dt="2019-04-07T17:59:30.616" v="1554" actId="478"/>
          <ac:spMkLst>
            <pc:docMk/>
            <pc:sldMk cId="99118606" sldId="272"/>
            <ac:spMk id="3" creationId="{4354520C-7D5D-403E-88A1-10A12FA6987A}"/>
          </ac:spMkLst>
        </pc:spChg>
        <pc:spChg chg="add del mod">
          <ac:chgData name="François Espiasse" userId="c0683628fcfb6d84" providerId="LiveId" clId="{C948DD30-F279-46DF-840E-8F1947961FEB}" dt="2019-04-07T17:59:32.985" v="1555" actId="478"/>
          <ac:spMkLst>
            <pc:docMk/>
            <pc:sldMk cId="99118606" sldId="272"/>
            <ac:spMk id="4" creationId="{EB9D81C2-CE1F-40D2-8B23-4A3E23B3B01D}"/>
          </ac:spMkLst>
        </pc:spChg>
        <pc:picChg chg="mod">
          <ac:chgData name="François Espiasse" userId="c0683628fcfb6d84" providerId="LiveId" clId="{C948DD30-F279-46DF-840E-8F1947961FEB}" dt="2019-04-07T17:59:42.388" v="1556" actId="1076"/>
          <ac:picMkLst>
            <pc:docMk/>
            <pc:sldMk cId="99118606" sldId="272"/>
            <ac:picMk id="5124" creationId="{1F80BB95-981B-4434-81A7-16342D443142}"/>
          </ac:picMkLst>
        </pc:picChg>
        <pc:picChg chg="mod">
          <ac:chgData name="François Espiasse" userId="c0683628fcfb6d84" providerId="LiveId" clId="{C948DD30-F279-46DF-840E-8F1947961FEB}" dt="2019-04-07T17:59:58.011" v="1557" actId="1076"/>
          <ac:picMkLst>
            <pc:docMk/>
            <pc:sldMk cId="99118606" sldId="272"/>
            <ac:picMk id="5126" creationId="{AD8CAAF4-B09D-4E8B-8F21-3DC8CDE73961}"/>
          </ac:picMkLst>
        </pc:picChg>
      </pc:sldChg>
      <pc:sldChg chg="add del">
        <pc:chgData name="François Espiasse" userId="c0683628fcfb6d84" providerId="LiveId" clId="{C948DD30-F279-46DF-840E-8F1947961FEB}" dt="2019-04-05T12:32:36.464" v="277" actId="2696"/>
        <pc:sldMkLst>
          <pc:docMk/>
          <pc:sldMk cId="2460408245" sldId="273"/>
        </pc:sldMkLst>
      </pc:sldChg>
      <pc:sldChg chg="add del">
        <pc:chgData name="François Espiasse" userId="c0683628fcfb6d84" providerId="LiveId" clId="{C948DD30-F279-46DF-840E-8F1947961FEB}" dt="2019-04-05T12:32:36.417" v="276" actId="2696"/>
        <pc:sldMkLst>
          <pc:docMk/>
          <pc:sldMk cId="3792283636" sldId="274"/>
        </pc:sldMkLst>
      </pc:sldChg>
      <pc:sldChg chg="add del">
        <pc:chgData name="François Espiasse" userId="c0683628fcfb6d84" providerId="LiveId" clId="{C948DD30-F279-46DF-840E-8F1947961FEB}" dt="2019-04-05T12:32:36.401" v="275" actId="2696"/>
        <pc:sldMkLst>
          <pc:docMk/>
          <pc:sldMk cId="4270923103" sldId="275"/>
        </pc:sldMkLst>
      </pc:sldChg>
      <pc:sldChg chg="modSp">
        <pc:chgData name="François Espiasse" userId="c0683628fcfb6d84" providerId="LiveId" clId="{C948DD30-F279-46DF-840E-8F1947961FEB}" dt="2019-04-07T13:10:45.172" v="281" actId="20577"/>
        <pc:sldMkLst>
          <pc:docMk/>
          <pc:sldMk cId="943261021" sldId="277"/>
        </pc:sldMkLst>
        <pc:spChg chg="mod">
          <ac:chgData name="François Espiasse" userId="c0683628fcfb6d84" providerId="LiveId" clId="{C948DD30-F279-46DF-840E-8F1947961FEB}" dt="2019-04-07T13:10:45.172" v="281" actId="20577"/>
          <ac:spMkLst>
            <pc:docMk/>
            <pc:sldMk cId="943261021" sldId="277"/>
            <ac:spMk id="8" creationId="{E9EC9BDF-25A5-45FB-B403-DB8553791833}"/>
          </ac:spMkLst>
        </pc:spChg>
      </pc:sldChg>
      <pc:sldChg chg="modSp">
        <pc:chgData name="François Espiasse" userId="c0683628fcfb6d84" providerId="LiveId" clId="{C948DD30-F279-46DF-840E-8F1947961FEB}" dt="2019-04-04T23:37:09.859" v="8" actId="122"/>
        <pc:sldMkLst>
          <pc:docMk/>
          <pc:sldMk cId="4205745910" sldId="278"/>
        </pc:sldMkLst>
        <pc:spChg chg="mod">
          <ac:chgData name="François Espiasse" userId="c0683628fcfb6d84" providerId="LiveId" clId="{C948DD30-F279-46DF-840E-8F1947961FEB}" dt="2019-04-04T23:37:09.859" v="8" actId="122"/>
          <ac:spMkLst>
            <pc:docMk/>
            <pc:sldMk cId="4205745910" sldId="278"/>
            <ac:spMk id="5" creationId="{62311AE6-41D6-4426-BAB7-92835188FB29}"/>
          </ac:spMkLst>
        </pc:spChg>
      </pc:sldChg>
      <pc:sldChg chg="modSp">
        <pc:chgData name="François Espiasse" userId="c0683628fcfb6d84" providerId="LiveId" clId="{C948DD30-F279-46DF-840E-8F1947961FEB}" dt="2019-04-04T23:37:44.299" v="13" actId="948"/>
        <pc:sldMkLst>
          <pc:docMk/>
          <pc:sldMk cId="983582950" sldId="279"/>
        </pc:sldMkLst>
        <pc:spChg chg="mod">
          <ac:chgData name="François Espiasse" userId="c0683628fcfb6d84" providerId="LiveId" clId="{C948DD30-F279-46DF-840E-8F1947961FEB}" dt="2019-04-04T23:37:17.128" v="9" actId="1076"/>
          <ac:spMkLst>
            <pc:docMk/>
            <pc:sldMk cId="983582950" sldId="279"/>
            <ac:spMk id="2" creationId="{00000000-0000-0000-0000-000000000000}"/>
          </ac:spMkLst>
        </pc:spChg>
        <pc:spChg chg="mod">
          <ac:chgData name="François Espiasse" userId="c0683628fcfb6d84" providerId="LiveId" clId="{C948DD30-F279-46DF-840E-8F1947961FEB}" dt="2019-04-04T23:37:44.299" v="13" actId="948"/>
          <ac:spMkLst>
            <pc:docMk/>
            <pc:sldMk cId="983582950" sldId="279"/>
            <ac:spMk id="3" creationId="{00000000-0000-0000-0000-000000000000}"/>
          </ac:spMkLst>
        </pc:spChg>
      </pc:sldChg>
      <pc:sldChg chg="modSp">
        <pc:chgData name="François Espiasse" userId="c0683628fcfb6d84" providerId="LiveId" clId="{C948DD30-F279-46DF-840E-8F1947961FEB}" dt="2019-04-04T23:39:12.715" v="27" actId="1076"/>
        <pc:sldMkLst>
          <pc:docMk/>
          <pc:sldMk cId="3166182098" sldId="281"/>
        </pc:sldMkLst>
        <pc:spChg chg="mod">
          <ac:chgData name="François Espiasse" userId="c0683628fcfb6d84" providerId="LiveId" clId="{C948DD30-F279-46DF-840E-8F1947961FEB}" dt="2019-04-04T23:39:07.378" v="26"/>
          <ac:spMkLst>
            <pc:docMk/>
            <pc:sldMk cId="3166182098" sldId="281"/>
            <ac:spMk id="2" creationId="{00000000-0000-0000-0000-000000000000}"/>
          </ac:spMkLst>
        </pc:spChg>
        <pc:spChg chg="mod">
          <ac:chgData name="François Espiasse" userId="c0683628fcfb6d84" providerId="LiveId" clId="{C948DD30-F279-46DF-840E-8F1947961FEB}" dt="2019-04-04T23:39:12.715" v="27" actId="1076"/>
          <ac:spMkLst>
            <pc:docMk/>
            <pc:sldMk cId="3166182098" sldId="281"/>
            <ac:spMk id="3" creationId="{00000000-0000-0000-0000-000000000000}"/>
          </ac:spMkLst>
        </pc:spChg>
      </pc:sldChg>
      <pc:sldChg chg="modSp add del">
        <pc:chgData name="François Espiasse" userId="c0683628fcfb6d84" providerId="LiveId" clId="{C948DD30-F279-46DF-840E-8F1947961FEB}" dt="2019-04-04T23:42:47.362" v="96" actId="122"/>
        <pc:sldMkLst>
          <pc:docMk/>
          <pc:sldMk cId="3656903316" sldId="283"/>
        </pc:sldMkLst>
        <pc:spChg chg="mod">
          <ac:chgData name="François Espiasse" userId="c0683628fcfb6d84" providerId="LiveId" clId="{C948DD30-F279-46DF-840E-8F1947961FEB}" dt="2019-04-04T23:42:47.362" v="96" actId="122"/>
          <ac:spMkLst>
            <pc:docMk/>
            <pc:sldMk cId="3656903316" sldId="283"/>
            <ac:spMk id="2" creationId="{00000000-0000-0000-0000-000000000000}"/>
          </ac:spMkLst>
        </pc:spChg>
        <pc:spChg chg="mod">
          <ac:chgData name="François Espiasse" userId="c0683628fcfb6d84" providerId="LiveId" clId="{C948DD30-F279-46DF-840E-8F1947961FEB}" dt="2019-04-04T23:42:36.469" v="95" actId="404"/>
          <ac:spMkLst>
            <pc:docMk/>
            <pc:sldMk cId="3656903316" sldId="283"/>
            <ac:spMk id="3" creationId="{00000000-0000-0000-0000-000000000000}"/>
          </ac:spMkLst>
        </pc:spChg>
      </pc:sldChg>
      <pc:sldChg chg="modSp">
        <pc:chgData name="François Espiasse" userId="c0683628fcfb6d84" providerId="LiveId" clId="{C948DD30-F279-46DF-840E-8F1947961FEB}" dt="2019-04-04T23:44:08.900" v="108" actId="1076"/>
        <pc:sldMkLst>
          <pc:docMk/>
          <pc:sldMk cId="3597866122" sldId="285"/>
        </pc:sldMkLst>
        <pc:spChg chg="mod">
          <ac:chgData name="François Espiasse" userId="c0683628fcfb6d84" providerId="LiveId" clId="{C948DD30-F279-46DF-840E-8F1947961FEB}" dt="2019-04-04T23:43:15.160" v="99" actId="122"/>
          <ac:spMkLst>
            <pc:docMk/>
            <pc:sldMk cId="3597866122" sldId="285"/>
            <ac:spMk id="2" creationId="{00000000-0000-0000-0000-000000000000}"/>
          </ac:spMkLst>
        </pc:spChg>
        <pc:spChg chg="mod">
          <ac:chgData name="François Espiasse" userId="c0683628fcfb6d84" providerId="LiveId" clId="{C948DD30-F279-46DF-840E-8F1947961FEB}" dt="2019-04-04T23:44:08.900" v="108" actId="1076"/>
          <ac:spMkLst>
            <pc:docMk/>
            <pc:sldMk cId="3597866122" sldId="285"/>
            <ac:spMk id="3" creationId="{00000000-0000-0000-0000-000000000000}"/>
          </ac:spMkLst>
        </pc:spChg>
      </pc:sldChg>
      <pc:sldChg chg="modSp">
        <pc:chgData name="François Espiasse" userId="c0683628fcfb6d84" providerId="LiveId" clId="{C948DD30-F279-46DF-840E-8F1947961FEB}" dt="2019-04-04T23:45:21.545" v="152" actId="14100"/>
        <pc:sldMkLst>
          <pc:docMk/>
          <pc:sldMk cId="1292611340" sldId="287"/>
        </pc:sldMkLst>
        <pc:spChg chg="mod">
          <ac:chgData name="François Espiasse" userId="c0683628fcfb6d84" providerId="LiveId" clId="{C948DD30-F279-46DF-840E-8F1947961FEB}" dt="2019-04-04T23:44:33.605" v="111" actId="122"/>
          <ac:spMkLst>
            <pc:docMk/>
            <pc:sldMk cId="1292611340" sldId="287"/>
            <ac:spMk id="2" creationId="{00000000-0000-0000-0000-000000000000}"/>
          </ac:spMkLst>
        </pc:spChg>
        <pc:spChg chg="mod">
          <ac:chgData name="François Espiasse" userId="c0683628fcfb6d84" providerId="LiveId" clId="{C948DD30-F279-46DF-840E-8F1947961FEB}" dt="2019-04-04T23:45:21.545" v="152" actId="14100"/>
          <ac:spMkLst>
            <pc:docMk/>
            <pc:sldMk cId="1292611340" sldId="287"/>
            <ac:spMk id="3" creationId="{00000000-0000-0000-0000-000000000000}"/>
          </ac:spMkLst>
        </pc:spChg>
      </pc:sldChg>
      <pc:sldChg chg="modSp add">
        <pc:chgData name="François Espiasse" userId="c0683628fcfb6d84" providerId="LiveId" clId="{C948DD30-F279-46DF-840E-8F1947961FEB}" dt="2019-04-04T23:38:46.710" v="25" actId="27636"/>
        <pc:sldMkLst>
          <pc:docMk/>
          <pc:sldMk cId="3948438995" sldId="288"/>
        </pc:sldMkLst>
        <pc:spChg chg="mod">
          <ac:chgData name="François Espiasse" userId="c0683628fcfb6d84" providerId="LiveId" clId="{C948DD30-F279-46DF-840E-8F1947961FEB}" dt="2019-04-04T23:38:43.262" v="23" actId="1076"/>
          <ac:spMkLst>
            <pc:docMk/>
            <pc:sldMk cId="3948438995" sldId="288"/>
            <ac:spMk id="2" creationId="{00000000-0000-0000-0000-000000000000}"/>
          </ac:spMkLst>
        </pc:spChg>
        <pc:spChg chg="mod">
          <ac:chgData name="François Espiasse" userId="c0683628fcfb6d84" providerId="LiveId" clId="{C948DD30-F279-46DF-840E-8F1947961FEB}" dt="2019-04-04T23:38:46.710" v="25" actId="27636"/>
          <ac:spMkLst>
            <pc:docMk/>
            <pc:sldMk cId="3948438995" sldId="288"/>
            <ac:spMk id="3" creationId="{00000000-0000-0000-0000-000000000000}"/>
          </ac:spMkLst>
        </pc:spChg>
      </pc:sldChg>
      <pc:sldChg chg="addSp delSp modSp add">
        <pc:chgData name="François Espiasse" userId="c0683628fcfb6d84" providerId="LiveId" clId="{C948DD30-F279-46DF-840E-8F1947961FEB}" dt="2019-04-07T17:44:17.706" v="986" actId="1076"/>
        <pc:sldMkLst>
          <pc:docMk/>
          <pc:sldMk cId="2194487378" sldId="289"/>
        </pc:sldMkLst>
        <pc:spChg chg="del mod">
          <ac:chgData name="François Espiasse" userId="c0683628fcfb6d84" providerId="LiveId" clId="{C948DD30-F279-46DF-840E-8F1947961FEB}" dt="2019-04-07T13:30:28.123" v="424" actId="478"/>
          <ac:spMkLst>
            <pc:docMk/>
            <pc:sldMk cId="2194487378" sldId="289"/>
            <ac:spMk id="3" creationId="{2ED55F86-98B7-4496-BCEF-A8A40D70AD12}"/>
          </ac:spMkLst>
        </pc:spChg>
        <pc:spChg chg="add mod">
          <ac:chgData name="François Espiasse" userId="c0683628fcfb6d84" providerId="LiveId" clId="{C948DD30-F279-46DF-840E-8F1947961FEB}" dt="2019-04-07T17:44:17.706" v="986" actId="1076"/>
          <ac:spMkLst>
            <pc:docMk/>
            <pc:sldMk cId="2194487378" sldId="289"/>
            <ac:spMk id="5" creationId="{97AD35FF-474D-4C12-A13F-FE49A36BCBCD}"/>
          </ac:spMkLst>
        </pc:spChg>
      </pc:sldChg>
      <pc:sldChg chg="modSp add">
        <pc:chgData name="François Espiasse" userId="c0683628fcfb6d84" providerId="LiveId" clId="{C948DD30-F279-46DF-840E-8F1947961FEB}" dt="2019-04-07T17:52:20.700" v="1491" actId="20577"/>
        <pc:sldMkLst>
          <pc:docMk/>
          <pc:sldMk cId="2160970389" sldId="290"/>
        </pc:sldMkLst>
        <pc:spChg chg="mod">
          <ac:chgData name="François Espiasse" userId="c0683628fcfb6d84" providerId="LiveId" clId="{C948DD30-F279-46DF-840E-8F1947961FEB}" dt="2019-04-07T17:52:20.700" v="1491" actId="20577"/>
          <ac:spMkLst>
            <pc:docMk/>
            <pc:sldMk cId="2160970389" sldId="290"/>
            <ac:spMk id="5" creationId="{97AD35FF-474D-4C12-A13F-FE49A36BCBCD}"/>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75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fr-FR"/>
              <a:t>Modifiez le style du titre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accent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4/9/2019</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fr-FR"/>
              <a:t>Modifiez le style du titre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fr-FR"/>
              <a:t>Cliquez sur l'icône pour ajouter une image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4/9/2019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fr-FR"/>
              <a:t>Modifiez le style du titre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4/9/2019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fr-FR"/>
              <a:t>Modifiez le style du titre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4/9/2019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fr-FR"/>
              <a:t>Modifiez le style du titre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4/9/2019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fr-FR"/>
              <a:t>Modifiez le style du titre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3" name="Date Placeholder 2"/>
          <p:cNvSpPr>
            <a:spLocks noGrp="1"/>
          </p:cNvSpPr>
          <p:nvPr>
            <p:ph type="dt" sz="half" idx="10"/>
          </p:nvPr>
        </p:nvSpPr>
        <p:spPr/>
        <p:txBody>
          <a:bodyPr/>
          <a:lstStyle/>
          <a:p>
            <a:fld id="{48A87A34-81AB-432B-8DAE-1953F412C126}" type="datetimeFigureOut">
              <a:rPr lang="en-US" dirty="0"/>
              <a:t>4/9/2019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fr-FR"/>
              <a:t>Modifiez le style du titre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fr-FR"/>
              <a:t>Cliquez sur l'icône pour ajouter une image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fr-FR"/>
              <a:t>Cliquez sur l'icône pour ajouter une image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fr-FR"/>
              <a:t>Cliquez sur l'icône pour ajouter une image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3" name="Date Placeholder 2"/>
          <p:cNvSpPr>
            <a:spLocks noGrp="1"/>
          </p:cNvSpPr>
          <p:nvPr>
            <p:ph type="dt" sz="half" idx="10"/>
          </p:nvPr>
        </p:nvSpPr>
        <p:spPr/>
        <p:txBody>
          <a:bodyPr/>
          <a:lstStyle/>
          <a:p>
            <a:fld id="{48A87A34-81AB-432B-8DAE-1953F412C126}" type="datetimeFigureOut">
              <a:rPr lang="en-US" dirty="0"/>
              <a:t>4/9/2019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fr-FR"/>
              <a:t>Modifiez le style du titre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48A87A34-81AB-432B-8DAE-1953F412C126}" type="datetimeFigureOut">
              <a:rPr lang="en-US" dirty="0"/>
              <a:t>4/9/2019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4/9/2019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fr-FR"/>
              <a:t>Modifiez le style du titre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141410" y="3073397"/>
            <a:ext cx="4878391" cy="2717801"/>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172200" y="3073397"/>
            <a:ext cx="4875210" cy="2717801"/>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4/9/2019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4/9/2019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4/9/2019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fr-FR"/>
              <a:t>Modifiez le style du titre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4/9/2019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fr-FR"/>
              <a:t>Modifiez le style du titre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4/9/2019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4/9/2019</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‹N°›</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openxmlformats.org/officeDocument/2006/relationships/hyperlink" Target="https://www.lenovo.com/us/en/faqs/pc-life-faqs/what-is-cloud-computing/" TargetMode="External"/><Relationship Id="rId13" Type="http://schemas.openxmlformats.org/officeDocument/2006/relationships/hyperlink" Target="https://azure.microsoft.com/fr-fr/overview/what-is-paas/" TargetMode="External"/><Relationship Id="rId18" Type="http://schemas.openxmlformats.org/officeDocument/2006/relationships/hyperlink" Target="https://gl-depannage-informatique.fr/?p=15" TargetMode="External"/><Relationship Id="rId3" Type="http://schemas.openxmlformats.org/officeDocument/2006/relationships/hyperlink" Target="https://azure.microsoft.com/fr-fr/overview/what-is-cloud-computing/" TargetMode="External"/><Relationship Id="rId21" Type="http://schemas.openxmlformats.org/officeDocument/2006/relationships/hyperlink" Target="https://www.lebigdata.fr/cloud-computing-2019" TargetMode="External"/><Relationship Id="rId7" Type="http://schemas.openxmlformats.org/officeDocument/2006/relationships/hyperlink" Target="https://www.pcmag.com/article/256563/what-is-cloud-computing" TargetMode="External"/><Relationship Id="rId12" Type="http://schemas.openxmlformats.org/officeDocument/2006/relationships/hyperlink" Target="https://www.lebigdata.fr/cloud-hybride-tout-savoir/" TargetMode="External"/><Relationship Id="rId17" Type="http://schemas.openxmlformats.org/officeDocument/2006/relationships/hyperlink" Target="https://fr.wikiversity.org/wiki/Cloud_computing_et_entreprise/Avantages_et_Limites_du_Cloud_computing" TargetMode="External"/><Relationship Id="rId2" Type="http://schemas.openxmlformats.org/officeDocument/2006/relationships/hyperlink" Target="https://www.lebigdata.fr/definition-cloud-computing" TargetMode="External"/><Relationship Id="rId16" Type="http://schemas.openxmlformats.org/officeDocument/2006/relationships/hyperlink" Target="https://azure.microsoft.com/fr-fr/overview/what-is-iaas/" TargetMode="External"/><Relationship Id="rId20" Type="http://schemas.openxmlformats.org/officeDocument/2006/relationships/hyperlink" Target="https://www.openhost-network.com/criteres-choix-fournisseur-cloud/" TargetMode="External"/><Relationship Id="rId1" Type="http://schemas.openxmlformats.org/officeDocument/2006/relationships/slideLayout" Target="../slideLayouts/slideLayout2.xml"/><Relationship Id="rId6" Type="http://schemas.openxmlformats.org/officeDocument/2006/relationships/hyperlink" Target="https://www.salesforce.com/fr/learning-centre/tech/cloudcomputing/" TargetMode="External"/><Relationship Id="rId11" Type="http://schemas.openxmlformats.org/officeDocument/2006/relationships/hyperlink" Target="https://www.interoute.fr/what-cloud-hosting" TargetMode="External"/><Relationship Id="rId24" Type="http://schemas.openxmlformats.org/officeDocument/2006/relationships/hyperlink" Target="https://www.hebergeurcloud.com/7-predictions-lavenir-cloud-computing/" TargetMode="External"/><Relationship Id="rId5" Type="http://schemas.openxmlformats.org/officeDocument/2006/relationships/hyperlink" Target="https://www.infoworld.com/article/2683784/what-is-cloud-computing.html" TargetMode="External"/><Relationship Id="rId15" Type="http://schemas.openxmlformats.org/officeDocument/2006/relationships/hyperlink" Target="https://azure.microsoft.com/fr-fr/overview/what-is-saas/" TargetMode="External"/><Relationship Id="rId23" Type="http://schemas.openxmlformats.org/officeDocument/2006/relationships/hyperlink" Target="https://thenewstack.io/on-the-future-of-cloud-computing/" TargetMode="External"/><Relationship Id="rId10" Type="http://schemas.openxmlformats.org/officeDocument/2006/relationships/hyperlink" Target="https://azure.microsoft.com/fr-fr/overview/what-is-a-public-cloud/" TargetMode="External"/><Relationship Id="rId19" Type="http://schemas.openxmlformats.org/officeDocument/2006/relationships/hyperlink" Target="https://www.petite-entreprise.net/P-3714-83-G1-le-cloud-computing-les-avantages-et-les-inconvenients.html" TargetMode="External"/><Relationship Id="rId4" Type="http://schemas.openxmlformats.org/officeDocument/2006/relationships/hyperlink" Target="https://aws.amazon.com/fr/what-is-cloud-computing/" TargetMode="External"/><Relationship Id="rId9" Type="http://schemas.openxmlformats.org/officeDocument/2006/relationships/hyperlink" Target="https://www.lifewire.com/what-is-cloud-computing-817770" TargetMode="External"/><Relationship Id="rId14" Type="http://schemas.openxmlformats.org/officeDocument/2006/relationships/hyperlink" Target="https://azure.microsoft.com/fr-fr/overview/what-is-serverless-computing/" TargetMode="External"/><Relationship Id="rId22" Type="http://schemas.openxmlformats.org/officeDocument/2006/relationships/hyperlink" Target="https://www.esds.co.in/blog/past-present-future-cloud-computing/#sthash.yp4KS2pN.dpbs" TargetMode="External"/></Relationships>
</file>

<file path=ppt/slides/_rels/slide2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B27290A-C5A4-43E6-9F4F-96A81D640098}"/>
              </a:ext>
            </a:extLst>
          </p:cNvPr>
          <p:cNvSpPr>
            <a:spLocks noGrp="1"/>
          </p:cNvSpPr>
          <p:nvPr>
            <p:ph type="ctrTitle"/>
          </p:nvPr>
        </p:nvSpPr>
        <p:spPr/>
        <p:txBody>
          <a:bodyPr/>
          <a:lstStyle/>
          <a:p>
            <a:endParaRPr lang="fr-FR"/>
          </a:p>
        </p:txBody>
      </p:sp>
      <p:sp>
        <p:nvSpPr>
          <p:cNvPr id="3" name="Sous-titre 2">
            <a:extLst>
              <a:ext uri="{FF2B5EF4-FFF2-40B4-BE49-F238E27FC236}">
                <a16:creationId xmlns:a16="http://schemas.microsoft.com/office/drawing/2014/main" id="{C01B7D5C-D6FB-457D-BDE6-CB0645839E6A}"/>
              </a:ext>
            </a:extLst>
          </p:cNvPr>
          <p:cNvSpPr>
            <a:spLocks noGrp="1"/>
          </p:cNvSpPr>
          <p:nvPr>
            <p:ph type="subTitle" idx="1"/>
          </p:nvPr>
        </p:nvSpPr>
        <p:spPr/>
        <p:txBody>
          <a:bodyPr/>
          <a:lstStyle/>
          <a:p>
            <a:endParaRPr lang="fr-FR"/>
          </a:p>
        </p:txBody>
      </p:sp>
      <p:pic>
        <p:nvPicPr>
          <p:cNvPr id="4" name="Image 3">
            <a:extLst>
              <a:ext uri="{FF2B5EF4-FFF2-40B4-BE49-F238E27FC236}">
                <a16:creationId xmlns:a16="http://schemas.microsoft.com/office/drawing/2014/main" id="{7631FE5D-2998-4B68-9C62-902C4CEE2ABD}"/>
              </a:ext>
            </a:extLst>
          </p:cNvPr>
          <p:cNvPicPr/>
          <p:nvPr/>
        </p:nvPicPr>
        <p:blipFill>
          <a:blip r:embed="rId2"/>
          <a:stretch>
            <a:fillRect/>
          </a:stretch>
        </p:blipFill>
        <p:spPr>
          <a:xfrm>
            <a:off x="0" y="0"/>
            <a:ext cx="12192000" cy="6858000"/>
          </a:xfrm>
          <a:prstGeom prst="rect">
            <a:avLst/>
          </a:prstGeom>
        </p:spPr>
      </p:pic>
      <p:pic>
        <p:nvPicPr>
          <p:cNvPr id="8" name="Image 7">
            <a:extLst>
              <a:ext uri="{FF2B5EF4-FFF2-40B4-BE49-F238E27FC236}">
                <a16:creationId xmlns:a16="http://schemas.microsoft.com/office/drawing/2014/main" id="{78CC8E7D-4BC1-4F9B-963E-F504DE961C4D}"/>
              </a:ext>
            </a:extLst>
          </p:cNvPr>
          <p:cNvPicPr>
            <a:picLocks noChangeAspect="1"/>
          </p:cNvPicPr>
          <p:nvPr/>
        </p:nvPicPr>
        <p:blipFill>
          <a:blip r:embed="rId3"/>
          <a:stretch>
            <a:fillRect/>
          </a:stretch>
        </p:blipFill>
        <p:spPr>
          <a:xfrm>
            <a:off x="11213305" y="-1"/>
            <a:ext cx="1009650" cy="1104900"/>
          </a:xfrm>
          <a:prstGeom prst="rect">
            <a:avLst/>
          </a:prstGeom>
        </p:spPr>
      </p:pic>
    </p:spTree>
    <p:extLst>
      <p:ext uri="{BB962C8B-B14F-4D97-AF65-F5344CB8AC3E}">
        <p14:creationId xmlns:p14="http://schemas.microsoft.com/office/powerpoint/2010/main" val="24562422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7E78542-7C8C-4FB1-854D-BF0ECC432EA5}"/>
              </a:ext>
            </a:extLst>
          </p:cNvPr>
          <p:cNvSpPr>
            <a:spLocks noGrp="1"/>
          </p:cNvSpPr>
          <p:nvPr>
            <p:ph type="title"/>
          </p:nvPr>
        </p:nvSpPr>
        <p:spPr/>
        <p:txBody>
          <a:bodyPr>
            <a:normAutofit/>
          </a:bodyPr>
          <a:lstStyle/>
          <a:p>
            <a:pPr algn="ctr"/>
            <a:r>
              <a:rPr lang="fr-FR" dirty="0"/>
              <a:t>Les différents types de cloud - cloud hybride</a:t>
            </a:r>
          </a:p>
        </p:txBody>
      </p:sp>
      <p:sp>
        <p:nvSpPr>
          <p:cNvPr id="3" name="Espace réservé du contenu 2">
            <a:extLst>
              <a:ext uri="{FF2B5EF4-FFF2-40B4-BE49-F238E27FC236}">
                <a16:creationId xmlns:a16="http://schemas.microsoft.com/office/drawing/2014/main" id="{493F11BA-F9F5-4522-9FDC-00096238AC4B}"/>
              </a:ext>
            </a:extLst>
          </p:cNvPr>
          <p:cNvSpPr>
            <a:spLocks noGrp="1"/>
          </p:cNvSpPr>
          <p:nvPr>
            <p:ph idx="1"/>
          </p:nvPr>
        </p:nvSpPr>
        <p:spPr/>
        <p:txBody>
          <a:bodyPr>
            <a:normAutofit fontScale="92500" lnSpcReduction="10000"/>
          </a:bodyPr>
          <a:lstStyle/>
          <a:p>
            <a:r>
              <a:rPr lang="fr-FR" dirty="0"/>
              <a:t>Un Cloud hybride est un service Cloud intégré utilisant à la fois des </a:t>
            </a:r>
            <a:r>
              <a:rPr lang="fr-FR" dirty="0" err="1"/>
              <a:t>Clouds</a:t>
            </a:r>
            <a:r>
              <a:rPr lang="fr-FR" dirty="0"/>
              <a:t> privés et des </a:t>
            </a:r>
            <a:r>
              <a:rPr lang="fr-FR" dirty="0" err="1"/>
              <a:t>Clouds</a:t>
            </a:r>
            <a:r>
              <a:rPr lang="fr-FR" dirty="0"/>
              <a:t> publics pour remplir différentes fonctions au sein d'une même organisation. Si tous les types de services Cloud sont sensés offrir un certain niveau d'efficacité, à des degrés divers, les services Cloud public sont susceptibles d'être plus avantageux au niveau des coûts et plus évolutifs que les </a:t>
            </a:r>
            <a:r>
              <a:rPr lang="fr-FR" dirty="0" err="1"/>
              <a:t>Clouds</a:t>
            </a:r>
            <a:r>
              <a:rPr lang="fr-FR" dirty="0"/>
              <a:t> privés. C'est pourquoi une organisation peut maximiser son efficacité en utilisant des services de Cloud public pour ses opérations non-sensibles et s'appuyer en revanche sur un Cloud privé lorsqu’elle en a besoin, faisant en sorte que toutes ses plateformes soient intégrées harmonieusement.</a:t>
            </a:r>
          </a:p>
        </p:txBody>
      </p:sp>
    </p:spTree>
    <p:extLst>
      <p:ext uri="{BB962C8B-B14F-4D97-AF65-F5344CB8AC3E}">
        <p14:creationId xmlns:p14="http://schemas.microsoft.com/office/powerpoint/2010/main" val="24256710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a:t>Les différents types de cloud - cloud hybride</a:t>
            </a:r>
          </a:p>
        </p:txBody>
      </p:sp>
      <p:sp>
        <p:nvSpPr>
          <p:cNvPr id="3" name="Espace réservé du contenu 2"/>
          <p:cNvSpPr>
            <a:spLocks noGrp="1"/>
          </p:cNvSpPr>
          <p:nvPr>
            <p:ph idx="1"/>
          </p:nvPr>
        </p:nvSpPr>
        <p:spPr>
          <a:xfrm>
            <a:off x="1141412" y="1957386"/>
            <a:ext cx="9905999" cy="4456113"/>
          </a:xfrm>
        </p:spPr>
        <p:txBody>
          <a:bodyPr>
            <a:normAutofit fontScale="92500"/>
          </a:bodyPr>
          <a:lstStyle/>
          <a:p>
            <a:r>
              <a:rPr lang="fr-FR" sz="1600" b="1" dirty="0"/>
              <a:t>Extensibilité</a:t>
            </a:r>
            <a:r>
              <a:rPr lang="fr-FR" sz="1600" dirty="0"/>
              <a:t> : alors que les </a:t>
            </a:r>
            <a:r>
              <a:rPr lang="fr-FR" sz="1600" dirty="0" err="1"/>
              <a:t>Clouds</a:t>
            </a:r>
            <a:r>
              <a:rPr lang="fr-FR" sz="1600" dirty="0"/>
              <a:t> privés offrent un certain niveau d'évolutivité selon leur configuration (par exemple en fonction de leur hébergement interne ou externe), l’évolutivité des services de Cloud public est plus grande, puisque leurs ressources sont tirées d'une plus grande infrastructure Cloud. Déplacer autant d’applications non-sensibles que possible vers le Cloud public permet à une organisation de bénéficier de l’évolutivité du Cloud public tout en réduisant la demande en Cloud privé.</a:t>
            </a:r>
          </a:p>
          <a:p>
            <a:r>
              <a:rPr lang="fr-FR" sz="1600" b="1" dirty="0"/>
              <a:t>Avantages en termes de coûts</a:t>
            </a:r>
            <a:r>
              <a:rPr lang="fr-FR" sz="1600" dirty="0"/>
              <a:t>: encore une fois, les Cloud publics sont susceptibles d'offrir de plus importantes économies d'échelle (comme la gestion centralisée), et ainsi de meilleurs avantages en termes de coûts, que les </a:t>
            </a:r>
            <a:r>
              <a:rPr lang="fr-FR" sz="1600" dirty="0" err="1"/>
              <a:t>Clouds</a:t>
            </a:r>
            <a:r>
              <a:rPr lang="fr-FR" sz="1600" dirty="0"/>
              <a:t> privés. C'est la raison pour laquelle les </a:t>
            </a:r>
            <a:r>
              <a:rPr lang="fr-FR" sz="1600" dirty="0" err="1"/>
              <a:t>Clouds</a:t>
            </a:r>
            <a:r>
              <a:rPr lang="fr-FR" sz="1600" dirty="0"/>
              <a:t> hybrides permettent aux organisations de réaliser de telles économies pour le plus grand nombre d’applications possibles, tout en gardant leurs opérations sensibles en sécurité.</a:t>
            </a:r>
          </a:p>
          <a:p>
            <a:r>
              <a:rPr lang="fr-FR" sz="1600" b="1" dirty="0"/>
              <a:t>Sécurité</a:t>
            </a:r>
            <a:r>
              <a:rPr lang="fr-FR" sz="1600" dirty="0"/>
              <a:t> : l'élément privé du modèle de Cloud hybride n'apporte pas seulement la sécurité là où elle est nécessaire pour les opérations sensibles, mais permet également de satisfaire aux exigences légales en matière de détention et de stockage des données, si nécessaire.</a:t>
            </a:r>
          </a:p>
          <a:p>
            <a:r>
              <a:rPr lang="fr-FR" sz="1600" b="1" dirty="0"/>
              <a:t>Flexibilité</a:t>
            </a:r>
            <a:r>
              <a:rPr lang="fr-FR" sz="1600" dirty="0"/>
              <a:t> : la possibilité de bénéficier à la fois de ressources sécurisées et à la fois de ressources publiques avantageuses en termes de coûts peut fournir aux organisations plus d'opportunités pour explorer différentes options opérationnelles.</a:t>
            </a:r>
          </a:p>
        </p:txBody>
      </p:sp>
    </p:spTree>
    <p:extLst>
      <p:ext uri="{BB962C8B-B14F-4D97-AF65-F5344CB8AC3E}">
        <p14:creationId xmlns:p14="http://schemas.microsoft.com/office/powerpoint/2010/main" val="31661820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7E78542-7C8C-4FB1-854D-BF0ECC432EA5}"/>
              </a:ext>
            </a:extLst>
          </p:cNvPr>
          <p:cNvSpPr>
            <a:spLocks noGrp="1"/>
          </p:cNvSpPr>
          <p:nvPr>
            <p:ph type="title"/>
          </p:nvPr>
        </p:nvSpPr>
        <p:spPr/>
        <p:txBody>
          <a:bodyPr>
            <a:normAutofit/>
          </a:bodyPr>
          <a:lstStyle/>
          <a:p>
            <a:pPr algn="ctr"/>
            <a:r>
              <a:rPr lang="fr-FR" dirty="0"/>
              <a:t>Les différents types de service – </a:t>
            </a:r>
            <a:r>
              <a:rPr lang="fr-FR" dirty="0" err="1"/>
              <a:t>Paas</a:t>
            </a:r>
            <a:endParaRPr lang="fr-FR" dirty="0"/>
          </a:p>
        </p:txBody>
      </p:sp>
      <p:sp>
        <p:nvSpPr>
          <p:cNvPr id="3" name="Espace réservé du contenu 2">
            <a:extLst>
              <a:ext uri="{FF2B5EF4-FFF2-40B4-BE49-F238E27FC236}">
                <a16:creationId xmlns:a16="http://schemas.microsoft.com/office/drawing/2014/main" id="{493F11BA-F9F5-4522-9FDC-00096238AC4B}"/>
              </a:ext>
            </a:extLst>
          </p:cNvPr>
          <p:cNvSpPr>
            <a:spLocks noGrp="1"/>
          </p:cNvSpPr>
          <p:nvPr>
            <p:ph idx="1"/>
          </p:nvPr>
        </p:nvSpPr>
        <p:spPr>
          <a:xfrm>
            <a:off x="1141413" y="1957386"/>
            <a:ext cx="9905999" cy="4608513"/>
          </a:xfrm>
        </p:spPr>
        <p:txBody>
          <a:bodyPr>
            <a:normAutofit fontScale="92500" lnSpcReduction="20000"/>
          </a:bodyPr>
          <a:lstStyle/>
          <a:p>
            <a:r>
              <a:rPr lang="fr-FR" sz="1600" dirty="0"/>
              <a:t>Platform as a Service, souvent appelé simplement </a:t>
            </a:r>
            <a:r>
              <a:rPr lang="fr-FR" sz="1600" dirty="0" err="1"/>
              <a:t>PaaS</a:t>
            </a:r>
            <a:r>
              <a:rPr lang="fr-FR" sz="1600" dirty="0"/>
              <a:t>, est une catégorie de services de Cloud </a:t>
            </a:r>
            <a:r>
              <a:rPr lang="fr-FR" sz="1600" dirty="0" err="1"/>
              <a:t>computing</a:t>
            </a:r>
            <a:r>
              <a:rPr lang="fr-FR" sz="1600" dirty="0"/>
              <a:t> qui fournit la plateforme et l'environnement informatique nécessaire aux développeurs pour mettre en place leurs différents services et applications sur Internet. Les services </a:t>
            </a:r>
            <a:r>
              <a:rPr lang="fr-FR" sz="1600" dirty="0" err="1"/>
              <a:t>PaaS</a:t>
            </a:r>
            <a:r>
              <a:rPr lang="fr-FR" sz="1600" dirty="0"/>
              <a:t> sont hébergés dans le Cloud et les utilisateurs y accèdent simplement, par leur navigateur web.</a:t>
            </a:r>
          </a:p>
          <a:p>
            <a:r>
              <a:rPr lang="fr-FR" sz="1600" dirty="0"/>
              <a:t>Les services </a:t>
            </a:r>
            <a:r>
              <a:rPr lang="fr-FR" sz="1600" dirty="0" err="1"/>
              <a:t>Paas</a:t>
            </a:r>
            <a:r>
              <a:rPr lang="fr-FR" sz="1600" dirty="0"/>
              <a:t> permettent aux utilisateurs de créer des applications logicielles en utilisant les outils fournis par le fournisseur. Ils peuvent prendre la forme de fonctionnalités </a:t>
            </a:r>
            <a:r>
              <a:rPr lang="fr-FR" sz="1600" dirty="0" err="1"/>
              <a:t>pré-configurées</a:t>
            </a:r>
            <a:r>
              <a:rPr lang="fr-FR" sz="1600" dirty="0"/>
              <a:t> auxquelles les clients peuvent souscrire, en ne choisissant que celles qui conviennent à leurs exigences. Cela signifie que les packs </a:t>
            </a:r>
            <a:r>
              <a:rPr lang="fr-FR" sz="1600" dirty="0" err="1"/>
              <a:t>PaaS</a:t>
            </a:r>
            <a:r>
              <a:rPr lang="fr-FR" sz="1600" dirty="0"/>
              <a:t> peuvent aller de la simple offre "point-and-click", où le client n'a pas besoin d'avoir des connaissances particulières en hébergement, à la fourniture d'options d'infrastructure pour développement avancé.</a:t>
            </a:r>
          </a:p>
          <a:p>
            <a:r>
              <a:rPr lang="fr-FR" sz="1600" dirty="0"/>
              <a:t>L'infrastructure et les applications sont gérées par le fournisseur et les clients peuvent accéder à des services de support si nécessaire. Les services sont constamment mis à jour, avec l'amélioration des fonctionnalités existantes et ajout de fonctionnalités additionnelles. Les fournisseurs de </a:t>
            </a:r>
            <a:r>
              <a:rPr lang="fr-FR" sz="1600" dirty="0" err="1"/>
              <a:t>Paas</a:t>
            </a:r>
            <a:r>
              <a:rPr lang="fr-FR" sz="1600" dirty="0"/>
              <a:t> sont en mesure d'assister les développeurs depuis la conception de leur idée originale jusqu'à la création de leurs applications, en passant par la phase de test et de déploiement, le tout grâce à un système de services managés.</a:t>
            </a:r>
          </a:p>
          <a:p>
            <a:r>
              <a:rPr lang="fr-FR" sz="1600" dirty="0"/>
              <a:t>Comme avec la plupart des offres Cloud, les services </a:t>
            </a:r>
            <a:r>
              <a:rPr lang="fr-FR" sz="1600" dirty="0" err="1"/>
              <a:t>Paas</a:t>
            </a:r>
            <a:r>
              <a:rPr lang="fr-FR" sz="1600" dirty="0"/>
              <a:t> sont facturés sur la base d'un système d'abonnement, où les clients ne paient que ce qu'ils utilisent effectivement. Les clients bénéficient également des économies d'échelle tirées du partage des infrastructures physiques existantes entre les utilisateurs, ce qui a pour résultat d'abaisser sensiblement les coûts.</a:t>
            </a:r>
          </a:p>
        </p:txBody>
      </p:sp>
    </p:spTree>
    <p:extLst>
      <p:ext uri="{BB962C8B-B14F-4D97-AF65-F5344CB8AC3E}">
        <p14:creationId xmlns:p14="http://schemas.microsoft.com/office/powerpoint/2010/main" val="27636209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a:t>Les différents types de service – </a:t>
            </a:r>
            <a:r>
              <a:rPr lang="fr-FR" dirty="0" err="1"/>
              <a:t>Paas</a:t>
            </a:r>
            <a:endParaRPr lang="fr-FR" dirty="0"/>
          </a:p>
        </p:txBody>
      </p:sp>
      <p:sp>
        <p:nvSpPr>
          <p:cNvPr id="3" name="Espace réservé du contenu 2"/>
          <p:cNvSpPr>
            <a:spLocks noGrp="1"/>
          </p:cNvSpPr>
          <p:nvPr>
            <p:ph idx="1"/>
          </p:nvPr>
        </p:nvSpPr>
        <p:spPr>
          <a:xfrm>
            <a:off x="1141412" y="2249486"/>
            <a:ext cx="9905999" cy="4189413"/>
          </a:xfrm>
        </p:spPr>
        <p:txBody>
          <a:bodyPr>
            <a:normAutofit/>
          </a:bodyPr>
          <a:lstStyle/>
          <a:p>
            <a:pPr marL="0" indent="0">
              <a:spcBef>
                <a:spcPts val="0"/>
              </a:spcBef>
              <a:spcAft>
                <a:spcPts val="800"/>
              </a:spcAft>
              <a:buNone/>
            </a:pPr>
            <a:r>
              <a:rPr lang="fr-FR" sz="2000" dirty="0"/>
              <a:t>Voici quelques exemple de PAAS :</a:t>
            </a:r>
          </a:p>
          <a:p>
            <a:pPr>
              <a:lnSpc>
                <a:spcPct val="100000"/>
              </a:lnSpc>
              <a:spcBef>
                <a:spcPts val="0"/>
              </a:spcBef>
            </a:pPr>
            <a:r>
              <a:rPr lang="fr-FR" sz="2000" dirty="0"/>
              <a:t>Système d'exploitation</a:t>
            </a:r>
          </a:p>
          <a:p>
            <a:pPr>
              <a:lnSpc>
                <a:spcPct val="100000"/>
              </a:lnSpc>
              <a:spcBef>
                <a:spcPts val="0"/>
              </a:spcBef>
            </a:pPr>
            <a:r>
              <a:rPr lang="fr-FR" sz="2000" dirty="0"/>
              <a:t>Environnement de script serveur</a:t>
            </a:r>
          </a:p>
          <a:p>
            <a:pPr>
              <a:lnSpc>
                <a:spcPct val="100000"/>
              </a:lnSpc>
              <a:spcBef>
                <a:spcPts val="0"/>
              </a:spcBef>
            </a:pPr>
            <a:r>
              <a:rPr lang="fr-FR" sz="2000" dirty="0"/>
              <a:t>Système de gestion de bases de données</a:t>
            </a:r>
          </a:p>
          <a:p>
            <a:pPr>
              <a:lnSpc>
                <a:spcPct val="100000"/>
              </a:lnSpc>
              <a:spcBef>
                <a:spcPts val="0"/>
              </a:spcBef>
            </a:pPr>
            <a:r>
              <a:rPr lang="fr-FR" sz="2000" dirty="0"/>
              <a:t>Logiciel serveur</a:t>
            </a:r>
          </a:p>
          <a:p>
            <a:pPr>
              <a:lnSpc>
                <a:spcPct val="100000"/>
              </a:lnSpc>
              <a:spcBef>
                <a:spcPts val="0"/>
              </a:spcBef>
            </a:pPr>
            <a:r>
              <a:rPr lang="fr-FR" sz="2000" dirty="0"/>
              <a:t>Support</a:t>
            </a:r>
          </a:p>
          <a:p>
            <a:pPr>
              <a:lnSpc>
                <a:spcPct val="100000"/>
              </a:lnSpc>
              <a:spcBef>
                <a:spcPts val="0"/>
              </a:spcBef>
            </a:pPr>
            <a:r>
              <a:rPr lang="fr-FR" sz="2000" dirty="0"/>
              <a:t>Stockage</a:t>
            </a:r>
          </a:p>
          <a:p>
            <a:pPr>
              <a:lnSpc>
                <a:spcPct val="100000"/>
              </a:lnSpc>
              <a:spcBef>
                <a:spcPts val="0"/>
              </a:spcBef>
            </a:pPr>
            <a:r>
              <a:rPr lang="fr-FR" sz="2000" dirty="0"/>
              <a:t>Accès réseau</a:t>
            </a:r>
          </a:p>
          <a:p>
            <a:pPr>
              <a:lnSpc>
                <a:spcPct val="100000"/>
              </a:lnSpc>
              <a:spcBef>
                <a:spcPts val="0"/>
              </a:spcBef>
            </a:pPr>
            <a:r>
              <a:rPr lang="fr-FR" sz="2000" dirty="0"/>
              <a:t>Outils de design et de développement</a:t>
            </a:r>
          </a:p>
          <a:p>
            <a:pPr>
              <a:lnSpc>
                <a:spcPct val="100000"/>
              </a:lnSpc>
              <a:spcBef>
                <a:spcPts val="0"/>
              </a:spcBef>
            </a:pPr>
            <a:r>
              <a:rPr lang="fr-FR" sz="2000" dirty="0"/>
              <a:t>Hébergement</a:t>
            </a:r>
          </a:p>
        </p:txBody>
      </p:sp>
    </p:spTree>
    <p:extLst>
      <p:ext uri="{BB962C8B-B14F-4D97-AF65-F5344CB8AC3E}">
        <p14:creationId xmlns:p14="http://schemas.microsoft.com/office/powerpoint/2010/main" val="36569033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7E78542-7C8C-4FB1-854D-BF0ECC432EA5}"/>
              </a:ext>
            </a:extLst>
          </p:cNvPr>
          <p:cNvSpPr>
            <a:spLocks noGrp="1"/>
          </p:cNvSpPr>
          <p:nvPr>
            <p:ph type="title"/>
          </p:nvPr>
        </p:nvSpPr>
        <p:spPr/>
        <p:txBody>
          <a:bodyPr>
            <a:normAutofit/>
          </a:bodyPr>
          <a:lstStyle/>
          <a:p>
            <a:pPr algn="ctr"/>
            <a:r>
              <a:rPr lang="fr-FR" dirty="0"/>
              <a:t>Les différents services de CLOUD – Informatique </a:t>
            </a:r>
            <a:r>
              <a:rPr lang="fr-FR" dirty="0" err="1"/>
              <a:t>serverless</a:t>
            </a:r>
            <a:endParaRPr lang="fr-FR" dirty="0"/>
          </a:p>
        </p:txBody>
      </p:sp>
      <p:sp>
        <p:nvSpPr>
          <p:cNvPr id="3" name="Espace réservé du contenu 2">
            <a:extLst>
              <a:ext uri="{FF2B5EF4-FFF2-40B4-BE49-F238E27FC236}">
                <a16:creationId xmlns:a16="http://schemas.microsoft.com/office/drawing/2014/main" id="{493F11BA-F9F5-4522-9FDC-00096238AC4B}"/>
              </a:ext>
            </a:extLst>
          </p:cNvPr>
          <p:cNvSpPr>
            <a:spLocks noGrp="1"/>
          </p:cNvSpPr>
          <p:nvPr>
            <p:ph idx="1"/>
          </p:nvPr>
        </p:nvSpPr>
        <p:spPr/>
        <p:txBody>
          <a:bodyPr>
            <a:normAutofit fontScale="62500" lnSpcReduction="20000"/>
          </a:bodyPr>
          <a:lstStyle/>
          <a:p>
            <a:r>
              <a:rPr lang="fr-FR" dirty="0"/>
              <a:t>Avec l’informatique </a:t>
            </a:r>
            <a:r>
              <a:rPr lang="fr-FR" dirty="0" err="1"/>
              <a:t>Serverless</a:t>
            </a:r>
            <a:r>
              <a:rPr lang="fr-FR" dirty="0"/>
              <a:t>, les développeurs comptent sur des serveurs, une infrastructure et des systèmes d’exploitation basés sur le cloud. En fait, malgré la dénomination « </a:t>
            </a:r>
            <a:r>
              <a:rPr lang="fr-FR" dirty="0" err="1"/>
              <a:t>serverless</a:t>
            </a:r>
            <a:r>
              <a:rPr lang="fr-FR" dirty="0"/>
              <a:t> », des serveurs sont toujours impliqués. Toutefois, en tant que service entièrement managé, la configuration, la planification de la capacité et la gestion des serveurs vous sont invisibles, car elles sont gérées par le fournisseur de cloud. Dans un environnement traditionnel, les développeurs doivent provisionner et configurer des serveurs, installer des systèmes d’exploitation et gérer en permanence l’infrastructure. Avec une architecture </a:t>
            </a:r>
            <a:r>
              <a:rPr lang="fr-FR" dirty="0" err="1"/>
              <a:t>serverless</a:t>
            </a:r>
            <a:r>
              <a:rPr lang="fr-FR" dirty="0"/>
              <a:t>, vous êtes libre de créer, de gérer et de déployer des applications </a:t>
            </a:r>
            <a:r>
              <a:rPr lang="fr-FR" dirty="0" err="1"/>
              <a:t>scalables</a:t>
            </a:r>
            <a:r>
              <a:rPr lang="fr-FR" dirty="0"/>
              <a:t> à la demande, sans vous soucier de l’infrastructure.</a:t>
            </a:r>
          </a:p>
          <a:p>
            <a:r>
              <a:rPr lang="fr-FR" dirty="0"/>
              <a:t>Les architectures </a:t>
            </a:r>
            <a:r>
              <a:rPr lang="fr-FR" dirty="0" err="1"/>
              <a:t>serverless</a:t>
            </a:r>
            <a:r>
              <a:rPr lang="fr-FR" dirty="0"/>
              <a:t> sont basées sur des événements, hautement </a:t>
            </a:r>
            <a:r>
              <a:rPr lang="fr-FR" dirty="0" err="1"/>
              <a:t>scalables</a:t>
            </a:r>
            <a:r>
              <a:rPr lang="fr-FR" dirty="0"/>
              <a:t> et utilisent uniquement des ressources lorsqu’une fonction ou un événement spécifique se produit. Vous payez uniquement les ressources utilisées ou le temps d’exécution de votre code. Les développeurs utilisent des architectures </a:t>
            </a:r>
            <a:r>
              <a:rPr lang="fr-FR" dirty="0" err="1"/>
              <a:t>serverless</a:t>
            </a:r>
            <a:r>
              <a:rPr lang="fr-FR" dirty="0"/>
              <a:t> pour de nombreuses applications, notamment des applications web et mobiles, des </a:t>
            </a:r>
            <a:r>
              <a:rPr lang="fr-FR" dirty="0" err="1"/>
              <a:t>backends</a:t>
            </a:r>
            <a:r>
              <a:rPr lang="fr-FR" dirty="0"/>
              <a:t> </a:t>
            </a:r>
            <a:r>
              <a:rPr lang="fr-FR" dirty="0" err="1"/>
              <a:t>IoT</a:t>
            </a:r>
            <a:r>
              <a:rPr lang="fr-FR" dirty="0"/>
              <a:t>, la manipulation d’images et le traitement d’événements à partir d’applications Saas. </a:t>
            </a:r>
          </a:p>
          <a:p>
            <a:pPr marL="0" indent="0">
              <a:buNone/>
            </a:pPr>
            <a:endParaRPr lang="fr-FR" dirty="0"/>
          </a:p>
        </p:txBody>
      </p:sp>
    </p:spTree>
    <p:extLst>
      <p:ext uri="{BB962C8B-B14F-4D97-AF65-F5344CB8AC3E}">
        <p14:creationId xmlns:p14="http://schemas.microsoft.com/office/powerpoint/2010/main" val="15468202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7E78542-7C8C-4FB1-854D-BF0ECC432EA5}"/>
              </a:ext>
            </a:extLst>
          </p:cNvPr>
          <p:cNvSpPr>
            <a:spLocks noGrp="1"/>
          </p:cNvSpPr>
          <p:nvPr>
            <p:ph type="title"/>
          </p:nvPr>
        </p:nvSpPr>
        <p:spPr/>
        <p:txBody>
          <a:bodyPr>
            <a:normAutofit/>
          </a:bodyPr>
          <a:lstStyle/>
          <a:p>
            <a:pPr algn="ctr"/>
            <a:r>
              <a:rPr lang="fr-FR" dirty="0"/>
              <a:t>Les différents types de service – </a:t>
            </a:r>
            <a:r>
              <a:rPr lang="fr-FR" dirty="0" err="1"/>
              <a:t>saas</a:t>
            </a:r>
            <a:endParaRPr lang="fr-FR" dirty="0"/>
          </a:p>
        </p:txBody>
      </p:sp>
      <p:sp>
        <p:nvSpPr>
          <p:cNvPr id="3" name="Espace réservé du contenu 2">
            <a:extLst>
              <a:ext uri="{FF2B5EF4-FFF2-40B4-BE49-F238E27FC236}">
                <a16:creationId xmlns:a16="http://schemas.microsoft.com/office/drawing/2014/main" id="{493F11BA-F9F5-4522-9FDC-00096238AC4B}"/>
              </a:ext>
            </a:extLst>
          </p:cNvPr>
          <p:cNvSpPr>
            <a:spLocks noGrp="1"/>
          </p:cNvSpPr>
          <p:nvPr>
            <p:ph idx="1"/>
          </p:nvPr>
        </p:nvSpPr>
        <p:spPr/>
        <p:txBody>
          <a:bodyPr>
            <a:normAutofit fontScale="62500" lnSpcReduction="20000"/>
          </a:bodyPr>
          <a:lstStyle/>
          <a:p>
            <a:r>
              <a:rPr lang="fr-FR" b="1" dirty="0" err="1"/>
              <a:t>SaaS</a:t>
            </a:r>
            <a:r>
              <a:rPr lang="fr-FR" dirty="0"/>
              <a:t>, ou </a:t>
            </a:r>
            <a:r>
              <a:rPr lang="fr-FR" b="1" dirty="0"/>
              <a:t>Software as a Service</a:t>
            </a:r>
            <a:r>
              <a:rPr lang="fr-FR" dirty="0"/>
              <a:t>, se réfère à tout service Cloud permettant aux clients d'avoir accès à des applications logicielles sur Internet. Ces applications sont hébergées dans le Cloud et peuvent être utilisées pour un large éventail de tâches, tant par les personnes privées que par les organisations. Google, Twitter, Facebook et Flickr sont tous des exemples de </a:t>
            </a:r>
            <a:r>
              <a:rPr lang="fr-FR" dirty="0" err="1"/>
              <a:t>SaaS</a:t>
            </a:r>
            <a:r>
              <a:rPr lang="fr-FR" dirty="0"/>
              <a:t>, où les utilisateurs peuvent avoir accès aux services via n'importe quel appareil disposant d'une connexion à Internet. Généralement, les usagers d'une entreprise utilisent des applications pour remplir de nombreuses fonctions, incluant la comptabilité, la facturation, le suivi des ventes, la planification, le monitoring des performances et les communications (y compris la messagerie web et la messagerie instantanée).</a:t>
            </a:r>
          </a:p>
          <a:p>
            <a:r>
              <a:rPr lang="fr-FR" dirty="0"/>
              <a:t>On emploie souvent l'expression de logiciel à la demande pour parler des services </a:t>
            </a:r>
            <a:r>
              <a:rPr lang="fr-FR" dirty="0" err="1"/>
              <a:t>SaaS</a:t>
            </a:r>
            <a:r>
              <a:rPr lang="fr-FR" dirty="0"/>
              <a:t>, car l'utiliser équivaut au fait de louer un logiciel plutôt que de l'acheter. En présence d'applications logicielles traditionnelles, l'utilisateur achète d'abord le logiciel et l'installe ensuite sur son ordinateur. La licence du logiciel peut limiter le nombre d'utilisateurs et/ou d'équipements où il peut être déployé. En revanche, les utilisateurs ayant recours à une offre de Software as a Service souscrivent un abonnement au logiciel souhaité, généralement sur une base mensuelle, plutôt que de l'acheter. L'achat et l'utilisation des applications se fait en ligne, et les fichiers sont sauvegardés dans le Cloud plutôt que sur un ordinateur individuel.</a:t>
            </a:r>
          </a:p>
          <a:p>
            <a:endParaRPr lang="fr-FR" dirty="0"/>
          </a:p>
        </p:txBody>
      </p:sp>
    </p:spTree>
    <p:extLst>
      <p:ext uri="{BB962C8B-B14F-4D97-AF65-F5344CB8AC3E}">
        <p14:creationId xmlns:p14="http://schemas.microsoft.com/office/powerpoint/2010/main" val="15144224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a:t>Les différents types de service – </a:t>
            </a:r>
            <a:r>
              <a:rPr lang="fr-FR" dirty="0" err="1"/>
              <a:t>saas</a:t>
            </a:r>
            <a:endParaRPr lang="fr-FR" dirty="0"/>
          </a:p>
        </p:txBody>
      </p:sp>
      <p:sp>
        <p:nvSpPr>
          <p:cNvPr id="3" name="Espace réservé du contenu 2"/>
          <p:cNvSpPr>
            <a:spLocks noGrp="1"/>
          </p:cNvSpPr>
          <p:nvPr>
            <p:ph idx="1"/>
          </p:nvPr>
        </p:nvSpPr>
        <p:spPr>
          <a:xfrm>
            <a:off x="1141412" y="2478087"/>
            <a:ext cx="9905999" cy="3541714"/>
          </a:xfrm>
        </p:spPr>
        <p:txBody>
          <a:bodyPr/>
          <a:lstStyle/>
          <a:p>
            <a:pPr marL="0" indent="0">
              <a:spcBef>
                <a:spcPts val="0"/>
              </a:spcBef>
              <a:spcAft>
                <a:spcPts val="800"/>
              </a:spcAft>
              <a:buNone/>
            </a:pPr>
            <a:r>
              <a:rPr lang="fr-FR" dirty="0"/>
              <a:t>Voici quelques exemple de PAAS :</a:t>
            </a:r>
          </a:p>
          <a:p>
            <a:pPr>
              <a:lnSpc>
                <a:spcPct val="100000"/>
              </a:lnSpc>
              <a:spcBef>
                <a:spcPts val="0"/>
              </a:spcBef>
            </a:pPr>
            <a:r>
              <a:rPr lang="fr-FR" dirty="0"/>
              <a:t>Salesforce</a:t>
            </a:r>
          </a:p>
          <a:p>
            <a:pPr>
              <a:lnSpc>
                <a:spcPct val="100000"/>
              </a:lnSpc>
              <a:spcBef>
                <a:spcPts val="0"/>
              </a:spcBef>
            </a:pPr>
            <a:r>
              <a:rPr lang="fr-FR" dirty="0" err="1"/>
              <a:t>Slack</a:t>
            </a:r>
            <a:endParaRPr lang="fr-FR" dirty="0"/>
          </a:p>
          <a:p>
            <a:pPr>
              <a:lnSpc>
                <a:spcPct val="100000"/>
              </a:lnSpc>
              <a:spcBef>
                <a:spcPts val="0"/>
              </a:spcBef>
            </a:pPr>
            <a:r>
              <a:rPr lang="fr-FR" dirty="0"/>
              <a:t>Office 365 </a:t>
            </a:r>
          </a:p>
          <a:p>
            <a:pPr>
              <a:lnSpc>
                <a:spcPct val="100000"/>
              </a:lnSpc>
              <a:spcBef>
                <a:spcPts val="0"/>
              </a:spcBef>
            </a:pPr>
            <a:r>
              <a:rPr lang="fr-FR" dirty="0"/>
              <a:t>Adobe </a:t>
            </a:r>
            <a:r>
              <a:rPr lang="fr-FR" dirty="0" err="1"/>
              <a:t>Creative</a:t>
            </a:r>
            <a:r>
              <a:rPr lang="fr-FR" dirty="0"/>
              <a:t> Cloud</a:t>
            </a:r>
          </a:p>
          <a:p>
            <a:endParaRPr lang="fr-FR" dirty="0"/>
          </a:p>
        </p:txBody>
      </p:sp>
    </p:spTree>
    <p:extLst>
      <p:ext uri="{BB962C8B-B14F-4D97-AF65-F5344CB8AC3E}">
        <p14:creationId xmlns:p14="http://schemas.microsoft.com/office/powerpoint/2010/main" val="35978661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7E78542-7C8C-4FB1-854D-BF0ECC432EA5}"/>
              </a:ext>
            </a:extLst>
          </p:cNvPr>
          <p:cNvSpPr>
            <a:spLocks noGrp="1"/>
          </p:cNvSpPr>
          <p:nvPr>
            <p:ph type="title"/>
          </p:nvPr>
        </p:nvSpPr>
        <p:spPr/>
        <p:txBody>
          <a:bodyPr>
            <a:normAutofit/>
          </a:bodyPr>
          <a:lstStyle/>
          <a:p>
            <a:pPr algn="ctr"/>
            <a:r>
              <a:rPr lang="fr-FR" dirty="0"/>
              <a:t>Les différents types de service – </a:t>
            </a:r>
            <a:r>
              <a:rPr lang="fr-FR" dirty="0" err="1"/>
              <a:t>Iaas</a:t>
            </a:r>
            <a:endParaRPr lang="fr-FR" dirty="0"/>
          </a:p>
        </p:txBody>
      </p:sp>
      <p:sp>
        <p:nvSpPr>
          <p:cNvPr id="3" name="Espace réservé du contenu 2">
            <a:extLst>
              <a:ext uri="{FF2B5EF4-FFF2-40B4-BE49-F238E27FC236}">
                <a16:creationId xmlns:a16="http://schemas.microsoft.com/office/drawing/2014/main" id="{493F11BA-F9F5-4522-9FDC-00096238AC4B}"/>
              </a:ext>
            </a:extLst>
          </p:cNvPr>
          <p:cNvSpPr>
            <a:spLocks noGrp="1"/>
          </p:cNvSpPr>
          <p:nvPr>
            <p:ph idx="1"/>
          </p:nvPr>
        </p:nvSpPr>
        <p:spPr/>
        <p:txBody>
          <a:bodyPr>
            <a:normAutofit fontScale="62500" lnSpcReduction="20000"/>
          </a:bodyPr>
          <a:lstStyle/>
          <a:p>
            <a:r>
              <a:rPr lang="fr-FR" dirty="0"/>
              <a:t>L'Infrastructure as a Service (</a:t>
            </a:r>
            <a:r>
              <a:rPr lang="fr-FR" dirty="0" err="1"/>
              <a:t>IaaS</a:t>
            </a:r>
            <a:r>
              <a:rPr lang="fr-FR" dirty="0"/>
              <a:t>) est l'une des trois principales catégories de services de Cloud </a:t>
            </a:r>
            <a:r>
              <a:rPr lang="fr-FR" dirty="0" err="1"/>
              <a:t>Computing</a:t>
            </a:r>
            <a:r>
              <a:rPr lang="fr-FR" dirty="0"/>
              <a:t>, avec Platform as a Service (</a:t>
            </a:r>
            <a:r>
              <a:rPr lang="fr-FR" dirty="0" err="1"/>
              <a:t>PaaS</a:t>
            </a:r>
            <a:r>
              <a:rPr lang="fr-FR" dirty="0"/>
              <a:t>) et Software as a Service (</a:t>
            </a:r>
            <a:r>
              <a:rPr lang="fr-FR" dirty="0" err="1"/>
              <a:t>SaaS</a:t>
            </a:r>
            <a:r>
              <a:rPr lang="fr-FR" dirty="0"/>
              <a:t>). Comme tous les services de Cloud </a:t>
            </a:r>
            <a:r>
              <a:rPr lang="fr-FR" dirty="0" err="1"/>
              <a:t>computing</a:t>
            </a:r>
            <a:r>
              <a:rPr lang="fr-FR" dirty="0"/>
              <a:t>, on accède aux ressources informatiques dans un environnement virtualisé le "Cloud" à travers une connexion publique, généralement Internet. Dans le cas de l'</a:t>
            </a:r>
            <a:r>
              <a:rPr lang="fr-FR" dirty="0" err="1"/>
              <a:t>IaaS</a:t>
            </a:r>
            <a:r>
              <a:rPr lang="fr-FR" dirty="0"/>
              <a:t>, la ressource, le matériel informatique est virtualisée. Le service peut inclure des offres telles que l'espace serveur, des connections réseau, la bande passante, les adresses IP et les </a:t>
            </a:r>
            <a:r>
              <a:rPr lang="fr-FR" dirty="0" err="1"/>
              <a:t>load</a:t>
            </a:r>
            <a:r>
              <a:rPr lang="fr-FR" dirty="0"/>
              <a:t> </a:t>
            </a:r>
            <a:r>
              <a:rPr lang="fr-FR" dirty="0" err="1"/>
              <a:t>balancers</a:t>
            </a:r>
            <a:r>
              <a:rPr lang="fr-FR" dirty="0"/>
              <a:t>. </a:t>
            </a:r>
          </a:p>
          <a:p>
            <a:r>
              <a:rPr lang="fr-FR" dirty="0"/>
              <a:t>Les ressources hardware physiques sont sous la responsabilité du fournisseurs de services Cloud, proviennent d'une multitude de serveurs et de réseaux généralement distribués à travers de nombreux </a:t>
            </a:r>
            <a:r>
              <a:rPr lang="fr-FR" dirty="0" err="1"/>
              <a:t>datacentres</a:t>
            </a:r>
            <a:r>
              <a:rPr lang="fr-FR" dirty="0"/>
              <a:t>. Parallèlement, l'accès aux composants virtualisés est fournie à l'entreprise afin que celle-ci puisse construire ses propres plateformes IT.</a:t>
            </a:r>
          </a:p>
          <a:p>
            <a:r>
              <a:rPr lang="fr-FR" dirty="0"/>
              <a:t>A l'instar des deux autres composants du Cloud, l'</a:t>
            </a:r>
            <a:r>
              <a:rPr lang="fr-FR" dirty="0" err="1"/>
              <a:t>IaaS</a:t>
            </a:r>
            <a:r>
              <a:rPr lang="fr-FR" dirty="0"/>
              <a:t> est utilisée par les entreprises pour créer des solutions informatiques à des coûts avantageux et évolutives ; dans la mesure où la complexité et les coûts, inhérents à la gestion du matériel informatique sous-jacents, sont externalisés chez le fournisseur Cloud.</a:t>
            </a:r>
          </a:p>
          <a:p>
            <a:r>
              <a:rPr lang="fr-FR" dirty="0"/>
              <a:t>Ainsi, les entreprises ont tout loisir d'utiliser les ressources Cloud, </a:t>
            </a:r>
            <a:r>
              <a:rPr lang="fr-FR" dirty="0" err="1"/>
              <a:t>IaaS</a:t>
            </a:r>
            <a:r>
              <a:rPr lang="fr-FR" dirty="0"/>
              <a:t>, en fonction de leurs besoins et au gré des évolutions de leurs opérations et de leurs développements ; plutôt que d'acquérir, installer et intégrer elles-mêmes le matériel.</a:t>
            </a:r>
          </a:p>
          <a:p>
            <a:pPr marL="0" indent="0">
              <a:buNone/>
            </a:pPr>
            <a:endParaRPr lang="fr-FR" dirty="0"/>
          </a:p>
        </p:txBody>
      </p:sp>
    </p:spTree>
    <p:extLst>
      <p:ext uri="{BB962C8B-B14F-4D97-AF65-F5344CB8AC3E}">
        <p14:creationId xmlns:p14="http://schemas.microsoft.com/office/powerpoint/2010/main" val="20818569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a:t>Les différents types de service – </a:t>
            </a:r>
            <a:r>
              <a:rPr lang="fr-FR" dirty="0" err="1"/>
              <a:t>Iaas</a:t>
            </a:r>
            <a:endParaRPr lang="fr-FR" dirty="0"/>
          </a:p>
        </p:txBody>
      </p:sp>
      <p:sp>
        <p:nvSpPr>
          <p:cNvPr id="3" name="Espace réservé du contenu 2"/>
          <p:cNvSpPr>
            <a:spLocks noGrp="1"/>
          </p:cNvSpPr>
          <p:nvPr>
            <p:ph idx="1"/>
          </p:nvPr>
        </p:nvSpPr>
        <p:spPr>
          <a:xfrm>
            <a:off x="1141412" y="2097088"/>
            <a:ext cx="9905999" cy="4303712"/>
          </a:xfrm>
        </p:spPr>
        <p:txBody>
          <a:bodyPr>
            <a:normAutofit fontScale="70000" lnSpcReduction="20000"/>
          </a:bodyPr>
          <a:lstStyle/>
          <a:p>
            <a:pPr marL="0" indent="0">
              <a:buNone/>
            </a:pPr>
            <a:r>
              <a:rPr lang="fr-FR" sz="2600" b="1" dirty="0"/>
              <a:t>Voici quelques exemples de IAAS :</a:t>
            </a:r>
          </a:p>
          <a:p>
            <a:r>
              <a:rPr lang="fr-FR" b="1" dirty="0"/>
              <a:t>Infrastructure de l'entreprise : </a:t>
            </a:r>
            <a:r>
              <a:rPr lang="fr-FR" dirty="0"/>
              <a:t>constituée des réseaux internes, comme les </a:t>
            </a:r>
            <a:r>
              <a:rPr lang="fr-FR" dirty="0" err="1"/>
              <a:t>Clouds</a:t>
            </a:r>
            <a:r>
              <a:rPr lang="fr-FR" dirty="0"/>
              <a:t> privés et des réseaux locaux virtuels, qui utilisent des pools de serveurs et des ressources réseau pour le stockage de ses données et le fonctionnement de ses applications. Les entreprises, selon leurs croissances, peuvent augmenter leurs infrastructures et leur Cloud privé (accessible uniquement à l'entreprise) et protéger le stockage et le transfert de leurs données sensibles.</a:t>
            </a:r>
          </a:p>
          <a:p>
            <a:r>
              <a:rPr lang="fr-FR" b="1" dirty="0"/>
              <a:t>Hébergement Cloud : </a:t>
            </a:r>
            <a:r>
              <a:rPr lang="fr-FR" dirty="0"/>
              <a:t>hébergement de sites web sur des serveurs virtuels fondés sur un pool de ressources tirées de serveurs physiques sous-jacents. Par exemple, un site web hébergé dans le Cloud peut bénéficier de la redondance fournie par un vaste réseau de serveurs physiques et d'une extensibilité sur demande pour affronter les demandes inattendues dont il fait l'objet.</a:t>
            </a:r>
          </a:p>
          <a:p>
            <a:r>
              <a:rPr lang="fr-FR" b="1" dirty="0"/>
              <a:t>Virtual Data Centres (VDC) : </a:t>
            </a:r>
            <a:r>
              <a:rPr lang="fr-FR" dirty="0"/>
              <a:t>un réseau virtualisé de serveurs virtuels interconnectés pouvant être utilisé pour offrir davantage de capacités d'hébergement Cloud ou d'infrastructure informatique ou pour intégrer l'ensemble de ces opérations dans une implémentation de Cloud privé ou de Cloud public.</a:t>
            </a:r>
          </a:p>
          <a:p>
            <a:pPr marL="0" indent="0">
              <a:buNone/>
            </a:pPr>
            <a:endParaRPr lang="fr-FR" dirty="0"/>
          </a:p>
        </p:txBody>
      </p:sp>
    </p:spTree>
    <p:extLst>
      <p:ext uri="{BB962C8B-B14F-4D97-AF65-F5344CB8AC3E}">
        <p14:creationId xmlns:p14="http://schemas.microsoft.com/office/powerpoint/2010/main" val="12926113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RÃ©sultat de recherche d'images pour &quot;positif&quot;">
            <a:extLst>
              <a:ext uri="{FF2B5EF4-FFF2-40B4-BE49-F238E27FC236}">
                <a16:creationId xmlns:a16="http://schemas.microsoft.com/office/drawing/2014/main" id="{3E7513AA-DB90-4008-9E95-9890074B0CCE}"/>
              </a:ext>
            </a:extLst>
          </p:cNvPr>
          <p:cNvPicPr>
            <a:picLocks noChangeAspect="1" noChangeArrowheads="1"/>
          </p:cNvPicPr>
          <p:nvPr/>
        </p:nvPicPr>
        <p:blipFill>
          <a:blip r:embed="rId2">
            <a:alphaModFix amt="35000"/>
            <a:extLst>
              <a:ext uri="{28A0092B-C50C-407E-A947-70E740481C1C}">
                <a14:useLocalDpi xmlns:a14="http://schemas.microsoft.com/office/drawing/2010/main" val="0"/>
              </a:ext>
            </a:extLst>
          </a:blip>
          <a:srcRect/>
          <a:stretch>
            <a:fillRect/>
          </a:stretch>
        </p:blipFill>
        <p:spPr bwMode="auto">
          <a:xfrm>
            <a:off x="4181644" y="2107577"/>
            <a:ext cx="3825533" cy="3825533"/>
          </a:xfrm>
          <a:prstGeom prst="rect">
            <a:avLst/>
          </a:prstGeom>
          <a:noFill/>
          <a:extLst>
            <a:ext uri="{909E8E84-426E-40DD-AFC4-6F175D3DCCD1}">
              <a14:hiddenFill xmlns:a14="http://schemas.microsoft.com/office/drawing/2010/main">
                <a:solidFill>
                  <a:srgbClr val="FFFFFF"/>
                </a:solidFill>
              </a14:hiddenFill>
            </a:ext>
          </a:extLst>
        </p:spPr>
      </p:pic>
      <p:sp>
        <p:nvSpPr>
          <p:cNvPr id="2" name="Titre 1">
            <a:extLst>
              <a:ext uri="{FF2B5EF4-FFF2-40B4-BE49-F238E27FC236}">
                <a16:creationId xmlns:a16="http://schemas.microsoft.com/office/drawing/2014/main" id="{9217F341-07CB-4121-943F-8D8F8E22F211}"/>
              </a:ext>
            </a:extLst>
          </p:cNvPr>
          <p:cNvSpPr>
            <a:spLocks noGrp="1"/>
          </p:cNvSpPr>
          <p:nvPr>
            <p:ph type="title"/>
          </p:nvPr>
        </p:nvSpPr>
        <p:spPr/>
        <p:txBody>
          <a:bodyPr/>
          <a:lstStyle/>
          <a:p>
            <a:pPr algn="ctr"/>
            <a:r>
              <a:rPr lang="fr-FR" dirty="0"/>
              <a:t>Avantages du cloud </a:t>
            </a:r>
            <a:r>
              <a:rPr lang="fr-FR" dirty="0" err="1"/>
              <a:t>computing</a:t>
            </a:r>
            <a:r>
              <a:rPr lang="fr-FR" dirty="0"/>
              <a:t> </a:t>
            </a:r>
          </a:p>
        </p:txBody>
      </p:sp>
      <p:sp>
        <p:nvSpPr>
          <p:cNvPr id="3" name="Espace réservé du contenu 2">
            <a:extLst>
              <a:ext uri="{FF2B5EF4-FFF2-40B4-BE49-F238E27FC236}">
                <a16:creationId xmlns:a16="http://schemas.microsoft.com/office/drawing/2014/main" id="{2ED55F86-98B7-4496-BCEF-A8A40D70AD12}"/>
              </a:ext>
            </a:extLst>
          </p:cNvPr>
          <p:cNvSpPr>
            <a:spLocks noGrp="1"/>
          </p:cNvSpPr>
          <p:nvPr>
            <p:ph idx="1"/>
          </p:nvPr>
        </p:nvSpPr>
        <p:spPr>
          <a:xfrm>
            <a:off x="1141412" y="1841500"/>
            <a:ext cx="9905999" cy="4686299"/>
          </a:xfrm>
        </p:spPr>
        <p:txBody>
          <a:bodyPr>
            <a:normAutofit lnSpcReduction="10000"/>
          </a:bodyPr>
          <a:lstStyle/>
          <a:p>
            <a:pPr>
              <a:buFont typeface="Wingdings" panose="05000000000000000000" pitchFamily="2" charset="2"/>
              <a:buChar char="ü"/>
            </a:pPr>
            <a:r>
              <a:rPr lang="fr-FR" sz="2200" b="1" dirty="0"/>
              <a:t> Usage simplifié : </a:t>
            </a:r>
          </a:p>
          <a:p>
            <a:pPr lvl="1">
              <a:buFont typeface="Wingdings" panose="05000000000000000000" pitchFamily="2" charset="2"/>
              <a:buChar char="§"/>
            </a:pPr>
            <a:r>
              <a:rPr lang="fr-FR" sz="1900" dirty="0"/>
              <a:t> accès instantané n’importe où, n’importe quand </a:t>
            </a:r>
          </a:p>
          <a:p>
            <a:pPr lvl="1">
              <a:buFont typeface="Wingdings" panose="05000000000000000000" pitchFamily="2" charset="2"/>
              <a:buChar char="§"/>
            </a:pPr>
            <a:r>
              <a:rPr lang="fr-FR" sz="1900" dirty="0"/>
              <a:t> maintenance faite par le fournisseur</a:t>
            </a:r>
          </a:p>
          <a:p>
            <a:pPr lvl="1">
              <a:buFont typeface="Wingdings" panose="05000000000000000000" pitchFamily="2" charset="2"/>
              <a:buChar char="§"/>
            </a:pPr>
            <a:r>
              <a:rPr lang="fr-FR" sz="1900" dirty="0"/>
              <a:t> pas d’engagement.</a:t>
            </a:r>
          </a:p>
          <a:p>
            <a:pPr>
              <a:lnSpc>
                <a:spcPct val="160000"/>
              </a:lnSpc>
              <a:buFont typeface="Wingdings" panose="05000000000000000000" pitchFamily="2" charset="2"/>
              <a:buChar char="ü"/>
            </a:pPr>
            <a:r>
              <a:rPr lang="fr-FR" sz="2200" b="1" dirty="0"/>
              <a:t> Coûts réduits : </a:t>
            </a:r>
          </a:p>
          <a:p>
            <a:pPr lvl="1">
              <a:lnSpc>
                <a:spcPct val="100000"/>
              </a:lnSpc>
              <a:buFont typeface="Wingdings" panose="05000000000000000000" pitchFamily="2" charset="2"/>
              <a:buChar char="§"/>
            </a:pPr>
            <a:r>
              <a:rPr lang="fr-FR" sz="1900" dirty="0"/>
              <a:t> pas d’investissement</a:t>
            </a:r>
          </a:p>
          <a:p>
            <a:pPr lvl="1">
              <a:lnSpc>
                <a:spcPct val="100000"/>
              </a:lnSpc>
              <a:buFont typeface="Wingdings" panose="05000000000000000000" pitchFamily="2" charset="2"/>
              <a:buChar char="§"/>
            </a:pPr>
            <a:r>
              <a:rPr lang="fr-FR" sz="1900" dirty="0"/>
              <a:t> pas de coût de maintenance</a:t>
            </a:r>
          </a:p>
          <a:p>
            <a:pPr lvl="1">
              <a:lnSpc>
                <a:spcPct val="100000"/>
              </a:lnSpc>
              <a:buFont typeface="Wingdings" panose="05000000000000000000" pitchFamily="2" charset="2"/>
              <a:buChar char="§"/>
            </a:pPr>
            <a:r>
              <a:rPr lang="fr-FR" sz="1900" dirty="0"/>
              <a:t> on paye uniquement pour ce qu’on consomme.</a:t>
            </a:r>
          </a:p>
          <a:p>
            <a:pPr>
              <a:buFont typeface="Wingdings" panose="05000000000000000000" pitchFamily="2" charset="2"/>
              <a:buChar char="ü"/>
            </a:pPr>
            <a:r>
              <a:rPr lang="fr-FR" sz="2200" b="1" dirty="0"/>
              <a:t> Haute disponibilité : </a:t>
            </a:r>
            <a:r>
              <a:rPr lang="fr-FR" sz="1900" dirty="0"/>
              <a:t>garantie sur la disponibilité des services (entre 98 et 99,99% du temps)</a:t>
            </a:r>
          </a:p>
          <a:p>
            <a:pPr>
              <a:buFont typeface="Wingdings" panose="05000000000000000000" pitchFamily="2" charset="2"/>
              <a:buChar char="ü"/>
            </a:pPr>
            <a:r>
              <a:rPr lang="fr-FR" sz="2200" dirty="0"/>
              <a:t> </a:t>
            </a:r>
            <a:r>
              <a:rPr lang="fr-FR" sz="2200" b="1" dirty="0"/>
              <a:t>Garantie du fournisseur sur la sécurité : </a:t>
            </a:r>
            <a:r>
              <a:rPr lang="fr-FR" sz="1900" dirty="0"/>
              <a:t>le fournisseur se charge de la sécurité (cyberdéfense, </a:t>
            </a:r>
            <a:r>
              <a:rPr lang="fr-FR" sz="1900" dirty="0" err="1"/>
              <a:t>répliction</a:t>
            </a:r>
            <a:r>
              <a:rPr lang="fr-FR" sz="1900" dirty="0"/>
              <a:t> des données </a:t>
            </a:r>
            <a:r>
              <a:rPr lang="fr-FR" sz="1900" dirty="0" err="1"/>
              <a:t>etc</a:t>
            </a:r>
            <a:r>
              <a:rPr lang="fr-FR" sz="1900" dirty="0"/>
              <a:t>)</a:t>
            </a:r>
          </a:p>
          <a:p>
            <a:pPr lvl="1">
              <a:buFont typeface="Wingdings" panose="05000000000000000000" pitchFamily="2" charset="2"/>
              <a:buChar char="ü"/>
            </a:pPr>
            <a:endParaRPr lang="fr-FR" sz="2200" dirty="0"/>
          </a:p>
          <a:p>
            <a:pPr>
              <a:buFont typeface="Wingdings" panose="05000000000000000000" pitchFamily="2" charset="2"/>
              <a:buChar char="ü"/>
            </a:pPr>
            <a:endParaRPr lang="fr-FR" sz="2200" dirty="0"/>
          </a:p>
        </p:txBody>
      </p:sp>
    </p:spTree>
    <p:extLst>
      <p:ext uri="{BB962C8B-B14F-4D97-AF65-F5344CB8AC3E}">
        <p14:creationId xmlns:p14="http://schemas.microsoft.com/office/powerpoint/2010/main" val="25786549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18827D4-D01B-4212-82D4-623E2BFCD204}"/>
              </a:ext>
            </a:extLst>
          </p:cNvPr>
          <p:cNvSpPr>
            <a:spLocks noGrp="1"/>
          </p:cNvSpPr>
          <p:nvPr>
            <p:ph type="title"/>
          </p:nvPr>
        </p:nvSpPr>
        <p:spPr>
          <a:xfrm>
            <a:off x="1141413" y="0"/>
            <a:ext cx="9905998" cy="1478570"/>
          </a:xfrm>
        </p:spPr>
        <p:txBody>
          <a:bodyPr>
            <a:normAutofit/>
          </a:bodyPr>
          <a:lstStyle/>
          <a:p>
            <a:pPr algn="ctr"/>
            <a:r>
              <a:rPr lang="fr-FR" sz="4500"/>
              <a:t>SOMMAIRE - 1</a:t>
            </a:r>
            <a:endParaRPr lang="fr-FR" sz="4500" dirty="0"/>
          </a:p>
        </p:txBody>
      </p:sp>
      <p:sp>
        <p:nvSpPr>
          <p:cNvPr id="3" name="Espace réservé du contenu 2">
            <a:extLst>
              <a:ext uri="{FF2B5EF4-FFF2-40B4-BE49-F238E27FC236}">
                <a16:creationId xmlns:a16="http://schemas.microsoft.com/office/drawing/2014/main" id="{BBA67958-2C1F-4332-8659-515522679AD9}"/>
              </a:ext>
            </a:extLst>
          </p:cNvPr>
          <p:cNvSpPr>
            <a:spLocks noGrp="1"/>
          </p:cNvSpPr>
          <p:nvPr>
            <p:ph idx="1"/>
          </p:nvPr>
        </p:nvSpPr>
        <p:spPr>
          <a:xfrm>
            <a:off x="1141412" y="1630018"/>
            <a:ext cx="9905999" cy="4439478"/>
          </a:xfrm>
        </p:spPr>
        <p:txBody>
          <a:bodyPr>
            <a:normAutofit fontScale="92500" lnSpcReduction="10000"/>
          </a:bodyPr>
          <a:lstStyle/>
          <a:p>
            <a:pPr>
              <a:buFont typeface="Wingdings" panose="05000000000000000000" pitchFamily="2" charset="2"/>
              <a:buChar char="Ø"/>
            </a:pPr>
            <a:r>
              <a:rPr lang="fr-FR" dirty="0"/>
              <a:t> CLOUD COMPUTING : QU’EST-CE QUE C’EST ?</a:t>
            </a:r>
          </a:p>
          <a:p>
            <a:pPr lvl="1">
              <a:lnSpc>
                <a:spcPct val="160000"/>
              </a:lnSpc>
              <a:buFont typeface="Wingdings" panose="05000000000000000000" pitchFamily="2" charset="2"/>
              <a:buChar char="v"/>
            </a:pPr>
            <a:r>
              <a:rPr lang="fr-FR" dirty="0"/>
              <a:t> Origine et définition</a:t>
            </a:r>
          </a:p>
          <a:p>
            <a:pPr lvl="1">
              <a:lnSpc>
                <a:spcPct val="160000"/>
              </a:lnSpc>
              <a:buFont typeface="Wingdings" panose="05000000000000000000" pitchFamily="2" charset="2"/>
              <a:buChar char="v"/>
            </a:pPr>
            <a:r>
              <a:rPr lang="fr-FR" dirty="0"/>
              <a:t> Les différents types de Cloud</a:t>
            </a:r>
          </a:p>
          <a:p>
            <a:pPr lvl="2">
              <a:buFont typeface="Wingdings" panose="05000000000000000000" pitchFamily="2" charset="2"/>
              <a:buChar char="§"/>
            </a:pPr>
            <a:r>
              <a:rPr lang="fr-FR" dirty="0"/>
              <a:t>Cloud public</a:t>
            </a:r>
          </a:p>
          <a:p>
            <a:pPr lvl="2">
              <a:buFont typeface="Wingdings" panose="05000000000000000000" pitchFamily="2" charset="2"/>
              <a:buChar char="§"/>
            </a:pPr>
            <a:r>
              <a:rPr lang="fr-FR" dirty="0"/>
              <a:t>Cloud privé</a:t>
            </a:r>
          </a:p>
          <a:p>
            <a:pPr lvl="2">
              <a:buFont typeface="Wingdings" panose="05000000000000000000" pitchFamily="2" charset="2"/>
              <a:buChar char="§"/>
            </a:pPr>
            <a:r>
              <a:rPr lang="fr-FR" dirty="0"/>
              <a:t>Cloud hybride</a:t>
            </a:r>
          </a:p>
          <a:p>
            <a:pPr lvl="1">
              <a:lnSpc>
                <a:spcPct val="160000"/>
              </a:lnSpc>
              <a:buFont typeface="Wingdings" panose="05000000000000000000" pitchFamily="2" charset="2"/>
              <a:buChar char="v"/>
            </a:pPr>
            <a:r>
              <a:rPr lang="fr-FR" dirty="0"/>
              <a:t> Les différents types de services</a:t>
            </a:r>
          </a:p>
          <a:p>
            <a:pPr lvl="2">
              <a:buFont typeface="Wingdings" panose="05000000000000000000" pitchFamily="2" charset="2"/>
              <a:buChar char="§"/>
            </a:pPr>
            <a:r>
              <a:rPr lang="fr-FR" dirty="0"/>
              <a:t>PAAS (Platform As A Service)</a:t>
            </a:r>
          </a:p>
          <a:p>
            <a:pPr lvl="2">
              <a:buFont typeface="Wingdings" panose="05000000000000000000" pitchFamily="2" charset="2"/>
              <a:buChar char="§"/>
            </a:pPr>
            <a:r>
              <a:rPr lang="fr-FR" dirty="0"/>
              <a:t>Informatique </a:t>
            </a:r>
            <a:r>
              <a:rPr lang="fr-FR" dirty="0" err="1"/>
              <a:t>serverless</a:t>
            </a:r>
            <a:r>
              <a:rPr lang="fr-FR" dirty="0"/>
              <a:t> </a:t>
            </a:r>
          </a:p>
          <a:p>
            <a:pPr lvl="2">
              <a:buFont typeface="Wingdings" panose="05000000000000000000" pitchFamily="2" charset="2"/>
              <a:buChar char="§"/>
            </a:pPr>
            <a:r>
              <a:rPr lang="fr-FR" dirty="0"/>
              <a:t>SAAS (Software As A Service)</a:t>
            </a:r>
          </a:p>
          <a:p>
            <a:pPr lvl="2">
              <a:buFont typeface="Wingdings" panose="05000000000000000000" pitchFamily="2" charset="2"/>
              <a:buChar char="§"/>
            </a:pPr>
            <a:r>
              <a:rPr lang="fr-FR" dirty="0"/>
              <a:t>IAAS (Infrastructure As A Service)</a:t>
            </a:r>
          </a:p>
        </p:txBody>
      </p:sp>
      <p:pic>
        <p:nvPicPr>
          <p:cNvPr id="1026" name="Picture 2" descr="https://www.lebigdata.fr/wp-content/uploads/2016/06/cloud-computing-definition.jpg">
            <a:extLst>
              <a:ext uri="{FF2B5EF4-FFF2-40B4-BE49-F238E27FC236}">
                <a16:creationId xmlns:a16="http://schemas.microsoft.com/office/drawing/2014/main" id="{23AEA423-B88D-478E-B716-C694754A8797}"/>
              </a:ext>
            </a:extLst>
          </p:cNvPr>
          <p:cNvPicPr>
            <a:picLocks noChangeAspect="1" noChangeArrowheads="1"/>
          </p:cNvPicPr>
          <p:nvPr/>
        </p:nvPicPr>
        <p:blipFill>
          <a:blip r:embed="rId2">
            <a:alphaModFix/>
            <a:extLst>
              <a:ext uri="{28A0092B-C50C-407E-A947-70E740481C1C}">
                <a14:useLocalDpi xmlns:a14="http://schemas.microsoft.com/office/drawing/2010/main" val="0"/>
              </a:ext>
            </a:extLst>
          </a:blip>
          <a:srcRect/>
          <a:stretch>
            <a:fillRect/>
          </a:stretch>
        </p:blipFill>
        <p:spPr bwMode="auto">
          <a:xfrm>
            <a:off x="6373133" y="2740479"/>
            <a:ext cx="5048250" cy="28575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spTree>
    <p:extLst>
      <p:ext uri="{BB962C8B-B14F-4D97-AF65-F5344CB8AC3E}">
        <p14:creationId xmlns:p14="http://schemas.microsoft.com/office/powerpoint/2010/main" val="38132158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217F341-07CB-4121-943F-8D8F8E22F211}"/>
              </a:ext>
            </a:extLst>
          </p:cNvPr>
          <p:cNvSpPr>
            <a:spLocks noGrp="1"/>
          </p:cNvSpPr>
          <p:nvPr>
            <p:ph type="title"/>
          </p:nvPr>
        </p:nvSpPr>
        <p:spPr/>
        <p:txBody>
          <a:bodyPr/>
          <a:lstStyle/>
          <a:p>
            <a:pPr algn="ctr"/>
            <a:r>
              <a:rPr lang="fr-FR" dirty="0"/>
              <a:t>Inconvénients du cloud </a:t>
            </a:r>
            <a:r>
              <a:rPr lang="fr-FR" dirty="0" err="1"/>
              <a:t>computing</a:t>
            </a:r>
            <a:r>
              <a:rPr lang="fr-FR" dirty="0"/>
              <a:t> </a:t>
            </a:r>
          </a:p>
        </p:txBody>
      </p:sp>
      <p:pic>
        <p:nvPicPr>
          <p:cNvPr id="4098" name="Picture 2" descr="http://www.vide-moto.com/img/cms/Moins.png">
            <a:extLst>
              <a:ext uri="{FF2B5EF4-FFF2-40B4-BE49-F238E27FC236}">
                <a16:creationId xmlns:a16="http://schemas.microsoft.com/office/drawing/2014/main" id="{000B45C6-3C4A-4485-982F-BF3321AA98B2}"/>
              </a:ext>
            </a:extLst>
          </p:cNvPr>
          <p:cNvPicPr>
            <a:picLocks noGrp="1" noChangeAspect="1" noChangeArrowheads="1"/>
          </p:cNvPicPr>
          <p:nvPr>
            <p:ph idx="1"/>
          </p:nvPr>
        </p:nvPicPr>
        <p:blipFill>
          <a:blip r:embed="rId2">
            <a:alphaModFix amt="35000"/>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298156" y="2271259"/>
            <a:ext cx="3592512" cy="3592512"/>
          </a:xfrm>
          <a:prstGeom prst="rect">
            <a:avLst/>
          </a:prstGeom>
          <a:noFill/>
          <a:extLst>
            <a:ext uri="{909E8E84-426E-40DD-AFC4-6F175D3DCCD1}">
              <a14:hiddenFill xmlns:a14="http://schemas.microsoft.com/office/drawing/2010/main">
                <a:solidFill>
                  <a:srgbClr val="FFFFFF"/>
                </a:solidFill>
              </a14:hiddenFill>
            </a:ext>
          </a:extLst>
        </p:spPr>
      </p:pic>
      <p:sp>
        <p:nvSpPr>
          <p:cNvPr id="6" name="Espace réservé du contenu 2">
            <a:extLst>
              <a:ext uri="{FF2B5EF4-FFF2-40B4-BE49-F238E27FC236}">
                <a16:creationId xmlns:a16="http://schemas.microsoft.com/office/drawing/2014/main" id="{6C596A21-BE42-468F-A91E-70DC7EEF1040}"/>
              </a:ext>
            </a:extLst>
          </p:cNvPr>
          <p:cNvSpPr txBox="1">
            <a:spLocks/>
          </p:cNvSpPr>
          <p:nvPr/>
        </p:nvSpPr>
        <p:spPr>
          <a:xfrm>
            <a:off x="1141412" y="2558029"/>
            <a:ext cx="9905999" cy="3018972"/>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a:buFont typeface="Wingdings" panose="05000000000000000000" pitchFamily="2" charset="2"/>
              <a:buChar char="ü"/>
            </a:pPr>
            <a:r>
              <a:rPr lang="fr-FR" sz="2200" b="1" dirty="0"/>
              <a:t> Disponibilité: </a:t>
            </a:r>
            <a:r>
              <a:rPr lang="fr-FR" sz="1800" dirty="0"/>
              <a:t>problème d’accès si la connexion internet est instable.</a:t>
            </a:r>
            <a:br>
              <a:rPr lang="fr-FR" sz="1800" dirty="0"/>
            </a:br>
            <a:endParaRPr lang="fr-FR" sz="1800" dirty="0"/>
          </a:p>
          <a:p>
            <a:pPr>
              <a:lnSpc>
                <a:spcPct val="100000"/>
              </a:lnSpc>
              <a:buFont typeface="Wingdings" panose="05000000000000000000" pitchFamily="2" charset="2"/>
              <a:buChar char="ü"/>
            </a:pPr>
            <a:r>
              <a:rPr lang="fr-FR" sz="2200" b="1" dirty="0"/>
              <a:t> Sécurité et intégrité des données : </a:t>
            </a:r>
          </a:p>
          <a:p>
            <a:pPr lvl="1">
              <a:lnSpc>
                <a:spcPct val="100000"/>
              </a:lnSpc>
              <a:buFont typeface="Wingdings" panose="05000000000000000000" pitchFamily="2" charset="2"/>
              <a:buChar char="§"/>
            </a:pPr>
            <a:r>
              <a:rPr lang="fr-FR" sz="1800" dirty="0"/>
              <a:t> les lois différent sur la protection des données.</a:t>
            </a:r>
            <a:endParaRPr lang="fr-FR" sz="1800" b="1" dirty="0"/>
          </a:p>
          <a:p>
            <a:pPr lvl="1">
              <a:lnSpc>
                <a:spcPct val="100000"/>
              </a:lnSpc>
              <a:buFont typeface="Wingdings" panose="05000000000000000000" pitchFamily="2" charset="2"/>
              <a:buChar char="§"/>
            </a:pPr>
            <a:r>
              <a:rPr lang="fr-FR" sz="1800" dirty="0"/>
              <a:t> le cloud peut être victime d’attaques cyberpirates</a:t>
            </a:r>
          </a:p>
          <a:p>
            <a:pPr lvl="1">
              <a:lnSpc>
                <a:spcPct val="100000"/>
              </a:lnSpc>
              <a:buFont typeface="Wingdings" panose="05000000000000000000" pitchFamily="2" charset="2"/>
              <a:buChar char="§"/>
            </a:pPr>
            <a:r>
              <a:rPr lang="fr-FR" sz="1800" dirty="0"/>
              <a:t> les entreprises ne savent pas quelles mesures les fournisseurs prennent pour leur sécurité (dépendance)</a:t>
            </a:r>
          </a:p>
          <a:p>
            <a:pPr marL="457200" lvl="1" indent="0">
              <a:buNone/>
            </a:pPr>
            <a:endParaRPr lang="fr-FR" sz="2200" dirty="0"/>
          </a:p>
          <a:p>
            <a:pPr>
              <a:buFont typeface="Wingdings" panose="05000000000000000000" pitchFamily="2" charset="2"/>
              <a:buChar char="ü"/>
            </a:pPr>
            <a:endParaRPr lang="fr-FR" sz="2200" dirty="0"/>
          </a:p>
        </p:txBody>
      </p:sp>
    </p:spTree>
    <p:extLst>
      <p:ext uri="{BB962C8B-B14F-4D97-AF65-F5344CB8AC3E}">
        <p14:creationId xmlns:p14="http://schemas.microsoft.com/office/powerpoint/2010/main" val="6283824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217F341-07CB-4121-943F-8D8F8E22F211}"/>
              </a:ext>
            </a:extLst>
          </p:cNvPr>
          <p:cNvSpPr>
            <a:spLocks noGrp="1"/>
          </p:cNvSpPr>
          <p:nvPr>
            <p:ph type="title"/>
          </p:nvPr>
        </p:nvSpPr>
        <p:spPr/>
        <p:txBody>
          <a:bodyPr/>
          <a:lstStyle/>
          <a:p>
            <a:pPr algn="ctr"/>
            <a:r>
              <a:rPr lang="fr-FR" dirty="0"/>
              <a:t>Choisir son fournisseur</a:t>
            </a:r>
          </a:p>
        </p:txBody>
      </p:sp>
      <p:sp>
        <p:nvSpPr>
          <p:cNvPr id="3" name="Espace réservé du contenu 2">
            <a:extLst>
              <a:ext uri="{FF2B5EF4-FFF2-40B4-BE49-F238E27FC236}">
                <a16:creationId xmlns:a16="http://schemas.microsoft.com/office/drawing/2014/main" id="{2ED55F86-98B7-4496-BCEF-A8A40D70AD12}"/>
              </a:ext>
            </a:extLst>
          </p:cNvPr>
          <p:cNvSpPr>
            <a:spLocks noGrp="1"/>
          </p:cNvSpPr>
          <p:nvPr>
            <p:ph idx="1"/>
          </p:nvPr>
        </p:nvSpPr>
        <p:spPr>
          <a:xfrm>
            <a:off x="1141412" y="1974574"/>
            <a:ext cx="9905999" cy="4585251"/>
          </a:xfrm>
        </p:spPr>
        <p:txBody>
          <a:bodyPr>
            <a:normAutofit fontScale="92500" lnSpcReduction="20000"/>
          </a:bodyPr>
          <a:lstStyle/>
          <a:p>
            <a:pPr>
              <a:lnSpc>
                <a:spcPct val="100000"/>
              </a:lnSpc>
              <a:buFont typeface="Wingdings" panose="05000000000000000000" pitchFamily="2" charset="2"/>
              <a:buChar char="Ø"/>
            </a:pPr>
            <a:r>
              <a:rPr lang="fr-FR" dirty="0"/>
              <a:t> Connaître ses besoins techniques et fonctionnels =&gt; le but est d’optimiser les coûts et performances.</a:t>
            </a:r>
          </a:p>
          <a:p>
            <a:pPr fontAlgn="base"/>
            <a:r>
              <a:rPr lang="fr-FR" dirty="0"/>
              <a:t>La criticité de l’application et la disponibilité attendue :</a:t>
            </a:r>
          </a:p>
          <a:p>
            <a:pPr lvl="1" fontAlgn="base"/>
            <a:r>
              <a:rPr lang="fr-FR" dirty="0"/>
              <a:t>Niveau de disponibilité de 99 à 99,999%, quel temps d’interruption de service peut-on subir sans risque majeur pour l’activité de l’entreprise ?</a:t>
            </a:r>
          </a:p>
          <a:p>
            <a:pPr lvl="1" fontAlgn="base"/>
            <a:r>
              <a:rPr lang="fr-FR" dirty="0"/>
              <a:t>L’application est-elle critique ?</a:t>
            </a:r>
          </a:p>
          <a:p>
            <a:pPr fontAlgn="base"/>
            <a:r>
              <a:rPr lang="fr-FR" dirty="0"/>
              <a:t>Le coût/le budget alloué</a:t>
            </a:r>
          </a:p>
          <a:p>
            <a:pPr fontAlgn="base"/>
            <a:r>
              <a:rPr lang="fr-FR" dirty="0"/>
              <a:t>La sensibilité des données à héberger</a:t>
            </a:r>
          </a:p>
          <a:p>
            <a:pPr fontAlgn="base"/>
            <a:r>
              <a:rPr lang="fr-FR" dirty="0"/>
              <a:t>Le support et l’accompagnement de l’hébergeur</a:t>
            </a:r>
          </a:p>
          <a:p>
            <a:pPr fontAlgn="base"/>
            <a:r>
              <a:rPr lang="fr-FR" dirty="0"/>
              <a:t>La </a:t>
            </a:r>
            <a:r>
              <a:rPr lang="fr-FR" b="1" dirty="0"/>
              <a:t>supervision</a:t>
            </a:r>
            <a:r>
              <a:rPr lang="fr-FR" dirty="0"/>
              <a:t> des infrastructures (matériel et logiciel)</a:t>
            </a:r>
          </a:p>
          <a:p>
            <a:pPr fontAlgn="base"/>
            <a:r>
              <a:rPr lang="fr-FR" dirty="0"/>
              <a:t>Les ressources des </a:t>
            </a:r>
            <a:r>
              <a:rPr lang="fr-FR" b="1" dirty="0"/>
              <a:t>VM</a:t>
            </a:r>
            <a:r>
              <a:rPr lang="fr-FR" dirty="0"/>
              <a:t> (puissance de calcul…)</a:t>
            </a:r>
          </a:p>
          <a:p>
            <a:pPr>
              <a:lnSpc>
                <a:spcPct val="100000"/>
              </a:lnSpc>
              <a:buFont typeface="Wingdings" panose="05000000000000000000" pitchFamily="2" charset="2"/>
              <a:buChar char="Ø"/>
            </a:pPr>
            <a:endParaRPr lang="fr-FR" dirty="0"/>
          </a:p>
        </p:txBody>
      </p:sp>
    </p:spTree>
    <p:extLst>
      <p:ext uri="{BB962C8B-B14F-4D97-AF65-F5344CB8AC3E}">
        <p14:creationId xmlns:p14="http://schemas.microsoft.com/office/powerpoint/2010/main" val="15371299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217F341-07CB-4121-943F-8D8F8E22F211}"/>
              </a:ext>
            </a:extLst>
          </p:cNvPr>
          <p:cNvSpPr>
            <a:spLocks noGrp="1"/>
          </p:cNvSpPr>
          <p:nvPr>
            <p:ph type="title"/>
          </p:nvPr>
        </p:nvSpPr>
        <p:spPr/>
        <p:txBody>
          <a:bodyPr/>
          <a:lstStyle/>
          <a:p>
            <a:pPr algn="ctr"/>
            <a:r>
              <a:rPr lang="fr-FR" dirty="0"/>
              <a:t>Choisir son fournisseur</a:t>
            </a:r>
          </a:p>
        </p:txBody>
      </p:sp>
      <p:sp>
        <p:nvSpPr>
          <p:cNvPr id="5" name="Espace réservé du contenu 4">
            <a:extLst>
              <a:ext uri="{FF2B5EF4-FFF2-40B4-BE49-F238E27FC236}">
                <a16:creationId xmlns:a16="http://schemas.microsoft.com/office/drawing/2014/main" id="{97AD35FF-474D-4C12-A13F-FE49A36BCBCD}"/>
              </a:ext>
            </a:extLst>
          </p:cNvPr>
          <p:cNvSpPr>
            <a:spLocks noGrp="1"/>
          </p:cNvSpPr>
          <p:nvPr>
            <p:ph idx="1"/>
          </p:nvPr>
        </p:nvSpPr>
        <p:spPr>
          <a:xfrm>
            <a:off x="1141412" y="2249487"/>
            <a:ext cx="9905999" cy="3541714"/>
          </a:xfrm>
        </p:spPr>
        <p:txBody>
          <a:bodyPr>
            <a:normAutofit fontScale="92500"/>
          </a:bodyPr>
          <a:lstStyle/>
          <a:p>
            <a:pPr fontAlgn="base">
              <a:buFont typeface="Wingdings" panose="05000000000000000000" pitchFamily="2" charset="2"/>
              <a:buChar char="Ø"/>
            </a:pPr>
            <a:r>
              <a:rPr lang="fr-FR" dirty="0"/>
              <a:t> La sécurité des données et la localisation des datacenters</a:t>
            </a:r>
          </a:p>
          <a:p>
            <a:pPr lvl="1" fontAlgn="base">
              <a:spcAft>
                <a:spcPts val="200"/>
              </a:spcAft>
              <a:buFont typeface="Wingdings" panose="05000000000000000000" pitchFamily="2" charset="2"/>
              <a:buChar char="v"/>
            </a:pPr>
            <a:r>
              <a:rPr lang="fr-FR" dirty="0"/>
              <a:t> Certains pays (ex: les Etats-Unis) ont donné à l’Etat le droit d’accéder aux données personnelles des utilisateurs sans accord des entreprises et utilisateurs concernés.</a:t>
            </a:r>
          </a:p>
          <a:p>
            <a:pPr lvl="1" fontAlgn="base">
              <a:spcBef>
                <a:spcPts val="0"/>
              </a:spcBef>
              <a:spcAft>
                <a:spcPts val="600"/>
              </a:spcAft>
              <a:buFont typeface="Wingdings" panose="05000000000000000000" pitchFamily="2" charset="2"/>
              <a:buChar char="ü"/>
            </a:pPr>
            <a:r>
              <a:rPr lang="fr-FR" dirty="0"/>
              <a:t> Choisir un service à proximité pour une application sensible est préférable</a:t>
            </a:r>
          </a:p>
          <a:p>
            <a:pPr fontAlgn="base">
              <a:buFont typeface="Wingdings" panose="05000000000000000000" pitchFamily="2" charset="2"/>
              <a:buChar char="Ø"/>
            </a:pPr>
            <a:r>
              <a:rPr lang="fr-FR" dirty="0"/>
              <a:t> La disponibilité de service sur le cloud (SLA)</a:t>
            </a:r>
          </a:p>
          <a:p>
            <a:pPr lvl="1" fontAlgn="base">
              <a:buFont typeface="Wingdings" panose="05000000000000000000" pitchFamily="2" charset="2"/>
              <a:buChar char="v"/>
            </a:pPr>
            <a:r>
              <a:rPr lang="fr-FR" dirty="0"/>
              <a:t> Quel est l’engagement contractuel de l’hébergeur sur la disponibilité des services hébergés ?</a:t>
            </a:r>
          </a:p>
          <a:p>
            <a:pPr lvl="1" fontAlgn="base">
              <a:buFont typeface="Wingdings" panose="05000000000000000000" pitchFamily="2" charset="2"/>
              <a:buChar char="v"/>
            </a:pPr>
            <a:r>
              <a:rPr lang="fr-FR" dirty="0"/>
              <a:t> Quelles sont les garanties que le fournisseur </a:t>
            </a:r>
            <a:r>
              <a:rPr lang="fr-FR" dirty="0" err="1"/>
              <a:t>proprose</a:t>
            </a:r>
            <a:r>
              <a:rPr lang="fr-FR" dirty="0"/>
              <a:t> ?</a:t>
            </a:r>
            <a:br>
              <a:rPr lang="fr-FR" dirty="0"/>
            </a:br>
            <a:endParaRPr lang="fr-FR" dirty="0"/>
          </a:p>
        </p:txBody>
      </p:sp>
    </p:spTree>
    <p:extLst>
      <p:ext uri="{BB962C8B-B14F-4D97-AF65-F5344CB8AC3E}">
        <p14:creationId xmlns:p14="http://schemas.microsoft.com/office/powerpoint/2010/main" val="21944873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217F341-07CB-4121-943F-8D8F8E22F211}"/>
              </a:ext>
            </a:extLst>
          </p:cNvPr>
          <p:cNvSpPr>
            <a:spLocks noGrp="1"/>
          </p:cNvSpPr>
          <p:nvPr>
            <p:ph type="title"/>
          </p:nvPr>
        </p:nvSpPr>
        <p:spPr/>
        <p:txBody>
          <a:bodyPr/>
          <a:lstStyle/>
          <a:p>
            <a:pPr algn="ctr"/>
            <a:r>
              <a:rPr lang="fr-FR" dirty="0"/>
              <a:t>Choisir son fournisseur</a:t>
            </a:r>
          </a:p>
        </p:txBody>
      </p:sp>
      <p:sp>
        <p:nvSpPr>
          <p:cNvPr id="5" name="Espace réservé du contenu 4">
            <a:extLst>
              <a:ext uri="{FF2B5EF4-FFF2-40B4-BE49-F238E27FC236}">
                <a16:creationId xmlns:a16="http://schemas.microsoft.com/office/drawing/2014/main" id="{97AD35FF-474D-4C12-A13F-FE49A36BCBCD}"/>
              </a:ext>
            </a:extLst>
          </p:cNvPr>
          <p:cNvSpPr>
            <a:spLocks noGrp="1"/>
          </p:cNvSpPr>
          <p:nvPr>
            <p:ph idx="1"/>
          </p:nvPr>
        </p:nvSpPr>
        <p:spPr>
          <a:xfrm>
            <a:off x="1141412" y="1974574"/>
            <a:ext cx="9905999" cy="4611755"/>
          </a:xfrm>
        </p:spPr>
        <p:txBody>
          <a:bodyPr>
            <a:normAutofit/>
          </a:bodyPr>
          <a:lstStyle/>
          <a:p>
            <a:pPr fontAlgn="base">
              <a:buFont typeface="Wingdings" panose="05000000000000000000" pitchFamily="2" charset="2"/>
              <a:buChar char="Ø"/>
            </a:pPr>
            <a:r>
              <a:rPr lang="fr-FR" dirty="0"/>
              <a:t> La performance de l'infrastructure cloud</a:t>
            </a:r>
          </a:p>
          <a:p>
            <a:pPr lvl="1" fontAlgn="base">
              <a:buFont typeface="Wingdings" panose="05000000000000000000" pitchFamily="2" charset="2"/>
              <a:buChar char="v"/>
            </a:pPr>
            <a:r>
              <a:rPr lang="fr-FR" dirty="0"/>
              <a:t> Quelle performance lors de montée en charge ?</a:t>
            </a:r>
          </a:p>
          <a:p>
            <a:pPr lvl="1" fontAlgn="base">
              <a:buFont typeface="Wingdings" panose="05000000000000000000" pitchFamily="2" charset="2"/>
              <a:buChar char="v"/>
            </a:pPr>
            <a:r>
              <a:rPr lang="fr-FR" dirty="0"/>
              <a:t> Quelles sont caractéristiques et les ressources maximales par VM  ?</a:t>
            </a:r>
          </a:p>
          <a:p>
            <a:pPr fontAlgn="base">
              <a:buFont typeface="Wingdings" panose="05000000000000000000" pitchFamily="2" charset="2"/>
              <a:buChar char="Ø"/>
            </a:pPr>
            <a:r>
              <a:rPr lang="fr-FR" dirty="0"/>
              <a:t> La continuité de service et résilience informatique</a:t>
            </a:r>
          </a:p>
          <a:p>
            <a:pPr lvl="1" fontAlgn="base">
              <a:buFont typeface="Wingdings" panose="05000000000000000000" pitchFamily="2" charset="2"/>
              <a:buChar char="v"/>
            </a:pPr>
            <a:r>
              <a:rPr lang="fr-FR" dirty="0"/>
              <a:t> Quels sont les risques de pertes de données ? Que prévoit le fournisseur pour répondre à ce problème ?</a:t>
            </a:r>
          </a:p>
          <a:p>
            <a:pPr fontAlgn="base">
              <a:buFont typeface="Wingdings" panose="05000000000000000000" pitchFamily="2" charset="2"/>
              <a:buChar char="Ø"/>
            </a:pPr>
            <a:r>
              <a:rPr lang="fr-FR" dirty="0"/>
              <a:t> L'accompagnement du fournisseur cloud</a:t>
            </a:r>
          </a:p>
          <a:p>
            <a:pPr lvl="1" fontAlgn="base">
              <a:buFont typeface="Wingdings" panose="05000000000000000000" pitchFamily="2" charset="2"/>
              <a:buChar char="v"/>
            </a:pPr>
            <a:r>
              <a:rPr lang="fr-FR" dirty="0"/>
              <a:t> Le prestataire est-il joignable 24/7 via plusieurs plateformes (téléphone, mail…) ?</a:t>
            </a:r>
          </a:p>
          <a:p>
            <a:pPr lvl="1" fontAlgn="base">
              <a:buFont typeface="Wingdings" panose="05000000000000000000" pitchFamily="2" charset="2"/>
              <a:buChar char="v"/>
            </a:pPr>
            <a:r>
              <a:rPr lang="fr-FR" dirty="0"/>
              <a:t> Le fournisseur est-il prêt à collaborer, conseiller et soutenir l’entreprise cliente ?</a:t>
            </a:r>
          </a:p>
          <a:p>
            <a:pPr lvl="1" fontAlgn="base">
              <a:buFont typeface="Wingdings" panose="05000000000000000000" pitchFamily="2" charset="2"/>
              <a:buChar char="Ø"/>
            </a:pPr>
            <a:endParaRPr lang="fr-FR" dirty="0"/>
          </a:p>
        </p:txBody>
      </p:sp>
    </p:spTree>
    <p:extLst>
      <p:ext uri="{BB962C8B-B14F-4D97-AF65-F5344CB8AC3E}">
        <p14:creationId xmlns:p14="http://schemas.microsoft.com/office/powerpoint/2010/main" val="21609703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217F341-07CB-4121-943F-8D8F8E22F211}"/>
              </a:ext>
            </a:extLst>
          </p:cNvPr>
          <p:cNvSpPr>
            <a:spLocks noGrp="1"/>
          </p:cNvSpPr>
          <p:nvPr>
            <p:ph type="title"/>
          </p:nvPr>
        </p:nvSpPr>
        <p:spPr/>
        <p:txBody>
          <a:bodyPr/>
          <a:lstStyle/>
          <a:p>
            <a:pPr algn="ctr"/>
            <a:r>
              <a:rPr lang="fr-FR" dirty="0"/>
              <a:t>Les leaders du cloud </a:t>
            </a:r>
            <a:r>
              <a:rPr lang="fr-FR" dirty="0" err="1"/>
              <a:t>computing</a:t>
            </a:r>
            <a:r>
              <a:rPr lang="fr-FR" dirty="0"/>
              <a:t> en 2019</a:t>
            </a:r>
          </a:p>
        </p:txBody>
      </p:sp>
      <p:pic>
        <p:nvPicPr>
          <p:cNvPr id="5122" name="Picture 2" descr="RÃ©sultat de recherche d'images pour &quot;Amazon Web Services&quot;">
            <a:extLst>
              <a:ext uri="{FF2B5EF4-FFF2-40B4-BE49-F238E27FC236}">
                <a16:creationId xmlns:a16="http://schemas.microsoft.com/office/drawing/2014/main" id="{D383E8D1-2635-4773-B09E-0921F3DBC5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8233" y="2249486"/>
            <a:ext cx="2449285" cy="1465489"/>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RÃ©sultat de recherche d'images pour &quot;Alibaba&quot;">
            <a:extLst>
              <a:ext uri="{FF2B5EF4-FFF2-40B4-BE49-F238E27FC236}">
                <a16:creationId xmlns:a16="http://schemas.microsoft.com/office/drawing/2014/main" id="{1F80BB95-981B-4434-81A7-16342D4431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68179" y="2446449"/>
            <a:ext cx="2449285" cy="1071562"/>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RÃ©sultat de recherche d'images pour &quot;IBM&quot;">
            <a:extLst>
              <a:ext uri="{FF2B5EF4-FFF2-40B4-BE49-F238E27FC236}">
                <a16:creationId xmlns:a16="http://schemas.microsoft.com/office/drawing/2014/main" id="{AD8CAAF4-B09D-4E8B-8F21-3DC8CDE7396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98125" y="2451211"/>
            <a:ext cx="2449285" cy="1066800"/>
          </a:xfrm>
          <a:prstGeom prst="rect">
            <a:avLst/>
          </a:prstGeom>
          <a:noFill/>
          <a:extLst>
            <a:ext uri="{909E8E84-426E-40DD-AFC4-6F175D3DCCD1}">
              <a14:hiddenFill xmlns:a14="http://schemas.microsoft.com/office/drawing/2010/main">
                <a:solidFill>
                  <a:srgbClr val="FFFFFF"/>
                </a:solidFill>
              </a14:hiddenFill>
            </a:ext>
          </a:extLst>
        </p:spPr>
      </p:pic>
      <p:pic>
        <p:nvPicPr>
          <p:cNvPr id="5128" name="Picture 8" descr="RÃ©sultat de recherche d'images pour &quot;Oracle wikipedia&quot;">
            <a:extLst>
              <a:ext uri="{FF2B5EF4-FFF2-40B4-BE49-F238E27FC236}">
                <a16:creationId xmlns:a16="http://schemas.microsoft.com/office/drawing/2014/main" id="{22EA8A5F-6699-4E02-A3CC-00F69E0DC6E4}"/>
              </a:ext>
            </a:extLst>
          </p:cNvPr>
          <p:cNvPicPr>
            <a:picLocks noGrp="1" noChangeAspect="1" noChangeArrowheads="1"/>
          </p:cNvPicPr>
          <p:nvPr>
            <p:ph idx="1"/>
          </p:nvPr>
        </p:nvPicPr>
        <p:blipFill>
          <a:blip r:embed="rId5">
            <a:extLst>
              <a:ext uri="{28A0092B-C50C-407E-A947-70E740481C1C}">
                <a14:useLocalDpi xmlns:a14="http://schemas.microsoft.com/office/drawing/2010/main" val="0"/>
              </a:ext>
            </a:extLst>
          </a:blip>
          <a:srcRect/>
          <a:stretch>
            <a:fillRect/>
          </a:stretch>
        </p:blipFill>
        <p:spPr bwMode="auto">
          <a:xfrm>
            <a:off x="1138232" y="4760913"/>
            <a:ext cx="2449285" cy="1175883"/>
          </a:xfrm>
          <a:prstGeom prst="rect">
            <a:avLst/>
          </a:prstGeom>
          <a:noFill/>
          <a:extLst>
            <a:ext uri="{909E8E84-426E-40DD-AFC4-6F175D3DCCD1}">
              <a14:hiddenFill xmlns:a14="http://schemas.microsoft.com/office/drawing/2010/main">
                <a:solidFill>
                  <a:srgbClr val="FFFFFF"/>
                </a:solidFill>
              </a14:hiddenFill>
            </a:ext>
          </a:extLst>
        </p:spPr>
      </p:pic>
      <p:pic>
        <p:nvPicPr>
          <p:cNvPr id="5130" name="Picture 10" descr="RÃ©sultat de recherche d'images pour &quot;Google cloud computing&quot;">
            <a:extLst>
              <a:ext uri="{FF2B5EF4-FFF2-40B4-BE49-F238E27FC236}">
                <a16:creationId xmlns:a16="http://schemas.microsoft.com/office/drawing/2014/main" id="{9BDF8277-59C8-4FB1-B5C1-C8619272264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68179" y="4592209"/>
            <a:ext cx="2449285" cy="1513289"/>
          </a:xfrm>
          <a:prstGeom prst="rect">
            <a:avLst/>
          </a:prstGeom>
          <a:noFill/>
          <a:extLst>
            <a:ext uri="{909E8E84-426E-40DD-AFC4-6F175D3DCCD1}">
              <a14:hiddenFill xmlns:a14="http://schemas.microsoft.com/office/drawing/2010/main">
                <a:solidFill>
                  <a:srgbClr val="FFFFFF"/>
                </a:solidFill>
              </a14:hiddenFill>
            </a:ext>
          </a:extLst>
        </p:spPr>
      </p:pic>
      <p:pic>
        <p:nvPicPr>
          <p:cNvPr id="5132" name="Picture 12" descr="https://cryptonaute.fr/wp-content/uploads/2019/02/azure-logo-zwevend-0.png">
            <a:extLst>
              <a:ext uri="{FF2B5EF4-FFF2-40B4-BE49-F238E27FC236}">
                <a16:creationId xmlns:a16="http://schemas.microsoft.com/office/drawing/2014/main" id="{C3387984-B1A0-4066-974F-23A99C37CF5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604483" y="4746329"/>
            <a:ext cx="2449285" cy="12050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1186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217F341-07CB-4121-943F-8D8F8E22F211}"/>
              </a:ext>
            </a:extLst>
          </p:cNvPr>
          <p:cNvSpPr>
            <a:spLocks noGrp="1"/>
          </p:cNvSpPr>
          <p:nvPr>
            <p:ph type="title"/>
          </p:nvPr>
        </p:nvSpPr>
        <p:spPr/>
        <p:txBody>
          <a:bodyPr/>
          <a:lstStyle/>
          <a:p>
            <a:pPr algn="ctr"/>
            <a:r>
              <a:rPr lang="fr-FR" dirty="0"/>
              <a:t>Le cloud </a:t>
            </a:r>
            <a:r>
              <a:rPr lang="fr-FR" dirty="0" err="1"/>
              <a:t>computing</a:t>
            </a:r>
            <a:r>
              <a:rPr lang="fr-FR" dirty="0"/>
              <a:t> à ses débuts</a:t>
            </a:r>
          </a:p>
        </p:txBody>
      </p:sp>
      <p:sp>
        <p:nvSpPr>
          <p:cNvPr id="3" name="Espace réservé du contenu 2">
            <a:extLst>
              <a:ext uri="{FF2B5EF4-FFF2-40B4-BE49-F238E27FC236}">
                <a16:creationId xmlns:a16="http://schemas.microsoft.com/office/drawing/2014/main" id="{2ED55F86-98B7-4496-BCEF-A8A40D70AD12}"/>
              </a:ext>
            </a:extLst>
          </p:cNvPr>
          <p:cNvSpPr>
            <a:spLocks noGrp="1"/>
          </p:cNvSpPr>
          <p:nvPr>
            <p:ph idx="1"/>
          </p:nvPr>
        </p:nvSpPr>
        <p:spPr/>
        <p:txBody>
          <a:bodyPr/>
          <a:lstStyle/>
          <a:p>
            <a:endParaRPr lang="fr-FR" dirty="0"/>
          </a:p>
        </p:txBody>
      </p:sp>
    </p:spTree>
    <p:extLst>
      <p:ext uri="{BB962C8B-B14F-4D97-AF65-F5344CB8AC3E}">
        <p14:creationId xmlns:p14="http://schemas.microsoft.com/office/powerpoint/2010/main" val="24604082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217F341-07CB-4121-943F-8D8F8E22F211}"/>
              </a:ext>
            </a:extLst>
          </p:cNvPr>
          <p:cNvSpPr>
            <a:spLocks noGrp="1"/>
          </p:cNvSpPr>
          <p:nvPr>
            <p:ph type="title"/>
          </p:nvPr>
        </p:nvSpPr>
        <p:spPr/>
        <p:txBody>
          <a:bodyPr/>
          <a:lstStyle/>
          <a:p>
            <a:pPr algn="ctr"/>
            <a:r>
              <a:rPr lang="fr-FR" dirty="0"/>
              <a:t>Le cloud </a:t>
            </a:r>
            <a:r>
              <a:rPr lang="fr-FR" dirty="0" err="1"/>
              <a:t>computing</a:t>
            </a:r>
            <a:r>
              <a:rPr lang="fr-FR" dirty="0"/>
              <a:t> à l’heure actuelle</a:t>
            </a:r>
          </a:p>
        </p:txBody>
      </p:sp>
      <p:sp>
        <p:nvSpPr>
          <p:cNvPr id="3" name="Espace réservé du contenu 2">
            <a:extLst>
              <a:ext uri="{FF2B5EF4-FFF2-40B4-BE49-F238E27FC236}">
                <a16:creationId xmlns:a16="http://schemas.microsoft.com/office/drawing/2014/main" id="{2ED55F86-98B7-4496-BCEF-A8A40D70AD12}"/>
              </a:ext>
            </a:extLst>
          </p:cNvPr>
          <p:cNvSpPr>
            <a:spLocks noGrp="1"/>
          </p:cNvSpPr>
          <p:nvPr>
            <p:ph idx="1"/>
          </p:nvPr>
        </p:nvSpPr>
        <p:spPr/>
        <p:txBody>
          <a:bodyPr/>
          <a:lstStyle/>
          <a:p>
            <a:endParaRPr lang="fr-FR"/>
          </a:p>
        </p:txBody>
      </p:sp>
    </p:spTree>
    <p:extLst>
      <p:ext uri="{BB962C8B-B14F-4D97-AF65-F5344CB8AC3E}">
        <p14:creationId xmlns:p14="http://schemas.microsoft.com/office/powerpoint/2010/main" val="37922836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217F341-07CB-4121-943F-8D8F8E22F211}"/>
              </a:ext>
            </a:extLst>
          </p:cNvPr>
          <p:cNvSpPr>
            <a:spLocks noGrp="1"/>
          </p:cNvSpPr>
          <p:nvPr>
            <p:ph type="title"/>
          </p:nvPr>
        </p:nvSpPr>
        <p:spPr/>
        <p:txBody>
          <a:bodyPr/>
          <a:lstStyle/>
          <a:p>
            <a:pPr algn="ctr"/>
            <a:r>
              <a:rPr lang="fr-FR" dirty="0"/>
              <a:t>Le cloud </a:t>
            </a:r>
            <a:r>
              <a:rPr lang="fr-FR" dirty="0" err="1"/>
              <a:t>computing</a:t>
            </a:r>
            <a:r>
              <a:rPr lang="fr-FR" dirty="0"/>
              <a:t> dans l’avenir</a:t>
            </a:r>
          </a:p>
        </p:txBody>
      </p:sp>
      <p:sp>
        <p:nvSpPr>
          <p:cNvPr id="3" name="Espace réservé du contenu 2">
            <a:extLst>
              <a:ext uri="{FF2B5EF4-FFF2-40B4-BE49-F238E27FC236}">
                <a16:creationId xmlns:a16="http://schemas.microsoft.com/office/drawing/2014/main" id="{2ED55F86-98B7-4496-BCEF-A8A40D70AD12}"/>
              </a:ext>
            </a:extLst>
          </p:cNvPr>
          <p:cNvSpPr>
            <a:spLocks noGrp="1"/>
          </p:cNvSpPr>
          <p:nvPr>
            <p:ph idx="1"/>
          </p:nvPr>
        </p:nvSpPr>
        <p:spPr/>
        <p:txBody>
          <a:bodyPr/>
          <a:lstStyle/>
          <a:p>
            <a:endParaRPr lang="fr-FR"/>
          </a:p>
        </p:txBody>
      </p:sp>
    </p:spTree>
    <p:extLst>
      <p:ext uri="{BB962C8B-B14F-4D97-AF65-F5344CB8AC3E}">
        <p14:creationId xmlns:p14="http://schemas.microsoft.com/office/powerpoint/2010/main" val="42709231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217F341-07CB-4121-943F-8D8F8E22F211}"/>
              </a:ext>
            </a:extLst>
          </p:cNvPr>
          <p:cNvSpPr>
            <a:spLocks noGrp="1"/>
          </p:cNvSpPr>
          <p:nvPr>
            <p:ph type="title"/>
          </p:nvPr>
        </p:nvSpPr>
        <p:spPr>
          <a:xfrm>
            <a:off x="1141412" y="431715"/>
            <a:ext cx="9905998" cy="1478570"/>
          </a:xfrm>
        </p:spPr>
        <p:txBody>
          <a:bodyPr/>
          <a:lstStyle/>
          <a:p>
            <a:pPr algn="ctr"/>
            <a:r>
              <a:rPr lang="fr-FR" dirty="0"/>
              <a:t>bibliographie</a:t>
            </a:r>
          </a:p>
        </p:txBody>
      </p:sp>
      <p:sp>
        <p:nvSpPr>
          <p:cNvPr id="3" name="Espace réservé du contenu 2">
            <a:extLst>
              <a:ext uri="{FF2B5EF4-FFF2-40B4-BE49-F238E27FC236}">
                <a16:creationId xmlns:a16="http://schemas.microsoft.com/office/drawing/2014/main" id="{2ED55F86-98B7-4496-BCEF-A8A40D70AD12}"/>
              </a:ext>
            </a:extLst>
          </p:cNvPr>
          <p:cNvSpPr>
            <a:spLocks noGrp="1"/>
          </p:cNvSpPr>
          <p:nvPr>
            <p:ph idx="1"/>
          </p:nvPr>
        </p:nvSpPr>
        <p:spPr>
          <a:xfrm>
            <a:off x="1141412" y="1837715"/>
            <a:ext cx="4707845" cy="5020285"/>
          </a:xfrm>
        </p:spPr>
        <p:txBody>
          <a:bodyPr>
            <a:noAutofit/>
          </a:bodyPr>
          <a:lstStyle/>
          <a:p>
            <a:pPr>
              <a:spcBef>
                <a:spcPts val="500"/>
              </a:spcBef>
            </a:pPr>
            <a:r>
              <a:rPr lang="fr-FR" sz="1300" dirty="0">
                <a:hlinkClick r:id="rId2"/>
              </a:rPr>
              <a:t>https://www.lebigdata.fr/definition-cloud-computing</a:t>
            </a:r>
            <a:endParaRPr lang="fr-FR" sz="1300" dirty="0"/>
          </a:p>
          <a:p>
            <a:pPr>
              <a:spcBef>
                <a:spcPts val="500"/>
              </a:spcBef>
            </a:pPr>
            <a:r>
              <a:rPr lang="fr-FR" sz="1300" dirty="0">
                <a:hlinkClick r:id="rId3"/>
              </a:rPr>
              <a:t>https://azure.microsoft.com/fr-fr/overview/what-is-cloud-computing/</a:t>
            </a:r>
            <a:endParaRPr lang="fr-FR" sz="1300" dirty="0"/>
          </a:p>
          <a:p>
            <a:pPr>
              <a:spcBef>
                <a:spcPts val="500"/>
              </a:spcBef>
            </a:pPr>
            <a:r>
              <a:rPr lang="fr-FR" sz="1300" dirty="0">
                <a:hlinkClick r:id="rId4"/>
              </a:rPr>
              <a:t>https://aws.amazon.com/fr/what-is-cloud-computing/</a:t>
            </a:r>
            <a:endParaRPr lang="fr-FR" sz="1300" dirty="0"/>
          </a:p>
          <a:p>
            <a:pPr>
              <a:spcBef>
                <a:spcPts val="500"/>
              </a:spcBef>
            </a:pPr>
            <a:r>
              <a:rPr lang="fr-FR" sz="1300" dirty="0">
                <a:hlinkClick r:id="rId5"/>
              </a:rPr>
              <a:t>https://www.infoworld.com/article/2683784/what-is-cloud-computing.html</a:t>
            </a:r>
            <a:endParaRPr lang="fr-FR" sz="1300" dirty="0"/>
          </a:p>
          <a:p>
            <a:pPr>
              <a:spcBef>
                <a:spcPts val="500"/>
              </a:spcBef>
            </a:pPr>
            <a:r>
              <a:rPr lang="fr-FR" sz="1300" dirty="0">
                <a:hlinkClick r:id="rId6"/>
              </a:rPr>
              <a:t>https://www.salesforce.com/fr/learning-centre/tech/cloudcomputing/</a:t>
            </a:r>
            <a:endParaRPr lang="fr-FR" sz="1300" dirty="0"/>
          </a:p>
          <a:p>
            <a:pPr>
              <a:spcBef>
                <a:spcPts val="500"/>
              </a:spcBef>
            </a:pPr>
            <a:r>
              <a:rPr lang="fr-FR" sz="1300" dirty="0">
                <a:hlinkClick r:id="rId7"/>
              </a:rPr>
              <a:t>https://www.pcmag.com/article/256563/what-is-cloud-computing</a:t>
            </a:r>
            <a:endParaRPr lang="fr-FR" sz="1300" dirty="0"/>
          </a:p>
          <a:p>
            <a:pPr>
              <a:spcBef>
                <a:spcPts val="500"/>
              </a:spcBef>
            </a:pPr>
            <a:r>
              <a:rPr lang="fr-FR" sz="1300" dirty="0">
                <a:hlinkClick r:id="rId8"/>
              </a:rPr>
              <a:t>https://www.lenovo.com/us/en/faqs/pc-life-faqs/what-is-cloud-computing/</a:t>
            </a:r>
            <a:endParaRPr lang="fr-FR" sz="1300" dirty="0"/>
          </a:p>
          <a:p>
            <a:pPr>
              <a:spcBef>
                <a:spcPts val="500"/>
              </a:spcBef>
            </a:pPr>
            <a:r>
              <a:rPr lang="fr-FR" sz="1300" dirty="0">
                <a:hlinkClick r:id="rId9"/>
              </a:rPr>
              <a:t>https://www.lifewire.com/what-is-cloud-computing-817770</a:t>
            </a:r>
            <a:endParaRPr lang="fr-FR" sz="1300" dirty="0"/>
          </a:p>
          <a:p>
            <a:pPr>
              <a:lnSpc>
                <a:spcPct val="100000"/>
              </a:lnSpc>
              <a:spcBef>
                <a:spcPts val="500"/>
              </a:spcBef>
            </a:pPr>
            <a:r>
              <a:rPr lang="fr-FR" sz="1300" dirty="0">
                <a:hlinkClick r:id="rId10"/>
              </a:rPr>
              <a:t>https://azure.microsoft.com/fr-fr/overview/what-is-a-public-cloud/</a:t>
            </a:r>
            <a:endParaRPr lang="fr-FR" sz="1300" dirty="0"/>
          </a:p>
          <a:p>
            <a:pPr>
              <a:lnSpc>
                <a:spcPct val="100000"/>
              </a:lnSpc>
              <a:spcBef>
                <a:spcPts val="500"/>
              </a:spcBef>
            </a:pPr>
            <a:r>
              <a:rPr lang="fr-FR" sz="1300" dirty="0">
                <a:hlinkClick r:id="rId10"/>
              </a:rPr>
              <a:t>https://azure.microsoft.com/fr-fr/overview/what-is-a-public-cloud/</a:t>
            </a:r>
            <a:endParaRPr lang="fr-FR" sz="1300" dirty="0"/>
          </a:p>
          <a:p>
            <a:pPr>
              <a:lnSpc>
                <a:spcPct val="100000"/>
              </a:lnSpc>
              <a:spcBef>
                <a:spcPts val="500"/>
              </a:spcBef>
            </a:pPr>
            <a:r>
              <a:rPr lang="fr-FR" sz="1300" dirty="0">
                <a:hlinkClick r:id="rId11"/>
              </a:rPr>
              <a:t>https://www.interoute.fr/what-cloud-hosting</a:t>
            </a:r>
            <a:r>
              <a:rPr lang="fr-FR" sz="1300" dirty="0"/>
              <a:t> </a:t>
            </a:r>
          </a:p>
        </p:txBody>
      </p:sp>
      <p:sp>
        <p:nvSpPr>
          <p:cNvPr id="8" name="Espace réservé du contenu 2">
            <a:extLst>
              <a:ext uri="{FF2B5EF4-FFF2-40B4-BE49-F238E27FC236}">
                <a16:creationId xmlns:a16="http://schemas.microsoft.com/office/drawing/2014/main" id="{E9EC9BDF-25A5-45FB-B403-DB8553791833}"/>
              </a:ext>
            </a:extLst>
          </p:cNvPr>
          <p:cNvSpPr txBox="1">
            <a:spLocks/>
          </p:cNvSpPr>
          <p:nvPr/>
        </p:nvSpPr>
        <p:spPr>
          <a:xfrm>
            <a:off x="5849257" y="1837716"/>
            <a:ext cx="4707845" cy="5020284"/>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a:lnSpc>
                <a:spcPct val="100000"/>
              </a:lnSpc>
              <a:spcBef>
                <a:spcPts val="500"/>
              </a:spcBef>
            </a:pPr>
            <a:r>
              <a:rPr lang="fr-FR" sz="1300" dirty="0">
                <a:hlinkClick r:id="rId12"/>
              </a:rPr>
              <a:t>https://www.lebigdata.fr/cloud-hybride-tout-savoir/</a:t>
            </a:r>
            <a:endParaRPr lang="fr-FR" sz="1300" dirty="0">
              <a:hlinkClick r:id="rId13"/>
            </a:endParaRPr>
          </a:p>
          <a:p>
            <a:pPr>
              <a:lnSpc>
                <a:spcPct val="100000"/>
              </a:lnSpc>
              <a:spcBef>
                <a:spcPts val="500"/>
              </a:spcBef>
            </a:pPr>
            <a:r>
              <a:rPr lang="fr-FR" sz="1300" dirty="0">
                <a:hlinkClick r:id="rId13"/>
              </a:rPr>
              <a:t>https://azure.microsoft.com/fr-fr/overview/what-is-paas/</a:t>
            </a:r>
            <a:endParaRPr lang="fr-FR" sz="1300" dirty="0">
              <a:hlinkClick r:id="rId14"/>
            </a:endParaRPr>
          </a:p>
          <a:p>
            <a:pPr>
              <a:lnSpc>
                <a:spcPct val="100000"/>
              </a:lnSpc>
              <a:spcBef>
                <a:spcPts val="500"/>
              </a:spcBef>
            </a:pPr>
            <a:r>
              <a:rPr lang="fr-FR" sz="1300" dirty="0">
                <a:hlinkClick r:id="rId14"/>
              </a:rPr>
              <a:t>1https://azure.microsoft.com/fr-fr/overview/what-is-serverless-computing/</a:t>
            </a:r>
            <a:endParaRPr lang="fr-FR" sz="1300" dirty="0">
              <a:hlinkClick r:id="rId15"/>
            </a:endParaRPr>
          </a:p>
          <a:p>
            <a:pPr>
              <a:lnSpc>
                <a:spcPct val="100000"/>
              </a:lnSpc>
              <a:spcBef>
                <a:spcPts val="500"/>
              </a:spcBef>
            </a:pPr>
            <a:r>
              <a:rPr lang="fr-FR" sz="1300" dirty="0">
                <a:hlinkClick r:id="rId15"/>
              </a:rPr>
              <a:t>https://azure.microsoft.com/fr-fr/overview/what-is-saas/</a:t>
            </a:r>
            <a:endParaRPr lang="fr-FR" sz="1300" dirty="0"/>
          </a:p>
          <a:p>
            <a:pPr>
              <a:lnSpc>
                <a:spcPct val="100000"/>
              </a:lnSpc>
              <a:spcBef>
                <a:spcPts val="500"/>
              </a:spcBef>
            </a:pPr>
            <a:r>
              <a:rPr lang="fr-FR" sz="1300" dirty="0">
                <a:hlinkClick r:id="rId16"/>
              </a:rPr>
              <a:t>https://azure.microsoft.com/fr-fr/overview/what-is-iaas/</a:t>
            </a:r>
            <a:endParaRPr lang="fr-FR" sz="1300" dirty="0"/>
          </a:p>
          <a:p>
            <a:pPr>
              <a:lnSpc>
                <a:spcPct val="100000"/>
              </a:lnSpc>
              <a:spcBef>
                <a:spcPts val="500"/>
              </a:spcBef>
            </a:pPr>
            <a:r>
              <a:rPr lang="fr-FR" sz="1300" dirty="0">
                <a:hlinkClick r:id="rId17"/>
              </a:rPr>
              <a:t>https://fr.wikiversity.org/wiki/Cloud_computing_et_entreprise/Avantages_et_Limites_du_Cloud_computing</a:t>
            </a:r>
            <a:endParaRPr lang="fr-FR" sz="1300" dirty="0"/>
          </a:p>
          <a:p>
            <a:pPr>
              <a:lnSpc>
                <a:spcPct val="100000"/>
              </a:lnSpc>
              <a:spcBef>
                <a:spcPts val="500"/>
              </a:spcBef>
            </a:pPr>
            <a:r>
              <a:rPr lang="fr-FR" sz="1300" dirty="0">
                <a:hlinkClick r:id="rId18"/>
              </a:rPr>
              <a:t>https://gl-depannage-informatique.fr/?p=15</a:t>
            </a:r>
            <a:endParaRPr lang="fr-FR" sz="1300" dirty="0"/>
          </a:p>
          <a:p>
            <a:pPr>
              <a:lnSpc>
                <a:spcPct val="100000"/>
              </a:lnSpc>
              <a:spcBef>
                <a:spcPts val="500"/>
              </a:spcBef>
            </a:pPr>
            <a:r>
              <a:rPr lang="fr-FR" sz="1300" dirty="0">
                <a:hlinkClick r:id="rId19"/>
              </a:rPr>
              <a:t>https://www.petite-entreprise.net/P-3714-83-G1-le-cloud-computing-les-avantages-et-les-inconvenients.html</a:t>
            </a:r>
            <a:endParaRPr lang="fr-FR" sz="1300" dirty="0"/>
          </a:p>
          <a:p>
            <a:pPr>
              <a:lnSpc>
                <a:spcPct val="100000"/>
              </a:lnSpc>
              <a:spcBef>
                <a:spcPts val="500"/>
              </a:spcBef>
            </a:pPr>
            <a:r>
              <a:rPr lang="fr-FR" sz="1300" dirty="0">
                <a:hlinkClick r:id="rId20"/>
              </a:rPr>
              <a:t>https://www.openhost-network.com/criteres-choix-fournisseur-cloud/</a:t>
            </a:r>
            <a:endParaRPr lang="fr-FR" sz="1300" dirty="0"/>
          </a:p>
          <a:p>
            <a:pPr>
              <a:lnSpc>
                <a:spcPct val="100000"/>
              </a:lnSpc>
              <a:spcBef>
                <a:spcPts val="500"/>
              </a:spcBef>
            </a:pPr>
            <a:r>
              <a:rPr lang="fr-FR" sz="1300" dirty="0">
                <a:hlinkClick r:id="rId21"/>
              </a:rPr>
              <a:t>https://www.lebigdata.fr/cloud-computing-2019</a:t>
            </a:r>
            <a:endParaRPr lang="fr-FR" sz="1300" dirty="0"/>
          </a:p>
          <a:p>
            <a:pPr>
              <a:lnSpc>
                <a:spcPct val="100000"/>
              </a:lnSpc>
              <a:spcBef>
                <a:spcPts val="500"/>
              </a:spcBef>
            </a:pPr>
            <a:r>
              <a:rPr lang="fr-FR" sz="1300" dirty="0">
                <a:hlinkClick r:id="rId22"/>
              </a:rPr>
              <a:t>https://www.esds.co.in/blog/past-present-future-cloud-computing/#sthash.yp4KS2pN.dpbs</a:t>
            </a:r>
            <a:endParaRPr lang="fr-FR" sz="1300" dirty="0"/>
          </a:p>
          <a:p>
            <a:pPr>
              <a:lnSpc>
                <a:spcPct val="100000"/>
              </a:lnSpc>
              <a:spcBef>
                <a:spcPts val="500"/>
              </a:spcBef>
            </a:pPr>
            <a:r>
              <a:rPr lang="fr-FR" sz="1300" dirty="0">
                <a:hlinkClick r:id="rId23"/>
              </a:rPr>
              <a:t>https://thenewstack.io/on-the-future-of-cloud-computing/</a:t>
            </a:r>
            <a:endParaRPr lang="fr-FR" sz="1300" dirty="0"/>
          </a:p>
          <a:p>
            <a:pPr>
              <a:lnSpc>
                <a:spcPct val="100000"/>
              </a:lnSpc>
              <a:spcBef>
                <a:spcPts val="500"/>
              </a:spcBef>
            </a:pPr>
            <a:r>
              <a:rPr lang="fr-FR" sz="1300" dirty="0">
                <a:hlinkClick r:id="rId24"/>
              </a:rPr>
              <a:t>https://www.hebergeurcloud.com/7-predictions-lavenir-cloud-computing/</a:t>
            </a:r>
            <a:endParaRPr lang="fr-FR" sz="1300" dirty="0"/>
          </a:p>
        </p:txBody>
      </p:sp>
    </p:spTree>
    <p:extLst>
      <p:ext uri="{BB962C8B-B14F-4D97-AF65-F5344CB8AC3E}">
        <p14:creationId xmlns:p14="http://schemas.microsoft.com/office/powerpoint/2010/main" val="9432610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2" name="Picture 4" descr="https://d7ieeqxtzpkza.cloudfront.net/wp-content/uploads/2019/04/Cloud-Computing.jpg">
            <a:extLst>
              <a:ext uri="{FF2B5EF4-FFF2-40B4-BE49-F238E27FC236}">
                <a16:creationId xmlns:a16="http://schemas.microsoft.com/office/drawing/2014/main" id="{D79C306C-FA79-4452-822E-3295825130BD}"/>
              </a:ext>
            </a:extLst>
          </p:cNvPr>
          <p:cNvPicPr>
            <a:picLocks noChangeAspect="1" noChangeArrowheads="1"/>
          </p:cNvPicPr>
          <p:nvPr/>
        </p:nvPicPr>
        <p:blipFill>
          <a:blip r:embed="rId2">
            <a:duotone>
              <a:schemeClr val="bg2">
                <a:shade val="45000"/>
                <a:satMod val="135000"/>
              </a:schemeClr>
              <a:prstClr val="white"/>
            </a:duotone>
            <a:alphaModFix amt="20000"/>
            <a:extLst>
              <a:ext uri="{28A0092B-C50C-407E-A947-70E740481C1C}">
                <a14:useLocalDpi xmlns:a14="http://schemas.microsoft.com/office/drawing/2010/main" val="0"/>
              </a:ext>
            </a:extLst>
          </a:blip>
          <a:srcRect/>
          <a:stretch>
            <a:fillRect/>
          </a:stretch>
        </p:blipFill>
        <p:spPr bwMode="auto">
          <a:xfrm>
            <a:off x="-101600" y="-841828"/>
            <a:ext cx="12293600" cy="8201587"/>
          </a:xfrm>
          <a:prstGeom prst="rect">
            <a:avLst/>
          </a:prstGeom>
          <a:noFill/>
          <a:extLst>
            <a:ext uri="{909E8E84-426E-40DD-AFC4-6F175D3DCCD1}">
              <a14:hiddenFill xmlns:a14="http://schemas.microsoft.com/office/drawing/2010/main">
                <a:solidFill>
                  <a:srgbClr val="FFFFFF"/>
                </a:solidFill>
              </a14:hiddenFill>
            </a:ext>
          </a:extLst>
        </p:spPr>
      </p:pic>
      <p:sp>
        <p:nvSpPr>
          <p:cNvPr id="2" name="Titre 1">
            <a:extLst>
              <a:ext uri="{FF2B5EF4-FFF2-40B4-BE49-F238E27FC236}">
                <a16:creationId xmlns:a16="http://schemas.microsoft.com/office/drawing/2014/main" id="{9217F341-07CB-4121-943F-8D8F8E22F211}"/>
              </a:ext>
            </a:extLst>
          </p:cNvPr>
          <p:cNvSpPr>
            <a:spLocks noGrp="1"/>
          </p:cNvSpPr>
          <p:nvPr>
            <p:ph type="title"/>
          </p:nvPr>
        </p:nvSpPr>
        <p:spPr>
          <a:xfrm>
            <a:off x="1141413" y="618518"/>
            <a:ext cx="9905998" cy="1478570"/>
          </a:xfrm>
        </p:spPr>
        <p:txBody>
          <a:bodyPr/>
          <a:lstStyle/>
          <a:p>
            <a:pPr algn="ctr"/>
            <a:r>
              <a:rPr lang="fr-FR" dirty="0"/>
              <a:t>Conclusion</a:t>
            </a:r>
          </a:p>
        </p:txBody>
      </p:sp>
      <p:sp>
        <p:nvSpPr>
          <p:cNvPr id="3" name="Espace réservé du contenu 2">
            <a:extLst>
              <a:ext uri="{FF2B5EF4-FFF2-40B4-BE49-F238E27FC236}">
                <a16:creationId xmlns:a16="http://schemas.microsoft.com/office/drawing/2014/main" id="{2ED55F86-98B7-4496-BCEF-A8A40D70AD12}"/>
              </a:ext>
            </a:extLst>
          </p:cNvPr>
          <p:cNvSpPr>
            <a:spLocks noGrp="1"/>
          </p:cNvSpPr>
          <p:nvPr>
            <p:ph idx="1"/>
          </p:nvPr>
        </p:nvSpPr>
        <p:spPr>
          <a:xfrm>
            <a:off x="1141412" y="2817778"/>
            <a:ext cx="9905999" cy="3541714"/>
          </a:xfrm>
        </p:spPr>
        <p:txBody>
          <a:bodyPr/>
          <a:lstStyle/>
          <a:p>
            <a:pPr marL="0" indent="0">
              <a:buNone/>
            </a:pPr>
            <a:r>
              <a:rPr lang="fr-FR"/>
              <a:t>Nous vous remercions d’avoir été attentifs à notre présentation sur le Cloud Computing et espérons avoir répondu à vos interrogations. </a:t>
            </a:r>
          </a:p>
          <a:p>
            <a:pPr marL="0" indent="0">
              <a:buNone/>
            </a:pPr>
            <a:r>
              <a:rPr lang="fr-FR"/>
              <a:t>N’hésitez pas à poser des questions si vous en avez.</a:t>
            </a:r>
          </a:p>
          <a:p>
            <a:pPr marL="0" indent="0">
              <a:buNone/>
            </a:pPr>
            <a:endParaRPr lang="fr-FR"/>
          </a:p>
          <a:p>
            <a:pPr marL="0" indent="0">
              <a:buNone/>
            </a:pPr>
            <a:endParaRPr lang="fr-FR"/>
          </a:p>
          <a:p>
            <a:pPr marL="0" indent="0">
              <a:buNone/>
            </a:pPr>
            <a:endParaRPr lang="fr-FR"/>
          </a:p>
          <a:p>
            <a:pPr marL="0" indent="0">
              <a:buNone/>
            </a:pPr>
            <a:endParaRPr lang="fr-FR"/>
          </a:p>
          <a:p>
            <a:pPr marL="0" indent="0">
              <a:buNone/>
            </a:pPr>
            <a:endParaRPr lang="fr-FR"/>
          </a:p>
          <a:p>
            <a:endParaRPr lang="fr-FR" dirty="0"/>
          </a:p>
        </p:txBody>
      </p:sp>
    </p:spTree>
    <p:extLst>
      <p:ext uri="{BB962C8B-B14F-4D97-AF65-F5344CB8AC3E}">
        <p14:creationId xmlns:p14="http://schemas.microsoft.com/office/powerpoint/2010/main" val="18839066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18827D4-D01B-4212-82D4-623E2BFCD204}"/>
              </a:ext>
            </a:extLst>
          </p:cNvPr>
          <p:cNvSpPr>
            <a:spLocks noGrp="1"/>
          </p:cNvSpPr>
          <p:nvPr>
            <p:ph type="title"/>
          </p:nvPr>
        </p:nvSpPr>
        <p:spPr>
          <a:xfrm>
            <a:off x="1141413" y="0"/>
            <a:ext cx="9905998" cy="1478570"/>
          </a:xfrm>
        </p:spPr>
        <p:txBody>
          <a:bodyPr>
            <a:normAutofit/>
          </a:bodyPr>
          <a:lstStyle/>
          <a:p>
            <a:pPr algn="ctr"/>
            <a:r>
              <a:rPr lang="fr-FR" sz="4500" dirty="0"/>
              <a:t>SOMMAIRE - 2</a:t>
            </a:r>
          </a:p>
        </p:txBody>
      </p:sp>
      <p:sp>
        <p:nvSpPr>
          <p:cNvPr id="3" name="Espace réservé du contenu 2">
            <a:extLst>
              <a:ext uri="{FF2B5EF4-FFF2-40B4-BE49-F238E27FC236}">
                <a16:creationId xmlns:a16="http://schemas.microsoft.com/office/drawing/2014/main" id="{BBA67958-2C1F-4332-8659-515522679AD9}"/>
              </a:ext>
            </a:extLst>
          </p:cNvPr>
          <p:cNvSpPr>
            <a:spLocks noGrp="1"/>
          </p:cNvSpPr>
          <p:nvPr>
            <p:ph idx="1"/>
          </p:nvPr>
        </p:nvSpPr>
        <p:spPr>
          <a:xfrm>
            <a:off x="1141412" y="1630018"/>
            <a:ext cx="9905999" cy="4439478"/>
          </a:xfrm>
        </p:spPr>
        <p:txBody>
          <a:bodyPr>
            <a:normAutofit fontScale="92500" lnSpcReduction="20000"/>
          </a:bodyPr>
          <a:lstStyle/>
          <a:p>
            <a:pPr>
              <a:lnSpc>
                <a:spcPct val="170000"/>
              </a:lnSpc>
              <a:buFont typeface="Wingdings" panose="05000000000000000000" pitchFamily="2" charset="2"/>
              <a:buChar char="Ø"/>
            </a:pPr>
            <a:r>
              <a:rPr lang="fr-FR" sz="2200" dirty="0"/>
              <a:t> AVANTAGES ET LIMITES DU CLOUD COMPUTING</a:t>
            </a:r>
          </a:p>
          <a:p>
            <a:pPr lvl="1">
              <a:buFont typeface="Wingdings" panose="05000000000000000000" pitchFamily="2" charset="2"/>
              <a:buChar char="v"/>
            </a:pPr>
            <a:r>
              <a:rPr lang="fr-FR" sz="1900" dirty="0"/>
              <a:t> Avantages du Cloud </a:t>
            </a:r>
            <a:r>
              <a:rPr lang="fr-FR" sz="1900" dirty="0" err="1"/>
              <a:t>Computing</a:t>
            </a:r>
            <a:endParaRPr lang="fr-FR" sz="1900" dirty="0"/>
          </a:p>
          <a:p>
            <a:pPr lvl="1">
              <a:buFont typeface="Wingdings" panose="05000000000000000000" pitchFamily="2" charset="2"/>
              <a:buChar char="v"/>
            </a:pPr>
            <a:r>
              <a:rPr lang="fr-FR" sz="1900" dirty="0"/>
              <a:t> Inconvénients/limites du Cloud </a:t>
            </a:r>
            <a:r>
              <a:rPr lang="fr-FR" sz="1900" dirty="0" err="1"/>
              <a:t>Computing</a:t>
            </a:r>
            <a:endParaRPr lang="fr-FR" sz="1900" dirty="0"/>
          </a:p>
          <a:p>
            <a:pPr lvl="1">
              <a:buFont typeface="Wingdings" panose="05000000000000000000" pitchFamily="2" charset="2"/>
              <a:buChar char="v"/>
            </a:pPr>
            <a:endParaRPr lang="fr-FR" sz="1800" dirty="0"/>
          </a:p>
          <a:p>
            <a:pPr>
              <a:lnSpc>
                <a:spcPct val="170000"/>
              </a:lnSpc>
              <a:buFont typeface="Wingdings" panose="05000000000000000000" pitchFamily="2" charset="2"/>
              <a:buChar char="Ø"/>
            </a:pPr>
            <a:r>
              <a:rPr lang="fr-FR" sz="2200" dirty="0"/>
              <a:t> CHOIX DU FOURNISSEUR ET LEADERS</a:t>
            </a:r>
          </a:p>
          <a:p>
            <a:pPr lvl="1">
              <a:buFont typeface="Wingdings" panose="05000000000000000000" pitchFamily="2" charset="2"/>
              <a:buChar char="v"/>
            </a:pPr>
            <a:r>
              <a:rPr lang="fr-FR" sz="1900" dirty="0"/>
              <a:t> Choisir son fournisseur de Cloud </a:t>
            </a:r>
            <a:r>
              <a:rPr lang="fr-FR" sz="1900" dirty="0" err="1"/>
              <a:t>Computing</a:t>
            </a:r>
            <a:endParaRPr lang="fr-FR" sz="1900" dirty="0"/>
          </a:p>
          <a:p>
            <a:pPr lvl="1">
              <a:buFont typeface="Wingdings" panose="05000000000000000000" pitchFamily="2" charset="2"/>
              <a:buChar char="v"/>
            </a:pPr>
            <a:r>
              <a:rPr lang="fr-FR" sz="1900" dirty="0"/>
              <a:t> Les leaders du Cloud </a:t>
            </a:r>
            <a:r>
              <a:rPr lang="fr-FR" sz="1900" dirty="0" err="1"/>
              <a:t>Computing</a:t>
            </a:r>
            <a:r>
              <a:rPr lang="fr-FR" sz="1900" dirty="0"/>
              <a:t> en 2019</a:t>
            </a:r>
          </a:p>
          <a:p>
            <a:pPr>
              <a:lnSpc>
                <a:spcPct val="170000"/>
              </a:lnSpc>
              <a:buFont typeface="Wingdings" panose="05000000000000000000" pitchFamily="2" charset="2"/>
              <a:buChar char="Ø"/>
            </a:pPr>
            <a:r>
              <a:rPr lang="fr-FR" sz="2200" dirty="0"/>
              <a:t> LE CLOUD COMPUTING DANS LE TEMPS</a:t>
            </a:r>
          </a:p>
          <a:p>
            <a:pPr lvl="1">
              <a:buFont typeface="Wingdings" panose="05000000000000000000" pitchFamily="2" charset="2"/>
              <a:buChar char="v"/>
            </a:pPr>
            <a:r>
              <a:rPr lang="fr-FR" sz="1900" dirty="0"/>
              <a:t> Les débuts du Cloud </a:t>
            </a:r>
            <a:r>
              <a:rPr lang="fr-FR" sz="1900" dirty="0" err="1"/>
              <a:t>Computing</a:t>
            </a:r>
            <a:endParaRPr lang="fr-FR" sz="1900" dirty="0"/>
          </a:p>
          <a:p>
            <a:pPr lvl="1">
              <a:buFont typeface="Wingdings" panose="05000000000000000000" pitchFamily="2" charset="2"/>
              <a:buChar char="v"/>
            </a:pPr>
            <a:r>
              <a:rPr lang="fr-FR" sz="1900" dirty="0"/>
              <a:t> Le Cloud </a:t>
            </a:r>
            <a:r>
              <a:rPr lang="fr-FR" sz="1900" dirty="0" err="1"/>
              <a:t>Computing</a:t>
            </a:r>
            <a:r>
              <a:rPr lang="fr-FR" sz="1900" dirty="0"/>
              <a:t> à l’heure actuelle</a:t>
            </a:r>
          </a:p>
          <a:p>
            <a:pPr lvl="1">
              <a:buFont typeface="Wingdings" panose="05000000000000000000" pitchFamily="2" charset="2"/>
              <a:buChar char="v"/>
            </a:pPr>
            <a:r>
              <a:rPr lang="fr-FR" sz="1900" dirty="0"/>
              <a:t> Le Cloud </a:t>
            </a:r>
            <a:r>
              <a:rPr lang="fr-FR" sz="1900" dirty="0" err="1"/>
              <a:t>Computing</a:t>
            </a:r>
            <a:r>
              <a:rPr lang="fr-FR" sz="1900" dirty="0"/>
              <a:t> dans le futur ?</a:t>
            </a:r>
          </a:p>
          <a:p>
            <a:pPr lvl="1">
              <a:buFont typeface="Wingdings" panose="05000000000000000000" pitchFamily="2" charset="2"/>
              <a:buChar char="v"/>
            </a:pPr>
            <a:endParaRPr lang="fr-FR" sz="1900" dirty="0"/>
          </a:p>
          <a:p>
            <a:pPr lvl="1">
              <a:buFont typeface="Wingdings" panose="05000000000000000000" pitchFamily="2" charset="2"/>
              <a:buChar char="v"/>
            </a:pPr>
            <a:endParaRPr lang="fr-FR" sz="1900" dirty="0"/>
          </a:p>
        </p:txBody>
      </p:sp>
      <p:pic>
        <p:nvPicPr>
          <p:cNvPr id="4" name="Picture 2" descr="https://www.lebigdata.fr/wp-content/uploads/2016/06/cloud-computing-definition.jpg">
            <a:extLst>
              <a:ext uri="{FF2B5EF4-FFF2-40B4-BE49-F238E27FC236}">
                <a16:creationId xmlns:a16="http://schemas.microsoft.com/office/drawing/2014/main" id="{CBA788A6-E702-42DD-B4A4-C986F4AABB8D}"/>
              </a:ext>
            </a:extLst>
          </p:cNvPr>
          <p:cNvPicPr>
            <a:picLocks noChangeAspect="1" noChangeArrowheads="1"/>
          </p:cNvPicPr>
          <p:nvPr/>
        </p:nvPicPr>
        <p:blipFill>
          <a:blip r:embed="rId2">
            <a:alphaModFix/>
            <a:extLst>
              <a:ext uri="{28A0092B-C50C-407E-A947-70E740481C1C}">
                <a14:useLocalDpi xmlns:a14="http://schemas.microsoft.com/office/drawing/2010/main" val="0"/>
              </a:ext>
            </a:extLst>
          </a:blip>
          <a:srcRect/>
          <a:stretch>
            <a:fillRect/>
          </a:stretch>
        </p:blipFill>
        <p:spPr bwMode="auto">
          <a:xfrm>
            <a:off x="6373133" y="2740479"/>
            <a:ext cx="5048250" cy="28575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spTree>
    <p:extLst>
      <p:ext uri="{BB962C8B-B14F-4D97-AF65-F5344CB8AC3E}">
        <p14:creationId xmlns:p14="http://schemas.microsoft.com/office/powerpoint/2010/main" val="18616880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7E78542-7C8C-4FB1-854D-BF0ECC432EA5}"/>
              </a:ext>
            </a:extLst>
          </p:cNvPr>
          <p:cNvSpPr>
            <a:spLocks noGrp="1"/>
          </p:cNvSpPr>
          <p:nvPr>
            <p:ph type="title"/>
          </p:nvPr>
        </p:nvSpPr>
        <p:spPr/>
        <p:txBody>
          <a:bodyPr/>
          <a:lstStyle/>
          <a:p>
            <a:pPr algn="ctr"/>
            <a:r>
              <a:rPr lang="fr-FR" dirty="0"/>
              <a:t>CLOUD COMPUTING - Origine et définitions</a:t>
            </a:r>
          </a:p>
        </p:txBody>
      </p:sp>
      <p:sp>
        <p:nvSpPr>
          <p:cNvPr id="3" name="Espace réservé du contenu 2">
            <a:extLst>
              <a:ext uri="{FF2B5EF4-FFF2-40B4-BE49-F238E27FC236}">
                <a16:creationId xmlns:a16="http://schemas.microsoft.com/office/drawing/2014/main" id="{493F11BA-F9F5-4522-9FDC-00096238AC4B}"/>
              </a:ext>
            </a:extLst>
          </p:cNvPr>
          <p:cNvSpPr>
            <a:spLocks noGrp="1"/>
          </p:cNvSpPr>
          <p:nvPr>
            <p:ph idx="1"/>
          </p:nvPr>
        </p:nvSpPr>
        <p:spPr/>
        <p:txBody>
          <a:bodyPr>
            <a:normAutofit fontScale="92500"/>
          </a:bodyPr>
          <a:lstStyle/>
          <a:p>
            <a:r>
              <a:rPr lang="fr-FR" dirty="0"/>
              <a:t>Le cloud </a:t>
            </a:r>
            <a:r>
              <a:rPr lang="fr-FR" dirty="0" err="1"/>
              <a:t>computing</a:t>
            </a:r>
            <a:r>
              <a:rPr lang="fr-FR" dirty="0"/>
              <a:t>, en français l'informatique en nuage ou </a:t>
            </a:r>
            <a:r>
              <a:rPr lang="fr-FR" dirty="0" err="1"/>
              <a:t>nuagique</a:t>
            </a:r>
            <a:r>
              <a:rPr lang="fr-FR" dirty="0"/>
              <a:t>, consiste à exploiter la puissance de calcul ou de stockage de serveurs informatiques distants par l'intermédiaire d'un réseau, généralement Internet. Les serveurs sont loués à la demande, le plus souvent par tranche d'utilisation, selon des critères techniques (puissance, bande passante, etc.), mais, également, au forfait. Le cloud </a:t>
            </a:r>
            <a:r>
              <a:rPr lang="fr-FR" dirty="0" err="1"/>
              <a:t>computing</a:t>
            </a:r>
            <a:r>
              <a:rPr lang="fr-FR" dirty="0"/>
              <a:t> se caractérise par sa grande souplesse : selon le niveau de compétence de l'utilisateur client, il est possible de gérer soi-même son serveur ou de se contenter d'utiliser des applicatifs distants en mode </a:t>
            </a:r>
            <a:r>
              <a:rPr lang="fr-FR" dirty="0" err="1"/>
              <a:t>SaaS</a:t>
            </a:r>
            <a:r>
              <a:rPr lang="fr-FR" dirty="0"/>
              <a:t>.</a:t>
            </a:r>
          </a:p>
          <a:p>
            <a:endParaRPr lang="fr-FR" dirty="0"/>
          </a:p>
          <a:p>
            <a:pPr marL="0" indent="0">
              <a:buNone/>
            </a:pPr>
            <a:endParaRPr lang="fr-FR" dirty="0"/>
          </a:p>
        </p:txBody>
      </p:sp>
    </p:spTree>
    <p:extLst>
      <p:ext uri="{BB962C8B-B14F-4D97-AF65-F5344CB8AC3E}">
        <p14:creationId xmlns:p14="http://schemas.microsoft.com/office/powerpoint/2010/main" val="31618748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7E78542-7C8C-4FB1-854D-BF0ECC432EA5}"/>
              </a:ext>
            </a:extLst>
          </p:cNvPr>
          <p:cNvSpPr>
            <a:spLocks noGrp="1"/>
          </p:cNvSpPr>
          <p:nvPr>
            <p:ph type="title"/>
          </p:nvPr>
        </p:nvSpPr>
        <p:spPr/>
        <p:txBody>
          <a:bodyPr>
            <a:normAutofit/>
          </a:bodyPr>
          <a:lstStyle/>
          <a:p>
            <a:pPr algn="ctr"/>
            <a:r>
              <a:rPr lang="fr-FR" sz="3700" dirty="0"/>
              <a:t>Les différents types de cloud - cloud public</a:t>
            </a:r>
          </a:p>
        </p:txBody>
      </p:sp>
      <p:sp>
        <p:nvSpPr>
          <p:cNvPr id="3" name="Espace réservé du contenu 2">
            <a:extLst>
              <a:ext uri="{FF2B5EF4-FFF2-40B4-BE49-F238E27FC236}">
                <a16:creationId xmlns:a16="http://schemas.microsoft.com/office/drawing/2014/main" id="{493F11BA-F9F5-4522-9FDC-00096238AC4B}"/>
              </a:ext>
            </a:extLst>
          </p:cNvPr>
          <p:cNvSpPr>
            <a:spLocks noGrp="1"/>
          </p:cNvSpPr>
          <p:nvPr>
            <p:ph idx="1"/>
          </p:nvPr>
        </p:nvSpPr>
        <p:spPr>
          <a:xfrm>
            <a:off x="1141412" y="2249486"/>
            <a:ext cx="9905999" cy="4323591"/>
          </a:xfrm>
        </p:spPr>
        <p:txBody>
          <a:bodyPr>
            <a:normAutofit fontScale="92500" lnSpcReduction="10000"/>
          </a:bodyPr>
          <a:lstStyle/>
          <a:p>
            <a:r>
              <a:rPr lang="fr-FR" sz="1600" dirty="0"/>
              <a:t>Pour de nombreux consommateurs, le modèle de Cloud public est sans conteste le plus connu. Les services sont fournis dans un environnement virtualisé, construit en utilisant des ressources physiques partagées et accessible via un réseau public, Internet. Les services de Cloud public peuvent être définis par opposition aux Cloud privés, qui délimitent leur pool de ressources informatiques sous-jacentes en créant une plateforme Cloud distincte, à laquelle seule une organisation spécifique peut avoir accès. En revanche, les </a:t>
            </a:r>
            <a:r>
              <a:rPr lang="fr-FR" sz="1600" dirty="0" err="1"/>
              <a:t>Clouds</a:t>
            </a:r>
            <a:r>
              <a:rPr lang="fr-FR" sz="1600" dirty="0"/>
              <a:t> publics fournissent des services à des clients multiples en utilisant la même infrastructure partagée.</a:t>
            </a:r>
          </a:p>
          <a:p>
            <a:r>
              <a:rPr lang="fr-FR" sz="1600" dirty="0"/>
              <a:t>Les exemples les plus évidents de Cloud </a:t>
            </a:r>
            <a:r>
              <a:rPr lang="fr-FR" sz="1600" dirty="0" err="1"/>
              <a:t>computing</a:t>
            </a:r>
            <a:r>
              <a:rPr lang="fr-FR" sz="1600" dirty="0"/>
              <a:t> ont tendance à être perçus sous le modèle de Cloud public, car ils sont, par définition, accessibles au public. Les offres de Software as a Service (</a:t>
            </a:r>
            <a:r>
              <a:rPr lang="fr-FR" sz="1600" dirty="0" err="1"/>
              <a:t>SaaS</a:t>
            </a:r>
            <a:r>
              <a:rPr lang="fr-FR" sz="1600" dirty="0"/>
              <a:t>), comme le stockage Cloud et les applications office en ligne, sont peut-être les plus connues, mais les offres disponibles d'Infrastructure as a Service (</a:t>
            </a:r>
            <a:r>
              <a:rPr lang="fr-FR" sz="1600" dirty="0" err="1"/>
              <a:t>IaaS</a:t>
            </a:r>
            <a:r>
              <a:rPr lang="fr-FR" sz="1600" dirty="0"/>
              <a:t>) et de Platform as a Service (</a:t>
            </a:r>
            <a:r>
              <a:rPr lang="fr-FR" sz="1600" dirty="0" err="1"/>
              <a:t>PaaS</a:t>
            </a:r>
            <a:r>
              <a:rPr lang="fr-FR" sz="1600" dirty="0"/>
              <a:t>), qui incluent l'hébergement web et des environnements de développement basés sur le Cloud, peuvent également correspondre à ce modèle (bien que toutes puissent exister au sein de </a:t>
            </a:r>
            <a:r>
              <a:rPr lang="fr-FR" sz="1600" dirty="0" err="1"/>
              <a:t>Clouds</a:t>
            </a:r>
            <a:r>
              <a:rPr lang="fr-FR" sz="1600" dirty="0"/>
              <a:t> privés). Les </a:t>
            </a:r>
            <a:r>
              <a:rPr lang="fr-FR" sz="1600" dirty="0" err="1"/>
              <a:t>Clouds</a:t>
            </a:r>
            <a:r>
              <a:rPr lang="fr-FR" sz="1600" dirty="0"/>
              <a:t> publics sont largement utilisés dans les offres adressées aux grand public, moins susceptibles d'avoir besoin de l'infrastructure et de la sécurité des </a:t>
            </a:r>
            <a:r>
              <a:rPr lang="fr-FR" sz="1600" dirty="0" err="1"/>
              <a:t>Clouds</a:t>
            </a:r>
            <a:r>
              <a:rPr lang="fr-FR" sz="1600" dirty="0"/>
              <a:t> privés. Toutefois, les entreprises peuvent toujours avoir recours au Cloud public pour rendre leurs opérations plus efficaces, par exemple pour le stockage de contenu non-sensible, la collaboration avec des documents en ligne et la messagerie web.</a:t>
            </a:r>
          </a:p>
          <a:p>
            <a:pPr marL="0" indent="0">
              <a:buNone/>
            </a:pPr>
            <a:endParaRPr lang="fr-FR" sz="1600" dirty="0"/>
          </a:p>
        </p:txBody>
      </p:sp>
    </p:spTree>
    <p:extLst>
      <p:ext uri="{BB962C8B-B14F-4D97-AF65-F5344CB8AC3E}">
        <p14:creationId xmlns:p14="http://schemas.microsoft.com/office/powerpoint/2010/main" val="13607348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7E78542-7C8C-4FB1-854D-BF0ECC432EA5}"/>
              </a:ext>
            </a:extLst>
          </p:cNvPr>
          <p:cNvSpPr>
            <a:spLocks noGrp="1"/>
          </p:cNvSpPr>
          <p:nvPr>
            <p:ph type="title"/>
          </p:nvPr>
        </p:nvSpPr>
        <p:spPr/>
        <p:txBody>
          <a:bodyPr>
            <a:normAutofit/>
          </a:bodyPr>
          <a:lstStyle/>
          <a:p>
            <a:pPr algn="ctr"/>
            <a:r>
              <a:rPr lang="fr-FR" sz="3700" dirty="0"/>
              <a:t>Les différents types de cloud - cloud privé</a:t>
            </a:r>
          </a:p>
        </p:txBody>
      </p:sp>
      <p:sp>
        <p:nvSpPr>
          <p:cNvPr id="3" name="Espace réservé du contenu 2">
            <a:extLst>
              <a:ext uri="{FF2B5EF4-FFF2-40B4-BE49-F238E27FC236}">
                <a16:creationId xmlns:a16="http://schemas.microsoft.com/office/drawing/2014/main" id="{493F11BA-F9F5-4522-9FDC-00096238AC4B}"/>
              </a:ext>
            </a:extLst>
          </p:cNvPr>
          <p:cNvSpPr>
            <a:spLocks noGrp="1"/>
          </p:cNvSpPr>
          <p:nvPr>
            <p:ph idx="1"/>
          </p:nvPr>
        </p:nvSpPr>
        <p:spPr/>
        <p:txBody>
          <a:bodyPr>
            <a:normAutofit fontScale="77500" lnSpcReduction="20000"/>
          </a:bodyPr>
          <a:lstStyle/>
          <a:p>
            <a:r>
              <a:rPr lang="fr-FR" dirty="0"/>
              <a:t>Un </a:t>
            </a:r>
            <a:r>
              <a:rPr lang="fr-FR" b="1" dirty="0"/>
              <a:t>Cloud privé</a:t>
            </a:r>
            <a:r>
              <a:rPr lang="fr-FR" dirty="0"/>
              <a:t> est un modèle de Cloud </a:t>
            </a:r>
            <a:r>
              <a:rPr lang="fr-FR" dirty="0" err="1"/>
              <a:t>computing</a:t>
            </a:r>
            <a:r>
              <a:rPr lang="fr-FR" dirty="0"/>
              <a:t> constitué par un environnement Cloud distinct et sécurisé auquel l’accès est dédié à seul un client.</a:t>
            </a:r>
          </a:p>
          <a:p>
            <a:r>
              <a:rPr lang="fr-FR" dirty="0"/>
              <a:t>Comme pour les autres modèles de Cloud, les </a:t>
            </a:r>
            <a:r>
              <a:rPr lang="fr-FR" dirty="0" err="1"/>
              <a:t>Clouds</a:t>
            </a:r>
            <a:r>
              <a:rPr lang="fr-FR" dirty="0"/>
              <a:t> privés fournissent la puissance informatique en tant que service dans un environnement virtualisé. Ils utilisent une batterie, appelée pool, constitué  de ressources informatiques physiques. Toutefois, dans le modèle de Cloud privé, le Cloud (le pool de ressources) n'est accessible que par une seule organisation, lui donnant ainsi davantage de contrôle, de protection et de confidentialité.</a:t>
            </a:r>
          </a:p>
          <a:p>
            <a:r>
              <a:rPr lang="fr-FR" dirty="0"/>
              <a:t>Les mécanismes techniques utilisés pour fournir les différents services pouvant être classifiés comme Cloud privé varient considérablement, raison pour laquelle il est difficile de définir ce qui constitue un Cloud privé d'un point de vue technique. Ces services sont généralement classés selon les différentes fonctionnalités qu'ils offrent au client.</a:t>
            </a:r>
          </a:p>
          <a:p>
            <a:endParaRPr lang="fr-FR" dirty="0"/>
          </a:p>
          <a:p>
            <a:endParaRPr lang="fr-FR" dirty="0"/>
          </a:p>
        </p:txBody>
      </p:sp>
    </p:spTree>
    <p:extLst>
      <p:ext uri="{BB962C8B-B14F-4D97-AF65-F5344CB8AC3E}">
        <p14:creationId xmlns:p14="http://schemas.microsoft.com/office/powerpoint/2010/main" val="34474859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normAutofit fontScale="70000" lnSpcReduction="20000"/>
          </a:bodyPr>
          <a:lstStyle/>
          <a:p>
            <a:r>
              <a:rPr lang="fr-FR" dirty="0"/>
              <a:t>Les deux caractéristiques du Cloud privé sont la délimitation d'un environnement Cloud pour l’utilisation d'une seule organisation ainsi qu'un degré plus élevé de sécurité du réseau. Le Cloud privé se distingue du Cloud public, dans lequel de nombreux clients accèdent à des services virtuels qui tous tirent leurs ressources du même pool de serveurs à travers des réseaux publics. Les ressources des services de Cloud privé proviennent d'un pool distinct de serveurs physiques, pouvant être hébergés en interne ou hors de l'entreprise, et accessibles par des liaisons louées privées ou des connections cryptées sécurisées via les réseaux publics.</a:t>
            </a:r>
          </a:p>
          <a:p>
            <a:r>
              <a:rPr lang="fr-FR" dirty="0"/>
              <a:t>La sécurité supplémentaire que fournit le modèle de Cloud privé est idéale pour tout type d'organisation ou d'entreprise ayant besoin de stocker et de traiter des données privées, ou alors d'exécuter des tâches sensibles. Par exemple, un service de Cloud privé peut typiquement être utilisé par une société financière obligée par la législation en vigueur de stocker des données sensibles internes, mais qui souhaite également avoir recours à certains avantages du Cloud </a:t>
            </a:r>
            <a:r>
              <a:rPr lang="fr-FR" dirty="0" err="1"/>
              <a:t>computing</a:t>
            </a:r>
            <a:r>
              <a:rPr lang="fr-FR" dirty="0"/>
              <a:t> dans son infrastructure, comme l'allocation de ressources sur demande.</a:t>
            </a:r>
          </a:p>
          <a:p>
            <a:endParaRPr lang="fr-FR" dirty="0"/>
          </a:p>
        </p:txBody>
      </p:sp>
      <p:sp>
        <p:nvSpPr>
          <p:cNvPr id="5" name="Titre 4">
            <a:extLst>
              <a:ext uri="{FF2B5EF4-FFF2-40B4-BE49-F238E27FC236}">
                <a16:creationId xmlns:a16="http://schemas.microsoft.com/office/drawing/2014/main" id="{62311AE6-41D6-4426-BAB7-92835188FB29}"/>
              </a:ext>
            </a:extLst>
          </p:cNvPr>
          <p:cNvSpPr>
            <a:spLocks noGrp="1"/>
          </p:cNvSpPr>
          <p:nvPr>
            <p:ph type="title"/>
          </p:nvPr>
        </p:nvSpPr>
        <p:spPr>
          <a:xfrm>
            <a:off x="1141413" y="618518"/>
            <a:ext cx="9905998" cy="1478570"/>
          </a:xfrm>
        </p:spPr>
        <p:txBody>
          <a:bodyPr/>
          <a:lstStyle/>
          <a:p>
            <a:pPr algn="ctr"/>
            <a:r>
              <a:rPr lang="fr-FR" dirty="0"/>
              <a:t>Les différents types de cloud - cloud privé</a:t>
            </a:r>
          </a:p>
        </p:txBody>
      </p:sp>
    </p:spTree>
    <p:extLst>
      <p:ext uri="{BB962C8B-B14F-4D97-AF65-F5344CB8AC3E}">
        <p14:creationId xmlns:p14="http://schemas.microsoft.com/office/powerpoint/2010/main" val="42057459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141412" y="622300"/>
            <a:ext cx="9905998" cy="1478570"/>
          </a:xfrm>
        </p:spPr>
        <p:txBody>
          <a:bodyPr/>
          <a:lstStyle/>
          <a:p>
            <a:pPr algn="ctr"/>
            <a:r>
              <a:rPr lang="fr-FR" dirty="0"/>
              <a:t>Les différents types de cloud - cloud privé</a:t>
            </a:r>
          </a:p>
        </p:txBody>
      </p:sp>
      <p:sp>
        <p:nvSpPr>
          <p:cNvPr id="3" name="Espace réservé du contenu 2"/>
          <p:cNvSpPr>
            <a:spLocks noGrp="1"/>
          </p:cNvSpPr>
          <p:nvPr>
            <p:ph idx="1"/>
          </p:nvPr>
        </p:nvSpPr>
        <p:spPr>
          <a:xfrm>
            <a:off x="1141412" y="2260600"/>
            <a:ext cx="9905999" cy="4219715"/>
          </a:xfrm>
        </p:spPr>
        <p:txBody>
          <a:bodyPr>
            <a:normAutofit/>
          </a:bodyPr>
          <a:lstStyle/>
          <a:p>
            <a:pPr>
              <a:spcBef>
                <a:spcPts val="0"/>
              </a:spcBef>
              <a:spcAft>
                <a:spcPts val="1200"/>
              </a:spcAft>
            </a:pPr>
            <a:r>
              <a:rPr lang="fr-FR" sz="1600" dirty="0"/>
              <a:t>Le modèle de Cloud privé se rapproche davantage du modèle traditionnel d'accès individuel à un réseau local (LAN) utilisé dans le passé par les entreprises, mais avec en plus, l'avantage de la virtualisation. Les fonctionnalités et avantages des </a:t>
            </a:r>
            <a:r>
              <a:rPr lang="fr-FR" sz="1600" dirty="0" err="1"/>
              <a:t>Clouds</a:t>
            </a:r>
            <a:r>
              <a:rPr lang="fr-FR" sz="1600" dirty="0"/>
              <a:t> privés sont :</a:t>
            </a:r>
          </a:p>
          <a:p>
            <a:r>
              <a:rPr lang="fr-FR" sz="1600" b="1" dirty="0"/>
              <a:t>Davantage de sécurité et de confidentialité</a:t>
            </a:r>
            <a:r>
              <a:rPr lang="fr-FR" sz="1600" dirty="0"/>
              <a:t> ; si les services de Cloud public peuvent fournir un certain niveau de sécurité, les </a:t>
            </a:r>
            <a:r>
              <a:rPr lang="fr-FR" sz="1600" dirty="0" err="1"/>
              <a:t>Clouds</a:t>
            </a:r>
            <a:r>
              <a:rPr lang="fr-FR" sz="1600" dirty="0"/>
              <a:t> privés assurent que les opérations d'une organisation soient dissimulées des regards indiscrets, notamment en utilisant des techniques telles qu'un pool de ressources distinct avec accès restreint aux connexions effectuées derrière le pare-feu d'une organisation, des liaisons louées dédiées et/ou un hébergement interne sur site.</a:t>
            </a:r>
          </a:p>
          <a:p>
            <a:r>
              <a:rPr lang="fr-FR" sz="1600" b="1" dirty="0"/>
              <a:t>Davantage de contrôle</a:t>
            </a:r>
            <a:r>
              <a:rPr lang="fr-FR" sz="1600" dirty="0"/>
              <a:t> ; le Cloud privé étant accessible seulement par une organisation déterminée, cette organisation aura la possibilité de le configurer et de le gérer selon ses besoins pour atteindre une solution réseau personnalisée. Cependant, un tel niveau de contrôle supprime certaines des économies d'échelle rendues possibles par les </a:t>
            </a:r>
            <a:r>
              <a:rPr lang="fr-FR" sz="1600" dirty="0" err="1"/>
              <a:t>Clouds</a:t>
            </a:r>
            <a:r>
              <a:rPr lang="fr-FR" sz="1600" dirty="0"/>
              <a:t> publics en centralisant la gestion du matériel informatique.</a:t>
            </a:r>
          </a:p>
        </p:txBody>
      </p:sp>
    </p:spTree>
    <p:extLst>
      <p:ext uri="{BB962C8B-B14F-4D97-AF65-F5344CB8AC3E}">
        <p14:creationId xmlns:p14="http://schemas.microsoft.com/office/powerpoint/2010/main" val="9835829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141413" y="596900"/>
            <a:ext cx="9905998" cy="1478570"/>
          </a:xfrm>
        </p:spPr>
        <p:txBody>
          <a:bodyPr/>
          <a:lstStyle/>
          <a:p>
            <a:pPr algn="ctr"/>
            <a:r>
              <a:rPr lang="fr-FR" dirty="0"/>
              <a:t>Les différents types de cloud - cloud privé</a:t>
            </a:r>
          </a:p>
        </p:txBody>
      </p:sp>
      <p:sp>
        <p:nvSpPr>
          <p:cNvPr id="3" name="Espace réservé du contenu 2"/>
          <p:cNvSpPr>
            <a:spLocks noGrp="1"/>
          </p:cNvSpPr>
          <p:nvPr>
            <p:ph idx="1"/>
          </p:nvPr>
        </p:nvSpPr>
        <p:spPr>
          <a:xfrm>
            <a:off x="1141412" y="2075470"/>
            <a:ext cx="9905999" cy="4404845"/>
          </a:xfrm>
        </p:spPr>
        <p:txBody>
          <a:bodyPr>
            <a:normAutofit lnSpcReduction="10000"/>
          </a:bodyPr>
          <a:lstStyle/>
          <a:p>
            <a:r>
              <a:rPr lang="fr-FR" sz="1400" b="1" dirty="0"/>
              <a:t>Efficacité en termes de coûts et d'énergie </a:t>
            </a:r>
            <a:r>
              <a:rPr lang="fr-FR" sz="1400" dirty="0"/>
              <a:t>; la mise en œuvre d'un modèle de Cloud privé au sein d'une organisation peut améliorer l'allocation de ses ressources à l'interne, en assurant la disponibilité des ressources aux différents départements et fonctions d'entreprise, qui seront ainsi en mesure de répondre à la demande de manière flexible et directe. C'est pourquoi, bien qu'ils ne soient pas aussi avantageux en termes de coûts que les services de Cloud public en raison d’économies d'échelle mineures et de coûts de management supérieurs, les Cloud privés utilisent plus efficacement les ressources informatiques que les LAN traditionnels, dans la mesure où ils réduisent l'investissement en capacités inutilisées. Cela permet non seulement à une entreprise d'économiser, mais également de réduire son empreinte carbone.</a:t>
            </a:r>
          </a:p>
          <a:p>
            <a:r>
              <a:rPr lang="fr-FR" sz="1400" b="1" dirty="0"/>
              <a:t>Davantage de fiabilité</a:t>
            </a:r>
            <a:r>
              <a:rPr lang="fr-FR" sz="1400" dirty="0"/>
              <a:t> ; même lorsque les ressources (serveurs, réseaux etc.) sont hébergées à l'interne, la création d'environnements d'exploitation virtuels signifie que le réseau est plus résilient en cas d'incidents individuels sur l'infrastructure physique. Par exemple, des partitions virtuelles peuvent tirer leurs ressources des autres serveurs non affectés par l'incident. De plus, lorsque le Cloud est hébergé auprès d'un tiers, l'organisation peut toujours bénéficier de la sécurité physique de l'infrastructure hébergée dans des data centres.</a:t>
            </a:r>
          </a:p>
          <a:p>
            <a:r>
              <a:rPr lang="fr-FR" sz="1400" b="1" dirty="0"/>
              <a:t>Cloud </a:t>
            </a:r>
            <a:r>
              <a:rPr lang="fr-FR" sz="1400" b="1" dirty="0" err="1"/>
              <a:t>Bursting</a:t>
            </a:r>
            <a:r>
              <a:rPr lang="fr-FR" sz="1400" dirty="0"/>
              <a:t> ; certains fournisseurs proposent  l’option "Cloud </a:t>
            </a:r>
            <a:r>
              <a:rPr lang="fr-FR" sz="1400" dirty="0" err="1"/>
              <a:t>bursting</a:t>
            </a:r>
            <a:r>
              <a:rPr lang="fr-FR" sz="1400" dirty="0"/>
              <a:t>" dans leurs offres Cloud privé. En cas de pics d'activité de l'entreprise. Ce service permet au fournisseur de déplacer certaines fonctions non-sensibles vers un Cloud public, afin de libérer de l'espace dans le Cloud privé pour les fonctions sensibles qui en ont besoin. Il est même possible d'intégrer des services de Cloud public aux </a:t>
            </a:r>
            <a:r>
              <a:rPr lang="fr-FR" sz="1400" dirty="0" err="1"/>
              <a:t>Clouds</a:t>
            </a:r>
            <a:r>
              <a:rPr lang="fr-FR" sz="1400" dirty="0"/>
              <a:t> privés afin de former des </a:t>
            </a:r>
            <a:r>
              <a:rPr lang="fr-FR" sz="1400" dirty="0" err="1"/>
              <a:t>Clouds</a:t>
            </a:r>
            <a:r>
              <a:rPr lang="fr-FR" sz="1400" dirty="0"/>
              <a:t> hybrides, où les fonctions non sensibles sont toujours affectées au Cloud public afin de maximiser l'efficacité.</a:t>
            </a:r>
          </a:p>
        </p:txBody>
      </p:sp>
    </p:spTree>
    <p:extLst>
      <p:ext uri="{BB962C8B-B14F-4D97-AF65-F5344CB8AC3E}">
        <p14:creationId xmlns:p14="http://schemas.microsoft.com/office/powerpoint/2010/main" val="394843899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8D1E14"/>
      </a:dk2>
      <a:lt2>
        <a:srgbClr val="FF744E"/>
      </a:lt2>
      <a:accent1>
        <a:srgbClr val="E9B758"/>
      </a:accent1>
      <a:accent2>
        <a:srgbClr val="FE8943"/>
      </a:accent2>
      <a:accent3>
        <a:srgbClr val="AEA27C"/>
      </a:accent3>
      <a:accent4>
        <a:srgbClr val="90B46E"/>
      </a:accent4>
      <a:accent5>
        <a:srgbClr val="71AEC1"/>
      </a:accent5>
      <a:accent6>
        <a:srgbClr val="C98DE7"/>
      </a:accent6>
      <a:hlink>
        <a:srgbClr val="FF7A22"/>
      </a:hlink>
      <a:folHlink>
        <a:srgbClr val="FDCD86"/>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88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2000"/>
                <a:satMod val="150000"/>
                <a:lumMod val="15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971C58-AB76-4A2A-B231-5F8CA03CF491}"/>
    </a:ext>
  </a:extLst>
</a:theme>
</file>

<file path=docProps/app.xml><?xml version="1.0" encoding="utf-8"?>
<Properties xmlns="http://schemas.openxmlformats.org/officeDocument/2006/extended-properties" xmlns:vt="http://schemas.openxmlformats.org/officeDocument/2006/docPropsVTypes">
  <Template>TM04033919[[fn=Circuit]]</Template>
  <TotalTime>1155</TotalTime>
  <Words>2778</Words>
  <Application>Microsoft Office PowerPoint</Application>
  <PresentationFormat>Grand écran</PresentationFormat>
  <Paragraphs>168</Paragraphs>
  <Slides>29</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29</vt:i4>
      </vt:variant>
    </vt:vector>
  </HeadingPairs>
  <TitlesOfParts>
    <vt:vector size="33" baseType="lpstr">
      <vt:lpstr>Arial</vt:lpstr>
      <vt:lpstr>Tw Cen MT</vt:lpstr>
      <vt:lpstr>Wingdings</vt:lpstr>
      <vt:lpstr>Circuit</vt:lpstr>
      <vt:lpstr>Présentation PowerPoint</vt:lpstr>
      <vt:lpstr>SOMMAIRE - 1</vt:lpstr>
      <vt:lpstr>SOMMAIRE - 2</vt:lpstr>
      <vt:lpstr>CLOUD COMPUTING - Origine et définitions</vt:lpstr>
      <vt:lpstr>Les différents types de cloud - cloud public</vt:lpstr>
      <vt:lpstr>Les différents types de cloud - cloud privé</vt:lpstr>
      <vt:lpstr>Les différents types de cloud - cloud privé</vt:lpstr>
      <vt:lpstr>Les différents types de cloud - cloud privé</vt:lpstr>
      <vt:lpstr>Les différents types de cloud - cloud privé</vt:lpstr>
      <vt:lpstr>Les différents types de cloud - cloud hybride</vt:lpstr>
      <vt:lpstr>Les différents types de cloud - cloud hybride</vt:lpstr>
      <vt:lpstr>Les différents types de service – Paas</vt:lpstr>
      <vt:lpstr>Les différents types de service – Paas</vt:lpstr>
      <vt:lpstr>Les différents services de CLOUD – Informatique serverless</vt:lpstr>
      <vt:lpstr>Les différents types de service – saas</vt:lpstr>
      <vt:lpstr>Les différents types de service – saas</vt:lpstr>
      <vt:lpstr>Les différents types de service – Iaas</vt:lpstr>
      <vt:lpstr>Les différents types de service – Iaas</vt:lpstr>
      <vt:lpstr>Avantages du cloud computing </vt:lpstr>
      <vt:lpstr>Inconvénients du cloud computing </vt:lpstr>
      <vt:lpstr>Choisir son fournisseur</vt:lpstr>
      <vt:lpstr>Choisir son fournisseur</vt:lpstr>
      <vt:lpstr>Choisir son fournisseur</vt:lpstr>
      <vt:lpstr>Les leaders du cloud computing en 2019</vt:lpstr>
      <vt:lpstr>Le cloud computing à ses débuts</vt:lpstr>
      <vt:lpstr>Le cloud computing à l’heure actuelle</vt:lpstr>
      <vt:lpstr>Le cloud computing dans l’avenir</vt:lpstr>
      <vt:lpstr>bibliographie</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François Espiasse</dc:creator>
  <cp:lastModifiedBy>François Espiasse</cp:lastModifiedBy>
  <cp:revision>7</cp:revision>
  <dcterms:created xsi:type="dcterms:W3CDTF">2019-04-04T08:02:38Z</dcterms:created>
  <dcterms:modified xsi:type="dcterms:W3CDTF">2019-04-09T11:50:40Z</dcterms:modified>
</cp:coreProperties>
</file>