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57" r:id="rId5"/>
    <p:sldId id="260" r:id="rId6"/>
    <p:sldId id="261" r:id="rId7"/>
    <p:sldId id="262" r:id="rId8"/>
    <p:sldId id="267" r:id="rId9"/>
    <p:sldId id="277" r:id="rId10"/>
    <p:sldId id="272" r:id="rId11"/>
    <p:sldId id="279" r:id="rId12"/>
    <p:sldId id="290" r:id="rId13"/>
    <p:sldId id="281" r:id="rId14"/>
    <p:sldId id="292" r:id="rId15"/>
    <p:sldId id="295" r:id="rId16"/>
    <p:sldId id="293" r:id="rId17"/>
    <p:sldId id="296" r:id="rId18"/>
    <p:sldId id="297" r:id="rId19"/>
    <p:sldId id="298" r:id="rId20"/>
    <p:sldId id="294" r:id="rId21"/>
    <p:sldId id="284" r:id="rId22"/>
    <p:sldId id="29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193"/>
    <a:srgbClr val="F67280"/>
    <a:srgbClr val="6C5B7B"/>
    <a:srgbClr val="C06C84"/>
    <a:srgbClr val="8283AA"/>
    <a:srgbClr val="D89F9D"/>
    <a:srgbClr val="DFDFDF"/>
    <a:srgbClr val="F0D9D9"/>
    <a:srgbClr val="E8E8E8"/>
    <a:srgbClr val="E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 autoAdjust="0"/>
    <p:restoredTop sz="80911" autoAdjust="0"/>
  </p:normalViewPr>
  <p:slideViewPr>
    <p:cSldViewPr snapToGrid="0">
      <p:cViewPr varScale="1">
        <p:scale>
          <a:sx n="69" d="100"/>
          <a:sy n="69" d="100"/>
        </p:scale>
        <p:origin x="1133" y="10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12AA3-ABF0-411A-9ACB-3CE1A2FFFCCB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79F4-02F3-45C2-9689-D515B8ED2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3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F4-02F3-45C2-9689-D515B8ED2C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8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79F4-02F3-45C2-9689-D515B8ED2C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0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8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47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20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0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5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D379F4-02F3-45C2-9689-D515B8ED2C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8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5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7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F08F3-C520-4BA9-A85C-0106A929EB00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71EE6-912C-4538-8779-03DDC32CE6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07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E5FA6-EEA1-459A-B94C-7C78C45BB1B2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AC4C5-3A07-4DEE-A908-1F2FEFACD9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8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CCF4A-CF97-4C2B-BE93-BCA269CA424D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370AD-56DF-42B1-A311-0C367A38EBB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9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AD635-198D-419B-BF09-8F38BC8A6AEF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3C708-199A-4773-BFA6-C8A2D34568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19F64-987C-4271-B456-4723E9671483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E2E88-DBE6-49B4-9CBE-9A02480690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4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870D7-F67F-4FAE-86ED-13490194D1E4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79AA1-3E37-4EEA-B0D6-C01C85D0E11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48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32F-2550-4E19-96CD-5B0580973F08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68ED2-40E6-4568-8D50-649DA0B72E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48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10210-3484-4469-85B2-1ABEC17EB8A4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A26FE-A5A1-409C-9386-25BCA866F8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3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9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52ED-DFB9-4CCF-8F51-51DCFB385D27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A511F-A90B-4311-94EB-F03D1F02D1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55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670BC-B67D-409A-B865-5F480247A276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A1E4F-9E1D-43D9-B0D6-83338943A4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9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E130-DF83-4701-9A0F-173260ADDC36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C9BA-BDB5-451F-B9A0-4B48A76F36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9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94CDF-95B7-4035-9470-B42FF7C03D23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624D2-98F1-496D-BBFD-D883D7EE02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75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5C78-8B5E-4BD6-B99E-6F44015B8B4A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97EE7-CB3D-4954-AC2F-C6E74D5B214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49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5DAF4-9C46-48AD-9CCA-A7B9E330A6BE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3669C-ECBC-40D8-A568-63656855A3C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7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730A9-F086-4F70-A5E6-89F89136D34A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C1A7D-EE3D-4CB0-A6E0-5E12E19E0A2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27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C9D56-E89C-417C-8F49-05E578E5DAFE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A18BB-74AA-4CF5-BE7F-A87A0CAE71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23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3CD62-473D-4223-BCF2-47737EC7A7FA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7F38-013E-424C-8184-77DA0815F3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91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9A8A8-E2D0-42B4-BBAF-0AA6110F9F75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4CA5-1C47-4DE1-8A69-2809AE2BD6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6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5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A65-5317-4D29-B5EE-4C6A36D905A5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AF2A9-0C48-466B-B6FC-5FEE8D76DE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34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9A15A-AC74-4AB9-921C-459264434A04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7ED06-3F55-457F-9021-99C776ABCCB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84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A3B5-059F-4D24-B13E-D816D6D766BF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2FF0-73E7-4530-81DE-6FDD6809BF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38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B543-8E57-4898-BEEA-F371BDA9B84E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DB652-5C34-4D20-8608-5CBB2F6DEC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0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7629-C3A1-4A16-9104-D40271858E7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B8E4-0199-4C5E-A5DF-BB3337A32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C3D8166-D491-4568-861E-BDA44135BF8B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F1D5C7A-B69F-4D5F-BA83-FD5415D276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1B90E4-2F07-43DA-B5F1-83079F26EAF7}" type="datetime1">
              <a:rPr lang="zh-CN" altLang="en-US"/>
              <a:pPr>
                <a:defRPr/>
              </a:pPr>
              <a:t>2019/11/19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A0F0C65-0D90-423D-9E4B-8DD18CD56A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1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92"/>
          <p:cNvSpPr txBox="1">
            <a:spLocks noChangeArrowheads="1"/>
          </p:cNvSpPr>
          <p:nvPr/>
        </p:nvSpPr>
        <p:spPr bwMode="auto">
          <a:xfrm>
            <a:off x="1240941" y="1676246"/>
            <a:ext cx="49761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5400" dirty="0">
                <a:solidFill>
                  <a:srgbClr val="E2525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少儿编程平台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rgbClr val="E25252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E25252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339" name="椭圆 16"/>
          <p:cNvSpPr>
            <a:spLocks noChangeArrowheads="1"/>
          </p:cNvSpPr>
          <p:nvPr/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4340" name="组合 18"/>
          <p:cNvGrpSpPr>
            <a:grpSpLocks/>
          </p:cNvGrpSpPr>
          <p:nvPr/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14355" name="椭圆 19"/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6" name="椭圆 20"/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7" name="椭圆 21"/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8" name="椭圆 22"/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9" name="椭圆 23"/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0" name="椭圆 24"/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1" name="椭圆 25"/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2" name="椭圆 26"/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3" name="椭圆 27"/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4" name="椭圆 28"/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5" name="椭圆 29"/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6" name="椭圆 30"/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7" name="椭圆 31"/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8" name="椭圆 32"/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69" name="椭圆 33"/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0" name="椭圆 34"/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1" name="椭圆 35"/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2" name="椭圆 36"/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3" name="椭圆 37"/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4" name="椭圆 38"/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5" name="椭圆 39"/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6" name="椭圆 40"/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7" name="椭圆 41"/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8" name="椭圆 42"/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79" name="椭圆 43"/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0" name="椭圆 44"/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1" name="椭圆 45"/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2" name="椭圆 46"/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3" name="椭圆 47"/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4" name="椭圆 48"/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5" name="椭圆 49"/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6" name="椭圆 50"/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7" name="椭圆 51"/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8" name="椭圆 52"/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89" name="椭圆 53"/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0" name="椭圆 54"/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1" name="椭圆 55"/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2" name="椭圆 56"/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3" name="椭圆 57"/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4" name="椭圆 58"/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5" name="椭圆 59"/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6" name="椭圆 60"/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7" name="椭圆 61"/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8" name="椭圆 62"/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99" name="椭圆 63"/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0" name="椭圆 64"/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1" name="椭圆 65"/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2" name="椭圆 66"/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3" name="椭圆 67"/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4" name="椭圆 68"/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5" name="椭圆 69"/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6" name="椭圆 70"/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7" name="椭圆 71"/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8" name="椭圆 72"/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09" name="椭圆 73"/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0" name="椭圆 74"/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1" name="椭圆 75"/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2" name="椭圆 76"/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3" name="椭圆 77"/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4" name="椭圆 78"/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5" name="椭圆 79"/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6" name="椭圆 80"/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7" name="椭圆 81"/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8" name="椭圆 82"/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19" name="椭圆 83"/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0" name="椭圆 84"/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1" name="椭圆 85"/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2" name="椭圆 86"/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3" name="椭圆 87"/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4" name="椭圆 88"/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425" name="椭圆 89"/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4341" name="任意多边形 90"/>
          <p:cNvSpPr>
            <a:spLocks/>
          </p:cNvSpPr>
          <p:nvPr/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13 w 858639"/>
              <a:gd name="T1" fmla="*/ 0 h 1647670"/>
              <a:gd name="T2" fmla="*/ 858838 w 858639"/>
              <a:gd name="T3" fmla="*/ 823913 h 1647670"/>
              <a:gd name="T4" fmla="*/ 34813 w 858639"/>
              <a:gd name="T5" fmla="*/ 1647825 h 1647670"/>
              <a:gd name="T6" fmla="*/ 0 w 858639"/>
              <a:gd name="T7" fmla="*/ 164606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椭圆 91"/>
          <p:cNvSpPr>
            <a:spLocks noChangeArrowheads="1"/>
          </p:cNvSpPr>
          <p:nvPr/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343" name="椭圆 92"/>
          <p:cNvSpPr>
            <a:spLocks noChangeArrowheads="1"/>
          </p:cNvSpPr>
          <p:nvPr/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344" name="椭圆 93"/>
          <p:cNvSpPr>
            <a:spLocks noChangeArrowheads="1"/>
          </p:cNvSpPr>
          <p:nvPr/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345" name="任意多边形 94"/>
          <p:cNvSpPr>
            <a:spLocks/>
          </p:cNvSpPr>
          <p:nvPr/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3256 w 858639"/>
              <a:gd name="T1" fmla="*/ 0 h 1647670"/>
              <a:gd name="T2" fmla="*/ 327025 w 858639"/>
              <a:gd name="T3" fmla="*/ 313532 h 1647670"/>
              <a:gd name="T4" fmla="*/ 13256 w 858639"/>
              <a:gd name="T5" fmla="*/ 627063 h 1647670"/>
              <a:gd name="T6" fmla="*/ 0 w 858639"/>
              <a:gd name="T7" fmla="*/ 626394 h 1647670"/>
              <a:gd name="T8" fmla="*/ 0 w 858639"/>
              <a:gd name="T9" fmla="*/ 669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任意多边形 95"/>
          <p:cNvSpPr>
            <a:spLocks/>
          </p:cNvSpPr>
          <p:nvPr/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412750 w 491660"/>
              <a:gd name="T1" fmla="*/ 562769 h 1505704"/>
              <a:gd name="T2" fmla="*/ 107826 w 491660"/>
              <a:gd name="T3" fmla="*/ 1073424 h 1505704"/>
              <a:gd name="T4" fmla="*/ 0 w 491660"/>
              <a:gd name="T5" fmla="*/ 1125537 h 1505704"/>
              <a:gd name="T6" fmla="*/ 0 w 491660"/>
              <a:gd name="T7" fmla="*/ 0 h 1505704"/>
              <a:gd name="T8" fmla="*/ 107826 w 491660"/>
              <a:gd name="T9" fmla="*/ 52113 h 1505704"/>
              <a:gd name="T10" fmla="*/ 412750 w 491660"/>
              <a:gd name="T11" fmla="*/ 562769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任意多边形 96"/>
          <p:cNvSpPr>
            <a:spLocks/>
          </p:cNvSpPr>
          <p:nvPr/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587375 w 491660"/>
              <a:gd name="T1" fmla="*/ 604044 h 1505704"/>
              <a:gd name="T2" fmla="*/ 153444 w 491660"/>
              <a:gd name="T3" fmla="*/ 1152153 h 1505704"/>
              <a:gd name="T4" fmla="*/ 0 w 491660"/>
              <a:gd name="T5" fmla="*/ 1208088 h 1505704"/>
              <a:gd name="T6" fmla="*/ 0 w 491660"/>
              <a:gd name="T7" fmla="*/ 0 h 1505704"/>
              <a:gd name="T8" fmla="*/ 153444 w 491660"/>
              <a:gd name="T9" fmla="*/ 55935 h 1505704"/>
              <a:gd name="T10" fmla="*/ 587375 w 491660"/>
              <a:gd name="T11" fmla="*/ 60404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任意多边形 97"/>
          <p:cNvSpPr>
            <a:spLocks/>
          </p:cNvSpPr>
          <p:nvPr/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412750 w 491660"/>
              <a:gd name="T1" fmla="*/ 562769 h 1505704"/>
              <a:gd name="T2" fmla="*/ 107826 w 491660"/>
              <a:gd name="T3" fmla="*/ 1073425 h 1505704"/>
              <a:gd name="T4" fmla="*/ 0 w 491660"/>
              <a:gd name="T5" fmla="*/ 1125538 h 1505704"/>
              <a:gd name="T6" fmla="*/ 0 w 491660"/>
              <a:gd name="T7" fmla="*/ 0 h 1505704"/>
              <a:gd name="T8" fmla="*/ 107826 w 491660"/>
              <a:gd name="T9" fmla="*/ 52113 h 1505704"/>
              <a:gd name="T10" fmla="*/ 412750 w 491660"/>
              <a:gd name="T11" fmla="*/ 562769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任意多边形 98"/>
          <p:cNvSpPr>
            <a:spLocks/>
          </p:cNvSpPr>
          <p:nvPr/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238125 w 491660"/>
              <a:gd name="T1" fmla="*/ 443707 h 1505704"/>
              <a:gd name="T2" fmla="*/ 62207 w 491660"/>
              <a:gd name="T3" fmla="*/ 846325 h 1505704"/>
              <a:gd name="T4" fmla="*/ 0 w 491660"/>
              <a:gd name="T5" fmla="*/ 887413 h 1505704"/>
              <a:gd name="T6" fmla="*/ 0 w 491660"/>
              <a:gd name="T7" fmla="*/ 0 h 1505704"/>
              <a:gd name="T8" fmla="*/ 62207 w 491660"/>
              <a:gd name="T9" fmla="*/ 41088 h 1505704"/>
              <a:gd name="T10" fmla="*/ 238125 w 491660"/>
              <a:gd name="T11" fmla="*/ 443707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350" name="组合 101"/>
          <p:cNvGrpSpPr>
            <a:grpSpLocks/>
          </p:cNvGrpSpPr>
          <p:nvPr/>
        </p:nvGrpSpPr>
        <p:grpSpPr bwMode="auto">
          <a:xfrm>
            <a:off x="1326026" y="2772370"/>
            <a:ext cx="4138072" cy="102797"/>
            <a:chOff x="0" y="0"/>
            <a:chExt cx="4727045" cy="649007"/>
          </a:xfrm>
        </p:grpSpPr>
        <p:sp>
          <p:nvSpPr>
            <p:cNvPr id="14351" name="矩形 102"/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2" name="矩形 103"/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3" name="矩形 104"/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354" name="矩形 105"/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329CEEA8-54D6-4869-92A4-D9099B9795AB}"/>
              </a:ext>
            </a:extLst>
          </p:cNvPr>
          <p:cNvSpPr txBox="1"/>
          <p:nvPr/>
        </p:nvSpPr>
        <p:spPr>
          <a:xfrm>
            <a:off x="1200380" y="3063855"/>
            <a:ext cx="239360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软工（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3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）班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林楷羽</a:t>
            </a:r>
            <a:endParaRPr kumimoji="0" lang="zh-CN" altLang="en-US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C26E91F-92D2-4B7E-874C-C41794AE9FEF}"/>
              </a:ext>
            </a:extLst>
          </p:cNvPr>
          <p:cNvGrpSpPr/>
          <p:nvPr/>
        </p:nvGrpSpPr>
        <p:grpSpPr>
          <a:xfrm>
            <a:off x="962025" y="1074335"/>
            <a:ext cx="2781278" cy="584775"/>
            <a:chOff x="2238369" y="2077945"/>
            <a:chExt cx="2781278" cy="584775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0B81908-EBBB-4EB1-A94E-D9A90F9689A8}"/>
                </a:ext>
              </a:extLst>
            </p:cNvPr>
            <p:cNvSpPr txBox="1"/>
            <p:nvPr/>
          </p:nvSpPr>
          <p:spPr>
            <a:xfrm>
              <a:off x="3039618" y="2077945"/>
              <a:ext cx="19800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300" normalizeH="0" baseline="0" noProof="0" dirty="0">
                  <a:ln>
                    <a:noFill/>
                  </a:ln>
                  <a:solidFill>
                    <a:srgbClr val="E668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关卡设计</a:t>
              </a: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607472D-0066-42FE-8FDA-978D77BC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369" y="2077945"/>
              <a:ext cx="584775" cy="584775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E29D761-0F02-4159-8176-CB519E67FA18}"/>
              </a:ext>
            </a:extLst>
          </p:cNvPr>
          <p:cNvSpPr txBox="1"/>
          <p:nvPr/>
        </p:nvSpPr>
        <p:spPr>
          <a:xfrm>
            <a:off x="1150144" y="2251773"/>
            <a:ext cx="8491427" cy="19617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简易阶段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内置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API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调用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普通阶段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变量概念、条件判断、循环执行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进阶阶段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函数声明、调用</a:t>
            </a:r>
            <a:endParaRPr kumimoji="0" lang="zh-CN" altLang="en-US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AEBE0F-5299-4373-A668-BFD3FAD27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89" y="1074335"/>
            <a:ext cx="2281935" cy="52446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2D97DE-4421-4C25-9550-188B284D8B5C}"/>
              </a:ext>
            </a:extLst>
          </p:cNvPr>
          <p:cNvSpPr txBox="1"/>
          <p:nvPr/>
        </p:nvSpPr>
        <p:spPr>
          <a:xfrm>
            <a:off x="1763274" y="1074335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简易编译器实现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1150144" y="2251773"/>
            <a:ext cx="4398640" cy="19617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词法分析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Token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语法解析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 AST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程序执行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遍历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AST</a:t>
            </a:r>
            <a:endParaRPr kumimoji="0" lang="zh-CN" altLang="en-US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0AFD779-35A2-44D8-9F3C-44F50ED46D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074334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1045065"/>
            <a:ext cx="4397166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词法分析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Token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CF3B6F-A89C-4686-8947-7514C0EE53F6}"/>
              </a:ext>
            </a:extLst>
          </p:cNvPr>
          <p:cNvSpPr/>
          <p:nvPr/>
        </p:nvSpPr>
        <p:spPr>
          <a:xfrm>
            <a:off x="914400" y="1909431"/>
            <a:ext cx="11050859" cy="4549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）常量：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integer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整形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string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字符串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true/false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布尔类型；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2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）标识符：变量名；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）界符：分号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;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逗号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,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左右小括号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()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左右大括号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{}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4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）操作符：减号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-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加号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+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乘号*    除号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/  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赋值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=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             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全等比较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== 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不等比较！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=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大于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&gt;    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小于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&lt;</a:t>
            </a:r>
            <a:endParaRPr lang="zh-CN" altLang="en-US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5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）关键字、保留字：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if else return </a:t>
            </a:r>
            <a:r>
              <a:rPr lang="en-US" altLang="zh-CN" sz="2800" spc="300" dirty="0" err="1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fn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while</a:t>
            </a:r>
            <a:endParaRPr lang="zh-CN" altLang="en-US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91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1045065"/>
            <a:ext cx="4397166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词法分析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Token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CF3B6F-A89C-4686-8947-7514C0EE53F6}"/>
              </a:ext>
            </a:extLst>
          </p:cNvPr>
          <p:cNvSpPr/>
          <p:nvPr/>
        </p:nvSpPr>
        <p:spPr>
          <a:xfrm>
            <a:off x="914400" y="1796617"/>
            <a:ext cx="9255511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例：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num = 1;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转换为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Token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串：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	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Let(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关键字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)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2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	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num(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变量名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)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	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=(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操作符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)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4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	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1(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整形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)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5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	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;(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界符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)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。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672785"/>
            <a:ext cx="3966920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语法解析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AST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2BA1D-2DCF-4AD2-BDB4-0CC81B668922}"/>
              </a:ext>
            </a:extLst>
          </p:cNvPr>
          <p:cNvSpPr/>
          <p:nvPr/>
        </p:nvSpPr>
        <p:spPr>
          <a:xfrm>
            <a:off x="914400" y="1512922"/>
            <a:ext cx="6096000" cy="510383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语句的解析：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声明语句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2.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赋值语句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表达式语句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4.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返回值语句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5.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语句块的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6.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条件判断语句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7.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循环语句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62043-CDDE-4648-BB58-A80E0BB9AA87}"/>
              </a:ext>
            </a:extLst>
          </p:cNvPr>
          <p:cNvSpPr/>
          <p:nvPr/>
        </p:nvSpPr>
        <p:spPr>
          <a:xfrm>
            <a:off x="6221919" y="1420841"/>
            <a:ext cx="6096000" cy="5019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表达式的解析：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变量表达式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2.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整形表达式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字符串表达式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4.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布尔值表达式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5.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函数表达式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6.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前缀表达式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7.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中缀表达式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8.  </a:t>
            </a:r>
            <a:r>
              <a:rPr lang="zh-CN" altLang="en-US" sz="24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函数调用表达式</a:t>
            </a:r>
          </a:p>
        </p:txBody>
      </p:sp>
    </p:spTree>
    <p:extLst>
      <p:ext uri="{BB962C8B-B14F-4D97-AF65-F5344CB8AC3E}">
        <p14:creationId xmlns:p14="http://schemas.microsoft.com/office/powerpoint/2010/main" val="230320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672785"/>
            <a:ext cx="3966920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语法解析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AST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962043-CDDE-4648-BB58-A80E0BB9AA87}"/>
              </a:ext>
            </a:extLst>
          </p:cNvPr>
          <p:cNvSpPr/>
          <p:nvPr/>
        </p:nvSpPr>
        <p:spPr>
          <a:xfrm>
            <a:off x="917033" y="1666166"/>
            <a:ext cx="11070528" cy="470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表达式解析中运算符优先级问题：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例： 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num = 1 + 2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* （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 – 4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）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;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解决：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marL="514350" lvl="0" indent="-514350">
              <a:lnSpc>
                <a:spcPct val="150000"/>
              </a:lnSpc>
              <a:buAutoNum type="arabicPeriod"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前缀函数集合：解析具体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token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类型，如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，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‘</a:t>
            </a:r>
            <a:r>
              <a:rPr lang="en-US" altLang="zh-CN" sz="2800" spc="300" dirty="0" err="1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aaa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’</a:t>
            </a:r>
          </a:p>
          <a:p>
            <a:pPr marL="514350" lvl="0" indent="-514350">
              <a:lnSpc>
                <a:spcPct val="150000"/>
              </a:lnSpc>
              <a:buAutoNum type="arabicPeriod"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中缀函数集合：解析中缀模型，如：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1 + 1</a:t>
            </a:r>
          </a:p>
          <a:p>
            <a:pPr marL="514350" lvl="0" indent="-514350">
              <a:lnSpc>
                <a:spcPct val="150000"/>
              </a:lnSpc>
              <a:buAutoNum type="arabicPeriod"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运算符优先级设计</a:t>
            </a:r>
          </a:p>
        </p:txBody>
      </p:sp>
    </p:spTree>
    <p:extLst>
      <p:ext uri="{BB962C8B-B14F-4D97-AF65-F5344CB8AC3E}">
        <p14:creationId xmlns:p14="http://schemas.microsoft.com/office/powerpoint/2010/main" val="208884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672785"/>
            <a:ext cx="3966920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语法解析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AST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24CC3-AAE2-4ACD-AF78-92348AE96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132" y="1618863"/>
            <a:ext cx="7151068" cy="48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2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9F1684-35CC-4B7B-89CE-BBB500579755}"/>
              </a:ext>
            </a:extLst>
          </p:cNvPr>
          <p:cNvSpPr txBox="1"/>
          <p:nvPr/>
        </p:nvSpPr>
        <p:spPr>
          <a:xfrm>
            <a:off x="914400" y="672785"/>
            <a:ext cx="3966920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语法解析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AST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5C51CE-BF53-4914-8D60-F03AB1B14A36}"/>
              </a:ext>
            </a:extLst>
          </p:cNvPr>
          <p:cNvSpPr/>
          <p:nvPr/>
        </p:nvSpPr>
        <p:spPr>
          <a:xfrm>
            <a:off x="962025" y="1512922"/>
            <a:ext cx="3505768" cy="5196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代码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AST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：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a = 1;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b = 2;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let add = </a:t>
            </a:r>
            <a:r>
              <a:rPr lang="en-US" altLang="zh-CN" sz="2800" spc="300" dirty="0" err="1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fn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(x, y) {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    return x + y;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};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add(a, b);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ECE03D-018D-4901-A682-2D922FCBFA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6828" y="1512922"/>
            <a:ext cx="7047570" cy="48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7A67BD-173E-4B3E-945F-444E0EE3B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58" y="1607046"/>
            <a:ext cx="7378391" cy="48564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49F931-6C83-4546-983D-55CD39B21165}"/>
              </a:ext>
            </a:extLst>
          </p:cNvPr>
          <p:cNvSpPr txBox="1"/>
          <p:nvPr/>
        </p:nvSpPr>
        <p:spPr>
          <a:xfrm>
            <a:off x="914400" y="672785"/>
            <a:ext cx="4864601" cy="751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3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.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程序执行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遍历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AST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4C6256-C574-477B-AE9C-90647819D621}"/>
              </a:ext>
            </a:extLst>
          </p:cNvPr>
          <p:cNvSpPr/>
          <p:nvPr/>
        </p:nvSpPr>
        <p:spPr>
          <a:xfrm>
            <a:off x="914400" y="1863524"/>
            <a:ext cx="2967479" cy="669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构建作用域链：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75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使用场景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271606-4005-47A6-AA5D-E9D8A12F42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94" y="1989705"/>
            <a:ext cx="8206830" cy="41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74B4F5-7E07-4513-8808-F3FCC38098FA}"/>
              </a:ext>
            </a:extLst>
          </p:cNvPr>
          <p:cNvSpPr txBox="1"/>
          <p:nvPr/>
        </p:nvSpPr>
        <p:spPr>
          <a:xfrm>
            <a:off x="1763274" y="1074335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spc="300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编程平台</a:t>
            </a:r>
            <a:r>
              <a:rPr lang="en-US" altLang="zh-CN" sz="3200" b="1" spc="300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spc="300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90C066-661C-4557-BC27-C26A5096D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4335"/>
            <a:ext cx="584775" cy="5847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312677-0760-4456-A686-BEBA0620C92B}"/>
              </a:ext>
            </a:extLst>
          </p:cNvPr>
          <p:cNvSpPr/>
          <p:nvPr/>
        </p:nvSpPr>
        <p:spPr>
          <a:xfrm>
            <a:off x="906276" y="1961827"/>
            <a:ext cx="1322926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React:</a:t>
            </a:r>
          </a:p>
        </p:txBody>
      </p:sp>
    </p:spTree>
    <p:extLst>
      <p:ext uri="{BB962C8B-B14F-4D97-AF65-F5344CB8AC3E}">
        <p14:creationId xmlns:p14="http://schemas.microsoft.com/office/powerpoint/2010/main" val="41298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椭圆 15"/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7" name="椭圆 7"/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8" name="椭圆 8"/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0" name="椭圆 9"/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1" name="椭圆 10"/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2" name="椭圆 11"/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3" name="椭圆 12"/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4" name="椭圆 13"/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5" name="椭圆 14"/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6" name="文本框 2"/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6397" name="文本框 17"/>
          <p:cNvSpPr>
            <a:spLocks noChangeArrowheads="1"/>
          </p:cNvSpPr>
          <p:nvPr/>
        </p:nvSpPr>
        <p:spPr bwMode="auto">
          <a:xfrm>
            <a:off x="6711950" y="16938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857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6"/>
          <p:cNvSpPr>
            <a:spLocks noChangeArrowheads="1"/>
          </p:cNvSpPr>
          <p:nvPr/>
        </p:nvSpPr>
        <p:spPr bwMode="auto"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5" name="任意多边形 44"/>
          <p:cNvSpPr>
            <a:spLocks/>
          </p:cNvSpPr>
          <p:nvPr/>
        </p:nvSpPr>
        <p:spPr bwMode="auto">
          <a:xfrm rot="-9693783">
            <a:off x="4081463" y="2838450"/>
            <a:ext cx="6084887" cy="628650"/>
          </a:xfrm>
          <a:custGeom>
            <a:avLst/>
            <a:gdLst>
              <a:gd name="T0" fmla="*/ 6077115 w 6084724"/>
              <a:gd name="T1" fmla="*/ 628650 h 627714"/>
              <a:gd name="T2" fmla="*/ 0 w 6084724"/>
              <a:gd name="T3" fmla="*/ 628650 h 627714"/>
              <a:gd name="T4" fmla="*/ 4552545 w 6084724"/>
              <a:gd name="T5" fmla="*/ 0 h 627714"/>
              <a:gd name="T6" fmla="*/ 6084887 w 6084724"/>
              <a:gd name="T7" fmla="*/ 612862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任意多边形 43"/>
          <p:cNvSpPr>
            <a:spLocks/>
          </p:cNvSpPr>
          <p:nvPr/>
        </p:nvSpPr>
        <p:spPr bwMode="auto">
          <a:xfrm rot="2694935">
            <a:off x="3578225" y="1730375"/>
            <a:ext cx="419100" cy="2019300"/>
          </a:xfrm>
          <a:custGeom>
            <a:avLst/>
            <a:gdLst>
              <a:gd name="T0" fmla="*/ 0 w 419914"/>
              <a:gd name="T1" fmla="*/ 41881 h 2019468"/>
              <a:gd name="T2" fmla="*/ 80974 w 419914"/>
              <a:gd name="T3" fmla="*/ 0 h 2019468"/>
              <a:gd name="T4" fmla="*/ 419100 w 419914"/>
              <a:gd name="T5" fmla="*/ 0 h 2019468"/>
              <a:gd name="T6" fmla="*/ 419100 w 419914"/>
              <a:gd name="T7" fmla="*/ 1600656 h 2019468"/>
              <a:gd name="T8" fmla="*/ 0 w 419914"/>
              <a:gd name="T9" fmla="*/ 2019300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矩形 31"/>
          <p:cNvSpPr>
            <a:spLocks noChangeArrowheads="1"/>
          </p:cNvSpPr>
          <p:nvPr/>
        </p:nvSpPr>
        <p:spPr bwMode="auto"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8" name="文本框 32"/>
          <p:cNvSpPr>
            <a:spLocks noChangeArrowheads="1"/>
          </p:cNvSpPr>
          <p:nvPr/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8283A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THANK   YOU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8283A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5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61788" y="6048375"/>
            <a:ext cx="43021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CAA7E89-ABB9-485B-8EAF-4D6A08193F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931252" y="2384827"/>
            <a:ext cx="2045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易上手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7E7B32-B770-4D24-933D-623E39070721}"/>
              </a:ext>
            </a:extLst>
          </p:cNvPr>
          <p:cNvSpPr txBox="1"/>
          <p:nvPr/>
        </p:nvSpPr>
        <p:spPr>
          <a:xfrm>
            <a:off x="962025" y="1192126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目标用户：少儿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79FCF7-7C2C-483F-8A91-104026155271}"/>
              </a:ext>
            </a:extLst>
          </p:cNvPr>
          <p:cNvSpPr txBox="1"/>
          <p:nvPr/>
        </p:nvSpPr>
        <p:spPr>
          <a:xfrm>
            <a:off x="1918132" y="388592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趣味性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26AD5B-5777-4D0B-A3B9-8B321C0D825D}"/>
              </a:ext>
            </a:extLst>
          </p:cNvPr>
          <p:cNvCxnSpPr>
            <a:cxnSpLocks/>
          </p:cNvCxnSpPr>
          <p:nvPr/>
        </p:nvCxnSpPr>
        <p:spPr bwMode="auto">
          <a:xfrm>
            <a:off x="3977005" y="2769902"/>
            <a:ext cx="1258313" cy="0"/>
          </a:xfrm>
          <a:prstGeom prst="straightConnector1">
            <a:avLst/>
          </a:prstGeom>
          <a:ln w="63500">
            <a:solidFill>
              <a:srgbClr val="E66868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CD8C7FF-58A8-41AD-8F4B-2BCA1EEF855B}"/>
              </a:ext>
            </a:extLst>
          </p:cNvPr>
          <p:cNvSpPr txBox="1"/>
          <p:nvPr/>
        </p:nvSpPr>
        <p:spPr>
          <a:xfrm>
            <a:off x="5506273" y="2384826"/>
            <a:ext cx="2866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C44E70-74F5-4ADE-B758-8C704FF14C4D}"/>
              </a:ext>
            </a:extLst>
          </p:cNvPr>
          <p:cNvCxnSpPr>
            <a:cxnSpLocks/>
          </p:cNvCxnSpPr>
          <p:nvPr/>
        </p:nvCxnSpPr>
        <p:spPr bwMode="auto">
          <a:xfrm>
            <a:off x="3977004" y="4270646"/>
            <a:ext cx="1258313" cy="0"/>
          </a:xfrm>
          <a:prstGeom prst="straightConnector1">
            <a:avLst/>
          </a:prstGeom>
          <a:ln w="63500">
            <a:solidFill>
              <a:srgbClr val="E66868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3E97408-8B7A-4443-B83C-080E6FEB3F91}"/>
              </a:ext>
            </a:extLst>
          </p:cNvPr>
          <p:cNvSpPr txBox="1"/>
          <p:nvPr/>
        </p:nvSpPr>
        <p:spPr>
          <a:xfrm>
            <a:off x="5506273" y="38800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结合游戏</a:t>
            </a:r>
          </a:p>
        </p:txBody>
      </p:sp>
    </p:spTree>
    <p:extLst>
      <p:ext uri="{BB962C8B-B14F-4D97-AF65-F5344CB8AC3E}">
        <p14:creationId xmlns:p14="http://schemas.microsoft.com/office/powerpoint/2010/main" val="197164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61788" y="6048375"/>
            <a:ext cx="43021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CAA7E89-ABB9-485B-8EAF-4D6A08193F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8FA2AB-1A51-4F2E-AF3C-F2DD75EB1AF4}"/>
              </a:ext>
            </a:extLst>
          </p:cNvPr>
          <p:cNvSpPr txBox="1"/>
          <p:nvPr/>
        </p:nvSpPr>
        <p:spPr>
          <a:xfrm>
            <a:off x="914400" y="1306426"/>
            <a:ext cx="85597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java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语言：难度偏大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借鉴设计</a:t>
            </a:r>
            <a:r>
              <a:rPr lang="en-US" altLang="zh-CN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3200" b="1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语言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C4785B-140C-48FB-8715-2C2ABDFF1858}"/>
              </a:ext>
            </a:extLst>
          </p:cNvPr>
          <p:cNvSpPr txBox="1"/>
          <p:nvPr/>
        </p:nvSpPr>
        <p:spPr>
          <a:xfrm>
            <a:off x="1150144" y="2251773"/>
            <a:ext cx="8887369" cy="32544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类型变量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变量声明、赋值语句、表达式概念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顺序执行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语句执行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</a:rPr>
              <a:t>条件执行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 if-else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语句</a:t>
            </a:r>
            <a:endParaRPr lang="en-US" altLang="zh-CN" sz="2800" spc="300" dirty="0">
              <a:solidFill>
                <a:srgbClr val="E66868"/>
              </a:solidFill>
              <a:latin typeface="逼格青春粗黑体简2.0"/>
              <a:ea typeface="汉仪粗圆简" panose="0201060000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循环执行 </a:t>
            </a:r>
            <a:r>
              <a:rPr kumimoji="0" lang="en-US" altLang="zh-CN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while</a:t>
            </a:r>
            <a:r>
              <a:rPr kumimoji="0" lang="zh-CN" altLang="en-US" sz="2800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语句</a:t>
            </a:r>
            <a:endParaRPr kumimoji="0" lang="en-US" altLang="zh-CN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方法抽象 </a:t>
            </a:r>
            <a:r>
              <a:rPr lang="en-US" altLang="zh-CN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800" spc="300" dirty="0">
                <a:solidFill>
                  <a:srgbClr val="E66868"/>
                </a:solidFill>
                <a:latin typeface="逼格青春粗黑体简2.0"/>
                <a:ea typeface="汉仪粗圆简" panose="02010600000101010101" pitchFamily="2" charset="-122"/>
                <a:sym typeface="Wingdings" panose="05000000000000000000" pitchFamily="2" charset="2"/>
              </a:rPr>
              <a:t>函数声明、调用概念</a:t>
            </a:r>
            <a:endParaRPr kumimoji="0" lang="zh-CN" altLang="en-US" sz="2800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81530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61788" y="6048375"/>
            <a:ext cx="43021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CAA7E89-ABB9-485B-8EAF-4D6A08193F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CF0025-15CE-4624-BE4D-4C656520C692}"/>
              </a:ext>
            </a:extLst>
          </p:cNvPr>
          <p:cNvSpPr txBox="1"/>
          <p:nvPr/>
        </p:nvSpPr>
        <p:spPr>
          <a:xfrm>
            <a:off x="914400" y="1306426"/>
            <a:ext cx="679384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</a:rPr>
              <a:t>增加趣味性 </a:t>
            </a: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逼格青春粗黑体简2.0"/>
                <a:ea typeface="汉仪粗圆简" panose="02010600000101010101" pitchFamily="2" charset="-122"/>
                <a:cs typeface="+mn-cs"/>
                <a:sym typeface="Wingdings" panose="05000000000000000000" pitchFamily="2" charset="2"/>
              </a:rPr>
              <a:t>结合游戏关卡模式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逼格青春粗黑体简2.0"/>
              <a:ea typeface="汉仪粗圆简" panose="0201060000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905BED-0F57-4C56-9103-9EBCD01F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82" y="2093971"/>
            <a:ext cx="5687657" cy="41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73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椭圆 15"/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7" name="椭圆 7"/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8" name="椭圆 8"/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0" name="椭圆 9"/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1" name="椭圆 10"/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2" name="椭圆 11"/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3" name="椭圆 12"/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4" name="椭圆 13"/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5" name="椭圆 14"/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6" name="文本框 2"/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6397" name="文本框 17"/>
          <p:cNvSpPr>
            <a:spLocks noChangeArrowheads="1"/>
          </p:cNvSpPr>
          <p:nvPr/>
        </p:nvSpPr>
        <p:spPr bwMode="auto">
          <a:xfrm>
            <a:off x="6711950" y="16938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9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系统演示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8DA191-0505-463B-8CFA-F87F17526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20" y="1076448"/>
            <a:ext cx="7232496" cy="51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椭圆 15"/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7" name="椭圆 7"/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8" name="椭圆 8"/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89" name="椭圆 1"/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0" name="椭圆 9"/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1" name="椭圆 10"/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2" name="椭圆 11"/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3" name="椭圆 12"/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4" name="椭圆 13"/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5" name="椭圆 14"/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396" name="文本框 2"/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6397" name="文本框 17"/>
          <p:cNvSpPr>
            <a:spLocks noChangeArrowheads="1"/>
          </p:cNvSpPr>
          <p:nvPr/>
        </p:nvSpPr>
        <p:spPr bwMode="auto">
          <a:xfrm>
            <a:off x="6711950" y="16938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0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4553527" y="0"/>
            <a:ext cx="7638473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1918132" y="-7764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>
                <a:solidFill>
                  <a:srgbClr val="E6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E66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61518" y="3412620"/>
            <a:ext cx="4127802" cy="584776"/>
            <a:chOff x="2261518" y="3412620"/>
            <a:chExt cx="4127802" cy="58477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18" y="3412620"/>
              <a:ext cx="584775" cy="584775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3062768" y="3412621"/>
              <a:ext cx="3326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300" dirty="0">
                  <a:solidFill>
                    <a:srgbClr val="E668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简易编译器实现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61518" y="4747298"/>
            <a:ext cx="4212761" cy="584775"/>
            <a:chOff x="2261518" y="4747298"/>
            <a:chExt cx="4212761" cy="584775"/>
          </a:xfrm>
        </p:grpSpPr>
        <p:sp>
          <p:nvSpPr>
            <p:cNvPr id="60" name="文本框 59"/>
            <p:cNvSpPr txBox="1"/>
            <p:nvPr/>
          </p:nvSpPr>
          <p:spPr>
            <a:xfrm>
              <a:off x="3062768" y="4747298"/>
              <a:ext cx="34115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300" dirty="0">
                  <a:solidFill>
                    <a:srgbClr val="E668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编程平台</a:t>
              </a:r>
              <a:r>
                <a:rPr lang="en-US" altLang="zh-CN" sz="3200" b="1" spc="300" dirty="0">
                  <a:solidFill>
                    <a:srgbClr val="E668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spc="300" dirty="0">
                  <a:solidFill>
                    <a:srgbClr val="E668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E66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518" y="4747298"/>
              <a:ext cx="584775" cy="58477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261519" y="2077945"/>
            <a:ext cx="2781278" cy="584775"/>
            <a:chOff x="2238369" y="2077945"/>
            <a:chExt cx="2781278" cy="584775"/>
          </a:xfrm>
        </p:grpSpPr>
        <p:sp>
          <p:nvSpPr>
            <p:cNvPr id="58" name="文本框 57"/>
            <p:cNvSpPr txBox="1"/>
            <p:nvPr/>
          </p:nvSpPr>
          <p:spPr>
            <a:xfrm>
              <a:off x="3039618" y="2077945"/>
              <a:ext cx="19800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300" normalizeH="0" baseline="0" noProof="0" dirty="0">
                  <a:ln>
                    <a:noFill/>
                  </a:ln>
                  <a:solidFill>
                    <a:srgbClr val="E668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关卡设计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369" y="2077945"/>
              <a:ext cx="584775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5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523</Words>
  <Application>Microsoft Office PowerPoint</Application>
  <PresentationFormat>宽屏</PresentationFormat>
  <Paragraphs>115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逼格青春粗黑体简2.0</vt:lpstr>
      <vt:lpstr>等线</vt:lpstr>
      <vt:lpstr>等线 Light</vt:lpstr>
      <vt:lpstr>方正姚体</vt:lpstr>
      <vt:lpstr>宋体</vt:lpstr>
      <vt:lpstr>微软雅黑</vt:lpstr>
      <vt:lpstr>幼圆</vt:lpstr>
      <vt:lpstr>Arial</vt:lpstr>
      <vt:lpstr>Calibri</vt:lpstr>
      <vt:lpstr>Calibri Light</vt:lpstr>
      <vt:lpstr>Office 主题​​</vt:lpstr>
      <vt:lpstr>12_Office 主题</vt:lpstr>
      <vt:lpstr>13_Office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 凯羽</cp:lastModifiedBy>
  <cp:revision>55</cp:revision>
  <dcterms:created xsi:type="dcterms:W3CDTF">2017-08-23T09:14:40Z</dcterms:created>
  <dcterms:modified xsi:type="dcterms:W3CDTF">2019-11-19T13:08:47Z</dcterms:modified>
</cp:coreProperties>
</file>