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82" r:id="rId4"/>
    <p:sldId id="278" r:id="rId5"/>
    <p:sldId id="279" r:id="rId6"/>
    <p:sldId id="258" r:id="rId7"/>
    <p:sldId id="280" r:id="rId8"/>
    <p:sldId id="277" r:id="rId9"/>
    <p:sldId id="281" r:id="rId10"/>
    <p:sldId id="259" r:id="rId11"/>
    <p:sldId id="283" r:id="rId12"/>
    <p:sldId id="284" r:id="rId13"/>
    <p:sldId id="260" r:id="rId14"/>
    <p:sldId id="285" r:id="rId15"/>
    <p:sldId id="262" r:id="rId16"/>
  </p:sldIdLst>
  <p:sldSz cx="9144000" cy="5143500" type="screen16x9"/>
  <p:notesSz cx="6858000" cy="9144000"/>
  <p:embeddedFontLst>
    <p:embeddedFont>
      <p:font typeface="Lato" panose="020B0604020202020204" charset="0"/>
      <p:regular r:id="rId18"/>
      <p:bold r:id="rId19"/>
      <p:italic r:id="rId20"/>
      <p:boldItalic r:id="rId21"/>
    </p:embeddedFont>
    <p:embeddedFont>
      <p:font typeface="Raleway"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D1B987E-518B-4CB9-AB6F-D36F0A730B57}">
  <a:tblStyle styleId="{3D1B987E-518B-4CB9-AB6F-D36F0A730B5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9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Tranquility for mutual benefits- plastics can kill other animals if eaten</a:t>
            </a:r>
            <a:endParaRPr dirty="0"/>
          </a:p>
        </p:txBody>
      </p:sp>
    </p:spTree>
    <p:extLst>
      <p:ext uri="{BB962C8B-B14F-4D97-AF65-F5344CB8AC3E}">
        <p14:creationId xmlns:p14="http://schemas.microsoft.com/office/powerpoint/2010/main" val="1500444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5972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1" i="1" dirty="0">
                <a:solidFill>
                  <a:schemeClr val="accent3"/>
                </a:solidFill>
                <a:latin typeface="Raleway"/>
                <a:ea typeface="Raleway"/>
                <a:cs typeface="Raleway"/>
                <a:sym typeface="Raleway"/>
              </a:rPr>
              <a:t>Integrated Science (pollutants in the environment), Mathematics (e.g. measurement and numbers on rain-gauge scale) Creative and Technology Studies (models made and tools used) , Expressive Arts (Crafts or Artifacts), Home Economics (Cups made), Social Studies (Good Waste Management Practices- 4Rs), Subject for Language of Communication (</a:t>
            </a:r>
            <a:r>
              <a:rPr lang="en-GB" sz="1100" b="1" i="1" dirty="0" err="1">
                <a:solidFill>
                  <a:schemeClr val="accent3"/>
                </a:solidFill>
                <a:latin typeface="Raleway"/>
                <a:ea typeface="Raleway"/>
                <a:cs typeface="Raleway"/>
                <a:sym typeface="Raleway"/>
              </a:rPr>
              <a:t>Chinyanja</a:t>
            </a:r>
            <a:r>
              <a:rPr lang="en-GB" sz="1100" b="1" i="1" dirty="0">
                <a:solidFill>
                  <a:schemeClr val="accent3"/>
                </a:solidFill>
                <a:latin typeface="Raleway"/>
                <a:ea typeface="Raleway"/>
                <a:cs typeface="Raleway"/>
                <a:sym typeface="Raleway"/>
              </a:rPr>
              <a:t> &amp; English).</a:t>
            </a:r>
            <a:endParaRPr dirty="0"/>
          </a:p>
        </p:txBody>
      </p:sp>
    </p:spTree>
    <p:extLst>
      <p:ext uri="{BB962C8B-B14F-4D97-AF65-F5344CB8AC3E}">
        <p14:creationId xmlns:p14="http://schemas.microsoft.com/office/powerpoint/2010/main" val="12964170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Modifying - suitability</a:t>
            </a:r>
            <a:endParaRPr dirty="0"/>
          </a:p>
        </p:txBody>
      </p:sp>
    </p:spTree>
    <p:extLst>
      <p:ext uri="{BB962C8B-B14F-4D97-AF65-F5344CB8AC3E}">
        <p14:creationId xmlns:p14="http://schemas.microsoft.com/office/powerpoint/2010/main" val="214623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Learning environment – what consideration did you use to determine whether at the site of materials or alternative place such as classroom- extraction plants are usually situated nearer to resources and power plants – energy issues</a:t>
            </a:r>
            <a:endParaRPr dirty="0"/>
          </a:p>
        </p:txBody>
      </p:sp>
    </p:spTree>
    <p:extLst>
      <p:ext uri="{BB962C8B-B14F-4D97-AF65-F5344CB8AC3E}">
        <p14:creationId xmlns:p14="http://schemas.microsoft.com/office/powerpoint/2010/main" val="28393890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10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A ‘Mamadou’ aero plane for Cohort 1 </a:t>
            </a:r>
            <a:r>
              <a:rPr lang="en-US" sz="1800" dirty="0" err="1"/>
              <a:t>Presido</a:t>
            </a:r>
            <a:r>
              <a:rPr lang="en-US" sz="1800" dirty="0"/>
              <a:t> to fly back to Senegal</a:t>
            </a:r>
            <a:endParaRPr sz="1800" dirty="0"/>
          </a:p>
        </p:txBody>
      </p:sp>
    </p:spTree>
    <p:extLst>
      <p:ext uri="{BB962C8B-B14F-4D97-AF65-F5344CB8AC3E}">
        <p14:creationId xmlns:p14="http://schemas.microsoft.com/office/powerpoint/2010/main" val="4119765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9489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100" b="1" i="1" dirty="0">
                <a:solidFill>
                  <a:schemeClr val="accent3"/>
                </a:solidFill>
                <a:latin typeface="Raleway"/>
                <a:ea typeface="Raleway"/>
                <a:cs typeface="Raleway"/>
                <a:sym typeface="Raleway"/>
              </a:rPr>
              <a:t>Integrated Science (pollutants in the environment), Mathematics (e.g. measurement and numbers on rain-gauge scale) Creative and Technology Studies (models made and tools used) , Expressive Arts (Crafts or Artifacts), Home Economics (Cups made), Social Studies (Good Waste Management Practices- 4Rs), Subject for Language of Communication (</a:t>
            </a:r>
            <a:r>
              <a:rPr lang="en-GB" sz="1100" b="1" i="1" dirty="0" err="1">
                <a:solidFill>
                  <a:schemeClr val="accent3"/>
                </a:solidFill>
                <a:latin typeface="Raleway"/>
                <a:ea typeface="Raleway"/>
                <a:cs typeface="Raleway"/>
                <a:sym typeface="Raleway"/>
              </a:rPr>
              <a:t>Chinyanja</a:t>
            </a:r>
            <a:r>
              <a:rPr lang="en-GB" sz="1100" b="1" i="1" dirty="0">
                <a:solidFill>
                  <a:schemeClr val="accent3"/>
                </a:solidFill>
                <a:latin typeface="Raleway"/>
                <a:ea typeface="Raleway"/>
                <a:cs typeface="Raleway"/>
                <a:sym typeface="Raleway"/>
              </a:rPr>
              <a:t> &amp; English).</a:t>
            </a:r>
            <a:endParaRPr dirty="0"/>
          </a:p>
        </p:txBody>
      </p:sp>
    </p:spTree>
    <p:extLst>
      <p:ext uri="{BB962C8B-B14F-4D97-AF65-F5344CB8AC3E}">
        <p14:creationId xmlns:p14="http://schemas.microsoft.com/office/powerpoint/2010/main" val="2230904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494851" y="778141"/>
            <a:ext cx="8208373" cy="279070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Integrated</a:t>
            </a:r>
            <a:r>
              <a:rPr lang="en-US" sz="5400" dirty="0"/>
              <a:t> </a:t>
            </a:r>
            <a:r>
              <a:rPr lang="en-US" sz="6000" dirty="0"/>
              <a:t>Science</a:t>
            </a:r>
            <a:br>
              <a:rPr lang="en-US" sz="6000" dirty="0"/>
            </a:br>
            <a:br>
              <a:rPr lang="en-US" sz="6000" dirty="0"/>
            </a:br>
            <a:endParaRPr sz="5400" dirty="0"/>
          </a:p>
        </p:txBody>
      </p:sp>
      <p:sp>
        <p:nvSpPr>
          <p:cNvPr id="73" name="Google Shape;73;p13"/>
          <p:cNvSpPr txBox="1">
            <a:spLocks noGrp="1"/>
          </p:cNvSpPr>
          <p:nvPr>
            <p:ph type="subTitle" idx="1"/>
          </p:nvPr>
        </p:nvSpPr>
        <p:spPr>
          <a:xfrm>
            <a:off x="699246" y="2474258"/>
            <a:ext cx="8089751" cy="6181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600" b="1" dirty="0"/>
              <a:t>Demonstration Lesson (Demo Lesson) </a:t>
            </a:r>
            <a:endParaRPr sz="3600" b="1" dirty="0"/>
          </a:p>
        </p:txBody>
      </p:sp>
      <p:sp>
        <p:nvSpPr>
          <p:cNvPr id="4" name="Google Shape;72;p13">
            <a:extLst>
              <a:ext uri="{FF2B5EF4-FFF2-40B4-BE49-F238E27FC236}">
                <a16:creationId xmlns:a16="http://schemas.microsoft.com/office/drawing/2014/main" id="{7AF95B64-8836-46B7-A42D-E202AF3A3DDF}"/>
              </a:ext>
            </a:extLst>
          </p:cNvPr>
          <p:cNvSpPr txBox="1">
            <a:spLocks/>
          </p:cNvSpPr>
          <p:nvPr/>
        </p:nvSpPr>
        <p:spPr>
          <a:xfrm>
            <a:off x="1082185" y="3848337"/>
            <a:ext cx="7033704" cy="7315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pPr algn="ctr"/>
            <a:r>
              <a:rPr lang="en-US" sz="2800" dirty="0" err="1"/>
              <a:t>Nyumba</a:t>
            </a:r>
            <a:r>
              <a:rPr lang="en-US" sz="2800" dirty="0"/>
              <a:t> Yanga Primary School, Lusaka, Zambia</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102483" y="799744"/>
            <a:ext cx="8963457" cy="4343756"/>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dk1"/>
              </a:buClr>
              <a:buSzPts val="1400"/>
              <a:buFont typeface="Raleway"/>
              <a:buChar char="➔"/>
            </a:pPr>
            <a:r>
              <a:rPr lang="en-US" sz="2400" b="1" dirty="0">
                <a:solidFill>
                  <a:schemeClr val="bg1"/>
                </a:solidFill>
                <a:latin typeface="Raleway"/>
                <a:ea typeface="Raleway"/>
                <a:cs typeface="Raleway"/>
                <a:sym typeface="Raleway"/>
              </a:rPr>
              <a:t>Lesson was an opportunity to make something new from waste (From Waste to Useful Product)</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We learnt that waste around us can be used to make other things and not just to throw it</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The things that we picked in the environment can cause sickness</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The things we picked in the environment can be used to make things for sale </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  </a:t>
            </a:r>
            <a:endParaRPr lang="en-US" sz="4800" b="1" dirty="0">
              <a:solidFill>
                <a:schemeClr val="dk1"/>
              </a:solidFill>
              <a:latin typeface="Raleway"/>
              <a:ea typeface="Raleway"/>
              <a:cs typeface="Raleway"/>
              <a:sym typeface="Raleway"/>
            </a:endParaRPr>
          </a:p>
        </p:txBody>
      </p:sp>
      <p:grpSp>
        <p:nvGrpSpPr>
          <p:cNvPr id="94" name="Google Shape;94;p16"/>
          <p:cNvGrpSpPr/>
          <p:nvPr/>
        </p:nvGrpSpPr>
        <p:grpSpPr>
          <a:xfrm rot="949333">
            <a:off x="9112640" y="261284"/>
            <a:ext cx="2000923" cy="2322785"/>
            <a:chOff x="6803275" y="395363"/>
            <a:chExt cx="2212050" cy="2537076"/>
          </a:xfrm>
          <a:solidFill>
            <a:schemeClr val="accent5"/>
          </a:solidFill>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grpFill/>
            <a:ln>
              <a:noFill/>
            </a:ln>
          </p:spPr>
        </p:pic>
        <p:pic>
          <p:nvPicPr>
            <p:cNvPr id="96" name="Google Shape;96;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grpFill/>
            <a:ln>
              <a:noFill/>
            </a:ln>
          </p:spPr>
        </p:pic>
        <p:sp>
          <p:nvSpPr>
            <p:cNvPr id="97" name="Google Shape;97;p16"/>
            <p:cNvSpPr txBox="1"/>
            <p:nvPr/>
          </p:nvSpPr>
          <p:spPr>
            <a:xfrm>
              <a:off x="6944800" y="684231"/>
              <a:ext cx="1929000" cy="2004000"/>
            </a:xfrm>
            <a:prstGeom prst="rect">
              <a:avLst/>
            </a:prstGeom>
            <a:grp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000" b="1" dirty="0">
                  <a:solidFill>
                    <a:schemeClr val="accent3"/>
                  </a:solidFill>
                  <a:latin typeface="Raleway"/>
                  <a:ea typeface="Raleway"/>
                  <a:cs typeface="Raleway"/>
                  <a:sym typeface="Raleway"/>
                </a:rPr>
                <a:t>Say something about today’s lesson</a:t>
              </a:r>
              <a:endParaRPr sz="1800" b="1" dirty="0">
                <a:solidFill>
                  <a:schemeClr val="accent3"/>
                </a:solidFill>
                <a:latin typeface="Raleway"/>
                <a:ea typeface="Raleway"/>
                <a:cs typeface="Raleway"/>
                <a:sym typeface="Raleway"/>
              </a:endParaRPr>
            </a:p>
          </p:txBody>
        </p:sp>
      </p:grpSp>
      <p:sp>
        <p:nvSpPr>
          <p:cNvPr id="7" name="Google Shape;93;p16">
            <a:extLst>
              <a:ext uri="{FF2B5EF4-FFF2-40B4-BE49-F238E27FC236}">
                <a16:creationId xmlns:a16="http://schemas.microsoft.com/office/drawing/2014/main" id="{5D3EF3DF-C92E-4067-9234-1B049D3DD31E}"/>
              </a:ext>
            </a:extLst>
          </p:cNvPr>
          <p:cNvSpPr txBox="1">
            <a:spLocks/>
          </p:cNvSpPr>
          <p:nvPr/>
        </p:nvSpPr>
        <p:spPr>
          <a:xfrm>
            <a:off x="161116" y="228459"/>
            <a:ext cx="8631600" cy="772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dirty="0">
                <a:solidFill>
                  <a:schemeClr val="accent5"/>
                </a:solidFill>
              </a:rPr>
              <a:t>Learner Lesson Reflection</a:t>
            </a:r>
          </a:p>
        </p:txBody>
      </p:sp>
      <p:grpSp>
        <p:nvGrpSpPr>
          <p:cNvPr id="12" name="Google Shape;94;p16">
            <a:extLst>
              <a:ext uri="{FF2B5EF4-FFF2-40B4-BE49-F238E27FC236}">
                <a16:creationId xmlns:a16="http://schemas.microsoft.com/office/drawing/2014/main" id="{93BC1039-85EE-41AB-8D04-866B7E15F71A}"/>
              </a:ext>
            </a:extLst>
          </p:cNvPr>
          <p:cNvGrpSpPr/>
          <p:nvPr/>
        </p:nvGrpSpPr>
        <p:grpSpPr>
          <a:xfrm rot="16200000">
            <a:off x="-1740081" y="864147"/>
            <a:ext cx="2212050" cy="1104825"/>
            <a:chOff x="6803275" y="419419"/>
            <a:chExt cx="2212050" cy="2513020"/>
          </a:xfrm>
        </p:grpSpPr>
        <p:pic>
          <p:nvPicPr>
            <p:cNvPr id="13" name="Google Shape;95;p16">
              <a:extLst>
                <a:ext uri="{FF2B5EF4-FFF2-40B4-BE49-F238E27FC236}">
                  <a16:creationId xmlns:a16="http://schemas.microsoft.com/office/drawing/2014/main" id="{79647D4A-6761-4EDF-8A13-2DBAB3B03D7F}"/>
                </a:ext>
              </a:extLst>
            </p:cNvPr>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4" name="Google Shape;96;p16" descr="Piece of duct tape sticking a note to the slide">
              <a:extLst>
                <a:ext uri="{FF2B5EF4-FFF2-40B4-BE49-F238E27FC236}">
                  <a16:creationId xmlns:a16="http://schemas.microsoft.com/office/drawing/2014/main" id="{E6E9EC92-5A2A-4833-AB59-A1D0F5C2E3A9}"/>
                </a:ext>
              </a:extLst>
            </p:cNvPr>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5" name="Google Shape;97;p16">
              <a:extLst>
                <a:ext uri="{FF2B5EF4-FFF2-40B4-BE49-F238E27FC236}">
                  <a16:creationId xmlns:a16="http://schemas.microsoft.com/office/drawing/2014/main" id="{E730677B-311E-447B-B475-08547D33683E}"/>
                </a:ext>
              </a:extLst>
            </p:cNvPr>
            <p:cNvSpPr txBox="1"/>
            <p:nvPr/>
          </p:nvSpPr>
          <p:spPr>
            <a:xfrm>
              <a:off x="6944800" y="684231"/>
              <a:ext cx="1929000" cy="106592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400" b="1" dirty="0">
                  <a:solidFill>
                    <a:schemeClr val="tx1"/>
                  </a:solidFill>
                  <a:latin typeface="Raleway"/>
                  <a:ea typeface="Raleway"/>
                  <a:cs typeface="Raleway"/>
                  <a:sym typeface="Raleway"/>
                </a:rPr>
                <a:t>How was the lesson?</a:t>
              </a:r>
              <a:endParaRPr sz="2000" b="1" dirty="0">
                <a:solidFill>
                  <a:schemeClr val="tx1"/>
                </a:solidFill>
                <a:latin typeface="Raleway"/>
                <a:ea typeface="Raleway"/>
                <a:cs typeface="Raleway"/>
                <a:sym typeface="Raleway"/>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102483" y="1947138"/>
            <a:ext cx="8963457" cy="2970538"/>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dk1"/>
              </a:buClr>
              <a:buSzPts val="1400"/>
              <a:buFont typeface="Raleway"/>
              <a:buChar char="➔"/>
            </a:pPr>
            <a:r>
              <a:rPr lang="en-US" sz="2400" b="1" dirty="0">
                <a:solidFill>
                  <a:schemeClr val="bg1"/>
                </a:solidFill>
                <a:latin typeface="Raleway"/>
                <a:ea typeface="Raleway"/>
                <a:cs typeface="Raleway"/>
                <a:sym typeface="Raleway"/>
              </a:rPr>
              <a:t>To rid the environment of filthy and disease</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It’s a good waste management practice</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For beautiful and appealing environment</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For plants and animals to live in tranquility</a:t>
            </a: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  </a:t>
            </a:r>
            <a:endParaRPr lang="en-US" sz="4800" b="1" dirty="0">
              <a:solidFill>
                <a:schemeClr val="dk1"/>
              </a:solidFill>
              <a:latin typeface="Raleway"/>
              <a:ea typeface="Raleway"/>
              <a:cs typeface="Raleway"/>
              <a:sym typeface="Raleway"/>
            </a:endParaRPr>
          </a:p>
        </p:txBody>
      </p:sp>
      <p:grpSp>
        <p:nvGrpSpPr>
          <p:cNvPr id="94" name="Google Shape;94;p16"/>
          <p:cNvGrpSpPr/>
          <p:nvPr/>
        </p:nvGrpSpPr>
        <p:grpSpPr>
          <a:xfrm rot="949333">
            <a:off x="8900771" y="283586"/>
            <a:ext cx="2000923" cy="2322785"/>
            <a:chOff x="6803275" y="395363"/>
            <a:chExt cx="2212050" cy="2537076"/>
          </a:xfrm>
          <a:solidFill>
            <a:schemeClr val="accent5"/>
          </a:solidFill>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grpFill/>
            <a:ln>
              <a:noFill/>
            </a:ln>
          </p:spPr>
        </p:pic>
        <p:pic>
          <p:nvPicPr>
            <p:cNvPr id="96" name="Google Shape;96;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grpFill/>
            <a:ln>
              <a:noFill/>
            </a:ln>
          </p:spPr>
        </p:pic>
        <p:sp>
          <p:nvSpPr>
            <p:cNvPr id="97" name="Google Shape;97;p16"/>
            <p:cNvSpPr txBox="1"/>
            <p:nvPr/>
          </p:nvSpPr>
          <p:spPr>
            <a:xfrm>
              <a:off x="6944800" y="684231"/>
              <a:ext cx="1929000" cy="2004000"/>
            </a:xfrm>
            <a:prstGeom prst="rect">
              <a:avLst/>
            </a:prstGeom>
            <a:grp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000" b="1" dirty="0">
                  <a:solidFill>
                    <a:schemeClr val="accent3"/>
                  </a:solidFill>
                  <a:latin typeface="Raleway"/>
                  <a:ea typeface="Raleway"/>
                  <a:cs typeface="Raleway"/>
                  <a:sym typeface="Raleway"/>
                </a:rPr>
                <a:t>Say something about today’s lesson</a:t>
              </a:r>
              <a:endParaRPr sz="1800" b="1" dirty="0">
                <a:solidFill>
                  <a:schemeClr val="accent3"/>
                </a:solidFill>
                <a:latin typeface="Raleway"/>
                <a:ea typeface="Raleway"/>
                <a:cs typeface="Raleway"/>
                <a:sym typeface="Raleway"/>
              </a:endParaRPr>
            </a:p>
          </p:txBody>
        </p:sp>
      </p:grpSp>
      <p:sp>
        <p:nvSpPr>
          <p:cNvPr id="7" name="Google Shape;93;p16">
            <a:extLst>
              <a:ext uri="{FF2B5EF4-FFF2-40B4-BE49-F238E27FC236}">
                <a16:creationId xmlns:a16="http://schemas.microsoft.com/office/drawing/2014/main" id="{5D3EF3DF-C92E-4067-9234-1B049D3DD31E}"/>
              </a:ext>
            </a:extLst>
          </p:cNvPr>
          <p:cNvSpPr txBox="1">
            <a:spLocks/>
          </p:cNvSpPr>
          <p:nvPr/>
        </p:nvSpPr>
        <p:spPr>
          <a:xfrm>
            <a:off x="161116" y="228459"/>
            <a:ext cx="8631600" cy="772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dirty="0">
                <a:solidFill>
                  <a:schemeClr val="accent5"/>
                </a:solidFill>
              </a:rPr>
              <a:t>Learner Lesson Reflection</a:t>
            </a:r>
          </a:p>
        </p:txBody>
      </p:sp>
      <p:grpSp>
        <p:nvGrpSpPr>
          <p:cNvPr id="12" name="Google Shape;94;p16">
            <a:extLst>
              <a:ext uri="{FF2B5EF4-FFF2-40B4-BE49-F238E27FC236}">
                <a16:creationId xmlns:a16="http://schemas.microsoft.com/office/drawing/2014/main" id="{93BC1039-85EE-41AB-8D04-866B7E15F71A}"/>
              </a:ext>
            </a:extLst>
          </p:cNvPr>
          <p:cNvGrpSpPr/>
          <p:nvPr/>
        </p:nvGrpSpPr>
        <p:grpSpPr>
          <a:xfrm>
            <a:off x="-211873" y="1101251"/>
            <a:ext cx="9291242" cy="869421"/>
            <a:chOff x="6729129" y="419419"/>
            <a:chExt cx="2286197" cy="2513019"/>
          </a:xfrm>
        </p:grpSpPr>
        <p:pic>
          <p:nvPicPr>
            <p:cNvPr id="13" name="Google Shape;95;p16">
              <a:extLst>
                <a:ext uri="{FF2B5EF4-FFF2-40B4-BE49-F238E27FC236}">
                  <a16:creationId xmlns:a16="http://schemas.microsoft.com/office/drawing/2014/main" id="{79647D4A-6761-4EDF-8A13-2DBAB3B03D7F}"/>
                </a:ext>
              </a:extLst>
            </p:cNvPr>
            <p:cNvPicPr preferRelativeResize="0"/>
            <p:nvPr/>
          </p:nvPicPr>
          <p:blipFill>
            <a:blip r:embed="rId3">
              <a:alphaModFix/>
            </a:blip>
            <a:stretch>
              <a:fillRect/>
            </a:stretch>
          </p:blipFill>
          <p:spPr>
            <a:xfrm>
              <a:off x="6729129" y="427446"/>
              <a:ext cx="2286197" cy="2504992"/>
            </a:xfrm>
            <a:prstGeom prst="rect">
              <a:avLst/>
            </a:prstGeom>
            <a:noFill/>
            <a:ln>
              <a:noFill/>
            </a:ln>
          </p:spPr>
        </p:pic>
        <p:pic>
          <p:nvPicPr>
            <p:cNvPr id="14" name="Google Shape;96;p16" descr="Piece of duct tape sticking a note to the slide">
              <a:extLst>
                <a:ext uri="{FF2B5EF4-FFF2-40B4-BE49-F238E27FC236}">
                  <a16:creationId xmlns:a16="http://schemas.microsoft.com/office/drawing/2014/main" id="{E6E9EC92-5A2A-4833-AB59-A1D0F5C2E3A9}"/>
                </a:ext>
              </a:extLst>
            </p:cNvPr>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5" name="Google Shape;97;p16">
              <a:extLst>
                <a:ext uri="{FF2B5EF4-FFF2-40B4-BE49-F238E27FC236}">
                  <a16:creationId xmlns:a16="http://schemas.microsoft.com/office/drawing/2014/main" id="{E730677B-311E-447B-B475-08547D33683E}"/>
                </a:ext>
              </a:extLst>
            </p:cNvPr>
            <p:cNvSpPr txBox="1"/>
            <p:nvPr/>
          </p:nvSpPr>
          <p:spPr>
            <a:xfrm>
              <a:off x="6820906" y="909848"/>
              <a:ext cx="2081112" cy="153878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400" b="1" dirty="0">
                  <a:solidFill>
                    <a:schemeClr val="tx1"/>
                  </a:solidFill>
                  <a:latin typeface="Raleway"/>
                  <a:ea typeface="Raleway"/>
                  <a:cs typeface="Raleway"/>
                  <a:sym typeface="Raleway"/>
                </a:rPr>
                <a:t>Why is it important to keep the environment clean?</a:t>
              </a:r>
              <a:endParaRPr sz="2000" b="1" dirty="0">
                <a:solidFill>
                  <a:schemeClr val="tx1"/>
                </a:solidFill>
                <a:latin typeface="Raleway"/>
                <a:ea typeface="Raleway"/>
                <a:cs typeface="Raleway"/>
                <a:sym typeface="Raleway"/>
              </a:endParaRPr>
            </a:p>
          </p:txBody>
        </p:sp>
      </p:grpSp>
    </p:spTree>
    <p:extLst>
      <p:ext uri="{BB962C8B-B14F-4D97-AF65-F5344CB8AC3E}">
        <p14:creationId xmlns:p14="http://schemas.microsoft.com/office/powerpoint/2010/main" val="1014944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6"/>
          <p:cNvSpPr txBox="1">
            <a:spLocks noGrp="1"/>
          </p:cNvSpPr>
          <p:nvPr>
            <p:ph type="title"/>
          </p:nvPr>
        </p:nvSpPr>
        <p:spPr>
          <a:xfrm>
            <a:off x="102483" y="1828800"/>
            <a:ext cx="8963457" cy="2970538"/>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000"/>
              </a:spcBef>
              <a:spcAft>
                <a:spcPts val="0"/>
              </a:spcAft>
              <a:buClr>
                <a:schemeClr val="dk1"/>
              </a:buClr>
              <a:buSzPts val="1400"/>
              <a:buFont typeface="Raleway"/>
              <a:buChar char="➔"/>
            </a:pPr>
            <a:r>
              <a:rPr lang="en-US" sz="2400" b="1" dirty="0">
                <a:solidFill>
                  <a:schemeClr val="bg1"/>
                </a:solidFill>
                <a:latin typeface="Raleway"/>
                <a:ea typeface="Raleway"/>
                <a:cs typeface="Raleway"/>
                <a:sym typeface="Raleway"/>
              </a:rPr>
              <a:t>Teach our friends about waste around us and how to sustainably manage it (manipulating matter through such aspects as modifying and processing it)</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Perfect our ideas, skills and make something we may start using at home or sell</a:t>
            </a: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br>
              <a:rPr lang="en-US" sz="2400" b="1" dirty="0">
                <a:solidFill>
                  <a:schemeClr val="bg1"/>
                </a:solidFill>
                <a:latin typeface="Raleway"/>
                <a:ea typeface="Raleway"/>
                <a:cs typeface="Raleway"/>
                <a:sym typeface="Raleway"/>
              </a:rPr>
            </a:br>
            <a:r>
              <a:rPr lang="en-US" sz="2400" b="1" dirty="0">
                <a:solidFill>
                  <a:schemeClr val="bg1"/>
                </a:solidFill>
                <a:latin typeface="Raleway"/>
                <a:ea typeface="Raleway"/>
                <a:cs typeface="Raleway"/>
                <a:sym typeface="Raleway"/>
              </a:rPr>
              <a:t>  </a:t>
            </a:r>
            <a:endParaRPr lang="en-US" sz="4800" b="1" dirty="0">
              <a:solidFill>
                <a:schemeClr val="dk1"/>
              </a:solidFill>
              <a:latin typeface="Raleway"/>
              <a:ea typeface="Raleway"/>
              <a:cs typeface="Raleway"/>
              <a:sym typeface="Raleway"/>
            </a:endParaRPr>
          </a:p>
        </p:txBody>
      </p:sp>
      <p:grpSp>
        <p:nvGrpSpPr>
          <p:cNvPr id="94" name="Google Shape;94;p16"/>
          <p:cNvGrpSpPr/>
          <p:nvPr/>
        </p:nvGrpSpPr>
        <p:grpSpPr>
          <a:xfrm rot="949333">
            <a:off x="8900771" y="283586"/>
            <a:ext cx="2000923" cy="2322785"/>
            <a:chOff x="6803275" y="395363"/>
            <a:chExt cx="2212050" cy="2537076"/>
          </a:xfrm>
          <a:solidFill>
            <a:schemeClr val="accent5"/>
          </a:solidFill>
        </p:grpSpPr>
        <p:pic>
          <p:nvPicPr>
            <p:cNvPr id="95" name="Google Shape;95;p16"/>
            <p:cNvPicPr preferRelativeResize="0"/>
            <p:nvPr/>
          </p:nvPicPr>
          <p:blipFill>
            <a:blip r:embed="rId3">
              <a:alphaModFix/>
            </a:blip>
            <a:stretch>
              <a:fillRect/>
            </a:stretch>
          </p:blipFill>
          <p:spPr>
            <a:xfrm>
              <a:off x="6803275" y="427445"/>
              <a:ext cx="2212050" cy="2504994"/>
            </a:xfrm>
            <a:prstGeom prst="rect">
              <a:avLst/>
            </a:prstGeom>
            <a:grpFill/>
            <a:ln>
              <a:noFill/>
            </a:ln>
          </p:spPr>
        </p:pic>
        <p:pic>
          <p:nvPicPr>
            <p:cNvPr id="96" name="Google Shape;96;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grpFill/>
            <a:ln>
              <a:noFill/>
            </a:ln>
          </p:spPr>
        </p:pic>
        <p:sp>
          <p:nvSpPr>
            <p:cNvPr id="97" name="Google Shape;97;p16"/>
            <p:cNvSpPr txBox="1"/>
            <p:nvPr/>
          </p:nvSpPr>
          <p:spPr>
            <a:xfrm>
              <a:off x="6944800" y="684231"/>
              <a:ext cx="1929000" cy="2004000"/>
            </a:xfrm>
            <a:prstGeom prst="rect">
              <a:avLst/>
            </a:prstGeom>
            <a:grp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000" b="1" dirty="0">
                  <a:solidFill>
                    <a:schemeClr val="accent3"/>
                  </a:solidFill>
                  <a:latin typeface="Raleway"/>
                  <a:ea typeface="Raleway"/>
                  <a:cs typeface="Raleway"/>
                  <a:sym typeface="Raleway"/>
                </a:rPr>
                <a:t>Say something about today’s lesson</a:t>
              </a:r>
              <a:endParaRPr sz="1800" b="1" dirty="0">
                <a:solidFill>
                  <a:schemeClr val="accent3"/>
                </a:solidFill>
                <a:latin typeface="Raleway"/>
                <a:ea typeface="Raleway"/>
                <a:cs typeface="Raleway"/>
                <a:sym typeface="Raleway"/>
              </a:endParaRPr>
            </a:p>
          </p:txBody>
        </p:sp>
      </p:grpSp>
      <p:sp>
        <p:nvSpPr>
          <p:cNvPr id="7" name="Google Shape;93;p16">
            <a:extLst>
              <a:ext uri="{FF2B5EF4-FFF2-40B4-BE49-F238E27FC236}">
                <a16:creationId xmlns:a16="http://schemas.microsoft.com/office/drawing/2014/main" id="{5D3EF3DF-C92E-4067-9234-1B049D3DD31E}"/>
              </a:ext>
            </a:extLst>
          </p:cNvPr>
          <p:cNvSpPr txBox="1">
            <a:spLocks/>
          </p:cNvSpPr>
          <p:nvPr/>
        </p:nvSpPr>
        <p:spPr>
          <a:xfrm>
            <a:off x="161116" y="67089"/>
            <a:ext cx="8631600" cy="772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1pPr>
            <a:lvl2pPr marR="0" lvl="1"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2pPr>
            <a:lvl3pPr marR="0" lvl="2"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3pPr>
            <a:lvl4pPr marR="0" lvl="3"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4pPr>
            <a:lvl5pPr marR="0" lvl="4"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5pPr>
            <a:lvl6pPr marR="0" lvl="5"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6pPr>
            <a:lvl7pPr marR="0" lvl="6"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7pPr>
            <a:lvl8pPr marR="0" lvl="7"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8pPr>
            <a:lvl9pPr marR="0" lvl="8" algn="l" rtl="0">
              <a:lnSpc>
                <a:spcPct val="100000"/>
              </a:lnSpc>
              <a:spcBef>
                <a:spcPts val="0"/>
              </a:spcBef>
              <a:spcAft>
                <a:spcPts val="0"/>
              </a:spcAft>
              <a:buClr>
                <a:schemeClr val="lt1"/>
              </a:buClr>
              <a:buSzPts val="4800"/>
              <a:buFont typeface="Raleway"/>
              <a:buNone/>
              <a:defRPr sz="4800" b="1" i="0" u="none" strike="noStrike" cap="none">
                <a:solidFill>
                  <a:schemeClr val="lt1"/>
                </a:solidFill>
                <a:latin typeface="Raleway"/>
                <a:ea typeface="Raleway"/>
                <a:cs typeface="Raleway"/>
                <a:sym typeface="Raleway"/>
              </a:defRPr>
            </a:lvl9pPr>
          </a:lstStyle>
          <a:p>
            <a:r>
              <a:rPr lang="en-US" dirty="0">
                <a:solidFill>
                  <a:schemeClr val="accent5"/>
                </a:solidFill>
              </a:rPr>
              <a:t>Learner Lesson Reflection</a:t>
            </a:r>
          </a:p>
        </p:txBody>
      </p:sp>
      <p:grpSp>
        <p:nvGrpSpPr>
          <p:cNvPr id="12" name="Google Shape;94;p16">
            <a:extLst>
              <a:ext uri="{FF2B5EF4-FFF2-40B4-BE49-F238E27FC236}">
                <a16:creationId xmlns:a16="http://schemas.microsoft.com/office/drawing/2014/main" id="{93BC1039-85EE-41AB-8D04-866B7E15F71A}"/>
              </a:ext>
            </a:extLst>
          </p:cNvPr>
          <p:cNvGrpSpPr/>
          <p:nvPr/>
        </p:nvGrpSpPr>
        <p:grpSpPr>
          <a:xfrm>
            <a:off x="-129093" y="1052802"/>
            <a:ext cx="9208461" cy="939385"/>
            <a:chOff x="6729129" y="217191"/>
            <a:chExt cx="2286197" cy="2715247"/>
          </a:xfrm>
        </p:grpSpPr>
        <p:pic>
          <p:nvPicPr>
            <p:cNvPr id="13" name="Google Shape;95;p16">
              <a:extLst>
                <a:ext uri="{FF2B5EF4-FFF2-40B4-BE49-F238E27FC236}">
                  <a16:creationId xmlns:a16="http://schemas.microsoft.com/office/drawing/2014/main" id="{79647D4A-6761-4EDF-8A13-2DBAB3B03D7F}"/>
                </a:ext>
              </a:extLst>
            </p:cNvPr>
            <p:cNvPicPr preferRelativeResize="0"/>
            <p:nvPr/>
          </p:nvPicPr>
          <p:blipFill>
            <a:blip r:embed="rId3">
              <a:alphaModFix/>
            </a:blip>
            <a:stretch>
              <a:fillRect/>
            </a:stretch>
          </p:blipFill>
          <p:spPr>
            <a:xfrm>
              <a:off x="6729129" y="427446"/>
              <a:ext cx="2286197" cy="2504992"/>
            </a:xfrm>
            <a:prstGeom prst="rect">
              <a:avLst/>
            </a:prstGeom>
            <a:noFill/>
            <a:ln>
              <a:noFill/>
            </a:ln>
          </p:spPr>
        </p:pic>
        <p:pic>
          <p:nvPicPr>
            <p:cNvPr id="14" name="Google Shape;96;p16" descr="Piece of duct tape sticking a note to the slide">
              <a:extLst>
                <a:ext uri="{FF2B5EF4-FFF2-40B4-BE49-F238E27FC236}">
                  <a16:creationId xmlns:a16="http://schemas.microsoft.com/office/drawing/2014/main" id="{E6E9EC92-5A2A-4833-AB59-A1D0F5C2E3A9}"/>
                </a:ext>
              </a:extLst>
            </p:cNvPr>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5" name="Google Shape;97;p16">
              <a:extLst>
                <a:ext uri="{FF2B5EF4-FFF2-40B4-BE49-F238E27FC236}">
                  <a16:creationId xmlns:a16="http://schemas.microsoft.com/office/drawing/2014/main" id="{E730677B-311E-447B-B475-08547D33683E}"/>
                </a:ext>
              </a:extLst>
            </p:cNvPr>
            <p:cNvSpPr txBox="1"/>
            <p:nvPr/>
          </p:nvSpPr>
          <p:spPr>
            <a:xfrm>
              <a:off x="6820906" y="217191"/>
              <a:ext cx="2081112" cy="223144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2400" b="1" dirty="0">
                  <a:solidFill>
                    <a:schemeClr val="accent5"/>
                  </a:solidFill>
                  <a:highlight>
                    <a:srgbClr val="FFFF00"/>
                  </a:highlight>
                  <a:latin typeface="Raleway"/>
                  <a:ea typeface="Raleway"/>
                  <a:cs typeface="Raleway"/>
                  <a:sym typeface="Raleway"/>
                </a:rPr>
                <a:t>When you go home, what are you going to do with what you learnt today?</a:t>
              </a:r>
              <a:endParaRPr sz="2000" b="1" dirty="0">
                <a:solidFill>
                  <a:schemeClr val="accent5"/>
                </a:solidFill>
                <a:highlight>
                  <a:srgbClr val="FFFF00"/>
                </a:highlight>
                <a:latin typeface="Raleway"/>
                <a:ea typeface="Raleway"/>
                <a:cs typeface="Raleway"/>
                <a:sym typeface="Raleway"/>
              </a:endParaRPr>
            </a:p>
          </p:txBody>
        </p:sp>
      </p:grpSp>
    </p:spTree>
    <p:extLst>
      <p:ext uri="{BB962C8B-B14F-4D97-AF65-F5344CB8AC3E}">
        <p14:creationId xmlns:p14="http://schemas.microsoft.com/office/powerpoint/2010/main" val="363314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283098" y="314111"/>
            <a:ext cx="8785597" cy="47097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5400" dirty="0">
                <a:solidFill>
                  <a:schemeClr val="bg1"/>
                </a:solidFill>
              </a:rPr>
              <a:t>Multiplier-effect</a:t>
            </a:r>
            <a:r>
              <a:rPr lang="en" sz="5400" dirty="0"/>
              <a:t>.</a:t>
            </a:r>
            <a:endParaRPr sz="5400" dirty="0"/>
          </a:p>
          <a:p>
            <a:pPr marL="0" lvl="0" indent="0" algn="l" rtl="0">
              <a:spcBef>
                <a:spcPts val="1000"/>
              </a:spcBef>
              <a:spcAft>
                <a:spcPts val="1000"/>
              </a:spcAft>
              <a:buNone/>
            </a:pPr>
            <a:r>
              <a:rPr lang="en" sz="2800" dirty="0"/>
              <a:t>(</a:t>
            </a:r>
            <a:r>
              <a:rPr lang="en-GB" sz="2800" dirty="0"/>
              <a:t>Cascading learning experiences / lessons learnt</a:t>
            </a:r>
            <a:r>
              <a:rPr lang="en" sz="2800" dirty="0"/>
              <a:t>)</a:t>
            </a:r>
            <a:br>
              <a:rPr lang="en" sz="2800" dirty="0"/>
            </a:br>
            <a:r>
              <a:rPr lang="en" sz="2800" dirty="0"/>
              <a:t> </a:t>
            </a:r>
            <a:br>
              <a:rPr lang="en" sz="2800" dirty="0"/>
            </a:br>
            <a:r>
              <a:rPr lang="en" sz="2800" dirty="0"/>
              <a:t>Other teachers, </a:t>
            </a:r>
            <a:r>
              <a:rPr lang="en-GB" sz="2800" dirty="0"/>
              <a:t>other than integrated science teachers were invited during lesson reflection with the grade teacher for the demo class as a way of sharing the major experiences and lesson focus- towards competence-based learning  </a:t>
            </a:r>
            <a:r>
              <a:rPr lang="en" sz="2800" dirty="0"/>
              <a:t> </a:t>
            </a:r>
            <a:endParaRPr sz="2800" dirty="0"/>
          </a:p>
        </p:txBody>
      </p:sp>
      <p:grpSp>
        <p:nvGrpSpPr>
          <p:cNvPr id="103" name="Google Shape;103;p17"/>
          <p:cNvGrpSpPr/>
          <p:nvPr/>
        </p:nvGrpSpPr>
        <p:grpSpPr>
          <a:xfrm>
            <a:off x="8821281" y="1807290"/>
            <a:ext cx="2269914" cy="2571750"/>
            <a:chOff x="6803275" y="427445"/>
            <a:chExt cx="2212050" cy="2504994"/>
          </a:xfrm>
          <a:solidFill>
            <a:schemeClr val="accent5">
              <a:lumMod val="20000"/>
              <a:lumOff val="80000"/>
            </a:schemeClr>
          </a:solidFill>
        </p:grpSpPr>
        <p:pic>
          <p:nvPicPr>
            <p:cNvPr id="104" name="Google Shape;104;p17"/>
            <p:cNvPicPr preferRelativeResize="0"/>
            <p:nvPr/>
          </p:nvPicPr>
          <p:blipFill>
            <a:blip r:embed="rId3">
              <a:alphaModFix/>
            </a:blip>
            <a:stretch>
              <a:fillRect/>
            </a:stretch>
          </p:blipFill>
          <p:spPr>
            <a:xfrm>
              <a:off x="6803275" y="427445"/>
              <a:ext cx="2212050" cy="2504994"/>
            </a:xfrm>
            <a:prstGeom prst="rect">
              <a:avLst/>
            </a:prstGeom>
            <a:grpFill/>
            <a:ln>
              <a:noFill/>
            </a:ln>
          </p:spPr>
        </p:pic>
        <p:sp>
          <p:nvSpPr>
            <p:cNvPr id="106" name="Google Shape;106;p17"/>
            <p:cNvSpPr txBox="1"/>
            <p:nvPr/>
          </p:nvSpPr>
          <p:spPr>
            <a:xfrm>
              <a:off x="6944800" y="544377"/>
              <a:ext cx="1929000" cy="2004000"/>
            </a:xfrm>
            <a:prstGeom prst="rect">
              <a:avLst/>
            </a:prstGeom>
            <a:grpFill/>
            <a:ln>
              <a:noFill/>
            </a:ln>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n-US" sz="1800" b="1" dirty="0">
                  <a:solidFill>
                    <a:schemeClr val="dk1"/>
                  </a:solidFill>
                  <a:latin typeface="Raleway"/>
                  <a:ea typeface="Raleway"/>
                  <a:cs typeface="Raleway"/>
                  <a:sym typeface="Raleway"/>
                </a:rPr>
                <a:t>The Lesson focus and strategy shared with larger school stakeholders/ teachers of other subjects</a:t>
              </a:r>
              <a:endParaRPr sz="1600" b="1" dirty="0">
                <a:solidFill>
                  <a:schemeClr val="dk2"/>
                </a:solidFill>
                <a:latin typeface="Raleway"/>
                <a:ea typeface="Raleway"/>
                <a:cs typeface="Raleway"/>
                <a:sym typeface="Raleway"/>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90457" y="75306"/>
            <a:ext cx="9208545" cy="5143499"/>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5400000">
            <a:off x="7844374" y="1009455"/>
            <a:ext cx="2072000" cy="736050"/>
          </a:xfrm>
          <a:prstGeom prst="rect">
            <a:avLst/>
          </a:prstGeom>
          <a:noFill/>
          <a:ln>
            <a:noFill/>
          </a:ln>
        </p:spPr>
      </p:pic>
      <p:sp>
        <p:nvSpPr>
          <p:cNvPr id="87" name="Google Shape;87;p15"/>
          <p:cNvSpPr txBox="1"/>
          <p:nvPr/>
        </p:nvSpPr>
        <p:spPr>
          <a:xfrm>
            <a:off x="356528" y="622837"/>
            <a:ext cx="7508837" cy="57126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solidFill>
                  <a:schemeClr val="lt2"/>
                </a:solidFill>
                <a:latin typeface="Raleway"/>
                <a:ea typeface="Raleway"/>
                <a:cs typeface="Raleway"/>
                <a:sym typeface="Raleway"/>
              </a:rPr>
              <a:t>Pending Questions</a:t>
            </a:r>
            <a:endParaRPr sz="3600" b="1" dirty="0">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53787" y="622837"/>
            <a:ext cx="8692180" cy="4336438"/>
          </a:xfrm>
          <a:prstGeom prst="rect">
            <a:avLst/>
          </a:prstGeom>
        </p:spPr>
        <p:txBody>
          <a:bodyPr spcFirstLastPara="1" wrap="square" lIns="91425" tIns="0" rIns="0" bIns="91425" anchor="t" anchorCtr="0">
            <a:noAutofit/>
          </a:bodyPr>
          <a:lstStyle/>
          <a:p>
            <a:pPr marL="457200" lvl="0" indent="-317500" algn="l" rtl="0">
              <a:lnSpc>
                <a:spcPct val="100000"/>
              </a:lnSpc>
              <a:spcBef>
                <a:spcPts val="1600"/>
              </a:spcBef>
              <a:spcAft>
                <a:spcPts val="0"/>
              </a:spcAft>
              <a:buClr>
                <a:schemeClr val="dk1"/>
              </a:buClr>
              <a:buSzPts val="1400"/>
              <a:buFont typeface="Raleway"/>
              <a:buChar char="➔"/>
            </a:pPr>
            <a:endParaRPr lang="en-GB" sz="3200" b="1" dirty="0">
              <a:solidFill>
                <a:schemeClr val="tx1"/>
              </a:solidFill>
              <a:latin typeface="Raleway"/>
              <a:ea typeface="Raleway"/>
              <a:cs typeface="Raleway"/>
              <a:sym typeface="Raleway"/>
            </a:endParaRPr>
          </a:p>
          <a:p>
            <a:pPr marL="457200" lvl="0" indent="-317500" algn="l" rtl="0">
              <a:lnSpc>
                <a:spcPct val="100000"/>
              </a:lnSpc>
              <a:spcBef>
                <a:spcPts val="1600"/>
              </a:spcBef>
              <a:spcAft>
                <a:spcPts val="0"/>
              </a:spcAft>
              <a:buClr>
                <a:schemeClr val="dk1"/>
              </a:buClr>
              <a:buSzPts val="1400"/>
              <a:buFont typeface="Raleway"/>
              <a:buChar char="➔"/>
            </a:pPr>
            <a:r>
              <a:rPr lang="en-GB" sz="3200" b="1" dirty="0">
                <a:solidFill>
                  <a:schemeClr val="tx1"/>
                </a:solidFill>
                <a:latin typeface="Raleway"/>
                <a:ea typeface="Raleway"/>
                <a:cs typeface="Raleway"/>
                <a:sym typeface="Raleway"/>
              </a:rPr>
              <a:t>When do we consider precautions in a lesson – </a:t>
            </a:r>
            <a:r>
              <a:rPr lang="en-GB" sz="3200" b="1" dirty="0">
                <a:solidFill>
                  <a:schemeClr val="accent1">
                    <a:lumMod val="60000"/>
                    <a:lumOff val="40000"/>
                  </a:schemeClr>
                </a:solidFill>
                <a:latin typeface="Raleway"/>
                <a:ea typeface="Raleway"/>
                <a:cs typeface="Raleway"/>
                <a:sym typeface="Raleway"/>
              </a:rPr>
              <a:t>before,</a:t>
            </a:r>
            <a:r>
              <a:rPr lang="en-GB" sz="3200" b="1" dirty="0">
                <a:solidFill>
                  <a:schemeClr val="tx1"/>
                </a:solidFill>
                <a:latin typeface="Raleway"/>
                <a:ea typeface="Raleway"/>
                <a:cs typeface="Raleway"/>
                <a:sym typeface="Raleway"/>
              </a:rPr>
              <a:t> </a:t>
            </a:r>
            <a:r>
              <a:rPr lang="en-GB" sz="3200" b="1" dirty="0">
                <a:solidFill>
                  <a:schemeClr val="accent2">
                    <a:lumMod val="75000"/>
                  </a:schemeClr>
                </a:solidFill>
                <a:latin typeface="Raleway"/>
                <a:ea typeface="Raleway"/>
                <a:cs typeface="Raleway"/>
                <a:sym typeface="Raleway"/>
              </a:rPr>
              <a:t>during</a:t>
            </a:r>
            <a:r>
              <a:rPr lang="en-GB" sz="3200" b="1" dirty="0">
                <a:solidFill>
                  <a:schemeClr val="tx1"/>
                </a:solidFill>
                <a:latin typeface="Raleway"/>
                <a:ea typeface="Raleway"/>
                <a:cs typeface="Raleway"/>
                <a:sym typeface="Raleway"/>
              </a:rPr>
              <a:t> or </a:t>
            </a:r>
            <a:r>
              <a:rPr lang="en-GB" sz="3200" b="1" dirty="0">
                <a:solidFill>
                  <a:srgbClr val="0070C0"/>
                </a:solidFill>
                <a:latin typeface="Raleway"/>
                <a:ea typeface="Raleway"/>
                <a:cs typeface="Raleway"/>
                <a:sym typeface="Raleway"/>
              </a:rPr>
              <a:t>after</a:t>
            </a:r>
            <a:r>
              <a:rPr lang="en-GB" sz="3200" b="1" dirty="0">
                <a:solidFill>
                  <a:schemeClr val="tx1"/>
                </a:solidFill>
                <a:latin typeface="Raleway"/>
                <a:ea typeface="Raleway"/>
                <a:cs typeface="Raleway"/>
                <a:sym typeface="Raleway"/>
              </a:rPr>
              <a:t> lesson presentation? </a:t>
            </a:r>
          </a:p>
          <a:p>
            <a:pPr marL="457200" lvl="0" indent="-317500" algn="l" rtl="0">
              <a:lnSpc>
                <a:spcPct val="100000"/>
              </a:lnSpc>
              <a:spcBef>
                <a:spcPts val="1600"/>
              </a:spcBef>
              <a:spcAft>
                <a:spcPts val="0"/>
              </a:spcAft>
              <a:buClr>
                <a:schemeClr val="dk1"/>
              </a:buClr>
              <a:buSzPts val="1400"/>
              <a:buFont typeface="Raleway"/>
              <a:buChar char="➔"/>
            </a:pPr>
            <a:r>
              <a:rPr lang="en-US" sz="2800" b="1" dirty="0">
                <a:solidFill>
                  <a:schemeClr val="accent3"/>
                </a:solidFill>
                <a:latin typeface="Raleway"/>
                <a:ea typeface="Raleway"/>
                <a:cs typeface="Raleway"/>
                <a:sym typeface="Raleway"/>
              </a:rPr>
              <a:t>To what extent did we reach-out to the learners in communicating for their enhanced understanding, such as through code-switching, selection of learning environment?</a:t>
            </a:r>
            <a:endParaRPr lang="en-US" sz="2400"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208619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0"/>
        <p:cNvGrpSpPr/>
        <p:nvPr/>
      </p:nvGrpSpPr>
      <p:grpSpPr>
        <a:xfrm>
          <a:off x="0" y="0"/>
          <a:ext cx="0" cy="0"/>
          <a:chOff x="0" y="0"/>
          <a:chExt cx="0" cy="0"/>
        </a:xfrm>
      </p:grpSpPr>
      <p:pic>
        <p:nvPicPr>
          <p:cNvPr id="121" name="Google Shape;121;p19"/>
          <p:cNvPicPr preferRelativeResize="0"/>
          <p:nvPr/>
        </p:nvPicPr>
        <p:blipFill>
          <a:blip r:embed="rId3">
            <a:alphaModFix/>
          </a:blip>
          <a:stretch>
            <a:fillRect/>
          </a:stretch>
        </p:blipFill>
        <p:spPr>
          <a:xfrm>
            <a:off x="2444700" y="141222"/>
            <a:ext cx="4254600" cy="4818038"/>
          </a:xfrm>
          <a:prstGeom prst="rect">
            <a:avLst/>
          </a:prstGeom>
          <a:noFill/>
          <a:ln>
            <a:noFill/>
          </a:ln>
        </p:spPr>
      </p:pic>
      <p:pic>
        <p:nvPicPr>
          <p:cNvPr id="122" name="Google Shape;122;p19"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23" name="Google Shape;123;p19"/>
          <p:cNvSpPr txBox="1"/>
          <p:nvPr/>
        </p:nvSpPr>
        <p:spPr>
          <a:xfrm>
            <a:off x="2780245" y="2119256"/>
            <a:ext cx="3432900" cy="110575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GB" sz="3000" b="1" dirty="0">
                <a:solidFill>
                  <a:schemeClr val="lt2"/>
                </a:solidFill>
                <a:latin typeface="Raleway"/>
                <a:ea typeface="Raleway"/>
                <a:cs typeface="Raleway"/>
                <a:sym typeface="Raleway"/>
              </a:rPr>
              <a:t>THANK YOU FOR LISTENING</a:t>
            </a:r>
            <a:endParaRPr sz="3000" b="1" dirty="0">
              <a:solidFill>
                <a:schemeClr val="lt2"/>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dirty="0">
                <a:solidFill>
                  <a:schemeClr val="dk1"/>
                </a:solidFill>
              </a:rPr>
              <a:t>Concept</a:t>
            </a:r>
            <a:endParaRPr sz="2400" dirty="0"/>
          </a:p>
        </p:txBody>
      </p:sp>
      <p:sp>
        <p:nvSpPr>
          <p:cNvPr id="79" name="Google Shape;79;p14"/>
          <p:cNvSpPr txBox="1">
            <a:spLocks noGrp="1"/>
          </p:cNvSpPr>
          <p:nvPr>
            <p:ph type="title" idx="4294967295"/>
          </p:nvPr>
        </p:nvSpPr>
        <p:spPr>
          <a:xfrm>
            <a:off x="535775" y="1480150"/>
            <a:ext cx="3788799" cy="768000"/>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0"/>
              </a:spcBef>
              <a:spcAft>
                <a:spcPts val="1600"/>
              </a:spcAft>
              <a:buFont typeface="Arial" panose="020B0604020202020204" pitchFamily="34" charset="0"/>
              <a:buChar char="•"/>
            </a:pPr>
            <a:r>
              <a:rPr lang="en-GB" sz="3200" b="0" dirty="0">
                <a:latin typeface="Lato"/>
                <a:ea typeface="Lato"/>
                <a:cs typeface="Lato"/>
                <a:sym typeface="Lato"/>
              </a:rPr>
              <a:t>Matter</a:t>
            </a:r>
            <a:br>
              <a:rPr lang="en-GB" sz="3200" b="0" dirty="0">
                <a:latin typeface="Lato"/>
                <a:ea typeface="Lato"/>
                <a:cs typeface="Lato"/>
                <a:sym typeface="Lato"/>
              </a:rPr>
            </a:br>
            <a:br>
              <a:rPr lang="en-GB" sz="3200" b="0" dirty="0">
                <a:latin typeface="Lato"/>
                <a:ea typeface="Lato"/>
                <a:cs typeface="Lato"/>
                <a:sym typeface="Lato"/>
              </a:rPr>
            </a:br>
            <a:br>
              <a:rPr lang="en-GB" sz="3200" b="0" dirty="0">
                <a:latin typeface="Lato"/>
                <a:ea typeface="Lato"/>
                <a:cs typeface="Lato"/>
                <a:sym typeface="Lato"/>
              </a:rPr>
            </a:br>
            <a:endParaRPr sz="2800" dirty="0">
              <a:latin typeface="Lato"/>
              <a:ea typeface="Lato"/>
              <a:cs typeface="Lato"/>
              <a:sym typeface="Lato"/>
            </a:endParaRPr>
          </a:p>
        </p:txBody>
      </p:sp>
      <p:sp>
        <p:nvSpPr>
          <p:cNvPr id="5" name="Google Shape;78;p14">
            <a:extLst>
              <a:ext uri="{FF2B5EF4-FFF2-40B4-BE49-F238E27FC236}">
                <a16:creationId xmlns:a16="http://schemas.microsoft.com/office/drawing/2014/main" id="{69F4AA8D-5A97-4D73-BA4C-C499C6BA592D}"/>
              </a:ext>
            </a:extLst>
          </p:cNvPr>
          <p:cNvSpPr txBox="1">
            <a:spLocks/>
          </p:cNvSpPr>
          <p:nvPr/>
        </p:nvSpPr>
        <p:spPr>
          <a:xfrm>
            <a:off x="535775" y="2524570"/>
            <a:ext cx="5197200" cy="179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spcAft>
                <a:spcPts val="1600"/>
              </a:spcAft>
            </a:pPr>
            <a:r>
              <a:rPr lang="en-GB" sz="3600" dirty="0">
                <a:solidFill>
                  <a:schemeClr val="dk1"/>
                </a:solidFill>
              </a:rPr>
              <a:t>Sub-concept</a:t>
            </a:r>
          </a:p>
          <a:p>
            <a:pPr>
              <a:spcAft>
                <a:spcPts val="1600"/>
              </a:spcAft>
            </a:pPr>
            <a:endParaRPr lang="en-GB" sz="2400" dirty="0"/>
          </a:p>
        </p:txBody>
      </p:sp>
      <p:sp>
        <p:nvSpPr>
          <p:cNvPr id="6" name="Google Shape;79;p14">
            <a:extLst>
              <a:ext uri="{FF2B5EF4-FFF2-40B4-BE49-F238E27FC236}">
                <a16:creationId xmlns:a16="http://schemas.microsoft.com/office/drawing/2014/main" id="{497834D5-3905-4BD3-AB2A-6FBA08F5C686}"/>
              </a:ext>
            </a:extLst>
          </p:cNvPr>
          <p:cNvSpPr txBox="1">
            <a:spLocks/>
          </p:cNvSpPr>
          <p:nvPr/>
        </p:nvSpPr>
        <p:spPr>
          <a:xfrm>
            <a:off x="311646" y="3334871"/>
            <a:ext cx="4421719" cy="148047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spcAft>
                <a:spcPts val="1600"/>
              </a:spcAft>
              <a:buFont typeface="Arial" panose="020B0604020202020204" pitchFamily="34" charset="0"/>
              <a:buChar char="•"/>
            </a:pPr>
            <a:r>
              <a:rPr lang="en-GB" sz="3600" b="0" dirty="0">
                <a:latin typeface="Lato"/>
                <a:ea typeface="Lato"/>
                <a:cs typeface="Lato"/>
                <a:sym typeface="Lato"/>
              </a:rPr>
              <a:t>Processing matter</a:t>
            </a:r>
          </a:p>
          <a:p>
            <a:pPr marL="285750" indent="-285750">
              <a:lnSpc>
                <a:spcPct val="115000"/>
              </a:lnSpc>
              <a:spcAft>
                <a:spcPts val="1600"/>
              </a:spcAft>
              <a:buFont typeface="Arial" panose="020B0604020202020204" pitchFamily="34" charset="0"/>
              <a:buChar char="•"/>
            </a:pPr>
            <a:r>
              <a:rPr lang="en-GB" sz="3600" b="0" dirty="0">
                <a:latin typeface="Lato"/>
                <a:ea typeface="Lato"/>
                <a:cs typeface="Lato"/>
                <a:sym typeface="Lato"/>
              </a:rPr>
              <a:t>Modifying matter </a:t>
            </a:r>
            <a:br>
              <a:rPr lang="en-GB" sz="3600" b="0" dirty="0">
                <a:latin typeface="Lato"/>
                <a:ea typeface="Lato"/>
                <a:cs typeface="Lato"/>
                <a:sym typeface="Lato"/>
              </a:rPr>
            </a:br>
            <a:br>
              <a:rPr lang="en-GB" sz="3600" b="0" dirty="0">
                <a:latin typeface="Lato"/>
                <a:ea typeface="Lato"/>
                <a:cs typeface="Lato"/>
                <a:sym typeface="Lato"/>
              </a:rPr>
            </a:br>
            <a:br>
              <a:rPr lang="en-GB" sz="3600" b="0" dirty="0">
                <a:latin typeface="Lato"/>
                <a:ea typeface="Lato"/>
                <a:cs typeface="Lato"/>
                <a:sym typeface="Lato"/>
              </a:rPr>
            </a:br>
            <a:endParaRPr lang="en-GB" sz="3200" dirty="0">
              <a:latin typeface="Lato"/>
              <a:ea typeface="Lato"/>
              <a:cs typeface="Lato"/>
              <a:sym typeface="Lato"/>
            </a:endParaRPr>
          </a:p>
        </p:txBody>
      </p:sp>
      <p:sp>
        <p:nvSpPr>
          <p:cNvPr id="2" name="TextBox 1">
            <a:extLst>
              <a:ext uri="{FF2B5EF4-FFF2-40B4-BE49-F238E27FC236}">
                <a16:creationId xmlns:a16="http://schemas.microsoft.com/office/drawing/2014/main" id="{6E740846-87FE-42F0-92DC-9229E545F7B7}"/>
              </a:ext>
            </a:extLst>
          </p:cNvPr>
          <p:cNvSpPr txBox="1"/>
          <p:nvPr/>
        </p:nvSpPr>
        <p:spPr>
          <a:xfrm>
            <a:off x="4733365" y="1498849"/>
            <a:ext cx="4378362" cy="2585323"/>
          </a:xfrm>
          <a:prstGeom prst="rect">
            <a:avLst/>
          </a:prstGeom>
          <a:solidFill>
            <a:srgbClr val="0070C0"/>
          </a:solidFill>
        </p:spPr>
        <p:txBody>
          <a:bodyPr wrap="square" rtlCol="0">
            <a:spAutoFit/>
          </a:bodyPr>
          <a:lstStyle/>
          <a:p>
            <a:pPr algn="ctr"/>
            <a:r>
              <a:rPr lang="en-GB" sz="5400" dirty="0">
                <a:solidFill>
                  <a:schemeClr val="bg1"/>
                </a:solidFill>
              </a:rPr>
              <a:t>Pollutants in Our Environment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535775" y="91840"/>
            <a:ext cx="5197200" cy="628162"/>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dirty="0">
                <a:solidFill>
                  <a:schemeClr val="dk1"/>
                </a:solidFill>
              </a:rPr>
              <a:t>Concept</a:t>
            </a:r>
            <a:endParaRPr sz="2400" dirty="0"/>
          </a:p>
        </p:txBody>
      </p:sp>
      <p:sp>
        <p:nvSpPr>
          <p:cNvPr id="79" name="Google Shape;79;p14"/>
          <p:cNvSpPr txBox="1">
            <a:spLocks noGrp="1"/>
          </p:cNvSpPr>
          <p:nvPr>
            <p:ph type="title" idx="4294967295"/>
          </p:nvPr>
        </p:nvSpPr>
        <p:spPr>
          <a:xfrm>
            <a:off x="170016" y="670501"/>
            <a:ext cx="6757910" cy="660622"/>
          </a:xfrm>
          <a:prstGeom prst="rect">
            <a:avLst/>
          </a:prstGeom>
        </p:spPr>
        <p:txBody>
          <a:bodyPr spcFirstLastPara="1" wrap="square" lIns="91425" tIns="91425" rIns="91425" bIns="91425" anchor="t" anchorCtr="0">
            <a:noAutofit/>
          </a:bodyPr>
          <a:lstStyle/>
          <a:p>
            <a:pPr marL="285750" lvl="0" indent="-285750" algn="l" rtl="0">
              <a:lnSpc>
                <a:spcPct val="115000"/>
              </a:lnSpc>
              <a:spcBef>
                <a:spcPts val="0"/>
              </a:spcBef>
              <a:spcAft>
                <a:spcPts val="1600"/>
              </a:spcAft>
              <a:buFont typeface="Arial" panose="020B0604020202020204" pitchFamily="34" charset="0"/>
              <a:buChar char="•"/>
            </a:pPr>
            <a:r>
              <a:rPr lang="en-GB" sz="3200" b="0" dirty="0">
                <a:latin typeface="Lato"/>
                <a:ea typeface="Lato"/>
                <a:cs typeface="Lato"/>
                <a:sym typeface="Lato"/>
              </a:rPr>
              <a:t>Matter (materials of the universe)</a:t>
            </a:r>
            <a:br>
              <a:rPr lang="en-GB" sz="3200" b="0" dirty="0">
                <a:latin typeface="Lato"/>
                <a:ea typeface="Lato"/>
                <a:cs typeface="Lato"/>
                <a:sym typeface="Lato"/>
              </a:rPr>
            </a:br>
            <a:br>
              <a:rPr lang="en-GB" sz="3200" b="0" dirty="0">
                <a:latin typeface="Lato"/>
                <a:ea typeface="Lato"/>
                <a:cs typeface="Lato"/>
                <a:sym typeface="Lato"/>
              </a:rPr>
            </a:br>
            <a:br>
              <a:rPr lang="en-GB" sz="3200" b="0" dirty="0">
                <a:latin typeface="Lato"/>
                <a:ea typeface="Lato"/>
                <a:cs typeface="Lato"/>
                <a:sym typeface="Lato"/>
              </a:rPr>
            </a:br>
            <a:endParaRPr sz="2800" dirty="0">
              <a:latin typeface="Lato"/>
              <a:ea typeface="Lato"/>
              <a:cs typeface="Lato"/>
              <a:sym typeface="Lato"/>
            </a:endParaRPr>
          </a:p>
        </p:txBody>
      </p:sp>
      <p:sp>
        <p:nvSpPr>
          <p:cNvPr id="5" name="Google Shape;78;p14">
            <a:extLst>
              <a:ext uri="{FF2B5EF4-FFF2-40B4-BE49-F238E27FC236}">
                <a16:creationId xmlns:a16="http://schemas.microsoft.com/office/drawing/2014/main" id="{69F4AA8D-5A97-4D73-BA4C-C499C6BA592D}"/>
              </a:ext>
            </a:extLst>
          </p:cNvPr>
          <p:cNvSpPr txBox="1">
            <a:spLocks/>
          </p:cNvSpPr>
          <p:nvPr/>
        </p:nvSpPr>
        <p:spPr>
          <a:xfrm>
            <a:off x="386949" y="1270869"/>
            <a:ext cx="5197200" cy="29891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spcAft>
                <a:spcPts val="1600"/>
              </a:spcAft>
            </a:pPr>
            <a:r>
              <a:rPr lang="en-GB" sz="3600" dirty="0">
                <a:solidFill>
                  <a:schemeClr val="dk1"/>
                </a:solidFill>
              </a:rPr>
              <a:t>Sub-concept</a:t>
            </a:r>
          </a:p>
          <a:p>
            <a:pPr>
              <a:spcAft>
                <a:spcPts val="1600"/>
              </a:spcAft>
            </a:pPr>
            <a:endParaRPr lang="en-GB" sz="2400" dirty="0"/>
          </a:p>
        </p:txBody>
      </p:sp>
      <p:sp>
        <p:nvSpPr>
          <p:cNvPr id="6" name="Google Shape;79;p14">
            <a:extLst>
              <a:ext uri="{FF2B5EF4-FFF2-40B4-BE49-F238E27FC236}">
                <a16:creationId xmlns:a16="http://schemas.microsoft.com/office/drawing/2014/main" id="{497834D5-3905-4BD3-AB2A-6FBA08F5C686}"/>
              </a:ext>
            </a:extLst>
          </p:cNvPr>
          <p:cNvSpPr txBox="1">
            <a:spLocks/>
          </p:cNvSpPr>
          <p:nvPr/>
        </p:nvSpPr>
        <p:spPr>
          <a:xfrm>
            <a:off x="219312" y="1828778"/>
            <a:ext cx="6590279" cy="33147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spcAft>
                <a:spcPts val="1600"/>
              </a:spcAft>
              <a:buFont typeface="Arial" panose="020B0604020202020204" pitchFamily="34" charset="0"/>
              <a:buChar char="•"/>
            </a:pPr>
            <a:r>
              <a:rPr lang="en-GB" sz="3200" b="0" dirty="0">
                <a:latin typeface="Lato"/>
                <a:ea typeface="Lato"/>
                <a:cs typeface="Lato"/>
                <a:sym typeface="Lato"/>
              </a:rPr>
              <a:t>Processing matter (for new products/ artifacts/ enhanced use - value addition) </a:t>
            </a:r>
          </a:p>
          <a:p>
            <a:pPr marL="285750" indent="-285750">
              <a:spcAft>
                <a:spcPts val="1600"/>
              </a:spcAft>
              <a:buFont typeface="Arial" panose="020B0604020202020204" pitchFamily="34" charset="0"/>
              <a:buChar char="•"/>
            </a:pPr>
            <a:r>
              <a:rPr lang="en-GB" sz="3200" b="0" dirty="0">
                <a:latin typeface="Lato"/>
                <a:ea typeface="Lato"/>
                <a:cs typeface="Lato"/>
                <a:sym typeface="Lato"/>
              </a:rPr>
              <a:t>Modifying matter (for enhanced and alternative use – improvement &amp; value addition)</a:t>
            </a:r>
            <a:br>
              <a:rPr lang="en-GB" sz="3200" b="0" dirty="0">
                <a:latin typeface="Lato"/>
                <a:ea typeface="Lato"/>
                <a:cs typeface="Lato"/>
                <a:sym typeface="Lato"/>
              </a:rPr>
            </a:br>
            <a:br>
              <a:rPr lang="en-GB" sz="3200" b="0" dirty="0">
                <a:latin typeface="Lato"/>
                <a:ea typeface="Lato"/>
                <a:cs typeface="Lato"/>
                <a:sym typeface="Lato"/>
              </a:rPr>
            </a:br>
            <a:br>
              <a:rPr lang="en-GB" sz="3200" b="0" dirty="0">
                <a:latin typeface="Lato"/>
                <a:ea typeface="Lato"/>
                <a:cs typeface="Lato"/>
                <a:sym typeface="Lato"/>
              </a:rPr>
            </a:br>
            <a:endParaRPr lang="en-GB" sz="2800" dirty="0">
              <a:latin typeface="Lato"/>
              <a:ea typeface="Lato"/>
              <a:cs typeface="Lato"/>
              <a:sym typeface="Lato"/>
            </a:endParaRPr>
          </a:p>
        </p:txBody>
      </p:sp>
      <p:sp>
        <p:nvSpPr>
          <p:cNvPr id="2" name="TextBox 1">
            <a:extLst>
              <a:ext uri="{FF2B5EF4-FFF2-40B4-BE49-F238E27FC236}">
                <a16:creationId xmlns:a16="http://schemas.microsoft.com/office/drawing/2014/main" id="{6E740846-87FE-42F0-92DC-9229E545F7B7}"/>
              </a:ext>
            </a:extLst>
          </p:cNvPr>
          <p:cNvSpPr txBox="1"/>
          <p:nvPr/>
        </p:nvSpPr>
        <p:spPr>
          <a:xfrm rot="5400000">
            <a:off x="5809142" y="1498849"/>
            <a:ext cx="4378362" cy="2308324"/>
          </a:xfrm>
          <a:prstGeom prst="rect">
            <a:avLst/>
          </a:prstGeom>
          <a:solidFill>
            <a:srgbClr val="0070C0"/>
          </a:solidFill>
        </p:spPr>
        <p:txBody>
          <a:bodyPr wrap="square" rtlCol="0">
            <a:spAutoFit/>
          </a:bodyPr>
          <a:lstStyle/>
          <a:p>
            <a:pPr algn="ctr"/>
            <a:r>
              <a:rPr lang="en-GB" sz="4800" dirty="0">
                <a:solidFill>
                  <a:schemeClr val="bg1"/>
                </a:solidFill>
              </a:rPr>
              <a:t>Pollutants in Our Environment</a:t>
            </a:r>
          </a:p>
        </p:txBody>
      </p:sp>
    </p:spTree>
    <p:extLst>
      <p:ext uri="{BB962C8B-B14F-4D97-AF65-F5344CB8AC3E}">
        <p14:creationId xmlns:p14="http://schemas.microsoft.com/office/powerpoint/2010/main" val="238881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191527" y="271078"/>
            <a:ext cx="5197200" cy="768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dirty="0">
                <a:solidFill>
                  <a:schemeClr val="dk1"/>
                </a:solidFill>
              </a:rPr>
              <a:t>Lesson Conception</a:t>
            </a:r>
            <a:endParaRPr sz="2400" dirty="0"/>
          </a:p>
        </p:txBody>
      </p:sp>
      <p:sp>
        <p:nvSpPr>
          <p:cNvPr id="5" name="Google Shape;78;p14">
            <a:extLst>
              <a:ext uri="{FF2B5EF4-FFF2-40B4-BE49-F238E27FC236}">
                <a16:creationId xmlns:a16="http://schemas.microsoft.com/office/drawing/2014/main" id="{69F4AA8D-5A97-4D73-BA4C-C499C6BA592D}"/>
              </a:ext>
            </a:extLst>
          </p:cNvPr>
          <p:cNvSpPr txBox="1">
            <a:spLocks/>
          </p:cNvSpPr>
          <p:nvPr/>
        </p:nvSpPr>
        <p:spPr>
          <a:xfrm>
            <a:off x="535775" y="2632150"/>
            <a:ext cx="5197200" cy="179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spcAft>
                <a:spcPts val="1600"/>
              </a:spcAft>
            </a:pPr>
            <a:endParaRPr lang="en-GB" sz="3600" dirty="0">
              <a:solidFill>
                <a:schemeClr val="dk1"/>
              </a:solidFill>
            </a:endParaRPr>
          </a:p>
          <a:p>
            <a:pPr>
              <a:spcAft>
                <a:spcPts val="1600"/>
              </a:spcAft>
            </a:pPr>
            <a:endParaRPr lang="en-GB" sz="2400" dirty="0"/>
          </a:p>
        </p:txBody>
      </p:sp>
      <p:sp>
        <p:nvSpPr>
          <p:cNvPr id="6" name="Google Shape;79;p14">
            <a:extLst>
              <a:ext uri="{FF2B5EF4-FFF2-40B4-BE49-F238E27FC236}">
                <a16:creationId xmlns:a16="http://schemas.microsoft.com/office/drawing/2014/main" id="{497834D5-3905-4BD3-AB2A-6FBA08F5C686}"/>
              </a:ext>
            </a:extLst>
          </p:cNvPr>
          <p:cNvSpPr txBox="1">
            <a:spLocks/>
          </p:cNvSpPr>
          <p:nvPr/>
        </p:nvSpPr>
        <p:spPr>
          <a:xfrm>
            <a:off x="10267" y="1269196"/>
            <a:ext cx="5304009" cy="3635499"/>
          </a:xfrm>
          <a:prstGeom prst="rect">
            <a:avLst/>
          </a:prstGeom>
          <a:solidFill>
            <a:schemeClr val="tx1">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spcAft>
                <a:spcPts val="1600"/>
              </a:spcAft>
              <a:buFont typeface="Arial" panose="020B0604020202020204" pitchFamily="34" charset="0"/>
              <a:buChar char="•"/>
            </a:pPr>
            <a:r>
              <a:rPr lang="en-GB" sz="3200" b="0" dirty="0">
                <a:latin typeface="Lato"/>
                <a:ea typeface="Lato"/>
                <a:cs typeface="Lato"/>
                <a:sym typeface="Lato"/>
              </a:rPr>
              <a:t>Their </a:t>
            </a:r>
            <a:r>
              <a:rPr lang="en-GB" sz="3200" b="0" dirty="0">
                <a:solidFill>
                  <a:schemeClr val="tx1"/>
                </a:solidFill>
                <a:latin typeface="Lato"/>
                <a:ea typeface="Lato"/>
                <a:cs typeface="Lato"/>
                <a:sym typeface="Lato"/>
              </a:rPr>
              <a:t>Environment</a:t>
            </a:r>
          </a:p>
          <a:p>
            <a:pPr marL="285750" indent="-285750">
              <a:spcAft>
                <a:spcPts val="1600"/>
              </a:spcAft>
              <a:buFont typeface="Arial" panose="020B0604020202020204" pitchFamily="34" charset="0"/>
              <a:buChar char="•"/>
            </a:pPr>
            <a:r>
              <a:rPr lang="en-GB" sz="3200" b="0" dirty="0">
                <a:latin typeface="Lato"/>
                <a:ea typeface="Lato"/>
                <a:cs typeface="Lato"/>
                <a:sym typeface="Lato"/>
              </a:rPr>
              <a:t>Its available </a:t>
            </a:r>
            <a:r>
              <a:rPr lang="en-GB" sz="3200" b="0" dirty="0">
                <a:solidFill>
                  <a:schemeClr val="accent3"/>
                </a:solidFill>
                <a:latin typeface="Lato"/>
                <a:ea typeface="Lato"/>
                <a:cs typeface="Lato"/>
                <a:sym typeface="Lato"/>
              </a:rPr>
              <a:t>Resources</a:t>
            </a:r>
          </a:p>
          <a:p>
            <a:pPr marL="285750" indent="-285750">
              <a:spcAft>
                <a:spcPts val="1600"/>
              </a:spcAft>
              <a:buFont typeface="Arial" panose="020B0604020202020204" pitchFamily="34" charset="0"/>
              <a:buChar char="•"/>
            </a:pPr>
            <a:r>
              <a:rPr lang="en-GB" sz="3200" b="0" dirty="0">
                <a:latin typeface="Lato"/>
                <a:ea typeface="Lato"/>
                <a:cs typeface="Lato"/>
                <a:sym typeface="Lato"/>
              </a:rPr>
              <a:t>The </a:t>
            </a:r>
            <a:r>
              <a:rPr lang="en-GB" sz="3200" b="0" dirty="0">
                <a:solidFill>
                  <a:schemeClr val="accent5"/>
                </a:solidFill>
                <a:latin typeface="Lato"/>
                <a:ea typeface="Lato"/>
                <a:cs typeface="Lato"/>
                <a:sym typeface="Lato"/>
              </a:rPr>
              <a:t>Problems</a:t>
            </a:r>
            <a:r>
              <a:rPr lang="en-GB" sz="3200" b="0" dirty="0">
                <a:latin typeface="Lato"/>
                <a:ea typeface="Lato"/>
                <a:cs typeface="Lato"/>
                <a:sym typeface="Lato"/>
              </a:rPr>
              <a:t> encountered routinely in their daily lives which need solutions </a:t>
            </a:r>
            <a:r>
              <a:rPr lang="en-GB" sz="3200" b="0" dirty="0">
                <a:solidFill>
                  <a:srgbClr val="00B050"/>
                </a:solidFill>
                <a:latin typeface="Lato"/>
                <a:ea typeface="Lato"/>
                <a:cs typeface="Lato"/>
                <a:sym typeface="Lato"/>
              </a:rPr>
              <a:t>(problem-solving)</a:t>
            </a:r>
            <a:br>
              <a:rPr lang="en-GB" sz="3200" b="0" dirty="0">
                <a:solidFill>
                  <a:srgbClr val="00B050"/>
                </a:solidFill>
                <a:latin typeface="Lato"/>
                <a:ea typeface="Lato"/>
                <a:cs typeface="Lato"/>
                <a:sym typeface="Lato"/>
              </a:rPr>
            </a:br>
            <a:br>
              <a:rPr lang="en-GB" sz="3200" b="0" dirty="0">
                <a:latin typeface="Lato"/>
                <a:ea typeface="Lato"/>
                <a:cs typeface="Lato"/>
                <a:sym typeface="Lato"/>
              </a:rPr>
            </a:br>
            <a:br>
              <a:rPr lang="en-GB" sz="3200" b="0" dirty="0">
                <a:latin typeface="Lato"/>
                <a:ea typeface="Lato"/>
                <a:cs typeface="Lato"/>
                <a:sym typeface="Lato"/>
              </a:rPr>
            </a:br>
            <a:endParaRPr lang="en-GB" sz="2800" dirty="0">
              <a:latin typeface="Lato"/>
              <a:ea typeface="Lato"/>
              <a:cs typeface="Lato"/>
              <a:sym typeface="Lato"/>
            </a:endParaRPr>
          </a:p>
        </p:txBody>
      </p:sp>
      <p:sp>
        <p:nvSpPr>
          <p:cNvPr id="2" name="TextBox 1">
            <a:extLst>
              <a:ext uri="{FF2B5EF4-FFF2-40B4-BE49-F238E27FC236}">
                <a16:creationId xmlns:a16="http://schemas.microsoft.com/office/drawing/2014/main" id="{6E740846-87FE-42F0-92DC-9229E545F7B7}"/>
              </a:ext>
            </a:extLst>
          </p:cNvPr>
          <p:cNvSpPr txBox="1"/>
          <p:nvPr/>
        </p:nvSpPr>
        <p:spPr>
          <a:xfrm>
            <a:off x="5443373" y="756557"/>
            <a:ext cx="3808201" cy="4401205"/>
          </a:xfrm>
          <a:prstGeom prst="rect">
            <a:avLst/>
          </a:prstGeom>
          <a:solidFill>
            <a:srgbClr val="0070C0"/>
          </a:solidFill>
        </p:spPr>
        <p:txBody>
          <a:bodyPr wrap="square" rtlCol="0">
            <a:spAutoFit/>
          </a:bodyPr>
          <a:lstStyle/>
          <a:p>
            <a:pPr algn="ctr"/>
            <a:r>
              <a:rPr lang="en-GB" sz="4000" dirty="0">
                <a:solidFill>
                  <a:schemeClr val="bg1"/>
                </a:solidFill>
              </a:rPr>
              <a:t>As aspects of consideration and central theme in conceptualising the lesson’s bigger picture</a:t>
            </a:r>
          </a:p>
        </p:txBody>
      </p:sp>
    </p:spTree>
    <p:extLst>
      <p:ext uri="{BB962C8B-B14F-4D97-AF65-F5344CB8AC3E}">
        <p14:creationId xmlns:p14="http://schemas.microsoft.com/office/powerpoint/2010/main" val="299617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idx="4294967295"/>
          </p:nvPr>
        </p:nvSpPr>
        <p:spPr>
          <a:xfrm>
            <a:off x="191527" y="12889"/>
            <a:ext cx="5197200" cy="64546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sz="3600" dirty="0">
                <a:solidFill>
                  <a:schemeClr val="dk1"/>
                </a:solidFill>
              </a:rPr>
              <a:t>Lesson Actualisation</a:t>
            </a:r>
            <a:endParaRPr sz="2400" dirty="0"/>
          </a:p>
        </p:txBody>
      </p:sp>
      <p:sp>
        <p:nvSpPr>
          <p:cNvPr id="5" name="Google Shape;78;p14">
            <a:extLst>
              <a:ext uri="{FF2B5EF4-FFF2-40B4-BE49-F238E27FC236}">
                <a16:creationId xmlns:a16="http://schemas.microsoft.com/office/drawing/2014/main" id="{69F4AA8D-5A97-4D73-BA4C-C499C6BA592D}"/>
              </a:ext>
            </a:extLst>
          </p:cNvPr>
          <p:cNvSpPr txBox="1">
            <a:spLocks/>
          </p:cNvSpPr>
          <p:nvPr/>
        </p:nvSpPr>
        <p:spPr>
          <a:xfrm>
            <a:off x="535775" y="2632150"/>
            <a:ext cx="5197200" cy="1799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a:spcAft>
                <a:spcPts val="1600"/>
              </a:spcAft>
            </a:pPr>
            <a:endParaRPr lang="en-GB" sz="3600" dirty="0">
              <a:solidFill>
                <a:schemeClr val="dk1"/>
              </a:solidFill>
            </a:endParaRPr>
          </a:p>
          <a:p>
            <a:pPr>
              <a:spcAft>
                <a:spcPts val="1600"/>
              </a:spcAft>
            </a:pPr>
            <a:endParaRPr lang="en-GB" sz="2400" dirty="0"/>
          </a:p>
        </p:txBody>
      </p:sp>
      <p:sp>
        <p:nvSpPr>
          <p:cNvPr id="6" name="Google Shape;79;p14">
            <a:extLst>
              <a:ext uri="{FF2B5EF4-FFF2-40B4-BE49-F238E27FC236}">
                <a16:creationId xmlns:a16="http://schemas.microsoft.com/office/drawing/2014/main" id="{497834D5-3905-4BD3-AB2A-6FBA08F5C686}"/>
              </a:ext>
            </a:extLst>
          </p:cNvPr>
          <p:cNvSpPr txBox="1">
            <a:spLocks/>
          </p:cNvSpPr>
          <p:nvPr/>
        </p:nvSpPr>
        <p:spPr>
          <a:xfrm>
            <a:off x="10267" y="645242"/>
            <a:ext cx="5304009" cy="4442337"/>
          </a:xfrm>
          <a:prstGeom prst="rect">
            <a:avLst/>
          </a:prstGeom>
          <a:solidFill>
            <a:schemeClr val="tx1">
              <a:lumMod val="20000"/>
              <a:lumOff val="80000"/>
            </a:scheme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pPr marL="285750" indent="-285750">
              <a:spcAft>
                <a:spcPts val="1600"/>
              </a:spcAft>
              <a:buFont typeface="Arial" panose="020B0604020202020204" pitchFamily="34" charset="0"/>
              <a:buChar char="•"/>
            </a:pPr>
            <a:r>
              <a:rPr lang="en-GB" sz="2800" b="0" dirty="0">
                <a:latin typeface="Lato"/>
                <a:ea typeface="Lato"/>
                <a:cs typeface="Lato"/>
                <a:sym typeface="Lato"/>
              </a:rPr>
              <a:t>Learners go out to their school environments, collect the materials that make the school grounds filthy and use them as resources to make something new or valuable in order to solve pollution problems as opposed to just throwing them carelessly and littering   </a:t>
            </a:r>
          </a:p>
          <a:p>
            <a:pPr>
              <a:spcAft>
                <a:spcPts val="1600"/>
              </a:spcAft>
            </a:pPr>
            <a:br>
              <a:rPr lang="en-GB" sz="2800" b="0" dirty="0">
                <a:latin typeface="Lato"/>
                <a:ea typeface="Lato"/>
                <a:cs typeface="Lato"/>
                <a:sym typeface="Lato"/>
              </a:rPr>
            </a:br>
            <a:endParaRPr lang="en-GB" sz="2400" dirty="0">
              <a:latin typeface="Lato"/>
              <a:ea typeface="Lato"/>
              <a:cs typeface="Lato"/>
              <a:sym typeface="Lato"/>
            </a:endParaRPr>
          </a:p>
        </p:txBody>
      </p:sp>
      <p:sp>
        <p:nvSpPr>
          <p:cNvPr id="2" name="TextBox 1">
            <a:extLst>
              <a:ext uri="{FF2B5EF4-FFF2-40B4-BE49-F238E27FC236}">
                <a16:creationId xmlns:a16="http://schemas.microsoft.com/office/drawing/2014/main" id="{6E740846-87FE-42F0-92DC-9229E545F7B7}"/>
              </a:ext>
            </a:extLst>
          </p:cNvPr>
          <p:cNvSpPr txBox="1"/>
          <p:nvPr/>
        </p:nvSpPr>
        <p:spPr>
          <a:xfrm>
            <a:off x="5314277" y="982469"/>
            <a:ext cx="3818965" cy="3785652"/>
          </a:xfrm>
          <a:prstGeom prst="rect">
            <a:avLst/>
          </a:prstGeom>
          <a:solidFill>
            <a:srgbClr val="0070C0"/>
          </a:solidFill>
        </p:spPr>
        <p:txBody>
          <a:bodyPr wrap="square" rtlCol="0">
            <a:spAutoFit/>
          </a:bodyPr>
          <a:lstStyle/>
          <a:p>
            <a:pPr algn="ctr"/>
            <a:r>
              <a:rPr lang="en-GB" sz="4000" dirty="0">
                <a:solidFill>
                  <a:schemeClr val="bg1"/>
                </a:solidFill>
              </a:rPr>
              <a:t>As aspects of consideration and central theme in conceptualising the lesson</a:t>
            </a:r>
          </a:p>
        </p:txBody>
      </p:sp>
    </p:spTree>
    <p:extLst>
      <p:ext uri="{BB962C8B-B14F-4D97-AF65-F5344CB8AC3E}">
        <p14:creationId xmlns:p14="http://schemas.microsoft.com/office/powerpoint/2010/main" val="1133311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90457" y="0"/>
            <a:ext cx="9208545" cy="5143499"/>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5400000">
            <a:off x="7844374" y="1009455"/>
            <a:ext cx="2072000" cy="736050"/>
          </a:xfrm>
          <a:prstGeom prst="rect">
            <a:avLst/>
          </a:prstGeom>
          <a:noFill/>
          <a:ln>
            <a:noFill/>
          </a:ln>
        </p:spPr>
      </p:pic>
      <p:sp>
        <p:nvSpPr>
          <p:cNvPr id="87" name="Google Shape;87;p15"/>
          <p:cNvSpPr txBox="1"/>
          <p:nvPr/>
        </p:nvSpPr>
        <p:spPr>
          <a:xfrm>
            <a:off x="344245" y="214054"/>
            <a:ext cx="7508837" cy="69008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solidFill>
                  <a:schemeClr val="lt2"/>
                </a:solidFill>
                <a:latin typeface="Raleway"/>
                <a:ea typeface="Raleway"/>
                <a:cs typeface="Raleway"/>
                <a:sym typeface="Raleway"/>
              </a:rPr>
              <a:t>Learner </a:t>
            </a:r>
            <a:r>
              <a:rPr lang="en-GB" sz="3600" b="1" dirty="0">
                <a:solidFill>
                  <a:srgbClr val="0070C0"/>
                </a:solidFill>
                <a:latin typeface="Raleway"/>
                <a:ea typeface="Raleway"/>
                <a:cs typeface="Raleway"/>
                <a:sym typeface="Raleway"/>
              </a:rPr>
              <a:t>Competence Focus</a:t>
            </a:r>
            <a:endParaRPr sz="3600" b="1" dirty="0">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86062" y="936413"/>
            <a:ext cx="8426287" cy="4154402"/>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b="1" i="1" dirty="0">
                <a:solidFill>
                  <a:srgbClr val="0070C0"/>
                </a:solidFill>
                <a:latin typeface="Raleway"/>
                <a:ea typeface="Raleway"/>
                <a:cs typeface="Raleway"/>
                <a:sym typeface="Raleway"/>
              </a:rPr>
              <a:t>Observation lens and Ultimate:</a:t>
            </a:r>
            <a:r>
              <a:rPr lang="en-US" sz="2400" b="1" dirty="0">
                <a:latin typeface="Raleway"/>
                <a:ea typeface="Raleway"/>
                <a:cs typeface="Raleway"/>
                <a:sym typeface="Raleway"/>
              </a:rPr>
              <a:t> Learners should do more (action-oriented; before, during and after the lesson) than just to know and have theoretical knowledge (parrots).</a:t>
            </a:r>
          </a:p>
          <a:p>
            <a:pPr marL="0" lvl="0" indent="0" algn="l" rtl="0">
              <a:lnSpc>
                <a:spcPct val="100000"/>
              </a:lnSpc>
              <a:spcBef>
                <a:spcPts val="0"/>
              </a:spcBef>
              <a:spcAft>
                <a:spcPts val="0"/>
              </a:spcAft>
              <a:buNone/>
            </a:pPr>
            <a:endParaRPr lang="en-US" sz="1400" b="1" dirty="0">
              <a:solidFill>
                <a:schemeClr val="dk2"/>
              </a:solidFill>
              <a:latin typeface="Raleway"/>
              <a:ea typeface="Raleway"/>
              <a:cs typeface="Raleway"/>
              <a:sym typeface="Raleway"/>
            </a:endParaRPr>
          </a:p>
          <a:p>
            <a:pPr marL="0" lvl="0" indent="0" algn="l" rtl="0">
              <a:lnSpc>
                <a:spcPct val="100000"/>
              </a:lnSpc>
              <a:spcBef>
                <a:spcPts val="0"/>
              </a:spcBef>
              <a:spcAft>
                <a:spcPts val="0"/>
              </a:spcAft>
              <a:buNone/>
            </a:pPr>
            <a:r>
              <a:rPr lang="en-US" sz="2400" b="1" dirty="0">
                <a:solidFill>
                  <a:schemeClr val="dk2"/>
                </a:solidFill>
                <a:latin typeface="Raleway"/>
                <a:ea typeface="Raleway"/>
                <a:cs typeface="Raleway"/>
                <a:sym typeface="Raleway"/>
              </a:rPr>
              <a:t>It w</a:t>
            </a:r>
            <a:r>
              <a:rPr lang="en-US" sz="2400" b="1" dirty="0">
                <a:latin typeface="Raleway"/>
                <a:ea typeface="Raleway"/>
                <a:cs typeface="Raleway"/>
                <a:sym typeface="Raleway"/>
              </a:rPr>
              <a:t>as noted during reflections by their Class Teacher (Teacher of English) that: </a:t>
            </a:r>
            <a:endParaRPr lang="en-GB" sz="2400" dirty="0">
              <a:solidFill>
                <a:schemeClr val="dk2"/>
              </a:solidFill>
              <a:latin typeface="Raleway"/>
              <a:ea typeface="Raleway"/>
              <a:cs typeface="Raleway"/>
              <a:sym typeface="Raleway"/>
            </a:endParaRPr>
          </a:p>
          <a:p>
            <a:pPr marL="457200" lvl="0" indent="-317500" algn="l" rtl="0">
              <a:lnSpc>
                <a:spcPct val="100000"/>
              </a:lnSpc>
              <a:spcBef>
                <a:spcPts val="1600"/>
              </a:spcBef>
              <a:spcAft>
                <a:spcPts val="0"/>
              </a:spcAft>
              <a:buClr>
                <a:schemeClr val="dk1"/>
              </a:buClr>
              <a:buSzPts val="1400"/>
              <a:buFont typeface="Raleway"/>
              <a:buChar char="➔"/>
            </a:pPr>
            <a:r>
              <a:rPr lang="en-GB" sz="2800" b="1" dirty="0">
                <a:solidFill>
                  <a:srgbClr val="0070C0"/>
                </a:solidFill>
                <a:latin typeface="Raleway"/>
                <a:ea typeface="Raleway"/>
                <a:cs typeface="Raleway"/>
                <a:sym typeface="Raleway"/>
              </a:rPr>
              <a:t>Almost every other pupil was involved (Learners were actively engaged)</a:t>
            </a:r>
            <a:endParaRPr lang="en-US" sz="2400" dirty="0">
              <a:solidFill>
                <a:schemeClr val="dk2"/>
              </a:solidFill>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90457" y="0"/>
            <a:ext cx="9208545" cy="5143499"/>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5400000">
            <a:off x="7844374" y="1009455"/>
            <a:ext cx="2072000" cy="736050"/>
          </a:xfrm>
          <a:prstGeom prst="rect">
            <a:avLst/>
          </a:prstGeom>
          <a:noFill/>
          <a:ln>
            <a:noFill/>
          </a:ln>
        </p:spPr>
      </p:pic>
      <p:sp>
        <p:nvSpPr>
          <p:cNvPr id="87" name="Google Shape;87;p15"/>
          <p:cNvSpPr txBox="1"/>
          <p:nvPr/>
        </p:nvSpPr>
        <p:spPr>
          <a:xfrm>
            <a:off x="344245" y="569065"/>
            <a:ext cx="7508837" cy="647054"/>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solidFill>
                  <a:schemeClr val="lt2"/>
                </a:solidFill>
                <a:latin typeface="Raleway"/>
                <a:ea typeface="Raleway"/>
                <a:cs typeface="Raleway"/>
                <a:sym typeface="Raleway"/>
              </a:rPr>
              <a:t>Learner </a:t>
            </a:r>
            <a:r>
              <a:rPr lang="en-GB" sz="3600" b="1" dirty="0">
                <a:solidFill>
                  <a:srgbClr val="0070C0"/>
                </a:solidFill>
                <a:latin typeface="Raleway"/>
                <a:ea typeface="Raleway"/>
                <a:cs typeface="Raleway"/>
                <a:sym typeface="Raleway"/>
              </a:rPr>
              <a:t>Competence Cont’d</a:t>
            </a:r>
            <a:endParaRPr sz="3600" b="1" dirty="0">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86062" y="1116525"/>
            <a:ext cx="8426287" cy="3898983"/>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US" sz="2400" b="1" dirty="0">
                <a:latin typeface="Raleway"/>
                <a:ea typeface="Raleway"/>
                <a:cs typeface="Raleway"/>
                <a:sym typeface="Raleway"/>
              </a:rPr>
              <a:t> </a:t>
            </a:r>
            <a:endParaRPr lang="en-GB" sz="2400" dirty="0">
              <a:solidFill>
                <a:schemeClr val="dk2"/>
              </a:solidFill>
              <a:latin typeface="Raleway"/>
              <a:ea typeface="Raleway"/>
              <a:cs typeface="Raleway"/>
              <a:sym typeface="Raleway"/>
            </a:endParaRPr>
          </a:p>
          <a:p>
            <a:pPr marL="457200" lvl="0" indent="-317500" algn="l" rtl="0">
              <a:lnSpc>
                <a:spcPct val="100000"/>
              </a:lnSpc>
              <a:spcBef>
                <a:spcPts val="1000"/>
              </a:spcBef>
              <a:spcAft>
                <a:spcPts val="0"/>
              </a:spcAft>
              <a:buClr>
                <a:schemeClr val="dk1"/>
              </a:buClr>
              <a:buSzPts val="1400"/>
              <a:buFont typeface="Raleway"/>
              <a:buChar char="➔"/>
            </a:pPr>
            <a:r>
              <a:rPr lang="en-US" sz="2800" b="1" dirty="0">
                <a:solidFill>
                  <a:schemeClr val="tx2"/>
                </a:solidFill>
                <a:latin typeface="Raleway"/>
                <a:ea typeface="Raleway"/>
                <a:cs typeface="Raleway"/>
                <a:sym typeface="Raleway"/>
              </a:rPr>
              <a:t>The learners used their imagination to create the products; all they needed was to be provoked</a:t>
            </a:r>
          </a:p>
          <a:p>
            <a:pPr marL="139700" lvl="0" indent="0" algn="l" rtl="0">
              <a:lnSpc>
                <a:spcPct val="100000"/>
              </a:lnSpc>
              <a:spcBef>
                <a:spcPts val="1000"/>
              </a:spcBef>
              <a:spcAft>
                <a:spcPts val="0"/>
              </a:spcAft>
              <a:buClr>
                <a:schemeClr val="dk1"/>
              </a:buClr>
              <a:buSzPts val="1400"/>
              <a:buNone/>
            </a:pPr>
            <a:r>
              <a:rPr lang="en-US" sz="2800" b="1" dirty="0">
                <a:solidFill>
                  <a:schemeClr val="dk1"/>
                </a:solidFill>
                <a:latin typeface="Raleway"/>
                <a:ea typeface="Raleway"/>
                <a:cs typeface="Raleway"/>
                <a:sym typeface="Raleway"/>
              </a:rPr>
              <a:t>   </a:t>
            </a:r>
            <a:r>
              <a:rPr lang="en-US" sz="2800" b="1" dirty="0">
                <a:solidFill>
                  <a:schemeClr val="accent1">
                    <a:lumMod val="60000"/>
                    <a:lumOff val="40000"/>
                  </a:schemeClr>
                </a:solidFill>
                <a:latin typeface="Raleway"/>
                <a:ea typeface="Raleway"/>
                <a:cs typeface="Raleway"/>
                <a:sym typeface="Raleway"/>
              </a:rPr>
              <a:t>(Learners exhibited their creativity, naturally   </a:t>
            </a:r>
          </a:p>
          <a:p>
            <a:pPr marL="139700" lvl="0" indent="0" algn="l" rtl="0">
              <a:lnSpc>
                <a:spcPct val="100000"/>
              </a:lnSpc>
              <a:spcBef>
                <a:spcPts val="1000"/>
              </a:spcBef>
              <a:spcAft>
                <a:spcPts val="0"/>
              </a:spcAft>
              <a:buClr>
                <a:schemeClr val="dk1"/>
              </a:buClr>
              <a:buSzPts val="1400"/>
              <a:buNone/>
            </a:pPr>
            <a:r>
              <a:rPr lang="en-US" sz="2800" b="1" dirty="0">
                <a:solidFill>
                  <a:schemeClr val="accent1">
                    <a:lumMod val="60000"/>
                    <a:lumOff val="40000"/>
                  </a:schemeClr>
                </a:solidFill>
                <a:latin typeface="Raleway"/>
                <a:ea typeface="Raleway"/>
                <a:cs typeface="Raleway"/>
                <a:sym typeface="Raleway"/>
              </a:rPr>
              <a:t>    and willingly)</a:t>
            </a:r>
          </a:p>
          <a:p>
            <a:pPr marL="457200" lvl="0" indent="-317500" algn="l" rtl="0">
              <a:lnSpc>
                <a:spcPct val="100000"/>
              </a:lnSpc>
              <a:spcBef>
                <a:spcPts val="1000"/>
              </a:spcBef>
              <a:spcAft>
                <a:spcPts val="0"/>
              </a:spcAft>
              <a:buClr>
                <a:schemeClr val="dk1"/>
              </a:buClr>
              <a:buSzPts val="1400"/>
              <a:buFont typeface="Raleway"/>
              <a:buChar char="➔"/>
            </a:pPr>
            <a:endParaRPr lang="en-US" sz="2400"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138521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90457" y="0"/>
            <a:ext cx="9208545" cy="5143499"/>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5400000">
            <a:off x="7844374" y="1009455"/>
            <a:ext cx="2072000" cy="736050"/>
          </a:xfrm>
          <a:prstGeom prst="rect">
            <a:avLst/>
          </a:prstGeom>
          <a:noFill/>
          <a:ln>
            <a:noFill/>
          </a:ln>
        </p:spPr>
      </p:pic>
      <p:sp>
        <p:nvSpPr>
          <p:cNvPr id="87" name="Google Shape;87;p15"/>
          <p:cNvSpPr txBox="1"/>
          <p:nvPr/>
        </p:nvSpPr>
        <p:spPr>
          <a:xfrm>
            <a:off x="344245" y="526026"/>
            <a:ext cx="7508837" cy="69008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solidFill>
                  <a:schemeClr val="lt2"/>
                </a:solidFill>
                <a:latin typeface="Raleway"/>
                <a:ea typeface="Raleway"/>
                <a:cs typeface="Raleway"/>
                <a:sym typeface="Raleway"/>
              </a:rPr>
              <a:t>Learner Competence  Cont’d</a:t>
            </a:r>
            <a:endParaRPr sz="3600" b="1" dirty="0">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118335" y="1205355"/>
            <a:ext cx="8283388" cy="3327900"/>
          </a:xfrm>
          <a:prstGeom prst="rect">
            <a:avLst/>
          </a:prstGeom>
        </p:spPr>
        <p:txBody>
          <a:bodyPr spcFirstLastPara="1" wrap="square" lIns="91425" tIns="91425" rIns="91425" bIns="91425" anchor="t" anchorCtr="0">
            <a:noAutofit/>
          </a:bodyPr>
          <a:lstStyle/>
          <a:p>
            <a:pPr marL="457200" lvl="0" indent="-317500" algn="l" rtl="0">
              <a:lnSpc>
                <a:spcPct val="100000"/>
              </a:lnSpc>
              <a:spcBef>
                <a:spcPts val="1600"/>
              </a:spcBef>
              <a:spcAft>
                <a:spcPts val="0"/>
              </a:spcAft>
              <a:buClr>
                <a:schemeClr val="dk1"/>
              </a:buClr>
              <a:buSzPts val="1400"/>
              <a:buFont typeface="Raleway"/>
              <a:buChar char="➔"/>
            </a:pPr>
            <a:r>
              <a:rPr lang="en-GB" sz="3200" b="1" dirty="0">
                <a:solidFill>
                  <a:srgbClr val="0070C0"/>
                </a:solidFill>
                <a:latin typeface="Raleway"/>
                <a:ea typeface="Raleway"/>
                <a:cs typeface="Raleway"/>
                <a:sym typeface="Raleway"/>
              </a:rPr>
              <a:t>Children made something from waste that they said could sell (value addition and good waste-management practices – 4Rs: Reduce, Re-Use, Recycle, &amp; Recover)</a:t>
            </a:r>
            <a:endParaRPr lang="en-US" sz="2800" b="1" dirty="0">
              <a:solidFill>
                <a:schemeClr val="dk1"/>
              </a:solidFill>
              <a:latin typeface="Raleway"/>
              <a:ea typeface="Raleway"/>
              <a:cs typeface="Raleway"/>
              <a:sym typeface="Raleway"/>
            </a:endParaRPr>
          </a:p>
          <a:p>
            <a:pPr marL="139700" lvl="0" indent="0" algn="l" rtl="0">
              <a:lnSpc>
                <a:spcPct val="100000"/>
              </a:lnSpc>
              <a:spcBef>
                <a:spcPts val="1000"/>
              </a:spcBef>
              <a:spcAft>
                <a:spcPts val="0"/>
              </a:spcAft>
              <a:buClr>
                <a:schemeClr val="dk1"/>
              </a:buClr>
              <a:buSzPts val="1400"/>
              <a:buNone/>
            </a:pPr>
            <a:endParaRPr lang="en-US" sz="2400"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306339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90457" y="0"/>
            <a:ext cx="9208545" cy="5143499"/>
          </a:xfrm>
          <a:prstGeom prst="rect">
            <a:avLst/>
          </a:prstGeom>
          <a:noFill/>
          <a:ln>
            <a:noFill/>
          </a:ln>
        </p:spPr>
      </p:pic>
      <p:pic>
        <p:nvPicPr>
          <p:cNvPr id="86" name="Google Shape;86;p15" descr="Piece of duct tape sticking a note to the slide"/>
          <p:cNvPicPr preferRelativeResize="0"/>
          <p:nvPr/>
        </p:nvPicPr>
        <p:blipFill rotWithShape="1">
          <a:blip r:embed="rId4">
            <a:alphaModFix/>
          </a:blip>
          <a:srcRect l="9244" t="5926" r="2118" b="10011"/>
          <a:stretch/>
        </p:blipFill>
        <p:spPr>
          <a:xfrm rot="5400000">
            <a:off x="7844374" y="1009455"/>
            <a:ext cx="2072000" cy="736050"/>
          </a:xfrm>
          <a:prstGeom prst="rect">
            <a:avLst/>
          </a:prstGeom>
          <a:noFill/>
          <a:ln>
            <a:noFill/>
          </a:ln>
        </p:spPr>
      </p:pic>
      <p:sp>
        <p:nvSpPr>
          <p:cNvPr id="87" name="Google Shape;87;p15"/>
          <p:cNvSpPr txBox="1"/>
          <p:nvPr/>
        </p:nvSpPr>
        <p:spPr>
          <a:xfrm>
            <a:off x="344245" y="224802"/>
            <a:ext cx="7508837" cy="614293"/>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GB" sz="3600" b="1" dirty="0">
                <a:solidFill>
                  <a:schemeClr val="lt2"/>
                </a:solidFill>
                <a:latin typeface="Raleway"/>
                <a:ea typeface="Raleway"/>
                <a:cs typeface="Raleway"/>
                <a:sym typeface="Raleway"/>
              </a:rPr>
              <a:t>Learner Competence  Cont’d</a:t>
            </a:r>
            <a:endParaRPr sz="3600" b="1" dirty="0">
              <a:solidFill>
                <a:schemeClr val="lt2"/>
              </a:solidFill>
              <a:latin typeface="Raleway"/>
              <a:ea typeface="Raleway"/>
              <a:cs typeface="Raleway"/>
              <a:sym typeface="Raleway"/>
            </a:endParaRPr>
          </a:p>
        </p:txBody>
      </p:sp>
      <p:sp>
        <p:nvSpPr>
          <p:cNvPr id="88" name="Google Shape;88;p15"/>
          <p:cNvSpPr txBox="1">
            <a:spLocks noGrp="1"/>
          </p:cNvSpPr>
          <p:nvPr>
            <p:ph type="body" idx="4294967295"/>
          </p:nvPr>
        </p:nvSpPr>
        <p:spPr>
          <a:xfrm>
            <a:off x="-1" y="516367"/>
            <a:ext cx="8692180" cy="4402330"/>
          </a:xfrm>
          <a:prstGeom prst="rect">
            <a:avLst/>
          </a:prstGeom>
        </p:spPr>
        <p:txBody>
          <a:bodyPr spcFirstLastPara="1" wrap="square" lIns="91425" tIns="0" rIns="0" bIns="91425" anchor="t" anchorCtr="0">
            <a:noAutofit/>
          </a:bodyPr>
          <a:lstStyle/>
          <a:p>
            <a:pPr marL="457200" lvl="0" indent="-317500" algn="l" rtl="0">
              <a:lnSpc>
                <a:spcPct val="100000"/>
              </a:lnSpc>
              <a:spcBef>
                <a:spcPts val="1600"/>
              </a:spcBef>
              <a:spcAft>
                <a:spcPts val="0"/>
              </a:spcAft>
              <a:buClr>
                <a:schemeClr val="dk1"/>
              </a:buClr>
              <a:buSzPts val="1400"/>
              <a:buFont typeface="Raleway"/>
              <a:buChar char="➔"/>
            </a:pPr>
            <a:r>
              <a:rPr lang="en-GB" sz="3200" b="1" dirty="0">
                <a:solidFill>
                  <a:schemeClr val="tx1"/>
                </a:solidFill>
                <a:latin typeface="Raleway"/>
                <a:ea typeface="Raleway"/>
                <a:cs typeface="Raleway"/>
                <a:sym typeface="Raleway"/>
              </a:rPr>
              <a:t>Children brought out a number of practical ideas and skills in the process that involved a range of other subjects (Subject integration involving simultaneous/seamless application of such subjects as: </a:t>
            </a:r>
          </a:p>
          <a:p>
            <a:pPr marL="139700" lvl="0" indent="0" algn="l" rtl="0">
              <a:lnSpc>
                <a:spcPct val="100000"/>
              </a:lnSpc>
              <a:spcBef>
                <a:spcPts val="1600"/>
              </a:spcBef>
              <a:spcAft>
                <a:spcPts val="0"/>
              </a:spcAft>
              <a:buClr>
                <a:schemeClr val="dk1"/>
              </a:buClr>
              <a:buSzPts val="1400"/>
              <a:buNone/>
            </a:pPr>
            <a:r>
              <a:rPr lang="en-GB" sz="2400" b="1" i="1" dirty="0">
                <a:solidFill>
                  <a:schemeClr val="accent3"/>
                </a:solidFill>
                <a:latin typeface="Raleway"/>
                <a:ea typeface="Raleway"/>
                <a:cs typeface="Raleway"/>
                <a:sym typeface="Raleway"/>
              </a:rPr>
              <a:t>Integrated Science, Mathematics, Creative and      Technology Studies, Expressive Arts, Home Economics, Social Studies (4Rs), </a:t>
            </a:r>
            <a:r>
              <a:rPr lang="en-GB" sz="2400" b="1" dirty="0">
                <a:solidFill>
                  <a:schemeClr val="accent3"/>
                </a:solidFill>
                <a:latin typeface="Raleway"/>
                <a:ea typeface="Raleway"/>
                <a:cs typeface="Raleway"/>
                <a:sym typeface="Raleway"/>
              </a:rPr>
              <a:t>etc.</a:t>
            </a:r>
            <a:endParaRPr lang="en-US" sz="2800" b="1" dirty="0">
              <a:solidFill>
                <a:schemeClr val="accent3"/>
              </a:solidFill>
              <a:latin typeface="Raleway"/>
              <a:ea typeface="Raleway"/>
              <a:cs typeface="Raleway"/>
              <a:sym typeface="Raleway"/>
            </a:endParaRPr>
          </a:p>
          <a:p>
            <a:pPr marL="139700" lvl="0" indent="0" algn="l" rtl="0">
              <a:lnSpc>
                <a:spcPct val="100000"/>
              </a:lnSpc>
              <a:spcBef>
                <a:spcPts val="1000"/>
              </a:spcBef>
              <a:spcAft>
                <a:spcPts val="0"/>
              </a:spcAft>
              <a:buClr>
                <a:schemeClr val="dk1"/>
              </a:buClr>
              <a:buSzPts val="1400"/>
              <a:buNone/>
            </a:pPr>
            <a:endParaRPr lang="en-US" sz="2400" dirty="0">
              <a:solidFill>
                <a:schemeClr val="dk2"/>
              </a:solidFill>
              <a:latin typeface="Raleway"/>
              <a:ea typeface="Raleway"/>
              <a:cs typeface="Raleway"/>
              <a:sym typeface="Raleway"/>
            </a:endParaRPr>
          </a:p>
        </p:txBody>
      </p:sp>
    </p:spTree>
    <p:extLst>
      <p:ext uri="{BB962C8B-B14F-4D97-AF65-F5344CB8AC3E}">
        <p14:creationId xmlns:p14="http://schemas.microsoft.com/office/powerpoint/2010/main" val="2542377255"/>
      </p:ext>
    </p:extLst>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879</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Raleway</vt:lpstr>
      <vt:lpstr>Lato</vt:lpstr>
      <vt:lpstr>Swiss</vt:lpstr>
      <vt:lpstr>Integrated Science  </vt:lpstr>
      <vt:lpstr>Concept</vt:lpstr>
      <vt:lpstr>Concept</vt:lpstr>
      <vt:lpstr>Lesson Conception</vt:lpstr>
      <vt:lpstr>Lesson Actualisation</vt:lpstr>
      <vt:lpstr>PowerPoint Presentation</vt:lpstr>
      <vt:lpstr>PowerPoint Presentation</vt:lpstr>
      <vt:lpstr>PowerPoint Presentation</vt:lpstr>
      <vt:lpstr>PowerPoint Presentation</vt:lpstr>
      <vt:lpstr>Lesson was an opportunity to make something new from waste (From Waste to Useful Product)  We learnt that waste around us can be used to make other things and not just to throw it  The things that we picked in the environment can cause sickness  The things we picked in the environment can be used to make things for sale     </vt:lpstr>
      <vt:lpstr>To rid the environment of filthy and disease  It’s a good waste management practice  For beautiful and appealing environment  For plants and animals to live in tranquility   </vt:lpstr>
      <vt:lpstr>Teach our friends about waste around us and how to sustainably manage it (manipulating matter through such aspects as modifying and processing it)  Perfect our ideas, skills and make something we may start using at home or sell     </vt:lpstr>
      <vt:lpstr>Multiplier-effect. (Cascading learning experiences / lessons learnt)   Other teachers, other than integrated science teachers were invited during lesson reflection with the grade teacher for the demo class as a way of sharing the major experiences and lesson focus- towards competence-based learning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Making Presentations That Stick</dc:title>
  <dc:creator>Mr</dc:creator>
  <cp:lastModifiedBy>Foster Mwanza</cp:lastModifiedBy>
  <cp:revision>47</cp:revision>
  <dcterms:modified xsi:type="dcterms:W3CDTF">2024-05-29T15:03:52Z</dcterms:modified>
</cp:coreProperties>
</file>