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6d75dfbe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6d75dfbe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6fb4d392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6fb4d392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Inference time as well as how many messages does it take before a threat can be detected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6fb4d392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6fb4d392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Depending on how the model works it may be promising at finding attackers agnostic of density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6d75dfbe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6d75dfbe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6fb4d392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6fb4d392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6fb4d392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6fb4d392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6fb4d392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6fb4d392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6d681b2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6d681b2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6fb4d392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6fb4d392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6fb4d392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6fb4d392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6fb4d392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6fb4d392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6fb4d392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6fb4d392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6d75dfbe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6d75dfbe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6d75dfb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6d75dfb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6fb4d392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6fb4d392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91860"/>
          </a:srgbClr>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83775"/>
            <a:ext cx="8520600" cy="69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30">
                <a:solidFill>
                  <a:srgbClr val="A4C2F4"/>
                </a:solidFill>
                <a:latin typeface="Calibri"/>
                <a:ea typeface="Calibri"/>
                <a:cs typeface="Calibri"/>
                <a:sym typeface="Calibri"/>
              </a:rPr>
              <a:t>Progress Report: </a:t>
            </a:r>
            <a:r>
              <a:rPr lang="en" sz="3630">
                <a:solidFill>
                  <a:srgbClr val="A4C2F4"/>
                </a:solidFill>
                <a:latin typeface="Calibri"/>
                <a:ea typeface="Calibri"/>
                <a:cs typeface="Calibri"/>
                <a:sym typeface="Calibri"/>
              </a:rPr>
              <a:t>V2X BSM </a:t>
            </a:r>
            <a:r>
              <a:rPr lang="en" sz="3630">
                <a:solidFill>
                  <a:srgbClr val="A4C2F4"/>
                </a:solidFill>
                <a:latin typeface="Calibri"/>
                <a:ea typeface="Calibri"/>
                <a:cs typeface="Calibri"/>
                <a:sym typeface="Calibri"/>
              </a:rPr>
              <a:t>Malicious</a:t>
            </a:r>
            <a:r>
              <a:rPr lang="en" sz="3630">
                <a:solidFill>
                  <a:srgbClr val="A4C2F4"/>
                </a:solidFill>
                <a:latin typeface="Calibri"/>
                <a:ea typeface="Calibri"/>
                <a:cs typeface="Calibri"/>
                <a:sym typeface="Calibri"/>
              </a:rPr>
              <a:t> Threat Detection</a:t>
            </a:r>
            <a:endParaRPr sz="3630">
              <a:solidFill>
                <a:srgbClr val="A4C2F4"/>
              </a:solidFill>
              <a:latin typeface="Calibri"/>
              <a:ea typeface="Calibri"/>
              <a:cs typeface="Calibri"/>
              <a:sym typeface="Calibri"/>
            </a:endParaRPr>
          </a:p>
        </p:txBody>
      </p:sp>
      <p:sp>
        <p:nvSpPr>
          <p:cNvPr id="55" name="Google Shape;55;p13"/>
          <p:cNvSpPr txBox="1"/>
          <p:nvPr>
            <p:ph idx="1" type="subTitle"/>
          </p:nvPr>
        </p:nvSpPr>
        <p:spPr>
          <a:xfrm>
            <a:off x="311700" y="2605525"/>
            <a:ext cx="8520600" cy="9963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900">
                <a:solidFill>
                  <a:schemeClr val="accent2"/>
                </a:solidFill>
                <a:latin typeface="Calibri"/>
                <a:ea typeface="Calibri"/>
                <a:cs typeface="Calibri"/>
                <a:sym typeface="Calibri"/>
              </a:rPr>
              <a:t>By: Aidan Lochbihler, Adam ALi Husseinat, Josimar Kouam</a:t>
            </a:r>
            <a:endParaRPr sz="1900">
              <a:solidFill>
                <a:schemeClr val="accent2"/>
              </a:solidFill>
              <a:latin typeface="Calibri"/>
              <a:ea typeface="Calibri"/>
              <a:cs typeface="Calibri"/>
              <a:sym typeface="Calibri"/>
            </a:endParaRPr>
          </a:p>
          <a:p>
            <a:pPr indent="0" lvl="0" marL="0" rtl="0" algn="ctr">
              <a:spcBef>
                <a:spcPts val="0"/>
              </a:spcBef>
              <a:spcAft>
                <a:spcPts val="0"/>
              </a:spcAft>
              <a:buNone/>
            </a:pPr>
            <a:r>
              <a:rPr lang="en" sz="1900">
                <a:solidFill>
                  <a:schemeClr val="accent2"/>
                </a:solidFill>
                <a:latin typeface="Calibri"/>
                <a:ea typeface="Calibri"/>
                <a:cs typeface="Calibri"/>
                <a:sym typeface="Calibri"/>
              </a:rPr>
              <a:t>SYSC 5804</a:t>
            </a:r>
            <a:endParaRPr sz="1900">
              <a:solidFill>
                <a:schemeClr val="accent2"/>
              </a:solidFill>
              <a:latin typeface="Calibri"/>
              <a:ea typeface="Calibri"/>
              <a:cs typeface="Calibri"/>
              <a:sym typeface="Calibri"/>
            </a:endParaRPr>
          </a:p>
          <a:p>
            <a:pPr indent="0" lvl="0" marL="0" rtl="0" algn="ctr">
              <a:spcBef>
                <a:spcPts val="0"/>
              </a:spcBef>
              <a:spcAft>
                <a:spcPts val="0"/>
              </a:spcAft>
              <a:buNone/>
            </a:pPr>
            <a:r>
              <a:rPr lang="en" sz="1900">
                <a:solidFill>
                  <a:schemeClr val="accent2"/>
                </a:solidFill>
                <a:latin typeface="Calibri"/>
                <a:ea typeface="Calibri"/>
                <a:cs typeface="Calibri"/>
                <a:sym typeface="Calibri"/>
              </a:rPr>
              <a:t>March 8th, 2023</a:t>
            </a:r>
            <a:endParaRPr sz="1900">
              <a:solidFill>
                <a:schemeClr val="accent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91860"/>
          </a:srgbClr>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FC5E8"/>
                </a:solidFill>
                <a:latin typeface="Calibri"/>
                <a:ea typeface="Calibri"/>
                <a:cs typeface="Calibri"/>
                <a:sym typeface="Calibri"/>
              </a:rPr>
              <a:t>Method: Organizing the Data</a:t>
            </a:r>
            <a:endParaRPr>
              <a:solidFill>
                <a:srgbClr val="9FC5E8"/>
              </a:solidFill>
              <a:latin typeface="Calibri"/>
              <a:ea typeface="Calibri"/>
              <a:cs typeface="Calibri"/>
              <a:sym typeface="Calibri"/>
            </a:endParaRPr>
          </a:p>
        </p:txBody>
      </p:sp>
      <p:sp>
        <p:nvSpPr>
          <p:cNvPr id="117" name="Google Shape;117;p22"/>
          <p:cNvSpPr txBox="1"/>
          <p:nvPr>
            <p:ph idx="1" type="body"/>
          </p:nvPr>
        </p:nvSpPr>
        <p:spPr>
          <a:xfrm>
            <a:off x="311700" y="1463275"/>
            <a:ext cx="8520600" cy="330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latin typeface="Calibri"/>
                <a:ea typeface="Calibri"/>
                <a:cs typeface="Calibri"/>
                <a:sym typeface="Calibri"/>
              </a:rPr>
              <a:t>Inter-Threat Detection: Analyzing the BSM messages of a car within itself </a:t>
            </a:r>
            <a:endParaRPr>
              <a:solidFill>
                <a:schemeClr val="accent2"/>
              </a:solidFill>
              <a:latin typeface="Calibri"/>
              <a:ea typeface="Calibri"/>
              <a:cs typeface="Calibri"/>
              <a:sym typeface="Calibri"/>
            </a:endParaRPr>
          </a:p>
          <a:p>
            <a:pPr indent="0" lvl="0" marL="0" rtl="0" algn="l">
              <a:spcBef>
                <a:spcPts val="0"/>
              </a:spcBef>
              <a:spcAft>
                <a:spcPts val="0"/>
              </a:spcAft>
              <a:buNone/>
            </a:pPr>
            <a:r>
              <a:rPr lang="en">
                <a:solidFill>
                  <a:schemeClr val="accent2"/>
                </a:solidFill>
                <a:latin typeface="Calibri"/>
                <a:ea typeface="Calibri"/>
                <a:cs typeface="Calibri"/>
                <a:sym typeface="Calibri"/>
              </a:rPr>
              <a:t>*(</a:t>
            </a:r>
            <a:r>
              <a:rPr lang="en">
                <a:solidFill>
                  <a:schemeClr val="accent2"/>
                </a:solidFill>
                <a:latin typeface="Calibri"/>
                <a:ea typeface="Calibri"/>
                <a:cs typeface="Calibri"/>
                <a:sym typeface="Calibri"/>
              </a:rPr>
              <a:t>Promising for high density scenarios)</a:t>
            </a:r>
            <a:endParaRPr>
              <a:solidFill>
                <a:schemeClr val="accent2"/>
              </a:solidFill>
              <a:latin typeface="Calibri"/>
              <a:ea typeface="Calibri"/>
              <a:cs typeface="Calibri"/>
              <a:sym typeface="Calibri"/>
            </a:endParaRPr>
          </a:p>
          <a:p>
            <a:pPr indent="0" lvl="0" marL="0" rtl="0" algn="l">
              <a:spcBef>
                <a:spcPts val="0"/>
              </a:spcBef>
              <a:spcAft>
                <a:spcPts val="0"/>
              </a:spcAft>
              <a:buNone/>
            </a:pPr>
            <a:r>
              <a:t/>
            </a:r>
            <a:endParaRPr>
              <a:solidFill>
                <a:schemeClr val="accent2"/>
              </a:solidFill>
              <a:latin typeface="Calibri"/>
              <a:ea typeface="Calibri"/>
              <a:cs typeface="Calibri"/>
              <a:sym typeface="Calibri"/>
            </a:endParaRPr>
          </a:p>
          <a:p>
            <a:pPr indent="0" lvl="0" marL="0" rtl="0" algn="l">
              <a:spcBef>
                <a:spcPts val="1200"/>
              </a:spcBef>
              <a:spcAft>
                <a:spcPts val="0"/>
              </a:spcAft>
              <a:buNone/>
            </a:pPr>
            <a:r>
              <a:rPr lang="en">
                <a:solidFill>
                  <a:schemeClr val="accent2"/>
                </a:solidFill>
                <a:latin typeface="Calibri"/>
                <a:ea typeface="Calibri"/>
                <a:cs typeface="Calibri"/>
                <a:sym typeface="Calibri"/>
              </a:rPr>
              <a:t>Intra-Threat Detection: Analyzing a BSM message from a car within the context of many BSM messages before it from all cars </a:t>
            </a:r>
            <a:endParaRPr>
              <a:solidFill>
                <a:schemeClr val="accent2"/>
              </a:solidFill>
              <a:latin typeface="Calibri"/>
              <a:ea typeface="Calibri"/>
              <a:cs typeface="Calibri"/>
              <a:sym typeface="Calibri"/>
            </a:endParaRPr>
          </a:p>
          <a:p>
            <a:pPr indent="0" lvl="0" marL="0" rtl="0" algn="l">
              <a:lnSpc>
                <a:spcPct val="100000"/>
              </a:lnSpc>
              <a:spcBef>
                <a:spcPts val="0"/>
              </a:spcBef>
              <a:spcAft>
                <a:spcPts val="0"/>
              </a:spcAft>
              <a:buNone/>
            </a:pPr>
            <a:r>
              <a:rPr lang="en">
                <a:solidFill>
                  <a:schemeClr val="accent2"/>
                </a:solidFill>
                <a:latin typeface="Calibri"/>
                <a:ea typeface="Calibri"/>
                <a:cs typeface="Calibri"/>
                <a:sym typeface="Calibri"/>
              </a:rPr>
              <a:t>*(Can detect threats faster)</a:t>
            </a:r>
            <a:endParaRPr>
              <a:solidFill>
                <a:schemeClr val="accent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91860"/>
          </a:srgbClr>
        </a:solidFill>
      </p:bgPr>
    </p:bg>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FC5E8"/>
                </a:solidFill>
                <a:latin typeface="Calibri"/>
                <a:ea typeface="Calibri"/>
                <a:cs typeface="Calibri"/>
                <a:sym typeface="Calibri"/>
              </a:rPr>
              <a:t>Method: Machine Learning and Deep Learning</a:t>
            </a:r>
            <a:endParaRPr>
              <a:solidFill>
                <a:srgbClr val="9FC5E8"/>
              </a:solidFill>
              <a:latin typeface="Calibri"/>
              <a:ea typeface="Calibri"/>
              <a:cs typeface="Calibri"/>
              <a:sym typeface="Calibri"/>
            </a:endParaRPr>
          </a:p>
        </p:txBody>
      </p:sp>
      <p:sp>
        <p:nvSpPr>
          <p:cNvPr id="123" name="Google Shape;123;p23"/>
          <p:cNvSpPr txBox="1"/>
          <p:nvPr>
            <p:ph idx="1" type="body"/>
          </p:nvPr>
        </p:nvSpPr>
        <p:spPr>
          <a:xfrm>
            <a:off x="273175" y="1158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accent2"/>
                </a:solidFill>
                <a:latin typeface="Calibri"/>
                <a:ea typeface="Calibri"/>
                <a:cs typeface="Calibri"/>
                <a:sym typeface="Calibri"/>
              </a:rPr>
              <a:t>Speed vs Accuracy:</a:t>
            </a:r>
            <a:endParaRPr>
              <a:solidFill>
                <a:schemeClr val="accent2"/>
              </a:solidFill>
              <a:latin typeface="Calibri"/>
              <a:ea typeface="Calibri"/>
              <a:cs typeface="Calibri"/>
              <a:sym typeface="Calibri"/>
            </a:endParaRPr>
          </a:p>
          <a:p>
            <a:pPr indent="-342900" lvl="0" marL="457200" rtl="0" algn="l">
              <a:spcBef>
                <a:spcPts val="120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In most deep learning problems high classification accuracy is all that matters</a:t>
            </a:r>
            <a:endParaRPr>
              <a:solidFill>
                <a:schemeClr val="accent2"/>
              </a:solidFill>
              <a:latin typeface="Calibri"/>
              <a:ea typeface="Calibri"/>
              <a:cs typeface="Calibri"/>
              <a:sym typeface="Calibri"/>
            </a:endParaRPr>
          </a:p>
          <a:p>
            <a:pPr indent="-342900" lvl="0" marL="457200" rtl="0" algn="l">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But in this case speed can be equally as important (Inference time &amp; number of BSMs needed*)</a:t>
            </a:r>
            <a:endParaRPr>
              <a:solidFill>
                <a:schemeClr val="accent2"/>
              </a:solidFill>
              <a:latin typeface="Calibri"/>
              <a:ea typeface="Calibri"/>
              <a:cs typeface="Calibri"/>
              <a:sym typeface="Calibri"/>
            </a:endParaRPr>
          </a:p>
          <a:p>
            <a:pPr indent="0" lvl="0" marL="0" rtl="0" algn="l">
              <a:spcBef>
                <a:spcPts val="1200"/>
              </a:spcBef>
              <a:spcAft>
                <a:spcPts val="0"/>
              </a:spcAft>
              <a:buNone/>
            </a:pPr>
            <a:r>
              <a:rPr lang="en">
                <a:solidFill>
                  <a:schemeClr val="accent2"/>
                </a:solidFill>
                <a:latin typeface="Calibri"/>
                <a:ea typeface="Calibri"/>
                <a:cs typeface="Calibri"/>
                <a:sym typeface="Calibri"/>
              </a:rPr>
              <a:t>Speed:</a:t>
            </a:r>
            <a:endParaRPr>
              <a:solidFill>
                <a:schemeClr val="accent2"/>
              </a:solidFill>
              <a:latin typeface="Calibri"/>
              <a:ea typeface="Calibri"/>
              <a:cs typeface="Calibri"/>
              <a:sym typeface="Calibri"/>
            </a:endParaRPr>
          </a:p>
          <a:p>
            <a:pPr indent="-342900" lvl="0" marL="457200" rtl="0" algn="l">
              <a:spcBef>
                <a:spcPts val="120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XGBoost, Neural Network</a:t>
            </a:r>
            <a:endParaRPr>
              <a:solidFill>
                <a:schemeClr val="accent2"/>
              </a:solidFill>
              <a:latin typeface="Calibri"/>
              <a:ea typeface="Calibri"/>
              <a:cs typeface="Calibri"/>
              <a:sym typeface="Calibri"/>
            </a:endParaRPr>
          </a:p>
          <a:p>
            <a:pPr indent="0" lvl="0" marL="0" rtl="0" algn="l">
              <a:spcBef>
                <a:spcPts val="1200"/>
              </a:spcBef>
              <a:spcAft>
                <a:spcPts val="0"/>
              </a:spcAft>
              <a:buNone/>
            </a:pPr>
            <a:r>
              <a:rPr lang="en">
                <a:solidFill>
                  <a:schemeClr val="accent2"/>
                </a:solidFill>
                <a:latin typeface="Calibri"/>
                <a:ea typeface="Calibri"/>
                <a:cs typeface="Calibri"/>
                <a:sym typeface="Calibri"/>
              </a:rPr>
              <a:t>Accuracy:</a:t>
            </a:r>
            <a:endParaRPr>
              <a:solidFill>
                <a:schemeClr val="accent2"/>
              </a:solidFill>
              <a:latin typeface="Calibri"/>
              <a:ea typeface="Calibri"/>
              <a:cs typeface="Calibri"/>
              <a:sym typeface="Calibri"/>
            </a:endParaRPr>
          </a:p>
          <a:p>
            <a:pPr indent="-342900" lvl="0" marL="457200" rtl="0" algn="l">
              <a:spcBef>
                <a:spcPts val="120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LSTM, Transformer</a:t>
            </a:r>
            <a:endParaRPr>
              <a:solidFill>
                <a:schemeClr val="accent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91860"/>
          </a:srgbClr>
        </a:solidFill>
      </p:bgPr>
    </p:bg>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FC5E8"/>
                </a:solidFill>
                <a:latin typeface="Calibri"/>
                <a:ea typeface="Calibri"/>
                <a:cs typeface="Calibri"/>
                <a:sym typeface="Calibri"/>
              </a:rPr>
              <a:t>Challenges &amp; Next Steps</a:t>
            </a:r>
            <a:endParaRPr>
              <a:solidFill>
                <a:srgbClr val="9FC5E8"/>
              </a:solidFill>
              <a:latin typeface="Calibri"/>
              <a:ea typeface="Calibri"/>
              <a:cs typeface="Calibri"/>
              <a:sym typeface="Calibri"/>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Current LSTM models achieve about 80% accuracy</a:t>
            </a:r>
            <a:endParaRPr>
              <a:solidFill>
                <a:schemeClr val="accent2"/>
              </a:solidFill>
              <a:latin typeface="Calibri"/>
              <a:ea typeface="Calibri"/>
              <a:cs typeface="Calibri"/>
              <a:sym typeface="Calibri"/>
            </a:endParaRPr>
          </a:p>
          <a:p>
            <a:pPr indent="-317500" lvl="1" marL="914400" rtl="0" algn="l">
              <a:spcBef>
                <a:spcPts val="0"/>
              </a:spcBef>
              <a:spcAft>
                <a:spcPts val="0"/>
              </a:spcAft>
              <a:buClr>
                <a:schemeClr val="accent2"/>
              </a:buClr>
              <a:buSzPts val="1400"/>
              <a:buFont typeface="Calibri"/>
              <a:buChar char="○"/>
            </a:pPr>
            <a:r>
              <a:rPr lang="en">
                <a:solidFill>
                  <a:schemeClr val="accent2"/>
                </a:solidFill>
                <a:latin typeface="Calibri"/>
                <a:ea typeface="Calibri"/>
                <a:cs typeface="Calibri"/>
                <a:sym typeface="Calibri"/>
              </a:rPr>
              <a:t>BUT is over predicting the majority class</a:t>
            </a:r>
            <a:endParaRPr>
              <a:solidFill>
                <a:schemeClr val="accent2"/>
              </a:solidFill>
              <a:latin typeface="Calibri"/>
              <a:ea typeface="Calibri"/>
              <a:cs typeface="Calibri"/>
              <a:sym typeface="Calibri"/>
            </a:endParaRPr>
          </a:p>
          <a:p>
            <a:pPr indent="0" lvl="0" marL="0" rtl="0" algn="l">
              <a:spcBef>
                <a:spcPts val="1200"/>
              </a:spcBef>
              <a:spcAft>
                <a:spcPts val="0"/>
              </a:spcAft>
              <a:buNone/>
            </a:pPr>
            <a:r>
              <a:t/>
            </a:r>
            <a:endParaRPr sz="100">
              <a:solidFill>
                <a:schemeClr val="accent2"/>
              </a:solidFill>
              <a:latin typeface="Calibri"/>
              <a:ea typeface="Calibri"/>
              <a:cs typeface="Calibri"/>
              <a:sym typeface="Calibri"/>
            </a:endParaRPr>
          </a:p>
          <a:p>
            <a:pPr indent="-342900" lvl="0" marL="457200" rtl="0" algn="l">
              <a:spcBef>
                <a:spcPts val="120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In the dataset and in the real world application attackers will be much more </a:t>
            </a:r>
            <a:r>
              <a:rPr lang="en">
                <a:solidFill>
                  <a:schemeClr val="accent2"/>
                </a:solidFill>
                <a:latin typeface="Calibri"/>
                <a:ea typeface="Calibri"/>
                <a:cs typeface="Calibri"/>
                <a:sym typeface="Calibri"/>
              </a:rPr>
              <a:t>infrequent</a:t>
            </a:r>
            <a:r>
              <a:rPr lang="en">
                <a:solidFill>
                  <a:schemeClr val="accent2"/>
                </a:solidFill>
                <a:latin typeface="Calibri"/>
                <a:ea typeface="Calibri"/>
                <a:cs typeface="Calibri"/>
                <a:sym typeface="Calibri"/>
              </a:rPr>
              <a:t> than normal cars</a:t>
            </a:r>
            <a:endParaRPr>
              <a:solidFill>
                <a:schemeClr val="accent2"/>
              </a:solidFill>
              <a:latin typeface="Calibri"/>
              <a:ea typeface="Calibri"/>
              <a:cs typeface="Calibri"/>
              <a:sym typeface="Calibri"/>
            </a:endParaRPr>
          </a:p>
          <a:p>
            <a:pPr indent="-317500" lvl="1" marL="914400" rtl="0" algn="l">
              <a:spcBef>
                <a:spcPts val="0"/>
              </a:spcBef>
              <a:spcAft>
                <a:spcPts val="0"/>
              </a:spcAft>
              <a:buClr>
                <a:schemeClr val="accent2"/>
              </a:buClr>
              <a:buSzPts val="1400"/>
              <a:buFont typeface="Calibri"/>
              <a:buChar char="○"/>
            </a:pPr>
            <a:r>
              <a:rPr lang="en">
                <a:solidFill>
                  <a:schemeClr val="accent2"/>
                </a:solidFill>
                <a:latin typeface="Calibri"/>
                <a:ea typeface="Calibri"/>
                <a:cs typeface="Calibri"/>
                <a:sym typeface="Calibri"/>
              </a:rPr>
              <a:t>Therefore there will be a significant class </a:t>
            </a:r>
            <a:r>
              <a:rPr lang="en">
                <a:solidFill>
                  <a:schemeClr val="accent2"/>
                </a:solidFill>
                <a:latin typeface="Calibri"/>
                <a:ea typeface="Calibri"/>
                <a:cs typeface="Calibri"/>
                <a:sym typeface="Calibri"/>
              </a:rPr>
              <a:t>imbalance</a:t>
            </a:r>
            <a:endParaRPr>
              <a:solidFill>
                <a:schemeClr val="accent2"/>
              </a:solidFill>
              <a:latin typeface="Calibri"/>
              <a:ea typeface="Calibri"/>
              <a:cs typeface="Calibri"/>
              <a:sym typeface="Calibri"/>
            </a:endParaRPr>
          </a:p>
          <a:p>
            <a:pPr indent="-342900" lvl="0" marL="457200" rtl="0" algn="l">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Currently the model is having trouble with this </a:t>
            </a:r>
            <a:r>
              <a:rPr lang="en">
                <a:solidFill>
                  <a:schemeClr val="accent2"/>
                </a:solidFill>
                <a:latin typeface="Calibri"/>
                <a:ea typeface="Calibri"/>
                <a:cs typeface="Calibri"/>
                <a:sym typeface="Calibri"/>
              </a:rPr>
              <a:t>imbalance</a:t>
            </a:r>
            <a:r>
              <a:rPr lang="en">
                <a:solidFill>
                  <a:schemeClr val="accent2"/>
                </a:solidFill>
                <a:latin typeface="Calibri"/>
                <a:ea typeface="Calibri"/>
                <a:cs typeface="Calibri"/>
                <a:sym typeface="Calibri"/>
              </a:rPr>
              <a:t> </a:t>
            </a:r>
            <a:endParaRPr>
              <a:solidFill>
                <a:schemeClr val="accent2"/>
              </a:solidFill>
              <a:latin typeface="Calibri"/>
              <a:ea typeface="Calibri"/>
              <a:cs typeface="Calibri"/>
              <a:sym typeface="Calibri"/>
            </a:endParaRPr>
          </a:p>
          <a:p>
            <a:pPr indent="-317500" lvl="1" marL="914400" rtl="0" algn="l">
              <a:spcBef>
                <a:spcPts val="0"/>
              </a:spcBef>
              <a:spcAft>
                <a:spcPts val="0"/>
              </a:spcAft>
              <a:buClr>
                <a:schemeClr val="accent2"/>
              </a:buClr>
              <a:buSzPts val="1400"/>
              <a:buFont typeface="Calibri"/>
              <a:buChar char="○"/>
            </a:pPr>
            <a:r>
              <a:rPr lang="en">
                <a:solidFill>
                  <a:schemeClr val="accent2"/>
                </a:solidFill>
                <a:latin typeface="Calibri"/>
                <a:ea typeface="Calibri"/>
                <a:cs typeface="Calibri"/>
                <a:sym typeface="Calibri"/>
              </a:rPr>
              <a:t>However methods such as SMOTE (Synthetic Minority Oversampling TEchnique) and weighted loss functions are being used to correct this</a:t>
            </a:r>
            <a:endParaRPr>
              <a:solidFill>
                <a:schemeClr val="accent2"/>
              </a:solidFill>
              <a:latin typeface="Calibri"/>
              <a:ea typeface="Calibri"/>
              <a:cs typeface="Calibri"/>
              <a:sym typeface="Calibri"/>
            </a:endParaRPr>
          </a:p>
          <a:p>
            <a:pPr indent="-342900" lvl="0" marL="457200" rtl="0" algn="l">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Another challenge is deciding the way in which different car density scenarios will be handled</a:t>
            </a:r>
            <a:endParaRPr>
              <a:solidFill>
                <a:schemeClr val="accent2"/>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91860"/>
          </a:srgbClr>
        </a:solidFill>
      </p:bgPr>
    </p:bg>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FC5E8"/>
                </a:solidFill>
                <a:latin typeface="Calibri"/>
                <a:ea typeface="Calibri"/>
                <a:cs typeface="Calibri"/>
                <a:sym typeface="Calibri"/>
              </a:rPr>
              <a:t>Method: BSM Densities</a:t>
            </a:r>
            <a:endParaRPr>
              <a:solidFill>
                <a:srgbClr val="9FC5E8"/>
              </a:solidFill>
              <a:latin typeface="Calibri"/>
              <a:ea typeface="Calibri"/>
              <a:cs typeface="Calibri"/>
              <a:sym typeface="Calibri"/>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accent2"/>
                </a:solidFill>
                <a:latin typeface="Calibri"/>
                <a:ea typeface="Calibri"/>
                <a:cs typeface="Calibri"/>
                <a:sym typeface="Calibri"/>
              </a:rPr>
              <a:t>In all cases vehicles are sending BSMs at ~10Hz. </a:t>
            </a:r>
            <a:r>
              <a:rPr lang="en">
                <a:solidFill>
                  <a:schemeClr val="accent2"/>
                </a:solidFill>
                <a:latin typeface="Calibri"/>
                <a:ea typeface="Calibri"/>
                <a:cs typeface="Calibri"/>
                <a:sym typeface="Calibri"/>
              </a:rPr>
              <a:t>Percent</a:t>
            </a:r>
            <a:r>
              <a:rPr lang="en">
                <a:solidFill>
                  <a:schemeClr val="accent2"/>
                </a:solidFill>
                <a:latin typeface="Calibri"/>
                <a:ea typeface="Calibri"/>
                <a:cs typeface="Calibri"/>
                <a:sym typeface="Calibri"/>
              </a:rPr>
              <a:t> of cars that are attackers remains similar</a:t>
            </a:r>
            <a:endParaRPr>
              <a:solidFill>
                <a:schemeClr val="accent2"/>
              </a:solidFill>
              <a:latin typeface="Calibri"/>
              <a:ea typeface="Calibri"/>
              <a:cs typeface="Calibri"/>
              <a:sym typeface="Calibri"/>
            </a:endParaRPr>
          </a:p>
          <a:p>
            <a:pPr indent="0" lvl="0" marL="0" rtl="0" algn="l">
              <a:spcBef>
                <a:spcPts val="1200"/>
              </a:spcBef>
              <a:spcAft>
                <a:spcPts val="0"/>
              </a:spcAft>
              <a:buNone/>
            </a:pPr>
            <a:r>
              <a:rPr lang="en">
                <a:solidFill>
                  <a:schemeClr val="accent2"/>
                </a:solidFill>
                <a:latin typeface="Calibri"/>
                <a:ea typeface="Calibri"/>
                <a:cs typeface="Calibri"/>
                <a:sym typeface="Calibri"/>
              </a:rPr>
              <a:t>Low Density:</a:t>
            </a:r>
            <a:endParaRPr>
              <a:solidFill>
                <a:schemeClr val="accent2"/>
              </a:solidFill>
              <a:latin typeface="Calibri"/>
              <a:ea typeface="Calibri"/>
              <a:cs typeface="Calibri"/>
              <a:sym typeface="Calibri"/>
            </a:endParaRPr>
          </a:p>
          <a:p>
            <a:pPr indent="-342900" lvl="0" marL="457200" rtl="0" algn="l">
              <a:spcBef>
                <a:spcPts val="120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35-39 vehicles</a:t>
            </a:r>
            <a:endParaRPr>
              <a:solidFill>
                <a:schemeClr val="accent2"/>
              </a:solidFill>
              <a:latin typeface="Calibri"/>
              <a:ea typeface="Calibri"/>
              <a:cs typeface="Calibri"/>
              <a:sym typeface="Calibri"/>
            </a:endParaRPr>
          </a:p>
          <a:p>
            <a:pPr indent="0" lvl="0" marL="0" rtl="0" algn="l">
              <a:spcBef>
                <a:spcPts val="1200"/>
              </a:spcBef>
              <a:spcAft>
                <a:spcPts val="0"/>
              </a:spcAft>
              <a:buNone/>
            </a:pPr>
            <a:r>
              <a:rPr lang="en">
                <a:solidFill>
                  <a:schemeClr val="accent2"/>
                </a:solidFill>
                <a:latin typeface="Calibri"/>
                <a:ea typeface="Calibri"/>
                <a:cs typeface="Calibri"/>
                <a:sym typeface="Calibri"/>
              </a:rPr>
              <a:t>Medium </a:t>
            </a:r>
            <a:r>
              <a:rPr lang="en">
                <a:solidFill>
                  <a:schemeClr val="accent2"/>
                </a:solidFill>
                <a:latin typeface="Calibri"/>
                <a:ea typeface="Calibri"/>
                <a:cs typeface="Calibri"/>
                <a:sym typeface="Calibri"/>
              </a:rPr>
              <a:t>Density:</a:t>
            </a:r>
            <a:endParaRPr>
              <a:solidFill>
                <a:schemeClr val="accent2"/>
              </a:solidFill>
              <a:latin typeface="Calibri"/>
              <a:ea typeface="Calibri"/>
              <a:cs typeface="Calibri"/>
              <a:sym typeface="Calibri"/>
            </a:endParaRPr>
          </a:p>
          <a:p>
            <a:pPr indent="-342900" lvl="0" marL="457200" rtl="0" algn="l">
              <a:spcBef>
                <a:spcPts val="120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97-108 vehicles</a:t>
            </a:r>
            <a:endParaRPr>
              <a:solidFill>
                <a:schemeClr val="accent2"/>
              </a:solidFill>
              <a:latin typeface="Calibri"/>
              <a:ea typeface="Calibri"/>
              <a:cs typeface="Calibri"/>
              <a:sym typeface="Calibri"/>
            </a:endParaRPr>
          </a:p>
          <a:p>
            <a:pPr indent="0" lvl="0" marL="0" rtl="0" algn="l">
              <a:spcBef>
                <a:spcPts val="1200"/>
              </a:spcBef>
              <a:spcAft>
                <a:spcPts val="0"/>
              </a:spcAft>
              <a:buNone/>
            </a:pPr>
            <a:r>
              <a:rPr lang="en">
                <a:solidFill>
                  <a:schemeClr val="accent2"/>
                </a:solidFill>
                <a:latin typeface="Calibri"/>
                <a:ea typeface="Calibri"/>
                <a:cs typeface="Calibri"/>
                <a:sym typeface="Calibri"/>
              </a:rPr>
              <a:t>High Density:</a:t>
            </a:r>
            <a:endParaRPr>
              <a:solidFill>
                <a:schemeClr val="accent2"/>
              </a:solidFill>
              <a:latin typeface="Calibri"/>
              <a:ea typeface="Calibri"/>
              <a:cs typeface="Calibri"/>
              <a:sym typeface="Calibri"/>
            </a:endParaRPr>
          </a:p>
          <a:p>
            <a:pPr indent="-342900" lvl="0" marL="457200" rtl="0" algn="l">
              <a:spcBef>
                <a:spcPts val="120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491-519  vehicles</a:t>
            </a:r>
            <a:endParaRPr>
              <a:solidFill>
                <a:schemeClr val="accent2"/>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91860"/>
          </a:srgbClr>
        </a:solidFill>
      </p:bgPr>
    </p:bg>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FC5E8"/>
                </a:solidFill>
                <a:latin typeface="Calibri"/>
                <a:ea typeface="Calibri"/>
                <a:cs typeface="Calibri"/>
                <a:sym typeface="Calibri"/>
              </a:rPr>
              <a:t>5G Vision</a:t>
            </a:r>
            <a:endParaRPr>
              <a:solidFill>
                <a:srgbClr val="9FC5E8"/>
              </a:solidFill>
              <a:latin typeface="Calibri"/>
              <a:ea typeface="Calibri"/>
              <a:cs typeface="Calibri"/>
              <a:sym typeface="Calibri"/>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latin typeface="Calibri"/>
                <a:ea typeface="Calibri"/>
                <a:cs typeface="Calibri"/>
                <a:sym typeface="Calibri"/>
              </a:rPr>
              <a:t>As in PMI (Precoding Matrix Information) of CSI (Channel-State-Information) message in 5G eMBB network, BSM provide information about the vehicular position that system use to control and coordinate the other vehicles and overall traffic safety. </a:t>
            </a:r>
            <a:endParaRPr>
              <a:solidFill>
                <a:schemeClr val="accent2"/>
              </a:solidFill>
              <a:latin typeface="Calibri"/>
              <a:ea typeface="Calibri"/>
              <a:cs typeface="Calibri"/>
              <a:sym typeface="Calibri"/>
            </a:endParaRPr>
          </a:p>
          <a:p>
            <a:pPr indent="0" lvl="0" marL="0" rtl="0" algn="l">
              <a:spcBef>
                <a:spcPts val="1200"/>
              </a:spcBef>
              <a:spcAft>
                <a:spcPts val="0"/>
              </a:spcAft>
              <a:buNone/>
            </a:pPr>
            <a:r>
              <a:rPr lang="en">
                <a:solidFill>
                  <a:schemeClr val="accent2"/>
                </a:solidFill>
                <a:latin typeface="Calibri"/>
                <a:ea typeface="Calibri"/>
                <a:cs typeface="Calibri"/>
                <a:sym typeface="Calibri"/>
              </a:rPr>
              <a:t>An attacker may manipulate this information and cause a traffic congestion or blocking, more dangerous, false BSM information may lead to a sudden actions from other vehicles as a response for these false information and lead to serious dangers like sudden breaking or speeding behaviour while a vehicle is in front and close in reality so an accident happened.</a:t>
            </a:r>
            <a:endParaRPr>
              <a:solidFill>
                <a:schemeClr val="accent2"/>
              </a:solidFill>
              <a:latin typeface="Calibri"/>
              <a:ea typeface="Calibri"/>
              <a:cs typeface="Calibri"/>
              <a:sym typeface="Calibri"/>
            </a:endParaRPr>
          </a:p>
          <a:p>
            <a:pPr indent="0" lvl="0" marL="0" rtl="0" algn="l">
              <a:spcBef>
                <a:spcPts val="1200"/>
              </a:spcBef>
              <a:spcAft>
                <a:spcPts val="1200"/>
              </a:spcAft>
              <a:buNone/>
            </a:pPr>
            <a:r>
              <a:t/>
            </a:r>
            <a:endParaRPr>
              <a:solidFill>
                <a:schemeClr val="accent2"/>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91860"/>
          </a:srgbClr>
        </a:solidFill>
      </p:bgPr>
    </p:bg>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FC5E8"/>
                </a:solidFill>
                <a:latin typeface="Calibri"/>
                <a:ea typeface="Calibri"/>
                <a:cs typeface="Calibri"/>
                <a:sym typeface="Calibri"/>
              </a:rPr>
              <a:t>5G Network Security Potential Solutions</a:t>
            </a:r>
            <a:endParaRPr>
              <a:solidFill>
                <a:srgbClr val="9FC5E8"/>
              </a:solidFill>
              <a:latin typeface="Calibri"/>
              <a:ea typeface="Calibri"/>
              <a:cs typeface="Calibri"/>
              <a:sym typeface="Calibri"/>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solidFill>
                  <a:schemeClr val="accent2"/>
                </a:solidFill>
              </a:rPr>
              <a:t>1 - BSM contents Verification using gNB.</a:t>
            </a:r>
            <a:endParaRPr>
              <a:solidFill>
                <a:schemeClr val="accent2"/>
              </a:solidFill>
            </a:endParaRPr>
          </a:p>
          <a:p>
            <a:pPr indent="0" lvl="0" marL="0" rtl="0" algn="l">
              <a:lnSpc>
                <a:spcPct val="115000"/>
              </a:lnSpc>
              <a:spcBef>
                <a:spcPts val="0"/>
              </a:spcBef>
              <a:spcAft>
                <a:spcPts val="0"/>
              </a:spcAft>
              <a:buNone/>
            </a:pPr>
            <a:r>
              <a:rPr lang="en">
                <a:solidFill>
                  <a:schemeClr val="accent2"/>
                </a:solidFill>
              </a:rPr>
              <a:t>2 - BSM contents Verification using other Vehicles.</a:t>
            </a:r>
            <a:endParaRPr>
              <a:solidFill>
                <a:schemeClr val="accent2"/>
              </a:solidFill>
            </a:endParaRPr>
          </a:p>
          <a:p>
            <a:pPr indent="0" lvl="0" marL="0" rtl="0" algn="l">
              <a:lnSpc>
                <a:spcPct val="115000"/>
              </a:lnSpc>
              <a:spcBef>
                <a:spcPts val="0"/>
              </a:spcBef>
              <a:spcAft>
                <a:spcPts val="0"/>
              </a:spcAft>
              <a:buNone/>
            </a:pPr>
            <a:r>
              <a:rPr lang="en">
                <a:solidFill>
                  <a:schemeClr val="accent2"/>
                </a:solidFill>
              </a:rPr>
              <a:t>3 - BSM contents Verification using RSUs.</a:t>
            </a:r>
            <a:endParaRPr>
              <a:solidFill>
                <a:schemeClr val="accent2"/>
              </a:solidFill>
            </a:endParaRPr>
          </a:p>
          <a:p>
            <a:pPr indent="0" lvl="0" marL="0" rtl="0" algn="l">
              <a:lnSpc>
                <a:spcPct val="115000"/>
              </a:lnSpc>
              <a:spcBef>
                <a:spcPts val="0"/>
              </a:spcBef>
              <a:spcAft>
                <a:spcPts val="0"/>
              </a:spcAft>
              <a:buNone/>
            </a:pPr>
            <a:r>
              <a:rPr lang="en">
                <a:solidFill>
                  <a:schemeClr val="accent2"/>
                </a:solidFill>
              </a:rPr>
              <a:t>4 - BSM contents Verification optional fields in the BSM.</a:t>
            </a:r>
            <a:endParaRPr>
              <a:solidFill>
                <a:schemeClr val="accent2"/>
              </a:solidFill>
            </a:endParaRPr>
          </a:p>
          <a:p>
            <a:pPr indent="0" lvl="0" marL="0" rtl="0" algn="l">
              <a:lnSpc>
                <a:spcPct val="115000"/>
              </a:lnSpc>
              <a:spcBef>
                <a:spcPts val="0"/>
              </a:spcBef>
              <a:spcAft>
                <a:spcPts val="0"/>
              </a:spcAft>
              <a:buNone/>
            </a:pPr>
            <a:r>
              <a:rPr lang="en">
                <a:solidFill>
                  <a:schemeClr val="accent2"/>
                </a:solidFill>
              </a:rPr>
              <a:t>5 - Other 5G features and aspects.</a:t>
            </a:r>
            <a:endParaRPr>
              <a:solidFill>
                <a:schemeClr val="accent2"/>
              </a:solidFill>
            </a:endParaRPr>
          </a:p>
          <a:p>
            <a:pPr indent="0" lvl="0" marL="0" rtl="0" algn="l">
              <a:lnSpc>
                <a:spcPct val="115000"/>
              </a:lnSpc>
              <a:spcBef>
                <a:spcPts val="0"/>
              </a:spcBef>
              <a:spcAft>
                <a:spcPts val="0"/>
              </a:spcAft>
              <a:buNone/>
            </a:pPr>
            <a:r>
              <a:t/>
            </a:r>
            <a:endParaRPr>
              <a:solidFill>
                <a:schemeClr val="accent2"/>
              </a:solidFill>
            </a:endParaRPr>
          </a:p>
          <a:p>
            <a:pPr indent="0" lvl="0" marL="0" rtl="0" algn="l">
              <a:lnSpc>
                <a:spcPct val="115000"/>
              </a:lnSpc>
              <a:spcBef>
                <a:spcPts val="0"/>
              </a:spcBef>
              <a:spcAft>
                <a:spcPts val="0"/>
              </a:spcAft>
              <a:buNone/>
            </a:pPr>
            <a:r>
              <a:rPr lang="en">
                <a:solidFill>
                  <a:schemeClr val="accent2"/>
                </a:solidFill>
              </a:rPr>
              <a:t>All above are a prospective solutions to achieve an accurate and effective MDS using AI.</a:t>
            </a:r>
            <a:endParaRPr>
              <a:solidFill>
                <a:schemeClr val="accent2"/>
              </a:solidFill>
            </a:endParaRPr>
          </a:p>
          <a:p>
            <a:pPr indent="0" lvl="0" marL="0" rtl="0" algn="l">
              <a:spcBef>
                <a:spcPts val="0"/>
              </a:spcBef>
              <a:spcAft>
                <a:spcPts val="1200"/>
              </a:spcAft>
              <a:buNone/>
            </a:pPr>
            <a:r>
              <a:t/>
            </a:r>
            <a:endParaRPr>
              <a:solidFill>
                <a:schemeClr val="accent2"/>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91860"/>
          </a:srgbClr>
        </a:solidFill>
      </p:bgPr>
    </p:bg>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FC5E8"/>
                </a:solidFill>
                <a:latin typeface="Calibri"/>
                <a:ea typeface="Calibri"/>
                <a:cs typeface="Calibri"/>
                <a:sym typeface="Calibri"/>
              </a:rPr>
              <a:t>References</a:t>
            </a:r>
            <a:endParaRPr>
              <a:solidFill>
                <a:srgbClr val="9FC5E8"/>
              </a:solidFill>
              <a:latin typeface="Calibri"/>
              <a:ea typeface="Calibri"/>
              <a:cs typeface="Calibri"/>
              <a:sym typeface="Calibri"/>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latin typeface="Calibri"/>
                <a:ea typeface="Calibri"/>
                <a:cs typeface="Calibri"/>
                <a:sym typeface="Calibri"/>
              </a:rPr>
              <a:t>[1]	Kamel, Joseph &amp; Ansari, Mohammad &amp; Petit, Jonathan &amp; Kaiser, Arnaud &amp; Ben </a:t>
            </a:r>
            <a:endParaRPr>
              <a:solidFill>
                <a:schemeClr val="accent2"/>
              </a:solidFill>
              <a:latin typeface="Calibri"/>
              <a:ea typeface="Calibri"/>
              <a:cs typeface="Calibri"/>
              <a:sym typeface="Calibri"/>
            </a:endParaRPr>
          </a:p>
          <a:p>
            <a:pPr indent="457200" lvl="0" marL="0" rtl="0" algn="l">
              <a:spcBef>
                <a:spcPts val="0"/>
              </a:spcBef>
              <a:spcAft>
                <a:spcPts val="0"/>
              </a:spcAft>
              <a:buNone/>
            </a:pPr>
            <a:r>
              <a:rPr lang="en">
                <a:solidFill>
                  <a:schemeClr val="accent2"/>
                </a:solidFill>
                <a:latin typeface="Calibri"/>
                <a:ea typeface="Calibri"/>
                <a:cs typeface="Calibri"/>
                <a:sym typeface="Calibri"/>
              </a:rPr>
              <a:t>Jemaa, Ines &amp; Urien, Pascal. (2020). Simulation Framework for Misbehavior </a:t>
            </a:r>
            <a:endParaRPr>
              <a:solidFill>
                <a:schemeClr val="accent2"/>
              </a:solidFill>
              <a:latin typeface="Calibri"/>
              <a:ea typeface="Calibri"/>
              <a:cs typeface="Calibri"/>
              <a:sym typeface="Calibri"/>
            </a:endParaRPr>
          </a:p>
          <a:p>
            <a:pPr indent="0" lvl="0" marL="457200" rtl="0" algn="l">
              <a:spcBef>
                <a:spcPts val="0"/>
              </a:spcBef>
              <a:spcAft>
                <a:spcPts val="0"/>
              </a:spcAft>
              <a:buNone/>
            </a:pPr>
            <a:r>
              <a:rPr lang="en">
                <a:solidFill>
                  <a:schemeClr val="accent2"/>
                </a:solidFill>
                <a:latin typeface="Calibri"/>
                <a:ea typeface="Calibri"/>
                <a:cs typeface="Calibri"/>
                <a:sym typeface="Calibri"/>
              </a:rPr>
              <a:t>Detection in Vehicular Networks. IEEE Transactions on Vehicular Technology. PP. </a:t>
            </a:r>
            <a:endParaRPr>
              <a:solidFill>
                <a:schemeClr val="accent2"/>
              </a:solidFill>
              <a:latin typeface="Calibri"/>
              <a:ea typeface="Calibri"/>
              <a:cs typeface="Calibri"/>
              <a:sym typeface="Calibri"/>
            </a:endParaRPr>
          </a:p>
          <a:p>
            <a:pPr indent="457200" lvl="0" marL="0" rtl="0" algn="l">
              <a:spcBef>
                <a:spcPts val="0"/>
              </a:spcBef>
              <a:spcAft>
                <a:spcPts val="0"/>
              </a:spcAft>
              <a:buNone/>
            </a:pPr>
            <a:r>
              <a:rPr lang="en">
                <a:solidFill>
                  <a:schemeClr val="accent2"/>
                </a:solidFill>
                <a:latin typeface="Calibri"/>
                <a:ea typeface="Calibri"/>
                <a:cs typeface="Calibri"/>
                <a:sym typeface="Calibri"/>
              </a:rPr>
              <a:t>10.1109/TVT.2020.2984878. </a:t>
            </a:r>
            <a:endParaRPr>
              <a:solidFill>
                <a:schemeClr val="accent2"/>
              </a:solidFill>
              <a:latin typeface="Calibri"/>
              <a:ea typeface="Calibri"/>
              <a:cs typeface="Calibri"/>
              <a:sym typeface="Calibri"/>
            </a:endParaRPr>
          </a:p>
          <a:p>
            <a:pPr indent="0" lvl="0" marL="0" rtl="0" algn="l">
              <a:spcBef>
                <a:spcPts val="0"/>
              </a:spcBef>
              <a:spcAft>
                <a:spcPts val="0"/>
              </a:spcAft>
              <a:buNone/>
            </a:pPr>
            <a:r>
              <a:t/>
            </a:r>
            <a:endParaRPr>
              <a:solidFill>
                <a:schemeClr val="accent2"/>
              </a:solidFill>
              <a:latin typeface="Calibri"/>
              <a:ea typeface="Calibri"/>
              <a:cs typeface="Calibri"/>
              <a:sym typeface="Calibri"/>
            </a:endParaRPr>
          </a:p>
          <a:p>
            <a:pPr indent="0" lvl="0" marL="0" rtl="0" algn="l">
              <a:spcBef>
                <a:spcPts val="1200"/>
              </a:spcBef>
              <a:spcAft>
                <a:spcPts val="0"/>
              </a:spcAft>
              <a:buNone/>
            </a:pPr>
            <a:r>
              <a:rPr lang="en">
                <a:solidFill>
                  <a:schemeClr val="accent2"/>
                </a:solidFill>
                <a:latin typeface="Calibri"/>
                <a:ea typeface="Calibri"/>
                <a:cs typeface="Calibri"/>
                <a:sym typeface="Calibri"/>
              </a:rPr>
              <a:t>[2]	Kim, Jae-Wan &amp; Jeon, Dong-Keun. (2018). A Cooperative Communication Protocol for </a:t>
            </a:r>
            <a:endParaRPr>
              <a:solidFill>
                <a:schemeClr val="accent2"/>
              </a:solidFill>
              <a:latin typeface="Calibri"/>
              <a:ea typeface="Calibri"/>
              <a:cs typeface="Calibri"/>
              <a:sym typeface="Calibri"/>
            </a:endParaRPr>
          </a:p>
          <a:p>
            <a:pPr indent="457200" lvl="0" marL="0" rtl="0" algn="l">
              <a:spcBef>
                <a:spcPts val="0"/>
              </a:spcBef>
              <a:spcAft>
                <a:spcPts val="0"/>
              </a:spcAft>
              <a:buNone/>
            </a:pPr>
            <a:r>
              <a:rPr lang="en">
                <a:solidFill>
                  <a:schemeClr val="accent2"/>
                </a:solidFill>
                <a:latin typeface="Calibri"/>
                <a:ea typeface="Calibri"/>
                <a:cs typeface="Calibri"/>
                <a:sym typeface="Calibri"/>
              </a:rPr>
              <a:t>QoS Provisioning in IEEE 802.11p/Wave Vehicular Networks. Sensors. 18. 3622. </a:t>
            </a:r>
            <a:endParaRPr>
              <a:solidFill>
                <a:schemeClr val="accent2"/>
              </a:solidFill>
              <a:latin typeface="Calibri"/>
              <a:ea typeface="Calibri"/>
              <a:cs typeface="Calibri"/>
              <a:sym typeface="Calibri"/>
            </a:endParaRPr>
          </a:p>
          <a:p>
            <a:pPr indent="0" lvl="0" marL="457200" rtl="0" algn="l">
              <a:spcBef>
                <a:spcPts val="0"/>
              </a:spcBef>
              <a:spcAft>
                <a:spcPts val="0"/>
              </a:spcAft>
              <a:buNone/>
            </a:pPr>
            <a:r>
              <a:rPr lang="en">
                <a:solidFill>
                  <a:schemeClr val="accent2"/>
                </a:solidFill>
                <a:latin typeface="Calibri"/>
                <a:ea typeface="Calibri"/>
                <a:cs typeface="Calibri"/>
                <a:sym typeface="Calibri"/>
              </a:rPr>
              <a:t>10.3390/s18113622. </a:t>
            </a:r>
            <a:endParaRPr>
              <a:solidFill>
                <a:schemeClr val="accent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91860"/>
          </a:srgbClr>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FC5E8"/>
                </a:solidFill>
                <a:latin typeface="Calibri"/>
                <a:ea typeface="Calibri"/>
                <a:cs typeface="Calibri"/>
                <a:sym typeface="Calibri"/>
              </a:rPr>
              <a:t>CAVs, VANETS &amp; </a:t>
            </a:r>
            <a:r>
              <a:rPr lang="en">
                <a:solidFill>
                  <a:srgbClr val="9FC5E8"/>
                </a:solidFill>
                <a:latin typeface="Calibri"/>
                <a:ea typeface="Calibri"/>
                <a:cs typeface="Calibri"/>
                <a:sym typeface="Calibri"/>
              </a:rPr>
              <a:t>V2X</a:t>
            </a:r>
            <a:endParaRPr>
              <a:solidFill>
                <a:srgbClr val="9FC5E8"/>
              </a:solidFill>
              <a:latin typeface="Calibri"/>
              <a:ea typeface="Calibri"/>
              <a:cs typeface="Calibri"/>
              <a:sym typeface="Calibri"/>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Connected Autonomous vehicles, </a:t>
            </a:r>
            <a:r>
              <a:rPr lang="en">
                <a:solidFill>
                  <a:schemeClr val="accent2"/>
                </a:solidFill>
                <a:latin typeface="Calibri"/>
                <a:ea typeface="Calibri"/>
                <a:cs typeface="Calibri"/>
                <a:sym typeface="Calibri"/>
              </a:rPr>
              <a:t>Vehicular</a:t>
            </a:r>
            <a:r>
              <a:rPr lang="en">
                <a:solidFill>
                  <a:schemeClr val="accent2"/>
                </a:solidFill>
                <a:latin typeface="Calibri"/>
                <a:ea typeface="Calibri"/>
                <a:cs typeface="Calibri"/>
                <a:sym typeface="Calibri"/>
              </a:rPr>
              <a:t> Ad Hoc Networks, and Vehicle to everything</a:t>
            </a:r>
            <a:endParaRPr>
              <a:solidFill>
                <a:schemeClr val="accent2"/>
              </a:solidFill>
              <a:latin typeface="Calibri"/>
              <a:ea typeface="Calibri"/>
              <a:cs typeface="Calibri"/>
              <a:sym typeface="Calibri"/>
            </a:endParaRPr>
          </a:p>
          <a:p>
            <a:pPr indent="-342900" lvl="0" marL="457200" rtl="0" algn="l">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Dedicated short range communication for </a:t>
            </a:r>
            <a:r>
              <a:rPr lang="en">
                <a:solidFill>
                  <a:schemeClr val="accent2"/>
                </a:solidFill>
                <a:latin typeface="Calibri"/>
                <a:ea typeface="Calibri"/>
                <a:cs typeface="Calibri"/>
                <a:sym typeface="Calibri"/>
              </a:rPr>
              <a:t>vehicle</a:t>
            </a:r>
            <a:r>
              <a:rPr lang="en">
                <a:solidFill>
                  <a:schemeClr val="accent2"/>
                </a:solidFill>
                <a:latin typeface="Calibri"/>
                <a:ea typeface="Calibri"/>
                <a:cs typeface="Calibri"/>
                <a:sym typeface="Calibri"/>
              </a:rPr>
              <a:t> to vehicle </a:t>
            </a:r>
            <a:endParaRPr>
              <a:solidFill>
                <a:schemeClr val="accent2"/>
              </a:solidFill>
              <a:latin typeface="Calibri"/>
              <a:ea typeface="Calibri"/>
              <a:cs typeface="Calibri"/>
              <a:sym typeface="Calibri"/>
            </a:endParaRPr>
          </a:p>
          <a:p>
            <a:pPr indent="-342900" lvl="0" marL="457200" rtl="0" algn="l">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5G Network for vehicle to Base Station</a:t>
            </a:r>
            <a:endParaRPr>
              <a:solidFill>
                <a:schemeClr val="accent2"/>
              </a:solidFill>
              <a:latin typeface="Calibri"/>
              <a:ea typeface="Calibri"/>
              <a:cs typeface="Calibri"/>
              <a:sym typeface="Calibri"/>
            </a:endParaRPr>
          </a:p>
          <a:p>
            <a:pPr indent="-342900" lvl="0" marL="457200" rtl="0" algn="l">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For communication vehicles </a:t>
            </a:r>
            <a:r>
              <a:rPr lang="en">
                <a:solidFill>
                  <a:schemeClr val="accent2"/>
                </a:solidFill>
                <a:latin typeface="Calibri"/>
                <a:ea typeface="Calibri"/>
                <a:cs typeface="Calibri"/>
                <a:sym typeface="Calibri"/>
              </a:rPr>
              <a:t>broadcast</a:t>
            </a:r>
            <a:r>
              <a:rPr lang="en">
                <a:solidFill>
                  <a:schemeClr val="accent2"/>
                </a:solidFill>
                <a:latin typeface="Calibri"/>
                <a:ea typeface="Calibri"/>
                <a:cs typeface="Calibri"/>
                <a:sym typeface="Calibri"/>
              </a:rPr>
              <a:t> Basic Safety Message (BSMs)</a:t>
            </a:r>
            <a:endParaRPr>
              <a:solidFill>
                <a:schemeClr val="accent2"/>
              </a:solidFill>
              <a:latin typeface="Calibri"/>
              <a:ea typeface="Calibri"/>
              <a:cs typeface="Calibri"/>
              <a:sym typeface="Calibri"/>
            </a:endParaRPr>
          </a:p>
          <a:p>
            <a:pPr indent="0" lvl="0" marL="0" rtl="0" algn="l">
              <a:spcBef>
                <a:spcPts val="1200"/>
              </a:spcBef>
              <a:spcAft>
                <a:spcPts val="1200"/>
              </a:spcAft>
              <a:buNone/>
            </a:pPr>
            <a:r>
              <a:t/>
            </a:r>
            <a:endParaRPr>
              <a:solidFill>
                <a:schemeClr val="accent2"/>
              </a:solidFill>
              <a:latin typeface="Calibri"/>
              <a:ea typeface="Calibri"/>
              <a:cs typeface="Calibri"/>
              <a:sym typeface="Calibri"/>
            </a:endParaRPr>
          </a:p>
        </p:txBody>
      </p:sp>
      <p:pic>
        <p:nvPicPr>
          <p:cNvPr id="62" name="Google Shape;62;p14"/>
          <p:cNvPicPr preferRelativeResize="0"/>
          <p:nvPr/>
        </p:nvPicPr>
        <p:blipFill rotWithShape="1">
          <a:blip r:embed="rId3">
            <a:alphaModFix/>
          </a:blip>
          <a:srcRect b="0" l="1273" r="0" t="0"/>
          <a:stretch/>
        </p:blipFill>
        <p:spPr>
          <a:xfrm>
            <a:off x="3000875" y="3014850"/>
            <a:ext cx="2780674" cy="1784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91860"/>
          </a:srgbClr>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FC5E8"/>
                </a:solidFill>
                <a:latin typeface="Calibri"/>
                <a:ea typeface="Calibri"/>
                <a:cs typeface="Calibri"/>
                <a:sym typeface="Calibri"/>
              </a:rPr>
              <a:t>Introduction</a:t>
            </a:r>
            <a:endParaRPr>
              <a:solidFill>
                <a:srgbClr val="9FC5E8"/>
              </a:solidFill>
              <a:latin typeface="Calibri"/>
              <a:ea typeface="Calibri"/>
              <a:cs typeface="Calibri"/>
              <a:sym typeface="Calibri"/>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solidFill>
                  <a:schemeClr val="accent2"/>
                </a:solidFill>
                <a:latin typeface="Calibri"/>
                <a:ea typeface="Calibri"/>
                <a:cs typeface="Calibri"/>
                <a:sym typeface="Calibri"/>
              </a:rPr>
              <a:t>Cooperative Intelligent Transport Systems (C-ITS) is an ongoing technology that will change our driving experience in the near future, vehicles and Road–Side Unit (RSU) cooperate by broadcasting V2X messages over the vehicular network. Safety applications use these data to detect and avoid dangerous situations on time. </a:t>
            </a:r>
            <a:endParaRPr>
              <a:solidFill>
                <a:schemeClr val="accent2"/>
              </a:solidFill>
              <a:latin typeface="Calibri"/>
              <a:ea typeface="Calibri"/>
              <a:cs typeface="Calibri"/>
              <a:sym typeface="Calibri"/>
            </a:endParaRPr>
          </a:p>
          <a:p>
            <a:pPr indent="0" lvl="0" marL="0" rtl="0" algn="l">
              <a:spcBef>
                <a:spcPts val="1200"/>
              </a:spcBef>
              <a:spcAft>
                <a:spcPts val="0"/>
              </a:spcAft>
              <a:buNone/>
            </a:pPr>
            <a:r>
              <a:rPr lang="en">
                <a:solidFill>
                  <a:schemeClr val="accent2"/>
                </a:solidFill>
                <a:latin typeface="Calibri"/>
                <a:ea typeface="Calibri"/>
                <a:cs typeface="Calibri"/>
                <a:sym typeface="Calibri"/>
              </a:rPr>
              <a:t>MisBehavior Detection (MBD) in Cooperative Intelligent Transport Systems (C-ITS) is an active research topic which consists of monitoring data semantics of the exchanged Vehicle-to-X communication (V2X) messages to detect and identify potential misbehaving entities.</a:t>
            </a:r>
            <a:endParaRPr>
              <a:solidFill>
                <a:schemeClr val="accent2"/>
              </a:solidFill>
              <a:latin typeface="Calibri"/>
              <a:ea typeface="Calibri"/>
              <a:cs typeface="Calibri"/>
              <a:sym typeface="Calibri"/>
            </a:endParaRPr>
          </a:p>
          <a:p>
            <a:pPr indent="0" lvl="0" marL="0" rtl="0" algn="l">
              <a:spcBef>
                <a:spcPts val="1200"/>
              </a:spcBef>
              <a:spcAft>
                <a:spcPts val="1200"/>
              </a:spcAft>
              <a:buNone/>
            </a:pPr>
            <a:r>
              <a:rPr lang="en">
                <a:solidFill>
                  <a:schemeClr val="accent2"/>
                </a:solidFill>
                <a:latin typeface="Calibri"/>
                <a:ea typeface="Calibri"/>
                <a:cs typeface="Calibri"/>
                <a:sym typeface="Calibri"/>
              </a:rPr>
              <a:t>The detection process consists of performing plausibility and consistency checks on the Received V2X messages. If an anomaly is detected, the entity may report it by sending a Misbehavior Report (MBR) to the Misbehavior Authority (MA). TheMA will then investigate the event and decide to revoke the sender or not [1].</a:t>
            </a:r>
            <a:endParaRPr>
              <a:solidFill>
                <a:schemeClr val="accent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91860"/>
          </a:srgbClr>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FC5E8"/>
                </a:solidFill>
                <a:latin typeface="Calibri"/>
                <a:ea typeface="Calibri"/>
                <a:cs typeface="Calibri"/>
                <a:sym typeface="Calibri"/>
              </a:rPr>
              <a:t>Abbreviations</a:t>
            </a:r>
            <a:endParaRPr>
              <a:solidFill>
                <a:srgbClr val="9FC5E8"/>
              </a:solidFill>
              <a:latin typeface="Calibri"/>
              <a:ea typeface="Calibri"/>
              <a:cs typeface="Calibri"/>
              <a:sym typeface="Calibri"/>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BSM: Basic Safety Message</a:t>
            </a:r>
            <a:endParaRPr>
              <a:solidFill>
                <a:schemeClr val="accent2"/>
              </a:solidFill>
              <a:latin typeface="Calibri"/>
              <a:ea typeface="Calibri"/>
              <a:cs typeface="Calibri"/>
              <a:sym typeface="Calibri"/>
            </a:endParaRPr>
          </a:p>
          <a:p>
            <a:pPr indent="-342900" lvl="0" marL="457200" rtl="0" algn="l">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C-ITS: Cooperative Intelligent Transport Systems</a:t>
            </a:r>
            <a:endParaRPr>
              <a:solidFill>
                <a:schemeClr val="accent2"/>
              </a:solidFill>
              <a:latin typeface="Calibri"/>
              <a:ea typeface="Calibri"/>
              <a:cs typeface="Calibri"/>
              <a:sym typeface="Calibri"/>
            </a:endParaRPr>
          </a:p>
          <a:p>
            <a:pPr indent="-342900" lvl="0" marL="457200" rtl="0" algn="l">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DDOS: Distributed Denial of Service attack</a:t>
            </a:r>
            <a:endParaRPr>
              <a:solidFill>
                <a:schemeClr val="accent2"/>
              </a:solidFill>
              <a:latin typeface="Calibri"/>
              <a:ea typeface="Calibri"/>
              <a:cs typeface="Calibri"/>
              <a:sym typeface="Calibri"/>
            </a:endParaRPr>
          </a:p>
          <a:p>
            <a:pPr indent="-342900" lvl="0" marL="457200" rtl="0" algn="l">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VeReMi: Dataset </a:t>
            </a:r>
            <a:endParaRPr>
              <a:solidFill>
                <a:schemeClr val="accent2"/>
              </a:solidFill>
              <a:latin typeface="Calibri"/>
              <a:ea typeface="Calibri"/>
              <a:cs typeface="Calibri"/>
              <a:sym typeface="Calibri"/>
            </a:endParaRPr>
          </a:p>
          <a:p>
            <a:pPr indent="-342900" lvl="0" marL="457200" rtl="0" algn="l">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SMOTE: Synthetic Minority Oversampling TEchnique</a:t>
            </a:r>
            <a:endParaRPr>
              <a:solidFill>
                <a:schemeClr val="accent2"/>
              </a:solidFill>
              <a:latin typeface="Calibri"/>
              <a:ea typeface="Calibri"/>
              <a:cs typeface="Calibri"/>
              <a:sym typeface="Calibri"/>
            </a:endParaRPr>
          </a:p>
          <a:p>
            <a:pPr indent="-342900" lvl="0" marL="457200" rtl="0" algn="l">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DSRC: Dedicated Short-Range Communications</a:t>
            </a:r>
            <a:endParaRPr>
              <a:solidFill>
                <a:schemeClr val="accent2"/>
              </a:solidFill>
              <a:latin typeface="Calibri"/>
              <a:ea typeface="Calibri"/>
              <a:cs typeface="Calibri"/>
              <a:sym typeface="Calibri"/>
            </a:endParaRPr>
          </a:p>
          <a:p>
            <a:pPr indent="-342900" lvl="0" marL="457200" rtl="0" algn="l">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OBU: ON-Board Unit</a:t>
            </a:r>
            <a:endParaRPr>
              <a:solidFill>
                <a:schemeClr val="accent2"/>
              </a:solidFill>
              <a:latin typeface="Calibri"/>
              <a:ea typeface="Calibri"/>
              <a:cs typeface="Calibri"/>
              <a:sym typeface="Calibri"/>
            </a:endParaRPr>
          </a:p>
          <a:p>
            <a:pPr indent="0" lvl="0" marL="0" rtl="0" algn="l">
              <a:spcBef>
                <a:spcPts val="1200"/>
              </a:spcBef>
              <a:spcAft>
                <a:spcPts val="1200"/>
              </a:spcAft>
              <a:buNone/>
            </a:pPr>
            <a:r>
              <a:t/>
            </a:r>
            <a:endParaRPr>
              <a:solidFill>
                <a:schemeClr val="accent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91860"/>
          </a:srgbClr>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FC5E8"/>
                </a:solidFill>
                <a:latin typeface="Calibri"/>
                <a:ea typeface="Calibri"/>
                <a:cs typeface="Calibri"/>
                <a:sym typeface="Calibri"/>
              </a:rPr>
              <a:t>Importance of BSM</a:t>
            </a:r>
            <a:endParaRPr>
              <a:solidFill>
                <a:srgbClr val="9FC5E8"/>
              </a:solidFill>
              <a:latin typeface="Calibri"/>
              <a:ea typeface="Calibri"/>
              <a:cs typeface="Calibri"/>
              <a:sym typeface="Calibri"/>
            </a:endParaRPr>
          </a:p>
        </p:txBody>
      </p:sp>
      <p:pic>
        <p:nvPicPr>
          <p:cNvPr id="80" name="Google Shape;80;p17"/>
          <p:cNvPicPr preferRelativeResize="0"/>
          <p:nvPr/>
        </p:nvPicPr>
        <p:blipFill>
          <a:blip r:embed="rId3">
            <a:alphaModFix/>
          </a:blip>
          <a:stretch>
            <a:fillRect/>
          </a:stretch>
        </p:blipFill>
        <p:spPr>
          <a:xfrm>
            <a:off x="2956903" y="1516153"/>
            <a:ext cx="3230201" cy="2720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91860"/>
          </a:srgbClr>
        </a:solid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FC5E8"/>
                </a:solidFill>
                <a:latin typeface="Calibri"/>
                <a:ea typeface="Calibri"/>
                <a:cs typeface="Calibri"/>
                <a:sym typeface="Calibri"/>
              </a:rPr>
              <a:t>Importance of BSM</a:t>
            </a:r>
            <a:endParaRPr>
              <a:solidFill>
                <a:srgbClr val="9FC5E8"/>
              </a:solidFill>
              <a:latin typeface="Calibri"/>
              <a:ea typeface="Calibri"/>
              <a:cs typeface="Calibri"/>
              <a:sym typeface="Calibri"/>
            </a:endParaRPr>
          </a:p>
        </p:txBody>
      </p:sp>
      <p:pic>
        <p:nvPicPr>
          <p:cNvPr id="86" name="Google Shape;86;p18"/>
          <p:cNvPicPr preferRelativeResize="0"/>
          <p:nvPr/>
        </p:nvPicPr>
        <p:blipFill>
          <a:blip r:embed="rId3">
            <a:alphaModFix/>
          </a:blip>
          <a:stretch>
            <a:fillRect/>
          </a:stretch>
        </p:blipFill>
        <p:spPr>
          <a:xfrm>
            <a:off x="2207550" y="1574700"/>
            <a:ext cx="4728900" cy="267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91860"/>
          </a:srgbClr>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FC5E8"/>
                </a:solidFill>
                <a:latin typeface="Calibri"/>
                <a:ea typeface="Calibri"/>
                <a:cs typeface="Calibri"/>
                <a:sym typeface="Calibri"/>
              </a:rPr>
              <a:t>How Attackers can Exploit BSMs</a:t>
            </a:r>
            <a:endParaRPr>
              <a:solidFill>
                <a:srgbClr val="9FC5E8"/>
              </a:solidFill>
              <a:latin typeface="Calibri"/>
              <a:ea typeface="Calibri"/>
              <a:cs typeface="Calibri"/>
              <a:sym typeface="Calibri"/>
            </a:endParaRPr>
          </a:p>
        </p:txBody>
      </p:sp>
      <p:sp>
        <p:nvSpPr>
          <p:cNvPr id="92" name="Google Shape;92;p19"/>
          <p:cNvSpPr txBox="1"/>
          <p:nvPr>
            <p:ph idx="1" type="body"/>
          </p:nvPr>
        </p:nvSpPr>
        <p:spPr>
          <a:xfrm>
            <a:off x="341625"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latin typeface="Calibri"/>
                <a:ea typeface="Calibri"/>
                <a:cs typeface="Calibri"/>
                <a:sym typeface="Calibri"/>
              </a:rPr>
              <a:t>Can exploit systems by either:</a:t>
            </a:r>
            <a:endParaRPr>
              <a:solidFill>
                <a:schemeClr val="accent2"/>
              </a:solidFill>
              <a:latin typeface="Calibri"/>
              <a:ea typeface="Calibri"/>
              <a:cs typeface="Calibri"/>
              <a:sym typeface="Calibri"/>
            </a:endParaRPr>
          </a:p>
          <a:p>
            <a:pPr indent="-342900" lvl="0" marL="457200" rtl="0" algn="l">
              <a:spcBef>
                <a:spcPts val="1200"/>
              </a:spcBef>
              <a:spcAft>
                <a:spcPts val="0"/>
              </a:spcAft>
              <a:buClr>
                <a:schemeClr val="accent2"/>
              </a:buClr>
              <a:buSzPts val="1800"/>
              <a:buFont typeface="Calibri"/>
              <a:buAutoNum type="arabicPeriod"/>
            </a:pPr>
            <a:r>
              <a:rPr lang="en">
                <a:solidFill>
                  <a:schemeClr val="accent2"/>
                </a:solidFill>
                <a:latin typeface="Calibri"/>
                <a:ea typeface="Calibri"/>
                <a:cs typeface="Calibri"/>
                <a:sym typeface="Calibri"/>
              </a:rPr>
              <a:t>Overloading the BSM network (Like a DDOS attack)</a:t>
            </a:r>
            <a:endParaRPr>
              <a:solidFill>
                <a:schemeClr val="accent2"/>
              </a:solidFill>
              <a:latin typeface="Calibri"/>
              <a:ea typeface="Calibri"/>
              <a:cs typeface="Calibri"/>
              <a:sym typeface="Calibri"/>
            </a:endParaRPr>
          </a:p>
          <a:p>
            <a:pPr indent="-317500" lvl="1" marL="914400" rtl="0" algn="l">
              <a:spcBef>
                <a:spcPts val="0"/>
              </a:spcBef>
              <a:spcAft>
                <a:spcPts val="0"/>
              </a:spcAft>
              <a:buClr>
                <a:schemeClr val="accent2"/>
              </a:buClr>
              <a:buSzPts val="1400"/>
              <a:buFont typeface="Calibri"/>
              <a:buAutoNum type="alphaLcPeriod"/>
            </a:pPr>
            <a:r>
              <a:rPr lang="en">
                <a:solidFill>
                  <a:schemeClr val="accent2"/>
                </a:solidFill>
                <a:latin typeface="Calibri"/>
                <a:ea typeface="Calibri"/>
                <a:cs typeface="Calibri"/>
                <a:sym typeface="Calibri"/>
              </a:rPr>
              <a:t>Can be solved with conventional solutions (I.e. messaging thresholds, message identifiers)</a:t>
            </a:r>
            <a:endParaRPr>
              <a:solidFill>
                <a:schemeClr val="accent2"/>
              </a:solidFill>
              <a:latin typeface="Calibri"/>
              <a:ea typeface="Calibri"/>
              <a:cs typeface="Calibri"/>
              <a:sym typeface="Calibri"/>
            </a:endParaRPr>
          </a:p>
          <a:p>
            <a:pPr indent="0" lvl="0" marL="0" rtl="0" algn="l">
              <a:spcBef>
                <a:spcPts val="1200"/>
              </a:spcBef>
              <a:spcAft>
                <a:spcPts val="0"/>
              </a:spcAft>
              <a:buNone/>
            </a:pPr>
            <a:r>
              <a:t/>
            </a:r>
            <a:endParaRPr>
              <a:solidFill>
                <a:schemeClr val="accent2"/>
              </a:solidFill>
              <a:latin typeface="Calibri"/>
              <a:ea typeface="Calibri"/>
              <a:cs typeface="Calibri"/>
              <a:sym typeface="Calibri"/>
            </a:endParaRPr>
          </a:p>
          <a:p>
            <a:pPr indent="-342900" lvl="0" marL="457200" rtl="0" algn="l">
              <a:spcBef>
                <a:spcPts val="1200"/>
              </a:spcBef>
              <a:spcAft>
                <a:spcPts val="0"/>
              </a:spcAft>
              <a:buClr>
                <a:schemeClr val="accent2"/>
              </a:buClr>
              <a:buSzPts val="1800"/>
              <a:buFont typeface="Calibri"/>
              <a:buAutoNum type="arabicPeriod"/>
            </a:pPr>
            <a:r>
              <a:rPr lang="en">
                <a:solidFill>
                  <a:schemeClr val="accent2"/>
                </a:solidFill>
                <a:latin typeface="Calibri"/>
                <a:ea typeface="Calibri"/>
                <a:cs typeface="Calibri"/>
                <a:sym typeface="Calibri"/>
              </a:rPr>
              <a:t>M</a:t>
            </a:r>
            <a:r>
              <a:rPr lang="en">
                <a:solidFill>
                  <a:schemeClr val="accent2"/>
                </a:solidFill>
                <a:latin typeface="Calibri"/>
                <a:ea typeface="Calibri"/>
                <a:cs typeface="Calibri"/>
                <a:sym typeface="Calibri"/>
              </a:rPr>
              <a:t>imicking</a:t>
            </a:r>
            <a:r>
              <a:rPr lang="en">
                <a:solidFill>
                  <a:schemeClr val="accent2"/>
                </a:solidFill>
                <a:latin typeface="Calibri"/>
                <a:ea typeface="Calibri"/>
                <a:cs typeface="Calibri"/>
                <a:sym typeface="Calibri"/>
              </a:rPr>
              <a:t> a real vehicle and sending ghost vehicle positions and speed</a:t>
            </a:r>
            <a:endParaRPr>
              <a:solidFill>
                <a:schemeClr val="accent2"/>
              </a:solidFill>
              <a:latin typeface="Calibri"/>
              <a:ea typeface="Calibri"/>
              <a:cs typeface="Calibri"/>
              <a:sym typeface="Calibri"/>
            </a:endParaRPr>
          </a:p>
          <a:p>
            <a:pPr indent="-317500" lvl="1" marL="914400" rtl="0" algn="l">
              <a:spcBef>
                <a:spcPts val="0"/>
              </a:spcBef>
              <a:spcAft>
                <a:spcPts val="0"/>
              </a:spcAft>
              <a:buClr>
                <a:schemeClr val="accent2"/>
              </a:buClr>
              <a:buSzPts val="1400"/>
              <a:buFont typeface="Calibri"/>
              <a:buAutoNum type="alphaLcPeriod"/>
            </a:pPr>
            <a:r>
              <a:rPr lang="en">
                <a:solidFill>
                  <a:schemeClr val="accent2"/>
                </a:solidFill>
                <a:latin typeface="Calibri"/>
                <a:ea typeface="Calibri"/>
                <a:cs typeface="Calibri"/>
                <a:sym typeface="Calibri"/>
              </a:rPr>
              <a:t>Much more difficult to fix with conventional methods (Which we will aim to solve)</a:t>
            </a:r>
            <a:endParaRPr>
              <a:solidFill>
                <a:schemeClr val="accent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91860"/>
          </a:srgbClr>
        </a:solid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269775" y="385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FC5E8"/>
                </a:solidFill>
                <a:latin typeface="Calibri"/>
                <a:ea typeface="Calibri"/>
                <a:cs typeface="Calibri"/>
                <a:sym typeface="Calibri"/>
              </a:rPr>
              <a:t>Methods: The Dataset</a:t>
            </a:r>
            <a:endParaRPr>
              <a:solidFill>
                <a:srgbClr val="9FC5E8"/>
              </a:solidFill>
              <a:latin typeface="Calibri"/>
              <a:ea typeface="Calibri"/>
              <a:cs typeface="Calibri"/>
              <a:sym typeface="Calibri"/>
            </a:endParaRPr>
          </a:p>
        </p:txBody>
      </p:sp>
      <p:sp>
        <p:nvSpPr>
          <p:cNvPr id="98" name="Google Shape;98;p20"/>
          <p:cNvSpPr txBox="1"/>
          <p:nvPr>
            <p:ph idx="1" type="body"/>
          </p:nvPr>
        </p:nvSpPr>
        <p:spPr>
          <a:xfrm>
            <a:off x="311700" y="1152475"/>
            <a:ext cx="8520600" cy="1575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Vehicular Reference Misbehavior (VeReMi) dataset, a simulated simplified dataset for the evaluation of misbehavior detection mechanisms for VANETs using BSMs</a:t>
            </a:r>
            <a:endParaRPr>
              <a:solidFill>
                <a:schemeClr val="accent2"/>
              </a:solidFill>
              <a:latin typeface="Calibri"/>
              <a:ea typeface="Calibri"/>
              <a:cs typeface="Calibri"/>
              <a:sym typeface="Calibri"/>
            </a:endParaRPr>
          </a:p>
          <a:p>
            <a:pPr indent="-342900" lvl="0" marL="457200" rtl="0" algn="l">
              <a:spcBef>
                <a:spcPts val="0"/>
              </a:spcBef>
              <a:spcAft>
                <a:spcPts val="0"/>
              </a:spcAft>
              <a:buClr>
                <a:schemeClr val="accent2"/>
              </a:buClr>
              <a:buSzPts val="1800"/>
              <a:buFont typeface="Calibri"/>
              <a:buChar char="●"/>
            </a:pPr>
            <a:r>
              <a:rPr lang="en">
                <a:solidFill>
                  <a:schemeClr val="accent2"/>
                </a:solidFill>
                <a:latin typeface="Calibri"/>
                <a:ea typeface="Calibri"/>
                <a:cs typeface="Calibri"/>
                <a:sym typeface="Calibri"/>
              </a:rPr>
              <a:t>Includes malicious messages intended to trigger incorrect application behavior, which is what misbehavior detection mechanisms aim to prevent</a:t>
            </a:r>
            <a:endParaRPr>
              <a:solidFill>
                <a:schemeClr val="accent2"/>
              </a:solidFill>
              <a:latin typeface="Calibri"/>
              <a:ea typeface="Calibri"/>
              <a:cs typeface="Calibri"/>
              <a:sym typeface="Calibri"/>
            </a:endParaRPr>
          </a:p>
        </p:txBody>
      </p:sp>
      <p:sp>
        <p:nvSpPr>
          <p:cNvPr id="99" name="Google Shape;99;p20"/>
          <p:cNvSpPr txBox="1"/>
          <p:nvPr>
            <p:ph idx="1" type="body"/>
          </p:nvPr>
        </p:nvSpPr>
        <p:spPr>
          <a:xfrm>
            <a:off x="3246750" y="4809900"/>
            <a:ext cx="2650500" cy="333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1200"/>
              </a:spcAft>
              <a:buNone/>
            </a:pPr>
            <a:r>
              <a:rPr lang="en" sz="1200">
                <a:solidFill>
                  <a:schemeClr val="accent2"/>
                </a:solidFill>
                <a:latin typeface="Calibri"/>
                <a:ea typeface="Calibri"/>
                <a:cs typeface="Calibri"/>
                <a:sym typeface="Calibri"/>
              </a:rPr>
              <a:t>Time </a:t>
            </a:r>
            <a:r>
              <a:rPr lang="en" sz="1200">
                <a:solidFill>
                  <a:schemeClr val="accent2"/>
                </a:solidFill>
                <a:latin typeface="Calibri"/>
                <a:ea typeface="Calibri"/>
                <a:cs typeface="Calibri"/>
                <a:sym typeface="Calibri"/>
              </a:rPr>
              <a:t>snippet</a:t>
            </a:r>
            <a:r>
              <a:rPr lang="en" sz="1200">
                <a:solidFill>
                  <a:schemeClr val="accent2"/>
                </a:solidFill>
                <a:latin typeface="Calibri"/>
                <a:ea typeface="Calibri"/>
                <a:cs typeface="Calibri"/>
                <a:sym typeface="Calibri"/>
              </a:rPr>
              <a:t> of VeReMii Dataset</a:t>
            </a:r>
            <a:endParaRPr sz="1200">
              <a:solidFill>
                <a:schemeClr val="accent2"/>
              </a:solidFill>
              <a:latin typeface="Calibri"/>
              <a:ea typeface="Calibri"/>
              <a:cs typeface="Calibri"/>
              <a:sym typeface="Calibri"/>
            </a:endParaRPr>
          </a:p>
        </p:txBody>
      </p:sp>
      <p:pic>
        <p:nvPicPr>
          <p:cNvPr id="100" name="Google Shape;100;p20"/>
          <p:cNvPicPr preferRelativeResize="0"/>
          <p:nvPr/>
        </p:nvPicPr>
        <p:blipFill>
          <a:blip r:embed="rId3">
            <a:alphaModFix/>
          </a:blip>
          <a:stretch>
            <a:fillRect/>
          </a:stretch>
        </p:blipFill>
        <p:spPr>
          <a:xfrm>
            <a:off x="297950" y="2571750"/>
            <a:ext cx="8548076" cy="2241368"/>
          </a:xfrm>
          <a:prstGeom prst="rect">
            <a:avLst/>
          </a:prstGeom>
          <a:noFill/>
          <a:ln>
            <a:noFill/>
          </a:ln>
        </p:spPr>
      </p:pic>
      <p:sp>
        <p:nvSpPr>
          <p:cNvPr id="101" name="Google Shape;101;p20"/>
          <p:cNvSpPr/>
          <p:nvPr/>
        </p:nvSpPr>
        <p:spPr>
          <a:xfrm>
            <a:off x="2526400" y="3696350"/>
            <a:ext cx="152400" cy="160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0"/>
          <p:cNvSpPr/>
          <p:nvPr/>
        </p:nvSpPr>
        <p:spPr>
          <a:xfrm>
            <a:off x="2494275" y="2846600"/>
            <a:ext cx="152400" cy="160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91860"/>
          </a:srgbClr>
        </a:solidFill>
      </p:bgPr>
    </p:bg>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21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FC5E8"/>
                </a:solidFill>
                <a:latin typeface="Calibri"/>
                <a:ea typeface="Calibri"/>
                <a:cs typeface="Calibri"/>
                <a:sym typeface="Calibri"/>
              </a:rPr>
              <a:t>Methods: The Dataset</a:t>
            </a:r>
            <a:endParaRPr>
              <a:solidFill>
                <a:srgbClr val="9FC5E8"/>
              </a:solidFill>
              <a:latin typeface="Calibri"/>
              <a:ea typeface="Calibri"/>
              <a:cs typeface="Calibri"/>
              <a:sym typeface="Calibri"/>
            </a:endParaRPr>
          </a:p>
        </p:txBody>
      </p:sp>
      <p:pic>
        <p:nvPicPr>
          <p:cNvPr id="108" name="Google Shape;108;p21"/>
          <p:cNvPicPr preferRelativeResize="0"/>
          <p:nvPr/>
        </p:nvPicPr>
        <p:blipFill>
          <a:blip r:embed="rId3">
            <a:alphaModFix/>
          </a:blip>
          <a:stretch>
            <a:fillRect/>
          </a:stretch>
        </p:blipFill>
        <p:spPr>
          <a:xfrm>
            <a:off x="446450" y="2396475"/>
            <a:ext cx="8251101" cy="696200"/>
          </a:xfrm>
          <a:prstGeom prst="rect">
            <a:avLst/>
          </a:prstGeom>
          <a:noFill/>
          <a:ln>
            <a:noFill/>
          </a:ln>
        </p:spPr>
      </p:pic>
      <p:sp>
        <p:nvSpPr>
          <p:cNvPr id="109" name="Google Shape;109;p21"/>
          <p:cNvSpPr txBox="1"/>
          <p:nvPr>
            <p:ph idx="1" type="body"/>
          </p:nvPr>
        </p:nvSpPr>
        <p:spPr>
          <a:xfrm>
            <a:off x="1746750" y="3214200"/>
            <a:ext cx="56505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chemeClr val="accent2"/>
                </a:solidFill>
                <a:latin typeface="Calibri"/>
                <a:ea typeface="Calibri"/>
                <a:cs typeface="Calibri"/>
                <a:sym typeface="Calibri"/>
              </a:rPr>
              <a:t>Single BSM </a:t>
            </a:r>
            <a:endParaRPr>
              <a:solidFill>
                <a:schemeClr val="accent2"/>
              </a:solidFill>
              <a:latin typeface="Calibri"/>
              <a:ea typeface="Calibri"/>
              <a:cs typeface="Calibri"/>
              <a:sym typeface="Calibri"/>
            </a:endParaRPr>
          </a:p>
        </p:txBody>
      </p:sp>
      <p:sp>
        <p:nvSpPr>
          <p:cNvPr id="110" name="Google Shape;110;p21"/>
          <p:cNvSpPr/>
          <p:nvPr/>
        </p:nvSpPr>
        <p:spPr>
          <a:xfrm>
            <a:off x="5030750" y="2326250"/>
            <a:ext cx="324600" cy="341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a:off x="6829800" y="2326250"/>
            <a:ext cx="324600" cy="341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