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8" r:id="rId2"/>
  </p:sldMasterIdLst>
  <p:sldIdLst>
    <p:sldId id="256" r:id="rId3"/>
    <p:sldId id="258" r:id="rId4"/>
    <p:sldId id="259" r:id="rId5"/>
    <p:sldId id="261" r:id="rId6"/>
    <p:sldId id="257" r:id="rId7"/>
    <p:sldId id="260" r:id="rId8"/>
    <p:sldId id="263" r:id="rId9"/>
    <p:sldId id="262" r:id="rId10"/>
    <p:sldId id="309" r:id="rId11"/>
    <p:sldId id="330" r:id="rId12"/>
    <p:sldId id="310" r:id="rId13"/>
    <p:sldId id="324" r:id="rId14"/>
    <p:sldId id="325" r:id="rId15"/>
    <p:sldId id="326" r:id="rId16"/>
    <p:sldId id="327" r:id="rId17"/>
    <p:sldId id="328" r:id="rId18"/>
    <p:sldId id="331" r:id="rId19"/>
    <p:sldId id="332" r:id="rId20"/>
    <p:sldId id="333" r:id="rId21"/>
    <p:sldId id="311" r:id="rId22"/>
    <p:sldId id="356" r:id="rId23"/>
    <p:sldId id="358" r:id="rId24"/>
    <p:sldId id="359" r:id="rId25"/>
    <p:sldId id="362" r:id="rId26"/>
    <p:sldId id="361" r:id="rId27"/>
    <p:sldId id="334" r:id="rId28"/>
    <p:sldId id="338" r:id="rId29"/>
    <p:sldId id="335" r:id="rId30"/>
    <p:sldId id="337" r:id="rId31"/>
    <p:sldId id="363" r:id="rId32"/>
    <p:sldId id="365" r:id="rId33"/>
    <p:sldId id="336" r:id="rId34"/>
    <p:sldId id="312" r:id="rId35"/>
    <p:sldId id="339" r:id="rId36"/>
    <p:sldId id="340" r:id="rId37"/>
    <p:sldId id="371" r:id="rId38"/>
    <p:sldId id="372" r:id="rId39"/>
    <p:sldId id="313" r:id="rId40"/>
    <p:sldId id="341" r:id="rId41"/>
    <p:sldId id="345" r:id="rId42"/>
    <p:sldId id="342" r:id="rId43"/>
    <p:sldId id="343" r:id="rId44"/>
    <p:sldId id="344" r:id="rId45"/>
    <p:sldId id="346" r:id="rId46"/>
    <p:sldId id="347" r:id="rId47"/>
    <p:sldId id="314" r:id="rId48"/>
    <p:sldId id="355" r:id="rId49"/>
    <p:sldId id="349" r:id="rId50"/>
    <p:sldId id="315" r:id="rId51"/>
    <p:sldId id="350" r:id="rId52"/>
    <p:sldId id="351" r:id="rId53"/>
    <p:sldId id="352" r:id="rId54"/>
    <p:sldId id="353" r:id="rId55"/>
    <p:sldId id="369" r:id="rId56"/>
    <p:sldId id="367" r:id="rId57"/>
    <p:sldId id="368" r:id="rId58"/>
    <p:sldId id="370" r:id="rId59"/>
    <p:sldId id="264" r:id="rId60"/>
    <p:sldId id="266" r:id="rId61"/>
    <p:sldId id="267" r:id="rId62"/>
    <p:sldId id="265" r:id="rId63"/>
    <p:sldId id="268" r:id="rId64"/>
    <p:sldId id="269" r:id="rId65"/>
    <p:sldId id="270" r:id="rId66"/>
    <p:sldId id="271" r:id="rId67"/>
    <p:sldId id="307" r:id="rId68"/>
    <p:sldId id="272" r:id="rId69"/>
    <p:sldId id="308" r:id="rId70"/>
    <p:sldId id="273" r:id="rId71"/>
    <p:sldId id="306" r:id="rId72"/>
    <p:sldId id="274" r:id="rId73"/>
    <p:sldId id="275" r:id="rId74"/>
    <p:sldId id="305" r:id="rId75"/>
    <p:sldId id="278" r:id="rId76"/>
    <p:sldId id="279" r:id="rId77"/>
    <p:sldId id="373" r:id="rId78"/>
    <p:sldId id="374" r:id="rId79"/>
    <p:sldId id="375" r:id="rId80"/>
    <p:sldId id="376" r:id="rId81"/>
    <p:sldId id="377" r:id="rId82"/>
    <p:sldId id="378" r:id="rId83"/>
    <p:sldId id="280" r:id="rId84"/>
    <p:sldId id="284" r:id="rId85"/>
    <p:sldId id="285" r:id="rId86"/>
    <p:sldId id="316" r:id="rId87"/>
    <p:sldId id="317" r:id="rId88"/>
    <p:sldId id="318" r:id="rId89"/>
    <p:sldId id="320" r:id="rId90"/>
    <p:sldId id="319" r:id="rId91"/>
    <p:sldId id="321" r:id="rId92"/>
    <p:sldId id="286" r:id="rId93"/>
    <p:sldId id="287" r:id="rId94"/>
    <p:sldId id="288" r:id="rId95"/>
    <p:sldId id="289" r:id="rId96"/>
    <p:sldId id="290" r:id="rId97"/>
    <p:sldId id="291" r:id="rId98"/>
    <p:sldId id="292" r:id="rId99"/>
    <p:sldId id="293" r:id="rId100"/>
    <p:sldId id="294" r:id="rId101"/>
    <p:sldId id="299" r:id="rId102"/>
    <p:sldId id="301" r:id="rId103"/>
    <p:sldId id="300" r:id="rId104"/>
    <p:sldId id="298" r:id="rId105"/>
    <p:sldId id="302" r:id="rId106"/>
    <p:sldId id="379" r:id="rId107"/>
    <p:sldId id="380" r:id="rId10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5FA5BFD-4FAD-424F-9D90-E7E8D03B362B}" type="datetimeFigureOut">
              <a:rPr lang="fr-FR" smtClean="0"/>
              <a:t>15/01/2025</a:t>
            </a:fld>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A5767475-BE16-427B-9DEB-55F8ECA97619}" type="slidenum">
              <a:rPr lang="fr-FR" smtClean="0"/>
              <a:t>‹N°›</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03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5FA5BFD-4FAD-424F-9D90-E7E8D03B362B}" type="datetimeFigureOut">
              <a:rPr lang="fr-FR" smtClean="0"/>
              <a:t>15/01/2025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5767475-BE16-427B-9DEB-55F8ECA97619}" type="slidenum">
              <a:rPr lang="fr-FR" smtClean="0"/>
              <a:t>‹N°›</a:t>
            </a:fld>
            <a:endParaRPr lang="fr-FR"/>
          </a:p>
        </p:txBody>
      </p:sp>
    </p:spTree>
    <p:extLst>
      <p:ext uri="{BB962C8B-B14F-4D97-AF65-F5344CB8AC3E}">
        <p14:creationId xmlns:p14="http://schemas.microsoft.com/office/powerpoint/2010/main" val="676704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5FA5BFD-4FAD-424F-9D90-E7E8D03B362B}" type="datetimeFigureOut">
              <a:rPr lang="fr-FR" smtClean="0"/>
              <a:t>15/01/2025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767475-BE16-427B-9DEB-55F8ECA97619}" type="slidenum">
              <a:rPr lang="fr-FR" smtClean="0"/>
              <a:t>‹N°›</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35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5FA5BFD-4FAD-424F-9D90-E7E8D03B362B}" type="datetimeFigureOut">
              <a:rPr lang="fr-FR" smtClean="0"/>
              <a:t>15/01/2025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767475-BE16-427B-9DEB-55F8ECA97619}" type="slidenum">
              <a:rPr lang="fr-FR" smtClean="0"/>
              <a:t>‹N°›</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3677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5FA5BFD-4FAD-424F-9D90-E7E8D03B362B}" type="datetimeFigureOut">
              <a:rPr lang="fr-FR" smtClean="0"/>
              <a:t>15/01/2025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767475-BE16-427B-9DEB-55F8ECA97619}" type="slidenum">
              <a:rPr lang="fr-FR" smtClean="0"/>
              <a:t>‹N°›</a:t>
            </a:fld>
            <a:endParaRPr lang="fr-FR"/>
          </a:p>
        </p:txBody>
      </p:sp>
    </p:spTree>
    <p:extLst>
      <p:ext uri="{BB962C8B-B14F-4D97-AF65-F5344CB8AC3E}">
        <p14:creationId xmlns:p14="http://schemas.microsoft.com/office/powerpoint/2010/main" val="202575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5FA5BFD-4FAD-424F-9D90-E7E8D03B362B}" type="datetimeFigureOut">
              <a:rPr lang="fr-FR" smtClean="0"/>
              <a:t>15/01/2025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767475-BE16-427B-9DEB-55F8ECA97619}" type="slidenum">
              <a:rPr lang="fr-FR" smtClean="0"/>
              <a:t>‹N°›</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0045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5FA5BFD-4FAD-424F-9D90-E7E8D03B362B}" type="datetimeFigureOut">
              <a:rPr lang="fr-FR" smtClean="0"/>
              <a:t>15/01/2025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767475-BE16-427B-9DEB-55F8ECA97619}" type="slidenum">
              <a:rPr lang="fr-FR" smtClean="0"/>
              <a:t>‹N°›</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8878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5FA5BFD-4FAD-424F-9D90-E7E8D03B362B}" type="datetimeFigureOut">
              <a:rPr lang="fr-FR" smtClean="0"/>
              <a:t>15/01/2025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767475-BE16-427B-9DEB-55F8ECA97619}"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1217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5FA5BFD-4FAD-424F-9D90-E7E8D03B362B}" type="datetimeFigureOut">
              <a:rPr lang="fr-FR" smtClean="0"/>
              <a:t>15/01/2025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767475-BE16-427B-9DEB-55F8ECA97619}" type="slidenum">
              <a:rPr lang="fr-FR" smtClean="0"/>
              <a:t>‹N°›</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4969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410AE74-173D-489C-9961-1D6EF7F369D5}"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15/01/2025</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6828D9-9BBB-49A4-907A-C4FC213009E9}"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5004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410AE74-173D-489C-9961-1D6EF7F369D5}"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15/01/2025</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6828D9-9BBB-49A4-907A-C4FC213009E9}"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222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5FA5BFD-4FAD-424F-9D90-E7E8D03B362B}" type="datetimeFigureOut">
              <a:rPr lang="fr-FR" smtClean="0"/>
              <a:t>15/01/2025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767475-BE16-427B-9DEB-55F8ECA97619}" type="slidenum">
              <a:rPr lang="fr-FR" smtClean="0"/>
              <a:t>‹N°›</a:t>
            </a:fld>
            <a:endParaRPr lang="fr-FR"/>
          </a:p>
        </p:txBody>
      </p:sp>
    </p:spTree>
    <p:extLst>
      <p:ext uri="{BB962C8B-B14F-4D97-AF65-F5344CB8AC3E}">
        <p14:creationId xmlns:p14="http://schemas.microsoft.com/office/powerpoint/2010/main" val="21011113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410AE74-173D-489C-9961-1D6EF7F369D5}"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15/01/2025</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6828D9-9BBB-49A4-907A-C4FC213009E9}"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2061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410AE74-173D-489C-9961-1D6EF7F369D5}"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15/01/2025</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6828D9-9BBB-49A4-907A-C4FC213009E9}"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58262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410AE74-173D-489C-9961-1D6EF7F369D5}"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15/01/2025</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6828D9-9BBB-49A4-907A-C4FC213009E9}"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0107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410AE74-173D-489C-9961-1D6EF7F369D5}"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15/01/2025</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6828D9-9BBB-49A4-907A-C4FC213009E9}"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22518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410AE74-173D-489C-9961-1D6EF7F369D5}"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15/01/2025</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6828D9-9BBB-49A4-907A-C4FC213009E9}"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5590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410AE74-173D-489C-9961-1D6EF7F369D5}"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15/01/2025</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6828D9-9BBB-49A4-907A-C4FC213009E9}"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70427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410AE74-173D-489C-9961-1D6EF7F369D5}"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15/01/2025</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6828D9-9BBB-49A4-907A-C4FC213009E9}"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77826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410AE74-173D-489C-9961-1D6EF7F369D5}"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15/01/2025</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6828D9-9BBB-49A4-907A-C4FC213009E9}"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33770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410AE74-173D-489C-9961-1D6EF7F369D5}" type="datetimeFigureOut">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15/01/2025</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6828D9-9BBB-49A4-907A-C4FC213009E9}" type="slidenum">
              <a:rPr kumimoji="0" lang="fr-F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1608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5FA5BFD-4FAD-424F-9D90-E7E8D03B362B}" type="datetimeFigureOut">
              <a:rPr lang="fr-FR" smtClean="0"/>
              <a:t>15/01/2025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5767475-BE16-427B-9DEB-55F8ECA97619}" type="slidenum">
              <a:rPr lang="fr-FR" smtClean="0"/>
              <a:t>‹N°›</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7476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5FA5BFD-4FAD-424F-9D90-E7E8D03B362B}" type="datetimeFigureOut">
              <a:rPr lang="fr-FR" smtClean="0"/>
              <a:t>15/01/2025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5767475-BE16-427B-9DEB-55F8ECA97619}" type="slidenum">
              <a:rPr lang="fr-FR" smtClean="0"/>
              <a:t>‹N°›</a:t>
            </a:fld>
            <a:endParaRPr lang="fr-FR"/>
          </a:p>
        </p:txBody>
      </p:sp>
    </p:spTree>
    <p:extLst>
      <p:ext uri="{BB962C8B-B14F-4D97-AF65-F5344CB8AC3E}">
        <p14:creationId xmlns:p14="http://schemas.microsoft.com/office/powerpoint/2010/main" val="3399359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5FA5BFD-4FAD-424F-9D90-E7E8D03B362B}" type="datetimeFigureOut">
              <a:rPr lang="fr-FR" smtClean="0"/>
              <a:t>15/01/2025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5767475-BE16-427B-9DEB-55F8ECA97619}" type="slidenum">
              <a:rPr lang="fr-FR" smtClean="0"/>
              <a:t>‹N°›</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096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5FA5BFD-4FAD-424F-9D90-E7E8D03B362B}" type="datetimeFigureOut">
              <a:rPr lang="fr-FR" smtClean="0"/>
              <a:t>15/01/2025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5767475-BE16-427B-9DEB-55F8ECA97619}"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990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FA5BFD-4FAD-424F-9D90-E7E8D03B362B}" type="datetimeFigureOut">
              <a:rPr lang="fr-FR" smtClean="0"/>
              <a:t>15/01/2025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5767475-BE16-427B-9DEB-55F8ECA97619}" type="slidenum">
              <a:rPr lang="fr-FR" smtClean="0"/>
              <a:t>‹N°›</a:t>
            </a:fld>
            <a:endParaRPr lang="fr-FR"/>
          </a:p>
        </p:txBody>
      </p:sp>
    </p:spTree>
    <p:extLst>
      <p:ext uri="{BB962C8B-B14F-4D97-AF65-F5344CB8AC3E}">
        <p14:creationId xmlns:p14="http://schemas.microsoft.com/office/powerpoint/2010/main" val="1516699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5FA5BFD-4FAD-424F-9D90-E7E8D03B362B}" type="datetimeFigureOut">
              <a:rPr lang="fr-FR" smtClean="0"/>
              <a:t>15/01/2025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5767475-BE16-427B-9DEB-55F8ECA97619}" type="slidenum">
              <a:rPr lang="fr-FR" smtClean="0"/>
              <a:t>‹N°›</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730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5FA5BFD-4FAD-424F-9D90-E7E8D03B362B}" type="datetimeFigureOut">
              <a:rPr lang="fr-FR" smtClean="0"/>
              <a:t>15/01/2025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5767475-BE16-427B-9DEB-55F8ECA97619}" type="slidenum">
              <a:rPr lang="fr-FR" smtClean="0"/>
              <a:t>‹N°›</a:t>
            </a:fld>
            <a:endParaRPr lang="fr-FR"/>
          </a:p>
        </p:txBody>
      </p:sp>
    </p:spTree>
    <p:extLst>
      <p:ext uri="{BB962C8B-B14F-4D97-AF65-F5344CB8AC3E}">
        <p14:creationId xmlns:p14="http://schemas.microsoft.com/office/powerpoint/2010/main" val="232252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FA5BFD-4FAD-424F-9D90-E7E8D03B362B}" type="datetimeFigureOut">
              <a:rPr lang="fr-FR" smtClean="0"/>
              <a:t>15/01/2025</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767475-BE16-427B-9DEB-55F8ECA97619}" type="slidenum">
              <a:rPr lang="fr-FR" smtClean="0"/>
              <a:t>‹N°›</a:t>
            </a:fld>
            <a:endParaRPr lang="fr-FR"/>
          </a:p>
        </p:txBody>
      </p:sp>
    </p:spTree>
    <p:extLst>
      <p:ext uri="{BB962C8B-B14F-4D97-AF65-F5344CB8AC3E}">
        <p14:creationId xmlns:p14="http://schemas.microsoft.com/office/powerpoint/2010/main" val="111340514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A5BFD-4FAD-424F-9D90-E7E8D03B362B}" type="datetimeFigureOut">
              <a:rPr lang="fr-FR" smtClean="0"/>
              <a:t>15/01/2025</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67475-BE16-427B-9DEB-55F8ECA97619}" type="slidenum">
              <a:rPr lang="fr-FR" smtClean="0"/>
              <a:t>‹N°›</a:t>
            </a:fld>
            <a:endParaRPr lang="fr-FR"/>
          </a:p>
        </p:txBody>
      </p:sp>
    </p:spTree>
    <p:extLst>
      <p:ext uri="{BB962C8B-B14F-4D97-AF65-F5344CB8AC3E}">
        <p14:creationId xmlns:p14="http://schemas.microsoft.com/office/powerpoint/2010/main" val="199980948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hyperlink" Target="https://www.lalanguefrancaise.com/articles/les-regles-de-la-ponctuation-en-francais#la-barre-oblique" TargetMode="External"/><Relationship Id="rId3" Type="http://schemas.openxmlformats.org/officeDocument/2006/relationships/hyperlink" Target="https://www.lalanguefrancaise.com/articles/les-regles-de-la-ponctuation-en-francais#le-point-virgule" TargetMode="External"/><Relationship Id="rId7" Type="http://schemas.openxmlformats.org/officeDocument/2006/relationships/hyperlink" Target="https://www.lalanguefrancaise.com/articles/les-regles-de-la-ponctuation-en-francais#le-point-d-interrogation" TargetMode="External"/><Relationship Id="rId2" Type="http://schemas.openxmlformats.org/officeDocument/2006/relationships/hyperlink" Target="https://www.lalanguefrancaise.com/articles/les-regles-de-la-ponctuation-en-francais#la-virgule" TargetMode="External"/><Relationship Id="rId1" Type="http://schemas.openxmlformats.org/officeDocument/2006/relationships/slideLayout" Target="../slideLayouts/slideLayout7.xml"/><Relationship Id="rId6" Type="http://schemas.openxmlformats.org/officeDocument/2006/relationships/hyperlink" Target="https://www.lalanguefrancaise.com/articles/les-regles-de-la-ponctuation-en-francais#les-points-de-suspension" TargetMode="External"/><Relationship Id="rId5" Type="http://schemas.openxmlformats.org/officeDocument/2006/relationships/hyperlink" Target="https://www.lalanguefrancaise.com/articles/les-regles-de-la-ponctuation-en-francais#le-point" TargetMode="External"/><Relationship Id="rId4" Type="http://schemas.openxmlformats.org/officeDocument/2006/relationships/hyperlink" Target="https://www.lalanguefrancaise.com/articles/les-regles-de-la-ponctuation-en-francais#les-deux-points"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s://www.lalanguefrancaise.com/articles/les-regles-de-la-ponctuation-en-francais#la-barre-oblique" TargetMode="External"/><Relationship Id="rId3" Type="http://schemas.openxmlformats.org/officeDocument/2006/relationships/hyperlink" Target="https://www.lalanguefrancaise.com/articles/les-regles-de-la-ponctuation-en-francais#les-guillemets" TargetMode="External"/><Relationship Id="rId7" Type="http://schemas.openxmlformats.org/officeDocument/2006/relationships/hyperlink" Target="https://www.lalanguefrancaise.com/articles/les-regles-de-la-ponctuation-en-francais#l-asterisque" TargetMode="External"/><Relationship Id="rId2" Type="http://schemas.openxmlformats.org/officeDocument/2006/relationships/hyperlink" Target="https://www.lalanguefrancaise.com/articles/les-regles-de-la-ponctuation-en-francais#le-point-d-exclamation" TargetMode="External"/><Relationship Id="rId1" Type="http://schemas.openxmlformats.org/officeDocument/2006/relationships/slideLayout" Target="../slideLayouts/slideLayout7.xml"/><Relationship Id="rId6" Type="http://schemas.openxmlformats.org/officeDocument/2006/relationships/hyperlink" Target="https://www.lalanguefrancaise.com/articles/les-regles-de-la-ponctuation-en-francais#les-crochets" TargetMode="External"/><Relationship Id="rId5" Type="http://schemas.openxmlformats.org/officeDocument/2006/relationships/hyperlink" Target="https://www.lalanguefrancaise.com/articles/les-regles-de-la-ponctuation-en-francais#les-tirets" TargetMode="External"/><Relationship Id="rId4" Type="http://schemas.openxmlformats.org/officeDocument/2006/relationships/hyperlink" Target="https://www.lalanguefrancaise.com/articles/les-regles-de-la-ponctuation-en-francais#les-parentheses"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692398" y="1205345"/>
            <a:ext cx="6815669" cy="2181319"/>
          </a:xfrm>
        </p:spPr>
        <p:txBody>
          <a:bodyPr>
            <a:normAutofit fontScale="90000"/>
          </a:bodyPr>
          <a:lstStyle/>
          <a:p>
            <a:pPr>
              <a:lnSpc>
                <a:spcPct val="107000"/>
              </a:lnSpc>
              <a:spcBef>
                <a:spcPts val="0"/>
              </a:spcBef>
              <a:spcAft>
                <a:spcPts val="800"/>
              </a:spcAft>
            </a:pPr>
            <a:br>
              <a:rPr lang="fr-FR" sz="31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br>
            <a:br>
              <a:rPr lang="fr-FR" sz="31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br>
            <a:br>
              <a:rPr lang="fr-FR" sz="31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br>
            <a:br>
              <a:rPr lang="fr-FR" sz="31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br>
              <a:rPr lang="fr-FR" sz="31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br>
              <a:rPr lang="fr-FR"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br>
              <a:rPr lang="fr-FR"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br>
              <a:rPr lang="fr-FR"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br>
              <a:rPr lang="fr-FR"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br>
              <a:rPr lang="fr-FR"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br>
              <a:rPr lang="fr-FR"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br>
              <a:rPr lang="fr-FR"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br>
              <a:rPr lang="fr-FR" sz="31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br>
            <a:br>
              <a:rPr lang="fr-FR" sz="31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br>
            <a:r>
              <a:rPr lang="fr-FR" sz="31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br>
              <a:rPr lang="fr-FR" sz="31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br>
            <a:br>
              <a:rPr lang="fr-FR" sz="31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br>
            <a:br>
              <a:rPr lang="fr-FR" sz="31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br>
            <a:r>
              <a:rPr lang="fr-FR" sz="31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UFR/Faculté/Ecole/Institut : BIT</a:t>
            </a:r>
            <a:br>
              <a:rPr lang="fr-FR" sz="31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br>
            <a:r>
              <a:rPr lang="fr-FR" sz="31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fr-FR" sz="3200"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Année </a:t>
            </a:r>
            <a:r>
              <a:rPr lang="fr-FR" sz="3200" i="1">
                <a:solidFill>
                  <a:prstClr val="black"/>
                </a:solidFill>
                <a:latin typeface="Times New Roman" panose="02020603050405020304" pitchFamily="18" charset="0"/>
                <a:ea typeface="Calibri" panose="020F0502020204030204" pitchFamily="34" charset="0"/>
                <a:cs typeface="Times New Roman" panose="02020603050405020304" pitchFamily="18" charset="0"/>
              </a:rPr>
              <a:t>académique 2024-2025</a:t>
            </a:r>
            <a:br>
              <a:rPr lang="fr-FR" sz="20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Sous-titre 2"/>
          <p:cNvSpPr>
            <a:spLocks noGrp="1"/>
          </p:cNvSpPr>
          <p:nvPr>
            <p:ph type="subTitle" idx="1"/>
          </p:nvPr>
        </p:nvSpPr>
        <p:spPr/>
        <p:txBody>
          <a:bodyPr>
            <a:normAutofit fontScale="70000" lnSpcReduction="20000"/>
          </a:bodyPr>
          <a:lstStyle/>
          <a:p>
            <a:pPr lvl="0" algn="l">
              <a:lnSpc>
                <a:spcPct val="107000"/>
              </a:lnSpc>
              <a:spcBef>
                <a:spcPts val="0"/>
              </a:spcBef>
              <a:spcAft>
                <a:spcPts val="800"/>
              </a:spcAft>
            </a:pPr>
            <a:r>
              <a:rPr lang="fr-FR" sz="1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fr-FR"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Technique d’expression                 Volume horaire : 40 h </a:t>
            </a:r>
            <a:br>
              <a:rPr lang="fr-FR"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br>
            <a:br>
              <a:rPr lang="fr-FR"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r>
              <a:rPr lang="fr-FR"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endParaRPr lang="fr-FR"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spcBef>
                <a:spcPts val="0"/>
              </a:spcBef>
              <a:spcAft>
                <a:spcPts val="800"/>
              </a:spcAft>
            </a:pPr>
            <a:r>
              <a:rPr lang="fr-FR" sz="3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Enseignante : Dr Sita DIALLO-TRAORE</a:t>
            </a:r>
            <a:endParaRPr lang="fr-FR" sz="3000" dirty="0"/>
          </a:p>
        </p:txBody>
      </p:sp>
      <p:sp>
        <p:nvSpPr>
          <p:cNvPr id="4" name="Rectangle 3"/>
          <p:cNvSpPr/>
          <p:nvPr/>
        </p:nvSpPr>
        <p:spPr>
          <a:xfrm>
            <a:off x="1972491" y="2037786"/>
            <a:ext cx="9078685" cy="388696"/>
          </a:xfrm>
          <a:prstGeom prst="rect">
            <a:avLst/>
          </a:prstGeom>
        </p:spPr>
        <p:txBody>
          <a:bodyPr wrap="square">
            <a:spAutoFit/>
          </a:bodyPr>
          <a:lstStyle/>
          <a:p>
            <a:pPr>
              <a:lnSpc>
                <a:spcPct val="107000"/>
              </a:lnSpc>
              <a:spcAft>
                <a:spcPts val="8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12327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8144" y="1435688"/>
            <a:ext cx="10203873" cy="5748048"/>
          </a:xfrm>
          <a:prstGeom prst="rect">
            <a:avLst/>
          </a:prstGeom>
        </p:spPr>
        <p:txBody>
          <a:bodyPr wrap="square">
            <a:spAutoFit/>
          </a:bodyPr>
          <a:lstStyle/>
          <a:p>
            <a:pPr marL="457200" algn="just">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La règle générale est simple et vous la connaissez depuis l’école primaire : les mots variables s’accordent avec ce à quoi ils se rapportent. Alors pourquoi fait‑on parfois des erreurs quand on n’est pas attentif ? Ensemble, réfléchissez aux cas qui peuvent poser problème.</a:t>
            </a:r>
          </a:p>
          <a:p>
            <a:pPr marL="457200" algn="just">
              <a:lnSpc>
                <a:spcPct val="107000"/>
              </a:lnSpc>
              <a:spcAft>
                <a:spcPts val="800"/>
              </a:spcAft>
            </a:pPr>
            <a:r>
              <a:rPr lang="fr-FR" sz="2800" dirty="0">
                <a:effectLst/>
                <a:latin typeface="Times New Roman" panose="02020603050405020304" pitchFamily="18" charset="0"/>
                <a:ea typeface="Calibri" panose="020F0502020204030204" pitchFamily="34" charset="0"/>
                <a:cs typeface="Times New Roman" panose="02020603050405020304" pitchFamily="18" charset="0"/>
              </a:rPr>
              <a:t>  Accord sujet verbe </a:t>
            </a:r>
          </a:p>
          <a:p>
            <a:pPr marL="457200" algn="just">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Accord adjectif qualificatif </a:t>
            </a:r>
          </a:p>
          <a:p>
            <a:pPr marL="457200" algn="just">
              <a:lnSpc>
                <a:spcPct val="107000"/>
              </a:lnSpc>
              <a:spcAft>
                <a:spcPts val="800"/>
              </a:spcAft>
            </a:pPr>
            <a:r>
              <a:rPr lang="fr-FR" sz="2800" dirty="0">
                <a:effectLst/>
                <a:latin typeface="Times New Roman" panose="02020603050405020304" pitchFamily="18" charset="0"/>
                <a:ea typeface="Calibri" panose="020F0502020204030204" pitchFamily="34" charset="0"/>
                <a:cs typeface="Times New Roman" panose="02020603050405020304" pitchFamily="18" charset="0"/>
              </a:rPr>
              <a:t>Accord participe passé</a:t>
            </a:r>
          </a:p>
          <a:p>
            <a:pPr marL="457200" algn="just">
              <a:lnSpc>
                <a:spcPct val="107000"/>
              </a:lnSpc>
              <a:spcAft>
                <a:spcPts val="800"/>
              </a:spcAft>
            </a:pPr>
            <a:endParaRPr lang="fr-FR"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fr-FR" sz="2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algn="just">
              <a:lnSpc>
                <a:spcPct val="107000"/>
              </a:lnSpc>
              <a:spcAft>
                <a:spcPts val="800"/>
              </a:spcAft>
            </a:pPr>
            <a:endParaRPr lang="fr-FR"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8616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291" y="2001569"/>
            <a:ext cx="9608128" cy="4702569"/>
          </a:xfrm>
          <a:prstGeom prst="rect">
            <a:avLst/>
          </a:prstGeom>
        </p:spPr>
        <p:txBody>
          <a:bodyPr wrap="square">
            <a:spAutoFit/>
          </a:bodyPr>
          <a:lstStyle/>
          <a:p>
            <a:pPr algn="just">
              <a:lnSpc>
                <a:spcPct val="107000"/>
              </a:lnSpc>
              <a:spcAft>
                <a:spcPts val="0"/>
              </a:spcAft>
            </a:pPr>
            <a:r>
              <a:rPr lang="fr-FR" sz="2800" dirty="0">
                <a:latin typeface="Times New Roman" panose="02020603050405020304" pitchFamily="18" charset="0"/>
                <a:ea typeface="Times New Roman" panose="02020603050405020304" pitchFamily="18" charset="0"/>
                <a:cs typeface="Times New Roman" panose="02020603050405020304" pitchFamily="18" charset="0"/>
              </a:rPr>
              <a:t>  Le </a:t>
            </a:r>
            <a:r>
              <a:rPr lang="fr-FR" sz="2800" b="1" dirty="0">
                <a:latin typeface="Times New Roman" panose="02020603050405020304" pitchFamily="18" charset="0"/>
                <a:ea typeface="Times New Roman" panose="02020603050405020304" pitchFamily="18" charset="0"/>
                <a:cs typeface="Times New Roman" panose="02020603050405020304" pitchFamily="18" charset="0"/>
              </a:rPr>
              <a:t>curriculum vitæ</a:t>
            </a:r>
            <a:r>
              <a:rPr lang="fr-FR" sz="2800" dirty="0">
                <a:latin typeface="Times New Roman" panose="02020603050405020304" pitchFamily="18" charset="0"/>
                <a:ea typeface="Times New Roman" panose="02020603050405020304" pitchFamily="18" charset="0"/>
                <a:cs typeface="Times New Roman" panose="02020603050405020304" pitchFamily="18" charset="0"/>
              </a:rPr>
              <a:t> en abrégé </a:t>
            </a:r>
            <a:r>
              <a:rPr lang="fr-FR" sz="2800" b="1" dirty="0">
                <a:latin typeface="Times New Roman" panose="02020603050405020304" pitchFamily="18" charset="0"/>
                <a:ea typeface="Times New Roman" panose="02020603050405020304" pitchFamily="18" charset="0"/>
                <a:cs typeface="Times New Roman" panose="02020603050405020304" pitchFamily="18" charset="0"/>
              </a:rPr>
              <a:t>CV</a:t>
            </a:r>
            <a:r>
              <a:rPr lang="fr-FR" sz="2800" dirty="0">
                <a:latin typeface="Times New Roman" panose="02020603050405020304" pitchFamily="18" charset="0"/>
                <a:ea typeface="Times New Roman" panose="02020603050405020304" pitchFamily="18" charset="0"/>
                <a:cs typeface="Times New Roman" panose="02020603050405020304" pitchFamily="18" charset="0"/>
              </a:rPr>
              <a:t>) est un document détaillant le parcours et les compétences acquises d'un individu durant les dernières années. Il s'agit en général du parcours scolaire et/ou professionnel qui fait état de la  compétence  d'un candidat dans un poste à pourvoir. Ce document constitue le point de jonction entre l’offre d’emploi et la demande. Le CV peut également se prêter à d'autres usages comme celui de se présenter à un groupe, mais son rôle se situe davantage au niveau de la recherche d'un emploi.</a:t>
            </a:r>
            <a:endParaRPr lang="fr-FR" sz="2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fr-FR" sz="2800"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2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4120309" y="1448212"/>
            <a:ext cx="3244799" cy="553357"/>
          </a:xfrm>
          <a:prstGeom prst="rect">
            <a:avLst/>
          </a:prstGeom>
        </p:spPr>
        <p:txBody>
          <a:bodyPr wrap="none">
            <a:spAutoFit/>
          </a:bodyPr>
          <a:lstStyle/>
          <a:p>
            <a:pPr lvl="0" algn="just">
              <a:lnSpc>
                <a:spcPct val="107000"/>
              </a:lnSpc>
            </a:pPr>
            <a:r>
              <a:rPr lang="fr-FR" sz="28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Le curriculum vitæ </a:t>
            </a:r>
            <a:endParaRPr lang="fr-FR"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823883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4236" y="623455"/>
            <a:ext cx="10598728" cy="6316153"/>
          </a:xfrm>
          <a:prstGeom prst="rect">
            <a:avLst/>
          </a:prstGeom>
        </p:spPr>
        <p:txBody>
          <a:bodyPr wrap="square">
            <a:spAutoFit/>
          </a:bodyPr>
          <a:lstStyle/>
          <a:p>
            <a:pPr lvl="0" algn="just">
              <a:lnSpc>
                <a:spcPct val="107000"/>
              </a:lnSpc>
            </a:pPr>
            <a:r>
              <a:rPr lang="fr-FR" sz="14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p>
          <a:p>
            <a:pPr lvl="0" algn="just">
              <a:lnSpc>
                <a:spcPct val="107000"/>
              </a:lnSpc>
            </a:pPr>
            <a:r>
              <a:rPr lang="fr-FR" sz="14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r>
              <a:rPr lang="fr-FR" sz="2800" b="1" dirty="0">
                <a:latin typeface="Times New Roman" panose="02020603050405020304" pitchFamily="18" charset="0"/>
                <a:ea typeface="Times New Roman" panose="02020603050405020304" pitchFamily="18" charset="0"/>
                <a:cs typeface="Times New Roman" panose="02020603050405020304" pitchFamily="18" charset="0"/>
              </a:rPr>
              <a:t>CV vidéo  </a:t>
            </a:r>
            <a:endParaRPr lang="fr-FR" sz="28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fr-FR" sz="2800" dirty="0">
                <a:latin typeface="Times New Roman" panose="02020603050405020304" pitchFamily="18" charset="0"/>
                <a:ea typeface="Times New Roman" panose="02020603050405020304" pitchFamily="18" charset="0"/>
                <a:cs typeface="Times New Roman" panose="02020603050405020304" pitchFamily="18" charset="0"/>
              </a:rPr>
              <a:t>          Le CV vidéo est une nouvelle forme de CV. Ses promoteurs avancent que cet outil permet de présenter sa candidature, ses compétences, son expérience professionnelle, </a:t>
            </a:r>
            <a:r>
              <a:rPr lang="fr-FR" sz="2800" dirty="0" err="1">
                <a:latin typeface="Times New Roman" panose="02020603050405020304" pitchFamily="18" charset="0"/>
                <a:ea typeface="Times New Roman" panose="02020603050405020304" pitchFamily="18" charset="0"/>
                <a:cs typeface="Times New Roman" panose="02020603050405020304" pitchFamily="18" charset="0"/>
              </a:rPr>
              <a:t>etc</a:t>
            </a:r>
            <a:r>
              <a:rPr lang="fr-FR" sz="2800" dirty="0">
                <a:latin typeface="Times New Roman" panose="02020603050405020304" pitchFamily="18" charset="0"/>
                <a:ea typeface="Times New Roman" panose="02020603050405020304" pitchFamily="18" charset="0"/>
                <a:cs typeface="Times New Roman" panose="02020603050405020304" pitchFamily="18" charset="0"/>
              </a:rPr>
              <a:t>, de façon plus personnalisée et plus vivante qu'un CV. </a:t>
            </a:r>
            <a:endParaRPr lang="fr-FR" sz="28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fr-FR" sz="2800" dirty="0">
                <a:latin typeface="Times New Roman" panose="02020603050405020304" pitchFamily="18" charset="0"/>
                <a:ea typeface="Times New Roman" panose="02020603050405020304" pitchFamily="18" charset="0"/>
                <a:cs typeface="Times New Roman" panose="02020603050405020304" pitchFamily="18" charset="0"/>
              </a:rPr>
              <a:t>       Avec l’arrivée d’internet, les recruteurs ont vu arriver les candidatures de façon massive, la différenciation est donc devenue essentielle à la sélection du CV. </a:t>
            </a:r>
            <a:endParaRPr lang="fr-FR" sz="28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fr-FR" sz="2800" dirty="0">
                <a:latin typeface="Times New Roman" panose="02020603050405020304" pitchFamily="18" charset="0"/>
                <a:ea typeface="Times New Roman" panose="02020603050405020304" pitchFamily="18" charset="0"/>
                <a:cs typeface="Times New Roman" panose="02020603050405020304" pitchFamily="18" charset="0"/>
              </a:rPr>
              <a:t>Le CV vidéo est présenté sous forme de lien au sein du CV traditionnel ou dans le contenu d’un mail et est en général stocké sur un serveur ou tout simplement sur </a:t>
            </a:r>
            <a:r>
              <a:rPr lang="fr-FR" sz="2800" dirty="0" err="1">
                <a:latin typeface="Times New Roman" panose="02020603050405020304" pitchFamily="18" charset="0"/>
                <a:ea typeface="Times New Roman" panose="02020603050405020304" pitchFamily="18" charset="0"/>
                <a:cs typeface="Times New Roman" panose="02020603050405020304" pitchFamily="18" charset="0"/>
              </a:rPr>
              <a:t>Youtube</a:t>
            </a:r>
            <a:r>
              <a:rPr lang="fr-FR" sz="2800" dirty="0">
                <a:latin typeface="Times New Roman" panose="02020603050405020304" pitchFamily="18" charset="0"/>
                <a:ea typeface="Times New Roman" panose="02020603050405020304" pitchFamily="18" charset="0"/>
                <a:cs typeface="Times New Roman" panose="02020603050405020304" pitchFamily="18" charset="0"/>
              </a:rPr>
              <a:t>. Il est ensuite consultable à volonté par les recruteurs en possession dudit  hyperlien. </a:t>
            </a:r>
            <a:endParaRPr lang="fr-FR" sz="28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fr-FR" sz="2800"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2261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5182" y="1129194"/>
            <a:ext cx="10079181" cy="5888087"/>
          </a:xfrm>
          <a:prstGeom prst="rect">
            <a:avLst/>
          </a:prstGeom>
        </p:spPr>
        <p:txBody>
          <a:bodyPr wrap="square">
            <a:spAutoFit/>
          </a:bodyPr>
          <a:lstStyle/>
          <a:p>
            <a:pPr lvl="0" algn="just">
              <a:lnSpc>
                <a:spcPct val="107000"/>
              </a:lnSpc>
            </a:pPr>
            <a:r>
              <a:rPr lang="fr-FR" sz="28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CV en ligne </a:t>
            </a:r>
            <a:endParaRPr lang="fr-FR"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fr-FR" sz="28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Avec le développement de l'usage des réseaux sociaux professionnels, le CV en ligne et les recommandations professionnelles publiques liées (voire plus généralement l'image de marque sur le web des candidats) sont devenus un facteur-clé qui facilite ou empêche les recrutements. Le CV en ligne modifie aussi les candidatures spontanées : il devient possible de postuler en envoyant son profil en ligne à la place du traditionnel CV et lettre de motivation.</a:t>
            </a:r>
            <a:endParaRPr lang="fr-FR"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fr-FR" sz="28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endParaRPr lang="fr-FR"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fr-FR" sz="28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endParaRPr lang="fr-FR"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fr-FR" sz="14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endParaRPr lang="fr-FR"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fr-FR" sz="14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a:t>
            </a:r>
            <a:endParaRPr lang="fr-FR" sz="1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fr-FR" sz="16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endParaRPr lang="fr-FR" dirty="0"/>
          </a:p>
        </p:txBody>
      </p:sp>
    </p:spTree>
    <p:extLst>
      <p:ext uri="{BB962C8B-B14F-4D97-AF65-F5344CB8AC3E}">
        <p14:creationId xmlns:p14="http://schemas.microsoft.com/office/powerpoint/2010/main" val="38941774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2054" y="657645"/>
            <a:ext cx="10411691" cy="5448607"/>
          </a:xfrm>
          <a:prstGeom prst="rect">
            <a:avLst/>
          </a:prstGeom>
        </p:spPr>
        <p:txBody>
          <a:bodyPr wrap="square">
            <a:spAutoFit/>
          </a:bodyPr>
          <a:lstStyle/>
          <a:p>
            <a:pPr algn="just">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C’est par l’entraînement que l’on maîtrise la technique de la rédaction administrative.</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C’est aussi en gardant à l’esprit qu’une communication efficiente suppose beaucoup de rigueur dans les écrits et une grande part de bon sens dans la réflexion que les techniques de rédaction administrative deviendront naturelles.</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La rigueur se traduit dans le style, le choix des mots, la construction des phrases, l’élaboration des documents.</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Le bon sens se révèle dans la qualité du message qui, tout en demeurant institutionnel, doit être compréhensible, sans ambiguïté, par le plus grand </a:t>
            </a:r>
            <a:r>
              <a:rPr lang="fr-FR" sz="2800" err="1">
                <a:latin typeface="Times New Roman" panose="02020603050405020304" pitchFamily="18" charset="0"/>
                <a:ea typeface="Calibri" panose="020F0502020204030204" pitchFamily="34" charset="0"/>
                <a:cs typeface="Times New Roman" panose="02020603050405020304" pitchFamily="18" charset="0"/>
              </a:rPr>
              <a:t>nombre</a:t>
            </a:r>
            <a:r>
              <a:rPr lang="fr-FR" sz="2800">
                <a:latin typeface="Times New Roman" panose="02020603050405020304" pitchFamily="18" charset="0"/>
                <a:ea typeface="Calibri" panose="020F0502020204030204" pitchFamily="34" charset="0"/>
                <a:cs typeface="Times New Roman" panose="02020603050405020304" pitchFamily="18" charset="0"/>
              </a:rPr>
              <a:t>.</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35231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7836" y="1114474"/>
            <a:ext cx="10390094" cy="3560398"/>
          </a:xfrm>
          <a:prstGeom prst="rect">
            <a:avLst/>
          </a:prstGeom>
        </p:spPr>
        <p:txBody>
          <a:bodyPr wrap="square">
            <a:spAutoFit/>
          </a:bodyPr>
          <a:lstStyle/>
          <a:p>
            <a:pPr lvl="0" algn="just">
              <a:lnSpc>
                <a:spcPct val="107000"/>
              </a:lnSpc>
              <a:spcAft>
                <a:spcPts val="800"/>
              </a:spcAft>
            </a:pP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9 L’expression orale</a:t>
            </a:r>
          </a:p>
          <a:p>
            <a:pPr algn="just">
              <a:lnSpc>
                <a:spcPct val="107000"/>
              </a:lnSpc>
              <a:spcAft>
                <a:spcPts val="800"/>
              </a:spcAft>
            </a:pP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fr-FR" b="1" u="sng"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Quelques  techniques de prise de parole en public</a:t>
            </a:r>
          </a:p>
          <a:p>
            <a:pPr algn="just">
              <a:lnSpc>
                <a:spcPct val="107000"/>
              </a:lnSpc>
              <a:spcAft>
                <a:spcPts val="800"/>
              </a:spcAft>
            </a:pP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ouvrez la bouche pour parler à </a:t>
            </a: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haute et intelligible voix</a:t>
            </a:r>
          </a:p>
          <a:p>
            <a:pPr algn="just">
              <a:lnSpc>
                <a:spcPct val="107000"/>
              </a:lnSpc>
              <a:spcAft>
                <a:spcPts val="800"/>
              </a:spcAft>
            </a:pP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-articulez</a:t>
            </a: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bien les mots</a:t>
            </a:r>
          </a:p>
          <a:p>
            <a:pPr algn="just">
              <a:lnSpc>
                <a:spcPct val="107000"/>
              </a:lnSpc>
              <a:spcAft>
                <a:spcPts val="800"/>
              </a:spcAft>
            </a:pP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respirez </a:t>
            </a:r>
          </a:p>
          <a:p>
            <a:pPr algn="just">
              <a:lnSpc>
                <a:spcPct val="107000"/>
              </a:lnSpc>
              <a:spcAft>
                <a:spcPts val="800"/>
              </a:spcAft>
            </a:pP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ne pas se précipiter pour parler</a:t>
            </a:r>
          </a:p>
          <a:p>
            <a:pPr algn="just">
              <a:lnSpc>
                <a:spcPct val="107000"/>
              </a:lnSpc>
              <a:spcAft>
                <a:spcPts val="800"/>
              </a:spcAft>
            </a:pP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marquez des pauses</a:t>
            </a: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faites des silences: bien pour vous et pour l’auditoire</a:t>
            </a:r>
          </a:p>
          <a:p>
            <a:pPr algn="just">
              <a:lnSpc>
                <a:spcPct val="107000"/>
              </a:lnSpc>
              <a:spcAft>
                <a:spcPts val="800"/>
              </a:spcAft>
            </a:pP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-utilisez </a:t>
            </a: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l’espace</a:t>
            </a: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occupation scénique</a:t>
            </a:r>
          </a:p>
          <a:p>
            <a:pPr algn="just">
              <a:lnSpc>
                <a:spcPct val="107000"/>
              </a:lnSpc>
              <a:spcAft>
                <a:spcPts val="800"/>
              </a:spcAft>
            </a:pP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-alliez le </a:t>
            </a: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geste</a:t>
            </a: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à la </a:t>
            </a: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parole</a:t>
            </a:r>
          </a:p>
        </p:txBody>
      </p:sp>
    </p:spTree>
    <p:extLst>
      <p:ext uri="{BB962C8B-B14F-4D97-AF65-F5344CB8AC3E}">
        <p14:creationId xmlns:p14="http://schemas.microsoft.com/office/powerpoint/2010/main" val="5952160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F9DC915-F2EA-224C-D359-6DDC0F35EAB6}"/>
              </a:ext>
            </a:extLst>
          </p:cNvPr>
          <p:cNvSpPr txBox="1"/>
          <p:nvPr/>
        </p:nvSpPr>
        <p:spPr>
          <a:xfrm>
            <a:off x="815789" y="717176"/>
            <a:ext cx="10838330" cy="5053628"/>
          </a:xfrm>
          <a:prstGeom prst="rect">
            <a:avLst/>
          </a:prstGeom>
          <a:noFill/>
        </p:spPr>
        <p:txBody>
          <a:bodyPr wrap="square">
            <a:spAutoFit/>
          </a:bodyPr>
          <a:lstStyle/>
          <a:p>
            <a:pPr algn="ctr">
              <a:lnSpc>
                <a:spcPct val="107000"/>
              </a:lnSpc>
              <a:spcAft>
                <a:spcPts val="800"/>
              </a:spcAft>
            </a:pPr>
            <a:endPar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-Le regard</a:t>
            </a: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fixer l’auditoire par votre regard pour exprimer votre confiance en soi</a:t>
            </a:r>
          </a:p>
          <a:p>
            <a:pPr>
              <a:lnSpc>
                <a:spcPct val="107000"/>
              </a:lnSpc>
              <a:spcAft>
                <a:spcPts val="800"/>
              </a:spcAft>
            </a:pP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-utiliser un </a:t>
            </a: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langage simple</a:t>
            </a: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point de pédantisme ‘’  </a:t>
            </a:r>
            <a:r>
              <a:rPr lang="fr-FR"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Si vous ne pouvez pas l’expliquer simplement, c’est que vous ne le comprenez pas assez bien’’ </a:t>
            </a: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selon Albert Einstein</a:t>
            </a:r>
          </a:p>
          <a:p>
            <a:pPr>
              <a:lnSpc>
                <a:spcPct val="107000"/>
              </a:lnSpc>
              <a:spcAft>
                <a:spcPts val="800"/>
              </a:spcAft>
            </a:pP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-contrôler votre </a:t>
            </a: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débit</a:t>
            </a:r>
          </a:p>
          <a:p>
            <a:pPr>
              <a:lnSpc>
                <a:spcPct val="107000"/>
              </a:lnSpc>
              <a:spcAft>
                <a:spcPts val="800"/>
              </a:spcAft>
            </a:pP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faites </a:t>
            </a: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parler votre corps: </a:t>
            </a: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buste droit, mouvements amples</a:t>
            </a:r>
          </a:p>
          <a:p>
            <a:pPr>
              <a:lnSpc>
                <a:spcPct val="107000"/>
              </a:lnSpc>
              <a:spcAft>
                <a:spcPts val="800"/>
              </a:spcAft>
            </a:pP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-insister sur les </a:t>
            </a: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informations clés</a:t>
            </a:r>
          </a:p>
          <a:p>
            <a:pPr>
              <a:lnSpc>
                <a:spcPct val="107000"/>
              </a:lnSpc>
              <a:spcAft>
                <a:spcPts val="800"/>
              </a:spcAft>
            </a:pP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Souriez</a:t>
            </a: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au public: détendez l’atmosphère</a:t>
            </a:r>
          </a:p>
          <a:p>
            <a:pPr>
              <a:lnSpc>
                <a:spcPct val="107000"/>
              </a:lnSpc>
              <a:spcAft>
                <a:spcPts val="800"/>
              </a:spcAft>
            </a:pP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-soyez en</a:t>
            </a: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harmonie </a:t>
            </a: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avec votre présentation</a:t>
            </a:r>
          </a:p>
          <a:p>
            <a:pPr>
              <a:lnSpc>
                <a:spcPct val="107000"/>
              </a:lnSpc>
              <a:spcAft>
                <a:spcPts val="800"/>
              </a:spcAft>
            </a:pP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-faites </a:t>
            </a: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participer l’auditoire</a:t>
            </a:r>
          </a:p>
          <a:p>
            <a:pPr>
              <a:lnSpc>
                <a:spcPct val="107000"/>
              </a:lnSpc>
              <a:spcAft>
                <a:spcPts val="800"/>
              </a:spcAft>
            </a:pP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Eviter les tics</a:t>
            </a:r>
          </a:p>
          <a:p>
            <a:pPr>
              <a:lnSpc>
                <a:spcPct val="107000"/>
              </a:lnSpc>
              <a:spcAft>
                <a:spcPts val="800"/>
              </a:spcAft>
            </a:pP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-soyez </a:t>
            </a: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relaxe</a:t>
            </a: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soignez votre </a:t>
            </a: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apparence</a:t>
            </a:r>
          </a:p>
        </p:txBody>
      </p:sp>
    </p:spTree>
    <p:extLst>
      <p:ext uri="{BB962C8B-B14F-4D97-AF65-F5344CB8AC3E}">
        <p14:creationId xmlns:p14="http://schemas.microsoft.com/office/powerpoint/2010/main" val="4104046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898EE92-26E7-05EC-7ADC-7C3E7A9F1953}"/>
              </a:ext>
            </a:extLst>
          </p:cNvPr>
          <p:cNvSpPr txBox="1"/>
          <p:nvPr/>
        </p:nvSpPr>
        <p:spPr>
          <a:xfrm>
            <a:off x="887506" y="924967"/>
            <a:ext cx="10497669" cy="6649449"/>
          </a:xfrm>
          <a:prstGeom prst="rect">
            <a:avLst/>
          </a:prstGeom>
          <a:noFill/>
        </p:spPr>
        <p:txBody>
          <a:bodyPr wrap="square">
            <a:spAutoFit/>
          </a:bodyPr>
          <a:lstStyle/>
          <a:p>
            <a:pPr algn="ctr">
              <a:lnSpc>
                <a:spcPct val="107000"/>
              </a:lnSpc>
              <a:spcAft>
                <a:spcPts val="800"/>
              </a:spcAft>
            </a:pPr>
            <a:r>
              <a:rPr lang="fr-FR" b="1" u="sng"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THEMES D’EXPOSES</a:t>
            </a:r>
          </a:p>
          <a:p>
            <a:pPr marL="285750" indent="-285750">
              <a:lnSpc>
                <a:spcPct val="107000"/>
              </a:lnSpc>
              <a:spcAft>
                <a:spcPts val="800"/>
              </a:spcAft>
              <a:buFont typeface="Wingdings" panose="05000000000000000000" pitchFamily="2" charset="2"/>
              <a:buChar char="v"/>
            </a:pP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Groupe 1, 2, 3 et 4</a:t>
            </a:r>
          </a:p>
          <a:p>
            <a:pPr>
              <a:lnSpc>
                <a:spcPct val="107000"/>
              </a:lnSpc>
              <a:spcAft>
                <a:spcPts val="800"/>
              </a:spcAft>
            </a:pP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Le Burkina Faso peut il se développer sans l’aide étrangère?</a:t>
            </a:r>
          </a:p>
          <a:p>
            <a:pPr marL="285750" indent="-285750">
              <a:lnSpc>
                <a:spcPct val="107000"/>
              </a:lnSpc>
              <a:spcAft>
                <a:spcPts val="800"/>
              </a:spcAft>
              <a:buFont typeface="Wingdings" panose="05000000000000000000" pitchFamily="2" charset="2"/>
              <a:buChar char="v"/>
            </a:pP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Groupe 5, 6, 7 , 8 </a:t>
            </a:r>
          </a:p>
          <a:p>
            <a:pPr>
              <a:lnSpc>
                <a:spcPct val="107000"/>
              </a:lnSpc>
              <a:spcAft>
                <a:spcPts val="800"/>
              </a:spcAft>
            </a:pP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L’Etat doit il subventionner les coûts de l’énergie au Burkina Faso?</a:t>
            </a:r>
          </a:p>
          <a:p>
            <a:pPr marL="285750" indent="-285750">
              <a:lnSpc>
                <a:spcPct val="107000"/>
              </a:lnSpc>
              <a:spcAft>
                <a:spcPts val="800"/>
              </a:spcAft>
              <a:buFont typeface="Wingdings" panose="05000000000000000000" pitchFamily="2" charset="2"/>
              <a:buChar char="v"/>
            </a:pP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Groupe 9, 10, 11, 12 </a:t>
            </a:r>
          </a:p>
          <a:p>
            <a:pPr>
              <a:lnSpc>
                <a:spcPct val="107000"/>
              </a:lnSpc>
              <a:spcAft>
                <a:spcPts val="800"/>
              </a:spcAft>
            </a:pP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L’entrepreneuriat communautaire pour un développement endogène au Burkina Faso</a:t>
            </a:r>
          </a:p>
          <a:p>
            <a:pPr marL="285750" indent="-285750">
              <a:lnSpc>
                <a:spcPct val="107000"/>
              </a:lnSpc>
              <a:spcAft>
                <a:spcPts val="800"/>
              </a:spcAft>
              <a:buFont typeface="Wingdings" panose="05000000000000000000" pitchFamily="2" charset="2"/>
              <a:buChar char="v"/>
            </a:pP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Groupe 13</a:t>
            </a:r>
          </a:p>
          <a:p>
            <a:pPr>
              <a:lnSpc>
                <a:spcPct val="107000"/>
              </a:lnSpc>
              <a:spcAft>
                <a:spcPts val="800"/>
              </a:spcAft>
            </a:pP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Entretien d’embauche  </a:t>
            </a:r>
          </a:p>
          <a:p>
            <a:pPr>
              <a:lnSpc>
                <a:spcPct val="107000"/>
              </a:lnSpc>
              <a:spcAft>
                <a:spcPts val="800"/>
              </a:spcAft>
            </a:pP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Sujet: </a:t>
            </a: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Vous avez été retenu pour le recrutement de SONABEL, </a:t>
            </a:r>
          </a:p>
          <a:p>
            <a:pPr>
              <a:lnSpc>
                <a:spcPct val="107000"/>
              </a:lnSpc>
              <a:spcAft>
                <a:spcPts val="800"/>
              </a:spcAft>
            </a:pP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Présenter un entretien oral pour embauche</a:t>
            </a:r>
          </a:p>
          <a:p>
            <a:pPr>
              <a:lnSpc>
                <a:spcPct val="107000"/>
              </a:lnSpc>
              <a:spcAft>
                <a:spcPts val="800"/>
              </a:spcAft>
            </a:pPr>
            <a:r>
              <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Démarche : </a:t>
            </a: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répartissez en deux groupe (Le 1</a:t>
            </a:r>
            <a:r>
              <a:rPr lang="fr-FR" baseline="30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er</a:t>
            </a: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groupe est constitué de membres recruteurs qui vont expliquer la procédure de l’entretien</a:t>
            </a:r>
          </a:p>
          <a:p>
            <a:pPr>
              <a:lnSpc>
                <a:spcPct val="107000"/>
              </a:lnSpc>
              <a:spcAft>
                <a:spcPts val="800"/>
              </a:spcAft>
            </a:pP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Le 2</a:t>
            </a:r>
            <a:r>
              <a:rPr lang="fr-FR" baseline="30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e</a:t>
            </a:r>
            <a:r>
              <a:rPr lang="fr-FR"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groupe est constitué de candidats qui seront reçus pour l’entretien</a:t>
            </a:r>
          </a:p>
          <a:p>
            <a:pPr>
              <a:lnSpc>
                <a:spcPct val="107000"/>
              </a:lnSpc>
              <a:spcAft>
                <a:spcPts val="800"/>
              </a:spcAft>
            </a:pPr>
            <a:endPar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fr-FR"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7794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7835" y="2288560"/>
            <a:ext cx="8091055" cy="718466"/>
          </a:xfrm>
          <a:prstGeom prst="rect">
            <a:avLst/>
          </a:prstGeom>
        </p:spPr>
        <p:txBody>
          <a:bodyPr wrap="square">
            <a:spAutoFit/>
          </a:bodyPr>
          <a:lstStyle/>
          <a:p>
            <a:pPr>
              <a:lnSpc>
                <a:spcPct val="107000"/>
              </a:lnSpc>
              <a:spcAft>
                <a:spcPts val="800"/>
              </a:spcAft>
            </a:pPr>
            <a:r>
              <a:rPr lang="fr-FR" sz="4000" b="1" dirty="0">
                <a:latin typeface="Times New Roman" panose="02020603050405020304" pitchFamily="18" charset="0"/>
                <a:ea typeface="Calibri" panose="020F0502020204030204" pitchFamily="34" charset="0"/>
                <a:cs typeface="Times New Roman" panose="02020603050405020304" pitchFamily="18" charset="0"/>
              </a:rPr>
              <a:t>2. Les homonymes grammaticaux</a:t>
            </a:r>
            <a:endParaRPr lang="fr-FR" sz="40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2C6FCDD6-8B3D-46A7-8021-2C256092B638}"/>
              </a:ext>
            </a:extLst>
          </p:cNvPr>
          <p:cNvSpPr txBox="1"/>
          <p:nvPr/>
        </p:nvSpPr>
        <p:spPr>
          <a:xfrm>
            <a:off x="5184842" y="2514600"/>
            <a:ext cx="1828800" cy="1828800"/>
          </a:xfrm>
          <a:prstGeom prst="rect">
            <a:avLst/>
          </a:prstGeom>
          <a:noFill/>
        </p:spPr>
        <p:txBody>
          <a:bodyPr wrap="square" rtlCol="0">
            <a:spAutoFit/>
          </a:bodyPr>
          <a:lstStyle/>
          <a:p>
            <a:r>
              <a:rPr lang="fr-FR" sz="1800" kern="1200" dirty="0">
                <a:solidFill>
                  <a:schemeClr val="tx1"/>
                </a:solidFill>
                <a:latin typeface="+mn-lt"/>
                <a:ea typeface="+mn-ea"/>
                <a:cs typeface="+mn-cs"/>
              </a:rPr>
              <a:t>Votre texte ici</a:t>
            </a:r>
          </a:p>
        </p:txBody>
      </p:sp>
    </p:spTree>
    <p:extLst>
      <p:ext uri="{BB962C8B-B14F-4D97-AF65-F5344CB8AC3E}">
        <p14:creationId xmlns:p14="http://schemas.microsoft.com/office/powerpoint/2010/main" val="296983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7528" y="434004"/>
            <a:ext cx="9310255" cy="6658233"/>
          </a:xfrm>
          <a:prstGeom prst="rect">
            <a:avLst/>
          </a:prstGeom>
        </p:spPr>
        <p:txBody>
          <a:bodyPr wrap="square">
            <a:spAutoFit/>
          </a:bodyPr>
          <a:lstStyle/>
          <a:p>
            <a:pPr algn="just">
              <a:lnSpc>
                <a:spcPct val="150000"/>
              </a:lnSpc>
              <a:spcAft>
                <a:spcPts val="800"/>
              </a:spcAft>
            </a:pPr>
            <a:r>
              <a:rPr lang="fr-FR" sz="2800" b="1" dirty="0">
                <a:latin typeface="Times New Roman" panose="02020603050405020304" pitchFamily="18" charset="0"/>
                <a:ea typeface="Calibri" panose="020F0502020204030204" pitchFamily="34" charset="0"/>
                <a:cs typeface="Times New Roman" panose="02020603050405020304" pitchFamily="18" charset="0"/>
              </a:rPr>
              <a:t>Les homophones grammaticaux et lexicaux les plus courants</a:t>
            </a:r>
          </a:p>
          <a:p>
            <a:pPr algn="just"/>
            <a:r>
              <a:rPr lang="fr-FR" sz="2800" dirty="0">
                <a:latin typeface="Times New Roman" panose="02020603050405020304" pitchFamily="18" charset="0"/>
                <a:ea typeface="Calibri" panose="020F0502020204030204" pitchFamily="34" charset="0"/>
                <a:cs typeface="Times New Roman" panose="02020603050405020304" pitchFamily="18" charset="0"/>
              </a:rPr>
              <a:t>Par homophones on entend deux mots qui se prononcent exactement de la même façon, mais qui ne partagent pas la même orthographe et le même sens. De ce fait, on peut souvent les confondre au moment de les écrire et faire des erreurs d’orthographe dans nos productions scolaires, universitaires, administratives ou professionnelles. Leur sens varie selon leur orthographe, et, la plupart du temps, ils n’occupent pas la même fonction syntaxique dans la phrase. Il importe donc de les identifier et de connaître le sens de chacun afin de déterminer leur orthographe. Il est aussi indispensable de savoir à quelle classe grammaticale ils appartiennent et quelle fonction syntaxique ils peuvent remplir dans une phrase</a:t>
            </a: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617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3780" y="240590"/>
            <a:ext cx="9538855" cy="5675721"/>
          </a:xfrm>
          <a:prstGeom prst="rect">
            <a:avLst/>
          </a:prstGeom>
        </p:spPr>
        <p:txBody>
          <a:bodyPr wrap="square">
            <a:spAutoFit/>
          </a:bodyPr>
          <a:lstStyle/>
          <a:p>
            <a:pPr algn="just">
              <a:lnSpc>
                <a:spcPct val="150000"/>
              </a:lnSpc>
              <a:spcAft>
                <a:spcPts val="800"/>
              </a:spcAft>
            </a:pPr>
            <a:endParaRPr lang="fr-FR"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fr-FR" sz="2400" dirty="0">
                <a:latin typeface="Times New Roman" panose="02020603050405020304" pitchFamily="18" charset="0"/>
                <a:ea typeface="Calibri" panose="020F0502020204030204" pitchFamily="34" charset="0"/>
                <a:cs typeface="Times New Roman" panose="02020603050405020304" pitchFamily="18" charset="0"/>
              </a:rPr>
              <a:t>On distingue les </a:t>
            </a:r>
            <a:r>
              <a:rPr lang="fr-FR" sz="2400" b="1" dirty="0">
                <a:latin typeface="Times New Roman" panose="02020603050405020304" pitchFamily="18" charset="0"/>
                <a:ea typeface="Calibri" panose="020F0502020204030204" pitchFamily="34" charset="0"/>
                <a:cs typeface="Times New Roman" panose="02020603050405020304" pitchFamily="18" charset="0"/>
              </a:rPr>
              <a:t>homophones lexicaux </a:t>
            </a:r>
            <a:r>
              <a:rPr lang="fr-FR" sz="2400" dirty="0">
                <a:latin typeface="Times New Roman" panose="02020603050405020304" pitchFamily="18" charset="0"/>
                <a:ea typeface="Calibri" panose="020F0502020204030204" pitchFamily="34" charset="0"/>
                <a:cs typeface="Times New Roman" panose="02020603050405020304" pitchFamily="18" charset="0"/>
              </a:rPr>
              <a:t>et les </a:t>
            </a:r>
            <a:r>
              <a:rPr lang="fr-FR" sz="2400" b="1" dirty="0">
                <a:latin typeface="Times New Roman" panose="02020603050405020304" pitchFamily="18" charset="0"/>
                <a:ea typeface="Calibri" panose="020F0502020204030204" pitchFamily="34" charset="0"/>
                <a:cs typeface="Times New Roman" panose="02020603050405020304" pitchFamily="18" charset="0"/>
              </a:rPr>
              <a:t>homophones grammaticaux</a:t>
            </a:r>
            <a:r>
              <a:rPr lang="fr-FR" sz="2400" dirty="0">
                <a:latin typeface="Times New Roman" panose="02020603050405020304" pitchFamily="18" charset="0"/>
                <a:ea typeface="Calibri" panose="020F0502020204030204" pitchFamily="34" charset="0"/>
                <a:cs typeface="Times New Roman" panose="02020603050405020304" pitchFamily="18" charset="0"/>
              </a:rPr>
              <a:t>. On parle d’homophones lexicaux lorsque la ressemblance existe entre des mots qui appartiennent habituellement à la même catégorie grammaticale. Une bonne connaissance du vocabulaire permet de les différencier. On parle d’homophones grammaticaux lorsque la ressemblance existe entre des mots qui appartiennent à des catégories grammaticales différentes. La connaissance des règles de grammaire permet de les discerner. Examinons-les donc un à un, ces homophones, au moins les plus courants, en les définissant et en expliquant en quoi ils diffèrent.</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589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9872" y="797097"/>
            <a:ext cx="9684328" cy="5570756"/>
          </a:xfrm>
          <a:prstGeom prst="rect">
            <a:avLst/>
          </a:prstGeom>
        </p:spPr>
        <p:txBody>
          <a:bodyPr wrap="square">
            <a:spAutoFit/>
          </a:bodyPr>
          <a:lstStyle/>
          <a:p>
            <a:pPr algn="just">
              <a:lnSpc>
                <a:spcPct val="150000"/>
              </a:lnSpc>
              <a:spcAft>
                <a:spcPts val="800"/>
              </a:spcAft>
            </a:pPr>
            <a:r>
              <a:rPr lang="fr-FR" sz="2800" b="1" dirty="0">
                <a:latin typeface="Times New Roman" panose="02020603050405020304" pitchFamily="18" charset="0"/>
                <a:ea typeface="Calibri" panose="020F0502020204030204" pitchFamily="34" charset="0"/>
                <a:cs typeface="Times New Roman" panose="02020603050405020304" pitchFamily="18" charset="0"/>
              </a:rPr>
              <a:t>                 QUELQUES HOMOPHONES LEXICAUX</a:t>
            </a:r>
          </a:p>
          <a:p>
            <a:pPr algn="just">
              <a:lnSpc>
                <a:spcPct val="150000"/>
              </a:lnSpc>
              <a:spcAft>
                <a:spcPts val="800"/>
              </a:spcAft>
            </a:pPr>
            <a:r>
              <a:rPr lang="fr-FR" sz="2800" b="1" dirty="0">
                <a:latin typeface="Times New Roman" panose="02020603050405020304" pitchFamily="18" charset="0"/>
                <a:ea typeface="Calibri" panose="020F0502020204030204" pitchFamily="34" charset="0"/>
                <a:cs typeface="Times New Roman" panose="02020603050405020304" pitchFamily="18" charset="0"/>
              </a:rPr>
              <a:t>Aussitôt – aussi tôt</a:t>
            </a:r>
            <a:endParaRPr lang="fr-FR" sz="2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Aussitôt : adverbe qui peut être remplacé par « immédiatement », « au moment même », « au même instant », « dès que », « tout de suite ». Ex. Le dossier a aussitôt été remis au responsable du projet. Veuillez me le renvoyer aussitôt que possible.</a:t>
            </a:r>
          </a:p>
          <a:p>
            <a:pPr algn="just"/>
            <a:r>
              <a:rPr lang="fr-FR" sz="2800" dirty="0">
                <a:latin typeface="Times New Roman" panose="02020603050405020304" pitchFamily="18" charset="0"/>
                <a:ea typeface="Calibri" panose="020F0502020204030204" pitchFamily="34" charset="0"/>
                <a:cs typeface="Times New Roman" panose="02020603050405020304" pitchFamily="18" charset="0"/>
              </a:rPr>
              <a:t>Aussi tôt : locution adverbiale qui fait référence à l’heure et qui s’oppose à « aussi tard ». Ex. Il n’est que sept heures. Pourquoi venez-vous aussi tôt ?</a:t>
            </a: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777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1" y="946382"/>
            <a:ext cx="9559636" cy="4708981"/>
          </a:xfrm>
          <a:prstGeom prst="rect">
            <a:avLst/>
          </a:prstGeom>
        </p:spPr>
        <p:txBody>
          <a:bodyPr wrap="square">
            <a:spAutoFit/>
          </a:bodyPr>
          <a:lstStyle/>
          <a:p>
            <a:pPr algn="just">
              <a:lnSpc>
                <a:spcPct val="150000"/>
              </a:lnSpc>
              <a:spcAft>
                <a:spcPts val="800"/>
              </a:spcAft>
            </a:pPr>
            <a:r>
              <a:rPr lang="fr-FR" sz="2800" b="1" dirty="0">
                <a:latin typeface="Times New Roman" panose="02020603050405020304" pitchFamily="18" charset="0"/>
                <a:ea typeface="Calibri" panose="020F0502020204030204" pitchFamily="34" charset="0"/>
                <a:cs typeface="Times New Roman" panose="02020603050405020304" pitchFamily="18" charset="0"/>
              </a:rPr>
              <a:t>Bientôt – bien tôt</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Bientôt : adverbe qui peut être remplacé par « dans peu de temps », « sous peu », « tantôt », </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 rapidement ». Ex. Les étudiants seront bientôt en vacances.</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gn="just"/>
            <a:r>
              <a:rPr lang="fr-FR" sz="2800" dirty="0">
                <a:latin typeface="Times New Roman" panose="02020603050405020304" pitchFamily="18" charset="0"/>
                <a:ea typeface="Calibri" panose="020F0502020204030204" pitchFamily="34" charset="0"/>
              </a:rPr>
              <a:t>Bien tôt : locution adverbiale qui fait référence à l’heure et qui s’oppose à « bien tard ». Elle peut être remplacée par « très tôt ». Ex. Les cours à l’université commencent bien tôt les lundis. Notre père est rentré bien tôt du bureau aujourd’hui</a:t>
            </a:r>
            <a:r>
              <a:rPr lang="fr-FR" sz="1400" dirty="0">
                <a:latin typeface="Times New Roman" panose="02020603050405020304" pitchFamily="18" charset="0"/>
                <a:ea typeface="Calibri" panose="020F0502020204030204" pitchFamily="34" charset="0"/>
              </a:rPr>
              <a:t>.,</a:t>
            </a:r>
            <a:endParaRPr lang="fr-FR" dirty="0"/>
          </a:p>
        </p:txBody>
      </p:sp>
    </p:spTree>
    <p:extLst>
      <p:ext uri="{BB962C8B-B14F-4D97-AF65-F5344CB8AC3E}">
        <p14:creationId xmlns:p14="http://schemas.microsoft.com/office/powerpoint/2010/main" val="4205366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092" y="444276"/>
            <a:ext cx="9788236" cy="4744376"/>
          </a:xfrm>
          <a:prstGeom prst="rect">
            <a:avLst/>
          </a:prstGeom>
        </p:spPr>
        <p:txBody>
          <a:bodyPr wrap="square">
            <a:spAutoFit/>
          </a:bodyPr>
          <a:lstStyle/>
          <a:p>
            <a:pPr algn="just">
              <a:lnSpc>
                <a:spcPct val="150000"/>
              </a:lnSpc>
              <a:spcAft>
                <a:spcPts val="800"/>
              </a:spcAft>
            </a:pPr>
            <a:r>
              <a:rPr lang="fr-FR" sz="1400" dirty="0">
                <a:latin typeface="Times New Roman" panose="02020603050405020304" pitchFamily="18" charset="0"/>
                <a:ea typeface="Calibri" panose="020F0502020204030204" pitchFamily="34" charset="0"/>
                <a:cs typeface="Times New Roman" panose="02020603050405020304" pitchFamily="18" charset="0"/>
              </a:rPr>
              <a:t> </a:t>
            </a:r>
            <a:r>
              <a:rPr lang="fr-FR" sz="2800" b="1" dirty="0">
                <a:latin typeface="Times New Roman" panose="02020603050405020304" pitchFamily="18" charset="0"/>
                <a:ea typeface="Calibri" panose="020F0502020204030204" pitchFamily="34" charset="0"/>
                <a:cs typeface="Times New Roman" panose="02020603050405020304" pitchFamily="18" charset="0"/>
              </a:rPr>
              <a:t>Plutôt – plus tôt</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fr-FR" sz="2800" b="1" dirty="0">
                <a:latin typeface="Times New Roman" panose="02020603050405020304" pitchFamily="18" charset="0"/>
                <a:ea typeface="Calibri" panose="020F0502020204030204" pitchFamily="34" charset="0"/>
                <a:cs typeface="Times New Roman" panose="02020603050405020304" pitchFamily="18" charset="0"/>
              </a:rPr>
              <a:t>Plutôt</a:t>
            </a:r>
            <a:r>
              <a:rPr lang="fr-FR" sz="2800" dirty="0">
                <a:latin typeface="Times New Roman" panose="02020603050405020304" pitchFamily="18" charset="0"/>
                <a:ea typeface="Calibri" panose="020F0502020204030204" pitchFamily="34" charset="0"/>
                <a:cs typeface="Times New Roman" panose="02020603050405020304" pitchFamily="18" charset="0"/>
              </a:rPr>
              <a:t> : adverbe qui peut être remplacé par « de préférence », « au lieu de », « plus », « passablement », « assez », « pour être plus précis ». Ex. Après en avoir discuté, on a plutôt décidé de reporter l’évaluation. Ils ont préféré passer par ici plutôt que par là pour se rendre à l’endroit convenu.  </a:t>
            </a:r>
          </a:p>
          <a:p>
            <a:pPr algn="just">
              <a:lnSpc>
                <a:spcPct val="150000"/>
              </a:lnSpc>
              <a:spcAft>
                <a:spcPts val="800"/>
              </a:spcAft>
            </a:pPr>
            <a:endParaRPr lang="fr-FR"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8375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6582" y="1659285"/>
            <a:ext cx="10619509" cy="1815882"/>
          </a:xfrm>
          <a:prstGeom prst="rect">
            <a:avLst/>
          </a:prstGeom>
        </p:spPr>
        <p:txBody>
          <a:bodyPr wrap="square">
            <a:spAutoFit/>
          </a:bodyPr>
          <a:lstStyle/>
          <a:p>
            <a:pPr algn="just"/>
            <a:r>
              <a:rPr lang="fr-FR"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Plus tôt </a:t>
            </a:r>
            <a:r>
              <a:rPr lang="fr-FR"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locution adverbiale qui peut être remplacée par « avant », « plus vite » et s’oppose à « plus tard ». Ex. Le professeur est venu plus tôt que d’habitude aujourd’hui. Plus tôt nous commencerons, plus tôt nous finirons. Elle est arrivée plus tôt que nous l’espérions</a:t>
            </a:r>
            <a:endParaRPr lang="fr-FR" dirty="0"/>
          </a:p>
        </p:txBody>
      </p:sp>
    </p:spTree>
    <p:extLst>
      <p:ext uri="{BB962C8B-B14F-4D97-AF65-F5344CB8AC3E}">
        <p14:creationId xmlns:p14="http://schemas.microsoft.com/office/powerpoint/2010/main" val="3505729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09254" y="1257358"/>
            <a:ext cx="9601200" cy="4955203"/>
          </a:xfrm>
          <a:prstGeom prst="rect">
            <a:avLst/>
          </a:prstGeom>
        </p:spPr>
        <p:txBody>
          <a:bodyPr wrap="square">
            <a:spAutoFit/>
          </a:bodyPr>
          <a:lstStyle/>
          <a:p>
            <a:pPr algn="just"/>
            <a:r>
              <a:rPr lang="fr-FR" sz="2800" b="1" dirty="0">
                <a:latin typeface="Times New Roman" panose="02020603050405020304" pitchFamily="18" charset="0"/>
                <a:cs typeface="Times New Roman" panose="02020603050405020304" pitchFamily="18" charset="0"/>
              </a:rPr>
              <a:t>Les homonymes grammaticaux</a:t>
            </a:r>
          </a:p>
          <a:p>
            <a:pPr algn="just"/>
            <a:r>
              <a:rPr lang="fr-FR" sz="2800" dirty="0">
                <a:latin typeface="Times New Roman" panose="02020603050405020304" pitchFamily="18" charset="0"/>
                <a:cs typeface="Times New Roman" panose="02020603050405020304" pitchFamily="18" charset="0"/>
              </a:rPr>
              <a:t>Leur et leurs sont des homonymes grammaticaux; Ils se prononcent pareil mais n'ont pas le même sens.</a:t>
            </a:r>
          </a:p>
          <a:p>
            <a:pPr algn="just"/>
            <a:r>
              <a:rPr lang="fr-FR" sz="2800" dirty="0">
                <a:latin typeface="Times New Roman" panose="02020603050405020304" pitchFamily="18" charset="0"/>
                <a:cs typeface="Times New Roman" panose="02020603050405020304" pitchFamily="18" charset="0"/>
              </a:rPr>
              <a:t>Pour les distinguer, il faut regarder quel mot est placé derrière. </a:t>
            </a:r>
          </a:p>
          <a:p>
            <a:pPr algn="just"/>
            <a:endParaRPr lang="fr-FR" sz="2800" dirty="0">
              <a:latin typeface="Times New Roman" panose="02020603050405020304" pitchFamily="18" charset="0"/>
              <a:cs typeface="Times New Roman" panose="02020603050405020304" pitchFamily="18" charset="0"/>
            </a:endParaRPr>
          </a:p>
          <a:p>
            <a:pPr algn="just"/>
            <a:r>
              <a:rPr lang="fr-FR" sz="2800" dirty="0">
                <a:latin typeface="Times New Roman" panose="02020603050405020304" pitchFamily="18" charset="0"/>
                <a:cs typeface="Times New Roman" panose="02020603050405020304" pitchFamily="18" charset="0"/>
              </a:rPr>
              <a:t>1. Leur devant un nom commun </a:t>
            </a:r>
          </a:p>
          <a:p>
            <a:pPr algn="just"/>
            <a:r>
              <a:rPr lang="fr-FR" sz="2800" dirty="0">
                <a:latin typeface="Times New Roman" panose="02020603050405020304" pitchFamily="18" charset="0"/>
                <a:cs typeface="Times New Roman" panose="02020603050405020304" pitchFamily="18" charset="0"/>
              </a:rPr>
              <a:t>Leur est un adjectif possessif : ma, ta, sa, son, notre, votre, leur. Comme tous les déterminants, il s’accorde avec le nom commun. Au pluriel, on a : mes, tes, ses, nos, vos, leurs.</a:t>
            </a:r>
          </a:p>
          <a:p>
            <a:pPr algn="just"/>
            <a:r>
              <a:rPr lang="fr-FR" sz="2800" dirty="0">
                <a:latin typeface="Times New Roman" panose="02020603050405020304" pitchFamily="18" charset="0"/>
                <a:cs typeface="Times New Roman" panose="02020603050405020304" pitchFamily="18" charset="0"/>
              </a:rPr>
              <a:t>Il signifie que la chose dont on parle lui appartient.</a:t>
            </a:r>
          </a:p>
          <a:p>
            <a:endParaRPr lang="fr-FR" dirty="0"/>
          </a:p>
          <a:p>
            <a:endParaRPr lang="fr-FR" dirty="0"/>
          </a:p>
        </p:txBody>
      </p:sp>
    </p:spTree>
    <p:extLst>
      <p:ext uri="{BB962C8B-B14F-4D97-AF65-F5344CB8AC3E}">
        <p14:creationId xmlns:p14="http://schemas.microsoft.com/office/powerpoint/2010/main" val="1931100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4563" y="733246"/>
            <a:ext cx="9559637" cy="5262979"/>
          </a:xfrm>
          <a:prstGeom prst="rect">
            <a:avLst/>
          </a:prstGeom>
        </p:spPr>
        <p:txBody>
          <a:bodyPr wrap="square">
            <a:spAutoFit/>
          </a:bodyPr>
          <a:lstStyle/>
          <a:p>
            <a:pPr lvl="0"/>
            <a:endParaRPr lang="fr-FR" sz="2800" dirty="0">
              <a:solidFill>
                <a:prstClr val="black"/>
              </a:solidFill>
              <a:latin typeface="Times New Roman" panose="02020603050405020304" pitchFamily="18" charset="0"/>
              <a:cs typeface="Times New Roman" panose="02020603050405020304" pitchFamily="18" charset="0"/>
            </a:endParaRPr>
          </a:p>
          <a:p>
            <a:pPr lvl="0"/>
            <a:r>
              <a:rPr lang="fr-FR" sz="2800" dirty="0">
                <a:solidFill>
                  <a:prstClr val="black"/>
                </a:solidFill>
                <a:latin typeface="Times New Roman" panose="02020603050405020304" pitchFamily="18" charset="0"/>
                <a:cs typeface="Times New Roman" panose="02020603050405020304" pitchFamily="18" charset="0"/>
              </a:rPr>
              <a:t>Exemples : Je ne connais pas leur famille.</a:t>
            </a:r>
          </a:p>
          <a:p>
            <a:pPr lvl="0"/>
            <a:r>
              <a:rPr lang="fr-FR" sz="2800" dirty="0">
                <a:solidFill>
                  <a:prstClr val="black"/>
                </a:solidFill>
                <a:latin typeface="Times New Roman" panose="02020603050405020304" pitchFamily="18" charset="0"/>
                <a:cs typeface="Times New Roman" panose="02020603050405020304" pitchFamily="18" charset="0"/>
              </a:rPr>
              <a:t>                                               Nom </a:t>
            </a:r>
            <a:r>
              <a:rPr lang="fr-FR" sz="2800" dirty="0" err="1">
                <a:solidFill>
                  <a:prstClr val="black"/>
                </a:solidFill>
                <a:latin typeface="Times New Roman" panose="02020603050405020304" pitchFamily="18" charset="0"/>
                <a:cs typeface="Times New Roman" panose="02020603050405020304" pitchFamily="18" charset="0"/>
              </a:rPr>
              <a:t>sing</a:t>
            </a:r>
            <a:r>
              <a:rPr lang="fr-FR" sz="2800" dirty="0">
                <a:solidFill>
                  <a:prstClr val="black"/>
                </a:solidFill>
                <a:latin typeface="Times New Roman" panose="02020603050405020304" pitchFamily="18" charset="0"/>
                <a:cs typeface="Times New Roman" panose="02020603050405020304" pitchFamily="18" charset="0"/>
              </a:rPr>
              <a:t>.</a:t>
            </a:r>
          </a:p>
          <a:p>
            <a:pPr lvl="0"/>
            <a:r>
              <a:rPr lang="fr-FR" sz="2800" dirty="0">
                <a:solidFill>
                  <a:prstClr val="black"/>
                </a:solidFill>
                <a:latin typeface="Times New Roman" panose="02020603050405020304" pitchFamily="18" charset="0"/>
                <a:cs typeface="Times New Roman" panose="02020603050405020304" pitchFamily="18" charset="0"/>
              </a:rPr>
              <a:t>                Famille et leur sont au singulier.</a:t>
            </a:r>
          </a:p>
          <a:p>
            <a:pPr lvl="0"/>
            <a:r>
              <a:rPr lang="fr-FR" sz="2800" dirty="0">
                <a:solidFill>
                  <a:prstClr val="black"/>
                </a:solidFill>
                <a:latin typeface="Times New Roman" panose="02020603050405020304" pitchFamily="18" charset="0"/>
                <a:cs typeface="Times New Roman" panose="02020603050405020304" pitchFamily="18" charset="0"/>
              </a:rPr>
              <a:t>             </a:t>
            </a:r>
            <a:r>
              <a:rPr lang="fr-FR" sz="2800" dirty="0">
                <a:solidFill>
                  <a:srgbClr val="FF0000"/>
                </a:solidFill>
                <a:latin typeface="Times New Roman" panose="02020603050405020304" pitchFamily="18" charset="0"/>
                <a:cs typeface="Times New Roman" panose="02020603050405020304" pitchFamily="18" charset="0"/>
              </a:rPr>
              <a:t>  </a:t>
            </a:r>
            <a:r>
              <a:rPr lang="fr-FR" sz="2800" dirty="0">
                <a:solidFill>
                  <a:prstClr val="black"/>
                </a:solidFill>
                <a:latin typeface="Times New Roman" panose="02020603050405020304" pitchFamily="18" charset="0"/>
                <a:cs typeface="Times New Roman" panose="02020603050405020304" pitchFamily="18" charset="0"/>
              </a:rPr>
              <a:t>Je ne connais pas leurs parents.</a:t>
            </a:r>
          </a:p>
          <a:p>
            <a:pPr lvl="0"/>
            <a:r>
              <a:rPr lang="fr-FR" sz="2800" dirty="0">
                <a:solidFill>
                  <a:prstClr val="black"/>
                </a:solidFill>
                <a:latin typeface="Times New Roman" panose="02020603050405020304" pitchFamily="18" charset="0"/>
                <a:cs typeface="Times New Roman" panose="02020603050405020304" pitchFamily="18" charset="0"/>
              </a:rPr>
              <a:t>                                                Nom pluriel</a:t>
            </a:r>
          </a:p>
          <a:p>
            <a:pPr lvl="0"/>
            <a:r>
              <a:rPr lang="fr-FR" sz="2800" dirty="0">
                <a:solidFill>
                  <a:prstClr val="black"/>
                </a:solidFill>
                <a:latin typeface="Times New Roman" panose="02020603050405020304" pitchFamily="18" charset="0"/>
                <a:cs typeface="Times New Roman" panose="02020603050405020304" pitchFamily="18" charset="0"/>
              </a:rPr>
              <a:t>                Parents et leurs sont au pluriel. </a:t>
            </a:r>
          </a:p>
          <a:p>
            <a:pPr lvl="0"/>
            <a:r>
              <a:rPr lang="fr-FR" sz="2800" dirty="0">
                <a:solidFill>
                  <a:prstClr val="black"/>
                </a:solidFill>
                <a:latin typeface="Times New Roman" panose="02020603050405020304" pitchFamily="18" charset="0"/>
                <a:cs typeface="Times New Roman" panose="02020603050405020304" pitchFamily="18" charset="0"/>
              </a:rPr>
              <a:t>2. Leur devant un verbe </a:t>
            </a:r>
          </a:p>
          <a:p>
            <a:pPr lvl="0"/>
            <a:r>
              <a:rPr lang="fr-FR" sz="2800" dirty="0">
                <a:solidFill>
                  <a:prstClr val="black"/>
                </a:solidFill>
                <a:latin typeface="Times New Roman" panose="02020603050405020304" pitchFamily="18" charset="0"/>
                <a:cs typeface="Times New Roman" panose="02020603050405020304" pitchFamily="18" charset="0"/>
              </a:rPr>
              <a:t>Leur est un pronom personnel. C’est le pluriel de lui. Il est invariable.</a:t>
            </a:r>
          </a:p>
          <a:p>
            <a:pPr lvl="0"/>
            <a:r>
              <a:rPr lang="fr-FR" sz="2800" dirty="0">
                <a:solidFill>
                  <a:prstClr val="black"/>
                </a:solidFill>
                <a:latin typeface="Times New Roman" panose="02020603050405020304" pitchFamily="18" charset="0"/>
                <a:cs typeface="Times New Roman" panose="02020603050405020304" pitchFamily="18" charset="0"/>
              </a:rPr>
              <a:t>Exemples : Je lui fais un cadeau. Singulier</a:t>
            </a:r>
          </a:p>
          <a:p>
            <a:pPr lvl="0"/>
            <a:r>
              <a:rPr lang="fr-FR" sz="2800" dirty="0">
                <a:solidFill>
                  <a:prstClr val="black"/>
                </a:solidFill>
                <a:latin typeface="Times New Roman" panose="02020603050405020304" pitchFamily="18" charset="0"/>
                <a:cs typeface="Times New Roman" panose="02020603050405020304" pitchFamily="18" charset="0"/>
              </a:rPr>
              <a:t>               Je leur fais un cadeau. Pluriel</a:t>
            </a:r>
          </a:p>
        </p:txBody>
      </p:sp>
    </p:spTree>
    <p:extLst>
      <p:ext uri="{BB962C8B-B14F-4D97-AF65-F5344CB8AC3E}">
        <p14:creationId xmlns:p14="http://schemas.microsoft.com/office/powerpoint/2010/main" val="124025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4037723"/>
            <a:ext cx="6096000" cy="787652"/>
          </a:xfrm>
          <a:prstGeom prst="rect">
            <a:avLst/>
          </a:prstGeom>
        </p:spPr>
        <p:txBody>
          <a:bodyPr>
            <a:spAutoFit/>
          </a:bodyPr>
          <a:lstStyle/>
          <a:p>
            <a:pPr>
              <a:lnSpc>
                <a:spcPct val="107000"/>
              </a:lnSpc>
              <a:spcAft>
                <a:spcPts val="8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65760" y="1439353"/>
            <a:ext cx="10763794" cy="4410053"/>
          </a:xfrm>
          <a:prstGeom prst="rect">
            <a:avLst/>
          </a:prstGeom>
        </p:spPr>
        <p:txBody>
          <a:bodyPr wrap="square">
            <a:spAutoFit/>
          </a:bodyPr>
          <a:lstStyle/>
          <a:p>
            <a:pPr marL="1348740" indent="449580">
              <a:lnSpc>
                <a:spcPct val="107000"/>
              </a:lnSpc>
              <a:spcAft>
                <a:spcPts val="800"/>
              </a:spcAft>
            </a:pPr>
            <a:r>
              <a:rPr lang="fr-FR" sz="2800" b="1" u="sng" dirty="0">
                <a:latin typeface="Times New Roman" panose="02020603050405020304" pitchFamily="18" charset="0"/>
                <a:ea typeface="Calibri" panose="020F0502020204030204" pitchFamily="34" charset="0"/>
                <a:cs typeface="Times New Roman" panose="02020603050405020304" pitchFamily="18" charset="0"/>
              </a:rPr>
              <a:t> PLAN</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r>
              <a:rPr lang="fr-FR" sz="2400" u="sng"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TECHNIQUE D’EXPRESSION ÉCRITE</a:t>
            </a:r>
            <a:endParaRPr lang="fr-FR" sz="1600" u="sng" dirty="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nSpc>
                <a:spcPct val="107000"/>
              </a:lnSpc>
              <a:spcAft>
                <a:spcPts val="800"/>
              </a:spcAft>
              <a:buAutoNum type="arabicPeriod"/>
            </a:pPr>
            <a:r>
              <a:rPr lang="fr-FR" sz="2800" b="1" dirty="0">
                <a:latin typeface="Times New Roman" panose="02020603050405020304" pitchFamily="18" charset="0"/>
                <a:ea typeface="Calibri" panose="020F0502020204030204" pitchFamily="34" charset="0"/>
                <a:cs typeface="Times New Roman" panose="02020603050405020304" pitchFamily="18" charset="0"/>
              </a:rPr>
              <a:t>Les accords </a:t>
            </a:r>
          </a:p>
          <a:p>
            <a:pPr>
              <a:lnSpc>
                <a:spcPct val="107000"/>
              </a:lnSpc>
              <a:spcAft>
                <a:spcPts val="800"/>
              </a:spcAft>
            </a:pPr>
            <a:r>
              <a:rPr lang="fr-FR" sz="2800" b="1" dirty="0">
                <a:latin typeface="Times New Roman" panose="02020603050405020304" pitchFamily="18" charset="0"/>
                <a:ea typeface="Calibri" panose="020F0502020204030204" pitchFamily="34" charset="0"/>
                <a:cs typeface="Times New Roman" panose="02020603050405020304" pitchFamily="18" charset="0"/>
              </a:rPr>
              <a:t>    2. Les homonymes grammaticaux </a:t>
            </a:r>
          </a:p>
          <a:p>
            <a:pPr>
              <a:lnSpc>
                <a:spcPct val="107000"/>
              </a:lnSpc>
              <a:spcAft>
                <a:spcPts val="800"/>
              </a:spcAft>
            </a:pPr>
            <a:r>
              <a:rPr lang="fr-FR" sz="2800" b="1" dirty="0">
                <a:latin typeface="Times New Roman" panose="02020603050405020304" pitchFamily="18" charset="0"/>
                <a:ea typeface="Calibri" panose="020F0502020204030204" pitchFamily="34" charset="0"/>
                <a:cs typeface="Times New Roman" panose="02020603050405020304" pitchFamily="18" charset="0"/>
              </a:rPr>
              <a:t> 3. Le pluriel des noms composés et des noms étrangers</a:t>
            </a:r>
            <a:endParaRPr lang="fr-FR" sz="2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800" b="1" dirty="0">
                <a:latin typeface="Times New Roman" panose="02020603050405020304" pitchFamily="18" charset="0"/>
                <a:ea typeface="Calibri" panose="020F0502020204030204" pitchFamily="34" charset="0"/>
                <a:cs typeface="Times New Roman" panose="02020603050405020304" pitchFamily="18" charset="0"/>
              </a:rPr>
              <a:t>4. La ponctuation </a:t>
            </a:r>
          </a:p>
          <a:p>
            <a:pPr>
              <a:lnSpc>
                <a:spcPct val="107000"/>
              </a:lnSpc>
              <a:spcAft>
                <a:spcPts val="800"/>
              </a:spcAft>
            </a:pPr>
            <a:r>
              <a:rPr lang="fr-FR" sz="2800" b="1" dirty="0">
                <a:latin typeface="Times New Roman" panose="02020603050405020304" pitchFamily="18" charset="0"/>
                <a:ea typeface="Calibri" panose="020F0502020204030204" pitchFamily="34" charset="0"/>
                <a:cs typeface="Times New Roman" panose="02020603050405020304" pitchFamily="18" charset="0"/>
              </a:rPr>
              <a:t>5. Les confusions lexicales </a:t>
            </a:r>
          </a:p>
          <a:p>
            <a:pPr>
              <a:lnSpc>
                <a:spcPct val="107000"/>
              </a:lnSpc>
              <a:spcAft>
                <a:spcPts val="800"/>
              </a:spcAft>
            </a:pPr>
            <a:r>
              <a:rPr lang="fr-FR" sz="2800" b="1" dirty="0">
                <a:latin typeface="Times New Roman" panose="02020603050405020304" pitchFamily="18" charset="0"/>
                <a:ea typeface="Calibri" panose="020F0502020204030204" pitchFamily="34" charset="0"/>
                <a:cs typeface="Times New Roman" panose="02020603050405020304" pitchFamily="18" charset="0"/>
              </a:rPr>
              <a:t>6. Notion de langage et communication</a:t>
            </a:r>
            <a:endParaRPr lang="fr-FR"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611387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8927" y="2488038"/>
            <a:ext cx="10120745" cy="593304"/>
          </a:xfrm>
          <a:prstGeom prst="rect">
            <a:avLst/>
          </a:prstGeom>
        </p:spPr>
        <p:txBody>
          <a:bodyPr wrap="square">
            <a:spAutoFit/>
          </a:bodyPr>
          <a:lstStyle/>
          <a:p>
            <a:pPr>
              <a:lnSpc>
                <a:spcPct val="107000"/>
              </a:lnSpc>
              <a:spcAft>
                <a:spcPts val="800"/>
              </a:spcAft>
            </a:pPr>
            <a:r>
              <a:rPr lang="fr-FR" sz="3200" b="1" dirty="0">
                <a:latin typeface="Times New Roman" panose="02020603050405020304" pitchFamily="18" charset="0"/>
                <a:ea typeface="Calibri" panose="020F0502020204030204" pitchFamily="34" charset="0"/>
                <a:cs typeface="Times New Roman" panose="02020603050405020304" pitchFamily="18" charset="0"/>
              </a:rPr>
              <a:t> 3. Le pluriel des noms étrangers et des noms composés</a:t>
            </a:r>
            <a:endParaRPr lang="fr-FR" sz="32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6428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E2229F-2D6E-4432-AE3C-5DC605308EDA}"/>
              </a:ext>
            </a:extLst>
          </p:cNvPr>
          <p:cNvSpPr>
            <a:spLocks noGrp="1"/>
          </p:cNvSpPr>
          <p:nvPr>
            <p:ph type="ctrTitle"/>
          </p:nvPr>
        </p:nvSpPr>
        <p:spPr>
          <a:xfrm>
            <a:off x="2692398" y="1871131"/>
            <a:ext cx="6815669" cy="845175"/>
          </a:xfrm>
        </p:spPr>
        <p:txBody>
          <a:bodyPr/>
          <a:lstStyle/>
          <a:p>
            <a:pPr marL="285750" marR="0" lvl="0" indent="-285750"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Char char=""/>
              <a:tabLst/>
              <a:defRPr/>
            </a:pPr>
            <a:br>
              <a:rPr lang="fr-FR" sz="2800" dirty="0">
                <a:solidFill>
                  <a:schemeClr val="bg1">
                    <a:lumMod val="95000"/>
                    <a:lumOff val="5000"/>
                  </a:schemeClr>
                </a:solidFill>
              </a:rPr>
            </a:br>
            <a:br>
              <a:rPr kumimoji="0" lang="fr-FR" sz="2400" b="0" i="0" u="none" strike="noStrike" kern="1200" cap="none" spc="0" normalizeH="0" baseline="0" noProof="0" dirty="0">
                <a:ln>
                  <a:noFill/>
                </a:ln>
                <a:solidFill>
                  <a:prstClr val="black">
                    <a:lumMod val="95000"/>
                    <a:lumOff val="5000"/>
                  </a:prstClr>
                </a:solidFill>
                <a:effectLst/>
                <a:uLnTx/>
                <a:uFillTx/>
                <a:latin typeface="Century Gothic" panose="020B0502020202020204"/>
                <a:ea typeface="+mn-ea"/>
                <a:cs typeface="+mn-cs"/>
              </a:rPr>
            </a:br>
            <a:r>
              <a:rPr kumimoji="0" lang="fr-FR" sz="2400" b="1" i="0" u="none" strike="noStrike" kern="1200" cap="none" spc="0" normalizeH="0" baseline="0" noProof="0" dirty="0">
                <a:ln>
                  <a:noFill/>
                </a:ln>
                <a:solidFill>
                  <a:prstClr val="black">
                    <a:lumMod val="95000"/>
                    <a:lumOff val="5000"/>
                  </a:prstClr>
                </a:solidFill>
                <a:effectLst/>
                <a:uLnTx/>
                <a:uFillTx/>
                <a:latin typeface="Century Gothic" panose="020B0502020202020204"/>
                <a:ea typeface="+mn-ea"/>
                <a:cs typeface="+mn-cs"/>
              </a:rPr>
              <a:t>DEFINITION</a:t>
            </a:r>
            <a:endParaRPr lang="fr-BF" sz="2800" b="1" dirty="0"/>
          </a:p>
        </p:txBody>
      </p:sp>
      <p:sp>
        <p:nvSpPr>
          <p:cNvPr id="3" name="Sous-titre 2">
            <a:extLst>
              <a:ext uri="{FF2B5EF4-FFF2-40B4-BE49-F238E27FC236}">
                <a16:creationId xmlns:a16="http://schemas.microsoft.com/office/drawing/2014/main" id="{0FBCCB1F-836B-41A7-81A7-C74103D28B92}"/>
              </a:ext>
            </a:extLst>
          </p:cNvPr>
          <p:cNvSpPr>
            <a:spLocks noGrp="1"/>
          </p:cNvSpPr>
          <p:nvPr>
            <p:ph type="subTitle" idx="1"/>
          </p:nvPr>
        </p:nvSpPr>
        <p:spPr>
          <a:xfrm>
            <a:off x="2692398" y="2904565"/>
            <a:ext cx="6815669" cy="2073834"/>
          </a:xfrm>
        </p:spPr>
        <p:txBody>
          <a:bodyPr>
            <a:normAutofit fontScale="85000" lnSpcReduction="10000"/>
          </a:bodyPr>
          <a:lstStyle/>
          <a:p>
            <a:endParaRPr kumimoji="0" lang="fr-FR" sz="2000" b="0" i="0" u="none" strike="noStrike" kern="1200" cap="none" spc="0" normalizeH="0" baseline="0" noProof="0" dirty="0">
              <a:ln>
                <a:noFill/>
              </a:ln>
              <a:solidFill>
                <a:prstClr val="black">
                  <a:lumMod val="95000"/>
                  <a:lumOff val="5000"/>
                </a:prstClr>
              </a:solidFill>
              <a:effectLst/>
              <a:uLnTx/>
              <a:uFillTx/>
              <a:latin typeface="Century Gothic" panose="020B0502020202020204"/>
              <a:ea typeface="+mn-ea"/>
              <a:cs typeface="+mn-cs"/>
            </a:endParaRPr>
          </a:p>
          <a:p>
            <a:endParaRPr lang="fr-FR" sz="2000" dirty="0">
              <a:solidFill>
                <a:prstClr val="black">
                  <a:lumMod val="95000"/>
                  <a:lumOff val="5000"/>
                </a:prstClr>
              </a:solidFill>
              <a:latin typeface="Century Gothic" panose="020B0502020202020204"/>
            </a:endParaRPr>
          </a:p>
          <a:p>
            <a:r>
              <a:rPr kumimoji="0" lang="fr-FR" sz="3000" b="0" i="0" u="none" strike="noStrike" kern="1200" cap="none" spc="0" normalizeH="0" baseline="0" noProof="0" dirty="0">
                <a:ln>
                  <a:noFill/>
                </a:ln>
                <a:solidFill>
                  <a:prstClr val="black">
                    <a:lumMod val="95000"/>
                    <a:lumOff val="5000"/>
                  </a:prstClr>
                </a:solidFill>
                <a:effectLst/>
                <a:uLnTx/>
                <a:uFillTx/>
                <a:latin typeface="Century Gothic" panose="020B0502020202020204"/>
                <a:ea typeface="+mn-ea"/>
                <a:cs typeface="+mn-cs"/>
              </a:rPr>
              <a:t>Un nom composé c’est l’union de deux ou plusieurs mots pour former un nouveau mot doté d’un nouveau sens</a:t>
            </a:r>
            <a:r>
              <a:rPr kumimoji="0" lang="fr-FR" sz="2000" b="0" i="0" u="none" strike="noStrike" kern="1200" cap="none" spc="0" normalizeH="0" baseline="0" noProof="0" dirty="0">
                <a:ln>
                  <a:noFill/>
                </a:ln>
                <a:solidFill>
                  <a:prstClr val="black">
                    <a:lumMod val="95000"/>
                    <a:lumOff val="5000"/>
                  </a:prstClr>
                </a:solidFill>
                <a:effectLst/>
                <a:uLnTx/>
                <a:uFillTx/>
                <a:latin typeface="Century Gothic" panose="020B0502020202020204"/>
                <a:ea typeface="+mn-ea"/>
                <a:cs typeface="+mn-cs"/>
              </a:rPr>
              <a:t>.</a:t>
            </a:r>
            <a:endParaRPr lang="fr-BF" dirty="0"/>
          </a:p>
        </p:txBody>
      </p:sp>
    </p:spTree>
    <p:extLst>
      <p:ext uri="{BB962C8B-B14F-4D97-AF65-F5344CB8AC3E}">
        <p14:creationId xmlns:p14="http://schemas.microsoft.com/office/powerpoint/2010/main" val="3685756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618EC1-E7FE-B55D-9467-27A9318FB040}"/>
              </a:ext>
            </a:extLst>
          </p:cNvPr>
          <p:cNvSpPr/>
          <p:nvPr/>
        </p:nvSpPr>
        <p:spPr>
          <a:xfrm>
            <a:off x="4664973" y="483475"/>
            <a:ext cx="1571689" cy="789144"/>
          </a:xfrm>
          <a:prstGeom prst="rect">
            <a:avLst/>
          </a:prstGeom>
          <a:ln>
            <a:solidFill>
              <a:schemeClr val="accent6">
                <a:lumMod val="60000"/>
                <a:lumOff val="40000"/>
              </a:schemeClr>
            </a:solidFill>
          </a:ln>
          <a:effectLst>
            <a:glow rad="63500">
              <a:schemeClr val="accent1">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entury Gothic" panose="020B0502020202020204"/>
                <a:ea typeface="+mn-ea"/>
                <a:cs typeface="+mn-cs"/>
              </a:rPr>
              <a:t>Pluriel des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entury Gothic" panose="020B0502020202020204"/>
                <a:ea typeface="+mn-ea"/>
                <a:cs typeface="+mn-cs"/>
              </a:rPr>
              <a:t>noms composés</a:t>
            </a:r>
          </a:p>
        </p:txBody>
      </p:sp>
      <p:sp>
        <p:nvSpPr>
          <p:cNvPr id="7" name="Flèche : bas 6">
            <a:extLst>
              <a:ext uri="{FF2B5EF4-FFF2-40B4-BE49-F238E27FC236}">
                <a16:creationId xmlns:a16="http://schemas.microsoft.com/office/drawing/2014/main" id="{143A3B6D-1446-44CE-49F9-F1878369EF14}"/>
              </a:ext>
            </a:extLst>
          </p:cNvPr>
          <p:cNvSpPr/>
          <p:nvPr/>
        </p:nvSpPr>
        <p:spPr>
          <a:xfrm>
            <a:off x="5288436" y="1272619"/>
            <a:ext cx="162382" cy="47134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8" name="Rectangle 7">
            <a:extLst>
              <a:ext uri="{FF2B5EF4-FFF2-40B4-BE49-F238E27FC236}">
                <a16:creationId xmlns:a16="http://schemas.microsoft.com/office/drawing/2014/main" id="{37931B90-B432-BA10-52E3-9CF258154290}"/>
              </a:ext>
            </a:extLst>
          </p:cNvPr>
          <p:cNvSpPr/>
          <p:nvPr/>
        </p:nvSpPr>
        <p:spPr>
          <a:xfrm>
            <a:off x="914400" y="1580056"/>
            <a:ext cx="10700837" cy="1077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9" name="Flèche : bas 8">
            <a:extLst>
              <a:ext uri="{FF2B5EF4-FFF2-40B4-BE49-F238E27FC236}">
                <a16:creationId xmlns:a16="http://schemas.microsoft.com/office/drawing/2014/main" id="{9CE745E1-4A27-4E40-DEC7-ED77117B83B0}"/>
              </a:ext>
            </a:extLst>
          </p:cNvPr>
          <p:cNvSpPr/>
          <p:nvPr/>
        </p:nvSpPr>
        <p:spPr>
          <a:xfrm>
            <a:off x="1070112" y="1743960"/>
            <a:ext cx="45719" cy="62888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Flèche : bas 9">
            <a:extLst>
              <a:ext uri="{FF2B5EF4-FFF2-40B4-BE49-F238E27FC236}">
                <a16:creationId xmlns:a16="http://schemas.microsoft.com/office/drawing/2014/main" id="{6708E364-3640-6B45-F575-380BC23E3732}"/>
              </a:ext>
            </a:extLst>
          </p:cNvPr>
          <p:cNvSpPr/>
          <p:nvPr/>
        </p:nvSpPr>
        <p:spPr>
          <a:xfrm>
            <a:off x="2017335" y="1822035"/>
            <a:ext cx="45719" cy="62888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Flèche : bas 10">
            <a:extLst>
              <a:ext uri="{FF2B5EF4-FFF2-40B4-BE49-F238E27FC236}">
                <a16:creationId xmlns:a16="http://schemas.microsoft.com/office/drawing/2014/main" id="{617D4EE4-FB4B-48DF-642B-03A65355BAA6}"/>
              </a:ext>
            </a:extLst>
          </p:cNvPr>
          <p:cNvSpPr/>
          <p:nvPr/>
        </p:nvSpPr>
        <p:spPr>
          <a:xfrm>
            <a:off x="3421929" y="1822035"/>
            <a:ext cx="75415" cy="70696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Flèche : bas 11">
            <a:extLst>
              <a:ext uri="{FF2B5EF4-FFF2-40B4-BE49-F238E27FC236}">
                <a16:creationId xmlns:a16="http://schemas.microsoft.com/office/drawing/2014/main" id="{CDA11B42-C413-34FB-E8EB-4FA707020A9F}"/>
              </a:ext>
            </a:extLst>
          </p:cNvPr>
          <p:cNvSpPr/>
          <p:nvPr/>
        </p:nvSpPr>
        <p:spPr>
          <a:xfrm>
            <a:off x="4664973" y="1822035"/>
            <a:ext cx="45719" cy="62888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3" name="Flèche : bas 12">
            <a:extLst>
              <a:ext uri="{FF2B5EF4-FFF2-40B4-BE49-F238E27FC236}">
                <a16:creationId xmlns:a16="http://schemas.microsoft.com/office/drawing/2014/main" id="{87A63CFD-F5C4-7339-E251-4EBF39BDF229}"/>
              </a:ext>
            </a:extLst>
          </p:cNvPr>
          <p:cNvSpPr/>
          <p:nvPr/>
        </p:nvSpPr>
        <p:spPr>
          <a:xfrm>
            <a:off x="6102596" y="1822035"/>
            <a:ext cx="134066" cy="70696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4" name="Flèche : bas 13">
            <a:extLst>
              <a:ext uri="{FF2B5EF4-FFF2-40B4-BE49-F238E27FC236}">
                <a16:creationId xmlns:a16="http://schemas.microsoft.com/office/drawing/2014/main" id="{5709B01C-D5B4-B78C-94DC-AE1983FA88F7}"/>
              </a:ext>
            </a:extLst>
          </p:cNvPr>
          <p:cNvSpPr/>
          <p:nvPr/>
        </p:nvSpPr>
        <p:spPr>
          <a:xfrm>
            <a:off x="7033810" y="1822035"/>
            <a:ext cx="45719" cy="70696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5" name="Flèche : bas 14">
            <a:extLst>
              <a:ext uri="{FF2B5EF4-FFF2-40B4-BE49-F238E27FC236}">
                <a16:creationId xmlns:a16="http://schemas.microsoft.com/office/drawing/2014/main" id="{BA597A6B-6F80-F1AD-323E-055FE6899D21}"/>
              </a:ext>
            </a:extLst>
          </p:cNvPr>
          <p:cNvSpPr/>
          <p:nvPr/>
        </p:nvSpPr>
        <p:spPr>
          <a:xfrm>
            <a:off x="8107051" y="1822035"/>
            <a:ext cx="160255" cy="70696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6" name="Flèche : bas 15">
            <a:extLst>
              <a:ext uri="{FF2B5EF4-FFF2-40B4-BE49-F238E27FC236}">
                <a16:creationId xmlns:a16="http://schemas.microsoft.com/office/drawing/2014/main" id="{1F4C08A3-4B4E-B64B-C3EE-D97C5A61A4A2}"/>
              </a:ext>
            </a:extLst>
          </p:cNvPr>
          <p:cNvSpPr/>
          <p:nvPr/>
        </p:nvSpPr>
        <p:spPr>
          <a:xfrm>
            <a:off x="9577632" y="1822035"/>
            <a:ext cx="45719" cy="70696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Flèche : bas 16">
            <a:extLst>
              <a:ext uri="{FF2B5EF4-FFF2-40B4-BE49-F238E27FC236}">
                <a16:creationId xmlns:a16="http://schemas.microsoft.com/office/drawing/2014/main" id="{BBA94A31-8C40-2479-B246-190C911E754B}"/>
              </a:ext>
            </a:extLst>
          </p:cNvPr>
          <p:cNvSpPr/>
          <p:nvPr/>
        </p:nvSpPr>
        <p:spPr>
          <a:xfrm>
            <a:off x="11472420" y="1743960"/>
            <a:ext cx="75415" cy="89554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8" name="Rectangle 17">
            <a:extLst>
              <a:ext uri="{FF2B5EF4-FFF2-40B4-BE49-F238E27FC236}">
                <a16:creationId xmlns:a16="http://schemas.microsoft.com/office/drawing/2014/main" id="{0F330C78-CF5D-1B69-312D-1B56D41174D9}"/>
              </a:ext>
            </a:extLst>
          </p:cNvPr>
          <p:cNvSpPr/>
          <p:nvPr/>
        </p:nvSpPr>
        <p:spPr>
          <a:xfrm>
            <a:off x="240548" y="2372849"/>
            <a:ext cx="1061393" cy="824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entury Gothic" panose="020B0502020202020204"/>
                <a:ea typeface="+mn-ea"/>
                <a:cs typeface="+mn-cs"/>
              </a:rPr>
              <a:t>Nom+</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entury Gothic" panose="020B0502020202020204"/>
                <a:ea typeface="+mn-ea"/>
                <a:cs typeface="+mn-cs"/>
              </a:rPr>
              <a:t>adjectif</a:t>
            </a:r>
          </a:p>
        </p:txBody>
      </p:sp>
      <p:sp>
        <p:nvSpPr>
          <p:cNvPr id="19" name="Rectangle 18">
            <a:extLst>
              <a:ext uri="{FF2B5EF4-FFF2-40B4-BE49-F238E27FC236}">
                <a16:creationId xmlns:a16="http://schemas.microsoft.com/office/drawing/2014/main" id="{0EB8428A-5539-F66E-BA4E-29FA2A0D31DB}"/>
              </a:ext>
            </a:extLst>
          </p:cNvPr>
          <p:cNvSpPr/>
          <p:nvPr/>
        </p:nvSpPr>
        <p:spPr>
          <a:xfrm>
            <a:off x="1414192" y="2450923"/>
            <a:ext cx="1381734" cy="7541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entury Gothic" panose="020B0502020202020204"/>
                <a:ea typeface="+mn-ea"/>
                <a:cs typeface="+mn-cs"/>
              </a:rPr>
              <a:t>Nom + nom</a:t>
            </a:r>
          </a:p>
        </p:txBody>
      </p:sp>
      <p:sp>
        <p:nvSpPr>
          <p:cNvPr id="20" name="Rectangle 19">
            <a:extLst>
              <a:ext uri="{FF2B5EF4-FFF2-40B4-BE49-F238E27FC236}">
                <a16:creationId xmlns:a16="http://schemas.microsoft.com/office/drawing/2014/main" id="{BFF075BF-8C08-6DA1-55D6-02596898DACB}"/>
              </a:ext>
            </a:extLst>
          </p:cNvPr>
          <p:cNvSpPr/>
          <p:nvPr/>
        </p:nvSpPr>
        <p:spPr>
          <a:xfrm>
            <a:off x="2908092" y="2450924"/>
            <a:ext cx="1198160" cy="7541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entury Gothic" panose="020B0502020202020204"/>
                <a:ea typeface="+mn-ea"/>
                <a:cs typeface="+mn-cs"/>
              </a:rPr>
              <a:t>Adjectif + adjectif</a:t>
            </a:r>
          </a:p>
        </p:txBody>
      </p:sp>
      <p:sp>
        <p:nvSpPr>
          <p:cNvPr id="22" name="Rectangle 21">
            <a:extLst>
              <a:ext uri="{FF2B5EF4-FFF2-40B4-BE49-F238E27FC236}">
                <a16:creationId xmlns:a16="http://schemas.microsoft.com/office/drawing/2014/main" id="{B3CB2D8A-2F56-4B53-D4DF-F8216E0C7A29}"/>
              </a:ext>
            </a:extLst>
          </p:cNvPr>
          <p:cNvSpPr/>
          <p:nvPr/>
        </p:nvSpPr>
        <p:spPr>
          <a:xfrm>
            <a:off x="4201558" y="2480587"/>
            <a:ext cx="1061393" cy="6989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entury Gothic" panose="020B0502020202020204"/>
                <a:ea typeface="+mn-ea"/>
                <a:cs typeface="+mn-cs"/>
              </a:rPr>
              <a:t>Verbe + nom</a:t>
            </a:r>
          </a:p>
        </p:txBody>
      </p:sp>
      <p:sp>
        <p:nvSpPr>
          <p:cNvPr id="24" name="Rectangle 23">
            <a:extLst>
              <a:ext uri="{FF2B5EF4-FFF2-40B4-BE49-F238E27FC236}">
                <a16:creationId xmlns:a16="http://schemas.microsoft.com/office/drawing/2014/main" id="{8433968C-09F4-C2D3-46B4-1A763FC28BBB}"/>
              </a:ext>
            </a:extLst>
          </p:cNvPr>
          <p:cNvSpPr/>
          <p:nvPr/>
        </p:nvSpPr>
        <p:spPr>
          <a:xfrm>
            <a:off x="5288436" y="2472581"/>
            <a:ext cx="1153225" cy="7652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entury Gothic" panose="020B0502020202020204"/>
                <a:ea typeface="+mn-ea"/>
                <a:cs typeface="+mn-cs"/>
              </a:rPr>
              <a:t>Verbe + adverbe</a:t>
            </a:r>
          </a:p>
        </p:txBody>
      </p:sp>
      <p:sp>
        <p:nvSpPr>
          <p:cNvPr id="25" name="Rectangle 24">
            <a:extLst>
              <a:ext uri="{FF2B5EF4-FFF2-40B4-BE49-F238E27FC236}">
                <a16:creationId xmlns:a16="http://schemas.microsoft.com/office/drawing/2014/main" id="{DFA0580C-AB46-4B47-2E17-51149BDED4D6}"/>
              </a:ext>
            </a:extLst>
          </p:cNvPr>
          <p:cNvSpPr/>
          <p:nvPr/>
        </p:nvSpPr>
        <p:spPr>
          <a:xfrm>
            <a:off x="6507071" y="2472581"/>
            <a:ext cx="1047344" cy="7069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entury Gothic" panose="020B0502020202020204"/>
                <a:ea typeface="+mn-ea"/>
                <a:cs typeface="+mn-cs"/>
              </a:rPr>
              <a:t>Verbe +verbe</a:t>
            </a:r>
          </a:p>
        </p:txBody>
      </p:sp>
      <p:sp>
        <p:nvSpPr>
          <p:cNvPr id="26" name="Rectangle 25">
            <a:extLst>
              <a:ext uri="{FF2B5EF4-FFF2-40B4-BE49-F238E27FC236}">
                <a16:creationId xmlns:a16="http://schemas.microsoft.com/office/drawing/2014/main" id="{A6C83C6A-B441-4ECA-53CC-6F3095E01FBB}"/>
              </a:ext>
            </a:extLst>
          </p:cNvPr>
          <p:cNvSpPr/>
          <p:nvPr/>
        </p:nvSpPr>
        <p:spPr>
          <a:xfrm>
            <a:off x="7717177" y="2432167"/>
            <a:ext cx="997759" cy="7069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entury Gothic" panose="020B0502020202020204"/>
                <a:ea typeface="+mn-ea"/>
                <a:cs typeface="+mn-cs"/>
              </a:rPr>
              <a:t>Demi + nom</a:t>
            </a:r>
          </a:p>
        </p:txBody>
      </p:sp>
      <p:sp>
        <p:nvSpPr>
          <p:cNvPr id="27" name="Rectangle 26">
            <a:extLst>
              <a:ext uri="{FF2B5EF4-FFF2-40B4-BE49-F238E27FC236}">
                <a16:creationId xmlns:a16="http://schemas.microsoft.com/office/drawing/2014/main" id="{08E5D938-9F0E-244B-BDA8-F781FAE953A0}"/>
              </a:ext>
            </a:extLst>
          </p:cNvPr>
          <p:cNvSpPr/>
          <p:nvPr/>
        </p:nvSpPr>
        <p:spPr>
          <a:xfrm>
            <a:off x="8842199" y="2432167"/>
            <a:ext cx="1019010" cy="7069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entury Gothic" panose="020B0502020202020204"/>
                <a:ea typeface="+mn-ea"/>
                <a:cs typeface="+mn-cs"/>
              </a:rPr>
              <a:t>Garde + nom</a:t>
            </a:r>
          </a:p>
        </p:txBody>
      </p:sp>
      <p:sp>
        <p:nvSpPr>
          <p:cNvPr id="29" name="Rectangle 28">
            <a:extLst>
              <a:ext uri="{FF2B5EF4-FFF2-40B4-BE49-F238E27FC236}">
                <a16:creationId xmlns:a16="http://schemas.microsoft.com/office/drawing/2014/main" id="{ED19B09A-1512-7964-D1B2-95F063178CD6}"/>
              </a:ext>
            </a:extLst>
          </p:cNvPr>
          <p:cNvSpPr/>
          <p:nvPr/>
        </p:nvSpPr>
        <p:spPr>
          <a:xfrm>
            <a:off x="9988472" y="2432167"/>
            <a:ext cx="2118686" cy="7069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entury Gothic" panose="020B0502020202020204"/>
                <a:ea typeface="+mn-ea"/>
                <a:cs typeface="+mn-cs"/>
              </a:rPr>
              <a:t>Adverbe/préposi-tion+nom</a:t>
            </a:r>
          </a:p>
        </p:txBody>
      </p:sp>
    </p:spTree>
    <p:extLst>
      <p:ext uri="{BB962C8B-B14F-4D97-AF65-F5344CB8AC3E}">
        <p14:creationId xmlns:p14="http://schemas.microsoft.com/office/powerpoint/2010/main" val="4155554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0821D6C9-0959-4875-BA23-04928E67C57E}"/>
              </a:ext>
            </a:extLst>
          </p:cNvPr>
          <p:cNvPicPr>
            <a:picLocks noChangeAspect="1"/>
          </p:cNvPicPr>
          <p:nvPr/>
        </p:nvPicPr>
        <p:blipFill>
          <a:blip r:embed="rId2"/>
          <a:stretch>
            <a:fillRect/>
          </a:stretch>
        </p:blipFill>
        <p:spPr>
          <a:xfrm>
            <a:off x="573741" y="726141"/>
            <a:ext cx="10820400" cy="5244353"/>
          </a:xfrm>
          <a:prstGeom prst="rect">
            <a:avLst/>
          </a:prstGeom>
        </p:spPr>
      </p:pic>
    </p:spTree>
    <p:extLst>
      <p:ext uri="{BB962C8B-B14F-4D97-AF65-F5344CB8AC3E}">
        <p14:creationId xmlns:p14="http://schemas.microsoft.com/office/powerpoint/2010/main" val="1384254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48786D2-924E-2A47-A694-E82D419714AC}"/>
              </a:ext>
            </a:extLst>
          </p:cNvPr>
          <p:cNvSpPr>
            <a:spLocks noGrp="1"/>
          </p:cNvSpPr>
          <p:nvPr>
            <p:ph idx="1"/>
          </p:nvPr>
        </p:nvSpPr>
        <p:spPr>
          <a:xfrm>
            <a:off x="510988" y="1210234"/>
            <a:ext cx="10842812" cy="5387789"/>
          </a:xfrm>
        </p:spPr>
        <p:txBody>
          <a:bodyPr/>
          <a:lstStyle/>
          <a:p>
            <a:pPr marL="0" indent="0">
              <a:buNone/>
            </a:pPr>
            <a:endParaRPr lang="fr-FR" dirty="0"/>
          </a:p>
        </p:txBody>
      </p:sp>
      <p:sp>
        <p:nvSpPr>
          <p:cNvPr id="4" name="Flèche : droite 3">
            <a:extLst>
              <a:ext uri="{FF2B5EF4-FFF2-40B4-BE49-F238E27FC236}">
                <a16:creationId xmlns:a16="http://schemas.microsoft.com/office/drawing/2014/main" id="{458E141E-F378-C6C7-7028-8CBF4C3ACAAB}"/>
              </a:ext>
            </a:extLst>
          </p:cNvPr>
          <p:cNvSpPr/>
          <p:nvPr/>
        </p:nvSpPr>
        <p:spPr>
          <a:xfrm>
            <a:off x="1154954" y="2165169"/>
            <a:ext cx="9459627" cy="164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lumMod val="95000"/>
                  </a:schemeClr>
                </a:solidFill>
              </a:rPr>
              <a:t>Verbe + nom : accord du nom selon le sens</a:t>
            </a:r>
          </a:p>
          <a:p>
            <a:pPr algn="ctr"/>
            <a:r>
              <a:rPr lang="fr-FR" sz="2400" dirty="0">
                <a:solidFill>
                  <a:schemeClr val="tx1">
                    <a:lumMod val="95000"/>
                  </a:schemeClr>
                </a:solidFill>
              </a:rPr>
              <a:t>Ex :des lance-roquettes</a:t>
            </a:r>
          </a:p>
        </p:txBody>
      </p:sp>
      <p:sp>
        <p:nvSpPr>
          <p:cNvPr id="5" name="Flèche : droite 4">
            <a:extLst>
              <a:ext uri="{FF2B5EF4-FFF2-40B4-BE49-F238E27FC236}">
                <a16:creationId xmlns:a16="http://schemas.microsoft.com/office/drawing/2014/main" id="{CD9222E0-CA04-484B-29B1-A0F06ABF6FD7}"/>
              </a:ext>
            </a:extLst>
          </p:cNvPr>
          <p:cNvSpPr/>
          <p:nvPr/>
        </p:nvSpPr>
        <p:spPr>
          <a:xfrm>
            <a:off x="1154954" y="3429001"/>
            <a:ext cx="9299372" cy="1840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lumMod val="95000"/>
                  </a:schemeClr>
                </a:solidFill>
              </a:rPr>
              <a:t>Verbe + adverbe : aucun accord</a:t>
            </a:r>
          </a:p>
          <a:p>
            <a:pPr algn="ctr"/>
            <a:r>
              <a:rPr lang="fr-FR" sz="2400" dirty="0">
                <a:solidFill>
                  <a:schemeClr val="tx1">
                    <a:lumMod val="95000"/>
                  </a:schemeClr>
                </a:solidFill>
              </a:rPr>
              <a:t>Ex : des passe-partout</a:t>
            </a:r>
          </a:p>
        </p:txBody>
      </p:sp>
      <p:sp>
        <p:nvSpPr>
          <p:cNvPr id="6" name="Flèche : droite 5">
            <a:extLst>
              <a:ext uri="{FF2B5EF4-FFF2-40B4-BE49-F238E27FC236}">
                <a16:creationId xmlns:a16="http://schemas.microsoft.com/office/drawing/2014/main" id="{4988F32B-A46A-91DC-D8FD-8DDCE3104071}"/>
              </a:ext>
            </a:extLst>
          </p:cNvPr>
          <p:cNvSpPr/>
          <p:nvPr/>
        </p:nvSpPr>
        <p:spPr>
          <a:xfrm>
            <a:off x="1154954" y="5183432"/>
            <a:ext cx="9299372" cy="1520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lumMod val="95000"/>
                  </a:schemeClr>
                </a:solidFill>
              </a:rPr>
              <a:t>Verbe + verbe : aucun accord</a:t>
            </a:r>
          </a:p>
          <a:p>
            <a:pPr algn="ctr"/>
            <a:r>
              <a:rPr lang="fr-FR" sz="2400" dirty="0">
                <a:solidFill>
                  <a:schemeClr val="tx1">
                    <a:lumMod val="95000"/>
                  </a:schemeClr>
                </a:solidFill>
              </a:rPr>
              <a:t>Ex : des savoir-vivre</a:t>
            </a:r>
          </a:p>
        </p:txBody>
      </p:sp>
    </p:spTree>
    <p:extLst>
      <p:ext uri="{BB962C8B-B14F-4D97-AF65-F5344CB8AC3E}">
        <p14:creationId xmlns:p14="http://schemas.microsoft.com/office/powerpoint/2010/main" val="2071551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AEAEF0-2777-20A6-E9C4-02EC74E8AF41}"/>
              </a:ext>
            </a:extLst>
          </p:cNvPr>
          <p:cNvSpPr>
            <a:spLocks noGrp="1"/>
          </p:cNvSpPr>
          <p:nvPr>
            <p:ph idx="1"/>
          </p:nvPr>
        </p:nvSpPr>
        <p:spPr>
          <a:xfrm>
            <a:off x="838200" y="878541"/>
            <a:ext cx="10515600" cy="5298422"/>
          </a:xfrm>
        </p:spPr>
        <p:txBody>
          <a:bodyPr/>
          <a:lstStyle/>
          <a:p>
            <a:endParaRPr lang="fr-FR" dirty="0"/>
          </a:p>
        </p:txBody>
      </p:sp>
      <p:sp>
        <p:nvSpPr>
          <p:cNvPr id="4" name="Flèche : droite rayée 3">
            <a:extLst>
              <a:ext uri="{FF2B5EF4-FFF2-40B4-BE49-F238E27FC236}">
                <a16:creationId xmlns:a16="http://schemas.microsoft.com/office/drawing/2014/main" id="{F3140AB4-84C3-0BBF-E4F1-252EE1C01086}"/>
              </a:ext>
            </a:extLst>
          </p:cNvPr>
          <p:cNvSpPr/>
          <p:nvPr/>
        </p:nvSpPr>
        <p:spPr>
          <a:xfrm>
            <a:off x="1404592" y="1453303"/>
            <a:ext cx="8597245" cy="200162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lumMod val="95000"/>
                  </a:schemeClr>
                </a:solidFill>
              </a:rPr>
              <a:t>Adverbe ou préposition + nom : c’est le nom qui s’accorde</a:t>
            </a:r>
          </a:p>
          <a:p>
            <a:pPr algn="ctr"/>
            <a:r>
              <a:rPr lang="fr-FR" sz="2400" dirty="0">
                <a:solidFill>
                  <a:schemeClr val="tx1">
                    <a:lumMod val="95000"/>
                  </a:schemeClr>
                </a:solidFill>
              </a:rPr>
              <a:t>Ex : des arrière-boutiques</a:t>
            </a:r>
          </a:p>
        </p:txBody>
      </p:sp>
      <p:sp>
        <p:nvSpPr>
          <p:cNvPr id="5" name="Flèche : droite rayée 4">
            <a:extLst>
              <a:ext uri="{FF2B5EF4-FFF2-40B4-BE49-F238E27FC236}">
                <a16:creationId xmlns:a16="http://schemas.microsoft.com/office/drawing/2014/main" id="{D03C0607-975D-569D-53CB-E2B4A94E26EC}"/>
              </a:ext>
            </a:extLst>
          </p:cNvPr>
          <p:cNvSpPr/>
          <p:nvPr/>
        </p:nvSpPr>
        <p:spPr>
          <a:xfrm>
            <a:off x="1462896" y="3087282"/>
            <a:ext cx="8453471" cy="150985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lumMod val="95000"/>
                  </a:schemeClr>
                </a:solidFill>
              </a:rPr>
              <a:t>« demi » + nom : le nom s’accorde</a:t>
            </a:r>
          </a:p>
          <a:p>
            <a:pPr algn="ctr"/>
            <a:r>
              <a:rPr lang="fr-FR" sz="2400" dirty="0">
                <a:solidFill>
                  <a:schemeClr val="tx1">
                    <a:lumMod val="95000"/>
                  </a:schemeClr>
                </a:solidFill>
              </a:rPr>
              <a:t>Ex : des demi-heures</a:t>
            </a:r>
          </a:p>
        </p:txBody>
      </p:sp>
      <p:sp>
        <p:nvSpPr>
          <p:cNvPr id="6" name="Flèche : droite rayée 5">
            <a:extLst>
              <a:ext uri="{FF2B5EF4-FFF2-40B4-BE49-F238E27FC236}">
                <a16:creationId xmlns:a16="http://schemas.microsoft.com/office/drawing/2014/main" id="{3B543057-8BB5-E30C-2192-3C1A61A51428}"/>
              </a:ext>
            </a:extLst>
          </p:cNvPr>
          <p:cNvSpPr/>
          <p:nvPr/>
        </p:nvSpPr>
        <p:spPr>
          <a:xfrm>
            <a:off x="1498231" y="4364611"/>
            <a:ext cx="8418136" cy="186650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lumMod val="95000"/>
                  </a:schemeClr>
                </a:solidFill>
              </a:rPr>
              <a:t>« garde » + nom : -garde s’accorde lorsqu’il a le sens de gardien et le nom s’accorde selon le sens</a:t>
            </a:r>
          </a:p>
          <a:p>
            <a:pPr algn="ctr"/>
            <a:r>
              <a:rPr lang="fr-FR" sz="2400" dirty="0">
                <a:solidFill>
                  <a:schemeClr val="tx1">
                    <a:lumMod val="95000"/>
                  </a:schemeClr>
                </a:solidFill>
              </a:rPr>
              <a:t>Ex : des </a:t>
            </a:r>
            <a:r>
              <a:rPr lang="fr-FR" sz="2400" dirty="0" err="1">
                <a:solidFill>
                  <a:schemeClr val="tx1">
                    <a:lumMod val="95000"/>
                  </a:schemeClr>
                </a:solidFill>
              </a:rPr>
              <a:t>gardes-malades</a:t>
            </a:r>
            <a:r>
              <a:rPr lang="fr-FR" sz="2400" dirty="0">
                <a:solidFill>
                  <a:schemeClr val="tx1">
                    <a:lumMod val="95000"/>
                  </a:schemeClr>
                </a:solidFill>
              </a:rPr>
              <a:t> </a:t>
            </a:r>
          </a:p>
        </p:txBody>
      </p:sp>
    </p:spTree>
    <p:extLst>
      <p:ext uri="{BB962C8B-B14F-4D97-AF65-F5344CB8AC3E}">
        <p14:creationId xmlns:p14="http://schemas.microsoft.com/office/powerpoint/2010/main" val="2762013016"/>
      </p:ext>
    </p:extLst>
  </p:cSld>
  <p:clrMapOvr>
    <a:masterClrMapping/>
  </p:clrMapOvr>
  <p:transition spd="slow">
    <p:comb/>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3674" y="399974"/>
            <a:ext cx="10203873" cy="5807039"/>
          </a:xfrm>
          <a:prstGeom prst="rect">
            <a:avLst/>
          </a:prstGeom>
        </p:spPr>
        <p:txBody>
          <a:bodyPr wrap="square">
            <a:spAutoFit/>
          </a:bodyPr>
          <a:lstStyle/>
          <a:p>
            <a:pPr>
              <a:lnSpc>
                <a:spcPct val="107000"/>
              </a:lnSpc>
              <a:spcAft>
                <a:spcPts val="800"/>
              </a:spcAft>
            </a:pPr>
            <a:r>
              <a:rPr lang="fr-FR" sz="2800" b="1" dirty="0">
                <a:latin typeface="Times New Roman" panose="02020603050405020304" pitchFamily="18" charset="0"/>
                <a:ea typeface="Calibri" panose="020F0502020204030204" pitchFamily="34" charset="0"/>
                <a:cs typeface="Times New Roman" panose="02020603050405020304" pitchFamily="18" charset="0"/>
              </a:rPr>
              <a:t>I</a:t>
            </a:r>
            <a:r>
              <a:rPr lang="fr-FR" sz="2800" dirty="0">
                <a:latin typeface="Times New Roman" panose="02020603050405020304" pitchFamily="18" charset="0"/>
                <a:ea typeface="Calibri" panose="020F0502020204030204" pitchFamily="34" charset="0"/>
                <a:cs typeface="Times New Roman" panose="02020603050405020304" pitchFamily="18" charset="0"/>
              </a:rPr>
              <a:t>l y a des noms qui ont au pluriel deux formes de sens différents.</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 Voici les principaux :</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Travail ; travaux (ouvrages) ; travails (appareils pour maintenir les animaux vicieux).</a:t>
            </a:r>
            <a:br>
              <a:rPr lang="fr-FR" sz="2800" dirty="0">
                <a:latin typeface="Times New Roman" panose="02020603050405020304" pitchFamily="18" charset="0"/>
                <a:ea typeface="Calibri" panose="020F0502020204030204" pitchFamily="34" charset="0"/>
                <a:cs typeface="Times New Roman" panose="02020603050405020304" pitchFamily="18" charset="0"/>
              </a:rPr>
            </a:br>
            <a:r>
              <a:rPr lang="fr-FR" sz="2800" dirty="0">
                <a:latin typeface="Times New Roman" panose="02020603050405020304" pitchFamily="18" charset="0"/>
                <a:ea typeface="Calibri" panose="020F0502020204030204" pitchFamily="34" charset="0"/>
                <a:cs typeface="Times New Roman" panose="02020603050405020304" pitchFamily="18" charset="0"/>
              </a:rPr>
              <a:t>Ail ; aulx (en français </a:t>
            </a:r>
            <a:r>
              <a:rPr lang="fr-FR" sz="2800" dirty="0" err="1">
                <a:latin typeface="Times New Roman" panose="02020603050405020304" pitchFamily="18" charset="0"/>
                <a:ea typeface="Calibri" panose="020F0502020204030204" pitchFamily="34" charset="0"/>
                <a:cs typeface="Times New Roman" panose="02020603050405020304" pitchFamily="18" charset="0"/>
              </a:rPr>
              <a:t>classic</a:t>
            </a:r>
            <a:r>
              <a:rPr lang="fr-FR" sz="2800" dirty="0">
                <a:latin typeface="Times New Roman" panose="02020603050405020304" pitchFamily="18" charset="0"/>
                <a:ea typeface="Calibri" panose="020F0502020204030204" pitchFamily="34" charset="0"/>
                <a:cs typeface="Times New Roman" panose="02020603050405020304" pitchFamily="18" charset="0"/>
              </a:rPr>
              <a:t>, </a:t>
            </a:r>
            <a:r>
              <a:rPr lang="fr-FR" sz="2800" dirty="0" err="1">
                <a:latin typeface="Times New Roman" panose="02020603050405020304" pitchFamily="18" charset="0"/>
                <a:ea typeface="Calibri" panose="020F0502020204030204" pitchFamily="34" charset="0"/>
                <a:cs typeface="Times New Roman" panose="02020603050405020304" pitchFamily="18" charset="0"/>
              </a:rPr>
              <a:t>vielli</a:t>
            </a:r>
            <a:r>
              <a:rPr lang="fr-FR" sz="2800" dirty="0">
                <a:latin typeface="Times New Roman" panose="02020603050405020304" pitchFamily="18" charset="0"/>
                <a:ea typeface="Calibri" panose="020F0502020204030204" pitchFamily="34" charset="0"/>
                <a:cs typeface="Times New Roman" panose="02020603050405020304" pitchFamily="18" charset="0"/>
              </a:rPr>
              <a:t>, peut désigner le condiment) ; ails (la plante ).</a:t>
            </a:r>
            <a:br>
              <a:rPr lang="fr-FR" sz="2800" dirty="0">
                <a:latin typeface="Times New Roman" panose="02020603050405020304" pitchFamily="18" charset="0"/>
                <a:ea typeface="Calibri" panose="020F0502020204030204" pitchFamily="34" charset="0"/>
                <a:cs typeface="Times New Roman" panose="02020603050405020304" pitchFamily="18" charset="0"/>
              </a:rPr>
            </a:br>
            <a:r>
              <a:rPr lang="fr-FR" sz="2800" dirty="0">
                <a:latin typeface="Times New Roman" panose="02020603050405020304" pitchFamily="18" charset="0"/>
                <a:ea typeface="Calibri" panose="020F0502020204030204" pitchFamily="34" charset="0"/>
                <a:cs typeface="Times New Roman" panose="02020603050405020304" pitchFamily="18" charset="0"/>
              </a:rPr>
              <a:t>Ciel ; cieux (en parlant du firmament) ; ciels (dans ciels de lit: couvre lit), ciels-tableaux: tableau couleur ciel).</a:t>
            </a:r>
            <a:br>
              <a:rPr lang="fr-FR" sz="2800" dirty="0">
                <a:latin typeface="Times New Roman" panose="02020603050405020304" pitchFamily="18" charset="0"/>
                <a:ea typeface="Calibri" panose="020F0502020204030204" pitchFamily="34" charset="0"/>
                <a:cs typeface="Times New Roman" panose="02020603050405020304" pitchFamily="18" charset="0"/>
              </a:rPr>
            </a:br>
            <a:r>
              <a:rPr lang="fr-FR" sz="2800" dirty="0">
                <a:latin typeface="Times New Roman" panose="02020603050405020304" pitchFamily="18" charset="0"/>
                <a:ea typeface="Calibri" panose="020F0502020204030204" pitchFamily="34" charset="0"/>
                <a:cs typeface="Times New Roman" panose="02020603050405020304" pitchFamily="18" charset="0"/>
              </a:rPr>
              <a:t>Aïeul ; aïeux (tous les ancêtres) ; aïeuls (le grand-père et la grand’mère).</a:t>
            </a:r>
            <a:br>
              <a:rPr lang="fr-FR" sz="2800" dirty="0">
                <a:latin typeface="Times New Roman" panose="02020603050405020304" pitchFamily="18" charset="0"/>
                <a:ea typeface="Calibri" panose="020F0502020204030204" pitchFamily="34" charset="0"/>
                <a:cs typeface="Times New Roman" panose="02020603050405020304" pitchFamily="18" charset="0"/>
              </a:rPr>
            </a:br>
            <a:r>
              <a:rPr lang="fr-FR" sz="2800" dirty="0" err="1">
                <a:latin typeface="Times New Roman" panose="02020603050405020304" pitchFamily="18" charset="0"/>
                <a:ea typeface="Calibri" panose="020F0502020204030204" pitchFamily="34" charset="0"/>
                <a:cs typeface="Times New Roman" panose="02020603050405020304" pitchFamily="18" charset="0"/>
              </a:rPr>
              <a:t>Oeil</a:t>
            </a:r>
            <a:r>
              <a:rPr lang="fr-FR" sz="2800" dirty="0">
                <a:latin typeface="Times New Roman" panose="02020603050405020304" pitchFamily="18" charset="0"/>
                <a:ea typeface="Calibri" panose="020F0502020204030204" pitchFamily="34" charset="0"/>
                <a:cs typeface="Times New Roman" panose="02020603050405020304" pitchFamily="18" charset="0"/>
              </a:rPr>
              <a:t> ; yeux (organe de la vue) ; </a:t>
            </a:r>
            <a:r>
              <a:rPr lang="fr-FR" sz="2800" dirty="0" err="1">
                <a:latin typeface="Times New Roman" panose="02020603050405020304" pitchFamily="18" charset="0"/>
                <a:ea typeface="Calibri" panose="020F0502020204030204" pitchFamily="34" charset="0"/>
                <a:cs typeface="Times New Roman" panose="02020603050405020304" pitchFamily="18" charset="0"/>
              </a:rPr>
              <a:t>oeils</a:t>
            </a:r>
            <a:r>
              <a:rPr lang="fr-FR" sz="2800" dirty="0">
                <a:latin typeface="Times New Roman" panose="02020603050405020304" pitchFamily="18" charset="0"/>
                <a:ea typeface="Calibri" panose="020F0502020204030204" pitchFamily="34" charset="0"/>
                <a:cs typeface="Times New Roman" panose="02020603050405020304" pitchFamily="18" charset="0"/>
              </a:rPr>
              <a:t> (dans </a:t>
            </a:r>
            <a:r>
              <a:rPr lang="fr-FR" sz="2800" dirty="0" err="1">
                <a:latin typeface="Times New Roman" panose="02020603050405020304" pitchFamily="18" charset="0"/>
                <a:ea typeface="Calibri" panose="020F0502020204030204" pitchFamily="34" charset="0"/>
                <a:cs typeface="Times New Roman" panose="02020603050405020304" pitchFamily="18" charset="0"/>
              </a:rPr>
              <a:t>oeils</a:t>
            </a:r>
            <a:r>
              <a:rPr lang="fr-FR" sz="2800" dirty="0">
                <a:latin typeface="Times New Roman" panose="02020603050405020304" pitchFamily="18" charset="0"/>
                <a:ea typeface="Calibri" panose="020F0502020204030204" pitchFamily="34" charset="0"/>
                <a:cs typeface="Times New Roman" panose="02020603050405020304" pitchFamily="18" charset="0"/>
              </a:rPr>
              <a:t> de bœuf: petite fenêtre généralement ovale ou ronde [lucarne]).</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0153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26127" y="1282703"/>
            <a:ext cx="9268691" cy="4678204"/>
          </a:xfrm>
          <a:prstGeom prst="rect">
            <a:avLst/>
          </a:prstGeom>
        </p:spPr>
        <p:txBody>
          <a:bodyPr wrap="square">
            <a:spAutoFit/>
          </a:bodyPr>
          <a:lstStyle/>
          <a:p>
            <a:pPr algn="just"/>
            <a:r>
              <a:rPr lang="fr-FR" sz="2800" dirty="0">
                <a:latin typeface="Times New Roman" panose="02020603050405020304" pitchFamily="18" charset="0"/>
                <a:ea typeface="Calibri" panose="020F0502020204030204" pitchFamily="34" charset="0"/>
              </a:rPr>
              <a:t>Exceptions. – Dans certains noms composés, les deux éléments dont ils sont formés varient comme deux mots distincts : bonhomme, bonshommes ; gentilhomme, gentilshommes ; madame, mesdames; monseigneur, messeigneurs ; monsieur, messieurs.</a:t>
            </a:r>
          </a:p>
          <a:p>
            <a:pPr algn="just"/>
            <a:br>
              <a:rPr lang="fr-FR" sz="2800" dirty="0">
                <a:latin typeface="Times New Roman" panose="02020603050405020304" pitchFamily="18" charset="0"/>
                <a:ea typeface="Calibri" panose="020F0502020204030204" pitchFamily="34" charset="0"/>
              </a:rPr>
            </a:br>
            <a:r>
              <a:rPr lang="fr-FR" sz="2800" dirty="0">
                <a:latin typeface="Times New Roman" panose="02020603050405020304" pitchFamily="18" charset="0"/>
                <a:ea typeface="Calibri" panose="020F0502020204030204" pitchFamily="34" charset="0"/>
              </a:rPr>
              <a:t>Noms composés écrits en deux mots variables.</a:t>
            </a:r>
            <a:br>
              <a:rPr lang="fr-FR" sz="2800" dirty="0">
                <a:latin typeface="Times New Roman" panose="02020603050405020304" pitchFamily="18" charset="0"/>
                <a:ea typeface="Calibri" panose="020F0502020204030204" pitchFamily="34" charset="0"/>
              </a:rPr>
            </a:br>
            <a:r>
              <a:rPr lang="fr-FR" sz="2800" dirty="0">
                <a:latin typeface="Times New Roman" panose="02020603050405020304" pitchFamily="18" charset="0"/>
                <a:ea typeface="Calibri" panose="020F0502020204030204" pitchFamily="34" charset="0"/>
              </a:rPr>
              <a:t>1er cas. – Ecrits en deux mots, les noms composés peuvent être formés de deux mots variables (noms, adjectifs, participes) avec ou sans préposition.</a:t>
            </a:r>
            <a:br>
              <a:rPr lang="fr-FR" sz="1600" dirty="0">
                <a:latin typeface="Times New Roman" panose="02020603050405020304" pitchFamily="18" charset="0"/>
                <a:ea typeface="Calibri" panose="020F0502020204030204" pitchFamily="34" charset="0"/>
              </a:rPr>
            </a:br>
            <a:endParaRPr lang="fr-FR" dirty="0"/>
          </a:p>
        </p:txBody>
      </p:sp>
    </p:spTree>
    <p:extLst>
      <p:ext uri="{BB962C8B-B14F-4D97-AF65-F5344CB8AC3E}">
        <p14:creationId xmlns:p14="http://schemas.microsoft.com/office/powerpoint/2010/main" val="3588565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010307"/>
            <a:ext cx="9559637" cy="5693866"/>
          </a:xfrm>
          <a:prstGeom prst="rect">
            <a:avLst/>
          </a:prstGeom>
        </p:spPr>
        <p:txBody>
          <a:bodyPr wrap="square">
            <a:spAutoFit/>
          </a:bodyPr>
          <a:lstStyle/>
          <a:p>
            <a:pPr algn="just"/>
            <a:r>
              <a:rPr lang="fr-FR" sz="2800" b="1" dirty="0">
                <a:latin typeface="Times New Roman" panose="02020603050405020304" pitchFamily="18" charset="0"/>
                <a:ea typeface="Calibri" panose="020F0502020204030204" pitchFamily="34" charset="0"/>
              </a:rPr>
              <a:t>                        Le pluriel des noms étrangers.</a:t>
            </a:r>
          </a:p>
          <a:p>
            <a:pPr algn="just"/>
            <a:r>
              <a:rPr lang="fr-FR" sz="2800" dirty="0">
                <a:latin typeface="Times New Roman" panose="02020603050405020304" pitchFamily="18" charset="0"/>
                <a:ea typeface="Calibri" panose="020F0502020204030204" pitchFamily="34" charset="0"/>
              </a:rPr>
              <a:t>.</a:t>
            </a:r>
            <a:br>
              <a:rPr lang="fr-FR" sz="2800" dirty="0">
                <a:latin typeface="Times New Roman" panose="02020603050405020304" pitchFamily="18" charset="0"/>
                <a:ea typeface="Calibri" panose="020F0502020204030204" pitchFamily="34" charset="0"/>
              </a:rPr>
            </a:br>
            <a:r>
              <a:rPr lang="fr-FR" sz="2800" dirty="0">
                <a:latin typeface="Times New Roman" panose="02020603050405020304" pitchFamily="18" charset="0"/>
                <a:ea typeface="Calibri" panose="020F0502020204030204" pitchFamily="34" charset="0"/>
              </a:rPr>
              <a:t>1° Les noms étrangers naturalisés (c’est-à-dire devenus français) par l’usage, prennent la marque du pluriel : </a:t>
            </a:r>
          </a:p>
          <a:p>
            <a:pPr algn="just"/>
            <a:r>
              <a:rPr lang="fr-FR" sz="2800" dirty="0">
                <a:latin typeface="Times New Roman" panose="02020603050405020304" pitchFamily="18" charset="0"/>
                <a:ea typeface="Calibri" panose="020F0502020204030204" pitchFamily="34" charset="0"/>
              </a:rPr>
              <a:t>des accessits (distinction, récompense), </a:t>
            </a:r>
          </a:p>
          <a:p>
            <a:pPr algn="just"/>
            <a:r>
              <a:rPr lang="fr-FR" sz="2800" dirty="0">
                <a:latin typeface="Times New Roman" panose="02020603050405020304" pitchFamily="18" charset="0"/>
                <a:ea typeface="Calibri" panose="020F0502020204030204" pitchFamily="34" charset="0"/>
              </a:rPr>
              <a:t>des agendas, </a:t>
            </a:r>
          </a:p>
          <a:p>
            <a:pPr algn="just"/>
            <a:r>
              <a:rPr lang="fr-FR" sz="2800" dirty="0">
                <a:latin typeface="Times New Roman" panose="02020603050405020304" pitchFamily="18" charset="0"/>
                <a:ea typeface="Calibri" panose="020F0502020204030204" pitchFamily="34" charset="0"/>
              </a:rPr>
              <a:t>des examens,</a:t>
            </a:r>
          </a:p>
          <a:p>
            <a:pPr algn="just"/>
            <a:r>
              <a:rPr lang="fr-FR" sz="2800" dirty="0">
                <a:latin typeface="Times New Roman" panose="02020603050405020304" pitchFamily="18" charset="0"/>
                <a:ea typeface="Calibri" panose="020F0502020204030204" pitchFamily="34" charset="0"/>
              </a:rPr>
              <a:t> des pensums (travail supplémentaire imposé à un élève par punition)</a:t>
            </a:r>
          </a:p>
          <a:p>
            <a:pPr algn="just"/>
            <a:r>
              <a:rPr lang="fr-FR" sz="2800" dirty="0">
                <a:latin typeface="Times New Roman" panose="02020603050405020304" pitchFamily="18" charset="0"/>
                <a:ea typeface="Calibri" panose="020F0502020204030204" pitchFamily="34" charset="0"/>
              </a:rPr>
              <a:t>.Les autres restent invariables : des pater (prières), des ave (le salut/ Prière adressée à la vierge Marie), des credo (principe sur lesquels on fonde son  opinion).</a:t>
            </a:r>
            <a:br>
              <a:rPr lang="fr-FR" sz="2800" dirty="0">
                <a:latin typeface="Times New Roman" panose="02020603050405020304" pitchFamily="18" charset="0"/>
                <a:ea typeface="Calibri" panose="020F0502020204030204" pitchFamily="34" charset="0"/>
              </a:rPr>
            </a:br>
            <a:endParaRPr lang="fr-FR" sz="2800" dirty="0"/>
          </a:p>
        </p:txBody>
      </p:sp>
    </p:spTree>
    <p:extLst>
      <p:ext uri="{BB962C8B-B14F-4D97-AF65-F5344CB8AC3E}">
        <p14:creationId xmlns:p14="http://schemas.microsoft.com/office/powerpoint/2010/main" val="1073476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3946" y="1625861"/>
            <a:ext cx="9206345" cy="3970318"/>
          </a:xfrm>
          <a:prstGeom prst="rect">
            <a:avLst/>
          </a:prstGeom>
        </p:spPr>
        <p:txBody>
          <a:bodyPr wrap="square">
            <a:spAutoFit/>
          </a:bodyPr>
          <a:lstStyle/>
          <a:p>
            <a:pPr algn="just"/>
            <a:r>
              <a:rPr lang="fr-FR" sz="2800" b="1" dirty="0">
                <a:latin typeface="Times New Roman" panose="02020603050405020304" pitchFamily="18" charset="0"/>
                <a:ea typeface="Calibri" panose="020F0502020204030204" pitchFamily="34" charset="0"/>
              </a:rPr>
              <a:t>Le pluriel des noms composés.</a:t>
            </a:r>
          </a:p>
          <a:p>
            <a:pPr algn="just"/>
            <a:br>
              <a:rPr lang="fr-FR" sz="2800" dirty="0">
                <a:latin typeface="Times New Roman" panose="02020603050405020304" pitchFamily="18" charset="0"/>
                <a:ea typeface="Calibri" panose="020F0502020204030204" pitchFamily="34" charset="0"/>
              </a:rPr>
            </a:br>
            <a:r>
              <a:rPr lang="fr-FR" sz="2800" dirty="0">
                <a:latin typeface="Times New Roman" panose="02020603050405020304" pitchFamily="18" charset="0"/>
                <a:ea typeface="Calibri" panose="020F0502020204030204" pitchFamily="34" charset="0"/>
              </a:rPr>
              <a:t>Noms composés écrits en un seul mot.</a:t>
            </a:r>
            <a:br>
              <a:rPr lang="fr-FR" sz="2800" dirty="0">
                <a:latin typeface="Times New Roman" panose="02020603050405020304" pitchFamily="18" charset="0"/>
                <a:ea typeface="Calibri" panose="020F0502020204030204" pitchFamily="34" charset="0"/>
              </a:rPr>
            </a:br>
            <a:r>
              <a:rPr lang="fr-FR" sz="2800" dirty="0">
                <a:latin typeface="Times New Roman" panose="02020603050405020304" pitchFamily="18" charset="0"/>
                <a:ea typeface="Calibri" panose="020F0502020204030204" pitchFamily="34" charset="0"/>
              </a:rPr>
              <a:t>Les noms composés écrits en un seul mot forment le pluriel en ajoutant un s au singulier, et plus généralement, en suivant les règles des noms communs : une cornemuse, des cornemuses ; un portefeuille, des portefeuilles ; un contresens, des contresens ; un portefaix, des portefaix (personne dont le métier est de porter les fardeaux).</a:t>
            </a:r>
            <a:endParaRPr lang="fr-FR" sz="2800" dirty="0"/>
          </a:p>
        </p:txBody>
      </p:sp>
    </p:spTree>
    <p:extLst>
      <p:ext uri="{BB962C8B-B14F-4D97-AF65-F5344CB8AC3E}">
        <p14:creationId xmlns:p14="http://schemas.microsoft.com/office/powerpoint/2010/main" val="185421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017" y="1490649"/>
            <a:ext cx="10802983" cy="3914598"/>
          </a:xfrm>
          <a:prstGeom prst="rect">
            <a:avLst/>
          </a:prstGeom>
        </p:spPr>
        <p:txBody>
          <a:bodyPr wrap="square">
            <a:spAutoFit/>
          </a:bodyPr>
          <a:lstStyle/>
          <a:p>
            <a:pPr>
              <a:lnSpc>
                <a:spcPct val="107000"/>
              </a:lnSpc>
              <a:spcAft>
                <a:spcPts val="800"/>
              </a:spcAft>
            </a:pPr>
            <a:r>
              <a:rPr lang="fr-FR" sz="2800" b="1" dirty="0">
                <a:latin typeface="Times New Roman" panose="02020603050405020304" pitchFamily="18" charset="0"/>
                <a:ea typeface="Calibri" panose="020F0502020204030204" pitchFamily="34" charset="0"/>
                <a:cs typeface="Times New Roman" panose="02020603050405020304" pitchFamily="18" charset="0"/>
              </a:rPr>
              <a:t>7. Écritures administratives </a:t>
            </a:r>
          </a:p>
          <a:p>
            <a:pPr>
              <a:lnSpc>
                <a:spcPct val="107000"/>
              </a:lnSpc>
              <a:spcAft>
                <a:spcPts val="800"/>
              </a:spcAft>
            </a:pPr>
            <a:r>
              <a:rPr lang="fr-FR" sz="2800" b="1" dirty="0">
                <a:latin typeface="Times New Roman" panose="02020603050405020304" pitchFamily="18" charset="0"/>
                <a:ea typeface="Calibri" panose="020F0502020204030204" pitchFamily="34" charset="0"/>
                <a:cs typeface="Times New Roman" panose="02020603050405020304" pitchFamily="18" charset="0"/>
              </a:rPr>
              <a:t>-Les écrits de communication externe</a:t>
            </a:r>
          </a:p>
          <a:p>
            <a:pPr lvl="0">
              <a:lnSpc>
                <a:spcPct val="107000"/>
              </a:lnSpc>
              <a:spcAft>
                <a:spcPts val="800"/>
              </a:spcAft>
            </a:pPr>
            <a:r>
              <a:rPr lang="fr-FR"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-Les documents d’injonction </a:t>
            </a:r>
            <a:endParaRPr lang="fr-FR" sz="2800" b="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fr-FR"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-Les écrits pour la recherche de l’emploi </a:t>
            </a:r>
            <a:endParaRPr lang="fr-FR" sz="2800" b="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fr-FR"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-Les documents d’information interne </a:t>
            </a:r>
            <a:endParaRPr lang="fr-FR" sz="2800" b="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sz="28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79036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A3586C-88EE-4205-9BA6-FE0A41E94DEE}"/>
              </a:ext>
            </a:extLst>
          </p:cNvPr>
          <p:cNvSpPr>
            <a:spLocks noGrp="1"/>
          </p:cNvSpPr>
          <p:nvPr>
            <p:ph type="title"/>
          </p:nvPr>
        </p:nvSpPr>
        <p:spPr/>
        <p:txBody>
          <a:bodyPr/>
          <a:lstStyle/>
          <a:p>
            <a:pPr algn="ctr"/>
            <a:r>
              <a:rPr lang="fr-FR" b="1" dirty="0"/>
              <a:t>LES NOMS ETRANGERS</a:t>
            </a:r>
            <a:endParaRPr lang="fr-BF" b="1" dirty="0"/>
          </a:p>
        </p:txBody>
      </p:sp>
      <p:sp>
        <p:nvSpPr>
          <p:cNvPr id="3" name="Espace réservé du contenu 2">
            <a:extLst>
              <a:ext uri="{FF2B5EF4-FFF2-40B4-BE49-F238E27FC236}">
                <a16:creationId xmlns:a16="http://schemas.microsoft.com/office/drawing/2014/main" id="{B388B46A-1DC3-4DEA-80D6-0FD8CE4D9A80}"/>
              </a:ext>
            </a:extLst>
          </p:cNvPr>
          <p:cNvSpPr>
            <a:spLocks noGrp="1"/>
          </p:cNvSpPr>
          <p:nvPr>
            <p:ph idx="1"/>
          </p:nvPr>
        </p:nvSpPr>
        <p:spPr/>
        <p:txBody>
          <a:bodyPr/>
          <a:lstStyle/>
          <a:p>
            <a:pPr marL="285750" marR="0" lvl="0" indent="-285750" algn="ctr"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Char char=""/>
              <a:tabLst/>
              <a:defRPr/>
            </a:pPr>
            <a:r>
              <a:rPr kumimoji="0" lang="fr-FR" sz="4600" b="0" i="0" u="none" strike="noStrike" kern="1200" cap="none" spc="0" normalizeH="0" baseline="0" noProof="0" dirty="0">
                <a:ln>
                  <a:noFill/>
                </a:ln>
                <a:solidFill>
                  <a:prstClr val="black">
                    <a:lumMod val="95000"/>
                    <a:lumOff val="5000"/>
                  </a:prstClr>
                </a:solidFill>
                <a:effectLst/>
                <a:uLnTx/>
                <a:uFillTx/>
                <a:latin typeface="Century Gothic" panose="020B0502020202020204"/>
                <a:ea typeface="+mn-ea"/>
                <a:cs typeface="+mn-cs"/>
              </a:rPr>
              <a:t>DEFINITION</a:t>
            </a:r>
          </a:p>
          <a:p>
            <a:pPr marL="285750" marR="0" lvl="0" indent="-28575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Char char=""/>
              <a:tabLst/>
              <a:defRPr/>
            </a:pPr>
            <a:r>
              <a:rPr kumimoji="0" lang="fr-FR" sz="4600" b="0" i="0" u="none" strike="noStrike" kern="1200" cap="none" spc="0" normalizeH="0" baseline="0" noProof="0" dirty="0">
                <a:ln>
                  <a:noFill/>
                </a:ln>
                <a:solidFill>
                  <a:prstClr val="black">
                    <a:lumMod val="95000"/>
                    <a:lumOff val="5000"/>
                  </a:prstClr>
                </a:solidFill>
                <a:effectLst/>
                <a:uLnTx/>
                <a:uFillTx/>
                <a:latin typeface="Century Gothic" panose="020B0502020202020204"/>
                <a:ea typeface="+mn-ea"/>
                <a:cs typeface="+mn-cs"/>
              </a:rPr>
              <a:t>Les noms étrangers sont des noms français empruntés à d’autres langues.</a:t>
            </a:r>
          </a:p>
          <a:p>
            <a:endParaRPr lang="fr-BF" dirty="0"/>
          </a:p>
        </p:txBody>
      </p:sp>
    </p:spTree>
    <p:extLst>
      <p:ext uri="{BB962C8B-B14F-4D97-AF65-F5344CB8AC3E}">
        <p14:creationId xmlns:p14="http://schemas.microsoft.com/office/powerpoint/2010/main" val="1167052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0F77B16-9146-F50F-FBEA-823DA8D70E8A}"/>
              </a:ext>
            </a:extLst>
          </p:cNvPr>
          <p:cNvSpPr>
            <a:spLocks noGrp="1"/>
          </p:cNvSpPr>
          <p:nvPr>
            <p:ph idx="1"/>
          </p:nvPr>
        </p:nvSpPr>
        <p:spPr>
          <a:xfrm>
            <a:off x="188259" y="1825625"/>
            <a:ext cx="11165541" cy="4351338"/>
          </a:xfrm>
        </p:spPr>
        <p:txBody>
          <a:bodyPr/>
          <a:lstStyle/>
          <a:p>
            <a:endParaRPr lang="fr-FR" dirty="0"/>
          </a:p>
        </p:txBody>
      </p:sp>
      <p:sp>
        <p:nvSpPr>
          <p:cNvPr id="4" name="Rectangle 3">
            <a:extLst>
              <a:ext uri="{FF2B5EF4-FFF2-40B4-BE49-F238E27FC236}">
                <a16:creationId xmlns:a16="http://schemas.microsoft.com/office/drawing/2014/main" id="{B28FE8F1-C2AA-B7B4-01E1-CC01018CCC28}"/>
              </a:ext>
            </a:extLst>
          </p:cNvPr>
          <p:cNvSpPr/>
          <p:nvPr/>
        </p:nvSpPr>
        <p:spPr>
          <a:xfrm>
            <a:off x="4400495" y="861356"/>
            <a:ext cx="2122324" cy="76528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solidFill>
                  <a:schemeClr val="tx1">
                    <a:lumMod val="95000"/>
                  </a:schemeClr>
                </a:solidFill>
              </a:rPr>
              <a:t>Pluriel des noms étrangers</a:t>
            </a:r>
          </a:p>
        </p:txBody>
      </p:sp>
      <p:sp>
        <p:nvSpPr>
          <p:cNvPr id="5" name="Flèche : bas 4">
            <a:extLst>
              <a:ext uri="{FF2B5EF4-FFF2-40B4-BE49-F238E27FC236}">
                <a16:creationId xmlns:a16="http://schemas.microsoft.com/office/drawing/2014/main" id="{52868AD2-3800-52AD-89D1-1C333934CCF1}"/>
              </a:ext>
            </a:extLst>
          </p:cNvPr>
          <p:cNvSpPr/>
          <p:nvPr/>
        </p:nvSpPr>
        <p:spPr>
          <a:xfrm>
            <a:off x="5353895" y="1656300"/>
            <a:ext cx="65988" cy="34704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B8CC39BF-B1A8-6624-F0F4-0792F522C150}"/>
              </a:ext>
            </a:extLst>
          </p:cNvPr>
          <p:cNvSpPr/>
          <p:nvPr/>
        </p:nvSpPr>
        <p:spPr>
          <a:xfrm>
            <a:off x="1167611" y="1984343"/>
            <a:ext cx="8257249" cy="457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7" name="Flèche : bas 6">
            <a:extLst>
              <a:ext uri="{FF2B5EF4-FFF2-40B4-BE49-F238E27FC236}">
                <a16:creationId xmlns:a16="http://schemas.microsoft.com/office/drawing/2014/main" id="{253E3450-28B6-7877-6881-8757BCA5DA97}"/>
              </a:ext>
            </a:extLst>
          </p:cNvPr>
          <p:cNvSpPr/>
          <p:nvPr/>
        </p:nvSpPr>
        <p:spPr>
          <a:xfrm>
            <a:off x="1309797" y="2043753"/>
            <a:ext cx="56560" cy="52519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8" name="Flèche : bas 7">
            <a:extLst>
              <a:ext uri="{FF2B5EF4-FFF2-40B4-BE49-F238E27FC236}">
                <a16:creationId xmlns:a16="http://schemas.microsoft.com/office/drawing/2014/main" id="{FF9D64B6-B533-0454-2C23-EE9A11DF47B0}"/>
              </a:ext>
            </a:extLst>
          </p:cNvPr>
          <p:cNvSpPr/>
          <p:nvPr/>
        </p:nvSpPr>
        <p:spPr>
          <a:xfrm>
            <a:off x="3696193" y="2043753"/>
            <a:ext cx="45719" cy="52519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9" name="Flèche : bas 8">
            <a:extLst>
              <a:ext uri="{FF2B5EF4-FFF2-40B4-BE49-F238E27FC236}">
                <a16:creationId xmlns:a16="http://schemas.microsoft.com/office/drawing/2014/main" id="{862C5B55-61E0-787F-D840-BB691B134932}"/>
              </a:ext>
            </a:extLst>
          </p:cNvPr>
          <p:cNvSpPr/>
          <p:nvPr/>
        </p:nvSpPr>
        <p:spPr>
          <a:xfrm>
            <a:off x="6242592" y="2028908"/>
            <a:ext cx="45719" cy="525196"/>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0" name="Flèche : bas 9">
            <a:extLst>
              <a:ext uri="{FF2B5EF4-FFF2-40B4-BE49-F238E27FC236}">
                <a16:creationId xmlns:a16="http://schemas.microsoft.com/office/drawing/2014/main" id="{6E0A7007-B350-A874-19AE-46DAE4E65372}"/>
              </a:ext>
            </a:extLst>
          </p:cNvPr>
          <p:cNvSpPr/>
          <p:nvPr/>
        </p:nvSpPr>
        <p:spPr>
          <a:xfrm>
            <a:off x="9358872" y="2003340"/>
            <a:ext cx="65988" cy="55076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A4FF27A5-524E-DAC1-F662-F208A0D676A4}"/>
              </a:ext>
            </a:extLst>
          </p:cNvPr>
          <p:cNvSpPr/>
          <p:nvPr/>
        </p:nvSpPr>
        <p:spPr>
          <a:xfrm>
            <a:off x="365703" y="2526215"/>
            <a:ext cx="2277910" cy="133820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solidFill>
                  <a:schemeClr val="tx1">
                    <a:lumMod val="95000"/>
                  </a:schemeClr>
                </a:solidFill>
              </a:rPr>
              <a:t>Certains prennent la marque du pluriel français</a:t>
            </a:r>
          </a:p>
        </p:txBody>
      </p:sp>
      <p:sp>
        <p:nvSpPr>
          <p:cNvPr id="12" name="Rectangle : coins arrondis 11">
            <a:extLst>
              <a:ext uri="{FF2B5EF4-FFF2-40B4-BE49-F238E27FC236}">
                <a16:creationId xmlns:a16="http://schemas.microsoft.com/office/drawing/2014/main" id="{9787B28E-F630-F159-1ED3-C670F5D4519F}"/>
              </a:ext>
            </a:extLst>
          </p:cNvPr>
          <p:cNvSpPr/>
          <p:nvPr/>
        </p:nvSpPr>
        <p:spPr>
          <a:xfrm>
            <a:off x="2882657" y="2554103"/>
            <a:ext cx="2434489" cy="12988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solidFill>
                  <a:schemeClr val="tx1">
                    <a:lumMod val="95000"/>
                  </a:schemeClr>
                </a:solidFill>
              </a:rPr>
              <a:t>Certains gardent le pluriel étranger</a:t>
            </a:r>
          </a:p>
        </p:txBody>
      </p:sp>
      <p:sp>
        <p:nvSpPr>
          <p:cNvPr id="13" name="Rectangle : coins arrondis 12">
            <a:extLst>
              <a:ext uri="{FF2B5EF4-FFF2-40B4-BE49-F238E27FC236}">
                <a16:creationId xmlns:a16="http://schemas.microsoft.com/office/drawing/2014/main" id="{C9811955-4C71-E516-7188-F785B7D18BB6}"/>
              </a:ext>
            </a:extLst>
          </p:cNvPr>
          <p:cNvSpPr/>
          <p:nvPr/>
        </p:nvSpPr>
        <p:spPr>
          <a:xfrm>
            <a:off x="5523579" y="2514726"/>
            <a:ext cx="2157322" cy="133820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solidFill>
                  <a:schemeClr val="tx1">
                    <a:lumMod val="95000"/>
                  </a:schemeClr>
                </a:solidFill>
              </a:rPr>
              <a:t>Certains restent invariables</a:t>
            </a:r>
          </a:p>
        </p:txBody>
      </p:sp>
      <p:sp>
        <p:nvSpPr>
          <p:cNvPr id="24" name="Rectangle : coins arrondis 23">
            <a:extLst>
              <a:ext uri="{FF2B5EF4-FFF2-40B4-BE49-F238E27FC236}">
                <a16:creationId xmlns:a16="http://schemas.microsoft.com/office/drawing/2014/main" id="{A0BF3F0E-41CB-F84D-5797-19350019ADB3}"/>
              </a:ext>
            </a:extLst>
          </p:cNvPr>
          <p:cNvSpPr/>
          <p:nvPr/>
        </p:nvSpPr>
        <p:spPr>
          <a:xfrm>
            <a:off x="8268242" y="2534414"/>
            <a:ext cx="2157322" cy="133820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solidFill>
                  <a:schemeClr val="tx1">
                    <a:lumMod val="95000"/>
                  </a:schemeClr>
                </a:solidFill>
              </a:rPr>
              <a:t>Pour certains deux pluriels sont acceptés</a:t>
            </a:r>
          </a:p>
        </p:txBody>
      </p:sp>
    </p:spTree>
    <p:extLst>
      <p:ext uri="{BB962C8B-B14F-4D97-AF65-F5344CB8AC3E}">
        <p14:creationId xmlns:p14="http://schemas.microsoft.com/office/powerpoint/2010/main" val="354758201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6745" y="1228398"/>
            <a:ext cx="10577946" cy="2677656"/>
          </a:xfrm>
          <a:prstGeom prst="rect">
            <a:avLst/>
          </a:prstGeom>
        </p:spPr>
        <p:txBody>
          <a:bodyPr wrap="square">
            <a:spAutoFit/>
          </a:bodyPr>
          <a:lstStyle/>
          <a:p>
            <a:pPr lvl="0" algn="just"/>
            <a:r>
              <a:rPr lang="fr-FR" sz="2800" dirty="0">
                <a:solidFill>
                  <a:prstClr val="black"/>
                </a:solidFill>
                <a:latin typeface="Times New Roman" panose="02020603050405020304" pitchFamily="18" charset="0"/>
                <a:ea typeface="Calibri" panose="020F0502020204030204" pitchFamily="34" charset="0"/>
              </a:rPr>
              <a:t>2° Parmi les noms étrangers susceptibles de prendre la marque du pluriel, quelques-uns conservent leur pluriel d’origine : un gentleman, des gentlemen ; un condottiere, des condottieri (chef des soldats) ; un soprano (rappeur), des soprani ; d’autres hésitent entre leur pluriel d’origine et le pluriel français en : un solo, des soli ou des solos</a:t>
            </a:r>
          </a:p>
          <a:p>
            <a:pPr lvl="0" algn="just"/>
            <a:r>
              <a:rPr lang="fr-FR" sz="2800" dirty="0">
                <a:solidFill>
                  <a:prstClr val="black"/>
                </a:solidFill>
                <a:latin typeface="Times New Roman" panose="02020603050405020304" pitchFamily="18" charset="0"/>
              </a:rPr>
              <a:t>Un scénario des scénarii</a:t>
            </a:r>
            <a:endParaRPr lang="fr-FR" sz="2800" dirty="0">
              <a:solidFill>
                <a:prstClr val="black"/>
              </a:solidFill>
            </a:endParaRPr>
          </a:p>
        </p:txBody>
      </p:sp>
    </p:spTree>
    <p:extLst>
      <p:ext uri="{BB962C8B-B14F-4D97-AF65-F5344CB8AC3E}">
        <p14:creationId xmlns:p14="http://schemas.microsoft.com/office/powerpoint/2010/main" val="3375165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2835697"/>
            <a:ext cx="8236527" cy="1808572"/>
          </a:xfrm>
          <a:prstGeom prst="rect">
            <a:avLst/>
          </a:prstGeom>
        </p:spPr>
        <p:txBody>
          <a:bodyPr wrap="square">
            <a:spAutoFit/>
          </a:bodyPr>
          <a:lstStyle/>
          <a:p>
            <a:pPr>
              <a:lnSpc>
                <a:spcPct val="107000"/>
              </a:lnSpc>
              <a:spcAft>
                <a:spcPts val="800"/>
              </a:spcAft>
            </a:pPr>
            <a:r>
              <a:rPr lang="fr-FR" sz="8000" b="1" dirty="0">
                <a:latin typeface="Times New Roman" panose="02020603050405020304" pitchFamily="18" charset="0"/>
                <a:ea typeface="Calibri" panose="020F0502020204030204" pitchFamily="34" charset="0"/>
                <a:cs typeface="Times New Roman" panose="02020603050405020304" pitchFamily="18" charset="0"/>
              </a:rPr>
              <a:t>4. La ponctuation </a:t>
            </a:r>
            <a:endParaRPr lang="fr-FR" sz="80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b="1" dirty="0">
                <a:latin typeface="Times New Roman" panose="02020603050405020304" pitchFamily="18" charset="0"/>
                <a:ea typeface="Calibri" panose="020F0502020204030204" pitchFamily="34" charset="0"/>
                <a:cs typeface="Times New Roman" panose="02020603050405020304" pitchFamily="18" charset="0"/>
              </a:rPr>
              <a:t> </a:t>
            </a:r>
            <a:endParaRPr lang="fr-FR"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1127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871698"/>
            <a:ext cx="10016836" cy="4301114"/>
          </a:xfrm>
          <a:prstGeom prst="rect">
            <a:avLst/>
          </a:prstGeom>
        </p:spPr>
        <p:txBody>
          <a:bodyPr wrap="square">
            <a:spAutoFit/>
          </a:bodyPr>
          <a:lstStyle/>
          <a:p>
            <a:pPr>
              <a:lnSpc>
                <a:spcPct val="107000"/>
              </a:lnSpc>
              <a:spcAft>
                <a:spcPts val="800"/>
              </a:spcAft>
            </a:pPr>
            <a:r>
              <a:rPr lang="fr-FR" sz="2800" b="1" dirty="0">
                <a:latin typeface="Times New Roman" panose="02020603050405020304" pitchFamily="18" charset="0"/>
                <a:ea typeface="Calibri" panose="020F0502020204030204" pitchFamily="34" charset="0"/>
                <a:cs typeface="Times New Roman" panose="02020603050405020304" pitchFamily="18" charset="0"/>
              </a:rPr>
              <a:t>Les règles de la ponctuation en français</a:t>
            </a:r>
            <a:endParaRPr lang="fr-FR"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2800" dirty="0">
                <a:latin typeface="Times New Roman" panose="02020603050405020304" pitchFamily="18" charset="0"/>
                <a:ea typeface="Calibri" panose="020F0502020204030204" pitchFamily="34" charset="0"/>
                <a:cs typeface="Times New Roman" panose="02020603050405020304" pitchFamily="18" charset="0"/>
                <a:hlinkClick r:id="rId2"/>
              </a:rPr>
              <a:t>La virgule</a:t>
            </a:r>
            <a:endParaRPr lang="fr-FR"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2800" dirty="0">
                <a:latin typeface="Times New Roman" panose="02020603050405020304" pitchFamily="18" charset="0"/>
                <a:ea typeface="Calibri" panose="020F0502020204030204" pitchFamily="34" charset="0"/>
                <a:cs typeface="Times New Roman" panose="02020603050405020304" pitchFamily="18" charset="0"/>
                <a:hlinkClick r:id="rId3"/>
              </a:rPr>
              <a:t>Le point-virgule</a:t>
            </a:r>
            <a:endParaRPr lang="fr-FR"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2800" dirty="0">
                <a:latin typeface="Times New Roman" panose="02020603050405020304" pitchFamily="18" charset="0"/>
                <a:ea typeface="Calibri" panose="020F0502020204030204" pitchFamily="34" charset="0"/>
                <a:cs typeface="Times New Roman" panose="02020603050405020304" pitchFamily="18" charset="0"/>
                <a:hlinkClick r:id="rId4"/>
              </a:rPr>
              <a:t>Les deux-points</a:t>
            </a:r>
            <a:endParaRPr lang="fr-FR"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2800" dirty="0">
                <a:latin typeface="Times New Roman" panose="02020603050405020304" pitchFamily="18" charset="0"/>
                <a:ea typeface="Calibri" panose="020F0502020204030204" pitchFamily="34" charset="0"/>
                <a:cs typeface="Times New Roman" panose="02020603050405020304" pitchFamily="18" charset="0"/>
                <a:hlinkClick r:id="rId5"/>
              </a:rPr>
              <a:t>Le point</a:t>
            </a:r>
            <a:endParaRPr lang="fr-FR"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2800" dirty="0">
                <a:latin typeface="Times New Roman" panose="02020603050405020304" pitchFamily="18" charset="0"/>
                <a:ea typeface="Calibri" panose="020F0502020204030204" pitchFamily="34" charset="0"/>
                <a:cs typeface="Times New Roman" panose="02020603050405020304" pitchFamily="18" charset="0"/>
                <a:hlinkClick r:id="rId6"/>
              </a:rPr>
              <a:t> Les points de suspension</a:t>
            </a:r>
            <a:endParaRPr lang="fr-FR"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2800" dirty="0">
                <a:latin typeface="Times New Roman" panose="02020603050405020304" pitchFamily="18" charset="0"/>
                <a:ea typeface="Calibri" panose="020F0502020204030204" pitchFamily="34" charset="0"/>
                <a:cs typeface="Times New Roman" panose="02020603050405020304" pitchFamily="18" charset="0"/>
                <a:hlinkClick r:id="rId7"/>
              </a:rPr>
              <a:t>Le point d’interrogation</a:t>
            </a:r>
            <a:endParaRPr lang="fr-FR" sz="2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6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8"/>
              </a:rPr>
              <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8417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3780" y="1113822"/>
            <a:ext cx="8645237" cy="3916841"/>
          </a:xfrm>
          <a:prstGeom prst="rect">
            <a:avLst/>
          </a:prstGeom>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fr-FR" sz="28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2"/>
              </a:rPr>
              <a:t>Le point d’exclamation</a:t>
            </a:r>
            <a:endParaRPr lang="fr-FR"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fr-FR" sz="28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3"/>
              </a:rPr>
              <a:t>Les guillemets</a:t>
            </a:r>
            <a:endParaRPr lang="fr-FR"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fr-FR" sz="28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4"/>
              </a:rPr>
              <a:t>Les parenthèses</a:t>
            </a:r>
            <a:endParaRPr lang="fr-FR"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fr-FR" sz="28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5"/>
              </a:rPr>
              <a:t>Les tirets</a:t>
            </a:r>
            <a:endParaRPr lang="fr-FR"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fr-FR" sz="28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6"/>
              </a:rPr>
              <a:t>Les crochets [ ]</a:t>
            </a:r>
            <a:endParaRPr lang="fr-FR"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fr-FR" sz="28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7"/>
              </a:rPr>
              <a:t>L'astérisque *</a:t>
            </a:r>
            <a:endParaRPr lang="fr-FR"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fr-FR" sz="28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8"/>
              </a:rPr>
              <a:t>La barre oblique </a:t>
            </a: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467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3FA8A05-8FE4-5EB1-434A-83E25B28E271}"/>
              </a:ext>
            </a:extLst>
          </p:cNvPr>
          <p:cNvPicPr>
            <a:picLocks noChangeAspect="1"/>
          </p:cNvPicPr>
          <p:nvPr/>
        </p:nvPicPr>
        <p:blipFill>
          <a:blip r:embed="rId2"/>
          <a:stretch>
            <a:fillRect/>
          </a:stretch>
        </p:blipFill>
        <p:spPr>
          <a:xfrm>
            <a:off x="1344705" y="950259"/>
            <a:ext cx="9314329" cy="4193389"/>
          </a:xfrm>
          <a:prstGeom prst="rect">
            <a:avLst/>
          </a:prstGeom>
        </p:spPr>
      </p:pic>
    </p:spTree>
    <p:extLst>
      <p:ext uri="{BB962C8B-B14F-4D97-AF65-F5344CB8AC3E}">
        <p14:creationId xmlns:p14="http://schemas.microsoft.com/office/powerpoint/2010/main" val="2942179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5C88B7B-8A8A-C268-A0D9-A9A7A1FDE7F6}"/>
              </a:ext>
            </a:extLst>
          </p:cNvPr>
          <p:cNvPicPr>
            <a:picLocks noChangeAspect="1"/>
          </p:cNvPicPr>
          <p:nvPr/>
        </p:nvPicPr>
        <p:blipFill>
          <a:blip r:embed="rId2"/>
          <a:stretch>
            <a:fillRect/>
          </a:stretch>
        </p:blipFill>
        <p:spPr>
          <a:xfrm>
            <a:off x="1138518" y="878541"/>
            <a:ext cx="9654988" cy="4823012"/>
          </a:xfrm>
          <a:prstGeom prst="rect">
            <a:avLst/>
          </a:prstGeom>
        </p:spPr>
      </p:pic>
    </p:spTree>
    <p:extLst>
      <p:ext uri="{BB962C8B-B14F-4D97-AF65-F5344CB8AC3E}">
        <p14:creationId xmlns:p14="http://schemas.microsoft.com/office/powerpoint/2010/main" val="3084393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3327" y="3035174"/>
            <a:ext cx="7460673" cy="1215782"/>
          </a:xfrm>
          <a:prstGeom prst="rect">
            <a:avLst/>
          </a:prstGeom>
        </p:spPr>
        <p:txBody>
          <a:bodyPr wrap="square">
            <a:spAutoFit/>
          </a:bodyPr>
          <a:lstStyle/>
          <a:p>
            <a:pPr>
              <a:lnSpc>
                <a:spcPct val="107000"/>
              </a:lnSpc>
              <a:spcAft>
                <a:spcPts val="800"/>
              </a:spcAft>
            </a:pPr>
            <a:r>
              <a:rPr lang="fr-FR" sz="4400" b="1" dirty="0">
                <a:latin typeface="Times New Roman" panose="02020603050405020304" pitchFamily="18" charset="0"/>
                <a:ea typeface="Calibri" panose="020F0502020204030204" pitchFamily="34" charset="0"/>
                <a:cs typeface="Times New Roman" panose="02020603050405020304" pitchFamily="18" charset="0"/>
              </a:rPr>
              <a:t>5. Les confusions lexicales</a:t>
            </a:r>
            <a:endParaRPr lang="fr-FR" sz="4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b="1" dirty="0">
                <a:latin typeface="Times New Roman" panose="02020603050405020304" pitchFamily="18" charset="0"/>
                <a:ea typeface="Calibri" panose="020F0502020204030204" pitchFamily="34" charset="0"/>
                <a:cs typeface="Times New Roman" panose="02020603050405020304" pitchFamily="18" charset="0"/>
              </a:rPr>
              <a:t> </a:t>
            </a:r>
            <a:endParaRPr lang="fr-FR"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2792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3618" y="936010"/>
            <a:ext cx="10494818" cy="4616648"/>
          </a:xfrm>
          <a:prstGeom prst="rect">
            <a:avLst/>
          </a:prstGeom>
        </p:spPr>
        <p:txBody>
          <a:bodyPr wrap="square">
            <a:spAutoFit/>
          </a:bodyPr>
          <a:lstStyle/>
          <a:p>
            <a:pPr algn="just">
              <a:spcAft>
                <a:spcPts val="0"/>
              </a:spcAft>
            </a:pPr>
            <a:br>
              <a:rPr lang="x-none" sz="1400" b="1" kern="1600" dirty="0">
                <a:latin typeface="Times New Roman" panose="02020603050405020304" pitchFamily="18" charset="0"/>
                <a:ea typeface="Times New Roman" panose="02020603050405020304" pitchFamily="18" charset="0"/>
              </a:rPr>
            </a:br>
            <a:r>
              <a:rPr lang="x-none" sz="1400" b="1" u="sng" kern="1600" dirty="0">
                <a:latin typeface="Times New Roman" panose="02020603050405020304" pitchFamily="18" charset="0"/>
                <a:ea typeface="Times New Roman" panose="02020603050405020304" pitchFamily="18" charset="0"/>
              </a:rPr>
              <a:t> </a:t>
            </a:r>
            <a:r>
              <a:rPr lang="fr-FR" sz="2800" dirty="0">
                <a:latin typeface="Times New Roman" panose="02020603050405020304" pitchFamily="18" charset="0"/>
                <a:ea typeface="Times New Roman" panose="02020603050405020304" pitchFamily="18" charset="0"/>
              </a:rPr>
              <a:t>                      Dans toute rédaction surtout administrative, il faut éviter les fautes de tout genre ainsi que les barbarismes qui consistent à se servir de mots altérés ou forgés ou encore employés dans un sens différent du bon usage.</a:t>
            </a:r>
          </a:p>
          <a:p>
            <a:pPr marL="457200" algn="just">
              <a:spcAft>
                <a:spcPts val="0"/>
              </a:spcAft>
            </a:pPr>
            <a:r>
              <a:rPr lang="fr-FR" sz="2800" dirty="0">
                <a:latin typeface="Times New Roman" panose="02020603050405020304" pitchFamily="18" charset="0"/>
                <a:ea typeface="Times New Roman" panose="02020603050405020304" pitchFamily="18" charset="0"/>
              </a:rPr>
              <a:t> </a:t>
            </a:r>
          </a:p>
          <a:p>
            <a:pPr marL="457200" algn="just">
              <a:spcAft>
                <a:spcPts val="0"/>
              </a:spcAft>
            </a:pPr>
            <a:r>
              <a:rPr lang="fr-FR" sz="2800" b="1" u="sng" dirty="0">
                <a:latin typeface="Times New Roman" panose="02020603050405020304" pitchFamily="18" charset="0"/>
                <a:ea typeface="Times New Roman" panose="02020603050405020304" pitchFamily="18" charset="0"/>
              </a:rPr>
              <a:t>Exemple ;</a:t>
            </a:r>
            <a:endParaRPr lang="fr-FR" sz="2800" dirty="0">
              <a:latin typeface="Times New Roman" panose="02020603050405020304" pitchFamily="18" charset="0"/>
              <a:ea typeface="Times New Roman" panose="02020603050405020304" pitchFamily="18" charset="0"/>
            </a:endParaRPr>
          </a:p>
          <a:p>
            <a:pPr algn="just">
              <a:spcAft>
                <a:spcPts val="0"/>
              </a:spcAft>
            </a:pPr>
            <a:r>
              <a:rPr lang="fr-FR" sz="2800" b="1" dirty="0">
                <a:latin typeface="Times New Roman" panose="02020603050405020304" pitchFamily="18" charset="0"/>
                <a:ea typeface="Times New Roman" panose="02020603050405020304" pitchFamily="18" charset="0"/>
              </a:rPr>
              <a:t>        </a:t>
            </a:r>
            <a:r>
              <a:rPr lang="fr-FR" sz="2800" b="1" u="sng" dirty="0">
                <a:latin typeface="Times New Roman" panose="02020603050405020304" pitchFamily="18" charset="0"/>
                <a:ea typeface="Times New Roman" panose="02020603050405020304" pitchFamily="18" charset="0"/>
              </a:rPr>
              <a:t>Barbarismes</a:t>
            </a:r>
            <a:r>
              <a:rPr lang="fr-FR" sz="2800" b="1" dirty="0">
                <a:latin typeface="Times New Roman" panose="02020603050405020304" pitchFamily="18" charset="0"/>
                <a:ea typeface="Times New Roman" panose="02020603050405020304" pitchFamily="18" charset="0"/>
              </a:rPr>
              <a:t>	                                      </a:t>
            </a:r>
            <a:r>
              <a:rPr lang="fr-FR" sz="2800" b="1" u="sng" dirty="0">
                <a:latin typeface="Times New Roman" panose="02020603050405020304" pitchFamily="18" charset="0"/>
                <a:ea typeface="Times New Roman" panose="02020603050405020304" pitchFamily="18" charset="0"/>
              </a:rPr>
              <a:t>Forme correcte</a:t>
            </a:r>
            <a:endParaRPr lang="fr-FR" sz="2800" dirty="0">
              <a:latin typeface="Times New Roman" panose="02020603050405020304" pitchFamily="18" charset="0"/>
              <a:ea typeface="Times New Roman" panose="02020603050405020304" pitchFamily="18" charset="0"/>
            </a:endParaRPr>
          </a:p>
          <a:p>
            <a:pPr algn="just">
              <a:spcAft>
                <a:spcPts val="0"/>
              </a:spcAft>
            </a:pPr>
            <a:r>
              <a:rPr lang="fr-FR" sz="2800" dirty="0">
                <a:latin typeface="Times New Roman" panose="02020603050405020304" pitchFamily="18" charset="0"/>
                <a:ea typeface="Times New Roman" panose="02020603050405020304" pitchFamily="18" charset="0"/>
              </a:rPr>
              <a:t> </a:t>
            </a:r>
          </a:p>
          <a:p>
            <a:pPr algn="just">
              <a:spcAft>
                <a:spcPts val="0"/>
              </a:spcAft>
            </a:pPr>
            <a:r>
              <a:rPr lang="fr-FR" sz="2800" dirty="0">
                <a:latin typeface="Times New Roman" panose="02020603050405020304" pitchFamily="18" charset="0"/>
                <a:ea typeface="Times New Roman" panose="02020603050405020304" pitchFamily="18" charset="0"/>
              </a:rPr>
              <a:t>Pendant quatre à cinq jours                Pendant quatre ou cinq jours </a:t>
            </a:r>
          </a:p>
          <a:p>
            <a:pPr algn="just">
              <a:spcAft>
                <a:spcPts val="0"/>
              </a:spcAft>
            </a:pPr>
            <a:r>
              <a:rPr lang="fr-FR" sz="2800" dirty="0">
                <a:latin typeface="Times New Roman" panose="02020603050405020304" pitchFamily="18" charset="0"/>
                <a:ea typeface="Times New Roman" panose="02020603050405020304" pitchFamily="18" charset="0"/>
              </a:rPr>
              <a:t>Il s’en est accaparé                              Il l’a accaparé</a:t>
            </a:r>
          </a:p>
        </p:txBody>
      </p:sp>
    </p:spTree>
    <p:extLst>
      <p:ext uri="{BB962C8B-B14F-4D97-AF65-F5344CB8AC3E}">
        <p14:creationId xmlns:p14="http://schemas.microsoft.com/office/powerpoint/2010/main" val="2986038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771" y="1845875"/>
            <a:ext cx="9548949" cy="2244204"/>
          </a:xfrm>
          <a:prstGeom prst="rect">
            <a:avLst/>
          </a:prstGeom>
        </p:spPr>
        <p:txBody>
          <a:bodyPr wrap="square">
            <a:spAutoFit/>
          </a:bodyPr>
          <a:lstStyle/>
          <a:p>
            <a:pPr lvl="0" algn="ctr">
              <a:lnSpc>
                <a:spcPct val="107000"/>
              </a:lnSpc>
              <a:spcAft>
                <a:spcPts val="800"/>
              </a:spcAft>
            </a:pPr>
            <a:r>
              <a:rPr lang="fr-FR"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fr-FR" sz="28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TECHNIQUE D’EXPRESSION ORALE</a:t>
            </a:r>
          </a:p>
          <a:p>
            <a:pPr>
              <a:lnSpc>
                <a:spcPct val="107000"/>
              </a:lnSpc>
              <a:spcAft>
                <a:spcPts val="800"/>
              </a:spcAft>
            </a:pPr>
            <a:r>
              <a:rPr lang="fr-FR"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La technique de prise de parole en public</a:t>
            </a:r>
          </a:p>
          <a:p>
            <a:pPr>
              <a:lnSpc>
                <a:spcPct val="107000"/>
              </a:lnSpc>
              <a:spcAft>
                <a:spcPts val="800"/>
              </a:spcAft>
            </a:pPr>
            <a:r>
              <a:rPr lang="fr-FR"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La technique des débats oratoires</a:t>
            </a:r>
          </a:p>
          <a:p>
            <a:pPr lvl="0">
              <a:lnSpc>
                <a:spcPct val="107000"/>
              </a:lnSpc>
              <a:spcAft>
                <a:spcPts val="800"/>
              </a:spcAft>
            </a:pPr>
            <a:endParaRPr lang="fr-FR" sz="2800" b="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16112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091" y="1659285"/>
            <a:ext cx="10113003" cy="1815882"/>
          </a:xfrm>
          <a:prstGeom prst="rect">
            <a:avLst/>
          </a:prstGeom>
        </p:spPr>
        <p:txBody>
          <a:bodyPr wrap="square">
            <a:spAutoFit/>
          </a:bodyPr>
          <a:lstStyle/>
          <a:p>
            <a:pPr lvl="0" algn="just"/>
            <a:r>
              <a:rPr lang="fr-FR" sz="2800" dirty="0">
                <a:solidFill>
                  <a:prstClr val="black"/>
                </a:solidFill>
                <a:latin typeface="Times New Roman" panose="02020603050405020304" pitchFamily="18" charset="0"/>
                <a:ea typeface="Times New Roman" panose="02020603050405020304" pitchFamily="18" charset="0"/>
              </a:rPr>
              <a:t>De manière, de façon à ce que            De manière, de façon que</a:t>
            </a:r>
          </a:p>
          <a:p>
            <a:pPr lvl="0" algn="just"/>
            <a:r>
              <a:rPr lang="fr-FR" sz="2800" dirty="0">
                <a:solidFill>
                  <a:prstClr val="black"/>
                </a:solidFill>
                <a:latin typeface="Times New Roman" panose="02020603050405020304" pitchFamily="18" charset="0"/>
                <a:ea typeface="Times New Roman" panose="02020603050405020304" pitchFamily="18" charset="0"/>
              </a:rPr>
              <a:t>Attendre à ce que                               Attendre que</a:t>
            </a:r>
          </a:p>
          <a:p>
            <a:pPr lvl="0" algn="just"/>
            <a:r>
              <a:rPr lang="fr-FR" sz="2800" dirty="0">
                <a:solidFill>
                  <a:prstClr val="black"/>
                </a:solidFill>
                <a:latin typeface="Times New Roman" panose="02020603050405020304" pitchFamily="18" charset="0"/>
                <a:ea typeface="Times New Roman" panose="02020603050405020304" pitchFamily="18" charset="0"/>
              </a:rPr>
              <a:t>Un magasin bien achalandé               Un magasin bien approvisionné</a:t>
            </a:r>
          </a:p>
          <a:p>
            <a:pPr lvl="0" algn="just"/>
            <a:r>
              <a:rPr lang="fr-FR" sz="2800" dirty="0">
                <a:solidFill>
                  <a:prstClr val="black"/>
                </a:solidFill>
                <a:latin typeface="Times New Roman" panose="02020603050405020304" pitchFamily="18" charset="0"/>
                <a:ea typeface="Times New Roman" panose="02020603050405020304" pitchFamily="18" charset="0"/>
              </a:rPr>
              <a:t>Agoniser quelqu’un d’injures           Agonir quelqu’un d’injures</a:t>
            </a:r>
          </a:p>
        </p:txBody>
      </p:sp>
    </p:spTree>
    <p:extLst>
      <p:ext uri="{BB962C8B-B14F-4D97-AF65-F5344CB8AC3E}">
        <p14:creationId xmlns:p14="http://schemas.microsoft.com/office/powerpoint/2010/main" val="3260339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9576" y="1614285"/>
            <a:ext cx="10506636" cy="2677656"/>
          </a:xfrm>
          <a:prstGeom prst="rect">
            <a:avLst/>
          </a:prstGeom>
        </p:spPr>
        <p:txBody>
          <a:bodyPr wrap="square">
            <a:spAutoFit/>
          </a:bodyPr>
          <a:lstStyle/>
          <a:p>
            <a:pPr lvl="0" algn="just"/>
            <a:r>
              <a:rPr lang="fr-FR" sz="2800" dirty="0">
                <a:solidFill>
                  <a:prstClr val="black"/>
                </a:solidFill>
                <a:latin typeface="Times New Roman" panose="02020603050405020304" pitchFamily="18" charset="0"/>
                <a:ea typeface="Times New Roman" panose="02020603050405020304" pitchFamily="18" charset="0"/>
              </a:rPr>
              <a:t>Aller au coiffeur                                Aller chez le coiffeur</a:t>
            </a:r>
          </a:p>
          <a:p>
            <a:pPr lvl="0" algn="just"/>
            <a:r>
              <a:rPr lang="fr-FR" sz="2800" dirty="0">
                <a:solidFill>
                  <a:prstClr val="black"/>
                </a:solidFill>
                <a:latin typeface="Times New Roman" panose="02020603050405020304" pitchFamily="18" charset="0"/>
                <a:ea typeface="Times New Roman" panose="02020603050405020304" pitchFamily="18" charset="0"/>
              </a:rPr>
              <a:t>Hésiter entre deux alternatives          Hésiter entre deux voies</a:t>
            </a:r>
          </a:p>
          <a:p>
            <a:pPr lvl="0" algn="just"/>
            <a:r>
              <a:rPr lang="fr-FR" sz="2800" dirty="0">
                <a:solidFill>
                  <a:prstClr val="black"/>
                </a:solidFill>
                <a:latin typeface="Times New Roman" panose="02020603050405020304" pitchFamily="18" charset="0"/>
                <a:ea typeface="Times New Roman" panose="02020603050405020304" pitchFamily="18" charset="0"/>
              </a:rPr>
              <a:t>Il est furieux après son ami                Il est furieux contre son ami  </a:t>
            </a:r>
          </a:p>
          <a:p>
            <a:pPr lvl="0" algn="just"/>
            <a:r>
              <a:rPr lang="fr-FR" sz="2800" dirty="0">
                <a:solidFill>
                  <a:prstClr val="black"/>
                </a:solidFill>
                <a:latin typeface="Times New Roman" panose="02020603050405020304" pitchFamily="18" charset="0"/>
                <a:ea typeface="Times New Roman" panose="02020603050405020304" pitchFamily="18" charset="0"/>
              </a:rPr>
              <a:t>Il n’arrête pas de bavarder                 Il ne cesse de parler</a:t>
            </a:r>
          </a:p>
          <a:p>
            <a:pPr lvl="0" algn="just"/>
            <a:r>
              <a:rPr lang="fr-FR" sz="2800" dirty="0">
                <a:solidFill>
                  <a:prstClr val="black"/>
                </a:solidFill>
                <a:latin typeface="Times New Roman" panose="02020603050405020304" pitchFamily="18" charset="0"/>
                <a:ea typeface="Times New Roman" panose="02020603050405020304" pitchFamily="18" charset="0"/>
              </a:rPr>
              <a:t>Aussi étonnant que cela paraisse       Si étonnant que cela paraisse                                       </a:t>
            </a:r>
          </a:p>
          <a:p>
            <a:pPr lvl="0" algn="just"/>
            <a:r>
              <a:rPr lang="fr-FR" sz="2800" dirty="0">
                <a:solidFill>
                  <a:prstClr val="black"/>
                </a:solidFill>
                <a:latin typeface="Times New Roman" panose="02020603050405020304" pitchFamily="18" charset="0"/>
                <a:ea typeface="Times New Roman" panose="02020603050405020304" pitchFamily="18" charset="0"/>
              </a:rPr>
              <a:t>Cette hypothèse s’est avérée fausse  Cette hypothèse s’est révélée fausse  </a:t>
            </a:r>
          </a:p>
        </p:txBody>
      </p:sp>
    </p:spTree>
    <p:extLst>
      <p:ext uri="{BB962C8B-B14F-4D97-AF65-F5344CB8AC3E}">
        <p14:creationId xmlns:p14="http://schemas.microsoft.com/office/powerpoint/2010/main" val="1081092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2218" y="1162616"/>
            <a:ext cx="9975273" cy="4401205"/>
          </a:xfrm>
          <a:prstGeom prst="rect">
            <a:avLst/>
          </a:prstGeom>
        </p:spPr>
        <p:txBody>
          <a:bodyPr wrap="square">
            <a:spAutoFit/>
          </a:bodyPr>
          <a:lstStyle/>
          <a:p>
            <a:pPr algn="just">
              <a:spcAft>
                <a:spcPts val="0"/>
              </a:spcAft>
            </a:pPr>
            <a:r>
              <a:rPr lang="fr-FR" sz="2800" dirty="0">
                <a:latin typeface="Times New Roman" panose="02020603050405020304" pitchFamily="18" charset="0"/>
                <a:ea typeface="Times New Roman" panose="02020603050405020304" pitchFamily="18" charset="0"/>
              </a:rPr>
              <a:t>Se baser sur                                        Se fonder sur</a:t>
            </a:r>
          </a:p>
          <a:p>
            <a:pPr algn="just">
              <a:spcAft>
                <a:spcPts val="0"/>
              </a:spcAft>
            </a:pPr>
            <a:r>
              <a:rPr lang="fr-FR" sz="2800" dirty="0">
                <a:latin typeface="Times New Roman" panose="02020603050405020304" pitchFamily="18" charset="0"/>
                <a:ea typeface="Times New Roman" panose="02020603050405020304" pitchFamily="18" charset="0"/>
              </a:rPr>
              <a:t>Dans le but de                                    Dans l’intention de </a:t>
            </a:r>
          </a:p>
          <a:p>
            <a:pPr algn="just">
              <a:spcAft>
                <a:spcPts val="0"/>
              </a:spcAft>
            </a:pPr>
            <a:r>
              <a:rPr lang="fr-FR" sz="2800" dirty="0">
                <a:latin typeface="Times New Roman" panose="02020603050405020304" pitchFamily="18" charset="0"/>
                <a:ea typeface="Times New Roman" panose="02020603050405020304" pitchFamily="18" charset="0"/>
              </a:rPr>
              <a:t>Commémorer un anniversaire           Commémorer un évènement</a:t>
            </a:r>
          </a:p>
          <a:p>
            <a:pPr algn="just">
              <a:spcAft>
                <a:spcPts val="0"/>
              </a:spcAft>
            </a:pPr>
            <a:r>
              <a:rPr lang="fr-FR" sz="2800" dirty="0">
                <a:latin typeface="Times New Roman" panose="02020603050405020304" pitchFamily="18" charset="0"/>
                <a:ea typeface="Times New Roman" panose="02020603050405020304" pitchFamily="18" charset="0"/>
              </a:rPr>
              <a:t>Comme par exemple                          Par exemple ou comme</a:t>
            </a:r>
          </a:p>
          <a:p>
            <a:pPr algn="just">
              <a:spcAft>
                <a:spcPts val="0"/>
              </a:spcAft>
            </a:pPr>
            <a:r>
              <a:rPr lang="fr-FR" sz="2800" dirty="0">
                <a:latin typeface="Times New Roman" panose="02020603050405020304" pitchFamily="18" charset="0"/>
                <a:ea typeface="Times New Roman" panose="02020603050405020304" pitchFamily="18" charset="0"/>
              </a:rPr>
              <a:t>Une fortune conséquente                   Une fortune importante</a:t>
            </a:r>
          </a:p>
          <a:p>
            <a:pPr algn="just">
              <a:spcAft>
                <a:spcPts val="0"/>
              </a:spcAft>
            </a:pPr>
            <a:r>
              <a:rPr lang="fr-FR" sz="2800" dirty="0">
                <a:latin typeface="Times New Roman" panose="02020603050405020304" pitchFamily="18" charset="0"/>
                <a:ea typeface="Times New Roman" panose="02020603050405020304" pitchFamily="18" charset="0"/>
              </a:rPr>
              <a:t>Nous avions convenu de                    Nous étions convenus de</a:t>
            </a:r>
          </a:p>
          <a:p>
            <a:pPr algn="just">
              <a:spcAft>
                <a:spcPts val="0"/>
              </a:spcAft>
            </a:pPr>
            <a:r>
              <a:rPr lang="fr-FR" sz="2800" dirty="0">
                <a:latin typeface="Times New Roman" panose="02020603050405020304" pitchFamily="18" charset="0"/>
                <a:ea typeface="Times New Roman" panose="02020603050405020304" pitchFamily="18" charset="0"/>
              </a:rPr>
              <a:t>Il a davantage de mérite que              Il a plus de mérite que</a:t>
            </a:r>
          </a:p>
          <a:p>
            <a:pPr algn="just">
              <a:spcAft>
                <a:spcPts val="0"/>
              </a:spcAft>
            </a:pPr>
            <a:r>
              <a:rPr lang="fr-FR" sz="2800" dirty="0">
                <a:latin typeface="Times New Roman" panose="02020603050405020304" pitchFamily="18" charset="0"/>
                <a:ea typeface="Times New Roman" panose="02020603050405020304" pitchFamily="18" charset="0"/>
              </a:rPr>
              <a:t>D’ici jeudi                                          D’ici à jeudi</a:t>
            </a:r>
          </a:p>
          <a:p>
            <a:pPr algn="just">
              <a:spcAft>
                <a:spcPts val="0"/>
              </a:spcAft>
            </a:pPr>
            <a:r>
              <a:rPr lang="fr-FR" sz="2800" dirty="0">
                <a:latin typeface="Times New Roman" panose="02020603050405020304" pitchFamily="18" charset="0"/>
                <a:ea typeface="Times New Roman" panose="02020603050405020304" pitchFamily="18" charset="0"/>
              </a:rPr>
              <a:t>À votre dépens                                   A vos dépens</a:t>
            </a:r>
          </a:p>
          <a:p>
            <a:pPr algn="just">
              <a:spcAft>
                <a:spcPts val="0"/>
              </a:spcAft>
            </a:pPr>
            <a:r>
              <a:rPr lang="fr-FR" sz="2800" dirty="0">
                <a:latin typeface="Times New Roman" panose="02020603050405020304" pitchFamily="18" charset="0"/>
                <a:ea typeface="Times New Roman" panose="02020603050405020304" pitchFamily="18" charset="0"/>
              </a:rPr>
              <a:t>Un espèce de clown                           Une espèce de clown         </a:t>
            </a:r>
            <a:endParaRPr lang="fr-FR"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40408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7690" y="709229"/>
            <a:ext cx="9372600" cy="3970318"/>
          </a:xfrm>
          <a:prstGeom prst="rect">
            <a:avLst/>
          </a:prstGeom>
        </p:spPr>
        <p:txBody>
          <a:bodyPr wrap="square">
            <a:spAutoFit/>
          </a:bodyPr>
          <a:lstStyle/>
          <a:p>
            <a:pPr algn="just">
              <a:spcAft>
                <a:spcPts val="0"/>
              </a:spcAft>
            </a:pPr>
            <a:r>
              <a:rPr lang="fr-FR" sz="2800" dirty="0">
                <a:latin typeface="Times New Roman" panose="02020603050405020304" pitchFamily="18" charset="0"/>
                <a:ea typeface="Times New Roman" panose="02020603050405020304" pitchFamily="18" charset="0"/>
              </a:rPr>
              <a:t>Éviter un ennui à quelqu’un        Epargner un ennui à quelqu’un</a:t>
            </a:r>
          </a:p>
          <a:p>
            <a:pPr algn="just">
              <a:spcAft>
                <a:spcPts val="0"/>
              </a:spcAft>
            </a:pPr>
            <a:r>
              <a:rPr lang="fr-FR" sz="2800" dirty="0">
                <a:latin typeface="Times New Roman" panose="02020603050405020304" pitchFamily="18" charset="0"/>
                <a:ea typeface="Times New Roman" panose="02020603050405020304" pitchFamily="18" charset="0"/>
              </a:rPr>
              <a:t>Résider en face le lycée                      Résider en face du lycée</a:t>
            </a:r>
          </a:p>
          <a:p>
            <a:pPr algn="just">
              <a:spcAft>
                <a:spcPts val="0"/>
              </a:spcAft>
            </a:pPr>
            <a:r>
              <a:rPr lang="fr-FR" sz="2800" dirty="0">
                <a:latin typeface="Times New Roman" panose="02020603050405020304" pitchFamily="18" charset="0"/>
                <a:ea typeface="Times New Roman" panose="02020603050405020304" pitchFamily="18" charset="0"/>
              </a:rPr>
              <a:t>Fixer quelqu’un                              Regarder fixement quelqu’un</a:t>
            </a:r>
          </a:p>
          <a:p>
            <a:pPr algn="just">
              <a:spcAft>
                <a:spcPts val="0"/>
              </a:spcAft>
            </a:pPr>
            <a:r>
              <a:rPr lang="fr-FR" sz="2800" dirty="0">
                <a:latin typeface="Times New Roman" panose="02020603050405020304" pitchFamily="18" charset="0"/>
                <a:ea typeface="Times New Roman" panose="02020603050405020304" pitchFamily="18" charset="0"/>
              </a:rPr>
              <a:t>Elle se fait forte de                             Elle se fait fort de</a:t>
            </a:r>
          </a:p>
          <a:p>
            <a:pPr algn="just">
              <a:spcAft>
                <a:spcPts val="0"/>
              </a:spcAft>
            </a:pPr>
            <a:r>
              <a:rPr lang="fr-FR" sz="2800" dirty="0">
                <a:latin typeface="Times New Roman" panose="02020603050405020304" pitchFamily="18" charset="0"/>
                <a:ea typeface="Times New Roman" panose="02020603050405020304" pitchFamily="18" charset="0"/>
              </a:rPr>
              <a:t>Une inclinaison de tête                       Une inclination de la tête</a:t>
            </a:r>
          </a:p>
          <a:p>
            <a:pPr algn="just">
              <a:spcAft>
                <a:spcPts val="0"/>
              </a:spcAft>
            </a:pPr>
            <a:r>
              <a:rPr lang="fr-FR" sz="2800" dirty="0">
                <a:latin typeface="Times New Roman" panose="02020603050405020304" pitchFamily="18" charset="0"/>
                <a:ea typeface="Times New Roman" panose="02020603050405020304" pitchFamily="18" charset="0"/>
              </a:rPr>
              <a:t>Ce bruit m’insupporte                      Ce bruit m’est insupportable</a:t>
            </a:r>
          </a:p>
          <a:p>
            <a:pPr algn="just">
              <a:spcAft>
                <a:spcPts val="0"/>
              </a:spcAft>
            </a:pPr>
            <a:r>
              <a:rPr lang="fr-FR" sz="2800" dirty="0">
                <a:latin typeface="Times New Roman" panose="02020603050405020304" pitchFamily="18" charset="0"/>
                <a:ea typeface="Times New Roman" panose="02020603050405020304" pitchFamily="18" charset="0"/>
              </a:rPr>
              <a:t>C’est là où je vais                               C’est là que je vais</a:t>
            </a:r>
          </a:p>
          <a:p>
            <a:pPr algn="just">
              <a:spcAft>
                <a:spcPts val="0"/>
              </a:spcAft>
            </a:pPr>
            <a:r>
              <a:rPr lang="fr-FR" sz="2800" dirty="0">
                <a:latin typeface="Times New Roman" panose="02020603050405020304" pitchFamily="18" charset="0"/>
                <a:ea typeface="Times New Roman" panose="02020603050405020304" pitchFamily="18" charset="0"/>
              </a:rPr>
              <a:t>Malgré qu’on l’ait interdit                  Quoiqu’on l’ait interdit</a:t>
            </a:r>
          </a:p>
          <a:p>
            <a:pPr algn="just">
              <a:spcAft>
                <a:spcPts val="0"/>
              </a:spcAft>
            </a:pPr>
            <a:r>
              <a:rPr lang="fr-FR" sz="2800" dirty="0">
                <a:latin typeface="Times New Roman" panose="02020603050405020304" pitchFamily="18" charset="0"/>
                <a:ea typeface="Times New Roman" panose="02020603050405020304" pitchFamily="18" charset="0"/>
              </a:rPr>
              <a:t>De manière à ce que                           De manière que</a:t>
            </a:r>
            <a:endParaRPr lang="fr-FR"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968184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0818" y="684634"/>
            <a:ext cx="9725891" cy="4401205"/>
          </a:xfrm>
          <a:prstGeom prst="rect">
            <a:avLst/>
          </a:prstGeom>
        </p:spPr>
        <p:txBody>
          <a:bodyPr wrap="square">
            <a:spAutoFit/>
          </a:bodyPr>
          <a:lstStyle/>
          <a:p>
            <a:pPr algn="just">
              <a:spcAft>
                <a:spcPts val="0"/>
              </a:spcAft>
            </a:pPr>
            <a:r>
              <a:rPr lang="fr-FR" sz="2800" dirty="0">
                <a:latin typeface="Times New Roman" panose="02020603050405020304" pitchFamily="18" charset="0"/>
                <a:ea typeface="Times New Roman" panose="02020603050405020304" pitchFamily="18" charset="0"/>
              </a:rPr>
              <a:t>Il n’a rien à s’occuper                         Il n’a rien à quoi s’occuper</a:t>
            </a:r>
          </a:p>
          <a:p>
            <a:pPr algn="just">
              <a:spcAft>
                <a:spcPts val="0"/>
              </a:spcAft>
            </a:pPr>
            <a:r>
              <a:rPr lang="fr-FR" sz="2800" dirty="0">
                <a:latin typeface="Times New Roman" panose="02020603050405020304" pitchFamily="18" charset="0"/>
                <a:ea typeface="Times New Roman" panose="02020603050405020304" pitchFamily="18" charset="0"/>
              </a:rPr>
              <a:t>Pallier à un inconvénient                    Pallier un inconvénient</a:t>
            </a:r>
          </a:p>
          <a:p>
            <a:pPr algn="just">
              <a:spcAft>
                <a:spcPts val="0"/>
              </a:spcAft>
            </a:pPr>
            <a:r>
              <a:rPr lang="fr-FR" sz="2800" dirty="0">
                <a:latin typeface="Times New Roman" panose="02020603050405020304" pitchFamily="18" charset="0"/>
                <a:ea typeface="Times New Roman" panose="02020603050405020304" pitchFamily="18" charset="0"/>
              </a:rPr>
              <a:t>Prendre quelqu’un à parti                   Prendre quelqu’un à partie</a:t>
            </a:r>
          </a:p>
          <a:p>
            <a:pPr algn="just">
              <a:spcAft>
                <a:spcPts val="0"/>
              </a:spcAft>
            </a:pPr>
            <a:r>
              <a:rPr lang="fr-FR" sz="2800" dirty="0">
                <a:latin typeface="Times New Roman" panose="02020603050405020304" pitchFamily="18" charset="0"/>
                <a:ea typeface="Times New Roman" panose="02020603050405020304" pitchFamily="18" charset="0"/>
              </a:rPr>
              <a:t>Au point de vue </a:t>
            </a:r>
            <a:r>
              <a:rPr lang="fr-FR" sz="2800" dirty="0" err="1">
                <a:latin typeface="Times New Roman" panose="02020603050405020304" pitchFamily="18" charset="0"/>
                <a:ea typeface="Times New Roman" panose="02020603050405020304" pitchFamily="18" charset="0"/>
              </a:rPr>
              <a:t>pécunier</a:t>
            </a:r>
            <a:r>
              <a:rPr lang="fr-FR" sz="2800" dirty="0">
                <a:latin typeface="Times New Roman" panose="02020603050405020304" pitchFamily="18" charset="0"/>
                <a:ea typeface="Times New Roman" panose="02020603050405020304" pitchFamily="18" charset="0"/>
              </a:rPr>
              <a:t>                   Au point de vue pécuniaire</a:t>
            </a:r>
          </a:p>
          <a:p>
            <a:pPr algn="just">
              <a:spcAft>
                <a:spcPts val="0"/>
              </a:spcAft>
            </a:pPr>
            <a:r>
              <a:rPr lang="fr-FR" sz="2800" dirty="0">
                <a:latin typeface="Times New Roman" panose="02020603050405020304" pitchFamily="18" charset="0"/>
                <a:ea typeface="Times New Roman" panose="02020603050405020304" pitchFamily="18" charset="0"/>
              </a:rPr>
              <a:t>Au point de vue travail                       Au point de vue du travail</a:t>
            </a:r>
          </a:p>
          <a:p>
            <a:pPr algn="just">
              <a:spcAft>
                <a:spcPts val="0"/>
              </a:spcAft>
            </a:pPr>
            <a:r>
              <a:rPr lang="fr-FR" sz="2800" dirty="0">
                <a:latin typeface="Times New Roman" panose="02020603050405020304" pitchFamily="18" charset="0"/>
                <a:ea typeface="Times New Roman" panose="02020603050405020304" pitchFamily="18" charset="0"/>
              </a:rPr>
              <a:t>Il s’en rappelle                                    Il s’en souvient</a:t>
            </a:r>
          </a:p>
          <a:p>
            <a:pPr algn="just">
              <a:spcAft>
                <a:spcPts val="0"/>
              </a:spcAft>
            </a:pPr>
            <a:r>
              <a:rPr lang="fr-FR" sz="2800" dirty="0">
                <a:latin typeface="Times New Roman" panose="02020603050405020304" pitchFamily="18" charset="0"/>
                <a:ea typeface="Times New Roman" panose="02020603050405020304" pitchFamily="18" charset="0"/>
              </a:rPr>
              <a:t>Réaliser un évènement        Mesurer l’importance d’un évènement</a:t>
            </a:r>
          </a:p>
          <a:p>
            <a:pPr algn="just">
              <a:spcAft>
                <a:spcPts val="0"/>
              </a:spcAft>
            </a:pPr>
            <a:r>
              <a:rPr lang="fr-FR" sz="2800" dirty="0">
                <a:latin typeface="Times New Roman" panose="02020603050405020304" pitchFamily="18" charset="0"/>
                <a:ea typeface="Times New Roman" panose="02020603050405020304" pitchFamily="18" charset="0"/>
              </a:rPr>
              <a:t>Cela ressort de sa compétence         Cela ressortit à sa compétence</a:t>
            </a:r>
          </a:p>
          <a:p>
            <a:pPr algn="just">
              <a:spcAft>
                <a:spcPts val="0"/>
              </a:spcAft>
            </a:pPr>
            <a:r>
              <a:rPr lang="fr-FR" sz="2800" dirty="0">
                <a:latin typeface="Times New Roman" panose="02020603050405020304" pitchFamily="18" charset="0"/>
                <a:ea typeface="Times New Roman" panose="02020603050405020304" pitchFamily="18" charset="0"/>
              </a:rPr>
              <a:t>Il a retrouvé la vue, la liberté              Il a recouvré la vue, la liberté</a:t>
            </a:r>
          </a:p>
          <a:p>
            <a:pPr algn="just">
              <a:spcAft>
                <a:spcPts val="0"/>
              </a:spcAft>
            </a:pPr>
            <a:r>
              <a:rPr lang="fr-FR" sz="2800" dirty="0">
                <a:latin typeface="Times New Roman" panose="02020603050405020304" pitchFamily="18" charset="0"/>
                <a:ea typeface="Times New Roman" panose="02020603050405020304" pitchFamily="18" charset="0"/>
              </a:rPr>
              <a:t>Il risque de l’emporter                      Il a des chances de l’emporter</a:t>
            </a:r>
            <a:endParaRPr lang="fr-FR"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87124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0654" y="1489593"/>
            <a:ext cx="9621982" cy="2462213"/>
          </a:xfrm>
          <a:prstGeom prst="rect">
            <a:avLst/>
          </a:prstGeom>
        </p:spPr>
        <p:txBody>
          <a:bodyPr wrap="square">
            <a:spAutoFit/>
          </a:bodyPr>
          <a:lstStyle/>
          <a:p>
            <a:pPr algn="just">
              <a:spcAft>
                <a:spcPts val="0"/>
              </a:spcAft>
            </a:pPr>
            <a:r>
              <a:rPr lang="fr-FR" sz="2800" dirty="0">
                <a:latin typeface="Times New Roman" panose="02020603050405020304" pitchFamily="18" charset="0"/>
                <a:ea typeface="Times New Roman" panose="02020603050405020304" pitchFamily="18" charset="0"/>
              </a:rPr>
              <a:t>Solutionner un problème                     Résoudre un problème</a:t>
            </a:r>
          </a:p>
          <a:p>
            <a:pPr algn="just">
              <a:spcAft>
                <a:spcPts val="0"/>
              </a:spcAft>
            </a:pPr>
            <a:r>
              <a:rPr lang="fr-FR" sz="2800" dirty="0">
                <a:latin typeface="Times New Roman" panose="02020603050405020304" pitchFamily="18" charset="0"/>
                <a:ea typeface="Times New Roman" panose="02020603050405020304" pitchFamily="18" charset="0"/>
              </a:rPr>
              <a:t>Engager des dépenses somptuaires Engager des dépenses exagérées</a:t>
            </a:r>
          </a:p>
          <a:p>
            <a:pPr algn="just">
              <a:spcAft>
                <a:spcPts val="0"/>
              </a:spcAft>
            </a:pPr>
            <a:r>
              <a:rPr lang="fr-FR" sz="2800" dirty="0">
                <a:latin typeface="Times New Roman" panose="02020603050405020304" pitchFamily="18" charset="0"/>
                <a:ea typeface="Times New Roman" panose="02020603050405020304" pitchFamily="18" charset="0"/>
              </a:rPr>
              <a:t>Cela l’a stupéfait                                 Cela l’a stupéfié</a:t>
            </a:r>
          </a:p>
          <a:p>
            <a:pPr algn="just">
              <a:spcAft>
                <a:spcPts val="0"/>
              </a:spcAft>
            </a:pPr>
            <a:r>
              <a:rPr lang="fr-FR" sz="2800" dirty="0">
                <a:latin typeface="Times New Roman" panose="02020603050405020304" pitchFamily="18" charset="0"/>
                <a:ea typeface="Times New Roman" panose="02020603050405020304" pitchFamily="18" charset="0"/>
              </a:rPr>
              <a:t>Lire sur le journal                                Lire dans le journal</a:t>
            </a:r>
          </a:p>
          <a:p>
            <a:pPr algn="just">
              <a:spcAft>
                <a:spcPts val="0"/>
              </a:spcAft>
            </a:pPr>
            <a:r>
              <a:rPr lang="fr-FR" sz="1400" dirty="0">
                <a:latin typeface="Times New Roman" panose="02020603050405020304" pitchFamily="18" charset="0"/>
                <a:ea typeface="Times New Roman" panose="02020603050405020304" pitchFamily="18" charset="0"/>
              </a:rPr>
              <a:t> </a:t>
            </a:r>
            <a:endParaRPr lang="fr-FR"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057790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5673" y="3244334"/>
            <a:ext cx="9081654" cy="646331"/>
          </a:xfrm>
          <a:prstGeom prst="rect">
            <a:avLst/>
          </a:prstGeom>
        </p:spPr>
        <p:txBody>
          <a:bodyPr wrap="square">
            <a:spAutoFit/>
          </a:bodyPr>
          <a:lstStyle/>
          <a:p>
            <a:r>
              <a:rPr lang="fr-FR" sz="3600" b="1" dirty="0">
                <a:latin typeface="Times New Roman" panose="02020603050405020304" pitchFamily="18" charset="0"/>
                <a:ea typeface="Calibri" panose="020F0502020204030204" pitchFamily="34" charset="0"/>
                <a:cs typeface="Times New Roman" panose="02020603050405020304" pitchFamily="18" charset="0"/>
              </a:rPr>
              <a:t>6. Notion de langage et communication </a:t>
            </a:r>
            <a:endParaRPr lang="fr-FR" sz="3600" dirty="0"/>
          </a:p>
        </p:txBody>
      </p:sp>
    </p:spTree>
    <p:extLst>
      <p:ext uri="{BB962C8B-B14F-4D97-AF65-F5344CB8AC3E}">
        <p14:creationId xmlns:p14="http://schemas.microsoft.com/office/powerpoint/2010/main" val="39114789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FD6D88-7CA6-474D-99D1-7010F1B4EF57}"/>
              </a:ext>
            </a:extLst>
          </p:cNvPr>
          <p:cNvSpPr/>
          <p:nvPr/>
        </p:nvSpPr>
        <p:spPr>
          <a:xfrm>
            <a:off x="1147482" y="2163611"/>
            <a:ext cx="9897036" cy="336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NOTION DE LANGAGE ET COMMUNICATION</a:t>
            </a:r>
            <a:endParaRPr lang="fr-BF" sz="2400" b="1" dirty="0"/>
          </a:p>
        </p:txBody>
      </p:sp>
      <p:sp>
        <p:nvSpPr>
          <p:cNvPr id="5" name="Rectangle 4">
            <a:extLst>
              <a:ext uri="{FF2B5EF4-FFF2-40B4-BE49-F238E27FC236}">
                <a16:creationId xmlns:a16="http://schemas.microsoft.com/office/drawing/2014/main" id="{5195B161-DD13-4CE3-A12D-E1CEF1A5B661}"/>
              </a:ext>
            </a:extLst>
          </p:cNvPr>
          <p:cNvSpPr/>
          <p:nvPr/>
        </p:nvSpPr>
        <p:spPr>
          <a:xfrm>
            <a:off x="4874558" y="1374716"/>
            <a:ext cx="2442883" cy="336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LANGAGE</a:t>
            </a:r>
            <a:endParaRPr lang="fr-BF" sz="2400" b="1" dirty="0"/>
          </a:p>
        </p:txBody>
      </p:sp>
      <p:sp>
        <p:nvSpPr>
          <p:cNvPr id="6" name="Rectangle 5">
            <a:extLst>
              <a:ext uri="{FF2B5EF4-FFF2-40B4-BE49-F238E27FC236}">
                <a16:creationId xmlns:a16="http://schemas.microsoft.com/office/drawing/2014/main" id="{6CA83824-C0CA-4329-99B2-46B57BBE3C1F}"/>
              </a:ext>
            </a:extLst>
          </p:cNvPr>
          <p:cNvSpPr/>
          <p:nvPr/>
        </p:nvSpPr>
        <p:spPr>
          <a:xfrm>
            <a:off x="7915832" y="581339"/>
            <a:ext cx="1837768" cy="336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REGISTRES</a:t>
            </a:r>
            <a:endParaRPr lang="fr-BF" sz="2400" b="1" dirty="0"/>
          </a:p>
        </p:txBody>
      </p:sp>
      <p:sp>
        <p:nvSpPr>
          <p:cNvPr id="7" name="Rectangle 6">
            <a:extLst>
              <a:ext uri="{FF2B5EF4-FFF2-40B4-BE49-F238E27FC236}">
                <a16:creationId xmlns:a16="http://schemas.microsoft.com/office/drawing/2014/main" id="{919E97AB-A76C-43F0-8898-733C1A0A6360}"/>
              </a:ext>
            </a:extLst>
          </p:cNvPr>
          <p:cNvSpPr/>
          <p:nvPr/>
        </p:nvSpPr>
        <p:spPr>
          <a:xfrm>
            <a:off x="5177115" y="581340"/>
            <a:ext cx="1837765" cy="3675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DEFINITION</a:t>
            </a:r>
            <a:endParaRPr lang="fr-BF" sz="2400" b="1" dirty="0"/>
          </a:p>
        </p:txBody>
      </p:sp>
      <p:sp>
        <p:nvSpPr>
          <p:cNvPr id="8" name="Rectangle 7">
            <a:extLst>
              <a:ext uri="{FF2B5EF4-FFF2-40B4-BE49-F238E27FC236}">
                <a16:creationId xmlns:a16="http://schemas.microsoft.com/office/drawing/2014/main" id="{5B2FC932-4D8B-4950-A636-D42470B91C3B}"/>
              </a:ext>
            </a:extLst>
          </p:cNvPr>
          <p:cNvSpPr/>
          <p:nvPr/>
        </p:nvSpPr>
        <p:spPr>
          <a:xfrm>
            <a:off x="2296047" y="574753"/>
            <a:ext cx="1837764" cy="3675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TYPES</a:t>
            </a:r>
            <a:endParaRPr lang="fr-BF" sz="2400" b="1" dirty="0"/>
          </a:p>
        </p:txBody>
      </p:sp>
      <p:sp>
        <p:nvSpPr>
          <p:cNvPr id="9" name="Flèche : haut 8">
            <a:extLst>
              <a:ext uri="{FF2B5EF4-FFF2-40B4-BE49-F238E27FC236}">
                <a16:creationId xmlns:a16="http://schemas.microsoft.com/office/drawing/2014/main" id="{B1CA64C4-996D-4925-8519-45CC743694C1}"/>
              </a:ext>
            </a:extLst>
          </p:cNvPr>
          <p:cNvSpPr/>
          <p:nvPr/>
        </p:nvSpPr>
        <p:spPr>
          <a:xfrm>
            <a:off x="6024280" y="1742269"/>
            <a:ext cx="143436" cy="33617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10" name="Flèche : haut 9">
            <a:extLst>
              <a:ext uri="{FF2B5EF4-FFF2-40B4-BE49-F238E27FC236}">
                <a16:creationId xmlns:a16="http://schemas.microsoft.com/office/drawing/2014/main" id="{79F9D336-DACA-414C-805C-BE94024CC802}"/>
              </a:ext>
            </a:extLst>
          </p:cNvPr>
          <p:cNvSpPr/>
          <p:nvPr/>
        </p:nvSpPr>
        <p:spPr>
          <a:xfrm>
            <a:off x="6024280" y="975790"/>
            <a:ext cx="143436" cy="33617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11" name="Flèche : haut 10">
            <a:extLst>
              <a:ext uri="{FF2B5EF4-FFF2-40B4-BE49-F238E27FC236}">
                <a16:creationId xmlns:a16="http://schemas.microsoft.com/office/drawing/2014/main" id="{733E9A07-70C9-4C7D-A520-1F2758E5F989}"/>
              </a:ext>
            </a:extLst>
          </p:cNvPr>
          <p:cNvSpPr/>
          <p:nvPr/>
        </p:nvSpPr>
        <p:spPr>
          <a:xfrm rot="16200000">
            <a:off x="3933320" y="784209"/>
            <a:ext cx="107310" cy="1544089"/>
          </a:xfrm>
          <a:prstGeom prst="upArrow">
            <a:avLst>
              <a:gd name="adj1" fmla="val 50000"/>
              <a:gd name="adj2"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12" name="Flèche : haut 11">
            <a:extLst>
              <a:ext uri="{FF2B5EF4-FFF2-40B4-BE49-F238E27FC236}">
                <a16:creationId xmlns:a16="http://schemas.microsoft.com/office/drawing/2014/main" id="{B96B1DC3-4E9B-4A17-A9EC-104F348F42B0}"/>
              </a:ext>
            </a:extLst>
          </p:cNvPr>
          <p:cNvSpPr/>
          <p:nvPr/>
        </p:nvSpPr>
        <p:spPr>
          <a:xfrm>
            <a:off x="3161140" y="1043025"/>
            <a:ext cx="143436" cy="533132"/>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13" name="Flèche : haut 12">
            <a:extLst>
              <a:ext uri="{FF2B5EF4-FFF2-40B4-BE49-F238E27FC236}">
                <a16:creationId xmlns:a16="http://schemas.microsoft.com/office/drawing/2014/main" id="{DF773842-B3D0-4BE1-93E5-A4001AE38825}"/>
              </a:ext>
            </a:extLst>
          </p:cNvPr>
          <p:cNvSpPr/>
          <p:nvPr/>
        </p:nvSpPr>
        <p:spPr>
          <a:xfrm rot="16200000">
            <a:off x="8103067" y="784209"/>
            <a:ext cx="107310" cy="1544089"/>
          </a:xfrm>
          <a:prstGeom prst="upArrow">
            <a:avLst>
              <a:gd name="adj1" fmla="val 50000"/>
              <a:gd name="adj2"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15" name="Flèche : haut 14">
            <a:extLst>
              <a:ext uri="{FF2B5EF4-FFF2-40B4-BE49-F238E27FC236}">
                <a16:creationId xmlns:a16="http://schemas.microsoft.com/office/drawing/2014/main" id="{F48D122A-9578-4750-AF5F-3C732B34759D}"/>
              </a:ext>
            </a:extLst>
          </p:cNvPr>
          <p:cNvSpPr/>
          <p:nvPr/>
        </p:nvSpPr>
        <p:spPr>
          <a:xfrm>
            <a:off x="8830155" y="1043025"/>
            <a:ext cx="143436" cy="533132"/>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16" name="Accolade ouvrante 15">
            <a:extLst>
              <a:ext uri="{FF2B5EF4-FFF2-40B4-BE49-F238E27FC236}">
                <a16:creationId xmlns:a16="http://schemas.microsoft.com/office/drawing/2014/main" id="{715172E9-DDE8-46F6-A6E3-FEC451929153}"/>
              </a:ext>
            </a:extLst>
          </p:cNvPr>
          <p:cNvSpPr/>
          <p:nvPr/>
        </p:nvSpPr>
        <p:spPr>
          <a:xfrm>
            <a:off x="9929329" y="405339"/>
            <a:ext cx="276989" cy="719556"/>
          </a:xfrm>
          <a:prstGeom prst="leftBrace">
            <a:avLst>
              <a:gd name="adj1" fmla="val 9774"/>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F"/>
          </a:p>
        </p:txBody>
      </p:sp>
      <p:sp>
        <p:nvSpPr>
          <p:cNvPr id="17" name="Rectangle 16">
            <a:extLst>
              <a:ext uri="{FF2B5EF4-FFF2-40B4-BE49-F238E27FC236}">
                <a16:creationId xmlns:a16="http://schemas.microsoft.com/office/drawing/2014/main" id="{531AB96B-9291-4DF5-BB54-8281684BAD21}"/>
              </a:ext>
            </a:extLst>
          </p:cNvPr>
          <p:cNvSpPr/>
          <p:nvPr/>
        </p:nvSpPr>
        <p:spPr>
          <a:xfrm>
            <a:off x="10273553" y="236062"/>
            <a:ext cx="1011815" cy="338554"/>
          </a:xfrm>
          <a:prstGeom prst="rect">
            <a:avLst/>
          </a:prstGeom>
          <a:noFill/>
        </p:spPr>
        <p:txBody>
          <a:bodyPr wrap="none" lIns="91440" tIns="45720" rIns="91440" bIns="45720">
            <a:spAutoFit/>
          </a:bodyPr>
          <a:lstStyle/>
          <a:p>
            <a:pPr algn="ctr"/>
            <a:r>
              <a:rPr lang="fr-FR" sz="1600" b="0" cap="none" spc="0" dirty="0">
                <a:ln w="0"/>
                <a:solidFill>
                  <a:schemeClr val="tx1"/>
                </a:solidFill>
                <a:effectLst>
                  <a:outerShdw blurRad="38100" dist="19050" dir="2700000" algn="tl" rotWithShape="0">
                    <a:schemeClr val="dk1">
                      <a:alpha val="40000"/>
                    </a:schemeClr>
                  </a:outerShdw>
                </a:effectLst>
              </a:rPr>
              <a:t>SOUTENU</a:t>
            </a:r>
          </a:p>
        </p:txBody>
      </p:sp>
      <p:sp>
        <p:nvSpPr>
          <p:cNvPr id="18" name="Rectangle 17">
            <a:extLst>
              <a:ext uri="{FF2B5EF4-FFF2-40B4-BE49-F238E27FC236}">
                <a16:creationId xmlns:a16="http://schemas.microsoft.com/office/drawing/2014/main" id="{F7E15521-96E6-4845-A145-8F4F3678ED34}"/>
              </a:ext>
            </a:extLst>
          </p:cNvPr>
          <p:cNvSpPr/>
          <p:nvPr/>
        </p:nvSpPr>
        <p:spPr>
          <a:xfrm>
            <a:off x="10257419" y="595840"/>
            <a:ext cx="1022845" cy="338554"/>
          </a:xfrm>
          <a:prstGeom prst="rect">
            <a:avLst/>
          </a:prstGeom>
          <a:noFill/>
        </p:spPr>
        <p:txBody>
          <a:bodyPr wrap="none" lIns="91440" tIns="45720" rIns="91440" bIns="45720">
            <a:spAutoFit/>
          </a:bodyPr>
          <a:lstStyle/>
          <a:p>
            <a:pPr algn="ctr"/>
            <a:r>
              <a:rPr lang="fr-FR" sz="1600" dirty="0">
                <a:ln w="0"/>
                <a:effectLst>
                  <a:outerShdw blurRad="38100" dist="19050" dir="2700000" algn="tl" rotWithShape="0">
                    <a:schemeClr val="dk1">
                      <a:alpha val="40000"/>
                    </a:schemeClr>
                  </a:outerShdw>
                </a:effectLst>
              </a:rPr>
              <a:t>COURANT</a:t>
            </a:r>
            <a:endParaRPr lang="fr-FR" sz="1600" b="0" cap="none" spc="0" dirty="0">
              <a:ln w="0"/>
              <a:solidFill>
                <a:schemeClr val="tx1"/>
              </a:solidFill>
              <a:effectLst>
                <a:outerShdw blurRad="38100" dist="19050" dir="2700000" algn="tl" rotWithShape="0">
                  <a:schemeClr val="dk1">
                    <a:alpha val="40000"/>
                  </a:schemeClr>
                </a:outerShdw>
              </a:effectLst>
            </a:endParaRPr>
          </a:p>
        </p:txBody>
      </p:sp>
      <p:sp>
        <p:nvSpPr>
          <p:cNvPr id="19" name="Rectangle 18">
            <a:extLst>
              <a:ext uri="{FF2B5EF4-FFF2-40B4-BE49-F238E27FC236}">
                <a16:creationId xmlns:a16="http://schemas.microsoft.com/office/drawing/2014/main" id="{71B6058A-6A9C-43E7-8B32-348612A07768}"/>
              </a:ext>
            </a:extLst>
          </p:cNvPr>
          <p:cNvSpPr/>
          <p:nvPr/>
        </p:nvSpPr>
        <p:spPr>
          <a:xfrm>
            <a:off x="10270864" y="934262"/>
            <a:ext cx="963405" cy="338554"/>
          </a:xfrm>
          <a:prstGeom prst="rect">
            <a:avLst/>
          </a:prstGeom>
          <a:noFill/>
        </p:spPr>
        <p:txBody>
          <a:bodyPr wrap="none" lIns="91440" tIns="45720" rIns="91440" bIns="45720">
            <a:spAutoFit/>
          </a:bodyPr>
          <a:lstStyle/>
          <a:p>
            <a:pPr algn="ctr"/>
            <a:r>
              <a:rPr lang="fr-FR" sz="1600" b="0" cap="none" spc="0" dirty="0">
                <a:ln w="0"/>
                <a:solidFill>
                  <a:schemeClr val="tx1"/>
                </a:solidFill>
                <a:effectLst>
                  <a:outerShdw blurRad="38100" dist="19050" dir="2700000" algn="tl" rotWithShape="0">
                    <a:schemeClr val="dk1">
                      <a:alpha val="40000"/>
                    </a:schemeClr>
                  </a:outerShdw>
                </a:effectLst>
              </a:rPr>
              <a:t>FAMILIER</a:t>
            </a:r>
          </a:p>
        </p:txBody>
      </p:sp>
      <p:sp>
        <p:nvSpPr>
          <p:cNvPr id="20" name="Accolade ouvrante 19">
            <a:extLst>
              <a:ext uri="{FF2B5EF4-FFF2-40B4-BE49-F238E27FC236}">
                <a16:creationId xmlns:a16="http://schemas.microsoft.com/office/drawing/2014/main" id="{1F46A71E-DDD4-422D-B8FC-EB63EE37AA60}"/>
              </a:ext>
            </a:extLst>
          </p:cNvPr>
          <p:cNvSpPr/>
          <p:nvPr/>
        </p:nvSpPr>
        <p:spPr>
          <a:xfrm flipH="1">
            <a:off x="1812395" y="218796"/>
            <a:ext cx="319575" cy="1092642"/>
          </a:xfrm>
          <a:prstGeom prst="leftBrace">
            <a:avLst>
              <a:gd name="adj1" fmla="val 9774"/>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F"/>
          </a:p>
        </p:txBody>
      </p:sp>
      <p:sp>
        <p:nvSpPr>
          <p:cNvPr id="21" name="Rectangle 20">
            <a:extLst>
              <a:ext uri="{FF2B5EF4-FFF2-40B4-BE49-F238E27FC236}">
                <a16:creationId xmlns:a16="http://schemas.microsoft.com/office/drawing/2014/main" id="{8F87DDC5-8A09-4EEB-834F-B38A776B9E10}"/>
              </a:ext>
            </a:extLst>
          </p:cNvPr>
          <p:cNvSpPr/>
          <p:nvPr/>
        </p:nvSpPr>
        <p:spPr>
          <a:xfrm>
            <a:off x="-12851" y="51090"/>
            <a:ext cx="1784592" cy="338554"/>
          </a:xfrm>
          <a:prstGeom prst="rect">
            <a:avLst/>
          </a:prstGeom>
          <a:noFill/>
        </p:spPr>
        <p:txBody>
          <a:bodyPr wrap="none" lIns="91440" tIns="45720" rIns="91440" bIns="45720">
            <a:spAutoFit/>
          </a:bodyPr>
          <a:lstStyle/>
          <a:p>
            <a:pPr algn="ctr"/>
            <a:r>
              <a:rPr lang="fr-FR" sz="1600" dirty="0">
                <a:ln w="0"/>
                <a:effectLst>
                  <a:outerShdw blurRad="38100" dist="19050" dir="2700000" algn="tl" rotWithShape="0">
                    <a:schemeClr val="dk1">
                      <a:alpha val="40000"/>
                    </a:schemeClr>
                  </a:outerShdw>
                </a:effectLst>
              </a:rPr>
              <a:t>LANGAGE HUMAIN</a:t>
            </a:r>
            <a:endParaRPr lang="fr-FR" sz="1600" b="0" cap="none" spc="0" dirty="0">
              <a:ln w="0"/>
              <a:solidFill>
                <a:schemeClr val="tx1"/>
              </a:solidFill>
              <a:effectLst>
                <a:outerShdw blurRad="38100" dist="19050" dir="2700000" algn="tl" rotWithShape="0">
                  <a:schemeClr val="dk1">
                    <a:alpha val="40000"/>
                  </a:schemeClr>
                </a:outerShdw>
              </a:effectLst>
            </a:endParaRPr>
          </a:p>
        </p:txBody>
      </p:sp>
      <p:sp>
        <p:nvSpPr>
          <p:cNvPr id="22" name="Rectangle 21">
            <a:extLst>
              <a:ext uri="{FF2B5EF4-FFF2-40B4-BE49-F238E27FC236}">
                <a16:creationId xmlns:a16="http://schemas.microsoft.com/office/drawing/2014/main" id="{4D0D3B78-3019-4E4A-BA13-7E6CC5235218}"/>
              </a:ext>
            </a:extLst>
          </p:cNvPr>
          <p:cNvSpPr/>
          <p:nvPr/>
        </p:nvSpPr>
        <p:spPr>
          <a:xfrm>
            <a:off x="56530" y="559182"/>
            <a:ext cx="1730090" cy="338554"/>
          </a:xfrm>
          <a:prstGeom prst="rect">
            <a:avLst/>
          </a:prstGeom>
          <a:noFill/>
        </p:spPr>
        <p:txBody>
          <a:bodyPr wrap="none" lIns="91440" tIns="45720" rIns="91440" bIns="45720">
            <a:spAutoFit/>
          </a:bodyPr>
          <a:lstStyle/>
          <a:p>
            <a:pPr algn="r"/>
            <a:r>
              <a:rPr lang="fr-FR" sz="1600" dirty="0">
                <a:ln w="0"/>
                <a:effectLst>
                  <a:outerShdw blurRad="38100" dist="19050" dir="2700000" algn="tl" rotWithShape="0">
                    <a:schemeClr val="dk1">
                      <a:alpha val="40000"/>
                    </a:schemeClr>
                  </a:outerShdw>
                </a:effectLst>
              </a:rPr>
              <a:t>LANGAGE ANIMAL</a:t>
            </a:r>
            <a:endParaRPr lang="fr-FR" sz="1600" b="0" cap="none" spc="0" dirty="0">
              <a:ln w="0"/>
              <a:solidFill>
                <a:schemeClr val="tx1"/>
              </a:solidFill>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id="{7634EFD6-C766-4F9E-AB20-A952837CC87B}"/>
              </a:ext>
            </a:extLst>
          </p:cNvPr>
          <p:cNvSpPr/>
          <p:nvPr/>
        </p:nvSpPr>
        <p:spPr>
          <a:xfrm>
            <a:off x="-37579" y="904608"/>
            <a:ext cx="1769652" cy="584775"/>
          </a:xfrm>
          <a:prstGeom prst="rect">
            <a:avLst/>
          </a:prstGeom>
          <a:noFill/>
        </p:spPr>
        <p:txBody>
          <a:bodyPr wrap="none" lIns="91440" tIns="45720" rIns="91440" bIns="45720">
            <a:spAutoFit/>
          </a:bodyPr>
          <a:lstStyle/>
          <a:p>
            <a:pPr algn="r"/>
            <a:r>
              <a:rPr lang="fr-FR" sz="1600" dirty="0">
                <a:ln w="0"/>
                <a:effectLst>
                  <a:outerShdw blurRad="38100" dist="19050" dir="2700000" algn="tl" rotWithShape="0">
                    <a:schemeClr val="dk1">
                      <a:alpha val="40000"/>
                    </a:schemeClr>
                  </a:outerShdw>
                </a:effectLst>
              </a:rPr>
              <a:t>LANGAGE DE</a:t>
            </a:r>
          </a:p>
          <a:p>
            <a:pPr algn="r"/>
            <a:r>
              <a:rPr lang="fr-FR" sz="1600" dirty="0">
                <a:ln w="0"/>
                <a:effectLst>
                  <a:outerShdw blurRad="38100" dist="19050" dir="2700000" algn="tl" rotWithShape="0">
                    <a:schemeClr val="dk1">
                      <a:alpha val="40000"/>
                    </a:schemeClr>
                  </a:outerShdw>
                </a:effectLst>
              </a:rPr>
              <a:t>PROGRAMMATION</a:t>
            </a:r>
            <a:endParaRPr lang="fr-FR" sz="1600" b="0" cap="none" spc="0" dirty="0">
              <a:ln w="0"/>
              <a:solidFill>
                <a:schemeClr val="tx1"/>
              </a:solidFill>
              <a:effectLst>
                <a:outerShdw blurRad="38100" dist="19050" dir="2700000" algn="tl" rotWithShape="0">
                  <a:schemeClr val="dk1">
                    <a:alpha val="40000"/>
                  </a:schemeClr>
                </a:outerShdw>
              </a:effectLst>
            </a:endParaRPr>
          </a:p>
        </p:txBody>
      </p:sp>
      <p:sp>
        <p:nvSpPr>
          <p:cNvPr id="24" name="Ellipse 23">
            <a:extLst>
              <a:ext uri="{FF2B5EF4-FFF2-40B4-BE49-F238E27FC236}">
                <a16:creationId xmlns:a16="http://schemas.microsoft.com/office/drawing/2014/main" id="{FC5D5DDA-1099-48A6-97C1-D1A271FB6743}"/>
              </a:ext>
            </a:extLst>
          </p:cNvPr>
          <p:cNvSpPr/>
          <p:nvPr/>
        </p:nvSpPr>
        <p:spPr>
          <a:xfrm>
            <a:off x="10159253" y="328612"/>
            <a:ext cx="147917" cy="1479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25" name="Ellipse 24">
            <a:extLst>
              <a:ext uri="{FF2B5EF4-FFF2-40B4-BE49-F238E27FC236}">
                <a16:creationId xmlns:a16="http://schemas.microsoft.com/office/drawing/2014/main" id="{12938095-EFD2-4E20-8FD0-2BCCE3527D1D}"/>
              </a:ext>
            </a:extLst>
          </p:cNvPr>
          <p:cNvSpPr/>
          <p:nvPr/>
        </p:nvSpPr>
        <p:spPr>
          <a:xfrm>
            <a:off x="10152529" y="696698"/>
            <a:ext cx="147917" cy="1479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26" name="Ellipse 25">
            <a:extLst>
              <a:ext uri="{FF2B5EF4-FFF2-40B4-BE49-F238E27FC236}">
                <a16:creationId xmlns:a16="http://schemas.microsoft.com/office/drawing/2014/main" id="{CF96C4AF-D931-4ECE-AF50-93B74B08B567}"/>
              </a:ext>
            </a:extLst>
          </p:cNvPr>
          <p:cNvSpPr/>
          <p:nvPr/>
        </p:nvSpPr>
        <p:spPr>
          <a:xfrm>
            <a:off x="10170459" y="1023909"/>
            <a:ext cx="147917" cy="1479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27" name="Ellipse 26">
            <a:extLst>
              <a:ext uri="{FF2B5EF4-FFF2-40B4-BE49-F238E27FC236}">
                <a16:creationId xmlns:a16="http://schemas.microsoft.com/office/drawing/2014/main" id="{89ACCFBA-1F53-4AD7-A4FF-C7C4A7E72C38}"/>
              </a:ext>
            </a:extLst>
          </p:cNvPr>
          <p:cNvSpPr/>
          <p:nvPr/>
        </p:nvSpPr>
        <p:spPr>
          <a:xfrm>
            <a:off x="1678626" y="158284"/>
            <a:ext cx="147917" cy="1479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29" name="Ellipse 28">
            <a:extLst>
              <a:ext uri="{FF2B5EF4-FFF2-40B4-BE49-F238E27FC236}">
                <a16:creationId xmlns:a16="http://schemas.microsoft.com/office/drawing/2014/main" id="{5793352C-CF8F-4312-A39C-28083037A71D}"/>
              </a:ext>
            </a:extLst>
          </p:cNvPr>
          <p:cNvSpPr/>
          <p:nvPr/>
        </p:nvSpPr>
        <p:spPr>
          <a:xfrm>
            <a:off x="1763791" y="701889"/>
            <a:ext cx="147917" cy="1479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30" name="Ellipse 29">
            <a:extLst>
              <a:ext uri="{FF2B5EF4-FFF2-40B4-BE49-F238E27FC236}">
                <a16:creationId xmlns:a16="http://schemas.microsoft.com/office/drawing/2014/main" id="{AAB8CE8B-DB97-44B7-8F76-484A12897316}"/>
              </a:ext>
            </a:extLst>
          </p:cNvPr>
          <p:cNvSpPr/>
          <p:nvPr/>
        </p:nvSpPr>
        <p:spPr>
          <a:xfrm>
            <a:off x="1701039" y="1229563"/>
            <a:ext cx="147917" cy="1479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31" name="Rectangle 30">
            <a:extLst>
              <a:ext uri="{FF2B5EF4-FFF2-40B4-BE49-F238E27FC236}">
                <a16:creationId xmlns:a16="http://schemas.microsoft.com/office/drawing/2014/main" id="{408E13D3-810E-4ABE-93B9-0C3F32BE3BDC}"/>
              </a:ext>
            </a:extLst>
          </p:cNvPr>
          <p:cNvSpPr/>
          <p:nvPr/>
        </p:nvSpPr>
        <p:spPr>
          <a:xfrm>
            <a:off x="4740992" y="34510"/>
            <a:ext cx="2769492" cy="461665"/>
          </a:xfrm>
          <a:prstGeom prst="rect">
            <a:avLst/>
          </a:prstGeom>
          <a:noFill/>
        </p:spPr>
        <p:txBody>
          <a:bodyPr wrap="square" lIns="91440" tIns="45720" rIns="91440" bIns="45720">
            <a:spAutoFit/>
          </a:bodyPr>
          <a:lstStyle/>
          <a:p>
            <a:pPr algn="ctr"/>
            <a:r>
              <a:rPr lang="fr-FR" sz="1200" dirty="0">
                <a:ln w="0"/>
                <a:effectLst>
                  <a:outerShdw blurRad="38100" dist="19050" dir="2700000" algn="tl" rotWithShape="0">
                    <a:schemeClr val="dk1">
                      <a:alpha val="40000"/>
                    </a:schemeClr>
                  </a:outerShdw>
                </a:effectLst>
              </a:rPr>
              <a:t>UN LANGAGE EST UN SYSTÈME DE SYGNES QUI SERT DE COMMUNICATION</a:t>
            </a:r>
            <a:endParaRPr lang="fr-FR" sz="1200" b="0" cap="none" spc="0" dirty="0">
              <a:ln w="0"/>
              <a:solidFill>
                <a:schemeClr val="tx1"/>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1BF2C48F-9288-4ECF-BB19-B1017866C8A3}"/>
              </a:ext>
            </a:extLst>
          </p:cNvPr>
          <p:cNvSpPr/>
          <p:nvPr/>
        </p:nvSpPr>
        <p:spPr>
          <a:xfrm>
            <a:off x="4849751" y="2949073"/>
            <a:ext cx="2635929" cy="336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COMMUNICATION</a:t>
            </a:r>
            <a:endParaRPr lang="fr-BF" sz="2400" b="1" dirty="0"/>
          </a:p>
        </p:txBody>
      </p:sp>
      <p:sp>
        <p:nvSpPr>
          <p:cNvPr id="33" name="Flèche : haut 32">
            <a:extLst>
              <a:ext uri="{FF2B5EF4-FFF2-40B4-BE49-F238E27FC236}">
                <a16:creationId xmlns:a16="http://schemas.microsoft.com/office/drawing/2014/main" id="{5F394FB0-3C4B-4B0E-82D2-E56916A19F60}"/>
              </a:ext>
            </a:extLst>
          </p:cNvPr>
          <p:cNvSpPr/>
          <p:nvPr/>
        </p:nvSpPr>
        <p:spPr>
          <a:xfrm rot="10800000">
            <a:off x="6024280" y="2550812"/>
            <a:ext cx="143436" cy="33617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34" name="Rectangle 33">
            <a:extLst>
              <a:ext uri="{FF2B5EF4-FFF2-40B4-BE49-F238E27FC236}">
                <a16:creationId xmlns:a16="http://schemas.microsoft.com/office/drawing/2014/main" id="{855C11CB-1673-40D9-B030-80AB4D18979C}"/>
              </a:ext>
            </a:extLst>
          </p:cNvPr>
          <p:cNvSpPr/>
          <p:nvPr/>
        </p:nvSpPr>
        <p:spPr>
          <a:xfrm>
            <a:off x="2791416" y="3714502"/>
            <a:ext cx="1837765" cy="3675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DEFINITION</a:t>
            </a:r>
            <a:endParaRPr lang="fr-BF" sz="2400" b="1" dirty="0"/>
          </a:p>
        </p:txBody>
      </p:sp>
      <p:sp>
        <p:nvSpPr>
          <p:cNvPr id="35" name="Rectangle 34">
            <a:extLst>
              <a:ext uri="{FF2B5EF4-FFF2-40B4-BE49-F238E27FC236}">
                <a16:creationId xmlns:a16="http://schemas.microsoft.com/office/drawing/2014/main" id="{21884F82-2843-4A20-8E6E-3FB55ECD20D0}"/>
              </a:ext>
            </a:extLst>
          </p:cNvPr>
          <p:cNvSpPr/>
          <p:nvPr/>
        </p:nvSpPr>
        <p:spPr>
          <a:xfrm>
            <a:off x="658364" y="3714502"/>
            <a:ext cx="1585119" cy="3675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TYPES</a:t>
            </a:r>
            <a:endParaRPr lang="fr-BF" sz="2400" b="1" dirty="0"/>
          </a:p>
        </p:txBody>
      </p:sp>
      <p:sp>
        <p:nvSpPr>
          <p:cNvPr id="36" name="Rectangle 35">
            <a:extLst>
              <a:ext uri="{FF2B5EF4-FFF2-40B4-BE49-F238E27FC236}">
                <a16:creationId xmlns:a16="http://schemas.microsoft.com/office/drawing/2014/main" id="{F6ABE94D-4E8B-49BC-964C-07986AC02816}"/>
              </a:ext>
            </a:extLst>
          </p:cNvPr>
          <p:cNvSpPr/>
          <p:nvPr/>
        </p:nvSpPr>
        <p:spPr>
          <a:xfrm>
            <a:off x="5177114" y="3714502"/>
            <a:ext cx="1837765" cy="3675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NIVEAUX</a:t>
            </a:r>
            <a:endParaRPr lang="fr-BF" sz="2400" b="1" dirty="0"/>
          </a:p>
        </p:txBody>
      </p:sp>
      <p:sp>
        <p:nvSpPr>
          <p:cNvPr id="37" name="Rectangle 36">
            <a:extLst>
              <a:ext uri="{FF2B5EF4-FFF2-40B4-BE49-F238E27FC236}">
                <a16:creationId xmlns:a16="http://schemas.microsoft.com/office/drawing/2014/main" id="{4375855F-9AE1-4E62-B81B-72719AF94234}"/>
              </a:ext>
            </a:extLst>
          </p:cNvPr>
          <p:cNvSpPr/>
          <p:nvPr/>
        </p:nvSpPr>
        <p:spPr>
          <a:xfrm>
            <a:off x="7562812" y="3700003"/>
            <a:ext cx="3999419" cy="3675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t>ELEMENTS CARACTERISTIQUE</a:t>
            </a:r>
            <a:endParaRPr lang="fr-BF" sz="2400" b="1" dirty="0"/>
          </a:p>
        </p:txBody>
      </p:sp>
      <p:sp>
        <p:nvSpPr>
          <p:cNvPr id="38" name="Flèche : haut 37">
            <a:extLst>
              <a:ext uri="{FF2B5EF4-FFF2-40B4-BE49-F238E27FC236}">
                <a16:creationId xmlns:a16="http://schemas.microsoft.com/office/drawing/2014/main" id="{6AE80CB0-0C8E-460A-A0B8-E94D8E92E285}"/>
              </a:ext>
            </a:extLst>
          </p:cNvPr>
          <p:cNvSpPr/>
          <p:nvPr/>
        </p:nvSpPr>
        <p:spPr>
          <a:xfrm rot="10800000">
            <a:off x="6024280" y="3343520"/>
            <a:ext cx="143436" cy="33617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39" name="Flèche : haut 38">
            <a:extLst>
              <a:ext uri="{FF2B5EF4-FFF2-40B4-BE49-F238E27FC236}">
                <a16:creationId xmlns:a16="http://schemas.microsoft.com/office/drawing/2014/main" id="{36048FEE-DE13-4CBA-8BB6-FE8253EAB446}"/>
              </a:ext>
            </a:extLst>
          </p:cNvPr>
          <p:cNvSpPr/>
          <p:nvPr/>
        </p:nvSpPr>
        <p:spPr>
          <a:xfrm rot="16200000">
            <a:off x="3036004" y="1422837"/>
            <a:ext cx="133484" cy="3393240"/>
          </a:xfrm>
          <a:prstGeom prst="upArrow">
            <a:avLst>
              <a:gd name="adj1" fmla="val 50000"/>
              <a:gd name="adj2"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40" name="Flèche : haut 39">
            <a:extLst>
              <a:ext uri="{FF2B5EF4-FFF2-40B4-BE49-F238E27FC236}">
                <a16:creationId xmlns:a16="http://schemas.microsoft.com/office/drawing/2014/main" id="{43F7C0AD-7291-4BE8-9B93-6F39E6F30F11}"/>
              </a:ext>
            </a:extLst>
          </p:cNvPr>
          <p:cNvSpPr/>
          <p:nvPr/>
        </p:nvSpPr>
        <p:spPr>
          <a:xfrm rot="10800000">
            <a:off x="3638580" y="3110318"/>
            <a:ext cx="143436" cy="533132"/>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42" name="Flèche : haut 41">
            <a:extLst>
              <a:ext uri="{FF2B5EF4-FFF2-40B4-BE49-F238E27FC236}">
                <a16:creationId xmlns:a16="http://schemas.microsoft.com/office/drawing/2014/main" id="{D035E845-545C-44A5-9192-0729D5BC627B}"/>
              </a:ext>
            </a:extLst>
          </p:cNvPr>
          <p:cNvSpPr/>
          <p:nvPr/>
        </p:nvSpPr>
        <p:spPr>
          <a:xfrm rot="16200000">
            <a:off x="8619133" y="2038283"/>
            <a:ext cx="100943" cy="2167994"/>
          </a:xfrm>
          <a:prstGeom prst="upArrow">
            <a:avLst>
              <a:gd name="adj1" fmla="val 50000"/>
              <a:gd name="adj2"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43" name="Flèche : haut 42">
            <a:extLst>
              <a:ext uri="{FF2B5EF4-FFF2-40B4-BE49-F238E27FC236}">
                <a16:creationId xmlns:a16="http://schemas.microsoft.com/office/drawing/2014/main" id="{077727D3-0E55-4BFB-964B-8C4D6F5CF976}"/>
              </a:ext>
            </a:extLst>
          </p:cNvPr>
          <p:cNvSpPr/>
          <p:nvPr/>
        </p:nvSpPr>
        <p:spPr>
          <a:xfrm rot="10800000">
            <a:off x="9642778" y="3108467"/>
            <a:ext cx="143436" cy="533132"/>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45" name="Rectangle 44">
            <a:extLst>
              <a:ext uri="{FF2B5EF4-FFF2-40B4-BE49-F238E27FC236}">
                <a16:creationId xmlns:a16="http://schemas.microsoft.com/office/drawing/2014/main" id="{448587C1-5042-416A-A213-04471E0856B5}"/>
              </a:ext>
            </a:extLst>
          </p:cNvPr>
          <p:cNvSpPr/>
          <p:nvPr/>
        </p:nvSpPr>
        <p:spPr>
          <a:xfrm>
            <a:off x="721109" y="4412181"/>
            <a:ext cx="3528162" cy="3675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a:t>COMMUNICATION INTERPERSONNELLE</a:t>
            </a:r>
            <a:endParaRPr lang="fr-BF" sz="1600" b="1" dirty="0"/>
          </a:p>
        </p:txBody>
      </p:sp>
      <p:sp>
        <p:nvSpPr>
          <p:cNvPr id="46" name="Flèche : haut 45">
            <a:extLst>
              <a:ext uri="{FF2B5EF4-FFF2-40B4-BE49-F238E27FC236}">
                <a16:creationId xmlns:a16="http://schemas.microsoft.com/office/drawing/2014/main" id="{B54E12A7-E648-4479-9126-28812BC2C42B}"/>
              </a:ext>
            </a:extLst>
          </p:cNvPr>
          <p:cNvSpPr/>
          <p:nvPr/>
        </p:nvSpPr>
        <p:spPr>
          <a:xfrm rot="10800000">
            <a:off x="1379230" y="3106225"/>
            <a:ext cx="143436" cy="533132"/>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47" name="Rectangle 46">
            <a:extLst>
              <a:ext uri="{FF2B5EF4-FFF2-40B4-BE49-F238E27FC236}">
                <a16:creationId xmlns:a16="http://schemas.microsoft.com/office/drawing/2014/main" id="{AC3B3016-0FE6-447C-8BE4-931C9E83673D}"/>
              </a:ext>
            </a:extLst>
          </p:cNvPr>
          <p:cNvSpPr/>
          <p:nvPr/>
        </p:nvSpPr>
        <p:spPr>
          <a:xfrm>
            <a:off x="721109" y="4858164"/>
            <a:ext cx="3149876" cy="3675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a:t>COMMUNICATION DE GROUPE</a:t>
            </a:r>
            <a:endParaRPr lang="fr-BF" sz="1600" b="1" dirty="0"/>
          </a:p>
        </p:txBody>
      </p:sp>
      <p:sp>
        <p:nvSpPr>
          <p:cNvPr id="48" name="Rectangle 47">
            <a:extLst>
              <a:ext uri="{FF2B5EF4-FFF2-40B4-BE49-F238E27FC236}">
                <a16:creationId xmlns:a16="http://schemas.microsoft.com/office/drawing/2014/main" id="{273DA02E-B906-4B5A-80B2-164798FCC1A3}"/>
              </a:ext>
            </a:extLst>
          </p:cNvPr>
          <p:cNvSpPr/>
          <p:nvPr/>
        </p:nvSpPr>
        <p:spPr>
          <a:xfrm>
            <a:off x="721109" y="5304147"/>
            <a:ext cx="3149876" cy="3675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a:t>COMMUNICATION DE MASSE</a:t>
            </a:r>
            <a:endParaRPr lang="fr-BF" sz="1600" b="1" dirty="0"/>
          </a:p>
        </p:txBody>
      </p:sp>
      <p:sp>
        <p:nvSpPr>
          <p:cNvPr id="49" name="Flèche : haut 48">
            <a:extLst>
              <a:ext uri="{FF2B5EF4-FFF2-40B4-BE49-F238E27FC236}">
                <a16:creationId xmlns:a16="http://schemas.microsoft.com/office/drawing/2014/main" id="{7B16D3B7-5B2D-48F5-AFF9-8F2F2602A032}"/>
              </a:ext>
            </a:extLst>
          </p:cNvPr>
          <p:cNvSpPr/>
          <p:nvPr/>
        </p:nvSpPr>
        <p:spPr>
          <a:xfrm>
            <a:off x="287118" y="3919993"/>
            <a:ext cx="116293" cy="1551694"/>
          </a:xfrm>
          <a:prstGeom prst="upArrow">
            <a:avLst>
              <a:gd name="adj1" fmla="val 50000"/>
              <a:gd name="adj2"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4" name="Flèche : haut 53">
            <a:extLst>
              <a:ext uri="{FF2B5EF4-FFF2-40B4-BE49-F238E27FC236}">
                <a16:creationId xmlns:a16="http://schemas.microsoft.com/office/drawing/2014/main" id="{980B9E30-26AA-433E-8E4A-685A46182306}"/>
              </a:ext>
            </a:extLst>
          </p:cNvPr>
          <p:cNvSpPr/>
          <p:nvPr/>
        </p:nvSpPr>
        <p:spPr>
          <a:xfrm rot="5400000">
            <a:off x="440434" y="5298752"/>
            <a:ext cx="100302" cy="353145"/>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5" name="Flèche : haut 54">
            <a:extLst>
              <a:ext uri="{FF2B5EF4-FFF2-40B4-BE49-F238E27FC236}">
                <a16:creationId xmlns:a16="http://schemas.microsoft.com/office/drawing/2014/main" id="{7ABED932-E0D5-4DD7-9E24-A3C8FE182D4C}"/>
              </a:ext>
            </a:extLst>
          </p:cNvPr>
          <p:cNvSpPr/>
          <p:nvPr/>
        </p:nvSpPr>
        <p:spPr>
          <a:xfrm rot="5400000">
            <a:off x="440434" y="4865372"/>
            <a:ext cx="100302" cy="353145"/>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6" name="Flèche : haut 55">
            <a:extLst>
              <a:ext uri="{FF2B5EF4-FFF2-40B4-BE49-F238E27FC236}">
                <a16:creationId xmlns:a16="http://schemas.microsoft.com/office/drawing/2014/main" id="{FC6FAA25-3068-4456-B792-68A6E9D3E1A7}"/>
              </a:ext>
            </a:extLst>
          </p:cNvPr>
          <p:cNvSpPr/>
          <p:nvPr/>
        </p:nvSpPr>
        <p:spPr>
          <a:xfrm rot="5400000">
            <a:off x="440434" y="4423614"/>
            <a:ext cx="100302" cy="353145"/>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7" name="Flèche : haut 56">
            <a:extLst>
              <a:ext uri="{FF2B5EF4-FFF2-40B4-BE49-F238E27FC236}">
                <a16:creationId xmlns:a16="http://schemas.microsoft.com/office/drawing/2014/main" id="{3A708F5D-BD84-45B8-B8FA-A4D60A97EB80}"/>
              </a:ext>
            </a:extLst>
          </p:cNvPr>
          <p:cNvSpPr/>
          <p:nvPr/>
        </p:nvSpPr>
        <p:spPr>
          <a:xfrm rot="16200000">
            <a:off x="401913" y="3730935"/>
            <a:ext cx="152551" cy="330059"/>
          </a:xfrm>
          <a:prstGeom prst="upArrow">
            <a:avLst>
              <a:gd name="adj1" fmla="val 50000"/>
              <a:gd name="adj2"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8" name="Flèche : haut 57">
            <a:extLst>
              <a:ext uri="{FF2B5EF4-FFF2-40B4-BE49-F238E27FC236}">
                <a16:creationId xmlns:a16="http://schemas.microsoft.com/office/drawing/2014/main" id="{55979F0F-03D7-443E-A8C1-ECD71E296753}"/>
              </a:ext>
            </a:extLst>
          </p:cNvPr>
          <p:cNvSpPr/>
          <p:nvPr/>
        </p:nvSpPr>
        <p:spPr>
          <a:xfrm rot="10800000">
            <a:off x="6024280" y="4139140"/>
            <a:ext cx="143436" cy="33617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0" name="Flèche : haut 49">
            <a:extLst>
              <a:ext uri="{FF2B5EF4-FFF2-40B4-BE49-F238E27FC236}">
                <a16:creationId xmlns:a16="http://schemas.microsoft.com/office/drawing/2014/main" id="{FF806B2A-A202-447C-B3B7-E044B1785B06}"/>
              </a:ext>
            </a:extLst>
          </p:cNvPr>
          <p:cNvSpPr/>
          <p:nvPr/>
        </p:nvSpPr>
        <p:spPr>
          <a:xfrm>
            <a:off x="11832508" y="3849652"/>
            <a:ext cx="150997" cy="2014745"/>
          </a:xfrm>
          <a:prstGeom prst="upArrow">
            <a:avLst>
              <a:gd name="adj1" fmla="val 50000"/>
              <a:gd name="adj2"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9" name="Flèche : haut 58">
            <a:extLst>
              <a:ext uri="{FF2B5EF4-FFF2-40B4-BE49-F238E27FC236}">
                <a16:creationId xmlns:a16="http://schemas.microsoft.com/office/drawing/2014/main" id="{91B5ABB4-B012-4A33-95AD-59B0C40A6286}"/>
              </a:ext>
            </a:extLst>
          </p:cNvPr>
          <p:cNvSpPr/>
          <p:nvPr/>
        </p:nvSpPr>
        <p:spPr>
          <a:xfrm rot="5400000">
            <a:off x="11680013" y="3730935"/>
            <a:ext cx="152551" cy="330059"/>
          </a:xfrm>
          <a:prstGeom prst="upArrow">
            <a:avLst>
              <a:gd name="adj1" fmla="val 50000"/>
              <a:gd name="adj2"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62" name="Flèche : haut 61">
            <a:extLst>
              <a:ext uri="{FF2B5EF4-FFF2-40B4-BE49-F238E27FC236}">
                <a16:creationId xmlns:a16="http://schemas.microsoft.com/office/drawing/2014/main" id="{3C788A8D-17BF-4F74-BB55-0B8BECE1428A}"/>
              </a:ext>
            </a:extLst>
          </p:cNvPr>
          <p:cNvSpPr/>
          <p:nvPr/>
        </p:nvSpPr>
        <p:spPr>
          <a:xfrm rot="16200000">
            <a:off x="11691564" y="5298752"/>
            <a:ext cx="100302" cy="353145"/>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63" name="Flèche : haut 62">
            <a:extLst>
              <a:ext uri="{FF2B5EF4-FFF2-40B4-BE49-F238E27FC236}">
                <a16:creationId xmlns:a16="http://schemas.microsoft.com/office/drawing/2014/main" id="{05CEAA39-3B7D-4A14-AE38-96980565A49A}"/>
              </a:ext>
            </a:extLst>
          </p:cNvPr>
          <p:cNvSpPr/>
          <p:nvPr/>
        </p:nvSpPr>
        <p:spPr>
          <a:xfrm rot="16200000">
            <a:off x="11677496" y="4865373"/>
            <a:ext cx="100302" cy="353145"/>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64" name="Flèche : haut 63">
            <a:extLst>
              <a:ext uri="{FF2B5EF4-FFF2-40B4-BE49-F238E27FC236}">
                <a16:creationId xmlns:a16="http://schemas.microsoft.com/office/drawing/2014/main" id="{9F2E8087-62DA-4756-911D-5B6655D79D1F}"/>
              </a:ext>
            </a:extLst>
          </p:cNvPr>
          <p:cNvSpPr/>
          <p:nvPr/>
        </p:nvSpPr>
        <p:spPr>
          <a:xfrm rot="16200000">
            <a:off x="11677496" y="4423615"/>
            <a:ext cx="100302" cy="353145"/>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68" name="Rectangle 67">
            <a:extLst>
              <a:ext uri="{FF2B5EF4-FFF2-40B4-BE49-F238E27FC236}">
                <a16:creationId xmlns:a16="http://schemas.microsoft.com/office/drawing/2014/main" id="{8B8AE80C-1E66-4AFB-998A-42BB8E16DB5D}"/>
              </a:ext>
            </a:extLst>
          </p:cNvPr>
          <p:cNvSpPr/>
          <p:nvPr/>
        </p:nvSpPr>
        <p:spPr>
          <a:xfrm>
            <a:off x="10318375" y="4412181"/>
            <a:ext cx="1188117" cy="336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r-FR" sz="1600" b="1" dirty="0"/>
              <a:t>PUBLIC</a:t>
            </a:r>
            <a:endParaRPr lang="fr-BF" sz="1600" b="1" dirty="0"/>
          </a:p>
        </p:txBody>
      </p:sp>
      <p:sp>
        <p:nvSpPr>
          <p:cNvPr id="69" name="Rectangle 68">
            <a:extLst>
              <a:ext uri="{FF2B5EF4-FFF2-40B4-BE49-F238E27FC236}">
                <a16:creationId xmlns:a16="http://schemas.microsoft.com/office/drawing/2014/main" id="{50A85827-8368-4D80-BF48-E1BC4D520D6A}"/>
              </a:ext>
            </a:extLst>
          </p:cNvPr>
          <p:cNvSpPr/>
          <p:nvPr/>
        </p:nvSpPr>
        <p:spPr>
          <a:xfrm>
            <a:off x="10300445" y="4873853"/>
            <a:ext cx="1206048" cy="336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r-FR" sz="1600" b="1" dirty="0"/>
              <a:t>OBJECTIF</a:t>
            </a:r>
            <a:endParaRPr lang="fr-BF" sz="1600" b="1" dirty="0"/>
          </a:p>
        </p:txBody>
      </p:sp>
      <p:sp>
        <p:nvSpPr>
          <p:cNvPr id="70" name="Rectangle 69">
            <a:extLst>
              <a:ext uri="{FF2B5EF4-FFF2-40B4-BE49-F238E27FC236}">
                <a16:creationId xmlns:a16="http://schemas.microsoft.com/office/drawing/2014/main" id="{6DF203F8-A6CA-4AC3-8673-787D5C32182F}"/>
              </a:ext>
            </a:extLst>
          </p:cNvPr>
          <p:cNvSpPr/>
          <p:nvPr/>
        </p:nvSpPr>
        <p:spPr>
          <a:xfrm>
            <a:off x="10300445" y="5307146"/>
            <a:ext cx="1206047" cy="336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r-FR" sz="1600" b="1" dirty="0"/>
              <a:t>MESSAGE</a:t>
            </a:r>
            <a:endParaRPr lang="fr-BF" sz="1600" b="1" dirty="0"/>
          </a:p>
        </p:txBody>
      </p:sp>
      <p:sp>
        <p:nvSpPr>
          <p:cNvPr id="71" name="Rectangle 70">
            <a:extLst>
              <a:ext uri="{FF2B5EF4-FFF2-40B4-BE49-F238E27FC236}">
                <a16:creationId xmlns:a16="http://schemas.microsoft.com/office/drawing/2014/main" id="{EBDC34AC-1263-44AA-890B-3DFB6C75AAB5}"/>
              </a:ext>
            </a:extLst>
          </p:cNvPr>
          <p:cNvSpPr/>
          <p:nvPr/>
        </p:nvSpPr>
        <p:spPr>
          <a:xfrm>
            <a:off x="10300443" y="5732609"/>
            <a:ext cx="1206049" cy="3675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r-FR" sz="1600" b="1" dirty="0"/>
              <a:t>SUPPORT</a:t>
            </a:r>
            <a:endParaRPr lang="fr-BF" sz="1600" b="1" dirty="0"/>
          </a:p>
        </p:txBody>
      </p:sp>
      <p:sp>
        <p:nvSpPr>
          <p:cNvPr id="72" name="Flèche : haut 71">
            <a:extLst>
              <a:ext uri="{FF2B5EF4-FFF2-40B4-BE49-F238E27FC236}">
                <a16:creationId xmlns:a16="http://schemas.microsoft.com/office/drawing/2014/main" id="{4FA57EE5-13B9-44EB-AA74-E5EE533AF5A0}"/>
              </a:ext>
            </a:extLst>
          </p:cNvPr>
          <p:cNvSpPr/>
          <p:nvPr/>
        </p:nvSpPr>
        <p:spPr>
          <a:xfrm rot="16200000">
            <a:off x="11714244" y="5700974"/>
            <a:ext cx="100302" cy="367213"/>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2" name="Parallélogramme 1">
            <a:extLst>
              <a:ext uri="{FF2B5EF4-FFF2-40B4-BE49-F238E27FC236}">
                <a16:creationId xmlns:a16="http://schemas.microsoft.com/office/drawing/2014/main" id="{8BCA7F4E-EF12-4CF3-BBAE-936E9387B120}"/>
              </a:ext>
            </a:extLst>
          </p:cNvPr>
          <p:cNvSpPr/>
          <p:nvPr/>
        </p:nvSpPr>
        <p:spPr>
          <a:xfrm>
            <a:off x="4670177" y="4535828"/>
            <a:ext cx="2856499" cy="984251"/>
          </a:xfrm>
          <a:prstGeom prst="parallelogram">
            <a:avLst>
              <a:gd name="adj" fmla="val 60732"/>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fr-FR" dirty="0"/>
              <a:t>VERBAL</a:t>
            </a:r>
          </a:p>
          <a:p>
            <a:pPr marL="285750" indent="-285750">
              <a:buFont typeface="Wingdings" panose="05000000000000000000" pitchFamily="2" charset="2"/>
              <a:buChar char="Ø"/>
            </a:pPr>
            <a:r>
              <a:rPr lang="fr-FR" dirty="0"/>
              <a:t>NON VERBAL</a:t>
            </a:r>
          </a:p>
          <a:p>
            <a:pPr marL="285750" indent="-285750">
              <a:buFont typeface="Wingdings" panose="05000000000000000000" pitchFamily="2" charset="2"/>
              <a:buChar char="Ø"/>
            </a:pPr>
            <a:r>
              <a:rPr lang="fr-FR" dirty="0"/>
              <a:t>PARAVERBAL</a:t>
            </a:r>
            <a:endParaRPr lang="fr-BF" dirty="0"/>
          </a:p>
        </p:txBody>
      </p:sp>
    </p:spTree>
    <p:extLst>
      <p:ext uri="{BB962C8B-B14F-4D97-AF65-F5344CB8AC3E}">
        <p14:creationId xmlns:p14="http://schemas.microsoft.com/office/powerpoint/2010/main" val="9996317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a:xfrm>
            <a:off x="3016333" y="368135"/>
            <a:ext cx="8110846" cy="1009404"/>
          </a:xfrm>
          <a:prstGeom prst="roundRect">
            <a:avLst/>
          </a:prstGeom>
          <a:ln w="88900" cmpd="sng">
            <a:solidFill>
              <a:srgbClr val="002060">
                <a:alpha val="9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prstClr val="white"/>
                </a:solidFill>
                <a:effectLst/>
                <a:uLnTx/>
                <a:uFillTx/>
                <a:latin typeface="Calibri" panose="020F0502020204030204"/>
                <a:ea typeface="+mn-ea"/>
                <a:cs typeface="+mn-cs"/>
              </a:rPr>
              <a:t>              Notion de langage et communication</a:t>
            </a:r>
          </a:p>
        </p:txBody>
      </p:sp>
      <p:sp>
        <p:nvSpPr>
          <p:cNvPr id="6" name="Rectangle à coins arrondis 5"/>
          <p:cNvSpPr/>
          <p:nvPr/>
        </p:nvSpPr>
        <p:spPr>
          <a:xfrm>
            <a:off x="740708" y="3834903"/>
            <a:ext cx="2268187" cy="724394"/>
          </a:xfrm>
          <a:prstGeom prst="roundRect">
            <a:avLst/>
          </a:prstGeom>
          <a:solidFill>
            <a:srgbClr val="00B0F0"/>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Système linguistique </a:t>
            </a:r>
          </a:p>
        </p:txBody>
      </p:sp>
      <p:sp>
        <p:nvSpPr>
          <p:cNvPr id="7" name="Rectangle à coins arrondis 6"/>
          <p:cNvSpPr/>
          <p:nvPr/>
        </p:nvSpPr>
        <p:spPr>
          <a:xfrm>
            <a:off x="3951347" y="3799186"/>
            <a:ext cx="2707574" cy="724394"/>
          </a:xfrm>
          <a:prstGeom prst="roundRect">
            <a:avLst/>
          </a:prstGeom>
          <a:solidFill>
            <a:srgbClr val="00B0F0"/>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Système non linguistique</a:t>
            </a:r>
          </a:p>
        </p:txBody>
      </p:sp>
      <p:sp>
        <p:nvSpPr>
          <p:cNvPr id="8" name="Rectangle 7"/>
          <p:cNvSpPr/>
          <p:nvPr/>
        </p:nvSpPr>
        <p:spPr>
          <a:xfrm>
            <a:off x="3684973" y="5065289"/>
            <a:ext cx="1249005" cy="495226"/>
          </a:xfrm>
          <a:prstGeom prst="rect">
            <a:avLst/>
          </a:prstGeom>
          <a:solidFill>
            <a:srgbClr val="FF000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Sémiotique</a:t>
            </a:r>
          </a:p>
        </p:txBody>
      </p:sp>
      <p:sp>
        <p:nvSpPr>
          <p:cNvPr id="9" name="Rectangle à coins arrondis 8"/>
          <p:cNvSpPr/>
          <p:nvPr/>
        </p:nvSpPr>
        <p:spPr>
          <a:xfrm>
            <a:off x="8550232" y="2374690"/>
            <a:ext cx="2576947" cy="724394"/>
          </a:xfrm>
          <a:prstGeom prst="roundRect">
            <a:avLst/>
          </a:prstGeom>
          <a:solidFill>
            <a:srgbClr val="002060"/>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     Communications</a:t>
            </a:r>
          </a:p>
        </p:txBody>
      </p:sp>
      <p:sp>
        <p:nvSpPr>
          <p:cNvPr id="10" name="Flèche vers le bas 9"/>
          <p:cNvSpPr/>
          <p:nvPr/>
        </p:nvSpPr>
        <p:spPr>
          <a:xfrm>
            <a:off x="9187620" y="1551244"/>
            <a:ext cx="463138" cy="6768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lèche vers le bas 10"/>
          <p:cNvSpPr/>
          <p:nvPr/>
        </p:nvSpPr>
        <p:spPr>
          <a:xfrm rot="18531048">
            <a:off x="6380353" y="4625985"/>
            <a:ext cx="300842" cy="4184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lèche vers le bas 11"/>
          <p:cNvSpPr/>
          <p:nvPr/>
        </p:nvSpPr>
        <p:spPr>
          <a:xfrm rot="3364803">
            <a:off x="4352702" y="4595250"/>
            <a:ext cx="284487" cy="510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à coins arrondis 12"/>
          <p:cNvSpPr/>
          <p:nvPr/>
        </p:nvSpPr>
        <p:spPr>
          <a:xfrm>
            <a:off x="2237396" y="2397929"/>
            <a:ext cx="2683824" cy="724394"/>
          </a:xfrm>
          <a:prstGeom prst="roundRect">
            <a:avLst/>
          </a:prstGeom>
          <a:solidFill>
            <a:srgbClr val="002060"/>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             Langage</a:t>
            </a:r>
          </a:p>
        </p:txBody>
      </p:sp>
      <p:sp>
        <p:nvSpPr>
          <p:cNvPr id="14" name="Flèche vers le bas 13"/>
          <p:cNvSpPr/>
          <p:nvPr/>
        </p:nvSpPr>
        <p:spPr>
          <a:xfrm>
            <a:off x="3231405" y="1551244"/>
            <a:ext cx="504700" cy="6729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èche vers le bas 14"/>
          <p:cNvSpPr/>
          <p:nvPr/>
        </p:nvSpPr>
        <p:spPr>
          <a:xfrm>
            <a:off x="4346811" y="3218213"/>
            <a:ext cx="527350" cy="5106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èche vers le bas 15"/>
          <p:cNvSpPr/>
          <p:nvPr/>
        </p:nvSpPr>
        <p:spPr>
          <a:xfrm>
            <a:off x="2275180" y="3227621"/>
            <a:ext cx="470178" cy="513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p:cNvSpPr/>
          <p:nvPr/>
        </p:nvSpPr>
        <p:spPr>
          <a:xfrm>
            <a:off x="6145253" y="5046002"/>
            <a:ext cx="1273013" cy="495226"/>
          </a:xfrm>
          <a:prstGeom prst="rect">
            <a:avLst/>
          </a:prstGeom>
          <a:solidFill>
            <a:srgbClr val="FF000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Phonétique</a:t>
            </a:r>
          </a:p>
        </p:txBody>
      </p:sp>
      <p:sp>
        <p:nvSpPr>
          <p:cNvPr id="18" name="Rectangle 17"/>
          <p:cNvSpPr/>
          <p:nvPr/>
        </p:nvSpPr>
        <p:spPr>
          <a:xfrm>
            <a:off x="2777557" y="6108207"/>
            <a:ext cx="1173790" cy="495226"/>
          </a:xfrm>
          <a:prstGeom prst="rect">
            <a:avLst/>
          </a:prstGeom>
          <a:solidFill>
            <a:srgbClr val="7030A0"/>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    Icones</a:t>
            </a:r>
          </a:p>
        </p:txBody>
      </p:sp>
      <p:sp>
        <p:nvSpPr>
          <p:cNvPr id="19" name="Rectangle 18"/>
          <p:cNvSpPr/>
          <p:nvPr/>
        </p:nvSpPr>
        <p:spPr>
          <a:xfrm>
            <a:off x="6145253" y="6101246"/>
            <a:ext cx="1092530" cy="495226"/>
          </a:xfrm>
          <a:prstGeom prst="rect">
            <a:avLst/>
          </a:prstGeom>
          <a:solidFill>
            <a:srgbClr val="7030A0"/>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white"/>
                </a:solidFill>
                <a:effectLst/>
                <a:uLnTx/>
                <a:uFillTx/>
                <a:latin typeface="Calibri" panose="020F0502020204030204"/>
                <a:ea typeface="+mn-ea"/>
                <a:cs typeface="+mn-cs"/>
              </a:rPr>
              <a:t>Acoustique</a:t>
            </a:r>
          </a:p>
        </p:txBody>
      </p:sp>
      <p:sp>
        <p:nvSpPr>
          <p:cNvPr id="21" name="Flèche vers le bas 20"/>
          <p:cNvSpPr/>
          <p:nvPr/>
        </p:nvSpPr>
        <p:spPr>
          <a:xfrm>
            <a:off x="3649680" y="5671743"/>
            <a:ext cx="252349" cy="3252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lèche vers le bas 21"/>
          <p:cNvSpPr/>
          <p:nvPr/>
        </p:nvSpPr>
        <p:spPr>
          <a:xfrm>
            <a:off x="6662778" y="5713349"/>
            <a:ext cx="255547" cy="3542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p:cNvSpPr/>
          <p:nvPr/>
        </p:nvSpPr>
        <p:spPr>
          <a:xfrm>
            <a:off x="715779" y="5046002"/>
            <a:ext cx="1940403" cy="855484"/>
          </a:xfrm>
          <a:prstGeom prst="rect">
            <a:avLst/>
          </a:prstGeom>
          <a:solidFill>
            <a:srgbClr val="FF0000"/>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Caractère spécifique du langage humaine</a:t>
            </a:r>
          </a:p>
        </p:txBody>
      </p:sp>
      <p:sp>
        <p:nvSpPr>
          <p:cNvPr id="24" name="Flèche vers le bas 23"/>
          <p:cNvSpPr/>
          <p:nvPr/>
        </p:nvSpPr>
        <p:spPr>
          <a:xfrm>
            <a:off x="1597557" y="4679898"/>
            <a:ext cx="437587" cy="341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à coins arrondis 24"/>
          <p:cNvSpPr/>
          <p:nvPr/>
        </p:nvSpPr>
        <p:spPr>
          <a:xfrm>
            <a:off x="9209195" y="5083598"/>
            <a:ext cx="844452" cy="321952"/>
          </a:xfrm>
          <a:prstGeom prst="roundRect">
            <a:avLst/>
          </a:prstGeom>
          <a:solidFill>
            <a:schemeClr val="accent5">
              <a:lumMod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white"/>
                </a:solidFill>
                <a:effectLst/>
                <a:uLnTx/>
                <a:uFillTx/>
                <a:latin typeface="Calibri" panose="020F0502020204030204"/>
                <a:ea typeface="+mn-ea"/>
                <a:cs typeface="+mn-cs"/>
              </a:rPr>
              <a:t>Verbale</a:t>
            </a:r>
          </a:p>
        </p:txBody>
      </p:sp>
      <p:sp>
        <p:nvSpPr>
          <p:cNvPr id="26" name="Rectangle à coins arrondis 25"/>
          <p:cNvSpPr/>
          <p:nvPr/>
        </p:nvSpPr>
        <p:spPr>
          <a:xfrm>
            <a:off x="10129836" y="5102309"/>
            <a:ext cx="778310" cy="321952"/>
          </a:xfrm>
          <a:prstGeom prst="roundRect">
            <a:avLst/>
          </a:prstGeom>
          <a:solidFill>
            <a:schemeClr val="accent5">
              <a:lumMod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fr-FR" sz="1400" b="0" i="0" u="none" strike="noStrike" kern="1200" cap="none" spc="0" normalizeH="0" baseline="0" noProof="0" dirty="0">
                <a:ln>
                  <a:noFill/>
                </a:ln>
                <a:solidFill>
                  <a:prstClr val="white"/>
                </a:solidFill>
                <a:effectLst/>
                <a:uLnTx/>
                <a:uFillTx/>
                <a:latin typeface="Calibri" panose="020F0502020204030204"/>
                <a:ea typeface="+mn-ea"/>
                <a:cs typeface="+mn-cs"/>
              </a:rPr>
              <a:t>Ecrite</a:t>
            </a:r>
          </a:p>
        </p:txBody>
      </p:sp>
      <p:sp>
        <p:nvSpPr>
          <p:cNvPr id="27" name="Rectangle 26"/>
          <p:cNvSpPr/>
          <p:nvPr/>
        </p:nvSpPr>
        <p:spPr>
          <a:xfrm>
            <a:off x="7563473" y="4018433"/>
            <a:ext cx="1393868" cy="630145"/>
          </a:xfrm>
          <a:prstGeom prst="rect">
            <a:avLst/>
          </a:prstGeom>
          <a:solidFill>
            <a:srgbClr val="0070C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white"/>
                </a:solidFill>
                <a:effectLst/>
                <a:uLnTx/>
                <a:uFillTx/>
                <a:latin typeface="Calibri" panose="020F0502020204030204"/>
                <a:ea typeface="+mn-ea"/>
                <a:cs typeface="+mn-cs"/>
              </a:rPr>
              <a:t>Communiquer efficacement</a:t>
            </a:r>
          </a:p>
        </p:txBody>
      </p:sp>
      <p:sp>
        <p:nvSpPr>
          <p:cNvPr id="28" name="Rectangle 27"/>
          <p:cNvSpPr/>
          <p:nvPr/>
        </p:nvSpPr>
        <p:spPr>
          <a:xfrm>
            <a:off x="7555493" y="4790736"/>
            <a:ext cx="1409828" cy="585724"/>
          </a:xfrm>
          <a:prstGeom prst="rect">
            <a:avLst/>
          </a:prstGeom>
          <a:solidFill>
            <a:srgbClr val="0070C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alibri" panose="020F0502020204030204"/>
                <a:ea typeface="+mn-ea"/>
                <a:cs typeface="+mn-cs"/>
              </a:rPr>
              <a:t>Prendre la parole en public</a:t>
            </a:r>
          </a:p>
        </p:txBody>
      </p:sp>
      <p:sp>
        <p:nvSpPr>
          <p:cNvPr id="29" name="Rectangle 28"/>
          <p:cNvSpPr/>
          <p:nvPr/>
        </p:nvSpPr>
        <p:spPr>
          <a:xfrm>
            <a:off x="7509502" y="5485798"/>
            <a:ext cx="1454507" cy="626826"/>
          </a:xfrm>
          <a:prstGeom prst="rect">
            <a:avLst/>
          </a:prstGeom>
          <a:solidFill>
            <a:srgbClr val="0070C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alibri" panose="020F0502020204030204"/>
                <a:ea typeface="+mn-ea"/>
                <a:cs typeface="+mn-cs"/>
              </a:rPr>
              <a:t>S’exprimer dans le respect de l’autre</a:t>
            </a:r>
          </a:p>
        </p:txBody>
      </p:sp>
      <p:sp>
        <p:nvSpPr>
          <p:cNvPr id="30" name="Rectangle 29"/>
          <p:cNvSpPr/>
          <p:nvPr/>
        </p:nvSpPr>
        <p:spPr>
          <a:xfrm>
            <a:off x="7488164" y="6225653"/>
            <a:ext cx="1497181" cy="541032"/>
          </a:xfrm>
          <a:prstGeom prst="rect">
            <a:avLst/>
          </a:prstGeom>
          <a:solidFill>
            <a:srgbClr val="0070C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alibri" panose="020F0502020204030204"/>
                <a:ea typeface="+mn-ea"/>
                <a:cs typeface="+mn-cs"/>
              </a:rPr>
              <a:t>Prévenir et gérer les conflits</a:t>
            </a:r>
          </a:p>
        </p:txBody>
      </p:sp>
      <p:cxnSp>
        <p:nvCxnSpPr>
          <p:cNvPr id="32" name="Connecteur en angle 31"/>
          <p:cNvCxnSpPr/>
          <p:nvPr/>
        </p:nvCxnSpPr>
        <p:spPr>
          <a:xfrm rot="16200000" flipH="1">
            <a:off x="8508151" y="3778009"/>
            <a:ext cx="1617643" cy="4967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0982504" y="4033630"/>
            <a:ext cx="1171879" cy="614947"/>
          </a:xfrm>
          <a:prstGeom prst="rect">
            <a:avLst/>
          </a:prstGeom>
          <a:solidFill>
            <a:srgbClr val="0070C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white"/>
                </a:solidFill>
                <a:effectLst/>
                <a:uLnTx/>
                <a:uFillTx/>
                <a:latin typeface="Calibri" panose="020F0502020204030204"/>
                <a:ea typeface="+mn-ea"/>
                <a:cs typeface="+mn-cs"/>
              </a:rPr>
              <a:t>Ecrire pour être lu</a:t>
            </a:r>
          </a:p>
        </p:txBody>
      </p:sp>
      <p:sp>
        <p:nvSpPr>
          <p:cNvPr id="36" name="Rectangle 35"/>
          <p:cNvSpPr/>
          <p:nvPr/>
        </p:nvSpPr>
        <p:spPr>
          <a:xfrm>
            <a:off x="10982504" y="4726507"/>
            <a:ext cx="1178726" cy="644499"/>
          </a:xfrm>
          <a:prstGeom prst="rect">
            <a:avLst/>
          </a:prstGeom>
          <a:solidFill>
            <a:srgbClr val="0070C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alibri" panose="020F0502020204030204"/>
                <a:ea typeface="+mn-ea"/>
                <a:cs typeface="+mn-cs"/>
              </a:rPr>
              <a:t>Rédiger les courriers efficaces</a:t>
            </a:r>
          </a:p>
        </p:txBody>
      </p:sp>
      <p:sp>
        <p:nvSpPr>
          <p:cNvPr id="37" name="Rectangle 36"/>
          <p:cNvSpPr/>
          <p:nvPr/>
        </p:nvSpPr>
        <p:spPr>
          <a:xfrm>
            <a:off x="11041730" y="5460609"/>
            <a:ext cx="1112654" cy="607005"/>
          </a:xfrm>
          <a:prstGeom prst="rect">
            <a:avLst/>
          </a:prstGeom>
          <a:solidFill>
            <a:srgbClr val="0070C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prstClr val="white"/>
                </a:solidFill>
                <a:effectLst/>
                <a:uLnTx/>
                <a:uFillTx/>
                <a:latin typeface="Calibri" panose="020F0502020204030204"/>
                <a:ea typeface="+mn-ea"/>
                <a:cs typeface="+mn-cs"/>
              </a:rPr>
              <a:t>Elaborer un plan de communication</a:t>
            </a:r>
          </a:p>
        </p:txBody>
      </p:sp>
      <p:sp>
        <p:nvSpPr>
          <p:cNvPr id="38" name="Rectangle 37"/>
          <p:cNvSpPr/>
          <p:nvPr/>
        </p:nvSpPr>
        <p:spPr>
          <a:xfrm>
            <a:off x="11057095" y="6157217"/>
            <a:ext cx="1134905" cy="609468"/>
          </a:xfrm>
          <a:prstGeom prst="rect">
            <a:avLst/>
          </a:prstGeom>
          <a:solidFill>
            <a:srgbClr val="0070C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prstClr val="white"/>
                </a:solidFill>
                <a:effectLst/>
                <a:uLnTx/>
                <a:uFillTx/>
                <a:latin typeface="Calibri" panose="020F0502020204030204"/>
                <a:ea typeface="+mn-ea"/>
                <a:cs typeface="+mn-cs"/>
              </a:rPr>
              <a:t>Réécrire pour être compris</a:t>
            </a:r>
            <a:endPar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1" name="Connecteur en angle 40"/>
          <p:cNvCxnSpPr/>
          <p:nvPr/>
        </p:nvCxnSpPr>
        <p:spPr>
          <a:xfrm rot="16200000" flipH="1">
            <a:off x="9560523" y="3849615"/>
            <a:ext cx="1681150" cy="2937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p:cNvCxnSpPr/>
          <p:nvPr/>
        </p:nvCxnSpPr>
        <p:spPr>
          <a:xfrm>
            <a:off x="10800557" y="5505661"/>
            <a:ext cx="139771" cy="803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a:off x="10887010" y="5479246"/>
            <a:ext cx="91686" cy="322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p:nvPr/>
        </p:nvCxnSpPr>
        <p:spPr>
          <a:xfrm flipV="1">
            <a:off x="10750080" y="4432104"/>
            <a:ext cx="183150" cy="588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p:nvPr/>
        </p:nvCxnSpPr>
        <p:spPr>
          <a:xfrm flipV="1">
            <a:off x="10838925" y="4847790"/>
            <a:ext cx="93928" cy="19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p:cNvCxnSpPr/>
          <p:nvPr/>
        </p:nvCxnSpPr>
        <p:spPr>
          <a:xfrm flipH="1">
            <a:off x="9059457" y="5371006"/>
            <a:ext cx="198064" cy="982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p:nvPr/>
        </p:nvCxnSpPr>
        <p:spPr>
          <a:xfrm flipH="1">
            <a:off x="9064971" y="5376460"/>
            <a:ext cx="149315" cy="525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necteur droit avec flèche 71"/>
          <p:cNvCxnSpPr>
            <a:stCxn id="25" idx="1"/>
          </p:cNvCxnSpPr>
          <p:nvPr/>
        </p:nvCxnSpPr>
        <p:spPr>
          <a:xfrm flipH="1" flipV="1">
            <a:off x="8998503" y="5157803"/>
            <a:ext cx="210692" cy="86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eur droit avec flèche 74"/>
          <p:cNvCxnSpPr/>
          <p:nvPr/>
        </p:nvCxnSpPr>
        <p:spPr>
          <a:xfrm flipH="1" flipV="1">
            <a:off x="9078010" y="4212652"/>
            <a:ext cx="119735" cy="885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088980" y="6108207"/>
            <a:ext cx="1173790" cy="495226"/>
          </a:xfrm>
          <a:prstGeom prst="rect">
            <a:avLst/>
          </a:prstGeom>
          <a:solidFill>
            <a:srgbClr val="7030A0"/>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fr-FR" sz="1600" b="0" i="0" u="none" strike="noStrike" kern="1200" cap="none" spc="0" normalizeH="0" baseline="0" noProof="0" dirty="0">
                <a:ln>
                  <a:noFill/>
                </a:ln>
                <a:solidFill>
                  <a:prstClr val="white"/>
                </a:solidFill>
                <a:effectLst/>
                <a:uLnTx/>
                <a:uFillTx/>
                <a:latin typeface="Calibri" panose="020F0502020204030204"/>
                <a:ea typeface="+mn-ea"/>
                <a:cs typeface="+mn-cs"/>
              </a:rPr>
              <a:t>Symbole</a:t>
            </a:r>
          </a:p>
        </p:txBody>
      </p:sp>
    </p:spTree>
    <p:extLst>
      <p:ext uri="{BB962C8B-B14F-4D97-AF65-F5344CB8AC3E}">
        <p14:creationId xmlns:p14="http://schemas.microsoft.com/office/powerpoint/2010/main" val="612735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4109" y="2089082"/>
            <a:ext cx="7439891" cy="1281633"/>
          </a:xfrm>
          <a:prstGeom prst="rect">
            <a:avLst/>
          </a:prstGeom>
        </p:spPr>
        <p:txBody>
          <a:bodyPr wrap="square">
            <a:spAutoFit/>
          </a:bodyPr>
          <a:lstStyle/>
          <a:p>
            <a:pPr>
              <a:lnSpc>
                <a:spcPct val="107000"/>
              </a:lnSpc>
              <a:spcAft>
                <a:spcPts val="800"/>
              </a:spcAft>
            </a:pPr>
            <a:r>
              <a:rPr lang="fr-FR" sz="4800" b="1" dirty="0">
                <a:latin typeface="Times New Roman" panose="02020603050405020304" pitchFamily="18" charset="0"/>
                <a:ea typeface="Calibri" panose="020F0502020204030204" pitchFamily="34" charset="0"/>
                <a:cs typeface="Times New Roman" panose="02020603050405020304" pitchFamily="18" charset="0"/>
              </a:rPr>
              <a:t>7. Synthèse de documents </a:t>
            </a:r>
            <a:endParaRPr lang="fr-FR" sz="48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dirty="0"/>
          </a:p>
        </p:txBody>
      </p:sp>
    </p:spTree>
    <p:extLst>
      <p:ext uri="{BB962C8B-B14F-4D97-AF65-F5344CB8AC3E}">
        <p14:creationId xmlns:p14="http://schemas.microsoft.com/office/powerpoint/2010/main" val="308000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6205" y="1296878"/>
            <a:ext cx="10071463" cy="3166251"/>
          </a:xfrm>
          <a:prstGeom prst="rect">
            <a:avLst/>
          </a:prstGeom>
        </p:spPr>
        <p:txBody>
          <a:bodyPr wrap="square">
            <a:spAutoFit/>
          </a:bodyPr>
          <a:lstStyle/>
          <a:p>
            <a:pPr marL="899160" indent="449580">
              <a:lnSpc>
                <a:spcPct val="107000"/>
              </a:lnSpc>
              <a:spcAft>
                <a:spcPts val="800"/>
              </a:spcAft>
            </a:pPr>
            <a:r>
              <a:rPr lang="fr-FR" sz="2800" b="1" u="sng" dirty="0">
                <a:latin typeface="Times New Roman" panose="02020603050405020304" pitchFamily="18" charset="0"/>
                <a:ea typeface="Calibri" panose="020F0502020204030204" pitchFamily="34" charset="0"/>
                <a:cs typeface="Times New Roman" panose="02020603050405020304" pitchFamily="18" charset="0"/>
              </a:rPr>
              <a:t>Bibliographie</a:t>
            </a:r>
            <a:endParaRPr lang="fr-FR" sz="2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800" b="1" dirty="0">
                <a:latin typeface="Times New Roman" panose="02020603050405020304" pitchFamily="18" charset="0"/>
                <a:ea typeface="Calibri" panose="020F0502020204030204" pitchFamily="34" charset="0"/>
                <a:cs typeface="Times New Roman" panose="02020603050405020304" pitchFamily="18" charset="0"/>
              </a:rPr>
              <a:t>1. Arcand R. et </a:t>
            </a:r>
            <a:r>
              <a:rPr lang="fr-FR" sz="2800" b="1" dirty="0" err="1">
                <a:latin typeface="Times New Roman" panose="02020603050405020304" pitchFamily="18" charset="0"/>
                <a:ea typeface="Calibri" panose="020F0502020204030204" pitchFamily="34" charset="0"/>
                <a:cs typeface="Times New Roman" panose="02020603050405020304" pitchFamily="18" charset="0"/>
              </a:rPr>
              <a:t>Bourbeau</a:t>
            </a:r>
            <a:r>
              <a:rPr lang="fr-FR" sz="2800" b="1" dirty="0">
                <a:latin typeface="Times New Roman" panose="02020603050405020304" pitchFamily="18" charset="0"/>
                <a:ea typeface="Calibri" panose="020F0502020204030204" pitchFamily="34" charset="0"/>
                <a:cs typeface="Times New Roman" panose="02020603050405020304" pitchFamily="18" charset="0"/>
              </a:rPr>
              <a:t> N., </a:t>
            </a:r>
            <a:r>
              <a:rPr lang="fr-FR" sz="2800" b="1" i="1" dirty="0">
                <a:latin typeface="Times New Roman" panose="02020603050405020304" pitchFamily="18" charset="0"/>
                <a:ea typeface="Calibri" panose="020F0502020204030204" pitchFamily="34" charset="0"/>
                <a:cs typeface="Times New Roman" panose="02020603050405020304" pitchFamily="18" charset="0"/>
              </a:rPr>
              <a:t>la communication efficace</a:t>
            </a:r>
            <a:r>
              <a:rPr lang="fr-FR" sz="2800" b="1" dirty="0">
                <a:latin typeface="Times New Roman" panose="02020603050405020304" pitchFamily="18" charset="0"/>
                <a:ea typeface="Calibri" panose="020F0502020204030204" pitchFamily="34" charset="0"/>
                <a:cs typeface="Times New Roman" panose="02020603050405020304" pitchFamily="18" charset="0"/>
              </a:rPr>
              <a:t>, Ed. De Boeck Université, 1998</a:t>
            </a:r>
            <a:endParaRPr lang="fr-FR" sz="2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800" b="1" dirty="0">
                <a:latin typeface="Times New Roman" panose="02020603050405020304" pitchFamily="18" charset="0"/>
                <a:ea typeface="Calibri" panose="020F0502020204030204" pitchFamily="34" charset="0"/>
                <a:cs typeface="Times New Roman" panose="02020603050405020304" pitchFamily="18" charset="0"/>
              </a:rPr>
              <a:t> 2. Carey J.W., </a:t>
            </a:r>
            <a:r>
              <a:rPr lang="fr-FR" sz="2800" b="1" i="1" dirty="0">
                <a:latin typeface="Times New Roman" panose="02020603050405020304" pitchFamily="18" charset="0"/>
                <a:ea typeface="Calibri" panose="020F0502020204030204" pitchFamily="34" charset="0"/>
                <a:cs typeface="Times New Roman" panose="02020603050405020304" pitchFamily="18" charset="0"/>
              </a:rPr>
              <a:t>Communication as culture</a:t>
            </a:r>
            <a:r>
              <a:rPr lang="fr-FR" sz="2800" b="1" dirty="0">
                <a:latin typeface="Times New Roman" panose="02020603050405020304" pitchFamily="18" charset="0"/>
                <a:ea typeface="Calibri" panose="020F0502020204030204" pitchFamily="34" charset="0"/>
                <a:cs typeface="Times New Roman" panose="02020603050405020304" pitchFamily="18" charset="0"/>
              </a:rPr>
              <a:t>, Ed. </a:t>
            </a:r>
            <a:r>
              <a:rPr lang="fr-FR" sz="2800" b="1" dirty="0" err="1">
                <a:latin typeface="Times New Roman" panose="02020603050405020304" pitchFamily="18" charset="0"/>
                <a:ea typeface="Calibri" panose="020F0502020204030204" pitchFamily="34" charset="0"/>
                <a:cs typeface="Times New Roman" panose="02020603050405020304" pitchFamily="18" charset="0"/>
              </a:rPr>
              <a:t>Routldge</a:t>
            </a:r>
            <a:r>
              <a:rPr lang="fr-FR" sz="2800" b="1" dirty="0">
                <a:latin typeface="Times New Roman" panose="02020603050405020304" pitchFamily="18" charset="0"/>
                <a:ea typeface="Calibri" panose="020F0502020204030204" pitchFamily="34" charset="0"/>
                <a:cs typeface="Times New Roman" panose="02020603050405020304" pitchFamily="18" charset="0"/>
              </a:rPr>
              <a:t> 1998 </a:t>
            </a:r>
            <a:endParaRPr lang="fr-FR" sz="2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800" b="1" dirty="0">
                <a:latin typeface="Times New Roman" panose="02020603050405020304" pitchFamily="18" charset="0"/>
                <a:ea typeface="Calibri" panose="020F0502020204030204" pitchFamily="34" charset="0"/>
                <a:cs typeface="Times New Roman" panose="02020603050405020304" pitchFamily="18" charset="0"/>
              </a:rPr>
              <a:t>3. </a:t>
            </a:r>
            <a:r>
              <a:rPr lang="fr-FR" sz="2800" b="1" dirty="0" err="1">
                <a:latin typeface="Times New Roman" panose="02020603050405020304" pitchFamily="18" charset="0"/>
                <a:ea typeface="Calibri" panose="020F0502020204030204" pitchFamily="34" charset="0"/>
                <a:cs typeface="Times New Roman" panose="02020603050405020304" pitchFamily="18" charset="0"/>
              </a:rPr>
              <a:t>Defays</a:t>
            </a:r>
            <a:r>
              <a:rPr lang="fr-FR" sz="2800" b="1" dirty="0">
                <a:latin typeface="Times New Roman" panose="02020603050405020304" pitchFamily="18" charset="0"/>
                <a:ea typeface="Calibri" panose="020F0502020204030204" pitchFamily="34" charset="0"/>
                <a:cs typeface="Times New Roman" panose="02020603050405020304" pitchFamily="18" charset="0"/>
              </a:rPr>
              <a:t> J-M., </a:t>
            </a:r>
            <a:r>
              <a:rPr lang="fr-FR" sz="2800" b="1" i="1" dirty="0">
                <a:latin typeface="Times New Roman" panose="02020603050405020304" pitchFamily="18" charset="0"/>
                <a:ea typeface="Calibri" panose="020F0502020204030204" pitchFamily="34" charset="0"/>
                <a:cs typeface="Times New Roman" panose="02020603050405020304" pitchFamily="18" charset="0"/>
              </a:rPr>
              <a:t>Principes et pratiques de la communication scientifique et technique</a:t>
            </a:r>
            <a:r>
              <a:rPr lang="fr-FR" sz="2800" b="1" dirty="0">
                <a:latin typeface="Times New Roman" panose="02020603050405020304" pitchFamily="18" charset="0"/>
                <a:ea typeface="Calibri" panose="020F0502020204030204" pitchFamily="34" charset="0"/>
                <a:cs typeface="Times New Roman" panose="02020603050405020304" pitchFamily="18" charset="0"/>
              </a:rPr>
              <a:t>, Ed. De Boeck Université 2003 </a:t>
            </a:r>
            <a:endParaRPr lang="fr-FR" sz="2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5167058"/>
      </p:ext>
    </p:extLst>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2217" y="733246"/>
            <a:ext cx="9912927" cy="4401205"/>
          </a:xfrm>
          <a:prstGeom prst="rect">
            <a:avLst/>
          </a:prstGeom>
        </p:spPr>
        <p:txBody>
          <a:bodyPr wrap="square">
            <a:spAutoFit/>
          </a:bodyPr>
          <a:lstStyle/>
          <a:p>
            <a:r>
              <a:rPr lang="fr-FR" sz="2800" dirty="0">
                <a:latin typeface="Times New Roman" panose="02020603050405020304" pitchFamily="18" charset="0"/>
              </a:rPr>
              <a:t>Analyse des documents du dossier</a:t>
            </a:r>
            <a:br>
              <a:rPr lang="fr-FR" sz="2800" dirty="0"/>
            </a:br>
            <a:r>
              <a:rPr lang="fr-FR" sz="2800" dirty="0">
                <a:latin typeface="Times New Roman" panose="02020603050405020304" pitchFamily="18" charset="0"/>
              </a:rPr>
              <a:t>Le candidat doit procéder à la lecture et à l’analyse rigoureuse des documents, pris d’abord isolément, puis dans leur ensemble. La brièveté de l’épreuve n’autorise que deux lectures :</a:t>
            </a:r>
            <a:br>
              <a:rPr lang="fr-FR" sz="2800" dirty="0"/>
            </a:br>
            <a:r>
              <a:rPr lang="fr-FR" sz="2800" dirty="0">
                <a:latin typeface="Times New Roman" panose="02020603050405020304" pitchFamily="18" charset="0"/>
              </a:rPr>
              <a:t>– la première lecture doit permettre de découvrir le cadre du sujet et son contenu, d’effectuer la recherche initiale des idées fondamentales, des axes thématiques du dossier ;</a:t>
            </a:r>
            <a:br>
              <a:rPr lang="fr-FR" sz="2800" dirty="0"/>
            </a:br>
            <a:r>
              <a:rPr lang="fr-FR" sz="2800" dirty="0">
                <a:latin typeface="Times New Roman" panose="02020603050405020304" pitchFamily="18" charset="0"/>
              </a:rPr>
              <a:t>– la seconde lecture, plus rapide, doit aboutir à relever dans l’ensemble des documents, l’identité, l’opposition, la contradiction ou la complémentarité des idées fortes du dossier.</a:t>
            </a:r>
            <a:endParaRPr lang="fr-FR" sz="2800" dirty="0"/>
          </a:p>
        </p:txBody>
      </p:sp>
    </p:spTree>
    <p:extLst>
      <p:ext uri="{BB962C8B-B14F-4D97-AF65-F5344CB8AC3E}">
        <p14:creationId xmlns:p14="http://schemas.microsoft.com/office/powerpoint/2010/main" val="7981996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9255" y="2551837"/>
            <a:ext cx="9725890" cy="3108543"/>
          </a:xfrm>
          <a:prstGeom prst="rect">
            <a:avLst/>
          </a:prstGeom>
        </p:spPr>
        <p:txBody>
          <a:bodyPr wrap="square">
            <a:spAutoFit/>
          </a:bodyPr>
          <a:lstStyle/>
          <a:p>
            <a:pPr algn="just"/>
            <a:r>
              <a:rPr lang="fr-FR" sz="2800" dirty="0">
                <a:latin typeface="Times New Roman" panose="02020603050405020304" pitchFamily="18" charset="0"/>
              </a:rPr>
              <a:t>b) Élaboration du plan</a:t>
            </a:r>
          </a:p>
          <a:p>
            <a:pPr algn="just"/>
            <a:br>
              <a:rPr lang="fr-FR" sz="2800" dirty="0"/>
            </a:br>
            <a:r>
              <a:rPr lang="fr-FR" sz="2800" dirty="0">
                <a:latin typeface="Times New Roman" panose="02020603050405020304" pitchFamily="18" charset="0"/>
              </a:rPr>
              <a:t>Le plan doit traduire une démarche réfléchie du candidat sur les axes essentiels du dossier.</a:t>
            </a:r>
            <a:br>
              <a:rPr lang="fr-FR" sz="2800" dirty="0"/>
            </a:br>
            <a:r>
              <a:rPr lang="fr-FR" sz="2800" dirty="0">
                <a:latin typeface="Times New Roman" panose="02020603050405020304" pitchFamily="18" charset="0"/>
              </a:rPr>
              <a:t>Il ne doit pas être une succession neutre de titres ou une juxtaposition des documents du</a:t>
            </a:r>
            <a:br>
              <a:rPr lang="fr-FR" sz="2800" dirty="0"/>
            </a:br>
            <a:r>
              <a:rPr lang="fr-FR" sz="2800" dirty="0">
                <a:latin typeface="Times New Roman" panose="02020603050405020304" pitchFamily="18" charset="0"/>
              </a:rPr>
              <a:t>dossier.</a:t>
            </a:r>
            <a:endParaRPr lang="fr-FR" sz="2800" dirty="0"/>
          </a:p>
        </p:txBody>
      </p:sp>
    </p:spTree>
    <p:extLst>
      <p:ext uri="{BB962C8B-B14F-4D97-AF65-F5344CB8AC3E}">
        <p14:creationId xmlns:p14="http://schemas.microsoft.com/office/powerpoint/2010/main" val="36812630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7690" y="1367412"/>
            <a:ext cx="9393381" cy="3539430"/>
          </a:xfrm>
          <a:prstGeom prst="rect">
            <a:avLst/>
          </a:prstGeom>
        </p:spPr>
        <p:txBody>
          <a:bodyPr wrap="square">
            <a:spAutoFit/>
          </a:bodyPr>
          <a:lstStyle/>
          <a:p>
            <a:r>
              <a:rPr lang="fr-FR" sz="2800" dirty="0">
                <a:latin typeface="Times New Roman" panose="02020603050405020304" pitchFamily="18" charset="0"/>
              </a:rPr>
              <a:t>Le travail de synthèse doit donc être construit à partir d’une idée générale. Le plan doit</a:t>
            </a:r>
            <a:br>
              <a:rPr lang="fr-FR" sz="2800" dirty="0"/>
            </a:br>
            <a:r>
              <a:rPr lang="fr-FR" sz="2800" dirty="0">
                <a:latin typeface="Times New Roman" panose="02020603050405020304" pitchFamily="18" charset="0"/>
              </a:rPr>
              <a:t>être clair, spécifique au sujet, expressif pour le lecteur, cohérent dans la progression et</a:t>
            </a:r>
            <a:br>
              <a:rPr lang="fr-FR" sz="2800" dirty="0"/>
            </a:br>
            <a:r>
              <a:rPr lang="fr-FR" sz="2800" dirty="0">
                <a:latin typeface="Times New Roman" panose="02020603050405020304" pitchFamily="18" charset="0"/>
              </a:rPr>
              <a:t>vis-à-vis du dossier. Il doit répondre avec précision et rigueur à la problématique d’ensemble du dossier, à partir des seules données de celui-ci. Il doit contenir des structures</a:t>
            </a:r>
            <a:br>
              <a:rPr lang="fr-FR" sz="2800" dirty="0"/>
            </a:br>
            <a:r>
              <a:rPr lang="fr-FR" sz="2800" dirty="0">
                <a:latin typeface="Times New Roman" panose="02020603050405020304" pitchFamily="18" charset="0"/>
              </a:rPr>
              <a:t>apparentes avec des titres et des sous-titres.</a:t>
            </a:r>
            <a:endParaRPr lang="fr-FR" sz="2800" dirty="0"/>
          </a:p>
        </p:txBody>
      </p:sp>
    </p:spTree>
    <p:extLst>
      <p:ext uri="{BB962C8B-B14F-4D97-AF65-F5344CB8AC3E}">
        <p14:creationId xmlns:p14="http://schemas.microsoft.com/office/powerpoint/2010/main" val="6815587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828836"/>
            <a:ext cx="10474036" cy="2862322"/>
          </a:xfrm>
          <a:prstGeom prst="rect">
            <a:avLst/>
          </a:prstGeom>
        </p:spPr>
        <p:txBody>
          <a:bodyPr wrap="square">
            <a:spAutoFit/>
          </a:bodyPr>
          <a:lstStyle/>
          <a:p>
            <a:pPr algn="just"/>
            <a:r>
              <a:rPr lang="fr-FR" sz="2000" dirty="0">
                <a:latin typeface="Times New Roman" panose="02020603050405020304" pitchFamily="18" charset="0"/>
              </a:rPr>
              <a:t>Les critères d’une bonne synthèse de dossier  porteront sur les aspects suivants :</a:t>
            </a:r>
          </a:p>
          <a:p>
            <a:pPr algn="just"/>
            <a:br>
              <a:rPr lang="fr-FR" sz="2000" dirty="0"/>
            </a:br>
            <a:r>
              <a:rPr lang="fr-FR" sz="2000" dirty="0">
                <a:latin typeface="Times New Roman" panose="02020603050405020304" pitchFamily="18" charset="0"/>
              </a:rPr>
              <a:t>– formulation d’un plan rigoureux,</a:t>
            </a:r>
          </a:p>
          <a:p>
            <a:pPr algn="just"/>
            <a:br>
              <a:rPr lang="fr-FR" sz="2000" dirty="0"/>
            </a:br>
            <a:r>
              <a:rPr lang="fr-FR" sz="2000" dirty="0">
                <a:latin typeface="Times New Roman" panose="02020603050405020304" pitchFamily="18" charset="0"/>
              </a:rPr>
              <a:t>– pertinence de l’analyse et perception de l’essentiel,</a:t>
            </a:r>
          </a:p>
          <a:p>
            <a:pPr algn="just"/>
            <a:br>
              <a:rPr lang="fr-FR" sz="2000" dirty="0"/>
            </a:br>
            <a:r>
              <a:rPr lang="fr-FR" sz="2000" dirty="0">
                <a:latin typeface="Times New Roman" panose="02020603050405020304" pitchFamily="18" charset="0"/>
              </a:rPr>
              <a:t>– clarté de la synthèse par une bonne maîtrise de la langue écrite</a:t>
            </a:r>
          </a:p>
          <a:p>
            <a:pPr algn="just"/>
            <a:endParaRPr lang="fr-FR" sz="2000" dirty="0">
              <a:latin typeface="Times New Roman" panose="02020603050405020304" pitchFamily="18" charset="0"/>
            </a:endParaRPr>
          </a:p>
          <a:p>
            <a:pPr algn="just"/>
            <a:r>
              <a:rPr lang="fr-FR" sz="2000" dirty="0">
                <a:latin typeface="Times New Roman" panose="02020603050405020304" pitchFamily="18" charset="0"/>
              </a:rPr>
              <a:t>ELLE COMPREND TROIS PARTIES: Introduction, développement et conclusion</a:t>
            </a:r>
            <a:endParaRPr lang="fr-FR" sz="2000" dirty="0"/>
          </a:p>
        </p:txBody>
      </p:sp>
    </p:spTree>
    <p:extLst>
      <p:ext uri="{BB962C8B-B14F-4D97-AF65-F5344CB8AC3E}">
        <p14:creationId xmlns:p14="http://schemas.microsoft.com/office/powerpoint/2010/main" val="3976117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CBC4155-8411-49FD-C2CF-FAE00037EC0D}"/>
              </a:ext>
            </a:extLst>
          </p:cNvPr>
          <p:cNvSpPr txBox="1"/>
          <p:nvPr/>
        </p:nvSpPr>
        <p:spPr>
          <a:xfrm>
            <a:off x="1075765" y="1355102"/>
            <a:ext cx="10246659" cy="3785652"/>
          </a:xfrm>
          <a:prstGeom prst="rect">
            <a:avLst/>
          </a:prstGeom>
          <a:noFill/>
        </p:spPr>
        <p:txBody>
          <a:bodyPr wrap="square">
            <a:spAutoFit/>
          </a:bodyPr>
          <a:lstStyle/>
          <a:p>
            <a:pPr algn="ctr"/>
            <a:r>
              <a:rPr lang="fr-FR" sz="2000" b="1" dirty="0">
                <a:latin typeface="Times New Roman" panose="02020603050405020304" pitchFamily="18" charset="0"/>
                <a:cs typeface="Times New Roman" panose="02020603050405020304" pitchFamily="18" charset="0"/>
              </a:rPr>
              <a:t>L’introduction. </a:t>
            </a:r>
          </a:p>
          <a:p>
            <a:pPr algn="ctr"/>
            <a:r>
              <a:rPr lang="fr-FR" sz="2000" dirty="0">
                <a:latin typeface="Times New Roman" panose="02020603050405020304" pitchFamily="18" charset="0"/>
                <a:cs typeface="Times New Roman" panose="02020603050405020304" pitchFamily="18" charset="0"/>
              </a:rPr>
              <a:t>Commencer par une phrase d’accroche qui éveille l’intérêt du lecteur. Cette phrase doit être en rapport avec le dossier dont il faut faire la synthèse. Mais éviter des formules telles que « Depuis la nuit des temps… Depuis toujours… A l’heure actuelle… », elles font remplissage. Présenter alors le thème et les documents. Pour ces derniers, on indique l’auteur, le support (titre du roman, de la revue, photographie…) la date, la tonalité et surtout, mais rapidement, le contenu. Pour présenter les documents, on n’est pas obligé de conserver l’ordre du dossier ; on peut aussi les regrouper par thèmes, par genres, par points de vue… Indiquer enfin le plan comme pour une dissertation. Rester clair et susciter la curiosité (donc ne pas donner de réponse, celle-ci ayant sa place dans la conclusion). On peut commencer par une phrase affirmative, puis continuer par une phrase interro-négative. Exemple : Certes, dans un premier temps nous … mais les documents proposés ne montrent-ils pas aussi que… </a:t>
            </a:r>
            <a:endParaRPr lang="fr-BF"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0844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C811362-B466-3514-F490-562CE38D5A5A}"/>
              </a:ext>
            </a:extLst>
          </p:cNvPr>
          <p:cNvSpPr txBox="1"/>
          <p:nvPr/>
        </p:nvSpPr>
        <p:spPr>
          <a:xfrm>
            <a:off x="1461247" y="1166843"/>
            <a:ext cx="9905999" cy="4093428"/>
          </a:xfrm>
          <a:prstGeom prst="rect">
            <a:avLst/>
          </a:prstGeom>
          <a:noFill/>
        </p:spPr>
        <p:txBody>
          <a:bodyPr wrap="square">
            <a:spAutoFit/>
          </a:bodyPr>
          <a:lstStyle/>
          <a:p>
            <a:pPr algn="just"/>
            <a:r>
              <a:rPr lang="fr-FR" sz="2000"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Le développement</a:t>
            </a:r>
          </a:p>
          <a:p>
            <a:pPr algn="just"/>
            <a:endParaRPr lang="fr-FR" sz="2000" dirty="0">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 Il s’agit de confronter les documents en un développement qui comprend de deux à quatre parties (ni plus, ni moins). Les parties ne doivent pas être trop disproportionnées. Ne jamais faire l’impasse sur un document dans une partie : tout document doit être cité au moins une fois dans une partie. Si un document n’a jamais été cité, on n’aura pas la moyenne. On ne traite pas les documents par parties : ce n’est pas un plan ni une confrontation. Ainsi la 1ère partie ne saurait présenter tel document, la 2ème tel autre, la 3ème le suivant… Un document n’est donc jamais traité tout seul dans une partie. Chaque partie contient deux ou trois paragraphes (au-delà on manque d’esprit de synthèse et on tombe dans l’émiettement de la pensée), chaque paragraphe commençant par un alinéa destiné à faciliter la lecture. On évite les paragraphes trop longs qui seraient des fourre-tout indigestes. Mais on n’ajoute pas de marge supplémentaire (on sera soupçonné d’incapacité à remplir 5 pages ). </a:t>
            </a:r>
            <a:endParaRPr lang="fr-BF"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069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5C05FCE-B875-E06C-F0B2-E81DAB730037}"/>
              </a:ext>
            </a:extLst>
          </p:cNvPr>
          <p:cNvSpPr txBox="1"/>
          <p:nvPr/>
        </p:nvSpPr>
        <p:spPr>
          <a:xfrm>
            <a:off x="1075765" y="889844"/>
            <a:ext cx="9932894" cy="3785652"/>
          </a:xfrm>
          <a:prstGeom prst="rect">
            <a:avLst/>
          </a:prstGeom>
          <a:noFill/>
        </p:spPr>
        <p:txBody>
          <a:bodyPr wrap="square">
            <a:spAutoFit/>
          </a:bodyPr>
          <a:lstStyle/>
          <a:p>
            <a:pPr algn="just"/>
            <a:r>
              <a:rPr lang="fr-FR" sz="2000" dirty="0">
                <a:latin typeface="Times New Roman" panose="02020603050405020304" pitchFamily="18" charset="0"/>
                <a:cs typeface="Times New Roman" panose="02020603050405020304" pitchFamily="18" charset="0"/>
              </a:rPr>
              <a:t>Au début de chaque paragraphe, on donne l’idée développée, puis on se réfère très précisément aux différents documents qui doivent étayer l’idée annoncée dans la première phrase. Enfin, on termine le paragraphe par une courte phrase de bilan, de telle façon que rien qu’en lisant la 1ère et la dernière phrase des paragraphes on puisse suivre la progression de la pensée. On se réfère constamment aux documents de façon précise, car le correcteur n’a pas à devoir chercher de quel document il s’agit. Donc un document est signalé de diverses façons : par le nom de son auteur, par la spécialité de celui-ci ( le poète, l’essayiste, l’humoriste…), sa nature (le roman, la photographie…), son titre. Il faut plusieurs références par paragraphe, on peut citer deux ou trois fois un même document, mais sans excès. Les citations in extenso sont défendues, car il s’agit de reformuler la pensée de l’auteur ; néanmoins les mots clés sont permis. On introduit ces références par des tournures comme : selon X…, d’après Y…, si l’on en croit Z… Zola affirme, soutient, corrobore, appuie… Les points de vue divergent, convergent, se complètent…</a:t>
            </a:r>
            <a:endParaRPr lang="fr-BF"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832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9E816C7-593F-5C80-0605-3284B77F4E87}"/>
              </a:ext>
            </a:extLst>
          </p:cNvPr>
          <p:cNvSpPr txBox="1"/>
          <p:nvPr/>
        </p:nvSpPr>
        <p:spPr>
          <a:xfrm>
            <a:off x="923365" y="1582341"/>
            <a:ext cx="9914963" cy="2585323"/>
          </a:xfrm>
          <a:prstGeom prst="rect">
            <a:avLst/>
          </a:prstGeom>
          <a:noFill/>
        </p:spPr>
        <p:txBody>
          <a:bodyPr wrap="square">
            <a:spAutoFit/>
          </a:bodyPr>
          <a:lstStyle/>
          <a:p>
            <a:pPr algn="ctr"/>
            <a:r>
              <a:rPr lang="fr-FR" sz="1800" b="1" dirty="0">
                <a:latin typeface="Times New Roman" panose="02020603050405020304" pitchFamily="18" charset="0"/>
                <a:cs typeface="Times New Roman" panose="02020603050405020304" pitchFamily="18" charset="0"/>
              </a:rPr>
              <a:t>La conclusion</a:t>
            </a:r>
          </a:p>
          <a:p>
            <a:pPr algn="just"/>
            <a:endParaRPr lang="fr-FR" sz="1800" dirty="0">
              <a:latin typeface="Times New Roman" panose="02020603050405020304" pitchFamily="18" charset="0"/>
              <a:cs typeface="Times New Roman" panose="02020603050405020304" pitchFamily="18" charset="0"/>
            </a:endParaRPr>
          </a:p>
          <a:p>
            <a:pPr algn="just"/>
            <a:r>
              <a:rPr lang="fr-FR" sz="1800" dirty="0">
                <a:latin typeface="Times New Roman" panose="02020603050405020304" pitchFamily="18" charset="0"/>
                <a:cs typeface="Times New Roman" panose="02020603050405020304" pitchFamily="18" charset="0"/>
              </a:rPr>
              <a:t>Il y en a deux, et elles sont obligatoires. a) la conclusion objective : elle établit le bilan objectif de la synthèse, sans reprendre le plan. En 3 à 5 lignes on constate l’accord, le désaccord, l’incertitude des documents à propos du problème posé. b) La conclusion personnelle. Une quinzaine de lignes. On donne son avis personnel sur le sujet ou sur un aspect du sujet, sur tel ou tel document, sans flatter ni dénigrer les auteurs. On peut néanmoins y prendre ses distances et faire preuve d’esprit critique et de culture. On indique alors ce qui nous semble dépassé, insuffisant et on propose son point de vue en l’illustrant par un ou deux exemples. </a:t>
            </a:r>
            <a:endParaRPr lang="fr-BF"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6178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49238174"/>
            <a:ext cx="6096000" cy="7891199"/>
          </a:xfrm>
          <a:prstGeom prst="rect">
            <a:avLst/>
          </a:prstGeom>
        </p:spPr>
        <p:txBody>
          <a:bodyPr>
            <a:spAutoFit/>
          </a:bodyPr>
          <a:lstStyle/>
          <a:p>
            <a:pPr>
              <a:lnSpc>
                <a:spcPct val="107000"/>
              </a:lnSpc>
              <a:spcAft>
                <a:spcPts val="800"/>
              </a:spcAft>
            </a:pPr>
            <a:r>
              <a:rPr lang="fr-FR" sz="1600" dirty="0">
                <a:latin typeface="Times New Roman" panose="02020603050405020304" pitchFamily="18" charset="0"/>
                <a:ea typeface="Calibri" panose="020F0502020204030204" pitchFamily="34" charset="0"/>
                <a:cs typeface="Times New Roman" panose="02020603050405020304" pitchFamily="18" charset="0"/>
              </a:rPr>
              <a:t>7 Écritures administratives </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fr-FR" sz="1400" dirty="0">
                <a:latin typeface="Times New Roman" panose="02020603050405020304" pitchFamily="18" charset="0"/>
                <a:ea typeface="Times New Roman" panose="02020603050405020304" pitchFamily="18" charset="0"/>
                <a:cs typeface="Times New Roman" panose="02020603050405020304" pitchFamily="18" charset="0"/>
              </a:rPr>
              <a:t>Au sens large, la rédaction administrative peut être définie comme la mise par écrit des actes et autres éléments d’information et de communication qui circulent dans une administration ou mettent cette dernière en relation avec de tierces personnes (physiques ou morales).</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fr-FR" sz="1400" dirty="0">
                <a:latin typeface="Times New Roman" panose="02020603050405020304" pitchFamily="18" charset="0"/>
                <a:ea typeface="Times New Roman" panose="02020603050405020304" pitchFamily="18" charset="0"/>
                <a:cs typeface="Times New Roman" panose="02020603050405020304" pitchFamily="18" charset="0"/>
              </a:rPr>
              <a:t>Stricto sensu, elle fait référence aux règles, principes et méthodes utilisés par l’administration pour produire ses écrits qui la mettent en relation avec de tierces personnes physiques ou morales.</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fr-FR" sz="1400" dirty="0">
                <a:latin typeface="Times New Roman" panose="02020603050405020304" pitchFamily="18" charset="0"/>
                <a:ea typeface="Times New Roman" panose="02020603050405020304" pitchFamily="18" charset="0"/>
                <a:cs typeface="Times New Roman" panose="02020603050405020304" pitchFamily="18" charset="0"/>
              </a:rPr>
              <a:t>Elle  contribue ainsi à rendre l’administration plus efficace car c’est par l’écrit, essentiellement, que se traduit le travail administratif, lorsque l’administration produit des documents papiers ou lorsqu’elle conçoit des pages électroniques. C’est dire l’intérêt de la communication écrite dans la recherche d’une plus grande efficacité de l’administration. Chaque jour on voit produire un grand nombre de documents :</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fr-FR" sz="1400" dirty="0">
                <a:latin typeface="Times New Roman" panose="02020603050405020304" pitchFamily="18" charset="0"/>
                <a:ea typeface="Times New Roman" panose="02020603050405020304" pitchFamily="18" charset="0"/>
                <a:cs typeface="Times New Roman" panose="02020603050405020304" pitchFamily="18" charset="0"/>
              </a:rPr>
              <a:t>Rapports, </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fr-FR" sz="1400" dirty="0">
                <a:latin typeface="Times New Roman" panose="02020603050405020304" pitchFamily="18" charset="0"/>
                <a:ea typeface="Times New Roman" panose="02020603050405020304" pitchFamily="18" charset="0"/>
                <a:cs typeface="Times New Roman" panose="02020603050405020304" pitchFamily="18" charset="0"/>
              </a:rPr>
              <a:t>Notes de service, </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fr-FR" sz="1400" dirty="0">
                <a:latin typeface="Times New Roman" panose="02020603050405020304" pitchFamily="18" charset="0"/>
                <a:ea typeface="Times New Roman" panose="02020603050405020304" pitchFamily="18" charset="0"/>
                <a:cs typeface="Times New Roman" panose="02020603050405020304" pitchFamily="18" charset="0"/>
              </a:rPr>
              <a:t>Lettres,</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fr-FR" sz="1400" dirty="0">
                <a:latin typeface="Times New Roman" panose="02020603050405020304" pitchFamily="18" charset="0"/>
                <a:ea typeface="Times New Roman" panose="02020603050405020304" pitchFamily="18" charset="0"/>
                <a:cs typeface="Times New Roman" panose="02020603050405020304" pitchFamily="18" charset="0"/>
              </a:rPr>
              <a:t> Comptes rendus,</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fr-FR" sz="1400" dirty="0">
                <a:latin typeface="Times New Roman" panose="02020603050405020304" pitchFamily="18" charset="0"/>
                <a:ea typeface="Times New Roman" panose="02020603050405020304" pitchFamily="18" charset="0"/>
                <a:cs typeface="Times New Roman" panose="02020603050405020304" pitchFamily="18" charset="0"/>
              </a:rPr>
              <a:t> Procès-verbaux, </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fr-FR" sz="1400" dirty="0">
                <a:latin typeface="Times New Roman" panose="02020603050405020304" pitchFamily="18" charset="0"/>
                <a:ea typeface="Times New Roman" panose="02020603050405020304" pitchFamily="18" charset="0"/>
                <a:cs typeface="Times New Roman" panose="02020603050405020304" pitchFamily="18" charset="0"/>
              </a:rPr>
              <a:t>Communication orale</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fr-FR" sz="1400" dirty="0">
                <a:latin typeface="Times New Roman" panose="02020603050405020304" pitchFamily="18" charset="0"/>
                <a:ea typeface="Times New Roman" panose="02020603050405020304" pitchFamily="18" charset="0"/>
                <a:cs typeface="Times New Roman" panose="02020603050405020304" pitchFamily="18" charset="0"/>
              </a:rPr>
              <a:t>Les termes de référence (TDR)</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fr-FR" sz="1400" dirty="0">
                <a:latin typeface="Times New Roman" panose="02020603050405020304" pitchFamily="18" charset="0"/>
                <a:ea typeface="Times New Roman" panose="02020603050405020304" pitchFamily="18" charset="0"/>
                <a:cs typeface="Times New Roman" panose="02020603050405020304" pitchFamily="18" charset="0"/>
              </a:rPr>
              <a:t>Circulaires,</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fr-FR" sz="1400" dirty="0">
                <a:latin typeface="Times New Roman" panose="02020603050405020304" pitchFamily="18" charset="0"/>
                <a:ea typeface="Times New Roman" panose="02020603050405020304" pitchFamily="18" charset="0"/>
                <a:cs typeface="Times New Roman" panose="02020603050405020304" pitchFamily="18" charset="0"/>
              </a:rPr>
              <a:t> Notes  de service…</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fr-FR" sz="1400"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214845" y="1099228"/>
            <a:ext cx="10162903" cy="5075044"/>
          </a:xfrm>
          <a:prstGeom prst="rect">
            <a:avLst/>
          </a:prstGeom>
        </p:spPr>
        <p:txBody>
          <a:bodyPr wrap="square">
            <a:spAutoFit/>
          </a:bodyPr>
          <a:lstStyle/>
          <a:p>
            <a:pPr>
              <a:lnSpc>
                <a:spcPct val="107000"/>
              </a:lnSpc>
              <a:spcAft>
                <a:spcPts val="800"/>
              </a:spcAft>
            </a:pPr>
            <a:r>
              <a:rPr lang="fr-FR" sz="1600" b="1" dirty="0">
                <a:latin typeface="Times New Roman" panose="02020603050405020304" pitchFamily="18" charset="0"/>
                <a:ea typeface="Calibri" panose="020F0502020204030204" pitchFamily="34" charset="0"/>
                <a:cs typeface="Times New Roman" panose="02020603050405020304" pitchFamily="18" charset="0"/>
              </a:rPr>
              <a:t>8   Écritures administratives </a:t>
            </a:r>
            <a:endParaRPr lang="fr-FR" sz="11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Au sens large, la rédaction administrative peut être définie comme la mise par écrit des actes et autres éléments d’information et de communication qui circulent dans une administration ou mettent cette dernière en relation avec de tierces personnes (physiques ou morales).</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Stricto sensu, elle fait référence aux règles, principes et méthodes utilisés par l’administration pour produire ses écrits qui la mettent en relation avec de tierces personnes physiques ou morales.</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Elle  contribue ainsi à rendre l’administration plus efficace car c’est par l’écrit, essentiellement, que se traduit le travail administratif, lorsque l’administration produit des documents papiers ou lorsqu’elle conçoit des pages électroniques. C’est dire l’intérêt de la communication écrite dans la recherche d’une plus grande efficacité de l’administration. Chaque jour on voit produire un grand nombre de documents :</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92164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4829" y="1301876"/>
            <a:ext cx="9117874" cy="3730317"/>
          </a:xfrm>
          <a:prstGeom prst="rect">
            <a:avLst/>
          </a:prstGeom>
        </p:spPr>
        <p:txBody>
          <a:bodyPr wrap="square">
            <a:spAutoFit/>
          </a:bodyPr>
          <a:lstStyle/>
          <a:p>
            <a:pPr algn="just">
              <a:lnSpc>
                <a:spcPct val="150000"/>
              </a:lnSpc>
              <a:spcAft>
                <a:spcPts val="0"/>
              </a:spcAft>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Rapports, </a:t>
            </a:r>
            <a:endParaRPr lang="fr-FR" sz="20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Notes de service, </a:t>
            </a:r>
            <a:endParaRPr lang="fr-FR" sz="20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Lettres,</a:t>
            </a:r>
            <a:endParaRPr lang="fr-FR" sz="20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 Comptes rendus,</a:t>
            </a:r>
            <a:endParaRPr lang="fr-FR" sz="20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 Procès-verbaux, </a:t>
            </a:r>
            <a:endParaRPr lang="fr-FR" sz="20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Les termes de référence (TDR)</a:t>
            </a:r>
            <a:endParaRPr lang="fr-FR" sz="20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 Curriculum vitae</a:t>
            </a:r>
          </a:p>
          <a:p>
            <a:pPr algn="just">
              <a:lnSpc>
                <a:spcPct val="150000"/>
              </a:lnSpc>
              <a:spcAft>
                <a:spcPts val="0"/>
              </a:spcAft>
            </a:pPr>
            <a:r>
              <a:rPr lang="fr-FR" sz="2000" b="1" dirty="0">
                <a:effectLst/>
                <a:latin typeface="Times New Roman" panose="02020603050405020304" pitchFamily="18" charset="0"/>
                <a:ea typeface="Calibri" panose="020F0502020204030204" pitchFamily="34" charset="0"/>
                <a:cs typeface="Times New Roman" panose="02020603050405020304" pitchFamily="18" charset="0"/>
              </a:rPr>
              <a:t>Lettre </a:t>
            </a:r>
          </a:p>
        </p:txBody>
      </p:sp>
    </p:spTree>
    <p:extLst>
      <p:ext uri="{BB962C8B-B14F-4D97-AF65-F5344CB8AC3E}">
        <p14:creationId xmlns:p14="http://schemas.microsoft.com/office/powerpoint/2010/main" val="4068713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8823" y="2391152"/>
            <a:ext cx="10763794" cy="3040897"/>
          </a:xfrm>
          <a:prstGeom prst="rect">
            <a:avLst/>
          </a:prstGeom>
        </p:spPr>
        <p:txBody>
          <a:bodyPr wrap="square">
            <a:spAutoFit/>
          </a:bodyPr>
          <a:lstStyle/>
          <a:p>
            <a:pPr>
              <a:lnSpc>
                <a:spcPct val="107000"/>
              </a:lnSpc>
              <a:spcAft>
                <a:spcPts val="800"/>
              </a:spcAft>
            </a:pPr>
            <a:r>
              <a:rPr lang="fr-FR" sz="2800" b="1" dirty="0">
                <a:latin typeface="Times New Roman" panose="02020603050405020304" pitchFamily="18" charset="0"/>
                <a:ea typeface="Calibri" panose="020F0502020204030204" pitchFamily="34" charset="0"/>
                <a:cs typeface="Times New Roman" panose="02020603050405020304" pitchFamily="18" charset="0"/>
              </a:rPr>
              <a:t>4. </a:t>
            </a:r>
            <a:r>
              <a:rPr lang="fr-FR" sz="2800" b="1" dirty="0" err="1">
                <a:latin typeface="Times New Roman" panose="02020603050405020304" pitchFamily="18" charset="0"/>
                <a:ea typeface="Calibri" panose="020F0502020204030204" pitchFamily="34" charset="0"/>
                <a:cs typeface="Times New Roman" panose="02020603050405020304" pitchFamily="18" charset="0"/>
              </a:rPr>
              <a:t>Gery</a:t>
            </a:r>
            <a:r>
              <a:rPr lang="fr-FR" sz="2800" b="1" dirty="0">
                <a:latin typeface="Times New Roman" panose="02020603050405020304" pitchFamily="18" charset="0"/>
                <a:ea typeface="Calibri" panose="020F0502020204030204" pitchFamily="34" charset="0"/>
                <a:cs typeface="Times New Roman" panose="02020603050405020304" pitchFamily="18" charset="0"/>
              </a:rPr>
              <a:t> P.E., </a:t>
            </a:r>
            <a:r>
              <a:rPr lang="fr-FR" sz="2800" b="1" dirty="0" err="1">
                <a:latin typeface="Times New Roman" panose="02020603050405020304" pitchFamily="18" charset="0"/>
                <a:ea typeface="Calibri" panose="020F0502020204030204" pitchFamily="34" charset="0"/>
                <a:cs typeface="Times New Roman" panose="02020603050405020304" pitchFamily="18" charset="0"/>
              </a:rPr>
              <a:t>Reboul</a:t>
            </a:r>
            <a:r>
              <a:rPr lang="fr-FR" sz="2800" b="1" dirty="0">
                <a:latin typeface="Times New Roman" panose="02020603050405020304" pitchFamily="18" charset="0"/>
                <a:ea typeface="Calibri" panose="020F0502020204030204" pitchFamily="34" charset="0"/>
                <a:cs typeface="Times New Roman" panose="02020603050405020304" pitchFamily="18" charset="0"/>
              </a:rPr>
              <a:t> A., </a:t>
            </a:r>
            <a:r>
              <a:rPr lang="fr-FR" sz="2800" b="1" i="1" dirty="0">
                <a:latin typeface="Times New Roman" panose="02020603050405020304" pitchFamily="18" charset="0"/>
                <a:ea typeface="Calibri" panose="020F0502020204030204" pitchFamily="34" charset="0"/>
                <a:cs typeface="Times New Roman" panose="02020603050405020304" pitchFamily="18" charset="0"/>
              </a:rPr>
              <a:t>Bien s’exprimer à l’écrit et à l’oral</a:t>
            </a:r>
            <a:r>
              <a:rPr lang="fr-FR" sz="2800" b="1" dirty="0">
                <a:latin typeface="Times New Roman" panose="02020603050405020304" pitchFamily="18" charset="0"/>
                <a:ea typeface="Calibri" panose="020F0502020204030204" pitchFamily="34" charset="0"/>
                <a:cs typeface="Times New Roman" panose="02020603050405020304" pitchFamily="18" charset="0"/>
              </a:rPr>
              <a:t>, Ed. Nathan, 2005 </a:t>
            </a:r>
            <a:endParaRPr lang="fr-FR" sz="28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800" b="1" dirty="0">
                <a:latin typeface="Times New Roman" panose="02020603050405020304" pitchFamily="18" charset="0"/>
                <a:ea typeface="Calibri" panose="020F0502020204030204" pitchFamily="34" charset="0"/>
                <a:cs typeface="Times New Roman" panose="02020603050405020304" pitchFamily="18" charset="0"/>
              </a:rPr>
              <a:t>5. </a:t>
            </a:r>
            <a:r>
              <a:rPr lang="fr-FR" sz="2800" b="1" dirty="0" err="1">
                <a:latin typeface="Times New Roman" panose="02020603050405020304" pitchFamily="18" charset="0"/>
                <a:ea typeface="Calibri" panose="020F0502020204030204" pitchFamily="34" charset="0"/>
                <a:cs typeface="Times New Roman" panose="02020603050405020304" pitchFamily="18" charset="0"/>
              </a:rPr>
              <a:t>Girarg</a:t>
            </a:r>
            <a:r>
              <a:rPr lang="fr-FR" sz="2800" b="1" dirty="0">
                <a:latin typeface="Times New Roman" panose="02020603050405020304" pitchFamily="18" charset="0"/>
                <a:ea typeface="Calibri" panose="020F0502020204030204" pitchFamily="34" charset="0"/>
                <a:cs typeface="Times New Roman" panose="02020603050405020304" pitchFamily="18" charset="0"/>
              </a:rPr>
              <a:t> B., </a:t>
            </a:r>
            <a:r>
              <a:rPr lang="fr-FR" sz="2800" b="1" i="1" dirty="0">
                <a:latin typeface="Times New Roman" panose="02020603050405020304" pitchFamily="18" charset="0"/>
                <a:ea typeface="Calibri" panose="020F0502020204030204" pitchFamily="34" charset="0"/>
                <a:cs typeface="Times New Roman" panose="02020603050405020304" pitchFamily="18" charset="0"/>
              </a:rPr>
              <a:t>La communication écrite dans l’entreprise</a:t>
            </a:r>
            <a:r>
              <a:rPr lang="fr-FR" sz="2800" b="1" dirty="0">
                <a:latin typeface="Times New Roman" panose="02020603050405020304" pitchFamily="18" charset="0"/>
                <a:ea typeface="Calibri" panose="020F0502020204030204" pitchFamily="34" charset="0"/>
                <a:cs typeface="Times New Roman" panose="02020603050405020304" pitchFamily="18" charset="0"/>
              </a:rPr>
              <a:t>, Ed., De Boeck Université, 1999</a:t>
            </a:r>
            <a:endParaRPr lang="fr-FR" sz="28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800" b="1" dirty="0">
                <a:latin typeface="Times New Roman" panose="02020603050405020304" pitchFamily="18" charset="0"/>
                <a:ea typeface="Calibri" panose="020F0502020204030204" pitchFamily="34" charset="0"/>
                <a:cs typeface="Times New Roman" panose="02020603050405020304" pitchFamily="18" charset="0"/>
              </a:rPr>
              <a:t> 6. Godiveau R., </a:t>
            </a:r>
            <a:r>
              <a:rPr lang="fr-FR" sz="2800" b="1" i="1" dirty="0">
                <a:latin typeface="Times New Roman" panose="02020603050405020304" pitchFamily="18" charset="0"/>
                <a:ea typeface="Calibri" panose="020F0502020204030204" pitchFamily="34" charset="0"/>
                <a:cs typeface="Times New Roman" panose="02020603050405020304" pitchFamily="18" charset="0"/>
              </a:rPr>
              <a:t>1000 difficultés courantes du français parlé</a:t>
            </a:r>
            <a:r>
              <a:rPr lang="fr-FR" sz="2800" b="1" dirty="0">
                <a:latin typeface="Times New Roman" panose="02020603050405020304" pitchFamily="18" charset="0"/>
                <a:ea typeface="Calibri" panose="020F0502020204030204" pitchFamily="34" charset="0"/>
                <a:cs typeface="Times New Roman" panose="02020603050405020304" pitchFamily="18" charset="0"/>
              </a:rPr>
              <a:t>, Ed. De Boeck Université, 1998</a:t>
            </a:r>
            <a:endParaRPr lang="fr-FR" sz="28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86558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8626" y="838017"/>
            <a:ext cx="10168247" cy="3896964"/>
          </a:xfrm>
          <a:prstGeom prst="rect">
            <a:avLst/>
          </a:prstGeom>
        </p:spPr>
        <p:txBody>
          <a:bodyPr wrap="square">
            <a:spAutoFit/>
          </a:bodyPr>
          <a:lstStyle/>
          <a:p>
            <a:pPr algn="just">
              <a:lnSpc>
                <a:spcPct val="150000"/>
              </a:lnSpc>
              <a:spcAft>
                <a:spcPts val="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Pour rédiger correctement, il faut respecter les étapes suivantes:</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Connaître et comprendre le dossier;</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Faire des recherches sur le sujet traité dans le dossier et collecter les données essentielles;</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Elaborer un plan;</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Procéder à la rédaction proprement dite;</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Relire et corriger</a:t>
            </a:r>
            <a:endParaRPr lang="fr-FR" sz="2800" dirty="0"/>
          </a:p>
        </p:txBody>
      </p:sp>
    </p:spTree>
    <p:extLst>
      <p:ext uri="{BB962C8B-B14F-4D97-AF65-F5344CB8AC3E}">
        <p14:creationId xmlns:p14="http://schemas.microsoft.com/office/powerpoint/2010/main" val="32037239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5964" y="561110"/>
            <a:ext cx="10889672" cy="5691815"/>
          </a:xfrm>
          <a:prstGeom prst="rect">
            <a:avLst/>
          </a:prstGeom>
        </p:spPr>
        <p:txBody>
          <a:bodyPr wrap="square">
            <a:spAutoFit/>
          </a:bodyPr>
          <a:lstStyle/>
          <a:p>
            <a:pPr marL="342900" lvl="0" indent="-342900">
              <a:lnSpc>
                <a:spcPct val="107000"/>
              </a:lnSpc>
              <a:spcAft>
                <a:spcPts val="800"/>
              </a:spcAft>
              <a:buFont typeface="Wingdings" panose="05000000000000000000" pitchFamily="2" charset="2"/>
              <a:buChar char=""/>
              <a:tabLst>
                <a:tab pos="457200" algn="l"/>
              </a:tabLst>
            </a:pPr>
            <a:r>
              <a:rPr lang="fr-FR" sz="2800" dirty="0">
                <a:latin typeface="Times New Roman" panose="02020603050405020304" pitchFamily="18" charset="0"/>
                <a:ea typeface="Calibri" panose="020F0502020204030204" pitchFamily="34" charset="0"/>
                <a:cs typeface="Times New Roman" panose="02020603050405020304" pitchFamily="18" charset="0"/>
              </a:rPr>
              <a:t>Les principes et caractères à respecter au cours de la rédaction sont entre autres:</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fr-FR" sz="2800" dirty="0">
                <a:latin typeface="Times New Roman" panose="02020603050405020304" pitchFamily="18" charset="0"/>
                <a:ea typeface="Calibri" panose="020F0502020204030204" pitchFamily="34" charset="0"/>
                <a:cs typeface="Times New Roman" panose="02020603050405020304" pitchFamily="18" charset="0"/>
              </a:rPr>
              <a:t>Le respect de la hiérarchie;</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fr-FR" sz="2800" dirty="0">
                <a:latin typeface="Times New Roman" panose="02020603050405020304" pitchFamily="18" charset="0"/>
                <a:ea typeface="Calibri" panose="020F0502020204030204" pitchFamily="34" charset="0"/>
                <a:cs typeface="Times New Roman" panose="02020603050405020304" pitchFamily="18" charset="0"/>
              </a:rPr>
              <a:t>Le sens de la responsabilité;</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fr-FR" sz="2800" dirty="0">
                <a:latin typeface="Times New Roman" panose="02020603050405020304" pitchFamily="18" charset="0"/>
                <a:ea typeface="Calibri" panose="020F0502020204030204" pitchFamily="34" charset="0"/>
                <a:cs typeface="Times New Roman" panose="02020603050405020304" pitchFamily="18" charset="0"/>
              </a:rPr>
              <a:t>La dignité;</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fr-FR" sz="2800" dirty="0">
                <a:latin typeface="Times New Roman" panose="02020603050405020304" pitchFamily="18" charset="0"/>
                <a:ea typeface="Calibri" panose="020F0502020204030204" pitchFamily="34" charset="0"/>
                <a:cs typeface="Times New Roman" panose="02020603050405020304" pitchFamily="18" charset="0"/>
              </a:rPr>
              <a:t>La politesse et la courtoisie;</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fr-FR" sz="2800" dirty="0">
                <a:latin typeface="Times New Roman" panose="02020603050405020304" pitchFamily="18" charset="0"/>
                <a:ea typeface="Calibri" panose="020F0502020204030204" pitchFamily="34" charset="0"/>
                <a:cs typeface="Times New Roman" panose="02020603050405020304" pitchFamily="18" charset="0"/>
              </a:rPr>
              <a:t>L’objectivité;</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fr-FR" sz="2800" dirty="0">
                <a:latin typeface="Times New Roman" panose="02020603050405020304" pitchFamily="18" charset="0"/>
                <a:ea typeface="Calibri" panose="020F0502020204030204" pitchFamily="34" charset="0"/>
                <a:cs typeface="Times New Roman" panose="02020603050405020304" pitchFamily="18" charset="0"/>
              </a:rPr>
              <a:t>La prudence;</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fr-FR" sz="2800" dirty="0">
                <a:latin typeface="Times New Roman" panose="02020603050405020304" pitchFamily="18" charset="0"/>
                <a:ea typeface="Calibri" panose="020F0502020204030204" pitchFamily="34" charset="0"/>
                <a:cs typeface="Times New Roman" panose="02020603050405020304" pitchFamily="18" charset="0"/>
              </a:rPr>
              <a:t>La clarté - la précision – la concision, etc.</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600" dirty="0">
                <a:latin typeface="Times New Roman" panose="02020603050405020304" pitchFamily="18" charset="0"/>
                <a:ea typeface="Calibri" panose="020F0502020204030204" pitchFamily="34" charset="0"/>
                <a:cs typeface="Times New Roman" panose="02020603050405020304" pitchFamily="18" charset="0"/>
              </a:rPr>
              <a:t> </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600" dirty="0">
                <a:latin typeface="Times New Roman" panose="02020603050405020304" pitchFamily="18" charset="0"/>
                <a:ea typeface="Calibri" panose="020F0502020204030204" pitchFamily="34" charset="0"/>
                <a:cs typeface="Times New Roman" panose="02020603050405020304" pitchFamily="18" charset="0"/>
              </a:rPr>
              <a: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05424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2055" y="1792370"/>
            <a:ext cx="10277499" cy="4549322"/>
          </a:xfrm>
          <a:prstGeom prst="rect">
            <a:avLst/>
          </a:prstGeom>
        </p:spPr>
        <p:txBody>
          <a:bodyPr wrap="square">
            <a:spAutoFit/>
          </a:bodyPr>
          <a:lstStyle/>
          <a:p>
            <a:pPr algn="just">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Document par lequel les structures administratives demande ou communique une ou plusieurs informations entre elles ou entre elles et l’extérieur, la lettre porte sur toutes les questions intéressant l’action administrative: accusé de réception, information, notification, réclamation, explication, transmission, demande, invitation, mise en garde, etc. </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On distingue deux types de lettres, à savoir:</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Wingdings" panose="05000000000000000000" pitchFamily="2" charset="2"/>
              <a:buChar char=""/>
              <a:tabLst>
                <a:tab pos="914400" algn="l"/>
              </a:tabLst>
            </a:pPr>
            <a:r>
              <a:rPr lang="fr-FR" sz="2800" dirty="0">
                <a:latin typeface="Times New Roman" panose="02020603050405020304" pitchFamily="18" charset="0"/>
                <a:ea typeface="Calibri" panose="020F0502020204030204" pitchFamily="34" charset="0"/>
                <a:cs typeface="Times New Roman" panose="02020603050405020304" pitchFamily="18" charset="0"/>
              </a:rPr>
              <a:t>La lettre à forme personnelle,</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Wingdings" panose="05000000000000000000" pitchFamily="2" charset="2"/>
              <a:buChar char=""/>
              <a:tabLst>
                <a:tab pos="914400" algn="l"/>
              </a:tabLst>
            </a:pPr>
            <a:r>
              <a:rPr lang="fr-FR" sz="2800" dirty="0">
                <a:latin typeface="Times New Roman" panose="02020603050405020304" pitchFamily="18" charset="0"/>
                <a:ea typeface="Calibri" panose="020F0502020204030204" pitchFamily="34" charset="0"/>
                <a:cs typeface="Times New Roman" panose="02020603050405020304" pitchFamily="18" charset="0"/>
              </a:rPr>
              <a:t>La lettre entre services.</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281055" y="1136485"/>
            <a:ext cx="2682330" cy="655885"/>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
              <a:tabLst>
                <a:tab pos="457200" algn="l"/>
              </a:tabLst>
            </a:pPr>
            <a:r>
              <a:rPr lang="fr-FR" sz="36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La lettre</a:t>
            </a:r>
            <a:endParaRPr lang="fr-FR" sz="3600" b="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84755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0492" y="1039090"/>
            <a:ext cx="10515600" cy="2791662"/>
          </a:xfrm>
          <a:prstGeom prst="rect">
            <a:avLst/>
          </a:prstGeom>
        </p:spPr>
        <p:txBody>
          <a:bodyPr wrap="square">
            <a:spAutoFit/>
          </a:bodyPr>
          <a:lstStyle/>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Elle est élaborée dans trois cas:</a:t>
            </a: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Quand le fonctionnaire ou l’agent public écrit à son supérieur hiérarchique pour exposer un problème personnel et la réponse formulée par le supérieur hiérarchique.</a:t>
            </a: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Quand l’Administration s’adresse à une personne privée (personne physique ou morale, de droit privé) ou quand celle-ci écrit à l’Administration.</a:t>
            </a: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Quand l’Administration écrit aux représentants d’une Administration étrangère ou internationale.</a:t>
            </a: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Lorsqu’elle émane d’un particulier, la lettre à forme personnelle comporte les mentions suivantes:</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27529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1008" y="1032325"/>
            <a:ext cx="9975272" cy="2990883"/>
          </a:xfrm>
          <a:prstGeom prst="rect">
            <a:avLst/>
          </a:prstGeom>
        </p:spPr>
        <p:txBody>
          <a:bodyPr wrap="square">
            <a:spAutoFit/>
          </a:bodyPr>
          <a:lstStyle/>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Le nom du pays et devise éventuellement</a:t>
            </a: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Le lieu et la date,</a:t>
            </a: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La formule d’appel,</a:t>
            </a: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Noms, prénoms, adresse de l’expéditeur, </a:t>
            </a: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Noms, prénoms, adresse du destinataire,</a:t>
            </a: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L’objet,</a:t>
            </a: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Le corps de la lettre,</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05055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2593" y="922994"/>
            <a:ext cx="9727079" cy="3758080"/>
          </a:xfrm>
          <a:prstGeom prst="rect">
            <a:avLst/>
          </a:prstGeom>
        </p:spPr>
        <p:txBody>
          <a:bodyPr wrap="square">
            <a:spAutoFit/>
          </a:bodyPr>
          <a:lstStyle/>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La formule de courtoisie,</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La signature suivie des prénoms et nom de l’expéditeur.</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Lorsqu’elle émane d’un agent de l’Etat, la lettre à forme personnelle comporte les mentions suivantes:</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Le timbre du service,</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Le nom du pays et la devise,</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Le lieu et la date,</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La formule d’appel,</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22241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6127" y="1512771"/>
            <a:ext cx="9767455" cy="2568204"/>
          </a:xfrm>
          <a:prstGeom prst="rect">
            <a:avLst/>
          </a:prstGeom>
        </p:spPr>
        <p:txBody>
          <a:bodyPr wrap="square">
            <a:spAutoFit/>
          </a:bodyPr>
          <a:lstStyle/>
          <a:p>
            <a:pPr lvl="0" algn="just">
              <a:lnSpc>
                <a:spcPct val="107000"/>
              </a:lnSpc>
              <a:spcAft>
                <a:spcPts val="800"/>
              </a:spcAft>
            </a:pPr>
            <a:r>
              <a:rPr lang="fr-FR"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Noms, prénoms, adresse de l’expéditeur, </a:t>
            </a:r>
            <a:endParaRPr lang="fr-F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fr-FR"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Noms, prénoms, adresse du destinataire,</a:t>
            </a:r>
            <a:endParaRPr lang="fr-F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fr-FR"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L’objet,</a:t>
            </a:r>
            <a:endParaRPr lang="fr-F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fr-FR"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Le corps de la lettre,</a:t>
            </a:r>
            <a:endParaRPr lang="fr-F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fr-FR"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La formule de courtoisie,</a:t>
            </a:r>
            <a:endParaRPr lang="fr-F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fr-FR"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La signature suivie des prénoms et nom de l’expéditeur</a:t>
            </a:r>
            <a:endParaRPr lang="fr-FR" sz="2000" dirty="0"/>
          </a:p>
        </p:txBody>
      </p:sp>
    </p:spTree>
    <p:extLst>
      <p:ext uri="{BB962C8B-B14F-4D97-AF65-F5344CB8AC3E}">
        <p14:creationId xmlns:p14="http://schemas.microsoft.com/office/powerpoint/2010/main" val="36893278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6745" y="791259"/>
            <a:ext cx="9642763" cy="3655488"/>
          </a:xfrm>
          <a:prstGeom prst="rect">
            <a:avLst/>
          </a:prstGeom>
        </p:spPr>
        <p:txBody>
          <a:bodyPr wrap="square">
            <a:spAutoFit/>
          </a:bodyPr>
          <a:lstStyle/>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La lettre entre services est celle utilisée dans les correspondances échangées entre services publics d’un même pays ou d’une même structure gouvernementale. Elle possède les mentions suivantes:</a:t>
            </a: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Le nom du pays et la devise,</a:t>
            </a: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Le timbre du service,</a:t>
            </a: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Le Numéro d’enregistrement,</a:t>
            </a: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Le lieu et la date,</a:t>
            </a: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65962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2218" y="1230963"/>
            <a:ext cx="10079182" cy="3000117"/>
          </a:xfrm>
          <a:prstGeom prst="rect">
            <a:avLst/>
          </a:prstGeom>
        </p:spPr>
        <p:txBody>
          <a:bodyPr wrap="square">
            <a:spAutoFit/>
          </a:bodyPr>
          <a:lstStyle/>
          <a:p>
            <a:pPr lvl="0">
              <a:lnSpc>
                <a:spcPct val="107000"/>
              </a:lnSpc>
              <a:spcAft>
                <a:spcPts val="800"/>
              </a:spcAft>
            </a:pPr>
            <a:r>
              <a:rPr lang="fr-FR"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La réclame ou suscription,</a:t>
            </a:r>
            <a:endParaRPr lang="fr-F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fr-FR"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L’objet,</a:t>
            </a:r>
            <a:endParaRPr lang="fr-F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fr-FR"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Les références s’il y a lieu,</a:t>
            </a:r>
            <a:endParaRPr lang="fr-F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fr-FR"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Les pièces jointes s’il y a lieu,</a:t>
            </a:r>
            <a:endParaRPr lang="fr-F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fr-FR"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Le corps de la lettre,</a:t>
            </a:r>
            <a:endParaRPr lang="fr-F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fr-FR"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L’Attache (qualité du signataire), signature, prénom(s) et nom,</a:t>
            </a:r>
            <a:endParaRPr lang="fr-F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fr-FR"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Les ampliations s’il y a lieu</a:t>
            </a:r>
            <a:endParaRPr lang="fr-FR" sz="2000" dirty="0"/>
          </a:p>
        </p:txBody>
      </p:sp>
    </p:spTree>
    <p:extLst>
      <p:ext uri="{BB962C8B-B14F-4D97-AF65-F5344CB8AC3E}">
        <p14:creationId xmlns:p14="http://schemas.microsoft.com/office/powerpoint/2010/main" val="27910358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6023" y="1689637"/>
            <a:ext cx="10485318" cy="2030428"/>
          </a:xfrm>
          <a:prstGeom prst="rect">
            <a:avLst/>
          </a:prstGeom>
        </p:spPr>
        <p:txBody>
          <a:bodyPr wrap="square">
            <a:spAutoFit/>
          </a:bodyPr>
          <a:lstStyle/>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La note est un mode de correspondance utilisé entre fonctionnaires à l’intérieur d’une même administration.</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Elle a comme objet : </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fr-FR" sz="2000" dirty="0">
                <a:latin typeface="Times New Roman" panose="02020603050405020304" pitchFamily="18" charset="0"/>
                <a:ea typeface="Calibri" panose="020F0502020204030204" pitchFamily="34" charset="0"/>
                <a:cs typeface="Times New Roman" panose="02020603050405020304" pitchFamily="18" charset="0"/>
              </a:rPr>
              <a:t>Soit de faire le point d’une situation ;</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fr-FR" sz="2000" dirty="0">
                <a:latin typeface="Times New Roman" panose="02020603050405020304" pitchFamily="18" charset="0"/>
                <a:ea typeface="Calibri" panose="020F0502020204030204" pitchFamily="34" charset="0"/>
                <a:cs typeface="Times New Roman" panose="02020603050405020304" pitchFamily="18" charset="0"/>
              </a:rPr>
              <a:t>Soit de transmettre un ordre ou une information;</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782291" y="762412"/>
            <a:ext cx="4592782" cy="718466"/>
          </a:xfrm>
          <a:prstGeom prst="rect">
            <a:avLst/>
          </a:prstGeom>
        </p:spPr>
        <p:txBody>
          <a:bodyPr wrap="square">
            <a:spAutoFit/>
          </a:bodyPr>
          <a:lstStyle/>
          <a:p>
            <a:pPr marL="342900" lvl="0" indent="-342900">
              <a:lnSpc>
                <a:spcPct val="107000"/>
              </a:lnSpc>
              <a:spcAft>
                <a:spcPts val="800"/>
              </a:spcAft>
              <a:buFont typeface="Wingdings" panose="05000000000000000000" pitchFamily="2" charset="2"/>
              <a:buChar char=""/>
              <a:tabLst>
                <a:tab pos="457200" algn="l"/>
              </a:tabLst>
            </a:pPr>
            <a:r>
              <a:rPr lang="fr-FR" sz="40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La note</a:t>
            </a:r>
            <a:endParaRPr lang="fr-FR" sz="4000" b="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777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2937" y="3251099"/>
            <a:ext cx="6492240" cy="1820050"/>
          </a:xfrm>
          <a:prstGeom prst="rect">
            <a:avLst/>
          </a:prstGeom>
        </p:spPr>
        <p:txBody>
          <a:bodyPr wrap="square">
            <a:spAutoFit/>
          </a:bodyPr>
          <a:lstStyle/>
          <a:p>
            <a:pPr>
              <a:lnSpc>
                <a:spcPct val="107000"/>
              </a:lnSpc>
              <a:spcAft>
                <a:spcPts val="800"/>
              </a:spcAft>
            </a:pPr>
            <a:r>
              <a:rPr lang="fr-FR" sz="1600" dirty="0">
                <a:latin typeface="Times New Roman" panose="02020603050405020304" pitchFamily="18" charset="0"/>
                <a:ea typeface="Calibri" panose="020F0502020204030204" pitchFamily="34" charset="0"/>
                <a:cs typeface="Times New Roman" panose="02020603050405020304" pitchFamily="18" charset="0"/>
              </a:rPr>
              <a:t>INTRODUCTION</a:t>
            </a:r>
          </a:p>
          <a:p>
            <a:pPr>
              <a:lnSpc>
                <a:spcPct val="107000"/>
              </a:lnSpc>
              <a:spcAft>
                <a:spcPts val="800"/>
              </a:spcAft>
            </a:pPr>
            <a:r>
              <a:rPr lang="fr-FR" sz="1600" dirty="0">
                <a:latin typeface="Times New Roman" panose="02020603050405020304" pitchFamily="18" charset="0"/>
                <a:ea typeface="Calibri" panose="020F0502020204030204" pitchFamily="34" charset="0"/>
                <a:cs typeface="Times New Roman" panose="02020603050405020304" pitchFamily="18" charset="0"/>
              </a:rPr>
              <a:t>TECHIQUES D EXPRESSION ?</a:t>
            </a:r>
          </a:p>
          <a:p>
            <a:pPr>
              <a:lnSpc>
                <a:spcPct val="107000"/>
              </a:lnSpc>
              <a:spcAft>
                <a:spcPts val="800"/>
              </a:spcAft>
            </a:pPr>
            <a:r>
              <a:rPr lang="fr-FR" sz="1600" dirty="0">
                <a:latin typeface="Times New Roman" panose="02020603050405020304" pitchFamily="18" charset="0"/>
                <a:ea typeface="Calibri" panose="020F0502020204030204" pitchFamily="34" charset="0"/>
                <a:cs typeface="Times New Roman" panose="02020603050405020304" pitchFamily="18" charset="0"/>
              </a:rPr>
              <a:t>IMPORTANCE? </a:t>
            </a:r>
          </a:p>
          <a:p>
            <a:pPr>
              <a:lnSpc>
                <a:spcPct val="107000"/>
              </a:lnSpc>
              <a:spcAft>
                <a:spcPts val="800"/>
              </a:spcAft>
            </a:pPr>
            <a:r>
              <a:rPr lang="fr-FR" sz="1600" dirty="0">
                <a:latin typeface="Times New Roman" panose="02020603050405020304" pitchFamily="18" charset="0"/>
                <a:ea typeface="Calibri" panose="020F0502020204030204" pitchFamily="34" charset="0"/>
                <a:cs typeface="Times New Roman" panose="02020603050405020304" pitchFamily="18" charset="0"/>
              </a:rPr>
              <a:t>COMMENT?</a:t>
            </a:r>
          </a:p>
          <a:p>
            <a:pPr>
              <a:lnSpc>
                <a:spcPct val="107000"/>
              </a:lnSpc>
              <a:spcAft>
                <a:spcPts val="800"/>
              </a:spcAft>
            </a:pP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17113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1708" y="621237"/>
            <a:ext cx="8070273" cy="2462341"/>
          </a:xfrm>
          <a:prstGeom prst="rect">
            <a:avLst/>
          </a:prstGeom>
        </p:spPr>
        <p:txBody>
          <a:bodyPr wrap="square">
            <a:spAutoFit/>
          </a:bodyPr>
          <a:lstStyle/>
          <a:p>
            <a:pPr marL="342900" lvl="0" indent="-342900">
              <a:lnSpc>
                <a:spcPct val="107000"/>
              </a:lnSpc>
              <a:spcAft>
                <a:spcPts val="800"/>
              </a:spcAft>
              <a:buFont typeface="Wingdings" panose="05000000000000000000" pitchFamily="2" charset="2"/>
              <a:buChar char=""/>
              <a:tabLst>
                <a:tab pos="457200" algn="l"/>
              </a:tabLst>
            </a:pPr>
            <a:endParaRPr lang="fr-F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fr-FR"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Soit d’accompagner un document pour l’expliquer ;</a:t>
            </a:r>
            <a:endParaRPr lang="fr-F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fr-FR"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Soit d’être une analyse d’un dossier dont elle résume les éléments ;</a:t>
            </a:r>
            <a:endParaRPr lang="fr-F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fr-FR"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Soit d’être l’indication générale d’un travail à effectuer ; </a:t>
            </a:r>
            <a:endParaRPr lang="fr-F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457200" algn="l"/>
              </a:tabLst>
            </a:pPr>
            <a:r>
              <a:rPr lang="fr-FR"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Soit de porter instruction générale à l’intérieur d’un service, et elle est dans ce cas considérée comme </a:t>
            </a:r>
            <a:r>
              <a:rPr lang="fr-FR" sz="20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une note de service.</a:t>
            </a:r>
            <a:endParaRPr lang="fr-F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43700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5781" y="997547"/>
            <a:ext cx="9339943" cy="3657155"/>
          </a:xfrm>
          <a:prstGeom prst="rect">
            <a:avLst/>
          </a:prstGeom>
        </p:spPr>
        <p:txBody>
          <a:bodyPr wrap="square">
            <a:spAutoFit/>
          </a:bodyPr>
          <a:lstStyle/>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Il existe plusieurs types de note:</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Adressée à un supérieur hiérarchique, elle sera une note à l’attention de Monsieur ou Madame X ;</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Si elle est adressée à un égal, ce sera une note pour Monsieur ou Madame X ;</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Du supérieur au subordonné, ce sera une note à Monsieur ou Madame X ;</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Si elle porte instruction générale au sein d’un service, il sera question d’une note de service.</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FR"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32606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2623" y="1288473"/>
            <a:ext cx="9890959" cy="1495922"/>
          </a:xfrm>
          <a:prstGeom prst="rect">
            <a:avLst/>
          </a:prstGeom>
        </p:spPr>
        <p:txBody>
          <a:bodyPr wrap="square">
            <a:spAutoFit/>
          </a:bodyPr>
          <a:lstStyle/>
          <a:p>
            <a:pPr algn="just">
              <a:lnSpc>
                <a:spcPct val="107000"/>
              </a:lnSpc>
              <a:spcAft>
                <a:spcPts val="800"/>
              </a:spcAft>
            </a:pPr>
            <a:endParaRPr lang="fr-FR"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C’est un document hiérarchique destiné à communiquer aux personnels ou aux structures qui relèvent de cette hiérarchie, des ordres ou des informations concernant le fonctionnement du service. Généralement elle a pour objet de: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rot="10800000" flipV="1">
            <a:off x="3636818" y="1143001"/>
            <a:ext cx="4148907" cy="553357"/>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
              <a:tabLst>
                <a:tab pos="457200" algn="l"/>
              </a:tabLst>
            </a:pPr>
            <a:r>
              <a:rPr lang="fr-FR"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La note de service </a:t>
            </a:r>
            <a:endParaRPr lang="fr-FR"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0274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6745" y="590723"/>
            <a:ext cx="10557164" cy="3371436"/>
          </a:xfrm>
          <a:prstGeom prst="rect">
            <a:avLst/>
          </a:prstGeom>
        </p:spPr>
        <p:txBody>
          <a:bodyPr wrap="square">
            <a:spAutoFit/>
          </a:bodyPr>
          <a:lstStyle/>
          <a:p>
            <a:pPr lvl="0" algn="just">
              <a:lnSpc>
                <a:spcPct val="107000"/>
              </a:lnSpc>
              <a:spcAft>
                <a:spcPts val="800"/>
              </a:spcAft>
            </a:pPr>
            <a:endParaRPr lang="fr-FR"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fr-FR"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porter à la connaissance du personnel une réglementation nouvelle ;</a:t>
            </a:r>
            <a:endParaRPr lang="fr-FR"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fr-FR"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rappeler au personnel une réglementation existante ;</a:t>
            </a:r>
            <a:endParaRPr lang="fr-FR"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fr-FR"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instruire le personnel pour l’exécution d’une opération ponctuelle ;</a:t>
            </a:r>
            <a:endParaRPr lang="fr-FR"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fr-FR"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inviter le personnel à améliorer sa manière de servir ;</a:t>
            </a:r>
            <a:endParaRPr lang="fr-FR"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fr-FR"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déterminer l’organisation et le fonctionnement d’un service.</a:t>
            </a:r>
            <a:endParaRPr lang="fr-FR"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70793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2316" y="1294768"/>
            <a:ext cx="9915990" cy="3341749"/>
          </a:xfrm>
          <a:prstGeom prst="rect">
            <a:avLst/>
          </a:prstGeom>
        </p:spPr>
        <p:txBody>
          <a:bodyPr wrap="square">
            <a:spAutoFit/>
          </a:bodyPr>
          <a:lstStyle/>
          <a:p>
            <a:pPr algn="just">
              <a:lnSpc>
                <a:spcPct val="107000"/>
              </a:lnSpc>
              <a:spcAft>
                <a:spcPts val="800"/>
              </a:spcAft>
            </a:pPr>
            <a:r>
              <a:rPr lang="fr-FR" sz="2000" b="1" dirty="0">
                <a:latin typeface="Times New Roman" panose="02020603050405020304" pitchFamily="18" charset="0"/>
                <a:ea typeface="Calibri" panose="020F0502020204030204" pitchFamily="34" charset="0"/>
                <a:cs typeface="Times New Roman" panose="02020603050405020304" pitchFamily="18" charset="0"/>
              </a:rPr>
              <a:t>Compte rendu de réunion</a:t>
            </a:r>
            <a:endParaRPr lang="fr-FR"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A la suite d’une mission ou à l’initiative du rédacteur, le compte rendu de réunion relate le déroulement de la réunion, en mentionnant les date et heure de son début, l’objet, le lieu, les débats, les questions traitées et les solutions retenues, l’heure de la fin de la réunion et la liste des participants.</a:t>
            </a: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Document d’ordre interne, non opposable aux tiers, le compte rendu de réunion est souvent utilisé pour des réunions informelles, non prévues par les textes notamment des réunions de travail organisées librement par l’administration.</a:t>
            </a: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Il existe deux types de comptes rendus de réunion qui sont les suivants :</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47890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9531" y="2358098"/>
            <a:ext cx="7994469" cy="2586477"/>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
              <a:tabLst>
                <a:tab pos="457200" algn="l"/>
              </a:tabLst>
            </a:pPr>
            <a:r>
              <a:rPr lang="fr-FR" sz="2000" b="1" dirty="0">
                <a:latin typeface="Times New Roman" panose="02020603050405020304" pitchFamily="18" charset="0"/>
                <a:ea typeface="Calibri" panose="020F0502020204030204" pitchFamily="34" charset="0"/>
                <a:cs typeface="Times New Roman" panose="02020603050405020304" pitchFamily="18" charset="0"/>
              </a:rPr>
              <a:t>le   compte rendu intégral </a:t>
            </a:r>
            <a:r>
              <a:rPr lang="fr-FR" sz="2000" dirty="0">
                <a:latin typeface="Times New Roman" panose="02020603050405020304" pitchFamily="18" charset="0"/>
                <a:ea typeface="Calibri" panose="020F0502020204030204" pitchFamily="34" charset="0"/>
                <a:cs typeface="Times New Roman" panose="02020603050405020304" pitchFamily="18" charset="0"/>
              </a:rPr>
              <a:t>ou « </a:t>
            </a:r>
            <a:r>
              <a:rPr lang="fr-FR" sz="2000" b="1" dirty="0">
                <a:latin typeface="Times New Roman" panose="02020603050405020304" pitchFamily="18" charset="0"/>
                <a:ea typeface="Calibri" panose="020F0502020204030204" pitchFamily="34" charset="0"/>
                <a:cs typeface="Times New Roman" panose="02020603050405020304" pitchFamily="18" charset="0"/>
              </a:rPr>
              <a:t>in extenso </a:t>
            </a:r>
            <a:r>
              <a:rPr lang="fr-FR" sz="2000" dirty="0">
                <a:latin typeface="Times New Roman" panose="02020603050405020304" pitchFamily="18" charset="0"/>
                <a:ea typeface="Calibri" panose="020F0502020204030204" pitchFamily="34" charset="0"/>
                <a:cs typeface="Times New Roman" panose="02020603050405020304" pitchFamily="18" charset="0"/>
              </a:rPr>
              <a:t>» qui reprend toutes les interventions en style direct en suivant le mot à mot des débats, en faisant directement parler les participants ;</a:t>
            </a:r>
          </a:p>
          <a:p>
            <a:pPr marL="342900" lvl="0" indent="-342900" algn="just">
              <a:lnSpc>
                <a:spcPct val="107000"/>
              </a:lnSpc>
              <a:spcAft>
                <a:spcPts val="800"/>
              </a:spcAft>
              <a:buFont typeface="Wingdings" panose="05000000000000000000" pitchFamily="2" charset="2"/>
              <a:buChar char=""/>
              <a:tabLst>
                <a:tab pos="457200" algn="l"/>
              </a:tabLst>
            </a:pPr>
            <a:r>
              <a:rPr lang="fr-FR" sz="2000" b="1" dirty="0">
                <a:latin typeface="Times New Roman" panose="02020603050405020304" pitchFamily="18" charset="0"/>
                <a:ea typeface="Calibri" panose="020F0502020204030204" pitchFamily="34" charset="0"/>
                <a:cs typeface="Times New Roman" panose="02020603050405020304" pitchFamily="18" charset="0"/>
              </a:rPr>
              <a:t>Le compte rendu analytique </a:t>
            </a:r>
            <a:r>
              <a:rPr lang="fr-FR" sz="2000" dirty="0">
                <a:latin typeface="Times New Roman" panose="02020603050405020304" pitchFamily="18" charset="0"/>
                <a:ea typeface="Calibri" panose="020F0502020204030204" pitchFamily="34" charset="0"/>
                <a:cs typeface="Times New Roman" panose="02020603050405020304" pitchFamily="18" charset="0"/>
              </a:rPr>
              <a:t>qui ne retient de la réunion que les éléments essentiels en style indirect en citant les propos des participants sans les faire parler directement.</a:t>
            </a: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 </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10438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C1F8340-F247-FAD3-F68C-F6FA69D7DDEA}"/>
              </a:ext>
            </a:extLst>
          </p:cNvPr>
          <p:cNvSpPr txBox="1"/>
          <p:nvPr/>
        </p:nvSpPr>
        <p:spPr>
          <a:xfrm>
            <a:off x="833718" y="717404"/>
            <a:ext cx="10596282" cy="3416320"/>
          </a:xfrm>
          <a:prstGeom prst="rect">
            <a:avLst/>
          </a:prstGeom>
          <a:noFill/>
        </p:spPr>
        <p:txBody>
          <a:bodyPr wrap="square">
            <a:spAutoFit/>
          </a:bodyPr>
          <a:lstStyle/>
          <a:p>
            <a:endParaRPr lang="fr-FR" dirty="0"/>
          </a:p>
          <a:p>
            <a:r>
              <a:rPr lang="fr-FR" dirty="0"/>
              <a:t> Le compte-rendu est un document professionnel qui rapporte fidèlement, objectivement : - - - - des faits avérés (exemple : compte-rendu d’accident) ; des activités (exemple : compte-rendu d’activités des commerciaux) ; des propos échangés lors d’une conférence, d’un colloque ; des propos échangés lors d’une réunion. B. Les fonctions du compte-rendu de réunion Il assure la mise en mémoire de faits relatés, d’activités, du contenu des échanges, de décisions prises… Il sert à informer les participants absents à la réunion. C. Les caractéristiques de rédaction Les pronoms personnels « je » et « nous » sont à bannir. La voix passive est employée. En effet, le rédacteur ne s’exprime jamais en son nom personnel. Il doit retranscrire avec neutralité, objectivité et fidélité les propos pris en note lors de la réunion. Le document peut être soumis pour correction aux participants avant d’être diffusé. Par souci d’efficacité, il peut prendre la forme d’un relevé de conclusions qui prend acte seulement des décisions prises en réunion. Il faut distinguer le compte-rendu analytique (ordre chronologique) et le compte-rendu synthétique (regroupement des idées autour d'une structure apparente). </a:t>
            </a:r>
            <a:endParaRPr lang="fr-BF" dirty="0"/>
          </a:p>
        </p:txBody>
      </p:sp>
    </p:spTree>
    <p:extLst>
      <p:ext uri="{BB962C8B-B14F-4D97-AF65-F5344CB8AC3E}">
        <p14:creationId xmlns:p14="http://schemas.microsoft.com/office/powerpoint/2010/main" val="28362124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F231346-7104-7D94-8BF4-2BE2B53F8C86}"/>
              </a:ext>
            </a:extLst>
          </p:cNvPr>
          <p:cNvSpPr txBox="1"/>
          <p:nvPr/>
        </p:nvSpPr>
        <p:spPr>
          <a:xfrm>
            <a:off x="977153" y="1636635"/>
            <a:ext cx="10497671" cy="2862322"/>
          </a:xfrm>
          <a:prstGeom prst="rect">
            <a:avLst/>
          </a:prstGeom>
          <a:noFill/>
        </p:spPr>
        <p:txBody>
          <a:bodyPr wrap="square">
            <a:spAutoFit/>
          </a:bodyPr>
          <a:lstStyle/>
          <a:p>
            <a:endParaRPr lang="fr-FR" dirty="0"/>
          </a:p>
          <a:p>
            <a:r>
              <a:rPr lang="fr-FR" dirty="0"/>
              <a:t>Les caractéristiques de présentation</a:t>
            </a:r>
          </a:p>
          <a:p>
            <a:r>
              <a:rPr lang="fr-FR" dirty="0"/>
              <a:t> 1. La structure des informations </a:t>
            </a:r>
          </a:p>
          <a:p>
            <a:r>
              <a:rPr lang="fr-FR" dirty="0"/>
              <a:t>Certains éléments doivent figurer sur le compte-rendu de réunion : </a:t>
            </a:r>
          </a:p>
          <a:p>
            <a:r>
              <a:rPr lang="fr-FR" dirty="0"/>
              <a:t>Dans l’en-tête complet : - - - - nom de l’entreprise, titre, objet ; la date (date de rédaction du compte-rendu) ; l’ordre du jour ; le nom et la fonction des présents, des absents (non excusés ou excusés). </a:t>
            </a:r>
          </a:p>
          <a:p>
            <a:r>
              <a:rPr lang="fr-FR" dirty="0"/>
              <a:t>Dans le corps du compte-rendu : plan structuré et apparent, ouverture, traitement, conclusion, formalités de clôture. Utiliser le présent, être clair(e) et précis(e) (nécessaire objectivité du narrateur).</a:t>
            </a:r>
          </a:p>
          <a:p>
            <a:r>
              <a:rPr lang="fr-FR" dirty="0"/>
              <a:t> Au bas du compte-rendu : - - nom et titre du rapporteur ; l’indication du signataire (rédacteur du compte-rendu) : nom et fonction. </a:t>
            </a:r>
          </a:p>
        </p:txBody>
      </p:sp>
    </p:spTree>
    <p:extLst>
      <p:ext uri="{BB962C8B-B14F-4D97-AF65-F5344CB8AC3E}">
        <p14:creationId xmlns:p14="http://schemas.microsoft.com/office/powerpoint/2010/main" val="34513195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D4BE7FD-2B44-CD99-F6A3-9DE986E9CA55}"/>
              </a:ext>
            </a:extLst>
          </p:cNvPr>
          <p:cNvSpPr txBox="1"/>
          <p:nvPr/>
        </p:nvSpPr>
        <p:spPr>
          <a:xfrm>
            <a:off x="959224" y="1443841"/>
            <a:ext cx="10067364" cy="3693319"/>
          </a:xfrm>
          <a:prstGeom prst="rect">
            <a:avLst/>
          </a:prstGeom>
          <a:noFill/>
        </p:spPr>
        <p:txBody>
          <a:bodyPr wrap="square">
            <a:spAutoFit/>
          </a:bodyPr>
          <a:lstStyle/>
          <a:p>
            <a:r>
              <a:rPr lang="fr-FR" dirty="0"/>
              <a:t>2. Le contenu </a:t>
            </a:r>
          </a:p>
          <a:p>
            <a:r>
              <a:rPr lang="fr-FR" dirty="0"/>
              <a:t>Le plan suivant est le plus fréquemment utilisé. </a:t>
            </a:r>
          </a:p>
          <a:p>
            <a:pPr marL="342900" indent="-342900">
              <a:buAutoNum type="alphaLcPeriod"/>
            </a:pPr>
            <a:r>
              <a:rPr lang="fr-FR" dirty="0"/>
              <a:t>Une phrase d’introduction </a:t>
            </a:r>
          </a:p>
          <a:p>
            <a:r>
              <a:rPr lang="fr-FR" dirty="0"/>
              <a:t>Elle indique l’heure d’ouverture de la réunion et annonce l’ordre du jour (les différents thèmes abordés lors de cette réunion). </a:t>
            </a:r>
          </a:p>
          <a:p>
            <a:r>
              <a:rPr lang="fr-FR" dirty="0"/>
              <a:t>b. Le corps du texte Il expose les faits, restitue les débats, dans un ordre chronologique. Les échanges intervenus entre les différents intervenants sont reformulés, synthétisés (pas de citation in extenso). </a:t>
            </a:r>
          </a:p>
          <a:p>
            <a:r>
              <a:rPr lang="fr-FR" dirty="0"/>
              <a:t>c. La conclusion</a:t>
            </a:r>
          </a:p>
          <a:p>
            <a:r>
              <a:rPr lang="fr-FR" dirty="0"/>
              <a:t> Dans cette conclusion sont notées les décisions éventuellement prises ou les votes. L’heure de fin de séance est précisée et, s’il y a lieu, la date, l’heure et le lieu de la prochaine réunion sont indiqués.  D/Les modes de transmission </a:t>
            </a:r>
          </a:p>
          <a:p>
            <a:r>
              <a:rPr lang="fr-FR" dirty="0"/>
              <a:t> La transmission par voie interne (support mail) reste le mode le plus classique. La diffusion par voie papier persiste dans certaines organisations. Un exemple de compte-rendu : </a:t>
            </a:r>
            <a:endParaRPr lang="fr-BF" dirty="0"/>
          </a:p>
        </p:txBody>
      </p:sp>
    </p:spTree>
    <p:extLst>
      <p:ext uri="{BB962C8B-B14F-4D97-AF65-F5344CB8AC3E}">
        <p14:creationId xmlns:p14="http://schemas.microsoft.com/office/powerpoint/2010/main" val="14762005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E1FAA1C-A04E-7CB5-2005-3A87F557E9D0}"/>
              </a:ext>
            </a:extLst>
          </p:cNvPr>
          <p:cNvSpPr txBox="1"/>
          <p:nvPr/>
        </p:nvSpPr>
        <p:spPr>
          <a:xfrm>
            <a:off x="1147481" y="1025327"/>
            <a:ext cx="10040471" cy="4801314"/>
          </a:xfrm>
          <a:prstGeom prst="rect">
            <a:avLst/>
          </a:prstGeom>
          <a:noFill/>
        </p:spPr>
        <p:txBody>
          <a:bodyPr wrap="square">
            <a:spAutoFit/>
          </a:bodyPr>
          <a:lstStyle/>
          <a:p>
            <a:r>
              <a:rPr lang="fr-FR" dirty="0"/>
              <a:t>Société RECROSIO </a:t>
            </a:r>
          </a:p>
          <a:p>
            <a:endParaRPr lang="fr-FR" dirty="0"/>
          </a:p>
          <a:p>
            <a:r>
              <a:rPr lang="fr-FR" b="1" dirty="0"/>
              <a:t>COMPTE-RENDU DE LA RÉUNION DU COMITÉ D’ENTREPRISE DU 20 Novembre 2023 </a:t>
            </a:r>
          </a:p>
          <a:p>
            <a:endParaRPr lang="fr-FR" dirty="0"/>
          </a:p>
          <a:p>
            <a:r>
              <a:rPr lang="fr-FR" dirty="0"/>
              <a:t>Le 20 Novembre 2023 à 10 h, les membres du comité d’entreprise se sont réunis sous la présidence de M. Daniel FOURNIER. </a:t>
            </a:r>
          </a:p>
          <a:p>
            <a:r>
              <a:rPr lang="fr-FR" dirty="0"/>
              <a:t>Étaient présents : (confer liste de présence)</a:t>
            </a:r>
          </a:p>
          <a:p>
            <a:r>
              <a:rPr lang="fr-FR" dirty="0"/>
              <a:t>Étaient absents : M. FOURNIER, président Mme DELFONT, secrétaire M. COULOM, comptable M. PIERRON, juriste Mme CORVOIS, responsable communication M. ZARPENTIER, directeur technique</a:t>
            </a:r>
          </a:p>
          <a:p>
            <a:r>
              <a:rPr lang="fr-FR" dirty="0"/>
              <a:t> </a:t>
            </a:r>
          </a:p>
          <a:p>
            <a:pPr marL="342900" indent="-342900">
              <a:buAutoNum type="arabicPeriod"/>
            </a:pPr>
            <a:r>
              <a:rPr lang="fr-FR" b="1" dirty="0"/>
              <a:t>Modification de la structure juridique de l’entreprise – Information et consultation du comité d’entreprise </a:t>
            </a:r>
          </a:p>
          <a:p>
            <a:endParaRPr lang="fr-FR" dirty="0"/>
          </a:p>
          <a:p>
            <a:r>
              <a:rPr lang="fr-FR" dirty="0"/>
              <a:t>   Le président commente le dossier joint à la convocation du comité sur ce point. Il s’agit de mettre en place des structures juridiques nouvelles permettant une spécialisation des deux types d’activités développées aujourd’hui par RECROSIO : activité de gestion clientèle à distance d’une part, activité de logistique et d’entreposage d’autre part. </a:t>
            </a:r>
            <a:endParaRPr lang="fr-BF" dirty="0"/>
          </a:p>
        </p:txBody>
      </p:sp>
    </p:spTree>
    <p:extLst>
      <p:ext uri="{BB962C8B-B14F-4D97-AF65-F5344CB8AC3E}">
        <p14:creationId xmlns:p14="http://schemas.microsoft.com/office/powerpoint/2010/main" val="198082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1337" y="3211911"/>
            <a:ext cx="8085909" cy="2244204"/>
          </a:xfrm>
          <a:prstGeom prst="rect">
            <a:avLst/>
          </a:prstGeom>
        </p:spPr>
        <p:txBody>
          <a:bodyPr wrap="square">
            <a:spAutoFit/>
          </a:bodyPr>
          <a:lstStyle/>
          <a:p>
            <a:pPr>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                       DEMARCHE   MIND MAPPING</a:t>
            </a:r>
          </a:p>
          <a:p>
            <a:pPr>
              <a:lnSpc>
                <a:spcPct val="107000"/>
              </a:lnSpc>
              <a:spcAft>
                <a:spcPts val="800"/>
              </a:spcAft>
            </a:pPr>
            <a:endParaRPr lang="fr-FR"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fr-FR" sz="2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23839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B923275-854F-8483-14C6-3CB827D29C7F}"/>
              </a:ext>
            </a:extLst>
          </p:cNvPr>
          <p:cNvSpPr txBox="1"/>
          <p:nvPr/>
        </p:nvSpPr>
        <p:spPr>
          <a:xfrm>
            <a:off x="1084729" y="1444347"/>
            <a:ext cx="9753600" cy="3139321"/>
          </a:xfrm>
          <a:prstGeom prst="rect">
            <a:avLst/>
          </a:prstGeom>
          <a:noFill/>
        </p:spPr>
        <p:txBody>
          <a:bodyPr wrap="square">
            <a:spAutoFit/>
          </a:bodyPr>
          <a:lstStyle/>
          <a:p>
            <a:r>
              <a:rPr lang="fr-FR" dirty="0"/>
              <a:t>Il détaille les progrès réalisés au cours des dernières années dans la seconde activité tant au niveau de l’approvisionnement de l’entrepôt, de la préparation des commandes que de la livraison des clients. S’agissant de la première activité, son avenir dépend en grande partie des progrès à accomplir en matière de dynamisme commercial. Des opérations commerciales de grande envergure seront donc mises en place.</a:t>
            </a:r>
          </a:p>
          <a:p>
            <a:endParaRPr lang="fr-FR" dirty="0"/>
          </a:p>
          <a:p>
            <a:r>
              <a:rPr lang="fr-FR" dirty="0"/>
              <a:t> 2. </a:t>
            </a:r>
            <a:r>
              <a:rPr lang="fr-FR" b="1" dirty="0"/>
              <a:t>Modification du règlement intérieur </a:t>
            </a:r>
          </a:p>
          <a:p>
            <a:endParaRPr lang="fr-FR" dirty="0"/>
          </a:p>
          <a:p>
            <a:r>
              <a:rPr lang="fr-FR" dirty="0"/>
              <a:t>Les membres du comité d’entreprise souhaitent insérer au règlement intérieur un chapitre concernant les comportements menaçants, insultants, agressifs et les actes de violence dans l’entreprise à l’encontre des salariés de l’entreprise ou de personnes extérieures à celles-ci, de manière à clairement mettre en évidence les sanctions encourues par leurs auteurs. </a:t>
            </a:r>
            <a:endParaRPr lang="fr-BF" dirty="0"/>
          </a:p>
        </p:txBody>
      </p:sp>
    </p:spTree>
    <p:extLst>
      <p:ext uri="{BB962C8B-B14F-4D97-AF65-F5344CB8AC3E}">
        <p14:creationId xmlns:p14="http://schemas.microsoft.com/office/powerpoint/2010/main" val="4229699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8C5CB7F-5D2E-01C0-A998-A9C85D37E537}"/>
              </a:ext>
            </a:extLst>
          </p:cNvPr>
          <p:cNvSpPr txBox="1"/>
          <p:nvPr/>
        </p:nvSpPr>
        <p:spPr>
          <a:xfrm>
            <a:off x="923365" y="1720840"/>
            <a:ext cx="9798423" cy="3416320"/>
          </a:xfrm>
          <a:prstGeom prst="rect">
            <a:avLst/>
          </a:prstGeom>
          <a:noFill/>
        </p:spPr>
        <p:txBody>
          <a:bodyPr wrap="square">
            <a:spAutoFit/>
          </a:bodyPr>
          <a:lstStyle/>
          <a:p>
            <a:r>
              <a:rPr lang="fr-FR" dirty="0"/>
              <a:t>Les élus font une proposition de texte qui sera examinée lors du prochain comité d’entreprise.</a:t>
            </a:r>
          </a:p>
          <a:p>
            <a:endParaRPr lang="fr-FR" dirty="0"/>
          </a:p>
          <a:p>
            <a:r>
              <a:rPr lang="fr-FR" dirty="0"/>
              <a:t> </a:t>
            </a:r>
            <a:r>
              <a:rPr lang="fr-FR" b="1" dirty="0"/>
              <a:t>3. Étude et mise au point des conditions d’accès du personnel au nouveau restaurant inter-entreprise </a:t>
            </a:r>
          </a:p>
          <a:p>
            <a:endParaRPr lang="fr-FR" dirty="0"/>
          </a:p>
          <a:p>
            <a:r>
              <a:rPr lang="fr-FR" dirty="0"/>
              <a:t>Le service du restaurant étant assuré de 11 h 30 à 14 h 15, la quasi-totalité du personnel devrait pouvoir en bénéficier. Les modalités seront arrêtées lors du prochain comité. Concernant le restaurant d’entreprise, tous les membres du comité d’entreprise donnent leur accord pour la réalisation d’une enquête. Celle-ci permettra de mesurer la satisfaction des salariés sur la qualité des repas servis. La date du prochain comité d’entreprise est fixée au 26 février 2019. La séance est levée à 12 h 30. </a:t>
            </a:r>
          </a:p>
          <a:p>
            <a:endParaRPr lang="fr-FR" dirty="0"/>
          </a:p>
          <a:p>
            <a:r>
              <a:rPr lang="fr-FR" dirty="0"/>
              <a:t>Le rapporteur Mme DELFONT Secrétaire </a:t>
            </a:r>
            <a:endParaRPr lang="fr-BF" dirty="0"/>
          </a:p>
        </p:txBody>
      </p:sp>
    </p:spTree>
    <p:extLst>
      <p:ext uri="{BB962C8B-B14F-4D97-AF65-F5344CB8AC3E}">
        <p14:creationId xmlns:p14="http://schemas.microsoft.com/office/powerpoint/2010/main" val="36519528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8354" y="1333362"/>
            <a:ext cx="9794070" cy="3677032"/>
          </a:xfrm>
          <a:prstGeom prst="rect">
            <a:avLst/>
          </a:prstGeom>
        </p:spPr>
        <p:txBody>
          <a:bodyPr wrap="square">
            <a:spAutoFit/>
          </a:bodyPr>
          <a:lstStyle/>
          <a:p>
            <a:pPr algn="ctr">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  </a:t>
            </a:r>
            <a:r>
              <a:rPr lang="fr-FR" sz="2000" b="1" dirty="0">
                <a:latin typeface="Times New Roman" panose="02020603050405020304" pitchFamily="18" charset="0"/>
                <a:ea typeface="Calibri" panose="020F0502020204030204" pitchFamily="34" charset="0"/>
                <a:cs typeface="Times New Roman" panose="02020603050405020304" pitchFamily="18" charset="0"/>
              </a:rPr>
              <a:t>Le procès-verbal de réunion</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000" b="1" dirty="0">
                <a:latin typeface="Times New Roman" panose="02020603050405020304" pitchFamily="18" charset="0"/>
                <a:ea typeface="Calibri" panose="020F0502020204030204" pitchFamily="34" charset="0"/>
                <a:cs typeface="Times New Roman" panose="02020603050405020304" pitchFamily="18" charset="0"/>
              </a:rPr>
              <a:t>C’est</a:t>
            </a:r>
            <a:r>
              <a:rPr lang="fr-FR" sz="2000" dirty="0">
                <a:latin typeface="Times New Roman" panose="02020603050405020304" pitchFamily="18" charset="0"/>
                <a:ea typeface="Calibri" panose="020F0502020204030204" pitchFamily="34" charset="0"/>
                <a:cs typeface="Times New Roman" panose="02020603050405020304" pitchFamily="18" charset="0"/>
              </a:rPr>
              <a:t> un simple compte rendu assorti de conditions de forme et de procédure particulières et amélioré de par le contenu systématique et l’emploi du style indirect. Parfois, il prend la forme d’une relation in extenso de ce qui a été dit en indiquant celui qui l’a dit.</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000" b="1" dirty="0">
                <a:latin typeface="Times New Roman" panose="02020603050405020304" pitchFamily="18" charset="0"/>
                <a:ea typeface="Calibri" panose="020F0502020204030204" pitchFamily="34" charset="0"/>
                <a:cs typeface="Times New Roman" panose="02020603050405020304" pitchFamily="18" charset="0"/>
              </a:rPr>
              <a:t>Document d’ordre externe qui peut être transmis à un administré, à un tribunal ou à un autre service administratif, le procès-verbal de réunion est obligatoirement rédigé après toutes les réunions « statutaires », c’est-à-dire celles qui sont prévues par des textes réglementaires.</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N.B :A la différence du compte rendu de réunion qui peut être signé que de son rédacteur le procès-verbal de réunion doit obligatoirement être signé également par le président de séance.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52893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9708" y="2264272"/>
            <a:ext cx="10141527" cy="2366353"/>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
              <a:tabLst>
                <a:tab pos="457200" algn="l"/>
              </a:tabLst>
            </a:pPr>
            <a:r>
              <a:rPr lang="fr-FR" sz="2800" b="1" dirty="0">
                <a:latin typeface="Times New Roman" panose="02020603050405020304" pitchFamily="18" charset="0"/>
                <a:ea typeface="Calibri" panose="020F0502020204030204" pitchFamily="34" charset="0"/>
                <a:cs typeface="Times New Roman" panose="02020603050405020304" pitchFamily="18" charset="0"/>
              </a:rPr>
              <a:t>Le rapport</a:t>
            </a:r>
            <a:r>
              <a:rPr lang="fr-FR" sz="2800" dirty="0">
                <a:latin typeface="Times New Roman" panose="02020603050405020304" pitchFamily="18" charset="0"/>
                <a:ea typeface="Calibri" panose="020F0502020204030204" pitchFamily="34" charset="0"/>
                <a:cs typeface="Times New Roman" panose="02020603050405020304" pitchFamily="18" charset="0"/>
              </a:rPr>
              <a:t> est un document d’information ascendant qui s’apparente au compte rendu. Il expose de manière objective une question importante, tout en donnant un point de vue personnel, dégageant une conclusion et formulant des propositions à même de solutionner la situation ou le problème relaté</a:t>
            </a:r>
            <a:r>
              <a:rPr lang="fr-FR" sz="1600" dirty="0">
                <a:latin typeface="Times New Roman" panose="02020603050405020304" pitchFamily="18" charset="0"/>
                <a:ea typeface="Calibri" panose="020F0502020204030204" pitchFamily="34" charset="0"/>
                <a:cs typeface="Times New Roman" panose="02020603050405020304" pitchFamily="18" charset="0"/>
              </a:rPr>
              <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491346" y="1454727"/>
            <a:ext cx="3584250" cy="523220"/>
          </a:xfrm>
          <a:prstGeom prst="rect">
            <a:avLst/>
          </a:prstGeom>
        </p:spPr>
        <p:txBody>
          <a:bodyPr wrap="square">
            <a:spAutoFit/>
          </a:bodyPr>
          <a:lstStyle/>
          <a:p>
            <a:r>
              <a:rPr lang="fr-FR"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Le rapport</a:t>
            </a:r>
            <a:r>
              <a:rPr lang="fr-FR"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endParaRPr lang="fr-FR" dirty="0"/>
          </a:p>
        </p:txBody>
      </p:sp>
    </p:spTree>
    <p:extLst>
      <p:ext uri="{BB962C8B-B14F-4D97-AF65-F5344CB8AC3E}">
        <p14:creationId xmlns:p14="http://schemas.microsoft.com/office/powerpoint/2010/main" val="30425050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2673" y="1097047"/>
            <a:ext cx="10868891" cy="4467570"/>
          </a:xfrm>
          <a:prstGeom prst="rect">
            <a:avLst/>
          </a:prstGeom>
        </p:spPr>
        <p:txBody>
          <a:bodyPr wrap="square">
            <a:spAutoFit/>
          </a:bodyPr>
          <a:lstStyle/>
          <a:p>
            <a:pPr algn="just">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On rencontre plusieurs types de rapports :</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Le rapport d’étude,</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Le rapport d’inspection,</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le rapport de mission,</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Le rapport disciplinaire,</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Le rapport périodique,</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Le rapport technique,</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Le rapport de présentation (projets de loi, de décret</a:t>
            </a:r>
            <a:r>
              <a:rPr lang="fr-FR" sz="1600" dirty="0">
                <a:latin typeface="Times New Roman" panose="02020603050405020304" pitchFamily="18" charset="0"/>
                <a:ea typeface="Calibri" panose="020F0502020204030204" pitchFamily="34" charset="0"/>
                <a:cs typeface="Times New Roman" panose="02020603050405020304" pitchFamily="18" charset="0"/>
              </a:rPr>
              <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5599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4994" y="1012954"/>
            <a:ext cx="10406393" cy="4832092"/>
          </a:xfrm>
          <a:prstGeom prst="rect">
            <a:avLst/>
          </a:prstGeom>
        </p:spPr>
        <p:txBody>
          <a:bodyPr wrap="square">
            <a:spAutoFit/>
          </a:bodyPr>
          <a:lstStyle/>
          <a:p>
            <a:pPr algn="just">
              <a:spcAft>
                <a:spcPts val="0"/>
              </a:spcAft>
            </a:pPr>
            <a:r>
              <a:rPr lang="fr-FR" sz="2800" dirty="0">
                <a:latin typeface="Times New Roman" panose="02020603050405020304" pitchFamily="18" charset="0"/>
                <a:ea typeface="Times New Roman" panose="02020603050405020304" pitchFamily="18" charset="0"/>
              </a:rPr>
              <a:t>Le rapport n’est pas soumis à une forme particulière de présentation, mais à une démarche rigoureuse dans l’exposé et une unité logique dans l’argumentation.</a:t>
            </a:r>
          </a:p>
          <a:p>
            <a:pPr algn="just">
              <a:spcAft>
                <a:spcPts val="0"/>
              </a:spcAft>
            </a:pPr>
            <a:r>
              <a:rPr lang="fr-FR" sz="2800" dirty="0">
                <a:latin typeface="Times New Roman" panose="02020603050405020304" pitchFamily="18" charset="0"/>
                <a:ea typeface="Times New Roman" panose="02020603050405020304" pitchFamily="18" charset="0"/>
              </a:rPr>
              <a:t>Il est structuré de la manière suivante : </a:t>
            </a:r>
          </a:p>
          <a:p>
            <a:pPr marL="342900" lvl="0" indent="-342900" algn="just">
              <a:spcAft>
                <a:spcPts val="0"/>
              </a:spcAft>
              <a:buFont typeface="+mj-lt"/>
              <a:buAutoNum type="arabicParenR"/>
            </a:pPr>
            <a:r>
              <a:rPr lang="fr-FR" sz="2800" dirty="0">
                <a:latin typeface="Times New Roman" panose="02020603050405020304" pitchFamily="18" charset="0"/>
                <a:ea typeface="Times New Roman" panose="02020603050405020304" pitchFamily="18" charset="0"/>
              </a:rPr>
              <a:t>Introduction</a:t>
            </a:r>
          </a:p>
          <a:p>
            <a:pPr marL="342900" lvl="0" indent="-342900" algn="just">
              <a:spcAft>
                <a:spcPts val="0"/>
              </a:spcAft>
              <a:buFont typeface="+mj-lt"/>
              <a:buAutoNum type="arabicParenR"/>
            </a:pPr>
            <a:r>
              <a:rPr lang="fr-FR" sz="2800" dirty="0">
                <a:latin typeface="Times New Roman" panose="02020603050405020304" pitchFamily="18" charset="0"/>
                <a:ea typeface="Times New Roman" panose="02020603050405020304" pitchFamily="18" charset="0"/>
              </a:rPr>
              <a:t>Développement</a:t>
            </a:r>
          </a:p>
          <a:p>
            <a:pPr marL="342900" lvl="0" indent="-342900" algn="just">
              <a:spcAft>
                <a:spcPts val="0"/>
              </a:spcAft>
              <a:buFont typeface="+mj-lt"/>
              <a:buAutoNum type="arabicParenR"/>
            </a:pPr>
            <a:r>
              <a:rPr lang="fr-FR" sz="2800" dirty="0">
                <a:latin typeface="Times New Roman" panose="02020603050405020304" pitchFamily="18" charset="0"/>
                <a:ea typeface="Times New Roman" panose="02020603050405020304" pitchFamily="18" charset="0"/>
              </a:rPr>
              <a:t>conclusion</a:t>
            </a:r>
          </a:p>
          <a:p>
            <a:pPr marL="342900" lvl="0" indent="-342900" algn="just">
              <a:spcAft>
                <a:spcPts val="0"/>
              </a:spcAft>
              <a:buFont typeface="Wingdings" panose="05000000000000000000" pitchFamily="2" charset="2"/>
              <a:buChar char=""/>
            </a:pPr>
            <a:r>
              <a:rPr lang="fr-FR" sz="2800" b="1" dirty="0">
                <a:latin typeface="Times New Roman" panose="02020603050405020304" pitchFamily="18" charset="0"/>
                <a:ea typeface="Times New Roman" panose="02020603050405020304" pitchFamily="18" charset="0"/>
              </a:rPr>
              <a:t>L’introduction</a:t>
            </a:r>
            <a:r>
              <a:rPr lang="fr-FR" sz="2800" dirty="0">
                <a:latin typeface="Times New Roman" panose="02020603050405020304" pitchFamily="18" charset="0"/>
                <a:ea typeface="Times New Roman" panose="02020603050405020304" pitchFamily="18" charset="0"/>
              </a:rPr>
              <a:t> </a:t>
            </a:r>
          </a:p>
          <a:p>
            <a:pPr algn="just">
              <a:spcAft>
                <a:spcPts val="0"/>
              </a:spcAft>
            </a:pPr>
            <a:r>
              <a:rPr lang="fr-FR" sz="2800" dirty="0">
                <a:latin typeface="Times New Roman" panose="02020603050405020304" pitchFamily="18" charset="0"/>
                <a:ea typeface="Times New Roman" panose="02020603050405020304" pitchFamily="18" charset="0"/>
              </a:rPr>
              <a:t>Tout en étant brève et précise elle doit renseigner le destinataire du rapport sur son objet. Cependant elle ne doit pas anticiper ni sur le développement ni sur la conclusion.</a:t>
            </a:r>
            <a:endParaRPr lang="fr-FR"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71136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0819" y="1321107"/>
            <a:ext cx="9227127" cy="4185761"/>
          </a:xfrm>
          <a:prstGeom prst="rect">
            <a:avLst/>
          </a:prstGeom>
        </p:spPr>
        <p:txBody>
          <a:bodyPr wrap="square">
            <a:spAutoFit/>
          </a:bodyPr>
          <a:lstStyle/>
          <a:p>
            <a:pPr algn="just">
              <a:spcAft>
                <a:spcPts val="0"/>
              </a:spcAft>
            </a:pPr>
            <a:r>
              <a:rPr lang="fr-FR" sz="2800" dirty="0">
                <a:latin typeface="Times New Roman" panose="02020603050405020304" pitchFamily="18" charset="0"/>
                <a:ea typeface="Times New Roman" panose="02020603050405020304" pitchFamily="18" charset="0"/>
              </a:rPr>
              <a:t>Elle commence le plus souvent par les tournures et expression suivantes : </a:t>
            </a:r>
          </a:p>
          <a:p>
            <a:pPr marL="342900" lvl="0" indent="-342900" algn="just">
              <a:spcAft>
                <a:spcPts val="0"/>
              </a:spcAft>
              <a:buFont typeface="Wingdings" panose="05000000000000000000" pitchFamily="2" charset="2"/>
              <a:buChar char=""/>
            </a:pPr>
            <a:r>
              <a:rPr lang="fr-FR" sz="2800" dirty="0">
                <a:latin typeface="Times New Roman" panose="02020603050405020304" pitchFamily="18" charset="0"/>
                <a:ea typeface="Times New Roman" panose="02020603050405020304" pitchFamily="18" charset="0"/>
              </a:rPr>
              <a:t>J’ai l’honneur de vous soumettre par le présent rapport les résultats de l’étude ; </a:t>
            </a:r>
          </a:p>
          <a:p>
            <a:pPr marL="685800" algn="just">
              <a:spcAft>
                <a:spcPts val="0"/>
              </a:spcAft>
            </a:pPr>
            <a:r>
              <a:rPr lang="fr-FR" sz="2800" dirty="0">
                <a:latin typeface="Times New Roman" panose="02020603050405020304" pitchFamily="18" charset="0"/>
                <a:ea typeface="Times New Roman" panose="02020603050405020304" pitchFamily="18" charset="0"/>
              </a:rPr>
              <a:t> </a:t>
            </a:r>
          </a:p>
          <a:p>
            <a:pPr marL="342900" lvl="0" indent="-342900" algn="just">
              <a:spcAft>
                <a:spcPts val="0"/>
              </a:spcAft>
              <a:buFont typeface="Wingdings" panose="05000000000000000000" pitchFamily="2" charset="2"/>
              <a:buChar char=""/>
            </a:pPr>
            <a:r>
              <a:rPr lang="fr-FR" sz="2800" dirty="0">
                <a:latin typeface="Times New Roman" panose="02020603050405020304" pitchFamily="18" charset="0"/>
                <a:ea typeface="Times New Roman" panose="02020603050405020304" pitchFamily="18" charset="0"/>
              </a:rPr>
              <a:t>Comme suite à vos instructions relatives à ; </a:t>
            </a:r>
          </a:p>
          <a:p>
            <a:pPr marL="685800" algn="just">
              <a:spcAft>
                <a:spcPts val="0"/>
              </a:spcAft>
            </a:pPr>
            <a:r>
              <a:rPr lang="fr-FR" sz="2800" dirty="0">
                <a:latin typeface="Times New Roman" panose="02020603050405020304" pitchFamily="18" charset="0"/>
                <a:ea typeface="Times New Roman" panose="02020603050405020304" pitchFamily="18" charset="0"/>
              </a:rPr>
              <a:t> </a:t>
            </a:r>
          </a:p>
          <a:p>
            <a:pPr marL="342900" lvl="0" indent="-342900" algn="just">
              <a:spcAft>
                <a:spcPts val="0"/>
              </a:spcAft>
              <a:buFont typeface="Wingdings" panose="05000000000000000000" pitchFamily="2" charset="2"/>
              <a:buChar char=""/>
            </a:pPr>
            <a:r>
              <a:rPr lang="fr-FR" sz="2800" dirty="0">
                <a:latin typeface="Times New Roman" panose="02020603050405020304" pitchFamily="18" charset="0"/>
                <a:ea typeface="Times New Roman" panose="02020603050405020304" pitchFamily="18" charset="0"/>
              </a:rPr>
              <a:t>J’ai l’honneur de vous transmettre les résultats de l’enquête que vous avez bien voulu me confier</a:t>
            </a:r>
            <a:r>
              <a:rPr lang="fr-FR" sz="1400" dirty="0">
                <a:latin typeface="Times New Roman" panose="02020603050405020304" pitchFamily="18" charset="0"/>
                <a:ea typeface="Times New Roman" panose="02020603050405020304" pitchFamily="18" charset="0"/>
              </a:rPr>
              <a:t>.</a:t>
            </a:r>
          </a:p>
          <a:p>
            <a:pPr marL="457200" algn="just">
              <a:spcAft>
                <a:spcPts val="0"/>
              </a:spcAft>
            </a:pPr>
            <a:r>
              <a:rPr lang="fr-FR" sz="1400" dirty="0">
                <a:latin typeface="Times New Roman" panose="02020603050405020304" pitchFamily="18" charset="0"/>
                <a:ea typeface="Times New Roman" panose="02020603050405020304" pitchFamily="18" charset="0"/>
              </a:rPr>
              <a:t> </a:t>
            </a:r>
            <a:endParaRPr lang="fr-FR"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54683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091" y="1001755"/>
            <a:ext cx="9497291" cy="3477875"/>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fr-FR" sz="2000" b="1" dirty="0">
                <a:latin typeface="Times New Roman" panose="02020603050405020304" pitchFamily="18" charset="0"/>
                <a:ea typeface="Times New Roman" panose="02020603050405020304" pitchFamily="18" charset="0"/>
              </a:rPr>
              <a:t>Le développement d’un rapport consiste à :</a:t>
            </a:r>
            <a:r>
              <a:rPr lang="fr-FR" sz="2000" b="1" u="sng" dirty="0">
                <a:latin typeface="Times New Roman" panose="02020603050405020304" pitchFamily="18" charset="0"/>
                <a:ea typeface="Times New Roman" panose="02020603050405020304" pitchFamily="18" charset="0"/>
              </a:rPr>
              <a:t> </a:t>
            </a:r>
            <a:endParaRPr lang="fr-FR" sz="2000" dirty="0">
              <a:latin typeface="Times New Roman" panose="02020603050405020304" pitchFamily="18" charset="0"/>
              <a:ea typeface="Times New Roman" panose="02020603050405020304" pitchFamily="18" charset="0"/>
            </a:endParaRPr>
          </a:p>
          <a:p>
            <a:pPr marL="685800" algn="just">
              <a:spcAft>
                <a:spcPts val="0"/>
              </a:spcAft>
            </a:pPr>
            <a:r>
              <a:rPr lang="fr-FR" sz="2000" dirty="0">
                <a:latin typeface="Times New Roman" panose="02020603050405020304" pitchFamily="18" charset="0"/>
                <a:ea typeface="Times New Roman" panose="02020603050405020304" pitchFamily="18" charset="0"/>
              </a:rPr>
              <a:t> </a:t>
            </a:r>
          </a:p>
          <a:p>
            <a:pPr marL="342900" lvl="0" indent="-342900" algn="just">
              <a:spcAft>
                <a:spcPts val="0"/>
              </a:spcAft>
              <a:buFont typeface="Wingdings" panose="05000000000000000000" pitchFamily="2" charset="2"/>
              <a:buChar char=""/>
            </a:pPr>
            <a:r>
              <a:rPr lang="fr-FR" sz="2000" dirty="0">
                <a:latin typeface="Times New Roman" panose="02020603050405020304" pitchFamily="18" charset="0"/>
                <a:ea typeface="Times New Roman" panose="02020603050405020304" pitchFamily="18" charset="0"/>
              </a:rPr>
              <a:t>diagnostiquer la situation ; </a:t>
            </a:r>
          </a:p>
          <a:p>
            <a:pPr marL="685800" algn="just">
              <a:spcAft>
                <a:spcPts val="0"/>
              </a:spcAft>
            </a:pPr>
            <a:r>
              <a:rPr lang="fr-FR" sz="2000" dirty="0">
                <a:latin typeface="Times New Roman" panose="02020603050405020304" pitchFamily="18" charset="0"/>
                <a:ea typeface="Times New Roman" panose="02020603050405020304" pitchFamily="18" charset="0"/>
              </a:rPr>
              <a:t> </a:t>
            </a:r>
          </a:p>
          <a:p>
            <a:pPr marL="342900" lvl="0" indent="-342900" algn="just">
              <a:spcAft>
                <a:spcPts val="0"/>
              </a:spcAft>
              <a:buFont typeface="Wingdings" panose="05000000000000000000" pitchFamily="2" charset="2"/>
              <a:buChar char=""/>
            </a:pPr>
            <a:r>
              <a:rPr lang="fr-FR" sz="2000" dirty="0">
                <a:latin typeface="Times New Roman" panose="02020603050405020304" pitchFamily="18" charset="0"/>
                <a:ea typeface="Times New Roman" panose="02020603050405020304" pitchFamily="18" charset="0"/>
              </a:rPr>
              <a:t>faire l’inventaire critique des solutions possibles ; </a:t>
            </a:r>
          </a:p>
          <a:p>
            <a:pPr marL="685800" algn="just">
              <a:spcAft>
                <a:spcPts val="0"/>
              </a:spcAft>
            </a:pPr>
            <a:r>
              <a:rPr lang="fr-FR" sz="2000" dirty="0">
                <a:latin typeface="Times New Roman" panose="02020603050405020304" pitchFamily="18" charset="0"/>
                <a:ea typeface="Times New Roman" panose="02020603050405020304" pitchFamily="18" charset="0"/>
              </a:rPr>
              <a:t> </a:t>
            </a:r>
          </a:p>
          <a:p>
            <a:pPr marL="342900" lvl="0" indent="-342900" algn="just">
              <a:spcAft>
                <a:spcPts val="0"/>
              </a:spcAft>
              <a:buFont typeface="Wingdings" panose="05000000000000000000" pitchFamily="2" charset="2"/>
              <a:buChar char=""/>
            </a:pPr>
            <a:r>
              <a:rPr lang="fr-FR" sz="2000" dirty="0">
                <a:latin typeface="Times New Roman" panose="02020603050405020304" pitchFamily="18" charset="0"/>
                <a:ea typeface="Times New Roman" panose="02020603050405020304" pitchFamily="18" charset="0"/>
              </a:rPr>
              <a:t>mettre en valeur la ou les solutions préconisées.</a:t>
            </a:r>
          </a:p>
          <a:p>
            <a:pPr algn="just">
              <a:spcAft>
                <a:spcPts val="0"/>
              </a:spcAft>
            </a:pPr>
            <a:r>
              <a:rPr lang="fr-FR" sz="2000" dirty="0">
                <a:latin typeface="Times New Roman" panose="02020603050405020304" pitchFamily="18" charset="0"/>
                <a:ea typeface="Times New Roman" panose="02020603050405020304" pitchFamily="18" charset="0"/>
              </a:rPr>
              <a:t> </a:t>
            </a:r>
          </a:p>
          <a:p>
            <a:pPr algn="just">
              <a:spcAft>
                <a:spcPts val="0"/>
              </a:spcAft>
            </a:pPr>
            <a:r>
              <a:rPr lang="fr-FR" sz="2000" dirty="0">
                <a:latin typeface="Times New Roman" panose="02020603050405020304" pitchFamily="18" charset="0"/>
                <a:ea typeface="Times New Roman" panose="02020603050405020304" pitchFamily="18" charset="0"/>
              </a:rPr>
              <a:t>Le  développement doit comporter des données sérieusement vérifiables et être basé sur une construction bien ordonnée, une analyse raisonnée, une démonstration méthodiquement conduite.</a:t>
            </a:r>
            <a:endParaRPr lang="fr-FR"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185335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0655" y="1527345"/>
            <a:ext cx="9767455" cy="2246769"/>
          </a:xfrm>
          <a:prstGeom prst="rect">
            <a:avLst/>
          </a:prstGeom>
        </p:spPr>
        <p:txBody>
          <a:bodyPr wrap="square">
            <a:spAutoFit/>
          </a:bodyPr>
          <a:lstStyle/>
          <a:p>
            <a:pPr algn="just">
              <a:spcAft>
                <a:spcPts val="0"/>
              </a:spcAft>
            </a:pPr>
            <a:r>
              <a:rPr lang="fr-FR" sz="2000" dirty="0">
                <a:latin typeface="Times New Roman" panose="02020603050405020304" pitchFamily="18" charset="0"/>
                <a:ea typeface="Times New Roman" panose="02020603050405020304" pitchFamily="18" charset="0"/>
              </a:rPr>
              <a:t>Les formules ou arguments d’exposition ou de discussion sont matérialisés par les expressions suivantes : </a:t>
            </a:r>
          </a:p>
          <a:p>
            <a:pPr indent="449580" algn="just">
              <a:spcAft>
                <a:spcPts val="0"/>
              </a:spcAft>
            </a:pPr>
            <a:r>
              <a:rPr lang="fr-FR" sz="2000" dirty="0">
                <a:latin typeface="Times New Roman" panose="02020603050405020304" pitchFamily="18" charset="0"/>
                <a:ea typeface="Times New Roman" panose="02020603050405020304" pitchFamily="18" charset="0"/>
              </a:rPr>
              <a:t>Tout d’abord, à première vue, dans un 1</a:t>
            </a:r>
            <a:r>
              <a:rPr lang="fr-FR" sz="2000" baseline="30000" dirty="0">
                <a:latin typeface="Times New Roman" panose="02020603050405020304" pitchFamily="18" charset="0"/>
                <a:ea typeface="Times New Roman" panose="02020603050405020304" pitchFamily="18" charset="0"/>
              </a:rPr>
              <a:t>er</a:t>
            </a:r>
            <a:r>
              <a:rPr lang="fr-FR" sz="2000" dirty="0">
                <a:latin typeface="Times New Roman" panose="02020603050405020304" pitchFamily="18" charset="0"/>
                <a:ea typeface="Times New Roman" panose="02020603050405020304" pitchFamily="18" charset="0"/>
              </a:rPr>
              <a:t> temps </a:t>
            </a:r>
          </a:p>
          <a:p>
            <a:pPr indent="449580" algn="just">
              <a:spcAft>
                <a:spcPts val="0"/>
              </a:spcAft>
            </a:pPr>
            <a:r>
              <a:rPr lang="fr-FR" sz="2000" dirty="0">
                <a:latin typeface="Times New Roman" panose="02020603050405020304" pitchFamily="18" charset="0"/>
                <a:ea typeface="Times New Roman" panose="02020603050405020304" pitchFamily="18" charset="0"/>
              </a:rPr>
              <a:t>D’une part, d’autre part.</a:t>
            </a:r>
          </a:p>
          <a:p>
            <a:pPr indent="449580" algn="just">
              <a:spcAft>
                <a:spcPts val="0"/>
              </a:spcAft>
            </a:pPr>
            <a:r>
              <a:rPr lang="fr-FR" sz="2000" dirty="0">
                <a:latin typeface="Times New Roman" panose="02020603050405020304" pitchFamily="18" charset="0"/>
                <a:ea typeface="Times New Roman" panose="02020603050405020304" pitchFamily="18" charset="0"/>
              </a:rPr>
              <a:t>Il ressort, il résulte, en tout état de cause.</a:t>
            </a:r>
          </a:p>
          <a:p>
            <a:pPr indent="449580" algn="just">
              <a:spcAft>
                <a:spcPts val="0"/>
              </a:spcAft>
            </a:pPr>
            <a:r>
              <a:rPr lang="fr-FR" sz="2000" dirty="0">
                <a:latin typeface="Times New Roman" panose="02020603050405020304" pitchFamily="18" charset="0"/>
                <a:ea typeface="Times New Roman" panose="02020603050405020304" pitchFamily="18" charset="0"/>
              </a:rPr>
              <a:t> </a:t>
            </a:r>
          </a:p>
          <a:p>
            <a:pPr indent="449580" algn="just">
              <a:spcAft>
                <a:spcPts val="0"/>
              </a:spcAft>
            </a:pPr>
            <a:r>
              <a:rPr lang="fr-FR" sz="2000" dirty="0">
                <a:latin typeface="Times New Roman" panose="02020603050405020304" pitchFamily="18" charset="0"/>
                <a:ea typeface="Times New Roman" panose="02020603050405020304" pitchFamily="18" charset="0"/>
              </a:rPr>
              <a:t> </a:t>
            </a:r>
            <a:endParaRPr lang="fr-FR"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939995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2836" y="1187211"/>
            <a:ext cx="10494818" cy="2862322"/>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fr-FR" sz="2000" b="1" dirty="0">
                <a:latin typeface="Times New Roman" panose="02020603050405020304" pitchFamily="18" charset="0"/>
                <a:ea typeface="Times New Roman" panose="02020603050405020304" pitchFamily="18" charset="0"/>
              </a:rPr>
              <a:t>La conclusion </a:t>
            </a:r>
            <a:endParaRPr lang="fr-FR" sz="2000" dirty="0">
              <a:latin typeface="Times New Roman" panose="02020603050405020304" pitchFamily="18" charset="0"/>
              <a:ea typeface="Times New Roman" panose="02020603050405020304" pitchFamily="18" charset="0"/>
            </a:endParaRPr>
          </a:p>
          <a:p>
            <a:pPr marL="449580" algn="just">
              <a:spcAft>
                <a:spcPts val="0"/>
              </a:spcAft>
            </a:pPr>
            <a:r>
              <a:rPr lang="fr-FR" sz="2000" dirty="0">
                <a:latin typeface="Times New Roman" panose="02020603050405020304" pitchFamily="18" charset="0"/>
                <a:ea typeface="Times New Roman" panose="02020603050405020304" pitchFamily="18" charset="0"/>
              </a:rPr>
              <a:t> </a:t>
            </a:r>
          </a:p>
          <a:p>
            <a:pPr marL="449580" algn="just">
              <a:spcAft>
                <a:spcPts val="0"/>
              </a:spcAft>
            </a:pPr>
            <a:r>
              <a:rPr lang="fr-FR" sz="2000" dirty="0">
                <a:latin typeface="Times New Roman" panose="02020603050405020304" pitchFamily="18" charset="0"/>
                <a:ea typeface="Times New Roman" panose="02020603050405020304" pitchFamily="18" charset="0"/>
              </a:rPr>
              <a:t>La conclusion d’un rapport doit avoir un lien direct avec le développement. C’est pourquoi, elle doit récapituler tous les points forts, les parties dignes d’intérêt relevées dans le développement. A cet effet, elle doit : </a:t>
            </a:r>
          </a:p>
          <a:p>
            <a:pPr marL="449580" algn="just">
              <a:spcAft>
                <a:spcPts val="0"/>
              </a:spcAft>
            </a:pPr>
            <a:r>
              <a:rPr lang="fr-FR" sz="2000" dirty="0">
                <a:latin typeface="Times New Roman" panose="02020603050405020304" pitchFamily="18" charset="0"/>
                <a:ea typeface="Times New Roman" panose="02020603050405020304" pitchFamily="18" charset="0"/>
              </a:rPr>
              <a:t> </a:t>
            </a:r>
          </a:p>
          <a:p>
            <a:pPr marL="342900" lvl="0" indent="-342900" algn="just">
              <a:spcAft>
                <a:spcPts val="0"/>
              </a:spcAft>
              <a:buFont typeface="Times New Roman" panose="02020603050405020304" pitchFamily="18" charset="0"/>
              <a:buChar char="-"/>
            </a:pPr>
            <a:r>
              <a:rPr lang="fr-FR" sz="2000" dirty="0">
                <a:latin typeface="Times New Roman" panose="02020603050405020304" pitchFamily="18" charset="0"/>
                <a:ea typeface="Times New Roman" panose="02020603050405020304" pitchFamily="18" charset="0"/>
              </a:rPr>
              <a:t>Récapituler dans un premier temps toutes les propositions faites dans le développement et dans un deuxième temps regrouper les propositions dans un ordre logique et adapté à la solution recherchée ; </a:t>
            </a:r>
            <a:endParaRPr lang="fr-FR"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88077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089082"/>
            <a:ext cx="6096000" cy="1469890"/>
          </a:xfrm>
          <a:prstGeom prst="rect">
            <a:avLst/>
          </a:prstGeom>
        </p:spPr>
        <p:txBody>
          <a:bodyPr>
            <a:spAutoFit/>
          </a:bodyPr>
          <a:lstStyle/>
          <a:p>
            <a:pPr>
              <a:lnSpc>
                <a:spcPct val="107000"/>
              </a:lnSpc>
              <a:spcAft>
                <a:spcPts val="800"/>
              </a:spcAft>
            </a:pPr>
            <a:r>
              <a:rPr lang="fr-FR" sz="8800" b="1" dirty="0">
                <a:latin typeface="Times New Roman" panose="02020603050405020304" pitchFamily="18" charset="0"/>
                <a:ea typeface="Calibri" panose="020F0502020204030204" pitchFamily="34" charset="0"/>
                <a:cs typeface="Times New Roman" panose="02020603050405020304" pitchFamily="18" charset="0"/>
              </a:rPr>
              <a:t>Les accords </a:t>
            </a:r>
            <a:endParaRPr lang="fr-FR" sz="88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09661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6746" y="1270338"/>
            <a:ext cx="10266218" cy="2246769"/>
          </a:xfrm>
          <a:prstGeom prst="rect">
            <a:avLst/>
          </a:prstGeom>
        </p:spPr>
        <p:txBody>
          <a:bodyPr wrap="square">
            <a:spAutoFit/>
          </a:bodyPr>
          <a:lstStyle/>
          <a:p>
            <a:pPr marL="342900" lvl="0" indent="-342900" algn="just">
              <a:spcAft>
                <a:spcPts val="0"/>
              </a:spcAft>
              <a:buFont typeface="Times New Roman" panose="02020603050405020304" pitchFamily="18" charset="0"/>
              <a:buChar char="-"/>
            </a:pPr>
            <a:r>
              <a:rPr lang="fr-FR" sz="2000" dirty="0">
                <a:latin typeface="Times New Roman" panose="02020603050405020304" pitchFamily="18" charset="0"/>
                <a:ea typeface="Times New Roman" panose="02020603050405020304" pitchFamily="18" charset="0"/>
              </a:rPr>
              <a:t>Eviter de lister des propositions qui n’auraient pas été faites dans le développement.</a:t>
            </a:r>
          </a:p>
          <a:p>
            <a:pPr marL="457200" algn="just">
              <a:spcAft>
                <a:spcPts val="0"/>
              </a:spcAft>
            </a:pPr>
            <a:r>
              <a:rPr lang="fr-FR" sz="2000" dirty="0">
                <a:latin typeface="Times New Roman" panose="02020603050405020304" pitchFamily="18" charset="0"/>
                <a:ea typeface="Times New Roman" panose="02020603050405020304" pitchFamily="18" charset="0"/>
              </a:rPr>
              <a:t> </a:t>
            </a:r>
          </a:p>
          <a:p>
            <a:pPr marL="457200" algn="just">
              <a:spcAft>
                <a:spcPts val="0"/>
              </a:spcAft>
            </a:pPr>
            <a:r>
              <a:rPr lang="fr-FR" sz="2000" dirty="0">
                <a:latin typeface="Times New Roman" panose="02020603050405020304" pitchFamily="18" charset="0"/>
                <a:ea typeface="Times New Roman" panose="02020603050405020304" pitchFamily="18" charset="0"/>
              </a:rPr>
              <a:t>Le rédacteur doit éviter de faire de la conclusion du rapport un résumé. Ainsi il  évitera  les expressions : pour me résumer, en résumé, en conséquence etc.; mais utiliser le conditionnel :</a:t>
            </a:r>
          </a:p>
          <a:p>
            <a:pPr marL="457200" algn="just">
              <a:spcAft>
                <a:spcPts val="0"/>
              </a:spcAft>
            </a:pPr>
            <a:r>
              <a:rPr lang="fr-FR" sz="2000" dirty="0">
                <a:latin typeface="Times New Roman" panose="02020603050405020304" pitchFamily="18" charset="0"/>
                <a:ea typeface="Times New Roman" panose="02020603050405020304" pitchFamily="18" charset="0"/>
              </a:rPr>
              <a:t> </a:t>
            </a:r>
          </a:p>
          <a:p>
            <a:pPr marL="457200" algn="just">
              <a:spcAft>
                <a:spcPts val="0"/>
              </a:spcAft>
            </a:pPr>
            <a:r>
              <a:rPr lang="fr-FR" sz="2000" b="1" u="sng" dirty="0">
                <a:latin typeface="Times New Roman" panose="02020603050405020304" pitchFamily="18" charset="0"/>
                <a:ea typeface="Times New Roman" panose="02020603050405020304" pitchFamily="18" charset="0"/>
              </a:rPr>
              <a:t>Exemple</a:t>
            </a:r>
            <a:r>
              <a:rPr lang="fr-FR" sz="2000" dirty="0">
                <a:latin typeface="Times New Roman" panose="02020603050405020304" pitchFamily="18" charset="0"/>
                <a:ea typeface="Times New Roman" panose="02020603050405020304" pitchFamily="18" charset="0"/>
              </a:rPr>
              <a:t> : il serait opportun de…, nécessaire de…, souhaitable de…, utile de…, indispensable de….</a:t>
            </a:r>
            <a:endParaRPr lang="fr-FR"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868459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2836" y="2204210"/>
            <a:ext cx="10993582" cy="2564933"/>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
              <a:tabLst>
                <a:tab pos="457200" algn="l"/>
              </a:tabLst>
            </a:pPr>
            <a:r>
              <a:rPr lang="fr-FR" sz="2000" dirty="0">
                <a:latin typeface="Times New Roman" panose="02020603050405020304" pitchFamily="18" charset="0"/>
                <a:ea typeface="Calibri" panose="020F0502020204030204" pitchFamily="34" charset="0"/>
                <a:cs typeface="Times New Roman" panose="02020603050405020304" pitchFamily="18" charset="0"/>
              </a:rPr>
              <a:t>Les TDR peuvent avoir des objets divers. Ils sont généralement utilisés dans les domaines suivants :</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 organisation d’un atelier de formation, de réflexion, de validation ;</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 réalisation d’une étude ;</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 réalisation d’une mission ;</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 évaluation d’un projet ;</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 etc.</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034146" y="1234681"/>
            <a:ext cx="5694218" cy="523220"/>
          </a:xfrm>
          <a:prstGeom prst="rect">
            <a:avLst/>
          </a:prstGeom>
        </p:spPr>
        <p:txBody>
          <a:bodyPr wrap="square">
            <a:spAutoFit/>
          </a:bodyPr>
          <a:lstStyle/>
          <a:p>
            <a:r>
              <a:rPr lang="fr-FR" sz="28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Les Termes De Référence (TDR) </a:t>
            </a:r>
            <a:endParaRPr lang="fr-FR" b="1" dirty="0"/>
          </a:p>
        </p:txBody>
      </p:sp>
    </p:spTree>
    <p:extLst>
      <p:ext uri="{BB962C8B-B14F-4D97-AF65-F5344CB8AC3E}">
        <p14:creationId xmlns:p14="http://schemas.microsoft.com/office/powerpoint/2010/main" val="40640009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5345" y="1655117"/>
            <a:ext cx="10183091" cy="2564933"/>
          </a:xfrm>
          <a:prstGeom prst="rect">
            <a:avLst/>
          </a:prstGeom>
        </p:spPr>
        <p:txBody>
          <a:bodyPr wrap="square">
            <a:spAutoFit/>
          </a:bodyPr>
          <a:lstStyle/>
          <a:p>
            <a:pPr lvl="0" algn="just">
              <a:lnSpc>
                <a:spcPct val="107000"/>
              </a:lnSpc>
              <a:spcAft>
                <a:spcPts val="800"/>
              </a:spcAft>
              <a:tabLst>
                <a:tab pos="1849120" algn="l"/>
              </a:tabLst>
            </a:pPr>
            <a:r>
              <a:rPr lang="fr-FR" sz="2000" dirty="0">
                <a:latin typeface="Times New Roman" panose="02020603050405020304" pitchFamily="18" charset="0"/>
                <a:ea typeface="Calibri" panose="020F0502020204030204" pitchFamily="34" charset="0"/>
                <a:cs typeface="Times New Roman" panose="02020603050405020304" pitchFamily="18" charset="0"/>
              </a:rPr>
              <a:t>Les TDR ont pour but de :</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 faciliter la réalisation de l’activité ;</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 réduire les risques de malentendus ;</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 convaincre de l’utilité de l’activité ;</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 faciliter l’acceptation des résultats de l’activité ;</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Généralement les TDR se présentent suivant la structuration ci-après :</a:t>
            </a:r>
            <a:endParaRPr lang="fr-FR"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69945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8804" y="1240002"/>
            <a:ext cx="9705110" cy="2359749"/>
          </a:xfrm>
          <a:prstGeom prst="rect">
            <a:avLst/>
          </a:prstGeom>
        </p:spPr>
        <p:txBody>
          <a:bodyPr wrap="square">
            <a:spAutoFit/>
          </a:bodyPr>
          <a:lstStyle/>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                                                           </a:t>
            </a:r>
            <a:r>
              <a:rPr lang="fr-FR" sz="2000" b="1" dirty="0">
                <a:latin typeface="Times New Roman" panose="02020603050405020304" pitchFamily="18" charset="0"/>
                <a:ea typeface="Calibri" panose="020F0502020204030204" pitchFamily="34" charset="0"/>
                <a:cs typeface="Times New Roman" panose="02020603050405020304" pitchFamily="18" charset="0"/>
              </a:rPr>
              <a:t>Contexte et justification</a:t>
            </a: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Dans cette partie, il est retracé l’environnement de l’activité et les principaux fondements qui justifient sa réalisation</a:t>
            </a:r>
          </a:p>
          <a:p>
            <a:pPr algn="ctr">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Objectifs</a:t>
            </a: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A ce niveau, il doit être décrit l’objectif global poursuivi à travers la réalisation de l’activité ainsi que les objectifs spécifiques qui concourent à l’atteinte de l’objectif global</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08240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0818" y="2804599"/>
            <a:ext cx="9414164" cy="1166601"/>
          </a:xfrm>
          <a:prstGeom prst="rect">
            <a:avLst/>
          </a:prstGeom>
        </p:spPr>
        <p:txBody>
          <a:bodyPr wrap="square">
            <a:spAutoFit/>
          </a:bodyPr>
          <a:lstStyle/>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                                  </a:t>
            </a:r>
            <a:r>
              <a:rPr lang="fr-FR" sz="2000" b="1" dirty="0">
                <a:latin typeface="Times New Roman" panose="02020603050405020304" pitchFamily="18" charset="0"/>
                <a:ea typeface="Calibri" panose="020F0502020204030204" pitchFamily="34" charset="0"/>
                <a:cs typeface="Times New Roman" panose="02020603050405020304" pitchFamily="18" charset="0"/>
              </a:rPr>
              <a:t>Résultats attendus</a:t>
            </a:r>
            <a:endParaRPr lang="fr-FR" sz="20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Cette partie des TDR donne les précisions sur les éléments qui permettent de conclure que les objectifs précédemment cités sont atteints.</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83150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3781" y="1420790"/>
            <a:ext cx="10370127" cy="4498667"/>
          </a:xfrm>
          <a:prstGeom prst="rect">
            <a:avLst/>
          </a:prstGeom>
        </p:spPr>
        <p:txBody>
          <a:bodyPr wrap="square">
            <a:spAutoFit/>
          </a:bodyPr>
          <a:lstStyle/>
          <a:p>
            <a:pPr lvl="0">
              <a:lnSpc>
                <a:spcPct val="107000"/>
              </a:lnSpc>
              <a:spcAft>
                <a:spcPts val="800"/>
              </a:spcAft>
              <a:tabLst>
                <a:tab pos="457200" algn="l"/>
              </a:tabLst>
            </a:pPr>
            <a:r>
              <a:rPr lang="fr-FR" sz="2800" b="1" dirty="0">
                <a:latin typeface="Times New Roman" panose="02020603050405020304" pitchFamily="18" charset="0"/>
                <a:ea typeface="Calibri" panose="020F0502020204030204" pitchFamily="34" charset="0"/>
                <a:cs typeface="Times New Roman" panose="02020603050405020304" pitchFamily="18" charset="0"/>
              </a:rPr>
              <a:t>                   Autres éléments de structuration</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 Groupe (participants)</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 Profil des consultants</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 Mission/Tâches des consultants</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 Méthodologie</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 Déroulement de l’activité</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 Chronogramme de l’activité</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 Date/période/lieu/calendrier</a:t>
            </a:r>
            <a:endParaRPr lang="fr-FR"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79095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5964" y="2570271"/>
            <a:ext cx="10266218" cy="2682466"/>
          </a:xfrm>
          <a:prstGeom prst="rect">
            <a:avLst/>
          </a:prstGeom>
        </p:spPr>
        <p:txBody>
          <a:bodyPr wrap="square">
            <a:spAutoFit/>
          </a:bodyPr>
          <a:lstStyle/>
          <a:p>
            <a:pPr algn="just">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 Financement/Budget</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 Rapport à soumettre</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 Etc.</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800" dirty="0">
                <a:latin typeface="Times New Roman" panose="02020603050405020304" pitchFamily="18" charset="0"/>
                <a:ea typeface="Calibri" panose="020F0502020204030204" pitchFamily="34" charset="0"/>
                <a:cs typeface="Times New Roman" panose="02020603050405020304" pitchFamily="18" charset="0"/>
              </a:rPr>
              <a:t>Il arrive que le commanditaire de l’activité ou son partenaire impose un canevas particulier de TDR </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72553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6909" y="2043332"/>
            <a:ext cx="9850582" cy="1598515"/>
          </a:xfrm>
          <a:prstGeom prst="rect">
            <a:avLst/>
          </a:prstGeom>
        </p:spPr>
        <p:txBody>
          <a:bodyPr wrap="square">
            <a:spAutoFit/>
          </a:bodyPr>
          <a:lstStyle/>
          <a:p>
            <a:pPr>
              <a:lnSpc>
                <a:spcPct val="107000"/>
              </a:lnSpc>
              <a:spcAft>
                <a:spcPts val="800"/>
              </a:spcAft>
            </a:pPr>
            <a:r>
              <a:rPr lang="fr-FR" sz="2000" b="1" dirty="0">
                <a:latin typeface="Times New Roman" panose="02020603050405020304" pitchFamily="18" charset="0"/>
                <a:ea typeface="Calibri" panose="020F0502020204030204" pitchFamily="34" charset="0"/>
                <a:cs typeface="Times New Roman" panose="02020603050405020304" pitchFamily="18" charset="0"/>
              </a:rPr>
              <a:t>                          CONSEILS PRATIQUES POUR LA REDACTION DES TDR</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Les TDR sont d’une importance capitale pour la bonne mise en œuvre de l’activité planifiée. C’est pourquoi le rédacteur doit veiller à ce qu’ils soient clairs, fidèles, complets et cohérents :</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 clairs car les acteurs doivent appréhender sans ambiguïté chacun son rôle ;</a:t>
            </a:r>
            <a:endParaRPr lang="fr-FR"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71486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766" y="1626729"/>
            <a:ext cx="10345270" cy="1495922"/>
          </a:xfrm>
          <a:prstGeom prst="rect">
            <a:avLst/>
          </a:prstGeom>
        </p:spPr>
        <p:txBody>
          <a:bodyPr wrap="square">
            <a:spAutoFit/>
          </a:bodyPr>
          <a:lstStyle/>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 fidèles parce que les TDR doivent traduire effectivement les attentes du commanditaire et informer objectivement les acteurs du contexte de l’activité à mettre en œuvre ;</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 complets parce les TDR doivent comporter tous les éléments d’information nécessaires et utiles pour permettre à chaque acteur de jouer efficacement sa partition ;</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67655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9872" y="1512120"/>
            <a:ext cx="9933709" cy="734688"/>
          </a:xfrm>
          <a:prstGeom prst="rect">
            <a:avLst/>
          </a:prstGeom>
        </p:spPr>
        <p:txBody>
          <a:bodyPr wrap="square">
            <a:spAutoFit/>
          </a:bodyPr>
          <a:lstStyle/>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 cohérents enfin dans la mesure où les objectifs de l’activité doivent s’enchainer harmonieusement entre eux et avec les moyens à mettre en œuvre pour la réaliser.</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69302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Organic</Template>
  <TotalTime>4146</TotalTime>
  <Words>7178</Words>
  <Application>Microsoft Office PowerPoint</Application>
  <PresentationFormat>Grand écran</PresentationFormat>
  <Paragraphs>573</Paragraphs>
  <Slides>106</Slides>
  <Notes>0</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106</vt:i4>
      </vt:variant>
    </vt:vector>
  </HeadingPairs>
  <TitlesOfParts>
    <vt:vector size="117" baseType="lpstr">
      <vt:lpstr>Arial</vt:lpstr>
      <vt:lpstr>Calibri</vt:lpstr>
      <vt:lpstr>Calibri Light</vt:lpstr>
      <vt:lpstr>Century Gothic</vt:lpstr>
      <vt:lpstr>Garamond</vt:lpstr>
      <vt:lpstr>Symbol</vt:lpstr>
      <vt:lpstr>Times New Roman</vt:lpstr>
      <vt:lpstr>Wingdings</vt:lpstr>
      <vt:lpstr>Wingdings 3</vt:lpstr>
      <vt:lpstr>Organique</vt:lpstr>
      <vt:lpstr>Office Theme</vt:lpstr>
      <vt:lpstr>                    UFR/Faculté/Ecole/Institut : BIT  Année académique 2024-2025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DEFINITION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LES NOMS ETRANGERS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UFR/Faculté/Ecole/Institut : BIT      Année académique 2022-2023</dc:title>
  <dc:creator>hp</dc:creator>
  <cp:lastModifiedBy>user</cp:lastModifiedBy>
  <cp:revision>97</cp:revision>
  <dcterms:created xsi:type="dcterms:W3CDTF">2022-11-27T23:52:11Z</dcterms:created>
  <dcterms:modified xsi:type="dcterms:W3CDTF">2025-01-15T22:28:24Z</dcterms:modified>
</cp:coreProperties>
</file>