
<file path=[Content_Types].xml><?xml version="1.0" encoding="utf-8"?>
<Types xmlns="http://schemas.openxmlformats.org/package/2006/content-types">
  <Default Extension="gif" ContentType="image/gif"/>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1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364"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2" r:id="rId79"/>
    <p:sldId id="333" r:id="rId80"/>
    <p:sldId id="334" r:id="rId81"/>
    <p:sldId id="335" r:id="rId82"/>
    <p:sldId id="336" r:id="rId83"/>
    <p:sldId id="337" r:id="rId84"/>
    <p:sldId id="338" r:id="rId85"/>
    <p:sldId id="339" r:id="rId86"/>
    <p:sldId id="340" r:id="rId87"/>
    <p:sldId id="349" r:id="rId88"/>
    <p:sldId id="342" r:id="rId89"/>
    <p:sldId id="343" r:id="rId90"/>
    <p:sldId id="344" r:id="rId91"/>
    <p:sldId id="346" r:id="rId92"/>
    <p:sldId id="345" r:id="rId93"/>
    <p:sldId id="356" r:id="rId94"/>
    <p:sldId id="347" r:id="rId95"/>
    <p:sldId id="348" r:id="rId96"/>
    <p:sldId id="350" r:id="rId97"/>
    <p:sldId id="351" r:id="rId98"/>
    <p:sldId id="353" r:id="rId99"/>
    <p:sldId id="354" r:id="rId100"/>
    <p:sldId id="355" r:id="rId101"/>
    <p:sldId id="341" r:id="rId102"/>
    <p:sldId id="357" r:id="rId103"/>
    <p:sldId id="359" r:id="rId104"/>
    <p:sldId id="358" r:id="rId105"/>
    <p:sldId id="360" r:id="rId106"/>
    <p:sldId id="362" r:id="rId107"/>
    <p:sldId id="363" r:id="rId108"/>
    <p:sldId id="361" r:id="rId109"/>
  </p:sldIdLst>
  <p:sldSz cx="10693400" cy="7562850"/>
  <p:notesSz cx="10693400" cy="756285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7863" autoAdjust="0"/>
  </p:normalViewPr>
  <p:slideViewPr>
    <p:cSldViewPr>
      <p:cViewPr>
        <p:scale>
          <a:sx n="75" d="100"/>
          <a:sy n="75" d="100"/>
        </p:scale>
        <p:origin x="1301" y="125"/>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07" Type="http://schemas.openxmlformats.org/officeDocument/2006/relationships/slide" Target="slides/slide106.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slide" Target="slides/slide78.xml"/><Relationship Id="rId87" Type="http://schemas.openxmlformats.org/officeDocument/2006/relationships/slide" Target="slides/slide86.xml"/><Relationship Id="rId102" Type="http://schemas.openxmlformats.org/officeDocument/2006/relationships/slide" Target="slides/slide101.xml"/><Relationship Id="rId110" Type="http://schemas.openxmlformats.org/officeDocument/2006/relationships/notesMaster" Target="notesMasters/notesMaster1.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slide" Target="slides/slide81.xml"/><Relationship Id="rId90" Type="http://schemas.openxmlformats.org/officeDocument/2006/relationships/slide" Target="slides/slide89.xml"/><Relationship Id="rId95" Type="http://schemas.openxmlformats.org/officeDocument/2006/relationships/slide" Target="slides/slide9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13"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633913" cy="379413"/>
          </a:xfrm>
          <a:prstGeom prst="rect">
            <a:avLst/>
          </a:prstGeom>
        </p:spPr>
        <p:txBody>
          <a:bodyPr vert="horz" lIns="91440" tIns="45720" rIns="91440" bIns="45720" rtlCol="0"/>
          <a:lstStyle>
            <a:lvl1pPr algn="l">
              <a:defRPr sz="1200"/>
            </a:lvl1pPr>
          </a:lstStyle>
          <a:p>
            <a:endParaRPr lang="fr-FR"/>
          </a:p>
        </p:txBody>
      </p:sp>
      <p:sp>
        <p:nvSpPr>
          <p:cNvPr id="3" name="Date Placeholder 2"/>
          <p:cNvSpPr>
            <a:spLocks noGrp="1"/>
          </p:cNvSpPr>
          <p:nvPr>
            <p:ph type="dt" idx="1"/>
          </p:nvPr>
        </p:nvSpPr>
        <p:spPr>
          <a:xfrm>
            <a:off x="6057900" y="0"/>
            <a:ext cx="4632325" cy="379413"/>
          </a:xfrm>
          <a:prstGeom prst="rect">
            <a:avLst/>
          </a:prstGeom>
        </p:spPr>
        <p:txBody>
          <a:bodyPr vert="horz" lIns="91440" tIns="45720" rIns="91440" bIns="45720" rtlCol="0"/>
          <a:lstStyle>
            <a:lvl1pPr algn="r">
              <a:defRPr sz="1200"/>
            </a:lvl1pPr>
          </a:lstStyle>
          <a:p>
            <a:fld id="{3D181643-F196-4F1D-8CAD-E3F78299C782}" type="datetimeFigureOut">
              <a:rPr lang="fr-FR" smtClean="0"/>
              <a:t>22/03/2025</a:t>
            </a:fld>
            <a:endParaRPr lang="fr-FR"/>
          </a:p>
        </p:txBody>
      </p:sp>
      <p:sp>
        <p:nvSpPr>
          <p:cNvPr id="4" name="Slide Image Placeholder 3"/>
          <p:cNvSpPr>
            <a:spLocks noGrp="1" noRot="1" noChangeAspect="1"/>
          </p:cNvSpPr>
          <p:nvPr>
            <p:ph type="sldImg" idx="2"/>
          </p:nvPr>
        </p:nvSpPr>
        <p:spPr>
          <a:xfrm>
            <a:off x="3543300" y="946150"/>
            <a:ext cx="3606800" cy="2551113"/>
          </a:xfrm>
          <a:prstGeom prst="rect">
            <a:avLst/>
          </a:prstGeom>
          <a:noFill/>
          <a:ln w="12700">
            <a:solidFill>
              <a:prstClr val="black"/>
            </a:solidFill>
          </a:ln>
        </p:spPr>
        <p:txBody>
          <a:bodyPr vert="horz" lIns="91440" tIns="45720" rIns="91440" bIns="45720" rtlCol="0" anchor="ctr"/>
          <a:lstStyle/>
          <a:p>
            <a:endParaRPr lang="fr-FR"/>
          </a:p>
        </p:txBody>
      </p:sp>
      <p:sp>
        <p:nvSpPr>
          <p:cNvPr id="5" name="Notes Placeholder 4"/>
          <p:cNvSpPr>
            <a:spLocks noGrp="1"/>
          </p:cNvSpPr>
          <p:nvPr>
            <p:ph type="body" sz="quarter" idx="3"/>
          </p:nvPr>
        </p:nvSpPr>
        <p:spPr>
          <a:xfrm>
            <a:off x="1069975" y="3640138"/>
            <a:ext cx="8553450" cy="29781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fr-FR"/>
          </a:p>
        </p:txBody>
      </p:sp>
      <p:sp>
        <p:nvSpPr>
          <p:cNvPr id="6" name="Footer Placeholder 5"/>
          <p:cNvSpPr>
            <a:spLocks noGrp="1"/>
          </p:cNvSpPr>
          <p:nvPr>
            <p:ph type="ftr" sz="quarter" idx="4"/>
          </p:nvPr>
        </p:nvSpPr>
        <p:spPr>
          <a:xfrm>
            <a:off x="0" y="7183438"/>
            <a:ext cx="4633913" cy="379412"/>
          </a:xfrm>
          <a:prstGeom prst="rect">
            <a:avLst/>
          </a:prstGeom>
        </p:spPr>
        <p:txBody>
          <a:bodyPr vert="horz" lIns="91440" tIns="45720" rIns="91440" bIns="45720" rtlCol="0" anchor="b"/>
          <a:lstStyle>
            <a:lvl1pPr algn="l">
              <a:defRPr sz="1200"/>
            </a:lvl1pPr>
          </a:lstStyle>
          <a:p>
            <a:endParaRPr lang="fr-FR"/>
          </a:p>
        </p:txBody>
      </p:sp>
      <p:sp>
        <p:nvSpPr>
          <p:cNvPr id="7" name="Slide Number Placeholder 6"/>
          <p:cNvSpPr>
            <a:spLocks noGrp="1"/>
          </p:cNvSpPr>
          <p:nvPr>
            <p:ph type="sldNum" sz="quarter" idx="5"/>
          </p:nvPr>
        </p:nvSpPr>
        <p:spPr>
          <a:xfrm>
            <a:off x="6057900" y="7183438"/>
            <a:ext cx="4632325" cy="379412"/>
          </a:xfrm>
          <a:prstGeom prst="rect">
            <a:avLst/>
          </a:prstGeom>
        </p:spPr>
        <p:txBody>
          <a:bodyPr vert="horz" lIns="91440" tIns="45720" rIns="91440" bIns="45720" rtlCol="0" anchor="b"/>
          <a:lstStyle>
            <a:lvl1pPr algn="r">
              <a:defRPr sz="1200"/>
            </a:lvl1pPr>
          </a:lstStyle>
          <a:p>
            <a:fld id="{368E6455-D382-4AF5-8DFC-31AC29FEAE96}" type="slidenum">
              <a:rPr lang="fr-FR" smtClean="0"/>
              <a:t>‹N°›</a:t>
            </a:fld>
            <a:endParaRPr lang="fr-FR"/>
          </a:p>
        </p:txBody>
      </p:sp>
    </p:spTree>
    <p:extLst>
      <p:ext uri="{BB962C8B-B14F-4D97-AF65-F5344CB8AC3E}">
        <p14:creationId xmlns:p14="http://schemas.microsoft.com/office/powerpoint/2010/main" val="39145410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dirty="0"/>
          </a:p>
        </p:txBody>
      </p:sp>
      <p:sp>
        <p:nvSpPr>
          <p:cNvPr id="4" name="Espace réservé du numéro de diapositive 3"/>
          <p:cNvSpPr>
            <a:spLocks noGrp="1"/>
          </p:cNvSpPr>
          <p:nvPr>
            <p:ph type="sldNum" sz="quarter" idx="5"/>
          </p:nvPr>
        </p:nvSpPr>
        <p:spPr/>
        <p:txBody>
          <a:bodyPr/>
          <a:lstStyle/>
          <a:p>
            <a:fld id="{368E6455-D382-4AF5-8DFC-31AC29FEAE96}" type="slidenum">
              <a:rPr lang="fr-FR" smtClean="0"/>
              <a:t>57</a:t>
            </a:fld>
            <a:endParaRPr lang="fr-FR"/>
          </a:p>
        </p:txBody>
      </p:sp>
    </p:spTree>
    <p:extLst>
      <p:ext uri="{BB962C8B-B14F-4D97-AF65-F5344CB8AC3E}">
        <p14:creationId xmlns:p14="http://schemas.microsoft.com/office/powerpoint/2010/main" val="341555645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dirty="0"/>
          </a:p>
        </p:txBody>
      </p:sp>
      <p:sp>
        <p:nvSpPr>
          <p:cNvPr id="4" name="Espace réservé du numéro de diapositive 3"/>
          <p:cNvSpPr>
            <a:spLocks noGrp="1"/>
          </p:cNvSpPr>
          <p:nvPr>
            <p:ph type="sldNum" sz="quarter" idx="5"/>
          </p:nvPr>
        </p:nvSpPr>
        <p:spPr/>
        <p:txBody>
          <a:bodyPr/>
          <a:lstStyle/>
          <a:p>
            <a:fld id="{368E6455-D382-4AF5-8DFC-31AC29FEAE96}" type="slidenum">
              <a:rPr lang="fr-FR" smtClean="0"/>
              <a:t>58</a:t>
            </a:fld>
            <a:endParaRPr lang="fr-FR"/>
          </a:p>
        </p:txBody>
      </p:sp>
    </p:spTree>
    <p:extLst>
      <p:ext uri="{BB962C8B-B14F-4D97-AF65-F5344CB8AC3E}">
        <p14:creationId xmlns:p14="http://schemas.microsoft.com/office/powerpoint/2010/main" val="5135389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BF" dirty="0"/>
          </a:p>
        </p:txBody>
      </p:sp>
      <p:sp>
        <p:nvSpPr>
          <p:cNvPr id="4" name="Espace réservé du numéro de diapositive 3"/>
          <p:cNvSpPr>
            <a:spLocks noGrp="1"/>
          </p:cNvSpPr>
          <p:nvPr>
            <p:ph type="sldNum" sz="quarter" idx="5"/>
          </p:nvPr>
        </p:nvSpPr>
        <p:spPr/>
        <p:txBody>
          <a:bodyPr/>
          <a:lstStyle/>
          <a:p>
            <a:fld id="{368E6455-D382-4AF5-8DFC-31AC29FEAE96}" type="slidenum">
              <a:rPr lang="fr-FR" smtClean="0"/>
              <a:t>68</a:t>
            </a:fld>
            <a:endParaRPr lang="fr-FR"/>
          </a:p>
        </p:txBody>
      </p:sp>
    </p:spTree>
    <p:extLst>
      <p:ext uri="{BB962C8B-B14F-4D97-AF65-F5344CB8AC3E}">
        <p14:creationId xmlns:p14="http://schemas.microsoft.com/office/powerpoint/2010/main" val="3080022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fr-FR" dirty="0"/>
              <a:t>Etant donné qu’une fonction a pour but principal de renvoyer une valeur, il est donc nécessaire de préciser le type de la fonction qui est en réalité le type de cette valeur.</a:t>
            </a:r>
          </a:p>
        </p:txBody>
      </p:sp>
      <p:sp>
        <p:nvSpPr>
          <p:cNvPr id="4" name="Slide Number Placeholder 3"/>
          <p:cNvSpPr>
            <a:spLocks noGrp="1"/>
          </p:cNvSpPr>
          <p:nvPr>
            <p:ph type="sldNum" sz="quarter" idx="5"/>
          </p:nvPr>
        </p:nvSpPr>
        <p:spPr/>
        <p:txBody>
          <a:bodyPr/>
          <a:lstStyle/>
          <a:p>
            <a:fld id="{368E6455-D382-4AF5-8DFC-31AC29FEAE96}" type="slidenum">
              <a:rPr lang="fr-FR" smtClean="0"/>
              <a:t>97</a:t>
            </a:fld>
            <a:endParaRPr lang="fr-FR"/>
          </a:p>
        </p:txBody>
      </p:sp>
    </p:spTree>
    <p:extLst>
      <p:ext uri="{BB962C8B-B14F-4D97-AF65-F5344CB8AC3E}">
        <p14:creationId xmlns:p14="http://schemas.microsoft.com/office/powerpoint/2010/main" val="22010911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4303267" y="743204"/>
            <a:ext cx="2086864" cy="494030"/>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604010" y="4235196"/>
            <a:ext cx="7485380" cy="1890712"/>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1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51276" y="1518902"/>
            <a:ext cx="4674235" cy="5023484"/>
          </a:xfrm>
          <a:prstGeom prst="rect">
            <a:avLst/>
          </a:prstGeom>
        </p:spPr>
        <p:txBody>
          <a:bodyPr wrap="square" lIns="0" tIns="0" rIns="0" bIns="0">
            <a:spAutoFit/>
          </a:bodyPr>
          <a:lstStyle>
            <a:lvl1pPr>
              <a:defRPr sz="1900" b="1" i="0">
                <a:solidFill>
                  <a:schemeClr val="tx1"/>
                </a:solidFill>
                <a:latin typeface="Times New Roman"/>
                <a:cs typeface="Times New Roman"/>
              </a:defRPr>
            </a:lvl1pPr>
          </a:lstStyle>
          <a:p>
            <a:endParaRPr/>
          </a:p>
        </p:txBody>
      </p:sp>
      <p:sp>
        <p:nvSpPr>
          <p:cNvPr id="4" name="Holder 4"/>
          <p:cNvSpPr>
            <a:spLocks noGrp="1"/>
          </p:cNvSpPr>
          <p:nvPr>
            <p:ph sz="half" idx="3"/>
          </p:nvPr>
        </p:nvSpPr>
        <p:spPr>
          <a:xfrm>
            <a:off x="5507101" y="1739455"/>
            <a:ext cx="4651629" cy="499148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6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512308"/>
            <a:ext cx="10692383" cy="1275588"/>
          </a:xfrm>
          <a:prstGeom prst="rect">
            <a:avLst/>
          </a:prstGeom>
          <a:blipFill>
            <a:blip r:embed="rId7" cstate="print"/>
            <a:stretch>
              <a:fillRect/>
            </a:stretch>
          </a:blipFill>
        </p:spPr>
        <p:txBody>
          <a:bodyPr wrap="square" lIns="0" tIns="0" rIns="0" bIns="0" rtlCol="0"/>
          <a:lstStyle/>
          <a:p>
            <a:endParaRPr/>
          </a:p>
        </p:txBody>
      </p:sp>
      <p:sp>
        <p:nvSpPr>
          <p:cNvPr id="17" name="bg object 17"/>
          <p:cNvSpPr/>
          <p:nvPr/>
        </p:nvSpPr>
        <p:spPr>
          <a:xfrm>
            <a:off x="603504" y="1475232"/>
            <a:ext cx="329565" cy="460375"/>
          </a:xfrm>
          <a:custGeom>
            <a:avLst/>
            <a:gdLst/>
            <a:ahLst/>
            <a:cxnLst/>
            <a:rect l="l" t="t" r="r" b="b"/>
            <a:pathLst>
              <a:path w="329565" h="460375">
                <a:moveTo>
                  <a:pt x="274320" y="460247"/>
                </a:moveTo>
                <a:lnTo>
                  <a:pt x="54864" y="460247"/>
                </a:lnTo>
                <a:lnTo>
                  <a:pt x="33432" y="455961"/>
                </a:lnTo>
                <a:lnTo>
                  <a:pt x="16002" y="444245"/>
                </a:lnTo>
                <a:lnTo>
                  <a:pt x="4286" y="426815"/>
                </a:lnTo>
                <a:lnTo>
                  <a:pt x="0" y="405383"/>
                </a:lnTo>
                <a:lnTo>
                  <a:pt x="0" y="54863"/>
                </a:lnTo>
                <a:lnTo>
                  <a:pt x="4286" y="33432"/>
                </a:lnTo>
                <a:lnTo>
                  <a:pt x="16002" y="16001"/>
                </a:lnTo>
                <a:lnTo>
                  <a:pt x="33432" y="4286"/>
                </a:lnTo>
                <a:lnTo>
                  <a:pt x="54864" y="0"/>
                </a:lnTo>
                <a:lnTo>
                  <a:pt x="274320" y="0"/>
                </a:lnTo>
                <a:lnTo>
                  <a:pt x="295751" y="4286"/>
                </a:lnTo>
                <a:lnTo>
                  <a:pt x="313182" y="16001"/>
                </a:lnTo>
                <a:lnTo>
                  <a:pt x="324897" y="33432"/>
                </a:lnTo>
                <a:lnTo>
                  <a:pt x="329184" y="54863"/>
                </a:lnTo>
                <a:lnTo>
                  <a:pt x="329184" y="405383"/>
                </a:lnTo>
                <a:lnTo>
                  <a:pt x="324897" y="426815"/>
                </a:lnTo>
                <a:lnTo>
                  <a:pt x="313182" y="444245"/>
                </a:lnTo>
                <a:lnTo>
                  <a:pt x="295751" y="455961"/>
                </a:lnTo>
                <a:lnTo>
                  <a:pt x="274320" y="460247"/>
                </a:lnTo>
                <a:close/>
              </a:path>
            </a:pathLst>
          </a:custGeom>
          <a:solidFill>
            <a:srgbClr val="FD750E"/>
          </a:solidFill>
        </p:spPr>
        <p:txBody>
          <a:bodyPr wrap="square" lIns="0" tIns="0" rIns="0" bIns="0" rtlCol="0"/>
          <a:lstStyle/>
          <a:p>
            <a:endParaRPr/>
          </a:p>
        </p:txBody>
      </p:sp>
      <p:sp>
        <p:nvSpPr>
          <p:cNvPr id="18" name="bg object 18"/>
          <p:cNvSpPr/>
          <p:nvPr/>
        </p:nvSpPr>
        <p:spPr>
          <a:xfrm>
            <a:off x="219456" y="1475232"/>
            <a:ext cx="329565" cy="460375"/>
          </a:xfrm>
          <a:custGeom>
            <a:avLst/>
            <a:gdLst/>
            <a:ahLst/>
            <a:cxnLst/>
            <a:rect l="l" t="t" r="r" b="b"/>
            <a:pathLst>
              <a:path w="329565" h="460375">
                <a:moveTo>
                  <a:pt x="274320" y="460247"/>
                </a:moveTo>
                <a:lnTo>
                  <a:pt x="54864" y="460247"/>
                </a:lnTo>
                <a:lnTo>
                  <a:pt x="34075" y="455961"/>
                </a:lnTo>
                <a:lnTo>
                  <a:pt x="16573" y="444245"/>
                </a:lnTo>
                <a:lnTo>
                  <a:pt x="4500" y="426815"/>
                </a:lnTo>
                <a:lnTo>
                  <a:pt x="0" y="405383"/>
                </a:lnTo>
                <a:lnTo>
                  <a:pt x="0" y="54863"/>
                </a:lnTo>
                <a:lnTo>
                  <a:pt x="4500" y="33432"/>
                </a:lnTo>
                <a:lnTo>
                  <a:pt x="16573" y="16001"/>
                </a:lnTo>
                <a:lnTo>
                  <a:pt x="34075" y="4286"/>
                </a:lnTo>
                <a:lnTo>
                  <a:pt x="54864" y="0"/>
                </a:lnTo>
                <a:lnTo>
                  <a:pt x="274320" y="0"/>
                </a:lnTo>
                <a:lnTo>
                  <a:pt x="295751" y="4286"/>
                </a:lnTo>
                <a:lnTo>
                  <a:pt x="313182" y="16001"/>
                </a:lnTo>
                <a:lnTo>
                  <a:pt x="324897" y="33432"/>
                </a:lnTo>
                <a:lnTo>
                  <a:pt x="329184" y="54863"/>
                </a:lnTo>
                <a:lnTo>
                  <a:pt x="329184" y="405383"/>
                </a:lnTo>
                <a:lnTo>
                  <a:pt x="324897" y="426815"/>
                </a:lnTo>
                <a:lnTo>
                  <a:pt x="313182" y="444245"/>
                </a:lnTo>
                <a:lnTo>
                  <a:pt x="295751" y="455961"/>
                </a:lnTo>
                <a:lnTo>
                  <a:pt x="274320" y="460247"/>
                </a:lnTo>
                <a:close/>
              </a:path>
            </a:pathLst>
          </a:custGeom>
          <a:solidFill>
            <a:srgbClr val="FBB12B"/>
          </a:solidFill>
        </p:spPr>
        <p:txBody>
          <a:bodyPr wrap="square" lIns="0" tIns="0" rIns="0" bIns="0" rtlCol="0"/>
          <a:lstStyle/>
          <a:p>
            <a:endParaRPr/>
          </a:p>
        </p:txBody>
      </p:sp>
      <p:sp>
        <p:nvSpPr>
          <p:cNvPr id="19" name="bg object 19"/>
          <p:cNvSpPr/>
          <p:nvPr/>
        </p:nvSpPr>
        <p:spPr>
          <a:xfrm>
            <a:off x="0" y="1475232"/>
            <a:ext cx="165100" cy="460375"/>
          </a:xfrm>
          <a:custGeom>
            <a:avLst/>
            <a:gdLst/>
            <a:ahLst/>
            <a:cxnLst/>
            <a:rect l="l" t="t" r="r" b="b"/>
            <a:pathLst>
              <a:path w="165100" h="460375">
                <a:moveTo>
                  <a:pt x="117348" y="460247"/>
                </a:moveTo>
                <a:lnTo>
                  <a:pt x="0" y="460247"/>
                </a:lnTo>
                <a:lnTo>
                  <a:pt x="0" y="0"/>
                </a:lnTo>
                <a:lnTo>
                  <a:pt x="117348" y="0"/>
                </a:lnTo>
                <a:lnTo>
                  <a:pt x="135659" y="3762"/>
                </a:lnTo>
                <a:lnTo>
                  <a:pt x="150685" y="14096"/>
                </a:lnTo>
                <a:lnTo>
                  <a:pt x="160853" y="29575"/>
                </a:lnTo>
                <a:lnTo>
                  <a:pt x="164592" y="48767"/>
                </a:lnTo>
                <a:lnTo>
                  <a:pt x="164592" y="411479"/>
                </a:lnTo>
                <a:lnTo>
                  <a:pt x="160853" y="430672"/>
                </a:lnTo>
                <a:lnTo>
                  <a:pt x="150685" y="446150"/>
                </a:lnTo>
                <a:lnTo>
                  <a:pt x="135659" y="456485"/>
                </a:lnTo>
                <a:lnTo>
                  <a:pt x="117348" y="460247"/>
                </a:lnTo>
                <a:close/>
              </a:path>
            </a:pathLst>
          </a:custGeom>
          <a:solidFill>
            <a:srgbClr val="89BF1C"/>
          </a:solidFill>
        </p:spPr>
        <p:txBody>
          <a:bodyPr wrap="square" lIns="0" tIns="0" rIns="0" bIns="0" rtlCol="0"/>
          <a:lstStyle/>
          <a:p>
            <a:endParaRPr/>
          </a:p>
        </p:txBody>
      </p:sp>
      <p:sp>
        <p:nvSpPr>
          <p:cNvPr id="2" name="Holder 2"/>
          <p:cNvSpPr>
            <a:spLocks noGrp="1"/>
          </p:cNvSpPr>
          <p:nvPr>
            <p:ph type="title"/>
          </p:nvPr>
        </p:nvSpPr>
        <p:spPr>
          <a:xfrm>
            <a:off x="2033276" y="772151"/>
            <a:ext cx="6626847" cy="426084"/>
          </a:xfrm>
          <a:prstGeom prst="rect">
            <a:avLst/>
          </a:prstGeom>
        </p:spPr>
        <p:txBody>
          <a:bodyPr wrap="square" lIns="0" tIns="0" rIns="0" bIns="0">
            <a:spAutoFit/>
          </a:bodyPr>
          <a:lstStyle>
            <a:lvl1pPr>
              <a:defRPr sz="26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908131" y="2027992"/>
            <a:ext cx="8877136" cy="3390265"/>
          </a:xfrm>
          <a:prstGeom prst="rect">
            <a:avLst/>
          </a:prstGeom>
        </p:spPr>
        <p:txBody>
          <a:bodyPr wrap="square" lIns="0" tIns="0" rIns="0" bIns="0">
            <a:spAutoFit/>
          </a:bodyPr>
          <a:lstStyle>
            <a:lvl1pPr>
              <a:defRPr sz="21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635756" y="7033450"/>
            <a:ext cx="3421888" cy="378142"/>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534670" y="7033450"/>
            <a:ext cx="2459482" cy="378142"/>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3/22/2025</a:t>
            </a:fld>
            <a:endParaRPr lang="en-US"/>
          </a:p>
        </p:txBody>
      </p:sp>
      <p:sp>
        <p:nvSpPr>
          <p:cNvPr id="6" name="Holder 6"/>
          <p:cNvSpPr>
            <a:spLocks noGrp="1"/>
          </p:cNvSpPr>
          <p:nvPr>
            <p:ph type="sldNum" sz="quarter" idx="7"/>
          </p:nvPr>
        </p:nvSpPr>
        <p:spPr>
          <a:xfrm>
            <a:off x="7699248" y="7033450"/>
            <a:ext cx="2459482" cy="378142"/>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‹N°›</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nabollerg@gmail.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hyperlink" Target="https://fr.wikipedia.org/wiki/Tri_par_s%C3%A9lection" TargetMode="External"/><Relationship Id="rId2" Type="http://schemas.openxmlformats.org/officeDocument/2006/relationships/image" Target="../media/image36.gif"/><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2" Type="http://schemas.openxmlformats.org/officeDocument/2006/relationships/image" Target="../media/image37.gif"/><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jpg"/><Relationship Id="rId5" Type="http://schemas.openxmlformats.org/officeDocument/2006/relationships/image" Target="../media/image13.jpg"/><Relationship Id="rId4" Type="http://schemas.openxmlformats.org/officeDocument/2006/relationships/image" Target="../media/image12.jp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www.youtube.com/watch?v=Y-hj8VWs5X8"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23.jp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hyperlink" Target="http://www.youtube.com/watch?v=Y-hj8VWs5X8" TargetMode="Externa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image" Target="../media/image31.jpg"/><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09757" y="1247666"/>
            <a:ext cx="6670675" cy="2912110"/>
          </a:xfrm>
          <a:prstGeom prst="rect">
            <a:avLst/>
          </a:prstGeom>
        </p:spPr>
        <p:txBody>
          <a:bodyPr vert="horz" wrap="square" lIns="0" tIns="13970" rIns="0" bIns="0" rtlCol="0">
            <a:spAutoFit/>
          </a:bodyPr>
          <a:lstStyle/>
          <a:p>
            <a:pPr algn="ctr">
              <a:lnSpc>
                <a:spcPct val="100000"/>
              </a:lnSpc>
              <a:spcBef>
                <a:spcPts val="110"/>
              </a:spcBef>
            </a:pPr>
            <a:r>
              <a:rPr sz="6300" spc="35" dirty="0"/>
              <a:t>ALGORITHMIQE</a:t>
            </a:r>
            <a:endParaRPr sz="6300" dirty="0"/>
          </a:p>
          <a:p>
            <a:pPr marL="12700" marR="5080" algn="ctr">
              <a:lnSpc>
                <a:spcPct val="100000"/>
              </a:lnSpc>
              <a:spcBef>
                <a:spcPts val="25"/>
              </a:spcBef>
            </a:pPr>
            <a:r>
              <a:rPr sz="6300" spc="-630" dirty="0"/>
              <a:t>&amp;                      </a:t>
            </a:r>
            <a:r>
              <a:rPr sz="6300" spc="25" dirty="0"/>
              <a:t>P</a:t>
            </a:r>
            <a:r>
              <a:rPr sz="6300" spc="-355" dirty="0"/>
              <a:t>R</a:t>
            </a:r>
            <a:r>
              <a:rPr sz="6300" spc="495" dirty="0"/>
              <a:t>O</a:t>
            </a:r>
            <a:r>
              <a:rPr sz="6300" spc="-135" dirty="0"/>
              <a:t>G</a:t>
            </a:r>
            <a:r>
              <a:rPr sz="6300" spc="-260" dirty="0"/>
              <a:t>A</a:t>
            </a:r>
            <a:r>
              <a:rPr sz="6300" spc="75" dirty="0"/>
              <a:t>M</a:t>
            </a:r>
            <a:r>
              <a:rPr sz="6300" spc="135" dirty="0"/>
              <a:t>M</a:t>
            </a:r>
            <a:r>
              <a:rPr sz="6300" spc="-640" dirty="0"/>
              <a:t>A</a:t>
            </a:r>
            <a:r>
              <a:rPr sz="6300" spc="60" dirty="0"/>
              <a:t>T</a:t>
            </a:r>
            <a:r>
              <a:rPr sz="6300" spc="45" dirty="0"/>
              <a:t>I</a:t>
            </a:r>
            <a:r>
              <a:rPr sz="6300" spc="495" dirty="0"/>
              <a:t>O</a:t>
            </a:r>
            <a:r>
              <a:rPr sz="6300" spc="175" dirty="0"/>
              <a:t>N</a:t>
            </a:r>
            <a:endParaRPr sz="6300" dirty="0"/>
          </a:p>
        </p:txBody>
      </p:sp>
      <p:sp>
        <p:nvSpPr>
          <p:cNvPr id="3" name="object 3"/>
          <p:cNvSpPr txBox="1"/>
          <p:nvPr/>
        </p:nvSpPr>
        <p:spPr>
          <a:xfrm>
            <a:off x="3753125" y="4929571"/>
            <a:ext cx="3183890" cy="1659255"/>
          </a:xfrm>
          <a:prstGeom prst="rect">
            <a:avLst/>
          </a:prstGeom>
        </p:spPr>
        <p:txBody>
          <a:bodyPr vert="horz" wrap="square" lIns="0" tIns="12065" rIns="0" bIns="0" rtlCol="0">
            <a:spAutoFit/>
          </a:bodyPr>
          <a:lstStyle/>
          <a:p>
            <a:pPr marL="12700" marR="5080" algn="ctr">
              <a:lnSpc>
                <a:spcPct val="100200"/>
              </a:lnSpc>
              <a:spcBef>
                <a:spcPts val="95"/>
              </a:spcBef>
            </a:pPr>
            <a:r>
              <a:rPr sz="2100" b="1" spc="90" dirty="0">
                <a:latin typeface="Times New Roman"/>
                <a:cs typeface="Times New Roman"/>
              </a:rPr>
              <a:t>Rachid Gaetan</a:t>
            </a:r>
            <a:r>
              <a:rPr sz="2100" b="1" spc="-229" dirty="0">
                <a:latin typeface="Times New Roman"/>
                <a:cs typeface="Times New Roman"/>
              </a:rPr>
              <a:t> </a:t>
            </a:r>
            <a:r>
              <a:rPr sz="2100" b="1" spc="-70" dirty="0">
                <a:latin typeface="Times New Roman"/>
                <a:cs typeface="Times New Roman"/>
              </a:rPr>
              <a:t>NABOLLE  </a:t>
            </a:r>
            <a:r>
              <a:rPr sz="2100" spc="80" dirty="0">
                <a:latin typeface="Times New Roman"/>
                <a:cs typeface="Times New Roman"/>
              </a:rPr>
              <a:t>Ingénieur </a:t>
            </a:r>
            <a:r>
              <a:rPr sz="2100" spc="120" dirty="0">
                <a:latin typeface="Times New Roman"/>
                <a:cs typeface="Times New Roman"/>
              </a:rPr>
              <a:t>en </a:t>
            </a:r>
            <a:r>
              <a:rPr sz="2100" spc="85" dirty="0">
                <a:latin typeface="Times New Roman"/>
                <a:cs typeface="Times New Roman"/>
              </a:rPr>
              <a:t>Informatique  </a:t>
            </a:r>
            <a:r>
              <a:rPr sz="2100" spc="50" dirty="0">
                <a:solidFill>
                  <a:srgbClr val="0070BF"/>
                </a:solidFill>
                <a:latin typeface="Times New Roman"/>
                <a:cs typeface="Times New Roman"/>
                <a:hlinkClick r:id="rId2"/>
              </a:rPr>
              <a:t>nabollerg@gmail.com</a:t>
            </a:r>
            <a:endParaRPr sz="2100" dirty="0">
              <a:latin typeface="Times New Roman"/>
              <a:cs typeface="Times New Roman"/>
            </a:endParaRPr>
          </a:p>
          <a:p>
            <a:pPr>
              <a:lnSpc>
                <a:spcPct val="100000"/>
              </a:lnSpc>
              <a:spcBef>
                <a:spcPts val="10"/>
              </a:spcBef>
            </a:pPr>
            <a:endParaRPr sz="2400" dirty="0">
              <a:latin typeface="Times New Roman"/>
              <a:cs typeface="Times New Roman"/>
            </a:endParaRPr>
          </a:p>
          <a:p>
            <a:pPr marR="34925" algn="ctr">
              <a:lnSpc>
                <a:spcPct val="100000"/>
              </a:lnSpc>
            </a:pPr>
            <a:r>
              <a:rPr sz="2100" spc="-35" dirty="0">
                <a:latin typeface="Times New Roman"/>
                <a:cs typeface="Times New Roman"/>
              </a:rPr>
              <a:t>202</a:t>
            </a:r>
            <a:r>
              <a:rPr lang="fr-FR" sz="2100" spc="-35" dirty="0">
                <a:latin typeface="Times New Roman"/>
                <a:cs typeface="Times New Roman"/>
              </a:rPr>
              <a:t>4</a:t>
            </a:r>
            <a:r>
              <a:rPr sz="2100" spc="-35" dirty="0">
                <a:latin typeface="Times New Roman"/>
                <a:cs typeface="Times New Roman"/>
              </a:rPr>
              <a:t>-202</a:t>
            </a:r>
            <a:r>
              <a:rPr lang="fr-FR" sz="2100" spc="-35" dirty="0">
                <a:latin typeface="Times New Roman"/>
                <a:cs typeface="Times New Roman"/>
              </a:rPr>
              <a:t>5</a:t>
            </a:r>
            <a:endParaRPr sz="2100" dirty="0">
              <a:latin typeface="Times New Roman"/>
              <a:cs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053"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60" dirty="0"/>
              <a:t>STRUCTURE </a:t>
            </a:r>
            <a:r>
              <a:rPr sz="3150" spc="-5" dirty="0"/>
              <a:t>DE </a:t>
            </a:r>
            <a:r>
              <a:rPr sz="3150" spc="-345" dirty="0"/>
              <a:t>L’</a:t>
            </a:r>
            <a:r>
              <a:rPr sz="3150" spc="20" dirty="0"/>
              <a:t> </a:t>
            </a:r>
            <a:r>
              <a:rPr sz="3150" spc="-10" dirty="0"/>
              <a:t>ALGORITHME</a:t>
            </a:r>
            <a:endParaRPr sz="3150"/>
          </a:p>
        </p:txBody>
      </p:sp>
      <p:sp>
        <p:nvSpPr>
          <p:cNvPr id="3" name="object 3"/>
          <p:cNvSpPr/>
          <p:nvPr/>
        </p:nvSpPr>
        <p:spPr>
          <a:xfrm>
            <a:off x="976883" y="1816608"/>
            <a:ext cx="7786116" cy="442264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476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79500" y="14192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Exercices</a:t>
            </a:r>
          </a:p>
        </p:txBody>
      </p:sp>
      <p:sp>
        <p:nvSpPr>
          <p:cNvPr id="8" name="TextBox 7">
            <a:extLst>
              <a:ext uri="{FF2B5EF4-FFF2-40B4-BE49-F238E27FC236}">
                <a16:creationId xmlns:a16="http://schemas.microsoft.com/office/drawing/2014/main" id="{140E3581-1034-27DD-38F7-D2C94DF078EB}"/>
              </a:ext>
            </a:extLst>
          </p:cNvPr>
          <p:cNvSpPr txBox="1"/>
          <p:nvPr/>
        </p:nvSpPr>
        <p:spPr>
          <a:xfrm>
            <a:off x="680720" y="2239059"/>
            <a:ext cx="9390380" cy="2677656"/>
          </a:xfrm>
          <a:prstGeom prst="rect">
            <a:avLst/>
          </a:prstGeom>
          <a:noFill/>
        </p:spPr>
        <p:txBody>
          <a:bodyPr wrap="square" rtlCol="0">
            <a:spAutoFit/>
          </a:bodyPr>
          <a:lstStyle/>
          <a:p>
            <a:r>
              <a:rPr lang="fr-FR" sz="2100" b="1" dirty="0">
                <a:latin typeface="Times New Roman" panose="02020603050405020304" pitchFamily="18" charset="0"/>
                <a:cs typeface="Times New Roman" panose="02020603050405020304" pitchFamily="18" charset="0"/>
              </a:rPr>
              <a:t>Exercice 1 : </a:t>
            </a:r>
            <a:r>
              <a:rPr lang="fr-FR" sz="2100" dirty="0">
                <a:latin typeface="Times New Roman" panose="02020603050405020304" pitchFamily="18" charset="0"/>
                <a:cs typeface="Times New Roman" panose="02020603050405020304" pitchFamily="18" charset="0"/>
              </a:rPr>
              <a:t>Écrire une fonction qui prend en entrée deux nombres et qui renvoie leur produit.</a:t>
            </a:r>
          </a:p>
          <a:p>
            <a:endParaRPr lang="fr-FR" sz="2100" dirty="0">
              <a:latin typeface="Times New Roman" panose="02020603050405020304" pitchFamily="18" charset="0"/>
              <a:cs typeface="Times New Roman" panose="02020603050405020304" pitchFamily="18" charset="0"/>
            </a:endParaRPr>
          </a:p>
          <a:p>
            <a:r>
              <a:rPr lang="fr-FR" sz="2100" b="1" dirty="0">
                <a:latin typeface="Times New Roman" panose="02020603050405020304" pitchFamily="18" charset="0"/>
                <a:cs typeface="Times New Roman" panose="02020603050405020304" pitchFamily="18" charset="0"/>
              </a:rPr>
              <a:t>Exercice 2 : </a:t>
            </a:r>
            <a:r>
              <a:rPr lang="fr-FR" sz="2100" dirty="0">
                <a:latin typeface="Times New Roman" panose="02020603050405020304" pitchFamily="18" charset="0"/>
                <a:cs typeface="Times New Roman" panose="02020603050405020304" pitchFamily="18" charset="0"/>
              </a:rPr>
              <a:t>Un algorithme qui calcule et affiche la valeur absolue d’une valeur en utilisant une fonction</a:t>
            </a:r>
          </a:p>
          <a:p>
            <a:endParaRPr lang="fr-FR" sz="2100" dirty="0">
              <a:latin typeface="Times New Roman" panose="02020603050405020304" pitchFamily="18" charset="0"/>
              <a:cs typeface="Times New Roman" panose="02020603050405020304" pitchFamily="18" charset="0"/>
            </a:endParaRPr>
          </a:p>
          <a:p>
            <a:r>
              <a:rPr lang="fr-FR" sz="2100" b="1" dirty="0">
                <a:latin typeface="Times New Roman" panose="02020603050405020304" pitchFamily="18" charset="0"/>
                <a:cs typeface="Times New Roman" panose="02020603050405020304" pitchFamily="18" charset="0"/>
              </a:rPr>
              <a:t>Exercice 3 : </a:t>
            </a:r>
            <a:r>
              <a:rPr lang="fr-FR" sz="2100" dirty="0">
                <a:latin typeface="Times New Roman" panose="02020603050405020304" pitchFamily="18" charset="0"/>
                <a:cs typeface="Times New Roman" panose="02020603050405020304" pitchFamily="18" charset="0"/>
              </a:rPr>
              <a:t>Écrire une fonction qui prend en entrée un nombre et qui renvoie </a:t>
            </a:r>
            <a:r>
              <a:rPr lang="fr-FR" sz="2100" dirty="0" err="1">
                <a:latin typeface="Times New Roman" panose="02020603050405020304" pitchFamily="18" charset="0"/>
                <a:cs typeface="Times New Roman" panose="02020603050405020304" pitchFamily="18" charset="0"/>
              </a:rPr>
              <a:t>True</a:t>
            </a:r>
            <a:r>
              <a:rPr lang="fr-FR" sz="2100" dirty="0">
                <a:latin typeface="Times New Roman" panose="02020603050405020304" pitchFamily="18" charset="0"/>
                <a:cs typeface="Times New Roman" panose="02020603050405020304" pitchFamily="18" charset="0"/>
              </a:rPr>
              <a:t> si ce nombre est pair et False sinon.</a:t>
            </a:r>
          </a:p>
        </p:txBody>
      </p:sp>
    </p:spTree>
    <p:extLst>
      <p:ext uri="{BB962C8B-B14F-4D97-AF65-F5344CB8AC3E}">
        <p14:creationId xmlns:p14="http://schemas.microsoft.com/office/powerpoint/2010/main" val="287256174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70000" y="3171825"/>
            <a:ext cx="8153400" cy="902170"/>
          </a:xfrm>
          <a:prstGeom prst="rect">
            <a:avLst/>
          </a:prstGeom>
        </p:spPr>
        <p:txBody>
          <a:bodyPr vert="horz" wrap="square" lIns="0" tIns="17145" rIns="0" bIns="0" rtlCol="0">
            <a:spAutoFit/>
          </a:bodyPr>
          <a:lstStyle/>
          <a:p>
            <a:pPr marL="12700">
              <a:lnSpc>
                <a:spcPct val="100000"/>
              </a:lnSpc>
              <a:spcBef>
                <a:spcPts val="135"/>
              </a:spcBef>
            </a:pPr>
            <a:r>
              <a:rPr lang="fr-FR" sz="5750" dirty="0">
                <a:latin typeface="Times New Roman"/>
                <a:cs typeface="Times New Roman"/>
              </a:rPr>
              <a:t>ALGORITHMES DE TRI</a:t>
            </a:r>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47625"/>
            <a:ext cx="4800600"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79500" y="14192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Définition</a:t>
            </a:r>
          </a:p>
        </p:txBody>
      </p:sp>
      <p:sp>
        <p:nvSpPr>
          <p:cNvPr id="8" name="TextBox 7">
            <a:extLst>
              <a:ext uri="{FF2B5EF4-FFF2-40B4-BE49-F238E27FC236}">
                <a16:creationId xmlns:a16="http://schemas.microsoft.com/office/drawing/2014/main" id="{140E3581-1034-27DD-38F7-D2C94DF078EB}"/>
              </a:ext>
            </a:extLst>
          </p:cNvPr>
          <p:cNvSpPr txBox="1"/>
          <p:nvPr/>
        </p:nvSpPr>
        <p:spPr>
          <a:xfrm>
            <a:off x="469900" y="2105025"/>
            <a:ext cx="10041890" cy="4616648"/>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Un algorithme de tri est une série d'instructions ou d'étapes qui permettent de trier des données d’un tableau dans un ordre spécifique. </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L'objectif est de réorganiser un ensemble de données en utilisant une méthode de tri pour les placer dans un ordre particulier, souvent en </a:t>
            </a:r>
            <a:r>
              <a:rPr lang="fr-FR" sz="2100" b="1" dirty="0">
                <a:latin typeface="Times New Roman" panose="02020603050405020304" pitchFamily="18" charset="0"/>
                <a:cs typeface="Times New Roman" panose="02020603050405020304" pitchFamily="18" charset="0"/>
              </a:rPr>
              <a:t>ordre croissant </a:t>
            </a:r>
            <a:r>
              <a:rPr lang="fr-FR" sz="2100" dirty="0">
                <a:latin typeface="Times New Roman" panose="02020603050405020304" pitchFamily="18" charset="0"/>
                <a:cs typeface="Times New Roman" panose="02020603050405020304" pitchFamily="18" charset="0"/>
              </a:rPr>
              <a:t>ou </a:t>
            </a:r>
            <a:r>
              <a:rPr lang="fr-FR" sz="2100" b="1" dirty="0">
                <a:latin typeface="Times New Roman" panose="02020603050405020304" pitchFamily="18" charset="0"/>
                <a:cs typeface="Times New Roman" panose="02020603050405020304" pitchFamily="18" charset="0"/>
              </a:rPr>
              <a:t>décroissant</a:t>
            </a:r>
            <a:r>
              <a:rPr lang="fr-FR" sz="2100" dirty="0">
                <a:latin typeface="Times New Roman" panose="02020603050405020304" pitchFamily="18" charset="0"/>
                <a:cs typeface="Times New Roman" panose="02020603050405020304" pitchFamily="18" charset="0"/>
              </a:rPr>
              <a:t>, en fonction de la clé de tri choisie. </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Il existe de nombreuses méthodes de tri différentes que sont : </a:t>
            </a:r>
          </a:p>
          <a:p>
            <a:pPr algn="just"/>
            <a:endParaRPr lang="fr-FR" sz="2100" dirty="0">
              <a:latin typeface="Times New Roman" panose="02020603050405020304" pitchFamily="18" charset="0"/>
              <a:cs typeface="Times New Roman" panose="02020603050405020304" pitchFamily="18" charset="0"/>
            </a:endParaRPr>
          </a:p>
          <a:p>
            <a:pPr marL="342900" indent="-342900" algn="just">
              <a:buFontTx/>
              <a:buChar char="-"/>
            </a:pPr>
            <a:r>
              <a:rPr lang="fr-FR" sz="2100" dirty="0">
                <a:latin typeface="Times New Roman" panose="02020603050405020304" pitchFamily="18" charset="0"/>
                <a:cs typeface="Times New Roman" panose="02020603050405020304" pitchFamily="18" charset="0"/>
              </a:rPr>
              <a:t>Tri par sélection ;</a:t>
            </a:r>
          </a:p>
          <a:p>
            <a:pPr marL="342900" indent="-342900" algn="just">
              <a:buFontTx/>
              <a:buChar char="-"/>
            </a:pPr>
            <a:r>
              <a:rPr lang="fr-FR" sz="2100" dirty="0">
                <a:latin typeface="Times New Roman" panose="02020603050405020304" pitchFamily="18" charset="0"/>
                <a:cs typeface="Times New Roman" panose="02020603050405020304" pitchFamily="18" charset="0"/>
              </a:rPr>
              <a:t>Tri par insertion;</a:t>
            </a:r>
          </a:p>
          <a:p>
            <a:pPr marL="342900" indent="-342900" algn="just">
              <a:buFontTx/>
              <a:buChar char="-"/>
            </a:pPr>
            <a:r>
              <a:rPr lang="fr-FR" sz="2100" dirty="0">
                <a:latin typeface="Times New Roman" panose="02020603050405020304" pitchFamily="18" charset="0"/>
                <a:cs typeface="Times New Roman" panose="02020603050405020304" pitchFamily="18" charset="0"/>
              </a:rPr>
              <a:t>Tri à bulles;</a:t>
            </a:r>
          </a:p>
          <a:p>
            <a:pPr marL="342900" indent="-342900" algn="just">
              <a:buFontTx/>
              <a:buChar char="-"/>
            </a:pPr>
            <a:r>
              <a:rPr lang="fr-FR" sz="2100" dirty="0">
                <a:latin typeface="Times New Roman" panose="02020603050405020304" pitchFamily="18" charset="0"/>
                <a:cs typeface="Times New Roman" panose="02020603050405020304" pitchFamily="18" charset="0"/>
              </a:rPr>
              <a:t>Tri par fusion;</a:t>
            </a:r>
          </a:p>
          <a:p>
            <a:pPr marL="342900" indent="-342900" algn="just">
              <a:buFontTx/>
              <a:buChar char="-"/>
            </a:pPr>
            <a:r>
              <a:rPr lang="fr-FR" sz="2100" dirty="0">
                <a:latin typeface="Times New Roman" panose="02020603050405020304" pitchFamily="18" charset="0"/>
                <a:cs typeface="Times New Roman" panose="02020603050405020304" pitchFamily="18" charset="0"/>
              </a:rPr>
              <a:t>Tri rapide;</a:t>
            </a:r>
          </a:p>
        </p:txBody>
      </p:sp>
    </p:spTree>
    <p:extLst>
      <p:ext uri="{BB962C8B-B14F-4D97-AF65-F5344CB8AC3E}">
        <p14:creationId xmlns:p14="http://schemas.microsoft.com/office/powerpoint/2010/main" val="31326475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47625"/>
            <a:ext cx="4800600"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79500" y="14192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Tri par sélection</a:t>
            </a:r>
          </a:p>
        </p:txBody>
      </p:sp>
      <p:sp>
        <p:nvSpPr>
          <p:cNvPr id="8" name="TextBox 7">
            <a:extLst>
              <a:ext uri="{FF2B5EF4-FFF2-40B4-BE49-F238E27FC236}">
                <a16:creationId xmlns:a16="http://schemas.microsoft.com/office/drawing/2014/main" id="{140E3581-1034-27DD-38F7-D2C94DF078EB}"/>
              </a:ext>
            </a:extLst>
          </p:cNvPr>
          <p:cNvSpPr txBox="1"/>
          <p:nvPr/>
        </p:nvSpPr>
        <p:spPr>
          <a:xfrm>
            <a:off x="469900" y="2105025"/>
            <a:ext cx="10041890" cy="2354491"/>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Le tri par sélection est un algorithme simple qui consiste à trouver le plus petit élément dans une liste et à l'échanger avec l'élément en première position, puis à trouver le deuxième plus petit élément et à l'échanger avec l'élément en deuxième position, et ainsi de suite jusqu'à ce que la liste soit triée.</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Exemple : </a:t>
            </a:r>
          </a:p>
          <a:p>
            <a:pPr algn="just"/>
            <a:endParaRPr lang="fr-FR" sz="2100" dirty="0">
              <a:latin typeface="Times New Roman" panose="02020603050405020304" pitchFamily="18" charset="0"/>
              <a:cs typeface="Times New Roman" panose="02020603050405020304" pitchFamily="18" charset="0"/>
            </a:endParaRPr>
          </a:p>
        </p:txBody>
      </p:sp>
      <p:graphicFrame>
        <p:nvGraphicFramePr>
          <p:cNvPr id="2" name="Table 2">
            <a:extLst>
              <a:ext uri="{FF2B5EF4-FFF2-40B4-BE49-F238E27FC236}">
                <a16:creationId xmlns:a16="http://schemas.microsoft.com/office/drawing/2014/main" id="{F1FFF9E1-F747-CC89-AEEC-F37CA2E40423}"/>
              </a:ext>
            </a:extLst>
          </p:cNvPr>
          <p:cNvGraphicFramePr>
            <a:graphicFrameLocks noGrp="1"/>
          </p:cNvGraphicFramePr>
          <p:nvPr/>
        </p:nvGraphicFramePr>
        <p:xfrm>
          <a:off x="1231900" y="4391025"/>
          <a:ext cx="7128935" cy="370840"/>
        </p:xfrm>
        <a:graphic>
          <a:graphicData uri="http://schemas.openxmlformats.org/drawingml/2006/table">
            <a:tbl>
              <a:tblPr firstRow="1" bandRow="1">
                <a:tableStyleId>{5C22544A-7EE6-4342-B048-85BDC9FD1C3A}</a:tableStyleId>
              </a:tblPr>
              <a:tblGrid>
                <a:gridCol w="1425787">
                  <a:extLst>
                    <a:ext uri="{9D8B030D-6E8A-4147-A177-3AD203B41FA5}">
                      <a16:colId xmlns:a16="http://schemas.microsoft.com/office/drawing/2014/main" val="52714380"/>
                    </a:ext>
                  </a:extLst>
                </a:gridCol>
                <a:gridCol w="1425787">
                  <a:extLst>
                    <a:ext uri="{9D8B030D-6E8A-4147-A177-3AD203B41FA5}">
                      <a16:colId xmlns:a16="http://schemas.microsoft.com/office/drawing/2014/main" val="627046893"/>
                    </a:ext>
                  </a:extLst>
                </a:gridCol>
                <a:gridCol w="1425787">
                  <a:extLst>
                    <a:ext uri="{9D8B030D-6E8A-4147-A177-3AD203B41FA5}">
                      <a16:colId xmlns:a16="http://schemas.microsoft.com/office/drawing/2014/main" val="1517970759"/>
                    </a:ext>
                  </a:extLst>
                </a:gridCol>
                <a:gridCol w="1425787">
                  <a:extLst>
                    <a:ext uri="{9D8B030D-6E8A-4147-A177-3AD203B41FA5}">
                      <a16:colId xmlns:a16="http://schemas.microsoft.com/office/drawing/2014/main" val="1242270340"/>
                    </a:ext>
                  </a:extLst>
                </a:gridCol>
                <a:gridCol w="1425787">
                  <a:extLst>
                    <a:ext uri="{9D8B030D-6E8A-4147-A177-3AD203B41FA5}">
                      <a16:colId xmlns:a16="http://schemas.microsoft.com/office/drawing/2014/main" val="3652673850"/>
                    </a:ext>
                  </a:extLst>
                </a:gridCol>
              </a:tblGrid>
              <a:tr h="370840">
                <a:tc>
                  <a:txBody>
                    <a:bodyPr/>
                    <a:lstStyle/>
                    <a:p>
                      <a:pPr algn="ctr"/>
                      <a:r>
                        <a:rPr lang="fr-FR"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1482776"/>
                  </a:ext>
                </a:extLst>
              </a:tr>
            </a:tbl>
          </a:graphicData>
        </a:graphic>
      </p:graphicFrame>
      <p:graphicFrame>
        <p:nvGraphicFramePr>
          <p:cNvPr id="3" name="Table 2">
            <a:extLst>
              <a:ext uri="{FF2B5EF4-FFF2-40B4-BE49-F238E27FC236}">
                <a16:creationId xmlns:a16="http://schemas.microsoft.com/office/drawing/2014/main" id="{4D9DA040-BCEA-9D2B-DF4E-BC26667F9B95}"/>
              </a:ext>
            </a:extLst>
          </p:cNvPr>
          <p:cNvGraphicFramePr>
            <a:graphicFrameLocks noGrp="1"/>
          </p:cNvGraphicFramePr>
          <p:nvPr/>
        </p:nvGraphicFramePr>
        <p:xfrm>
          <a:off x="1231900" y="5610225"/>
          <a:ext cx="7128935" cy="370840"/>
        </p:xfrm>
        <a:graphic>
          <a:graphicData uri="http://schemas.openxmlformats.org/drawingml/2006/table">
            <a:tbl>
              <a:tblPr firstRow="1" bandRow="1">
                <a:tableStyleId>{5C22544A-7EE6-4342-B048-85BDC9FD1C3A}</a:tableStyleId>
              </a:tblPr>
              <a:tblGrid>
                <a:gridCol w="1425787">
                  <a:extLst>
                    <a:ext uri="{9D8B030D-6E8A-4147-A177-3AD203B41FA5}">
                      <a16:colId xmlns:a16="http://schemas.microsoft.com/office/drawing/2014/main" val="3757324455"/>
                    </a:ext>
                  </a:extLst>
                </a:gridCol>
                <a:gridCol w="1425787">
                  <a:extLst>
                    <a:ext uri="{9D8B030D-6E8A-4147-A177-3AD203B41FA5}">
                      <a16:colId xmlns:a16="http://schemas.microsoft.com/office/drawing/2014/main" val="1806969761"/>
                    </a:ext>
                  </a:extLst>
                </a:gridCol>
                <a:gridCol w="1425787">
                  <a:extLst>
                    <a:ext uri="{9D8B030D-6E8A-4147-A177-3AD203B41FA5}">
                      <a16:colId xmlns:a16="http://schemas.microsoft.com/office/drawing/2014/main" val="325266724"/>
                    </a:ext>
                  </a:extLst>
                </a:gridCol>
                <a:gridCol w="1425787">
                  <a:extLst>
                    <a:ext uri="{9D8B030D-6E8A-4147-A177-3AD203B41FA5}">
                      <a16:colId xmlns:a16="http://schemas.microsoft.com/office/drawing/2014/main" val="1588558660"/>
                    </a:ext>
                  </a:extLst>
                </a:gridCol>
                <a:gridCol w="1425787">
                  <a:extLst>
                    <a:ext uri="{9D8B030D-6E8A-4147-A177-3AD203B41FA5}">
                      <a16:colId xmlns:a16="http://schemas.microsoft.com/office/drawing/2014/main" val="104754553"/>
                    </a:ext>
                  </a:extLst>
                </a:gridCol>
              </a:tblGrid>
              <a:tr h="370840">
                <a:tc>
                  <a:txBody>
                    <a:bodyPr/>
                    <a:lstStyle/>
                    <a:p>
                      <a:pPr algn="ctr"/>
                      <a:r>
                        <a:rPr lang="fr-FR"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009222867"/>
                  </a:ext>
                </a:extLst>
              </a:tr>
            </a:tbl>
          </a:graphicData>
        </a:graphic>
      </p:graphicFrame>
      <p:sp>
        <p:nvSpPr>
          <p:cNvPr id="4" name="Rectangle 3">
            <a:extLst>
              <a:ext uri="{FF2B5EF4-FFF2-40B4-BE49-F238E27FC236}">
                <a16:creationId xmlns:a16="http://schemas.microsoft.com/office/drawing/2014/main" id="{3B7A9756-6554-1446-A4CF-D2C408409D3C}"/>
              </a:ext>
            </a:extLst>
          </p:cNvPr>
          <p:cNvSpPr/>
          <p:nvPr/>
        </p:nvSpPr>
        <p:spPr>
          <a:xfrm>
            <a:off x="1079500" y="4162425"/>
            <a:ext cx="1600200" cy="833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Rectangle 6">
            <a:extLst>
              <a:ext uri="{FF2B5EF4-FFF2-40B4-BE49-F238E27FC236}">
                <a16:creationId xmlns:a16="http://schemas.microsoft.com/office/drawing/2014/main" id="{4B9A5FBA-D9D9-AC02-2DC3-85FC168E6067}"/>
              </a:ext>
            </a:extLst>
          </p:cNvPr>
          <p:cNvSpPr/>
          <p:nvPr/>
        </p:nvSpPr>
        <p:spPr>
          <a:xfrm>
            <a:off x="2679700" y="5386040"/>
            <a:ext cx="1393536" cy="833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graphicFrame>
        <p:nvGraphicFramePr>
          <p:cNvPr id="9" name="Table 2">
            <a:extLst>
              <a:ext uri="{FF2B5EF4-FFF2-40B4-BE49-F238E27FC236}">
                <a16:creationId xmlns:a16="http://schemas.microsoft.com/office/drawing/2014/main" id="{C87FB1EC-EB44-01A4-DEF5-82E5A21FE46D}"/>
              </a:ext>
            </a:extLst>
          </p:cNvPr>
          <p:cNvGraphicFramePr>
            <a:graphicFrameLocks noGrp="1"/>
          </p:cNvGraphicFramePr>
          <p:nvPr/>
        </p:nvGraphicFramePr>
        <p:xfrm>
          <a:off x="1231899" y="6753225"/>
          <a:ext cx="7128935" cy="370840"/>
        </p:xfrm>
        <a:graphic>
          <a:graphicData uri="http://schemas.openxmlformats.org/drawingml/2006/table">
            <a:tbl>
              <a:tblPr firstRow="1" bandRow="1">
                <a:tableStyleId>{5C22544A-7EE6-4342-B048-85BDC9FD1C3A}</a:tableStyleId>
              </a:tblPr>
              <a:tblGrid>
                <a:gridCol w="1425787">
                  <a:extLst>
                    <a:ext uri="{9D8B030D-6E8A-4147-A177-3AD203B41FA5}">
                      <a16:colId xmlns:a16="http://schemas.microsoft.com/office/drawing/2014/main" val="52714380"/>
                    </a:ext>
                  </a:extLst>
                </a:gridCol>
                <a:gridCol w="1425787">
                  <a:extLst>
                    <a:ext uri="{9D8B030D-6E8A-4147-A177-3AD203B41FA5}">
                      <a16:colId xmlns:a16="http://schemas.microsoft.com/office/drawing/2014/main" val="627046893"/>
                    </a:ext>
                  </a:extLst>
                </a:gridCol>
                <a:gridCol w="1425787">
                  <a:extLst>
                    <a:ext uri="{9D8B030D-6E8A-4147-A177-3AD203B41FA5}">
                      <a16:colId xmlns:a16="http://schemas.microsoft.com/office/drawing/2014/main" val="1517970759"/>
                    </a:ext>
                  </a:extLst>
                </a:gridCol>
                <a:gridCol w="1425787">
                  <a:extLst>
                    <a:ext uri="{9D8B030D-6E8A-4147-A177-3AD203B41FA5}">
                      <a16:colId xmlns:a16="http://schemas.microsoft.com/office/drawing/2014/main" val="1242270340"/>
                    </a:ext>
                  </a:extLst>
                </a:gridCol>
                <a:gridCol w="1425787">
                  <a:extLst>
                    <a:ext uri="{9D8B030D-6E8A-4147-A177-3AD203B41FA5}">
                      <a16:colId xmlns:a16="http://schemas.microsoft.com/office/drawing/2014/main" val="3652673850"/>
                    </a:ext>
                  </a:extLst>
                </a:gridCol>
              </a:tblGrid>
              <a:tr h="370840">
                <a:tc>
                  <a:txBody>
                    <a:bodyPr/>
                    <a:lstStyle/>
                    <a:p>
                      <a:pPr algn="ctr"/>
                      <a:r>
                        <a:rPr lang="fr-FR" dirty="0">
                          <a:solidFill>
                            <a:schemeClr val="tx1"/>
                          </a:solidFill>
                        </a:rPr>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fr-FR" dirty="0">
                          <a:solidFill>
                            <a:schemeClr val="tx1"/>
                          </a:solidFill>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921482776"/>
                  </a:ext>
                </a:extLst>
              </a:tr>
            </a:tbl>
          </a:graphicData>
        </a:graphic>
      </p:graphicFrame>
      <p:sp>
        <p:nvSpPr>
          <p:cNvPr id="10" name="Rectangle 9">
            <a:extLst>
              <a:ext uri="{FF2B5EF4-FFF2-40B4-BE49-F238E27FC236}">
                <a16:creationId xmlns:a16="http://schemas.microsoft.com/office/drawing/2014/main" id="{BB0BAD10-0C3B-0752-1135-80CF5B962859}"/>
              </a:ext>
            </a:extLst>
          </p:cNvPr>
          <p:cNvSpPr/>
          <p:nvPr/>
        </p:nvSpPr>
        <p:spPr>
          <a:xfrm>
            <a:off x="4072466" y="6524625"/>
            <a:ext cx="1447800" cy="8337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Oval 10">
            <a:extLst>
              <a:ext uri="{FF2B5EF4-FFF2-40B4-BE49-F238E27FC236}">
                <a16:creationId xmlns:a16="http://schemas.microsoft.com/office/drawing/2014/main" id="{3322932B-9850-DA52-D771-E8FDCD7C3377}"/>
              </a:ext>
            </a:extLst>
          </p:cNvPr>
          <p:cNvSpPr/>
          <p:nvPr/>
        </p:nvSpPr>
        <p:spPr>
          <a:xfrm>
            <a:off x="5520266" y="4086225"/>
            <a:ext cx="1393536" cy="9637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Oval 11">
            <a:extLst>
              <a:ext uri="{FF2B5EF4-FFF2-40B4-BE49-F238E27FC236}">
                <a16:creationId xmlns:a16="http://schemas.microsoft.com/office/drawing/2014/main" id="{7DED2EEB-F905-8E98-73B2-DE064079EE2E}"/>
              </a:ext>
            </a:extLst>
          </p:cNvPr>
          <p:cNvSpPr/>
          <p:nvPr/>
        </p:nvSpPr>
        <p:spPr>
          <a:xfrm>
            <a:off x="5547014" y="5332244"/>
            <a:ext cx="1393536" cy="9637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Oval 12">
            <a:extLst>
              <a:ext uri="{FF2B5EF4-FFF2-40B4-BE49-F238E27FC236}">
                <a16:creationId xmlns:a16="http://schemas.microsoft.com/office/drawing/2014/main" id="{DABE11E3-A145-D325-6736-7D361940E4D9}"/>
              </a:ext>
            </a:extLst>
          </p:cNvPr>
          <p:cNvSpPr/>
          <p:nvPr/>
        </p:nvSpPr>
        <p:spPr>
          <a:xfrm>
            <a:off x="5565256" y="6456754"/>
            <a:ext cx="1393536" cy="963781"/>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5" name="Straight Arrow Connector 14">
            <a:extLst>
              <a:ext uri="{FF2B5EF4-FFF2-40B4-BE49-F238E27FC236}">
                <a16:creationId xmlns:a16="http://schemas.microsoft.com/office/drawing/2014/main" id="{27EB8965-AAE8-7B16-324B-852C38EB45DD}"/>
              </a:ext>
            </a:extLst>
          </p:cNvPr>
          <p:cNvCxnSpPr/>
          <p:nvPr/>
        </p:nvCxnSpPr>
        <p:spPr>
          <a:xfrm>
            <a:off x="1993900" y="4010025"/>
            <a:ext cx="6172200" cy="0"/>
          </a:xfrm>
          <a:prstGeom prst="straightConnector1">
            <a:avLst/>
          </a:prstGeom>
          <a:ln>
            <a:solidFill>
              <a:schemeClr val="tx1"/>
            </a:solidFill>
            <a:prstDash val="dashDot"/>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279582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3374505" y="22687"/>
            <a:ext cx="3944389"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469900" y="673301"/>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Tri par sélection</a:t>
            </a:r>
          </a:p>
        </p:txBody>
      </p:sp>
      <p:sp>
        <p:nvSpPr>
          <p:cNvPr id="8" name="TextBox 7">
            <a:extLst>
              <a:ext uri="{FF2B5EF4-FFF2-40B4-BE49-F238E27FC236}">
                <a16:creationId xmlns:a16="http://schemas.microsoft.com/office/drawing/2014/main" id="{140E3581-1034-27DD-38F7-D2C94DF078EB}"/>
              </a:ext>
            </a:extLst>
          </p:cNvPr>
          <p:cNvSpPr txBox="1"/>
          <p:nvPr/>
        </p:nvSpPr>
        <p:spPr>
          <a:xfrm>
            <a:off x="469900" y="1511350"/>
            <a:ext cx="4572002" cy="5586145"/>
          </a:xfrm>
          <a:prstGeom prst="rect">
            <a:avLst/>
          </a:prstGeom>
          <a:noFill/>
        </p:spPr>
        <p:txBody>
          <a:bodyPr wrap="square" rtlCol="0">
            <a:spAutoFit/>
          </a:bodyPr>
          <a:lstStyle/>
          <a:p>
            <a:r>
              <a:rPr lang="fr-FR" sz="2100" dirty="0">
                <a:latin typeface="Times New Roman" panose="02020603050405020304" pitchFamily="18" charset="0"/>
                <a:cs typeface="Times New Roman" panose="02020603050405020304" pitchFamily="18" charset="0"/>
              </a:rPr>
              <a:t>       Exemple : Illustrative représentant le tri par sélection </a:t>
            </a: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endParaRPr lang="fr-FR" sz="2100" dirty="0">
              <a:latin typeface="Times New Roman" panose="02020603050405020304" pitchFamily="18" charset="0"/>
              <a:cs typeface="Times New Roman" panose="02020603050405020304" pitchFamily="18" charset="0"/>
            </a:endParaRPr>
          </a:p>
          <a:p>
            <a:r>
              <a:rPr lang="fr-FR" sz="2100" dirty="0">
                <a:latin typeface="Times New Roman" panose="02020603050405020304" pitchFamily="18" charset="0"/>
                <a:cs typeface="Times New Roman" panose="02020603050405020304" pitchFamily="18" charset="0"/>
              </a:rPr>
              <a:t>Exercice : </a:t>
            </a:r>
          </a:p>
          <a:p>
            <a:r>
              <a:rPr lang="fr-FR" sz="2100" dirty="0">
                <a:latin typeface="Times New Roman" panose="02020603050405020304" pitchFamily="18" charset="0"/>
                <a:cs typeface="Times New Roman" panose="02020603050405020304" pitchFamily="18" charset="0"/>
              </a:rPr>
              <a:t>Ecrire une procédure qui utilise le tri par sélection pour trier une liste d'entiers.</a:t>
            </a:r>
          </a:p>
        </p:txBody>
      </p:sp>
      <p:pic>
        <p:nvPicPr>
          <p:cNvPr id="16" name="Picture 15">
            <a:extLst>
              <a:ext uri="{FF2B5EF4-FFF2-40B4-BE49-F238E27FC236}">
                <a16:creationId xmlns:a16="http://schemas.microsoft.com/office/drawing/2014/main" id="{B5958DAC-9443-5116-E3E8-7C2C9EFD49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0100" y="2486379"/>
            <a:ext cx="952500" cy="3533775"/>
          </a:xfrm>
          <a:prstGeom prst="rect">
            <a:avLst/>
          </a:prstGeom>
        </p:spPr>
      </p:pic>
      <p:sp>
        <p:nvSpPr>
          <p:cNvPr id="17" name="TextBox 16">
            <a:extLst>
              <a:ext uri="{FF2B5EF4-FFF2-40B4-BE49-F238E27FC236}">
                <a16:creationId xmlns:a16="http://schemas.microsoft.com/office/drawing/2014/main" id="{E812FD9D-A6B4-526D-35D8-DFAA1289F38C}"/>
              </a:ext>
            </a:extLst>
          </p:cNvPr>
          <p:cNvSpPr txBox="1"/>
          <p:nvPr/>
        </p:nvSpPr>
        <p:spPr>
          <a:xfrm>
            <a:off x="5651498" y="2318342"/>
            <a:ext cx="4572002" cy="3647152"/>
          </a:xfrm>
          <a:prstGeom prst="rect">
            <a:avLst/>
          </a:prstGeom>
          <a:noFill/>
        </p:spPr>
        <p:txBody>
          <a:bodyPr wrap="square" rtlCol="0">
            <a:spAutoFit/>
          </a:bodyPr>
          <a:lstStyle/>
          <a:p>
            <a:r>
              <a:rPr lang="fr-FR" sz="2100" dirty="0">
                <a:latin typeface="Times New Roman" panose="02020603050405020304" pitchFamily="18" charset="0"/>
                <a:cs typeface="Times New Roman" panose="02020603050405020304" pitchFamily="18" charset="0"/>
              </a:rPr>
              <a:t>procédure </a:t>
            </a:r>
            <a:r>
              <a:rPr lang="fr-FR" sz="2100" dirty="0" err="1">
                <a:latin typeface="Times New Roman" panose="02020603050405020304" pitchFamily="18" charset="0"/>
                <a:cs typeface="Times New Roman" panose="02020603050405020304" pitchFamily="18" charset="0"/>
              </a:rPr>
              <a:t>tri_selection</a:t>
            </a:r>
            <a:r>
              <a:rPr lang="fr-FR" sz="2100" dirty="0">
                <a:latin typeface="Times New Roman" panose="02020603050405020304" pitchFamily="18" charset="0"/>
                <a:cs typeface="Times New Roman" panose="02020603050405020304" pitchFamily="18" charset="0"/>
              </a:rPr>
              <a:t>(tableau t)</a:t>
            </a:r>
          </a:p>
          <a:p>
            <a:r>
              <a:rPr lang="fr-FR" sz="2100" dirty="0">
                <a:latin typeface="Times New Roman" panose="02020603050405020304" pitchFamily="18" charset="0"/>
                <a:cs typeface="Times New Roman" panose="02020603050405020304" pitchFamily="18" charset="0"/>
              </a:rPr>
              <a:t>      n ← longueur(t) </a:t>
            </a:r>
          </a:p>
          <a:p>
            <a:r>
              <a:rPr lang="fr-FR" sz="2100" dirty="0">
                <a:latin typeface="Times New Roman" panose="02020603050405020304" pitchFamily="18" charset="0"/>
                <a:cs typeface="Times New Roman" panose="02020603050405020304" pitchFamily="18" charset="0"/>
              </a:rPr>
              <a:t>      pour i de 0 à n - 2</a:t>
            </a:r>
          </a:p>
          <a:p>
            <a:r>
              <a:rPr lang="fr-FR" sz="2100" dirty="0">
                <a:latin typeface="Times New Roman" panose="02020603050405020304" pitchFamily="18" charset="0"/>
                <a:cs typeface="Times New Roman" panose="02020603050405020304" pitchFamily="18" charset="0"/>
              </a:rPr>
              <a:t>          min ← i       </a:t>
            </a:r>
          </a:p>
          <a:p>
            <a:r>
              <a:rPr lang="fr-FR" sz="2100" dirty="0">
                <a:latin typeface="Times New Roman" panose="02020603050405020304" pitchFamily="18" charset="0"/>
                <a:cs typeface="Times New Roman" panose="02020603050405020304" pitchFamily="18" charset="0"/>
              </a:rPr>
              <a:t>          pour j de i + 1 à n - 1</a:t>
            </a:r>
          </a:p>
          <a:p>
            <a:r>
              <a:rPr lang="fr-FR" sz="2100" dirty="0">
                <a:latin typeface="Times New Roman" panose="02020603050405020304" pitchFamily="18" charset="0"/>
                <a:cs typeface="Times New Roman" panose="02020603050405020304" pitchFamily="18" charset="0"/>
              </a:rPr>
              <a:t>              si t[j] &lt; t[min], alors min ← j</a:t>
            </a:r>
          </a:p>
          <a:p>
            <a:r>
              <a:rPr lang="fr-FR" sz="2100" dirty="0">
                <a:latin typeface="Times New Roman" panose="02020603050405020304" pitchFamily="18" charset="0"/>
                <a:cs typeface="Times New Roman" panose="02020603050405020304" pitchFamily="18" charset="0"/>
              </a:rPr>
              <a:t>          fin pour</a:t>
            </a:r>
          </a:p>
          <a:p>
            <a:r>
              <a:rPr lang="fr-FR" sz="2100" dirty="0">
                <a:latin typeface="Times New Roman" panose="02020603050405020304" pitchFamily="18" charset="0"/>
                <a:cs typeface="Times New Roman" panose="02020603050405020304" pitchFamily="18" charset="0"/>
              </a:rPr>
              <a:t>          si min ≠ i, alors </a:t>
            </a:r>
          </a:p>
          <a:p>
            <a:r>
              <a:rPr lang="fr-FR" sz="2100" dirty="0">
                <a:latin typeface="Times New Roman" panose="02020603050405020304" pitchFamily="18" charset="0"/>
                <a:cs typeface="Times New Roman" panose="02020603050405020304" pitchFamily="18" charset="0"/>
              </a:rPr>
              <a:t>           t[i] ← t[min]</a:t>
            </a:r>
          </a:p>
          <a:p>
            <a:r>
              <a:rPr lang="fr-FR" sz="2100" dirty="0">
                <a:latin typeface="Times New Roman" panose="02020603050405020304" pitchFamily="18" charset="0"/>
                <a:cs typeface="Times New Roman" panose="02020603050405020304" pitchFamily="18" charset="0"/>
              </a:rPr>
              <a:t>      fin pour</a:t>
            </a:r>
          </a:p>
          <a:p>
            <a:r>
              <a:rPr lang="fr-FR" sz="2100" dirty="0">
                <a:latin typeface="Times New Roman" panose="02020603050405020304" pitchFamily="18" charset="0"/>
                <a:cs typeface="Times New Roman" panose="02020603050405020304" pitchFamily="18" charset="0"/>
              </a:rPr>
              <a:t>  fin procédure</a:t>
            </a:r>
          </a:p>
        </p:txBody>
      </p:sp>
      <p:cxnSp>
        <p:nvCxnSpPr>
          <p:cNvPr id="22" name="Straight Connector 21">
            <a:extLst>
              <a:ext uri="{FF2B5EF4-FFF2-40B4-BE49-F238E27FC236}">
                <a16:creationId xmlns:a16="http://schemas.microsoft.com/office/drawing/2014/main" id="{E4EC6A76-BE96-1EB8-3C9E-8CCFFD08834D}"/>
              </a:ext>
            </a:extLst>
          </p:cNvPr>
          <p:cNvCxnSpPr/>
          <p:nvPr/>
        </p:nvCxnSpPr>
        <p:spPr>
          <a:xfrm>
            <a:off x="5346699" y="1073411"/>
            <a:ext cx="0" cy="6137014"/>
          </a:xfrm>
          <a:prstGeom prst="line">
            <a:avLst/>
          </a:prstGeom>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592A629D-1880-7872-61B7-889B2B516DF2}"/>
              </a:ext>
            </a:extLst>
          </p:cNvPr>
          <p:cNvSpPr txBox="1"/>
          <p:nvPr/>
        </p:nvSpPr>
        <p:spPr>
          <a:xfrm>
            <a:off x="6870700" y="6692661"/>
            <a:ext cx="2971800" cy="369332"/>
          </a:xfrm>
          <a:prstGeom prst="rect">
            <a:avLst/>
          </a:prstGeom>
          <a:noFill/>
        </p:spPr>
        <p:txBody>
          <a:bodyPr wrap="square" rtlCol="0">
            <a:spAutoFit/>
          </a:bodyPr>
          <a:lstStyle/>
          <a:p>
            <a:r>
              <a:rPr lang="fr-FR" dirty="0"/>
              <a:t>Link : </a:t>
            </a:r>
            <a:r>
              <a:rPr lang="fr-FR" dirty="0" err="1">
                <a:hlinkClick r:id="rId3"/>
              </a:rPr>
              <a:t>wikipedia</a:t>
            </a:r>
            <a:endParaRPr lang="fr-FR" dirty="0"/>
          </a:p>
        </p:txBody>
      </p:sp>
    </p:spTree>
    <p:extLst>
      <p:ext uri="{BB962C8B-B14F-4D97-AF65-F5344CB8AC3E}">
        <p14:creationId xmlns:p14="http://schemas.microsoft.com/office/powerpoint/2010/main" val="211474635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3374505" y="22687"/>
            <a:ext cx="3944389"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469900" y="673301"/>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Tri par insertion</a:t>
            </a:r>
          </a:p>
        </p:txBody>
      </p:sp>
      <p:sp>
        <p:nvSpPr>
          <p:cNvPr id="8" name="TextBox 7">
            <a:extLst>
              <a:ext uri="{FF2B5EF4-FFF2-40B4-BE49-F238E27FC236}">
                <a16:creationId xmlns:a16="http://schemas.microsoft.com/office/drawing/2014/main" id="{140E3581-1034-27DD-38F7-D2C94DF078EB}"/>
              </a:ext>
            </a:extLst>
          </p:cNvPr>
          <p:cNvSpPr txBox="1"/>
          <p:nvPr/>
        </p:nvSpPr>
        <p:spPr>
          <a:xfrm>
            <a:off x="459046" y="1495425"/>
            <a:ext cx="10069253" cy="3647152"/>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       Le tri par insertion est un algorithme qui parcourt la liste à trier, en insérant chaque élément à sa place dans la liste déjà triée. La liste initiale est considérée comme une liste triée de longueur 1.</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Logique du tri par insertion</a:t>
            </a:r>
          </a:p>
          <a:p>
            <a:pPr marL="342900" indent="-342900" algn="just">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On passe sur chacun des éléments à trier et on l’insère directement à la place où il devrait être.</a:t>
            </a:r>
          </a:p>
          <a:p>
            <a:pPr marL="342900" indent="-342900" algn="just">
              <a:buFont typeface="Wingdings" panose="05000000000000000000" pitchFamily="2" charset="2"/>
              <a:buChar char="§"/>
            </a:pPr>
            <a:endParaRPr lang="fr-FR" sz="21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fr-FR" sz="2100" dirty="0">
                <a:latin typeface="Times New Roman" panose="02020603050405020304" pitchFamily="18" charset="0"/>
                <a:cs typeface="Times New Roman" panose="02020603050405020304" pitchFamily="18" charset="0"/>
              </a:rPr>
              <a:t>Pour faire cette insertion, on va simplement comparer l’élément courant avec chaque élément déjà trié sur la gauche.</a:t>
            </a:r>
          </a:p>
          <a:p>
            <a:pPr algn="just"/>
            <a:endParaRPr lang="fr-FR" sz="2100"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088C985B-8E62-9E57-A5B0-8D4C278913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127" y="5087764"/>
            <a:ext cx="5193146" cy="2482792"/>
          </a:xfrm>
          <a:prstGeom prst="rect">
            <a:avLst/>
          </a:prstGeom>
        </p:spPr>
      </p:pic>
      <p:sp>
        <p:nvSpPr>
          <p:cNvPr id="12" name="TextBox 11">
            <a:extLst>
              <a:ext uri="{FF2B5EF4-FFF2-40B4-BE49-F238E27FC236}">
                <a16:creationId xmlns:a16="http://schemas.microsoft.com/office/drawing/2014/main" id="{B36BB8DB-B4FB-C047-FDDB-48582F6313AA}"/>
              </a:ext>
            </a:extLst>
          </p:cNvPr>
          <p:cNvSpPr txBox="1"/>
          <p:nvPr/>
        </p:nvSpPr>
        <p:spPr>
          <a:xfrm>
            <a:off x="3843137" y="7058025"/>
            <a:ext cx="3581399" cy="369332"/>
          </a:xfrm>
          <a:prstGeom prst="rect">
            <a:avLst/>
          </a:prstGeom>
          <a:noFill/>
        </p:spPr>
        <p:txBody>
          <a:bodyPr wrap="square" rtlCol="0">
            <a:spAutoFit/>
          </a:bodyPr>
          <a:lstStyle/>
          <a:p>
            <a:r>
              <a:rPr lang="fr-FR" dirty="0"/>
              <a:t>Illustration d’un tri par insertion</a:t>
            </a:r>
          </a:p>
        </p:txBody>
      </p:sp>
    </p:spTree>
    <p:extLst>
      <p:ext uri="{BB962C8B-B14F-4D97-AF65-F5344CB8AC3E}">
        <p14:creationId xmlns:p14="http://schemas.microsoft.com/office/powerpoint/2010/main" val="141367231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3374505" y="22687"/>
            <a:ext cx="3944389"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469900" y="673301"/>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Tri par insertion</a:t>
            </a:r>
          </a:p>
        </p:txBody>
      </p:sp>
      <p:sp>
        <p:nvSpPr>
          <p:cNvPr id="8" name="TextBox 7">
            <a:extLst>
              <a:ext uri="{FF2B5EF4-FFF2-40B4-BE49-F238E27FC236}">
                <a16:creationId xmlns:a16="http://schemas.microsoft.com/office/drawing/2014/main" id="{140E3581-1034-27DD-38F7-D2C94DF078EB}"/>
              </a:ext>
            </a:extLst>
          </p:cNvPr>
          <p:cNvSpPr txBox="1"/>
          <p:nvPr/>
        </p:nvSpPr>
        <p:spPr>
          <a:xfrm>
            <a:off x="459046" y="1495425"/>
            <a:ext cx="10069253" cy="3647152"/>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       Le tri par insertion est un algorithme qui parcourt la liste à trier, en insérant chaque élément à sa place dans la liste déjà triée. La liste initiale est considérée comme une liste triée de longueur 1.</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Logique du tri par insertion</a:t>
            </a:r>
          </a:p>
          <a:p>
            <a:pPr marL="342900" indent="-342900" algn="just">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On passe sur chacun des éléments à trier et on l’insère directement à la place où il devrait être.</a:t>
            </a:r>
          </a:p>
          <a:p>
            <a:pPr marL="342900" indent="-342900" algn="just">
              <a:buFont typeface="Wingdings" panose="05000000000000000000" pitchFamily="2" charset="2"/>
              <a:buChar char="§"/>
            </a:pPr>
            <a:endParaRPr lang="fr-FR" sz="21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fr-FR" sz="2100" dirty="0">
                <a:latin typeface="Times New Roman" panose="02020603050405020304" pitchFamily="18" charset="0"/>
                <a:cs typeface="Times New Roman" panose="02020603050405020304" pitchFamily="18" charset="0"/>
              </a:rPr>
              <a:t>Pour faire cette insertion, on va simplement comparer l’élément courant avec chaque élément déjà trié sur la gauche.</a:t>
            </a:r>
          </a:p>
          <a:p>
            <a:pPr algn="just"/>
            <a:endParaRPr lang="fr-FR" sz="2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7805617-8184-0BEF-5B1E-3C6C2132E5EF}"/>
              </a:ext>
            </a:extLst>
          </p:cNvPr>
          <p:cNvSpPr txBox="1"/>
          <p:nvPr/>
        </p:nvSpPr>
        <p:spPr>
          <a:xfrm>
            <a:off x="3898900" y="6889549"/>
            <a:ext cx="3581399" cy="369332"/>
          </a:xfrm>
          <a:prstGeom prst="rect">
            <a:avLst/>
          </a:prstGeom>
          <a:noFill/>
        </p:spPr>
        <p:txBody>
          <a:bodyPr wrap="square" rtlCol="0">
            <a:spAutoFit/>
          </a:bodyPr>
          <a:lstStyle/>
          <a:p>
            <a:r>
              <a:rPr lang="fr-FR" dirty="0"/>
              <a:t>Illustration d’un tri par insertion</a:t>
            </a:r>
          </a:p>
        </p:txBody>
      </p:sp>
    </p:spTree>
    <p:extLst>
      <p:ext uri="{BB962C8B-B14F-4D97-AF65-F5344CB8AC3E}">
        <p14:creationId xmlns:p14="http://schemas.microsoft.com/office/powerpoint/2010/main" val="247048049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3374505" y="22687"/>
            <a:ext cx="3944389"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469900" y="673301"/>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Tri par insertion</a:t>
            </a:r>
          </a:p>
        </p:txBody>
      </p:sp>
      <p:sp>
        <p:nvSpPr>
          <p:cNvPr id="8" name="TextBox 7">
            <a:extLst>
              <a:ext uri="{FF2B5EF4-FFF2-40B4-BE49-F238E27FC236}">
                <a16:creationId xmlns:a16="http://schemas.microsoft.com/office/drawing/2014/main" id="{140E3581-1034-27DD-38F7-D2C94DF078EB}"/>
              </a:ext>
            </a:extLst>
          </p:cNvPr>
          <p:cNvSpPr txBox="1"/>
          <p:nvPr/>
        </p:nvSpPr>
        <p:spPr>
          <a:xfrm>
            <a:off x="459046" y="1495425"/>
            <a:ext cx="10069253" cy="3647152"/>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       Le tri par insertion est un algorithme qui parcourt la liste à trier, en insérant chaque élément à sa place dans la liste déjà triée. La liste initiale est considérée comme une liste triée de longueur 1.</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Logique du tri par insertion</a:t>
            </a:r>
          </a:p>
          <a:p>
            <a:pPr marL="342900" indent="-342900" algn="just">
              <a:buFont typeface="Wingdings" panose="05000000000000000000" pitchFamily="2" charset="2"/>
              <a:buChar char="§"/>
            </a:pPr>
            <a:r>
              <a:rPr lang="fr-FR" sz="2100" dirty="0">
                <a:latin typeface="Times New Roman" panose="02020603050405020304" pitchFamily="18" charset="0"/>
                <a:cs typeface="Times New Roman" panose="02020603050405020304" pitchFamily="18" charset="0"/>
              </a:rPr>
              <a:t>On passe sur chacun des éléments à trier et on l’insère directement à la place où il devrait être.</a:t>
            </a:r>
          </a:p>
          <a:p>
            <a:pPr marL="342900" indent="-342900" algn="just">
              <a:buFont typeface="Wingdings" panose="05000000000000000000" pitchFamily="2" charset="2"/>
              <a:buChar char="§"/>
            </a:pPr>
            <a:endParaRPr lang="fr-FR" sz="21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fr-FR" sz="2100" dirty="0">
                <a:latin typeface="Times New Roman" panose="02020603050405020304" pitchFamily="18" charset="0"/>
                <a:cs typeface="Times New Roman" panose="02020603050405020304" pitchFamily="18" charset="0"/>
              </a:rPr>
              <a:t>Pour faire cette insertion, on va simplement comparer l’élément courant avec chaque élément déjà trié sur la gauche.</a:t>
            </a:r>
          </a:p>
          <a:p>
            <a:pPr algn="just"/>
            <a:endParaRPr lang="fr-FR" sz="2100" dirty="0">
              <a:latin typeface="Times New Roman" panose="02020603050405020304" pitchFamily="18" charset="0"/>
              <a:cs typeface="Times New Roman" panose="02020603050405020304" pitchFamily="18" charset="0"/>
            </a:endParaRPr>
          </a:p>
        </p:txBody>
      </p:sp>
      <p:sp>
        <p:nvSpPr>
          <p:cNvPr id="9" name="TextBox 8">
            <a:extLst>
              <a:ext uri="{FF2B5EF4-FFF2-40B4-BE49-F238E27FC236}">
                <a16:creationId xmlns:a16="http://schemas.microsoft.com/office/drawing/2014/main" id="{67805617-8184-0BEF-5B1E-3C6C2132E5EF}"/>
              </a:ext>
            </a:extLst>
          </p:cNvPr>
          <p:cNvSpPr txBox="1"/>
          <p:nvPr/>
        </p:nvSpPr>
        <p:spPr>
          <a:xfrm>
            <a:off x="3898900" y="6889549"/>
            <a:ext cx="3581399" cy="369332"/>
          </a:xfrm>
          <a:prstGeom prst="rect">
            <a:avLst/>
          </a:prstGeom>
          <a:noFill/>
        </p:spPr>
        <p:txBody>
          <a:bodyPr wrap="square" rtlCol="0">
            <a:spAutoFit/>
          </a:bodyPr>
          <a:lstStyle/>
          <a:p>
            <a:r>
              <a:rPr lang="fr-FR" dirty="0"/>
              <a:t>Illustration d’un tri par insertion</a:t>
            </a:r>
          </a:p>
        </p:txBody>
      </p:sp>
    </p:spTree>
    <p:extLst>
      <p:ext uri="{BB962C8B-B14F-4D97-AF65-F5344CB8AC3E}">
        <p14:creationId xmlns:p14="http://schemas.microsoft.com/office/powerpoint/2010/main" val="26657857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3374505" y="22687"/>
            <a:ext cx="3944389" cy="400110"/>
          </a:xfrm>
        </p:spPr>
        <p:txBody>
          <a:bodyPr/>
          <a:lstStyle/>
          <a:p>
            <a:r>
              <a:rPr lang="fr-FR" b="1" dirty="0"/>
              <a:t>ALGORITHME DE TRIS</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974205" y="154166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Exercices </a:t>
            </a:r>
          </a:p>
        </p:txBody>
      </p:sp>
      <p:sp>
        <p:nvSpPr>
          <p:cNvPr id="8" name="TextBox 7">
            <a:extLst>
              <a:ext uri="{FF2B5EF4-FFF2-40B4-BE49-F238E27FC236}">
                <a16:creationId xmlns:a16="http://schemas.microsoft.com/office/drawing/2014/main" id="{140E3581-1034-27DD-38F7-D2C94DF078EB}"/>
              </a:ext>
            </a:extLst>
          </p:cNvPr>
          <p:cNvSpPr txBox="1"/>
          <p:nvPr/>
        </p:nvSpPr>
        <p:spPr>
          <a:xfrm>
            <a:off x="19627" y="2257425"/>
            <a:ext cx="9604896" cy="2354491"/>
          </a:xfrm>
          <a:prstGeom prst="rect">
            <a:avLst/>
          </a:prstGeom>
          <a:noFill/>
        </p:spPr>
        <p:txBody>
          <a:bodyPr wrap="square" rtlCol="0">
            <a:spAutoFit/>
          </a:bodyPr>
          <a:lstStyle/>
          <a:p>
            <a:pPr algn="just"/>
            <a:r>
              <a:rPr lang="fr-FR" sz="2100" dirty="0">
                <a:latin typeface="Times New Roman" panose="02020603050405020304" pitchFamily="18" charset="0"/>
                <a:cs typeface="Times New Roman" panose="02020603050405020304" pitchFamily="18" charset="0"/>
              </a:rPr>
              <a:t>Le tri par insertion est un algorithme qui parcourt la liste à trier, en insérant chaque élément à sa place dans la liste déjà triée. La liste initiale est considérée comme une liste triée de longueur 1.</a:t>
            </a:r>
          </a:p>
          <a:p>
            <a:pPr algn="just"/>
            <a:endParaRPr lang="fr-FR" sz="2100" dirty="0">
              <a:latin typeface="Times New Roman" panose="02020603050405020304" pitchFamily="18" charset="0"/>
              <a:cs typeface="Times New Roman" panose="02020603050405020304" pitchFamily="18" charset="0"/>
            </a:endParaRPr>
          </a:p>
          <a:p>
            <a:pPr algn="just"/>
            <a:r>
              <a:rPr lang="fr-FR" sz="2100" dirty="0">
                <a:latin typeface="Times New Roman" panose="02020603050405020304" pitchFamily="18" charset="0"/>
                <a:cs typeface="Times New Roman" panose="02020603050405020304" pitchFamily="18" charset="0"/>
              </a:rPr>
              <a:t>Logique de l’algorithme </a:t>
            </a:r>
          </a:p>
          <a:p>
            <a:pPr algn="just"/>
            <a:endParaRPr lang="fr-FR" sz="2100" dirty="0">
              <a:latin typeface="Times New Roman" panose="02020603050405020304" pitchFamily="18" charset="0"/>
              <a:cs typeface="Times New Roman" panose="02020603050405020304" pitchFamily="18" charset="0"/>
            </a:endParaRPr>
          </a:p>
          <a:p>
            <a:pPr algn="just"/>
            <a:endParaRPr lang="fr-FR" sz="21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3795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p:nvPr/>
        </p:nvSpPr>
        <p:spPr>
          <a:xfrm>
            <a:off x="1330452" y="1883664"/>
            <a:ext cx="8029956" cy="3985259"/>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8125968" y="4664964"/>
            <a:ext cx="379730" cy="405765"/>
          </a:xfrm>
          <a:prstGeom prst="rect">
            <a:avLst/>
          </a:prstGeom>
          <a:solidFill>
            <a:srgbClr val="FFFFFF"/>
          </a:solidFill>
        </p:spPr>
        <p:txBody>
          <a:bodyPr vert="horz" wrap="square" lIns="0" tIns="24130" rIns="0" bIns="0" rtlCol="0">
            <a:spAutoFit/>
          </a:bodyPr>
          <a:lstStyle/>
          <a:p>
            <a:pPr marL="80645">
              <a:lnSpc>
                <a:spcPct val="100000"/>
              </a:lnSpc>
              <a:spcBef>
                <a:spcPts val="190"/>
              </a:spcBef>
            </a:pPr>
            <a:r>
              <a:rPr sz="2100" spc="-140" dirty="0">
                <a:latin typeface="Times New Roman"/>
                <a:cs typeface="Times New Roman"/>
              </a:rPr>
              <a:t>X</a:t>
            </a:r>
            <a:endParaRPr sz="210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1308555" y="2233740"/>
            <a:ext cx="7597775" cy="3070712"/>
          </a:xfrm>
          <a:prstGeom prst="rect">
            <a:avLst/>
          </a:prstGeom>
        </p:spPr>
        <p:txBody>
          <a:bodyPr vert="horz" wrap="square" lIns="0" tIns="13335" rIns="0" bIns="0" rtlCol="0">
            <a:spAutoFit/>
          </a:bodyPr>
          <a:lstStyle/>
          <a:p>
            <a:pPr marL="12700">
              <a:lnSpc>
                <a:spcPct val="100000"/>
              </a:lnSpc>
              <a:spcBef>
                <a:spcPts val="105"/>
              </a:spcBef>
              <a:tabLst>
                <a:tab pos="276225" algn="l"/>
              </a:tabLst>
            </a:pPr>
            <a:r>
              <a:rPr sz="2800" b="1" u="sng" spc="-2025" dirty="0">
                <a:uFill>
                  <a:solidFill>
                    <a:srgbClr val="000000"/>
                  </a:solidFill>
                </a:uFill>
                <a:latin typeface="Times New Roman"/>
                <a:cs typeface="Times New Roman"/>
              </a:rPr>
              <a:t>N</a:t>
            </a:r>
            <a:r>
              <a:rPr sz="2800" b="1" u="sng" spc="-2025" dirty="0">
                <a:latin typeface="Times New Roman"/>
                <a:cs typeface="Times New Roman"/>
              </a:rPr>
              <a:t>	</a:t>
            </a:r>
            <a:r>
              <a:rPr sz="2800" b="1" u="sng" spc="285" dirty="0">
                <a:uFill>
                  <a:solidFill>
                    <a:srgbClr val="000000"/>
                  </a:solidFill>
                </a:uFill>
                <a:latin typeface="Times New Roman"/>
                <a:cs typeface="Times New Roman"/>
              </a:rPr>
              <a:t>om</a:t>
            </a:r>
            <a:r>
              <a:rPr sz="2800" b="1" u="sng" spc="-165" dirty="0">
                <a:uFill>
                  <a:solidFill>
                    <a:srgbClr val="000000"/>
                  </a:solidFill>
                </a:uFill>
                <a:latin typeface="Times New Roman"/>
                <a:cs typeface="Times New Roman"/>
              </a:rPr>
              <a:t> </a:t>
            </a:r>
            <a:r>
              <a:rPr sz="2800" b="1" u="sng" spc="220" dirty="0">
                <a:uFill>
                  <a:solidFill>
                    <a:srgbClr val="000000"/>
                  </a:solidFill>
                </a:uFill>
                <a:latin typeface="Times New Roman"/>
                <a:cs typeface="Times New Roman"/>
              </a:rPr>
              <a:t>de</a:t>
            </a:r>
            <a:r>
              <a:rPr sz="2800" b="1" u="sng" spc="-80" dirty="0">
                <a:uFill>
                  <a:solidFill>
                    <a:srgbClr val="000000"/>
                  </a:solidFill>
                </a:uFill>
                <a:latin typeface="Times New Roman"/>
                <a:cs typeface="Times New Roman"/>
              </a:rPr>
              <a:t> </a:t>
            </a:r>
            <a:r>
              <a:rPr sz="2800" b="1" u="sng" spc="114" dirty="0">
                <a:uFill>
                  <a:solidFill>
                    <a:srgbClr val="000000"/>
                  </a:solidFill>
                </a:uFill>
                <a:latin typeface="Times New Roman"/>
                <a:cs typeface="Times New Roman"/>
              </a:rPr>
              <a:t>l’algorithme</a:t>
            </a:r>
            <a:r>
              <a:rPr sz="2800" b="1" u="sng" spc="-135" dirty="0">
                <a:uFill>
                  <a:solidFill>
                    <a:srgbClr val="000000"/>
                  </a:solidFill>
                </a:uFill>
                <a:latin typeface="Times New Roman"/>
                <a:cs typeface="Times New Roman"/>
              </a:rPr>
              <a:t> </a:t>
            </a:r>
            <a:r>
              <a:rPr sz="2800" b="1" u="sng" spc="-120" dirty="0">
                <a:uFill>
                  <a:solidFill>
                    <a:srgbClr val="000000"/>
                  </a:solidFill>
                </a:uFill>
                <a:latin typeface="Times New Roman"/>
                <a:cs typeface="Times New Roman"/>
              </a:rPr>
              <a:t>:</a:t>
            </a:r>
            <a:endParaRPr sz="2800" u="sng" dirty="0">
              <a:latin typeface="Times New Roman"/>
              <a:cs typeface="Times New Roman"/>
            </a:endParaRPr>
          </a:p>
          <a:p>
            <a:pPr marL="12700">
              <a:lnSpc>
                <a:spcPct val="100000"/>
              </a:lnSpc>
              <a:spcBef>
                <a:spcPts val="2575"/>
              </a:spcBef>
              <a:tabLst>
                <a:tab pos="312420" algn="l"/>
              </a:tabLst>
            </a:pPr>
            <a:r>
              <a:rPr sz="2100" spc="-1140" dirty="0">
                <a:latin typeface="Georgia"/>
                <a:cs typeface="Georgia"/>
              </a:rPr>
              <a:t>	</a:t>
            </a:r>
            <a:r>
              <a:rPr sz="2100" spc="70" dirty="0">
                <a:latin typeface="Times New Roman"/>
                <a:cs typeface="Times New Roman"/>
              </a:rPr>
              <a:t>Identifier</a:t>
            </a:r>
            <a:r>
              <a:rPr sz="2100" spc="-114" dirty="0">
                <a:latin typeface="Times New Roman"/>
                <a:cs typeface="Times New Roman"/>
              </a:rPr>
              <a:t> </a:t>
            </a:r>
            <a:r>
              <a:rPr sz="2100" spc="165" dirty="0">
                <a:latin typeface="Times New Roman"/>
                <a:cs typeface="Times New Roman"/>
              </a:rPr>
              <a:t>un</a:t>
            </a:r>
            <a:r>
              <a:rPr sz="2100" spc="-110" dirty="0">
                <a:latin typeface="Times New Roman"/>
                <a:cs typeface="Times New Roman"/>
              </a:rPr>
              <a:t> </a:t>
            </a:r>
            <a:r>
              <a:rPr sz="2100" spc="80" dirty="0">
                <a:latin typeface="Times New Roman"/>
                <a:cs typeface="Times New Roman"/>
              </a:rPr>
              <a:t>algorithme</a:t>
            </a:r>
            <a:r>
              <a:rPr sz="2100" spc="-65" dirty="0">
                <a:latin typeface="Times New Roman"/>
                <a:cs typeface="Times New Roman"/>
              </a:rPr>
              <a:t> </a:t>
            </a:r>
            <a:r>
              <a:rPr sz="2100" spc="95" dirty="0">
                <a:latin typeface="Times New Roman"/>
                <a:cs typeface="Times New Roman"/>
              </a:rPr>
              <a:t>parmi</a:t>
            </a:r>
            <a:r>
              <a:rPr sz="2100" spc="-50" dirty="0">
                <a:latin typeface="Times New Roman"/>
                <a:cs typeface="Times New Roman"/>
              </a:rPr>
              <a:t> </a:t>
            </a:r>
            <a:r>
              <a:rPr sz="2100" spc="30" dirty="0">
                <a:latin typeface="Times New Roman"/>
                <a:cs typeface="Times New Roman"/>
              </a:rPr>
              <a:t>d’autres.</a:t>
            </a:r>
            <a:endParaRPr sz="2100" dirty="0">
              <a:latin typeface="Times New Roman"/>
              <a:cs typeface="Times New Roman"/>
            </a:endParaRPr>
          </a:p>
          <a:p>
            <a:pPr>
              <a:lnSpc>
                <a:spcPct val="100000"/>
              </a:lnSpc>
            </a:pPr>
            <a:endParaRPr sz="2200" dirty="0">
              <a:latin typeface="Times New Roman"/>
              <a:cs typeface="Times New Roman"/>
            </a:endParaRPr>
          </a:p>
          <a:p>
            <a:pPr marL="312420" indent="-300355">
              <a:lnSpc>
                <a:spcPct val="100000"/>
              </a:lnSpc>
              <a:buFont typeface="Arial"/>
              <a:buChar char="•"/>
              <a:tabLst>
                <a:tab pos="312420" algn="l"/>
                <a:tab pos="313055" algn="l"/>
              </a:tabLst>
            </a:pPr>
            <a:r>
              <a:rPr sz="2100" spc="5" dirty="0">
                <a:latin typeface="Times New Roman"/>
                <a:cs typeface="Times New Roman"/>
              </a:rPr>
              <a:t>Ce</a:t>
            </a:r>
            <a:r>
              <a:rPr sz="2100" spc="-40" dirty="0">
                <a:latin typeface="Times New Roman"/>
                <a:cs typeface="Times New Roman"/>
              </a:rPr>
              <a:t> </a:t>
            </a:r>
            <a:r>
              <a:rPr sz="2100" spc="140" dirty="0">
                <a:latin typeface="Times New Roman"/>
                <a:cs typeface="Times New Roman"/>
              </a:rPr>
              <a:t>nom</a:t>
            </a:r>
            <a:r>
              <a:rPr sz="2100" spc="-10" dirty="0">
                <a:latin typeface="Times New Roman"/>
                <a:cs typeface="Times New Roman"/>
              </a:rPr>
              <a:t> </a:t>
            </a:r>
            <a:r>
              <a:rPr sz="2100" spc="50" dirty="0">
                <a:latin typeface="Times New Roman"/>
                <a:cs typeface="Times New Roman"/>
              </a:rPr>
              <a:t>n’influence</a:t>
            </a:r>
            <a:r>
              <a:rPr sz="2100" spc="-100" dirty="0">
                <a:latin typeface="Times New Roman"/>
                <a:cs typeface="Times New Roman"/>
              </a:rPr>
              <a:t> </a:t>
            </a:r>
            <a:r>
              <a:rPr sz="2100" spc="120" dirty="0">
                <a:latin typeface="Times New Roman"/>
                <a:cs typeface="Times New Roman"/>
              </a:rPr>
              <a:t>en</a:t>
            </a:r>
            <a:r>
              <a:rPr sz="2100" spc="-65" dirty="0">
                <a:latin typeface="Times New Roman"/>
                <a:cs typeface="Times New Roman"/>
              </a:rPr>
              <a:t> </a:t>
            </a:r>
            <a:r>
              <a:rPr sz="2100" spc="90" dirty="0">
                <a:latin typeface="Times New Roman"/>
                <a:cs typeface="Times New Roman"/>
              </a:rPr>
              <a:t>rien</a:t>
            </a:r>
            <a:r>
              <a:rPr sz="2100" spc="-25" dirty="0">
                <a:latin typeface="Times New Roman"/>
                <a:cs typeface="Times New Roman"/>
              </a:rPr>
              <a:t> </a:t>
            </a:r>
            <a:r>
              <a:rPr sz="2100" spc="35" dirty="0">
                <a:latin typeface="Times New Roman"/>
                <a:cs typeface="Times New Roman"/>
              </a:rPr>
              <a:t>le</a:t>
            </a:r>
            <a:r>
              <a:rPr sz="2100" spc="-35" dirty="0">
                <a:latin typeface="Times New Roman"/>
                <a:cs typeface="Times New Roman"/>
              </a:rPr>
              <a:t> </a:t>
            </a:r>
            <a:r>
              <a:rPr sz="2100" spc="125" dirty="0">
                <a:latin typeface="Times New Roman"/>
                <a:cs typeface="Times New Roman"/>
              </a:rPr>
              <a:t>bon</a:t>
            </a:r>
            <a:r>
              <a:rPr sz="2100" spc="-65" dirty="0">
                <a:latin typeface="Times New Roman"/>
                <a:cs typeface="Times New Roman"/>
              </a:rPr>
              <a:t> </a:t>
            </a:r>
            <a:r>
              <a:rPr sz="2100" spc="105" dirty="0">
                <a:latin typeface="Times New Roman"/>
                <a:cs typeface="Times New Roman"/>
              </a:rPr>
              <a:t>déroulement</a:t>
            </a:r>
            <a:r>
              <a:rPr sz="2100" spc="-7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35" dirty="0">
                <a:latin typeface="Times New Roman"/>
                <a:cs typeface="Times New Roman"/>
              </a:rPr>
              <a:t>l’algorithme.</a:t>
            </a:r>
            <a:endParaRPr sz="2100" dirty="0">
              <a:latin typeface="Times New Roman"/>
              <a:cs typeface="Times New Roman"/>
            </a:endParaRPr>
          </a:p>
          <a:p>
            <a:pPr>
              <a:lnSpc>
                <a:spcPct val="100000"/>
              </a:lnSpc>
              <a:buFont typeface="Arial"/>
              <a:buChar char="•"/>
            </a:pPr>
            <a:endParaRPr sz="2200" dirty="0">
              <a:latin typeface="Times New Roman"/>
              <a:cs typeface="Times New Roman"/>
            </a:endParaRPr>
          </a:p>
          <a:p>
            <a:pPr marL="312420" marR="32384" indent="-300355">
              <a:lnSpc>
                <a:spcPct val="100000"/>
              </a:lnSpc>
              <a:spcBef>
                <a:spcPts val="5"/>
              </a:spcBef>
              <a:buFont typeface="Arial"/>
              <a:buChar char="•"/>
              <a:tabLst>
                <a:tab pos="312420" algn="l"/>
                <a:tab pos="313055" algn="l"/>
              </a:tabLst>
            </a:pPr>
            <a:r>
              <a:rPr sz="2100" spc="50" dirty="0">
                <a:latin typeface="Times New Roman"/>
                <a:cs typeface="Times New Roman"/>
              </a:rPr>
              <a:t>En</a:t>
            </a:r>
            <a:r>
              <a:rPr sz="2100" spc="-70" dirty="0">
                <a:latin typeface="Times New Roman"/>
                <a:cs typeface="Times New Roman"/>
              </a:rPr>
              <a:t> </a:t>
            </a:r>
            <a:r>
              <a:rPr sz="2100" spc="60" dirty="0">
                <a:latin typeface="Times New Roman"/>
                <a:cs typeface="Times New Roman"/>
              </a:rPr>
              <a:t>générale</a:t>
            </a:r>
            <a:r>
              <a:rPr sz="2100" spc="-20" dirty="0">
                <a:latin typeface="Times New Roman"/>
                <a:cs typeface="Times New Roman"/>
              </a:rPr>
              <a:t> </a:t>
            </a:r>
            <a:r>
              <a:rPr sz="2100" dirty="0">
                <a:latin typeface="Times New Roman"/>
                <a:cs typeface="Times New Roman"/>
              </a:rPr>
              <a:t>il</a:t>
            </a:r>
            <a:r>
              <a:rPr sz="2100" spc="-25" dirty="0">
                <a:latin typeface="Times New Roman"/>
                <a:cs typeface="Times New Roman"/>
              </a:rPr>
              <a:t> </a:t>
            </a:r>
            <a:r>
              <a:rPr sz="2100" spc="80" dirty="0">
                <a:latin typeface="Times New Roman"/>
                <a:cs typeface="Times New Roman"/>
              </a:rPr>
              <a:t>faut</a:t>
            </a:r>
            <a:r>
              <a:rPr sz="2100" spc="-95" dirty="0">
                <a:latin typeface="Times New Roman"/>
                <a:cs typeface="Times New Roman"/>
              </a:rPr>
              <a:t> </a:t>
            </a:r>
            <a:r>
              <a:rPr sz="2100" spc="120" dirty="0">
                <a:latin typeface="Times New Roman"/>
                <a:cs typeface="Times New Roman"/>
              </a:rPr>
              <a:t>donner</a:t>
            </a:r>
            <a:r>
              <a:rPr sz="2100" spc="-110" dirty="0">
                <a:latin typeface="Times New Roman"/>
                <a:cs typeface="Times New Roman"/>
              </a:rPr>
              <a:t> </a:t>
            </a:r>
            <a:r>
              <a:rPr sz="2100" spc="80" dirty="0">
                <a:latin typeface="Times New Roman"/>
                <a:cs typeface="Times New Roman"/>
              </a:rPr>
              <a:t>des</a:t>
            </a:r>
            <a:r>
              <a:rPr sz="2100" spc="-35" dirty="0">
                <a:latin typeface="Times New Roman"/>
                <a:cs typeface="Times New Roman"/>
              </a:rPr>
              <a:t> </a:t>
            </a:r>
            <a:r>
              <a:rPr sz="2100" spc="114" dirty="0">
                <a:latin typeface="Times New Roman"/>
                <a:cs typeface="Times New Roman"/>
              </a:rPr>
              <a:t>noms</a:t>
            </a:r>
            <a:r>
              <a:rPr sz="2100" spc="-55" dirty="0">
                <a:latin typeface="Times New Roman"/>
                <a:cs typeface="Times New Roman"/>
              </a:rPr>
              <a:t> </a:t>
            </a:r>
            <a:r>
              <a:rPr sz="2100" spc="85" dirty="0">
                <a:latin typeface="Times New Roman"/>
                <a:cs typeface="Times New Roman"/>
              </a:rPr>
              <a:t>parlants</a:t>
            </a:r>
            <a:r>
              <a:rPr sz="2100" spc="-55" dirty="0">
                <a:latin typeface="Times New Roman"/>
                <a:cs typeface="Times New Roman"/>
              </a:rPr>
              <a:t> </a:t>
            </a:r>
            <a:r>
              <a:rPr sz="2100" spc="75" dirty="0">
                <a:latin typeface="Times New Roman"/>
                <a:cs typeface="Times New Roman"/>
              </a:rPr>
              <a:t>à</a:t>
            </a:r>
            <a:r>
              <a:rPr sz="2100" spc="-40" dirty="0">
                <a:latin typeface="Times New Roman"/>
                <a:cs typeface="Times New Roman"/>
              </a:rPr>
              <a:t> </a:t>
            </a:r>
            <a:r>
              <a:rPr sz="2100" spc="90" dirty="0">
                <a:latin typeface="Times New Roman"/>
                <a:cs typeface="Times New Roman"/>
              </a:rPr>
              <a:t>nos</a:t>
            </a:r>
            <a:r>
              <a:rPr sz="2100" spc="-95" dirty="0">
                <a:latin typeface="Times New Roman"/>
                <a:cs typeface="Times New Roman"/>
              </a:rPr>
              <a:t> </a:t>
            </a:r>
            <a:r>
              <a:rPr sz="2100" spc="70" dirty="0">
                <a:latin typeface="Times New Roman"/>
                <a:cs typeface="Times New Roman"/>
              </a:rPr>
              <a:t>algorithmes,  </a:t>
            </a:r>
            <a:r>
              <a:rPr sz="2100" spc="30" dirty="0">
                <a:latin typeface="Times New Roman"/>
                <a:cs typeface="Times New Roman"/>
              </a:rPr>
              <a:t>ceci </a:t>
            </a:r>
            <a:r>
              <a:rPr sz="2100" spc="110" dirty="0">
                <a:latin typeface="Times New Roman"/>
                <a:cs typeface="Times New Roman"/>
              </a:rPr>
              <a:t>pour </a:t>
            </a:r>
            <a:r>
              <a:rPr sz="2100" spc="105" dirty="0">
                <a:latin typeface="Times New Roman"/>
                <a:cs typeface="Times New Roman"/>
              </a:rPr>
              <a:t>permettre </a:t>
            </a:r>
            <a:r>
              <a:rPr sz="2100" spc="110" dirty="0">
                <a:latin typeface="Times New Roman"/>
                <a:cs typeface="Times New Roman"/>
              </a:rPr>
              <a:t>au </a:t>
            </a:r>
            <a:r>
              <a:rPr sz="2100" spc="80" dirty="0">
                <a:latin typeface="Times New Roman"/>
                <a:cs typeface="Times New Roman"/>
              </a:rPr>
              <a:t>lecteur </a:t>
            </a:r>
            <a:r>
              <a:rPr sz="2100" spc="-15" dirty="0">
                <a:latin typeface="Times New Roman"/>
                <a:cs typeface="Times New Roman"/>
              </a:rPr>
              <a:t>d’avoir </a:t>
            </a:r>
            <a:r>
              <a:rPr sz="2100" spc="135" dirty="0">
                <a:latin typeface="Times New Roman"/>
                <a:cs typeface="Times New Roman"/>
              </a:rPr>
              <a:t>une </a:t>
            </a:r>
            <a:r>
              <a:rPr sz="2100" spc="70" dirty="0">
                <a:latin typeface="Times New Roman"/>
                <a:cs typeface="Times New Roman"/>
              </a:rPr>
              <a:t>idée </a:t>
            </a:r>
            <a:r>
              <a:rPr sz="2100" spc="110" dirty="0">
                <a:latin typeface="Times New Roman"/>
                <a:cs typeface="Times New Roman"/>
              </a:rPr>
              <a:t>de </a:t>
            </a:r>
            <a:r>
              <a:rPr sz="2100" spc="40" dirty="0">
                <a:latin typeface="Times New Roman"/>
                <a:cs typeface="Times New Roman"/>
              </a:rPr>
              <a:t>ce </a:t>
            </a:r>
            <a:r>
              <a:rPr sz="2100" spc="110" dirty="0">
                <a:latin typeface="Times New Roman"/>
                <a:cs typeface="Times New Roman"/>
              </a:rPr>
              <a:t>que </a:t>
            </a:r>
            <a:r>
              <a:rPr sz="2100" spc="35" dirty="0">
                <a:latin typeface="Times New Roman"/>
                <a:cs typeface="Times New Roman"/>
              </a:rPr>
              <a:t>fera  l’algorithme </a:t>
            </a:r>
            <a:r>
              <a:rPr sz="2100" spc="-10" dirty="0">
                <a:latin typeface="Times New Roman"/>
                <a:cs typeface="Times New Roman"/>
              </a:rPr>
              <a:t>qu’il</a:t>
            </a:r>
            <a:r>
              <a:rPr sz="2100" spc="-130" dirty="0">
                <a:latin typeface="Times New Roman"/>
                <a:cs typeface="Times New Roman"/>
              </a:rPr>
              <a:t> </a:t>
            </a:r>
            <a:r>
              <a:rPr sz="2100" spc="30" dirty="0">
                <a:latin typeface="Times New Roman"/>
                <a:cs typeface="Times New Roman"/>
              </a:rPr>
              <a:t>lira.</a:t>
            </a:r>
            <a:endParaRPr sz="2100" dirty="0">
              <a:latin typeface="Times New Roman"/>
              <a:cs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424687" y="2017298"/>
            <a:ext cx="7907655" cy="3055324"/>
          </a:xfrm>
          <a:prstGeom prst="rect">
            <a:avLst/>
          </a:prstGeom>
        </p:spPr>
        <p:txBody>
          <a:bodyPr vert="horz" wrap="square" lIns="0" tIns="13335" rIns="0" bIns="0" rtlCol="0">
            <a:spAutoFit/>
          </a:bodyPr>
          <a:lstStyle/>
          <a:p>
            <a:pPr marL="12700">
              <a:lnSpc>
                <a:spcPct val="100000"/>
              </a:lnSpc>
              <a:spcBef>
                <a:spcPts val="105"/>
              </a:spcBef>
            </a:pPr>
            <a:r>
              <a:rPr sz="2800" u="sng" spc="-705" dirty="0">
                <a:uFill>
                  <a:solidFill>
                    <a:srgbClr val="000000"/>
                  </a:solidFill>
                </a:uFill>
                <a:latin typeface="Times New Roman"/>
                <a:cs typeface="Times New Roman"/>
              </a:rPr>
              <a:t> </a:t>
            </a:r>
            <a:r>
              <a:rPr sz="2800" b="1" u="sng" spc="80" dirty="0">
                <a:uFill>
                  <a:solidFill>
                    <a:srgbClr val="000000"/>
                  </a:solidFill>
                </a:uFill>
                <a:latin typeface="Times New Roman"/>
                <a:cs typeface="Times New Roman"/>
              </a:rPr>
              <a:t>Les </a:t>
            </a:r>
            <a:r>
              <a:rPr sz="2800" b="1" u="sng" spc="150" dirty="0">
                <a:uFill>
                  <a:solidFill>
                    <a:srgbClr val="000000"/>
                  </a:solidFill>
                </a:uFill>
                <a:latin typeface="Times New Roman"/>
                <a:cs typeface="Times New Roman"/>
              </a:rPr>
              <a:t>déclarations</a:t>
            </a:r>
            <a:r>
              <a:rPr sz="2800" b="1" u="sng" spc="-350" dirty="0">
                <a:uFill>
                  <a:solidFill>
                    <a:srgbClr val="000000"/>
                  </a:solidFill>
                </a:uFill>
                <a:latin typeface="Times New Roman"/>
                <a:cs typeface="Times New Roman"/>
              </a:rPr>
              <a:t> </a:t>
            </a:r>
            <a:r>
              <a:rPr sz="2800" b="1" u="sng" spc="-140" dirty="0">
                <a:uFill>
                  <a:solidFill>
                    <a:srgbClr val="000000"/>
                  </a:solidFill>
                </a:uFill>
                <a:latin typeface="Times New Roman"/>
                <a:cs typeface="Times New Roman"/>
              </a:rPr>
              <a:t>:</a:t>
            </a:r>
            <a:endParaRPr sz="2800" u="sng" dirty="0">
              <a:latin typeface="Times New Roman"/>
              <a:cs typeface="Times New Roman"/>
            </a:endParaRPr>
          </a:p>
          <a:p>
            <a:pPr marL="312420" marR="144780" indent="-300355">
              <a:lnSpc>
                <a:spcPct val="100000"/>
              </a:lnSpc>
              <a:spcBef>
                <a:spcPts val="2575"/>
              </a:spcBef>
              <a:buFont typeface="Arial"/>
              <a:buChar char="•"/>
              <a:tabLst>
                <a:tab pos="312420" algn="l"/>
                <a:tab pos="313055" algn="l"/>
              </a:tabLst>
            </a:pPr>
            <a:r>
              <a:rPr sz="2100" spc="20" dirty="0">
                <a:latin typeface="Times New Roman"/>
                <a:cs typeface="Times New Roman"/>
              </a:rPr>
              <a:t>Liste</a:t>
            </a:r>
            <a:r>
              <a:rPr sz="2100" spc="-85" dirty="0">
                <a:latin typeface="Times New Roman"/>
                <a:cs typeface="Times New Roman"/>
              </a:rPr>
              <a:t> </a:t>
            </a:r>
            <a:r>
              <a:rPr sz="2100" spc="55" dirty="0">
                <a:latin typeface="Times New Roman"/>
                <a:cs typeface="Times New Roman"/>
              </a:rPr>
              <a:t>exhaustive</a:t>
            </a:r>
            <a:r>
              <a:rPr sz="2100" spc="-105" dirty="0">
                <a:latin typeface="Times New Roman"/>
                <a:cs typeface="Times New Roman"/>
              </a:rPr>
              <a:t> </a:t>
            </a:r>
            <a:r>
              <a:rPr sz="2100" spc="110" dirty="0">
                <a:latin typeface="Times New Roman"/>
                <a:cs typeface="Times New Roman"/>
              </a:rPr>
              <a:t>de</a:t>
            </a:r>
            <a:r>
              <a:rPr sz="2100" spc="-105" dirty="0">
                <a:latin typeface="Times New Roman"/>
                <a:cs typeface="Times New Roman"/>
              </a:rPr>
              <a:t> </a:t>
            </a:r>
            <a:r>
              <a:rPr sz="2100" spc="45" dirty="0">
                <a:latin typeface="Times New Roman"/>
                <a:cs typeface="Times New Roman"/>
              </a:rPr>
              <a:t>variables</a:t>
            </a:r>
            <a:r>
              <a:rPr sz="2100" spc="-55" dirty="0">
                <a:latin typeface="Times New Roman"/>
                <a:cs typeface="Times New Roman"/>
              </a:rPr>
              <a:t> </a:t>
            </a:r>
            <a:r>
              <a:rPr sz="2100" spc="60" dirty="0">
                <a:latin typeface="Times New Roman"/>
                <a:cs typeface="Times New Roman"/>
              </a:rPr>
              <a:t>utilisées</a:t>
            </a:r>
            <a:r>
              <a:rPr sz="2100" spc="-110" dirty="0">
                <a:latin typeface="Times New Roman"/>
                <a:cs typeface="Times New Roman"/>
              </a:rPr>
              <a:t> </a:t>
            </a:r>
            <a:r>
              <a:rPr sz="2100" spc="114" dirty="0">
                <a:latin typeface="Times New Roman"/>
                <a:cs typeface="Times New Roman"/>
              </a:rPr>
              <a:t>et</a:t>
            </a:r>
            <a:r>
              <a:rPr sz="2100" spc="-30" dirty="0">
                <a:latin typeface="Times New Roman"/>
                <a:cs typeface="Times New Roman"/>
              </a:rPr>
              <a:t> </a:t>
            </a:r>
            <a:r>
              <a:rPr sz="2100" spc="90" dirty="0">
                <a:latin typeface="Times New Roman"/>
                <a:cs typeface="Times New Roman"/>
              </a:rPr>
              <a:t>manipulées</a:t>
            </a:r>
            <a:r>
              <a:rPr sz="2100" spc="-114" dirty="0">
                <a:latin typeface="Times New Roman"/>
                <a:cs typeface="Times New Roman"/>
              </a:rPr>
              <a:t> </a:t>
            </a:r>
            <a:r>
              <a:rPr sz="2100" spc="105" dirty="0">
                <a:latin typeface="Times New Roman"/>
                <a:cs typeface="Times New Roman"/>
              </a:rPr>
              <a:t>dans</a:t>
            </a:r>
            <a:r>
              <a:rPr sz="2100" spc="-15" dirty="0">
                <a:latin typeface="Times New Roman"/>
                <a:cs typeface="Times New Roman"/>
              </a:rPr>
              <a:t> </a:t>
            </a:r>
            <a:r>
              <a:rPr sz="2100" spc="35" dirty="0">
                <a:latin typeface="Times New Roman"/>
                <a:cs typeface="Times New Roman"/>
              </a:rPr>
              <a:t>le</a:t>
            </a:r>
            <a:r>
              <a:rPr sz="2100" spc="-105" dirty="0">
                <a:latin typeface="Times New Roman"/>
                <a:cs typeface="Times New Roman"/>
              </a:rPr>
              <a:t> </a:t>
            </a:r>
            <a:r>
              <a:rPr sz="2100" spc="65" dirty="0">
                <a:latin typeface="Times New Roman"/>
                <a:cs typeface="Times New Roman"/>
              </a:rPr>
              <a:t>corps  </a:t>
            </a:r>
            <a:r>
              <a:rPr sz="2100" spc="110" dirty="0">
                <a:latin typeface="Times New Roman"/>
                <a:cs typeface="Times New Roman"/>
              </a:rPr>
              <a:t>de </a:t>
            </a:r>
            <a:r>
              <a:rPr sz="2100" spc="10" dirty="0">
                <a:latin typeface="Times New Roman"/>
                <a:cs typeface="Times New Roman"/>
              </a:rPr>
              <a:t>I </a:t>
            </a:r>
            <a:r>
              <a:rPr sz="2100" spc="-265" dirty="0">
                <a:latin typeface="Times New Roman"/>
                <a:cs typeface="Times New Roman"/>
              </a:rPr>
              <a:t>‘</a:t>
            </a:r>
            <a:r>
              <a:rPr sz="2100" spc="-229" dirty="0">
                <a:latin typeface="Times New Roman"/>
                <a:cs typeface="Times New Roman"/>
              </a:rPr>
              <a:t> </a:t>
            </a:r>
            <a:r>
              <a:rPr sz="2100" spc="70" dirty="0">
                <a:latin typeface="Times New Roman"/>
                <a:cs typeface="Times New Roman"/>
              </a:rPr>
              <a:t>algorithme.</a:t>
            </a:r>
            <a:endParaRPr sz="2100" dirty="0">
              <a:latin typeface="Times New Roman"/>
              <a:cs typeface="Times New Roman"/>
            </a:endParaRPr>
          </a:p>
          <a:p>
            <a:pPr>
              <a:lnSpc>
                <a:spcPct val="100000"/>
              </a:lnSpc>
              <a:spcBef>
                <a:spcPts val="45"/>
              </a:spcBef>
              <a:buFont typeface="Arial"/>
              <a:buChar char="•"/>
            </a:pPr>
            <a:endParaRPr sz="2150" dirty="0">
              <a:latin typeface="Times New Roman"/>
              <a:cs typeface="Times New Roman"/>
            </a:endParaRPr>
          </a:p>
          <a:p>
            <a:pPr marL="312420" marR="5080" indent="-300355">
              <a:lnSpc>
                <a:spcPct val="100499"/>
              </a:lnSpc>
              <a:buFont typeface="Arial"/>
              <a:buChar char="•"/>
              <a:tabLst>
                <a:tab pos="312420" algn="l"/>
                <a:tab pos="313055" algn="l"/>
              </a:tabLst>
            </a:pPr>
            <a:r>
              <a:rPr sz="2100" spc="20" dirty="0">
                <a:latin typeface="Times New Roman"/>
                <a:cs typeface="Times New Roman"/>
              </a:rPr>
              <a:t>Liste</a:t>
            </a:r>
            <a:r>
              <a:rPr sz="2100" spc="-80" dirty="0">
                <a:latin typeface="Times New Roman"/>
                <a:cs typeface="Times New Roman"/>
              </a:rPr>
              <a:t> </a:t>
            </a:r>
            <a:r>
              <a:rPr sz="2100" spc="55" dirty="0">
                <a:latin typeface="Times New Roman"/>
                <a:cs typeface="Times New Roman"/>
              </a:rPr>
              <a:t>exhaustive</a:t>
            </a:r>
            <a:r>
              <a:rPr sz="2100" spc="-95" dirty="0">
                <a:latin typeface="Times New Roman"/>
                <a:cs typeface="Times New Roman"/>
              </a:rPr>
              <a:t> </a:t>
            </a:r>
            <a:r>
              <a:rPr sz="2100" spc="80" dirty="0">
                <a:latin typeface="Times New Roman"/>
                <a:cs typeface="Times New Roman"/>
              </a:rPr>
              <a:t>des</a:t>
            </a:r>
            <a:r>
              <a:rPr sz="2100" spc="-65" dirty="0">
                <a:latin typeface="Times New Roman"/>
                <a:cs typeface="Times New Roman"/>
              </a:rPr>
              <a:t> </a:t>
            </a:r>
            <a:r>
              <a:rPr sz="2100" spc="55" dirty="0">
                <a:latin typeface="Times New Roman"/>
                <a:cs typeface="Times New Roman"/>
              </a:rPr>
              <a:t>objets,</a:t>
            </a:r>
            <a:r>
              <a:rPr sz="2100" spc="-25" dirty="0">
                <a:latin typeface="Times New Roman"/>
                <a:cs typeface="Times New Roman"/>
              </a:rPr>
              <a:t> </a:t>
            </a:r>
            <a:r>
              <a:rPr sz="2100" spc="85" dirty="0">
                <a:latin typeface="Times New Roman"/>
                <a:cs typeface="Times New Roman"/>
              </a:rPr>
              <a:t>grandeurs</a:t>
            </a:r>
            <a:r>
              <a:rPr sz="2100" spc="-25" dirty="0">
                <a:latin typeface="Times New Roman"/>
                <a:cs typeface="Times New Roman"/>
              </a:rPr>
              <a:t> </a:t>
            </a:r>
            <a:r>
              <a:rPr sz="2100" spc="55" dirty="0">
                <a:latin typeface="Times New Roman"/>
                <a:cs typeface="Times New Roman"/>
              </a:rPr>
              <a:t>utilisés</a:t>
            </a:r>
            <a:r>
              <a:rPr sz="2100" spc="-85" dirty="0">
                <a:latin typeface="Times New Roman"/>
                <a:cs typeface="Times New Roman"/>
              </a:rPr>
              <a:t> </a:t>
            </a:r>
            <a:r>
              <a:rPr sz="2100" spc="114" dirty="0">
                <a:latin typeface="Times New Roman"/>
                <a:cs typeface="Times New Roman"/>
              </a:rPr>
              <a:t>et</a:t>
            </a:r>
            <a:r>
              <a:rPr sz="2100" spc="-40" dirty="0">
                <a:latin typeface="Times New Roman"/>
                <a:cs typeface="Times New Roman"/>
              </a:rPr>
              <a:t> </a:t>
            </a:r>
            <a:r>
              <a:rPr sz="2100" spc="90" dirty="0">
                <a:latin typeface="Times New Roman"/>
                <a:cs typeface="Times New Roman"/>
              </a:rPr>
              <a:t>manipulés</a:t>
            </a:r>
            <a:r>
              <a:rPr sz="2100" spc="-105" dirty="0">
                <a:latin typeface="Times New Roman"/>
                <a:cs typeface="Times New Roman"/>
              </a:rPr>
              <a:t> </a:t>
            </a:r>
            <a:r>
              <a:rPr sz="2100" spc="105" dirty="0">
                <a:latin typeface="Times New Roman"/>
                <a:cs typeface="Times New Roman"/>
              </a:rPr>
              <a:t>dans</a:t>
            </a:r>
            <a:r>
              <a:rPr sz="2100" spc="-5" dirty="0">
                <a:latin typeface="Times New Roman"/>
                <a:cs typeface="Times New Roman"/>
              </a:rPr>
              <a:t> </a:t>
            </a:r>
            <a:r>
              <a:rPr sz="2100" spc="35" dirty="0">
                <a:latin typeface="Times New Roman"/>
                <a:cs typeface="Times New Roman"/>
              </a:rPr>
              <a:t>le  </a:t>
            </a:r>
            <a:r>
              <a:rPr sz="2100" spc="65" dirty="0">
                <a:latin typeface="Times New Roman"/>
                <a:cs typeface="Times New Roman"/>
              </a:rPr>
              <a:t>corps </a:t>
            </a:r>
            <a:r>
              <a:rPr sz="2100" spc="110" dirty="0">
                <a:latin typeface="Times New Roman"/>
                <a:cs typeface="Times New Roman"/>
              </a:rPr>
              <a:t>de</a:t>
            </a:r>
            <a:r>
              <a:rPr sz="2100" spc="-204" dirty="0">
                <a:latin typeface="Times New Roman"/>
                <a:cs typeface="Times New Roman"/>
              </a:rPr>
              <a:t> </a:t>
            </a:r>
            <a:r>
              <a:rPr sz="2100" spc="35" dirty="0">
                <a:latin typeface="Times New Roman"/>
                <a:cs typeface="Times New Roman"/>
              </a:rPr>
              <a:t>l’algorithme.</a:t>
            </a:r>
            <a:endParaRPr sz="2100" dirty="0">
              <a:latin typeface="Times New Roman"/>
              <a:cs typeface="Times New Roman"/>
            </a:endParaRPr>
          </a:p>
          <a:p>
            <a:pPr>
              <a:lnSpc>
                <a:spcPct val="100000"/>
              </a:lnSpc>
              <a:spcBef>
                <a:spcPts val="45"/>
              </a:spcBef>
              <a:buFont typeface="Arial"/>
              <a:buChar char="•"/>
            </a:pPr>
            <a:endParaRPr sz="2150" dirty="0">
              <a:latin typeface="Times New Roman"/>
              <a:cs typeface="Times New Roman"/>
            </a:endParaRPr>
          </a:p>
          <a:p>
            <a:pPr marL="312420" indent="-300355">
              <a:lnSpc>
                <a:spcPct val="100000"/>
              </a:lnSpc>
              <a:spcBef>
                <a:spcPts val="5"/>
              </a:spcBef>
              <a:buFont typeface="Arial"/>
              <a:buChar char="•"/>
              <a:tabLst>
                <a:tab pos="312420" algn="l"/>
                <a:tab pos="313055" algn="l"/>
              </a:tabLst>
            </a:pPr>
            <a:r>
              <a:rPr sz="2100" spc="65" dirty="0">
                <a:latin typeface="Times New Roman"/>
                <a:cs typeface="Times New Roman"/>
              </a:rPr>
              <a:t>Cette</a:t>
            </a:r>
            <a:r>
              <a:rPr sz="2100" spc="-25" dirty="0">
                <a:latin typeface="Times New Roman"/>
                <a:cs typeface="Times New Roman"/>
              </a:rPr>
              <a:t> </a:t>
            </a:r>
            <a:r>
              <a:rPr sz="2100" spc="45" dirty="0">
                <a:latin typeface="Times New Roman"/>
                <a:cs typeface="Times New Roman"/>
              </a:rPr>
              <a:t>liste</a:t>
            </a:r>
            <a:r>
              <a:rPr sz="2100" spc="-105" dirty="0">
                <a:latin typeface="Times New Roman"/>
                <a:cs typeface="Times New Roman"/>
              </a:rPr>
              <a:t> </a:t>
            </a:r>
            <a:r>
              <a:rPr sz="2100" spc="80" dirty="0">
                <a:latin typeface="Times New Roman"/>
                <a:cs typeface="Times New Roman"/>
              </a:rPr>
              <a:t>est</a:t>
            </a:r>
            <a:r>
              <a:rPr sz="2100" spc="-70" dirty="0">
                <a:latin typeface="Times New Roman"/>
                <a:cs typeface="Times New Roman"/>
              </a:rPr>
              <a:t> </a:t>
            </a:r>
            <a:r>
              <a:rPr sz="2100" spc="60" dirty="0">
                <a:latin typeface="Times New Roman"/>
                <a:cs typeface="Times New Roman"/>
              </a:rPr>
              <a:t>placée</a:t>
            </a:r>
            <a:r>
              <a:rPr sz="2100" spc="-105" dirty="0">
                <a:latin typeface="Times New Roman"/>
                <a:cs typeface="Times New Roman"/>
              </a:rPr>
              <a:t> </a:t>
            </a:r>
            <a:r>
              <a:rPr sz="2100" spc="120" dirty="0">
                <a:latin typeface="Times New Roman"/>
                <a:cs typeface="Times New Roman"/>
              </a:rPr>
              <a:t>en</a:t>
            </a:r>
            <a:r>
              <a:rPr sz="2100" spc="-90" dirty="0">
                <a:latin typeface="Times New Roman"/>
                <a:cs typeface="Times New Roman"/>
              </a:rPr>
              <a:t> </a:t>
            </a:r>
            <a:r>
              <a:rPr sz="2100" spc="125" dirty="0">
                <a:latin typeface="Times New Roman"/>
                <a:cs typeface="Times New Roman"/>
              </a:rPr>
              <a:t>début</a:t>
            </a:r>
            <a:r>
              <a:rPr sz="2100" spc="-95" dirty="0">
                <a:latin typeface="Times New Roman"/>
                <a:cs typeface="Times New Roman"/>
              </a:rPr>
              <a:t> </a:t>
            </a:r>
            <a:r>
              <a:rPr sz="2100" spc="45" dirty="0">
                <a:latin typeface="Times New Roman"/>
                <a:cs typeface="Times New Roman"/>
              </a:rPr>
              <a:t>d’algorithme.</a:t>
            </a:r>
            <a:endParaRPr sz="21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519090" y="1954785"/>
            <a:ext cx="9611995" cy="4376198"/>
          </a:xfrm>
          <a:prstGeom prst="rect">
            <a:avLst/>
          </a:prstGeom>
        </p:spPr>
        <p:txBody>
          <a:bodyPr vert="horz" wrap="square" lIns="0" tIns="13335" rIns="0" bIns="0" rtlCol="0">
            <a:spAutoFit/>
          </a:bodyPr>
          <a:lstStyle/>
          <a:p>
            <a:pPr marL="12700">
              <a:lnSpc>
                <a:spcPct val="100000"/>
              </a:lnSpc>
              <a:spcBef>
                <a:spcPts val="105"/>
              </a:spcBef>
            </a:pPr>
            <a:r>
              <a:rPr sz="2800" b="1" u="sng" spc="-1870" dirty="0">
                <a:uFill>
                  <a:solidFill>
                    <a:srgbClr val="000000"/>
                  </a:solidFill>
                </a:uFill>
                <a:latin typeface="Times New Roman"/>
                <a:cs typeface="Times New Roman"/>
              </a:rPr>
              <a:t>L</a:t>
            </a:r>
            <a:r>
              <a:rPr sz="2800" b="1" u="sng" spc="955" dirty="0">
                <a:latin typeface="Times New Roman"/>
                <a:cs typeface="Times New Roman"/>
              </a:rPr>
              <a:t> </a:t>
            </a:r>
            <a:r>
              <a:rPr sz="2800" b="1" u="sng" spc="229" dirty="0">
                <a:uFill>
                  <a:solidFill>
                    <a:srgbClr val="000000"/>
                  </a:solidFill>
                </a:uFill>
                <a:latin typeface="Times New Roman"/>
                <a:cs typeface="Times New Roman"/>
              </a:rPr>
              <a:t>es </a:t>
            </a:r>
            <a:r>
              <a:rPr sz="2800" b="1" u="sng" spc="150" dirty="0">
                <a:uFill>
                  <a:solidFill>
                    <a:srgbClr val="000000"/>
                  </a:solidFill>
                </a:uFill>
                <a:latin typeface="Times New Roman"/>
                <a:cs typeface="Times New Roman"/>
              </a:rPr>
              <a:t>déclarations</a:t>
            </a:r>
            <a:r>
              <a:rPr sz="2800" b="1" u="sng" spc="-500" dirty="0">
                <a:uFill>
                  <a:solidFill>
                    <a:srgbClr val="000000"/>
                  </a:solidFill>
                </a:uFill>
                <a:latin typeface="Times New Roman"/>
                <a:cs typeface="Times New Roman"/>
              </a:rPr>
              <a:t> </a:t>
            </a:r>
            <a:r>
              <a:rPr sz="2800" b="1" u="sng" spc="-140" dirty="0">
                <a:uFill>
                  <a:solidFill>
                    <a:srgbClr val="000000"/>
                  </a:solidFill>
                </a:uFill>
                <a:latin typeface="Times New Roman"/>
                <a:cs typeface="Times New Roman"/>
              </a:rPr>
              <a:t>:</a:t>
            </a:r>
            <a:endParaRPr sz="2800" u="sng" dirty="0">
              <a:latin typeface="Times New Roman"/>
              <a:cs typeface="Times New Roman"/>
            </a:endParaRPr>
          </a:p>
          <a:p>
            <a:pPr marL="12700">
              <a:lnSpc>
                <a:spcPct val="100000"/>
              </a:lnSpc>
              <a:spcBef>
                <a:spcPts val="2575"/>
              </a:spcBef>
            </a:pPr>
            <a:r>
              <a:rPr sz="2100" b="1" spc="55" dirty="0">
                <a:latin typeface="Times New Roman"/>
                <a:cs typeface="Times New Roman"/>
              </a:rPr>
              <a:t>Les </a:t>
            </a:r>
            <a:r>
              <a:rPr sz="2100" b="1" spc="110" dirty="0">
                <a:latin typeface="Times New Roman"/>
                <a:cs typeface="Times New Roman"/>
              </a:rPr>
              <a:t>Constantes</a:t>
            </a:r>
            <a:r>
              <a:rPr sz="2100" b="1" spc="-114"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a:lnSpc>
                <a:spcPct val="100000"/>
              </a:lnSpc>
              <a:spcBef>
                <a:spcPts val="50"/>
              </a:spcBef>
            </a:pPr>
            <a:endParaRPr sz="2150" dirty="0">
              <a:latin typeface="Times New Roman"/>
              <a:cs typeface="Times New Roman"/>
            </a:endParaRPr>
          </a:p>
          <a:p>
            <a:pPr marL="847725" marR="36830" indent="-300355">
              <a:lnSpc>
                <a:spcPct val="100200"/>
              </a:lnSpc>
              <a:spcBef>
                <a:spcPts val="5"/>
              </a:spcBef>
              <a:buFont typeface="Arial"/>
              <a:buChar char="•"/>
              <a:tabLst>
                <a:tab pos="847725" algn="l"/>
                <a:tab pos="848360" algn="l"/>
              </a:tabLst>
            </a:pPr>
            <a:r>
              <a:rPr sz="2100" spc="5" dirty="0">
                <a:latin typeface="Times New Roman"/>
                <a:cs typeface="Times New Roman"/>
              </a:rPr>
              <a:t>Elles </a:t>
            </a:r>
            <a:r>
              <a:rPr sz="2100" spc="100" dirty="0">
                <a:latin typeface="Times New Roman"/>
                <a:cs typeface="Times New Roman"/>
              </a:rPr>
              <a:t>représentent </a:t>
            </a:r>
            <a:r>
              <a:rPr sz="2100" spc="80" dirty="0">
                <a:latin typeface="Times New Roman"/>
                <a:cs typeface="Times New Roman"/>
              </a:rPr>
              <a:t>des </a:t>
            </a:r>
            <a:r>
              <a:rPr sz="2100" spc="25" dirty="0">
                <a:latin typeface="Times New Roman"/>
                <a:cs typeface="Times New Roman"/>
              </a:rPr>
              <a:t>chiffres, </a:t>
            </a:r>
            <a:r>
              <a:rPr sz="2100" spc="80" dirty="0">
                <a:latin typeface="Times New Roman"/>
                <a:cs typeface="Times New Roman"/>
              </a:rPr>
              <a:t>des </a:t>
            </a:r>
            <a:r>
              <a:rPr sz="2100" spc="90" dirty="0">
                <a:latin typeface="Times New Roman"/>
                <a:cs typeface="Times New Roman"/>
              </a:rPr>
              <a:t>nombres, </a:t>
            </a:r>
            <a:r>
              <a:rPr sz="2100" spc="75" dirty="0">
                <a:latin typeface="Times New Roman"/>
                <a:cs typeface="Times New Roman"/>
              </a:rPr>
              <a:t>des </a:t>
            </a:r>
            <a:r>
              <a:rPr sz="2100" spc="55" dirty="0">
                <a:latin typeface="Times New Roman"/>
                <a:cs typeface="Times New Roman"/>
              </a:rPr>
              <a:t>caractères, </a:t>
            </a:r>
            <a:r>
              <a:rPr sz="2100" spc="80" dirty="0">
                <a:latin typeface="Times New Roman"/>
                <a:cs typeface="Times New Roman"/>
              </a:rPr>
              <a:t>des chaînes </a:t>
            </a:r>
            <a:r>
              <a:rPr sz="2100" spc="110" dirty="0">
                <a:latin typeface="Times New Roman"/>
                <a:cs typeface="Times New Roman"/>
              </a:rPr>
              <a:t>de  </a:t>
            </a:r>
            <a:r>
              <a:rPr sz="2100" spc="55" dirty="0">
                <a:latin typeface="Times New Roman"/>
                <a:cs typeface="Times New Roman"/>
              </a:rPr>
              <a:t>caractères. </a:t>
            </a:r>
            <a:r>
              <a:rPr sz="2100" spc="-590" dirty="0">
                <a:latin typeface="Times New Roman"/>
                <a:cs typeface="Times New Roman"/>
              </a:rPr>
              <a:t>…</a:t>
            </a:r>
            <a:r>
              <a:rPr sz="2100" spc="-40" dirty="0">
                <a:latin typeface="Times New Roman"/>
                <a:cs typeface="Times New Roman"/>
              </a:rPr>
              <a:t> </a:t>
            </a:r>
            <a:r>
              <a:rPr sz="2100" spc="135" dirty="0">
                <a:latin typeface="Times New Roman"/>
                <a:cs typeface="Times New Roman"/>
              </a:rPr>
              <a:t>dont</a:t>
            </a:r>
            <a:r>
              <a:rPr sz="2100" spc="-45" dirty="0">
                <a:latin typeface="Times New Roman"/>
                <a:cs typeface="Times New Roman"/>
              </a:rPr>
              <a:t> </a:t>
            </a:r>
            <a:r>
              <a:rPr sz="2100" spc="35" dirty="0">
                <a:latin typeface="Times New Roman"/>
                <a:cs typeface="Times New Roman"/>
              </a:rPr>
              <a:t>la</a:t>
            </a:r>
            <a:r>
              <a:rPr sz="2100" spc="-95" dirty="0">
                <a:latin typeface="Times New Roman"/>
                <a:cs typeface="Times New Roman"/>
              </a:rPr>
              <a:t> </a:t>
            </a:r>
            <a:r>
              <a:rPr sz="2100" spc="55" dirty="0">
                <a:latin typeface="Times New Roman"/>
                <a:cs typeface="Times New Roman"/>
              </a:rPr>
              <a:t>valeur</a:t>
            </a:r>
            <a:r>
              <a:rPr sz="2100" spc="-65" dirty="0">
                <a:latin typeface="Times New Roman"/>
                <a:cs typeface="Times New Roman"/>
              </a:rPr>
              <a:t> </a:t>
            </a:r>
            <a:r>
              <a:rPr sz="2100" spc="120" dirty="0">
                <a:latin typeface="Times New Roman"/>
                <a:cs typeface="Times New Roman"/>
              </a:rPr>
              <a:t>ne</a:t>
            </a:r>
            <a:r>
              <a:rPr sz="2100" spc="-60" dirty="0">
                <a:latin typeface="Times New Roman"/>
                <a:cs typeface="Times New Roman"/>
              </a:rPr>
              <a:t> </a:t>
            </a:r>
            <a:r>
              <a:rPr sz="2100" spc="125" dirty="0">
                <a:latin typeface="Times New Roman"/>
                <a:cs typeface="Times New Roman"/>
              </a:rPr>
              <a:t>peut</a:t>
            </a:r>
            <a:r>
              <a:rPr sz="2100" spc="-90" dirty="0">
                <a:latin typeface="Times New Roman"/>
                <a:cs typeface="Times New Roman"/>
              </a:rPr>
              <a:t> </a:t>
            </a:r>
            <a:r>
              <a:rPr sz="2100" spc="75" dirty="0">
                <a:latin typeface="Times New Roman"/>
                <a:cs typeface="Times New Roman"/>
              </a:rPr>
              <a:t>pas</a:t>
            </a:r>
            <a:r>
              <a:rPr sz="2100" spc="-90" dirty="0">
                <a:latin typeface="Times New Roman"/>
                <a:cs typeface="Times New Roman"/>
              </a:rPr>
              <a:t> </a:t>
            </a:r>
            <a:r>
              <a:rPr sz="2100" spc="90" dirty="0">
                <a:latin typeface="Times New Roman"/>
                <a:cs typeface="Times New Roman"/>
              </a:rPr>
              <a:t>être</a:t>
            </a:r>
            <a:r>
              <a:rPr sz="2100" spc="-35" dirty="0">
                <a:latin typeface="Times New Roman"/>
                <a:cs typeface="Times New Roman"/>
              </a:rPr>
              <a:t> </a:t>
            </a:r>
            <a:r>
              <a:rPr sz="2100" spc="70" dirty="0">
                <a:latin typeface="Times New Roman"/>
                <a:cs typeface="Times New Roman"/>
              </a:rPr>
              <a:t>modifiée</a:t>
            </a:r>
            <a:r>
              <a:rPr sz="2100" spc="-100" dirty="0">
                <a:latin typeface="Times New Roman"/>
                <a:cs typeface="Times New Roman"/>
              </a:rPr>
              <a:t> </a:t>
            </a:r>
            <a:r>
              <a:rPr sz="2100" spc="110" dirty="0">
                <a:latin typeface="Times New Roman"/>
                <a:cs typeface="Times New Roman"/>
              </a:rPr>
              <a:t>au</a:t>
            </a:r>
            <a:r>
              <a:rPr sz="2100" spc="-80" dirty="0">
                <a:latin typeface="Times New Roman"/>
                <a:cs typeface="Times New Roman"/>
              </a:rPr>
              <a:t> </a:t>
            </a:r>
            <a:r>
              <a:rPr sz="2100" spc="70" dirty="0">
                <a:latin typeface="Times New Roman"/>
                <a:cs typeface="Times New Roman"/>
              </a:rPr>
              <a:t>cours</a:t>
            </a:r>
            <a:r>
              <a:rPr sz="2100" spc="-65" dirty="0">
                <a:latin typeface="Times New Roman"/>
                <a:cs typeface="Times New Roman"/>
              </a:rPr>
              <a:t> </a:t>
            </a:r>
            <a:r>
              <a:rPr sz="2100" spc="110" dirty="0">
                <a:latin typeface="Times New Roman"/>
                <a:cs typeface="Times New Roman"/>
              </a:rPr>
              <a:t>de</a:t>
            </a:r>
            <a:r>
              <a:rPr sz="2100" spc="-35" dirty="0">
                <a:latin typeface="Times New Roman"/>
                <a:cs typeface="Times New Roman"/>
              </a:rPr>
              <a:t> </a:t>
            </a:r>
            <a:r>
              <a:rPr sz="2100" spc="20" dirty="0">
                <a:latin typeface="Times New Roman"/>
                <a:cs typeface="Times New Roman"/>
              </a:rPr>
              <a:t>l’exécution  </a:t>
            </a:r>
            <a:r>
              <a:rPr sz="2100" spc="110" dirty="0">
                <a:latin typeface="Times New Roman"/>
                <a:cs typeface="Times New Roman"/>
              </a:rPr>
              <a:t>de</a:t>
            </a:r>
            <a:r>
              <a:rPr sz="2100" spc="-70" dirty="0">
                <a:latin typeface="Times New Roman"/>
                <a:cs typeface="Times New Roman"/>
              </a:rPr>
              <a:t> </a:t>
            </a:r>
            <a:r>
              <a:rPr sz="2100" spc="35" dirty="0">
                <a:latin typeface="Times New Roman"/>
                <a:cs typeface="Times New Roman"/>
              </a:rPr>
              <a:t>l’algorithme.</a:t>
            </a:r>
            <a:endParaRPr sz="2100" dirty="0">
              <a:latin typeface="Times New Roman"/>
              <a:cs typeface="Times New Roman"/>
            </a:endParaRPr>
          </a:p>
          <a:p>
            <a:pPr>
              <a:lnSpc>
                <a:spcPct val="100000"/>
              </a:lnSpc>
              <a:spcBef>
                <a:spcPts val="30"/>
              </a:spcBef>
              <a:buFont typeface="Arial"/>
              <a:buChar char="•"/>
            </a:pPr>
            <a:endParaRPr sz="2150" dirty="0">
              <a:latin typeface="Times New Roman"/>
              <a:cs typeface="Times New Roman"/>
            </a:endParaRPr>
          </a:p>
          <a:p>
            <a:pPr marL="847725" marR="460375" indent="-300355">
              <a:lnSpc>
                <a:spcPct val="100499"/>
              </a:lnSpc>
              <a:spcBef>
                <a:spcPts val="5"/>
              </a:spcBef>
              <a:buFont typeface="Arial"/>
              <a:buChar char="•"/>
              <a:tabLst>
                <a:tab pos="847725" algn="l"/>
                <a:tab pos="848360" algn="l"/>
              </a:tabLst>
            </a:pPr>
            <a:r>
              <a:rPr sz="2100" spc="85" dirty="0">
                <a:latin typeface="Times New Roman"/>
                <a:cs typeface="Times New Roman"/>
              </a:rPr>
              <a:t>Une</a:t>
            </a:r>
            <a:r>
              <a:rPr sz="2100" spc="-105" dirty="0">
                <a:latin typeface="Times New Roman"/>
                <a:cs typeface="Times New Roman"/>
              </a:rPr>
              <a:t> </a:t>
            </a:r>
            <a:r>
              <a:rPr sz="2100" spc="100" dirty="0">
                <a:latin typeface="Times New Roman"/>
                <a:cs typeface="Times New Roman"/>
              </a:rPr>
              <a:t>constante</a:t>
            </a:r>
            <a:r>
              <a:rPr sz="2100" spc="-100" dirty="0">
                <a:latin typeface="Times New Roman"/>
                <a:cs typeface="Times New Roman"/>
              </a:rPr>
              <a:t> </a:t>
            </a:r>
            <a:r>
              <a:rPr sz="2100" spc="-20" dirty="0">
                <a:latin typeface="Times New Roman"/>
                <a:cs typeface="Times New Roman"/>
              </a:rPr>
              <a:t>c’est</a:t>
            </a:r>
            <a:r>
              <a:rPr sz="2100" spc="-65" dirty="0">
                <a:latin typeface="Times New Roman"/>
                <a:cs typeface="Times New Roman"/>
              </a:rPr>
              <a:t> </a:t>
            </a:r>
            <a:r>
              <a:rPr sz="2100" spc="125" dirty="0">
                <a:latin typeface="Times New Roman"/>
                <a:cs typeface="Times New Roman"/>
              </a:rPr>
              <a:t>une</a:t>
            </a:r>
            <a:r>
              <a:rPr sz="2100" spc="-60" dirty="0">
                <a:latin typeface="Times New Roman"/>
                <a:cs typeface="Times New Roman"/>
              </a:rPr>
              <a:t> </a:t>
            </a:r>
            <a:r>
              <a:rPr sz="2100" spc="85" dirty="0">
                <a:latin typeface="Times New Roman"/>
                <a:cs typeface="Times New Roman"/>
              </a:rPr>
              <a:t>partie</a:t>
            </a:r>
            <a:r>
              <a:rPr sz="2100" spc="-10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40" dirty="0">
                <a:latin typeface="Times New Roman"/>
                <a:cs typeface="Times New Roman"/>
              </a:rPr>
              <a:t>l’algorithme</a:t>
            </a:r>
            <a:r>
              <a:rPr sz="2100" spc="-80" dirty="0">
                <a:latin typeface="Times New Roman"/>
                <a:cs typeface="Times New Roman"/>
              </a:rPr>
              <a:t> </a:t>
            </a:r>
            <a:r>
              <a:rPr sz="2100" spc="85" dirty="0">
                <a:latin typeface="Times New Roman"/>
                <a:cs typeface="Times New Roman"/>
              </a:rPr>
              <a:t>qui</a:t>
            </a:r>
            <a:r>
              <a:rPr sz="2100" spc="-25" dirty="0">
                <a:latin typeface="Times New Roman"/>
                <a:cs typeface="Times New Roman"/>
              </a:rPr>
              <a:t> </a:t>
            </a:r>
            <a:r>
              <a:rPr sz="2100" spc="114" dirty="0">
                <a:latin typeface="Times New Roman"/>
                <a:cs typeface="Times New Roman"/>
              </a:rPr>
              <a:t>permet</a:t>
            </a:r>
            <a:r>
              <a:rPr sz="2100" spc="-114" dirty="0">
                <a:latin typeface="Times New Roman"/>
                <a:cs typeface="Times New Roman"/>
              </a:rPr>
              <a:t> </a:t>
            </a:r>
            <a:r>
              <a:rPr sz="2100" spc="110" dirty="0">
                <a:latin typeface="Times New Roman"/>
                <a:cs typeface="Times New Roman"/>
              </a:rPr>
              <a:t>de</a:t>
            </a:r>
            <a:r>
              <a:rPr sz="2100" spc="-100" dirty="0">
                <a:latin typeface="Times New Roman"/>
                <a:cs typeface="Times New Roman"/>
              </a:rPr>
              <a:t> </a:t>
            </a:r>
            <a:r>
              <a:rPr sz="2100" spc="70" dirty="0">
                <a:latin typeface="Times New Roman"/>
                <a:cs typeface="Times New Roman"/>
              </a:rPr>
              <a:t>déclarer</a:t>
            </a:r>
            <a:r>
              <a:rPr sz="2100" spc="-90" dirty="0">
                <a:latin typeface="Times New Roman"/>
                <a:cs typeface="Times New Roman"/>
              </a:rPr>
              <a:t> </a:t>
            </a:r>
            <a:r>
              <a:rPr sz="2100" spc="75" dirty="0">
                <a:latin typeface="Times New Roman"/>
                <a:cs typeface="Times New Roman"/>
              </a:rPr>
              <a:t>des  </a:t>
            </a:r>
            <a:r>
              <a:rPr sz="2100" spc="80" dirty="0">
                <a:latin typeface="Times New Roman"/>
                <a:cs typeface="Times New Roman"/>
              </a:rPr>
              <a:t>constantes.</a:t>
            </a:r>
            <a:endParaRPr sz="2100" dirty="0">
              <a:latin typeface="Times New Roman"/>
              <a:cs typeface="Times New Roman"/>
            </a:endParaRPr>
          </a:p>
          <a:p>
            <a:pPr>
              <a:lnSpc>
                <a:spcPct val="100000"/>
              </a:lnSpc>
              <a:buFont typeface="Arial"/>
              <a:buChar char="•"/>
            </a:pPr>
            <a:endParaRPr sz="2200" dirty="0">
              <a:latin typeface="Times New Roman"/>
              <a:cs typeface="Times New Roman"/>
            </a:endParaRPr>
          </a:p>
          <a:p>
            <a:pPr marL="847725" marR="5080" indent="-300355">
              <a:lnSpc>
                <a:spcPct val="100000"/>
              </a:lnSpc>
              <a:buFont typeface="Arial"/>
              <a:buChar char="•"/>
              <a:tabLst>
                <a:tab pos="847725" algn="l"/>
                <a:tab pos="848360" algn="l"/>
              </a:tabLst>
            </a:pPr>
            <a:r>
              <a:rPr sz="2100" spc="85" dirty="0">
                <a:latin typeface="Times New Roman"/>
                <a:cs typeface="Times New Roman"/>
              </a:rPr>
              <a:t>Une</a:t>
            </a:r>
            <a:r>
              <a:rPr sz="2100" spc="-100" dirty="0">
                <a:latin typeface="Times New Roman"/>
                <a:cs typeface="Times New Roman"/>
              </a:rPr>
              <a:t> </a:t>
            </a:r>
            <a:r>
              <a:rPr sz="2100" spc="100" dirty="0">
                <a:latin typeface="Times New Roman"/>
                <a:cs typeface="Times New Roman"/>
              </a:rPr>
              <a:t>constante</a:t>
            </a:r>
            <a:r>
              <a:rPr sz="2100" spc="-100" dirty="0">
                <a:latin typeface="Times New Roman"/>
                <a:cs typeface="Times New Roman"/>
              </a:rPr>
              <a:t> </a:t>
            </a:r>
            <a:r>
              <a:rPr sz="2100" spc="90" dirty="0">
                <a:latin typeface="Times New Roman"/>
                <a:cs typeface="Times New Roman"/>
              </a:rPr>
              <a:t>est</a:t>
            </a:r>
            <a:r>
              <a:rPr sz="2100" spc="-6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75" dirty="0">
                <a:latin typeface="Times New Roman"/>
                <a:cs typeface="Times New Roman"/>
              </a:rPr>
              <a:t>objet</a:t>
            </a:r>
            <a:r>
              <a:rPr sz="2100" spc="-90" dirty="0">
                <a:latin typeface="Times New Roman"/>
                <a:cs typeface="Times New Roman"/>
              </a:rPr>
              <a:t> </a:t>
            </a:r>
            <a:r>
              <a:rPr sz="2100" spc="140" dirty="0">
                <a:latin typeface="Times New Roman"/>
                <a:cs typeface="Times New Roman"/>
              </a:rPr>
              <a:t>dont</a:t>
            </a:r>
            <a:r>
              <a:rPr sz="2100" spc="-45" dirty="0">
                <a:latin typeface="Times New Roman"/>
                <a:cs typeface="Times New Roman"/>
              </a:rPr>
              <a:t> </a:t>
            </a:r>
            <a:r>
              <a:rPr sz="2100" spc="35" dirty="0">
                <a:latin typeface="Times New Roman"/>
                <a:cs typeface="Times New Roman"/>
              </a:rPr>
              <a:t>le</a:t>
            </a:r>
            <a:r>
              <a:rPr sz="2100" spc="-100" dirty="0">
                <a:latin typeface="Times New Roman"/>
                <a:cs typeface="Times New Roman"/>
              </a:rPr>
              <a:t> </a:t>
            </a:r>
            <a:r>
              <a:rPr sz="2100" spc="110" dirty="0">
                <a:latin typeface="Times New Roman"/>
                <a:cs typeface="Times New Roman"/>
              </a:rPr>
              <a:t>contenu</a:t>
            </a:r>
            <a:r>
              <a:rPr sz="2100" spc="-35" dirty="0">
                <a:latin typeface="Times New Roman"/>
                <a:cs typeface="Times New Roman"/>
              </a:rPr>
              <a:t> </a:t>
            </a:r>
            <a:r>
              <a:rPr sz="2100" spc="70" dirty="0">
                <a:latin typeface="Times New Roman"/>
                <a:cs typeface="Times New Roman"/>
              </a:rPr>
              <a:t>reste</a:t>
            </a:r>
            <a:r>
              <a:rPr sz="2100" spc="-15" dirty="0">
                <a:latin typeface="Times New Roman"/>
                <a:cs typeface="Times New Roman"/>
              </a:rPr>
              <a:t> </a:t>
            </a:r>
            <a:r>
              <a:rPr sz="2100" spc="75" dirty="0">
                <a:latin typeface="Times New Roman"/>
                <a:cs typeface="Times New Roman"/>
              </a:rPr>
              <a:t>invariant</a:t>
            </a:r>
            <a:r>
              <a:rPr sz="2100" spc="-45" dirty="0">
                <a:latin typeface="Times New Roman"/>
                <a:cs typeface="Times New Roman"/>
              </a:rPr>
              <a:t> </a:t>
            </a:r>
            <a:r>
              <a:rPr sz="2100" spc="50" dirty="0">
                <a:latin typeface="Times New Roman"/>
                <a:cs typeface="Times New Roman"/>
              </a:rPr>
              <a:t>lors</a:t>
            </a:r>
            <a:r>
              <a:rPr sz="2100" spc="-70" dirty="0">
                <a:latin typeface="Times New Roman"/>
                <a:cs typeface="Times New Roman"/>
              </a:rPr>
              <a:t> </a:t>
            </a:r>
            <a:r>
              <a:rPr sz="2100" spc="110" dirty="0">
                <a:latin typeface="Times New Roman"/>
                <a:cs typeface="Times New Roman"/>
              </a:rPr>
              <a:t>de</a:t>
            </a:r>
            <a:r>
              <a:rPr sz="2100" spc="-30" dirty="0">
                <a:latin typeface="Times New Roman"/>
                <a:cs typeface="Times New Roman"/>
              </a:rPr>
              <a:t> </a:t>
            </a:r>
            <a:r>
              <a:rPr sz="2100" spc="20" dirty="0">
                <a:latin typeface="Times New Roman"/>
                <a:cs typeface="Times New Roman"/>
              </a:rPr>
              <a:t>l’exécution  </a:t>
            </a:r>
            <a:r>
              <a:rPr sz="2100" spc="30" dirty="0">
                <a:latin typeface="Times New Roman"/>
                <a:cs typeface="Times New Roman"/>
              </a:rPr>
              <a:t>d’un</a:t>
            </a:r>
            <a:r>
              <a:rPr sz="2100" spc="-75" dirty="0">
                <a:latin typeface="Times New Roman"/>
                <a:cs typeface="Times New Roman"/>
              </a:rPr>
              <a:t> </a:t>
            </a:r>
            <a:r>
              <a:rPr sz="2100" spc="75" dirty="0">
                <a:latin typeface="Times New Roman"/>
                <a:cs typeface="Times New Roman"/>
              </a:rPr>
              <a:t>algorithme.</a:t>
            </a:r>
            <a:endParaRPr sz="21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519090" y="1954785"/>
            <a:ext cx="9650730" cy="3345179"/>
          </a:xfrm>
          <a:prstGeom prst="rect">
            <a:avLst/>
          </a:prstGeom>
        </p:spPr>
        <p:txBody>
          <a:bodyPr vert="horz" wrap="square" lIns="0" tIns="13335" rIns="0" bIns="0" rtlCol="0">
            <a:spAutoFit/>
          </a:bodyPr>
          <a:lstStyle/>
          <a:p>
            <a:pPr marL="12700">
              <a:lnSpc>
                <a:spcPct val="100000"/>
              </a:lnSpc>
              <a:spcBef>
                <a:spcPts val="105"/>
              </a:spcBef>
            </a:pPr>
            <a:r>
              <a:rPr sz="2800" b="1" u="heavy" spc="-1870" dirty="0">
                <a:uFill>
                  <a:solidFill>
                    <a:srgbClr val="000000"/>
                  </a:solidFill>
                </a:uFill>
                <a:latin typeface="Times New Roman"/>
                <a:cs typeface="Times New Roman"/>
              </a:rPr>
              <a:t>L</a:t>
            </a:r>
            <a:r>
              <a:rPr sz="2800" b="1" spc="955" dirty="0">
                <a:latin typeface="Times New Roman"/>
                <a:cs typeface="Times New Roman"/>
              </a:rPr>
              <a:t> </a:t>
            </a:r>
            <a:r>
              <a:rPr sz="2800" b="1" u="heavy" spc="229" dirty="0">
                <a:uFill>
                  <a:solidFill>
                    <a:srgbClr val="000000"/>
                  </a:solidFill>
                </a:uFill>
                <a:latin typeface="Times New Roman"/>
                <a:cs typeface="Times New Roman"/>
              </a:rPr>
              <a:t>es </a:t>
            </a:r>
            <a:r>
              <a:rPr sz="2800" b="1" u="heavy" spc="150" dirty="0">
                <a:uFill>
                  <a:solidFill>
                    <a:srgbClr val="000000"/>
                  </a:solidFill>
                </a:uFill>
                <a:latin typeface="Times New Roman"/>
                <a:cs typeface="Times New Roman"/>
              </a:rPr>
              <a:t>déclarations</a:t>
            </a:r>
            <a:r>
              <a:rPr sz="2800" b="1" u="heavy" spc="-500" dirty="0">
                <a:uFill>
                  <a:solidFill>
                    <a:srgbClr val="000000"/>
                  </a:solidFill>
                </a:uFill>
                <a:latin typeface="Times New Roman"/>
                <a:cs typeface="Times New Roman"/>
              </a:rPr>
              <a:t> </a:t>
            </a:r>
            <a:r>
              <a:rPr sz="2800" b="1" u="heavy" spc="-140" dirty="0">
                <a:uFill>
                  <a:solidFill>
                    <a:srgbClr val="000000"/>
                  </a:solidFill>
                </a:uFill>
                <a:latin typeface="Times New Roman"/>
                <a:cs typeface="Times New Roman"/>
              </a:rPr>
              <a:t>:</a:t>
            </a:r>
            <a:endParaRPr sz="2800">
              <a:latin typeface="Times New Roman"/>
              <a:cs typeface="Times New Roman"/>
            </a:endParaRPr>
          </a:p>
          <a:p>
            <a:pPr marL="12700">
              <a:lnSpc>
                <a:spcPct val="100000"/>
              </a:lnSpc>
              <a:spcBef>
                <a:spcPts val="2575"/>
              </a:spcBef>
            </a:pPr>
            <a:r>
              <a:rPr sz="2100" b="1" spc="55" dirty="0">
                <a:latin typeface="Times New Roman"/>
                <a:cs typeface="Times New Roman"/>
              </a:rPr>
              <a:t>Les</a:t>
            </a:r>
            <a:r>
              <a:rPr sz="2100" b="1" spc="-125" dirty="0">
                <a:latin typeface="Times New Roman"/>
                <a:cs typeface="Times New Roman"/>
              </a:rPr>
              <a:t> </a:t>
            </a:r>
            <a:r>
              <a:rPr sz="2100" b="1" spc="60" dirty="0">
                <a:latin typeface="Times New Roman"/>
                <a:cs typeface="Times New Roman"/>
              </a:rPr>
              <a:t>Variables</a:t>
            </a:r>
            <a:endParaRPr sz="2100">
              <a:latin typeface="Times New Roman"/>
              <a:cs typeface="Times New Roman"/>
            </a:endParaRPr>
          </a:p>
          <a:p>
            <a:pPr>
              <a:lnSpc>
                <a:spcPct val="100000"/>
              </a:lnSpc>
              <a:spcBef>
                <a:spcPts val="50"/>
              </a:spcBef>
            </a:pPr>
            <a:endParaRPr sz="2150">
              <a:latin typeface="Times New Roman"/>
              <a:cs typeface="Times New Roman"/>
            </a:endParaRPr>
          </a:p>
          <a:p>
            <a:pPr marL="847725" marR="5080" indent="-300355">
              <a:lnSpc>
                <a:spcPct val="100200"/>
              </a:lnSpc>
              <a:spcBef>
                <a:spcPts val="5"/>
              </a:spcBef>
              <a:buFont typeface="Arial"/>
              <a:buChar char="•"/>
              <a:tabLst>
                <a:tab pos="847725" algn="l"/>
                <a:tab pos="848360" algn="l"/>
              </a:tabLst>
            </a:pPr>
            <a:r>
              <a:rPr sz="2100" spc="5" dirty="0">
                <a:latin typeface="Times New Roman"/>
                <a:cs typeface="Times New Roman"/>
              </a:rPr>
              <a:t>Elles</a:t>
            </a:r>
            <a:r>
              <a:rPr sz="2100" spc="-50" dirty="0">
                <a:latin typeface="Times New Roman"/>
                <a:cs typeface="Times New Roman"/>
              </a:rPr>
              <a:t> </a:t>
            </a:r>
            <a:r>
              <a:rPr sz="2100" spc="90" dirty="0">
                <a:latin typeface="Times New Roman"/>
                <a:cs typeface="Times New Roman"/>
              </a:rPr>
              <a:t>peuvent</a:t>
            </a:r>
            <a:r>
              <a:rPr sz="2100" spc="-85" dirty="0">
                <a:latin typeface="Times New Roman"/>
                <a:cs typeface="Times New Roman"/>
              </a:rPr>
              <a:t> </a:t>
            </a:r>
            <a:r>
              <a:rPr sz="2100" spc="65" dirty="0">
                <a:latin typeface="Times New Roman"/>
                <a:cs typeface="Times New Roman"/>
              </a:rPr>
              <a:t>stocker</a:t>
            </a:r>
            <a:r>
              <a:rPr sz="2100" spc="-90" dirty="0">
                <a:latin typeface="Times New Roman"/>
                <a:cs typeface="Times New Roman"/>
              </a:rPr>
              <a:t> </a:t>
            </a:r>
            <a:r>
              <a:rPr sz="2100" spc="75" dirty="0">
                <a:latin typeface="Times New Roman"/>
                <a:cs typeface="Times New Roman"/>
              </a:rPr>
              <a:t>des</a:t>
            </a:r>
            <a:r>
              <a:rPr sz="2100" spc="-65" dirty="0">
                <a:latin typeface="Times New Roman"/>
                <a:cs typeface="Times New Roman"/>
              </a:rPr>
              <a:t> </a:t>
            </a:r>
            <a:r>
              <a:rPr sz="2100" spc="30" dirty="0">
                <a:latin typeface="Times New Roman"/>
                <a:cs typeface="Times New Roman"/>
              </a:rPr>
              <a:t>chiffres</a:t>
            </a:r>
            <a:r>
              <a:rPr sz="2100" spc="-70" dirty="0">
                <a:latin typeface="Times New Roman"/>
                <a:cs typeface="Times New Roman"/>
              </a:rPr>
              <a:t> </a:t>
            </a:r>
            <a:r>
              <a:rPr sz="2100" spc="75" dirty="0">
                <a:latin typeface="Times New Roman"/>
                <a:cs typeface="Times New Roman"/>
              </a:rPr>
              <a:t>des</a:t>
            </a:r>
            <a:r>
              <a:rPr sz="2100" spc="-25" dirty="0">
                <a:latin typeface="Times New Roman"/>
                <a:cs typeface="Times New Roman"/>
              </a:rPr>
              <a:t> </a:t>
            </a:r>
            <a:r>
              <a:rPr sz="2100" spc="90" dirty="0">
                <a:latin typeface="Times New Roman"/>
                <a:cs typeface="Times New Roman"/>
              </a:rPr>
              <a:t>nombres,</a:t>
            </a:r>
            <a:r>
              <a:rPr sz="2100" spc="-25" dirty="0">
                <a:latin typeface="Times New Roman"/>
                <a:cs typeface="Times New Roman"/>
              </a:rPr>
              <a:t> </a:t>
            </a:r>
            <a:r>
              <a:rPr sz="2100" spc="75" dirty="0">
                <a:latin typeface="Times New Roman"/>
                <a:cs typeface="Times New Roman"/>
              </a:rPr>
              <a:t>des</a:t>
            </a:r>
            <a:r>
              <a:rPr sz="2100" spc="-70" dirty="0">
                <a:latin typeface="Times New Roman"/>
                <a:cs typeface="Times New Roman"/>
              </a:rPr>
              <a:t> </a:t>
            </a:r>
            <a:r>
              <a:rPr sz="2100" spc="55" dirty="0">
                <a:latin typeface="Times New Roman"/>
                <a:cs typeface="Times New Roman"/>
              </a:rPr>
              <a:t>caractères,</a:t>
            </a:r>
            <a:r>
              <a:rPr sz="2100" spc="-5" dirty="0">
                <a:latin typeface="Times New Roman"/>
                <a:cs typeface="Times New Roman"/>
              </a:rPr>
              <a:t> </a:t>
            </a:r>
            <a:r>
              <a:rPr sz="2100" spc="75" dirty="0">
                <a:latin typeface="Times New Roman"/>
                <a:cs typeface="Times New Roman"/>
              </a:rPr>
              <a:t>des</a:t>
            </a:r>
            <a:r>
              <a:rPr sz="2100" spc="-65" dirty="0">
                <a:latin typeface="Times New Roman"/>
                <a:cs typeface="Times New Roman"/>
              </a:rPr>
              <a:t> </a:t>
            </a:r>
            <a:r>
              <a:rPr sz="2100" spc="80" dirty="0">
                <a:latin typeface="Times New Roman"/>
                <a:cs typeface="Times New Roman"/>
              </a:rPr>
              <a:t>chaînes</a:t>
            </a:r>
            <a:r>
              <a:rPr sz="2100" spc="-90" dirty="0">
                <a:latin typeface="Times New Roman"/>
                <a:cs typeface="Times New Roman"/>
              </a:rPr>
              <a:t> </a:t>
            </a:r>
            <a:r>
              <a:rPr sz="2100" spc="110" dirty="0">
                <a:latin typeface="Times New Roman"/>
                <a:cs typeface="Times New Roman"/>
              </a:rPr>
              <a:t>de  </a:t>
            </a:r>
            <a:r>
              <a:rPr sz="2100" spc="5" dirty="0">
                <a:latin typeface="Times New Roman"/>
                <a:cs typeface="Times New Roman"/>
              </a:rPr>
              <a:t>caractères,… </a:t>
            </a:r>
            <a:r>
              <a:rPr sz="2100" spc="135" dirty="0">
                <a:latin typeface="Times New Roman"/>
                <a:cs typeface="Times New Roman"/>
              </a:rPr>
              <a:t>dont </a:t>
            </a:r>
            <a:r>
              <a:rPr sz="2100" spc="35" dirty="0">
                <a:latin typeface="Times New Roman"/>
                <a:cs typeface="Times New Roman"/>
              </a:rPr>
              <a:t>la </a:t>
            </a:r>
            <a:r>
              <a:rPr sz="2100" spc="55" dirty="0">
                <a:latin typeface="Times New Roman"/>
                <a:cs typeface="Times New Roman"/>
              </a:rPr>
              <a:t>valeur </a:t>
            </a:r>
            <a:r>
              <a:rPr sz="2100" spc="125" dirty="0">
                <a:latin typeface="Times New Roman"/>
                <a:cs typeface="Times New Roman"/>
              </a:rPr>
              <a:t>peut </a:t>
            </a:r>
            <a:r>
              <a:rPr sz="2100" spc="90" dirty="0">
                <a:latin typeface="Times New Roman"/>
                <a:cs typeface="Times New Roman"/>
              </a:rPr>
              <a:t>être </a:t>
            </a:r>
            <a:r>
              <a:rPr sz="2100" spc="70" dirty="0">
                <a:latin typeface="Times New Roman"/>
                <a:cs typeface="Times New Roman"/>
              </a:rPr>
              <a:t>modifiée </a:t>
            </a:r>
            <a:r>
              <a:rPr sz="2100" spc="110" dirty="0">
                <a:latin typeface="Times New Roman"/>
                <a:cs typeface="Times New Roman"/>
              </a:rPr>
              <a:t>au </a:t>
            </a:r>
            <a:r>
              <a:rPr sz="2100" spc="70" dirty="0">
                <a:latin typeface="Times New Roman"/>
                <a:cs typeface="Times New Roman"/>
              </a:rPr>
              <a:t>cours </a:t>
            </a:r>
            <a:r>
              <a:rPr sz="2100" spc="110" dirty="0">
                <a:latin typeface="Times New Roman"/>
                <a:cs typeface="Times New Roman"/>
              </a:rPr>
              <a:t>de </a:t>
            </a:r>
            <a:r>
              <a:rPr sz="2100" spc="20" dirty="0">
                <a:latin typeface="Times New Roman"/>
                <a:cs typeface="Times New Roman"/>
              </a:rPr>
              <a:t>l’exécution </a:t>
            </a:r>
            <a:r>
              <a:rPr sz="2100" spc="110" dirty="0">
                <a:latin typeface="Times New Roman"/>
                <a:cs typeface="Times New Roman"/>
              </a:rPr>
              <a:t>de  </a:t>
            </a:r>
            <a:r>
              <a:rPr sz="2100" spc="35" dirty="0">
                <a:latin typeface="Times New Roman"/>
                <a:cs typeface="Times New Roman"/>
              </a:rPr>
              <a:t>l’algorithme.</a:t>
            </a:r>
            <a:endParaRPr sz="2100">
              <a:latin typeface="Times New Roman"/>
              <a:cs typeface="Times New Roman"/>
            </a:endParaRPr>
          </a:p>
          <a:p>
            <a:pPr>
              <a:lnSpc>
                <a:spcPct val="100000"/>
              </a:lnSpc>
              <a:spcBef>
                <a:spcPts val="30"/>
              </a:spcBef>
              <a:buFont typeface="Arial"/>
              <a:buChar char="•"/>
            </a:pPr>
            <a:endParaRPr sz="2150">
              <a:latin typeface="Times New Roman"/>
              <a:cs typeface="Times New Roman"/>
            </a:endParaRPr>
          </a:p>
          <a:p>
            <a:pPr marL="847725" marR="1186180" indent="-300355">
              <a:lnSpc>
                <a:spcPct val="100499"/>
              </a:lnSpc>
              <a:spcBef>
                <a:spcPts val="5"/>
              </a:spcBef>
              <a:buFont typeface="Arial"/>
              <a:buChar char="•"/>
              <a:tabLst>
                <a:tab pos="847725" algn="l"/>
                <a:tab pos="848360" algn="l"/>
              </a:tabLst>
            </a:pPr>
            <a:r>
              <a:rPr sz="2100" spc="85" dirty="0">
                <a:latin typeface="Times New Roman"/>
                <a:cs typeface="Times New Roman"/>
              </a:rPr>
              <a:t>Une</a:t>
            </a:r>
            <a:r>
              <a:rPr sz="2100" spc="-105" dirty="0">
                <a:latin typeface="Times New Roman"/>
                <a:cs typeface="Times New Roman"/>
              </a:rPr>
              <a:t> </a:t>
            </a:r>
            <a:r>
              <a:rPr sz="2100" spc="50" dirty="0">
                <a:latin typeface="Times New Roman"/>
                <a:cs typeface="Times New Roman"/>
              </a:rPr>
              <a:t>variable</a:t>
            </a:r>
            <a:r>
              <a:rPr sz="2100" spc="-105" dirty="0">
                <a:latin typeface="Times New Roman"/>
                <a:cs typeface="Times New Roman"/>
              </a:rPr>
              <a:t> </a:t>
            </a:r>
            <a:r>
              <a:rPr sz="2100" spc="90" dirty="0">
                <a:latin typeface="Times New Roman"/>
                <a:cs typeface="Times New Roman"/>
              </a:rPr>
              <a:t>est</a:t>
            </a:r>
            <a:r>
              <a:rPr sz="2100" spc="-70" dirty="0">
                <a:latin typeface="Times New Roman"/>
                <a:cs typeface="Times New Roman"/>
              </a:rPr>
              <a:t> </a:t>
            </a:r>
            <a:r>
              <a:rPr sz="2100" spc="155" dirty="0">
                <a:latin typeface="Times New Roman"/>
                <a:cs typeface="Times New Roman"/>
              </a:rPr>
              <a:t>un</a:t>
            </a:r>
            <a:r>
              <a:rPr sz="2100" spc="-90" dirty="0">
                <a:latin typeface="Times New Roman"/>
                <a:cs typeface="Times New Roman"/>
              </a:rPr>
              <a:t> </a:t>
            </a:r>
            <a:r>
              <a:rPr sz="2100" spc="75" dirty="0">
                <a:latin typeface="Times New Roman"/>
                <a:cs typeface="Times New Roman"/>
              </a:rPr>
              <a:t>objet</a:t>
            </a:r>
            <a:r>
              <a:rPr sz="2100" spc="-95" dirty="0">
                <a:latin typeface="Times New Roman"/>
                <a:cs typeface="Times New Roman"/>
              </a:rPr>
              <a:t> </a:t>
            </a:r>
            <a:r>
              <a:rPr sz="2100" spc="140" dirty="0">
                <a:latin typeface="Times New Roman"/>
                <a:cs typeface="Times New Roman"/>
              </a:rPr>
              <a:t>dont</a:t>
            </a:r>
            <a:r>
              <a:rPr sz="2100" spc="-50" dirty="0">
                <a:latin typeface="Times New Roman"/>
                <a:cs typeface="Times New Roman"/>
              </a:rPr>
              <a:t> </a:t>
            </a:r>
            <a:r>
              <a:rPr sz="2100" spc="35" dirty="0">
                <a:latin typeface="Times New Roman"/>
                <a:cs typeface="Times New Roman"/>
              </a:rPr>
              <a:t>le</a:t>
            </a:r>
            <a:r>
              <a:rPr sz="2100" spc="-105" dirty="0">
                <a:latin typeface="Times New Roman"/>
                <a:cs typeface="Times New Roman"/>
              </a:rPr>
              <a:t> </a:t>
            </a:r>
            <a:r>
              <a:rPr sz="2100" spc="110" dirty="0">
                <a:latin typeface="Times New Roman"/>
                <a:cs typeface="Times New Roman"/>
              </a:rPr>
              <a:t>contenu</a:t>
            </a:r>
            <a:r>
              <a:rPr sz="2100" spc="-45" dirty="0">
                <a:latin typeface="Times New Roman"/>
                <a:cs typeface="Times New Roman"/>
              </a:rPr>
              <a:t> </a:t>
            </a:r>
            <a:r>
              <a:rPr sz="2100" spc="125" dirty="0">
                <a:latin typeface="Times New Roman"/>
                <a:cs typeface="Times New Roman"/>
              </a:rPr>
              <a:t>peut</a:t>
            </a:r>
            <a:r>
              <a:rPr sz="2100" spc="-114" dirty="0">
                <a:latin typeface="Times New Roman"/>
                <a:cs typeface="Times New Roman"/>
              </a:rPr>
              <a:t> </a:t>
            </a:r>
            <a:r>
              <a:rPr sz="2100" spc="85" dirty="0">
                <a:latin typeface="Times New Roman"/>
                <a:cs typeface="Times New Roman"/>
              </a:rPr>
              <a:t>changer</a:t>
            </a:r>
            <a:r>
              <a:rPr sz="2100" spc="-114" dirty="0">
                <a:latin typeface="Times New Roman"/>
                <a:cs typeface="Times New Roman"/>
              </a:rPr>
              <a:t> </a:t>
            </a:r>
            <a:r>
              <a:rPr sz="2100" spc="110" dirty="0">
                <a:latin typeface="Times New Roman"/>
                <a:cs typeface="Times New Roman"/>
              </a:rPr>
              <a:t>au</a:t>
            </a:r>
            <a:r>
              <a:rPr sz="2100" spc="-65" dirty="0">
                <a:latin typeface="Times New Roman"/>
                <a:cs typeface="Times New Roman"/>
              </a:rPr>
              <a:t> </a:t>
            </a:r>
            <a:r>
              <a:rPr sz="2100" spc="70" dirty="0">
                <a:latin typeface="Times New Roman"/>
                <a:cs typeface="Times New Roman"/>
              </a:rPr>
              <a:t>cours</a:t>
            </a:r>
            <a:r>
              <a:rPr sz="2100" spc="-70" dirty="0">
                <a:latin typeface="Times New Roman"/>
                <a:cs typeface="Times New Roman"/>
              </a:rPr>
              <a:t> </a:t>
            </a:r>
            <a:r>
              <a:rPr sz="2100" spc="95" dirty="0">
                <a:latin typeface="Times New Roman"/>
                <a:cs typeface="Times New Roman"/>
              </a:rPr>
              <a:t>de  </a:t>
            </a:r>
            <a:r>
              <a:rPr sz="2100" spc="25" dirty="0">
                <a:latin typeface="Times New Roman"/>
                <a:cs typeface="Times New Roman"/>
              </a:rPr>
              <a:t>l’exécution </a:t>
            </a:r>
            <a:r>
              <a:rPr sz="2100" spc="95" dirty="0">
                <a:latin typeface="Times New Roman"/>
                <a:cs typeface="Times New Roman"/>
              </a:rPr>
              <a:t>de</a:t>
            </a:r>
            <a:r>
              <a:rPr sz="2100" spc="-140" dirty="0">
                <a:latin typeface="Times New Roman"/>
                <a:cs typeface="Times New Roman"/>
              </a:rPr>
              <a:t> </a:t>
            </a:r>
            <a:r>
              <a:rPr sz="2100" spc="35" dirty="0">
                <a:latin typeface="Times New Roman"/>
                <a:cs typeface="Times New Roman"/>
              </a:rPr>
              <a:t>l’algorithme.</a:t>
            </a:r>
            <a:endParaRPr sz="210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519090" y="2081203"/>
            <a:ext cx="9112250" cy="3023235"/>
          </a:xfrm>
          <a:prstGeom prst="rect">
            <a:avLst/>
          </a:prstGeom>
        </p:spPr>
        <p:txBody>
          <a:bodyPr vert="horz" wrap="square" lIns="0" tIns="13335" rIns="0" bIns="0" rtlCol="0">
            <a:spAutoFit/>
          </a:bodyPr>
          <a:lstStyle/>
          <a:p>
            <a:pPr marL="12700">
              <a:lnSpc>
                <a:spcPct val="100000"/>
              </a:lnSpc>
              <a:spcBef>
                <a:spcPts val="105"/>
              </a:spcBef>
            </a:pPr>
            <a:r>
              <a:rPr sz="2800" b="1" u="heavy" spc="-1870" dirty="0">
                <a:uFill>
                  <a:solidFill>
                    <a:srgbClr val="000000"/>
                  </a:solidFill>
                </a:uFill>
                <a:latin typeface="Times New Roman"/>
                <a:cs typeface="Times New Roman"/>
              </a:rPr>
              <a:t>L</a:t>
            </a:r>
            <a:r>
              <a:rPr sz="2800" b="1" spc="955" dirty="0">
                <a:latin typeface="Times New Roman"/>
                <a:cs typeface="Times New Roman"/>
              </a:rPr>
              <a:t> </a:t>
            </a:r>
            <a:r>
              <a:rPr sz="2800" b="1" u="heavy" spc="229" dirty="0">
                <a:uFill>
                  <a:solidFill>
                    <a:srgbClr val="000000"/>
                  </a:solidFill>
                </a:uFill>
                <a:latin typeface="Times New Roman"/>
                <a:cs typeface="Times New Roman"/>
              </a:rPr>
              <a:t>es </a:t>
            </a:r>
            <a:r>
              <a:rPr sz="2800" b="1" u="heavy" spc="150" dirty="0">
                <a:uFill>
                  <a:solidFill>
                    <a:srgbClr val="000000"/>
                  </a:solidFill>
                </a:uFill>
                <a:latin typeface="Times New Roman"/>
                <a:cs typeface="Times New Roman"/>
              </a:rPr>
              <a:t>déclarations</a:t>
            </a:r>
            <a:r>
              <a:rPr sz="2800" b="1" u="heavy" spc="-500" dirty="0">
                <a:uFill>
                  <a:solidFill>
                    <a:srgbClr val="000000"/>
                  </a:solidFill>
                </a:uFill>
                <a:latin typeface="Times New Roman"/>
                <a:cs typeface="Times New Roman"/>
              </a:rPr>
              <a:t> </a:t>
            </a:r>
            <a:r>
              <a:rPr sz="2800" b="1" u="heavy" spc="-140" dirty="0">
                <a:uFill>
                  <a:solidFill>
                    <a:srgbClr val="000000"/>
                  </a:solidFill>
                </a:uFill>
                <a:latin typeface="Times New Roman"/>
                <a:cs typeface="Times New Roman"/>
              </a:rPr>
              <a:t>:</a:t>
            </a:r>
            <a:endParaRPr sz="2800">
              <a:latin typeface="Times New Roman"/>
              <a:cs typeface="Times New Roman"/>
            </a:endParaRPr>
          </a:p>
          <a:p>
            <a:pPr marL="12700">
              <a:lnSpc>
                <a:spcPct val="100000"/>
              </a:lnSpc>
              <a:spcBef>
                <a:spcPts val="2575"/>
              </a:spcBef>
            </a:pPr>
            <a:r>
              <a:rPr sz="2100" b="1" spc="55" dirty="0">
                <a:latin typeface="Times New Roman"/>
                <a:cs typeface="Times New Roman"/>
              </a:rPr>
              <a:t>Les </a:t>
            </a:r>
            <a:r>
              <a:rPr sz="2100" b="1" spc="75" dirty="0">
                <a:latin typeface="Times New Roman"/>
                <a:cs typeface="Times New Roman"/>
              </a:rPr>
              <a:t>Structures</a:t>
            </a:r>
            <a:r>
              <a:rPr sz="2100" b="1" spc="-15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2700" marR="5080">
              <a:lnSpc>
                <a:spcPct val="100000"/>
              </a:lnSpc>
            </a:pPr>
            <a:r>
              <a:rPr sz="2100" spc="5" dirty="0">
                <a:latin typeface="Times New Roman"/>
                <a:cs typeface="Times New Roman"/>
              </a:rPr>
              <a:t>Elles</a:t>
            </a:r>
            <a:r>
              <a:rPr sz="2100" spc="-50" dirty="0">
                <a:latin typeface="Times New Roman"/>
                <a:cs typeface="Times New Roman"/>
              </a:rPr>
              <a:t> </a:t>
            </a:r>
            <a:r>
              <a:rPr sz="2100" spc="114" dirty="0">
                <a:latin typeface="Times New Roman"/>
                <a:cs typeface="Times New Roman"/>
              </a:rPr>
              <a:t>permettent</a:t>
            </a:r>
            <a:r>
              <a:rPr sz="2100" spc="-60" dirty="0">
                <a:latin typeface="Times New Roman"/>
                <a:cs typeface="Times New Roman"/>
              </a:rPr>
              <a:t> </a:t>
            </a:r>
            <a:r>
              <a:rPr sz="2100" spc="110" dirty="0">
                <a:latin typeface="Times New Roman"/>
                <a:cs typeface="Times New Roman"/>
              </a:rPr>
              <a:t>de</a:t>
            </a:r>
            <a:r>
              <a:rPr sz="2100" spc="-75" dirty="0">
                <a:latin typeface="Times New Roman"/>
                <a:cs typeface="Times New Roman"/>
              </a:rPr>
              <a:t> </a:t>
            </a:r>
            <a:r>
              <a:rPr sz="2100" spc="75" dirty="0">
                <a:latin typeface="Times New Roman"/>
                <a:cs typeface="Times New Roman"/>
              </a:rPr>
              <a:t>rassembler</a:t>
            </a:r>
            <a:r>
              <a:rPr sz="2100" spc="-60" dirty="0">
                <a:latin typeface="Times New Roman"/>
                <a:cs typeface="Times New Roman"/>
              </a:rPr>
              <a:t> </a:t>
            </a:r>
            <a:r>
              <a:rPr sz="2100" spc="70" dirty="0">
                <a:latin typeface="Times New Roman"/>
                <a:cs typeface="Times New Roman"/>
              </a:rPr>
              <a:t>plusieurs</a:t>
            </a:r>
            <a:r>
              <a:rPr sz="2100" spc="-90" dirty="0">
                <a:latin typeface="Times New Roman"/>
                <a:cs typeface="Times New Roman"/>
              </a:rPr>
              <a:t> </a:t>
            </a:r>
            <a:r>
              <a:rPr sz="2100" spc="45" dirty="0">
                <a:latin typeface="Times New Roman"/>
                <a:cs typeface="Times New Roman"/>
              </a:rPr>
              <a:t>variables</a:t>
            </a:r>
            <a:r>
              <a:rPr sz="2100" spc="-85" dirty="0">
                <a:latin typeface="Times New Roman"/>
                <a:cs typeface="Times New Roman"/>
              </a:rPr>
              <a:t> </a:t>
            </a:r>
            <a:r>
              <a:rPr sz="2100" spc="120" dirty="0">
                <a:latin typeface="Times New Roman"/>
                <a:cs typeface="Times New Roman"/>
              </a:rPr>
              <a:t>ou</a:t>
            </a:r>
            <a:r>
              <a:rPr sz="2100" spc="-75" dirty="0">
                <a:latin typeface="Times New Roman"/>
                <a:cs typeface="Times New Roman"/>
              </a:rPr>
              <a:t> </a:t>
            </a:r>
            <a:r>
              <a:rPr sz="2100" spc="90" dirty="0">
                <a:latin typeface="Times New Roman"/>
                <a:cs typeface="Times New Roman"/>
              </a:rPr>
              <a:t>constantes</a:t>
            </a:r>
            <a:r>
              <a:rPr sz="2100" spc="-45" dirty="0">
                <a:latin typeface="Times New Roman"/>
                <a:cs typeface="Times New Roman"/>
              </a:rPr>
              <a:t> </a:t>
            </a:r>
            <a:r>
              <a:rPr sz="2100" spc="75" dirty="0">
                <a:latin typeface="Times New Roman"/>
                <a:cs typeface="Times New Roman"/>
              </a:rPr>
              <a:t>sous</a:t>
            </a:r>
            <a:r>
              <a:rPr sz="2100" spc="-70" dirty="0">
                <a:latin typeface="Times New Roman"/>
                <a:cs typeface="Times New Roman"/>
              </a:rPr>
              <a:t> </a:t>
            </a:r>
            <a:r>
              <a:rPr sz="2100" spc="155" dirty="0">
                <a:latin typeface="Times New Roman"/>
                <a:cs typeface="Times New Roman"/>
              </a:rPr>
              <a:t>un</a:t>
            </a:r>
            <a:r>
              <a:rPr sz="2100" spc="-20" dirty="0">
                <a:latin typeface="Times New Roman"/>
                <a:cs typeface="Times New Roman"/>
              </a:rPr>
              <a:t> </a:t>
            </a:r>
            <a:r>
              <a:rPr sz="2100" spc="130" dirty="0">
                <a:latin typeface="Times New Roman"/>
                <a:cs typeface="Times New Roman"/>
              </a:rPr>
              <a:t>même  </a:t>
            </a:r>
            <a:r>
              <a:rPr sz="2100" spc="65" dirty="0">
                <a:latin typeface="Times New Roman"/>
                <a:cs typeface="Times New Roman"/>
              </a:rPr>
              <a:t>identificateur,</a:t>
            </a:r>
            <a:r>
              <a:rPr sz="2100" spc="-60" dirty="0">
                <a:latin typeface="Times New Roman"/>
                <a:cs typeface="Times New Roman"/>
              </a:rPr>
              <a:t> </a:t>
            </a:r>
            <a:r>
              <a:rPr sz="2100" spc="125" dirty="0">
                <a:latin typeface="Times New Roman"/>
                <a:cs typeface="Times New Roman"/>
              </a:rPr>
              <a:t>on</a:t>
            </a:r>
            <a:r>
              <a:rPr sz="2100" spc="-50" dirty="0">
                <a:latin typeface="Times New Roman"/>
                <a:cs typeface="Times New Roman"/>
              </a:rPr>
              <a:t> </a:t>
            </a:r>
            <a:r>
              <a:rPr sz="2100" spc="70" dirty="0">
                <a:latin typeface="Times New Roman"/>
                <a:cs typeface="Times New Roman"/>
              </a:rPr>
              <a:t>parle</a:t>
            </a:r>
            <a:r>
              <a:rPr sz="2100" spc="-85" dirty="0">
                <a:latin typeface="Times New Roman"/>
                <a:cs typeface="Times New Roman"/>
              </a:rPr>
              <a:t> </a:t>
            </a:r>
            <a:r>
              <a:rPr sz="2100" spc="90" dirty="0">
                <a:latin typeface="Times New Roman"/>
                <a:cs typeface="Times New Roman"/>
              </a:rPr>
              <a:t>également</a:t>
            </a:r>
            <a:r>
              <a:rPr sz="2100" spc="-95" dirty="0">
                <a:latin typeface="Times New Roman"/>
                <a:cs typeface="Times New Roman"/>
              </a:rPr>
              <a:t> </a:t>
            </a:r>
            <a:r>
              <a:rPr sz="2100" spc="40" dirty="0">
                <a:latin typeface="Times New Roman"/>
                <a:cs typeface="Times New Roman"/>
              </a:rPr>
              <a:t>d’entités</a:t>
            </a:r>
            <a:r>
              <a:rPr sz="2100" spc="-75" dirty="0">
                <a:latin typeface="Times New Roman"/>
                <a:cs typeface="Times New Roman"/>
              </a:rPr>
              <a:t> </a:t>
            </a:r>
            <a:r>
              <a:rPr sz="2100" spc="110" dirty="0">
                <a:latin typeface="Times New Roman"/>
                <a:cs typeface="Times New Roman"/>
              </a:rPr>
              <a:t>ou</a:t>
            </a:r>
            <a:r>
              <a:rPr sz="2100" spc="-65" dirty="0">
                <a:latin typeface="Times New Roman"/>
                <a:cs typeface="Times New Roman"/>
              </a:rPr>
              <a:t> </a:t>
            </a:r>
            <a:r>
              <a:rPr sz="2100" spc="15" dirty="0">
                <a:latin typeface="Times New Roman"/>
                <a:cs typeface="Times New Roman"/>
              </a:rPr>
              <a:t>d’objets.</a:t>
            </a:r>
            <a:endParaRPr sz="2100">
              <a:latin typeface="Times New Roman"/>
              <a:cs typeface="Times New Roman"/>
            </a:endParaRPr>
          </a:p>
          <a:p>
            <a:pPr>
              <a:lnSpc>
                <a:spcPct val="100000"/>
              </a:lnSpc>
            </a:pPr>
            <a:endParaRPr sz="2200">
              <a:latin typeface="Times New Roman"/>
              <a:cs typeface="Times New Roman"/>
            </a:endParaRPr>
          </a:p>
          <a:p>
            <a:pPr marL="12700" marR="212090">
              <a:lnSpc>
                <a:spcPct val="100000"/>
              </a:lnSpc>
              <a:spcBef>
                <a:spcPts val="5"/>
              </a:spcBef>
            </a:pPr>
            <a:r>
              <a:rPr sz="2100" spc="5" dirty="0">
                <a:latin typeface="Times New Roman"/>
                <a:cs typeface="Times New Roman"/>
              </a:rPr>
              <a:t>Les</a:t>
            </a:r>
            <a:r>
              <a:rPr sz="2100" spc="-90" dirty="0">
                <a:latin typeface="Times New Roman"/>
                <a:cs typeface="Times New Roman"/>
              </a:rPr>
              <a:t> </a:t>
            </a:r>
            <a:r>
              <a:rPr sz="2100" spc="90" dirty="0">
                <a:latin typeface="Times New Roman"/>
                <a:cs typeface="Times New Roman"/>
              </a:rPr>
              <a:t>constantes</a:t>
            </a:r>
            <a:r>
              <a:rPr sz="2100" spc="-45" dirty="0">
                <a:latin typeface="Times New Roman"/>
                <a:cs typeface="Times New Roman"/>
              </a:rPr>
              <a:t> </a:t>
            </a:r>
            <a:r>
              <a:rPr sz="2100" spc="114" dirty="0">
                <a:latin typeface="Times New Roman"/>
                <a:cs typeface="Times New Roman"/>
              </a:rPr>
              <a:t>et</a:t>
            </a:r>
            <a:r>
              <a:rPr sz="2100" spc="-40" dirty="0">
                <a:latin typeface="Times New Roman"/>
                <a:cs typeface="Times New Roman"/>
              </a:rPr>
              <a:t> </a:t>
            </a:r>
            <a:r>
              <a:rPr sz="2100" spc="35" dirty="0">
                <a:latin typeface="Times New Roman"/>
                <a:cs typeface="Times New Roman"/>
              </a:rPr>
              <a:t>les</a:t>
            </a:r>
            <a:r>
              <a:rPr sz="2100" spc="-85" dirty="0">
                <a:latin typeface="Times New Roman"/>
                <a:cs typeface="Times New Roman"/>
              </a:rPr>
              <a:t> </a:t>
            </a:r>
            <a:r>
              <a:rPr sz="2100" spc="45" dirty="0">
                <a:latin typeface="Times New Roman"/>
                <a:cs typeface="Times New Roman"/>
              </a:rPr>
              <a:t>variables</a:t>
            </a:r>
            <a:r>
              <a:rPr sz="2100" spc="-70" dirty="0">
                <a:latin typeface="Times New Roman"/>
                <a:cs typeface="Times New Roman"/>
              </a:rPr>
              <a:t> </a:t>
            </a:r>
            <a:r>
              <a:rPr sz="2100" spc="110" dirty="0">
                <a:latin typeface="Times New Roman"/>
                <a:cs typeface="Times New Roman"/>
              </a:rPr>
              <a:t>sont</a:t>
            </a:r>
            <a:r>
              <a:rPr sz="2100" spc="-85" dirty="0">
                <a:latin typeface="Times New Roman"/>
                <a:cs typeface="Times New Roman"/>
              </a:rPr>
              <a:t> </a:t>
            </a:r>
            <a:r>
              <a:rPr sz="2100" spc="60" dirty="0">
                <a:latin typeface="Times New Roman"/>
                <a:cs typeface="Times New Roman"/>
              </a:rPr>
              <a:t>définies</a:t>
            </a:r>
            <a:r>
              <a:rPr sz="2100" spc="-65" dirty="0">
                <a:latin typeface="Times New Roman"/>
                <a:cs typeface="Times New Roman"/>
              </a:rPr>
              <a:t> </a:t>
            </a:r>
            <a:r>
              <a:rPr sz="2100" spc="95" dirty="0">
                <a:latin typeface="Times New Roman"/>
                <a:cs typeface="Times New Roman"/>
              </a:rPr>
              <a:t>dans</a:t>
            </a:r>
            <a:r>
              <a:rPr sz="2100" spc="-25" dirty="0">
                <a:latin typeface="Times New Roman"/>
                <a:cs typeface="Times New Roman"/>
              </a:rPr>
              <a:t> </a:t>
            </a:r>
            <a:r>
              <a:rPr sz="2100" spc="35" dirty="0">
                <a:latin typeface="Times New Roman"/>
                <a:cs typeface="Times New Roman"/>
              </a:rPr>
              <a:t>la</a:t>
            </a:r>
            <a:r>
              <a:rPr sz="2100" spc="-60" dirty="0">
                <a:latin typeface="Times New Roman"/>
                <a:cs typeface="Times New Roman"/>
              </a:rPr>
              <a:t> </a:t>
            </a:r>
            <a:r>
              <a:rPr sz="2100" spc="85" dirty="0">
                <a:latin typeface="Times New Roman"/>
                <a:cs typeface="Times New Roman"/>
              </a:rPr>
              <a:t>partie</a:t>
            </a:r>
            <a:r>
              <a:rPr sz="2100" spc="-95" dirty="0">
                <a:latin typeface="Times New Roman"/>
                <a:cs typeface="Times New Roman"/>
              </a:rPr>
              <a:t> </a:t>
            </a:r>
            <a:r>
              <a:rPr sz="2100" spc="50" dirty="0">
                <a:latin typeface="Times New Roman"/>
                <a:cs typeface="Times New Roman"/>
              </a:rPr>
              <a:t>déclarative</a:t>
            </a:r>
            <a:r>
              <a:rPr sz="2100" spc="-55" dirty="0">
                <a:latin typeface="Times New Roman"/>
                <a:cs typeface="Times New Roman"/>
              </a:rPr>
              <a:t> </a:t>
            </a:r>
            <a:r>
              <a:rPr sz="2100" spc="100" dirty="0">
                <a:latin typeface="Times New Roman"/>
                <a:cs typeface="Times New Roman"/>
              </a:rPr>
              <a:t>par</a:t>
            </a:r>
            <a:r>
              <a:rPr sz="2100" spc="-110" dirty="0">
                <a:latin typeface="Times New Roman"/>
                <a:cs typeface="Times New Roman"/>
              </a:rPr>
              <a:t> </a:t>
            </a:r>
            <a:r>
              <a:rPr sz="2100" spc="80" dirty="0">
                <a:latin typeface="Times New Roman"/>
                <a:cs typeface="Times New Roman"/>
              </a:rPr>
              <a:t>deux  </a:t>
            </a:r>
            <a:r>
              <a:rPr sz="2100" spc="70" dirty="0">
                <a:latin typeface="Times New Roman"/>
                <a:cs typeface="Times New Roman"/>
              </a:rPr>
              <a:t>caractéristiques</a:t>
            </a:r>
            <a:r>
              <a:rPr sz="2100" spc="-75" dirty="0">
                <a:latin typeface="Times New Roman"/>
                <a:cs typeface="Times New Roman"/>
              </a:rPr>
              <a:t> </a:t>
            </a:r>
            <a:r>
              <a:rPr sz="2100" spc="50" dirty="0">
                <a:latin typeface="Times New Roman"/>
                <a:cs typeface="Times New Roman"/>
              </a:rPr>
              <a:t>essentielles,</a:t>
            </a:r>
            <a:r>
              <a:rPr sz="2100" spc="-15" dirty="0">
                <a:latin typeface="Times New Roman"/>
                <a:cs typeface="Times New Roman"/>
              </a:rPr>
              <a:t> </a:t>
            </a:r>
            <a:r>
              <a:rPr sz="2100" spc="75" dirty="0">
                <a:latin typeface="Times New Roman"/>
                <a:cs typeface="Times New Roman"/>
              </a:rPr>
              <a:t>à</a:t>
            </a:r>
            <a:r>
              <a:rPr sz="2100" spc="-100" dirty="0">
                <a:latin typeface="Times New Roman"/>
                <a:cs typeface="Times New Roman"/>
              </a:rPr>
              <a:t> </a:t>
            </a:r>
            <a:r>
              <a:rPr sz="2100" spc="30" dirty="0">
                <a:latin typeface="Times New Roman"/>
                <a:cs typeface="Times New Roman"/>
              </a:rPr>
              <a:t>savoir</a:t>
            </a:r>
            <a:r>
              <a:rPr sz="2100" spc="-95" dirty="0">
                <a:latin typeface="Times New Roman"/>
                <a:cs typeface="Times New Roman"/>
              </a:rPr>
              <a:t> </a:t>
            </a:r>
            <a:r>
              <a:rPr sz="2100" spc="-50" dirty="0">
                <a:latin typeface="Times New Roman"/>
                <a:cs typeface="Times New Roman"/>
              </a:rPr>
              <a:t>:</a:t>
            </a:r>
            <a:r>
              <a:rPr sz="2100" spc="5" dirty="0">
                <a:latin typeface="Times New Roman"/>
                <a:cs typeface="Times New Roman"/>
              </a:rPr>
              <a:t> </a:t>
            </a:r>
            <a:r>
              <a:rPr sz="2100" spc="70" dirty="0">
                <a:latin typeface="Times New Roman"/>
                <a:cs typeface="Times New Roman"/>
              </a:rPr>
              <a:t>l</a:t>
            </a:r>
            <a:r>
              <a:rPr sz="2100" b="1" spc="70" dirty="0">
                <a:latin typeface="Times New Roman"/>
                <a:cs typeface="Times New Roman"/>
              </a:rPr>
              <a:t>’indicateur</a:t>
            </a:r>
            <a:r>
              <a:rPr sz="2100" b="1" spc="-35"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35" dirty="0">
                <a:latin typeface="Times New Roman"/>
                <a:cs typeface="Times New Roman"/>
              </a:rPr>
              <a:t>le</a:t>
            </a:r>
            <a:r>
              <a:rPr sz="2100" spc="-45" dirty="0">
                <a:latin typeface="Times New Roman"/>
                <a:cs typeface="Times New Roman"/>
              </a:rPr>
              <a:t> </a:t>
            </a:r>
            <a:r>
              <a:rPr sz="2100" b="1" spc="110" dirty="0">
                <a:latin typeface="Times New Roman"/>
                <a:cs typeface="Times New Roman"/>
              </a:rPr>
              <a:t>type</a:t>
            </a:r>
            <a:endParaRPr sz="2100">
              <a:latin typeface="Times New Roman"/>
              <a:cs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519090" y="1828367"/>
            <a:ext cx="9581515" cy="4306570"/>
          </a:xfrm>
          <a:prstGeom prst="rect">
            <a:avLst/>
          </a:prstGeom>
        </p:spPr>
        <p:txBody>
          <a:bodyPr vert="horz" wrap="square" lIns="0" tIns="13335" rIns="0" bIns="0" rtlCol="0">
            <a:spAutoFit/>
          </a:bodyPr>
          <a:lstStyle/>
          <a:p>
            <a:pPr marL="12700">
              <a:lnSpc>
                <a:spcPct val="100000"/>
              </a:lnSpc>
              <a:spcBef>
                <a:spcPts val="105"/>
              </a:spcBef>
            </a:pPr>
            <a:r>
              <a:rPr sz="2800" b="1" u="heavy" spc="-1870" dirty="0">
                <a:uFill>
                  <a:solidFill>
                    <a:srgbClr val="000000"/>
                  </a:solidFill>
                </a:uFill>
                <a:latin typeface="Times New Roman"/>
                <a:cs typeface="Times New Roman"/>
              </a:rPr>
              <a:t>L</a:t>
            </a:r>
            <a:r>
              <a:rPr sz="2800" b="1" spc="955" dirty="0">
                <a:latin typeface="Times New Roman"/>
                <a:cs typeface="Times New Roman"/>
              </a:rPr>
              <a:t> </a:t>
            </a:r>
            <a:r>
              <a:rPr sz="2800" b="1" u="heavy" spc="229" dirty="0">
                <a:uFill>
                  <a:solidFill>
                    <a:srgbClr val="000000"/>
                  </a:solidFill>
                </a:uFill>
                <a:latin typeface="Times New Roman"/>
                <a:cs typeface="Times New Roman"/>
              </a:rPr>
              <a:t>es </a:t>
            </a:r>
            <a:r>
              <a:rPr sz="2800" b="1" u="heavy" spc="150" dirty="0">
                <a:uFill>
                  <a:solidFill>
                    <a:srgbClr val="000000"/>
                  </a:solidFill>
                </a:uFill>
                <a:latin typeface="Times New Roman"/>
                <a:cs typeface="Times New Roman"/>
              </a:rPr>
              <a:t>déclarations</a:t>
            </a:r>
            <a:r>
              <a:rPr sz="2800" b="1" u="heavy" spc="-520" dirty="0">
                <a:uFill>
                  <a:solidFill>
                    <a:srgbClr val="000000"/>
                  </a:solidFill>
                </a:uFill>
                <a:latin typeface="Times New Roman"/>
                <a:cs typeface="Times New Roman"/>
              </a:rPr>
              <a:t> </a:t>
            </a:r>
            <a:r>
              <a:rPr sz="2800" b="1" spc="-130" dirty="0">
                <a:latin typeface="Times New Roman"/>
                <a:cs typeface="Times New Roman"/>
              </a:rPr>
              <a:t>: </a:t>
            </a:r>
            <a:r>
              <a:rPr sz="2100" b="1" spc="55" dirty="0">
                <a:latin typeface="Times New Roman"/>
                <a:cs typeface="Times New Roman"/>
              </a:rPr>
              <a:t>Les </a:t>
            </a:r>
            <a:r>
              <a:rPr sz="2100" b="1" spc="75" dirty="0">
                <a:latin typeface="Times New Roman"/>
                <a:cs typeface="Times New Roman"/>
              </a:rPr>
              <a:t>Structures</a:t>
            </a:r>
            <a:endParaRPr sz="2100">
              <a:latin typeface="Times New Roman"/>
              <a:cs typeface="Times New Roman"/>
            </a:endParaRPr>
          </a:p>
          <a:p>
            <a:pPr marL="312420" indent="-300355">
              <a:lnSpc>
                <a:spcPct val="100000"/>
              </a:lnSpc>
              <a:spcBef>
                <a:spcPts val="2575"/>
              </a:spcBef>
              <a:buFont typeface="Arial"/>
              <a:buChar char="•"/>
              <a:tabLst>
                <a:tab pos="312420" algn="l"/>
                <a:tab pos="313055" algn="l"/>
              </a:tabLst>
            </a:pPr>
            <a:r>
              <a:rPr sz="2100" b="1" spc="-250" dirty="0">
                <a:latin typeface="Times New Roman"/>
                <a:cs typeface="Times New Roman"/>
              </a:rPr>
              <a:t>L’ </a:t>
            </a:r>
            <a:r>
              <a:rPr sz="2100" b="1" spc="110" dirty="0">
                <a:latin typeface="Times New Roman"/>
                <a:cs typeface="Times New Roman"/>
              </a:rPr>
              <a:t>identificateur</a:t>
            </a:r>
            <a:r>
              <a:rPr sz="2100" b="1" spc="-12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marL="12700">
              <a:lnSpc>
                <a:spcPct val="100000"/>
              </a:lnSpc>
            </a:pPr>
            <a:r>
              <a:rPr sz="2100" spc="10" dirty="0">
                <a:latin typeface="Times New Roman"/>
                <a:cs typeface="Times New Roman"/>
              </a:rPr>
              <a:t>Il</a:t>
            </a:r>
            <a:r>
              <a:rPr sz="2100" spc="-20" dirty="0">
                <a:latin typeface="Times New Roman"/>
                <a:cs typeface="Times New Roman"/>
              </a:rPr>
              <a:t> </a:t>
            </a:r>
            <a:r>
              <a:rPr sz="2100" spc="85" dirty="0">
                <a:latin typeface="Times New Roman"/>
                <a:cs typeface="Times New Roman"/>
              </a:rPr>
              <a:t>représente</a:t>
            </a:r>
            <a:r>
              <a:rPr sz="2100" spc="-15" dirty="0">
                <a:latin typeface="Times New Roman"/>
                <a:cs typeface="Times New Roman"/>
              </a:rPr>
              <a:t> </a:t>
            </a:r>
            <a:r>
              <a:rPr sz="2100" spc="35" dirty="0">
                <a:latin typeface="Times New Roman"/>
                <a:cs typeface="Times New Roman"/>
              </a:rPr>
              <a:t>le</a:t>
            </a:r>
            <a:r>
              <a:rPr sz="2100" spc="-30" dirty="0">
                <a:latin typeface="Times New Roman"/>
                <a:cs typeface="Times New Roman"/>
              </a:rPr>
              <a:t> </a:t>
            </a:r>
            <a:r>
              <a:rPr sz="2100" spc="150" dirty="0">
                <a:latin typeface="Times New Roman"/>
                <a:cs typeface="Times New Roman"/>
              </a:rPr>
              <a:t>nom</a:t>
            </a:r>
            <a:r>
              <a:rPr sz="2100" spc="-75" dirty="0">
                <a:latin typeface="Times New Roman"/>
                <a:cs typeface="Times New Roman"/>
              </a:rPr>
              <a:t> </a:t>
            </a:r>
            <a:r>
              <a:rPr sz="2100" spc="95" dirty="0">
                <a:latin typeface="Times New Roman"/>
                <a:cs typeface="Times New Roman"/>
              </a:rPr>
              <a:t>de</a:t>
            </a:r>
            <a:r>
              <a:rPr sz="2100" spc="-30"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45" dirty="0">
                <a:latin typeface="Times New Roman"/>
                <a:cs typeface="Times New Roman"/>
              </a:rPr>
              <a:t>variable,</a:t>
            </a:r>
            <a:r>
              <a:rPr sz="2100" spc="-50" dirty="0">
                <a:latin typeface="Times New Roman"/>
                <a:cs typeface="Times New Roman"/>
              </a:rPr>
              <a:t> </a:t>
            </a:r>
            <a:r>
              <a:rPr sz="2100" spc="95" dirty="0">
                <a:latin typeface="Times New Roman"/>
                <a:cs typeface="Times New Roman"/>
              </a:rPr>
              <a:t>de</a:t>
            </a:r>
            <a:r>
              <a:rPr sz="2100" spc="-10"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95" dirty="0">
                <a:latin typeface="Times New Roman"/>
                <a:cs typeface="Times New Roman"/>
              </a:rPr>
              <a:t>constante</a:t>
            </a:r>
            <a:r>
              <a:rPr sz="2100" spc="-80" dirty="0">
                <a:latin typeface="Times New Roman"/>
                <a:cs typeface="Times New Roman"/>
              </a:rPr>
              <a:t> </a:t>
            </a:r>
            <a:r>
              <a:rPr sz="2100" spc="110" dirty="0">
                <a:latin typeface="Times New Roman"/>
                <a:cs typeface="Times New Roman"/>
              </a:rPr>
              <a:t>ou</a:t>
            </a:r>
            <a:r>
              <a:rPr sz="2100" spc="-75" dirty="0">
                <a:latin typeface="Times New Roman"/>
                <a:cs typeface="Times New Roman"/>
              </a:rPr>
              <a:t> </a:t>
            </a:r>
            <a:r>
              <a:rPr sz="2100" spc="110" dirty="0">
                <a:latin typeface="Times New Roman"/>
                <a:cs typeface="Times New Roman"/>
              </a:rPr>
              <a:t>de</a:t>
            </a:r>
            <a:r>
              <a:rPr sz="2100" spc="-35" dirty="0">
                <a:latin typeface="Times New Roman"/>
                <a:cs typeface="Times New Roman"/>
              </a:rPr>
              <a:t> </a:t>
            </a:r>
            <a:r>
              <a:rPr sz="2100" spc="35" dirty="0">
                <a:latin typeface="Times New Roman"/>
                <a:cs typeface="Times New Roman"/>
              </a:rPr>
              <a:t>la</a:t>
            </a:r>
            <a:r>
              <a:rPr sz="2100" spc="-80" dirty="0">
                <a:latin typeface="Times New Roman"/>
                <a:cs typeface="Times New Roman"/>
              </a:rPr>
              <a:t> </a:t>
            </a:r>
            <a:r>
              <a:rPr sz="2100" spc="90" dirty="0">
                <a:latin typeface="Times New Roman"/>
                <a:cs typeface="Times New Roman"/>
              </a:rPr>
              <a:t>structure.</a:t>
            </a:r>
            <a:r>
              <a:rPr sz="2100" spc="15" dirty="0">
                <a:latin typeface="Times New Roman"/>
                <a:cs typeface="Times New Roman"/>
              </a:rPr>
              <a:t> </a:t>
            </a:r>
            <a:r>
              <a:rPr sz="2100" spc="10" dirty="0">
                <a:latin typeface="Times New Roman"/>
                <a:cs typeface="Times New Roman"/>
              </a:rPr>
              <a:t>Il</a:t>
            </a:r>
            <a:r>
              <a:rPr sz="2100" spc="-40" dirty="0">
                <a:latin typeface="Times New Roman"/>
                <a:cs typeface="Times New Roman"/>
              </a:rPr>
              <a:t> </a:t>
            </a:r>
            <a:r>
              <a:rPr sz="2100" spc="80" dirty="0">
                <a:latin typeface="Times New Roman"/>
                <a:cs typeface="Times New Roman"/>
              </a:rPr>
              <a:t>est</a:t>
            </a:r>
            <a:r>
              <a:rPr sz="2100" spc="-90" dirty="0">
                <a:latin typeface="Times New Roman"/>
                <a:cs typeface="Times New Roman"/>
              </a:rPr>
              <a:t> </a:t>
            </a:r>
            <a:r>
              <a:rPr sz="2100" spc="80" dirty="0">
                <a:latin typeface="Times New Roman"/>
                <a:cs typeface="Times New Roman"/>
              </a:rPr>
              <a:t>composé</a:t>
            </a:r>
            <a:endParaRPr sz="2100">
              <a:latin typeface="Times New Roman"/>
              <a:cs typeface="Times New Roman"/>
            </a:endParaRPr>
          </a:p>
          <a:p>
            <a:pPr marL="12700" marR="85725">
              <a:lnSpc>
                <a:spcPct val="100200"/>
              </a:lnSpc>
              <a:spcBef>
                <a:spcPts val="5"/>
              </a:spcBef>
            </a:pPr>
            <a:r>
              <a:rPr sz="2100" spc="90" dirty="0">
                <a:latin typeface="Times New Roman"/>
                <a:cs typeface="Times New Roman"/>
              </a:rPr>
              <a:t>généralement </a:t>
            </a:r>
            <a:r>
              <a:rPr sz="2100" spc="110" dirty="0">
                <a:latin typeface="Times New Roman"/>
                <a:cs typeface="Times New Roman"/>
              </a:rPr>
              <a:t>de </a:t>
            </a:r>
            <a:r>
              <a:rPr sz="2100" spc="70" dirty="0">
                <a:latin typeface="Times New Roman"/>
                <a:cs typeface="Times New Roman"/>
              </a:rPr>
              <a:t>lettres </a:t>
            </a:r>
            <a:r>
              <a:rPr sz="2100" spc="75" dirty="0">
                <a:latin typeface="Times New Roman"/>
                <a:cs typeface="Times New Roman"/>
              </a:rPr>
              <a:t>mais </a:t>
            </a:r>
            <a:r>
              <a:rPr sz="2100" spc="125" dirty="0">
                <a:latin typeface="Times New Roman"/>
                <a:cs typeface="Times New Roman"/>
              </a:rPr>
              <a:t>peut </a:t>
            </a:r>
            <a:r>
              <a:rPr sz="2100" spc="90" dirty="0">
                <a:latin typeface="Times New Roman"/>
                <a:cs typeface="Times New Roman"/>
              </a:rPr>
              <a:t>également contenir </a:t>
            </a:r>
            <a:r>
              <a:rPr sz="2100" spc="75" dirty="0">
                <a:latin typeface="Times New Roman"/>
                <a:cs typeface="Times New Roman"/>
              </a:rPr>
              <a:t>des </a:t>
            </a:r>
            <a:r>
              <a:rPr sz="2100" spc="60" dirty="0">
                <a:latin typeface="Times New Roman"/>
                <a:cs typeface="Times New Roman"/>
              </a:rPr>
              <a:t>soulignés </a:t>
            </a:r>
            <a:r>
              <a:rPr sz="2100" spc="70" dirty="0">
                <a:latin typeface="Times New Roman"/>
                <a:cs typeface="Times New Roman"/>
              </a:rPr>
              <a:t>( </a:t>
            </a:r>
            <a:r>
              <a:rPr sz="2100" dirty="0">
                <a:latin typeface="Times New Roman"/>
                <a:cs typeface="Times New Roman"/>
              </a:rPr>
              <a:t>_ </a:t>
            </a:r>
            <a:r>
              <a:rPr sz="2100" spc="100" dirty="0">
                <a:latin typeface="Times New Roman"/>
                <a:cs typeface="Times New Roman"/>
              </a:rPr>
              <a:t>)et </a:t>
            </a:r>
            <a:r>
              <a:rPr sz="2100" spc="95" dirty="0">
                <a:latin typeface="Times New Roman"/>
                <a:cs typeface="Times New Roman"/>
              </a:rPr>
              <a:t>de  </a:t>
            </a:r>
            <a:r>
              <a:rPr sz="2100" spc="25" dirty="0">
                <a:latin typeface="Times New Roman"/>
                <a:cs typeface="Times New Roman"/>
              </a:rPr>
              <a:t>chiffres.</a:t>
            </a:r>
            <a:r>
              <a:rPr sz="2100" spc="5" dirty="0">
                <a:latin typeface="Times New Roman"/>
                <a:cs typeface="Times New Roman"/>
              </a:rPr>
              <a:t> </a:t>
            </a:r>
            <a:r>
              <a:rPr sz="2100" spc="10" dirty="0">
                <a:latin typeface="Times New Roman"/>
                <a:cs typeface="Times New Roman"/>
              </a:rPr>
              <a:t>Il</a:t>
            </a:r>
            <a:r>
              <a:rPr sz="2100" dirty="0">
                <a:latin typeface="Times New Roman"/>
                <a:cs typeface="Times New Roman"/>
              </a:rPr>
              <a:t> </a:t>
            </a:r>
            <a:r>
              <a:rPr sz="2100" spc="120" dirty="0">
                <a:latin typeface="Times New Roman"/>
                <a:cs typeface="Times New Roman"/>
              </a:rPr>
              <a:t>ne</a:t>
            </a:r>
            <a:r>
              <a:rPr sz="2100" spc="-80" dirty="0">
                <a:latin typeface="Times New Roman"/>
                <a:cs typeface="Times New Roman"/>
              </a:rPr>
              <a:t> </a:t>
            </a:r>
            <a:r>
              <a:rPr sz="2100" spc="95" dirty="0">
                <a:latin typeface="Times New Roman"/>
                <a:cs typeface="Times New Roman"/>
              </a:rPr>
              <a:t>doit</a:t>
            </a:r>
            <a:r>
              <a:rPr sz="2100" spc="-70" dirty="0">
                <a:latin typeface="Times New Roman"/>
                <a:cs typeface="Times New Roman"/>
              </a:rPr>
              <a:t> </a:t>
            </a:r>
            <a:r>
              <a:rPr sz="2100" spc="75" dirty="0">
                <a:latin typeface="Times New Roman"/>
                <a:cs typeface="Times New Roman"/>
              </a:rPr>
              <a:t>pas</a:t>
            </a:r>
            <a:r>
              <a:rPr sz="2100" spc="-90" dirty="0">
                <a:latin typeface="Times New Roman"/>
                <a:cs typeface="Times New Roman"/>
              </a:rPr>
              <a:t> </a:t>
            </a:r>
            <a:r>
              <a:rPr sz="2100" spc="95" dirty="0">
                <a:latin typeface="Times New Roman"/>
                <a:cs typeface="Times New Roman"/>
              </a:rPr>
              <a:t>commencer</a:t>
            </a:r>
            <a:r>
              <a:rPr sz="2100" spc="-90" dirty="0">
                <a:latin typeface="Times New Roman"/>
                <a:cs typeface="Times New Roman"/>
              </a:rPr>
              <a:t> </a:t>
            </a:r>
            <a:r>
              <a:rPr sz="2100" spc="100" dirty="0">
                <a:latin typeface="Times New Roman"/>
                <a:cs typeface="Times New Roman"/>
              </a:rPr>
              <a:t>par</a:t>
            </a:r>
            <a:r>
              <a:rPr sz="2100" spc="-135" dirty="0">
                <a:latin typeface="Times New Roman"/>
                <a:cs typeface="Times New Roman"/>
              </a:rPr>
              <a:t> </a:t>
            </a:r>
            <a:r>
              <a:rPr sz="2100" spc="80" dirty="0">
                <a:latin typeface="Times New Roman"/>
                <a:cs typeface="Times New Roman"/>
              </a:rPr>
              <a:t>des</a:t>
            </a:r>
            <a:r>
              <a:rPr sz="2100" spc="-70" dirty="0">
                <a:latin typeface="Times New Roman"/>
                <a:cs typeface="Times New Roman"/>
              </a:rPr>
              <a:t> </a:t>
            </a:r>
            <a:r>
              <a:rPr sz="2100" spc="25" dirty="0">
                <a:latin typeface="Times New Roman"/>
                <a:cs typeface="Times New Roman"/>
              </a:rPr>
              <a:t>chiffres;</a:t>
            </a:r>
            <a:r>
              <a:rPr sz="2100" spc="10" dirty="0">
                <a:latin typeface="Times New Roman"/>
                <a:cs typeface="Times New Roman"/>
              </a:rPr>
              <a:t> Il</a:t>
            </a:r>
            <a:r>
              <a:rPr sz="2100" spc="-5" dirty="0">
                <a:latin typeface="Times New Roman"/>
                <a:cs typeface="Times New Roman"/>
              </a:rPr>
              <a:t> </a:t>
            </a:r>
            <a:r>
              <a:rPr sz="2100" spc="130" dirty="0">
                <a:latin typeface="Times New Roman"/>
                <a:cs typeface="Times New Roman"/>
              </a:rPr>
              <a:t>ne</a:t>
            </a:r>
            <a:r>
              <a:rPr sz="2100" spc="-100" dirty="0">
                <a:latin typeface="Times New Roman"/>
                <a:cs typeface="Times New Roman"/>
              </a:rPr>
              <a:t> </a:t>
            </a:r>
            <a:r>
              <a:rPr sz="2100" spc="95" dirty="0">
                <a:latin typeface="Times New Roman"/>
                <a:cs typeface="Times New Roman"/>
              </a:rPr>
              <a:t>doit</a:t>
            </a:r>
            <a:r>
              <a:rPr sz="2100" spc="-65" dirty="0">
                <a:latin typeface="Times New Roman"/>
                <a:cs typeface="Times New Roman"/>
              </a:rPr>
              <a:t> </a:t>
            </a:r>
            <a:r>
              <a:rPr sz="2100" spc="75" dirty="0">
                <a:latin typeface="Times New Roman"/>
                <a:cs typeface="Times New Roman"/>
              </a:rPr>
              <a:t>pas</a:t>
            </a:r>
            <a:r>
              <a:rPr sz="2100" spc="-95" dirty="0">
                <a:latin typeface="Times New Roman"/>
                <a:cs typeface="Times New Roman"/>
              </a:rPr>
              <a:t> </a:t>
            </a:r>
            <a:r>
              <a:rPr sz="2100" spc="90" dirty="0">
                <a:latin typeface="Times New Roman"/>
                <a:cs typeface="Times New Roman"/>
              </a:rPr>
              <a:t>contenir</a:t>
            </a:r>
            <a:r>
              <a:rPr sz="2100" spc="-110" dirty="0">
                <a:latin typeface="Times New Roman"/>
                <a:cs typeface="Times New Roman"/>
              </a:rPr>
              <a:t> </a:t>
            </a:r>
            <a:r>
              <a:rPr sz="2100" spc="15" dirty="0">
                <a:latin typeface="Times New Roman"/>
                <a:cs typeface="Times New Roman"/>
              </a:rPr>
              <a:t>d’espaces,  </a:t>
            </a:r>
            <a:r>
              <a:rPr sz="2100" spc="110" dirty="0">
                <a:latin typeface="Times New Roman"/>
                <a:cs typeface="Times New Roman"/>
              </a:rPr>
              <a:t>de</a:t>
            </a:r>
            <a:r>
              <a:rPr sz="2100" spc="-110" dirty="0">
                <a:latin typeface="Times New Roman"/>
                <a:cs typeface="Times New Roman"/>
              </a:rPr>
              <a:t> </a:t>
            </a:r>
            <a:r>
              <a:rPr sz="2100" spc="65" dirty="0">
                <a:latin typeface="Times New Roman"/>
                <a:cs typeface="Times New Roman"/>
              </a:rPr>
              <a:t>caractères</a:t>
            </a:r>
            <a:r>
              <a:rPr sz="2100" spc="-7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110" dirty="0">
                <a:latin typeface="Times New Roman"/>
                <a:cs typeface="Times New Roman"/>
              </a:rPr>
              <a:t>ponctuation</a:t>
            </a:r>
            <a:r>
              <a:rPr sz="2100" spc="-90" dirty="0">
                <a:latin typeface="Times New Roman"/>
                <a:cs typeface="Times New Roman"/>
              </a:rPr>
              <a:t> </a:t>
            </a:r>
            <a:r>
              <a:rPr sz="2100" spc="120" dirty="0">
                <a:latin typeface="Times New Roman"/>
                <a:cs typeface="Times New Roman"/>
              </a:rPr>
              <a:t>ou</a:t>
            </a:r>
            <a:r>
              <a:rPr sz="2100" spc="-85" dirty="0">
                <a:latin typeface="Times New Roman"/>
                <a:cs typeface="Times New Roman"/>
              </a:rPr>
              <a:t> </a:t>
            </a:r>
            <a:r>
              <a:rPr sz="2100" spc="95" dirty="0">
                <a:latin typeface="Times New Roman"/>
                <a:cs typeface="Times New Roman"/>
              </a:rPr>
              <a:t>de</a:t>
            </a:r>
            <a:r>
              <a:rPr sz="2100" spc="-85" dirty="0">
                <a:latin typeface="Times New Roman"/>
                <a:cs typeface="Times New Roman"/>
              </a:rPr>
              <a:t> </a:t>
            </a:r>
            <a:r>
              <a:rPr sz="2100" spc="65" dirty="0">
                <a:latin typeface="Times New Roman"/>
                <a:cs typeface="Times New Roman"/>
              </a:rPr>
              <a:t>caractères</a:t>
            </a:r>
            <a:r>
              <a:rPr sz="2100" spc="-55" dirty="0">
                <a:latin typeface="Times New Roman"/>
                <a:cs typeface="Times New Roman"/>
              </a:rPr>
              <a:t> </a:t>
            </a:r>
            <a:r>
              <a:rPr sz="2100" spc="70" dirty="0">
                <a:latin typeface="Times New Roman"/>
                <a:cs typeface="Times New Roman"/>
              </a:rPr>
              <a:t>accentués.</a:t>
            </a:r>
            <a:endParaRPr sz="2100">
              <a:latin typeface="Times New Roman"/>
              <a:cs typeface="Times New Roman"/>
            </a:endParaRPr>
          </a:p>
          <a:p>
            <a:pPr>
              <a:lnSpc>
                <a:spcPct val="100000"/>
              </a:lnSpc>
              <a:spcBef>
                <a:spcPts val="45"/>
              </a:spcBef>
            </a:pPr>
            <a:endParaRPr sz="2150">
              <a:latin typeface="Times New Roman"/>
              <a:cs typeface="Times New Roman"/>
            </a:endParaRPr>
          </a:p>
          <a:p>
            <a:pPr marL="312420" indent="-300355">
              <a:lnSpc>
                <a:spcPct val="100000"/>
              </a:lnSpc>
              <a:buFont typeface="Arial"/>
              <a:buChar char="•"/>
              <a:tabLst>
                <a:tab pos="312420" algn="l"/>
                <a:tab pos="313055" algn="l"/>
              </a:tabLst>
            </a:pPr>
            <a:r>
              <a:rPr sz="2100" b="1" spc="15" dirty="0">
                <a:latin typeface="Times New Roman"/>
                <a:cs typeface="Times New Roman"/>
              </a:rPr>
              <a:t>Le </a:t>
            </a:r>
            <a:r>
              <a:rPr sz="2100" b="1" spc="110" dirty="0">
                <a:latin typeface="Times New Roman"/>
                <a:cs typeface="Times New Roman"/>
              </a:rPr>
              <a:t>type</a:t>
            </a:r>
            <a:r>
              <a:rPr sz="2100" b="1" spc="-180"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marL="12700" marR="5080">
              <a:lnSpc>
                <a:spcPct val="100000"/>
              </a:lnSpc>
              <a:spcBef>
                <a:spcPts val="15"/>
              </a:spcBef>
            </a:pPr>
            <a:r>
              <a:rPr sz="2100" spc="10" dirty="0">
                <a:latin typeface="Times New Roman"/>
                <a:cs typeface="Times New Roman"/>
              </a:rPr>
              <a:t>Il</a:t>
            </a:r>
            <a:r>
              <a:rPr sz="2100" spc="-20" dirty="0">
                <a:latin typeface="Times New Roman"/>
                <a:cs typeface="Times New Roman"/>
              </a:rPr>
              <a:t> </a:t>
            </a:r>
            <a:r>
              <a:rPr sz="2100" spc="85" dirty="0">
                <a:latin typeface="Times New Roman"/>
                <a:cs typeface="Times New Roman"/>
              </a:rPr>
              <a:t>représente</a:t>
            </a:r>
            <a:r>
              <a:rPr sz="2100" spc="-15" dirty="0">
                <a:latin typeface="Times New Roman"/>
                <a:cs typeface="Times New Roman"/>
              </a:rPr>
              <a:t> </a:t>
            </a:r>
            <a:r>
              <a:rPr sz="2100" spc="35" dirty="0">
                <a:latin typeface="Times New Roman"/>
                <a:cs typeface="Times New Roman"/>
              </a:rPr>
              <a:t>la</a:t>
            </a:r>
            <a:r>
              <a:rPr sz="2100" spc="-40" dirty="0">
                <a:latin typeface="Times New Roman"/>
                <a:cs typeface="Times New Roman"/>
              </a:rPr>
              <a:t> </a:t>
            </a:r>
            <a:r>
              <a:rPr sz="2100" spc="114" dirty="0">
                <a:latin typeface="Times New Roman"/>
                <a:cs typeface="Times New Roman"/>
              </a:rPr>
              <a:t>nature</a:t>
            </a:r>
            <a:r>
              <a:rPr sz="2100" spc="-100" dirty="0">
                <a:latin typeface="Times New Roman"/>
                <a:cs typeface="Times New Roman"/>
              </a:rPr>
              <a:t> </a:t>
            </a:r>
            <a:r>
              <a:rPr sz="2100" spc="110" dirty="0">
                <a:latin typeface="Times New Roman"/>
                <a:cs typeface="Times New Roman"/>
              </a:rPr>
              <a:t>de</a:t>
            </a:r>
            <a:r>
              <a:rPr sz="2100" spc="-30"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50" dirty="0">
                <a:latin typeface="Times New Roman"/>
                <a:cs typeface="Times New Roman"/>
              </a:rPr>
              <a:t>variable</a:t>
            </a:r>
            <a:r>
              <a:rPr sz="2100" spc="-80" dirty="0">
                <a:latin typeface="Times New Roman"/>
                <a:cs typeface="Times New Roman"/>
              </a:rPr>
              <a:t> </a:t>
            </a:r>
            <a:r>
              <a:rPr sz="2100" spc="110" dirty="0">
                <a:latin typeface="Times New Roman"/>
                <a:cs typeface="Times New Roman"/>
              </a:rPr>
              <a:t>ou</a:t>
            </a:r>
            <a:r>
              <a:rPr sz="2100" spc="-80" dirty="0">
                <a:latin typeface="Times New Roman"/>
                <a:cs typeface="Times New Roman"/>
              </a:rPr>
              <a:t> </a:t>
            </a:r>
            <a:r>
              <a:rPr sz="2100" spc="110" dirty="0">
                <a:latin typeface="Times New Roman"/>
                <a:cs typeface="Times New Roman"/>
              </a:rPr>
              <a:t>de</a:t>
            </a:r>
            <a:r>
              <a:rPr sz="2100" spc="-35"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95" dirty="0">
                <a:latin typeface="Times New Roman"/>
                <a:cs typeface="Times New Roman"/>
              </a:rPr>
              <a:t>constante</a:t>
            </a:r>
            <a:r>
              <a:rPr sz="2100" spc="-15" dirty="0">
                <a:latin typeface="Times New Roman"/>
                <a:cs typeface="Times New Roman"/>
              </a:rPr>
              <a:t> </a:t>
            </a:r>
            <a:r>
              <a:rPr sz="2100" spc="60" dirty="0">
                <a:latin typeface="Times New Roman"/>
                <a:cs typeface="Times New Roman"/>
              </a:rPr>
              <a:t>(entier,</a:t>
            </a:r>
            <a:r>
              <a:rPr sz="2100" spc="-5" dirty="0">
                <a:latin typeface="Times New Roman"/>
                <a:cs typeface="Times New Roman"/>
              </a:rPr>
              <a:t> </a:t>
            </a:r>
            <a:r>
              <a:rPr sz="2100" spc="40" dirty="0">
                <a:latin typeface="Times New Roman"/>
                <a:cs typeface="Times New Roman"/>
              </a:rPr>
              <a:t>réel,</a:t>
            </a:r>
            <a:r>
              <a:rPr sz="2100" spc="30" dirty="0">
                <a:latin typeface="Times New Roman"/>
                <a:cs typeface="Times New Roman"/>
              </a:rPr>
              <a:t> </a:t>
            </a:r>
            <a:r>
              <a:rPr sz="2100" spc="75" dirty="0">
                <a:latin typeface="Times New Roman"/>
                <a:cs typeface="Times New Roman"/>
              </a:rPr>
              <a:t>booléen,</a:t>
            </a:r>
            <a:r>
              <a:rPr sz="2100" spc="-30" dirty="0">
                <a:latin typeface="Times New Roman"/>
                <a:cs typeface="Times New Roman"/>
              </a:rPr>
              <a:t> </a:t>
            </a:r>
            <a:r>
              <a:rPr sz="2100" spc="85" dirty="0">
                <a:latin typeface="Times New Roman"/>
                <a:cs typeface="Times New Roman"/>
              </a:rPr>
              <a:t>chaîne  </a:t>
            </a:r>
            <a:r>
              <a:rPr sz="2100" spc="110" dirty="0">
                <a:latin typeface="Times New Roman"/>
                <a:cs typeface="Times New Roman"/>
              </a:rPr>
              <a:t>de</a:t>
            </a:r>
            <a:r>
              <a:rPr sz="2100" spc="-110" dirty="0">
                <a:latin typeface="Times New Roman"/>
                <a:cs typeface="Times New Roman"/>
              </a:rPr>
              <a:t> </a:t>
            </a:r>
            <a:r>
              <a:rPr sz="2100" spc="5" dirty="0">
                <a:latin typeface="Times New Roman"/>
                <a:cs typeface="Times New Roman"/>
              </a:rPr>
              <a:t>caractères…)</a:t>
            </a:r>
            <a:endParaRPr sz="2100">
              <a:latin typeface="Times New Roman"/>
              <a:cs typeface="Times New Roman"/>
            </a:endParaRPr>
          </a:p>
          <a:p>
            <a:pPr marL="12700" marR="299085">
              <a:lnSpc>
                <a:spcPct val="100000"/>
              </a:lnSpc>
              <a:spcBef>
                <a:spcPts val="10"/>
              </a:spcBef>
            </a:pPr>
            <a:r>
              <a:rPr sz="2100" spc="40" dirty="0">
                <a:latin typeface="Times New Roman"/>
                <a:cs typeface="Times New Roman"/>
              </a:rPr>
              <a:t>Exemples</a:t>
            </a:r>
            <a:r>
              <a:rPr sz="2100" spc="-55" dirty="0">
                <a:latin typeface="Times New Roman"/>
                <a:cs typeface="Times New Roman"/>
              </a:rPr>
              <a:t> </a:t>
            </a:r>
            <a:r>
              <a:rPr sz="2100" spc="-50" dirty="0">
                <a:latin typeface="Times New Roman"/>
                <a:cs typeface="Times New Roman"/>
              </a:rPr>
              <a:t>: </a:t>
            </a:r>
            <a:r>
              <a:rPr sz="2100" spc="35" dirty="0">
                <a:latin typeface="Times New Roman"/>
                <a:cs typeface="Times New Roman"/>
              </a:rPr>
              <a:t>var</a:t>
            </a:r>
            <a:r>
              <a:rPr sz="2100" spc="-110" dirty="0">
                <a:latin typeface="Times New Roman"/>
                <a:cs typeface="Times New Roman"/>
              </a:rPr>
              <a:t> </a:t>
            </a:r>
            <a:r>
              <a:rPr sz="2100" spc="35" dirty="0">
                <a:latin typeface="Times New Roman"/>
                <a:cs typeface="Times New Roman"/>
              </a:rPr>
              <a:t>age</a:t>
            </a:r>
            <a:r>
              <a:rPr sz="2100" spc="-35" dirty="0">
                <a:latin typeface="Times New Roman"/>
                <a:cs typeface="Times New Roman"/>
              </a:rPr>
              <a:t> </a:t>
            </a:r>
            <a:r>
              <a:rPr sz="2100" spc="-50" dirty="0">
                <a:latin typeface="Times New Roman"/>
                <a:cs typeface="Times New Roman"/>
              </a:rPr>
              <a:t>:</a:t>
            </a:r>
            <a:r>
              <a:rPr sz="2100" spc="-30" dirty="0">
                <a:latin typeface="Times New Roman"/>
                <a:cs typeface="Times New Roman"/>
              </a:rPr>
              <a:t> </a:t>
            </a:r>
            <a:r>
              <a:rPr sz="2100" spc="55" dirty="0">
                <a:latin typeface="Times New Roman"/>
                <a:cs typeface="Times New Roman"/>
              </a:rPr>
              <a:t>réel</a:t>
            </a:r>
            <a:r>
              <a:rPr sz="2100" spc="20" dirty="0">
                <a:latin typeface="Times New Roman"/>
                <a:cs typeface="Times New Roman"/>
              </a:rPr>
              <a:t> </a:t>
            </a:r>
            <a:r>
              <a:rPr sz="2100" spc="-50" dirty="0">
                <a:latin typeface="Times New Roman"/>
                <a:cs typeface="Times New Roman"/>
              </a:rPr>
              <a:t>; </a:t>
            </a:r>
            <a:r>
              <a:rPr sz="2100" spc="35" dirty="0">
                <a:latin typeface="Times New Roman"/>
                <a:cs typeface="Times New Roman"/>
              </a:rPr>
              <a:t>var</a:t>
            </a:r>
            <a:r>
              <a:rPr sz="2100" spc="-110" dirty="0">
                <a:latin typeface="Times New Roman"/>
                <a:cs typeface="Times New Roman"/>
              </a:rPr>
              <a:t> </a:t>
            </a:r>
            <a:r>
              <a:rPr sz="2100" spc="20" dirty="0">
                <a:latin typeface="Times New Roman"/>
                <a:cs typeface="Times New Roman"/>
              </a:rPr>
              <a:t>sexe,</a:t>
            </a:r>
            <a:r>
              <a:rPr sz="2100" spc="-55" dirty="0">
                <a:latin typeface="Times New Roman"/>
                <a:cs typeface="Times New Roman"/>
              </a:rPr>
              <a:t> </a:t>
            </a:r>
            <a:r>
              <a:rPr sz="2100" spc="60" dirty="0">
                <a:latin typeface="Times New Roman"/>
                <a:cs typeface="Times New Roman"/>
              </a:rPr>
              <a:t>adresse,</a:t>
            </a:r>
            <a:r>
              <a:rPr sz="2100" spc="-30" dirty="0">
                <a:latin typeface="Times New Roman"/>
                <a:cs typeface="Times New Roman"/>
              </a:rPr>
              <a:t> </a:t>
            </a:r>
            <a:r>
              <a:rPr sz="2100" spc="10" dirty="0">
                <a:latin typeface="Times New Roman"/>
                <a:cs typeface="Times New Roman"/>
              </a:rPr>
              <a:t>ville</a:t>
            </a:r>
            <a:r>
              <a:rPr sz="2100" spc="-35" dirty="0">
                <a:latin typeface="Times New Roman"/>
                <a:cs typeface="Times New Roman"/>
              </a:rPr>
              <a:t> </a:t>
            </a:r>
            <a:r>
              <a:rPr sz="2100" spc="-50" dirty="0">
                <a:latin typeface="Times New Roman"/>
                <a:cs typeface="Times New Roman"/>
              </a:rPr>
              <a:t>: </a:t>
            </a:r>
            <a:r>
              <a:rPr sz="2100" spc="85" dirty="0">
                <a:latin typeface="Times New Roman"/>
                <a:cs typeface="Times New Roman"/>
              </a:rPr>
              <a:t>chaine</a:t>
            </a:r>
            <a:r>
              <a:rPr sz="2100" spc="-35" dirty="0">
                <a:latin typeface="Times New Roman"/>
                <a:cs typeface="Times New Roman"/>
              </a:rPr>
              <a:t> </a:t>
            </a:r>
            <a:r>
              <a:rPr sz="2100" spc="-50" dirty="0">
                <a:latin typeface="Times New Roman"/>
                <a:cs typeface="Times New Roman"/>
              </a:rPr>
              <a:t>; </a:t>
            </a:r>
            <a:r>
              <a:rPr sz="2100" spc="45" dirty="0">
                <a:latin typeface="Times New Roman"/>
                <a:cs typeface="Times New Roman"/>
              </a:rPr>
              <a:t>var</a:t>
            </a:r>
            <a:r>
              <a:rPr sz="2100" spc="-65" dirty="0">
                <a:latin typeface="Times New Roman"/>
                <a:cs typeface="Times New Roman"/>
              </a:rPr>
              <a:t> </a:t>
            </a:r>
            <a:r>
              <a:rPr sz="2100" spc="90" dirty="0">
                <a:latin typeface="Times New Roman"/>
                <a:cs typeface="Times New Roman"/>
              </a:rPr>
              <a:t>nbr_enfants</a:t>
            </a:r>
            <a:r>
              <a:rPr sz="2100" spc="-10" dirty="0">
                <a:latin typeface="Times New Roman"/>
                <a:cs typeface="Times New Roman"/>
              </a:rPr>
              <a:t> </a:t>
            </a:r>
            <a:r>
              <a:rPr sz="2100" spc="10" dirty="0">
                <a:latin typeface="Times New Roman"/>
                <a:cs typeface="Times New Roman"/>
              </a:rPr>
              <a:t>,</a:t>
            </a:r>
            <a:r>
              <a:rPr sz="2100" spc="-50" dirty="0">
                <a:latin typeface="Times New Roman"/>
                <a:cs typeface="Times New Roman"/>
              </a:rPr>
              <a:t> </a:t>
            </a:r>
            <a:r>
              <a:rPr sz="2100" spc="65" dirty="0">
                <a:latin typeface="Times New Roman"/>
                <a:cs typeface="Times New Roman"/>
              </a:rPr>
              <a:t>etage</a:t>
            </a:r>
            <a:r>
              <a:rPr sz="2100" spc="-40" dirty="0">
                <a:latin typeface="Times New Roman"/>
                <a:cs typeface="Times New Roman"/>
              </a:rPr>
              <a:t> </a:t>
            </a:r>
            <a:r>
              <a:rPr sz="2100" spc="-50" dirty="0">
                <a:latin typeface="Times New Roman"/>
                <a:cs typeface="Times New Roman"/>
              </a:rPr>
              <a:t>:  </a:t>
            </a:r>
            <a:r>
              <a:rPr sz="2100" spc="95" dirty="0">
                <a:latin typeface="Times New Roman"/>
                <a:cs typeface="Times New Roman"/>
              </a:rPr>
              <a:t>entier</a:t>
            </a:r>
            <a:r>
              <a:rPr sz="2100" spc="-75"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00087"/>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613642" y="2017298"/>
            <a:ext cx="9493885" cy="1628775"/>
          </a:xfrm>
          <a:prstGeom prst="rect">
            <a:avLst/>
          </a:prstGeom>
        </p:spPr>
        <p:txBody>
          <a:bodyPr vert="horz" wrap="square" lIns="0" tIns="13335" rIns="0" bIns="0" rtlCol="0">
            <a:spAutoFit/>
          </a:bodyPr>
          <a:lstStyle/>
          <a:p>
            <a:pPr marL="12700">
              <a:lnSpc>
                <a:spcPct val="100000"/>
              </a:lnSpc>
              <a:spcBef>
                <a:spcPts val="105"/>
              </a:spcBef>
            </a:pPr>
            <a:r>
              <a:rPr sz="2800" b="1" u="heavy" spc="-1870" dirty="0">
                <a:uFill>
                  <a:solidFill>
                    <a:srgbClr val="000000"/>
                  </a:solidFill>
                </a:uFill>
                <a:latin typeface="Times New Roman"/>
                <a:cs typeface="Times New Roman"/>
              </a:rPr>
              <a:t>L</a:t>
            </a:r>
            <a:r>
              <a:rPr sz="2800" b="1" spc="950" dirty="0">
                <a:latin typeface="Times New Roman"/>
                <a:cs typeface="Times New Roman"/>
              </a:rPr>
              <a:t> </a:t>
            </a:r>
            <a:r>
              <a:rPr sz="2800" b="1" u="heavy" spc="265" dirty="0">
                <a:uFill>
                  <a:solidFill>
                    <a:srgbClr val="000000"/>
                  </a:solidFill>
                </a:uFill>
                <a:latin typeface="Times New Roman"/>
                <a:cs typeface="Times New Roman"/>
              </a:rPr>
              <a:t>e</a:t>
            </a:r>
            <a:r>
              <a:rPr sz="2800" b="1" u="heavy" spc="-160" dirty="0">
                <a:uFill>
                  <a:solidFill>
                    <a:srgbClr val="000000"/>
                  </a:solidFill>
                </a:uFill>
                <a:latin typeface="Times New Roman"/>
                <a:cs typeface="Times New Roman"/>
              </a:rPr>
              <a:t> </a:t>
            </a:r>
            <a:r>
              <a:rPr sz="2800" b="1" u="heavy" spc="130" dirty="0">
                <a:uFill>
                  <a:solidFill>
                    <a:srgbClr val="000000"/>
                  </a:solidFill>
                </a:uFill>
                <a:latin typeface="Times New Roman"/>
                <a:cs typeface="Times New Roman"/>
              </a:rPr>
              <a:t>corps</a:t>
            </a:r>
            <a:r>
              <a:rPr sz="2800" b="1" u="heavy" spc="-160" dirty="0">
                <a:uFill>
                  <a:solidFill>
                    <a:srgbClr val="000000"/>
                  </a:solidFill>
                </a:uFill>
                <a:latin typeface="Times New Roman"/>
                <a:cs typeface="Times New Roman"/>
              </a:rPr>
              <a:t> </a:t>
            </a:r>
            <a:r>
              <a:rPr sz="2800" b="1" u="heavy" spc="220" dirty="0">
                <a:uFill>
                  <a:solidFill>
                    <a:srgbClr val="000000"/>
                  </a:solidFill>
                </a:uFill>
                <a:latin typeface="Times New Roman"/>
                <a:cs typeface="Times New Roman"/>
              </a:rPr>
              <a:t>de</a:t>
            </a:r>
            <a:r>
              <a:rPr sz="2800" b="1" u="heavy" spc="-105" dirty="0">
                <a:uFill>
                  <a:solidFill>
                    <a:srgbClr val="000000"/>
                  </a:solidFill>
                </a:uFill>
                <a:latin typeface="Times New Roman"/>
                <a:cs typeface="Times New Roman"/>
              </a:rPr>
              <a:t> </a:t>
            </a:r>
            <a:r>
              <a:rPr sz="2800" b="1" u="heavy" spc="114" dirty="0">
                <a:uFill>
                  <a:solidFill>
                    <a:srgbClr val="000000"/>
                  </a:solidFill>
                </a:uFill>
                <a:latin typeface="Times New Roman"/>
                <a:cs typeface="Times New Roman"/>
              </a:rPr>
              <a:t>l’algorithme</a:t>
            </a:r>
            <a:r>
              <a:rPr sz="2800" b="1" u="heavy" spc="-105" dirty="0">
                <a:uFill>
                  <a:solidFill>
                    <a:srgbClr val="000000"/>
                  </a:solidFill>
                </a:uFill>
                <a:latin typeface="Times New Roman"/>
                <a:cs typeface="Times New Roman"/>
              </a:rPr>
              <a:t> </a:t>
            </a:r>
            <a:r>
              <a:rPr sz="2800" b="1" u="heavy" spc="-140" dirty="0">
                <a:uFill>
                  <a:solidFill>
                    <a:srgbClr val="000000"/>
                  </a:solidFill>
                </a:uFill>
                <a:latin typeface="Times New Roman"/>
                <a:cs typeface="Times New Roman"/>
              </a:rPr>
              <a:t>:</a:t>
            </a:r>
            <a:endParaRPr sz="2800">
              <a:latin typeface="Times New Roman"/>
              <a:cs typeface="Times New Roman"/>
            </a:endParaRPr>
          </a:p>
          <a:p>
            <a:pPr>
              <a:lnSpc>
                <a:spcPct val="100000"/>
              </a:lnSpc>
              <a:spcBef>
                <a:spcPts val="20"/>
              </a:spcBef>
            </a:pPr>
            <a:endParaRPr sz="2950">
              <a:latin typeface="Times New Roman"/>
              <a:cs typeface="Times New Roman"/>
            </a:endParaRPr>
          </a:p>
          <a:p>
            <a:pPr marL="312420" indent="-300355">
              <a:lnSpc>
                <a:spcPts val="2500"/>
              </a:lnSpc>
              <a:buFont typeface="Arial"/>
              <a:buChar char="•"/>
              <a:tabLst>
                <a:tab pos="312420" algn="l"/>
                <a:tab pos="313055" algn="l"/>
              </a:tabLst>
            </a:pPr>
            <a:r>
              <a:rPr sz="2100" spc="75" dirty="0">
                <a:latin typeface="Times New Roman"/>
                <a:cs typeface="Times New Roman"/>
              </a:rPr>
              <a:t>Dans</a:t>
            </a:r>
            <a:r>
              <a:rPr sz="2100" spc="-70" dirty="0">
                <a:latin typeface="Times New Roman"/>
                <a:cs typeface="Times New Roman"/>
              </a:rPr>
              <a:t> </a:t>
            </a:r>
            <a:r>
              <a:rPr sz="2100" spc="75" dirty="0">
                <a:latin typeface="Times New Roman"/>
                <a:cs typeface="Times New Roman"/>
              </a:rPr>
              <a:t>cette</a:t>
            </a:r>
            <a:r>
              <a:rPr sz="2100" spc="-75" dirty="0">
                <a:latin typeface="Times New Roman"/>
                <a:cs typeface="Times New Roman"/>
              </a:rPr>
              <a:t> </a:t>
            </a:r>
            <a:r>
              <a:rPr sz="2100" spc="90" dirty="0">
                <a:latin typeface="Times New Roman"/>
                <a:cs typeface="Times New Roman"/>
              </a:rPr>
              <a:t>partie</a:t>
            </a:r>
            <a:r>
              <a:rPr sz="2100" spc="-95" dirty="0">
                <a:latin typeface="Times New Roman"/>
                <a:cs typeface="Times New Roman"/>
              </a:rPr>
              <a:t> </a:t>
            </a:r>
            <a:r>
              <a:rPr sz="2100" spc="95" dirty="0">
                <a:latin typeface="Times New Roman"/>
                <a:cs typeface="Times New Roman"/>
              </a:rPr>
              <a:t>de</a:t>
            </a:r>
            <a:r>
              <a:rPr sz="2100" spc="-30" dirty="0">
                <a:latin typeface="Times New Roman"/>
                <a:cs typeface="Times New Roman"/>
              </a:rPr>
              <a:t> </a:t>
            </a:r>
            <a:r>
              <a:rPr sz="2100" spc="35" dirty="0">
                <a:latin typeface="Times New Roman"/>
                <a:cs typeface="Times New Roman"/>
              </a:rPr>
              <a:t>l’algorithme</a:t>
            </a:r>
            <a:r>
              <a:rPr sz="2100" spc="-55" dirty="0">
                <a:latin typeface="Times New Roman"/>
                <a:cs typeface="Times New Roman"/>
              </a:rPr>
              <a:t> </a:t>
            </a:r>
            <a:r>
              <a:rPr sz="2100" spc="110" dirty="0">
                <a:latin typeface="Times New Roman"/>
                <a:cs typeface="Times New Roman"/>
              </a:rPr>
              <a:t>sont</a:t>
            </a:r>
            <a:r>
              <a:rPr sz="2100" spc="-60" dirty="0">
                <a:latin typeface="Times New Roman"/>
                <a:cs typeface="Times New Roman"/>
              </a:rPr>
              <a:t> </a:t>
            </a:r>
            <a:r>
              <a:rPr sz="2100" spc="50" dirty="0">
                <a:latin typeface="Times New Roman"/>
                <a:cs typeface="Times New Roman"/>
              </a:rPr>
              <a:t>placées</a:t>
            </a:r>
            <a:r>
              <a:rPr sz="2100" spc="-25" dirty="0">
                <a:latin typeface="Times New Roman"/>
                <a:cs typeface="Times New Roman"/>
              </a:rPr>
              <a:t> </a:t>
            </a:r>
            <a:r>
              <a:rPr sz="2100" spc="35" dirty="0">
                <a:latin typeface="Times New Roman"/>
                <a:cs typeface="Times New Roman"/>
              </a:rPr>
              <a:t>les</a:t>
            </a:r>
            <a:r>
              <a:rPr sz="2100" spc="-45" dirty="0">
                <a:latin typeface="Times New Roman"/>
                <a:cs typeface="Times New Roman"/>
              </a:rPr>
              <a:t> </a:t>
            </a:r>
            <a:r>
              <a:rPr sz="2100" spc="90" dirty="0">
                <a:latin typeface="Times New Roman"/>
                <a:cs typeface="Times New Roman"/>
              </a:rPr>
              <a:t>tâches</a:t>
            </a:r>
            <a:r>
              <a:rPr sz="2100" spc="-25" dirty="0">
                <a:latin typeface="Times New Roman"/>
                <a:cs typeface="Times New Roman"/>
              </a:rPr>
              <a:t> </a:t>
            </a:r>
            <a:r>
              <a:rPr sz="2100" spc="90" dirty="0">
                <a:latin typeface="Times New Roman"/>
                <a:cs typeface="Times New Roman"/>
              </a:rPr>
              <a:t>(instructions</a:t>
            </a:r>
            <a:r>
              <a:rPr sz="2100" spc="-65" dirty="0">
                <a:latin typeface="Times New Roman"/>
                <a:cs typeface="Times New Roman"/>
              </a:rPr>
              <a:t> </a:t>
            </a:r>
            <a:r>
              <a:rPr sz="2100" spc="85" dirty="0">
                <a:latin typeface="Times New Roman"/>
                <a:cs typeface="Times New Roman"/>
              </a:rPr>
              <a:t>opérations</a:t>
            </a:r>
            <a:endParaRPr sz="2100">
              <a:latin typeface="Times New Roman"/>
              <a:cs typeface="Times New Roman"/>
            </a:endParaRPr>
          </a:p>
          <a:p>
            <a:pPr marL="312420">
              <a:lnSpc>
                <a:spcPts val="3340"/>
              </a:lnSpc>
            </a:pPr>
            <a:r>
              <a:rPr sz="2100" spc="-260" dirty="0">
                <a:latin typeface="Times New Roman"/>
                <a:cs typeface="Times New Roman"/>
              </a:rPr>
              <a:t>…) </a:t>
            </a:r>
            <a:r>
              <a:rPr sz="2100" spc="75" dirty="0">
                <a:latin typeface="Times New Roman"/>
                <a:cs typeface="Times New Roman"/>
              </a:rPr>
              <a:t>à </a:t>
            </a:r>
            <a:r>
              <a:rPr sz="2100" spc="65" dirty="0">
                <a:latin typeface="Times New Roman"/>
                <a:cs typeface="Times New Roman"/>
              </a:rPr>
              <a:t>exécuter </a:t>
            </a:r>
            <a:r>
              <a:rPr sz="2100" spc="100" dirty="0">
                <a:latin typeface="Times New Roman"/>
                <a:cs typeface="Times New Roman"/>
              </a:rPr>
              <a:t>par </a:t>
            </a:r>
            <a:r>
              <a:rPr sz="2100" spc="105" dirty="0">
                <a:latin typeface="Times New Roman"/>
                <a:cs typeface="Times New Roman"/>
              </a:rPr>
              <a:t>notre</a:t>
            </a:r>
            <a:r>
              <a:rPr sz="2100" spc="-385" dirty="0">
                <a:latin typeface="Times New Roman"/>
                <a:cs typeface="Times New Roman"/>
              </a:rPr>
              <a:t> </a:t>
            </a:r>
            <a:r>
              <a:rPr sz="2100" spc="75" dirty="0">
                <a:latin typeface="Times New Roman"/>
                <a:cs typeface="Times New Roman"/>
              </a:rPr>
              <a:t>algorithme</a:t>
            </a:r>
            <a:r>
              <a:rPr sz="2800" spc="75" dirty="0">
                <a:latin typeface="Times New Roman"/>
                <a:cs typeface="Times New Roman"/>
              </a:rPr>
              <a:t>.</a:t>
            </a:r>
            <a:endParaRPr sz="2800">
              <a:latin typeface="Times New Roman"/>
              <a:cs typeface="Times New Roman"/>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854486"/>
            <a:ext cx="5894070" cy="506730"/>
          </a:xfrm>
          <a:prstGeom prst="rect">
            <a:avLst/>
          </a:prstGeom>
        </p:spPr>
        <p:txBody>
          <a:bodyPr vert="horz" wrap="square" lIns="0" tIns="13335" rIns="0" bIns="0" rtlCol="0">
            <a:spAutoFit/>
          </a:bodyPr>
          <a:lstStyle/>
          <a:p>
            <a:pPr marL="12700">
              <a:lnSpc>
                <a:spcPct val="100000"/>
              </a:lnSpc>
              <a:spcBef>
                <a:spcPts val="105"/>
              </a:spcBef>
            </a:pPr>
            <a:r>
              <a:rPr sz="3150" spc="-20" dirty="0"/>
              <a:t>PROPRIETE </a:t>
            </a:r>
            <a:r>
              <a:rPr sz="3150" spc="10" dirty="0"/>
              <a:t>DE </a:t>
            </a:r>
            <a:r>
              <a:rPr sz="3150" spc="-360" dirty="0"/>
              <a:t>L’</a:t>
            </a:r>
            <a:r>
              <a:rPr sz="3150" spc="-114" dirty="0"/>
              <a:t> </a:t>
            </a:r>
            <a:r>
              <a:rPr sz="3150" spc="-10" dirty="0"/>
              <a:t>ALGORITHME</a:t>
            </a:r>
            <a:endParaRPr sz="3150"/>
          </a:p>
        </p:txBody>
      </p:sp>
      <p:sp>
        <p:nvSpPr>
          <p:cNvPr id="3" name="object 3"/>
          <p:cNvSpPr txBox="1"/>
          <p:nvPr/>
        </p:nvSpPr>
        <p:spPr>
          <a:xfrm>
            <a:off x="165571" y="1637762"/>
            <a:ext cx="10074275" cy="5064125"/>
          </a:xfrm>
          <a:prstGeom prst="rect">
            <a:avLst/>
          </a:prstGeom>
        </p:spPr>
        <p:txBody>
          <a:bodyPr vert="horz" wrap="square" lIns="0" tIns="10795" rIns="0" bIns="0" rtlCol="0">
            <a:spAutoFit/>
          </a:bodyPr>
          <a:lstStyle/>
          <a:p>
            <a:pPr marL="958850" marR="147320">
              <a:lnSpc>
                <a:spcPct val="100499"/>
              </a:lnSpc>
              <a:spcBef>
                <a:spcPts val="85"/>
              </a:spcBef>
            </a:pPr>
            <a:r>
              <a:rPr sz="2100" spc="45" dirty="0">
                <a:latin typeface="Times New Roman"/>
                <a:cs typeface="Times New Roman"/>
              </a:rPr>
              <a:t>Selon</a:t>
            </a:r>
            <a:r>
              <a:rPr sz="2100" spc="-25" dirty="0">
                <a:latin typeface="Times New Roman"/>
                <a:cs typeface="Times New Roman"/>
              </a:rPr>
              <a:t> </a:t>
            </a:r>
            <a:r>
              <a:rPr sz="2100" b="1" spc="140" dirty="0">
                <a:latin typeface="Times New Roman"/>
                <a:cs typeface="Times New Roman"/>
              </a:rPr>
              <a:t>Donald</a:t>
            </a:r>
            <a:r>
              <a:rPr sz="2100" b="1" spc="-5" dirty="0">
                <a:latin typeface="Times New Roman"/>
                <a:cs typeface="Times New Roman"/>
              </a:rPr>
              <a:t> </a:t>
            </a:r>
            <a:r>
              <a:rPr sz="2100" b="1" spc="35" dirty="0">
                <a:latin typeface="Times New Roman"/>
                <a:cs typeface="Times New Roman"/>
              </a:rPr>
              <a:t>Ervin</a:t>
            </a:r>
            <a:r>
              <a:rPr sz="2100" b="1" spc="-45" dirty="0">
                <a:latin typeface="Times New Roman"/>
                <a:cs typeface="Times New Roman"/>
              </a:rPr>
              <a:t> </a:t>
            </a:r>
            <a:r>
              <a:rPr sz="2100" b="1" spc="100" dirty="0">
                <a:latin typeface="Times New Roman"/>
                <a:cs typeface="Times New Roman"/>
              </a:rPr>
              <a:t>Knuth</a:t>
            </a:r>
            <a:r>
              <a:rPr sz="2100" b="1" spc="-65" dirty="0">
                <a:latin typeface="Times New Roman"/>
                <a:cs typeface="Times New Roman"/>
              </a:rPr>
              <a:t> </a:t>
            </a:r>
            <a:r>
              <a:rPr sz="2100" spc="80" dirty="0">
                <a:latin typeface="Times New Roman"/>
                <a:cs typeface="Times New Roman"/>
              </a:rPr>
              <a:t>(informaticien</a:t>
            </a:r>
            <a:r>
              <a:rPr sz="2100" spc="-110" dirty="0">
                <a:latin typeface="Times New Roman"/>
                <a:cs typeface="Times New Roman"/>
              </a:rPr>
              <a:t> </a:t>
            </a:r>
            <a:r>
              <a:rPr sz="2100" spc="114" dirty="0">
                <a:latin typeface="Times New Roman"/>
                <a:cs typeface="Times New Roman"/>
              </a:rPr>
              <a:t>et</a:t>
            </a:r>
            <a:r>
              <a:rPr sz="2100" spc="-30" dirty="0">
                <a:latin typeface="Times New Roman"/>
                <a:cs typeface="Times New Roman"/>
              </a:rPr>
              <a:t> </a:t>
            </a:r>
            <a:r>
              <a:rPr sz="2100" spc="105" dirty="0">
                <a:latin typeface="Times New Roman"/>
                <a:cs typeface="Times New Roman"/>
              </a:rPr>
              <a:t>mathématicien</a:t>
            </a:r>
            <a:r>
              <a:rPr sz="2100" spc="-95" dirty="0">
                <a:latin typeface="Times New Roman"/>
                <a:cs typeface="Times New Roman"/>
              </a:rPr>
              <a:t> </a:t>
            </a:r>
            <a:r>
              <a:rPr sz="2100" spc="80" dirty="0">
                <a:latin typeface="Times New Roman"/>
                <a:cs typeface="Times New Roman"/>
              </a:rPr>
              <a:t>américain</a:t>
            </a:r>
            <a:r>
              <a:rPr sz="2100" spc="-50" dirty="0">
                <a:latin typeface="Times New Roman"/>
                <a:cs typeface="Times New Roman"/>
              </a:rPr>
              <a:t> </a:t>
            </a:r>
            <a:r>
              <a:rPr sz="2100" spc="120" dirty="0">
                <a:latin typeface="Times New Roman"/>
                <a:cs typeface="Times New Roman"/>
              </a:rPr>
              <a:t>né</a:t>
            </a:r>
            <a:r>
              <a:rPr sz="2100" spc="-85" dirty="0">
                <a:latin typeface="Times New Roman"/>
                <a:cs typeface="Times New Roman"/>
              </a:rPr>
              <a:t> </a:t>
            </a:r>
            <a:r>
              <a:rPr sz="2100" spc="120" dirty="0">
                <a:latin typeface="Times New Roman"/>
                <a:cs typeface="Times New Roman"/>
              </a:rPr>
              <a:t>en  </a:t>
            </a:r>
            <a:r>
              <a:rPr sz="2100" spc="-55" dirty="0">
                <a:latin typeface="Times New Roman"/>
                <a:cs typeface="Times New Roman"/>
              </a:rPr>
              <a:t>1938)</a:t>
            </a:r>
            <a:r>
              <a:rPr sz="2100" spc="-5" dirty="0">
                <a:latin typeface="Times New Roman"/>
                <a:cs typeface="Times New Roman"/>
              </a:rPr>
              <a:t> </a:t>
            </a:r>
            <a:r>
              <a:rPr sz="2100" spc="40" dirty="0">
                <a:latin typeface="Times New Roman"/>
                <a:cs typeface="Times New Roman"/>
              </a:rPr>
              <a:t>l’algorithme</a:t>
            </a:r>
            <a:r>
              <a:rPr sz="2100" spc="-85" dirty="0">
                <a:latin typeface="Times New Roman"/>
                <a:cs typeface="Times New Roman"/>
              </a:rPr>
              <a:t> </a:t>
            </a:r>
            <a:r>
              <a:rPr sz="2100" spc="95" dirty="0">
                <a:latin typeface="Times New Roman"/>
                <a:cs typeface="Times New Roman"/>
              </a:rPr>
              <a:t>doit</a:t>
            </a:r>
            <a:r>
              <a:rPr sz="2100" spc="-95" dirty="0">
                <a:latin typeface="Times New Roman"/>
                <a:cs typeface="Times New Roman"/>
              </a:rPr>
              <a:t> </a:t>
            </a:r>
            <a:r>
              <a:rPr sz="2100" spc="25" dirty="0">
                <a:latin typeface="Times New Roman"/>
                <a:cs typeface="Times New Roman"/>
              </a:rPr>
              <a:t>avoir</a:t>
            </a:r>
            <a:r>
              <a:rPr sz="2100" spc="-70" dirty="0">
                <a:latin typeface="Times New Roman"/>
                <a:cs typeface="Times New Roman"/>
              </a:rPr>
              <a:t> </a:t>
            </a:r>
            <a:r>
              <a:rPr sz="2100" spc="-55" dirty="0">
                <a:latin typeface="Times New Roman"/>
                <a:cs typeface="Times New Roman"/>
              </a:rPr>
              <a:t>5</a:t>
            </a:r>
            <a:r>
              <a:rPr sz="2100" spc="-35" dirty="0">
                <a:latin typeface="Times New Roman"/>
                <a:cs typeface="Times New Roman"/>
              </a:rPr>
              <a:t> </a:t>
            </a:r>
            <a:r>
              <a:rPr sz="2100" spc="80" dirty="0">
                <a:latin typeface="Times New Roman"/>
                <a:cs typeface="Times New Roman"/>
              </a:rPr>
              <a:t>propriétés</a:t>
            </a:r>
            <a:r>
              <a:rPr sz="2100" spc="-95" dirty="0">
                <a:latin typeface="Times New Roman"/>
                <a:cs typeface="Times New Roman"/>
              </a:rPr>
              <a:t> </a:t>
            </a:r>
            <a:r>
              <a:rPr sz="2100" spc="110" dirty="0">
                <a:latin typeface="Times New Roman"/>
                <a:cs typeface="Times New Roman"/>
              </a:rPr>
              <a:t>que</a:t>
            </a:r>
            <a:r>
              <a:rPr sz="2100" spc="-105" dirty="0">
                <a:latin typeface="Times New Roman"/>
                <a:cs typeface="Times New Roman"/>
              </a:rPr>
              <a:t> </a:t>
            </a:r>
            <a:r>
              <a:rPr sz="2100" spc="110" dirty="0">
                <a:latin typeface="Times New Roman"/>
                <a:cs typeface="Times New Roman"/>
              </a:rPr>
              <a:t>sont</a:t>
            </a:r>
            <a:r>
              <a:rPr sz="2100" spc="-50" dirty="0">
                <a:latin typeface="Times New Roman"/>
                <a:cs typeface="Times New Roman"/>
              </a:rPr>
              <a:t> :</a:t>
            </a:r>
            <a:endParaRPr sz="2100">
              <a:latin typeface="Times New Roman"/>
              <a:cs typeface="Times New Roman"/>
            </a:endParaRPr>
          </a:p>
          <a:p>
            <a:pPr>
              <a:lnSpc>
                <a:spcPct val="100000"/>
              </a:lnSpc>
            </a:pPr>
            <a:endParaRPr sz="1950">
              <a:latin typeface="Times New Roman"/>
              <a:cs typeface="Times New Roman"/>
            </a:endParaRPr>
          </a:p>
          <a:p>
            <a:pPr marL="412115" indent="-400050">
              <a:lnSpc>
                <a:spcPct val="100000"/>
              </a:lnSpc>
              <a:buAutoNum type="arabicPeriod"/>
              <a:tabLst>
                <a:tab pos="412115" algn="l"/>
                <a:tab pos="412750" algn="l"/>
              </a:tabLst>
            </a:pPr>
            <a:r>
              <a:rPr sz="1900" spc="80" dirty="0">
                <a:latin typeface="Times New Roman"/>
                <a:cs typeface="Times New Roman"/>
              </a:rPr>
              <a:t>finition</a:t>
            </a:r>
            <a:r>
              <a:rPr sz="1900" spc="-55" dirty="0">
                <a:latin typeface="Times New Roman"/>
                <a:cs typeface="Times New Roman"/>
              </a:rPr>
              <a:t> </a:t>
            </a:r>
            <a:r>
              <a:rPr sz="1900" spc="-35" dirty="0">
                <a:latin typeface="Times New Roman"/>
                <a:cs typeface="Times New Roman"/>
              </a:rPr>
              <a:t>:</a:t>
            </a:r>
            <a:r>
              <a:rPr sz="1900" spc="-25" dirty="0">
                <a:latin typeface="Times New Roman"/>
                <a:cs typeface="Times New Roman"/>
              </a:rPr>
              <a:t> </a:t>
            </a:r>
            <a:r>
              <a:rPr sz="1900" spc="160" dirty="0">
                <a:latin typeface="Times New Roman"/>
                <a:cs typeface="Times New Roman"/>
              </a:rPr>
              <a:t>un</a:t>
            </a:r>
            <a:r>
              <a:rPr sz="1900" spc="-90" dirty="0">
                <a:latin typeface="Times New Roman"/>
                <a:cs typeface="Times New Roman"/>
              </a:rPr>
              <a:t> </a:t>
            </a:r>
            <a:r>
              <a:rPr sz="1900" spc="85" dirty="0">
                <a:latin typeface="Times New Roman"/>
                <a:cs typeface="Times New Roman"/>
              </a:rPr>
              <a:t>algorithme</a:t>
            </a:r>
            <a:r>
              <a:rPr sz="1900" spc="-130" dirty="0">
                <a:latin typeface="Times New Roman"/>
                <a:cs typeface="Times New Roman"/>
              </a:rPr>
              <a:t> </a:t>
            </a:r>
            <a:r>
              <a:rPr sz="1900" spc="100" dirty="0">
                <a:latin typeface="Times New Roman"/>
                <a:cs typeface="Times New Roman"/>
              </a:rPr>
              <a:t>doit</a:t>
            </a:r>
            <a:r>
              <a:rPr sz="1900" spc="-55" dirty="0">
                <a:latin typeface="Times New Roman"/>
                <a:cs typeface="Times New Roman"/>
              </a:rPr>
              <a:t> </a:t>
            </a:r>
            <a:r>
              <a:rPr sz="1900" spc="90" dirty="0">
                <a:latin typeface="Times New Roman"/>
                <a:cs typeface="Times New Roman"/>
              </a:rPr>
              <a:t>toujours</a:t>
            </a:r>
            <a:r>
              <a:rPr sz="1900" spc="-100" dirty="0">
                <a:latin typeface="Times New Roman"/>
                <a:cs typeface="Times New Roman"/>
              </a:rPr>
              <a:t> </a:t>
            </a:r>
            <a:r>
              <a:rPr sz="1900" spc="55" dirty="0">
                <a:latin typeface="Times New Roman"/>
                <a:cs typeface="Times New Roman"/>
              </a:rPr>
              <a:t>se</a:t>
            </a:r>
            <a:r>
              <a:rPr sz="1900" spc="-65" dirty="0">
                <a:latin typeface="Times New Roman"/>
                <a:cs typeface="Times New Roman"/>
              </a:rPr>
              <a:t> </a:t>
            </a:r>
            <a:r>
              <a:rPr sz="1900" spc="105" dirty="0">
                <a:latin typeface="Times New Roman"/>
                <a:cs typeface="Times New Roman"/>
              </a:rPr>
              <a:t>terminer</a:t>
            </a:r>
            <a:r>
              <a:rPr sz="1900" spc="-135" dirty="0">
                <a:latin typeface="Times New Roman"/>
                <a:cs typeface="Times New Roman"/>
              </a:rPr>
              <a:t> </a:t>
            </a:r>
            <a:r>
              <a:rPr sz="1900" spc="80" dirty="0">
                <a:latin typeface="Times New Roman"/>
                <a:cs typeface="Times New Roman"/>
              </a:rPr>
              <a:t>après</a:t>
            </a:r>
            <a:r>
              <a:rPr sz="1900" spc="-100" dirty="0">
                <a:latin typeface="Times New Roman"/>
                <a:cs typeface="Times New Roman"/>
              </a:rPr>
              <a:t> </a:t>
            </a:r>
            <a:r>
              <a:rPr sz="1900" spc="160" dirty="0">
                <a:latin typeface="Times New Roman"/>
                <a:cs typeface="Times New Roman"/>
              </a:rPr>
              <a:t>un</a:t>
            </a:r>
            <a:r>
              <a:rPr sz="1900" spc="-30" dirty="0">
                <a:latin typeface="Times New Roman"/>
                <a:cs typeface="Times New Roman"/>
              </a:rPr>
              <a:t> </a:t>
            </a:r>
            <a:r>
              <a:rPr sz="1900" spc="125" dirty="0">
                <a:latin typeface="Times New Roman"/>
                <a:cs typeface="Times New Roman"/>
              </a:rPr>
              <a:t>nombre</a:t>
            </a:r>
            <a:r>
              <a:rPr sz="1900" spc="-90" dirty="0">
                <a:latin typeface="Times New Roman"/>
                <a:cs typeface="Times New Roman"/>
              </a:rPr>
              <a:t> </a:t>
            </a:r>
            <a:r>
              <a:rPr sz="1900" spc="50" dirty="0">
                <a:latin typeface="Times New Roman"/>
                <a:cs typeface="Times New Roman"/>
              </a:rPr>
              <a:t>fini</a:t>
            </a:r>
            <a:r>
              <a:rPr sz="1900" spc="-55" dirty="0">
                <a:latin typeface="Times New Roman"/>
                <a:cs typeface="Times New Roman"/>
              </a:rPr>
              <a:t> </a:t>
            </a:r>
            <a:r>
              <a:rPr sz="1900" spc="35" dirty="0">
                <a:latin typeface="Times New Roman"/>
                <a:cs typeface="Times New Roman"/>
              </a:rPr>
              <a:t>d’étapes,</a:t>
            </a:r>
            <a:endParaRPr sz="1900">
              <a:latin typeface="Times New Roman"/>
              <a:cs typeface="Times New Roman"/>
            </a:endParaRPr>
          </a:p>
          <a:p>
            <a:pPr>
              <a:lnSpc>
                <a:spcPct val="100000"/>
              </a:lnSpc>
              <a:spcBef>
                <a:spcPts val="15"/>
              </a:spcBef>
              <a:buAutoNum type="arabicPeriod"/>
            </a:pPr>
            <a:endParaRPr sz="2000">
              <a:latin typeface="Times New Roman"/>
              <a:cs typeface="Times New Roman"/>
            </a:endParaRPr>
          </a:p>
          <a:p>
            <a:pPr marL="413384" marR="5080" indent="-401320">
              <a:lnSpc>
                <a:spcPct val="101600"/>
              </a:lnSpc>
              <a:buAutoNum type="arabicPeriod"/>
              <a:tabLst>
                <a:tab pos="412115" algn="l"/>
                <a:tab pos="412750" algn="l"/>
              </a:tabLst>
            </a:pPr>
            <a:r>
              <a:rPr sz="1900" spc="85" dirty="0">
                <a:latin typeface="Times New Roman"/>
                <a:cs typeface="Times New Roman"/>
              </a:rPr>
              <a:t>définition</a:t>
            </a:r>
            <a:r>
              <a:rPr sz="1900" spc="-110" dirty="0">
                <a:latin typeface="Times New Roman"/>
                <a:cs typeface="Times New Roman"/>
              </a:rPr>
              <a:t> </a:t>
            </a:r>
            <a:r>
              <a:rPr sz="1900" spc="65" dirty="0">
                <a:latin typeface="Times New Roman"/>
                <a:cs typeface="Times New Roman"/>
              </a:rPr>
              <a:t>précise</a:t>
            </a:r>
            <a:r>
              <a:rPr sz="1900" spc="-60" dirty="0">
                <a:latin typeface="Times New Roman"/>
                <a:cs typeface="Times New Roman"/>
              </a:rPr>
              <a:t> </a:t>
            </a:r>
            <a:r>
              <a:rPr sz="1900" spc="-35" dirty="0">
                <a:latin typeface="Times New Roman"/>
                <a:cs typeface="Times New Roman"/>
              </a:rPr>
              <a:t>: </a:t>
            </a:r>
            <a:r>
              <a:rPr sz="1900" spc="105" dirty="0">
                <a:latin typeface="Times New Roman"/>
                <a:cs typeface="Times New Roman"/>
              </a:rPr>
              <a:t>chaque</a:t>
            </a:r>
            <a:r>
              <a:rPr sz="1900" spc="-100" dirty="0">
                <a:latin typeface="Times New Roman"/>
                <a:cs typeface="Times New Roman"/>
              </a:rPr>
              <a:t> </a:t>
            </a:r>
            <a:r>
              <a:rPr sz="1900" spc="100" dirty="0">
                <a:latin typeface="Times New Roman"/>
                <a:cs typeface="Times New Roman"/>
              </a:rPr>
              <a:t>étape</a:t>
            </a:r>
            <a:r>
              <a:rPr sz="1900" spc="-100" dirty="0">
                <a:latin typeface="Times New Roman"/>
                <a:cs typeface="Times New Roman"/>
              </a:rPr>
              <a:t> </a:t>
            </a:r>
            <a:r>
              <a:rPr sz="1900" spc="40" dirty="0">
                <a:latin typeface="Times New Roman"/>
                <a:cs typeface="Times New Roman"/>
              </a:rPr>
              <a:t>d’un</a:t>
            </a:r>
            <a:r>
              <a:rPr sz="1900" spc="-65" dirty="0">
                <a:latin typeface="Times New Roman"/>
                <a:cs typeface="Times New Roman"/>
              </a:rPr>
              <a:t> </a:t>
            </a:r>
            <a:r>
              <a:rPr sz="1900" spc="85" dirty="0">
                <a:latin typeface="Times New Roman"/>
                <a:cs typeface="Times New Roman"/>
              </a:rPr>
              <a:t>algorithme</a:t>
            </a:r>
            <a:r>
              <a:rPr sz="1900" spc="-125" dirty="0">
                <a:latin typeface="Times New Roman"/>
                <a:cs typeface="Times New Roman"/>
              </a:rPr>
              <a:t> </a:t>
            </a:r>
            <a:r>
              <a:rPr sz="1900" spc="100" dirty="0">
                <a:latin typeface="Times New Roman"/>
                <a:cs typeface="Times New Roman"/>
              </a:rPr>
              <a:t>doit</a:t>
            </a:r>
            <a:r>
              <a:rPr sz="1900" spc="-70" dirty="0">
                <a:latin typeface="Times New Roman"/>
                <a:cs typeface="Times New Roman"/>
              </a:rPr>
              <a:t> </a:t>
            </a:r>
            <a:r>
              <a:rPr sz="1900" spc="95" dirty="0">
                <a:latin typeface="Times New Roman"/>
                <a:cs typeface="Times New Roman"/>
              </a:rPr>
              <a:t>être</a:t>
            </a:r>
            <a:r>
              <a:rPr sz="1900" spc="-60" dirty="0">
                <a:latin typeface="Times New Roman"/>
                <a:cs typeface="Times New Roman"/>
              </a:rPr>
              <a:t> </a:t>
            </a:r>
            <a:r>
              <a:rPr sz="1900" b="1" spc="145" dirty="0">
                <a:latin typeface="Times New Roman"/>
                <a:cs typeface="Times New Roman"/>
              </a:rPr>
              <a:t>définie</a:t>
            </a:r>
            <a:r>
              <a:rPr sz="1900" b="1" spc="-95" dirty="0">
                <a:latin typeface="Times New Roman"/>
                <a:cs typeface="Times New Roman"/>
              </a:rPr>
              <a:t> </a:t>
            </a:r>
            <a:r>
              <a:rPr sz="1900" b="1" spc="125" dirty="0">
                <a:latin typeface="Times New Roman"/>
                <a:cs typeface="Times New Roman"/>
              </a:rPr>
              <a:t>précisément</a:t>
            </a:r>
            <a:r>
              <a:rPr sz="1900" spc="125" dirty="0">
                <a:latin typeface="Times New Roman"/>
                <a:cs typeface="Times New Roman"/>
              </a:rPr>
              <a:t>,</a:t>
            </a:r>
            <a:r>
              <a:rPr sz="1900" spc="-15" dirty="0">
                <a:latin typeface="Times New Roman"/>
                <a:cs typeface="Times New Roman"/>
              </a:rPr>
              <a:t> </a:t>
            </a:r>
            <a:r>
              <a:rPr sz="1900" spc="40" dirty="0">
                <a:latin typeface="Times New Roman"/>
                <a:cs typeface="Times New Roman"/>
              </a:rPr>
              <a:t>les</a:t>
            </a:r>
            <a:r>
              <a:rPr sz="1900" spc="-90" dirty="0">
                <a:latin typeface="Times New Roman"/>
                <a:cs typeface="Times New Roman"/>
              </a:rPr>
              <a:t> </a:t>
            </a:r>
            <a:r>
              <a:rPr sz="1900" spc="85" dirty="0">
                <a:latin typeface="Times New Roman"/>
                <a:cs typeface="Times New Roman"/>
              </a:rPr>
              <a:t>actions  </a:t>
            </a:r>
            <a:r>
              <a:rPr sz="1900" spc="80" dirty="0">
                <a:latin typeface="Times New Roman"/>
                <a:cs typeface="Times New Roman"/>
              </a:rPr>
              <a:t>à</a:t>
            </a:r>
            <a:r>
              <a:rPr sz="1900" spc="-90" dirty="0">
                <a:latin typeface="Times New Roman"/>
                <a:cs typeface="Times New Roman"/>
              </a:rPr>
              <a:t> </a:t>
            </a:r>
            <a:r>
              <a:rPr sz="1900" spc="65" dirty="0">
                <a:latin typeface="Times New Roman"/>
                <a:cs typeface="Times New Roman"/>
              </a:rPr>
              <a:t>effectuer</a:t>
            </a:r>
            <a:r>
              <a:rPr sz="1900" spc="-114" dirty="0">
                <a:latin typeface="Times New Roman"/>
                <a:cs typeface="Times New Roman"/>
              </a:rPr>
              <a:t> </a:t>
            </a:r>
            <a:r>
              <a:rPr sz="1900" spc="75" dirty="0">
                <a:latin typeface="Times New Roman"/>
                <a:cs typeface="Times New Roman"/>
              </a:rPr>
              <a:t>doivent</a:t>
            </a:r>
            <a:r>
              <a:rPr sz="1900" spc="-114" dirty="0">
                <a:latin typeface="Times New Roman"/>
                <a:cs typeface="Times New Roman"/>
              </a:rPr>
              <a:t> </a:t>
            </a:r>
            <a:r>
              <a:rPr sz="1900" spc="95" dirty="0">
                <a:latin typeface="Times New Roman"/>
                <a:cs typeface="Times New Roman"/>
              </a:rPr>
              <a:t>être</a:t>
            </a:r>
            <a:r>
              <a:rPr sz="1900" spc="-105" dirty="0">
                <a:latin typeface="Times New Roman"/>
                <a:cs typeface="Times New Roman"/>
              </a:rPr>
              <a:t> </a:t>
            </a:r>
            <a:r>
              <a:rPr sz="1900" spc="55" dirty="0">
                <a:latin typeface="Times New Roman"/>
                <a:cs typeface="Times New Roman"/>
              </a:rPr>
              <a:t>spécifiées</a:t>
            </a:r>
            <a:r>
              <a:rPr sz="1900" spc="-100" dirty="0">
                <a:latin typeface="Times New Roman"/>
                <a:cs typeface="Times New Roman"/>
              </a:rPr>
              <a:t> </a:t>
            </a:r>
            <a:r>
              <a:rPr sz="1900" spc="95" dirty="0">
                <a:latin typeface="Times New Roman"/>
                <a:cs typeface="Times New Roman"/>
              </a:rPr>
              <a:t>rigoureusement</a:t>
            </a:r>
            <a:r>
              <a:rPr sz="1900" spc="-135" dirty="0">
                <a:latin typeface="Times New Roman"/>
                <a:cs typeface="Times New Roman"/>
              </a:rPr>
              <a:t> </a:t>
            </a:r>
            <a:r>
              <a:rPr sz="1900" spc="114" dirty="0">
                <a:latin typeface="Times New Roman"/>
                <a:cs typeface="Times New Roman"/>
              </a:rPr>
              <a:t>et</a:t>
            </a:r>
            <a:r>
              <a:rPr sz="1900" spc="-75" dirty="0">
                <a:latin typeface="Times New Roman"/>
                <a:cs typeface="Times New Roman"/>
              </a:rPr>
              <a:t> </a:t>
            </a:r>
            <a:r>
              <a:rPr sz="1900" spc="85" dirty="0">
                <a:latin typeface="Times New Roman"/>
                <a:cs typeface="Times New Roman"/>
              </a:rPr>
              <a:t>sans</a:t>
            </a:r>
            <a:r>
              <a:rPr sz="1900" spc="-120" dirty="0">
                <a:latin typeface="Times New Roman"/>
                <a:cs typeface="Times New Roman"/>
              </a:rPr>
              <a:t> </a:t>
            </a:r>
            <a:r>
              <a:rPr sz="1900" spc="90" dirty="0">
                <a:latin typeface="Times New Roman"/>
                <a:cs typeface="Times New Roman"/>
              </a:rPr>
              <a:t>ambiguïté</a:t>
            </a:r>
            <a:r>
              <a:rPr sz="1900" spc="-110" dirty="0">
                <a:latin typeface="Times New Roman"/>
                <a:cs typeface="Times New Roman"/>
              </a:rPr>
              <a:t> </a:t>
            </a:r>
            <a:r>
              <a:rPr sz="1900" spc="114" dirty="0">
                <a:latin typeface="Times New Roman"/>
                <a:cs typeface="Times New Roman"/>
              </a:rPr>
              <a:t>pour</a:t>
            </a:r>
            <a:r>
              <a:rPr sz="1900" spc="-114" dirty="0">
                <a:latin typeface="Times New Roman"/>
                <a:cs typeface="Times New Roman"/>
              </a:rPr>
              <a:t> </a:t>
            </a:r>
            <a:r>
              <a:rPr sz="1900" spc="105" dirty="0">
                <a:latin typeface="Times New Roman"/>
                <a:cs typeface="Times New Roman"/>
              </a:rPr>
              <a:t>chaque</a:t>
            </a:r>
            <a:r>
              <a:rPr sz="1900" spc="-125" dirty="0">
                <a:latin typeface="Times New Roman"/>
                <a:cs typeface="Times New Roman"/>
              </a:rPr>
              <a:t> </a:t>
            </a:r>
            <a:r>
              <a:rPr sz="1900" spc="35" dirty="0">
                <a:latin typeface="Times New Roman"/>
                <a:cs typeface="Times New Roman"/>
              </a:rPr>
              <a:t>cas,</a:t>
            </a:r>
            <a:endParaRPr sz="1900">
              <a:latin typeface="Times New Roman"/>
              <a:cs typeface="Times New Roman"/>
            </a:endParaRPr>
          </a:p>
          <a:p>
            <a:pPr>
              <a:lnSpc>
                <a:spcPct val="100000"/>
              </a:lnSpc>
              <a:spcBef>
                <a:spcPts val="15"/>
              </a:spcBef>
              <a:buAutoNum type="arabicPeriod"/>
            </a:pPr>
            <a:endParaRPr sz="2000">
              <a:latin typeface="Times New Roman"/>
              <a:cs typeface="Times New Roman"/>
            </a:endParaRPr>
          </a:p>
          <a:p>
            <a:pPr marL="413384" marR="572770" indent="-401320">
              <a:lnSpc>
                <a:spcPct val="101600"/>
              </a:lnSpc>
              <a:buAutoNum type="arabicPeriod"/>
              <a:tabLst>
                <a:tab pos="412115" algn="l"/>
                <a:tab pos="412750" algn="l"/>
              </a:tabLst>
            </a:pPr>
            <a:r>
              <a:rPr sz="1900" spc="100" dirty="0">
                <a:latin typeface="Times New Roman"/>
                <a:cs typeface="Times New Roman"/>
              </a:rPr>
              <a:t>entrées</a:t>
            </a:r>
            <a:r>
              <a:rPr sz="1900" spc="-40" dirty="0">
                <a:latin typeface="Times New Roman"/>
                <a:cs typeface="Times New Roman"/>
              </a:rPr>
              <a:t> </a:t>
            </a:r>
            <a:r>
              <a:rPr sz="1900" spc="-35" dirty="0">
                <a:latin typeface="Times New Roman"/>
                <a:cs typeface="Times New Roman"/>
              </a:rPr>
              <a:t>:</a:t>
            </a:r>
            <a:r>
              <a:rPr sz="1900" spc="-65" dirty="0">
                <a:latin typeface="Times New Roman"/>
                <a:cs typeface="Times New Roman"/>
              </a:rPr>
              <a:t> </a:t>
            </a:r>
            <a:r>
              <a:rPr sz="1900" spc="170" dirty="0">
                <a:latin typeface="Times New Roman"/>
                <a:cs typeface="Times New Roman"/>
              </a:rPr>
              <a:t>un</a:t>
            </a:r>
            <a:r>
              <a:rPr sz="1900" spc="-90" dirty="0">
                <a:latin typeface="Times New Roman"/>
                <a:cs typeface="Times New Roman"/>
              </a:rPr>
              <a:t> </a:t>
            </a:r>
            <a:r>
              <a:rPr sz="1900" spc="85" dirty="0">
                <a:latin typeface="Times New Roman"/>
                <a:cs typeface="Times New Roman"/>
              </a:rPr>
              <a:t>algorithme</a:t>
            </a:r>
            <a:r>
              <a:rPr sz="1900" spc="-110" dirty="0">
                <a:latin typeface="Times New Roman"/>
                <a:cs typeface="Times New Roman"/>
              </a:rPr>
              <a:t> </a:t>
            </a:r>
            <a:r>
              <a:rPr sz="1900" spc="120" dirty="0">
                <a:latin typeface="Times New Roman"/>
                <a:cs typeface="Times New Roman"/>
              </a:rPr>
              <a:t>prend</a:t>
            </a:r>
            <a:r>
              <a:rPr sz="1900" spc="-80" dirty="0">
                <a:latin typeface="Times New Roman"/>
                <a:cs typeface="Times New Roman"/>
              </a:rPr>
              <a:t> </a:t>
            </a:r>
            <a:r>
              <a:rPr sz="1900" spc="90" dirty="0">
                <a:latin typeface="Times New Roman"/>
                <a:cs typeface="Times New Roman"/>
              </a:rPr>
              <a:t>des</a:t>
            </a:r>
            <a:r>
              <a:rPr sz="1900" spc="-100" dirty="0">
                <a:latin typeface="Times New Roman"/>
                <a:cs typeface="Times New Roman"/>
              </a:rPr>
              <a:t> </a:t>
            </a:r>
            <a:r>
              <a:rPr sz="1900" spc="100" dirty="0">
                <a:latin typeface="Times New Roman"/>
                <a:cs typeface="Times New Roman"/>
              </a:rPr>
              <a:t>éléments</a:t>
            </a:r>
            <a:r>
              <a:rPr sz="1900" spc="-100" dirty="0">
                <a:latin typeface="Times New Roman"/>
                <a:cs typeface="Times New Roman"/>
              </a:rPr>
              <a:t> </a:t>
            </a:r>
            <a:r>
              <a:rPr sz="1900" spc="114" dirty="0">
                <a:latin typeface="Times New Roman"/>
                <a:cs typeface="Times New Roman"/>
              </a:rPr>
              <a:t>en</a:t>
            </a:r>
            <a:r>
              <a:rPr sz="1900" spc="-70" dirty="0">
                <a:latin typeface="Times New Roman"/>
                <a:cs typeface="Times New Roman"/>
              </a:rPr>
              <a:t> </a:t>
            </a:r>
            <a:r>
              <a:rPr sz="1900" spc="95" dirty="0">
                <a:latin typeface="Times New Roman"/>
                <a:cs typeface="Times New Roman"/>
              </a:rPr>
              <a:t>entrées</a:t>
            </a:r>
            <a:r>
              <a:rPr sz="1900" spc="-120" dirty="0">
                <a:latin typeface="Times New Roman"/>
                <a:cs typeface="Times New Roman"/>
              </a:rPr>
              <a:t> </a:t>
            </a:r>
            <a:r>
              <a:rPr sz="1900" spc="95" dirty="0">
                <a:latin typeface="Times New Roman"/>
                <a:cs typeface="Times New Roman"/>
              </a:rPr>
              <a:t>qui</a:t>
            </a:r>
            <a:r>
              <a:rPr sz="1900" spc="-35" dirty="0">
                <a:latin typeface="Times New Roman"/>
                <a:cs typeface="Times New Roman"/>
              </a:rPr>
              <a:t> </a:t>
            </a:r>
            <a:r>
              <a:rPr sz="1900" spc="110" dirty="0">
                <a:latin typeface="Times New Roman"/>
                <a:cs typeface="Times New Roman"/>
              </a:rPr>
              <a:t>sont</a:t>
            </a:r>
            <a:r>
              <a:rPr sz="1900" spc="-80" dirty="0">
                <a:latin typeface="Times New Roman"/>
                <a:cs typeface="Times New Roman"/>
              </a:rPr>
              <a:t> </a:t>
            </a:r>
            <a:r>
              <a:rPr sz="1900" spc="75" dirty="0">
                <a:latin typeface="Times New Roman"/>
                <a:cs typeface="Times New Roman"/>
              </a:rPr>
              <a:t>pris</a:t>
            </a:r>
            <a:r>
              <a:rPr sz="1900" spc="-120" dirty="0">
                <a:latin typeface="Times New Roman"/>
                <a:cs typeface="Times New Roman"/>
              </a:rPr>
              <a:t> </a:t>
            </a:r>
            <a:r>
              <a:rPr sz="1900" spc="110" dirty="0">
                <a:latin typeface="Times New Roman"/>
                <a:cs typeface="Times New Roman"/>
              </a:rPr>
              <a:t>dans</a:t>
            </a:r>
            <a:r>
              <a:rPr sz="1900" spc="-75" dirty="0">
                <a:latin typeface="Times New Roman"/>
                <a:cs typeface="Times New Roman"/>
              </a:rPr>
              <a:t> </a:t>
            </a:r>
            <a:r>
              <a:rPr sz="1900" spc="170" dirty="0">
                <a:latin typeface="Times New Roman"/>
                <a:cs typeface="Times New Roman"/>
              </a:rPr>
              <a:t>un</a:t>
            </a:r>
            <a:r>
              <a:rPr sz="1900" spc="-50" dirty="0">
                <a:latin typeface="Times New Roman"/>
                <a:cs typeface="Times New Roman"/>
              </a:rPr>
              <a:t> </a:t>
            </a:r>
            <a:r>
              <a:rPr sz="1900" b="1" spc="170" dirty="0">
                <a:latin typeface="Times New Roman"/>
                <a:cs typeface="Times New Roman"/>
              </a:rPr>
              <a:t>ensemble  </a:t>
            </a:r>
            <a:r>
              <a:rPr sz="1900" b="1" spc="70" dirty="0">
                <a:latin typeface="Times New Roman"/>
                <a:cs typeface="Times New Roman"/>
              </a:rPr>
              <a:t>d’objets</a:t>
            </a:r>
            <a:r>
              <a:rPr sz="1900" b="1" spc="-130" dirty="0">
                <a:latin typeface="Times New Roman"/>
                <a:cs typeface="Times New Roman"/>
              </a:rPr>
              <a:t> </a:t>
            </a:r>
            <a:r>
              <a:rPr sz="1900" b="1" spc="120" dirty="0">
                <a:latin typeface="Times New Roman"/>
                <a:cs typeface="Times New Roman"/>
              </a:rPr>
              <a:t>spécifié</a:t>
            </a:r>
            <a:r>
              <a:rPr sz="1900" spc="120" dirty="0">
                <a:latin typeface="Times New Roman"/>
                <a:cs typeface="Times New Roman"/>
              </a:rPr>
              <a:t>,</a:t>
            </a:r>
            <a:endParaRPr sz="1900">
              <a:latin typeface="Times New Roman"/>
              <a:cs typeface="Times New Roman"/>
            </a:endParaRPr>
          </a:p>
          <a:p>
            <a:pPr>
              <a:lnSpc>
                <a:spcPct val="100000"/>
              </a:lnSpc>
              <a:buAutoNum type="arabicPeriod"/>
            </a:pPr>
            <a:endParaRPr sz="2000">
              <a:latin typeface="Times New Roman"/>
              <a:cs typeface="Times New Roman"/>
            </a:endParaRPr>
          </a:p>
          <a:p>
            <a:pPr marL="413384" marR="45085" indent="-401320">
              <a:lnSpc>
                <a:spcPct val="101600"/>
              </a:lnSpc>
              <a:spcBef>
                <a:spcPts val="5"/>
              </a:spcBef>
              <a:buAutoNum type="arabicPeriod"/>
              <a:tabLst>
                <a:tab pos="412115" algn="l"/>
                <a:tab pos="412750" algn="l"/>
              </a:tabLst>
            </a:pPr>
            <a:r>
              <a:rPr sz="1900" spc="75" dirty="0">
                <a:latin typeface="Times New Roman"/>
                <a:cs typeface="Times New Roman"/>
              </a:rPr>
              <a:t>sorties</a:t>
            </a:r>
            <a:r>
              <a:rPr sz="1900" spc="-55" dirty="0">
                <a:latin typeface="Times New Roman"/>
                <a:cs typeface="Times New Roman"/>
              </a:rPr>
              <a:t> </a:t>
            </a:r>
            <a:r>
              <a:rPr sz="1900" spc="-35" dirty="0">
                <a:latin typeface="Times New Roman"/>
                <a:cs typeface="Times New Roman"/>
              </a:rPr>
              <a:t>:</a:t>
            </a:r>
            <a:r>
              <a:rPr sz="1900" spc="-15" dirty="0">
                <a:latin typeface="Times New Roman"/>
                <a:cs typeface="Times New Roman"/>
              </a:rPr>
              <a:t> </a:t>
            </a:r>
            <a:r>
              <a:rPr sz="1900" spc="160" dirty="0">
                <a:latin typeface="Times New Roman"/>
                <a:cs typeface="Times New Roman"/>
              </a:rPr>
              <a:t>un</a:t>
            </a:r>
            <a:r>
              <a:rPr sz="1900" spc="-70" dirty="0">
                <a:latin typeface="Times New Roman"/>
                <a:cs typeface="Times New Roman"/>
              </a:rPr>
              <a:t> </a:t>
            </a:r>
            <a:r>
              <a:rPr sz="1900" spc="85" dirty="0">
                <a:latin typeface="Times New Roman"/>
                <a:cs typeface="Times New Roman"/>
              </a:rPr>
              <a:t>algorithme</a:t>
            </a:r>
            <a:r>
              <a:rPr sz="1900" spc="-140" dirty="0">
                <a:latin typeface="Times New Roman"/>
                <a:cs typeface="Times New Roman"/>
              </a:rPr>
              <a:t> </a:t>
            </a:r>
            <a:r>
              <a:rPr sz="1900" spc="135" dirty="0">
                <a:latin typeface="Times New Roman"/>
                <a:cs typeface="Times New Roman"/>
              </a:rPr>
              <a:t>donne</a:t>
            </a:r>
            <a:r>
              <a:rPr sz="1900" spc="-125" dirty="0">
                <a:latin typeface="Times New Roman"/>
                <a:cs typeface="Times New Roman"/>
              </a:rPr>
              <a:t> </a:t>
            </a:r>
            <a:r>
              <a:rPr sz="1900" spc="125" dirty="0">
                <a:latin typeface="Times New Roman"/>
                <a:cs typeface="Times New Roman"/>
              </a:rPr>
              <a:t>en</a:t>
            </a:r>
            <a:r>
              <a:rPr sz="1900" spc="-65" dirty="0">
                <a:latin typeface="Times New Roman"/>
                <a:cs typeface="Times New Roman"/>
              </a:rPr>
              <a:t> </a:t>
            </a:r>
            <a:r>
              <a:rPr sz="1900" spc="75" dirty="0">
                <a:latin typeface="Times New Roman"/>
                <a:cs typeface="Times New Roman"/>
              </a:rPr>
              <a:t>sorties</a:t>
            </a:r>
            <a:r>
              <a:rPr sz="1900" spc="-95" dirty="0">
                <a:latin typeface="Times New Roman"/>
                <a:cs typeface="Times New Roman"/>
              </a:rPr>
              <a:t> </a:t>
            </a:r>
            <a:r>
              <a:rPr sz="1900" spc="85" dirty="0">
                <a:latin typeface="Times New Roman"/>
                <a:cs typeface="Times New Roman"/>
              </a:rPr>
              <a:t>des</a:t>
            </a:r>
            <a:r>
              <a:rPr sz="1900" spc="-75" dirty="0">
                <a:latin typeface="Times New Roman"/>
                <a:cs typeface="Times New Roman"/>
              </a:rPr>
              <a:t> </a:t>
            </a:r>
            <a:r>
              <a:rPr sz="1900" spc="100" dirty="0">
                <a:latin typeface="Times New Roman"/>
                <a:cs typeface="Times New Roman"/>
              </a:rPr>
              <a:t>éléments</a:t>
            </a:r>
            <a:r>
              <a:rPr sz="1900" spc="-110" dirty="0">
                <a:latin typeface="Times New Roman"/>
                <a:cs typeface="Times New Roman"/>
              </a:rPr>
              <a:t> </a:t>
            </a:r>
            <a:r>
              <a:rPr sz="1900" spc="80" dirty="0">
                <a:latin typeface="Times New Roman"/>
                <a:cs typeface="Times New Roman"/>
              </a:rPr>
              <a:t>ayant</a:t>
            </a:r>
            <a:r>
              <a:rPr sz="1900" spc="-90" dirty="0">
                <a:latin typeface="Times New Roman"/>
                <a:cs typeface="Times New Roman"/>
              </a:rPr>
              <a:t> </a:t>
            </a:r>
            <a:r>
              <a:rPr sz="1900" spc="140" dirty="0">
                <a:latin typeface="Times New Roman"/>
                <a:cs typeface="Times New Roman"/>
              </a:rPr>
              <a:t>une</a:t>
            </a:r>
            <a:r>
              <a:rPr sz="1900" spc="-55" dirty="0">
                <a:latin typeface="Times New Roman"/>
                <a:cs typeface="Times New Roman"/>
              </a:rPr>
              <a:t> </a:t>
            </a:r>
            <a:r>
              <a:rPr sz="1900" b="1" spc="114" dirty="0">
                <a:latin typeface="Times New Roman"/>
                <a:cs typeface="Times New Roman"/>
              </a:rPr>
              <a:t>relation</a:t>
            </a:r>
            <a:r>
              <a:rPr sz="1900" b="1" spc="-85" dirty="0">
                <a:latin typeface="Times New Roman"/>
                <a:cs typeface="Times New Roman"/>
              </a:rPr>
              <a:t> </a:t>
            </a:r>
            <a:r>
              <a:rPr sz="1900" b="1" spc="135" dirty="0">
                <a:latin typeface="Times New Roman"/>
                <a:cs typeface="Times New Roman"/>
              </a:rPr>
              <a:t>spécifiée</a:t>
            </a:r>
            <a:r>
              <a:rPr sz="1900" b="1" spc="-120" dirty="0">
                <a:latin typeface="Times New Roman"/>
                <a:cs typeface="Times New Roman"/>
              </a:rPr>
              <a:t> </a:t>
            </a:r>
            <a:r>
              <a:rPr sz="1900" b="1" spc="75" dirty="0">
                <a:latin typeface="Times New Roman"/>
                <a:cs typeface="Times New Roman"/>
              </a:rPr>
              <a:t>avec</a:t>
            </a:r>
            <a:r>
              <a:rPr sz="1900" b="1" spc="-75" dirty="0">
                <a:latin typeface="Times New Roman"/>
                <a:cs typeface="Times New Roman"/>
              </a:rPr>
              <a:t> </a:t>
            </a:r>
            <a:r>
              <a:rPr sz="1900" b="1" spc="145" dirty="0">
                <a:latin typeface="Times New Roman"/>
                <a:cs typeface="Times New Roman"/>
              </a:rPr>
              <a:t>les  </a:t>
            </a:r>
            <a:r>
              <a:rPr sz="1900" b="1" spc="125" dirty="0">
                <a:latin typeface="Times New Roman"/>
                <a:cs typeface="Times New Roman"/>
              </a:rPr>
              <a:t>entrées</a:t>
            </a:r>
            <a:r>
              <a:rPr sz="1900" spc="125" dirty="0">
                <a:latin typeface="Times New Roman"/>
                <a:cs typeface="Times New Roman"/>
              </a:rPr>
              <a:t>,</a:t>
            </a:r>
            <a:endParaRPr sz="1900">
              <a:latin typeface="Times New Roman"/>
              <a:cs typeface="Times New Roman"/>
            </a:endParaRPr>
          </a:p>
          <a:p>
            <a:pPr>
              <a:lnSpc>
                <a:spcPct val="100000"/>
              </a:lnSpc>
              <a:spcBef>
                <a:spcPts val="15"/>
              </a:spcBef>
              <a:buAutoNum type="arabicPeriod"/>
            </a:pPr>
            <a:endParaRPr sz="2000">
              <a:latin typeface="Times New Roman"/>
              <a:cs typeface="Times New Roman"/>
            </a:endParaRPr>
          </a:p>
          <a:p>
            <a:pPr marL="413384" marR="15240" indent="-401320">
              <a:lnSpc>
                <a:spcPct val="101600"/>
              </a:lnSpc>
              <a:buAutoNum type="arabicPeriod"/>
              <a:tabLst>
                <a:tab pos="412115" algn="l"/>
                <a:tab pos="412750" algn="l"/>
              </a:tabLst>
            </a:pPr>
            <a:r>
              <a:rPr sz="1900" spc="125" dirty="0">
                <a:latin typeface="Times New Roman"/>
                <a:cs typeface="Times New Roman"/>
              </a:rPr>
              <a:t>rendement</a:t>
            </a:r>
            <a:r>
              <a:rPr sz="1900" spc="-80" dirty="0">
                <a:latin typeface="Times New Roman"/>
                <a:cs typeface="Times New Roman"/>
              </a:rPr>
              <a:t> </a:t>
            </a:r>
            <a:r>
              <a:rPr sz="1900" spc="-35" dirty="0">
                <a:latin typeface="Times New Roman"/>
                <a:cs typeface="Times New Roman"/>
              </a:rPr>
              <a:t>:</a:t>
            </a:r>
            <a:r>
              <a:rPr sz="1900" spc="-5" dirty="0">
                <a:latin typeface="Times New Roman"/>
                <a:cs typeface="Times New Roman"/>
              </a:rPr>
              <a:t> </a:t>
            </a:r>
            <a:r>
              <a:rPr sz="1900" spc="100" dirty="0">
                <a:latin typeface="Times New Roman"/>
                <a:cs typeface="Times New Roman"/>
              </a:rPr>
              <a:t>toutes</a:t>
            </a:r>
            <a:r>
              <a:rPr sz="1900" spc="-55" dirty="0">
                <a:latin typeface="Times New Roman"/>
                <a:cs typeface="Times New Roman"/>
              </a:rPr>
              <a:t> </a:t>
            </a:r>
            <a:r>
              <a:rPr sz="1900" spc="35" dirty="0">
                <a:latin typeface="Times New Roman"/>
                <a:cs typeface="Times New Roman"/>
              </a:rPr>
              <a:t>les</a:t>
            </a:r>
            <a:r>
              <a:rPr sz="1900" spc="-80" dirty="0">
                <a:latin typeface="Times New Roman"/>
                <a:cs typeface="Times New Roman"/>
              </a:rPr>
              <a:t> </a:t>
            </a:r>
            <a:r>
              <a:rPr sz="1900" spc="90" dirty="0">
                <a:latin typeface="Times New Roman"/>
                <a:cs typeface="Times New Roman"/>
              </a:rPr>
              <a:t>opérations</a:t>
            </a:r>
            <a:r>
              <a:rPr sz="1900" spc="-114" dirty="0">
                <a:latin typeface="Times New Roman"/>
                <a:cs typeface="Times New Roman"/>
              </a:rPr>
              <a:t> </a:t>
            </a:r>
            <a:r>
              <a:rPr sz="1900" spc="120" dirty="0">
                <a:latin typeface="Times New Roman"/>
                <a:cs typeface="Times New Roman"/>
              </a:rPr>
              <a:t>que</a:t>
            </a:r>
            <a:r>
              <a:rPr sz="1900" spc="-70" dirty="0">
                <a:latin typeface="Times New Roman"/>
                <a:cs typeface="Times New Roman"/>
              </a:rPr>
              <a:t> </a:t>
            </a:r>
            <a:r>
              <a:rPr sz="1900" spc="45" dirty="0">
                <a:latin typeface="Times New Roman"/>
                <a:cs typeface="Times New Roman"/>
              </a:rPr>
              <a:t>l’algorithme</a:t>
            </a:r>
            <a:r>
              <a:rPr sz="1900" spc="-125" dirty="0">
                <a:latin typeface="Times New Roman"/>
                <a:cs typeface="Times New Roman"/>
              </a:rPr>
              <a:t> </a:t>
            </a:r>
            <a:r>
              <a:rPr sz="1900" spc="100" dirty="0">
                <a:latin typeface="Times New Roman"/>
                <a:cs typeface="Times New Roman"/>
              </a:rPr>
              <a:t>doit</a:t>
            </a:r>
            <a:r>
              <a:rPr sz="1900" spc="-95" dirty="0">
                <a:latin typeface="Times New Roman"/>
                <a:cs typeface="Times New Roman"/>
              </a:rPr>
              <a:t> </a:t>
            </a:r>
            <a:r>
              <a:rPr sz="1900" spc="70" dirty="0">
                <a:latin typeface="Times New Roman"/>
                <a:cs typeface="Times New Roman"/>
              </a:rPr>
              <a:t>accomplir</a:t>
            </a:r>
            <a:r>
              <a:rPr sz="1900" spc="-114" dirty="0">
                <a:latin typeface="Times New Roman"/>
                <a:cs typeface="Times New Roman"/>
              </a:rPr>
              <a:t> </a:t>
            </a:r>
            <a:r>
              <a:rPr sz="1900" spc="80" dirty="0">
                <a:latin typeface="Times New Roman"/>
                <a:cs typeface="Times New Roman"/>
              </a:rPr>
              <a:t>doivent</a:t>
            </a:r>
            <a:r>
              <a:rPr sz="1900" spc="-130" dirty="0">
                <a:latin typeface="Times New Roman"/>
                <a:cs typeface="Times New Roman"/>
              </a:rPr>
              <a:t> </a:t>
            </a:r>
            <a:r>
              <a:rPr sz="1900" spc="100" dirty="0">
                <a:latin typeface="Times New Roman"/>
                <a:cs typeface="Times New Roman"/>
              </a:rPr>
              <a:t>être</a:t>
            </a:r>
            <a:r>
              <a:rPr sz="1900" spc="-110" dirty="0">
                <a:latin typeface="Times New Roman"/>
                <a:cs typeface="Times New Roman"/>
              </a:rPr>
              <a:t> </a:t>
            </a:r>
            <a:r>
              <a:rPr sz="1900" spc="90" dirty="0">
                <a:latin typeface="Times New Roman"/>
                <a:cs typeface="Times New Roman"/>
              </a:rPr>
              <a:t>suffisamment  </a:t>
            </a:r>
            <a:r>
              <a:rPr sz="1900" spc="80" dirty="0">
                <a:latin typeface="Times New Roman"/>
                <a:cs typeface="Times New Roman"/>
              </a:rPr>
              <a:t>basiques </a:t>
            </a:r>
            <a:r>
              <a:rPr sz="1900" spc="114" dirty="0">
                <a:latin typeface="Times New Roman"/>
                <a:cs typeface="Times New Roman"/>
              </a:rPr>
              <a:t>pour </a:t>
            </a:r>
            <a:r>
              <a:rPr sz="1900" spc="70" dirty="0">
                <a:latin typeface="Times New Roman"/>
                <a:cs typeface="Times New Roman"/>
              </a:rPr>
              <a:t>pouvoir </a:t>
            </a:r>
            <a:r>
              <a:rPr sz="1900" spc="95" dirty="0">
                <a:latin typeface="Times New Roman"/>
                <a:cs typeface="Times New Roman"/>
              </a:rPr>
              <a:t>être </a:t>
            </a:r>
            <a:r>
              <a:rPr sz="1900" spc="114" dirty="0">
                <a:latin typeface="Times New Roman"/>
                <a:cs typeface="Times New Roman"/>
              </a:rPr>
              <a:t>en </a:t>
            </a:r>
            <a:r>
              <a:rPr sz="1900" spc="85" dirty="0">
                <a:latin typeface="Times New Roman"/>
                <a:cs typeface="Times New Roman"/>
              </a:rPr>
              <a:t>principe </a:t>
            </a:r>
            <a:r>
              <a:rPr sz="1900" spc="55" dirty="0">
                <a:latin typeface="Times New Roman"/>
                <a:cs typeface="Times New Roman"/>
              </a:rPr>
              <a:t>réalisées </a:t>
            </a:r>
            <a:r>
              <a:rPr sz="1900" spc="110" dirty="0">
                <a:latin typeface="Times New Roman"/>
                <a:cs typeface="Times New Roman"/>
              </a:rPr>
              <a:t>dans </a:t>
            </a:r>
            <a:r>
              <a:rPr sz="1900" spc="130" dirty="0">
                <a:latin typeface="Times New Roman"/>
                <a:cs typeface="Times New Roman"/>
              </a:rPr>
              <a:t>une </a:t>
            </a:r>
            <a:r>
              <a:rPr sz="1900" b="1" spc="130" dirty="0">
                <a:latin typeface="Times New Roman"/>
                <a:cs typeface="Times New Roman"/>
              </a:rPr>
              <a:t>durée </a:t>
            </a:r>
            <a:r>
              <a:rPr sz="1900" b="1" spc="135" dirty="0">
                <a:latin typeface="Times New Roman"/>
                <a:cs typeface="Times New Roman"/>
              </a:rPr>
              <a:t>finie </a:t>
            </a:r>
            <a:r>
              <a:rPr sz="1900" b="1" spc="60" dirty="0">
                <a:latin typeface="Times New Roman"/>
                <a:cs typeface="Times New Roman"/>
              </a:rPr>
              <a:t>par </a:t>
            </a:r>
            <a:r>
              <a:rPr sz="1900" b="1" spc="165" dirty="0">
                <a:latin typeface="Times New Roman"/>
                <a:cs typeface="Times New Roman"/>
              </a:rPr>
              <a:t>un </a:t>
            </a:r>
            <a:r>
              <a:rPr sz="1900" b="1" spc="200" dirty="0">
                <a:latin typeface="Times New Roman"/>
                <a:cs typeface="Times New Roman"/>
              </a:rPr>
              <a:t>homme  </a:t>
            </a:r>
            <a:r>
              <a:rPr sz="1900" b="1" spc="120" dirty="0">
                <a:latin typeface="Times New Roman"/>
                <a:cs typeface="Times New Roman"/>
              </a:rPr>
              <a:t>utilisant</a:t>
            </a:r>
            <a:r>
              <a:rPr sz="1900" b="1" spc="-114" dirty="0">
                <a:latin typeface="Times New Roman"/>
                <a:cs typeface="Times New Roman"/>
              </a:rPr>
              <a:t> </a:t>
            </a:r>
            <a:r>
              <a:rPr sz="1900" b="1" spc="165" dirty="0">
                <a:latin typeface="Times New Roman"/>
                <a:cs typeface="Times New Roman"/>
              </a:rPr>
              <a:t>un</a:t>
            </a:r>
            <a:r>
              <a:rPr sz="1900" b="1" spc="-70" dirty="0">
                <a:latin typeface="Times New Roman"/>
                <a:cs typeface="Times New Roman"/>
              </a:rPr>
              <a:t> </a:t>
            </a:r>
            <a:r>
              <a:rPr sz="1900" b="1" spc="100" dirty="0">
                <a:latin typeface="Times New Roman"/>
                <a:cs typeface="Times New Roman"/>
              </a:rPr>
              <a:t>papier</a:t>
            </a:r>
            <a:r>
              <a:rPr sz="1900" b="1" spc="-140" dirty="0">
                <a:latin typeface="Times New Roman"/>
                <a:cs typeface="Times New Roman"/>
              </a:rPr>
              <a:t> </a:t>
            </a:r>
            <a:r>
              <a:rPr sz="1900" b="1" spc="155" dirty="0">
                <a:latin typeface="Times New Roman"/>
                <a:cs typeface="Times New Roman"/>
              </a:rPr>
              <a:t>et</a:t>
            </a:r>
            <a:r>
              <a:rPr sz="1900" b="1" spc="-90" dirty="0">
                <a:latin typeface="Times New Roman"/>
                <a:cs typeface="Times New Roman"/>
              </a:rPr>
              <a:t> </a:t>
            </a:r>
            <a:r>
              <a:rPr sz="1900" b="1" spc="165" dirty="0">
                <a:latin typeface="Times New Roman"/>
                <a:cs typeface="Times New Roman"/>
              </a:rPr>
              <a:t>un</a:t>
            </a:r>
            <a:r>
              <a:rPr sz="1900" b="1" spc="-110" dirty="0">
                <a:latin typeface="Times New Roman"/>
                <a:cs typeface="Times New Roman"/>
              </a:rPr>
              <a:t> </a:t>
            </a:r>
            <a:r>
              <a:rPr sz="1900" b="1" spc="75" dirty="0">
                <a:latin typeface="Times New Roman"/>
                <a:cs typeface="Times New Roman"/>
              </a:rPr>
              <a:t>crayon</a:t>
            </a:r>
            <a:endParaRPr sz="190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736302" y="819454"/>
            <a:ext cx="2863215" cy="506730"/>
          </a:xfrm>
          <a:prstGeom prst="rect">
            <a:avLst/>
          </a:prstGeom>
        </p:spPr>
        <p:txBody>
          <a:bodyPr vert="horz" wrap="square" lIns="0" tIns="13335" rIns="0" bIns="0" rtlCol="0">
            <a:spAutoFit/>
          </a:bodyPr>
          <a:lstStyle/>
          <a:p>
            <a:pPr marL="12700">
              <a:lnSpc>
                <a:spcPct val="100000"/>
              </a:lnSpc>
              <a:spcBef>
                <a:spcPts val="105"/>
              </a:spcBef>
            </a:pPr>
            <a:r>
              <a:rPr sz="3150" spc="20" dirty="0"/>
              <a:t>INFORMATION</a:t>
            </a:r>
            <a:endParaRPr sz="3150"/>
          </a:p>
        </p:txBody>
      </p:sp>
      <p:sp>
        <p:nvSpPr>
          <p:cNvPr id="3" name="object 3"/>
          <p:cNvSpPr txBox="1"/>
          <p:nvPr/>
        </p:nvSpPr>
        <p:spPr>
          <a:xfrm>
            <a:off x="1155700" y="1212993"/>
            <a:ext cx="6299835" cy="612988"/>
          </a:xfrm>
          <a:prstGeom prst="rect">
            <a:avLst/>
          </a:prstGeom>
        </p:spPr>
        <p:txBody>
          <a:bodyPr vert="horz" wrap="square" lIns="0" tIns="12700" rIns="0" bIns="0" rtlCol="0">
            <a:spAutoFit/>
          </a:bodyPr>
          <a:lstStyle/>
          <a:p>
            <a:pPr>
              <a:lnSpc>
                <a:spcPct val="100000"/>
              </a:lnSpc>
              <a:spcBef>
                <a:spcPts val="15"/>
              </a:spcBef>
            </a:pPr>
            <a:endParaRPr lang="fr-FR" sz="1800" dirty="0">
              <a:latin typeface="Times New Roman"/>
              <a:cs typeface="Times New Roman"/>
            </a:endParaRPr>
          </a:p>
          <a:p>
            <a:pPr marL="12700">
              <a:lnSpc>
                <a:spcPct val="100000"/>
              </a:lnSpc>
            </a:pPr>
            <a:r>
              <a:rPr lang="fr-FR" sz="2100" u="heavy" spc="-515" dirty="0">
                <a:uFill>
                  <a:solidFill>
                    <a:srgbClr val="000000"/>
                  </a:solidFill>
                </a:uFill>
                <a:latin typeface="Times New Roman"/>
                <a:cs typeface="Times New Roman"/>
              </a:rPr>
              <a:t> </a:t>
            </a:r>
            <a:r>
              <a:rPr lang="fr-FR" sz="2100" b="1" u="heavy" spc="85" dirty="0" err="1">
                <a:uFill>
                  <a:solidFill>
                    <a:srgbClr val="000000"/>
                  </a:solidFill>
                </a:uFill>
                <a:latin typeface="Times New Roman"/>
                <a:cs typeface="Times New Roman"/>
              </a:rPr>
              <a:t>Pré-requis</a:t>
            </a:r>
            <a:r>
              <a:rPr lang="fr-FR" sz="2100" b="1" u="heavy" spc="85" dirty="0">
                <a:uFill>
                  <a:solidFill>
                    <a:srgbClr val="000000"/>
                  </a:solidFill>
                </a:uFill>
                <a:latin typeface="Times New Roman"/>
                <a:cs typeface="Times New Roman"/>
              </a:rPr>
              <a:t> </a:t>
            </a:r>
            <a:r>
              <a:rPr lang="fr-FR" sz="2100" b="1" u="heavy" spc="-100" dirty="0">
                <a:uFill>
                  <a:solidFill>
                    <a:srgbClr val="000000"/>
                  </a:solidFill>
                </a:uFill>
                <a:latin typeface="Times New Roman"/>
                <a:cs typeface="Times New Roman"/>
              </a:rPr>
              <a:t>: </a:t>
            </a:r>
            <a:r>
              <a:rPr lang="fr-FR" sz="2100" spc="40" dirty="0">
                <a:latin typeface="Times New Roman"/>
                <a:cs typeface="Times New Roman"/>
              </a:rPr>
              <a:t>Système</a:t>
            </a:r>
            <a:r>
              <a:rPr lang="fr-FR" sz="2100" spc="-155" dirty="0">
                <a:latin typeface="Times New Roman"/>
                <a:cs typeface="Times New Roman"/>
              </a:rPr>
              <a:t> </a:t>
            </a:r>
            <a:r>
              <a:rPr lang="fr-FR" sz="2100" spc="45" dirty="0">
                <a:latin typeface="Times New Roman"/>
                <a:cs typeface="Times New Roman"/>
              </a:rPr>
              <a:t>d’exploitation</a:t>
            </a:r>
            <a:endParaRPr lang="fr-FR" sz="2100" dirty="0">
              <a:latin typeface="Times New Roman"/>
              <a:cs typeface="Times New Roman"/>
            </a:endParaRPr>
          </a:p>
        </p:txBody>
      </p:sp>
      <p:sp>
        <p:nvSpPr>
          <p:cNvPr id="6" name="object 6"/>
          <p:cNvSpPr txBox="1"/>
          <p:nvPr/>
        </p:nvSpPr>
        <p:spPr>
          <a:xfrm>
            <a:off x="75692" y="2811213"/>
            <a:ext cx="10460990" cy="3232150"/>
          </a:xfrm>
          <a:prstGeom prst="rect">
            <a:avLst/>
          </a:prstGeom>
        </p:spPr>
        <p:txBody>
          <a:bodyPr vert="horz" wrap="square" lIns="0" tIns="12700" rIns="0" bIns="0" rtlCol="0">
            <a:spAutoFit/>
          </a:bodyPr>
          <a:lstStyle/>
          <a:p>
            <a:pPr marL="12700">
              <a:lnSpc>
                <a:spcPct val="100000"/>
              </a:lnSpc>
              <a:spcBef>
                <a:spcPts val="100"/>
              </a:spcBef>
            </a:pPr>
            <a:r>
              <a:rPr sz="2100" u="heavy" spc="-515" dirty="0">
                <a:uFill>
                  <a:solidFill>
                    <a:srgbClr val="000000"/>
                  </a:solidFill>
                </a:uFill>
                <a:latin typeface="Times New Roman"/>
                <a:cs typeface="Times New Roman"/>
              </a:rPr>
              <a:t> </a:t>
            </a:r>
            <a:r>
              <a:rPr sz="2100" b="1" u="heavy" spc="95" dirty="0">
                <a:uFill>
                  <a:solidFill>
                    <a:srgbClr val="000000"/>
                  </a:solidFill>
                </a:uFill>
                <a:latin typeface="Times New Roman"/>
                <a:cs typeface="Times New Roman"/>
              </a:rPr>
              <a:t>Objectifs </a:t>
            </a:r>
            <a:r>
              <a:rPr sz="2100" b="1" u="heavy" spc="110" dirty="0">
                <a:uFill>
                  <a:solidFill>
                    <a:srgbClr val="000000"/>
                  </a:solidFill>
                </a:uFill>
                <a:latin typeface="Times New Roman"/>
                <a:cs typeface="Times New Roman"/>
              </a:rPr>
              <a:t>Spécifiques</a:t>
            </a:r>
            <a:r>
              <a:rPr sz="2100" b="1" u="heavy" spc="-195"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381000" indent="-367665">
              <a:lnSpc>
                <a:spcPct val="100000"/>
              </a:lnSpc>
              <a:buFont typeface="Georgia"/>
              <a:buChar char=""/>
              <a:tabLst>
                <a:tab pos="381000" algn="l"/>
                <a:tab pos="381635" algn="l"/>
              </a:tabLst>
            </a:pPr>
            <a:r>
              <a:rPr sz="2100" spc="90" dirty="0">
                <a:latin typeface="Times New Roman"/>
                <a:cs typeface="Times New Roman"/>
              </a:rPr>
              <a:t>Comprendre</a:t>
            </a:r>
            <a:r>
              <a:rPr sz="2100" spc="-20" dirty="0">
                <a:latin typeface="Times New Roman"/>
                <a:cs typeface="Times New Roman"/>
              </a:rPr>
              <a:t> </a:t>
            </a:r>
            <a:r>
              <a:rPr sz="2100" spc="35" dirty="0">
                <a:latin typeface="Times New Roman"/>
                <a:cs typeface="Times New Roman"/>
              </a:rPr>
              <a:t>la</a:t>
            </a:r>
            <a:r>
              <a:rPr sz="2100" spc="-65" dirty="0">
                <a:latin typeface="Times New Roman"/>
                <a:cs typeface="Times New Roman"/>
              </a:rPr>
              <a:t> </a:t>
            </a:r>
            <a:r>
              <a:rPr sz="2100" spc="110" dirty="0">
                <a:latin typeface="Times New Roman"/>
                <a:cs typeface="Times New Roman"/>
              </a:rPr>
              <a:t>notion</a:t>
            </a:r>
            <a:r>
              <a:rPr sz="2100" spc="-70" dirty="0">
                <a:latin typeface="Times New Roman"/>
                <a:cs typeface="Times New Roman"/>
              </a:rPr>
              <a:t> </a:t>
            </a:r>
            <a:r>
              <a:rPr sz="2100" spc="50" dirty="0">
                <a:latin typeface="Times New Roman"/>
                <a:cs typeface="Times New Roman"/>
              </a:rPr>
              <a:t>d’algorithme</a:t>
            </a:r>
            <a:r>
              <a:rPr sz="2100" spc="-85" dirty="0">
                <a:latin typeface="Times New Roman"/>
                <a:cs typeface="Times New Roman"/>
              </a:rPr>
              <a:t> </a:t>
            </a:r>
            <a:r>
              <a:rPr sz="2100" spc="114" dirty="0">
                <a:latin typeface="Times New Roman"/>
                <a:cs typeface="Times New Roman"/>
              </a:rPr>
              <a:t>et</a:t>
            </a:r>
            <a:r>
              <a:rPr sz="2100" spc="-95" dirty="0">
                <a:latin typeface="Times New Roman"/>
                <a:cs typeface="Times New Roman"/>
              </a:rPr>
              <a:t> </a:t>
            </a:r>
            <a:r>
              <a:rPr sz="2100" spc="95" dirty="0">
                <a:latin typeface="Times New Roman"/>
                <a:cs typeface="Times New Roman"/>
              </a:rPr>
              <a:t>de</a:t>
            </a:r>
            <a:r>
              <a:rPr sz="2100" spc="-85" dirty="0">
                <a:latin typeface="Times New Roman"/>
                <a:cs typeface="Times New Roman"/>
              </a:rPr>
              <a:t> </a:t>
            </a:r>
            <a:r>
              <a:rPr sz="2100" spc="80" dirty="0">
                <a:latin typeface="Times New Roman"/>
                <a:cs typeface="Times New Roman"/>
              </a:rPr>
              <a:t>programme;</a:t>
            </a:r>
            <a:endParaRPr sz="2100">
              <a:latin typeface="Times New Roman"/>
              <a:cs typeface="Times New Roman"/>
            </a:endParaRPr>
          </a:p>
          <a:p>
            <a:pPr marL="314325" marR="342265" indent="-300355">
              <a:lnSpc>
                <a:spcPts val="2530"/>
              </a:lnSpc>
              <a:spcBef>
                <a:spcPts val="75"/>
              </a:spcBef>
              <a:buFont typeface="Georgia"/>
              <a:buChar char=""/>
              <a:tabLst>
                <a:tab pos="381000" algn="l"/>
                <a:tab pos="381635" algn="l"/>
              </a:tabLst>
            </a:pPr>
            <a:r>
              <a:rPr dirty="0"/>
              <a:t>	</a:t>
            </a:r>
            <a:r>
              <a:rPr sz="2100" spc="90" dirty="0">
                <a:latin typeface="Times New Roman"/>
                <a:cs typeface="Times New Roman"/>
              </a:rPr>
              <a:t>Comprendre</a:t>
            </a:r>
            <a:r>
              <a:rPr sz="2100" spc="-10" dirty="0">
                <a:latin typeface="Times New Roman"/>
                <a:cs typeface="Times New Roman"/>
              </a:rPr>
              <a:t> </a:t>
            </a:r>
            <a:r>
              <a:rPr sz="2100" spc="35" dirty="0">
                <a:latin typeface="Times New Roman"/>
                <a:cs typeface="Times New Roman"/>
              </a:rPr>
              <a:t>le</a:t>
            </a:r>
            <a:r>
              <a:rPr sz="2100" spc="-75" dirty="0">
                <a:latin typeface="Times New Roman"/>
                <a:cs typeface="Times New Roman"/>
              </a:rPr>
              <a:t> </a:t>
            </a:r>
            <a:r>
              <a:rPr sz="2100" spc="65" dirty="0">
                <a:latin typeface="Times New Roman"/>
                <a:cs typeface="Times New Roman"/>
              </a:rPr>
              <a:t>processus</a:t>
            </a:r>
            <a:r>
              <a:rPr sz="2100" spc="-65" dirty="0">
                <a:latin typeface="Times New Roman"/>
                <a:cs typeface="Times New Roman"/>
              </a:rPr>
              <a:t> </a:t>
            </a:r>
            <a:r>
              <a:rPr sz="2100" spc="95" dirty="0">
                <a:latin typeface="Times New Roman"/>
                <a:cs typeface="Times New Roman"/>
              </a:rPr>
              <a:t>de</a:t>
            </a:r>
            <a:r>
              <a:rPr sz="2100" spc="-75" dirty="0">
                <a:latin typeface="Times New Roman"/>
                <a:cs typeface="Times New Roman"/>
              </a:rPr>
              <a:t> </a:t>
            </a:r>
            <a:r>
              <a:rPr sz="2100" spc="65" dirty="0">
                <a:latin typeface="Times New Roman"/>
                <a:cs typeface="Times New Roman"/>
              </a:rPr>
              <a:t>réalisation</a:t>
            </a:r>
            <a:r>
              <a:rPr sz="2100" spc="-60" dirty="0">
                <a:latin typeface="Times New Roman"/>
                <a:cs typeface="Times New Roman"/>
              </a:rPr>
              <a:t> </a:t>
            </a:r>
            <a:r>
              <a:rPr sz="2100" spc="30" dirty="0">
                <a:latin typeface="Times New Roman"/>
                <a:cs typeface="Times New Roman"/>
              </a:rPr>
              <a:t>d’un</a:t>
            </a:r>
            <a:r>
              <a:rPr sz="2100" spc="-40" dirty="0">
                <a:latin typeface="Times New Roman"/>
                <a:cs typeface="Times New Roman"/>
              </a:rPr>
              <a:t> </a:t>
            </a:r>
            <a:r>
              <a:rPr sz="2100" spc="95" dirty="0">
                <a:latin typeface="Times New Roman"/>
                <a:cs typeface="Times New Roman"/>
              </a:rPr>
              <a:t>programme</a:t>
            </a:r>
            <a:r>
              <a:rPr sz="2100" spc="-30" dirty="0">
                <a:latin typeface="Times New Roman"/>
                <a:cs typeface="Times New Roman"/>
              </a:rPr>
              <a:t> </a:t>
            </a:r>
            <a:r>
              <a:rPr sz="2100" spc="25" dirty="0">
                <a:latin typeface="Times New Roman"/>
                <a:cs typeface="Times New Roman"/>
              </a:rPr>
              <a:t>(cycle</a:t>
            </a:r>
            <a:r>
              <a:rPr sz="2100" spc="-95" dirty="0">
                <a:latin typeface="Times New Roman"/>
                <a:cs typeface="Times New Roman"/>
              </a:rPr>
              <a:t> </a:t>
            </a:r>
            <a:r>
              <a:rPr sz="2100" spc="110" dirty="0">
                <a:latin typeface="Times New Roman"/>
                <a:cs typeface="Times New Roman"/>
              </a:rPr>
              <a:t>de</a:t>
            </a:r>
            <a:r>
              <a:rPr sz="2100" spc="-95" dirty="0">
                <a:latin typeface="Times New Roman"/>
                <a:cs typeface="Times New Roman"/>
              </a:rPr>
              <a:t> </a:t>
            </a:r>
            <a:r>
              <a:rPr sz="2100" spc="90" dirty="0">
                <a:latin typeface="Times New Roman"/>
                <a:cs typeface="Times New Roman"/>
              </a:rPr>
              <a:t>développement</a:t>
            </a:r>
            <a:r>
              <a:rPr sz="2100" spc="-85" dirty="0">
                <a:latin typeface="Times New Roman"/>
                <a:cs typeface="Times New Roman"/>
              </a:rPr>
              <a:t> </a:t>
            </a:r>
            <a:r>
              <a:rPr sz="2100" spc="145" dirty="0">
                <a:latin typeface="Times New Roman"/>
                <a:cs typeface="Times New Roman"/>
              </a:rPr>
              <a:t>du  </a:t>
            </a:r>
            <a:r>
              <a:rPr sz="2100" spc="25" dirty="0">
                <a:latin typeface="Times New Roman"/>
                <a:cs typeface="Times New Roman"/>
              </a:rPr>
              <a:t>logiciel);</a:t>
            </a:r>
            <a:endParaRPr sz="2100">
              <a:latin typeface="Times New Roman"/>
              <a:cs typeface="Times New Roman"/>
            </a:endParaRPr>
          </a:p>
          <a:p>
            <a:pPr marL="314325" indent="-300990">
              <a:lnSpc>
                <a:spcPts val="2435"/>
              </a:lnSpc>
              <a:buFont typeface="Georgia"/>
              <a:buChar char=""/>
              <a:tabLst>
                <a:tab pos="314325" algn="l"/>
                <a:tab pos="314960" algn="l"/>
              </a:tabLst>
            </a:pPr>
            <a:r>
              <a:rPr sz="2100" spc="50" dirty="0">
                <a:latin typeface="Times New Roman"/>
                <a:cs typeface="Times New Roman"/>
              </a:rPr>
              <a:t>Utiliser</a:t>
            </a:r>
            <a:r>
              <a:rPr sz="2100" spc="-135" dirty="0">
                <a:latin typeface="Times New Roman"/>
                <a:cs typeface="Times New Roman"/>
              </a:rPr>
              <a:t> </a:t>
            </a:r>
            <a:r>
              <a:rPr sz="2100" spc="80" dirty="0">
                <a:latin typeface="Times New Roman"/>
                <a:cs typeface="Times New Roman"/>
              </a:rPr>
              <a:t>des</a:t>
            </a:r>
            <a:r>
              <a:rPr sz="2100" spc="-85" dirty="0">
                <a:latin typeface="Times New Roman"/>
                <a:cs typeface="Times New Roman"/>
              </a:rPr>
              <a:t> </a:t>
            </a:r>
            <a:r>
              <a:rPr sz="2100" spc="45" dirty="0">
                <a:latin typeface="Times New Roman"/>
                <a:cs typeface="Times New Roman"/>
              </a:rPr>
              <a:t>variables</a:t>
            </a:r>
            <a:r>
              <a:rPr sz="2100" spc="-50" dirty="0">
                <a:latin typeface="Times New Roman"/>
                <a:cs typeface="Times New Roman"/>
              </a:rPr>
              <a:t> </a:t>
            </a:r>
            <a:r>
              <a:rPr sz="2100" spc="65" dirty="0">
                <a:latin typeface="Times New Roman"/>
                <a:cs typeface="Times New Roman"/>
              </a:rPr>
              <a:t>simples</a:t>
            </a:r>
            <a:r>
              <a:rPr sz="2100" spc="-110" dirty="0">
                <a:latin typeface="Times New Roman"/>
                <a:cs typeface="Times New Roman"/>
              </a:rPr>
              <a:t> </a:t>
            </a:r>
            <a:r>
              <a:rPr sz="2100" spc="105" dirty="0">
                <a:latin typeface="Times New Roman"/>
                <a:cs typeface="Times New Roman"/>
              </a:rPr>
              <a:t>dans</a:t>
            </a:r>
            <a:r>
              <a:rPr sz="2100" spc="-70" dirty="0">
                <a:latin typeface="Times New Roman"/>
                <a:cs typeface="Times New Roman"/>
              </a:rPr>
              <a:t> </a:t>
            </a:r>
            <a:r>
              <a:rPr sz="2100" spc="80" dirty="0">
                <a:latin typeface="Times New Roman"/>
                <a:cs typeface="Times New Roman"/>
              </a:rPr>
              <a:t>des</a:t>
            </a:r>
            <a:r>
              <a:rPr sz="2100" spc="-90" dirty="0">
                <a:latin typeface="Times New Roman"/>
                <a:cs typeface="Times New Roman"/>
              </a:rPr>
              <a:t> </a:t>
            </a:r>
            <a:r>
              <a:rPr sz="2100" spc="55" dirty="0">
                <a:latin typeface="Times New Roman"/>
                <a:cs typeface="Times New Roman"/>
              </a:rPr>
              <a:t>expressions</a:t>
            </a:r>
            <a:r>
              <a:rPr sz="2100" spc="-70" dirty="0">
                <a:latin typeface="Times New Roman"/>
                <a:cs typeface="Times New Roman"/>
              </a:rPr>
              <a:t> </a:t>
            </a:r>
            <a:r>
              <a:rPr sz="2100" spc="110" dirty="0">
                <a:latin typeface="Times New Roman"/>
                <a:cs typeface="Times New Roman"/>
              </a:rPr>
              <a:t>de</a:t>
            </a:r>
            <a:r>
              <a:rPr sz="2100" spc="-100" dirty="0">
                <a:latin typeface="Times New Roman"/>
                <a:cs typeface="Times New Roman"/>
              </a:rPr>
              <a:t> </a:t>
            </a:r>
            <a:r>
              <a:rPr sz="2100" spc="50" dirty="0">
                <a:latin typeface="Times New Roman"/>
                <a:cs typeface="Times New Roman"/>
              </a:rPr>
              <a:t>calcul</a:t>
            </a:r>
            <a:r>
              <a:rPr sz="2100" spc="-40" dirty="0">
                <a:latin typeface="Times New Roman"/>
                <a:cs typeface="Times New Roman"/>
              </a:rPr>
              <a:t> </a:t>
            </a:r>
            <a:r>
              <a:rPr sz="2100" spc="114" dirty="0">
                <a:latin typeface="Times New Roman"/>
                <a:cs typeface="Times New Roman"/>
              </a:rPr>
              <a:t>et</a:t>
            </a:r>
            <a:r>
              <a:rPr sz="2100" spc="-110" dirty="0">
                <a:latin typeface="Times New Roman"/>
                <a:cs typeface="Times New Roman"/>
              </a:rPr>
              <a:t> </a:t>
            </a:r>
            <a:r>
              <a:rPr sz="2100" spc="110" dirty="0">
                <a:latin typeface="Times New Roman"/>
                <a:cs typeface="Times New Roman"/>
              </a:rPr>
              <a:t>de</a:t>
            </a:r>
            <a:r>
              <a:rPr sz="2100" spc="-35" dirty="0">
                <a:latin typeface="Times New Roman"/>
                <a:cs typeface="Times New Roman"/>
              </a:rPr>
              <a:t> </a:t>
            </a:r>
            <a:r>
              <a:rPr sz="2100" spc="110" dirty="0">
                <a:latin typeface="Times New Roman"/>
                <a:cs typeface="Times New Roman"/>
              </a:rPr>
              <a:t>mouvement</a:t>
            </a:r>
            <a:r>
              <a:rPr sz="2100" spc="-110" dirty="0">
                <a:latin typeface="Times New Roman"/>
                <a:cs typeface="Times New Roman"/>
              </a:rPr>
              <a:t> </a:t>
            </a:r>
            <a:r>
              <a:rPr sz="2100" spc="95" dirty="0">
                <a:latin typeface="Times New Roman"/>
                <a:cs typeface="Times New Roman"/>
              </a:rPr>
              <a:t>de</a:t>
            </a:r>
            <a:r>
              <a:rPr sz="2100" spc="-100" dirty="0">
                <a:latin typeface="Times New Roman"/>
                <a:cs typeface="Times New Roman"/>
              </a:rPr>
              <a:t> </a:t>
            </a:r>
            <a:r>
              <a:rPr sz="2100" spc="40" dirty="0">
                <a:latin typeface="Times New Roman"/>
                <a:cs typeface="Times New Roman"/>
              </a:rPr>
              <a:t>valeurs;</a:t>
            </a:r>
            <a:endParaRPr sz="2100">
              <a:latin typeface="Times New Roman"/>
              <a:cs typeface="Times New Roman"/>
            </a:endParaRPr>
          </a:p>
          <a:p>
            <a:pPr marL="314325" indent="-300990">
              <a:lnSpc>
                <a:spcPct val="100000"/>
              </a:lnSpc>
              <a:buFont typeface="Georgia"/>
              <a:buChar char=""/>
              <a:tabLst>
                <a:tab pos="314325" algn="l"/>
                <a:tab pos="314960" algn="l"/>
              </a:tabLst>
            </a:pPr>
            <a:r>
              <a:rPr sz="2100" spc="50" dirty="0">
                <a:latin typeface="Times New Roman"/>
                <a:cs typeface="Times New Roman"/>
              </a:rPr>
              <a:t>Utiliser</a:t>
            </a:r>
            <a:r>
              <a:rPr sz="2100" spc="-140" dirty="0">
                <a:latin typeface="Times New Roman"/>
                <a:cs typeface="Times New Roman"/>
              </a:rPr>
              <a:t> </a:t>
            </a:r>
            <a:r>
              <a:rPr sz="2100" spc="80" dirty="0">
                <a:latin typeface="Times New Roman"/>
                <a:cs typeface="Times New Roman"/>
              </a:rPr>
              <a:t>des</a:t>
            </a:r>
            <a:r>
              <a:rPr sz="2100" spc="-75" dirty="0">
                <a:latin typeface="Times New Roman"/>
                <a:cs typeface="Times New Roman"/>
              </a:rPr>
              <a:t> </a:t>
            </a:r>
            <a:r>
              <a:rPr sz="2100" spc="95" dirty="0">
                <a:latin typeface="Times New Roman"/>
                <a:cs typeface="Times New Roman"/>
              </a:rPr>
              <a:t>structures</a:t>
            </a:r>
            <a:r>
              <a:rPr sz="2100" spc="-7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65" dirty="0">
                <a:latin typeface="Times New Roman"/>
                <a:cs typeface="Times New Roman"/>
              </a:rPr>
              <a:t>contrôle;</a:t>
            </a:r>
            <a:endParaRPr sz="2100">
              <a:latin typeface="Times New Roman"/>
              <a:cs typeface="Times New Roman"/>
            </a:endParaRPr>
          </a:p>
          <a:p>
            <a:pPr marL="314325" indent="-300990">
              <a:lnSpc>
                <a:spcPct val="100000"/>
              </a:lnSpc>
              <a:spcBef>
                <a:spcPts val="15"/>
              </a:spcBef>
              <a:buFont typeface="Georgia"/>
              <a:buChar char=""/>
              <a:tabLst>
                <a:tab pos="314325" algn="l"/>
                <a:tab pos="314960" algn="l"/>
              </a:tabLst>
            </a:pPr>
            <a:r>
              <a:rPr sz="2100" spc="50" dirty="0">
                <a:latin typeface="Times New Roman"/>
                <a:cs typeface="Times New Roman"/>
              </a:rPr>
              <a:t>Utiliser</a:t>
            </a:r>
            <a:r>
              <a:rPr sz="2100" spc="-140" dirty="0">
                <a:latin typeface="Times New Roman"/>
                <a:cs typeface="Times New Roman"/>
              </a:rPr>
              <a:t> </a:t>
            </a:r>
            <a:r>
              <a:rPr sz="2100" spc="80" dirty="0">
                <a:latin typeface="Times New Roman"/>
                <a:cs typeface="Times New Roman"/>
              </a:rPr>
              <a:t>des</a:t>
            </a:r>
            <a:r>
              <a:rPr sz="2100" spc="-75" dirty="0">
                <a:latin typeface="Times New Roman"/>
                <a:cs typeface="Times New Roman"/>
              </a:rPr>
              <a:t> </a:t>
            </a:r>
            <a:r>
              <a:rPr sz="2100" spc="95" dirty="0">
                <a:latin typeface="Times New Roman"/>
                <a:cs typeface="Times New Roman"/>
              </a:rPr>
              <a:t>structures</a:t>
            </a:r>
            <a:r>
              <a:rPr sz="2100" spc="-7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105" dirty="0">
                <a:latin typeface="Times New Roman"/>
                <a:cs typeface="Times New Roman"/>
              </a:rPr>
              <a:t>données</a:t>
            </a:r>
            <a:r>
              <a:rPr sz="2100" spc="-75"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50" dirty="0">
                <a:latin typeface="Times New Roman"/>
                <a:cs typeface="Times New Roman"/>
              </a:rPr>
              <a:t>base;</a:t>
            </a:r>
            <a:endParaRPr sz="2100">
              <a:latin typeface="Times New Roman"/>
              <a:cs typeface="Times New Roman"/>
            </a:endParaRPr>
          </a:p>
          <a:p>
            <a:pPr marL="314325" indent="-300990">
              <a:lnSpc>
                <a:spcPct val="100000"/>
              </a:lnSpc>
              <a:buFont typeface="Georgia"/>
              <a:buChar char=""/>
              <a:tabLst>
                <a:tab pos="314325" algn="l"/>
                <a:tab pos="314960" algn="l"/>
              </a:tabLst>
            </a:pPr>
            <a:r>
              <a:rPr sz="2100" spc="50" dirty="0">
                <a:latin typeface="Times New Roman"/>
                <a:cs typeface="Times New Roman"/>
              </a:rPr>
              <a:t>Utiliser</a:t>
            </a:r>
            <a:r>
              <a:rPr sz="2100" spc="-70"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100" dirty="0">
                <a:latin typeface="Times New Roman"/>
                <a:cs typeface="Times New Roman"/>
              </a:rPr>
              <a:t>modes</a:t>
            </a:r>
            <a:r>
              <a:rPr sz="2100" spc="-9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55" dirty="0">
                <a:latin typeface="Times New Roman"/>
                <a:cs typeface="Times New Roman"/>
              </a:rPr>
              <a:t>passage</a:t>
            </a:r>
            <a:r>
              <a:rPr sz="2100" spc="-10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90" dirty="0">
                <a:latin typeface="Times New Roman"/>
                <a:cs typeface="Times New Roman"/>
              </a:rPr>
              <a:t>paramètres</a:t>
            </a:r>
            <a:r>
              <a:rPr sz="2100" spc="-50" dirty="0">
                <a:latin typeface="Times New Roman"/>
                <a:cs typeface="Times New Roman"/>
              </a:rPr>
              <a:t> </a:t>
            </a:r>
            <a:r>
              <a:rPr sz="2100" spc="100" dirty="0">
                <a:latin typeface="Times New Roman"/>
                <a:cs typeface="Times New Roman"/>
              </a:rPr>
              <a:t>par</a:t>
            </a:r>
            <a:r>
              <a:rPr sz="2100" spc="-135"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14" dirty="0">
                <a:latin typeface="Times New Roman"/>
                <a:cs typeface="Times New Roman"/>
              </a:rPr>
              <a:t>et</a:t>
            </a:r>
            <a:r>
              <a:rPr sz="2100" spc="-70" dirty="0">
                <a:latin typeface="Times New Roman"/>
                <a:cs typeface="Times New Roman"/>
              </a:rPr>
              <a:t> </a:t>
            </a:r>
            <a:r>
              <a:rPr sz="2100" spc="100" dirty="0">
                <a:latin typeface="Times New Roman"/>
                <a:cs typeface="Times New Roman"/>
              </a:rPr>
              <a:t>par</a:t>
            </a:r>
            <a:r>
              <a:rPr sz="2100" spc="-135" dirty="0">
                <a:latin typeface="Times New Roman"/>
                <a:cs typeface="Times New Roman"/>
              </a:rPr>
              <a:t> </a:t>
            </a:r>
            <a:r>
              <a:rPr sz="2100" spc="55" dirty="0">
                <a:latin typeface="Times New Roman"/>
                <a:cs typeface="Times New Roman"/>
              </a:rPr>
              <a:t>adresse;</a:t>
            </a:r>
            <a:endParaRPr sz="2100">
              <a:latin typeface="Times New Roman"/>
              <a:cs typeface="Times New Roman"/>
            </a:endParaRPr>
          </a:p>
          <a:p>
            <a:pPr marL="314325" indent="-300990">
              <a:lnSpc>
                <a:spcPct val="100000"/>
              </a:lnSpc>
              <a:spcBef>
                <a:spcPts val="10"/>
              </a:spcBef>
              <a:buFont typeface="Georgia"/>
              <a:buChar char=""/>
              <a:tabLst>
                <a:tab pos="314325" algn="l"/>
                <a:tab pos="314960" algn="l"/>
              </a:tabLst>
            </a:pPr>
            <a:r>
              <a:rPr sz="2100" spc="35" dirty="0">
                <a:latin typeface="Times New Roman"/>
                <a:cs typeface="Times New Roman"/>
              </a:rPr>
              <a:t>Ecrire</a:t>
            </a:r>
            <a:r>
              <a:rPr sz="2100" spc="-70" dirty="0">
                <a:latin typeface="Times New Roman"/>
                <a:cs typeface="Times New Roman"/>
              </a:rPr>
              <a:t> </a:t>
            </a:r>
            <a:r>
              <a:rPr sz="2100" spc="125" dirty="0">
                <a:latin typeface="Times New Roman"/>
                <a:cs typeface="Times New Roman"/>
              </a:rPr>
              <a:t>une</a:t>
            </a:r>
            <a:r>
              <a:rPr sz="2100" spc="-85" dirty="0">
                <a:latin typeface="Times New Roman"/>
                <a:cs typeface="Times New Roman"/>
              </a:rPr>
              <a:t> </a:t>
            </a:r>
            <a:r>
              <a:rPr sz="2100" spc="85" dirty="0">
                <a:latin typeface="Times New Roman"/>
                <a:cs typeface="Times New Roman"/>
              </a:rPr>
              <a:t>procédure</a:t>
            </a:r>
            <a:r>
              <a:rPr sz="2100" spc="-20" dirty="0">
                <a:latin typeface="Times New Roman"/>
                <a:cs typeface="Times New Roman"/>
              </a:rPr>
              <a:t> </a:t>
            </a:r>
            <a:r>
              <a:rPr sz="2100" spc="260" dirty="0">
                <a:latin typeface="Times New Roman"/>
                <a:cs typeface="Times New Roman"/>
              </a:rPr>
              <a:t>/</a:t>
            </a:r>
            <a:r>
              <a:rPr sz="2100" spc="-30" dirty="0">
                <a:latin typeface="Times New Roman"/>
                <a:cs typeface="Times New Roman"/>
              </a:rPr>
              <a:t> </a:t>
            </a:r>
            <a:r>
              <a:rPr sz="2100" spc="125" dirty="0">
                <a:latin typeface="Times New Roman"/>
                <a:cs typeface="Times New Roman"/>
              </a:rPr>
              <a:t>une</a:t>
            </a:r>
            <a:r>
              <a:rPr sz="2100" spc="-40" dirty="0">
                <a:latin typeface="Times New Roman"/>
                <a:cs typeface="Times New Roman"/>
              </a:rPr>
              <a:t> </a:t>
            </a:r>
            <a:r>
              <a:rPr sz="2100" spc="70" dirty="0">
                <a:latin typeface="Times New Roman"/>
                <a:cs typeface="Times New Roman"/>
              </a:rPr>
              <a:t>fonction.</a:t>
            </a:r>
            <a:endParaRPr sz="2100">
              <a:latin typeface="Times New Roman"/>
              <a:cs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90754" y="956503"/>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
        <p:nvSpPr>
          <p:cNvPr id="3" name="object 3"/>
          <p:cNvSpPr txBox="1"/>
          <p:nvPr/>
        </p:nvSpPr>
        <p:spPr>
          <a:xfrm>
            <a:off x="993152" y="1960848"/>
            <a:ext cx="8418830" cy="3552190"/>
          </a:xfrm>
          <a:prstGeom prst="rect">
            <a:avLst/>
          </a:prstGeom>
        </p:spPr>
        <p:txBody>
          <a:bodyPr vert="horz" wrap="square" lIns="0" tIns="12700" rIns="0" bIns="0" rtlCol="0">
            <a:spAutoFit/>
          </a:bodyPr>
          <a:lstStyle/>
          <a:p>
            <a:pPr marL="12700">
              <a:lnSpc>
                <a:spcPct val="100000"/>
              </a:lnSpc>
              <a:spcBef>
                <a:spcPts val="100"/>
              </a:spcBef>
            </a:pPr>
            <a:r>
              <a:rPr sz="2100" b="1" spc="-114" dirty="0">
                <a:latin typeface="Times New Roman"/>
                <a:cs typeface="Times New Roman"/>
              </a:rPr>
              <a:t>VARIABLES</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b="1" spc="45" dirty="0">
                <a:latin typeface="Times New Roman"/>
                <a:cs typeface="Times New Roman"/>
              </a:rPr>
              <a:t>Qu’est</a:t>
            </a:r>
            <a:r>
              <a:rPr sz="2100" b="1" spc="-110" dirty="0">
                <a:latin typeface="Times New Roman"/>
                <a:cs typeface="Times New Roman"/>
              </a:rPr>
              <a:t> </a:t>
            </a:r>
            <a:r>
              <a:rPr sz="2100" b="1" spc="120" dirty="0">
                <a:latin typeface="Times New Roman"/>
                <a:cs typeface="Times New Roman"/>
              </a:rPr>
              <a:t>ce</a:t>
            </a:r>
            <a:r>
              <a:rPr sz="2100" b="1" spc="-125" dirty="0">
                <a:latin typeface="Times New Roman"/>
                <a:cs typeface="Times New Roman"/>
              </a:rPr>
              <a:t> </a:t>
            </a:r>
            <a:r>
              <a:rPr sz="2100" b="1" spc="70" dirty="0">
                <a:latin typeface="Times New Roman"/>
                <a:cs typeface="Times New Roman"/>
              </a:rPr>
              <a:t>qu’une</a:t>
            </a:r>
            <a:r>
              <a:rPr sz="2100" b="1" spc="-145" dirty="0">
                <a:latin typeface="Times New Roman"/>
                <a:cs typeface="Times New Roman"/>
              </a:rPr>
              <a:t> </a:t>
            </a:r>
            <a:r>
              <a:rPr sz="2100" b="1" spc="80" dirty="0">
                <a:latin typeface="Times New Roman"/>
                <a:cs typeface="Times New Roman"/>
              </a:rPr>
              <a:t>variable</a:t>
            </a:r>
            <a:r>
              <a:rPr sz="2100" b="1" spc="-80"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spcBef>
                <a:spcPts val="5"/>
              </a:spcBef>
            </a:pPr>
            <a:r>
              <a:rPr sz="2100" spc="85" dirty="0">
                <a:latin typeface="Times New Roman"/>
                <a:cs typeface="Times New Roman"/>
              </a:rPr>
              <a:t>Une</a:t>
            </a:r>
            <a:r>
              <a:rPr sz="2100" spc="-105" dirty="0">
                <a:latin typeface="Times New Roman"/>
                <a:cs typeface="Times New Roman"/>
              </a:rPr>
              <a:t> </a:t>
            </a:r>
            <a:r>
              <a:rPr sz="2100" spc="50" dirty="0">
                <a:latin typeface="Times New Roman"/>
                <a:cs typeface="Times New Roman"/>
              </a:rPr>
              <a:t>variable</a:t>
            </a:r>
            <a:r>
              <a:rPr sz="2100" spc="-110" dirty="0">
                <a:latin typeface="Times New Roman"/>
                <a:cs typeface="Times New Roman"/>
              </a:rPr>
              <a:t> </a:t>
            </a:r>
            <a:r>
              <a:rPr sz="2100" spc="90" dirty="0">
                <a:latin typeface="Times New Roman"/>
                <a:cs typeface="Times New Roman"/>
              </a:rPr>
              <a:t>est</a:t>
            </a:r>
            <a:r>
              <a:rPr sz="2100" spc="-70" dirty="0">
                <a:latin typeface="Times New Roman"/>
                <a:cs typeface="Times New Roman"/>
              </a:rPr>
              <a:t> </a:t>
            </a:r>
            <a:r>
              <a:rPr sz="2100" spc="125" dirty="0">
                <a:latin typeface="Times New Roman"/>
                <a:cs typeface="Times New Roman"/>
              </a:rPr>
              <a:t>une</a:t>
            </a:r>
            <a:r>
              <a:rPr sz="2100" spc="-105" dirty="0">
                <a:latin typeface="Times New Roman"/>
                <a:cs typeface="Times New Roman"/>
              </a:rPr>
              <a:t> </a:t>
            </a:r>
            <a:r>
              <a:rPr sz="2100" spc="100" dirty="0">
                <a:latin typeface="Times New Roman"/>
                <a:cs typeface="Times New Roman"/>
              </a:rPr>
              <a:t>entité</a:t>
            </a:r>
            <a:r>
              <a:rPr sz="2100" spc="-105" dirty="0">
                <a:latin typeface="Times New Roman"/>
                <a:cs typeface="Times New Roman"/>
              </a:rPr>
              <a:t> </a:t>
            </a:r>
            <a:r>
              <a:rPr sz="2100" spc="90" dirty="0">
                <a:latin typeface="Times New Roman"/>
                <a:cs typeface="Times New Roman"/>
              </a:rPr>
              <a:t>qui</a:t>
            </a:r>
            <a:r>
              <a:rPr sz="2100" spc="-50" dirty="0">
                <a:latin typeface="Times New Roman"/>
                <a:cs typeface="Times New Roman"/>
              </a:rPr>
              <a:t> </a:t>
            </a:r>
            <a:r>
              <a:rPr sz="2100" spc="100" dirty="0">
                <a:latin typeface="Times New Roman"/>
                <a:cs typeface="Times New Roman"/>
              </a:rPr>
              <a:t>contient</a:t>
            </a:r>
            <a:r>
              <a:rPr sz="2100" spc="-95" dirty="0">
                <a:latin typeface="Times New Roman"/>
                <a:cs typeface="Times New Roman"/>
              </a:rPr>
              <a:t> </a:t>
            </a:r>
            <a:r>
              <a:rPr sz="2100" spc="135" dirty="0">
                <a:latin typeface="Times New Roman"/>
                <a:cs typeface="Times New Roman"/>
              </a:rPr>
              <a:t>une</a:t>
            </a:r>
            <a:r>
              <a:rPr sz="2100" spc="-65" dirty="0">
                <a:latin typeface="Times New Roman"/>
                <a:cs typeface="Times New Roman"/>
              </a:rPr>
              <a:t> </a:t>
            </a:r>
            <a:r>
              <a:rPr sz="2100" spc="85" dirty="0">
                <a:latin typeface="Times New Roman"/>
                <a:cs typeface="Times New Roman"/>
              </a:rPr>
              <a:t>information,</a:t>
            </a:r>
            <a:r>
              <a:rPr sz="2100" spc="-80" dirty="0">
                <a:latin typeface="Times New Roman"/>
                <a:cs typeface="Times New Roman"/>
              </a:rPr>
              <a:t> </a:t>
            </a:r>
            <a:r>
              <a:rPr sz="2100" spc="35" dirty="0">
                <a:latin typeface="Times New Roman"/>
                <a:cs typeface="Times New Roman"/>
              </a:rPr>
              <a:t>elle</a:t>
            </a:r>
            <a:r>
              <a:rPr sz="2100" spc="-65" dirty="0">
                <a:latin typeface="Times New Roman"/>
                <a:cs typeface="Times New Roman"/>
              </a:rPr>
              <a:t> </a:t>
            </a:r>
            <a:r>
              <a:rPr sz="2100" spc="80" dirty="0">
                <a:latin typeface="Times New Roman"/>
                <a:cs typeface="Times New Roman"/>
              </a:rPr>
              <a:t>possède</a:t>
            </a:r>
            <a:r>
              <a:rPr sz="2100" spc="-40"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marL="847725" indent="-300990">
              <a:lnSpc>
                <a:spcPct val="100000"/>
              </a:lnSpc>
              <a:buFont typeface="Arial"/>
              <a:buChar char="•"/>
              <a:tabLst>
                <a:tab pos="847725" algn="l"/>
                <a:tab pos="848360" algn="l"/>
              </a:tabLst>
            </a:pPr>
            <a:r>
              <a:rPr sz="2100" b="1" spc="160" dirty="0">
                <a:latin typeface="Times New Roman"/>
                <a:cs typeface="Times New Roman"/>
              </a:rPr>
              <a:t>un</a:t>
            </a:r>
            <a:r>
              <a:rPr sz="2100" b="1" spc="-70" dirty="0">
                <a:latin typeface="Times New Roman"/>
                <a:cs typeface="Times New Roman"/>
              </a:rPr>
              <a:t> </a:t>
            </a:r>
            <a:r>
              <a:rPr sz="2100" b="1" spc="150" dirty="0">
                <a:latin typeface="Times New Roman"/>
                <a:cs typeface="Times New Roman"/>
              </a:rPr>
              <a:t>nom</a:t>
            </a:r>
            <a:r>
              <a:rPr sz="2100" spc="150" dirty="0">
                <a:latin typeface="Times New Roman"/>
                <a:cs typeface="Times New Roman"/>
              </a:rPr>
              <a:t>,</a:t>
            </a:r>
            <a:r>
              <a:rPr sz="2100" spc="-35" dirty="0">
                <a:latin typeface="Times New Roman"/>
                <a:cs typeface="Times New Roman"/>
              </a:rPr>
              <a:t> </a:t>
            </a:r>
            <a:r>
              <a:rPr sz="2100" spc="125" dirty="0">
                <a:latin typeface="Times New Roman"/>
                <a:cs typeface="Times New Roman"/>
              </a:rPr>
              <a:t>on</a:t>
            </a:r>
            <a:r>
              <a:rPr sz="2100" spc="-70" dirty="0">
                <a:latin typeface="Times New Roman"/>
                <a:cs typeface="Times New Roman"/>
              </a:rPr>
              <a:t> </a:t>
            </a:r>
            <a:r>
              <a:rPr sz="2100" spc="70" dirty="0">
                <a:latin typeface="Times New Roman"/>
                <a:cs typeface="Times New Roman"/>
              </a:rPr>
              <a:t>parle</a:t>
            </a:r>
            <a:r>
              <a:rPr sz="2100" spc="-105" dirty="0">
                <a:latin typeface="Times New Roman"/>
                <a:cs typeface="Times New Roman"/>
              </a:rPr>
              <a:t> </a:t>
            </a:r>
            <a:r>
              <a:rPr sz="2100" spc="65" dirty="0">
                <a:latin typeface="Times New Roman"/>
                <a:cs typeface="Times New Roman"/>
              </a:rPr>
              <a:t>d’identifiant</a:t>
            </a:r>
            <a:endParaRPr sz="2100">
              <a:latin typeface="Times New Roman"/>
              <a:cs typeface="Times New Roman"/>
            </a:endParaRPr>
          </a:p>
          <a:p>
            <a:pPr marL="847725" indent="-300990">
              <a:lnSpc>
                <a:spcPct val="100000"/>
              </a:lnSpc>
              <a:spcBef>
                <a:spcPts val="10"/>
              </a:spcBef>
              <a:buFont typeface="Arial"/>
              <a:buChar char="•"/>
              <a:tabLst>
                <a:tab pos="847725" algn="l"/>
                <a:tab pos="848360" algn="l"/>
              </a:tabLst>
            </a:pPr>
            <a:r>
              <a:rPr sz="2100" b="1" spc="175" dirty="0">
                <a:latin typeface="Times New Roman"/>
                <a:cs typeface="Times New Roman"/>
              </a:rPr>
              <a:t>une</a:t>
            </a:r>
            <a:r>
              <a:rPr sz="2100" b="1" spc="-245" dirty="0">
                <a:latin typeface="Times New Roman"/>
                <a:cs typeface="Times New Roman"/>
              </a:rPr>
              <a:t> </a:t>
            </a:r>
            <a:r>
              <a:rPr sz="2100" b="1" spc="90" dirty="0">
                <a:latin typeface="Times New Roman"/>
                <a:cs typeface="Times New Roman"/>
              </a:rPr>
              <a:t>valeur</a:t>
            </a:r>
            <a:endParaRPr sz="2100">
              <a:latin typeface="Times New Roman"/>
              <a:cs typeface="Times New Roman"/>
            </a:endParaRPr>
          </a:p>
          <a:p>
            <a:pPr marL="847725" marR="5080" indent="-300355">
              <a:lnSpc>
                <a:spcPct val="100000"/>
              </a:lnSpc>
              <a:buFont typeface="Arial"/>
              <a:buChar char="•"/>
              <a:tabLst>
                <a:tab pos="847725" algn="l"/>
                <a:tab pos="848360" algn="l"/>
              </a:tabLst>
            </a:pPr>
            <a:r>
              <a:rPr sz="2100" b="1" spc="160" dirty="0">
                <a:latin typeface="Times New Roman"/>
                <a:cs typeface="Times New Roman"/>
              </a:rPr>
              <a:t>un</a:t>
            </a:r>
            <a:r>
              <a:rPr sz="2100" b="1" spc="-60" dirty="0">
                <a:latin typeface="Times New Roman"/>
                <a:cs typeface="Times New Roman"/>
              </a:rPr>
              <a:t> </a:t>
            </a:r>
            <a:r>
              <a:rPr sz="2100" b="1" spc="110" dirty="0">
                <a:latin typeface="Times New Roman"/>
                <a:cs typeface="Times New Roman"/>
              </a:rPr>
              <a:t>type</a:t>
            </a:r>
            <a:r>
              <a:rPr sz="2100" b="1" spc="-80"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60" dirty="0">
                <a:latin typeface="Times New Roman"/>
                <a:cs typeface="Times New Roman"/>
              </a:rPr>
              <a:t>caractérise</a:t>
            </a:r>
            <a:r>
              <a:rPr sz="2100" spc="-15" dirty="0">
                <a:latin typeface="Times New Roman"/>
                <a:cs typeface="Times New Roman"/>
              </a:rPr>
              <a:t> </a:t>
            </a:r>
            <a:r>
              <a:rPr sz="2100" spc="35" dirty="0">
                <a:latin typeface="Times New Roman"/>
                <a:cs typeface="Times New Roman"/>
              </a:rPr>
              <a:t>l’ensemble</a:t>
            </a:r>
            <a:r>
              <a:rPr sz="2100" spc="-100" dirty="0">
                <a:latin typeface="Times New Roman"/>
                <a:cs typeface="Times New Roman"/>
              </a:rPr>
              <a:t> </a:t>
            </a:r>
            <a:r>
              <a:rPr sz="2100" spc="80" dirty="0">
                <a:latin typeface="Times New Roman"/>
                <a:cs typeface="Times New Roman"/>
              </a:rPr>
              <a:t>des</a:t>
            </a:r>
            <a:r>
              <a:rPr sz="2100" spc="-90" dirty="0">
                <a:latin typeface="Times New Roman"/>
                <a:cs typeface="Times New Roman"/>
              </a:rPr>
              <a:t> </a:t>
            </a:r>
            <a:r>
              <a:rPr sz="2100" spc="50" dirty="0">
                <a:latin typeface="Times New Roman"/>
                <a:cs typeface="Times New Roman"/>
              </a:rPr>
              <a:t>valeurs</a:t>
            </a:r>
            <a:r>
              <a:rPr sz="2100" spc="-70" dirty="0">
                <a:latin typeface="Times New Roman"/>
                <a:cs typeface="Times New Roman"/>
              </a:rPr>
              <a:t> </a:t>
            </a:r>
            <a:r>
              <a:rPr sz="2100" spc="105" dirty="0">
                <a:latin typeface="Times New Roman"/>
                <a:cs typeface="Times New Roman"/>
              </a:rPr>
              <a:t>que</a:t>
            </a:r>
            <a:r>
              <a:rPr sz="2100" spc="-80" dirty="0">
                <a:latin typeface="Times New Roman"/>
                <a:cs typeface="Times New Roman"/>
              </a:rPr>
              <a:t> </a:t>
            </a:r>
            <a:r>
              <a:rPr sz="2100" spc="125" dirty="0">
                <a:latin typeface="Times New Roman"/>
                <a:cs typeface="Times New Roman"/>
              </a:rPr>
              <a:t>peut</a:t>
            </a:r>
            <a:r>
              <a:rPr sz="2100" spc="-90" dirty="0">
                <a:latin typeface="Times New Roman"/>
                <a:cs typeface="Times New Roman"/>
              </a:rPr>
              <a:t> </a:t>
            </a:r>
            <a:r>
              <a:rPr sz="2100" spc="100" dirty="0">
                <a:latin typeface="Times New Roman"/>
                <a:cs typeface="Times New Roman"/>
              </a:rPr>
              <a:t>prendre</a:t>
            </a:r>
            <a:r>
              <a:rPr sz="2100" spc="-10" dirty="0">
                <a:latin typeface="Times New Roman"/>
                <a:cs typeface="Times New Roman"/>
              </a:rPr>
              <a:t> </a:t>
            </a:r>
            <a:r>
              <a:rPr sz="2100" spc="35" dirty="0">
                <a:latin typeface="Times New Roman"/>
                <a:cs typeface="Times New Roman"/>
              </a:rPr>
              <a:t>la  </a:t>
            </a:r>
            <a:r>
              <a:rPr sz="2100" spc="50" dirty="0">
                <a:latin typeface="Times New Roman"/>
                <a:cs typeface="Times New Roman"/>
              </a:rPr>
              <a:t>variable</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spc="10" dirty="0">
                <a:latin typeface="Times New Roman"/>
                <a:cs typeface="Times New Roman"/>
              </a:rPr>
              <a:t>L’ensemble</a:t>
            </a:r>
            <a:r>
              <a:rPr sz="2100" spc="-85" dirty="0">
                <a:latin typeface="Times New Roman"/>
                <a:cs typeface="Times New Roman"/>
              </a:rPr>
              <a:t> </a:t>
            </a:r>
            <a:r>
              <a:rPr sz="2100" spc="80" dirty="0">
                <a:latin typeface="Times New Roman"/>
                <a:cs typeface="Times New Roman"/>
              </a:rPr>
              <a:t>des</a:t>
            </a:r>
            <a:r>
              <a:rPr sz="2100" spc="-95" dirty="0">
                <a:latin typeface="Times New Roman"/>
                <a:cs typeface="Times New Roman"/>
              </a:rPr>
              <a:t> </a:t>
            </a:r>
            <a:r>
              <a:rPr sz="2100" spc="45" dirty="0">
                <a:latin typeface="Times New Roman"/>
                <a:cs typeface="Times New Roman"/>
              </a:rPr>
              <a:t>variables</a:t>
            </a:r>
            <a:r>
              <a:rPr sz="2100" spc="-90"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65" dirty="0">
                <a:latin typeface="Times New Roman"/>
                <a:cs typeface="Times New Roman"/>
              </a:rPr>
              <a:t>stocké</a:t>
            </a:r>
            <a:r>
              <a:rPr sz="2100" spc="-105" dirty="0">
                <a:latin typeface="Times New Roman"/>
                <a:cs typeface="Times New Roman"/>
              </a:rPr>
              <a:t> </a:t>
            </a:r>
            <a:r>
              <a:rPr sz="2100" spc="105" dirty="0">
                <a:latin typeface="Times New Roman"/>
                <a:cs typeface="Times New Roman"/>
              </a:rPr>
              <a:t>dans</a:t>
            </a:r>
            <a:r>
              <a:rPr sz="2100" spc="-10" dirty="0">
                <a:latin typeface="Times New Roman"/>
                <a:cs typeface="Times New Roman"/>
              </a:rPr>
              <a:t> </a:t>
            </a:r>
            <a:r>
              <a:rPr sz="2100" spc="35" dirty="0">
                <a:latin typeface="Times New Roman"/>
                <a:cs typeface="Times New Roman"/>
              </a:rPr>
              <a:t>la</a:t>
            </a:r>
            <a:r>
              <a:rPr sz="2100" spc="-65" dirty="0">
                <a:latin typeface="Times New Roman"/>
                <a:cs typeface="Times New Roman"/>
              </a:rPr>
              <a:t> </a:t>
            </a:r>
            <a:r>
              <a:rPr sz="2100" spc="95" dirty="0">
                <a:latin typeface="Times New Roman"/>
                <a:cs typeface="Times New Roman"/>
              </a:rPr>
              <a:t>mémoire</a:t>
            </a:r>
            <a:r>
              <a:rPr sz="2100" spc="-100"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50" dirty="0">
                <a:latin typeface="Times New Roman"/>
                <a:cs typeface="Times New Roman"/>
              </a:rPr>
              <a:t>l’ordinateur</a:t>
            </a:r>
            <a:endParaRPr sz="21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88006" y="900087"/>
            <a:ext cx="2085975" cy="506730"/>
          </a:xfrm>
          <a:prstGeom prst="rect">
            <a:avLst/>
          </a:prstGeom>
        </p:spPr>
        <p:txBody>
          <a:bodyPr vert="horz" wrap="square" lIns="0" tIns="13335" rIns="0" bIns="0" rtlCol="0">
            <a:spAutoFit/>
          </a:bodyPr>
          <a:lstStyle/>
          <a:p>
            <a:pPr marL="12700">
              <a:lnSpc>
                <a:spcPct val="100000"/>
              </a:lnSpc>
              <a:spcBef>
                <a:spcPts val="105"/>
              </a:spcBef>
            </a:pPr>
            <a:r>
              <a:rPr sz="3150" spc="-450" dirty="0"/>
              <a:t>V</a:t>
            </a:r>
            <a:r>
              <a:rPr sz="3150" spc="-165" dirty="0"/>
              <a:t>A</a:t>
            </a:r>
            <a:r>
              <a:rPr sz="3150" spc="-114" dirty="0"/>
              <a:t>R</a:t>
            </a:r>
            <a:r>
              <a:rPr sz="3150" spc="20" dirty="0"/>
              <a:t>I</a:t>
            </a:r>
            <a:r>
              <a:rPr sz="3150" spc="-165" dirty="0"/>
              <a:t>A</a:t>
            </a:r>
            <a:r>
              <a:rPr sz="3150" spc="-215" dirty="0"/>
              <a:t>B</a:t>
            </a:r>
            <a:r>
              <a:rPr sz="3150" spc="-165" dirty="0"/>
              <a:t>L</a:t>
            </a:r>
            <a:r>
              <a:rPr sz="3150" spc="-100" dirty="0"/>
              <a:t>E</a:t>
            </a:r>
            <a:r>
              <a:rPr sz="3150" spc="-145" dirty="0"/>
              <a:t>S</a:t>
            </a:r>
            <a:endParaRPr sz="3150"/>
          </a:p>
        </p:txBody>
      </p:sp>
      <p:sp>
        <p:nvSpPr>
          <p:cNvPr id="3" name="object 3"/>
          <p:cNvSpPr txBox="1"/>
          <p:nvPr/>
        </p:nvSpPr>
        <p:spPr>
          <a:xfrm>
            <a:off x="613678" y="2096542"/>
            <a:ext cx="3008630" cy="987425"/>
          </a:xfrm>
          <a:prstGeom prst="rect">
            <a:avLst/>
          </a:prstGeom>
        </p:spPr>
        <p:txBody>
          <a:bodyPr vert="horz" wrap="square" lIns="0" tIns="12700" rIns="0" bIns="0" rtlCol="0">
            <a:spAutoFit/>
          </a:bodyPr>
          <a:lstStyle/>
          <a:p>
            <a:pPr marL="12700">
              <a:lnSpc>
                <a:spcPct val="100000"/>
              </a:lnSpc>
              <a:spcBef>
                <a:spcPts val="100"/>
              </a:spcBef>
            </a:pPr>
            <a:r>
              <a:rPr sz="2100" b="1" spc="140" dirty="0">
                <a:latin typeface="Times New Roman"/>
                <a:cs typeface="Times New Roman"/>
              </a:rPr>
              <a:t>Définition</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tabLst>
                <a:tab pos="1716405" algn="l"/>
              </a:tabLst>
            </a:pPr>
            <a:r>
              <a:rPr sz="2100" spc="85" dirty="0">
                <a:latin typeface="Times New Roman"/>
                <a:cs typeface="Times New Roman"/>
              </a:rPr>
              <a:t>Une</a:t>
            </a:r>
            <a:r>
              <a:rPr sz="2100" spc="-105" dirty="0">
                <a:latin typeface="Times New Roman"/>
                <a:cs typeface="Times New Roman"/>
              </a:rPr>
              <a:t> </a:t>
            </a:r>
            <a:r>
              <a:rPr sz="2100" spc="50" dirty="0">
                <a:latin typeface="Times New Roman"/>
                <a:cs typeface="Times New Roman"/>
              </a:rPr>
              <a:t>variable</a:t>
            </a:r>
            <a:r>
              <a:rPr sz="2100" spc="-40" dirty="0">
                <a:latin typeface="Times New Roman"/>
                <a:cs typeface="Times New Roman"/>
              </a:rPr>
              <a:t> </a:t>
            </a:r>
            <a:r>
              <a:rPr sz="2100" spc="-50" dirty="0">
                <a:latin typeface="Times New Roman"/>
                <a:cs typeface="Times New Roman"/>
              </a:rPr>
              <a:t>:	</a:t>
            </a:r>
            <a:r>
              <a:rPr sz="2100" spc="-420" dirty="0">
                <a:latin typeface="Times New Roman"/>
                <a:cs typeface="Times New Roman"/>
              </a:rPr>
              <a:t>……………..</a:t>
            </a:r>
            <a:r>
              <a:rPr sz="2100" spc="-395" dirty="0">
                <a:latin typeface="Times New Roman"/>
                <a:cs typeface="Times New Roman"/>
              </a:rPr>
              <a:t> </a:t>
            </a:r>
            <a:r>
              <a:rPr sz="2100" spc="-20" dirty="0">
                <a:latin typeface="Times New Roman"/>
                <a:cs typeface="Times New Roman"/>
              </a:rPr>
              <a:t>?</a:t>
            </a:r>
            <a:endParaRPr sz="2100">
              <a:latin typeface="Times New Roman"/>
              <a:cs typeface="Times New Roman"/>
            </a:endParaRPr>
          </a:p>
        </p:txBody>
      </p:sp>
      <p:sp>
        <p:nvSpPr>
          <p:cNvPr id="4" name="object 4"/>
          <p:cNvSpPr txBox="1"/>
          <p:nvPr/>
        </p:nvSpPr>
        <p:spPr>
          <a:xfrm>
            <a:off x="613678" y="4021257"/>
            <a:ext cx="9264650" cy="1307465"/>
          </a:xfrm>
          <a:prstGeom prst="rect">
            <a:avLst/>
          </a:prstGeom>
        </p:spPr>
        <p:txBody>
          <a:bodyPr vert="horz" wrap="square" lIns="0" tIns="12065" rIns="0" bIns="0" rtlCol="0">
            <a:spAutoFit/>
          </a:bodyPr>
          <a:lstStyle/>
          <a:p>
            <a:pPr marL="12700" marR="5080">
              <a:lnSpc>
                <a:spcPct val="100200"/>
              </a:lnSpc>
              <a:spcBef>
                <a:spcPts val="95"/>
              </a:spcBef>
            </a:pPr>
            <a:r>
              <a:rPr sz="2100" spc="85" dirty="0">
                <a:latin typeface="Times New Roman"/>
                <a:cs typeface="Times New Roman"/>
              </a:rPr>
              <a:t>Une</a:t>
            </a:r>
            <a:r>
              <a:rPr sz="2100" spc="-50" dirty="0">
                <a:latin typeface="Times New Roman"/>
                <a:cs typeface="Times New Roman"/>
              </a:rPr>
              <a:t> </a:t>
            </a:r>
            <a:r>
              <a:rPr sz="2100" b="1" spc="110" dirty="0">
                <a:latin typeface="Times New Roman"/>
                <a:cs typeface="Times New Roman"/>
              </a:rPr>
              <a:t>Constante</a:t>
            </a:r>
            <a:r>
              <a:rPr sz="2100" b="1" spc="-10" dirty="0">
                <a:latin typeface="Times New Roman"/>
                <a:cs typeface="Times New Roman"/>
              </a:rPr>
              <a:t> </a:t>
            </a:r>
            <a:r>
              <a:rPr sz="2100" spc="105" dirty="0">
                <a:latin typeface="Times New Roman"/>
                <a:cs typeface="Times New Roman"/>
              </a:rPr>
              <a:t>comme</a:t>
            </a:r>
            <a:r>
              <a:rPr sz="2100" spc="-105" dirty="0">
                <a:latin typeface="Times New Roman"/>
                <a:cs typeface="Times New Roman"/>
              </a:rPr>
              <a:t> </a:t>
            </a:r>
            <a:r>
              <a:rPr sz="2100" spc="135" dirty="0">
                <a:latin typeface="Times New Roman"/>
                <a:cs typeface="Times New Roman"/>
              </a:rPr>
              <a:t>une</a:t>
            </a:r>
            <a:r>
              <a:rPr sz="2100" spc="-120" dirty="0">
                <a:latin typeface="Times New Roman"/>
                <a:cs typeface="Times New Roman"/>
              </a:rPr>
              <a:t> </a:t>
            </a:r>
            <a:r>
              <a:rPr sz="2100" spc="45" dirty="0">
                <a:latin typeface="Times New Roman"/>
                <a:cs typeface="Times New Roman"/>
              </a:rPr>
              <a:t>variable,</a:t>
            </a:r>
            <a:r>
              <a:rPr sz="2100" spc="-35" dirty="0">
                <a:latin typeface="Times New Roman"/>
                <a:cs typeface="Times New Roman"/>
              </a:rPr>
              <a:t> </a:t>
            </a:r>
            <a:r>
              <a:rPr sz="2100" spc="130" dirty="0">
                <a:latin typeface="Times New Roman"/>
                <a:cs typeface="Times New Roman"/>
              </a:rPr>
              <a:t>peut</a:t>
            </a:r>
            <a:r>
              <a:rPr sz="2100" spc="-95" dirty="0">
                <a:latin typeface="Times New Roman"/>
                <a:cs typeface="Times New Roman"/>
              </a:rPr>
              <a:t> </a:t>
            </a:r>
            <a:r>
              <a:rPr sz="2100" spc="90" dirty="0">
                <a:latin typeface="Times New Roman"/>
                <a:cs typeface="Times New Roman"/>
              </a:rPr>
              <a:t>représenter</a:t>
            </a:r>
            <a:r>
              <a:rPr sz="2100" spc="-65" dirty="0">
                <a:latin typeface="Times New Roman"/>
                <a:cs typeface="Times New Roman"/>
              </a:rPr>
              <a:t> </a:t>
            </a:r>
            <a:r>
              <a:rPr sz="2100" spc="155" dirty="0">
                <a:latin typeface="Times New Roman"/>
                <a:cs typeface="Times New Roman"/>
              </a:rPr>
              <a:t>un</a:t>
            </a:r>
            <a:r>
              <a:rPr sz="2100" spc="-90" dirty="0">
                <a:latin typeface="Times New Roman"/>
                <a:cs typeface="Times New Roman"/>
              </a:rPr>
              <a:t> </a:t>
            </a:r>
            <a:r>
              <a:rPr sz="2100" spc="30" dirty="0">
                <a:latin typeface="Times New Roman"/>
                <a:cs typeface="Times New Roman"/>
              </a:rPr>
              <a:t>chiffre,</a:t>
            </a:r>
            <a:r>
              <a:rPr sz="2100" spc="-15" dirty="0">
                <a:latin typeface="Times New Roman"/>
                <a:cs typeface="Times New Roman"/>
              </a:rPr>
              <a:t> </a:t>
            </a:r>
            <a:r>
              <a:rPr sz="2100" spc="155" dirty="0">
                <a:latin typeface="Times New Roman"/>
                <a:cs typeface="Times New Roman"/>
              </a:rPr>
              <a:t>un</a:t>
            </a:r>
            <a:r>
              <a:rPr sz="2100" spc="-25" dirty="0">
                <a:latin typeface="Times New Roman"/>
                <a:cs typeface="Times New Roman"/>
              </a:rPr>
              <a:t> </a:t>
            </a:r>
            <a:r>
              <a:rPr sz="2100" spc="100" dirty="0">
                <a:latin typeface="Times New Roman"/>
                <a:cs typeface="Times New Roman"/>
              </a:rPr>
              <a:t>nombre,</a:t>
            </a:r>
            <a:r>
              <a:rPr sz="2100" spc="-15" dirty="0">
                <a:latin typeface="Times New Roman"/>
                <a:cs typeface="Times New Roman"/>
              </a:rPr>
              <a:t> </a:t>
            </a:r>
            <a:r>
              <a:rPr sz="2100" spc="155" dirty="0">
                <a:latin typeface="Times New Roman"/>
                <a:cs typeface="Times New Roman"/>
              </a:rPr>
              <a:t>un  </a:t>
            </a:r>
            <a:r>
              <a:rPr sz="2100" spc="60" dirty="0">
                <a:latin typeface="Times New Roman"/>
                <a:cs typeface="Times New Roman"/>
              </a:rPr>
              <a:t>caractère, </a:t>
            </a:r>
            <a:r>
              <a:rPr sz="2100" spc="135" dirty="0">
                <a:latin typeface="Times New Roman"/>
                <a:cs typeface="Times New Roman"/>
              </a:rPr>
              <a:t>une </a:t>
            </a:r>
            <a:r>
              <a:rPr sz="2100" spc="85" dirty="0">
                <a:latin typeface="Times New Roman"/>
                <a:cs typeface="Times New Roman"/>
              </a:rPr>
              <a:t>chaîne </a:t>
            </a:r>
            <a:r>
              <a:rPr sz="2100" spc="95" dirty="0">
                <a:latin typeface="Times New Roman"/>
                <a:cs typeface="Times New Roman"/>
              </a:rPr>
              <a:t>de </a:t>
            </a:r>
            <a:r>
              <a:rPr sz="2100" spc="55" dirty="0">
                <a:latin typeface="Times New Roman"/>
                <a:cs typeface="Times New Roman"/>
              </a:rPr>
              <a:t>caractères, </a:t>
            </a:r>
            <a:r>
              <a:rPr sz="2100" spc="155" dirty="0">
                <a:latin typeface="Times New Roman"/>
                <a:cs typeface="Times New Roman"/>
              </a:rPr>
              <a:t>un </a:t>
            </a:r>
            <a:r>
              <a:rPr sz="2100" spc="75" dirty="0">
                <a:latin typeface="Times New Roman"/>
                <a:cs typeface="Times New Roman"/>
              </a:rPr>
              <a:t>booléen. </a:t>
            </a:r>
            <a:r>
              <a:rPr sz="2100" spc="30" dirty="0">
                <a:latin typeface="Times New Roman"/>
                <a:cs typeface="Times New Roman"/>
              </a:rPr>
              <a:t>Toutefois, </a:t>
            </a:r>
            <a:r>
              <a:rPr sz="2100" spc="95" dirty="0">
                <a:latin typeface="Times New Roman"/>
                <a:cs typeface="Times New Roman"/>
              </a:rPr>
              <a:t>contrairement </a:t>
            </a:r>
            <a:r>
              <a:rPr sz="2100" spc="75" dirty="0">
                <a:latin typeface="Times New Roman"/>
                <a:cs typeface="Times New Roman"/>
              </a:rPr>
              <a:t>à </a:t>
            </a:r>
            <a:r>
              <a:rPr sz="2100" spc="125" dirty="0">
                <a:latin typeface="Times New Roman"/>
                <a:cs typeface="Times New Roman"/>
              </a:rPr>
              <a:t>une  </a:t>
            </a:r>
            <a:r>
              <a:rPr sz="2100" spc="50" dirty="0">
                <a:latin typeface="Times New Roman"/>
                <a:cs typeface="Times New Roman"/>
              </a:rPr>
              <a:t>variable</a:t>
            </a:r>
            <a:r>
              <a:rPr sz="2100" spc="-105" dirty="0">
                <a:latin typeface="Times New Roman"/>
                <a:cs typeface="Times New Roman"/>
              </a:rPr>
              <a:t> </a:t>
            </a:r>
            <a:r>
              <a:rPr sz="2100" spc="135" dirty="0">
                <a:latin typeface="Times New Roman"/>
                <a:cs typeface="Times New Roman"/>
              </a:rPr>
              <a:t>dont</a:t>
            </a:r>
            <a:r>
              <a:rPr sz="2100" spc="-2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valeur</a:t>
            </a:r>
            <a:r>
              <a:rPr sz="2100" spc="-90" dirty="0">
                <a:latin typeface="Times New Roman"/>
                <a:cs typeface="Times New Roman"/>
              </a:rPr>
              <a:t> </a:t>
            </a:r>
            <a:r>
              <a:rPr sz="2100" spc="125" dirty="0">
                <a:latin typeface="Times New Roman"/>
                <a:cs typeface="Times New Roman"/>
              </a:rPr>
              <a:t>peut</a:t>
            </a:r>
            <a:r>
              <a:rPr sz="2100" spc="-110" dirty="0">
                <a:latin typeface="Times New Roman"/>
                <a:cs typeface="Times New Roman"/>
              </a:rPr>
              <a:t> </a:t>
            </a:r>
            <a:r>
              <a:rPr sz="2100" spc="90" dirty="0">
                <a:latin typeface="Times New Roman"/>
                <a:cs typeface="Times New Roman"/>
              </a:rPr>
              <a:t>être</a:t>
            </a:r>
            <a:r>
              <a:rPr sz="2100" spc="-35" dirty="0">
                <a:latin typeface="Times New Roman"/>
                <a:cs typeface="Times New Roman"/>
              </a:rPr>
              <a:t> </a:t>
            </a:r>
            <a:r>
              <a:rPr sz="2100" spc="70" dirty="0">
                <a:latin typeface="Times New Roman"/>
                <a:cs typeface="Times New Roman"/>
              </a:rPr>
              <a:t>modifiée</a:t>
            </a:r>
            <a:r>
              <a:rPr sz="2100" spc="-100" dirty="0">
                <a:latin typeface="Times New Roman"/>
                <a:cs typeface="Times New Roman"/>
              </a:rPr>
              <a:t> </a:t>
            </a:r>
            <a:r>
              <a:rPr sz="2100" spc="110" dirty="0">
                <a:latin typeface="Times New Roman"/>
                <a:cs typeface="Times New Roman"/>
              </a:rPr>
              <a:t>au</a:t>
            </a:r>
            <a:r>
              <a:rPr sz="2100" spc="-80" dirty="0">
                <a:latin typeface="Times New Roman"/>
                <a:cs typeface="Times New Roman"/>
              </a:rPr>
              <a:t> </a:t>
            </a:r>
            <a:r>
              <a:rPr sz="2100" spc="75" dirty="0">
                <a:latin typeface="Times New Roman"/>
                <a:cs typeface="Times New Roman"/>
              </a:rPr>
              <a:t>cours</a:t>
            </a:r>
            <a:r>
              <a:rPr sz="2100" spc="-9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25" dirty="0">
                <a:latin typeface="Times New Roman"/>
                <a:cs typeface="Times New Roman"/>
              </a:rPr>
              <a:t>l’exécution</a:t>
            </a:r>
            <a:r>
              <a:rPr sz="2100" spc="-85" dirty="0">
                <a:latin typeface="Times New Roman"/>
                <a:cs typeface="Times New Roman"/>
              </a:rPr>
              <a:t> </a:t>
            </a:r>
            <a:r>
              <a:rPr sz="2100" spc="110" dirty="0">
                <a:latin typeface="Times New Roman"/>
                <a:cs typeface="Times New Roman"/>
              </a:rPr>
              <a:t>de</a:t>
            </a:r>
            <a:r>
              <a:rPr sz="2100" spc="-60" dirty="0">
                <a:latin typeface="Times New Roman"/>
                <a:cs typeface="Times New Roman"/>
              </a:rPr>
              <a:t> </a:t>
            </a:r>
            <a:r>
              <a:rPr sz="2100" spc="35" dirty="0">
                <a:latin typeface="Times New Roman"/>
                <a:cs typeface="Times New Roman"/>
              </a:rPr>
              <a:t>l’algorithme,  la</a:t>
            </a:r>
            <a:r>
              <a:rPr sz="2100" spc="-105" dirty="0">
                <a:latin typeface="Times New Roman"/>
                <a:cs typeface="Times New Roman"/>
              </a:rPr>
              <a:t> </a:t>
            </a:r>
            <a:r>
              <a:rPr sz="2100" spc="55" dirty="0">
                <a:latin typeface="Times New Roman"/>
                <a:cs typeface="Times New Roman"/>
              </a:rPr>
              <a:t>valeur</a:t>
            </a:r>
            <a:r>
              <a:rPr sz="2100" spc="-135" dirty="0">
                <a:latin typeface="Times New Roman"/>
                <a:cs typeface="Times New Roman"/>
              </a:rPr>
              <a:t> </a:t>
            </a:r>
            <a:r>
              <a:rPr sz="2100" spc="35" dirty="0">
                <a:latin typeface="Times New Roman"/>
                <a:cs typeface="Times New Roman"/>
              </a:rPr>
              <a:t>d’une</a:t>
            </a:r>
            <a:r>
              <a:rPr sz="2100" spc="-85" dirty="0">
                <a:latin typeface="Times New Roman"/>
                <a:cs typeface="Times New Roman"/>
              </a:rPr>
              <a:t> </a:t>
            </a:r>
            <a:r>
              <a:rPr sz="2100" spc="95" dirty="0">
                <a:latin typeface="Times New Roman"/>
                <a:cs typeface="Times New Roman"/>
              </a:rPr>
              <a:t>constante</a:t>
            </a:r>
            <a:r>
              <a:rPr sz="2100" spc="-20" dirty="0">
                <a:latin typeface="Times New Roman"/>
                <a:cs typeface="Times New Roman"/>
              </a:rPr>
              <a:t> </a:t>
            </a:r>
            <a:r>
              <a:rPr sz="2100" spc="120" dirty="0">
                <a:latin typeface="Times New Roman"/>
                <a:cs typeface="Times New Roman"/>
              </a:rPr>
              <a:t>ne</a:t>
            </a:r>
            <a:r>
              <a:rPr sz="2100" spc="-105" dirty="0">
                <a:latin typeface="Times New Roman"/>
                <a:cs typeface="Times New Roman"/>
              </a:rPr>
              <a:t> </a:t>
            </a:r>
            <a:r>
              <a:rPr sz="2100" spc="40" dirty="0">
                <a:latin typeface="Times New Roman"/>
                <a:cs typeface="Times New Roman"/>
              </a:rPr>
              <a:t>varie</a:t>
            </a:r>
            <a:r>
              <a:rPr sz="2100" spc="-85" dirty="0">
                <a:latin typeface="Times New Roman"/>
                <a:cs typeface="Times New Roman"/>
              </a:rPr>
              <a:t> </a:t>
            </a:r>
            <a:r>
              <a:rPr sz="2100" spc="50" dirty="0">
                <a:latin typeface="Times New Roman"/>
                <a:cs typeface="Times New Roman"/>
              </a:rPr>
              <a:t>pas.</a:t>
            </a:r>
            <a:r>
              <a:rPr sz="2100" spc="5" dirty="0">
                <a:latin typeface="Times New Roman"/>
                <a:cs typeface="Times New Roman"/>
              </a:rPr>
              <a:t> </a:t>
            </a:r>
            <a:r>
              <a:rPr sz="2100" spc="-20" dirty="0">
                <a:latin typeface="Times New Roman"/>
                <a:cs typeface="Times New Roman"/>
              </a:rPr>
              <a:t>?</a:t>
            </a:r>
            <a:endParaRPr sz="2100">
              <a:latin typeface="Times New Roman"/>
              <a:cs typeface="Times New Roman"/>
            </a:endParaRPr>
          </a:p>
        </p:txBody>
      </p:sp>
      <p:sp>
        <p:nvSpPr>
          <p:cNvPr id="5" name="object 5"/>
          <p:cNvSpPr txBox="1"/>
          <p:nvPr/>
        </p:nvSpPr>
        <p:spPr>
          <a:xfrm>
            <a:off x="613663" y="6264631"/>
            <a:ext cx="8928100" cy="345440"/>
          </a:xfrm>
          <a:prstGeom prst="rect">
            <a:avLst/>
          </a:prstGeom>
        </p:spPr>
        <p:txBody>
          <a:bodyPr vert="horz" wrap="square" lIns="0" tIns="12700" rIns="0" bIns="0" rtlCol="0">
            <a:spAutoFit/>
          </a:bodyPr>
          <a:lstStyle/>
          <a:p>
            <a:pPr marL="12700">
              <a:lnSpc>
                <a:spcPct val="100000"/>
              </a:lnSpc>
              <a:spcBef>
                <a:spcPts val="100"/>
              </a:spcBef>
            </a:pPr>
            <a:r>
              <a:rPr sz="2100" u="heavy" spc="-525" dirty="0">
                <a:uFill>
                  <a:solidFill>
                    <a:srgbClr val="000000"/>
                  </a:solidFill>
                </a:uFill>
                <a:latin typeface="Times New Roman"/>
                <a:cs typeface="Times New Roman"/>
              </a:rPr>
              <a:t> </a:t>
            </a:r>
            <a:r>
              <a:rPr sz="2100" b="1" u="heavy" spc="80" dirty="0">
                <a:uFill>
                  <a:solidFill>
                    <a:srgbClr val="000000"/>
                  </a:solidFill>
                </a:uFill>
                <a:latin typeface="Times New Roman"/>
                <a:cs typeface="Times New Roman"/>
              </a:rPr>
              <a:t>Nb</a:t>
            </a:r>
            <a:r>
              <a:rPr sz="2100" b="1" u="heavy" spc="-60"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a:t>
            </a:r>
            <a:r>
              <a:rPr sz="2100" b="1" spc="10" dirty="0">
                <a:latin typeface="Times New Roman"/>
                <a:cs typeface="Times New Roman"/>
              </a:rPr>
              <a:t> </a:t>
            </a:r>
            <a:r>
              <a:rPr sz="2100" spc="80" dirty="0">
                <a:latin typeface="Times New Roman"/>
                <a:cs typeface="Times New Roman"/>
              </a:rPr>
              <a:t>Pour</a:t>
            </a:r>
            <a:r>
              <a:rPr sz="2100" spc="-90" dirty="0">
                <a:latin typeface="Times New Roman"/>
                <a:cs typeface="Times New Roman"/>
              </a:rPr>
              <a:t> </a:t>
            </a:r>
            <a:r>
              <a:rPr sz="2100" spc="65" dirty="0">
                <a:latin typeface="Times New Roman"/>
                <a:cs typeface="Times New Roman"/>
              </a:rPr>
              <a:t>utiliser</a:t>
            </a:r>
            <a:r>
              <a:rPr sz="2100" spc="-105" dirty="0">
                <a:latin typeface="Times New Roman"/>
                <a:cs typeface="Times New Roman"/>
              </a:rPr>
              <a:t> </a:t>
            </a:r>
            <a:r>
              <a:rPr sz="2100" spc="125" dirty="0">
                <a:latin typeface="Times New Roman"/>
                <a:cs typeface="Times New Roman"/>
              </a:rPr>
              <a:t>une</a:t>
            </a:r>
            <a:r>
              <a:rPr sz="2100" spc="-100" dirty="0">
                <a:latin typeface="Times New Roman"/>
                <a:cs typeface="Times New Roman"/>
              </a:rPr>
              <a:t> </a:t>
            </a:r>
            <a:r>
              <a:rPr sz="2100" spc="45" dirty="0">
                <a:latin typeface="Times New Roman"/>
                <a:cs typeface="Times New Roman"/>
              </a:rPr>
              <a:t>variable,</a:t>
            </a:r>
            <a:r>
              <a:rPr sz="2100" spc="-45" dirty="0">
                <a:latin typeface="Times New Roman"/>
                <a:cs typeface="Times New Roman"/>
              </a:rPr>
              <a:t> </a:t>
            </a:r>
            <a:r>
              <a:rPr sz="2100" spc="75" dirty="0">
                <a:latin typeface="Times New Roman"/>
                <a:cs typeface="Times New Roman"/>
              </a:rPr>
              <a:t>cette</a:t>
            </a:r>
            <a:r>
              <a:rPr sz="2100" spc="-80" dirty="0">
                <a:latin typeface="Times New Roman"/>
                <a:cs typeface="Times New Roman"/>
              </a:rPr>
              <a:t> </a:t>
            </a:r>
            <a:r>
              <a:rPr sz="2100" spc="85" dirty="0">
                <a:latin typeface="Times New Roman"/>
                <a:cs typeface="Times New Roman"/>
              </a:rPr>
              <a:t>dernière</a:t>
            </a:r>
            <a:r>
              <a:rPr sz="2100" spc="-75" dirty="0">
                <a:latin typeface="Times New Roman"/>
                <a:cs typeface="Times New Roman"/>
              </a:rPr>
              <a:t> </a:t>
            </a:r>
            <a:r>
              <a:rPr sz="2100" spc="100" dirty="0">
                <a:latin typeface="Times New Roman"/>
                <a:cs typeface="Times New Roman"/>
              </a:rPr>
              <a:t>doit</a:t>
            </a:r>
            <a:r>
              <a:rPr sz="2100" spc="-90" dirty="0">
                <a:latin typeface="Times New Roman"/>
                <a:cs typeface="Times New Roman"/>
              </a:rPr>
              <a:t> </a:t>
            </a:r>
            <a:r>
              <a:rPr sz="2100" spc="90" dirty="0">
                <a:latin typeface="Times New Roman"/>
                <a:cs typeface="Times New Roman"/>
              </a:rPr>
              <a:t>être</a:t>
            </a:r>
            <a:r>
              <a:rPr sz="2100" spc="-55" dirty="0">
                <a:latin typeface="Times New Roman"/>
                <a:cs typeface="Times New Roman"/>
              </a:rPr>
              <a:t> </a:t>
            </a:r>
            <a:r>
              <a:rPr sz="2100" spc="90" dirty="0">
                <a:latin typeface="Times New Roman"/>
                <a:cs typeface="Times New Roman"/>
              </a:rPr>
              <a:t>préalablement</a:t>
            </a:r>
            <a:r>
              <a:rPr sz="2100" spc="-90" dirty="0">
                <a:latin typeface="Times New Roman"/>
                <a:cs typeface="Times New Roman"/>
              </a:rPr>
              <a:t> </a:t>
            </a:r>
            <a:r>
              <a:rPr sz="2100" spc="65" dirty="0">
                <a:latin typeface="Times New Roman"/>
                <a:cs typeface="Times New Roman"/>
              </a:rPr>
              <a:t>déclarée</a:t>
            </a:r>
            <a:endParaRPr sz="2100">
              <a:latin typeface="Times New Roman"/>
              <a:cs typeface="Times New Roman"/>
            </a:endParaRPr>
          </a:p>
        </p:txBody>
      </p:sp>
      <p:sp>
        <p:nvSpPr>
          <p:cNvPr id="6" name="object 6"/>
          <p:cNvSpPr/>
          <p:nvPr/>
        </p:nvSpPr>
        <p:spPr>
          <a:xfrm>
            <a:off x="6196888" y="1502664"/>
            <a:ext cx="3699052" cy="1173992"/>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71697" y="1203464"/>
            <a:ext cx="10416540" cy="5491480"/>
          </a:xfrm>
          <a:prstGeom prst="rect">
            <a:avLst/>
          </a:prstGeom>
        </p:spPr>
        <p:txBody>
          <a:bodyPr vert="horz" wrap="square" lIns="0" tIns="12065" rIns="0" bIns="0" rtlCol="0">
            <a:spAutoFit/>
          </a:bodyPr>
          <a:lstStyle/>
          <a:p>
            <a:pPr marL="1022985" marR="250825" algn="just">
              <a:lnSpc>
                <a:spcPct val="100200"/>
              </a:lnSpc>
              <a:spcBef>
                <a:spcPts val="95"/>
              </a:spcBef>
            </a:pPr>
            <a:r>
              <a:rPr sz="2100" spc="-5" dirty="0">
                <a:latin typeface="Times New Roman"/>
                <a:cs typeface="Times New Roman"/>
              </a:rPr>
              <a:t>La</a:t>
            </a:r>
            <a:r>
              <a:rPr sz="2100" spc="-25" dirty="0">
                <a:latin typeface="Times New Roman"/>
                <a:cs typeface="Times New Roman"/>
              </a:rPr>
              <a:t> </a:t>
            </a:r>
            <a:r>
              <a:rPr sz="2100" spc="100" dirty="0">
                <a:latin typeface="Times New Roman"/>
                <a:cs typeface="Times New Roman"/>
              </a:rPr>
              <a:t>manipulation</a:t>
            </a:r>
            <a:r>
              <a:rPr sz="2100" spc="-110" dirty="0">
                <a:latin typeface="Times New Roman"/>
                <a:cs typeface="Times New Roman"/>
              </a:rPr>
              <a:t> </a:t>
            </a:r>
            <a:r>
              <a:rPr sz="2100" spc="35" dirty="0">
                <a:latin typeface="Times New Roman"/>
                <a:cs typeface="Times New Roman"/>
              </a:rPr>
              <a:t>d’une</a:t>
            </a:r>
            <a:r>
              <a:rPr sz="2100" spc="-105" dirty="0">
                <a:latin typeface="Times New Roman"/>
                <a:cs typeface="Times New Roman"/>
              </a:rPr>
              <a:t> </a:t>
            </a:r>
            <a:r>
              <a:rPr sz="2100" spc="50" dirty="0">
                <a:latin typeface="Times New Roman"/>
                <a:cs typeface="Times New Roman"/>
              </a:rPr>
              <a:t>variable</a:t>
            </a:r>
            <a:r>
              <a:rPr sz="2100" spc="-40" dirty="0">
                <a:latin typeface="Times New Roman"/>
                <a:cs typeface="Times New Roman"/>
              </a:rPr>
              <a:t> </a:t>
            </a:r>
            <a:r>
              <a:rPr sz="2100" spc="130" dirty="0">
                <a:latin typeface="Times New Roman"/>
                <a:cs typeface="Times New Roman"/>
              </a:rPr>
              <a:t>ne</a:t>
            </a:r>
            <a:r>
              <a:rPr sz="2100" spc="-85" dirty="0">
                <a:latin typeface="Times New Roman"/>
                <a:cs typeface="Times New Roman"/>
              </a:rPr>
              <a:t> </a:t>
            </a:r>
            <a:r>
              <a:rPr sz="2100" spc="125" dirty="0">
                <a:latin typeface="Times New Roman"/>
                <a:cs typeface="Times New Roman"/>
              </a:rPr>
              <a:t>peut</a:t>
            </a:r>
            <a:r>
              <a:rPr sz="2100" spc="-95" dirty="0">
                <a:latin typeface="Times New Roman"/>
                <a:cs typeface="Times New Roman"/>
              </a:rPr>
              <a:t> </a:t>
            </a:r>
            <a:r>
              <a:rPr sz="2100" spc="45" dirty="0">
                <a:latin typeface="Times New Roman"/>
                <a:cs typeface="Times New Roman"/>
              </a:rPr>
              <a:t>se</a:t>
            </a:r>
            <a:r>
              <a:rPr sz="2100" spc="-40" dirty="0">
                <a:latin typeface="Times New Roman"/>
                <a:cs typeface="Times New Roman"/>
              </a:rPr>
              <a:t> </a:t>
            </a:r>
            <a:r>
              <a:rPr sz="2100" spc="35" dirty="0">
                <a:latin typeface="Times New Roman"/>
                <a:cs typeface="Times New Roman"/>
              </a:rPr>
              <a:t>faire</a:t>
            </a:r>
            <a:r>
              <a:rPr sz="2100" spc="-105" dirty="0">
                <a:latin typeface="Times New Roman"/>
                <a:cs typeface="Times New Roman"/>
              </a:rPr>
              <a:t> </a:t>
            </a:r>
            <a:r>
              <a:rPr sz="2100" spc="105" dirty="0">
                <a:latin typeface="Times New Roman"/>
                <a:cs typeface="Times New Roman"/>
              </a:rPr>
              <a:t>que</a:t>
            </a:r>
            <a:r>
              <a:rPr sz="2100" spc="-85" dirty="0">
                <a:latin typeface="Times New Roman"/>
                <a:cs typeface="Times New Roman"/>
              </a:rPr>
              <a:t> </a:t>
            </a:r>
            <a:r>
              <a:rPr sz="2100" spc="15" dirty="0">
                <a:latin typeface="Times New Roman"/>
                <a:cs typeface="Times New Roman"/>
              </a:rPr>
              <a:t>si</a:t>
            </a:r>
            <a:r>
              <a:rPr sz="2100" spc="-50" dirty="0">
                <a:latin typeface="Times New Roman"/>
                <a:cs typeface="Times New Roman"/>
              </a:rPr>
              <a:t> </a:t>
            </a:r>
            <a:r>
              <a:rPr sz="2100" spc="110" dirty="0">
                <a:latin typeface="Times New Roman"/>
                <a:cs typeface="Times New Roman"/>
              </a:rPr>
              <a:t>au</a:t>
            </a:r>
            <a:r>
              <a:rPr sz="2100" spc="-40" dirty="0">
                <a:latin typeface="Times New Roman"/>
                <a:cs typeface="Times New Roman"/>
              </a:rPr>
              <a:t> </a:t>
            </a:r>
            <a:r>
              <a:rPr sz="2100" spc="65" dirty="0">
                <a:latin typeface="Times New Roman"/>
                <a:cs typeface="Times New Roman"/>
              </a:rPr>
              <a:t>préalable</a:t>
            </a:r>
            <a:r>
              <a:rPr sz="2100" spc="-85" dirty="0">
                <a:latin typeface="Times New Roman"/>
                <a:cs typeface="Times New Roman"/>
              </a:rPr>
              <a:t> </a:t>
            </a:r>
            <a:r>
              <a:rPr sz="2100" spc="95" dirty="0">
                <a:latin typeface="Times New Roman"/>
                <a:cs typeface="Times New Roman"/>
              </a:rPr>
              <a:t>son</a:t>
            </a:r>
            <a:r>
              <a:rPr sz="2100" spc="-50" dirty="0">
                <a:latin typeface="Times New Roman"/>
                <a:cs typeface="Times New Roman"/>
              </a:rPr>
              <a:t> </a:t>
            </a:r>
            <a:r>
              <a:rPr sz="2100" spc="80" dirty="0">
                <a:latin typeface="Times New Roman"/>
                <a:cs typeface="Times New Roman"/>
              </a:rPr>
              <a:t>type</a:t>
            </a:r>
            <a:r>
              <a:rPr sz="2100" spc="-105" dirty="0">
                <a:latin typeface="Times New Roman"/>
                <a:cs typeface="Times New Roman"/>
              </a:rPr>
              <a:t> </a:t>
            </a:r>
            <a:r>
              <a:rPr sz="2100" spc="75" dirty="0">
                <a:latin typeface="Times New Roman"/>
                <a:cs typeface="Times New Roman"/>
              </a:rPr>
              <a:t>a</a:t>
            </a:r>
            <a:r>
              <a:rPr sz="2100" spc="-105" dirty="0">
                <a:latin typeface="Times New Roman"/>
                <a:cs typeface="Times New Roman"/>
              </a:rPr>
              <a:t> </a:t>
            </a:r>
            <a:r>
              <a:rPr sz="2100" spc="90" dirty="0">
                <a:latin typeface="Times New Roman"/>
                <a:cs typeface="Times New Roman"/>
              </a:rPr>
              <a:t>été  </a:t>
            </a:r>
            <a:r>
              <a:rPr sz="2100" spc="55" dirty="0">
                <a:latin typeface="Times New Roman"/>
                <a:cs typeface="Times New Roman"/>
              </a:rPr>
              <a:t>déclaré.</a:t>
            </a:r>
            <a:r>
              <a:rPr sz="2100" spc="35" dirty="0">
                <a:latin typeface="Times New Roman"/>
                <a:cs typeface="Times New Roman"/>
              </a:rPr>
              <a:t> </a:t>
            </a:r>
            <a:r>
              <a:rPr sz="2100" spc="50" dirty="0">
                <a:latin typeface="Times New Roman"/>
                <a:cs typeface="Times New Roman"/>
              </a:rPr>
              <a:t>C'est</a:t>
            </a:r>
            <a:r>
              <a:rPr sz="2100" spc="-90" dirty="0">
                <a:latin typeface="Times New Roman"/>
                <a:cs typeface="Times New Roman"/>
              </a:rPr>
              <a:t> </a:t>
            </a:r>
            <a:r>
              <a:rPr sz="2100" spc="75" dirty="0">
                <a:latin typeface="Times New Roman"/>
                <a:cs typeface="Times New Roman"/>
              </a:rPr>
              <a:t>à</a:t>
            </a:r>
            <a:r>
              <a:rPr sz="2100" spc="-95" dirty="0">
                <a:latin typeface="Times New Roman"/>
                <a:cs typeface="Times New Roman"/>
              </a:rPr>
              <a:t> </a:t>
            </a:r>
            <a:r>
              <a:rPr sz="2100" spc="70" dirty="0">
                <a:latin typeface="Times New Roman"/>
                <a:cs typeface="Times New Roman"/>
              </a:rPr>
              <a:t>dire</a:t>
            </a:r>
            <a:r>
              <a:rPr sz="2100" spc="-100" dirty="0">
                <a:latin typeface="Times New Roman"/>
                <a:cs typeface="Times New Roman"/>
              </a:rPr>
              <a:t> </a:t>
            </a:r>
            <a:r>
              <a:rPr sz="2100" spc="110" dirty="0">
                <a:latin typeface="Times New Roman"/>
                <a:cs typeface="Times New Roman"/>
              </a:rPr>
              <a:t>que</a:t>
            </a:r>
            <a:r>
              <a:rPr sz="2100" spc="-55" dirty="0">
                <a:latin typeface="Times New Roman"/>
                <a:cs typeface="Times New Roman"/>
              </a:rPr>
              <a:t> </a:t>
            </a:r>
            <a:r>
              <a:rPr sz="2100" spc="35" dirty="0">
                <a:latin typeface="Times New Roman"/>
                <a:cs typeface="Times New Roman"/>
              </a:rPr>
              <a:t>la</a:t>
            </a:r>
            <a:r>
              <a:rPr sz="2100" spc="-95" dirty="0">
                <a:latin typeface="Times New Roman"/>
                <a:cs typeface="Times New Roman"/>
              </a:rPr>
              <a:t> </a:t>
            </a:r>
            <a:r>
              <a:rPr sz="2100" spc="50" dirty="0">
                <a:latin typeface="Times New Roman"/>
                <a:cs typeface="Times New Roman"/>
              </a:rPr>
              <a:t>variable</a:t>
            </a:r>
            <a:r>
              <a:rPr sz="2100" spc="-80" dirty="0">
                <a:latin typeface="Times New Roman"/>
                <a:cs typeface="Times New Roman"/>
              </a:rPr>
              <a:t> </a:t>
            </a:r>
            <a:r>
              <a:rPr sz="2100" spc="120" dirty="0">
                <a:latin typeface="Times New Roman"/>
                <a:cs typeface="Times New Roman"/>
              </a:rPr>
              <a:t>en</a:t>
            </a:r>
            <a:r>
              <a:rPr sz="2100" spc="-80" dirty="0">
                <a:latin typeface="Times New Roman"/>
                <a:cs typeface="Times New Roman"/>
              </a:rPr>
              <a:t> </a:t>
            </a:r>
            <a:r>
              <a:rPr sz="2100" spc="95" dirty="0">
                <a:latin typeface="Times New Roman"/>
                <a:cs typeface="Times New Roman"/>
              </a:rPr>
              <a:t>question</a:t>
            </a:r>
            <a:r>
              <a:rPr sz="2100" spc="-20" dirty="0">
                <a:latin typeface="Times New Roman"/>
                <a:cs typeface="Times New Roman"/>
              </a:rPr>
              <a:t> </a:t>
            </a:r>
            <a:r>
              <a:rPr sz="2100" spc="120" dirty="0">
                <a:latin typeface="Times New Roman"/>
                <a:cs typeface="Times New Roman"/>
              </a:rPr>
              <a:t>ne</a:t>
            </a:r>
            <a:r>
              <a:rPr sz="2100" spc="-55" dirty="0">
                <a:latin typeface="Times New Roman"/>
                <a:cs typeface="Times New Roman"/>
              </a:rPr>
              <a:t> </a:t>
            </a:r>
            <a:r>
              <a:rPr sz="2100" spc="95" dirty="0">
                <a:latin typeface="Times New Roman"/>
                <a:cs typeface="Times New Roman"/>
              </a:rPr>
              <a:t>pourra</a:t>
            </a:r>
            <a:r>
              <a:rPr sz="2100" spc="-100" dirty="0">
                <a:latin typeface="Times New Roman"/>
                <a:cs typeface="Times New Roman"/>
              </a:rPr>
              <a:t> </a:t>
            </a:r>
            <a:r>
              <a:rPr sz="2100" spc="80" dirty="0">
                <a:latin typeface="Times New Roman"/>
                <a:cs typeface="Times New Roman"/>
              </a:rPr>
              <a:t>changer</a:t>
            </a:r>
            <a:r>
              <a:rPr sz="2100" spc="-85" dirty="0">
                <a:latin typeface="Times New Roman"/>
                <a:cs typeface="Times New Roman"/>
              </a:rPr>
              <a:t> </a:t>
            </a:r>
            <a:r>
              <a:rPr sz="2100" spc="95" dirty="0">
                <a:latin typeface="Times New Roman"/>
                <a:cs typeface="Times New Roman"/>
              </a:rPr>
              <a:t>de</a:t>
            </a:r>
            <a:r>
              <a:rPr sz="2100" spc="-100" dirty="0">
                <a:latin typeface="Times New Roman"/>
                <a:cs typeface="Times New Roman"/>
              </a:rPr>
              <a:t> </a:t>
            </a:r>
            <a:r>
              <a:rPr sz="2100" spc="55" dirty="0">
                <a:latin typeface="Times New Roman"/>
                <a:cs typeface="Times New Roman"/>
              </a:rPr>
              <a:t>valeur</a:t>
            </a:r>
            <a:r>
              <a:rPr sz="2100" spc="-125" dirty="0">
                <a:latin typeface="Times New Roman"/>
                <a:cs typeface="Times New Roman"/>
              </a:rPr>
              <a:t> </a:t>
            </a:r>
            <a:r>
              <a:rPr sz="2100" spc="110" dirty="0">
                <a:latin typeface="Times New Roman"/>
                <a:cs typeface="Times New Roman"/>
              </a:rPr>
              <a:t>que  </a:t>
            </a:r>
            <a:r>
              <a:rPr sz="2100" spc="105" dirty="0">
                <a:latin typeface="Times New Roman"/>
                <a:cs typeface="Times New Roman"/>
              </a:rPr>
              <a:t>dans</a:t>
            </a:r>
            <a:r>
              <a:rPr sz="2100" spc="-35" dirty="0">
                <a:latin typeface="Times New Roman"/>
                <a:cs typeface="Times New Roman"/>
              </a:rPr>
              <a:t> </a:t>
            </a:r>
            <a:r>
              <a:rPr sz="2100" spc="50" dirty="0">
                <a:latin typeface="Times New Roman"/>
                <a:cs typeface="Times New Roman"/>
              </a:rPr>
              <a:t>l'intervalle</a:t>
            </a:r>
            <a:r>
              <a:rPr sz="2100" spc="-65" dirty="0">
                <a:latin typeface="Times New Roman"/>
                <a:cs typeface="Times New Roman"/>
              </a:rPr>
              <a:t> </a:t>
            </a:r>
            <a:r>
              <a:rPr sz="2100" spc="60" dirty="0">
                <a:latin typeface="Times New Roman"/>
                <a:cs typeface="Times New Roman"/>
              </a:rPr>
              <a:t>défini</a:t>
            </a:r>
            <a:r>
              <a:rPr sz="2100" spc="-3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35" dirty="0">
                <a:latin typeface="Times New Roman"/>
                <a:cs typeface="Times New Roman"/>
              </a:rPr>
              <a:t>le</a:t>
            </a:r>
            <a:r>
              <a:rPr sz="2100" spc="-65" dirty="0">
                <a:latin typeface="Times New Roman"/>
                <a:cs typeface="Times New Roman"/>
              </a:rPr>
              <a:t> </a:t>
            </a:r>
            <a:r>
              <a:rPr sz="2100" spc="75" dirty="0">
                <a:latin typeface="Times New Roman"/>
                <a:cs typeface="Times New Roman"/>
              </a:rPr>
              <a:t>type</a:t>
            </a:r>
            <a:r>
              <a:rPr sz="2100" spc="-100" dirty="0">
                <a:latin typeface="Times New Roman"/>
                <a:cs typeface="Times New Roman"/>
              </a:rPr>
              <a:t> </a:t>
            </a:r>
            <a:r>
              <a:rPr sz="2100" spc="90" dirty="0">
                <a:latin typeface="Times New Roman"/>
                <a:cs typeface="Times New Roman"/>
              </a:rPr>
              <a:t>qui</a:t>
            </a:r>
            <a:r>
              <a:rPr sz="2100" spc="-10" dirty="0">
                <a:latin typeface="Times New Roman"/>
                <a:cs typeface="Times New Roman"/>
              </a:rPr>
              <a:t> </a:t>
            </a:r>
            <a:r>
              <a:rPr sz="2100" spc="50" dirty="0">
                <a:latin typeface="Times New Roman"/>
                <a:cs typeface="Times New Roman"/>
              </a:rPr>
              <a:t>lui</a:t>
            </a:r>
            <a:r>
              <a:rPr sz="2100" spc="-70"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50" dirty="0">
                <a:latin typeface="Times New Roman"/>
                <a:cs typeface="Times New Roman"/>
              </a:rPr>
              <a:t>assigné.</a:t>
            </a:r>
            <a:endParaRPr sz="2100">
              <a:latin typeface="Times New Roman"/>
              <a:cs typeface="Times New Roman"/>
            </a:endParaRPr>
          </a:p>
          <a:p>
            <a:pPr marL="12700">
              <a:lnSpc>
                <a:spcPct val="100000"/>
              </a:lnSpc>
              <a:spcBef>
                <a:spcPts val="1380"/>
              </a:spcBef>
            </a:pPr>
            <a:r>
              <a:rPr sz="2100" b="1" spc="-90" dirty="0">
                <a:latin typeface="Times New Roman"/>
                <a:cs typeface="Times New Roman"/>
              </a:rPr>
              <a:t>TYPES </a:t>
            </a:r>
            <a:r>
              <a:rPr sz="2100" b="1" dirty="0">
                <a:latin typeface="Times New Roman"/>
                <a:cs typeface="Times New Roman"/>
              </a:rPr>
              <a:t>DE</a:t>
            </a:r>
            <a:r>
              <a:rPr sz="2100" b="1" spc="40" dirty="0">
                <a:latin typeface="Times New Roman"/>
                <a:cs typeface="Times New Roman"/>
              </a:rPr>
              <a:t> </a:t>
            </a:r>
            <a:r>
              <a:rPr sz="2100" b="1" spc="-120" dirty="0">
                <a:latin typeface="Times New Roman"/>
                <a:cs typeface="Times New Roman"/>
              </a:rPr>
              <a:t>VARIABLE</a:t>
            </a:r>
            <a:endParaRPr sz="2100">
              <a:latin typeface="Times New Roman"/>
              <a:cs typeface="Times New Roman"/>
            </a:endParaRPr>
          </a:p>
          <a:p>
            <a:pPr>
              <a:lnSpc>
                <a:spcPct val="100000"/>
              </a:lnSpc>
              <a:spcBef>
                <a:spcPts val="15"/>
              </a:spcBef>
            </a:pPr>
            <a:endParaRPr sz="2200">
              <a:latin typeface="Times New Roman"/>
              <a:cs typeface="Times New Roman"/>
            </a:endParaRPr>
          </a:p>
          <a:p>
            <a:pPr marL="312420" indent="-300355">
              <a:lnSpc>
                <a:spcPct val="100000"/>
              </a:lnSpc>
              <a:buFont typeface="Arial"/>
              <a:buChar char="•"/>
              <a:tabLst>
                <a:tab pos="312420" algn="l"/>
                <a:tab pos="313055" algn="l"/>
              </a:tabLst>
            </a:pPr>
            <a:r>
              <a:rPr sz="2000" b="1" spc="60" dirty="0">
                <a:latin typeface="Times New Roman"/>
                <a:cs typeface="Times New Roman"/>
              </a:rPr>
              <a:t>Les</a:t>
            </a:r>
            <a:r>
              <a:rPr sz="2000" b="1" spc="-110" dirty="0">
                <a:latin typeface="Times New Roman"/>
                <a:cs typeface="Times New Roman"/>
              </a:rPr>
              <a:t> </a:t>
            </a:r>
            <a:r>
              <a:rPr sz="2000" b="1" spc="100" dirty="0">
                <a:latin typeface="Times New Roman"/>
                <a:cs typeface="Times New Roman"/>
              </a:rPr>
              <a:t>entiers:</a:t>
            </a:r>
            <a:r>
              <a:rPr sz="2000" b="1" spc="5" dirty="0">
                <a:latin typeface="Times New Roman"/>
                <a:cs typeface="Times New Roman"/>
              </a:rPr>
              <a:t> </a:t>
            </a:r>
            <a:r>
              <a:rPr sz="2000" spc="85" dirty="0">
                <a:latin typeface="Times New Roman"/>
                <a:cs typeface="Times New Roman"/>
              </a:rPr>
              <a:t>Nombres</a:t>
            </a:r>
            <a:r>
              <a:rPr sz="2000" spc="-90" dirty="0">
                <a:latin typeface="Times New Roman"/>
                <a:cs typeface="Times New Roman"/>
              </a:rPr>
              <a:t> </a:t>
            </a:r>
            <a:r>
              <a:rPr sz="2000" spc="80" dirty="0">
                <a:latin typeface="Times New Roman"/>
                <a:cs typeface="Times New Roman"/>
              </a:rPr>
              <a:t>sans</a:t>
            </a:r>
            <a:r>
              <a:rPr sz="2000" spc="-105" dirty="0">
                <a:latin typeface="Times New Roman"/>
                <a:cs typeface="Times New Roman"/>
              </a:rPr>
              <a:t> </a:t>
            </a:r>
            <a:r>
              <a:rPr sz="2000" spc="40" dirty="0">
                <a:latin typeface="Times New Roman"/>
                <a:cs typeface="Times New Roman"/>
              </a:rPr>
              <a:t>virgule</a:t>
            </a:r>
            <a:r>
              <a:rPr sz="2000" spc="-95" dirty="0">
                <a:latin typeface="Times New Roman"/>
                <a:cs typeface="Times New Roman"/>
              </a:rPr>
              <a:t> </a:t>
            </a:r>
            <a:r>
              <a:rPr sz="2000" spc="114" dirty="0">
                <a:latin typeface="Times New Roman"/>
                <a:cs typeface="Times New Roman"/>
              </a:rPr>
              <a:t>et</a:t>
            </a:r>
            <a:r>
              <a:rPr sz="2000" spc="-105" dirty="0">
                <a:latin typeface="Times New Roman"/>
                <a:cs typeface="Times New Roman"/>
              </a:rPr>
              <a:t> </a:t>
            </a:r>
            <a:r>
              <a:rPr sz="2000" spc="95" dirty="0">
                <a:latin typeface="Times New Roman"/>
                <a:cs typeface="Times New Roman"/>
              </a:rPr>
              <a:t>qui</a:t>
            </a:r>
            <a:r>
              <a:rPr sz="2000" spc="-20" dirty="0">
                <a:latin typeface="Times New Roman"/>
                <a:cs typeface="Times New Roman"/>
              </a:rPr>
              <a:t> </a:t>
            </a:r>
            <a:r>
              <a:rPr sz="2000" spc="90" dirty="0">
                <a:latin typeface="Times New Roman"/>
                <a:cs typeface="Times New Roman"/>
              </a:rPr>
              <a:t>peuvent</a:t>
            </a:r>
            <a:r>
              <a:rPr sz="2000" spc="-85" dirty="0">
                <a:latin typeface="Times New Roman"/>
                <a:cs typeface="Times New Roman"/>
              </a:rPr>
              <a:t> </a:t>
            </a:r>
            <a:r>
              <a:rPr sz="2000" spc="90" dirty="0">
                <a:latin typeface="Times New Roman"/>
                <a:cs typeface="Times New Roman"/>
              </a:rPr>
              <a:t>être</a:t>
            </a:r>
            <a:r>
              <a:rPr sz="2000" spc="-75" dirty="0">
                <a:latin typeface="Times New Roman"/>
                <a:cs typeface="Times New Roman"/>
              </a:rPr>
              <a:t> </a:t>
            </a:r>
            <a:r>
              <a:rPr sz="2000" spc="50" dirty="0">
                <a:latin typeface="Times New Roman"/>
                <a:cs typeface="Times New Roman"/>
              </a:rPr>
              <a:t>positifs</a:t>
            </a:r>
            <a:r>
              <a:rPr sz="2000" spc="-105" dirty="0">
                <a:latin typeface="Times New Roman"/>
                <a:cs typeface="Times New Roman"/>
              </a:rPr>
              <a:t> </a:t>
            </a:r>
            <a:r>
              <a:rPr sz="2000" spc="114" dirty="0">
                <a:latin typeface="Times New Roman"/>
                <a:cs typeface="Times New Roman"/>
              </a:rPr>
              <a:t>ou</a:t>
            </a:r>
            <a:r>
              <a:rPr sz="2000" spc="-15" dirty="0">
                <a:latin typeface="Times New Roman"/>
                <a:cs typeface="Times New Roman"/>
              </a:rPr>
              <a:t> </a:t>
            </a:r>
            <a:r>
              <a:rPr sz="2000" spc="50" dirty="0">
                <a:latin typeface="Times New Roman"/>
                <a:cs typeface="Times New Roman"/>
              </a:rPr>
              <a:t>négatifs;</a:t>
            </a:r>
            <a:endParaRPr sz="2000">
              <a:latin typeface="Times New Roman"/>
              <a:cs typeface="Times New Roman"/>
            </a:endParaRPr>
          </a:p>
          <a:p>
            <a:pPr>
              <a:lnSpc>
                <a:spcPct val="100000"/>
              </a:lnSpc>
              <a:buFont typeface="Arial"/>
              <a:buChar char="•"/>
            </a:pPr>
            <a:endParaRPr sz="2100">
              <a:latin typeface="Times New Roman"/>
              <a:cs typeface="Times New Roman"/>
            </a:endParaRPr>
          </a:p>
          <a:p>
            <a:pPr marL="312420" marR="749935" indent="-300355">
              <a:lnSpc>
                <a:spcPct val="101000"/>
              </a:lnSpc>
              <a:buFont typeface="Arial"/>
              <a:buChar char="•"/>
              <a:tabLst>
                <a:tab pos="312420" algn="l"/>
                <a:tab pos="313055" algn="l"/>
              </a:tabLst>
            </a:pPr>
            <a:r>
              <a:rPr sz="2000" b="1" spc="60" dirty="0">
                <a:latin typeface="Times New Roman"/>
                <a:cs typeface="Times New Roman"/>
              </a:rPr>
              <a:t>Les</a:t>
            </a:r>
            <a:r>
              <a:rPr sz="2000" b="1" spc="-85" dirty="0">
                <a:latin typeface="Times New Roman"/>
                <a:cs typeface="Times New Roman"/>
              </a:rPr>
              <a:t> </a:t>
            </a:r>
            <a:r>
              <a:rPr sz="2000" b="1" spc="75" dirty="0">
                <a:latin typeface="Times New Roman"/>
                <a:cs typeface="Times New Roman"/>
              </a:rPr>
              <a:t>réels:</a:t>
            </a:r>
            <a:r>
              <a:rPr sz="2000" b="1" spc="20" dirty="0">
                <a:latin typeface="Times New Roman"/>
                <a:cs typeface="Times New Roman"/>
              </a:rPr>
              <a:t> </a:t>
            </a:r>
            <a:r>
              <a:rPr sz="2000" spc="85" dirty="0">
                <a:latin typeface="Times New Roman"/>
                <a:cs typeface="Times New Roman"/>
              </a:rPr>
              <a:t>Nombres</a:t>
            </a:r>
            <a:r>
              <a:rPr sz="2000" spc="-105" dirty="0">
                <a:latin typeface="Times New Roman"/>
                <a:cs typeface="Times New Roman"/>
              </a:rPr>
              <a:t> </a:t>
            </a:r>
            <a:r>
              <a:rPr sz="2000" spc="15" dirty="0">
                <a:latin typeface="Times New Roman"/>
                <a:cs typeface="Times New Roman"/>
              </a:rPr>
              <a:t>avec</a:t>
            </a:r>
            <a:r>
              <a:rPr sz="2000" spc="-114" dirty="0">
                <a:latin typeface="Times New Roman"/>
                <a:cs typeface="Times New Roman"/>
              </a:rPr>
              <a:t> </a:t>
            </a:r>
            <a:r>
              <a:rPr sz="2000" spc="45" dirty="0">
                <a:latin typeface="Times New Roman"/>
                <a:cs typeface="Times New Roman"/>
              </a:rPr>
              <a:t>virgule</a:t>
            </a:r>
            <a:r>
              <a:rPr sz="2000" spc="-50" dirty="0">
                <a:latin typeface="Times New Roman"/>
                <a:cs typeface="Times New Roman"/>
              </a:rPr>
              <a:t> </a:t>
            </a:r>
            <a:r>
              <a:rPr sz="2000" spc="85" dirty="0">
                <a:latin typeface="Times New Roman"/>
                <a:cs typeface="Times New Roman"/>
              </a:rPr>
              <a:t>(dite</a:t>
            </a:r>
            <a:r>
              <a:rPr sz="2000" spc="-85" dirty="0">
                <a:latin typeface="Times New Roman"/>
                <a:cs typeface="Times New Roman"/>
              </a:rPr>
              <a:t> </a:t>
            </a:r>
            <a:r>
              <a:rPr sz="2000" spc="40" dirty="0">
                <a:latin typeface="Times New Roman"/>
                <a:cs typeface="Times New Roman"/>
              </a:rPr>
              <a:t>virgule</a:t>
            </a:r>
            <a:r>
              <a:rPr sz="2000" spc="-50" dirty="0">
                <a:latin typeface="Times New Roman"/>
                <a:cs typeface="Times New Roman"/>
              </a:rPr>
              <a:t> </a:t>
            </a:r>
            <a:r>
              <a:rPr sz="2000" spc="100" dirty="0">
                <a:latin typeface="Times New Roman"/>
                <a:cs typeface="Times New Roman"/>
              </a:rPr>
              <a:t>flottante)</a:t>
            </a:r>
            <a:r>
              <a:rPr sz="2000" spc="-45" dirty="0">
                <a:latin typeface="Times New Roman"/>
                <a:cs typeface="Times New Roman"/>
              </a:rPr>
              <a:t> </a:t>
            </a:r>
            <a:r>
              <a:rPr sz="2000" spc="114" dirty="0">
                <a:latin typeface="Times New Roman"/>
                <a:cs typeface="Times New Roman"/>
              </a:rPr>
              <a:t>et</a:t>
            </a:r>
            <a:r>
              <a:rPr sz="2000" spc="-80" dirty="0">
                <a:latin typeface="Times New Roman"/>
                <a:cs typeface="Times New Roman"/>
              </a:rPr>
              <a:t> </a:t>
            </a:r>
            <a:r>
              <a:rPr sz="2000" spc="85" dirty="0">
                <a:latin typeface="Times New Roman"/>
                <a:cs typeface="Times New Roman"/>
              </a:rPr>
              <a:t>qui</a:t>
            </a:r>
            <a:r>
              <a:rPr sz="2000" spc="-15" dirty="0">
                <a:latin typeface="Times New Roman"/>
                <a:cs typeface="Times New Roman"/>
              </a:rPr>
              <a:t> </a:t>
            </a:r>
            <a:r>
              <a:rPr sz="2000" spc="90" dirty="0">
                <a:latin typeface="Times New Roman"/>
                <a:cs typeface="Times New Roman"/>
              </a:rPr>
              <a:t>peuvent</a:t>
            </a:r>
            <a:r>
              <a:rPr sz="2000" spc="-80" dirty="0">
                <a:latin typeface="Times New Roman"/>
                <a:cs typeface="Times New Roman"/>
              </a:rPr>
              <a:t> </a:t>
            </a:r>
            <a:r>
              <a:rPr sz="2000" spc="90" dirty="0">
                <a:latin typeface="Times New Roman"/>
                <a:cs typeface="Times New Roman"/>
              </a:rPr>
              <a:t>être</a:t>
            </a:r>
            <a:r>
              <a:rPr sz="2000" spc="-50" dirty="0">
                <a:latin typeface="Times New Roman"/>
                <a:cs typeface="Times New Roman"/>
              </a:rPr>
              <a:t> </a:t>
            </a:r>
            <a:r>
              <a:rPr sz="2000" spc="50" dirty="0">
                <a:latin typeface="Times New Roman"/>
                <a:cs typeface="Times New Roman"/>
              </a:rPr>
              <a:t>positifs</a:t>
            </a:r>
            <a:r>
              <a:rPr sz="2000" spc="-80" dirty="0">
                <a:latin typeface="Times New Roman"/>
                <a:cs typeface="Times New Roman"/>
              </a:rPr>
              <a:t> </a:t>
            </a:r>
            <a:r>
              <a:rPr sz="2000" spc="114" dirty="0">
                <a:latin typeface="Times New Roman"/>
                <a:cs typeface="Times New Roman"/>
              </a:rPr>
              <a:t>ou  </a:t>
            </a:r>
            <a:r>
              <a:rPr sz="2000" spc="50" dirty="0">
                <a:latin typeface="Times New Roman"/>
                <a:cs typeface="Times New Roman"/>
              </a:rPr>
              <a:t>négatifs;</a:t>
            </a:r>
            <a:endParaRPr sz="2000">
              <a:latin typeface="Times New Roman"/>
              <a:cs typeface="Times New Roman"/>
            </a:endParaRPr>
          </a:p>
          <a:p>
            <a:pPr>
              <a:lnSpc>
                <a:spcPct val="100000"/>
              </a:lnSpc>
              <a:spcBef>
                <a:spcPts val="50"/>
              </a:spcBef>
              <a:buFont typeface="Arial"/>
              <a:buChar char="•"/>
            </a:pPr>
            <a:endParaRPr sz="2050">
              <a:latin typeface="Times New Roman"/>
              <a:cs typeface="Times New Roman"/>
            </a:endParaRPr>
          </a:p>
          <a:p>
            <a:pPr marL="312420" marR="5080" indent="-300355">
              <a:lnSpc>
                <a:spcPct val="101000"/>
              </a:lnSpc>
              <a:buFont typeface="Arial"/>
              <a:buChar char="•"/>
              <a:tabLst>
                <a:tab pos="312420" algn="l"/>
                <a:tab pos="313055" algn="l"/>
              </a:tabLst>
            </a:pPr>
            <a:r>
              <a:rPr sz="2000" b="1" spc="60" dirty="0">
                <a:latin typeface="Times New Roman"/>
                <a:cs typeface="Times New Roman"/>
              </a:rPr>
              <a:t>Les</a:t>
            </a:r>
            <a:r>
              <a:rPr sz="2000" b="1" spc="-65" dirty="0">
                <a:latin typeface="Times New Roman"/>
                <a:cs typeface="Times New Roman"/>
              </a:rPr>
              <a:t> </a:t>
            </a:r>
            <a:r>
              <a:rPr sz="2000" b="1" spc="135" dirty="0">
                <a:latin typeface="Times New Roman"/>
                <a:cs typeface="Times New Roman"/>
              </a:rPr>
              <a:t>booléens:</a:t>
            </a:r>
            <a:r>
              <a:rPr sz="2000" b="1" dirty="0">
                <a:latin typeface="Times New Roman"/>
                <a:cs typeface="Times New Roman"/>
              </a:rPr>
              <a:t> </a:t>
            </a:r>
            <a:r>
              <a:rPr sz="2000" spc="95" dirty="0">
                <a:latin typeface="Times New Roman"/>
                <a:cs typeface="Times New Roman"/>
              </a:rPr>
              <a:t>qui</a:t>
            </a:r>
            <a:r>
              <a:rPr sz="2000" spc="-55" dirty="0">
                <a:latin typeface="Times New Roman"/>
                <a:cs typeface="Times New Roman"/>
              </a:rPr>
              <a:t> </a:t>
            </a:r>
            <a:r>
              <a:rPr sz="2000" spc="80" dirty="0">
                <a:latin typeface="Times New Roman"/>
                <a:cs typeface="Times New Roman"/>
              </a:rPr>
              <a:t>définissent</a:t>
            </a:r>
            <a:r>
              <a:rPr sz="2000" spc="-100" dirty="0">
                <a:latin typeface="Times New Roman"/>
                <a:cs typeface="Times New Roman"/>
              </a:rPr>
              <a:t> </a:t>
            </a:r>
            <a:r>
              <a:rPr sz="2000" spc="80" dirty="0">
                <a:latin typeface="Times New Roman"/>
                <a:cs typeface="Times New Roman"/>
              </a:rPr>
              <a:t>deux</a:t>
            </a:r>
            <a:r>
              <a:rPr sz="2000" spc="-95" dirty="0">
                <a:latin typeface="Times New Roman"/>
                <a:cs typeface="Times New Roman"/>
              </a:rPr>
              <a:t> </a:t>
            </a:r>
            <a:r>
              <a:rPr sz="2000" spc="55" dirty="0">
                <a:latin typeface="Times New Roman"/>
                <a:cs typeface="Times New Roman"/>
              </a:rPr>
              <a:t>valeurs</a:t>
            </a:r>
            <a:r>
              <a:rPr sz="2000" spc="-20" dirty="0">
                <a:latin typeface="Times New Roman"/>
                <a:cs typeface="Times New Roman"/>
              </a:rPr>
              <a:t> </a:t>
            </a:r>
            <a:r>
              <a:rPr sz="2000" spc="75" dirty="0">
                <a:latin typeface="Times New Roman"/>
                <a:cs typeface="Times New Roman"/>
              </a:rPr>
              <a:t>(dites</a:t>
            </a:r>
            <a:r>
              <a:rPr sz="2000" spc="-45" dirty="0">
                <a:latin typeface="Times New Roman"/>
                <a:cs typeface="Times New Roman"/>
              </a:rPr>
              <a:t> </a:t>
            </a:r>
            <a:r>
              <a:rPr sz="2000" spc="75" dirty="0">
                <a:latin typeface="Times New Roman"/>
                <a:cs typeface="Times New Roman"/>
              </a:rPr>
              <a:t>binaires)</a:t>
            </a:r>
            <a:r>
              <a:rPr sz="2000" spc="-70" dirty="0">
                <a:latin typeface="Times New Roman"/>
                <a:cs typeface="Times New Roman"/>
              </a:rPr>
              <a:t> </a:t>
            </a:r>
            <a:r>
              <a:rPr sz="2000" spc="85" dirty="0">
                <a:latin typeface="Times New Roman"/>
                <a:cs typeface="Times New Roman"/>
              </a:rPr>
              <a:t>qui</a:t>
            </a:r>
            <a:r>
              <a:rPr sz="2000" spc="-15" dirty="0">
                <a:latin typeface="Times New Roman"/>
                <a:cs typeface="Times New Roman"/>
              </a:rPr>
              <a:t> </a:t>
            </a:r>
            <a:r>
              <a:rPr sz="2000" spc="110" dirty="0">
                <a:latin typeface="Times New Roman"/>
                <a:cs typeface="Times New Roman"/>
              </a:rPr>
              <a:t>sont</a:t>
            </a:r>
            <a:r>
              <a:rPr sz="2000" spc="-120" dirty="0">
                <a:latin typeface="Times New Roman"/>
                <a:cs typeface="Times New Roman"/>
              </a:rPr>
              <a:t> </a:t>
            </a:r>
            <a:r>
              <a:rPr sz="2000" spc="-5" dirty="0">
                <a:latin typeface="Times New Roman"/>
                <a:cs typeface="Times New Roman"/>
              </a:rPr>
              <a:t>Vrai</a:t>
            </a:r>
            <a:r>
              <a:rPr sz="2000" spc="-35" dirty="0">
                <a:latin typeface="Times New Roman"/>
                <a:cs typeface="Times New Roman"/>
              </a:rPr>
              <a:t> </a:t>
            </a:r>
            <a:r>
              <a:rPr sz="2000" spc="114" dirty="0">
                <a:latin typeface="Times New Roman"/>
                <a:cs typeface="Times New Roman"/>
              </a:rPr>
              <a:t>ou</a:t>
            </a:r>
            <a:r>
              <a:rPr sz="2000" spc="-10" dirty="0">
                <a:latin typeface="Times New Roman"/>
                <a:cs typeface="Times New Roman"/>
              </a:rPr>
              <a:t> </a:t>
            </a:r>
            <a:r>
              <a:rPr sz="2000" spc="25" dirty="0">
                <a:latin typeface="Times New Roman"/>
                <a:cs typeface="Times New Roman"/>
              </a:rPr>
              <a:t>Faux</a:t>
            </a:r>
            <a:r>
              <a:rPr sz="2000" spc="-75" dirty="0">
                <a:latin typeface="Times New Roman"/>
                <a:cs typeface="Times New Roman"/>
              </a:rPr>
              <a:t> </a:t>
            </a:r>
            <a:r>
              <a:rPr sz="2000" spc="100" dirty="0">
                <a:latin typeface="Times New Roman"/>
                <a:cs typeface="Times New Roman"/>
              </a:rPr>
              <a:t>(ou</a:t>
            </a:r>
            <a:r>
              <a:rPr sz="2000" spc="-50" dirty="0">
                <a:latin typeface="Times New Roman"/>
                <a:cs typeface="Times New Roman"/>
              </a:rPr>
              <a:t> </a:t>
            </a:r>
            <a:r>
              <a:rPr sz="2000" spc="80" dirty="0">
                <a:latin typeface="Times New Roman"/>
                <a:cs typeface="Times New Roman"/>
              </a:rPr>
              <a:t>encore  </a:t>
            </a:r>
            <a:r>
              <a:rPr sz="2000" spc="-370" dirty="0">
                <a:latin typeface="Times New Roman"/>
                <a:cs typeface="Times New Roman"/>
              </a:rPr>
              <a:t>1 </a:t>
            </a:r>
            <a:r>
              <a:rPr sz="2000" spc="114" dirty="0">
                <a:latin typeface="Times New Roman"/>
                <a:cs typeface="Times New Roman"/>
              </a:rPr>
              <a:t>ou</a:t>
            </a:r>
            <a:r>
              <a:rPr sz="2000" spc="-85" dirty="0">
                <a:latin typeface="Times New Roman"/>
                <a:cs typeface="Times New Roman"/>
              </a:rPr>
              <a:t> </a:t>
            </a:r>
            <a:r>
              <a:rPr sz="2000" spc="80" dirty="0">
                <a:latin typeface="Times New Roman"/>
                <a:cs typeface="Times New Roman"/>
              </a:rPr>
              <a:t>0)</a:t>
            </a:r>
            <a:endParaRPr sz="2000">
              <a:latin typeface="Times New Roman"/>
              <a:cs typeface="Times New Roman"/>
            </a:endParaRPr>
          </a:p>
          <a:p>
            <a:pPr>
              <a:lnSpc>
                <a:spcPct val="100000"/>
              </a:lnSpc>
              <a:buFont typeface="Arial"/>
              <a:buChar char="•"/>
            </a:pPr>
            <a:endParaRPr sz="2100">
              <a:latin typeface="Times New Roman"/>
              <a:cs typeface="Times New Roman"/>
            </a:endParaRPr>
          </a:p>
          <a:p>
            <a:pPr marL="312420" marR="339725" indent="-300355">
              <a:lnSpc>
                <a:spcPct val="101000"/>
              </a:lnSpc>
              <a:buFont typeface="Arial"/>
              <a:buChar char="•"/>
              <a:tabLst>
                <a:tab pos="312420" algn="l"/>
                <a:tab pos="313055" algn="l"/>
              </a:tabLst>
            </a:pPr>
            <a:r>
              <a:rPr sz="2000" b="1" spc="60" dirty="0">
                <a:latin typeface="Times New Roman"/>
                <a:cs typeface="Times New Roman"/>
              </a:rPr>
              <a:t>Les</a:t>
            </a:r>
            <a:r>
              <a:rPr sz="2000" b="1" spc="-100" dirty="0">
                <a:latin typeface="Times New Roman"/>
                <a:cs typeface="Times New Roman"/>
              </a:rPr>
              <a:t> </a:t>
            </a:r>
            <a:r>
              <a:rPr sz="2000" b="1" spc="130" dirty="0">
                <a:latin typeface="Times New Roman"/>
                <a:cs typeface="Times New Roman"/>
              </a:rPr>
              <a:t>chaînes</a:t>
            </a:r>
            <a:r>
              <a:rPr sz="2000" b="1" spc="-75" dirty="0">
                <a:latin typeface="Times New Roman"/>
                <a:cs typeface="Times New Roman"/>
              </a:rPr>
              <a:t> </a:t>
            </a:r>
            <a:r>
              <a:rPr sz="2000" b="1" spc="160" dirty="0">
                <a:latin typeface="Times New Roman"/>
                <a:cs typeface="Times New Roman"/>
              </a:rPr>
              <a:t>de</a:t>
            </a:r>
            <a:r>
              <a:rPr sz="2000" b="1" spc="-105" dirty="0">
                <a:latin typeface="Times New Roman"/>
                <a:cs typeface="Times New Roman"/>
              </a:rPr>
              <a:t> </a:t>
            </a:r>
            <a:r>
              <a:rPr sz="2000" b="1" spc="60" dirty="0">
                <a:latin typeface="Times New Roman"/>
                <a:cs typeface="Times New Roman"/>
              </a:rPr>
              <a:t>caractères:</a:t>
            </a:r>
            <a:r>
              <a:rPr sz="2000" b="1" spc="65" dirty="0">
                <a:latin typeface="Times New Roman"/>
                <a:cs typeface="Times New Roman"/>
              </a:rPr>
              <a:t> </a:t>
            </a:r>
            <a:r>
              <a:rPr sz="2000" spc="85" dirty="0">
                <a:latin typeface="Times New Roman"/>
                <a:cs typeface="Times New Roman"/>
              </a:rPr>
              <a:t>Représentent</a:t>
            </a:r>
            <a:r>
              <a:rPr sz="2000" spc="-70" dirty="0">
                <a:latin typeface="Times New Roman"/>
                <a:cs typeface="Times New Roman"/>
              </a:rPr>
              <a:t> </a:t>
            </a:r>
            <a:r>
              <a:rPr sz="2000" spc="80" dirty="0">
                <a:latin typeface="Times New Roman"/>
                <a:cs typeface="Times New Roman"/>
              </a:rPr>
              <a:t>des</a:t>
            </a:r>
            <a:r>
              <a:rPr sz="2000" spc="-60" dirty="0">
                <a:latin typeface="Times New Roman"/>
                <a:cs typeface="Times New Roman"/>
              </a:rPr>
              <a:t> </a:t>
            </a:r>
            <a:r>
              <a:rPr sz="2000" spc="65" dirty="0">
                <a:latin typeface="Times New Roman"/>
                <a:cs typeface="Times New Roman"/>
              </a:rPr>
              <a:t>textes</a:t>
            </a:r>
            <a:r>
              <a:rPr sz="2000" spc="-95" dirty="0">
                <a:latin typeface="Times New Roman"/>
                <a:cs typeface="Times New Roman"/>
              </a:rPr>
              <a:t> </a:t>
            </a:r>
            <a:r>
              <a:rPr sz="2000" spc="85" dirty="0">
                <a:latin typeface="Times New Roman"/>
                <a:cs typeface="Times New Roman"/>
              </a:rPr>
              <a:t>constitués</a:t>
            </a:r>
            <a:r>
              <a:rPr sz="2000" spc="-100" dirty="0">
                <a:latin typeface="Times New Roman"/>
                <a:cs typeface="Times New Roman"/>
              </a:rPr>
              <a:t> </a:t>
            </a:r>
            <a:r>
              <a:rPr sz="2000" spc="100" dirty="0">
                <a:latin typeface="Times New Roman"/>
                <a:cs typeface="Times New Roman"/>
              </a:rPr>
              <a:t>de</a:t>
            </a:r>
            <a:r>
              <a:rPr sz="2000" spc="-60" dirty="0">
                <a:latin typeface="Times New Roman"/>
                <a:cs typeface="Times New Roman"/>
              </a:rPr>
              <a:t> </a:t>
            </a:r>
            <a:r>
              <a:rPr sz="2000" spc="130" dirty="0">
                <a:latin typeface="Times New Roman"/>
                <a:cs typeface="Times New Roman"/>
              </a:rPr>
              <a:t>tout</a:t>
            </a:r>
            <a:r>
              <a:rPr sz="2000" spc="-70" dirty="0">
                <a:latin typeface="Times New Roman"/>
                <a:cs typeface="Times New Roman"/>
              </a:rPr>
              <a:t> </a:t>
            </a:r>
            <a:r>
              <a:rPr sz="2000" spc="75" dirty="0">
                <a:latin typeface="Times New Roman"/>
                <a:cs typeface="Times New Roman"/>
              </a:rPr>
              <a:t>type</a:t>
            </a:r>
            <a:r>
              <a:rPr sz="2000" spc="-60" dirty="0">
                <a:latin typeface="Times New Roman"/>
                <a:cs typeface="Times New Roman"/>
              </a:rPr>
              <a:t> </a:t>
            </a:r>
            <a:r>
              <a:rPr sz="2000" spc="100" dirty="0">
                <a:latin typeface="Times New Roman"/>
                <a:cs typeface="Times New Roman"/>
              </a:rPr>
              <a:t>de</a:t>
            </a:r>
            <a:r>
              <a:rPr sz="2000" spc="-85" dirty="0">
                <a:latin typeface="Times New Roman"/>
                <a:cs typeface="Times New Roman"/>
              </a:rPr>
              <a:t> </a:t>
            </a:r>
            <a:r>
              <a:rPr sz="2000" spc="70" dirty="0">
                <a:latin typeface="Times New Roman"/>
                <a:cs typeface="Times New Roman"/>
              </a:rPr>
              <a:t>caractères  </a:t>
            </a:r>
            <a:r>
              <a:rPr sz="2000" spc="110" dirty="0">
                <a:latin typeface="Times New Roman"/>
                <a:cs typeface="Times New Roman"/>
              </a:rPr>
              <a:t>comme</a:t>
            </a:r>
            <a:r>
              <a:rPr sz="2000" spc="-95" dirty="0">
                <a:latin typeface="Times New Roman"/>
                <a:cs typeface="Times New Roman"/>
              </a:rPr>
              <a:t> </a:t>
            </a:r>
            <a:r>
              <a:rPr sz="2000" spc="40" dirty="0">
                <a:latin typeface="Times New Roman"/>
                <a:cs typeface="Times New Roman"/>
              </a:rPr>
              <a:t>les</a:t>
            </a:r>
            <a:r>
              <a:rPr sz="2000" spc="-90" dirty="0">
                <a:latin typeface="Times New Roman"/>
                <a:cs typeface="Times New Roman"/>
              </a:rPr>
              <a:t> </a:t>
            </a:r>
            <a:r>
              <a:rPr sz="2000" spc="70" dirty="0">
                <a:latin typeface="Times New Roman"/>
                <a:cs typeface="Times New Roman"/>
              </a:rPr>
              <a:t>caractères</a:t>
            </a:r>
            <a:r>
              <a:rPr sz="2000" spc="-90" dirty="0">
                <a:latin typeface="Times New Roman"/>
                <a:cs typeface="Times New Roman"/>
              </a:rPr>
              <a:t> </a:t>
            </a:r>
            <a:r>
              <a:rPr sz="2000" spc="85" dirty="0">
                <a:latin typeface="Times New Roman"/>
                <a:cs typeface="Times New Roman"/>
              </a:rPr>
              <a:t>alphabétique,</a:t>
            </a:r>
            <a:r>
              <a:rPr sz="2000" spc="10" dirty="0">
                <a:latin typeface="Times New Roman"/>
                <a:cs typeface="Times New Roman"/>
              </a:rPr>
              <a:t> </a:t>
            </a:r>
            <a:r>
              <a:rPr sz="2000" spc="105" dirty="0">
                <a:latin typeface="Times New Roman"/>
                <a:cs typeface="Times New Roman"/>
              </a:rPr>
              <a:t>numériques</a:t>
            </a:r>
            <a:r>
              <a:rPr sz="2000" spc="-90" dirty="0">
                <a:latin typeface="Times New Roman"/>
                <a:cs typeface="Times New Roman"/>
              </a:rPr>
              <a:t> </a:t>
            </a:r>
            <a:r>
              <a:rPr sz="2000" spc="105" dirty="0">
                <a:latin typeface="Times New Roman"/>
                <a:cs typeface="Times New Roman"/>
              </a:rPr>
              <a:t>et</a:t>
            </a:r>
            <a:r>
              <a:rPr sz="2000" spc="-65" dirty="0">
                <a:latin typeface="Times New Roman"/>
                <a:cs typeface="Times New Roman"/>
              </a:rPr>
              <a:t> </a:t>
            </a:r>
            <a:r>
              <a:rPr sz="2000" spc="55" dirty="0">
                <a:latin typeface="Times New Roman"/>
                <a:cs typeface="Times New Roman"/>
              </a:rPr>
              <a:t>symboles.</a:t>
            </a:r>
            <a:endParaRPr sz="2000">
              <a:latin typeface="Times New Roman"/>
              <a:cs typeface="Times New Roman"/>
            </a:endParaRPr>
          </a:p>
          <a:p>
            <a:pPr>
              <a:lnSpc>
                <a:spcPct val="100000"/>
              </a:lnSpc>
              <a:spcBef>
                <a:spcPts val="20"/>
              </a:spcBef>
            </a:pPr>
            <a:endParaRPr sz="2100">
              <a:latin typeface="Times New Roman"/>
              <a:cs typeface="Times New Roman"/>
            </a:endParaRPr>
          </a:p>
          <a:p>
            <a:pPr marL="12700">
              <a:lnSpc>
                <a:spcPct val="100000"/>
              </a:lnSpc>
            </a:pPr>
            <a:r>
              <a:rPr sz="2000" b="1" spc="95" dirty="0">
                <a:latin typeface="Times New Roman"/>
                <a:cs typeface="Times New Roman"/>
              </a:rPr>
              <a:t>Nb</a:t>
            </a:r>
            <a:r>
              <a:rPr sz="2000" b="1" spc="-75" dirty="0">
                <a:latin typeface="Times New Roman"/>
                <a:cs typeface="Times New Roman"/>
              </a:rPr>
              <a:t> </a:t>
            </a:r>
            <a:r>
              <a:rPr sz="2000" b="1" spc="-90" dirty="0">
                <a:latin typeface="Times New Roman"/>
                <a:cs typeface="Times New Roman"/>
              </a:rPr>
              <a:t>:</a:t>
            </a:r>
            <a:r>
              <a:rPr sz="2000" b="1" spc="-15" dirty="0">
                <a:latin typeface="Times New Roman"/>
                <a:cs typeface="Times New Roman"/>
              </a:rPr>
              <a:t> </a:t>
            </a:r>
            <a:r>
              <a:rPr sz="2000" spc="-85" dirty="0">
                <a:latin typeface="Times New Roman"/>
                <a:cs typeface="Times New Roman"/>
              </a:rPr>
              <a:t>A</a:t>
            </a:r>
            <a:r>
              <a:rPr sz="2000" spc="-70" dirty="0">
                <a:latin typeface="Times New Roman"/>
                <a:cs typeface="Times New Roman"/>
              </a:rPr>
              <a:t> </a:t>
            </a:r>
            <a:r>
              <a:rPr sz="2000" spc="160" dirty="0">
                <a:latin typeface="Times New Roman"/>
                <a:cs typeface="Times New Roman"/>
              </a:rPr>
              <a:t>un</a:t>
            </a:r>
            <a:r>
              <a:rPr sz="2000" spc="-40" dirty="0">
                <a:latin typeface="Times New Roman"/>
                <a:cs typeface="Times New Roman"/>
              </a:rPr>
              <a:t> </a:t>
            </a:r>
            <a:r>
              <a:rPr sz="2000" spc="80" dirty="0">
                <a:latin typeface="Times New Roman"/>
                <a:cs typeface="Times New Roman"/>
              </a:rPr>
              <a:t>type</a:t>
            </a:r>
            <a:r>
              <a:rPr sz="2000" spc="-95" dirty="0">
                <a:latin typeface="Times New Roman"/>
                <a:cs typeface="Times New Roman"/>
              </a:rPr>
              <a:t> </a:t>
            </a:r>
            <a:r>
              <a:rPr sz="2000" spc="110" dirty="0">
                <a:latin typeface="Times New Roman"/>
                <a:cs typeface="Times New Roman"/>
              </a:rPr>
              <a:t>donné,</a:t>
            </a:r>
            <a:r>
              <a:rPr sz="2000" spc="-50" dirty="0">
                <a:latin typeface="Times New Roman"/>
                <a:cs typeface="Times New Roman"/>
              </a:rPr>
              <a:t> </a:t>
            </a:r>
            <a:r>
              <a:rPr sz="2000" spc="90" dirty="0">
                <a:latin typeface="Times New Roman"/>
                <a:cs typeface="Times New Roman"/>
              </a:rPr>
              <a:t>correspond</a:t>
            </a:r>
            <a:r>
              <a:rPr sz="2000" spc="-50" dirty="0">
                <a:latin typeface="Times New Roman"/>
                <a:cs typeface="Times New Roman"/>
              </a:rPr>
              <a:t> </a:t>
            </a:r>
            <a:r>
              <a:rPr sz="2000" spc="160" dirty="0">
                <a:latin typeface="Times New Roman"/>
                <a:cs typeface="Times New Roman"/>
              </a:rPr>
              <a:t>un</a:t>
            </a:r>
            <a:r>
              <a:rPr sz="2000" spc="-65" dirty="0">
                <a:latin typeface="Times New Roman"/>
                <a:cs typeface="Times New Roman"/>
              </a:rPr>
              <a:t> </a:t>
            </a:r>
            <a:r>
              <a:rPr sz="2000" spc="90" dirty="0">
                <a:latin typeface="Times New Roman"/>
                <a:cs typeface="Times New Roman"/>
              </a:rPr>
              <a:t>ensemble</a:t>
            </a:r>
            <a:r>
              <a:rPr sz="2000" spc="-95" dirty="0">
                <a:latin typeface="Times New Roman"/>
                <a:cs typeface="Times New Roman"/>
              </a:rPr>
              <a:t> </a:t>
            </a:r>
            <a:r>
              <a:rPr sz="2000" spc="85" dirty="0">
                <a:latin typeface="Times New Roman"/>
                <a:cs typeface="Times New Roman"/>
              </a:rPr>
              <a:t>d'opérations</a:t>
            </a:r>
            <a:r>
              <a:rPr sz="2000" spc="-105" dirty="0">
                <a:latin typeface="Times New Roman"/>
                <a:cs typeface="Times New Roman"/>
              </a:rPr>
              <a:t> </a:t>
            </a:r>
            <a:r>
              <a:rPr sz="2000" spc="65" dirty="0">
                <a:latin typeface="Times New Roman"/>
                <a:cs typeface="Times New Roman"/>
              </a:rPr>
              <a:t>définies</a:t>
            </a:r>
            <a:r>
              <a:rPr sz="2000" spc="-70" dirty="0">
                <a:latin typeface="Times New Roman"/>
                <a:cs typeface="Times New Roman"/>
              </a:rPr>
              <a:t> </a:t>
            </a:r>
            <a:r>
              <a:rPr sz="2000" spc="114" dirty="0">
                <a:latin typeface="Times New Roman"/>
                <a:cs typeface="Times New Roman"/>
              </a:rPr>
              <a:t>pour</a:t>
            </a:r>
            <a:r>
              <a:rPr sz="2000" spc="-125" dirty="0">
                <a:latin typeface="Times New Roman"/>
                <a:cs typeface="Times New Roman"/>
              </a:rPr>
              <a:t> </a:t>
            </a:r>
            <a:r>
              <a:rPr sz="2000" spc="45" dirty="0">
                <a:latin typeface="Times New Roman"/>
                <a:cs typeface="Times New Roman"/>
              </a:rPr>
              <a:t>ce</a:t>
            </a:r>
            <a:r>
              <a:rPr sz="2000" spc="-75" dirty="0">
                <a:latin typeface="Times New Roman"/>
                <a:cs typeface="Times New Roman"/>
              </a:rPr>
              <a:t> </a:t>
            </a:r>
            <a:r>
              <a:rPr sz="2000" spc="65" dirty="0">
                <a:latin typeface="Times New Roman"/>
                <a:cs typeface="Times New Roman"/>
              </a:rPr>
              <a:t>type.</a:t>
            </a:r>
            <a:endParaRPr sz="2000">
              <a:latin typeface="Times New Roman"/>
              <a:cs typeface="Times New Roman"/>
            </a:endParaRPr>
          </a:p>
        </p:txBody>
      </p:sp>
      <p:sp>
        <p:nvSpPr>
          <p:cNvPr id="3" name="object 3"/>
          <p:cNvSpPr txBox="1">
            <a:spLocks noGrp="1"/>
          </p:cNvSpPr>
          <p:nvPr>
            <p:ph type="title"/>
          </p:nvPr>
        </p:nvSpPr>
        <p:spPr>
          <a:xfrm>
            <a:off x="3190754" y="743194"/>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35202" y="1418282"/>
            <a:ext cx="3900804" cy="1188720"/>
          </a:xfrm>
          <a:prstGeom prst="rect">
            <a:avLst/>
          </a:prstGeom>
        </p:spPr>
        <p:txBody>
          <a:bodyPr vert="horz" wrap="square" lIns="0" tIns="113030" rIns="0" bIns="0" rtlCol="0">
            <a:spAutoFit/>
          </a:bodyPr>
          <a:lstStyle/>
          <a:p>
            <a:pPr marL="133985">
              <a:lnSpc>
                <a:spcPct val="100000"/>
              </a:lnSpc>
              <a:spcBef>
                <a:spcPts val="890"/>
              </a:spcBef>
            </a:pPr>
            <a:r>
              <a:rPr sz="2100" spc="-70" dirty="0">
                <a:latin typeface="Times New Roman"/>
                <a:cs typeface="Times New Roman"/>
              </a:rPr>
              <a:t>TYPES</a:t>
            </a:r>
            <a:r>
              <a:rPr sz="2100" spc="-5" dirty="0">
                <a:latin typeface="Times New Roman"/>
                <a:cs typeface="Times New Roman"/>
              </a:rPr>
              <a:t> </a:t>
            </a:r>
            <a:r>
              <a:rPr sz="2100" dirty="0">
                <a:latin typeface="Times New Roman"/>
                <a:cs typeface="Times New Roman"/>
              </a:rPr>
              <a:t>NUMERIQUES</a:t>
            </a:r>
            <a:endParaRPr sz="2100">
              <a:latin typeface="Times New Roman"/>
              <a:cs typeface="Times New Roman"/>
            </a:endParaRPr>
          </a:p>
          <a:p>
            <a:pPr marL="312420" indent="-300355">
              <a:lnSpc>
                <a:spcPct val="100000"/>
              </a:lnSpc>
              <a:spcBef>
                <a:spcPts val="795"/>
              </a:spcBef>
              <a:buFont typeface="Arial"/>
              <a:buChar char="•"/>
              <a:tabLst>
                <a:tab pos="312420" algn="l"/>
                <a:tab pos="313055" algn="l"/>
              </a:tabLst>
            </a:pPr>
            <a:r>
              <a:rPr sz="2100" spc="50" dirty="0">
                <a:latin typeface="Times New Roman"/>
                <a:cs typeface="Times New Roman"/>
              </a:rPr>
              <a:t>But </a:t>
            </a:r>
            <a:r>
              <a:rPr sz="2100" spc="-50" dirty="0">
                <a:latin typeface="Times New Roman"/>
                <a:cs typeface="Times New Roman"/>
              </a:rPr>
              <a:t>: </a:t>
            </a:r>
            <a:r>
              <a:rPr sz="2100" spc="95" dirty="0">
                <a:latin typeface="Times New Roman"/>
                <a:cs typeface="Times New Roman"/>
              </a:rPr>
              <a:t>Opérations</a:t>
            </a:r>
            <a:r>
              <a:rPr sz="2100" spc="-135" dirty="0">
                <a:latin typeface="Times New Roman"/>
                <a:cs typeface="Times New Roman"/>
              </a:rPr>
              <a:t> </a:t>
            </a:r>
            <a:r>
              <a:rPr sz="2100" spc="95" dirty="0">
                <a:latin typeface="Times New Roman"/>
                <a:cs typeface="Times New Roman"/>
              </a:rPr>
              <a:t>arithmétiques</a:t>
            </a:r>
            <a:endParaRPr sz="2100">
              <a:latin typeface="Times New Roman"/>
              <a:cs typeface="Times New Roman"/>
            </a:endParaRPr>
          </a:p>
          <a:p>
            <a:pPr marL="312420" indent="-300355">
              <a:lnSpc>
                <a:spcPct val="100000"/>
              </a:lnSpc>
              <a:spcBef>
                <a:spcPts val="10"/>
              </a:spcBef>
              <a:buFont typeface="Arial"/>
              <a:buChar char="•"/>
              <a:tabLst>
                <a:tab pos="312420" algn="l"/>
                <a:tab pos="313055" algn="l"/>
              </a:tabLst>
            </a:pPr>
            <a:r>
              <a:rPr sz="2100" spc="50" dirty="0">
                <a:latin typeface="Times New Roman"/>
                <a:cs typeface="Times New Roman"/>
              </a:rPr>
              <a:t>Différents</a:t>
            </a:r>
            <a:r>
              <a:rPr sz="2100" spc="-60" dirty="0">
                <a:latin typeface="Times New Roman"/>
                <a:cs typeface="Times New Roman"/>
              </a:rPr>
              <a:t> </a:t>
            </a:r>
            <a:r>
              <a:rPr sz="2100" spc="70" dirty="0">
                <a:latin typeface="Times New Roman"/>
                <a:cs typeface="Times New Roman"/>
              </a:rPr>
              <a:t>types</a:t>
            </a:r>
            <a:r>
              <a:rPr sz="2100" spc="-60" dirty="0">
                <a:latin typeface="Times New Roman"/>
                <a:cs typeface="Times New Roman"/>
              </a:rPr>
              <a:t> </a:t>
            </a:r>
            <a:r>
              <a:rPr sz="2100" spc="-50" dirty="0">
                <a:latin typeface="Times New Roman"/>
                <a:cs typeface="Times New Roman"/>
              </a:rPr>
              <a:t>:</a:t>
            </a:r>
            <a:r>
              <a:rPr sz="2100" spc="-5" dirty="0">
                <a:latin typeface="Times New Roman"/>
                <a:cs typeface="Times New Roman"/>
              </a:rPr>
              <a:t> </a:t>
            </a:r>
            <a:r>
              <a:rPr sz="2100" spc="75" dirty="0">
                <a:latin typeface="Times New Roman"/>
                <a:cs typeface="Times New Roman"/>
              </a:rPr>
              <a:t>Entier</a:t>
            </a:r>
            <a:r>
              <a:rPr sz="2100" spc="-135" dirty="0">
                <a:latin typeface="Times New Roman"/>
                <a:cs typeface="Times New Roman"/>
              </a:rPr>
              <a:t> </a:t>
            </a:r>
            <a:r>
              <a:rPr sz="2100" spc="114" dirty="0">
                <a:latin typeface="Times New Roman"/>
                <a:cs typeface="Times New Roman"/>
              </a:rPr>
              <a:t>et</a:t>
            </a:r>
            <a:r>
              <a:rPr sz="2100" spc="-55" dirty="0">
                <a:latin typeface="Times New Roman"/>
                <a:cs typeface="Times New Roman"/>
              </a:rPr>
              <a:t> </a:t>
            </a:r>
            <a:r>
              <a:rPr sz="2100" spc="5" dirty="0">
                <a:latin typeface="Times New Roman"/>
                <a:cs typeface="Times New Roman"/>
              </a:rPr>
              <a:t>Réel</a:t>
            </a:r>
            <a:endParaRPr sz="2100">
              <a:latin typeface="Times New Roman"/>
              <a:cs typeface="Times New Roman"/>
            </a:endParaRPr>
          </a:p>
        </p:txBody>
      </p:sp>
      <p:sp>
        <p:nvSpPr>
          <p:cNvPr id="3" name="object 3"/>
          <p:cNvSpPr txBox="1">
            <a:spLocks noGrp="1"/>
          </p:cNvSpPr>
          <p:nvPr>
            <p:ph type="title"/>
          </p:nvPr>
        </p:nvSpPr>
        <p:spPr>
          <a:xfrm>
            <a:off x="3190754" y="743194"/>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
        <p:nvSpPr>
          <p:cNvPr id="4" name="object 4"/>
          <p:cNvSpPr/>
          <p:nvPr/>
        </p:nvSpPr>
        <p:spPr>
          <a:xfrm>
            <a:off x="0" y="2651760"/>
            <a:ext cx="7182612" cy="4069079"/>
          </a:xfrm>
          <a:prstGeom prst="rect">
            <a:avLst/>
          </a:prstGeom>
          <a:blipFill>
            <a:blip r:embed="rId2" cstate="print"/>
            <a:stretch>
              <a:fillRect/>
            </a:stretch>
          </a:blipFill>
        </p:spPr>
        <p:txBody>
          <a:bodyPr wrap="square" lIns="0" tIns="0" rIns="0" bIns="0" rtlCol="0"/>
          <a:lstStyle/>
          <a:p>
            <a:endParaRPr/>
          </a:p>
        </p:txBody>
      </p:sp>
      <p:sp>
        <p:nvSpPr>
          <p:cNvPr id="5" name="object 5"/>
          <p:cNvSpPr txBox="1"/>
          <p:nvPr/>
        </p:nvSpPr>
        <p:spPr>
          <a:xfrm>
            <a:off x="7246131" y="3602196"/>
            <a:ext cx="3275965" cy="1948814"/>
          </a:xfrm>
          <a:prstGeom prst="rect">
            <a:avLst/>
          </a:prstGeom>
        </p:spPr>
        <p:txBody>
          <a:bodyPr vert="horz" wrap="square" lIns="0" tIns="10795" rIns="0" bIns="0" rtlCol="0">
            <a:spAutoFit/>
          </a:bodyPr>
          <a:lstStyle/>
          <a:p>
            <a:pPr marL="12700" marR="41275">
              <a:lnSpc>
                <a:spcPct val="100499"/>
              </a:lnSpc>
              <a:spcBef>
                <a:spcPts val="85"/>
              </a:spcBef>
            </a:pPr>
            <a:r>
              <a:rPr sz="2100" spc="70" dirty="0">
                <a:solidFill>
                  <a:srgbClr val="FF0000"/>
                </a:solidFill>
                <a:latin typeface="Times New Roman"/>
                <a:cs typeface="Times New Roman"/>
              </a:rPr>
              <a:t>Déclaration</a:t>
            </a:r>
            <a:r>
              <a:rPr sz="2100" spc="-85" dirty="0">
                <a:solidFill>
                  <a:srgbClr val="FF0000"/>
                </a:solidFill>
                <a:latin typeface="Times New Roman"/>
                <a:cs typeface="Times New Roman"/>
              </a:rPr>
              <a:t> </a:t>
            </a:r>
            <a:r>
              <a:rPr sz="2100" spc="110" dirty="0">
                <a:solidFill>
                  <a:srgbClr val="FF0000"/>
                </a:solidFill>
                <a:latin typeface="Times New Roman"/>
                <a:cs typeface="Times New Roman"/>
              </a:rPr>
              <a:t>de</a:t>
            </a:r>
            <a:r>
              <a:rPr sz="2100" spc="-120" dirty="0">
                <a:solidFill>
                  <a:srgbClr val="FF0000"/>
                </a:solidFill>
                <a:latin typeface="Times New Roman"/>
                <a:cs typeface="Times New Roman"/>
              </a:rPr>
              <a:t> </a:t>
            </a:r>
            <a:r>
              <a:rPr sz="2100" spc="50" dirty="0">
                <a:solidFill>
                  <a:srgbClr val="FF0000"/>
                </a:solidFill>
                <a:latin typeface="Times New Roman"/>
                <a:cs typeface="Times New Roman"/>
              </a:rPr>
              <a:t>variable</a:t>
            </a:r>
            <a:r>
              <a:rPr sz="2100" spc="-120" dirty="0">
                <a:solidFill>
                  <a:srgbClr val="FF0000"/>
                </a:solidFill>
                <a:latin typeface="Times New Roman"/>
                <a:cs typeface="Times New Roman"/>
              </a:rPr>
              <a:t> </a:t>
            </a:r>
            <a:r>
              <a:rPr sz="2100" spc="90" dirty="0">
                <a:solidFill>
                  <a:srgbClr val="FF0000"/>
                </a:solidFill>
                <a:latin typeface="Times New Roman"/>
                <a:cs typeface="Times New Roman"/>
              </a:rPr>
              <a:t>aura  </a:t>
            </a:r>
            <a:r>
              <a:rPr sz="2100" spc="110" dirty="0">
                <a:solidFill>
                  <a:srgbClr val="FF0000"/>
                </a:solidFill>
                <a:latin typeface="Times New Roman"/>
                <a:cs typeface="Times New Roman"/>
              </a:rPr>
              <a:t>pour </a:t>
            </a:r>
            <a:r>
              <a:rPr sz="2100" spc="50" dirty="0">
                <a:solidFill>
                  <a:srgbClr val="FF0000"/>
                </a:solidFill>
                <a:latin typeface="Times New Roman"/>
                <a:cs typeface="Times New Roman"/>
              </a:rPr>
              <a:t>syntaxe</a:t>
            </a:r>
            <a:r>
              <a:rPr sz="2100" spc="-275" dirty="0">
                <a:solidFill>
                  <a:srgbClr val="FF0000"/>
                </a:solidFill>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spcBef>
                <a:spcPts val="50"/>
              </a:spcBef>
            </a:pPr>
            <a:endParaRPr sz="2150">
              <a:latin typeface="Times New Roman"/>
              <a:cs typeface="Times New Roman"/>
            </a:endParaRPr>
          </a:p>
          <a:p>
            <a:pPr marL="12700">
              <a:lnSpc>
                <a:spcPct val="100000"/>
              </a:lnSpc>
            </a:pPr>
            <a:r>
              <a:rPr sz="2100" spc="25" dirty="0">
                <a:latin typeface="Times New Roman"/>
                <a:cs typeface="Times New Roman"/>
              </a:rPr>
              <a:t>Variables</a:t>
            </a:r>
            <a:endParaRPr sz="2100">
              <a:latin typeface="Times New Roman"/>
              <a:cs typeface="Times New Roman"/>
            </a:endParaRPr>
          </a:p>
          <a:p>
            <a:pPr marL="474345" marR="5080" indent="5715">
              <a:lnSpc>
                <a:spcPct val="100000"/>
              </a:lnSpc>
              <a:spcBef>
                <a:spcPts val="10"/>
              </a:spcBef>
              <a:tabLst>
                <a:tab pos="1354455" algn="l"/>
              </a:tabLst>
            </a:pPr>
            <a:r>
              <a:rPr sz="2100" spc="10" dirty="0">
                <a:latin typeface="Times New Roman"/>
                <a:cs typeface="Times New Roman"/>
              </a:rPr>
              <a:t>PrixHT, </a:t>
            </a:r>
            <a:r>
              <a:rPr sz="2100" spc="15" dirty="0">
                <a:latin typeface="Times New Roman"/>
                <a:cs typeface="Times New Roman"/>
              </a:rPr>
              <a:t>PricTTC </a:t>
            </a:r>
            <a:r>
              <a:rPr sz="2100" spc="-50" dirty="0">
                <a:latin typeface="Times New Roman"/>
                <a:cs typeface="Times New Roman"/>
              </a:rPr>
              <a:t>: </a:t>
            </a:r>
            <a:r>
              <a:rPr sz="2100" spc="95" dirty="0">
                <a:latin typeface="Times New Roman"/>
                <a:cs typeface="Times New Roman"/>
              </a:rPr>
              <a:t>entier  </a:t>
            </a:r>
            <a:r>
              <a:rPr sz="2100" spc="5" dirty="0">
                <a:latin typeface="Times New Roman"/>
                <a:cs typeface="Times New Roman"/>
              </a:rPr>
              <a:t>Tva	</a:t>
            </a:r>
            <a:r>
              <a:rPr sz="2100" spc="-50" dirty="0">
                <a:latin typeface="Times New Roman"/>
                <a:cs typeface="Times New Roman"/>
              </a:rPr>
              <a:t>:</a:t>
            </a:r>
            <a:r>
              <a:rPr sz="2100" spc="-40" dirty="0">
                <a:latin typeface="Times New Roman"/>
                <a:cs typeface="Times New Roman"/>
              </a:rPr>
              <a:t> </a:t>
            </a:r>
            <a:r>
              <a:rPr sz="2100" spc="55" dirty="0">
                <a:latin typeface="Times New Roman"/>
                <a:cs typeface="Times New Roman"/>
              </a:rPr>
              <a:t>réel</a:t>
            </a:r>
            <a:endParaRPr sz="2100">
              <a:latin typeface="Times New Roman"/>
              <a:cs typeface="Times New Roman"/>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57092" y="1518867"/>
            <a:ext cx="8062595" cy="3552190"/>
          </a:xfrm>
          <a:prstGeom prst="rect">
            <a:avLst/>
          </a:prstGeom>
        </p:spPr>
        <p:txBody>
          <a:bodyPr vert="horz" wrap="square" lIns="0" tIns="12700" rIns="0" bIns="0" rtlCol="0">
            <a:spAutoFit/>
          </a:bodyPr>
          <a:lstStyle/>
          <a:p>
            <a:pPr marL="12700">
              <a:lnSpc>
                <a:spcPct val="100000"/>
              </a:lnSpc>
              <a:spcBef>
                <a:spcPts val="100"/>
              </a:spcBef>
            </a:pPr>
            <a:r>
              <a:rPr sz="2100" spc="-70" dirty="0">
                <a:latin typeface="Times New Roman"/>
                <a:cs typeface="Times New Roman"/>
              </a:rPr>
              <a:t>TYPES</a:t>
            </a:r>
            <a:r>
              <a:rPr sz="2100" spc="-5" dirty="0">
                <a:latin typeface="Times New Roman"/>
                <a:cs typeface="Times New Roman"/>
              </a:rPr>
              <a:t> </a:t>
            </a:r>
            <a:r>
              <a:rPr sz="2100" spc="20" dirty="0">
                <a:latin typeface="Times New Roman"/>
                <a:cs typeface="Times New Roman"/>
              </a:rPr>
              <a:t>LOGIQUE</a:t>
            </a:r>
            <a:endParaRPr sz="2100">
              <a:latin typeface="Times New Roman"/>
              <a:cs typeface="Times New Roman"/>
            </a:endParaRPr>
          </a:p>
          <a:p>
            <a:pPr marL="12700">
              <a:lnSpc>
                <a:spcPct val="100000"/>
              </a:lnSpc>
              <a:spcBef>
                <a:spcPts val="10"/>
              </a:spcBef>
            </a:pPr>
            <a:r>
              <a:rPr sz="2100" spc="50" dirty="0">
                <a:latin typeface="Times New Roman"/>
                <a:cs typeface="Times New Roman"/>
              </a:rPr>
              <a:t>Booléen</a:t>
            </a:r>
            <a:r>
              <a:rPr sz="2100" spc="-3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marL="312420" indent="-300355">
              <a:lnSpc>
                <a:spcPct val="100000"/>
              </a:lnSpc>
              <a:buFont typeface="Arial"/>
              <a:buChar char="•"/>
              <a:tabLst>
                <a:tab pos="312420" algn="l"/>
                <a:tab pos="313055" algn="l"/>
              </a:tabLst>
            </a:pPr>
            <a:r>
              <a:rPr sz="2100" spc="100" dirty="0">
                <a:latin typeface="Times New Roman"/>
                <a:cs typeface="Times New Roman"/>
              </a:rPr>
              <a:t>Prend</a:t>
            </a:r>
            <a:r>
              <a:rPr sz="2100" spc="-25" dirty="0">
                <a:latin typeface="Times New Roman"/>
                <a:cs typeface="Times New Roman"/>
              </a:rPr>
              <a:t> </a:t>
            </a:r>
            <a:r>
              <a:rPr sz="2100" spc="105" dirty="0">
                <a:latin typeface="Times New Roman"/>
                <a:cs typeface="Times New Roman"/>
              </a:rPr>
              <a:t>que</a:t>
            </a:r>
            <a:r>
              <a:rPr sz="2100" spc="-105" dirty="0">
                <a:latin typeface="Times New Roman"/>
                <a:cs typeface="Times New Roman"/>
              </a:rPr>
              <a:t> </a:t>
            </a:r>
            <a:r>
              <a:rPr sz="2100" spc="75" dirty="0">
                <a:latin typeface="Times New Roman"/>
                <a:cs typeface="Times New Roman"/>
              </a:rPr>
              <a:t>deux</a:t>
            </a:r>
            <a:r>
              <a:rPr sz="2100" spc="-85" dirty="0">
                <a:latin typeface="Times New Roman"/>
                <a:cs typeface="Times New Roman"/>
              </a:rPr>
              <a:t> </a:t>
            </a:r>
            <a:r>
              <a:rPr sz="2100" spc="50" dirty="0">
                <a:latin typeface="Times New Roman"/>
                <a:cs typeface="Times New Roman"/>
              </a:rPr>
              <a:t>valeurs</a:t>
            </a:r>
            <a:r>
              <a:rPr sz="2100" spc="-35" dirty="0">
                <a:latin typeface="Times New Roman"/>
                <a:cs typeface="Times New Roman"/>
              </a:rPr>
              <a:t> </a:t>
            </a:r>
            <a:r>
              <a:rPr sz="2100" spc="20" dirty="0">
                <a:latin typeface="Times New Roman"/>
                <a:cs typeface="Times New Roman"/>
              </a:rPr>
              <a:t>«</a:t>
            </a:r>
            <a:r>
              <a:rPr sz="2100" spc="-50" dirty="0">
                <a:latin typeface="Times New Roman"/>
                <a:cs typeface="Times New Roman"/>
              </a:rPr>
              <a:t> </a:t>
            </a:r>
            <a:r>
              <a:rPr sz="2100" spc="-75" dirty="0">
                <a:latin typeface="Times New Roman"/>
                <a:cs typeface="Times New Roman"/>
              </a:rPr>
              <a:t>VRAI</a:t>
            </a:r>
            <a:r>
              <a:rPr sz="2100" dirty="0">
                <a:latin typeface="Times New Roman"/>
                <a:cs typeface="Times New Roman"/>
              </a:rPr>
              <a:t> </a:t>
            </a:r>
            <a:r>
              <a:rPr sz="2100" spc="20" dirty="0">
                <a:latin typeface="Times New Roman"/>
                <a:cs typeface="Times New Roman"/>
              </a:rPr>
              <a:t>»</a:t>
            </a:r>
            <a:r>
              <a:rPr sz="2100" spc="-50" dirty="0">
                <a:latin typeface="Times New Roman"/>
                <a:cs typeface="Times New Roman"/>
              </a:rPr>
              <a:t> </a:t>
            </a:r>
            <a:r>
              <a:rPr sz="2100" spc="110" dirty="0">
                <a:latin typeface="Times New Roman"/>
                <a:cs typeface="Times New Roman"/>
              </a:rPr>
              <a:t>ou</a:t>
            </a:r>
            <a:r>
              <a:rPr sz="2100" spc="-20" dirty="0">
                <a:latin typeface="Times New Roman"/>
                <a:cs typeface="Times New Roman"/>
              </a:rPr>
              <a:t> </a:t>
            </a:r>
            <a:r>
              <a:rPr sz="2100" spc="20" dirty="0">
                <a:latin typeface="Times New Roman"/>
                <a:cs typeface="Times New Roman"/>
              </a:rPr>
              <a:t>«</a:t>
            </a:r>
            <a:r>
              <a:rPr sz="2100" spc="-5" dirty="0">
                <a:latin typeface="Times New Roman"/>
                <a:cs typeface="Times New Roman"/>
              </a:rPr>
              <a:t> </a:t>
            </a:r>
            <a:r>
              <a:rPr sz="2100" spc="-105" dirty="0">
                <a:latin typeface="Times New Roman"/>
                <a:cs typeface="Times New Roman"/>
              </a:rPr>
              <a:t>FAUX</a:t>
            </a:r>
            <a:r>
              <a:rPr sz="2100" spc="-20" dirty="0">
                <a:latin typeface="Times New Roman"/>
                <a:cs typeface="Times New Roman"/>
              </a:rPr>
              <a:t> </a:t>
            </a:r>
            <a:r>
              <a:rPr sz="2100" spc="20" dirty="0">
                <a:latin typeface="Times New Roman"/>
                <a:cs typeface="Times New Roman"/>
              </a:rPr>
              <a:t>»</a:t>
            </a:r>
            <a:endParaRPr sz="2100">
              <a:latin typeface="Times New Roman"/>
              <a:cs typeface="Times New Roman"/>
            </a:endParaRPr>
          </a:p>
          <a:p>
            <a:pPr marL="312420" marR="5080" indent="-300355">
              <a:lnSpc>
                <a:spcPts val="2540"/>
              </a:lnSpc>
              <a:spcBef>
                <a:spcPts val="70"/>
              </a:spcBef>
              <a:buFont typeface="Arial"/>
              <a:buChar char="•"/>
              <a:tabLst>
                <a:tab pos="312420" algn="l"/>
                <a:tab pos="313055" algn="l"/>
              </a:tabLst>
            </a:pPr>
            <a:r>
              <a:rPr sz="2100" spc="40" dirty="0">
                <a:latin typeface="Times New Roman"/>
                <a:cs typeface="Times New Roman"/>
              </a:rPr>
              <a:t>Utilisé</a:t>
            </a:r>
            <a:r>
              <a:rPr sz="2100" spc="-105" dirty="0">
                <a:latin typeface="Times New Roman"/>
                <a:cs typeface="Times New Roman"/>
              </a:rPr>
              <a:t> </a:t>
            </a:r>
            <a:r>
              <a:rPr sz="2100" spc="10" dirty="0">
                <a:latin typeface="Times New Roman"/>
                <a:cs typeface="Times New Roman"/>
              </a:rPr>
              <a:t>avec</a:t>
            </a:r>
            <a:r>
              <a:rPr sz="2100" spc="-45" dirty="0">
                <a:latin typeface="Times New Roman"/>
                <a:cs typeface="Times New Roman"/>
              </a:rPr>
              <a:t> </a:t>
            </a:r>
            <a:r>
              <a:rPr sz="2100" spc="35" dirty="0">
                <a:latin typeface="Times New Roman"/>
                <a:cs typeface="Times New Roman"/>
              </a:rPr>
              <a:t>les</a:t>
            </a:r>
            <a:r>
              <a:rPr sz="2100" spc="-75" dirty="0">
                <a:latin typeface="Times New Roman"/>
                <a:cs typeface="Times New Roman"/>
              </a:rPr>
              <a:t> </a:t>
            </a:r>
            <a:r>
              <a:rPr sz="2100" spc="90" dirty="0">
                <a:latin typeface="Times New Roman"/>
                <a:cs typeface="Times New Roman"/>
              </a:rPr>
              <a:t>opérateurs</a:t>
            </a:r>
            <a:r>
              <a:rPr sz="2100" spc="-35" dirty="0">
                <a:latin typeface="Times New Roman"/>
                <a:cs typeface="Times New Roman"/>
              </a:rPr>
              <a:t> </a:t>
            </a:r>
            <a:r>
              <a:rPr sz="2100" spc="70" dirty="0">
                <a:latin typeface="Times New Roman"/>
                <a:cs typeface="Times New Roman"/>
              </a:rPr>
              <a:t>(</a:t>
            </a:r>
            <a:r>
              <a:rPr sz="2100" spc="-40" dirty="0">
                <a:latin typeface="Times New Roman"/>
                <a:cs typeface="Times New Roman"/>
              </a:rPr>
              <a:t> </a:t>
            </a:r>
            <a:r>
              <a:rPr sz="2100" spc="75" dirty="0">
                <a:latin typeface="Times New Roman"/>
                <a:cs typeface="Times New Roman"/>
              </a:rPr>
              <a:t>et,</a:t>
            </a:r>
            <a:r>
              <a:rPr sz="2100" spc="-15" dirty="0">
                <a:latin typeface="Times New Roman"/>
                <a:cs typeface="Times New Roman"/>
              </a:rPr>
              <a:t> </a:t>
            </a:r>
            <a:r>
              <a:rPr sz="2100" spc="110" dirty="0">
                <a:latin typeface="Times New Roman"/>
                <a:cs typeface="Times New Roman"/>
              </a:rPr>
              <a:t>non,</a:t>
            </a:r>
            <a:r>
              <a:rPr sz="2100" spc="-35" dirty="0">
                <a:latin typeface="Times New Roman"/>
                <a:cs typeface="Times New Roman"/>
              </a:rPr>
              <a:t> </a:t>
            </a:r>
            <a:r>
              <a:rPr sz="2100" spc="75" dirty="0">
                <a:latin typeface="Times New Roman"/>
                <a:cs typeface="Times New Roman"/>
              </a:rPr>
              <a:t>ou,</a:t>
            </a:r>
            <a:r>
              <a:rPr sz="2100" spc="-55" dirty="0">
                <a:latin typeface="Times New Roman"/>
                <a:cs typeface="Times New Roman"/>
              </a:rPr>
              <a:t> </a:t>
            </a:r>
            <a:r>
              <a:rPr sz="2100" spc="55" dirty="0">
                <a:latin typeface="Times New Roman"/>
                <a:cs typeface="Times New Roman"/>
              </a:rPr>
              <a:t>excusif)</a:t>
            </a:r>
            <a:r>
              <a:rPr sz="2100" spc="-65"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35" dirty="0">
                <a:latin typeface="Times New Roman"/>
                <a:cs typeface="Times New Roman"/>
              </a:rPr>
              <a:t>les</a:t>
            </a:r>
            <a:r>
              <a:rPr sz="2100" spc="-75" dirty="0">
                <a:latin typeface="Times New Roman"/>
                <a:cs typeface="Times New Roman"/>
              </a:rPr>
              <a:t> </a:t>
            </a:r>
            <a:r>
              <a:rPr sz="2100" spc="90" dirty="0">
                <a:latin typeface="Times New Roman"/>
                <a:cs typeface="Times New Roman"/>
              </a:rPr>
              <a:t>opérateurs</a:t>
            </a:r>
            <a:r>
              <a:rPr sz="2100" spc="-75" dirty="0">
                <a:latin typeface="Times New Roman"/>
                <a:cs typeface="Times New Roman"/>
              </a:rPr>
              <a:t> </a:t>
            </a:r>
            <a:r>
              <a:rPr sz="2100" spc="95" dirty="0">
                <a:latin typeface="Times New Roman"/>
                <a:cs typeface="Times New Roman"/>
              </a:rPr>
              <a:t>de  </a:t>
            </a:r>
            <a:r>
              <a:rPr sz="2100" spc="80" dirty="0">
                <a:latin typeface="Times New Roman"/>
                <a:cs typeface="Times New Roman"/>
              </a:rPr>
              <a:t>comparaison </a:t>
            </a:r>
            <a:r>
              <a:rPr sz="2100" spc="85" dirty="0">
                <a:latin typeface="Times New Roman"/>
                <a:cs typeface="Times New Roman"/>
              </a:rPr>
              <a:t>(</a:t>
            </a:r>
            <a:r>
              <a:rPr sz="2100" spc="85" dirty="0">
                <a:latin typeface="Georgia"/>
                <a:cs typeface="Georgia"/>
              </a:rPr>
              <a:t>= </a:t>
            </a:r>
            <a:r>
              <a:rPr sz="2100" spc="-114" dirty="0">
                <a:latin typeface="Georgia"/>
                <a:cs typeface="Georgia"/>
              </a:rPr>
              <a:t>, </a:t>
            </a:r>
            <a:r>
              <a:rPr sz="2100" spc="85" dirty="0">
                <a:latin typeface="Georgia"/>
                <a:cs typeface="Georgia"/>
              </a:rPr>
              <a:t>≤ </a:t>
            </a:r>
            <a:r>
              <a:rPr sz="2100" spc="-114" dirty="0">
                <a:latin typeface="Georgia"/>
                <a:cs typeface="Georgia"/>
              </a:rPr>
              <a:t>, </a:t>
            </a:r>
            <a:r>
              <a:rPr sz="2100" spc="85" dirty="0">
                <a:latin typeface="Georgia"/>
                <a:cs typeface="Georgia"/>
              </a:rPr>
              <a:t>≥ </a:t>
            </a:r>
            <a:r>
              <a:rPr sz="2100" spc="-114" dirty="0">
                <a:latin typeface="Georgia"/>
                <a:cs typeface="Georgia"/>
              </a:rPr>
              <a:t>,</a:t>
            </a:r>
            <a:r>
              <a:rPr sz="2100" spc="-85" dirty="0">
                <a:latin typeface="Georgia"/>
                <a:cs typeface="Georgia"/>
              </a:rPr>
              <a:t> </a:t>
            </a:r>
            <a:r>
              <a:rPr sz="2100" spc="-45" dirty="0">
                <a:latin typeface="Georgia"/>
                <a:cs typeface="Georgia"/>
              </a:rPr>
              <a:t>≠)</a:t>
            </a:r>
            <a:endParaRPr sz="2100">
              <a:latin typeface="Georgia"/>
              <a:cs typeface="Georgia"/>
            </a:endParaRPr>
          </a:p>
          <a:p>
            <a:pPr marL="12700">
              <a:lnSpc>
                <a:spcPct val="100000"/>
              </a:lnSpc>
              <a:spcBef>
                <a:spcPts val="2435"/>
              </a:spcBef>
            </a:pPr>
            <a:r>
              <a:rPr sz="2100" spc="25" dirty="0">
                <a:latin typeface="Times New Roman"/>
                <a:cs typeface="Times New Roman"/>
              </a:rPr>
              <a:t>Syntaxe</a:t>
            </a:r>
            <a:r>
              <a:rPr sz="2100" spc="-120"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50"/>
              </a:spcBef>
            </a:pPr>
            <a:endParaRPr sz="2250">
              <a:latin typeface="Times New Roman"/>
              <a:cs typeface="Times New Roman"/>
            </a:endParaRPr>
          </a:p>
          <a:p>
            <a:pPr marL="73660">
              <a:lnSpc>
                <a:spcPct val="100000"/>
              </a:lnSpc>
            </a:pPr>
            <a:r>
              <a:rPr sz="2100" spc="25" dirty="0">
                <a:latin typeface="Times New Roman"/>
                <a:cs typeface="Times New Roman"/>
              </a:rPr>
              <a:t>Variable</a:t>
            </a:r>
            <a:endParaRPr sz="2100">
              <a:latin typeface="Times New Roman"/>
              <a:cs typeface="Times New Roman"/>
            </a:endParaRPr>
          </a:p>
          <a:p>
            <a:pPr marL="474345">
              <a:lnSpc>
                <a:spcPct val="100000"/>
              </a:lnSpc>
            </a:pPr>
            <a:r>
              <a:rPr sz="2100" spc="70" dirty="0">
                <a:latin typeface="Times New Roman"/>
                <a:cs typeface="Times New Roman"/>
              </a:rPr>
              <a:t>a,b </a:t>
            </a:r>
            <a:r>
              <a:rPr sz="2100" spc="-50" dirty="0">
                <a:latin typeface="Times New Roman"/>
                <a:cs typeface="Times New Roman"/>
              </a:rPr>
              <a:t>:</a:t>
            </a:r>
            <a:r>
              <a:rPr sz="2100" spc="-150" dirty="0">
                <a:latin typeface="Times New Roman"/>
                <a:cs typeface="Times New Roman"/>
              </a:rPr>
              <a:t> </a:t>
            </a:r>
            <a:r>
              <a:rPr sz="2100" spc="85" dirty="0">
                <a:latin typeface="Times New Roman"/>
                <a:cs typeface="Times New Roman"/>
              </a:rPr>
              <a:t>booleen</a:t>
            </a:r>
            <a:endParaRPr sz="2100">
              <a:latin typeface="Times New Roman"/>
              <a:cs typeface="Times New Roman"/>
            </a:endParaRPr>
          </a:p>
        </p:txBody>
      </p:sp>
      <p:sp>
        <p:nvSpPr>
          <p:cNvPr id="3" name="object 3"/>
          <p:cNvSpPr txBox="1">
            <a:spLocks noGrp="1"/>
          </p:cNvSpPr>
          <p:nvPr>
            <p:ph type="title"/>
          </p:nvPr>
        </p:nvSpPr>
        <p:spPr>
          <a:xfrm>
            <a:off x="3190754" y="743194"/>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52" y="1483837"/>
            <a:ext cx="8834755" cy="4514215"/>
          </a:xfrm>
          <a:prstGeom prst="rect">
            <a:avLst/>
          </a:prstGeom>
        </p:spPr>
        <p:txBody>
          <a:bodyPr vert="horz" wrap="square" lIns="0" tIns="12700" rIns="0" bIns="0" rtlCol="0">
            <a:spAutoFit/>
          </a:bodyPr>
          <a:lstStyle/>
          <a:p>
            <a:pPr marL="12700">
              <a:lnSpc>
                <a:spcPct val="100000"/>
              </a:lnSpc>
              <a:spcBef>
                <a:spcPts val="100"/>
              </a:spcBef>
            </a:pPr>
            <a:r>
              <a:rPr sz="2100" spc="-60" dirty="0">
                <a:latin typeface="Times New Roman"/>
                <a:cs typeface="Times New Roman"/>
              </a:rPr>
              <a:t>TYPE</a:t>
            </a:r>
            <a:r>
              <a:rPr sz="2100" spc="-10" dirty="0">
                <a:latin typeface="Times New Roman"/>
                <a:cs typeface="Times New Roman"/>
              </a:rPr>
              <a:t> </a:t>
            </a:r>
            <a:r>
              <a:rPr sz="2100" spc="-75" dirty="0">
                <a:latin typeface="Times New Roman"/>
                <a:cs typeface="Times New Roman"/>
              </a:rPr>
              <a:t>CARACTERE</a:t>
            </a:r>
            <a:endParaRPr sz="2100">
              <a:latin typeface="Times New Roman"/>
              <a:cs typeface="Times New Roman"/>
            </a:endParaRPr>
          </a:p>
          <a:p>
            <a:pPr>
              <a:lnSpc>
                <a:spcPct val="100000"/>
              </a:lnSpc>
            </a:pPr>
            <a:endParaRPr sz="2200">
              <a:latin typeface="Times New Roman"/>
              <a:cs typeface="Times New Roman"/>
            </a:endParaRPr>
          </a:p>
          <a:p>
            <a:pPr marL="312420" indent="-300355">
              <a:lnSpc>
                <a:spcPct val="100000"/>
              </a:lnSpc>
              <a:buFont typeface="Arial"/>
              <a:buChar char="•"/>
              <a:tabLst>
                <a:tab pos="312420" algn="l"/>
                <a:tab pos="313055" algn="l"/>
              </a:tabLst>
            </a:pPr>
            <a:r>
              <a:rPr sz="2100" spc="90" dirty="0">
                <a:latin typeface="Times New Roman"/>
                <a:cs typeface="Times New Roman"/>
              </a:rPr>
              <a:t>Domaine</a:t>
            </a:r>
            <a:r>
              <a:rPr sz="2100" spc="-105" dirty="0">
                <a:latin typeface="Times New Roman"/>
                <a:cs typeface="Times New Roman"/>
              </a:rPr>
              <a:t> </a:t>
            </a:r>
            <a:r>
              <a:rPr sz="2100" spc="90" dirty="0">
                <a:latin typeface="Times New Roman"/>
                <a:cs typeface="Times New Roman"/>
              </a:rPr>
              <a:t>constitué</a:t>
            </a:r>
            <a:r>
              <a:rPr sz="2100" spc="-105" dirty="0">
                <a:latin typeface="Times New Roman"/>
                <a:cs typeface="Times New Roman"/>
              </a:rPr>
              <a:t> </a:t>
            </a:r>
            <a:r>
              <a:rPr sz="2100" spc="80" dirty="0">
                <a:latin typeface="Times New Roman"/>
                <a:cs typeface="Times New Roman"/>
              </a:rPr>
              <a:t>des</a:t>
            </a:r>
            <a:r>
              <a:rPr sz="2100" spc="-90" dirty="0">
                <a:latin typeface="Times New Roman"/>
                <a:cs typeface="Times New Roman"/>
              </a:rPr>
              <a:t> </a:t>
            </a:r>
            <a:r>
              <a:rPr sz="2100" spc="65" dirty="0">
                <a:latin typeface="Times New Roman"/>
                <a:cs typeface="Times New Roman"/>
              </a:rPr>
              <a:t>caractères</a:t>
            </a:r>
            <a:r>
              <a:rPr sz="2100" spc="-5" dirty="0">
                <a:latin typeface="Times New Roman"/>
                <a:cs typeface="Times New Roman"/>
              </a:rPr>
              <a:t> </a:t>
            </a:r>
            <a:r>
              <a:rPr sz="2100" b="1" spc="125" dirty="0">
                <a:latin typeface="Times New Roman"/>
                <a:cs typeface="Times New Roman"/>
              </a:rPr>
              <a:t>alphabétiques</a:t>
            </a:r>
            <a:r>
              <a:rPr sz="2100" b="1" spc="-65" dirty="0">
                <a:latin typeface="Times New Roman"/>
                <a:cs typeface="Times New Roman"/>
              </a:rPr>
              <a:t> </a:t>
            </a:r>
            <a:r>
              <a:rPr sz="2100" spc="114" dirty="0">
                <a:latin typeface="Times New Roman"/>
                <a:cs typeface="Times New Roman"/>
              </a:rPr>
              <a:t>et</a:t>
            </a:r>
            <a:r>
              <a:rPr sz="2100" spc="-40" dirty="0">
                <a:latin typeface="Times New Roman"/>
                <a:cs typeface="Times New Roman"/>
              </a:rPr>
              <a:t> </a:t>
            </a:r>
            <a:r>
              <a:rPr sz="2100" b="1" spc="140" dirty="0">
                <a:latin typeface="Times New Roman"/>
                <a:cs typeface="Times New Roman"/>
              </a:rPr>
              <a:t>numériques</a:t>
            </a:r>
            <a:endParaRPr sz="2100">
              <a:latin typeface="Times New Roman"/>
              <a:cs typeface="Times New Roman"/>
            </a:endParaRPr>
          </a:p>
          <a:p>
            <a:pPr>
              <a:lnSpc>
                <a:spcPct val="100000"/>
              </a:lnSpc>
              <a:buFont typeface="Arial"/>
              <a:buChar char="•"/>
            </a:pPr>
            <a:endParaRPr sz="2200">
              <a:latin typeface="Times New Roman"/>
              <a:cs typeface="Times New Roman"/>
            </a:endParaRPr>
          </a:p>
          <a:p>
            <a:pPr marL="312420" marR="5080" indent="-300355">
              <a:lnSpc>
                <a:spcPct val="100000"/>
              </a:lnSpc>
              <a:spcBef>
                <a:spcPts val="5"/>
              </a:spcBef>
              <a:buFont typeface="Arial"/>
              <a:buChar char="•"/>
              <a:tabLst>
                <a:tab pos="312420" algn="l"/>
                <a:tab pos="313055" algn="l"/>
              </a:tabLst>
            </a:pPr>
            <a:r>
              <a:rPr sz="2100" spc="85" dirty="0">
                <a:latin typeface="Times New Roman"/>
                <a:cs typeface="Times New Roman"/>
              </a:rPr>
              <a:t>Une</a:t>
            </a:r>
            <a:r>
              <a:rPr sz="2100" spc="-105" dirty="0">
                <a:latin typeface="Times New Roman"/>
                <a:cs typeface="Times New Roman"/>
              </a:rPr>
              <a:t> </a:t>
            </a:r>
            <a:r>
              <a:rPr sz="2100" spc="50" dirty="0">
                <a:latin typeface="Times New Roman"/>
                <a:cs typeface="Times New Roman"/>
              </a:rPr>
              <a:t>variable</a:t>
            </a:r>
            <a:r>
              <a:rPr sz="2100" spc="-100" dirty="0">
                <a:latin typeface="Times New Roman"/>
                <a:cs typeface="Times New Roman"/>
              </a:rPr>
              <a:t> </a:t>
            </a:r>
            <a:r>
              <a:rPr sz="2100" spc="110" dirty="0">
                <a:latin typeface="Times New Roman"/>
                <a:cs typeface="Times New Roman"/>
              </a:rPr>
              <a:t>de</a:t>
            </a:r>
            <a:r>
              <a:rPr sz="2100" spc="-105" dirty="0">
                <a:latin typeface="Times New Roman"/>
                <a:cs typeface="Times New Roman"/>
              </a:rPr>
              <a:t> </a:t>
            </a:r>
            <a:r>
              <a:rPr sz="2100" spc="40" dirty="0">
                <a:latin typeface="Times New Roman"/>
                <a:cs typeface="Times New Roman"/>
              </a:rPr>
              <a:t>ce</a:t>
            </a:r>
            <a:r>
              <a:rPr sz="2100" spc="-60" dirty="0">
                <a:latin typeface="Times New Roman"/>
                <a:cs typeface="Times New Roman"/>
              </a:rPr>
              <a:t> </a:t>
            </a:r>
            <a:r>
              <a:rPr sz="2100" spc="75" dirty="0">
                <a:latin typeface="Times New Roman"/>
                <a:cs typeface="Times New Roman"/>
              </a:rPr>
              <a:t>type</a:t>
            </a:r>
            <a:r>
              <a:rPr sz="2100" spc="-60" dirty="0">
                <a:latin typeface="Times New Roman"/>
                <a:cs typeface="Times New Roman"/>
              </a:rPr>
              <a:t> </a:t>
            </a:r>
            <a:r>
              <a:rPr sz="2100" spc="130" dirty="0">
                <a:latin typeface="Times New Roman"/>
                <a:cs typeface="Times New Roman"/>
              </a:rPr>
              <a:t>ne</a:t>
            </a:r>
            <a:r>
              <a:rPr sz="2100" spc="-80" dirty="0">
                <a:latin typeface="Times New Roman"/>
                <a:cs typeface="Times New Roman"/>
              </a:rPr>
              <a:t> </a:t>
            </a:r>
            <a:r>
              <a:rPr sz="2100" spc="125" dirty="0">
                <a:latin typeface="Times New Roman"/>
                <a:cs typeface="Times New Roman"/>
              </a:rPr>
              <a:t>peut</a:t>
            </a:r>
            <a:r>
              <a:rPr sz="2100" spc="-114" dirty="0">
                <a:latin typeface="Times New Roman"/>
                <a:cs typeface="Times New Roman"/>
              </a:rPr>
              <a:t> </a:t>
            </a:r>
            <a:r>
              <a:rPr sz="2100" spc="90" dirty="0">
                <a:latin typeface="Times New Roman"/>
                <a:cs typeface="Times New Roman"/>
              </a:rPr>
              <a:t>contenir</a:t>
            </a:r>
            <a:r>
              <a:rPr sz="2100" spc="-110" dirty="0">
                <a:latin typeface="Times New Roman"/>
                <a:cs typeface="Times New Roman"/>
              </a:rPr>
              <a:t> </a:t>
            </a:r>
            <a:r>
              <a:rPr sz="2100" spc="120" dirty="0">
                <a:latin typeface="Times New Roman"/>
                <a:cs typeface="Times New Roman"/>
              </a:rPr>
              <a:t>qu'un</a:t>
            </a:r>
            <a:r>
              <a:rPr sz="2100" spc="-85" dirty="0">
                <a:latin typeface="Times New Roman"/>
                <a:cs typeface="Times New Roman"/>
              </a:rPr>
              <a:t> </a:t>
            </a:r>
            <a:r>
              <a:rPr sz="2100" spc="65" dirty="0">
                <a:latin typeface="Times New Roman"/>
                <a:cs typeface="Times New Roman"/>
              </a:rPr>
              <a:t>seul</a:t>
            </a:r>
            <a:r>
              <a:rPr sz="2100" spc="-65" dirty="0">
                <a:latin typeface="Times New Roman"/>
                <a:cs typeface="Times New Roman"/>
              </a:rPr>
              <a:t> </a:t>
            </a:r>
            <a:r>
              <a:rPr sz="2100" spc="114" dirty="0">
                <a:latin typeface="Times New Roman"/>
                <a:cs typeface="Times New Roman"/>
              </a:rPr>
              <a:t>et</a:t>
            </a:r>
            <a:r>
              <a:rPr sz="2100" spc="-65" dirty="0">
                <a:latin typeface="Times New Roman"/>
                <a:cs typeface="Times New Roman"/>
              </a:rPr>
              <a:t> </a:t>
            </a:r>
            <a:r>
              <a:rPr sz="2100" spc="110" dirty="0">
                <a:latin typeface="Times New Roman"/>
                <a:cs typeface="Times New Roman"/>
              </a:rPr>
              <a:t>unique</a:t>
            </a:r>
            <a:r>
              <a:rPr sz="2100" spc="-120" dirty="0">
                <a:latin typeface="Times New Roman"/>
                <a:cs typeface="Times New Roman"/>
              </a:rPr>
              <a:t> </a:t>
            </a:r>
            <a:r>
              <a:rPr sz="2100" spc="65" dirty="0">
                <a:latin typeface="Times New Roman"/>
                <a:cs typeface="Times New Roman"/>
              </a:rPr>
              <a:t>caractère</a:t>
            </a:r>
            <a:r>
              <a:rPr sz="2100" spc="25" dirty="0">
                <a:latin typeface="Times New Roman"/>
                <a:cs typeface="Times New Roman"/>
              </a:rPr>
              <a:t> </a:t>
            </a:r>
            <a:r>
              <a:rPr sz="2100" spc="90" dirty="0">
                <a:latin typeface="Times New Roman"/>
                <a:cs typeface="Times New Roman"/>
              </a:rPr>
              <a:t>qui  est</a:t>
            </a:r>
            <a:r>
              <a:rPr sz="2100" spc="-30" dirty="0">
                <a:latin typeface="Times New Roman"/>
                <a:cs typeface="Times New Roman"/>
              </a:rPr>
              <a:t> </a:t>
            </a:r>
            <a:r>
              <a:rPr sz="2100" spc="70" dirty="0">
                <a:latin typeface="Times New Roman"/>
                <a:cs typeface="Times New Roman"/>
              </a:rPr>
              <a:t>mis</a:t>
            </a:r>
            <a:r>
              <a:rPr sz="2100" spc="-70" dirty="0">
                <a:latin typeface="Times New Roman"/>
                <a:cs typeface="Times New Roman"/>
              </a:rPr>
              <a:t> </a:t>
            </a:r>
            <a:r>
              <a:rPr sz="2100" b="1" spc="120" dirty="0">
                <a:latin typeface="Times New Roman"/>
                <a:cs typeface="Times New Roman"/>
              </a:rPr>
              <a:t>entre</a:t>
            </a:r>
            <a:r>
              <a:rPr sz="2100" b="1" spc="-100" dirty="0">
                <a:latin typeface="Times New Roman"/>
                <a:cs typeface="Times New Roman"/>
              </a:rPr>
              <a:t> </a:t>
            </a:r>
            <a:r>
              <a:rPr sz="2100" b="1" spc="155" dirty="0">
                <a:latin typeface="Times New Roman"/>
                <a:cs typeface="Times New Roman"/>
              </a:rPr>
              <a:t>des</a:t>
            </a:r>
            <a:r>
              <a:rPr sz="2100" b="1" spc="-114" dirty="0">
                <a:latin typeface="Times New Roman"/>
                <a:cs typeface="Times New Roman"/>
              </a:rPr>
              <a:t> </a:t>
            </a:r>
            <a:r>
              <a:rPr sz="2100" b="1" spc="140" dirty="0">
                <a:latin typeface="Times New Roman"/>
                <a:cs typeface="Times New Roman"/>
              </a:rPr>
              <a:t>guillemets</a:t>
            </a:r>
            <a:r>
              <a:rPr sz="2100" b="1" spc="-80" dirty="0">
                <a:latin typeface="Times New Roman"/>
                <a:cs typeface="Times New Roman"/>
              </a:rPr>
              <a:t> </a:t>
            </a:r>
            <a:r>
              <a:rPr sz="2100" b="1" spc="145" dirty="0">
                <a:latin typeface="Times New Roman"/>
                <a:cs typeface="Times New Roman"/>
              </a:rPr>
              <a:t>simples</a:t>
            </a:r>
            <a:r>
              <a:rPr sz="2100" b="1" spc="-100" dirty="0">
                <a:latin typeface="Times New Roman"/>
                <a:cs typeface="Times New Roman"/>
              </a:rPr>
              <a:t> </a:t>
            </a:r>
            <a:r>
              <a:rPr sz="2100" b="1" spc="130" dirty="0">
                <a:latin typeface="Times New Roman"/>
                <a:cs typeface="Times New Roman"/>
              </a:rPr>
              <a:t>appelés</a:t>
            </a:r>
            <a:r>
              <a:rPr sz="2100" b="1" spc="-110" dirty="0">
                <a:latin typeface="Times New Roman"/>
                <a:cs typeface="Times New Roman"/>
              </a:rPr>
              <a:t> </a:t>
            </a:r>
            <a:r>
              <a:rPr sz="2100" b="1" spc="120" dirty="0">
                <a:solidFill>
                  <a:srgbClr val="FF0000"/>
                </a:solidFill>
                <a:latin typeface="Times New Roman"/>
                <a:cs typeface="Times New Roman"/>
              </a:rPr>
              <a:t>apostrophe</a:t>
            </a:r>
            <a:r>
              <a:rPr sz="2100" b="1" spc="120" dirty="0">
                <a:latin typeface="Times New Roman"/>
                <a:cs typeface="Times New Roman"/>
              </a:rPr>
              <a:t>.</a:t>
            </a:r>
            <a:endParaRPr sz="2100">
              <a:latin typeface="Times New Roman"/>
              <a:cs typeface="Times New Roman"/>
            </a:endParaRPr>
          </a:p>
          <a:p>
            <a:pPr marL="396240">
              <a:lnSpc>
                <a:spcPct val="100000"/>
              </a:lnSpc>
              <a:spcBef>
                <a:spcPts val="10"/>
              </a:spcBef>
            </a:pPr>
            <a:r>
              <a:rPr sz="2100" spc="95" dirty="0">
                <a:latin typeface="Times New Roman"/>
                <a:cs typeface="Times New Roman"/>
              </a:rPr>
              <a:t>Comme </a:t>
            </a:r>
            <a:r>
              <a:rPr sz="2100" spc="60" dirty="0">
                <a:latin typeface="Times New Roman"/>
                <a:cs typeface="Times New Roman"/>
              </a:rPr>
              <a:t>exemple </a:t>
            </a:r>
            <a:r>
              <a:rPr sz="2100" spc="-50" dirty="0">
                <a:latin typeface="Times New Roman"/>
                <a:cs typeface="Times New Roman"/>
              </a:rPr>
              <a:t>: </a:t>
            </a:r>
            <a:r>
              <a:rPr sz="2100" b="1" spc="-250" dirty="0">
                <a:solidFill>
                  <a:srgbClr val="FF0000"/>
                </a:solidFill>
                <a:latin typeface="Times New Roman"/>
                <a:cs typeface="Times New Roman"/>
              </a:rPr>
              <a:t>‘</a:t>
            </a:r>
            <a:r>
              <a:rPr sz="2100" b="1" spc="-250" dirty="0">
                <a:latin typeface="Times New Roman"/>
                <a:cs typeface="Times New Roman"/>
              </a:rPr>
              <a:t>1</a:t>
            </a:r>
            <a:r>
              <a:rPr sz="2100" b="1" spc="-250" dirty="0">
                <a:solidFill>
                  <a:srgbClr val="FF0000"/>
                </a:solidFill>
                <a:latin typeface="Times New Roman"/>
                <a:cs typeface="Times New Roman"/>
              </a:rPr>
              <a:t>’ </a:t>
            </a:r>
            <a:r>
              <a:rPr sz="2100" b="1" spc="75" dirty="0">
                <a:latin typeface="Times New Roman"/>
                <a:cs typeface="Times New Roman"/>
              </a:rPr>
              <a:t>, </a:t>
            </a:r>
            <a:r>
              <a:rPr sz="2100" b="1" spc="-160" dirty="0">
                <a:solidFill>
                  <a:srgbClr val="FF0000"/>
                </a:solidFill>
                <a:latin typeface="Times New Roman"/>
                <a:cs typeface="Times New Roman"/>
              </a:rPr>
              <a:t>‘</a:t>
            </a:r>
            <a:r>
              <a:rPr sz="2100" b="1" spc="-160" dirty="0">
                <a:latin typeface="Times New Roman"/>
                <a:cs typeface="Times New Roman"/>
              </a:rPr>
              <a:t>a</a:t>
            </a:r>
            <a:r>
              <a:rPr sz="2100" b="1" spc="-160" dirty="0">
                <a:solidFill>
                  <a:srgbClr val="FF0000"/>
                </a:solidFill>
                <a:latin typeface="Times New Roman"/>
                <a:cs typeface="Times New Roman"/>
              </a:rPr>
              <a:t>’ </a:t>
            </a:r>
            <a:r>
              <a:rPr sz="2100" b="1" spc="75" dirty="0">
                <a:latin typeface="Times New Roman"/>
                <a:cs typeface="Times New Roman"/>
              </a:rPr>
              <a:t>, </a:t>
            </a:r>
            <a:r>
              <a:rPr sz="2100" b="1" spc="-165" dirty="0">
                <a:solidFill>
                  <a:srgbClr val="FF0000"/>
                </a:solidFill>
                <a:latin typeface="Times New Roman"/>
                <a:cs typeface="Times New Roman"/>
              </a:rPr>
              <a:t>‘</a:t>
            </a:r>
            <a:r>
              <a:rPr sz="2100" b="1" spc="-165" dirty="0">
                <a:latin typeface="Times New Roman"/>
                <a:cs typeface="Times New Roman"/>
              </a:rPr>
              <a:t>+</a:t>
            </a:r>
            <a:r>
              <a:rPr sz="2100" b="1" spc="-165" dirty="0">
                <a:solidFill>
                  <a:srgbClr val="FF0000"/>
                </a:solidFill>
                <a:latin typeface="Times New Roman"/>
                <a:cs typeface="Times New Roman"/>
              </a:rPr>
              <a:t>’ </a:t>
            </a:r>
            <a:r>
              <a:rPr sz="2100" b="1" spc="175" dirty="0">
                <a:latin typeface="Times New Roman"/>
                <a:cs typeface="Times New Roman"/>
              </a:rPr>
              <a:t>ou</a:t>
            </a:r>
            <a:r>
              <a:rPr sz="2100" b="1" spc="-345" dirty="0">
                <a:latin typeface="Times New Roman"/>
                <a:cs typeface="Times New Roman"/>
              </a:rPr>
              <a:t> </a:t>
            </a:r>
            <a:r>
              <a:rPr sz="2100" b="1" spc="-190" dirty="0">
                <a:solidFill>
                  <a:srgbClr val="FF0000"/>
                </a:solidFill>
                <a:latin typeface="Times New Roman"/>
                <a:cs typeface="Times New Roman"/>
              </a:rPr>
              <a:t>‘</a:t>
            </a:r>
            <a:r>
              <a:rPr sz="2100" b="1" spc="-190" dirty="0">
                <a:latin typeface="Times New Roman"/>
                <a:cs typeface="Times New Roman"/>
              </a:rPr>
              <a:t>@</a:t>
            </a:r>
            <a:r>
              <a:rPr sz="2100" b="1" spc="-190" dirty="0">
                <a:solidFill>
                  <a:srgbClr val="FF0000"/>
                </a:solidFill>
                <a:latin typeface="Times New Roman"/>
                <a:cs typeface="Times New Roman"/>
              </a:rPr>
              <a:t>’</a:t>
            </a:r>
            <a:endParaRPr sz="2100">
              <a:latin typeface="Times New Roman"/>
              <a:cs typeface="Times New Roman"/>
            </a:endParaRPr>
          </a:p>
          <a:p>
            <a:pPr>
              <a:lnSpc>
                <a:spcPct val="100000"/>
              </a:lnSpc>
              <a:spcBef>
                <a:spcPts val="45"/>
              </a:spcBef>
            </a:pPr>
            <a:endParaRPr sz="2150">
              <a:latin typeface="Times New Roman"/>
              <a:cs typeface="Times New Roman"/>
            </a:endParaRPr>
          </a:p>
          <a:p>
            <a:pPr marL="312420" indent="-300355">
              <a:lnSpc>
                <a:spcPct val="100000"/>
              </a:lnSpc>
              <a:spcBef>
                <a:spcPts val="5"/>
              </a:spcBef>
              <a:buFont typeface="Arial"/>
              <a:buChar char="•"/>
              <a:tabLst>
                <a:tab pos="312420" algn="l"/>
                <a:tab pos="313055" algn="l"/>
              </a:tabLst>
            </a:pPr>
            <a:r>
              <a:rPr sz="2100" spc="95" dirty="0">
                <a:latin typeface="Times New Roman"/>
                <a:cs typeface="Times New Roman"/>
              </a:rPr>
              <a:t>Opérations</a:t>
            </a:r>
            <a:r>
              <a:rPr sz="2100" spc="-95" dirty="0">
                <a:latin typeface="Times New Roman"/>
                <a:cs typeface="Times New Roman"/>
              </a:rPr>
              <a:t> </a:t>
            </a:r>
            <a:r>
              <a:rPr sz="2100" spc="80" dirty="0">
                <a:latin typeface="Times New Roman"/>
                <a:cs typeface="Times New Roman"/>
              </a:rPr>
              <a:t>élémentaires</a:t>
            </a:r>
            <a:r>
              <a:rPr sz="2100" spc="-70" dirty="0">
                <a:latin typeface="Times New Roman"/>
                <a:cs typeface="Times New Roman"/>
              </a:rPr>
              <a:t> </a:t>
            </a:r>
            <a:r>
              <a:rPr sz="2100" spc="50" dirty="0">
                <a:latin typeface="Times New Roman"/>
                <a:cs typeface="Times New Roman"/>
              </a:rPr>
              <a:t>réalisables</a:t>
            </a:r>
            <a:r>
              <a:rPr sz="2100" spc="-70" dirty="0">
                <a:latin typeface="Times New Roman"/>
                <a:cs typeface="Times New Roman"/>
              </a:rPr>
              <a:t> </a:t>
            </a:r>
            <a:r>
              <a:rPr sz="2100" spc="114" dirty="0">
                <a:latin typeface="Times New Roman"/>
                <a:cs typeface="Times New Roman"/>
              </a:rPr>
              <a:t>sont</a:t>
            </a:r>
            <a:r>
              <a:rPr sz="2100" spc="-45" dirty="0">
                <a:latin typeface="Times New Roman"/>
                <a:cs typeface="Times New Roman"/>
              </a:rPr>
              <a:t> </a:t>
            </a:r>
            <a:r>
              <a:rPr sz="2100" spc="35" dirty="0">
                <a:latin typeface="Times New Roman"/>
                <a:cs typeface="Times New Roman"/>
              </a:rPr>
              <a:t>les</a:t>
            </a:r>
            <a:r>
              <a:rPr sz="2100" spc="-70" dirty="0">
                <a:latin typeface="Times New Roman"/>
                <a:cs typeface="Times New Roman"/>
              </a:rPr>
              <a:t> </a:t>
            </a:r>
            <a:r>
              <a:rPr sz="2100" spc="75" dirty="0">
                <a:latin typeface="Times New Roman"/>
                <a:cs typeface="Times New Roman"/>
              </a:rPr>
              <a:t>comparaisons</a:t>
            </a:r>
            <a:r>
              <a:rPr sz="2100" spc="-50" dirty="0">
                <a:latin typeface="Times New Roman"/>
                <a:cs typeface="Times New Roman"/>
              </a:rPr>
              <a:t> :</a:t>
            </a:r>
            <a:r>
              <a:rPr sz="2100" spc="-5" dirty="0">
                <a:latin typeface="Times New Roman"/>
                <a:cs typeface="Times New Roman"/>
              </a:rPr>
              <a:t> </a:t>
            </a:r>
            <a:r>
              <a:rPr sz="2100" b="1" spc="20" dirty="0">
                <a:solidFill>
                  <a:srgbClr val="FF0000"/>
                </a:solidFill>
                <a:latin typeface="Times New Roman"/>
                <a:cs typeface="Times New Roman"/>
              </a:rPr>
              <a:t>&lt;</a:t>
            </a:r>
            <a:r>
              <a:rPr sz="2100" b="1" spc="20" dirty="0">
                <a:latin typeface="Times New Roman"/>
                <a:cs typeface="Times New Roman"/>
              </a:rPr>
              <a:t>,</a:t>
            </a:r>
            <a:r>
              <a:rPr sz="2100" b="1" spc="-15" dirty="0">
                <a:latin typeface="Times New Roman"/>
                <a:cs typeface="Times New Roman"/>
              </a:rPr>
              <a:t> </a:t>
            </a:r>
            <a:r>
              <a:rPr sz="2100" b="1" spc="20" dirty="0">
                <a:solidFill>
                  <a:srgbClr val="FF0000"/>
                </a:solidFill>
                <a:latin typeface="Times New Roman"/>
                <a:cs typeface="Times New Roman"/>
              </a:rPr>
              <a:t>&gt;</a:t>
            </a:r>
            <a:r>
              <a:rPr sz="2100" b="1" spc="20" dirty="0">
                <a:latin typeface="Times New Roman"/>
                <a:cs typeface="Times New Roman"/>
              </a:rPr>
              <a:t>,</a:t>
            </a:r>
            <a:r>
              <a:rPr sz="2100" b="1" spc="-20" dirty="0">
                <a:latin typeface="Times New Roman"/>
                <a:cs typeface="Times New Roman"/>
              </a:rPr>
              <a:t> </a:t>
            </a:r>
            <a:r>
              <a:rPr sz="2100" b="1" spc="20" dirty="0">
                <a:solidFill>
                  <a:srgbClr val="FF0000"/>
                </a:solidFill>
                <a:latin typeface="Times New Roman"/>
                <a:cs typeface="Times New Roman"/>
              </a:rPr>
              <a:t>=</a:t>
            </a:r>
            <a:r>
              <a:rPr sz="2100" b="1" spc="20" dirty="0">
                <a:latin typeface="Times New Roman"/>
                <a:cs typeface="Times New Roman"/>
              </a:rPr>
              <a:t>,</a:t>
            </a:r>
            <a:r>
              <a:rPr sz="2100" b="1" spc="-10" dirty="0">
                <a:latin typeface="Times New Roman"/>
                <a:cs typeface="Times New Roman"/>
              </a:rPr>
              <a:t> </a:t>
            </a:r>
            <a:r>
              <a:rPr sz="2100" b="1" spc="7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b="1" spc="70" dirty="0">
                <a:latin typeface="Times New Roman"/>
                <a:cs typeface="Times New Roman"/>
              </a:rPr>
              <a:t>Syntaxe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b="1" spc="55" dirty="0">
                <a:latin typeface="Times New Roman"/>
                <a:cs typeface="Times New Roman"/>
              </a:rPr>
              <a:t>Variables</a:t>
            </a:r>
            <a:endParaRPr sz="2100">
              <a:latin typeface="Times New Roman"/>
              <a:cs typeface="Times New Roman"/>
            </a:endParaRPr>
          </a:p>
          <a:p>
            <a:pPr marL="582295">
              <a:lnSpc>
                <a:spcPct val="100000"/>
              </a:lnSpc>
              <a:spcBef>
                <a:spcPts val="5"/>
              </a:spcBef>
            </a:pPr>
            <a:r>
              <a:rPr sz="2100" b="1" spc="85" dirty="0">
                <a:latin typeface="Times New Roman"/>
                <a:cs typeface="Times New Roman"/>
              </a:rPr>
              <a:t>c </a:t>
            </a:r>
            <a:r>
              <a:rPr sz="2100" b="1" spc="-100" dirty="0">
                <a:latin typeface="Times New Roman"/>
                <a:cs typeface="Times New Roman"/>
              </a:rPr>
              <a:t>:</a:t>
            </a:r>
            <a:r>
              <a:rPr sz="2100" b="1" spc="-220" dirty="0">
                <a:latin typeface="Times New Roman"/>
                <a:cs typeface="Times New Roman"/>
              </a:rPr>
              <a:t> </a:t>
            </a:r>
            <a:r>
              <a:rPr sz="2100" b="1" spc="70" dirty="0">
                <a:latin typeface="Times New Roman"/>
                <a:cs typeface="Times New Roman"/>
              </a:rPr>
              <a:t>caractère</a:t>
            </a:r>
            <a:endParaRPr sz="2100">
              <a:latin typeface="Times New Roman"/>
              <a:cs typeface="Times New Roman"/>
            </a:endParaRPr>
          </a:p>
        </p:txBody>
      </p:sp>
      <p:sp>
        <p:nvSpPr>
          <p:cNvPr id="3" name="object 3"/>
          <p:cNvSpPr txBox="1">
            <a:spLocks noGrp="1"/>
          </p:cNvSpPr>
          <p:nvPr>
            <p:ph type="title"/>
          </p:nvPr>
        </p:nvSpPr>
        <p:spPr>
          <a:xfrm>
            <a:off x="3190754" y="743194"/>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152" y="1518867"/>
            <a:ext cx="8016875" cy="4514215"/>
          </a:xfrm>
          <a:prstGeom prst="rect">
            <a:avLst/>
          </a:prstGeom>
        </p:spPr>
        <p:txBody>
          <a:bodyPr vert="horz" wrap="square" lIns="0" tIns="12700" rIns="0" bIns="0" rtlCol="0">
            <a:spAutoFit/>
          </a:bodyPr>
          <a:lstStyle/>
          <a:p>
            <a:pPr marL="12700">
              <a:lnSpc>
                <a:spcPct val="100000"/>
              </a:lnSpc>
              <a:spcBef>
                <a:spcPts val="100"/>
              </a:spcBef>
            </a:pPr>
            <a:r>
              <a:rPr sz="2100" spc="-60" dirty="0">
                <a:latin typeface="Times New Roman"/>
                <a:cs typeface="Times New Roman"/>
              </a:rPr>
              <a:t>TYPE </a:t>
            </a:r>
            <a:r>
              <a:rPr sz="2100" spc="-5" dirty="0">
                <a:latin typeface="Times New Roman"/>
                <a:cs typeface="Times New Roman"/>
              </a:rPr>
              <a:t>CHAINE DE</a:t>
            </a:r>
            <a:r>
              <a:rPr sz="2100" spc="65" dirty="0">
                <a:latin typeface="Times New Roman"/>
                <a:cs typeface="Times New Roman"/>
              </a:rPr>
              <a:t> </a:t>
            </a:r>
            <a:r>
              <a:rPr sz="2100" spc="-75" dirty="0">
                <a:latin typeface="Times New Roman"/>
                <a:cs typeface="Times New Roman"/>
              </a:rPr>
              <a:t>CARACTERE</a:t>
            </a:r>
            <a:endParaRPr sz="2100">
              <a:latin typeface="Times New Roman"/>
              <a:cs typeface="Times New Roman"/>
            </a:endParaRPr>
          </a:p>
          <a:p>
            <a:pPr>
              <a:lnSpc>
                <a:spcPct val="100000"/>
              </a:lnSpc>
            </a:pPr>
            <a:endParaRPr sz="2200">
              <a:latin typeface="Times New Roman"/>
              <a:cs typeface="Times New Roman"/>
            </a:endParaRPr>
          </a:p>
          <a:p>
            <a:pPr marL="312420" indent="-300355">
              <a:lnSpc>
                <a:spcPct val="100000"/>
              </a:lnSpc>
              <a:buFont typeface="Arial"/>
              <a:buChar char="•"/>
              <a:tabLst>
                <a:tab pos="312420" algn="l"/>
                <a:tab pos="313055" algn="l"/>
              </a:tabLst>
            </a:pPr>
            <a:r>
              <a:rPr sz="2100" spc="95" dirty="0">
                <a:latin typeface="Times New Roman"/>
                <a:cs typeface="Times New Roman"/>
              </a:rPr>
              <a:t>Objet</a:t>
            </a:r>
            <a:r>
              <a:rPr sz="2100" spc="-114" dirty="0">
                <a:latin typeface="Times New Roman"/>
                <a:cs typeface="Times New Roman"/>
              </a:rPr>
              <a:t> </a:t>
            </a:r>
            <a:r>
              <a:rPr sz="2100" spc="90" dirty="0">
                <a:latin typeface="Times New Roman"/>
                <a:cs typeface="Times New Roman"/>
              </a:rPr>
              <a:t>qui</a:t>
            </a:r>
            <a:r>
              <a:rPr sz="2100" spc="-50" dirty="0">
                <a:latin typeface="Times New Roman"/>
                <a:cs typeface="Times New Roman"/>
              </a:rPr>
              <a:t> </a:t>
            </a:r>
            <a:r>
              <a:rPr sz="2100" spc="90" dirty="0">
                <a:latin typeface="Times New Roman"/>
                <a:cs typeface="Times New Roman"/>
              </a:rPr>
              <a:t>contenir</a:t>
            </a:r>
            <a:r>
              <a:rPr sz="2100" spc="-95" dirty="0">
                <a:latin typeface="Times New Roman"/>
                <a:cs typeface="Times New Roman"/>
              </a:rPr>
              <a:t> </a:t>
            </a:r>
            <a:r>
              <a:rPr sz="2100" spc="75" dirty="0">
                <a:latin typeface="Times New Roman"/>
                <a:cs typeface="Times New Roman"/>
              </a:rPr>
              <a:t>plusieurs</a:t>
            </a:r>
            <a:r>
              <a:rPr sz="2100" spc="-95" dirty="0">
                <a:latin typeface="Times New Roman"/>
                <a:cs typeface="Times New Roman"/>
              </a:rPr>
              <a:t> </a:t>
            </a:r>
            <a:r>
              <a:rPr sz="2100" spc="65" dirty="0">
                <a:latin typeface="Times New Roman"/>
                <a:cs typeface="Times New Roman"/>
              </a:rPr>
              <a:t>caractères</a:t>
            </a:r>
            <a:r>
              <a:rPr sz="2100" spc="-55"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95" dirty="0">
                <a:latin typeface="Times New Roman"/>
                <a:cs typeface="Times New Roman"/>
              </a:rPr>
              <a:t>manière</a:t>
            </a:r>
            <a:r>
              <a:rPr sz="2100" spc="-105" dirty="0">
                <a:latin typeface="Times New Roman"/>
                <a:cs typeface="Times New Roman"/>
              </a:rPr>
              <a:t> </a:t>
            </a:r>
            <a:r>
              <a:rPr sz="2100" spc="105" dirty="0">
                <a:latin typeface="Times New Roman"/>
                <a:cs typeface="Times New Roman"/>
              </a:rPr>
              <a:t>ordonnée</a:t>
            </a:r>
            <a:endParaRPr sz="2100">
              <a:latin typeface="Times New Roman"/>
              <a:cs typeface="Times New Roman"/>
            </a:endParaRPr>
          </a:p>
          <a:p>
            <a:pPr marL="312420" indent="-300355">
              <a:lnSpc>
                <a:spcPct val="100000"/>
              </a:lnSpc>
              <a:buFont typeface="Arial"/>
              <a:buChar char="•"/>
              <a:tabLst>
                <a:tab pos="312420" algn="l"/>
                <a:tab pos="313055" algn="l"/>
              </a:tabLst>
            </a:pPr>
            <a:r>
              <a:rPr sz="2100" spc="5" dirty="0">
                <a:latin typeface="Times New Roman"/>
                <a:cs typeface="Times New Roman"/>
              </a:rPr>
              <a:t>Les</a:t>
            </a:r>
            <a:r>
              <a:rPr sz="2100" spc="-90" dirty="0">
                <a:latin typeface="Times New Roman"/>
                <a:cs typeface="Times New Roman"/>
              </a:rPr>
              <a:t> </a:t>
            </a:r>
            <a:r>
              <a:rPr sz="2100" spc="65" dirty="0">
                <a:latin typeface="Times New Roman"/>
                <a:cs typeface="Times New Roman"/>
              </a:rPr>
              <a:t>caractères</a:t>
            </a:r>
            <a:r>
              <a:rPr sz="2100" spc="-50" dirty="0">
                <a:latin typeface="Times New Roman"/>
                <a:cs typeface="Times New Roman"/>
              </a:rPr>
              <a:t> </a:t>
            </a:r>
            <a:r>
              <a:rPr sz="2100" spc="110" dirty="0">
                <a:latin typeface="Times New Roman"/>
                <a:cs typeface="Times New Roman"/>
              </a:rPr>
              <a:t>sont</a:t>
            </a:r>
            <a:r>
              <a:rPr sz="2100" spc="-20" dirty="0">
                <a:latin typeface="Times New Roman"/>
                <a:cs typeface="Times New Roman"/>
              </a:rPr>
              <a:t> </a:t>
            </a:r>
            <a:r>
              <a:rPr sz="2100" spc="70" dirty="0">
                <a:latin typeface="Times New Roman"/>
                <a:cs typeface="Times New Roman"/>
              </a:rPr>
              <a:t>mis</a:t>
            </a:r>
            <a:r>
              <a:rPr sz="2100" spc="-90" dirty="0">
                <a:latin typeface="Times New Roman"/>
                <a:cs typeface="Times New Roman"/>
              </a:rPr>
              <a:t> </a:t>
            </a:r>
            <a:r>
              <a:rPr sz="2100" spc="105" dirty="0">
                <a:latin typeface="Times New Roman"/>
                <a:cs typeface="Times New Roman"/>
              </a:rPr>
              <a:t>entre</a:t>
            </a:r>
            <a:r>
              <a:rPr sz="2100" spc="-20" dirty="0">
                <a:latin typeface="Times New Roman"/>
                <a:cs typeface="Times New Roman"/>
              </a:rPr>
              <a:t> </a:t>
            </a:r>
            <a:r>
              <a:rPr sz="2100" b="1" spc="135" dirty="0">
                <a:latin typeface="Times New Roman"/>
                <a:cs typeface="Times New Roman"/>
              </a:rPr>
              <a:t>deux</a:t>
            </a:r>
            <a:r>
              <a:rPr sz="2100" b="1" spc="-130" dirty="0">
                <a:latin typeface="Times New Roman"/>
                <a:cs typeface="Times New Roman"/>
              </a:rPr>
              <a:t> </a:t>
            </a:r>
            <a:r>
              <a:rPr sz="2100" b="1" spc="140" dirty="0">
                <a:latin typeface="Times New Roman"/>
                <a:cs typeface="Times New Roman"/>
              </a:rPr>
              <a:t>guillemets</a:t>
            </a:r>
            <a:r>
              <a:rPr sz="2100" b="1" spc="-30" dirty="0">
                <a:latin typeface="Times New Roman"/>
                <a:cs typeface="Times New Roman"/>
              </a:rPr>
              <a:t> </a:t>
            </a:r>
            <a:r>
              <a:rPr sz="2100" spc="70" dirty="0">
                <a:latin typeface="Times New Roman"/>
                <a:cs typeface="Times New Roman"/>
              </a:rPr>
              <a:t>appelés</a:t>
            </a:r>
            <a:r>
              <a:rPr sz="2100" spc="-65" dirty="0">
                <a:latin typeface="Times New Roman"/>
                <a:cs typeface="Times New Roman"/>
              </a:rPr>
              <a:t> </a:t>
            </a:r>
            <a:r>
              <a:rPr sz="2100" b="1" spc="140" dirty="0">
                <a:solidFill>
                  <a:srgbClr val="FF0000"/>
                </a:solidFill>
                <a:latin typeface="Times New Roman"/>
                <a:cs typeface="Times New Roman"/>
              </a:rPr>
              <a:t>guillemets</a:t>
            </a:r>
            <a:endParaRPr sz="2100">
              <a:latin typeface="Times New Roman"/>
              <a:cs typeface="Times New Roman"/>
            </a:endParaRPr>
          </a:p>
          <a:p>
            <a:pPr marL="346075">
              <a:lnSpc>
                <a:spcPct val="100000"/>
              </a:lnSpc>
              <a:spcBef>
                <a:spcPts val="15"/>
              </a:spcBef>
            </a:pPr>
            <a:r>
              <a:rPr sz="2100" spc="95" dirty="0">
                <a:latin typeface="Times New Roman"/>
                <a:cs typeface="Times New Roman"/>
              </a:rPr>
              <a:t>Comme </a:t>
            </a:r>
            <a:r>
              <a:rPr sz="2100" spc="60" dirty="0">
                <a:latin typeface="Times New Roman"/>
                <a:cs typeface="Times New Roman"/>
              </a:rPr>
              <a:t>exemple </a:t>
            </a:r>
            <a:r>
              <a:rPr sz="2100" spc="-50" dirty="0">
                <a:latin typeface="Times New Roman"/>
                <a:cs typeface="Times New Roman"/>
              </a:rPr>
              <a:t>: </a:t>
            </a:r>
            <a:r>
              <a:rPr sz="2100" spc="-15" dirty="0">
                <a:solidFill>
                  <a:srgbClr val="F2360F"/>
                </a:solidFill>
                <a:latin typeface="Times New Roman"/>
                <a:cs typeface="Times New Roman"/>
              </a:rPr>
              <a:t>"</a:t>
            </a:r>
            <a:r>
              <a:rPr sz="2100" spc="-15" dirty="0">
                <a:latin typeface="Times New Roman"/>
                <a:cs typeface="Times New Roman"/>
              </a:rPr>
              <a:t>Issa</a:t>
            </a:r>
            <a:r>
              <a:rPr sz="2100" spc="-15" dirty="0">
                <a:solidFill>
                  <a:srgbClr val="F2360F"/>
                </a:solidFill>
                <a:latin typeface="Times New Roman"/>
                <a:cs typeface="Times New Roman"/>
              </a:rPr>
              <a:t>" </a:t>
            </a:r>
            <a:r>
              <a:rPr sz="2100" spc="10" dirty="0">
                <a:latin typeface="Times New Roman"/>
                <a:cs typeface="Times New Roman"/>
              </a:rPr>
              <a:t>, </a:t>
            </a:r>
            <a:r>
              <a:rPr sz="2100" b="1" spc="-5" dirty="0">
                <a:solidFill>
                  <a:srgbClr val="FF0000"/>
                </a:solidFill>
                <a:latin typeface="Times New Roman"/>
                <a:cs typeface="Times New Roman"/>
              </a:rPr>
              <a:t>"</a:t>
            </a:r>
            <a:r>
              <a:rPr sz="2100" spc="-5" dirty="0">
                <a:latin typeface="Times New Roman"/>
                <a:cs typeface="Times New Roman"/>
              </a:rPr>
              <a:t>Moussa</a:t>
            </a:r>
            <a:r>
              <a:rPr sz="2100" spc="-315" dirty="0">
                <a:latin typeface="Times New Roman"/>
                <a:cs typeface="Times New Roman"/>
              </a:rPr>
              <a:t> </a:t>
            </a:r>
            <a:r>
              <a:rPr sz="2100" spc="-15" dirty="0">
                <a:latin typeface="Times New Roman"/>
                <a:cs typeface="Times New Roman"/>
              </a:rPr>
              <a:t>OUEDRAOGO</a:t>
            </a:r>
            <a:r>
              <a:rPr sz="2100" b="1" spc="-15" dirty="0">
                <a:solidFill>
                  <a:srgbClr val="FF0000"/>
                </a:solidFill>
                <a:latin typeface="Times New Roman"/>
                <a:cs typeface="Times New Roman"/>
              </a:rPr>
              <a:t>"</a:t>
            </a:r>
            <a:endParaRPr sz="2100">
              <a:latin typeface="Times New Roman"/>
              <a:cs typeface="Times New Roman"/>
            </a:endParaRPr>
          </a:p>
          <a:p>
            <a:pPr marL="12700" marR="2933065">
              <a:lnSpc>
                <a:spcPct val="200000"/>
              </a:lnSpc>
              <a:spcBef>
                <a:spcPts val="10"/>
              </a:spcBef>
              <a:buFont typeface="Arial"/>
              <a:buChar char="•"/>
              <a:tabLst>
                <a:tab pos="312420" algn="l"/>
                <a:tab pos="313055" algn="l"/>
              </a:tabLst>
            </a:pPr>
            <a:r>
              <a:rPr sz="2100" spc="55" dirty="0">
                <a:latin typeface="Times New Roman"/>
                <a:cs typeface="Times New Roman"/>
              </a:rPr>
              <a:t>Mot-clé</a:t>
            </a:r>
            <a:r>
              <a:rPr sz="2100" spc="-45"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b="1" spc="135" dirty="0">
                <a:latin typeface="Times New Roman"/>
                <a:cs typeface="Times New Roman"/>
              </a:rPr>
              <a:t>chaine</a:t>
            </a:r>
            <a:r>
              <a:rPr sz="2100" b="1" spc="-100" dirty="0">
                <a:latin typeface="Times New Roman"/>
                <a:cs typeface="Times New Roman"/>
              </a:rPr>
              <a:t> </a:t>
            </a:r>
            <a:r>
              <a:rPr sz="2100" b="1" spc="160" dirty="0">
                <a:latin typeface="Times New Roman"/>
                <a:cs typeface="Times New Roman"/>
              </a:rPr>
              <a:t>de</a:t>
            </a:r>
            <a:r>
              <a:rPr sz="2100" b="1" spc="-150" dirty="0">
                <a:latin typeface="Times New Roman"/>
                <a:cs typeface="Times New Roman"/>
              </a:rPr>
              <a:t> </a:t>
            </a:r>
            <a:r>
              <a:rPr sz="2100" b="1" spc="70" dirty="0">
                <a:latin typeface="Times New Roman"/>
                <a:cs typeface="Times New Roman"/>
              </a:rPr>
              <a:t>caractère</a:t>
            </a:r>
            <a:r>
              <a:rPr sz="2100" b="1" spc="-55" dirty="0">
                <a:latin typeface="Times New Roman"/>
                <a:cs typeface="Times New Roman"/>
              </a:rPr>
              <a:t> </a:t>
            </a:r>
            <a:r>
              <a:rPr sz="2100" spc="110" dirty="0">
                <a:latin typeface="Times New Roman"/>
                <a:cs typeface="Times New Roman"/>
              </a:rPr>
              <a:t>ou</a:t>
            </a:r>
            <a:r>
              <a:rPr sz="2100" spc="-80" dirty="0">
                <a:latin typeface="Times New Roman"/>
                <a:cs typeface="Times New Roman"/>
              </a:rPr>
              <a:t> </a:t>
            </a:r>
            <a:r>
              <a:rPr sz="2100" b="1" spc="135" dirty="0">
                <a:latin typeface="Times New Roman"/>
                <a:cs typeface="Times New Roman"/>
              </a:rPr>
              <a:t>chaine  </a:t>
            </a:r>
            <a:r>
              <a:rPr sz="2100" b="1" spc="70" dirty="0">
                <a:latin typeface="Times New Roman"/>
                <a:cs typeface="Times New Roman"/>
              </a:rPr>
              <a:t>Syntaxe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spc="25" dirty="0">
                <a:latin typeface="Times New Roman"/>
                <a:cs typeface="Times New Roman"/>
              </a:rPr>
              <a:t>Variables</a:t>
            </a:r>
            <a:endParaRPr sz="2100">
              <a:latin typeface="Times New Roman"/>
              <a:cs typeface="Times New Roman"/>
            </a:endParaRPr>
          </a:p>
          <a:p>
            <a:pPr marL="612775">
              <a:lnSpc>
                <a:spcPct val="100000"/>
              </a:lnSpc>
              <a:spcBef>
                <a:spcPts val="15"/>
              </a:spcBef>
            </a:pPr>
            <a:r>
              <a:rPr sz="2100" spc="114" dirty="0">
                <a:latin typeface="Times New Roman"/>
                <a:cs typeface="Times New Roman"/>
              </a:rPr>
              <a:t>nom_prenom </a:t>
            </a:r>
            <a:r>
              <a:rPr sz="2100" spc="-50" dirty="0">
                <a:latin typeface="Times New Roman"/>
                <a:cs typeface="Times New Roman"/>
              </a:rPr>
              <a:t>: </a:t>
            </a:r>
            <a:r>
              <a:rPr sz="2100" spc="85" dirty="0">
                <a:latin typeface="Times New Roman"/>
                <a:cs typeface="Times New Roman"/>
              </a:rPr>
              <a:t>chaine </a:t>
            </a:r>
            <a:r>
              <a:rPr sz="2100" spc="110" dirty="0">
                <a:latin typeface="Times New Roman"/>
                <a:cs typeface="Times New Roman"/>
              </a:rPr>
              <a:t>de</a:t>
            </a:r>
            <a:r>
              <a:rPr sz="2100" spc="-385" dirty="0">
                <a:latin typeface="Times New Roman"/>
                <a:cs typeface="Times New Roman"/>
              </a:rPr>
              <a:t> </a:t>
            </a:r>
            <a:r>
              <a:rPr sz="2100" spc="65" dirty="0">
                <a:latin typeface="Times New Roman"/>
                <a:cs typeface="Times New Roman"/>
              </a:rPr>
              <a:t>caractère</a:t>
            </a:r>
            <a:endParaRPr sz="2100">
              <a:latin typeface="Times New Roman"/>
              <a:cs typeface="Times New Roman"/>
            </a:endParaRPr>
          </a:p>
          <a:p>
            <a:pPr marL="12700">
              <a:lnSpc>
                <a:spcPct val="100000"/>
              </a:lnSpc>
            </a:pPr>
            <a:r>
              <a:rPr sz="2100" spc="160" dirty="0">
                <a:latin typeface="Times New Roman"/>
                <a:cs typeface="Times New Roman"/>
              </a:rPr>
              <a:t>Ou</a:t>
            </a:r>
            <a:endParaRPr sz="2100">
              <a:latin typeface="Times New Roman"/>
              <a:cs typeface="Times New Roman"/>
            </a:endParaRPr>
          </a:p>
          <a:p>
            <a:pPr marL="547370">
              <a:lnSpc>
                <a:spcPct val="100000"/>
              </a:lnSpc>
            </a:pPr>
            <a:r>
              <a:rPr sz="2100" spc="114" dirty="0">
                <a:latin typeface="Times New Roman"/>
                <a:cs typeface="Times New Roman"/>
              </a:rPr>
              <a:t>nom_prenom </a:t>
            </a:r>
            <a:r>
              <a:rPr sz="2100" spc="-50" dirty="0">
                <a:latin typeface="Times New Roman"/>
                <a:cs typeface="Times New Roman"/>
              </a:rPr>
              <a:t>:</a:t>
            </a:r>
            <a:r>
              <a:rPr sz="2100" spc="-210" dirty="0">
                <a:latin typeface="Times New Roman"/>
                <a:cs typeface="Times New Roman"/>
              </a:rPr>
              <a:t> </a:t>
            </a:r>
            <a:r>
              <a:rPr sz="2100" spc="85" dirty="0">
                <a:latin typeface="Times New Roman"/>
                <a:cs typeface="Times New Roman"/>
              </a:rPr>
              <a:t>chaine</a:t>
            </a:r>
            <a:endParaRPr sz="2100">
              <a:latin typeface="Times New Roman"/>
              <a:cs typeface="Times New Roman"/>
            </a:endParaRPr>
          </a:p>
        </p:txBody>
      </p:sp>
      <p:sp>
        <p:nvSpPr>
          <p:cNvPr id="3" name="object 3"/>
          <p:cNvSpPr txBox="1">
            <a:spLocks noGrp="1"/>
          </p:cNvSpPr>
          <p:nvPr>
            <p:ph type="title"/>
          </p:nvPr>
        </p:nvSpPr>
        <p:spPr>
          <a:xfrm>
            <a:off x="3190754" y="743194"/>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003541" y="743194"/>
            <a:ext cx="7054215" cy="4932680"/>
          </a:xfrm>
          <a:prstGeom prst="rect">
            <a:avLst/>
          </a:prstGeom>
        </p:spPr>
        <p:txBody>
          <a:bodyPr vert="horz" wrap="square" lIns="0" tIns="13335" rIns="0" bIns="0" rtlCol="0">
            <a:spAutoFit/>
          </a:bodyPr>
          <a:lstStyle/>
          <a:p>
            <a:pPr marR="513080" algn="ctr">
              <a:lnSpc>
                <a:spcPct val="100000"/>
              </a:lnSpc>
              <a:spcBef>
                <a:spcPts val="105"/>
              </a:spcBef>
            </a:pPr>
            <a:r>
              <a:rPr sz="2800" spc="-145" dirty="0">
                <a:latin typeface="Times New Roman"/>
                <a:cs typeface="Times New Roman"/>
              </a:rPr>
              <a:t>VARIABLES </a:t>
            </a:r>
            <a:r>
              <a:rPr sz="2800" spc="-40" dirty="0">
                <a:latin typeface="Times New Roman"/>
                <a:cs typeface="Times New Roman"/>
              </a:rPr>
              <a:t>ET </a:t>
            </a:r>
            <a:r>
              <a:rPr sz="2800" spc="-120" dirty="0">
                <a:latin typeface="Times New Roman"/>
                <a:cs typeface="Times New Roman"/>
              </a:rPr>
              <a:t>LES</a:t>
            </a:r>
            <a:r>
              <a:rPr sz="2800" spc="50" dirty="0">
                <a:latin typeface="Times New Roman"/>
                <a:cs typeface="Times New Roman"/>
              </a:rPr>
              <a:t> </a:t>
            </a:r>
            <a:r>
              <a:rPr sz="2800" spc="-95" dirty="0">
                <a:latin typeface="Times New Roman"/>
                <a:cs typeface="Times New Roman"/>
              </a:rPr>
              <a:t>TYPES</a:t>
            </a:r>
            <a:endParaRPr sz="2800">
              <a:latin typeface="Times New Roman"/>
              <a:cs typeface="Times New Roman"/>
            </a:endParaRPr>
          </a:p>
          <a:p>
            <a:pPr>
              <a:lnSpc>
                <a:spcPct val="100000"/>
              </a:lnSpc>
            </a:pPr>
            <a:endParaRPr sz="2800">
              <a:latin typeface="Times New Roman"/>
              <a:cs typeface="Times New Roman"/>
            </a:endParaRPr>
          </a:p>
          <a:p>
            <a:pPr marL="12700">
              <a:lnSpc>
                <a:spcPct val="100000"/>
              </a:lnSpc>
              <a:spcBef>
                <a:spcPts val="1760"/>
              </a:spcBef>
            </a:pPr>
            <a:r>
              <a:rPr sz="2800" spc="60" dirty="0">
                <a:latin typeface="Times New Roman"/>
                <a:cs typeface="Times New Roman"/>
              </a:rPr>
              <a:t>Exemple</a:t>
            </a:r>
            <a:r>
              <a:rPr sz="2800" spc="-145" dirty="0">
                <a:latin typeface="Times New Roman"/>
                <a:cs typeface="Times New Roman"/>
              </a:rPr>
              <a:t> </a:t>
            </a:r>
            <a:r>
              <a:rPr sz="2800" spc="150" dirty="0">
                <a:latin typeface="Times New Roman"/>
                <a:cs typeface="Times New Roman"/>
              </a:rPr>
              <a:t>de</a:t>
            </a:r>
            <a:r>
              <a:rPr sz="2800" spc="-145" dirty="0">
                <a:latin typeface="Times New Roman"/>
                <a:cs typeface="Times New Roman"/>
              </a:rPr>
              <a:t> </a:t>
            </a:r>
            <a:r>
              <a:rPr sz="2800" spc="110" dirty="0">
                <a:latin typeface="Times New Roman"/>
                <a:cs typeface="Times New Roman"/>
              </a:rPr>
              <a:t>déclaration</a:t>
            </a:r>
            <a:r>
              <a:rPr sz="2800" spc="-120" dirty="0">
                <a:latin typeface="Times New Roman"/>
                <a:cs typeface="Times New Roman"/>
              </a:rPr>
              <a:t> </a:t>
            </a:r>
            <a:r>
              <a:rPr sz="2800" spc="150" dirty="0">
                <a:latin typeface="Times New Roman"/>
                <a:cs typeface="Times New Roman"/>
              </a:rPr>
              <a:t>de</a:t>
            </a:r>
            <a:r>
              <a:rPr sz="2800" spc="-170" dirty="0">
                <a:latin typeface="Times New Roman"/>
                <a:cs typeface="Times New Roman"/>
              </a:rPr>
              <a:t> </a:t>
            </a:r>
            <a:r>
              <a:rPr sz="2800" spc="65" dirty="0">
                <a:latin typeface="Times New Roman"/>
                <a:cs typeface="Times New Roman"/>
              </a:rPr>
              <a:t>variables</a:t>
            </a:r>
            <a:endParaRPr sz="2800">
              <a:latin typeface="Times New Roman"/>
              <a:cs typeface="Times New Roman"/>
            </a:endParaRPr>
          </a:p>
          <a:p>
            <a:pPr marL="12700" marR="5080">
              <a:lnSpc>
                <a:spcPts val="6730"/>
              </a:lnSpc>
              <a:spcBef>
                <a:spcPts val="790"/>
              </a:spcBef>
            </a:pPr>
            <a:r>
              <a:rPr sz="2800" spc="60" dirty="0">
                <a:latin typeface="Times New Roman"/>
                <a:cs typeface="Times New Roman"/>
              </a:rPr>
              <a:t>Exemple</a:t>
            </a:r>
            <a:r>
              <a:rPr sz="2800" spc="-65" dirty="0">
                <a:latin typeface="Times New Roman"/>
                <a:cs typeface="Times New Roman"/>
              </a:rPr>
              <a:t> </a:t>
            </a:r>
            <a:r>
              <a:rPr sz="2800" spc="-525" dirty="0">
                <a:latin typeface="Times New Roman"/>
                <a:cs typeface="Times New Roman"/>
              </a:rPr>
              <a:t>1</a:t>
            </a:r>
            <a:r>
              <a:rPr sz="2800" spc="-370" dirty="0">
                <a:latin typeface="Times New Roman"/>
                <a:cs typeface="Times New Roman"/>
              </a:rPr>
              <a:t> </a:t>
            </a:r>
            <a:r>
              <a:rPr sz="2800" spc="-60" dirty="0">
                <a:latin typeface="Times New Roman"/>
                <a:cs typeface="Times New Roman"/>
              </a:rPr>
              <a:t>:</a:t>
            </a:r>
            <a:r>
              <a:rPr sz="2800" spc="5" dirty="0">
                <a:latin typeface="Times New Roman"/>
                <a:cs typeface="Times New Roman"/>
              </a:rPr>
              <a:t> </a:t>
            </a:r>
            <a:r>
              <a:rPr sz="2800" spc="35" dirty="0">
                <a:latin typeface="Times New Roman"/>
                <a:cs typeface="Times New Roman"/>
              </a:rPr>
              <a:t>Syntaxe</a:t>
            </a:r>
            <a:r>
              <a:rPr sz="2800" spc="-90" dirty="0">
                <a:latin typeface="Times New Roman"/>
                <a:cs typeface="Times New Roman"/>
              </a:rPr>
              <a:t> </a:t>
            </a:r>
            <a:r>
              <a:rPr sz="2800" spc="150" dirty="0">
                <a:latin typeface="Times New Roman"/>
                <a:cs typeface="Times New Roman"/>
              </a:rPr>
              <a:t>pour</a:t>
            </a:r>
            <a:r>
              <a:rPr sz="2800" spc="-155" dirty="0">
                <a:latin typeface="Times New Roman"/>
                <a:cs typeface="Times New Roman"/>
              </a:rPr>
              <a:t> </a:t>
            </a:r>
            <a:r>
              <a:rPr sz="2800" spc="95" dirty="0">
                <a:latin typeface="Times New Roman"/>
                <a:cs typeface="Times New Roman"/>
              </a:rPr>
              <a:t>déclarer</a:t>
            </a:r>
            <a:r>
              <a:rPr sz="2800" spc="-125" dirty="0">
                <a:latin typeface="Times New Roman"/>
                <a:cs typeface="Times New Roman"/>
              </a:rPr>
              <a:t> </a:t>
            </a:r>
            <a:r>
              <a:rPr sz="2800" spc="175" dirty="0">
                <a:latin typeface="Times New Roman"/>
                <a:cs typeface="Times New Roman"/>
              </a:rPr>
              <a:t>une</a:t>
            </a:r>
            <a:r>
              <a:rPr sz="2800" spc="-170" dirty="0">
                <a:latin typeface="Times New Roman"/>
                <a:cs typeface="Times New Roman"/>
              </a:rPr>
              <a:t> </a:t>
            </a:r>
            <a:r>
              <a:rPr sz="2800" spc="70" dirty="0">
                <a:latin typeface="Times New Roman"/>
                <a:cs typeface="Times New Roman"/>
              </a:rPr>
              <a:t>variable  </a:t>
            </a:r>
            <a:r>
              <a:rPr sz="2800" spc="35" dirty="0">
                <a:latin typeface="Times New Roman"/>
                <a:cs typeface="Times New Roman"/>
              </a:rPr>
              <a:t>Variables</a:t>
            </a:r>
            <a:endParaRPr sz="2800">
              <a:latin typeface="Times New Roman"/>
              <a:cs typeface="Times New Roman"/>
            </a:endParaRPr>
          </a:p>
          <a:p>
            <a:pPr marL="814069">
              <a:lnSpc>
                <a:spcPts val="2575"/>
              </a:lnSpc>
            </a:pPr>
            <a:r>
              <a:rPr sz="2800" dirty="0">
                <a:latin typeface="Times New Roman"/>
                <a:cs typeface="Times New Roman"/>
              </a:rPr>
              <a:t>nbr1, </a:t>
            </a:r>
            <a:r>
              <a:rPr sz="2800" spc="120" dirty="0">
                <a:latin typeface="Times New Roman"/>
                <a:cs typeface="Times New Roman"/>
              </a:rPr>
              <a:t>nbr2 </a:t>
            </a:r>
            <a:r>
              <a:rPr sz="2800" spc="-60" dirty="0">
                <a:latin typeface="Times New Roman"/>
                <a:cs typeface="Times New Roman"/>
              </a:rPr>
              <a:t>:</a:t>
            </a:r>
            <a:r>
              <a:rPr sz="2800" spc="-175" dirty="0">
                <a:latin typeface="Times New Roman"/>
                <a:cs typeface="Times New Roman"/>
              </a:rPr>
              <a:t> </a:t>
            </a:r>
            <a:r>
              <a:rPr sz="2800" spc="130" dirty="0">
                <a:latin typeface="Times New Roman"/>
                <a:cs typeface="Times New Roman"/>
              </a:rPr>
              <a:t>entier</a:t>
            </a:r>
            <a:endParaRPr sz="2800">
              <a:latin typeface="Times New Roman"/>
              <a:cs typeface="Times New Roman"/>
            </a:endParaRPr>
          </a:p>
          <a:p>
            <a:pPr marL="804545" marR="4186554">
              <a:lnSpc>
                <a:spcPct val="100299"/>
              </a:lnSpc>
              <a:spcBef>
                <a:spcPts val="5"/>
              </a:spcBef>
            </a:pPr>
            <a:r>
              <a:rPr sz="2800" spc="65" dirty="0">
                <a:latin typeface="Times New Roman"/>
                <a:cs typeface="Times New Roman"/>
              </a:rPr>
              <a:t>division </a:t>
            </a:r>
            <a:r>
              <a:rPr sz="2800" spc="-60" dirty="0">
                <a:latin typeface="Times New Roman"/>
                <a:cs typeface="Times New Roman"/>
              </a:rPr>
              <a:t>:</a:t>
            </a:r>
            <a:r>
              <a:rPr sz="2800" spc="-175" dirty="0">
                <a:latin typeface="Times New Roman"/>
                <a:cs typeface="Times New Roman"/>
              </a:rPr>
              <a:t> </a:t>
            </a:r>
            <a:r>
              <a:rPr sz="2800" spc="75" dirty="0">
                <a:latin typeface="Times New Roman"/>
                <a:cs typeface="Times New Roman"/>
              </a:rPr>
              <a:t>réel  </a:t>
            </a:r>
            <a:r>
              <a:rPr sz="2800" spc="60" dirty="0">
                <a:latin typeface="Times New Roman"/>
                <a:cs typeface="Times New Roman"/>
              </a:rPr>
              <a:t>a, </a:t>
            </a:r>
            <a:r>
              <a:rPr sz="2800" spc="160" dirty="0">
                <a:latin typeface="Times New Roman"/>
                <a:cs typeface="Times New Roman"/>
              </a:rPr>
              <a:t>b </a:t>
            </a:r>
            <a:r>
              <a:rPr sz="2800" spc="-60" dirty="0">
                <a:latin typeface="Times New Roman"/>
                <a:cs typeface="Times New Roman"/>
              </a:rPr>
              <a:t>:</a:t>
            </a:r>
            <a:r>
              <a:rPr sz="2800" spc="-355" dirty="0">
                <a:latin typeface="Times New Roman"/>
                <a:cs typeface="Times New Roman"/>
              </a:rPr>
              <a:t> </a:t>
            </a:r>
            <a:r>
              <a:rPr sz="2800" spc="114" dirty="0">
                <a:latin typeface="Times New Roman"/>
                <a:cs typeface="Times New Roman"/>
              </a:rPr>
              <a:t>booléen</a:t>
            </a:r>
            <a:endParaRPr sz="2800">
              <a:latin typeface="Times New Roman"/>
              <a:cs typeface="Times New Roman"/>
            </a:endParaRPr>
          </a:p>
          <a:p>
            <a:pPr marL="814069">
              <a:lnSpc>
                <a:spcPct val="100000"/>
              </a:lnSpc>
            </a:pPr>
            <a:r>
              <a:rPr sz="2800" spc="155" dirty="0">
                <a:latin typeface="Times New Roman"/>
                <a:cs typeface="Times New Roman"/>
              </a:rPr>
              <a:t>nom_prenom </a:t>
            </a:r>
            <a:r>
              <a:rPr sz="2800" spc="-60" dirty="0">
                <a:latin typeface="Times New Roman"/>
                <a:cs typeface="Times New Roman"/>
              </a:rPr>
              <a:t>:</a:t>
            </a:r>
            <a:r>
              <a:rPr sz="2800" spc="-280" dirty="0">
                <a:latin typeface="Times New Roman"/>
                <a:cs typeface="Times New Roman"/>
              </a:rPr>
              <a:t> </a:t>
            </a:r>
            <a:r>
              <a:rPr sz="2800" spc="114" dirty="0">
                <a:latin typeface="Times New Roman"/>
                <a:cs typeface="Times New Roman"/>
              </a:rPr>
              <a:t>chaîne</a:t>
            </a:r>
            <a:endParaRPr sz="2800">
              <a:latin typeface="Times New Roman"/>
              <a:cs typeface="Times New Roman"/>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190754" y="743194"/>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latin typeface="Times New Roman"/>
                <a:cs typeface="Times New Roman"/>
              </a:rPr>
              <a:t>VARIABLES </a:t>
            </a:r>
            <a:r>
              <a:rPr sz="2800" spc="-40" dirty="0">
                <a:latin typeface="Times New Roman"/>
                <a:cs typeface="Times New Roman"/>
              </a:rPr>
              <a:t>ET </a:t>
            </a:r>
            <a:r>
              <a:rPr sz="2800" spc="-120" dirty="0">
                <a:latin typeface="Times New Roman"/>
                <a:cs typeface="Times New Roman"/>
              </a:rPr>
              <a:t>LES</a:t>
            </a:r>
            <a:r>
              <a:rPr sz="2800" spc="25" dirty="0">
                <a:latin typeface="Times New Roman"/>
                <a:cs typeface="Times New Roman"/>
              </a:rPr>
              <a:t> </a:t>
            </a:r>
            <a:r>
              <a:rPr sz="2800" spc="-95" dirty="0">
                <a:latin typeface="Times New Roman"/>
                <a:cs typeface="Times New Roman"/>
              </a:rPr>
              <a:t>TYPES</a:t>
            </a:r>
            <a:endParaRPr sz="2800">
              <a:latin typeface="Times New Roman"/>
              <a:cs typeface="Times New Roman"/>
            </a:endParaRPr>
          </a:p>
        </p:txBody>
      </p:sp>
      <p:sp>
        <p:nvSpPr>
          <p:cNvPr id="3" name="object 3"/>
          <p:cNvSpPr/>
          <p:nvPr/>
        </p:nvSpPr>
        <p:spPr>
          <a:xfrm>
            <a:off x="986027" y="1883664"/>
            <a:ext cx="8203691" cy="4384548"/>
          </a:xfrm>
          <a:prstGeom prst="rect">
            <a:avLst/>
          </a:prstGeom>
          <a:blipFill>
            <a:blip r:embed="rId2" cstate="print"/>
            <a:stretch>
              <a:fillRect/>
            </a:stretch>
          </a:blipFill>
        </p:spPr>
        <p:txBody>
          <a:bodyPr wrap="square" lIns="0" tIns="0" rIns="0" bIns="0" rtlCol="0"/>
          <a:lstStyle/>
          <a:p>
            <a:endParaRPr/>
          </a:p>
        </p:txBody>
      </p:sp>
      <p:sp>
        <p:nvSpPr>
          <p:cNvPr id="4" name="object 4"/>
          <p:cNvSpPr txBox="1"/>
          <p:nvPr/>
        </p:nvSpPr>
        <p:spPr>
          <a:xfrm>
            <a:off x="1333037" y="1381741"/>
            <a:ext cx="3848100" cy="345440"/>
          </a:xfrm>
          <a:prstGeom prst="rect">
            <a:avLst/>
          </a:prstGeom>
        </p:spPr>
        <p:txBody>
          <a:bodyPr vert="horz" wrap="square" lIns="0" tIns="12700" rIns="0" bIns="0" rtlCol="0">
            <a:spAutoFit/>
          </a:bodyPr>
          <a:lstStyle/>
          <a:p>
            <a:pPr marL="12700">
              <a:lnSpc>
                <a:spcPct val="100000"/>
              </a:lnSpc>
              <a:spcBef>
                <a:spcPts val="100"/>
              </a:spcBef>
            </a:pPr>
            <a:r>
              <a:rPr sz="2100" b="1" spc="-110" dirty="0">
                <a:latin typeface="Times New Roman"/>
                <a:cs typeface="Times New Roman"/>
              </a:rPr>
              <a:t>SYNTAXE </a:t>
            </a:r>
            <a:r>
              <a:rPr sz="2100" b="1" spc="15" dirty="0">
                <a:latin typeface="Times New Roman"/>
                <a:cs typeface="Times New Roman"/>
              </a:rPr>
              <a:t>D’UN</a:t>
            </a:r>
            <a:r>
              <a:rPr sz="2100" b="1" spc="50" dirty="0">
                <a:latin typeface="Times New Roman"/>
                <a:cs typeface="Times New Roman"/>
              </a:rPr>
              <a:t> </a:t>
            </a:r>
            <a:r>
              <a:rPr sz="2100" b="1" spc="-55" dirty="0">
                <a:latin typeface="Times New Roman"/>
                <a:cs typeface="Times New Roman"/>
              </a:rPr>
              <a:t>ALGORITHME</a:t>
            </a:r>
            <a:endParaRPr sz="210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4934" y="869612"/>
            <a:ext cx="4158615" cy="453390"/>
          </a:xfrm>
          <a:prstGeom prst="rect">
            <a:avLst/>
          </a:prstGeom>
        </p:spPr>
        <p:txBody>
          <a:bodyPr vert="horz" wrap="square" lIns="0" tIns="13335" rIns="0" bIns="0" rtlCol="0">
            <a:spAutoFit/>
          </a:bodyPr>
          <a:lstStyle/>
          <a:p>
            <a:pPr marL="12700">
              <a:lnSpc>
                <a:spcPct val="100000"/>
              </a:lnSpc>
              <a:spcBef>
                <a:spcPts val="105"/>
              </a:spcBef>
            </a:pPr>
            <a:r>
              <a:rPr sz="2800" spc="-145" dirty="0"/>
              <a:t>VARIABLES </a:t>
            </a:r>
            <a:r>
              <a:rPr sz="2800" spc="-40" dirty="0"/>
              <a:t>ET </a:t>
            </a:r>
            <a:r>
              <a:rPr sz="2800" spc="-120" dirty="0"/>
              <a:t>LES</a:t>
            </a:r>
            <a:r>
              <a:rPr sz="2800" spc="25" dirty="0"/>
              <a:t> </a:t>
            </a:r>
            <a:r>
              <a:rPr sz="2800" spc="-95" dirty="0"/>
              <a:t>TYPES</a:t>
            </a:r>
            <a:endParaRPr sz="2800"/>
          </a:p>
        </p:txBody>
      </p:sp>
      <p:sp>
        <p:nvSpPr>
          <p:cNvPr id="3" name="object 3"/>
          <p:cNvSpPr txBox="1"/>
          <p:nvPr/>
        </p:nvSpPr>
        <p:spPr>
          <a:xfrm>
            <a:off x="1182107" y="1555460"/>
            <a:ext cx="6762115" cy="3820795"/>
          </a:xfrm>
          <a:prstGeom prst="rect">
            <a:avLst/>
          </a:prstGeom>
        </p:spPr>
        <p:txBody>
          <a:bodyPr vert="horz" wrap="square" lIns="0" tIns="12700" rIns="0" bIns="0" rtlCol="0">
            <a:spAutoFit/>
          </a:bodyPr>
          <a:lstStyle/>
          <a:p>
            <a:pPr marL="12700">
              <a:lnSpc>
                <a:spcPct val="100000"/>
              </a:lnSpc>
              <a:spcBef>
                <a:spcPts val="100"/>
              </a:spcBef>
            </a:pPr>
            <a:r>
              <a:rPr sz="2100" spc="-30" dirty="0">
                <a:latin typeface="Times New Roman"/>
                <a:cs typeface="Times New Roman"/>
              </a:rPr>
              <a:t>DECLARATION </a:t>
            </a:r>
            <a:r>
              <a:rPr sz="2100" spc="-40" dirty="0">
                <a:latin typeface="Times New Roman"/>
                <a:cs typeface="Times New Roman"/>
              </a:rPr>
              <a:t>D’UNE</a:t>
            </a:r>
            <a:r>
              <a:rPr sz="2100" spc="85" dirty="0">
                <a:latin typeface="Times New Roman"/>
                <a:cs typeface="Times New Roman"/>
              </a:rPr>
              <a:t> </a:t>
            </a:r>
            <a:r>
              <a:rPr sz="2100" spc="-30" dirty="0">
                <a:latin typeface="Times New Roman"/>
                <a:cs typeface="Times New Roman"/>
              </a:rPr>
              <a:t>CONSTANTE</a:t>
            </a:r>
            <a:endParaRPr sz="2100">
              <a:latin typeface="Times New Roman"/>
              <a:cs typeface="Times New Roman"/>
            </a:endParaRPr>
          </a:p>
          <a:p>
            <a:pPr>
              <a:lnSpc>
                <a:spcPct val="100000"/>
              </a:lnSpc>
              <a:spcBef>
                <a:spcPts val="40"/>
              </a:spcBef>
            </a:pPr>
            <a:endParaRPr sz="1800">
              <a:latin typeface="Times New Roman"/>
              <a:cs typeface="Times New Roman"/>
            </a:endParaRPr>
          </a:p>
          <a:p>
            <a:pPr marL="12700" marR="5080">
              <a:lnSpc>
                <a:spcPct val="200500"/>
              </a:lnSpc>
            </a:pPr>
            <a:r>
              <a:rPr sz="2100" spc="85" dirty="0">
                <a:latin typeface="Times New Roman"/>
                <a:cs typeface="Times New Roman"/>
              </a:rPr>
              <a:t>Une</a:t>
            </a:r>
            <a:r>
              <a:rPr sz="2100" spc="-105" dirty="0">
                <a:latin typeface="Times New Roman"/>
                <a:cs typeface="Times New Roman"/>
              </a:rPr>
              <a:t> </a:t>
            </a:r>
            <a:r>
              <a:rPr sz="2100" spc="100" dirty="0">
                <a:latin typeface="Times New Roman"/>
                <a:cs typeface="Times New Roman"/>
              </a:rPr>
              <a:t>constante</a:t>
            </a:r>
            <a:r>
              <a:rPr sz="2100" spc="-100" dirty="0">
                <a:latin typeface="Times New Roman"/>
                <a:cs typeface="Times New Roman"/>
              </a:rPr>
              <a:t> </a:t>
            </a:r>
            <a:r>
              <a:rPr sz="2100" spc="90" dirty="0">
                <a:latin typeface="Times New Roman"/>
                <a:cs typeface="Times New Roman"/>
              </a:rPr>
              <a:t>est</a:t>
            </a:r>
            <a:r>
              <a:rPr sz="2100" spc="-70" dirty="0">
                <a:latin typeface="Times New Roman"/>
                <a:cs typeface="Times New Roman"/>
              </a:rPr>
              <a:t> </a:t>
            </a:r>
            <a:r>
              <a:rPr sz="2100" spc="125" dirty="0">
                <a:latin typeface="Times New Roman"/>
                <a:cs typeface="Times New Roman"/>
              </a:rPr>
              <a:t>une</a:t>
            </a:r>
            <a:r>
              <a:rPr sz="2100" spc="-100" dirty="0">
                <a:latin typeface="Times New Roman"/>
                <a:cs typeface="Times New Roman"/>
              </a:rPr>
              <a:t> </a:t>
            </a:r>
            <a:r>
              <a:rPr sz="2100" spc="100" dirty="0">
                <a:latin typeface="Times New Roman"/>
                <a:cs typeface="Times New Roman"/>
              </a:rPr>
              <a:t>entité</a:t>
            </a:r>
            <a:r>
              <a:rPr sz="2100" spc="-105" dirty="0">
                <a:latin typeface="Times New Roman"/>
                <a:cs typeface="Times New Roman"/>
              </a:rPr>
              <a:t> </a:t>
            </a:r>
            <a:r>
              <a:rPr sz="2100" spc="135" dirty="0">
                <a:latin typeface="Times New Roman"/>
                <a:cs typeface="Times New Roman"/>
              </a:rPr>
              <a:t>dont</a:t>
            </a:r>
            <a:r>
              <a:rPr sz="2100" spc="-25"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55" dirty="0">
                <a:latin typeface="Times New Roman"/>
                <a:cs typeface="Times New Roman"/>
              </a:rPr>
              <a:t>valeur</a:t>
            </a:r>
            <a:r>
              <a:rPr sz="2100" spc="-95" dirty="0">
                <a:latin typeface="Times New Roman"/>
                <a:cs typeface="Times New Roman"/>
              </a:rPr>
              <a:t> </a:t>
            </a:r>
            <a:r>
              <a:rPr sz="2100" spc="70" dirty="0">
                <a:latin typeface="Times New Roman"/>
                <a:cs typeface="Times New Roman"/>
              </a:rPr>
              <a:t>reste</a:t>
            </a:r>
            <a:r>
              <a:rPr sz="2100" spc="-15" dirty="0">
                <a:latin typeface="Times New Roman"/>
                <a:cs typeface="Times New Roman"/>
              </a:rPr>
              <a:t> </a:t>
            </a:r>
            <a:r>
              <a:rPr sz="2100" spc="80" dirty="0">
                <a:latin typeface="Times New Roman"/>
                <a:cs typeface="Times New Roman"/>
              </a:rPr>
              <a:t>inchangée  </a:t>
            </a:r>
            <a:r>
              <a:rPr sz="2100" spc="40" dirty="0">
                <a:latin typeface="Times New Roman"/>
                <a:cs typeface="Times New Roman"/>
              </a:rPr>
              <a:t>Exemple</a:t>
            </a:r>
            <a:r>
              <a:rPr sz="2100" spc="-65"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spc="25" dirty="0">
                <a:latin typeface="Times New Roman"/>
                <a:cs typeface="Times New Roman"/>
              </a:rPr>
              <a:t>Syntaxe</a:t>
            </a:r>
            <a:r>
              <a:rPr sz="2100" spc="-85" dirty="0">
                <a:latin typeface="Times New Roman"/>
                <a:cs typeface="Times New Roman"/>
              </a:rPr>
              <a:t> </a:t>
            </a:r>
            <a:r>
              <a:rPr sz="2100" spc="110" dirty="0">
                <a:latin typeface="Times New Roman"/>
                <a:cs typeface="Times New Roman"/>
              </a:rPr>
              <a:t>de</a:t>
            </a:r>
            <a:r>
              <a:rPr sz="2100" spc="-65" dirty="0">
                <a:latin typeface="Times New Roman"/>
                <a:cs typeface="Times New Roman"/>
              </a:rPr>
              <a:t> </a:t>
            </a:r>
            <a:r>
              <a:rPr sz="2100" spc="35" dirty="0">
                <a:latin typeface="Times New Roman"/>
                <a:cs typeface="Times New Roman"/>
              </a:rPr>
              <a:t>la</a:t>
            </a:r>
            <a:r>
              <a:rPr sz="2100" spc="-85" dirty="0">
                <a:latin typeface="Times New Roman"/>
                <a:cs typeface="Times New Roman"/>
              </a:rPr>
              <a:t> </a:t>
            </a:r>
            <a:r>
              <a:rPr sz="2100" spc="80" dirty="0">
                <a:latin typeface="Times New Roman"/>
                <a:cs typeface="Times New Roman"/>
              </a:rPr>
              <a:t>déclaration</a:t>
            </a:r>
            <a:r>
              <a:rPr sz="2100" spc="-70" dirty="0">
                <a:latin typeface="Times New Roman"/>
                <a:cs typeface="Times New Roman"/>
              </a:rPr>
              <a:t> </a:t>
            </a:r>
            <a:r>
              <a:rPr sz="2100" spc="35" dirty="0">
                <a:latin typeface="Times New Roman"/>
                <a:cs typeface="Times New Roman"/>
              </a:rPr>
              <a:t>d’une</a:t>
            </a:r>
            <a:r>
              <a:rPr sz="2100" spc="-105" dirty="0">
                <a:latin typeface="Times New Roman"/>
                <a:cs typeface="Times New Roman"/>
              </a:rPr>
              <a:t> </a:t>
            </a:r>
            <a:r>
              <a:rPr sz="2100" spc="100" dirty="0">
                <a:latin typeface="Times New Roman"/>
                <a:cs typeface="Times New Roman"/>
              </a:rPr>
              <a:t>constante</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50"/>
              </a:spcBef>
            </a:pPr>
            <a:endParaRPr sz="2250">
              <a:latin typeface="Times New Roman"/>
              <a:cs typeface="Times New Roman"/>
            </a:endParaRPr>
          </a:p>
          <a:p>
            <a:pPr marL="948055">
              <a:lnSpc>
                <a:spcPct val="100000"/>
              </a:lnSpc>
            </a:pPr>
            <a:r>
              <a:rPr sz="2100" spc="90" dirty="0">
                <a:latin typeface="Times New Roman"/>
                <a:cs typeface="Times New Roman"/>
              </a:rPr>
              <a:t>Constante</a:t>
            </a:r>
            <a:endParaRPr sz="2100">
              <a:latin typeface="Times New Roman"/>
              <a:cs typeface="Times New Roman"/>
            </a:endParaRPr>
          </a:p>
          <a:p>
            <a:pPr marL="1682750">
              <a:lnSpc>
                <a:spcPct val="100000"/>
              </a:lnSpc>
              <a:spcBef>
                <a:spcPts val="15"/>
              </a:spcBef>
            </a:pPr>
            <a:r>
              <a:rPr sz="2100" spc="20" dirty="0">
                <a:latin typeface="Times New Roman"/>
                <a:cs typeface="Times New Roman"/>
              </a:rPr>
              <a:t>PI </a:t>
            </a:r>
            <a:r>
              <a:rPr sz="2100" spc="-30" dirty="0">
                <a:latin typeface="Times New Roman"/>
                <a:cs typeface="Times New Roman"/>
              </a:rPr>
              <a:t>=</a:t>
            </a:r>
            <a:r>
              <a:rPr sz="2100" spc="-35" dirty="0">
                <a:latin typeface="Times New Roman"/>
                <a:cs typeface="Times New Roman"/>
              </a:rPr>
              <a:t> </a:t>
            </a:r>
            <a:r>
              <a:rPr sz="2100" spc="-105" dirty="0">
                <a:latin typeface="Times New Roman"/>
                <a:cs typeface="Times New Roman"/>
              </a:rPr>
              <a:t>3.14</a:t>
            </a:r>
            <a:endParaRPr sz="2100">
              <a:latin typeface="Times New Roman"/>
              <a:cs typeface="Times New Roman"/>
            </a:endParaRPr>
          </a:p>
          <a:p>
            <a:pPr marL="1676400">
              <a:lnSpc>
                <a:spcPct val="100000"/>
              </a:lnSpc>
            </a:pPr>
            <a:r>
              <a:rPr sz="2100" spc="-125" dirty="0">
                <a:latin typeface="Times New Roman"/>
                <a:cs typeface="Times New Roman"/>
              </a:rPr>
              <a:t>TVA </a:t>
            </a:r>
            <a:r>
              <a:rPr sz="2100" spc="-30" dirty="0">
                <a:latin typeface="Times New Roman"/>
                <a:cs typeface="Times New Roman"/>
              </a:rPr>
              <a:t>=</a:t>
            </a:r>
            <a:r>
              <a:rPr sz="2100" spc="125" dirty="0">
                <a:latin typeface="Times New Roman"/>
                <a:cs typeface="Times New Roman"/>
              </a:rPr>
              <a:t> </a:t>
            </a:r>
            <a:r>
              <a:rPr sz="2100" spc="-60" dirty="0">
                <a:latin typeface="Times New Roman"/>
                <a:cs typeface="Times New Roman"/>
              </a:rPr>
              <a:t>0.18</a:t>
            </a:r>
            <a:endParaRPr sz="2100">
              <a:latin typeface="Times New Roman"/>
              <a:cs typeface="Times New Roman"/>
            </a:endParaRPr>
          </a:p>
          <a:p>
            <a:pPr marL="1749425">
              <a:lnSpc>
                <a:spcPct val="100000"/>
              </a:lnSpc>
            </a:pPr>
            <a:r>
              <a:rPr sz="2100" spc="55" dirty="0">
                <a:latin typeface="Times New Roman"/>
                <a:cs typeface="Times New Roman"/>
              </a:rPr>
              <a:t>Nom_ecole </a:t>
            </a:r>
            <a:r>
              <a:rPr sz="2100" spc="-30" dirty="0">
                <a:latin typeface="Times New Roman"/>
                <a:cs typeface="Times New Roman"/>
              </a:rPr>
              <a:t>= </a:t>
            </a:r>
            <a:r>
              <a:rPr sz="2100" spc="-265" dirty="0">
                <a:latin typeface="Times New Roman"/>
                <a:cs typeface="Times New Roman"/>
              </a:rPr>
              <a:t>‘’ </a:t>
            </a:r>
            <a:r>
              <a:rPr sz="2100" spc="-45" dirty="0">
                <a:latin typeface="Times New Roman"/>
                <a:cs typeface="Times New Roman"/>
              </a:rPr>
              <a:t>BIT</a:t>
            </a:r>
            <a:r>
              <a:rPr sz="2100" spc="-95" dirty="0">
                <a:latin typeface="Times New Roman"/>
                <a:cs typeface="Times New Roman"/>
              </a:rPr>
              <a:t> </a:t>
            </a:r>
            <a:r>
              <a:rPr sz="2100" spc="-265" dirty="0">
                <a:latin typeface="Times New Roman"/>
                <a:cs typeface="Times New Roman"/>
              </a:rPr>
              <a:t>’’</a:t>
            </a:r>
            <a:endParaRPr sz="2100">
              <a:latin typeface="Times New Roman"/>
              <a:cs typeface="Times New Roman"/>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755946" y="932183"/>
            <a:ext cx="1051560" cy="506730"/>
          </a:xfrm>
          <a:prstGeom prst="rect">
            <a:avLst/>
          </a:prstGeom>
        </p:spPr>
        <p:txBody>
          <a:bodyPr vert="horz" wrap="square" lIns="0" tIns="13335" rIns="0" bIns="0" rtlCol="0">
            <a:spAutoFit/>
          </a:bodyPr>
          <a:lstStyle/>
          <a:p>
            <a:pPr marL="12700">
              <a:lnSpc>
                <a:spcPct val="100000"/>
              </a:lnSpc>
              <a:spcBef>
                <a:spcPts val="105"/>
              </a:spcBef>
            </a:pPr>
            <a:r>
              <a:rPr sz="3150" spc="10" dirty="0"/>
              <a:t>P</a:t>
            </a:r>
            <a:r>
              <a:rPr sz="3150" spc="-100" dirty="0"/>
              <a:t>L</a:t>
            </a:r>
            <a:r>
              <a:rPr sz="3150" spc="-165" dirty="0"/>
              <a:t>A</a:t>
            </a:r>
            <a:r>
              <a:rPr sz="3150" spc="85" dirty="0"/>
              <a:t>N</a:t>
            </a:r>
            <a:endParaRPr sz="3150"/>
          </a:p>
        </p:txBody>
      </p:sp>
      <p:sp>
        <p:nvSpPr>
          <p:cNvPr id="3" name="object 3"/>
          <p:cNvSpPr txBox="1"/>
          <p:nvPr/>
        </p:nvSpPr>
        <p:spPr>
          <a:xfrm>
            <a:off x="2698514" y="1896891"/>
            <a:ext cx="5182870" cy="3848100"/>
          </a:xfrm>
          <a:prstGeom prst="rect">
            <a:avLst/>
          </a:prstGeom>
        </p:spPr>
        <p:txBody>
          <a:bodyPr vert="horz" wrap="square" lIns="0" tIns="16510" rIns="0" bIns="0" rtlCol="0">
            <a:spAutoFit/>
          </a:bodyPr>
          <a:lstStyle/>
          <a:p>
            <a:pPr marL="463550" indent="-451484">
              <a:lnSpc>
                <a:spcPct val="100000"/>
              </a:lnSpc>
              <a:spcBef>
                <a:spcPts val="130"/>
              </a:spcBef>
              <a:buFont typeface="Georgia"/>
              <a:buChar char=""/>
              <a:tabLst>
                <a:tab pos="463550" algn="l"/>
                <a:tab pos="464184" algn="l"/>
              </a:tabLst>
            </a:pPr>
            <a:r>
              <a:rPr sz="1900" spc="50" dirty="0">
                <a:latin typeface="Times New Roman"/>
                <a:cs typeface="Times New Roman"/>
              </a:rPr>
              <a:t>INTRODUCTION </a:t>
            </a:r>
            <a:r>
              <a:rPr sz="1900" spc="-70" dirty="0">
                <a:latin typeface="Times New Roman"/>
                <a:cs typeface="Times New Roman"/>
              </a:rPr>
              <a:t>A </a:t>
            </a:r>
            <a:r>
              <a:rPr sz="1900" spc="-195" dirty="0">
                <a:latin typeface="Times New Roman"/>
                <a:cs typeface="Times New Roman"/>
              </a:rPr>
              <a:t>L’</a:t>
            </a:r>
            <a:r>
              <a:rPr sz="1900" spc="-85" dirty="0">
                <a:latin typeface="Times New Roman"/>
                <a:cs typeface="Times New Roman"/>
              </a:rPr>
              <a:t> </a:t>
            </a:r>
            <a:r>
              <a:rPr sz="1900" spc="10" dirty="0">
                <a:latin typeface="Times New Roman"/>
                <a:cs typeface="Times New Roman"/>
              </a:rPr>
              <a:t>ALGORITHME</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spc="-15" dirty="0">
                <a:latin typeface="Times New Roman"/>
                <a:cs typeface="Times New Roman"/>
              </a:rPr>
              <a:t>STRUCTURE </a:t>
            </a:r>
            <a:r>
              <a:rPr sz="1900" spc="15" dirty="0">
                <a:latin typeface="Times New Roman"/>
                <a:cs typeface="Times New Roman"/>
              </a:rPr>
              <a:t>DE </a:t>
            </a:r>
            <a:r>
              <a:rPr sz="1900" spc="-204" dirty="0">
                <a:latin typeface="Times New Roman"/>
                <a:cs typeface="Times New Roman"/>
              </a:rPr>
              <a:t>L’</a:t>
            </a:r>
            <a:r>
              <a:rPr sz="1900" spc="-60" dirty="0">
                <a:latin typeface="Times New Roman"/>
                <a:cs typeface="Times New Roman"/>
              </a:rPr>
              <a:t> </a:t>
            </a:r>
            <a:r>
              <a:rPr sz="1900" spc="10" dirty="0">
                <a:latin typeface="Times New Roman"/>
                <a:cs typeface="Times New Roman"/>
              </a:rPr>
              <a:t>ALGORITHME</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spc="5" dirty="0">
                <a:latin typeface="Times New Roman"/>
                <a:cs typeface="Times New Roman"/>
              </a:rPr>
              <a:t>PROPRIETE </a:t>
            </a:r>
            <a:r>
              <a:rPr sz="1900" spc="15" dirty="0">
                <a:latin typeface="Times New Roman"/>
                <a:cs typeface="Times New Roman"/>
              </a:rPr>
              <a:t>DE </a:t>
            </a:r>
            <a:r>
              <a:rPr sz="1900" spc="-204" dirty="0">
                <a:latin typeface="Times New Roman"/>
                <a:cs typeface="Times New Roman"/>
              </a:rPr>
              <a:t>L’</a:t>
            </a:r>
            <a:r>
              <a:rPr sz="1900" spc="-85" dirty="0">
                <a:latin typeface="Times New Roman"/>
                <a:cs typeface="Times New Roman"/>
              </a:rPr>
              <a:t> </a:t>
            </a:r>
            <a:r>
              <a:rPr sz="1900" spc="10" dirty="0">
                <a:latin typeface="Times New Roman"/>
                <a:cs typeface="Times New Roman"/>
              </a:rPr>
              <a:t>ALGORITHME</a:t>
            </a:r>
            <a:endParaRPr sz="1900">
              <a:latin typeface="Times New Roman"/>
              <a:cs typeface="Times New Roman"/>
            </a:endParaRPr>
          </a:p>
          <a:p>
            <a:pPr marL="463550" indent="-451484">
              <a:lnSpc>
                <a:spcPct val="100000"/>
              </a:lnSpc>
              <a:spcBef>
                <a:spcPts val="40"/>
              </a:spcBef>
              <a:buFont typeface="Georgia"/>
              <a:buChar char=""/>
              <a:tabLst>
                <a:tab pos="463550" algn="l"/>
                <a:tab pos="464184" algn="l"/>
              </a:tabLst>
            </a:pPr>
            <a:r>
              <a:rPr sz="1900" spc="-85" dirty="0">
                <a:latin typeface="Times New Roman"/>
                <a:cs typeface="Times New Roman"/>
              </a:rPr>
              <a:t>VARIABLES </a:t>
            </a:r>
            <a:r>
              <a:rPr sz="1900" spc="-20" dirty="0">
                <a:latin typeface="Times New Roman"/>
                <a:cs typeface="Times New Roman"/>
              </a:rPr>
              <a:t>ET </a:t>
            </a:r>
            <a:r>
              <a:rPr sz="1900" spc="-75" dirty="0">
                <a:latin typeface="Times New Roman"/>
                <a:cs typeface="Times New Roman"/>
              </a:rPr>
              <a:t>LES</a:t>
            </a:r>
            <a:r>
              <a:rPr sz="1900" spc="45" dirty="0">
                <a:latin typeface="Times New Roman"/>
                <a:cs typeface="Times New Roman"/>
              </a:rPr>
              <a:t> </a:t>
            </a:r>
            <a:r>
              <a:rPr sz="1900" spc="-45" dirty="0">
                <a:latin typeface="Times New Roman"/>
                <a:cs typeface="Times New Roman"/>
              </a:rPr>
              <a:t>TYPES</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spc="15" dirty="0">
                <a:latin typeface="Times New Roman"/>
                <a:cs typeface="Times New Roman"/>
              </a:rPr>
              <a:t>INSTRUCTIONS</a:t>
            </a:r>
            <a:r>
              <a:rPr sz="1900" dirty="0">
                <a:latin typeface="Times New Roman"/>
                <a:cs typeface="Times New Roman"/>
              </a:rPr>
              <a:t> </a:t>
            </a:r>
            <a:r>
              <a:rPr sz="1900" spc="-5" dirty="0">
                <a:latin typeface="Times New Roman"/>
                <a:cs typeface="Times New Roman"/>
              </a:rPr>
              <a:t>D'AFFECTATION</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spc="-5" dirty="0">
                <a:latin typeface="Times New Roman"/>
                <a:cs typeface="Times New Roman"/>
              </a:rPr>
              <a:t>OPÉRATEUR, </a:t>
            </a:r>
            <a:r>
              <a:rPr sz="1900" spc="15" dirty="0">
                <a:latin typeface="Times New Roman"/>
                <a:cs typeface="Times New Roman"/>
              </a:rPr>
              <a:t>OPÉRANDE </a:t>
            </a:r>
            <a:r>
              <a:rPr sz="1900" spc="-10" dirty="0">
                <a:latin typeface="Times New Roman"/>
                <a:cs typeface="Times New Roman"/>
              </a:rPr>
              <a:t>ET</a:t>
            </a:r>
            <a:r>
              <a:rPr sz="1900" spc="-130" dirty="0">
                <a:latin typeface="Times New Roman"/>
                <a:cs typeface="Times New Roman"/>
              </a:rPr>
              <a:t> </a:t>
            </a:r>
            <a:r>
              <a:rPr sz="1900" spc="-10" dirty="0">
                <a:latin typeface="Times New Roman"/>
                <a:cs typeface="Times New Roman"/>
              </a:rPr>
              <a:t>EXPRESSION</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spc="-25" dirty="0">
                <a:latin typeface="Times New Roman"/>
                <a:cs typeface="Times New Roman"/>
              </a:rPr>
              <a:t>ENTREES </a:t>
            </a:r>
            <a:r>
              <a:rPr sz="1900" spc="250" dirty="0">
                <a:latin typeface="Times New Roman"/>
                <a:cs typeface="Times New Roman"/>
              </a:rPr>
              <a:t>/</a:t>
            </a:r>
            <a:r>
              <a:rPr sz="1900" spc="25" dirty="0">
                <a:latin typeface="Times New Roman"/>
                <a:cs typeface="Times New Roman"/>
              </a:rPr>
              <a:t> </a:t>
            </a:r>
            <a:r>
              <a:rPr sz="1900" spc="-15" dirty="0">
                <a:latin typeface="Times New Roman"/>
                <a:cs typeface="Times New Roman"/>
              </a:rPr>
              <a:t>SORTIES</a:t>
            </a:r>
            <a:endParaRPr sz="1900">
              <a:latin typeface="Times New Roman"/>
              <a:cs typeface="Times New Roman"/>
            </a:endParaRPr>
          </a:p>
          <a:p>
            <a:pPr marL="463550" indent="-451484">
              <a:lnSpc>
                <a:spcPct val="100000"/>
              </a:lnSpc>
              <a:spcBef>
                <a:spcPts val="25"/>
              </a:spcBef>
              <a:buFont typeface="Georgia"/>
              <a:buChar char=""/>
              <a:tabLst>
                <a:tab pos="463550" algn="l"/>
                <a:tab pos="464184" algn="l"/>
              </a:tabLst>
            </a:pPr>
            <a:r>
              <a:rPr sz="1900" spc="20" dirty="0">
                <a:latin typeface="Times New Roman"/>
                <a:cs typeface="Times New Roman"/>
              </a:rPr>
              <a:t>INSTRUCTION</a:t>
            </a:r>
            <a:r>
              <a:rPr sz="1900" dirty="0">
                <a:latin typeface="Times New Roman"/>
                <a:cs typeface="Times New Roman"/>
              </a:rPr>
              <a:t> </a:t>
            </a:r>
            <a:r>
              <a:rPr sz="1900" spc="25" dirty="0">
                <a:latin typeface="Times New Roman"/>
                <a:cs typeface="Times New Roman"/>
              </a:rPr>
              <a:t>CONDITIONNELLE</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spc="15" dirty="0">
                <a:latin typeface="Times New Roman"/>
                <a:cs typeface="Times New Roman"/>
              </a:rPr>
              <a:t>RÉPÉTITIONS</a:t>
            </a:r>
            <a:r>
              <a:rPr sz="1900" spc="-20" dirty="0">
                <a:latin typeface="Times New Roman"/>
                <a:cs typeface="Times New Roman"/>
              </a:rPr>
              <a:t> </a:t>
            </a:r>
            <a:r>
              <a:rPr sz="1900" spc="15" dirty="0">
                <a:latin typeface="Times New Roman"/>
                <a:cs typeface="Times New Roman"/>
              </a:rPr>
              <a:t>CONDITIONNELLES</a:t>
            </a:r>
            <a:endParaRPr sz="1900">
              <a:latin typeface="Times New Roman"/>
              <a:cs typeface="Times New Roman"/>
            </a:endParaRPr>
          </a:p>
          <a:p>
            <a:pPr marL="463550" indent="-451484">
              <a:lnSpc>
                <a:spcPct val="100000"/>
              </a:lnSpc>
              <a:spcBef>
                <a:spcPts val="40"/>
              </a:spcBef>
              <a:buFont typeface="Georgia"/>
              <a:buChar char=""/>
              <a:tabLst>
                <a:tab pos="463550" algn="l"/>
                <a:tab pos="464184" algn="l"/>
              </a:tabLst>
            </a:pPr>
            <a:r>
              <a:rPr sz="1900" spc="-75" dirty="0">
                <a:latin typeface="Times New Roman"/>
                <a:cs typeface="Times New Roman"/>
              </a:rPr>
              <a:t>TABLEAUX</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dirty="0">
                <a:latin typeface="Times New Roman"/>
                <a:cs typeface="Times New Roman"/>
              </a:rPr>
              <a:t>PROCÉDURES </a:t>
            </a:r>
            <a:r>
              <a:rPr sz="1900" spc="-10" dirty="0">
                <a:latin typeface="Times New Roman"/>
                <a:cs typeface="Times New Roman"/>
              </a:rPr>
              <a:t>ET </a:t>
            </a:r>
            <a:r>
              <a:rPr sz="1900" spc="-70" dirty="0">
                <a:latin typeface="Times New Roman"/>
                <a:cs typeface="Times New Roman"/>
              </a:rPr>
              <a:t>LES</a:t>
            </a:r>
            <a:r>
              <a:rPr sz="1900" spc="-75" dirty="0">
                <a:latin typeface="Times New Roman"/>
                <a:cs typeface="Times New Roman"/>
              </a:rPr>
              <a:t> </a:t>
            </a:r>
            <a:r>
              <a:rPr sz="1900" spc="45" dirty="0">
                <a:latin typeface="Times New Roman"/>
                <a:cs typeface="Times New Roman"/>
              </a:rPr>
              <a:t>FONCTIONS</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dirty="0">
                <a:latin typeface="Times New Roman"/>
                <a:cs typeface="Times New Roman"/>
              </a:rPr>
              <a:t>ALGORITHMES </a:t>
            </a:r>
            <a:r>
              <a:rPr sz="1900" spc="15" dirty="0">
                <a:latin typeface="Times New Roman"/>
                <a:cs typeface="Times New Roman"/>
              </a:rPr>
              <a:t>DE</a:t>
            </a:r>
            <a:r>
              <a:rPr sz="1900" spc="-55" dirty="0">
                <a:latin typeface="Times New Roman"/>
                <a:cs typeface="Times New Roman"/>
              </a:rPr>
              <a:t> </a:t>
            </a:r>
            <a:r>
              <a:rPr sz="1900" dirty="0">
                <a:latin typeface="Times New Roman"/>
                <a:cs typeface="Times New Roman"/>
              </a:rPr>
              <a:t>TRI</a:t>
            </a:r>
            <a:endParaRPr sz="1900">
              <a:latin typeface="Times New Roman"/>
              <a:cs typeface="Times New Roman"/>
            </a:endParaRPr>
          </a:p>
          <a:p>
            <a:pPr marL="463550" indent="-451484">
              <a:lnSpc>
                <a:spcPct val="100000"/>
              </a:lnSpc>
              <a:spcBef>
                <a:spcPts val="35"/>
              </a:spcBef>
              <a:buFont typeface="Georgia"/>
              <a:buChar char=""/>
              <a:tabLst>
                <a:tab pos="463550" algn="l"/>
                <a:tab pos="464184" algn="l"/>
              </a:tabLst>
            </a:pPr>
            <a:r>
              <a:rPr sz="1900" dirty="0">
                <a:latin typeface="Times New Roman"/>
                <a:cs typeface="Times New Roman"/>
              </a:rPr>
              <a:t>ALGORITHMES </a:t>
            </a:r>
            <a:r>
              <a:rPr sz="1900" spc="15" dirty="0">
                <a:latin typeface="Times New Roman"/>
                <a:cs typeface="Times New Roman"/>
              </a:rPr>
              <a:t>DE</a:t>
            </a:r>
            <a:r>
              <a:rPr sz="1900" spc="-15" dirty="0">
                <a:latin typeface="Times New Roman"/>
                <a:cs typeface="Times New Roman"/>
              </a:rPr>
              <a:t> </a:t>
            </a:r>
            <a:r>
              <a:rPr sz="1900" spc="-10" dirty="0">
                <a:latin typeface="Times New Roman"/>
                <a:cs typeface="Times New Roman"/>
              </a:rPr>
              <a:t>RECHERCHE</a:t>
            </a:r>
            <a:endParaRPr sz="1900">
              <a:latin typeface="Times New Roman"/>
              <a:cs typeface="Times New Roman"/>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908" y="846786"/>
            <a:ext cx="4528820" cy="386080"/>
          </a:xfrm>
          <a:prstGeom prst="rect">
            <a:avLst/>
          </a:prstGeom>
        </p:spPr>
        <p:txBody>
          <a:bodyPr vert="horz" wrap="square" lIns="0" tIns="13970" rIns="0" bIns="0" rtlCol="0">
            <a:spAutoFit/>
          </a:bodyPr>
          <a:lstStyle/>
          <a:p>
            <a:pPr marL="12700">
              <a:lnSpc>
                <a:spcPct val="100000"/>
              </a:lnSpc>
              <a:spcBef>
                <a:spcPts val="110"/>
              </a:spcBef>
            </a:pPr>
            <a:r>
              <a:rPr sz="2350" spc="5" dirty="0"/>
              <a:t>INSTRUCTIONS</a:t>
            </a:r>
            <a:r>
              <a:rPr sz="2350" spc="-55" dirty="0"/>
              <a:t> </a:t>
            </a:r>
            <a:r>
              <a:rPr sz="2350" spc="-60" dirty="0"/>
              <a:t>D’AFFECTATION</a:t>
            </a:r>
            <a:endParaRPr sz="2350"/>
          </a:p>
        </p:txBody>
      </p:sp>
      <p:sp>
        <p:nvSpPr>
          <p:cNvPr id="3" name="object 3"/>
          <p:cNvSpPr txBox="1"/>
          <p:nvPr/>
        </p:nvSpPr>
        <p:spPr>
          <a:xfrm>
            <a:off x="1119600" y="1581375"/>
            <a:ext cx="9101455" cy="4013919"/>
          </a:xfrm>
          <a:prstGeom prst="rect">
            <a:avLst/>
          </a:prstGeom>
        </p:spPr>
        <p:txBody>
          <a:bodyPr vert="horz" wrap="square" lIns="0" tIns="12700" rIns="0" bIns="0" rtlCol="0">
            <a:spAutoFit/>
          </a:bodyPr>
          <a:lstStyle/>
          <a:p>
            <a:pPr marL="12700">
              <a:lnSpc>
                <a:spcPct val="100000"/>
              </a:lnSpc>
              <a:spcBef>
                <a:spcPts val="100"/>
              </a:spcBef>
            </a:pPr>
            <a:r>
              <a:rPr sz="2100" b="1" u="sng" spc="-1525" dirty="0">
                <a:uFill>
                  <a:solidFill>
                    <a:srgbClr val="000000"/>
                  </a:solidFill>
                </a:uFill>
                <a:latin typeface="Times New Roman"/>
                <a:cs typeface="Times New Roman"/>
              </a:rPr>
              <a:t>A</a:t>
            </a:r>
            <a:r>
              <a:rPr sz="2100" b="1" u="sng" spc="875" dirty="0">
                <a:latin typeface="Times New Roman"/>
                <a:cs typeface="Times New Roman"/>
              </a:rPr>
              <a:t> </a:t>
            </a:r>
            <a:r>
              <a:rPr sz="2100" b="1" u="sng" spc="114" dirty="0">
                <a:uFill>
                  <a:solidFill>
                    <a:srgbClr val="000000"/>
                  </a:solidFill>
                </a:uFill>
                <a:latin typeface="Times New Roman"/>
                <a:cs typeface="Times New Roman"/>
              </a:rPr>
              <a:t>ffectation</a:t>
            </a:r>
            <a:r>
              <a:rPr sz="2100" b="1" u="sng" spc="-25" dirty="0">
                <a:uFill>
                  <a:solidFill>
                    <a:srgbClr val="000000"/>
                  </a:solidFill>
                </a:uFill>
                <a:latin typeface="Times New Roman"/>
                <a:cs typeface="Times New Roman"/>
              </a:rPr>
              <a:t> </a:t>
            </a:r>
            <a:r>
              <a:rPr sz="2100" b="1" u="sng" spc="-105" dirty="0">
                <a:uFill>
                  <a:solidFill>
                    <a:srgbClr val="000000"/>
                  </a:solidFill>
                </a:uFill>
                <a:latin typeface="Times New Roman"/>
                <a:cs typeface="Times New Roman"/>
              </a:rPr>
              <a:t>:</a:t>
            </a:r>
            <a:endParaRPr sz="2100" u="sng" dirty="0">
              <a:latin typeface="Times New Roman"/>
              <a:cs typeface="Times New Roman"/>
            </a:endParaRPr>
          </a:p>
          <a:p>
            <a:pPr>
              <a:lnSpc>
                <a:spcPct val="100000"/>
              </a:lnSpc>
              <a:spcBef>
                <a:spcPts val="50"/>
              </a:spcBef>
            </a:pPr>
            <a:endParaRPr sz="2150" dirty="0">
              <a:latin typeface="Times New Roman"/>
              <a:cs typeface="Times New Roman"/>
            </a:endParaRPr>
          </a:p>
          <a:p>
            <a:pPr marL="312420" marR="5080" indent="-300355" algn="just">
              <a:lnSpc>
                <a:spcPct val="100200"/>
              </a:lnSpc>
              <a:spcBef>
                <a:spcPts val="5"/>
              </a:spcBef>
              <a:buFont typeface="Arial"/>
              <a:buChar char="•"/>
              <a:tabLst>
                <a:tab pos="313055" algn="l"/>
              </a:tabLst>
            </a:pPr>
            <a:r>
              <a:rPr sz="2100" spc="10" dirty="0">
                <a:latin typeface="Times New Roman"/>
                <a:cs typeface="Times New Roman"/>
              </a:rPr>
              <a:t>Il</a:t>
            </a:r>
            <a:r>
              <a:rPr sz="2100" spc="-45" dirty="0">
                <a:latin typeface="Times New Roman"/>
                <a:cs typeface="Times New Roman"/>
              </a:rPr>
              <a:t> </a:t>
            </a:r>
            <a:r>
              <a:rPr sz="2100" spc="-10" dirty="0">
                <a:latin typeface="Times New Roman"/>
                <a:cs typeface="Times New Roman"/>
              </a:rPr>
              <a:t>s’agit</a:t>
            </a:r>
            <a:r>
              <a:rPr sz="2100" spc="-90" dirty="0">
                <a:latin typeface="Times New Roman"/>
                <a:cs typeface="Times New Roman"/>
              </a:rPr>
              <a:t> </a:t>
            </a:r>
            <a:r>
              <a:rPr sz="2100" spc="60" dirty="0">
                <a:latin typeface="Times New Roman"/>
                <a:cs typeface="Times New Roman"/>
              </a:rPr>
              <a:t>d’attribuer</a:t>
            </a:r>
            <a:r>
              <a:rPr sz="2100" spc="-90" dirty="0">
                <a:latin typeface="Times New Roman"/>
                <a:cs typeface="Times New Roman"/>
              </a:rPr>
              <a:t> </a:t>
            </a:r>
            <a:r>
              <a:rPr sz="2100" spc="135" dirty="0">
                <a:latin typeface="Times New Roman"/>
                <a:cs typeface="Times New Roman"/>
              </a:rPr>
              <a:t>une</a:t>
            </a:r>
            <a:r>
              <a:rPr sz="2100" spc="-125" dirty="0">
                <a:latin typeface="Times New Roman"/>
                <a:cs typeface="Times New Roman"/>
              </a:rPr>
              <a:t> </a:t>
            </a:r>
            <a:r>
              <a:rPr sz="2100" spc="55" dirty="0">
                <a:latin typeface="Times New Roman"/>
                <a:cs typeface="Times New Roman"/>
              </a:rPr>
              <a:t>valeur</a:t>
            </a:r>
            <a:r>
              <a:rPr sz="2100" spc="-110" dirty="0">
                <a:latin typeface="Times New Roman"/>
                <a:cs typeface="Times New Roman"/>
              </a:rPr>
              <a:t> </a:t>
            </a:r>
            <a:r>
              <a:rPr sz="2100" spc="75" dirty="0">
                <a:latin typeface="Times New Roman"/>
                <a:cs typeface="Times New Roman"/>
              </a:rPr>
              <a:t>à</a:t>
            </a:r>
            <a:r>
              <a:rPr sz="2100" spc="-80" dirty="0">
                <a:latin typeface="Times New Roman"/>
                <a:cs typeface="Times New Roman"/>
              </a:rPr>
              <a:t> </a:t>
            </a:r>
            <a:r>
              <a:rPr sz="2100" spc="135" dirty="0">
                <a:latin typeface="Times New Roman"/>
                <a:cs typeface="Times New Roman"/>
              </a:rPr>
              <a:t>une</a:t>
            </a:r>
            <a:r>
              <a:rPr sz="2100" spc="-120" dirty="0">
                <a:latin typeface="Times New Roman"/>
                <a:cs typeface="Times New Roman"/>
              </a:rPr>
              <a:t> </a:t>
            </a:r>
            <a:r>
              <a:rPr sz="2100" spc="45" dirty="0">
                <a:latin typeface="Times New Roman"/>
                <a:cs typeface="Times New Roman"/>
              </a:rPr>
              <a:t>variable,</a:t>
            </a:r>
            <a:r>
              <a:rPr sz="2100" spc="-55" dirty="0">
                <a:latin typeface="Times New Roman"/>
                <a:cs typeface="Times New Roman"/>
              </a:rPr>
              <a:t> </a:t>
            </a:r>
            <a:r>
              <a:rPr sz="2100" spc="55" dirty="0">
                <a:latin typeface="Times New Roman"/>
                <a:cs typeface="Times New Roman"/>
              </a:rPr>
              <a:t>valeur</a:t>
            </a:r>
            <a:r>
              <a:rPr sz="2100" spc="-90" dirty="0">
                <a:latin typeface="Times New Roman"/>
                <a:cs typeface="Times New Roman"/>
              </a:rPr>
              <a:t> </a:t>
            </a:r>
            <a:r>
              <a:rPr sz="2100" spc="85" dirty="0">
                <a:latin typeface="Times New Roman"/>
                <a:cs typeface="Times New Roman"/>
              </a:rPr>
              <a:t>qui</a:t>
            </a:r>
            <a:r>
              <a:rPr sz="2100" spc="-25" dirty="0">
                <a:latin typeface="Times New Roman"/>
                <a:cs typeface="Times New Roman"/>
              </a:rPr>
              <a:t> </a:t>
            </a:r>
            <a:r>
              <a:rPr sz="2100" spc="125" dirty="0">
                <a:latin typeface="Times New Roman"/>
                <a:cs typeface="Times New Roman"/>
              </a:rPr>
              <a:t>peut</a:t>
            </a:r>
            <a:r>
              <a:rPr sz="2100" spc="-110" dirty="0">
                <a:latin typeface="Times New Roman"/>
                <a:cs typeface="Times New Roman"/>
              </a:rPr>
              <a:t> </a:t>
            </a:r>
            <a:r>
              <a:rPr sz="2100" spc="90" dirty="0">
                <a:latin typeface="Times New Roman"/>
                <a:cs typeface="Times New Roman"/>
              </a:rPr>
              <a:t>être</a:t>
            </a:r>
            <a:r>
              <a:rPr sz="2100" spc="-85" dirty="0">
                <a:latin typeface="Times New Roman"/>
                <a:cs typeface="Times New Roman"/>
              </a:rPr>
              <a:t> </a:t>
            </a:r>
            <a:r>
              <a:rPr sz="2100" spc="95" dirty="0">
                <a:latin typeface="Times New Roman"/>
                <a:cs typeface="Times New Roman"/>
              </a:rPr>
              <a:t>de</a:t>
            </a:r>
            <a:r>
              <a:rPr sz="2100" spc="-60" dirty="0">
                <a:latin typeface="Times New Roman"/>
                <a:cs typeface="Times New Roman"/>
              </a:rPr>
              <a:t> </a:t>
            </a:r>
            <a:r>
              <a:rPr sz="2100" spc="70" dirty="0">
                <a:latin typeface="Times New Roman"/>
                <a:cs typeface="Times New Roman"/>
              </a:rPr>
              <a:t>plusieurs  </a:t>
            </a:r>
            <a:r>
              <a:rPr sz="2100" spc="65" dirty="0">
                <a:latin typeface="Times New Roman"/>
                <a:cs typeface="Times New Roman"/>
              </a:rPr>
              <a:t>types</a:t>
            </a:r>
            <a:r>
              <a:rPr sz="2100" spc="-25"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spc="110" dirty="0">
                <a:latin typeface="Times New Roman"/>
                <a:cs typeface="Times New Roman"/>
              </a:rPr>
              <a:t>numérique</a:t>
            </a:r>
            <a:r>
              <a:rPr sz="2100" spc="-55" dirty="0">
                <a:latin typeface="Times New Roman"/>
                <a:cs typeface="Times New Roman"/>
              </a:rPr>
              <a:t> </a:t>
            </a:r>
            <a:r>
              <a:rPr sz="2100" spc="95" dirty="0">
                <a:latin typeface="Times New Roman"/>
                <a:cs typeface="Times New Roman"/>
              </a:rPr>
              <a:t>(entier</a:t>
            </a:r>
            <a:r>
              <a:rPr sz="2100" spc="-125" dirty="0">
                <a:latin typeface="Times New Roman"/>
                <a:cs typeface="Times New Roman"/>
              </a:rPr>
              <a:t> </a:t>
            </a:r>
            <a:r>
              <a:rPr sz="2100" spc="120" dirty="0">
                <a:latin typeface="Times New Roman"/>
                <a:cs typeface="Times New Roman"/>
              </a:rPr>
              <a:t>ou</a:t>
            </a:r>
            <a:r>
              <a:rPr sz="2100" spc="-55" dirty="0">
                <a:latin typeface="Times New Roman"/>
                <a:cs typeface="Times New Roman"/>
              </a:rPr>
              <a:t> </a:t>
            </a:r>
            <a:r>
              <a:rPr sz="2100" spc="50" dirty="0">
                <a:latin typeface="Times New Roman"/>
                <a:cs typeface="Times New Roman"/>
              </a:rPr>
              <a:t>réel),</a:t>
            </a:r>
            <a:r>
              <a:rPr sz="2100" spc="-20" dirty="0">
                <a:latin typeface="Times New Roman"/>
                <a:cs typeface="Times New Roman"/>
              </a:rPr>
              <a:t> </a:t>
            </a:r>
            <a:r>
              <a:rPr sz="2100" spc="100" dirty="0">
                <a:latin typeface="Times New Roman"/>
                <a:cs typeface="Times New Roman"/>
              </a:rPr>
              <a:t>alphanumérique</a:t>
            </a:r>
            <a:r>
              <a:rPr sz="2100" spc="-55" dirty="0">
                <a:latin typeface="Times New Roman"/>
                <a:cs typeface="Times New Roman"/>
              </a:rPr>
              <a:t> </a:t>
            </a:r>
            <a:r>
              <a:rPr sz="2100" spc="60" dirty="0">
                <a:latin typeface="Times New Roman"/>
                <a:cs typeface="Times New Roman"/>
              </a:rPr>
              <a:t>(texte),</a:t>
            </a:r>
            <a:r>
              <a:rPr sz="2100" spc="15" dirty="0">
                <a:latin typeface="Times New Roman"/>
                <a:cs typeface="Times New Roman"/>
              </a:rPr>
              <a:t> </a:t>
            </a:r>
            <a:r>
              <a:rPr sz="2100" spc="85" dirty="0">
                <a:latin typeface="Times New Roman"/>
                <a:cs typeface="Times New Roman"/>
              </a:rPr>
              <a:t>booléen</a:t>
            </a:r>
            <a:r>
              <a:rPr sz="2100" spc="-35" dirty="0">
                <a:latin typeface="Times New Roman"/>
                <a:cs typeface="Times New Roman"/>
              </a:rPr>
              <a:t> </a:t>
            </a:r>
            <a:r>
              <a:rPr sz="2100" spc="40" dirty="0">
                <a:latin typeface="Times New Roman"/>
                <a:cs typeface="Times New Roman"/>
              </a:rPr>
              <a:t>(vrai</a:t>
            </a:r>
            <a:r>
              <a:rPr sz="2100" spc="-40" dirty="0">
                <a:latin typeface="Times New Roman"/>
                <a:cs typeface="Times New Roman"/>
              </a:rPr>
              <a:t> </a:t>
            </a:r>
            <a:r>
              <a:rPr sz="2100" spc="110" dirty="0">
                <a:latin typeface="Times New Roman"/>
                <a:cs typeface="Times New Roman"/>
              </a:rPr>
              <a:t>ou  </a:t>
            </a:r>
            <a:r>
              <a:rPr sz="2100" spc="25" dirty="0">
                <a:latin typeface="Times New Roman"/>
                <a:cs typeface="Times New Roman"/>
              </a:rPr>
              <a:t>faux);</a:t>
            </a:r>
            <a:endParaRPr sz="2100" dirty="0">
              <a:latin typeface="Times New Roman"/>
              <a:cs typeface="Times New Roman"/>
            </a:endParaRPr>
          </a:p>
          <a:p>
            <a:pPr marL="312420" indent="-300355">
              <a:lnSpc>
                <a:spcPct val="100000"/>
              </a:lnSpc>
              <a:buFont typeface="Arial"/>
              <a:buChar char="•"/>
              <a:tabLst>
                <a:tab pos="312420" algn="l"/>
                <a:tab pos="313055" algn="l"/>
              </a:tabLst>
            </a:pPr>
            <a:r>
              <a:rPr sz="2100" spc="-220" dirty="0">
                <a:latin typeface="Times New Roman"/>
                <a:cs typeface="Times New Roman"/>
              </a:rPr>
              <a:t>L</a:t>
            </a:r>
            <a:r>
              <a:rPr sz="2100" spc="-265" dirty="0">
                <a:latin typeface="Times New Roman"/>
                <a:cs typeface="Times New Roman"/>
              </a:rPr>
              <a:t>’</a:t>
            </a:r>
            <a:r>
              <a:rPr sz="2100" spc="-40" dirty="0">
                <a:latin typeface="Times New Roman"/>
                <a:cs typeface="Times New Roman"/>
              </a:rPr>
              <a:t> </a:t>
            </a:r>
            <a:r>
              <a:rPr sz="2100" spc="75" dirty="0">
                <a:latin typeface="Times New Roman"/>
                <a:cs typeface="Times New Roman"/>
              </a:rPr>
              <a:t>a</a:t>
            </a:r>
            <a:r>
              <a:rPr sz="2100" spc="-50" dirty="0">
                <a:latin typeface="Times New Roman"/>
                <a:cs typeface="Times New Roman"/>
              </a:rPr>
              <a:t>ff</a:t>
            </a:r>
            <a:r>
              <a:rPr sz="2100" spc="70" dirty="0">
                <a:latin typeface="Times New Roman"/>
                <a:cs typeface="Times New Roman"/>
              </a:rPr>
              <a:t>e</a:t>
            </a:r>
            <a:r>
              <a:rPr sz="2100" spc="30" dirty="0">
                <a:latin typeface="Times New Roman"/>
                <a:cs typeface="Times New Roman"/>
              </a:rPr>
              <a:t>c</a:t>
            </a:r>
            <a:r>
              <a:rPr sz="2100" spc="145" dirty="0">
                <a:latin typeface="Times New Roman"/>
                <a:cs typeface="Times New Roman"/>
              </a:rPr>
              <a:t>t</a:t>
            </a:r>
            <a:r>
              <a:rPr sz="2100" spc="75" dirty="0">
                <a:latin typeface="Times New Roman"/>
                <a:cs typeface="Times New Roman"/>
              </a:rPr>
              <a:t>a</a:t>
            </a:r>
            <a:r>
              <a:rPr sz="2100" spc="165" dirty="0">
                <a:latin typeface="Times New Roman"/>
                <a:cs typeface="Times New Roman"/>
              </a:rPr>
              <a:t>t</a:t>
            </a:r>
            <a:r>
              <a:rPr sz="2100" dirty="0">
                <a:latin typeface="Times New Roman"/>
                <a:cs typeface="Times New Roman"/>
              </a:rPr>
              <a:t>i</a:t>
            </a:r>
            <a:r>
              <a:rPr sz="2100" spc="100" dirty="0">
                <a:latin typeface="Times New Roman"/>
                <a:cs typeface="Times New Roman"/>
              </a:rPr>
              <a:t>o</a:t>
            </a:r>
            <a:r>
              <a:rPr sz="2100" spc="170" dirty="0">
                <a:latin typeface="Times New Roman"/>
                <a:cs typeface="Times New Roman"/>
              </a:rPr>
              <a:t>n</a:t>
            </a:r>
            <a:r>
              <a:rPr sz="2100" spc="-110" dirty="0">
                <a:latin typeface="Times New Roman"/>
                <a:cs typeface="Times New Roman"/>
              </a:rPr>
              <a:t> </a:t>
            </a:r>
            <a:r>
              <a:rPr sz="2100" spc="70" dirty="0">
                <a:latin typeface="Times New Roman"/>
                <a:cs typeface="Times New Roman"/>
              </a:rPr>
              <a:t>e</a:t>
            </a:r>
            <a:r>
              <a:rPr sz="2100" spc="40" dirty="0">
                <a:latin typeface="Times New Roman"/>
                <a:cs typeface="Times New Roman"/>
              </a:rPr>
              <a:t>s</a:t>
            </a:r>
            <a:r>
              <a:rPr sz="2100" spc="155" dirty="0">
                <a:latin typeface="Times New Roman"/>
                <a:cs typeface="Times New Roman"/>
              </a:rPr>
              <a:t>t</a:t>
            </a:r>
            <a:r>
              <a:rPr sz="2100" spc="-70" dirty="0">
                <a:latin typeface="Times New Roman"/>
                <a:cs typeface="Times New Roman"/>
              </a:rPr>
              <a:t> </a:t>
            </a:r>
            <a:r>
              <a:rPr sz="2100" spc="75" dirty="0">
                <a:latin typeface="Times New Roman"/>
                <a:cs typeface="Times New Roman"/>
              </a:rPr>
              <a:t>r</a:t>
            </a:r>
            <a:r>
              <a:rPr sz="2100" spc="70" dirty="0">
                <a:latin typeface="Times New Roman"/>
                <a:cs typeface="Times New Roman"/>
              </a:rPr>
              <a:t>e</a:t>
            </a:r>
            <a:r>
              <a:rPr sz="2100" spc="125" dirty="0">
                <a:latin typeface="Times New Roman"/>
                <a:cs typeface="Times New Roman"/>
              </a:rPr>
              <a:t>p</a:t>
            </a:r>
            <a:r>
              <a:rPr sz="2100" spc="55" dirty="0">
                <a:latin typeface="Times New Roman"/>
                <a:cs typeface="Times New Roman"/>
              </a:rPr>
              <a:t>r</a:t>
            </a:r>
            <a:r>
              <a:rPr sz="2100" spc="70" dirty="0">
                <a:latin typeface="Times New Roman"/>
                <a:cs typeface="Times New Roman"/>
              </a:rPr>
              <a:t>é</a:t>
            </a:r>
            <a:r>
              <a:rPr sz="2100" spc="40" dirty="0">
                <a:latin typeface="Times New Roman"/>
                <a:cs typeface="Times New Roman"/>
              </a:rPr>
              <a:t>s</a:t>
            </a:r>
            <a:r>
              <a:rPr sz="2100" spc="70" dirty="0">
                <a:latin typeface="Times New Roman"/>
                <a:cs typeface="Times New Roman"/>
              </a:rPr>
              <a:t>e</a:t>
            </a:r>
            <a:r>
              <a:rPr sz="2100" spc="165" dirty="0">
                <a:latin typeface="Times New Roman"/>
                <a:cs typeface="Times New Roman"/>
              </a:rPr>
              <a:t>n</a:t>
            </a:r>
            <a:r>
              <a:rPr sz="2100" spc="125" dirty="0">
                <a:latin typeface="Times New Roman"/>
                <a:cs typeface="Times New Roman"/>
              </a:rPr>
              <a:t>t</a:t>
            </a:r>
            <a:r>
              <a:rPr sz="2100" spc="70" dirty="0">
                <a:latin typeface="Times New Roman"/>
                <a:cs typeface="Times New Roman"/>
              </a:rPr>
              <a:t>é</a:t>
            </a:r>
            <a:r>
              <a:rPr sz="2100" spc="-40" dirty="0">
                <a:latin typeface="Times New Roman"/>
                <a:cs typeface="Times New Roman"/>
              </a:rPr>
              <a:t> </a:t>
            </a:r>
            <a:r>
              <a:rPr sz="2100" spc="125" dirty="0">
                <a:latin typeface="Times New Roman"/>
                <a:cs typeface="Times New Roman"/>
              </a:rPr>
              <a:t>p</a:t>
            </a:r>
            <a:r>
              <a:rPr sz="2100" spc="75" dirty="0">
                <a:latin typeface="Times New Roman"/>
                <a:cs typeface="Times New Roman"/>
              </a:rPr>
              <a:t>a</a:t>
            </a:r>
            <a:r>
              <a:rPr sz="2100" spc="105" dirty="0">
                <a:latin typeface="Times New Roman"/>
                <a:cs typeface="Times New Roman"/>
              </a:rPr>
              <a:t>r</a:t>
            </a:r>
            <a:r>
              <a:rPr sz="2100" spc="-70" dirty="0">
                <a:latin typeface="Times New Roman"/>
                <a:cs typeface="Times New Roman"/>
              </a:rPr>
              <a:t> </a:t>
            </a:r>
            <a:r>
              <a:rPr sz="2100" dirty="0">
                <a:latin typeface="Times New Roman"/>
                <a:cs typeface="Times New Roman"/>
              </a:rPr>
              <a:t>l</a:t>
            </a:r>
            <a:r>
              <a:rPr sz="2100" spc="70" dirty="0">
                <a:latin typeface="Times New Roman"/>
                <a:cs typeface="Times New Roman"/>
              </a:rPr>
              <a:t>e</a:t>
            </a:r>
            <a:r>
              <a:rPr sz="2100" spc="-105" dirty="0">
                <a:latin typeface="Times New Roman"/>
                <a:cs typeface="Times New Roman"/>
              </a:rPr>
              <a:t> </a:t>
            </a:r>
            <a:r>
              <a:rPr sz="2100" spc="40" dirty="0">
                <a:latin typeface="Times New Roman"/>
                <a:cs typeface="Times New Roman"/>
              </a:rPr>
              <a:t>s</a:t>
            </a:r>
            <a:r>
              <a:rPr sz="2100" spc="-45" dirty="0">
                <a:latin typeface="Times New Roman"/>
                <a:cs typeface="Times New Roman"/>
              </a:rPr>
              <a:t>y</a:t>
            </a:r>
            <a:r>
              <a:rPr sz="2100" spc="190" dirty="0">
                <a:latin typeface="Times New Roman"/>
                <a:cs typeface="Times New Roman"/>
              </a:rPr>
              <a:t>m</a:t>
            </a:r>
            <a:r>
              <a:rPr sz="2100" spc="125" dirty="0">
                <a:latin typeface="Times New Roman"/>
                <a:cs typeface="Times New Roman"/>
              </a:rPr>
              <a:t>b</a:t>
            </a:r>
            <a:r>
              <a:rPr sz="2100" spc="80" dirty="0">
                <a:latin typeface="Times New Roman"/>
                <a:cs typeface="Times New Roman"/>
              </a:rPr>
              <a:t>o</a:t>
            </a:r>
            <a:r>
              <a:rPr sz="2100" dirty="0">
                <a:latin typeface="Times New Roman"/>
                <a:cs typeface="Times New Roman"/>
              </a:rPr>
              <a:t>l</a:t>
            </a:r>
            <a:r>
              <a:rPr sz="2100" spc="70" dirty="0">
                <a:latin typeface="Times New Roman"/>
                <a:cs typeface="Times New Roman"/>
              </a:rPr>
              <a:t>e</a:t>
            </a:r>
            <a:r>
              <a:rPr sz="2100" spc="-40" dirty="0">
                <a:latin typeface="Times New Roman"/>
                <a:cs typeface="Times New Roman"/>
              </a:rPr>
              <a:t> </a:t>
            </a:r>
            <a:r>
              <a:rPr sz="2100" spc="70" dirty="0">
                <a:latin typeface="Times New Roman"/>
                <a:cs typeface="Times New Roman"/>
              </a:rPr>
              <a:t>(</a:t>
            </a:r>
            <a:r>
              <a:rPr sz="4700" b="1" spc="40" dirty="0">
                <a:solidFill>
                  <a:srgbClr val="FF0000"/>
                </a:solidFill>
                <a:latin typeface="Times New Roman"/>
                <a:cs typeface="Times New Roman"/>
              </a:rPr>
              <a:t>←</a:t>
            </a:r>
            <a:r>
              <a:rPr sz="2100" spc="70" dirty="0">
                <a:latin typeface="Times New Roman"/>
                <a:cs typeface="Times New Roman"/>
              </a:rPr>
              <a:t>)</a:t>
            </a:r>
            <a:r>
              <a:rPr sz="2100" spc="-50" dirty="0">
                <a:latin typeface="Times New Roman"/>
                <a:cs typeface="Times New Roman"/>
              </a:rPr>
              <a:t>;</a:t>
            </a:r>
            <a:endParaRPr sz="2100" dirty="0">
              <a:latin typeface="Times New Roman"/>
              <a:cs typeface="Times New Roman"/>
            </a:endParaRPr>
          </a:p>
          <a:p>
            <a:pPr marL="312420" marR="4150360" indent="-312420">
              <a:lnSpc>
                <a:spcPct val="100000"/>
              </a:lnSpc>
              <a:spcBef>
                <a:spcPts val="2580"/>
              </a:spcBef>
              <a:buFont typeface="Arial"/>
              <a:buChar char="•"/>
              <a:tabLst>
                <a:tab pos="312420" algn="l"/>
                <a:tab pos="313055" algn="l"/>
              </a:tabLst>
            </a:pPr>
            <a:r>
              <a:rPr sz="2100" spc="25" dirty="0">
                <a:latin typeface="Times New Roman"/>
                <a:cs typeface="Times New Roman"/>
              </a:rPr>
              <a:t>Syntaxe </a:t>
            </a:r>
            <a:r>
              <a:rPr sz="2100" spc="80" dirty="0">
                <a:latin typeface="Times New Roman"/>
                <a:cs typeface="Times New Roman"/>
              </a:rPr>
              <a:t>est </a:t>
            </a:r>
            <a:r>
              <a:rPr sz="2100" spc="-50" dirty="0">
                <a:latin typeface="Times New Roman"/>
                <a:cs typeface="Times New Roman"/>
              </a:rPr>
              <a:t>: </a:t>
            </a:r>
            <a:r>
              <a:rPr sz="2100" b="1" spc="65" dirty="0">
                <a:latin typeface="Times New Roman"/>
                <a:cs typeface="Times New Roman"/>
              </a:rPr>
              <a:t>Id_variable</a:t>
            </a:r>
            <a:r>
              <a:rPr sz="2100" b="1" spc="-340" dirty="0">
                <a:latin typeface="Times New Roman"/>
                <a:cs typeface="Times New Roman"/>
              </a:rPr>
              <a:t> </a:t>
            </a:r>
            <a:r>
              <a:rPr sz="2100" b="1" dirty="0">
                <a:solidFill>
                  <a:srgbClr val="FF0000"/>
                </a:solidFill>
                <a:latin typeface="Times New Roman"/>
                <a:cs typeface="Times New Roman"/>
              </a:rPr>
              <a:t>← </a:t>
            </a:r>
            <a:r>
              <a:rPr sz="2100" b="1" spc="125" dirty="0">
                <a:latin typeface="Times New Roman"/>
                <a:cs typeface="Times New Roman"/>
              </a:rPr>
              <a:t>expression  </a:t>
            </a:r>
            <a:r>
              <a:rPr sz="2100" b="1" spc="55" dirty="0">
                <a:latin typeface="Times New Roman"/>
                <a:cs typeface="Times New Roman"/>
              </a:rPr>
              <a:t>Ex</a:t>
            </a:r>
            <a:r>
              <a:rPr sz="2100" spc="55" dirty="0">
                <a:latin typeface="Times New Roman"/>
                <a:cs typeface="Times New Roman"/>
              </a:rPr>
              <a:t>emple </a:t>
            </a:r>
            <a:r>
              <a:rPr sz="2100" spc="-50" dirty="0">
                <a:latin typeface="Times New Roman"/>
                <a:cs typeface="Times New Roman"/>
              </a:rPr>
              <a:t>: </a:t>
            </a:r>
            <a:r>
              <a:rPr sz="2100" spc="75" dirty="0">
                <a:latin typeface="Times New Roman"/>
                <a:cs typeface="Times New Roman"/>
              </a:rPr>
              <a:t>a </a:t>
            </a:r>
            <a:r>
              <a:rPr sz="2100" b="1" dirty="0">
                <a:solidFill>
                  <a:srgbClr val="FF0000"/>
                </a:solidFill>
                <a:latin typeface="Times New Roman"/>
                <a:cs typeface="Times New Roman"/>
              </a:rPr>
              <a:t>←</a:t>
            </a:r>
            <a:r>
              <a:rPr sz="2100" b="1" spc="-210" dirty="0">
                <a:solidFill>
                  <a:srgbClr val="FF0000"/>
                </a:solidFill>
                <a:latin typeface="Times New Roman"/>
                <a:cs typeface="Times New Roman"/>
              </a:rPr>
              <a:t> </a:t>
            </a:r>
            <a:r>
              <a:rPr sz="2100" b="1" spc="45" dirty="0">
                <a:latin typeface="Times New Roman"/>
                <a:cs typeface="Times New Roman"/>
              </a:rPr>
              <a:t>4</a:t>
            </a:r>
            <a:endParaRPr sz="2100" dirty="0">
              <a:latin typeface="Times New Roman"/>
              <a:cs typeface="Times New Roman"/>
            </a:endParaRPr>
          </a:p>
          <a:p>
            <a:pPr>
              <a:lnSpc>
                <a:spcPct val="100000"/>
              </a:lnSpc>
            </a:pPr>
            <a:endParaRPr sz="2200" dirty="0">
              <a:latin typeface="Times New Roman"/>
              <a:cs typeface="Times New Roman"/>
            </a:endParaRPr>
          </a:p>
          <a:p>
            <a:pPr marL="346075">
              <a:lnSpc>
                <a:spcPct val="100000"/>
              </a:lnSpc>
            </a:pPr>
            <a:r>
              <a:rPr sz="2100" spc="65" dirty="0">
                <a:latin typeface="Times New Roman"/>
                <a:cs typeface="Times New Roman"/>
              </a:rPr>
              <a:t>Lecture</a:t>
            </a:r>
            <a:r>
              <a:rPr sz="2100" spc="-20"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spc="20" dirty="0">
                <a:latin typeface="Times New Roman"/>
                <a:cs typeface="Times New Roman"/>
              </a:rPr>
              <a:t>«</a:t>
            </a:r>
            <a:r>
              <a:rPr sz="2100" spc="-50" dirty="0">
                <a:latin typeface="Times New Roman"/>
                <a:cs typeface="Times New Roman"/>
              </a:rPr>
              <a:t> </a:t>
            </a:r>
            <a:r>
              <a:rPr sz="2100" spc="75" dirty="0">
                <a:latin typeface="Times New Roman"/>
                <a:cs typeface="Times New Roman"/>
              </a:rPr>
              <a:t>a</a:t>
            </a:r>
            <a:r>
              <a:rPr sz="2100" spc="-85" dirty="0">
                <a:latin typeface="Times New Roman"/>
                <a:cs typeface="Times New Roman"/>
              </a:rPr>
              <a:t> </a:t>
            </a:r>
            <a:r>
              <a:rPr sz="2100" spc="65" dirty="0">
                <a:latin typeface="Times New Roman"/>
                <a:cs typeface="Times New Roman"/>
              </a:rPr>
              <a:t>reçoit</a:t>
            </a:r>
            <a:r>
              <a:rPr sz="2100" spc="-45"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valeur</a:t>
            </a:r>
            <a:r>
              <a:rPr sz="2100" spc="-70" dirty="0">
                <a:latin typeface="Times New Roman"/>
                <a:cs typeface="Times New Roman"/>
              </a:rPr>
              <a:t> </a:t>
            </a:r>
            <a:r>
              <a:rPr sz="2100" dirty="0">
                <a:latin typeface="Times New Roman"/>
                <a:cs typeface="Times New Roman"/>
              </a:rPr>
              <a:t>4 » </a:t>
            </a:r>
            <a:r>
              <a:rPr sz="2100" spc="10" dirty="0">
                <a:latin typeface="Times New Roman"/>
                <a:cs typeface="Times New Roman"/>
              </a:rPr>
              <a:t>ou</a:t>
            </a:r>
            <a:r>
              <a:rPr sz="2100" spc="-20" dirty="0">
                <a:latin typeface="Times New Roman"/>
                <a:cs typeface="Times New Roman"/>
              </a:rPr>
              <a:t> </a:t>
            </a:r>
            <a:r>
              <a:rPr sz="2100" dirty="0">
                <a:latin typeface="Times New Roman"/>
                <a:cs typeface="Times New Roman"/>
              </a:rPr>
              <a:t>«</a:t>
            </a:r>
            <a:r>
              <a:rPr sz="2100" spc="20" dirty="0">
                <a:latin typeface="Times New Roman"/>
                <a:cs typeface="Times New Roman"/>
              </a:rPr>
              <a:t> </a:t>
            </a:r>
            <a:r>
              <a:rPr sz="2100" dirty="0">
                <a:latin typeface="Times New Roman"/>
                <a:cs typeface="Times New Roman"/>
              </a:rPr>
              <a:t>on </a:t>
            </a:r>
            <a:r>
              <a:rPr sz="2100" spc="-10" dirty="0">
                <a:latin typeface="Times New Roman"/>
                <a:cs typeface="Times New Roman"/>
              </a:rPr>
              <a:t>affecte </a:t>
            </a:r>
            <a:r>
              <a:rPr sz="2100" dirty="0">
                <a:latin typeface="Times New Roman"/>
                <a:cs typeface="Times New Roman"/>
              </a:rPr>
              <a:t>la</a:t>
            </a:r>
            <a:r>
              <a:rPr sz="2100" spc="-10" dirty="0">
                <a:latin typeface="Times New Roman"/>
                <a:cs typeface="Times New Roman"/>
              </a:rPr>
              <a:t> </a:t>
            </a:r>
            <a:r>
              <a:rPr sz="2100" dirty="0">
                <a:latin typeface="Times New Roman"/>
                <a:cs typeface="Times New Roman"/>
              </a:rPr>
              <a:t>valeur</a:t>
            </a:r>
            <a:r>
              <a:rPr sz="2100" spc="-25" dirty="0">
                <a:latin typeface="Times New Roman"/>
                <a:cs typeface="Times New Roman"/>
              </a:rPr>
              <a:t> </a:t>
            </a:r>
            <a:r>
              <a:rPr sz="2100" dirty="0">
                <a:latin typeface="Times New Roman"/>
                <a:cs typeface="Times New Roman"/>
              </a:rPr>
              <a:t>4 à</a:t>
            </a:r>
            <a:r>
              <a:rPr sz="2100" spc="10" dirty="0">
                <a:latin typeface="Times New Roman"/>
                <a:cs typeface="Times New Roman"/>
              </a:rPr>
              <a:t> </a:t>
            </a:r>
            <a:r>
              <a:rPr sz="2100" dirty="0">
                <a:latin typeface="Times New Roman"/>
                <a:cs typeface="Times New Roman"/>
              </a:rPr>
              <a:t>la</a:t>
            </a:r>
            <a:r>
              <a:rPr sz="2100" spc="-10" dirty="0">
                <a:latin typeface="Times New Roman"/>
                <a:cs typeface="Times New Roman"/>
              </a:rPr>
              <a:t> </a:t>
            </a:r>
            <a:r>
              <a:rPr sz="2100" spc="-5" dirty="0">
                <a:latin typeface="Times New Roman"/>
                <a:cs typeface="Times New Roman"/>
              </a:rPr>
              <a:t>variable </a:t>
            </a:r>
            <a:r>
              <a:rPr sz="2100" dirty="0">
                <a:latin typeface="Times New Roman"/>
                <a:cs typeface="Times New Roman"/>
              </a:rPr>
              <a:t>a</a:t>
            </a:r>
            <a:r>
              <a:rPr sz="2100" spc="-10" dirty="0">
                <a:latin typeface="Times New Roman"/>
                <a:cs typeface="Times New Roman"/>
              </a:rPr>
              <a:t> </a:t>
            </a:r>
            <a:r>
              <a:rPr sz="2100" dirty="0">
                <a:latin typeface="Times New Roman"/>
                <a:cs typeface="Times New Roman"/>
              </a:rPr>
              <a:t>».</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98755">
              <a:lnSpc>
                <a:spcPct val="100000"/>
              </a:lnSpc>
              <a:spcBef>
                <a:spcPts val="125"/>
              </a:spcBef>
            </a:pPr>
            <a:r>
              <a:rPr spc="-15" dirty="0"/>
              <a:t>OPÉRATEUR, </a:t>
            </a:r>
            <a:r>
              <a:rPr spc="15" dirty="0"/>
              <a:t>OPÉRANDE </a:t>
            </a:r>
            <a:r>
              <a:rPr spc="-25" dirty="0"/>
              <a:t>ET</a:t>
            </a:r>
            <a:r>
              <a:rPr spc="-80" dirty="0"/>
              <a:t> </a:t>
            </a:r>
            <a:r>
              <a:rPr spc="-20" dirty="0"/>
              <a:t>EXPRESSION</a:t>
            </a:r>
          </a:p>
        </p:txBody>
      </p:sp>
      <p:sp>
        <p:nvSpPr>
          <p:cNvPr id="3" name="object 3"/>
          <p:cNvSpPr txBox="1"/>
          <p:nvPr/>
        </p:nvSpPr>
        <p:spPr>
          <a:xfrm>
            <a:off x="799625" y="1797755"/>
            <a:ext cx="8940165" cy="4034438"/>
          </a:xfrm>
          <a:prstGeom prst="rect">
            <a:avLst/>
          </a:prstGeom>
        </p:spPr>
        <p:txBody>
          <a:bodyPr vert="horz" wrap="square" lIns="0" tIns="55880" rIns="0" bIns="0" rtlCol="0">
            <a:spAutoFit/>
          </a:bodyPr>
          <a:lstStyle/>
          <a:p>
            <a:pPr marL="278765" marR="229235" indent="-266700">
              <a:lnSpc>
                <a:spcPts val="2650"/>
              </a:lnSpc>
              <a:spcBef>
                <a:spcPts val="440"/>
              </a:spcBef>
              <a:buClr>
                <a:srgbClr val="679015"/>
              </a:buClr>
              <a:buFont typeface="Arial"/>
              <a:buChar char="•"/>
              <a:tabLst>
                <a:tab pos="278765" algn="l"/>
                <a:tab pos="279400" algn="l"/>
              </a:tabLst>
            </a:pPr>
            <a:r>
              <a:rPr sz="2450" dirty="0">
                <a:latin typeface="Times New Roman"/>
                <a:cs typeface="Times New Roman"/>
              </a:rPr>
              <a:t>Un </a:t>
            </a:r>
            <a:r>
              <a:rPr sz="2450" b="1" dirty="0">
                <a:latin typeface="Times New Roman"/>
                <a:cs typeface="Times New Roman"/>
              </a:rPr>
              <a:t>opérateur </a:t>
            </a:r>
            <a:r>
              <a:rPr sz="2450" dirty="0">
                <a:latin typeface="Times New Roman"/>
                <a:cs typeface="Times New Roman"/>
              </a:rPr>
              <a:t>est </a:t>
            </a:r>
            <a:r>
              <a:rPr sz="2450" spc="5" dirty="0">
                <a:latin typeface="Times New Roman"/>
                <a:cs typeface="Times New Roman"/>
              </a:rPr>
              <a:t>un symbole d’opération </a:t>
            </a:r>
            <a:r>
              <a:rPr sz="2450" spc="10" dirty="0">
                <a:latin typeface="Times New Roman"/>
                <a:cs typeface="Times New Roman"/>
              </a:rPr>
              <a:t>qui </a:t>
            </a:r>
            <a:r>
              <a:rPr sz="2450" dirty="0">
                <a:latin typeface="Times New Roman"/>
                <a:cs typeface="Times New Roman"/>
              </a:rPr>
              <a:t>permet d’agir </a:t>
            </a:r>
            <a:r>
              <a:rPr sz="2450" spc="10" dirty="0">
                <a:latin typeface="Times New Roman"/>
                <a:cs typeface="Times New Roman"/>
              </a:rPr>
              <a:t>sur</a:t>
            </a:r>
            <a:r>
              <a:rPr sz="2450" spc="-325" dirty="0">
                <a:latin typeface="Times New Roman"/>
                <a:cs typeface="Times New Roman"/>
              </a:rPr>
              <a:t> </a:t>
            </a:r>
            <a:r>
              <a:rPr sz="2450" dirty="0">
                <a:latin typeface="Times New Roman"/>
                <a:cs typeface="Times New Roman"/>
              </a:rPr>
              <a:t>des  </a:t>
            </a:r>
            <a:r>
              <a:rPr lang="fr-FR" sz="2450" dirty="0">
                <a:latin typeface="Times New Roman"/>
                <a:cs typeface="Times New Roman"/>
              </a:rPr>
              <a:t>   constantes,</a:t>
            </a:r>
            <a:r>
              <a:rPr sz="2450" dirty="0">
                <a:latin typeface="Times New Roman"/>
                <a:cs typeface="Times New Roman"/>
              </a:rPr>
              <a:t>variables </a:t>
            </a:r>
            <a:r>
              <a:rPr sz="2450" spc="15" dirty="0">
                <a:latin typeface="Times New Roman"/>
                <a:cs typeface="Times New Roman"/>
              </a:rPr>
              <a:t>ou </a:t>
            </a:r>
            <a:r>
              <a:rPr sz="2450" spc="10" dirty="0">
                <a:latin typeface="Times New Roman"/>
                <a:cs typeface="Times New Roman"/>
              </a:rPr>
              <a:t>de </a:t>
            </a:r>
            <a:r>
              <a:rPr sz="2450" dirty="0">
                <a:latin typeface="Times New Roman"/>
                <a:cs typeface="Times New Roman"/>
              </a:rPr>
              <a:t>faire des</a:t>
            </a:r>
            <a:r>
              <a:rPr sz="2450" spc="-165" dirty="0">
                <a:latin typeface="Times New Roman"/>
                <a:cs typeface="Times New Roman"/>
              </a:rPr>
              <a:t> </a:t>
            </a:r>
            <a:r>
              <a:rPr sz="2450" dirty="0">
                <a:latin typeface="Times New Roman"/>
                <a:cs typeface="Times New Roman"/>
              </a:rPr>
              <a:t>“calculs”</a:t>
            </a:r>
          </a:p>
          <a:p>
            <a:pPr>
              <a:lnSpc>
                <a:spcPct val="100000"/>
              </a:lnSpc>
              <a:buClr>
                <a:srgbClr val="679015"/>
              </a:buClr>
              <a:buFont typeface="Arial"/>
              <a:buChar char="•"/>
            </a:pPr>
            <a:endParaRPr sz="2700" dirty="0">
              <a:latin typeface="Times New Roman"/>
              <a:cs typeface="Times New Roman"/>
            </a:endParaRPr>
          </a:p>
          <a:p>
            <a:pPr>
              <a:lnSpc>
                <a:spcPct val="100000"/>
              </a:lnSpc>
              <a:spcBef>
                <a:spcPts val="5"/>
              </a:spcBef>
              <a:buClr>
                <a:srgbClr val="679015"/>
              </a:buClr>
              <a:buFont typeface="Arial"/>
              <a:buChar char="•"/>
            </a:pPr>
            <a:endParaRPr sz="2350" dirty="0">
              <a:latin typeface="Times New Roman"/>
              <a:cs typeface="Times New Roman"/>
            </a:endParaRPr>
          </a:p>
          <a:p>
            <a:pPr marL="278765" marR="665480" indent="-266700">
              <a:lnSpc>
                <a:spcPts val="2650"/>
              </a:lnSpc>
              <a:buClr>
                <a:srgbClr val="679015"/>
              </a:buClr>
              <a:buFont typeface="Arial"/>
              <a:buChar char="•"/>
              <a:tabLst>
                <a:tab pos="278765" algn="l"/>
                <a:tab pos="279400" algn="l"/>
              </a:tabLst>
            </a:pPr>
            <a:r>
              <a:rPr sz="2450" dirty="0">
                <a:latin typeface="Times New Roman"/>
                <a:cs typeface="Times New Roman"/>
              </a:rPr>
              <a:t>Une </a:t>
            </a:r>
            <a:r>
              <a:rPr sz="2450" b="1" dirty="0">
                <a:latin typeface="Times New Roman"/>
                <a:cs typeface="Times New Roman"/>
              </a:rPr>
              <a:t>opérande </a:t>
            </a:r>
            <a:r>
              <a:rPr sz="2450" dirty="0">
                <a:latin typeface="Times New Roman"/>
                <a:cs typeface="Times New Roman"/>
              </a:rPr>
              <a:t>est une entité (variable, </a:t>
            </a:r>
            <a:r>
              <a:rPr sz="2450" spc="5" dirty="0">
                <a:latin typeface="Times New Roman"/>
                <a:cs typeface="Times New Roman"/>
              </a:rPr>
              <a:t>constante ou</a:t>
            </a:r>
            <a:r>
              <a:rPr sz="2450" spc="-150" dirty="0">
                <a:latin typeface="Times New Roman"/>
                <a:cs typeface="Times New Roman"/>
              </a:rPr>
              <a:t> </a:t>
            </a:r>
            <a:r>
              <a:rPr sz="2450" dirty="0">
                <a:latin typeface="Times New Roman"/>
                <a:cs typeface="Times New Roman"/>
              </a:rPr>
              <a:t>expression)  utilisée </a:t>
            </a:r>
            <a:r>
              <a:rPr sz="2450" spc="5" dirty="0">
                <a:latin typeface="Times New Roman"/>
                <a:cs typeface="Times New Roman"/>
              </a:rPr>
              <a:t>par </a:t>
            </a:r>
            <a:r>
              <a:rPr sz="2450" spc="15" dirty="0">
                <a:latin typeface="Times New Roman"/>
                <a:cs typeface="Times New Roman"/>
              </a:rPr>
              <a:t>un</a:t>
            </a:r>
            <a:r>
              <a:rPr sz="2450" spc="-125" dirty="0">
                <a:latin typeface="Times New Roman"/>
                <a:cs typeface="Times New Roman"/>
              </a:rPr>
              <a:t> </a:t>
            </a:r>
            <a:r>
              <a:rPr sz="2450" spc="5" dirty="0">
                <a:latin typeface="Times New Roman"/>
                <a:cs typeface="Times New Roman"/>
              </a:rPr>
              <a:t>opérateur</a:t>
            </a:r>
            <a:endParaRPr sz="2450" dirty="0">
              <a:latin typeface="Times New Roman"/>
              <a:cs typeface="Times New Roman"/>
            </a:endParaRPr>
          </a:p>
          <a:p>
            <a:pPr>
              <a:lnSpc>
                <a:spcPct val="100000"/>
              </a:lnSpc>
              <a:buClr>
                <a:srgbClr val="679015"/>
              </a:buClr>
              <a:buFont typeface="Arial"/>
              <a:buChar char="•"/>
            </a:pPr>
            <a:endParaRPr sz="2700" dirty="0">
              <a:latin typeface="Times New Roman"/>
              <a:cs typeface="Times New Roman"/>
            </a:endParaRPr>
          </a:p>
          <a:p>
            <a:pPr>
              <a:lnSpc>
                <a:spcPct val="100000"/>
              </a:lnSpc>
              <a:spcBef>
                <a:spcPts val="5"/>
              </a:spcBef>
              <a:buClr>
                <a:srgbClr val="679015"/>
              </a:buClr>
              <a:buFont typeface="Arial"/>
              <a:buChar char="•"/>
            </a:pPr>
            <a:endParaRPr sz="2350" dirty="0">
              <a:latin typeface="Times New Roman"/>
              <a:cs typeface="Times New Roman"/>
            </a:endParaRPr>
          </a:p>
          <a:p>
            <a:pPr marL="278765" marR="5080" indent="-266700">
              <a:lnSpc>
                <a:spcPts val="2650"/>
              </a:lnSpc>
              <a:buClr>
                <a:srgbClr val="679015"/>
              </a:buClr>
              <a:buFont typeface="Arial"/>
              <a:buChar char="•"/>
              <a:tabLst>
                <a:tab pos="278765" algn="l"/>
                <a:tab pos="279400" algn="l"/>
              </a:tabLst>
            </a:pPr>
            <a:r>
              <a:rPr sz="2450" dirty="0">
                <a:latin typeface="Times New Roman"/>
                <a:cs typeface="Times New Roman"/>
              </a:rPr>
              <a:t>Une </a:t>
            </a:r>
            <a:r>
              <a:rPr sz="2450" b="1" spc="-5" dirty="0">
                <a:latin typeface="Times New Roman"/>
                <a:cs typeface="Times New Roman"/>
              </a:rPr>
              <a:t>expression </a:t>
            </a:r>
            <a:r>
              <a:rPr sz="2450" dirty="0">
                <a:latin typeface="Times New Roman"/>
                <a:cs typeface="Times New Roman"/>
              </a:rPr>
              <a:t>est </a:t>
            </a:r>
            <a:r>
              <a:rPr sz="2450" spc="10" dirty="0">
                <a:latin typeface="Times New Roman"/>
                <a:cs typeface="Times New Roman"/>
              </a:rPr>
              <a:t>une </a:t>
            </a:r>
            <a:r>
              <a:rPr sz="2450" dirty="0">
                <a:latin typeface="Times New Roman"/>
                <a:cs typeface="Times New Roman"/>
              </a:rPr>
              <a:t>combinaison d’opérateur(s) </a:t>
            </a:r>
            <a:r>
              <a:rPr sz="2450" spc="10" dirty="0">
                <a:latin typeface="Times New Roman"/>
                <a:cs typeface="Times New Roman"/>
              </a:rPr>
              <a:t>et</a:t>
            </a:r>
            <a:r>
              <a:rPr sz="2450" spc="-145" dirty="0">
                <a:latin typeface="Times New Roman"/>
                <a:cs typeface="Times New Roman"/>
              </a:rPr>
              <a:t> </a:t>
            </a:r>
            <a:r>
              <a:rPr sz="2450" dirty="0">
                <a:latin typeface="Times New Roman"/>
                <a:cs typeface="Times New Roman"/>
              </a:rPr>
              <a:t>d’opérande(s),  elle </a:t>
            </a:r>
            <a:r>
              <a:rPr sz="2450" spc="5" dirty="0">
                <a:latin typeface="Times New Roman"/>
                <a:cs typeface="Times New Roman"/>
              </a:rPr>
              <a:t>est </a:t>
            </a:r>
            <a:r>
              <a:rPr sz="2450" dirty="0">
                <a:latin typeface="Times New Roman"/>
                <a:cs typeface="Times New Roman"/>
              </a:rPr>
              <a:t>évaluée </a:t>
            </a:r>
            <a:r>
              <a:rPr sz="2450" spc="5" dirty="0">
                <a:latin typeface="Times New Roman"/>
                <a:cs typeface="Times New Roman"/>
              </a:rPr>
              <a:t>durant </a:t>
            </a:r>
            <a:r>
              <a:rPr sz="2450" dirty="0">
                <a:latin typeface="Times New Roman"/>
                <a:cs typeface="Times New Roman"/>
              </a:rPr>
              <a:t>l’exécution </a:t>
            </a:r>
            <a:r>
              <a:rPr sz="2450" spc="10" dirty="0">
                <a:latin typeface="Times New Roman"/>
                <a:cs typeface="Times New Roman"/>
              </a:rPr>
              <a:t>de </a:t>
            </a:r>
            <a:r>
              <a:rPr sz="2450" dirty="0">
                <a:latin typeface="Times New Roman"/>
                <a:cs typeface="Times New Roman"/>
              </a:rPr>
              <a:t>l’algorithme, </a:t>
            </a:r>
            <a:r>
              <a:rPr sz="2450" spc="-5" dirty="0">
                <a:latin typeface="Times New Roman"/>
                <a:cs typeface="Times New Roman"/>
              </a:rPr>
              <a:t>et </a:t>
            </a:r>
            <a:r>
              <a:rPr sz="2450" spc="5" dirty="0">
                <a:latin typeface="Times New Roman"/>
                <a:cs typeface="Times New Roman"/>
              </a:rPr>
              <a:t>possède </a:t>
            </a:r>
            <a:r>
              <a:rPr sz="2450" dirty="0">
                <a:latin typeface="Times New Roman"/>
                <a:cs typeface="Times New Roman"/>
              </a:rPr>
              <a:t>une  </a:t>
            </a:r>
            <a:r>
              <a:rPr sz="2450" spc="5" dirty="0">
                <a:latin typeface="Times New Roman"/>
                <a:cs typeface="Times New Roman"/>
              </a:rPr>
              <a:t>valeur (son </a:t>
            </a:r>
            <a:r>
              <a:rPr sz="2450" dirty="0">
                <a:latin typeface="Times New Roman"/>
                <a:cs typeface="Times New Roman"/>
              </a:rPr>
              <a:t>interprétation) </a:t>
            </a:r>
            <a:r>
              <a:rPr sz="2450" spc="-5" dirty="0">
                <a:latin typeface="Times New Roman"/>
                <a:cs typeface="Times New Roman"/>
              </a:rPr>
              <a:t>et </a:t>
            </a:r>
            <a:r>
              <a:rPr sz="2450" spc="15" dirty="0">
                <a:latin typeface="Times New Roman"/>
                <a:cs typeface="Times New Roman"/>
              </a:rPr>
              <a:t>un</a:t>
            </a:r>
            <a:r>
              <a:rPr sz="2450" spc="-140" dirty="0">
                <a:latin typeface="Times New Roman"/>
                <a:cs typeface="Times New Roman"/>
              </a:rPr>
              <a:t> </a:t>
            </a:r>
            <a:r>
              <a:rPr sz="2450" spc="10" dirty="0">
                <a:latin typeface="Times New Roman"/>
                <a:cs typeface="Times New Roman"/>
              </a:rPr>
              <a:t>type</a:t>
            </a:r>
            <a:endParaRPr sz="2450" dirty="0">
              <a:latin typeface="Times New Roman"/>
              <a:cs typeface="Times New Roman"/>
            </a:endParaRPr>
          </a:p>
        </p:txBody>
      </p:sp>
      <p:sp>
        <p:nvSpPr>
          <p:cNvPr id="4" name="object 4"/>
          <p:cNvSpPr txBox="1"/>
          <p:nvPr/>
        </p:nvSpPr>
        <p:spPr>
          <a:xfrm>
            <a:off x="2889005" y="6318001"/>
            <a:ext cx="3928110" cy="267335"/>
          </a:xfrm>
          <a:prstGeom prst="rect">
            <a:avLst/>
          </a:prstGeom>
        </p:spPr>
        <p:txBody>
          <a:bodyPr vert="horz" wrap="square" lIns="0" tIns="16510" rIns="0" bIns="0" rtlCol="0">
            <a:spAutoFit/>
          </a:bodyPr>
          <a:lstStyle/>
          <a:p>
            <a:pPr marL="12700">
              <a:lnSpc>
                <a:spcPct val="100000"/>
              </a:lnSpc>
              <a:spcBef>
                <a:spcPts val="130"/>
              </a:spcBef>
            </a:pPr>
            <a:r>
              <a:rPr sz="1550" spc="45" dirty="0">
                <a:latin typeface="Times New Roman"/>
                <a:cs typeface="Times New Roman"/>
              </a:rPr>
              <a:t>Source </a:t>
            </a:r>
            <a:r>
              <a:rPr sz="1550" spc="-30" dirty="0">
                <a:latin typeface="Times New Roman"/>
                <a:cs typeface="Times New Roman"/>
              </a:rPr>
              <a:t>: </a:t>
            </a:r>
            <a:r>
              <a:rPr sz="1550" spc="70" dirty="0">
                <a:latin typeface="Times New Roman"/>
                <a:cs typeface="Times New Roman"/>
              </a:rPr>
              <a:t>cours-gratuit.com/cours</a:t>
            </a:r>
            <a:r>
              <a:rPr sz="1550" spc="-175" dirty="0">
                <a:latin typeface="Times New Roman"/>
                <a:cs typeface="Times New Roman"/>
              </a:rPr>
              <a:t> </a:t>
            </a:r>
            <a:r>
              <a:rPr sz="1550" spc="55" dirty="0">
                <a:latin typeface="Times New Roman"/>
                <a:cs typeface="Times New Roman"/>
              </a:rPr>
              <a:t>d’agorithme</a:t>
            </a:r>
            <a:endParaRPr sz="155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46908" y="846786"/>
            <a:ext cx="4528820" cy="386080"/>
          </a:xfrm>
          <a:prstGeom prst="rect">
            <a:avLst/>
          </a:prstGeom>
        </p:spPr>
        <p:txBody>
          <a:bodyPr vert="horz" wrap="square" lIns="0" tIns="13970" rIns="0" bIns="0" rtlCol="0">
            <a:spAutoFit/>
          </a:bodyPr>
          <a:lstStyle/>
          <a:p>
            <a:pPr marL="12700">
              <a:lnSpc>
                <a:spcPct val="100000"/>
              </a:lnSpc>
              <a:spcBef>
                <a:spcPts val="110"/>
              </a:spcBef>
            </a:pPr>
            <a:r>
              <a:rPr sz="2350" spc="5" dirty="0"/>
              <a:t>INSTRUCTIONS</a:t>
            </a:r>
            <a:r>
              <a:rPr sz="2350" spc="-55" dirty="0"/>
              <a:t> </a:t>
            </a:r>
            <a:r>
              <a:rPr sz="2350" spc="-60" dirty="0"/>
              <a:t>D’AFFECTATION</a:t>
            </a:r>
            <a:endParaRPr sz="2350"/>
          </a:p>
        </p:txBody>
      </p:sp>
      <p:sp>
        <p:nvSpPr>
          <p:cNvPr id="3" name="object 3"/>
          <p:cNvSpPr txBox="1"/>
          <p:nvPr/>
        </p:nvSpPr>
        <p:spPr>
          <a:xfrm>
            <a:off x="68072" y="1392419"/>
            <a:ext cx="10228580" cy="4950073"/>
          </a:xfrm>
          <a:prstGeom prst="rect">
            <a:avLst/>
          </a:prstGeom>
        </p:spPr>
        <p:txBody>
          <a:bodyPr vert="horz" wrap="square" lIns="0" tIns="12700" rIns="0" bIns="0" rtlCol="0">
            <a:spAutoFit/>
          </a:bodyPr>
          <a:lstStyle/>
          <a:p>
            <a:pPr marL="1036319">
              <a:lnSpc>
                <a:spcPct val="100000"/>
              </a:lnSpc>
              <a:spcBef>
                <a:spcPts val="100"/>
              </a:spcBef>
            </a:pPr>
            <a:r>
              <a:rPr sz="2100" u="sng" spc="-515" dirty="0">
                <a:uFill>
                  <a:solidFill>
                    <a:srgbClr val="000000"/>
                  </a:solidFill>
                </a:uFill>
                <a:latin typeface="Times New Roman"/>
                <a:cs typeface="Times New Roman"/>
              </a:rPr>
              <a:t> </a:t>
            </a:r>
            <a:r>
              <a:rPr sz="2100" b="1" u="sng" spc="45" dirty="0">
                <a:uFill>
                  <a:solidFill>
                    <a:srgbClr val="000000"/>
                  </a:solidFill>
                </a:uFill>
                <a:latin typeface="Times New Roman"/>
                <a:cs typeface="Times New Roman"/>
              </a:rPr>
              <a:t>Qu’est</a:t>
            </a:r>
            <a:r>
              <a:rPr sz="2100" b="1" u="sng" spc="-110" dirty="0">
                <a:uFill>
                  <a:solidFill>
                    <a:srgbClr val="000000"/>
                  </a:solidFill>
                </a:uFill>
                <a:latin typeface="Times New Roman"/>
                <a:cs typeface="Times New Roman"/>
              </a:rPr>
              <a:t> </a:t>
            </a:r>
            <a:r>
              <a:rPr sz="2100" b="1" u="sng" spc="120" dirty="0">
                <a:uFill>
                  <a:solidFill>
                    <a:srgbClr val="000000"/>
                  </a:solidFill>
                </a:uFill>
                <a:latin typeface="Times New Roman"/>
                <a:cs typeface="Times New Roman"/>
              </a:rPr>
              <a:t>ce</a:t>
            </a:r>
            <a:r>
              <a:rPr sz="2100" b="1" u="sng" spc="-125" dirty="0">
                <a:uFill>
                  <a:solidFill>
                    <a:srgbClr val="000000"/>
                  </a:solidFill>
                </a:uFill>
                <a:latin typeface="Times New Roman"/>
                <a:cs typeface="Times New Roman"/>
              </a:rPr>
              <a:t> </a:t>
            </a:r>
            <a:r>
              <a:rPr sz="2100" b="1" u="sng" spc="70" dirty="0">
                <a:uFill>
                  <a:solidFill>
                    <a:srgbClr val="000000"/>
                  </a:solidFill>
                </a:uFill>
                <a:latin typeface="Times New Roman"/>
                <a:cs typeface="Times New Roman"/>
              </a:rPr>
              <a:t>qu’une</a:t>
            </a:r>
            <a:r>
              <a:rPr sz="2100" b="1" u="sng" spc="-125" dirty="0">
                <a:uFill>
                  <a:solidFill>
                    <a:srgbClr val="000000"/>
                  </a:solidFill>
                </a:uFill>
                <a:latin typeface="Times New Roman"/>
                <a:cs typeface="Times New Roman"/>
              </a:rPr>
              <a:t> </a:t>
            </a:r>
            <a:r>
              <a:rPr sz="2100" b="1" u="sng" spc="125" dirty="0">
                <a:uFill>
                  <a:solidFill>
                    <a:srgbClr val="000000"/>
                  </a:solidFill>
                </a:uFill>
                <a:latin typeface="Times New Roman"/>
                <a:cs typeface="Times New Roman"/>
              </a:rPr>
              <a:t>expression</a:t>
            </a:r>
            <a:r>
              <a:rPr sz="2100" b="1" u="sng" spc="-45" dirty="0">
                <a:uFill>
                  <a:solidFill>
                    <a:srgbClr val="000000"/>
                  </a:solidFill>
                </a:uFill>
                <a:latin typeface="Times New Roman"/>
                <a:cs typeface="Times New Roman"/>
              </a:rPr>
              <a:t> </a:t>
            </a:r>
            <a:r>
              <a:rPr sz="2100" b="1" u="sng" spc="-100" dirty="0">
                <a:uFill>
                  <a:solidFill>
                    <a:srgbClr val="000000"/>
                  </a:solidFill>
                </a:uFill>
                <a:latin typeface="Times New Roman"/>
                <a:cs typeface="Times New Roman"/>
              </a:rPr>
              <a:t>?</a:t>
            </a:r>
            <a:endParaRPr sz="2100" u="sng" dirty="0">
              <a:latin typeface="Times New Roman"/>
              <a:cs typeface="Times New Roman"/>
            </a:endParaRPr>
          </a:p>
          <a:p>
            <a:pPr>
              <a:lnSpc>
                <a:spcPct val="100000"/>
              </a:lnSpc>
            </a:pPr>
            <a:endParaRPr sz="2200" dirty="0">
              <a:latin typeface="Times New Roman"/>
              <a:cs typeface="Times New Roman"/>
            </a:endParaRPr>
          </a:p>
          <a:p>
            <a:pPr marL="314325" indent="-300990">
              <a:lnSpc>
                <a:spcPct val="100000"/>
              </a:lnSpc>
              <a:buFont typeface="Arial"/>
              <a:buChar char="•"/>
              <a:tabLst>
                <a:tab pos="314325" algn="l"/>
                <a:tab pos="314960" algn="l"/>
              </a:tabLst>
            </a:pPr>
            <a:r>
              <a:rPr sz="2100" spc="25" dirty="0">
                <a:latin typeface="Times New Roman"/>
                <a:cs typeface="Times New Roman"/>
              </a:rPr>
              <a:t>Variable (ex. </a:t>
            </a:r>
            <a:r>
              <a:rPr sz="2100" spc="20" dirty="0">
                <a:latin typeface="Times New Roman"/>
                <a:cs typeface="Times New Roman"/>
              </a:rPr>
              <a:t>« </a:t>
            </a:r>
            <a:r>
              <a:rPr sz="2100" b="1" spc="25" dirty="0">
                <a:latin typeface="Times New Roman"/>
                <a:cs typeface="Times New Roman"/>
              </a:rPr>
              <a:t>y</a:t>
            </a:r>
            <a:r>
              <a:rPr sz="2100" b="1" spc="-130" dirty="0">
                <a:latin typeface="Times New Roman"/>
                <a:cs typeface="Times New Roman"/>
              </a:rPr>
              <a:t> </a:t>
            </a:r>
            <a:r>
              <a:rPr sz="2100" spc="20" dirty="0">
                <a:latin typeface="Times New Roman"/>
                <a:cs typeface="Times New Roman"/>
              </a:rPr>
              <a:t>»);</a:t>
            </a:r>
            <a:endParaRPr sz="2100" dirty="0">
              <a:latin typeface="Times New Roman"/>
              <a:cs typeface="Times New Roman"/>
            </a:endParaRPr>
          </a:p>
          <a:p>
            <a:pPr>
              <a:lnSpc>
                <a:spcPct val="100000"/>
              </a:lnSpc>
              <a:buFont typeface="Arial"/>
              <a:buChar char="•"/>
            </a:pPr>
            <a:endParaRPr sz="2200" dirty="0">
              <a:latin typeface="Times New Roman"/>
              <a:cs typeface="Times New Roman"/>
            </a:endParaRPr>
          </a:p>
          <a:p>
            <a:pPr marL="314325" indent="-300990">
              <a:lnSpc>
                <a:spcPct val="100000"/>
              </a:lnSpc>
              <a:spcBef>
                <a:spcPts val="5"/>
              </a:spcBef>
              <a:buFont typeface="Arial"/>
              <a:buChar char="•"/>
              <a:tabLst>
                <a:tab pos="314325" algn="l"/>
                <a:tab pos="314960" algn="l"/>
              </a:tabLst>
            </a:pPr>
            <a:r>
              <a:rPr sz="2100" spc="20" dirty="0">
                <a:latin typeface="Times New Roman"/>
                <a:cs typeface="Times New Roman"/>
              </a:rPr>
              <a:t>Valeur </a:t>
            </a:r>
            <a:r>
              <a:rPr sz="2100" spc="25" dirty="0">
                <a:latin typeface="Times New Roman"/>
                <a:cs typeface="Times New Roman"/>
              </a:rPr>
              <a:t>(ex. </a:t>
            </a:r>
            <a:r>
              <a:rPr sz="2100" spc="20" dirty="0">
                <a:latin typeface="Times New Roman"/>
                <a:cs typeface="Times New Roman"/>
              </a:rPr>
              <a:t>« </a:t>
            </a:r>
            <a:r>
              <a:rPr sz="2100" b="1" spc="-35" dirty="0">
                <a:latin typeface="Times New Roman"/>
                <a:cs typeface="Times New Roman"/>
              </a:rPr>
              <a:t>2</a:t>
            </a:r>
            <a:r>
              <a:rPr sz="2100" b="1" spc="-120" dirty="0">
                <a:latin typeface="Times New Roman"/>
                <a:cs typeface="Times New Roman"/>
              </a:rPr>
              <a:t> </a:t>
            </a:r>
            <a:r>
              <a:rPr sz="2100" spc="20" dirty="0">
                <a:latin typeface="Times New Roman"/>
                <a:cs typeface="Times New Roman"/>
              </a:rPr>
              <a:t>»);</a:t>
            </a:r>
            <a:endParaRPr sz="2100" dirty="0">
              <a:latin typeface="Times New Roman"/>
              <a:cs typeface="Times New Roman"/>
            </a:endParaRPr>
          </a:p>
          <a:p>
            <a:pPr>
              <a:lnSpc>
                <a:spcPct val="100000"/>
              </a:lnSpc>
              <a:buFont typeface="Arial"/>
              <a:buChar char="•"/>
            </a:pPr>
            <a:endParaRPr sz="2200" dirty="0">
              <a:latin typeface="Times New Roman"/>
              <a:cs typeface="Times New Roman"/>
            </a:endParaRPr>
          </a:p>
          <a:p>
            <a:pPr marL="314325" indent="-300990">
              <a:lnSpc>
                <a:spcPct val="100000"/>
              </a:lnSpc>
              <a:buFont typeface="Arial"/>
              <a:buChar char="•"/>
              <a:tabLst>
                <a:tab pos="314325" algn="l"/>
                <a:tab pos="314960" algn="l"/>
              </a:tabLst>
            </a:pPr>
            <a:r>
              <a:rPr sz="2100" spc="100" dirty="0">
                <a:latin typeface="Times New Roman"/>
                <a:cs typeface="Times New Roman"/>
              </a:rPr>
              <a:t>Opération </a:t>
            </a:r>
            <a:r>
              <a:rPr sz="2100" spc="25" dirty="0">
                <a:latin typeface="Times New Roman"/>
                <a:cs typeface="Times New Roman"/>
              </a:rPr>
              <a:t>(ex. </a:t>
            </a:r>
            <a:r>
              <a:rPr sz="2100" spc="20" dirty="0">
                <a:latin typeface="Times New Roman"/>
                <a:cs typeface="Times New Roman"/>
              </a:rPr>
              <a:t>« </a:t>
            </a:r>
            <a:r>
              <a:rPr sz="2100" b="1" spc="-20" dirty="0">
                <a:latin typeface="Times New Roman"/>
                <a:cs typeface="Times New Roman"/>
              </a:rPr>
              <a:t>4+5 </a:t>
            </a:r>
            <a:r>
              <a:rPr sz="2100" spc="20" dirty="0">
                <a:latin typeface="Times New Roman"/>
                <a:cs typeface="Times New Roman"/>
              </a:rPr>
              <a:t>» </a:t>
            </a:r>
            <a:r>
              <a:rPr sz="2100" spc="110" dirty="0">
                <a:latin typeface="Times New Roman"/>
                <a:cs typeface="Times New Roman"/>
              </a:rPr>
              <a:t>ou </a:t>
            </a:r>
            <a:r>
              <a:rPr sz="2100" spc="20" dirty="0">
                <a:latin typeface="Times New Roman"/>
                <a:cs typeface="Times New Roman"/>
              </a:rPr>
              <a:t>«</a:t>
            </a:r>
            <a:r>
              <a:rPr sz="2100" spc="-370" dirty="0">
                <a:latin typeface="Times New Roman"/>
                <a:cs typeface="Times New Roman"/>
              </a:rPr>
              <a:t> </a:t>
            </a:r>
            <a:r>
              <a:rPr sz="2100" b="1" spc="-25" dirty="0">
                <a:latin typeface="Times New Roman"/>
                <a:cs typeface="Times New Roman"/>
              </a:rPr>
              <a:t>y+5 </a:t>
            </a:r>
            <a:r>
              <a:rPr sz="2100" spc="45" dirty="0">
                <a:latin typeface="Times New Roman"/>
                <a:cs typeface="Times New Roman"/>
              </a:rPr>
              <a:t>»)</a:t>
            </a:r>
            <a:endParaRPr sz="2100" dirty="0">
              <a:latin typeface="Times New Roman"/>
              <a:cs typeface="Times New Roman"/>
            </a:endParaRPr>
          </a:p>
          <a:p>
            <a:pPr>
              <a:lnSpc>
                <a:spcPct val="100000"/>
              </a:lnSpc>
              <a:spcBef>
                <a:spcPts val="45"/>
              </a:spcBef>
            </a:pPr>
            <a:endParaRPr sz="2150" dirty="0">
              <a:latin typeface="Times New Roman"/>
              <a:cs typeface="Times New Roman"/>
            </a:endParaRPr>
          </a:p>
          <a:p>
            <a:pPr marL="12700">
              <a:lnSpc>
                <a:spcPct val="100000"/>
              </a:lnSpc>
              <a:spcBef>
                <a:spcPts val="5"/>
              </a:spcBef>
            </a:pPr>
            <a:r>
              <a:rPr sz="2100" u="heavy" spc="-515" dirty="0">
                <a:uFill>
                  <a:solidFill>
                    <a:srgbClr val="000000"/>
                  </a:solidFill>
                </a:uFill>
                <a:latin typeface="Times New Roman"/>
                <a:cs typeface="Times New Roman"/>
              </a:rPr>
              <a:t> </a:t>
            </a:r>
            <a:r>
              <a:rPr sz="2100" u="heavy" spc="40" dirty="0">
                <a:uFill>
                  <a:solidFill>
                    <a:srgbClr val="000000"/>
                  </a:solidFill>
                </a:uFill>
                <a:latin typeface="Times New Roman"/>
                <a:cs typeface="Times New Roman"/>
              </a:rPr>
              <a:t>Exemple </a:t>
            </a:r>
            <a:r>
              <a:rPr sz="2100" u="heavy" spc="30" dirty="0">
                <a:uFill>
                  <a:solidFill>
                    <a:srgbClr val="000000"/>
                  </a:solidFill>
                </a:uFill>
                <a:latin typeface="Times New Roman"/>
                <a:cs typeface="Times New Roman"/>
              </a:rPr>
              <a:t>d’expression</a:t>
            </a:r>
            <a:r>
              <a:rPr sz="2100" u="heavy" spc="-175" dirty="0">
                <a:uFill>
                  <a:solidFill>
                    <a:srgbClr val="000000"/>
                  </a:solidFill>
                </a:uFill>
                <a:latin typeface="Times New Roman"/>
                <a:cs typeface="Times New Roman"/>
              </a:rPr>
              <a:t> </a:t>
            </a:r>
            <a:r>
              <a:rPr sz="2100" u="heavy" spc="-60" dirty="0">
                <a:uFill>
                  <a:solidFill>
                    <a:srgbClr val="000000"/>
                  </a:solidFill>
                </a:uFill>
                <a:latin typeface="Times New Roman"/>
                <a:cs typeface="Times New Roman"/>
              </a:rPr>
              <a:t>:</a:t>
            </a:r>
            <a:endParaRPr sz="2100" dirty="0">
              <a:latin typeface="Times New Roman"/>
              <a:cs typeface="Times New Roman"/>
            </a:endParaRPr>
          </a:p>
          <a:p>
            <a:pPr>
              <a:lnSpc>
                <a:spcPct val="100000"/>
              </a:lnSpc>
            </a:pPr>
            <a:endParaRPr sz="2200" dirty="0">
              <a:latin typeface="Times New Roman"/>
              <a:cs typeface="Times New Roman"/>
            </a:endParaRPr>
          </a:p>
          <a:p>
            <a:pPr marL="13970">
              <a:lnSpc>
                <a:spcPct val="100000"/>
              </a:lnSpc>
            </a:pPr>
            <a:r>
              <a:rPr sz="2100" spc="5" dirty="0">
                <a:latin typeface="Times New Roman"/>
                <a:cs typeface="Times New Roman"/>
              </a:rPr>
              <a:t>Expression1 </a:t>
            </a:r>
            <a:r>
              <a:rPr sz="2100" spc="-50" dirty="0">
                <a:latin typeface="Times New Roman"/>
                <a:cs typeface="Times New Roman"/>
              </a:rPr>
              <a:t>: </a:t>
            </a:r>
            <a:r>
              <a:rPr sz="2100" b="1" spc="-285" dirty="0">
                <a:latin typeface="Times New Roman"/>
                <a:cs typeface="Times New Roman"/>
              </a:rPr>
              <a:t>1 </a:t>
            </a:r>
            <a:r>
              <a:rPr sz="2100" spc="-50" dirty="0">
                <a:latin typeface="Times New Roman"/>
                <a:cs typeface="Times New Roman"/>
              </a:rPr>
              <a:t>; </a:t>
            </a:r>
            <a:r>
              <a:rPr sz="2100" spc="40" dirty="0">
                <a:latin typeface="Times New Roman"/>
                <a:cs typeface="Times New Roman"/>
              </a:rPr>
              <a:t>Expression2 </a:t>
            </a:r>
            <a:r>
              <a:rPr sz="2100" spc="-50" dirty="0">
                <a:latin typeface="Times New Roman"/>
                <a:cs typeface="Times New Roman"/>
              </a:rPr>
              <a:t>: </a:t>
            </a:r>
            <a:r>
              <a:rPr sz="2100" b="1" spc="70" dirty="0">
                <a:latin typeface="Times New Roman"/>
                <a:cs typeface="Times New Roman"/>
              </a:rPr>
              <a:t>x </a:t>
            </a:r>
            <a:r>
              <a:rPr sz="2100" spc="-50" dirty="0">
                <a:latin typeface="Times New Roman"/>
                <a:cs typeface="Times New Roman"/>
              </a:rPr>
              <a:t>; </a:t>
            </a:r>
            <a:r>
              <a:rPr sz="2100" spc="30" dirty="0">
                <a:latin typeface="Times New Roman"/>
                <a:cs typeface="Times New Roman"/>
              </a:rPr>
              <a:t>Expression3 </a:t>
            </a:r>
            <a:r>
              <a:rPr sz="2100" spc="-50" dirty="0">
                <a:latin typeface="Times New Roman"/>
                <a:cs typeface="Times New Roman"/>
              </a:rPr>
              <a:t>:</a:t>
            </a:r>
            <a:r>
              <a:rPr sz="2100" spc="95" dirty="0">
                <a:latin typeface="Times New Roman"/>
                <a:cs typeface="Times New Roman"/>
              </a:rPr>
              <a:t> </a:t>
            </a:r>
            <a:r>
              <a:rPr sz="2100" b="1" spc="-95" dirty="0">
                <a:latin typeface="Times New Roman"/>
                <a:cs typeface="Times New Roman"/>
              </a:rPr>
              <a:t>a*b*c*…</a:t>
            </a:r>
            <a:endParaRPr sz="2100" dirty="0">
              <a:latin typeface="Times New Roman"/>
              <a:cs typeface="Times New Roman"/>
            </a:endParaRPr>
          </a:p>
          <a:p>
            <a:pPr>
              <a:lnSpc>
                <a:spcPct val="100000"/>
              </a:lnSpc>
              <a:spcBef>
                <a:spcPts val="55"/>
              </a:spcBef>
            </a:pPr>
            <a:endParaRPr sz="2150" dirty="0">
              <a:latin typeface="Times New Roman"/>
              <a:cs typeface="Times New Roman"/>
            </a:endParaRPr>
          </a:p>
          <a:p>
            <a:pPr marL="13970" marR="5080">
              <a:lnSpc>
                <a:spcPct val="100200"/>
              </a:lnSpc>
            </a:pPr>
            <a:r>
              <a:rPr sz="2100" b="1" spc="80" dirty="0">
                <a:latin typeface="Times New Roman"/>
                <a:cs typeface="Times New Roman"/>
              </a:rPr>
              <a:t>Nb</a:t>
            </a:r>
            <a:r>
              <a:rPr sz="2100" b="1" spc="-60" dirty="0">
                <a:latin typeface="Times New Roman"/>
                <a:cs typeface="Times New Roman"/>
              </a:rPr>
              <a:t> </a:t>
            </a:r>
            <a:r>
              <a:rPr sz="2100" b="1" spc="-100" dirty="0">
                <a:latin typeface="Times New Roman"/>
                <a:cs typeface="Times New Roman"/>
              </a:rPr>
              <a:t>:</a:t>
            </a:r>
            <a:r>
              <a:rPr sz="2100" b="1" spc="-10" dirty="0">
                <a:latin typeface="Times New Roman"/>
                <a:cs typeface="Times New Roman"/>
              </a:rPr>
              <a:t> </a:t>
            </a:r>
            <a:r>
              <a:rPr sz="2100" spc="50" dirty="0">
                <a:latin typeface="Times New Roman"/>
                <a:cs typeface="Times New Roman"/>
              </a:rPr>
              <a:t>C'est</a:t>
            </a:r>
            <a:r>
              <a:rPr sz="2100" spc="-85" dirty="0">
                <a:latin typeface="Times New Roman"/>
                <a:cs typeface="Times New Roman"/>
              </a:rPr>
              <a:t> </a:t>
            </a:r>
            <a:r>
              <a:rPr sz="2100" spc="135" dirty="0">
                <a:latin typeface="Times New Roman"/>
                <a:cs typeface="Times New Roman"/>
              </a:rPr>
              <a:t>une</a:t>
            </a:r>
            <a:r>
              <a:rPr sz="2100" spc="-95" dirty="0">
                <a:latin typeface="Times New Roman"/>
                <a:cs typeface="Times New Roman"/>
              </a:rPr>
              <a:t> </a:t>
            </a:r>
            <a:r>
              <a:rPr sz="2100" spc="85" dirty="0">
                <a:latin typeface="Times New Roman"/>
                <a:cs typeface="Times New Roman"/>
              </a:rPr>
              <a:t>combinaison</a:t>
            </a:r>
            <a:r>
              <a:rPr sz="2100" spc="-85" dirty="0">
                <a:latin typeface="Times New Roman"/>
                <a:cs typeface="Times New Roman"/>
              </a:rPr>
              <a:t> </a:t>
            </a:r>
            <a:r>
              <a:rPr sz="2100" spc="95" dirty="0">
                <a:latin typeface="Times New Roman"/>
                <a:cs typeface="Times New Roman"/>
              </a:rPr>
              <a:t>de</a:t>
            </a:r>
            <a:r>
              <a:rPr sz="2100" spc="-30" dirty="0">
                <a:latin typeface="Times New Roman"/>
                <a:cs typeface="Times New Roman"/>
              </a:rPr>
              <a:t> </a:t>
            </a:r>
            <a:r>
              <a:rPr sz="2100" spc="55" dirty="0">
                <a:latin typeface="Times New Roman"/>
                <a:cs typeface="Times New Roman"/>
              </a:rPr>
              <a:t>littéraux,</a:t>
            </a:r>
            <a:r>
              <a:rPr sz="2100" spc="-45" dirty="0">
                <a:latin typeface="Times New Roman"/>
                <a:cs typeface="Times New Roman"/>
              </a:rPr>
              <a:t> </a:t>
            </a:r>
            <a:r>
              <a:rPr sz="2100" spc="110" dirty="0">
                <a:latin typeface="Times New Roman"/>
                <a:cs typeface="Times New Roman"/>
              </a:rPr>
              <a:t>de</a:t>
            </a:r>
            <a:r>
              <a:rPr sz="2100" spc="-95" dirty="0">
                <a:latin typeface="Times New Roman"/>
                <a:cs typeface="Times New Roman"/>
              </a:rPr>
              <a:t> </a:t>
            </a:r>
            <a:r>
              <a:rPr sz="2100" spc="40" dirty="0">
                <a:latin typeface="Times New Roman"/>
                <a:cs typeface="Times New Roman"/>
              </a:rPr>
              <a:t>variables,</a:t>
            </a:r>
            <a:r>
              <a:rPr sz="2100" spc="-45" dirty="0">
                <a:latin typeface="Times New Roman"/>
                <a:cs typeface="Times New Roman"/>
              </a:rPr>
              <a:t> </a:t>
            </a:r>
            <a:r>
              <a:rPr sz="2100" spc="80" dirty="0">
                <a:latin typeface="Times New Roman"/>
                <a:cs typeface="Times New Roman"/>
              </a:rPr>
              <a:t>d'opérateurs,</a:t>
            </a:r>
            <a:r>
              <a:rPr sz="2100" spc="-25" dirty="0">
                <a:latin typeface="Times New Roman"/>
                <a:cs typeface="Times New Roman"/>
              </a:rPr>
              <a:t> </a:t>
            </a:r>
            <a:r>
              <a:rPr sz="2100" spc="114" dirty="0">
                <a:latin typeface="Times New Roman"/>
                <a:cs typeface="Times New Roman"/>
              </a:rPr>
              <a:t>et</a:t>
            </a:r>
            <a:r>
              <a:rPr sz="2100" spc="-90" dirty="0">
                <a:latin typeface="Times New Roman"/>
                <a:cs typeface="Times New Roman"/>
              </a:rPr>
              <a:t> </a:t>
            </a:r>
            <a:r>
              <a:rPr sz="2100" spc="110" dirty="0">
                <a:latin typeface="Times New Roman"/>
                <a:cs typeface="Times New Roman"/>
              </a:rPr>
              <a:t>de</a:t>
            </a:r>
            <a:r>
              <a:rPr sz="2100" spc="-55" dirty="0">
                <a:latin typeface="Times New Roman"/>
                <a:cs typeface="Times New Roman"/>
              </a:rPr>
              <a:t> </a:t>
            </a:r>
            <a:r>
              <a:rPr sz="2100" spc="75" dirty="0">
                <a:latin typeface="Times New Roman"/>
                <a:cs typeface="Times New Roman"/>
              </a:rPr>
              <a:t>fonctions</a:t>
            </a:r>
            <a:r>
              <a:rPr sz="2100" spc="-85" dirty="0">
                <a:latin typeface="Times New Roman"/>
                <a:cs typeface="Times New Roman"/>
              </a:rPr>
              <a:t> </a:t>
            </a:r>
            <a:r>
              <a:rPr sz="2100" spc="90" dirty="0">
                <a:latin typeface="Times New Roman"/>
                <a:cs typeface="Times New Roman"/>
              </a:rPr>
              <a:t>qui</a:t>
            </a:r>
            <a:r>
              <a:rPr sz="2100" spc="-60" dirty="0">
                <a:latin typeface="Times New Roman"/>
                <a:cs typeface="Times New Roman"/>
              </a:rPr>
              <a:t> </a:t>
            </a:r>
            <a:r>
              <a:rPr sz="2100" spc="80" dirty="0">
                <a:latin typeface="Times New Roman"/>
                <a:cs typeface="Times New Roman"/>
              </a:rPr>
              <a:t>est  </a:t>
            </a:r>
            <a:r>
              <a:rPr sz="2100" spc="55" dirty="0">
                <a:latin typeface="Times New Roman"/>
                <a:cs typeface="Times New Roman"/>
              </a:rPr>
              <a:t>évaluée </a:t>
            </a:r>
            <a:r>
              <a:rPr sz="2100" spc="105" dirty="0">
                <a:latin typeface="Times New Roman"/>
                <a:cs typeface="Times New Roman"/>
              </a:rPr>
              <a:t>(ou </a:t>
            </a:r>
            <a:r>
              <a:rPr sz="2100" spc="55" dirty="0">
                <a:latin typeface="Times New Roman"/>
                <a:cs typeface="Times New Roman"/>
              </a:rPr>
              <a:t>calculée) </a:t>
            </a:r>
            <a:r>
              <a:rPr sz="2100" spc="120" dirty="0">
                <a:latin typeface="Times New Roman"/>
                <a:cs typeface="Times New Roman"/>
              </a:rPr>
              <a:t>en </a:t>
            </a:r>
            <a:r>
              <a:rPr sz="2100" spc="75" dirty="0">
                <a:latin typeface="Times New Roman"/>
                <a:cs typeface="Times New Roman"/>
              </a:rPr>
              <a:t>suivant </a:t>
            </a:r>
            <a:r>
              <a:rPr sz="2100" spc="35" dirty="0">
                <a:latin typeface="Times New Roman"/>
                <a:cs typeface="Times New Roman"/>
              </a:rPr>
              <a:t>les </a:t>
            </a:r>
            <a:r>
              <a:rPr sz="2100" spc="40" dirty="0">
                <a:latin typeface="Times New Roman"/>
                <a:cs typeface="Times New Roman"/>
              </a:rPr>
              <a:t>règles </a:t>
            </a:r>
            <a:r>
              <a:rPr sz="2100" spc="110" dirty="0">
                <a:latin typeface="Times New Roman"/>
                <a:cs typeface="Times New Roman"/>
              </a:rPr>
              <a:t>de </a:t>
            </a:r>
            <a:r>
              <a:rPr sz="2100" spc="80" dirty="0">
                <a:latin typeface="Times New Roman"/>
                <a:cs typeface="Times New Roman"/>
              </a:rPr>
              <a:t>priorité </a:t>
            </a:r>
            <a:r>
              <a:rPr sz="2100" spc="114" dirty="0">
                <a:latin typeface="Times New Roman"/>
                <a:cs typeface="Times New Roman"/>
              </a:rPr>
              <a:t>et </a:t>
            </a:r>
            <a:r>
              <a:rPr sz="2100" spc="55" dirty="0">
                <a:latin typeface="Times New Roman"/>
                <a:cs typeface="Times New Roman"/>
              </a:rPr>
              <a:t>d'associativité </a:t>
            </a:r>
            <a:r>
              <a:rPr sz="2100" spc="145" dirty="0">
                <a:latin typeface="Times New Roman"/>
                <a:cs typeface="Times New Roman"/>
              </a:rPr>
              <a:t>du </a:t>
            </a:r>
            <a:r>
              <a:rPr sz="2100" spc="55" dirty="0">
                <a:latin typeface="Times New Roman"/>
                <a:cs typeface="Times New Roman"/>
              </a:rPr>
              <a:t>langage </a:t>
            </a:r>
            <a:r>
              <a:rPr sz="2100" spc="110" dirty="0">
                <a:latin typeface="Times New Roman"/>
                <a:cs typeface="Times New Roman"/>
              </a:rPr>
              <a:t>de  </a:t>
            </a:r>
            <a:r>
              <a:rPr sz="2100" spc="100" dirty="0">
                <a:latin typeface="Times New Roman"/>
                <a:cs typeface="Times New Roman"/>
              </a:rPr>
              <a:t>programmation</a:t>
            </a:r>
            <a:r>
              <a:rPr sz="2100" spc="-50" dirty="0">
                <a:latin typeface="Times New Roman"/>
                <a:cs typeface="Times New Roman"/>
              </a:rPr>
              <a:t> </a:t>
            </a:r>
            <a:r>
              <a:rPr sz="2100" spc="110" dirty="0">
                <a:latin typeface="Times New Roman"/>
                <a:cs typeface="Times New Roman"/>
              </a:rPr>
              <a:t>pour</a:t>
            </a:r>
            <a:r>
              <a:rPr sz="2100" spc="-95" dirty="0">
                <a:latin typeface="Times New Roman"/>
                <a:cs typeface="Times New Roman"/>
              </a:rPr>
              <a:t> </a:t>
            </a:r>
            <a:r>
              <a:rPr sz="2100" spc="85" dirty="0">
                <a:latin typeface="Times New Roman"/>
                <a:cs typeface="Times New Roman"/>
              </a:rPr>
              <a:t>produire</a:t>
            </a:r>
            <a:r>
              <a:rPr sz="2100" spc="-20" dirty="0">
                <a:latin typeface="Times New Roman"/>
                <a:cs typeface="Times New Roman"/>
              </a:rPr>
              <a:t> </a:t>
            </a:r>
            <a:r>
              <a:rPr sz="2100" spc="100" dirty="0">
                <a:latin typeface="Times New Roman"/>
                <a:cs typeface="Times New Roman"/>
              </a:rPr>
              <a:t>(ou</a:t>
            </a:r>
            <a:r>
              <a:rPr sz="2100" spc="-45" dirty="0">
                <a:latin typeface="Times New Roman"/>
                <a:cs typeface="Times New Roman"/>
              </a:rPr>
              <a:t> </a:t>
            </a:r>
            <a:r>
              <a:rPr sz="2100" spc="100" dirty="0">
                <a:latin typeface="Times New Roman"/>
                <a:cs typeface="Times New Roman"/>
              </a:rPr>
              <a:t>retourner)</a:t>
            </a:r>
            <a:r>
              <a:rPr sz="2100" dirty="0">
                <a:latin typeface="Times New Roman"/>
                <a:cs typeface="Times New Roman"/>
              </a:rPr>
              <a:t> </a:t>
            </a:r>
            <a:r>
              <a:rPr sz="2100" spc="135" dirty="0">
                <a:latin typeface="Times New Roman"/>
                <a:cs typeface="Times New Roman"/>
              </a:rPr>
              <a:t>une</a:t>
            </a:r>
            <a:r>
              <a:rPr sz="2100" spc="-65" dirty="0">
                <a:latin typeface="Times New Roman"/>
                <a:cs typeface="Times New Roman"/>
              </a:rPr>
              <a:t> </a:t>
            </a:r>
            <a:r>
              <a:rPr sz="2100" spc="55" dirty="0">
                <a:latin typeface="Times New Roman"/>
                <a:cs typeface="Times New Roman"/>
              </a:rPr>
              <a:t>nouvelle</a:t>
            </a:r>
            <a:r>
              <a:rPr sz="2100" spc="-105" dirty="0">
                <a:latin typeface="Times New Roman"/>
                <a:cs typeface="Times New Roman"/>
              </a:rPr>
              <a:t> </a:t>
            </a:r>
            <a:r>
              <a:rPr sz="2100" spc="20" dirty="0">
                <a:latin typeface="Times New Roman"/>
                <a:cs typeface="Times New Roman"/>
              </a:rPr>
              <a:t>valeur.</a:t>
            </a:r>
            <a:endParaRPr sz="2100" dirty="0">
              <a:latin typeface="Times New Roman"/>
              <a:cs typeface="Times New Roman"/>
            </a:endParaRPr>
          </a:p>
        </p:txBody>
      </p:sp>
      <p:sp>
        <p:nvSpPr>
          <p:cNvPr id="4" name="object 4"/>
          <p:cNvSpPr txBox="1"/>
          <p:nvPr/>
        </p:nvSpPr>
        <p:spPr>
          <a:xfrm>
            <a:off x="69576" y="6421656"/>
            <a:ext cx="1823720" cy="239395"/>
          </a:xfrm>
          <a:prstGeom prst="rect">
            <a:avLst/>
          </a:prstGeom>
        </p:spPr>
        <p:txBody>
          <a:bodyPr vert="horz" wrap="square" lIns="0" tIns="13335" rIns="0" bIns="0" rtlCol="0">
            <a:spAutoFit/>
          </a:bodyPr>
          <a:lstStyle/>
          <a:p>
            <a:pPr marL="12700">
              <a:lnSpc>
                <a:spcPct val="100000"/>
              </a:lnSpc>
              <a:spcBef>
                <a:spcPts val="105"/>
              </a:spcBef>
            </a:pPr>
            <a:r>
              <a:rPr sz="1400" spc="30" dirty="0">
                <a:latin typeface="Times New Roman"/>
                <a:cs typeface="Times New Roman"/>
              </a:rPr>
              <a:t>Source </a:t>
            </a:r>
            <a:r>
              <a:rPr sz="1400" spc="50" dirty="0">
                <a:latin typeface="Times New Roman"/>
                <a:cs typeface="Times New Roman"/>
              </a:rPr>
              <a:t>définition </a:t>
            </a:r>
            <a:r>
              <a:rPr sz="1400" spc="-30" dirty="0">
                <a:latin typeface="Times New Roman"/>
                <a:cs typeface="Times New Roman"/>
              </a:rPr>
              <a:t>:</a:t>
            </a:r>
            <a:r>
              <a:rPr sz="1400" u="sng" spc="-210" dirty="0">
                <a:solidFill>
                  <a:srgbClr val="89BF1C"/>
                </a:solidFill>
                <a:uFill>
                  <a:solidFill>
                    <a:srgbClr val="89BF1C"/>
                  </a:solidFill>
                </a:uFill>
                <a:latin typeface="Times New Roman"/>
                <a:cs typeface="Times New Roman"/>
              </a:rPr>
              <a:t> </a:t>
            </a:r>
            <a:r>
              <a:rPr sz="1400" u="sng" spc="20" dirty="0">
                <a:solidFill>
                  <a:srgbClr val="89BF1C"/>
                </a:solidFill>
                <a:uFill>
                  <a:solidFill>
                    <a:srgbClr val="89BF1C"/>
                  </a:solidFill>
                </a:uFill>
                <a:latin typeface="Times New Roman"/>
                <a:cs typeface="Times New Roman"/>
              </a:rPr>
              <a:t>Link</a:t>
            </a:r>
            <a:endParaRPr sz="140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98755">
              <a:lnSpc>
                <a:spcPct val="100000"/>
              </a:lnSpc>
              <a:spcBef>
                <a:spcPts val="125"/>
              </a:spcBef>
            </a:pPr>
            <a:r>
              <a:rPr spc="-15" dirty="0"/>
              <a:t>OPÉRATEUR, </a:t>
            </a:r>
            <a:r>
              <a:rPr spc="15" dirty="0"/>
              <a:t>OPÉRANDE </a:t>
            </a:r>
            <a:r>
              <a:rPr spc="-25" dirty="0"/>
              <a:t>ET</a:t>
            </a:r>
            <a:r>
              <a:rPr spc="-80" dirty="0"/>
              <a:t> </a:t>
            </a:r>
            <a:r>
              <a:rPr spc="-20" dirty="0"/>
              <a:t>EXPRESSION</a:t>
            </a:r>
          </a:p>
        </p:txBody>
      </p:sp>
      <p:grpSp>
        <p:nvGrpSpPr>
          <p:cNvPr id="3" name="object 3"/>
          <p:cNvGrpSpPr/>
          <p:nvPr/>
        </p:nvGrpSpPr>
        <p:grpSpPr>
          <a:xfrm>
            <a:off x="0" y="2002536"/>
            <a:ext cx="10692765" cy="4785360"/>
            <a:chOff x="0" y="2002536"/>
            <a:chExt cx="10692765" cy="4785360"/>
          </a:xfrm>
        </p:grpSpPr>
        <p:sp>
          <p:nvSpPr>
            <p:cNvPr id="4" name="object 4"/>
            <p:cNvSpPr/>
            <p:nvPr/>
          </p:nvSpPr>
          <p:spPr>
            <a:xfrm>
              <a:off x="3047" y="2008632"/>
              <a:ext cx="10689336" cy="4779264"/>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0" y="2002548"/>
              <a:ext cx="10692765" cy="4785360"/>
            </a:xfrm>
            <a:custGeom>
              <a:avLst/>
              <a:gdLst/>
              <a:ahLst/>
              <a:cxnLst/>
              <a:rect l="l" t="t" r="r" b="b"/>
              <a:pathLst>
                <a:path w="10692765" h="4785359">
                  <a:moveTo>
                    <a:pt x="10692384" y="762"/>
                  </a:moveTo>
                  <a:lnTo>
                    <a:pt x="5830062" y="762"/>
                  </a:lnTo>
                  <a:lnTo>
                    <a:pt x="5830062" y="0"/>
                  </a:lnTo>
                  <a:lnTo>
                    <a:pt x="5819394" y="0"/>
                  </a:lnTo>
                  <a:lnTo>
                    <a:pt x="5819394" y="4450842"/>
                  </a:lnTo>
                  <a:lnTo>
                    <a:pt x="3954018" y="4450842"/>
                  </a:lnTo>
                  <a:lnTo>
                    <a:pt x="3954018" y="3458718"/>
                  </a:lnTo>
                  <a:lnTo>
                    <a:pt x="5819394" y="3458718"/>
                  </a:lnTo>
                  <a:lnTo>
                    <a:pt x="5819394" y="3448050"/>
                  </a:lnTo>
                  <a:lnTo>
                    <a:pt x="3954018" y="3448050"/>
                  </a:lnTo>
                  <a:lnTo>
                    <a:pt x="3954018" y="2455926"/>
                  </a:lnTo>
                  <a:lnTo>
                    <a:pt x="5819394" y="2455926"/>
                  </a:lnTo>
                  <a:lnTo>
                    <a:pt x="5819394" y="2445258"/>
                  </a:lnTo>
                  <a:lnTo>
                    <a:pt x="3954018" y="2445258"/>
                  </a:lnTo>
                  <a:lnTo>
                    <a:pt x="3954018" y="1841754"/>
                  </a:lnTo>
                  <a:lnTo>
                    <a:pt x="5819394" y="1841754"/>
                  </a:lnTo>
                  <a:lnTo>
                    <a:pt x="5819394" y="1831086"/>
                  </a:lnTo>
                  <a:lnTo>
                    <a:pt x="3954018" y="1831086"/>
                  </a:lnTo>
                  <a:lnTo>
                    <a:pt x="3954018" y="1226058"/>
                  </a:lnTo>
                  <a:lnTo>
                    <a:pt x="5819394" y="1226058"/>
                  </a:lnTo>
                  <a:lnTo>
                    <a:pt x="5819394" y="1215390"/>
                  </a:lnTo>
                  <a:lnTo>
                    <a:pt x="3954018" y="1215390"/>
                  </a:lnTo>
                  <a:lnTo>
                    <a:pt x="3954018" y="623316"/>
                  </a:lnTo>
                  <a:lnTo>
                    <a:pt x="5819394" y="623316"/>
                  </a:lnTo>
                  <a:lnTo>
                    <a:pt x="5819394" y="589788"/>
                  </a:lnTo>
                  <a:lnTo>
                    <a:pt x="3954018" y="589788"/>
                  </a:lnTo>
                  <a:lnTo>
                    <a:pt x="3954018" y="11430"/>
                  </a:lnTo>
                  <a:lnTo>
                    <a:pt x="5819394" y="11430"/>
                  </a:lnTo>
                  <a:lnTo>
                    <a:pt x="5819394" y="762"/>
                  </a:lnTo>
                  <a:lnTo>
                    <a:pt x="3954018" y="762"/>
                  </a:lnTo>
                  <a:lnTo>
                    <a:pt x="3954018" y="0"/>
                  </a:lnTo>
                  <a:lnTo>
                    <a:pt x="3943350" y="0"/>
                  </a:lnTo>
                  <a:lnTo>
                    <a:pt x="3943350" y="4450842"/>
                  </a:lnTo>
                  <a:lnTo>
                    <a:pt x="2012442" y="4450842"/>
                  </a:lnTo>
                  <a:lnTo>
                    <a:pt x="2012442" y="3458718"/>
                  </a:lnTo>
                  <a:lnTo>
                    <a:pt x="3943350" y="3458718"/>
                  </a:lnTo>
                  <a:lnTo>
                    <a:pt x="3943350" y="3448050"/>
                  </a:lnTo>
                  <a:lnTo>
                    <a:pt x="2012442" y="3448050"/>
                  </a:lnTo>
                  <a:lnTo>
                    <a:pt x="2012442" y="2455926"/>
                  </a:lnTo>
                  <a:lnTo>
                    <a:pt x="3943350" y="2455926"/>
                  </a:lnTo>
                  <a:lnTo>
                    <a:pt x="3943350" y="2445258"/>
                  </a:lnTo>
                  <a:lnTo>
                    <a:pt x="2012442" y="2445258"/>
                  </a:lnTo>
                  <a:lnTo>
                    <a:pt x="2012442" y="1841754"/>
                  </a:lnTo>
                  <a:lnTo>
                    <a:pt x="3943350" y="1841754"/>
                  </a:lnTo>
                  <a:lnTo>
                    <a:pt x="3943350" y="1831086"/>
                  </a:lnTo>
                  <a:lnTo>
                    <a:pt x="2012442" y="1831086"/>
                  </a:lnTo>
                  <a:lnTo>
                    <a:pt x="2012442" y="1226058"/>
                  </a:lnTo>
                  <a:lnTo>
                    <a:pt x="3943350" y="1226058"/>
                  </a:lnTo>
                  <a:lnTo>
                    <a:pt x="3943350" y="1215390"/>
                  </a:lnTo>
                  <a:lnTo>
                    <a:pt x="2012442" y="1215390"/>
                  </a:lnTo>
                  <a:lnTo>
                    <a:pt x="2012442" y="623316"/>
                  </a:lnTo>
                  <a:lnTo>
                    <a:pt x="3943350" y="623316"/>
                  </a:lnTo>
                  <a:lnTo>
                    <a:pt x="3943350" y="589788"/>
                  </a:lnTo>
                  <a:lnTo>
                    <a:pt x="2012442" y="589788"/>
                  </a:lnTo>
                  <a:lnTo>
                    <a:pt x="2012442" y="11430"/>
                  </a:lnTo>
                  <a:lnTo>
                    <a:pt x="3943350" y="11430"/>
                  </a:lnTo>
                  <a:lnTo>
                    <a:pt x="3943350" y="762"/>
                  </a:lnTo>
                  <a:lnTo>
                    <a:pt x="2012442" y="762"/>
                  </a:lnTo>
                  <a:lnTo>
                    <a:pt x="2012442" y="0"/>
                  </a:lnTo>
                  <a:lnTo>
                    <a:pt x="2001774" y="0"/>
                  </a:lnTo>
                  <a:lnTo>
                    <a:pt x="2001774" y="4450842"/>
                  </a:lnTo>
                  <a:lnTo>
                    <a:pt x="8382" y="4450842"/>
                  </a:lnTo>
                  <a:lnTo>
                    <a:pt x="8382" y="3458718"/>
                  </a:lnTo>
                  <a:lnTo>
                    <a:pt x="2001774" y="3458718"/>
                  </a:lnTo>
                  <a:lnTo>
                    <a:pt x="2001774" y="3448050"/>
                  </a:lnTo>
                  <a:lnTo>
                    <a:pt x="8382" y="3448050"/>
                  </a:lnTo>
                  <a:lnTo>
                    <a:pt x="8382" y="2455926"/>
                  </a:lnTo>
                  <a:lnTo>
                    <a:pt x="2001774" y="2455926"/>
                  </a:lnTo>
                  <a:lnTo>
                    <a:pt x="2001774" y="2445258"/>
                  </a:lnTo>
                  <a:lnTo>
                    <a:pt x="8382" y="2445258"/>
                  </a:lnTo>
                  <a:lnTo>
                    <a:pt x="8382" y="1841754"/>
                  </a:lnTo>
                  <a:lnTo>
                    <a:pt x="2001774" y="1841754"/>
                  </a:lnTo>
                  <a:lnTo>
                    <a:pt x="2001774" y="1831086"/>
                  </a:lnTo>
                  <a:lnTo>
                    <a:pt x="8382" y="1831086"/>
                  </a:lnTo>
                  <a:lnTo>
                    <a:pt x="8382" y="1226058"/>
                  </a:lnTo>
                  <a:lnTo>
                    <a:pt x="2001774" y="1226058"/>
                  </a:lnTo>
                  <a:lnTo>
                    <a:pt x="2001774" y="1215390"/>
                  </a:lnTo>
                  <a:lnTo>
                    <a:pt x="8382" y="1215390"/>
                  </a:lnTo>
                  <a:lnTo>
                    <a:pt x="8382" y="623316"/>
                  </a:lnTo>
                  <a:lnTo>
                    <a:pt x="2001774" y="623316"/>
                  </a:lnTo>
                  <a:lnTo>
                    <a:pt x="2001774" y="589788"/>
                  </a:lnTo>
                  <a:lnTo>
                    <a:pt x="8382" y="589788"/>
                  </a:lnTo>
                  <a:lnTo>
                    <a:pt x="8382" y="11430"/>
                  </a:lnTo>
                  <a:lnTo>
                    <a:pt x="2001774" y="11430"/>
                  </a:lnTo>
                  <a:lnTo>
                    <a:pt x="2001774" y="762"/>
                  </a:lnTo>
                  <a:lnTo>
                    <a:pt x="8382" y="762"/>
                  </a:lnTo>
                  <a:lnTo>
                    <a:pt x="8382" y="0"/>
                  </a:lnTo>
                  <a:lnTo>
                    <a:pt x="0" y="0"/>
                  </a:lnTo>
                  <a:lnTo>
                    <a:pt x="0" y="4785360"/>
                  </a:lnTo>
                  <a:lnTo>
                    <a:pt x="8382" y="4785360"/>
                  </a:lnTo>
                  <a:lnTo>
                    <a:pt x="8382" y="4461510"/>
                  </a:lnTo>
                  <a:lnTo>
                    <a:pt x="2001774" y="4461510"/>
                  </a:lnTo>
                  <a:lnTo>
                    <a:pt x="2001774" y="4785360"/>
                  </a:lnTo>
                  <a:lnTo>
                    <a:pt x="2012442" y="4785360"/>
                  </a:lnTo>
                  <a:lnTo>
                    <a:pt x="2012442" y="4461510"/>
                  </a:lnTo>
                  <a:lnTo>
                    <a:pt x="3943350" y="4461510"/>
                  </a:lnTo>
                  <a:lnTo>
                    <a:pt x="3943350" y="4785360"/>
                  </a:lnTo>
                  <a:lnTo>
                    <a:pt x="3954018" y="4785360"/>
                  </a:lnTo>
                  <a:lnTo>
                    <a:pt x="3954018" y="4461510"/>
                  </a:lnTo>
                  <a:lnTo>
                    <a:pt x="5819394" y="4461510"/>
                  </a:lnTo>
                  <a:lnTo>
                    <a:pt x="5819394" y="4785360"/>
                  </a:lnTo>
                  <a:lnTo>
                    <a:pt x="5830062" y="4785360"/>
                  </a:lnTo>
                  <a:lnTo>
                    <a:pt x="5830062" y="4461510"/>
                  </a:lnTo>
                  <a:lnTo>
                    <a:pt x="10692384" y="4461510"/>
                  </a:lnTo>
                  <a:lnTo>
                    <a:pt x="10692384" y="4450842"/>
                  </a:lnTo>
                  <a:lnTo>
                    <a:pt x="5830062" y="4450842"/>
                  </a:lnTo>
                  <a:lnTo>
                    <a:pt x="5830062" y="3458718"/>
                  </a:lnTo>
                  <a:lnTo>
                    <a:pt x="10692384" y="3458718"/>
                  </a:lnTo>
                  <a:lnTo>
                    <a:pt x="10692384" y="3448050"/>
                  </a:lnTo>
                  <a:lnTo>
                    <a:pt x="5830062" y="3448050"/>
                  </a:lnTo>
                  <a:lnTo>
                    <a:pt x="5830062" y="2455926"/>
                  </a:lnTo>
                  <a:lnTo>
                    <a:pt x="10692384" y="2455926"/>
                  </a:lnTo>
                  <a:lnTo>
                    <a:pt x="10692384" y="2445258"/>
                  </a:lnTo>
                  <a:lnTo>
                    <a:pt x="5830062" y="2445258"/>
                  </a:lnTo>
                  <a:lnTo>
                    <a:pt x="5830062" y="1841754"/>
                  </a:lnTo>
                  <a:lnTo>
                    <a:pt x="10692384" y="1841754"/>
                  </a:lnTo>
                  <a:lnTo>
                    <a:pt x="10692384" y="1831086"/>
                  </a:lnTo>
                  <a:lnTo>
                    <a:pt x="5830062" y="1831086"/>
                  </a:lnTo>
                  <a:lnTo>
                    <a:pt x="5830062" y="1226058"/>
                  </a:lnTo>
                  <a:lnTo>
                    <a:pt x="10692384" y="1226058"/>
                  </a:lnTo>
                  <a:lnTo>
                    <a:pt x="10692384" y="1215390"/>
                  </a:lnTo>
                  <a:lnTo>
                    <a:pt x="5830062" y="1215390"/>
                  </a:lnTo>
                  <a:lnTo>
                    <a:pt x="5830062" y="623316"/>
                  </a:lnTo>
                  <a:lnTo>
                    <a:pt x="10692384" y="623316"/>
                  </a:lnTo>
                  <a:lnTo>
                    <a:pt x="10692384" y="589788"/>
                  </a:lnTo>
                  <a:lnTo>
                    <a:pt x="5830062" y="589788"/>
                  </a:lnTo>
                  <a:lnTo>
                    <a:pt x="5830062" y="11430"/>
                  </a:lnTo>
                  <a:lnTo>
                    <a:pt x="10692384" y="11430"/>
                  </a:lnTo>
                  <a:lnTo>
                    <a:pt x="10692384" y="762"/>
                  </a:lnTo>
                  <a:close/>
                </a:path>
              </a:pathLst>
            </a:custGeom>
            <a:solidFill>
              <a:srgbClr val="FFFFFF"/>
            </a:solidFill>
          </p:spPr>
          <p:txBody>
            <a:bodyPr wrap="square" lIns="0" tIns="0" rIns="0" bIns="0" rtlCol="0"/>
            <a:lstStyle/>
            <a:p>
              <a:endParaRPr/>
            </a:p>
          </p:txBody>
        </p:sp>
      </p:grpSp>
      <p:sp>
        <p:nvSpPr>
          <p:cNvPr id="6" name="object 6"/>
          <p:cNvSpPr txBox="1"/>
          <p:nvPr/>
        </p:nvSpPr>
        <p:spPr>
          <a:xfrm>
            <a:off x="113747" y="2018798"/>
            <a:ext cx="1782445" cy="345440"/>
          </a:xfrm>
          <a:prstGeom prst="rect">
            <a:avLst/>
          </a:prstGeom>
        </p:spPr>
        <p:txBody>
          <a:bodyPr vert="horz" wrap="square" lIns="0" tIns="12700" rIns="0" bIns="0" rtlCol="0">
            <a:spAutoFit/>
          </a:bodyPr>
          <a:lstStyle/>
          <a:p>
            <a:pPr marL="12700">
              <a:lnSpc>
                <a:spcPct val="100000"/>
              </a:lnSpc>
              <a:spcBef>
                <a:spcPts val="100"/>
              </a:spcBef>
            </a:pPr>
            <a:r>
              <a:rPr sz="2100" b="1" spc="105" dirty="0">
                <a:solidFill>
                  <a:srgbClr val="FFFFFF"/>
                </a:solidFill>
                <a:latin typeface="Times New Roman"/>
                <a:cs typeface="Times New Roman"/>
              </a:rPr>
              <a:t>O</a:t>
            </a:r>
            <a:r>
              <a:rPr sz="2100" b="1" spc="10" dirty="0">
                <a:solidFill>
                  <a:srgbClr val="FFFFFF"/>
                </a:solidFill>
                <a:latin typeface="Times New Roman"/>
                <a:cs typeface="Times New Roman"/>
              </a:rPr>
              <a:t>P</a:t>
            </a:r>
            <a:r>
              <a:rPr sz="2100" b="1" spc="-145" dirty="0">
                <a:solidFill>
                  <a:srgbClr val="FFFFFF"/>
                </a:solidFill>
                <a:latin typeface="Times New Roman"/>
                <a:cs typeface="Times New Roman"/>
              </a:rPr>
              <a:t>E</a:t>
            </a:r>
            <a:r>
              <a:rPr sz="2100" b="1" spc="-55" dirty="0">
                <a:solidFill>
                  <a:srgbClr val="FFFFFF"/>
                </a:solidFill>
                <a:latin typeface="Times New Roman"/>
                <a:cs typeface="Times New Roman"/>
              </a:rPr>
              <a:t>R</a:t>
            </a:r>
            <a:r>
              <a:rPr sz="2100" b="1" spc="-220" dirty="0">
                <a:solidFill>
                  <a:srgbClr val="FFFFFF"/>
                </a:solidFill>
                <a:latin typeface="Times New Roman"/>
                <a:cs typeface="Times New Roman"/>
              </a:rPr>
              <a:t>A</a:t>
            </a:r>
            <a:r>
              <a:rPr sz="2100" b="1" spc="-105" dirty="0">
                <a:solidFill>
                  <a:srgbClr val="FFFFFF"/>
                </a:solidFill>
                <a:latin typeface="Times New Roman"/>
                <a:cs typeface="Times New Roman"/>
              </a:rPr>
              <a:t>T</a:t>
            </a:r>
            <a:r>
              <a:rPr sz="2100" b="1" spc="-145" dirty="0">
                <a:solidFill>
                  <a:srgbClr val="FFFFFF"/>
                </a:solidFill>
                <a:latin typeface="Times New Roman"/>
                <a:cs typeface="Times New Roman"/>
              </a:rPr>
              <a:t>E</a:t>
            </a:r>
            <a:r>
              <a:rPr sz="2100" b="1" spc="75" dirty="0">
                <a:solidFill>
                  <a:srgbClr val="FFFFFF"/>
                </a:solidFill>
                <a:latin typeface="Times New Roman"/>
                <a:cs typeface="Times New Roman"/>
              </a:rPr>
              <a:t>U</a:t>
            </a:r>
            <a:r>
              <a:rPr sz="2100" b="1" spc="-30" dirty="0">
                <a:solidFill>
                  <a:srgbClr val="FFFFFF"/>
                </a:solidFill>
                <a:latin typeface="Times New Roman"/>
                <a:cs typeface="Times New Roman"/>
              </a:rPr>
              <a:t>R</a:t>
            </a:r>
            <a:r>
              <a:rPr sz="2100" b="1" spc="-65" dirty="0">
                <a:solidFill>
                  <a:srgbClr val="FFFFFF"/>
                </a:solidFill>
                <a:latin typeface="Times New Roman"/>
                <a:cs typeface="Times New Roman"/>
              </a:rPr>
              <a:t>S</a:t>
            </a:r>
            <a:endParaRPr sz="2100">
              <a:latin typeface="Times New Roman"/>
              <a:cs typeface="Times New Roman"/>
            </a:endParaRPr>
          </a:p>
        </p:txBody>
      </p:sp>
      <p:sp>
        <p:nvSpPr>
          <p:cNvPr id="7" name="object 7"/>
          <p:cNvSpPr txBox="1"/>
          <p:nvPr/>
        </p:nvSpPr>
        <p:spPr>
          <a:xfrm>
            <a:off x="2607386" y="1400059"/>
            <a:ext cx="6434455" cy="964565"/>
          </a:xfrm>
          <a:prstGeom prst="rect">
            <a:avLst/>
          </a:prstGeom>
        </p:spPr>
        <p:txBody>
          <a:bodyPr vert="horz" wrap="square" lIns="0" tIns="13970" rIns="0" bIns="0" rtlCol="0">
            <a:spAutoFit/>
          </a:bodyPr>
          <a:lstStyle/>
          <a:p>
            <a:pPr marL="522605">
              <a:lnSpc>
                <a:spcPct val="100000"/>
              </a:lnSpc>
              <a:spcBef>
                <a:spcPts val="110"/>
              </a:spcBef>
            </a:pPr>
            <a:r>
              <a:rPr sz="2450" spc="-30" dirty="0">
                <a:latin typeface="Times New Roman"/>
                <a:cs typeface="Times New Roman"/>
              </a:rPr>
              <a:t>OPERATEUR</a:t>
            </a:r>
            <a:r>
              <a:rPr sz="2450" spc="-145" dirty="0">
                <a:latin typeface="Times New Roman"/>
                <a:cs typeface="Times New Roman"/>
              </a:rPr>
              <a:t> </a:t>
            </a:r>
            <a:r>
              <a:rPr sz="2450" dirty="0">
                <a:latin typeface="Times New Roman"/>
                <a:cs typeface="Times New Roman"/>
              </a:rPr>
              <a:t>ARITHMETRIQUE</a:t>
            </a:r>
            <a:endParaRPr sz="2450">
              <a:latin typeface="Times New Roman"/>
              <a:cs typeface="Times New Roman"/>
            </a:endParaRPr>
          </a:p>
          <a:p>
            <a:pPr marL="12700">
              <a:lnSpc>
                <a:spcPct val="100000"/>
              </a:lnSpc>
              <a:spcBef>
                <a:spcPts val="1920"/>
              </a:spcBef>
              <a:tabLst>
                <a:tab pos="1663064" algn="l"/>
                <a:tab pos="4927600" algn="l"/>
              </a:tabLst>
            </a:pPr>
            <a:r>
              <a:rPr sz="2100" b="1" spc="-85" dirty="0">
                <a:solidFill>
                  <a:srgbClr val="FFFFFF"/>
                </a:solidFill>
                <a:latin typeface="Times New Roman"/>
                <a:cs typeface="Times New Roman"/>
              </a:rPr>
              <a:t>RÔLE	</a:t>
            </a:r>
            <a:r>
              <a:rPr sz="2100" b="1" spc="-105" dirty="0">
                <a:solidFill>
                  <a:srgbClr val="FFFFFF"/>
                </a:solidFill>
                <a:latin typeface="Times New Roman"/>
                <a:cs typeface="Times New Roman"/>
              </a:rPr>
              <a:t>EXEMPLE	</a:t>
            </a:r>
            <a:r>
              <a:rPr sz="2100" b="1" spc="120" dirty="0">
                <a:solidFill>
                  <a:srgbClr val="FFFFFF"/>
                </a:solidFill>
                <a:latin typeface="Times New Roman"/>
                <a:cs typeface="Times New Roman"/>
              </a:rPr>
              <a:t>Description</a:t>
            </a:r>
            <a:endParaRPr sz="2100">
              <a:latin typeface="Times New Roman"/>
              <a:cs typeface="Times New Roman"/>
            </a:endParaRPr>
          </a:p>
        </p:txBody>
      </p:sp>
      <p:sp>
        <p:nvSpPr>
          <p:cNvPr id="8" name="object 8"/>
          <p:cNvSpPr txBox="1"/>
          <p:nvPr/>
        </p:nvSpPr>
        <p:spPr>
          <a:xfrm>
            <a:off x="882410" y="2608673"/>
            <a:ext cx="245745" cy="559435"/>
          </a:xfrm>
          <a:prstGeom prst="rect">
            <a:avLst/>
          </a:prstGeom>
        </p:spPr>
        <p:txBody>
          <a:bodyPr vert="horz" wrap="square" lIns="0" tIns="12700" rIns="0" bIns="0" rtlCol="0">
            <a:spAutoFit/>
          </a:bodyPr>
          <a:lstStyle/>
          <a:p>
            <a:pPr>
              <a:lnSpc>
                <a:spcPct val="100000"/>
              </a:lnSpc>
              <a:spcBef>
                <a:spcPts val="100"/>
              </a:spcBef>
            </a:pPr>
            <a:r>
              <a:rPr sz="3500" b="1" spc="-65" dirty="0">
                <a:latin typeface="Times New Roman"/>
                <a:cs typeface="Times New Roman"/>
              </a:rPr>
              <a:t>+</a:t>
            </a:r>
            <a:endParaRPr sz="3500">
              <a:latin typeface="Times New Roman"/>
              <a:cs typeface="Times New Roman"/>
            </a:endParaRPr>
          </a:p>
        </p:txBody>
      </p:sp>
      <p:sp>
        <p:nvSpPr>
          <p:cNvPr id="9" name="object 9"/>
          <p:cNvSpPr txBox="1"/>
          <p:nvPr/>
        </p:nvSpPr>
        <p:spPr>
          <a:xfrm>
            <a:off x="2451664" y="2725916"/>
            <a:ext cx="3070860" cy="345440"/>
          </a:xfrm>
          <a:prstGeom prst="rect">
            <a:avLst/>
          </a:prstGeom>
        </p:spPr>
        <p:txBody>
          <a:bodyPr vert="horz" wrap="square" lIns="0" tIns="12700" rIns="0" bIns="0" rtlCol="0">
            <a:spAutoFit/>
          </a:bodyPr>
          <a:lstStyle/>
          <a:p>
            <a:pPr marL="12700">
              <a:lnSpc>
                <a:spcPct val="100000"/>
              </a:lnSpc>
              <a:spcBef>
                <a:spcPts val="100"/>
              </a:spcBef>
              <a:tabLst>
                <a:tab pos="1809750" algn="l"/>
              </a:tabLst>
            </a:pPr>
            <a:r>
              <a:rPr sz="2100" spc="75" dirty="0">
                <a:latin typeface="Times New Roman"/>
                <a:cs typeface="Times New Roman"/>
              </a:rPr>
              <a:t>Addition	</a:t>
            </a:r>
            <a:r>
              <a:rPr sz="2100" spc="-45" dirty="0">
                <a:latin typeface="Times New Roman"/>
                <a:cs typeface="Times New Roman"/>
              </a:rPr>
              <a:t>5+5 </a:t>
            </a:r>
            <a:r>
              <a:rPr sz="2100" spc="80" dirty="0">
                <a:latin typeface="Times New Roman"/>
                <a:cs typeface="Times New Roman"/>
              </a:rPr>
              <a:t>vaut</a:t>
            </a:r>
            <a:r>
              <a:rPr sz="2100" spc="-145" dirty="0">
                <a:latin typeface="Times New Roman"/>
                <a:cs typeface="Times New Roman"/>
              </a:rPr>
              <a:t> </a:t>
            </a:r>
            <a:r>
              <a:rPr sz="2100" spc="-165" dirty="0">
                <a:latin typeface="Times New Roman"/>
                <a:cs typeface="Times New Roman"/>
              </a:rPr>
              <a:t>10</a:t>
            </a:r>
            <a:endParaRPr sz="2100">
              <a:latin typeface="Times New Roman"/>
              <a:cs typeface="Times New Roman"/>
            </a:endParaRPr>
          </a:p>
        </p:txBody>
      </p:sp>
      <p:sp>
        <p:nvSpPr>
          <p:cNvPr id="10" name="object 10"/>
          <p:cNvSpPr txBox="1"/>
          <p:nvPr/>
        </p:nvSpPr>
        <p:spPr>
          <a:xfrm>
            <a:off x="7223182" y="2733509"/>
            <a:ext cx="2118995" cy="332740"/>
          </a:xfrm>
          <a:prstGeom prst="rect">
            <a:avLst/>
          </a:prstGeom>
        </p:spPr>
        <p:txBody>
          <a:bodyPr vert="horz" wrap="square" lIns="0" tIns="14604" rIns="0" bIns="0" rtlCol="0">
            <a:spAutoFit/>
          </a:bodyPr>
          <a:lstStyle/>
          <a:p>
            <a:pPr marL="12700">
              <a:lnSpc>
                <a:spcPct val="100000"/>
              </a:lnSpc>
              <a:spcBef>
                <a:spcPts val="114"/>
              </a:spcBef>
            </a:pPr>
            <a:r>
              <a:rPr sz="2000" spc="90" dirty="0">
                <a:latin typeface="Times New Roman"/>
                <a:cs typeface="Times New Roman"/>
              </a:rPr>
              <a:t>Somme </a:t>
            </a:r>
            <a:r>
              <a:rPr sz="2000" spc="80" dirty="0">
                <a:latin typeface="Times New Roman"/>
                <a:cs typeface="Times New Roman"/>
              </a:rPr>
              <a:t>des</a:t>
            </a:r>
            <a:r>
              <a:rPr sz="2000" spc="-360" dirty="0">
                <a:latin typeface="Times New Roman"/>
                <a:cs typeface="Times New Roman"/>
              </a:rPr>
              <a:t> </a:t>
            </a:r>
            <a:r>
              <a:rPr sz="2000" spc="55" dirty="0">
                <a:latin typeface="Times New Roman"/>
                <a:cs typeface="Times New Roman"/>
              </a:rPr>
              <a:t>valeurs</a:t>
            </a:r>
            <a:endParaRPr sz="2000">
              <a:latin typeface="Times New Roman"/>
              <a:cs typeface="Times New Roman"/>
            </a:endParaRPr>
          </a:p>
        </p:txBody>
      </p:sp>
      <p:sp>
        <p:nvSpPr>
          <p:cNvPr id="11" name="object 11"/>
          <p:cNvSpPr txBox="1"/>
          <p:nvPr/>
        </p:nvSpPr>
        <p:spPr>
          <a:xfrm>
            <a:off x="2238226" y="3234963"/>
            <a:ext cx="1479550" cy="345440"/>
          </a:xfrm>
          <a:prstGeom prst="rect">
            <a:avLst/>
          </a:prstGeom>
        </p:spPr>
        <p:txBody>
          <a:bodyPr vert="horz" wrap="square" lIns="0" tIns="12700" rIns="0" bIns="0" rtlCol="0">
            <a:spAutoFit/>
          </a:bodyPr>
          <a:lstStyle/>
          <a:p>
            <a:pPr marL="12700">
              <a:lnSpc>
                <a:spcPct val="100000"/>
              </a:lnSpc>
              <a:spcBef>
                <a:spcPts val="100"/>
              </a:spcBef>
            </a:pPr>
            <a:r>
              <a:rPr sz="2100" spc="75" dirty="0">
                <a:latin typeface="Times New Roman"/>
                <a:cs typeface="Times New Roman"/>
              </a:rPr>
              <a:t>Soustraction</a:t>
            </a:r>
            <a:endParaRPr sz="2100">
              <a:latin typeface="Times New Roman"/>
              <a:cs typeface="Times New Roman"/>
            </a:endParaRPr>
          </a:p>
        </p:txBody>
      </p:sp>
      <p:sp>
        <p:nvSpPr>
          <p:cNvPr id="12" name="object 12"/>
          <p:cNvSpPr txBox="1"/>
          <p:nvPr/>
        </p:nvSpPr>
        <p:spPr>
          <a:xfrm>
            <a:off x="4318559" y="3341616"/>
            <a:ext cx="1135380" cy="345440"/>
          </a:xfrm>
          <a:prstGeom prst="rect">
            <a:avLst/>
          </a:prstGeom>
        </p:spPr>
        <p:txBody>
          <a:bodyPr vert="horz" wrap="square" lIns="0" tIns="12700" rIns="0" bIns="0" rtlCol="0">
            <a:spAutoFit/>
          </a:bodyPr>
          <a:lstStyle/>
          <a:p>
            <a:pPr marL="12700">
              <a:lnSpc>
                <a:spcPct val="100000"/>
              </a:lnSpc>
              <a:spcBef>
                <a:spcPts val="100"/>
              </a:spcBef>
            </a:pPr>
            <a:r>
              <a:rPr sz="2100" spc="-25" dirty="0">
                <a:latin typeface="Times New Roman"/>
                <a:cs typeface="Times New Roman"/>
              </a:rPr>
              <a:t>7-3 </a:t>
            </a:r>
            <a:r>
              <a:rPr sz="2100" spc="75" dirty="0">
                <a:latin typeface="Times New Roman"/>
                <a:cs typeface="Times New Roman"/>
              </a:rPr>
              <a:t>vaut</a:t>
            </a:r>
            <a:r>
              <a:rPr sz="2100" spc="-150" dirty="0">
                <a:latin typeface="Times New Roman"/>
                <a:cs typeface="Times New Roman"/>
              </a:rPr>
              <a:t> </a:t>
            </a:r>
            <a:r>
              <a:rPr sz="2100" spc="60" dirty="0">
                <a:latin typeface="Times New Roman"/>
                <a:cs typeface="Times New Roman"/>
              </a:rPr>
              <a:t>4</a:t>
            </a:r>
            <a:endParaRPr sz="2100">
              <a:latin typeface="Times New Roman"/>
              <a:cs typeface="Times New Roman"/>
            </a:endParaRPr>
          </a:p>
        </p:txBody>
      </p:sp>
      <p:sp>
        <p:nvSpPr>
          <p:cNvPr id="13" name="object 13"/>
          <p:cNvSpPr txBox="1"/>
          <p:nvPr/>
        </p:nvSpPr>
        <p:spPr>
          <a:xfrm>
            <a:off x="5996885" y="3347709"/>
            <a:ext cx="4570730" cy="332740"/>
          </a:xfrm>
          <a:prstGeom prst="rect">
            <a:avLst/>
          </a:prstGeom>
        </p:spPr>
        <p:txBody>
          <a:bodyPr vert="horz" wrap="square" lIns="0" tIns="14604" rIns="0" bIns="0" rtlCol="0">
            <a:spAutoFit/>
          </a:bodyPr>
          <a:lstStyle/>
          <a:p>
            <a:pPr marL="38100">
              <a:lnSpc>
                <a:spcPct val="100000"/>
              </a:lnSpc>
              <a:spcBef>
                <a:spcPts val="114"/>
              </a:spcBef>
            </a:pPr>
            <a:r>
              <a:rPr sz="2000" spc="80" dirty="0">
                <a:latin typeface="Times New Roman"/>
                <a:cs typeface="Times New Roman"/>
              </a:rPr>
              <a:t>Soustraction</a:t>
            </a:r>
            <a:r>
              <a:rPr sz="2000" spc="-110" dirty="0">
                <a:latin typeface="Times New Roman"/>
                <a:cs typeface="Times New Roman"/>
              </a:rPr>
              <a:t> </a:t>
            </a:r>
            <a:r>
              <a:rPr sz="2000" spc="100" dirty="0">
                <a:latin typeface="Times New Roman"/>
                <a:cs typeface="Times New Roman"/>
              </a:rPr>
              <a:t>de</a:t>
            </a:r>
            <a:r>
              <a:rPr sz="2000" spc="-40" dirty="0">
                <a:latin typeface="Times New Roman"/>
                <a:cs typeface="Times New Roman"/>
              </a:rPr>
              <a:t> </a:t>
            </a:r>
            <a:r>
              <a:rPr sz="2000" spc="40" dirty="0">
                <a:latin typeface="Times New Roman"/>
                <a:cs typeface="Times New Roman"/>
              </a:rPr>
              <a:t>la</a:t>
            </a:r>
            <a:r>
              <a:rPr sz="2000" spc="-65" dirty="0">
                <a:latin typeface="Times New Roman"/>
                <a:cs typeface="Times New Roman"/>
              </a:rPr>
              <a:t> </a:t>
            </a:r>
            <a:r>
              <a:rPr sz="2000" spc="45" dirty="0">
                <a:latin typeface="Times New Roman"/>
                <a:cs typeface="Times New Roman"/>
              </a:rPr>
              <a:t>2</a:t>
            </a:r>
            <a:r>
              <a:rPr sz="2025" spc="67" baseline="24691" dirty="0">
                <a:latin typeface="Times New Roman"/>
                <a:cs typeface="Times New Roman"/>
              </a:rPr>
              <a:t>ème</a:t>
            </a:r>
            <a:r>
              <a:rPr sz="2025" spc="112" baseline="24691" dirty="0">
                <a:latin typeface="Times New Roman"/>
                <a:cs typeface="Times New Roman"/>
              </a:rPr>
              <a:t> </a:t>
            </a:r>
            <a:r>
              <a:rPr sz="2000" spc="60" dirty="0">
                <a:latin typeface="Times New Roman"/>
                <a:cs typeface="Times New Roman"/>
              </a:rPr>
              <a:t>valeur</a:t>
            </a:r>
            <a:r>
              <a:rPr sz="2000" spc="-110" dirty="0">
                <a:latin typeface="Times New Roman"/>
                <a:cs typeface="Times New Roman"/>
              </a:rPr>
              <a:t> </a:t>
            </a:r>
            <a:r>
              <a:rPr sz="2000" spc="105" dirty="0">
                <a:latin typeface="Times New Roman"/>
                <a:cs typeface="Times New Roman"/>
              </a:rPr>
              <a:t>dans</a:t>
            </a:r>
            <a:r>
              <a:rPr sz="2000" spc="-55" dirty="0">
                <a:latin typeface="Times New Roman"/>
                <a:cs typeface="Times New Roman"/>
              </a:rPr>
              <a:t> </a:t>
            </a:r>
            <a:r>
              <a:rPr sz="2000" spc="40" dirty="0">
                <a:latin typeface="Times New Roman"/>
                <a:cs typeface="Times New Roman"/>
              </a:rPr>
              <a:t>la</a:t>
            </a:r>
            <a:r>
              <a:rPr sz="2000" spc="-65" dirty="0">
                <a:latin typeface="Times New Roman"/>
                <a:cs typeface="Times New Roman"/>
              </a:rPr>
              <a:t> </a:t>
            </a:r>
            <a:r>
              <a:rPr sz="2000" spc="-40" dirty="0">
                <a:latin typeface="Times New Roman"/>
                <a:cs typeface="Times New Roman"/>
              </a:rPr>
              <a:t>1ère</a:t>
            </a:r>
            <a:endParaRPr sz="2000">
              <a:latin typeface="Times New Roman"/>
              <a:cs typeface="Times New Roman"/>
            </a:endParaRPr>
          </a:p>
        </p:txBody>
      </p:sp>
      <p:sp>
        <p:nvSpPr>
          <p:cNvPr id="14" name="object 14"/>
          <p:cNvSpPr txBox="1"/>
          <p:nvPr/>
        </p:nvSpPr>
        <p:spPr>
          <a:xfrm>
            <a:off x="906746" y="3143986"/>
            <a:ext cx="196215" cy="1254125"/>
          </a:xfrm>
          <a:prstGeom prst="rect">
            <a:avLst/>
          </a:prstGeom>
        </p:spPr>
        <p:txBody>
          <a:bodyPr vert="horz" wrap="square" lIns="0" tIns="93345" rIns="0" bIns="0" rtlCol="0">
            <a:spAutoFit/>
          </a:bodyPr>
          <a:lstStyle/>
          <a:p>
            <a:pPr marL="19685">
              <a:lnSpc>
                <a:spcPct val="100000"/>
              </a:lnSpc>
              <a:spcBef>
                <a:spcPts val="735"/>
              </a:spcBef>
            </a:pPr>
            <a:r>
              <a:rPr sz="3500" b="1" spc="55" dirty="0">
                <a:latin typeface="Times New Roman"/>
                <a:cs typeface="Times New Roman"/>
              </a:rPr>
              <a:t>-</a:t>
            </a:r>
            <a:endParaRPr sz="3500">
              <a:latin typeface="Times New Roman"/>
              <a:cs typeface="Times New Roman"/>
            </a:endParaRPr>
          </a:p>
          <a:p>
            <a:pPr>
              <a:lnSpc>
                <a:spcPct val="100000"/>
              </a:lnSpc>
              <a:spcBef>
                <a:spcPts val="635"/>
              </a:spcBef>
            </a:pPr>
            <a:r>
              <a:rPr sz="3500" b="1" spc="-210" dirty="0">
                <a:latin typeface="Times New Roman"/>
                <a:cs typeface="Times New Roman"/>
              </a:rPr>
              <a:t>*</a:t>
            </a:r>
            <a:endParaRPr sz="3500">
              <a:latin typeface="Times New Roman"/>
              <a:cs typeface="Times New Roman"/>
            </a:endParaRPr>
          </a:p>
        </p:txBody>
      </p:sp>
      <p:sp>
        <p:nvSpPr>
          <p:cNvPr id="15" name="object 15"/>
          <p:cNvSpPr txBox="1"/>
          <p:nvPr/>
        </p:nvSpPr>
        <p:spPr>
          <a:xfrm>
            <a:off x="2137693" y="3849101"/>
            <a:ext cx="1679575" cy="345440"/>
          </a:xfrm>
          <a:prstGeom prst="rect">
            <a:avLst/>
          </a:prstGeom>
        </p:spPr>
        <p:txBody>
          <a:bodyPr vert="horz" wrap="square" lIns="0" tIns="12700" rIns="0" bIns="0" rtlCol="0">
            <a:spAutoFit/>
          </a:bodyPr>
          <a:lstStyle/>
          <a:p>
            <a:pPr marL="12700">
              <a:lnSpc>
                <a:spcPct val="100000"/>
              </a:lnSpc>
              <a:spcBef>
                <a:spcPts val="100"/>
              </a:spcBef>
            </a:pPr>
            <a:r>
              <a:rPr sz="2100" spc="65" dirty="0">
                <a:latin typeface="Times New Roman"/>
                <a:cs typeface="Times New Roman"/>
              </a:rPr>
              <a:t>Multiplication</a:t>
            </a:r>
            <a:endParaRPr sz="2100">
              <a:latin typeface="Times New Roman"/>
              <a:cs typeface="Times New Roman"/>
            </a:endParaRPr>
          </a:p>
        </p:txBody>
      </p:sp>
      <p:sp>
        <p:nvSpPr>
          <p:cNvPr id="16" name="object 16"/>
          <p:cNvSpPr txBox="1"/>
          <p:nvPr/>
        </p:nvSpPr>
        <p:spPr>
          <a:xfrm>
            <a:off x="4303192" y="3955754"/>
            <a:ext cx="1166495" cy="345440"/>
          </a:xfrm>
          <a:prstGeom prst="rect">
            <a:avLst/>
          </a:prstGeom>
        </p:spPr>
        <p:txBody>
          <a:bodyPr vert="horz" wrap="square" lIns="0" tIns="12700" rIns="0" bIns="0" rtlCol="0">
            <a:spAutoFit/>
          </a:bodyPr>
          <a:lstStyle/>
          <a:p>
            <a:pPr marL="12700">
              <a:lnSpc>
                <a:spcPct val="100000"/>
              </a:lnSpc>
              <a:spcBef>
                <a:spcPts val="100"/>
              </a:spcBef>
            </a:pPr>
            <a:r>
              <a:rPr sz="2100" spc="-85" dirty="0">
                <a:latin typeface="Times New Roman"/>
                <a:cs typeface="Times New Roman"/>
              </a:rPr>
              <a:t>2</a:t>
            </a:r>
            <a:r>
              <a:rPr sz="2100" b="1" spc="-85" dirty="0">
                <a:latin typeface="Times New Roman"/>
                <a:cs typeface="Times New Roman"/>
              </a:rPr>
              <a:t>*</a:t>
            </a:r>
            <a:r>
              <a:rPr sz="2100" spc="-85" dirty="0">
                <a:latin typeface="Times New Roman"/>
                <a:cs typeface="Times New Roman"/>
              </a:rPr>
              <a:t>3 </a:t>
            </a:r>
            <a:r>
              <a:rPr sz="2100" spc="80" dirty="0">
                <a:latin typeface="Times New Roman"/>
                <a:cs typeface="Times New Roman"/>
              </a:rPr>
              <a:t>vaut</a:t>
            </a:r>
            <a:r>
              <a:rPr sz="2100" spc="-60" dirty="0">
                <a:latin typeface="Times New Roman"/>
                <a:cs typeface="Times New Roman"/>
              </a:rPr>
              <a:t> </a:t>
            </a:r>
            <a:r>
              <a:rPr sz="2100" spc="85" dirty="0">
                <a:latin typeface="Times New Roman"/>
                <a:cs typeface="Times New Roman"/>
              </a:rPr>
              <a:t>6</a:t>
            </a:r>
            <a:endParaRPr sz="2100">
              <a:latin typeface="Times New Roman"/>
              <a:cs typeface="Times New Roman"/>
            </a:endParaRPr>
          </a:p>
        </p:txBody>
      </p:sp>
      <p:sp>
        <p:nvSpPr>
          <p:cNvPr id="17" name="object 17"/>
          <p:cNvSpPr txBox="1"/>
          <p:nvPr/>
        </p:nvSpPr>
        <p:spPr>
          <a:xfrm>
            <a:off x="7221682" y="3963410"/>
            <a:ext cx="2118995" cy="332740"/>
          </a:xfrm>
          <a:prstGeom prst="rect">
            <a:avLst/>
          </a:prstGeom>
        </p:spPr>
        <p:txBody>
          <a:bodyPr vert="horz" wrap="square" lIns="0" tIns="14604" rIns="0" bIns="0" rtlCol="0">
            <a:spAutoFit/>
          </a:bodyPr>
          <a:lstStyle/>
          <a:p>
            <a:pPr marL="12700">
              <a:lnSpc>
                <a:spcPct val="100000"/>
              </a:lnSpc>
              <a:spcBef>
                <a:spcPts val="114"/>
              </a:spcBef>
            </a:pPr>
            <a:r>
              <a:rPr sz="2000" spc="95" dirty="0">
                <a:latin typeface="Times New Roman"/>
                <a:cs typeface="Times New Roman"/>
              </a:rPr>
              <a:t>Produit </a:t>
            </a:r>
            <a:r>
              <a:rPr sz="2000" spc="85" dirty="0">
                <a:latin typeface="Times New Roman"/>
                <a:cs typeface="Times New Roman"/>
              </a:rPr>
              <a:t>des</a:t>
            </a:r>
            <a:r>
              <a:rPr sz="2000" spc="-380" dirty="0">
                <a:latin typeface="Times New Roman"/>
                <a:cs typeface="Times New Roman"/>
              </a:rPr>
              <a:t> </a:t>
            </a:r>
            <a:r>
              <a:rPr sz="2000" spc="55" dirty="0">
                <a:latin typeface="Times New Roman"/>
                <a:cs typeface="Times New Roman"/>
              </a:rPr>
              <a:t>valeurs</a:t>
            </a:r>
            <a:endParaRPr sz="2000">
              <a:latin typeface="Times New Roman"/>
              <a:cs typeface="Times New Roman"/>
            </a:endParaRPr>
          </a:p>
        </p:txBody>
      </p:sp>
      <p:sp>
        <p:nvSpPr>
          <p:cNvPr id="18" name="object 18"/>
          <p:cNvSpPr txBox="1"/>
          <p:nvPr/>
        </p:nvSpPr>
        <p:spPr>
          <a:xfrm>
            <a:off x="914351" y="4454107"/>
            <a:ext cx="179705" cy="559435"/>
          </a:xfrm>
          <a:prstGeom prst="rect">
            <a:avLst/>
          </a:prstGeom>
        </p:spPr>
        <p:txBody>
          <a:bodyPr vert="horz" wrap="square" lIns="0" tIns="12700" rIns="0" bIns="0" rtlCol="0">
            <a:spAutoFit/>
          </a:bodyPr>
          <a:lstStyle/>
          <a:p>
            <a:pPr>
              <a:lnSpc>
                <a:spcPct val="100000"/>
              </a:lnSpc>
              <a:spcBef>
                <a:spcPts val="100"/>
              </a:spcBef>
            </a:pPr>
            <a:r>
              <a:rPr sz="3500" b="1" spc="434" dirty="0">
                <a:latin typeface="Times New Roman"/>
                <a:cs typeface="Times New Roman"/>
              </a:rPr>
              <a:t>/</a:t>
            </a:r>
            <a:endParaRPr sz="3500">
              <a:latin typeface="Times New Roman"/>
              <a:cs typeface="Times New Roman"/>
            </a:endParaRPr>
          </a:p>
        </p:txBody>
      </p:sp>
      <p:sp>
        <p:nvSpPr>
          <p:cNvPr id="19" name="object 19"/>
          <p:cNvSpPr txBox="1"/>
          <p:nvPr/>
        </p:nvSpPr>
        <p:spPr>
          <a:xfrm>
            <a:off x="2483569" y="4464801"/>
            <a:ext cx="989330" cy="345440"/>
          </a:xfrm>
          <a:prstGeom prst="rect">
            <a:avLst/>
          </a:prstGeom>
        </p:spPr>
        <p:txBody>
          <a:bodyPr vert="horz" wrap="square" lIns="0" tIns="12700" rIns="0" bIns="0" rtlCol="0">
            <a:spAutoFit/>
          </a:bodyPr>
          <a:lstStyle/>
          <a:p>
            <a:pPr marL="12700">
              <a:lnSpc>
                <a:spcPct val="100000"/>
              </a:lnSpc>
              <a:spcBef>
                <a:spcPts val="100"/>
              </a:spcBef>
            </a:pPr>
            <a:r>
              <a:rPr sz="2100" spc="55" dirty="0">
                <a:latin typeface="Times New Roman"/>
                <a:cs typeface="Times New Roman"/>
              </a:rPr>
              <a:t>D</a:t>
            </a:r>
            <a:r>
              <a:rPr sz="2100" spc="-20" dirty="0">
                <a:latin typeface="Times New Roman"/>
                <a:cs typeface="Times New Roman"/>
              </a:rPr>
              <a:t>i</a:t>
            </a:r>
            <a:r>
              <a:rPr sz="2100" spc="-30" dirty="0">
                <a:latin typeface="Times New Roman"/>
                <a:cs typeface="Times New Roman"/>
              </a:rPr>
              <a:t>v</a:t>
            </a:r>
            <a:r>
              <a:rPr sz="2100" dirty="0">
                <a:latin typeface="Times New Roman"/>
                <a:cs typeface="Times New Roman"/>
              </a:rPr>
              <a:t>i</a:t>
            </a:r>
            <a:r>
              <a:rPr sz="2100" spc="40" dirty="0">
                <a:latin typeface="Times New Roman"/>
                <a:cs typeface="Times New Roman"/>
              </a:rPr>
              <a:t>s</a:t>
            </a:r>
            <a:r>
              <a:rPr sz="2100" spc="20" dirty="0">
                <a:latin typeface="Times New Roman"/>
                <a:cs typeface="Times New Roman"/>
              </a:rPr>
              <a:t>i</a:t>
            </a:r>
            <a:r>
              <a:rPr sz="2100" spc="80" dirty="0">
                <a:latin typeface="Times New Roman"/>
                <a:cs typeface="Times New Roman"/>
              </a:rPr>
              <a:t>o</a:t>
            </a:r>
            <a:r>
              <a:rPr sz="2100" spc="170" dirty="0">
                <a:latin typeface="Times New Roman"/>
                <a:cs typeface="Times New Roman"/>
              </a:rPr>
              <a:t>n</a:t>
            </a:r>
            <a:endParaRPr sz="2100">
              <a:latin typeface="Times New Roman"/>
              <a:cs typeface="Times New Roman"/>
            </a:endParaRPr>
          </a:p>
        </p:txBody>
      </p:sp>
      <p:sp>
        <p:nvSpPr>
          <p:cNvPr id="20" name="object 20"/>
          <p:cNvSpPr txBox="1"/>
          <p:nvPr/>
        </p:nvSpPr>
        <p:spPr>
          <a:xfrm>
            <a:off x="4682796" y="4764968"/>
            <a:ext cx="405765" cy="345440"/>
          </a:xfrm>
          <a:prstGeom prst="rect">
            <a:avLst/>
          </a:prstGeom>
        </p:spPr>
        <p:txBody>
          <a:bodyPr vert="horz" wrap="square" lIns="0" tIns="12700" rIns="0" bIns="0" rtlCol="0">
            <a:spAutoFit/>
          </a:bodyPr>
          <a:lstStyle/>
          <a:p>
            <a:pPr marL="12700">
              <a:lnSpc>
                <a:spcPct val="100000"/>
              </a:lnSpc>
              <a:spcBef>
                <a:spcPts val="100"/>
              </a:spcBef>
            </a:pPr>
            <a:r>
              <a:rPr sz="2100" spc="55" dirty="0">
                <a:latin typeface="Times New Roman"/>
                <a:cs typeface="Times New Roman"/>
              </a:rPr>
              <a:t>4</a:t>
            </a:r>
            <a:r>
              <a:rPr sz="2100" spc="275" dirty="0">
                <a:latin typeface="Times New Roman"/>
                <a:cs typeface="Times New Roman"/>
              </a:rPr>
              <a:t>/</a:t>
            </a:r>
            <a:r>
              <a:rPr sz="2100" spc="-35" dirty="0">
                <a:latin typeface="Times New Roman"/>
                <a:cs typeface="Times New Roman"/>
              </a:rPr>
              <a:t>2</a:t>
            </a:r>
            <a:endParaRPr sz="2100">
              <a:latin typeface="Times New Roman"/>
              <a:cs typeface="Times New Roman"/>
            </a:endParaRPr>
          </a:p>
        </p:txBody>
      </p:sp>
      <p:sp>
        <p:nvSpPr>
          <p:cNvPr id="21" name="object 21"/>
          <p:cNvSpPr txBox="1"/>
          <p:nvPr/>
        </p:nvSpPr>
        <p:spPr>
          <a:xfrm>
            <a:off x="808651" y="5650500"/>
            <a:ext cx="391160" cy="559435"/>
          </a:xfrm>
          <a:prstGeom prst="rect">
            <a:avLst/>
          </a:prstGeom>
        </p:spPr>
        <p:txBody>
          <a:bodyPr vert="horz" wrap="square" lIns="0" tIns="12700" rIns="0" bIns="0" rtlCol="0">
            <a:spAutoFit/>
          </a:bodyPr>
          <a:lstStyle/>
          <a:p>
            <a:pPr marL="12700">
              <a:lnSpc>
                <a:spcPct val="100000"/>
              </a:lnSpc>
              <a:spcBef>
                <a:spcPts val="100"/>
              </a:spcBef>
            </a:pPr>
            <a:r>
              <a:rPr sz="3500" b="1" spc="-625" dirty="0">
                <a:latin typeface="Times New Roman"/>
                <a:cs typeface="Times New Roman"/>
              </a:rPr>
              <a:t>%</a:t>
            </a:r>
            <a:endParaRPr sz="3500">
              <a:latin typeface="Times New Roman"/>
              <a:cs typeface="Times New Roman"/>
            </a:endParaRPr>
          </a:p>
        </p:txBody>
      </p:sp>
      <p:sp>
        <p:nvSpPr>
          <p:cNvPr id="22" name="object 22"/>
          <p:cNvSpPr txBox="1"/>
          <p:nvPr/>
        </p:nvSpPr>
        <p:spPr>
          <a:xfrm>
            <a:off x="2514041" y="5767825"/>
            <a:ext cx="930275" cy="345440"/>
          </a:xfrm>
          <a:prstGeom prst="rect">
            <a:avLst/>
          </a:prstGeom>
        </p:spPr>
        <p:txBody>
          <a:bodyPr vert="horz" wrap="square" lIns="0" tIns="12700" rIns="0" bIns="0" rtlCol="0">
            <a:spAutoFit/>
          </a:bodyPr>
          <a:lstStyle/>
          <a:p>
            <a:pPr marL="12700">
              <a:lnSpc>
                <a:spcPct val="100000"/>
              </a:lnSpc>
              <a:spcBef>
                <a:spcPts val="100"/>
              </a:spcBef>
            </a:pPr>
            <a:r>
              <a:rPr sz="2100" spc="-5" dirty="0">
                <a:latin typeface="Times New Roman"/>
                <a:cs typeface="Times New Roman"/>
              </a:rPr>
              <a:t>M</a:t>
            </a:r>
            <a:r>
              <a:rPr sz="2100" spc="80" dirty="0">
                <a:latin typeface="Times New Roman"/>
                <a:cs typeface="Times New Roman"/>
              </a:rPr>
              <a:t>o</a:t>
            </a:r>
            <a:r>
              <a:rPr sz="2100" spc="120" dirty="0">
                <a:latin typeface="Times New Roman"/>
                <a:cs typeface="Times New Roman"/>
              </a:rPr>
              <a:t>d</a:t>
            </a:r>
            <a:r>
              <a:rPr sz="2100" spc="165" dirty="0">
                <a:latin typeface="Times New Roman"/>
                <a:cs typeface="Times New Roman"/>
              </a:rPr>
              <a:t>u</a:t>
            </a:r>
            <a:r>
              <a:rPr sz="2100" dirty="0">
                <a:latin typeface="Times New Roman"/>
                <a:cs typeface="Times New Roman"/>
              </a:rPr>
              <a:t>l</a:t>
            </a:r>
            <a:r>
              <a:rPr sz="2100" spc="85" dirty="0">
                <a:latin typeface="Times New Roman"/>
                <a:cs typeface="Times New Roman"/>
              </a:rPr>
              <a:t>o</a:t>
            </a:r>
            <a:endParaRPr sz="2100">
              <a:latin typeface="Times New Roman"/>
              <a:cs typeface="Times New Roman"/>
            </a:endParaRPr>
          </a:p>
        </p:txBody>
      </p:sp>
      <p:sp>
        <p:nvSpPr>
          <p:cNvPr id="23" name="object 23"/>
          <p:cNvSpPr txBox="1"/>
          <p:nvPr/>
        </p:nvSpPr>
        <p:spPr>
          <a:xfrm>
            <a:off x="4244920" y="5767825"/>
            <a:ext cx="1283335" cy="345440"/>
          </a:xfrm>
          <a:prstGeom prst="rect">
            <a:avLst/>
          </a:prstGeom>
        </p:spPr>
        <p:txBody>
          <a:bodyPr vert="horz" wrap="square" lIns="0" tIns="12700" rIns="0" bIns="0" rtlCol="0">
            <a:spAutoFit/>
          </a:bodyPr>
          <a:lstStyle/>
          <a:p>
            <a:pPr marL="12700">
              <a:lnSpc>
                <a:spcPct val="100000"/>
              </a:lnSpc>
              <a:spcBef>
                <a:spcPts val="100"/>
              </a:spcBef>
            </a:pPr>
            <a:r>
              <a:rPr sz="2100" spc="-229" dirty="0">
                <a:latin typeface="Times New Roman"/>
                <a:cs typeface="Times New Roman"/>
              </a:rPr>
              <a:t>11%3 </a:t>
            </a:r>
            <a:r>
              <a:rPr sz="2100" spc="75" dirty="0">
                <a:latin typeface="Times New Roman"/>
                <a:cs typeface="Times New Roman"/>
              </a:rPr>
              <a:t>vaut</a:t>
            </a:r>
            <a:r>
              <a:rPr sz="2100" spc="-240" dirty="0">
                <a:latin typeface="Times New Roman"/>
                <a:cs typeface="Times New Roman"/>
              </a:rPr>
              <a:t> </a:t>
            </a:r>
            <a:r>
              <a:rPr sz="2100" spc="-35" dirty="0">
                <a:latin typeface="Times New Roman"/>
                <a:cs typeface="Times New Roman"/>
              </a:rPr>
              <a:t>2</a:t>
            </a:r>
            <a:endParaRPr sz="2100">
              <a:latin typeface="Times New Roman"/>
              <a:cs typeface="Times New Roman"/>
            </a:endParaRPr>
          </a:p>
        </p:txBody>
      </p:sp>
      <p:sp>
        <p:nvSpPr>
          <p:cNvPr id="24" name="object 24"/>
          <p:cNvSpPr txBox="1"/>
          <p:nvPr/>
        </p:nvSpPr>
        <p:spPr>
          <a:xfrm>
            <a:off x="2521724" y="6468822"/>
            <a:ext cx="914400" cy="345440"/>
          </a:xfrm>
          <a:prstGeom prst="rect">
            <a:avLst/>
          </a:prstGeom>
        </p:spPr>
        <p:txBody>
          <a:bodyPr vert="horz" wrap="square" lIns="0" tIns="12700" rIns="0" bIns="0" rtlCol="0">
            <a:spAutoFit/>
          </a:bodyPr>
          <a:lstStyle/>
          <a:p>
            <a:pPr marL="12700">
              <a:lnSpc>
                <a:spcPct val="100000"/>
              </a:lnSpc>
              <a:spcBef>
                <a:spcPts val="100"/>
              </a:spcBef>
            </a:pPr>
            <a:r>
              <a:rPr sz="2100" spc="-20" dirty="0">
                <a:latin typeface="Times New Roman"/>
                <a:cs typeface="Times New Roman"/>
              </a:rPr>
              <a:t>P</a:t>
            </a:r>
            <a:r>
              <a:rPr sz="2100" spc="100" dirty="0">
                <a:latin typeface="Times New Roman"/>
                <a:cs typeface="Times New Roman"/>
              </a:rPr>
              <a:t>o</a:t>
            </a:r>
            <a:r>
              <a:rPr sz="2100" spc="125" dirty="0">
                <a:latin typeface="Times New Roman"/>
                <a:cs typeface="Times New Roman"/>
              </a:rPr>
              <a:t>u</a:t>
            </a:r>
            <a:r>
              <a:rPr sz="2100" spc="-90" dirty="0">
                <a:latin typeface="Times New Roman"/>
                <a:cs typeface="Times New Roman"/>
              </a:rPr>
              <a:t>v</a:t>
            </a:r>
            <a:r>
              <a:rPr sz="2100" spc="80" dirty="0">
                <a:latin typeface="Times New Roman"/>
                <a:cs typeface="Times New Roman"/>
              </a:rPr>
              <a:t>o</a:t>
            </a:r>
            <a:r>
              <a:rPr sz="2100" spc="20" dirty="0">
                <a:latin typeface="Times New Roman"/>
                <a:cs typeface="Times New Roman"/>
              </a:rPr>
              <a:t>i</a:t>
            </a:r>
            <a:r>
              <a:rPr sz="2100" spc="105" dirty="0">
                <a:latin typeface="Times New Roman"/>
                <a:cs typeface="Times New Roman"/>
              </a:rPr>
              <a:t>r</a:t>
            </a:r>
            <a:endParaRPr sz="2100">
              <a:latin typeface="Times New Roman"/>
              <a:cs typeface="Times New Roman"/>
            </a:endParaRPr>
          </a:p>
        </p:txBody>
      </p:sp>
      <p:sp>
        <p:nvSpPr>
          <p:cNvPr id="25" name="object 25"/>
          <p:cNvSpPr txBox="1"/>
          <p:nvPr/>
        </p:nvSpPr>
        <p:spPr>
          <a:xfrm>
            <a:off x="6000011" y="4464846"/>
            <a:ext cx="4565015" cy="2366010"/>
          </a:xfrm>
          <a:prstGeom prst="rect">
            <a:avLst/>
          </a:prstGeom>
        </p:spPr>
        <p:txBody>
          <a:bodyPr vert="horz" wrap="square" lIns="0" tIns="11430" rIns="0" bIns="0" rtlCol="0">
            <a:spAutoFit/>
          </a:bodyPr>
          <a:lstStyle/>
          <a:p>
            <a:pPr marL="38100" marR="30480" algn="ctr">
              <a:lnSpc>
                <a:spcPct val="101000"/>
              </a:lnSpc>
              <a:spcBef>
                <a:spcPts val="90"/>
              </a:spcBef>
            </a:pPr>
            <a:r>
              <a:rPr sz="2000" spc="40" dirty="0">
                <a:latin typeface="Times New Roman"/>
                <a:cs typeface="Times New Roman"/>
              </a:rPr>
              <a:t>Division</a:t>
            </a:r>
            <a:r>
              <a:rPr sz="2000" spc="-110" dirty="0">
                <a:latin typeface="Times New Roman"/>
                <a:cs typeface="Times New Roman"/>
              </a:rPr>
              <a:t> </a:t>
            </a:r>
            <a:r>
              <a:rPr sz="2000" spc="110" dirty="0">
                <a:latin typeface="Times New Roman"/>
                <a:cs typeface="Times New Roman"/>
              </a:rPr>
              <a:t>de</a:t>
            </a:r>
            <a:r>
              <a:rPr sz="2000" spc="-40" dirty="0">
                <a:latin typeface="Times New Roman"/>
                <a:cs typeface="Times New Roman"/>
              </a:rPr>
              <a:t> </a:t>
            </a:r>
            <a:r>
              <a:rPr sz="2000" spc="40" dirty="0">
                <a:latin typeface="Times New Roman"/>
                <a:cs typeface="Times New Roman"/>
              </a:rPr>
              <a:t>la</a:t>
            </a:r>
            <a:r>
              <a:rPr sz="2000" spc="-60" dirty="0">
                <a:latin typeface="Times New Roman"/>
                <a:cs typeface="Times New Roman"/>
              </a:rPr>
              <a:t> 1</a:t>
            </a:r>
            <a:r>
              <a:rPr sz="2025" spc="-89" baseline="24691" dirty="0">
                <a:latin typeface="Times New Roman"/>
                <a:cs typeface="Times New Roman"/>
              </a:rPr>
              <a:t>ère</a:t>
            </a:r>
            <a:r>
              <a:rPr sz="2025" spc="112" baseline="24691" dirty="0">
                <a:latin typeface="Times New Roman"/>
                <a:cs typeface="Times New Roman"/>
              </a:rPr>
              <a:t> </a:t>
            </a:r>
            <a:r>
              <a:rPr sz="2000" spc="60" dirty="0">
                <a:latin typeface="Times New Roman"/>
                <a:cs typeface="Times New Roman"/>
              </a:rPr>
              <a:t>valeur</a:t>
            </a:r>
            <a:r>
              <a:rPr sz="2000" spc="-90" dirty="0">
                <a:latin typeface="Times New Roman"/>
                <a:cs typeface="Times New Roman"/>
              </a:rPr>
              <a:t> </a:t>
            </a:r>
            <a:r>
              <a:rPr sz="2000" spc="100" dirty="0">
                <a:latin typeface="Times New Roman"/>
                <a:cs typeface="Times New Roman"/>
              </a:rPr>
              <a:t>par</a:t>
            </a:r>
            <a:r>
              <a:rPr sz="2000" spc="-65" dirty="0">
                <a:latin typeface="Times New Roman"/>
                <a:cs typeface="Times New Roman"/>
              </a:rPr>
              <a:t> </a:t>
            </a:r>
            <a:r>
              <a:rPr sz="2000" spc="40" dirty="0">
                <a:latin typeface="Times New Roman"/>
                <a:cs typeface="Times New Roman"/>
              </a:rPr>
              <a:t>la</a:t>
            </a:r>
            <a:r>
              <a:rPr sz="2000" spc="-65" dirty="0">
                <a:latin typeface="Times New Roman"/>
                <a:cs typeface="Times New Roman"/>
              </a:rPr>
              <a:t> </a:t>
            </a:r>
            <a:r>
              <a:rPr sz="2000" spc="45" dirty="0">
                <a:latin typeface="Times New Roman"/>
                <a:cs typeface="Times New Roman"/>
              </a:rPr>
              <a:t>2</a:t>
            </a:r>
            <a:r>
              <a:rPr sz="2025" spc="67" baseline="24691" dirty="0">
                <a:latin typeface="Times New Roman"/>
                <a:cs typeface="Times New Roman"/>
              </a:rPr>
              <a:t>ème</a:t>
            </a:r>
            <a:r>
              <a:rPr sz="2025" spc="104" baseline="24691" dirty="0">
                <a:latin typeface="Times New Roman"/>
                <a:cs typeface="Times New Roman"/>
              </a:rPr>
              <a:t> </a:t>
            </a:r>
            <a:r>
              <a:rPr sz="2000" spc="60" dirty="0">
                <a:latin typeface="Times New Roman"/>
                <a:cs typeface="Times New Roman"/>
              </a:rPr>
              <a:t>valeur  </a:t>
            </a:r>
            <a:r>
              <a:rPr sz="2000" spc="90" dirty="0">
                <a:latin typeface="Times New Roman"/>
                <a:cs typeface="Times New Roman"/>
              </a:rPr>
              <a:t>Peut</a:t>
            </a:r>
            <a:r>
              <a:rPr sz="2000" spc="-110" dirty="0">
                <a:latin typeface="Times New Roman"/>
                <a:cs typeface="Times New Roman"/>
              </a:rPr>
              <a:t> </a:t>
            </a:r>
            <a:r>
              <a:rPr sz="2000" spc="90" dirty="0">
                <a:latin typeface="Times New Roman"/>
                <a:cs typeface="Times New Roman"/>
              </a:rPr>
              <a:t>être</a:t>
            </a:r>
            <a:r>
              <a:rPr sz="2000" spc="-60" dirty="0">
                <a:latin typeface="Times New Roman"/>
                <a:cs typeface="Times New Roman"/>
              </a:rPr>
              <a:t> </a:t>
            </a:r>
            <a:r>
              <a:rPr sz="2000" spc="65" dirty="0">
                <a:latin typeface="Times New Roman"/>
                <a:cs typeface="Times New Roman"/>
              </a:rPr>
              <a:t>utilisé</a:t>
            </a:r>
            <a:r>
              <a:rPr sz="2000" spc="-60" dirty="0">
                <a:latin typeface="Times New Roman"/>
                <a:cs typeface="Times New Roman"/>
              </a:rPr>
              <a:t> </a:t>
            </a:r>
            <a:r>
              <a:rPr sz="2000" spc="-40" dirty="0">
                <a:latin typeface="Times New Roman"/>
                <a:cs typeface="Times New Roman"/>
              </a:rPr>
              <a:t>:</a:t>
            </a:r>
            <a:r>
              <a:rPr sz="2000" spc="-50" dirty="0">
                <a:latin typeface="Times New Roman"/>
                <a:cs typeface="Times New Roman"/>
              </a:rPr>
              <a:t> </a:t>
            </a:r>
            <a:r>
              <a:rPr sz="2000" spc="35" dirty="0">
                <a:solidFill>
                  <a:srgbClr val="F2360F"/>
                </a:solidFill>
                <a:latin typeface="Times New Roman"/>
                <a:cs typeface="Times New Roman"/>
              </a:rPr>
              <a:t>div</a:t>
            </a:r>
            <a:r>
              <a:rPr sz="2000" spc="-55" dirty="0">
                <a:solidFill>
                  <a:srgbClr val="F2360F"/>
                </a:solidFill>
                <a:latin typeface="Times New Roman"/>
                <a:cs typeface="Times New Roman"/>
              </a:rPr>
              <a:t> </a:t>
            </a:r>
            <a:r>
              <a:rPr sz="2000" spc="65" dirty="0">
                <a:latin typeface="Times New Roman"/>
                <a:cs typeface="Times New Roman"/>
              </a:rPr>
              <a:t>–type</a:t>
            </a:r>
            <a:r>
              <a:rPr sz="2000" spc="-100" dirty="0">
                <a:latin typeface="Times New Roman"/>
                <a:cs typeface="Times New Roman"/>
              </a:rPr>
              <a:t> </a:t>
            </a:r>
            <a:r>
              <a:rPr sz="2000" spc="95" dirty="0">
                <a:solidFill>
                  <a:srgbClr val="F2360F"/>
                </a:solidFill>
                <a:latin typeface="Times New Roman"/>
                <a:cs typeface="Times New Roman"/>
              </a:rPr>
              <a:t>entier</a:t>
            </a:r>
            <a:endParaRPr sz="2000">
              <a:latin typeface="Times New Roman"/>
              <a:cs typeface="Times New Roman"/>
            </a:endParaRPr>
          </a:p>
          <a:p>
            <a:pPr algn="ctr">
              <a:lnSpc>
                <a:spcPct val="100000"/>
              </a:lnSpc>
              <a:spcBef>
                <a:spcPts val="25"/>
              </a:spcBef>
            </a:pPr>
            <a:r>
              <a:rPr sz="2000" spc="5" dirty="0">
                <a:solidFill>
                  <a:srgbClr val="F2360F"/>
                </a:solidFill>
                <a:latin typeface="Times New Roman"/>
                <a:cs typeface="Times New Roman"/>
              </a:rPr>
              <a:t>Div</a:t>
            </a:r>
            <a:r>
              <a:rPr sz="2000" spc="-50" dirty="0">
                <a:solidFill>
                  <a:srgbClr val="F2360F"/>
                </a:solidFill>
                <a:latin typeface="Times New Roman"/>
                <a:cs typeface="Times New Roman"/>
              </a:rPr>
              <a:t> </a:t>
            </a:r>
            <a:r>
              <a:rPr sz="2000" spc="75" dirty="0">
                <a:solidFill>
                  <a:srgbClr val="F2360F"/>
                </a:solidFill>
                <a:latin typeface="Times New Roman"/>
                <a:cs typeface="Times New Roman"/>
              </a:rPr>
              <a:t>(a,b)</a:t>
            </a:r>
            <a:endParaRPr sz="2000">
              <a:latin typeface="Times New Roman"/>
              <a:cs typeface="Times New Roman"/>
            </a:endParaRPr>
          </a:p>
          <a:p>
            <a:pPr marL="360680" marR="355600" indent="354965">
              <a:lnSpc>
                <a:spcPct val="101000"/>
              </a:lnSpc>
              <a:spcBef>
                <a:spcPts val="625"/>
              </a:spcBef>
            </a:pPr>
            <a:r>
              <a:rPr sz="2000" spc="20" dirty="0">
                <a:latin typeface="Times New Roman"/>
                <a:cs typeface="Times New Roman"/>
              </a:rPr>
              <a:t>Affiche </a:t>
            </a:r>
            <a:r>
              <a:rPr sz="2000" spc="40" dirty="0">
                <a:latin typeface="Times New Roman"/>
                <a:cs typeface="Times New Roman"/>
              </a:rPr>
              <a:t>le </a:t>
            </a:r>
            <a:r>
              <a:rPr sz="2000" spc="75" dirty="0">
                <a:latin typeface="Times New Roman"/>
                <a:cs typeface="Times New Roman"/>
              </a:rPr>
              <a:t>reste </a:t>
            </a:r>
            <a:r>
              <a:rPr sz="2000" spc="100" dirty="0">
                <a:latin typeface="Times New Roman"/>
                <a:cs typeface="Times New Roman"/>
              </a:rPr>
              <a:t>de </a:t>
            </a:r>
            <a:r>
              <a:rPr sz="2000" spc="40" dirty="0">
                <a:latin typeface="Times New Roman"/>
                <a:cs typeface="Times New Roman"/>
              </a:rPr>
              <a:t>la </a:t>
            </a:r>
            <a:r>
              <a:rPr sz="2000" spc="50" dirty="0">
                <a:latin typeface="Times New Roman"/>
                <a:cs typeface="Times New Roman"/>
              </a:rPr>
              <a:t>division  </a:t>
            </a:r>
            <a:r>
              <a:rPr sz="2000" spc="90" dirty="0">
                <a:latin typeface="Times New Roman"/>
                <a:cs typeface="Times New Roman"/>
              </a:rPr>
              <a:t>Peut</a:t>
            </a:r>
            <a:r>
              <a:rPr sz="2000" spc="-110" dirty="0">
                <a:latin typeface="Times New Roman"/>
                <a:cs typeface="Times New Roman"/>
              </a:rPr>
              <a:t> </a:t>
            </a:r>
            <a:r>
              <a:rPr sz="2000" spc="90" dirty="0">
                <a:latin typeface="Times New Roman"/>
                <a:cs typeface="Times New Roman"/>
              </a:rPr>
              <a:t>être</a:t>
            </a:r>
            <a:r>
              <a:rPr sz="2000" spc="-60" dirty="0">
                <a:latin typeface="Times New Roman"/>
                <a:cs typeface="Times New Roman"/>
              </a:rPr>
              <a:t> </a:t>
            </a:r>
            <a:r>
              <a:rPr sz="2000" spc="65" dirty="0">
                <a:latin typeface="Times New Roman"/>
                <a:cs typeface="Times New Roman"/>
              </a:rPr>
              <a:t>utilisé</a:t>
            </a:r>
            <a:r>
              <a:rPr sz="2000" spc="-65" dirty="0">
                <a:latin typeface="Times New Roman"/>
                <a:cs typeface="Times New Roman"/>
              </a:rPr>
              <a:t> </a:t>
            </a:r>
            <a:r>
              <a:rPr sz="2000" spc="-40" dirty="0">
                <a:latin typeface="Times New Roman"/>
                <a:cs typeface="Times New Roman"/>
              </a:rPr>
              <a:t>:</a:t>
            </a:r>
            <a:r>
              <a:rPr sz="2000" spc="-5" dirty="0">
                <a:latin typeface="Times New Roman"/>
                <a:cs typeface="Times New Roman"/>
              </a:rPr>
              <a:t> </a:t>
            </a:r>
            <a:r>
              <a:rPr sz="2000" spc="140" dirty="0">
                <a:solidFill>
                  <a:srgbClr val="F2360F"/>
                </a:solidFill>
                <a:latin typeface="Times New Roman"/>
                <a:cs typeface="Times New Roman"/>
              </a:rPr>
              <a:t>mod</a:t>
            </a:r>
            <a:r>
              <a:rPr sz="2000" spc="-30" dirty="0">
                <a:solidFill>
                  <a:srgbClr val="F2360F"/>
                </a:solidFill>
                <a:latin typeface="Times New Roman"/>
                <a:cs typeface="Times New Roman"/>
              </a:rPr>
              <a:t> </a:t>
            </a:r>
            <a:r>
              <a:rPr sz="2000" spc="70" dirty="0">
                <a:latin typeface="Times New Roman"/>
                <a:cs typeface="Times New Roman"/>
              </a:rPr>
              <a:t>--type</a:t>
            </a:r>
            <a:r>
              <a:rPr sz="2000" spc="-85" dirty="0">
                <a:latin typeface="Times New Roman"/>
                <a:cs typeface="Times New Roman"/>
              </a:rPr>
              <a:t> </a:t>
            </a:r>
            <a:r>
              <a:rPr sz="2000" spc="95" dirty="0">
                <a:solidFill>
                  <a:srgbClr val="F2360F"/>
                </a:solidFill>
                <a:latin typeface="Times New Roman"/>
                <a:cs typeface="Times New Roman"/>
              </a:rPr>
              <a:t>entier</a:t>
            </a:r>
            <a:endParaRPr sz="2000">
              <a:latin typeface="Times New Roman"/>
              <a:cs typeface="Times New Roman"/>
            </a:endParaRPr>
          </a:p>
          <a:p>
            <a:pPr algn="ctr">
              <a:lnSpc>
                <a:spcPct val="100000"/>
              </a:lnSpc>
              <a:spcBef>
                <a:spcPts val="25"/>
              </a:spcBef>
            </a:pPr>
            <a:r>
              <a:rPr sz="2000" spc="80" dirty="0">
                <a:solidFill>
                  <a:srgbClr val="F2360F"/>
                </a:solidFill>
                <a:latin typeface="Times New Roman"/>
                <a:cs typeface="Times New Roman"/>
              </a:rPr>
              <a:t>Mod</a:t>
            </a:r>
            <a:r>
              <a:rPr sz="2000" spc="-20" dirty="0">
                <a:solidFill>
                  <a:srgbClr val="F2360F"/>
                </a:solidFill>
                <a:latin typeface="Times New Roman"/>
                <a:cs typeface="Times New Roman"/>
              </a:rPr>
              <a:t> </a:t>
            </a:r>
            <a:r>
              <a:rPr sz="2000" spc="75" dirty="0">
                <a:solidFill>
                  <a:srgbClr val="F2360F"/>
                </a:solidFill>
                <a:latin typeface="Times New Roman"/>
                <a:cs typeface="Times New Roman"/>
              </a:rPr>
              <a:t>(a,b)</a:t>
            </a:r>
            <a:endParaRPr sz="2000">
              <a:latin typeface="Times New Roman"/>
              <a:cs typeface="Times New Roman"/>
            </a:endParaRPr>
          </a:p>
          <a:p>
            <a:pPr marL="1270" algn="ctr">
              <a:lnSpc>
                <a:spcPct val="100000"/>
              </a:lnSpc>
              <a:spcBef>
                <a:spcPts val="860"/>
              </a:spcBef>
            </a:pPr>
            <a:r>
              <a:rPr sz="2000" spc="95" dirty="0">
                <a:latin typeface="Times New Roman"/>
                <a:cs typeface="Times New Roman"/>
              </a:rPr>
              <a:t>Produit</a:t>
            </a:r>
            <a:r>
              <a:rPr sz="2000" spc="-130" dirty="0">
                <a:latin typeface="Times New Roman"/>
                <a:cs typeface="Times New Roman"/>
              </a:rPr>
              <a:t> </a:t>
            </a:r>
            <a:r>
              <a:rPr sz="2000" spc="110" dirty="0">
                <a:latin typeface="Times New Roman"/>
                <a:cs typeface="Times New Roman"/>
              </a:rPr>
              <a:t>de</a:t>
            </a:r>
            <a:r>
              <a:rPr sz="2000" spc="-55" dirty="0">
                <a:latin typeface="Times New Roman"/>
                <a:cs typeface="Times New Roman"/>
              </a:rPr>
              <a:t> </a:t>
            </a:r>
            <a:r>
              <a:rPr sz="2000" spc="40" dirty="0">
                <a:latin typeface="Times New Roman"/>
                <a:cs typeface="Times New Roman"/>
              </a:rPr>
              <a:t>la</a:t>
            </a:r>
            <a:r>
              <a:rPr sz="2000" spc="-45" dirty="0">
                <a:latin typeface="Times New Roman"/>
                <a:cs typeface="Times New Roman"/>
              </a:rPr>
              <a:t> </a:t>
            </a:r>
            <a:r>
              <a:rPr sz="2000" spc="-60" dirty="0">
                <a:latin typeface="Times New Roman"/>
                <a:cs typeface="Times New Roman"/>
              </a:rPr>
              <a:t>1</a:t>
            </a:r>
            <a:r>
              <a:rPr sz="2025" spc="-89" baseline="24691" dirty="0">
                <a:latin typeface="Times New Roman"/>
                <a:cs typeface="Times New Roman"/>
              </a:rPr>
              <a:t>ère</a:t>
            </a:r>
            <a:r>
              <a:rPr sz="2025" spc="104" baseline="24691" dirty="0">
                <a:latin typeface="Times New Roman"/>
                <a:cs typeface="Times New Roman"/>
              </a:rPr>
              <a:t> </a:t>
            </a:r>
            <a:r>
              <a:rPr sz="2000" spc="60" dirty="0">
                <a:latin typeface="Times New Roman"/>
                <a:cs typeface="Times New Roman"/>
              </a:rPr>
              <a:t>valeur</a:t>
            </a:r>
            <a:r>
              <a:rPr sz="2000" spc="-70" dirty="0">
                <a:latin typeface="Times New Roman"/>
                <a:cs typeface="Times New Roman"/>
              </a:rPr>
              <a:t> </a:t>
            </a:r>
            <a:r>
              <a:rPr sz="2000" spc="100" dirty="0">
                <a:latin typeface="Times New Roman"/>
                <a:cs typeface="Times New Roman"/>
              </a:rPr>
              <a:t>par</a:t>
            </a:r>
            <a:r>
              <a:rPr sz="2000" spc="-125" dirty="0">
                <a:latin typeface="Times New Roman"/>
                <a:cs typeface="Times New Roman"/>
              </a:rPr>
              <a:t> </a:t>
            </a:r>
            <a:r>
              <a:rPr sz="2000" spc="80" dirty="0">
                <a:latin typeface="Times New Roman"/>
                <a:cs typeface="Times New Roman"/>
              </a:rPr>
              <a:t>elle-même</a:t>
            </a:r>
            <a:r>
              <a:rPr sz="2000" spc="-75" dirty="0">
                <a:latin typeface="Times New Roman"/>
                <a:cs typeface="Times New Roman"/>
              </a:rPr>
              <a:t> </a:t>
            </a:r>
            <a:r>
              <a:rPr sz="2000" spc="110" dirty="0">
                <a:latin typeface="Times New Roman"/>
                <a:cs typeface="Times New Roman"/>
              </a:rPr>
              <a:t>au</a:t>
            </a:r>
            <a:endParaRPr sz="200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98755">
              <a:lnSpc>
                <a:spcPct val="100000"/>
              </a:lnSpc>
              <a:spcBef>
                <a:spcPts val="125"/>
              </a:spcBef>
            </a:pPr>
            <a:r>
              <a:rPr spc="-15" dirty="0"/>
              <a:t>OPÉRATEUR, </a:t>
            </a:r>
            <a:r>
              <a:rPr spc="15" dirty="0"/>
              <a:t>OPÉRANDE </a:t>
            </a:r>
            <a:r>
              <a:rPr spc="-25" dirty="0"/>
              <a:t>ET</a:t>
            </a:r>
            <a:r>
              <a:rPr spc="-80" dirty="0"/>
              <a:t> </a:t>
            </a:r>
            <a:r>
              <a:rPr spc="-20" dirty="0"/>
              <a:t>EXPRESSION</a:t>
            </a:r>
          </a:p>
        </p:txBody>
      </p:sp>
      <p:sp>
        <p:nvSpPr>
          <p:cNvPr id="3" name="object 3"/>
          <p:cNvSpPr txBox="1"/>
          <p:nvPr/>
        </p:nvSpPr>
        <p:spPr>
          <a:xfrm>
            <a:off x="3332554" y="1400059"/>
            <a:ext cx="4037329" cy="400685"/>
          </a:xfrm>
          <a:prstGeom prst="rect">
            <a:avLst/>
          </a:prstGeom>
        </p:spPr>
        <p:txBody>
          <a:bodyPr vert="horz" wrap="square" lIns="0" tIns="13970" rIns="0" bIns="0" rtlCol="0">
            <a:spAutoFit/>
          </a:bodyPr>
          <a:lstStyle/>
          <a:p>
            <a:pPr marL="12700">
              <a:lnSpc>
                <a:spcPct val="100000"/>
              </a:lnSpc>
              <a:spcBef>
                <a:spcPts val="110"/>
              </a:spcBef>
            </a:pPr>
            <a:r>
              <a:rPr sz="2450" spc="-30" dirty="0">
                <a:latin typeface="Times New Roman"/>
                <a:cs typeface="Times New Roman"/>
              </a:rPr>
              <a:t>OPERATEUR</a:t>
            </a:r>
            <a:r>
              <a:rPr sz="2450" spc="-70" dirty="0">
                <a:latin typeface="Times New Roman"/>
                <a:cs typeface="Times New Roman"/>
              </a:rPr>
              <a:t> </a:t>
            </a:r>
            <a:r>
              <a:rPr sz="2450" spc="-25" dirty="0">
                <a:latin typeface="Times New Roman"/>
                <a:cs typeface="Times New Roman"/>
              </a:rPr>
              <a:t>RELATIONNEL</a:t>
            </a:r>
            <a:endParaRPr sz="2450">
              <a:latin typeface="Times New Roman"/>
              <a:cs typeface="Times New Roman"/>
            </a:endParaRPr>
          </a:p>
        </p:txBody>
      </p:sp>
      <p:graphicFrame>
        <p:nvGraphicFramePr>
          <p:cNvPr id="4" name="object 4"/>
          <p:cNvGraphicFramePr>
            <a:graphicFrameLocks noGrp="1"/>
          </p:cNvGraphicFramePr>
          <p:nvPr/>
        </p:nvGraphicFramePr>
        <p:xfrm>
          <a:off x="557022" y="2003298"/>
          <a:ext cx="9568815" cy="4651245"/>
        </p:xfrm>
        <a:graphic>
          <a:graphicData uri="http://schemas.openxmlformats.org/drawingml/2006/table">
            <a:tbl>
              <a:tblPr firstRow="1" bandRow="1">
                <a:tableStyleId>{2D5ABB26-0587-4C30-8999-92F81FD0307C}</a:tableStyleId>
              </a:tblPr>
              <a:tblGrid>
                <a:gridCol w="3296285">
                  <a:extLst>
                    <a:ext uri="{9D8B030D-6E8A-4147-A177-3AD203B41FA5}">
                      <a16:colId xmlns:a16="http://schemas.microsoft.com/office/drawing/2014/main" val="20000"/>
                    </a:ext>
                  </a:extLst>
                </a:gridCol>
                <a:gridCol w="3189605">
                  <a:extLst>
                    <a:ext uri="{9D8B030D-6E8A-4147-A177-3AD203B41FA5}">
                      <a16:colId xmlns:a16="http://schemas.microsoft.com/office/drawing/2014/main" val="20001"/>
                    </a:ext>
                  </a:extLst>
                </a:gridCol>
                <a:gridCol w="3082925">
                  <a:extLst>
                    <a:ext uri="{9D8B030D-6E8A-4147-A177-3AD203B41FA5}">
                      <a16:colId xmlns:a16="http://schemas.microsoft.com/office/drawing/2014/main" val="20002"/>
                    </a:ext>
                  </a:extLst>
                </a:gridCol>
              </a:tblGrid>
              <a:tr h="583692">
                <a:tc>
                  <a:txBody>
                    <a:bodyPr/>
                    <a:lstStyle/>
                    <a:p>
                      <a:pPr algn="ctr">
                        <a:lnSpc>
                          <a:spcPct val="100000"/>
                        </a:lnSpc>
                        <a:spcBef>
                          <a:spcPts val="180"/>
                        </a:spcBef>
                      </a:pPr>
                      <a:r>
                        <a:rPr sz="2100" b="1" spc="-55" dirty="0">
                          <a:solidFill>
                            <a:srgbClr val="FFFFFF"/>
                          </a:solidFill>
                          <a:latin typeface="Times New Roman"/>
                          <a:cs typeface="Times New Roman"/>
                        </a:rPr>
                        <a:t>OPERATEURS</a:t>
                      </a:r>
                      <a:endParaRPr sz="2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BF1C"/>
                    </a:solidFill>
                  </a:tcPr>
                </a:tc>
                <a:tc>
                  <a:txBody>
                    <a:bodyPr/>
                    <a:lstStyle/>
                    <a:p>
                      <a:pPr algn="ctr">
                        <a:lnSpc>
                          <a:spcPct val="100000"/>
                        </a:lnSpc>
                        <a:spcBef>
                          <a:spcPts val="180"/>
                        </a:spcBef>
                      </a:pPr>
                      <a:r>
                        <a:rPr sz="2100" b="1" spc="-85" dirty="0">
                          <a:solidFill>
                            <a:srgbClr val="FFFFFF"/>
                          </a:solidFill>
                          <a:latin typeface="Times New Roman"/>
                          <a:cs typeface="Times New Roman"/>
                        </a:rPr>
                        <a:t>RÔLE</a:t>
                      </a:r>
                      <a:endParaRPr sz="2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BF1C"/>
                    </a:solidFill>
                  </a:tcPr>
                </a:tc>
                <a:tc>
                  <a:txBody>
                    <a:bodyPr/>
                    <a:lstStyle/>
                    <a:p>
                      <a:pPr algn="ctr">
                        <a:lnSpc>
                          <a:spcPct val="100000"/>
                        </a:lnSpc>
                        <a:spcBef>
                          <a:spcPts val="180"/>
                        </a:spcBef>
                      </a:pPr>
                      <a:r>
                        <a:rPr sz="2100" b="1" spc="-100" dirty="0">
                          <a:solidFill>
                            <a:srgbClr val="FFFFFF"/>
                          </a:solidFill>
                          <a:latin typeface="Times New Roman"/>
                          <a:cs typeface="Times New Roman"/>
                        </a:rPr>
                        <a:t>EXEMPLE</a:t>
                      </a:r>
                      <a:endParaRPr sz="2100">
                        <a:latin typeface="Times New Roman"/>
                        <a:cs typeface="Times New Roman"/>
                      </a:endParaRPr>
                    </a:p>
                  </a:txBody>
                  <a:tcPr marL="0" marR="0" marT="2286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89BF1C"/>
                    </a:solidFill>
                  </a:tcPr>
                </a:tc>
                <a:extLst>
                  <a:ext uri="{0D108BD9-81ED-4DB2-BD59-A6C34878D82A}">
                    <a16:rowId xmlns:a16="http://schemas.microsoft.com/office/drawing/2014/main" val="10000"/>
                  </a:ext>
                </a:extLst>
              </a:tr>
              <a:tr h="623316">
                <a:tc>
                  <a:txBody>
                    <a:bodyPr/>
                    <a:lstStyle/>
                    <a:p>
                      <a:pPr algn="ctr">
                        <a:lnSpc>
                          <a:spcPct val="100000"/>
                        </a:lnSpc>
                        <a:spcBef>
                          <a:spcPts val="110"/>
                        </a:spcBef>
                      </a:pPr>
                      <a:r>
                        <a:rPr sz="3500" b="1" dirty="0">
                          <a:latin typeface="Times New Roman"/>
                          <a:cs typeface="Times New Roman"/>
                        </a:rPr>
                        <a:t>&gt;</a:t>
                      </a:r>
                      <a:endParaRPr sz="3500">
                        <a:latin typeface="Times New Roman"/>
                        <a:cs typeface="Times New Roman"/>
                      </a:endParaRPr>
                    </a:p>
                  </a:txBody>
                  <a:tcPr marL="0" marR="0" marT="1397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AE8CC"/>
                    </a:solidFill>
                  </a:tcPr>
                </a:tc>
                <a:tc>
                  <a:txBody>
                    <a:bodyPr/>
                    <a:lstStyle/>
                    <a:p>
                      <a:pPr algn="ctr">
                        <a:lnSpc>
                          <a:spcPct val="100000"/>
                        </a:lnSpc>
                        <a:spcBef>
                          <a:spcPts val="1065"/>
                        </a:spcBef>
                      </a:pPr>
                      <a:r>
                        <a:rPr sz="2100" spc="90" dirty="0">
                          <a:latin typeface="Times New Roman"/>
                          <a:cs typeface="Times New Roman"/>
                        </a:rPr>
                        <a:t>Strictement</a:t>
                      </a:r>
                      <a:r>
                        <a:rPr sz="2100" spc="-45" dirty="0">
                          <a:latin typeface="Times New Roman"/>
                          <a:cs typeface="Times New Roman"/>
                        </a:rPr>
                        <a:t> </a:t>
                      </a:r>
                      <a:r>
                        <a:rPr sz="2100" spc="75" dirty="0">
                          <a:latin typeface="Times New Roman"/>
                          <a:cs typeface="Times New Roman"/>
                        </a:rPr>
                        <a:t>Supérieur</a:t>
                      </a:r>
                      <a:endParaRPr sz="2100">
                        <a:latin typeface="Times New Roman"/>
                        <a:cs typeface="Times New Roman"/>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AE8CC"/>
                    </a:solidFill>
                  </a:tcPr>
                </a:tc>
                <a:tc>
                  <a:txBody>
                    <a:bodyPr/>
                    <a:lstStyle/>
                    <a:p>
                      <a:pPr algn="ctr">
                        <a:lnSpc>
                          <a:spcPct val="100000"/>
                        </a:lnSpc>
                        <a:spcBef>
                          <a:spcPts val="1065"/>
                        </a:spcBef>
                      </a:pPr>
                      <a:r>
                        <a:rPr sz="2100" b="1" spc="-70" dirty="0">
                          <a:latin typeface="Times New Roman"/>
                          <a:cs typeface="Times New Roman"/>
                        </a:rPr>
                        <a:t>5 </a:t>
                      </a:r>
                      <a:r>
                        <a:rPr sz="2100" b="1" spc="-40" dirty="0">
                          <a:latin typeface="Times New Roman"/>
                          <a:cs typeface="Times New Roman"/>
                        </a:rPr>
                        <a:t>&gt;</a:t>
                      </a:r>
                      <a:r>
                        <a:rPr sz="2100" b="1" spc="15" dirty="0">
                          <a:latin typeface="Times New Roman"/>
                          <a:cs typeface="Times New Roman"/>
                        </a:rPr>
                        <a:t> </a:t>
                      </a:r>
                      <a:r>
                        <a:rPr sz="2100" b="1" spc="-35" dirty="0">
                          <a:latin typeface="Times New Roman"/>
                          <a:cs typeface="Times New Roman"/>
                        </a:rPr>
                        <a:t>2</a:t>
                      </a:r>
                      <a:endParaRPr sz="2100">
                        <a:latin typeface="Times New Roman"/>
                        <a:cs typeface="Times New Roman"/>
                      </a:endParaRPr>
                    </a:p>
                  </a:txBody>
                  <a:tcPr marL="0" marR="0" marT="135255"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AE8CC"/>
                    </a:solidFill>
                  </a:tcPr>
                </a:tc>
                <a:extLst>
                  <a:ext uri="{0D108BD9-81ED-4DB2-BD59-A6C34878D82A}">
                    <a16:rowId xmlns:a16="http://schemas.microsoft.com/office/drawing/2014/main" val="10001"/>
                  </a:ext>
                </a:extLst>
              </a:tr>
              <a:tr h="623315">
                <a:tc>
                  <a:txBody>
                    <a:bodyPr/>
                    <a:lstStyle/>
                    <a:p>
                      <a:pPr algn="ctr">
                        <a:lnSpc>
                          <a:spcPct val="100000"/>
                        </a:lnSpc>
                        <a:spcBef>
                          <a:spcPts val="110"/>
                        </a:spcBef>
                      </a:pPr>
                      <a:r>
                        <a:rPr sz="3500" b="1" spc="-70" dirty="0">
                          <a:latin typeface="Times New Roman"/>
                          <a:cs typeface="Times New Roman"/>
                        </a:rPr>
                        <a:t>&gt;=</a:t>
                      </a:r>
                      <a:endParaRPr sz="3500">
                        <a:latin typeface="Times New Roman"/>
                        <a:cs typeface="Times New Roman"/>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tc>
                  <a:txBody>
                    <a:bodyPr/>
                    <a:lstStyle/>
                    <a:p>
                      <a:pPr algn="ctr">
                        <a:lnSpc>
                          <a:spcPct val="100000"/>
                        </a:lnSpc>
                        <a:spcBef>
                          <a:spcPts val="1065"/>
                        </a:spcBef>
                      </a:pPr>
                      <a:r>
                        <a:rPr sz="2100" spc="75" dirty="0">
                          <a:latin typeface="Times New Roman"/>
                          <a:cs typeface="Times New Roman"/>
                        </a:rPr>
                        <a:t>Supérieur </a:t>
                      </a:r>
                      <a:r>
                        <a:rPr sz="2100" spc="110" dirty="0">
                          <a:latin typeface="Times New Roman"/>
                          <a:cs typeface="Times New Roman"/>
                        </a:rPr>
                        <a:t>ou</a:t>
                      </a:r>
                      <a:r>
                        <a:rPr sz="2100" spc="-290" dirty="0">
                          <a:latin typeface="Times New Roman"/>
                          <a:cs typeface="Times New Roman"/>
                        </a:rPr>
                        <a:t> </a:t>
                      </a:r>
                      <a:r>
                        <a:rPr sz="2100" spc="45" dirty="0">
                          <a:latin typeface="Times New Roman"/>
                          <a:cs typeface="Times New Roman"/>
                        </a:rPr>
                        <a:t>égale</a:t>
                      </a:r>
                      <a:endParaRPr sz="2100">
                        <a:latin typeface="Times New Roman"/>
                        <a:cs typeface="Times New Roman"/>
                      </a:endParaRPr>
                    </a:p>
                  </a:txBody>
                  <a:tcPr marL="0" marR="0" marT="135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tc>
                  <a:txBody>
                    <a:bodyPr/>
                    <a:lstStyle/>
                    <a:p>
                      <a:pPr algn="ctr">
                        <a:lnSpc>
                          <a:spcPct val="100000"/>
                        </a:lnSpc>
                        <a:spcBef>
                          <a:spcPts val="1065"/>
                        </a:spcBef>
                      </a:pPr>
                      <a:r>
                        <a:rPr sz="2100" b="1" spc="70" dirty="0">
                          <a:latin typeface="Times New Roman"/>
                          <a:cs typeface="Times New Roman"/>
                        </a:rPr>
                        <a:t>a </a:t>
                      </a:r>
                      <a:r>
                        <a:rPr sz="2100" b="1" spc="-35" dirty="0">
                          <a:latin typeface="Times New Roman"/>
                          <a:cs typeface="Times New Roman"/>
                        </a:rPr>
                        <a:t>&gt;=</a:t>
                      </a:r>
                      <a:r>
                        <a:rPr sz="2100" b="1" spc="-180" dirty="0">
                          <a:latin typeface="Times New Roman"/>
                          <a:cs typeface="Times New Roman"/>
                        </a:rPr>
                        <a:t> </a:t>
                      </a:r>
                      <a:r>
                        <a:rPr sz="2100" b="1" spc="-70" dirty="0">
                          <a:latin typeface="Times New Roman"/>
                          <a:cs typeface="Times New Roman"/>
                        </a:rPr>
                        <a:t>10</a:t>
                      </a:r>
                      <a:endParaRPr sz="2100">
                        <a:latin typeface="Times New Roman"/>
                        <a:cs typeface="Times New Roman"/>
                      </a:endParaRPr>
                    </a:p>
                  </a:txBody>
                  <a:tcPr marL="0" marR="0" marT="135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extLst>
                  <a:ext uri="{0D108BD9-81ED-4DB2-BD59-A6C34878D82A}">
                    <a16:rowId xmlns:a16="http://schemas.microsoft.com/office/drawing/2014/main" val="10002"/>
                  </a:ext>
                </a:extLst>
              </a:tr>
              <a:tr h="624839">
                <a:tc>
                  <a:txBody>
                    <a:bodyPr/>
                    <a:lstStyle/>
                    <a:p>
                      <a:pPr algn="ctr">
                        <a:lnSpc>
                          <a:spcPct val="100000"/>
                        </a:lnSpc>
                        <a:spcBef>
                          <a:spcPts val="110"/>
                        </a:spcBef>
                      </a:pPr>
                      <a:r>
                        <a:rPr sz="3500" b="1" dirty="0">
                          <a:latin typeface="Times New Roman"/>
                          <a:cs typeface="Times New Roman"/>
                        </a:rPr>
                        <a:t>&lt;</a:t>
                      </a:r>
                      <a:endParaRPr sz="3500">
                        <a:latin typeface="Times New Roman"/>
                        <a:cs typeface="Times New Roman"/>
                      </a:endParaRPr>
                    </a:p>
                  </a:txBody>
                  <a:tcPr marL="0" marR="0" marT="1397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AE8CC"/>
                    </a:solidFill>
                  </a:tcPr>
                </a:tc>
                <a:tc>
                  <a:txBody>
                    <a:bodyPr/>
                    <a:lstStyle/>
                    <a:p>
                      <a:pPr algn="ctr">
                        <a:lnSpc>
                          <a:spcPct val="100000"/>
                        </a:lnSpc>
                        <a:spcBef>
                          <a:spcPts val="1065"/>
                        </a:spcBef>
                      </a:pPr>
                      <a:r>
                        <a:rPr sz="2100" spc="90" dirty="0">
                          <a:latin typeface="Times New Roman"/>
                          <a:cs typeface="Times New Roman"/>
                        </a:rPr>
                        <a:t>Strictement</a:t>
                      </a:r>
                      <a:r>
                        <a:rPr sz="2100" spc="-40" dirty="0">
                          <a:latin typeface="Times New Roman"/>
                          <a:cs typeface="Times New Roman"/>
                        </a:rPr>
                        <a:t> </a:t>
                      </a:r>
                      <a:r>
                        <a:rPr sz="2100" spc="65" dirty="0">
                          <a:latin typeface="Times New Roman"/>
                          <a:cs typeface="Times New Roman"/>
                        </a:rPr>
                        <a:t>Inférieur</a:t>
                      </a:r>
                      <a:endParaRPr sz="2100">
                        <a:latin typeface="Times New Roman"/>
                        <a:cs typeface="Times New Roman"/>
                      </a:endParaRPr>
                    </a:p>
                  </a:txBody>
                  <a:tcPr marL="0" marR="0" marT="135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AE8CC"/>
                    </a:solidFill>
                  </a:tcPr>
                </a:tc>
                <a:tc>
                  <a:txBody>
                    <a:bodyPr/>
                    <a:lstStyle/>
                    <a:p>
                      <a:pPr algn="ctr">
                        <a:lnSpc>
                          <a:spcPct val="100000"/>
                        </a:lnSpc>
                        <a:spcBef>
                          <a:spcPts val="1065"/>
                        </a:spcBef>
                      </a:pPr>
                      <a:r>
                        <a:rPr sz="2100" b="1" spc="-35" dirty="0">
                          <a:latin typeface="Times New Roman"/>
                          <a:cs typeface="Times New Roman"/>
                        </a:rPr>
                        <a:t>2 </a:t>
                      </a:r>
                      <a:r>
                        <a:rPr sz="2100" b="1" spc="-40" dirty="0">
                          <a:latin typeface="Times New Roman"/>
                          <a:cs typeface="Times New Roman"/>
                        </a:rPr>
                        <a:t>&lt;</a:t>
                      </a:r>
                      <a:r>
                        <a:rPr sz="2100" b="1" spc="-15" dirty="0">
                          <a:latin typeface="Times New Roman"/>
                          <a:cs typeface="Times New Roman"/>
                        </a:rPr>
                        <a:t> </a:t>
                      </a:r>
                      <a:r>
                        <a:rPr sz="2100" b="1" spc="-70" dirty="0">
                          <a:latin typeface="Times New Roman"/>
                          <a:cs typeface="Times New Roman"/>
                        </a:rPr>
                        <a:t>5</a:t>
                      </a:r>
                      <a:endParaRPr sz="2100">
                        <a:latin typeface="Times New Roman"/>
                        <a:cs typeface="Times New Roman"/>
                      </a:endParaRPr>
                    </a:p>
                  </a:txBody>
                  <a:tcPr marL="0" marR="0" marT="1352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AE8CC"/>
                    </a:solidFill>
                  </a:tcPr>
                </a:tc>
                <a:extLst>
                  <a:ext uri="{0D108BD9-81ED-4DB2-BD59-A6C34878D82A}">
                    <a16:rowId xmlns:a16="http://schemas.microsoft.com/office/drawing/2014/main" val="10003"/>
                  </a:ext>
                </a:extLst>
              </a:tr>
              <a:tr h="731520">
                <a:tc>
                  <a:txBody>
                    <a:bodyPr/>
                    <a:lstStyle/>
                    <a:p>
                      <a:pPr algn="ctr">
                        <a:lnSpc>
                          <a:spcPct val="100000"/>
                        </a:lnSpc>
                        <a:spcBef>
                          <a:spcPts val="100"/>
                        </a:spcBef>
                      </a:pPr>
                      <a:r>
                        <a:rPr sz="3500" b="1" spc="-70" dirty="0">
                          <a:latin typeface="Times New Roman"/>
                          <a:cs typeface="Times New Roman"/>
                        </a:rPr>
                        <a:t>&lt;=</a:t>
                      </a:r>
                      <a:endParaRPr sz="3500">
                        <a:latin typeface="Times New Roman"/>
                        <a:cs typeface="Times New Roman"/>
                      </a:endParaRPr>
                    </a:p>
                  </a:txBody>
                  <a:tcPr marL="0" marR="0" marT="127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tc>
                  <a:txBody>
                    <a:bodyPr/>
                    <a:lstStyle/>
                    <a:p>
                      <a:pPr algn="ctr">
                        <a:lnSpc>
                          <a:spcPct val="100000"/>
                        </a:lnSpc>
                        <a:spcBef>
                          <a:spcPts val="1485"/>
                        </a:spcBef>
                      </a:pPr>
                      <a:r>
                        <a:rPr sz="2100" spc="65" dirty="0">
                          <a:latin typeface="Times New Roman"/>
                          <a:cs typeface="Times New Roman"/>
                        </a:rPr>
                        <a:t>Inférieur </a:t>
                      </a:r>
                      <a:r>
                        <a:rPr sz="2100" spc="110" dirty="0">
                          <a:latin typeface="Times New Roman"/>
                          <a:cs typeface="Times New Roman"/>
                        </a:rPr>
                        <a:t>ou</a:t>
                      </a:r>
                      <a:r>
                        <a:rPr sz="2100" spc="-254" dirty="0">
                          <a:latin typeface="Times New Roman"/>
                          <a:cs typeface="Times New Roman"/>
                        </a:rPr>
                        <a:t> </a:t>
                      </a:r>
                      <a:r>
                        <a:rPr sz="2100" spc="40" dirty="0">
                          <a:latin typeface="Times New Roman"/>
                          <a:cs typeface="Times New Roman"/>
                        </a:rPr>
                        <a:t>égale</a:t>
                      </a:r>
                      <a:endParaRPr sz="2100">
                        <a:latin typeface="Times New Roman"/>
                        <a:cs typeface="Times New Roman"/>
                      </a:endParaRPr>
                    </a:p>
                  </a:txBody>
                  <a:tcPr marL="0" marR="0" marT="1885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tc>
                  <a:txBody>
                    <a:bodyPr/>
                    <a:lstStyle/>
                    <a:p>
                      <a:pPr algn="ctr">
                        <a:lnSpc>
                          <a:spcPct val="100000"/>
                        </a:lnSpc>
                        <a:spcBef>
                          <a:spcPts val="1485"/>
                        </a:spcBef>
                      </a:pPr>
                      <a:r>
                        <a:rPr sz="2100" b="1" spc="110" dirty="0">
                          <a:latin typeface="Times New Roman"/>
                          <a:cs typeface="Times New Roman"/>
                        </a:rPr>
                        <a:t>b </a:t>
                      </a:r>
                      <a:r>
                        <a:rPr sz="2100" b="1" spc="-45" dirty="0">
                          <a:latin typeface="Times New Roman"/>
                          <a:cs typeface="Times New Roman"/>
                        </a:rPr>
                        <a:t>&lt;=</a:t>
                      </a:r>
                      <a:r>
                        <a:rPr sz="2100" b="1" spc="-210" dirty="0">
                          <a:latin typeface="Times New Roman"/>
                          <a:cs typeface="Times New Roman"/>
                        </a:rPr>
                        <a:t> </a:t>
                      </a:r>
                      <a:r>
                        <a:rPr sz="2100" b="1" spc="-155" dirty="0">
                          <a:latin typeface="Times New Roman"/>
                          <a:cs typeface="Times New Roman"/>
                        </a:rPr>
                        <a:t>12</a:t>
                      </a:r>
                      <a:endParaRPr sz="2100">
                        <a:latin typeface="Times New Roman"/>
                        <a:cs typeface="Times New Roman"/>
                      </a:endParaRPr>
                    </a:p>
                  </a:txBody>
                  <a:tcPr marL="0" marR="0" marT="1885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extLst>
                  <a:ext uri="{0D108BD9-81ED-4DB2-BD59-A6C34878D82A}">
                    <a16:rowId xmlns:a16="http://schemas.microsoft.com/office/drawing/2014/main" val="10004"/>
                  </a:ext>
                </a:extLst>
              </a:tr>
              <a:tr h="733043">
                <a:tc>
                  <a:txBody>
                    <a:bodyPr/>
                    <a:lstStyle/>
                    <a:p>
                      <a:pPr algn="ctr">
                        <a:lnSpc>
                          <a:spcPct val="100000"/>
                        </a:lnSpc>
                        <a:spcBef>
                          <a:spcPts val="565"/>
                        </a:spcBef>
                      </a:pPr>
                      <a:r>
                        <a:rPr sz="3500" b="1" dirty="0">
                          <a:latin typeface="Times New Roman"/>
                          <a:cs typeface="Times New Roman"/>
                        </a:rPr>
                        <a:t>=</a:t>
                      </a:r>
                      <a:endParaRPr sz="3500">
                        <a:latin typeface="Times New Roman"/>
                        <a:cs typeface="Times New Roman"/>
                      </a:endParaRPr>
                    </a:p>
                  </a:txBody>
                  <a:tcPr marL="0" marR="0" marT="7175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AE8CC"/>
                    </a:solidFill>
                  </a:tcPr>
                </a:tc>
                <a:tc>
                  <a:txBody>
                    <a:bodyPr/>
                    <a:lstStyle/>
                    <a:p>
                      <a:pPr algn="ctr">
                        <a:lnSpc>
                          <a:spcPct val="100000"/>
                        </a:lnSpc>
                        <a:spcBef>
                          <a:spcPts val="1485"/>
                        </a:spcBef>
                      </a:pPr>
                      <a:r>
                        <a:rPr sz="2100" spc="30" dirty="0">
                          <a:latin typeface="Times New Roman"/>
                          <a:cs typeface="Times New Roman"/>
                        </a:rPr>
                        <a:t>Égalité</a:t>
                      </a:r>
                      <a:endParaRPr sz="2100">
                        <a:latin typeface="Times New Roman"/>
                        <a:cs typeface="Times New Roman"/>
                      </a:endParaRPr>
                    </a:p>
                  </a:txBody>
                  <a:tcPr marL="0" marR="0" marT="1885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AE8CC"/>
                    </a:solidFill>
                  </a:tcPr>
                </a:tc>
                <a:tc>
                  <a:txBody>
                    <a:bodyPr/>
                    <a:lstStyle/>
                    <a:p>
                      <a:pPr algn="ctr">
                        <a:lnSpc>
                          <a:spcPct val="100000"/>
                        </a:lnSpc>
                        <a:spcBef>
                          <a:spcPts val="1485"/>
                        </a:spcBef>
                      </a:pPr>
                      <a:r>
                        <a:rPr sz="2100" spc="55" dirty="0">
                          <a:latin typeface="Times New Roman"/>
                          <a:cs typeface="Times New Roman"/>
                        </a:rPr>
                        <a:t>a=b</a:t>
                      </a:r>
                      <a:endParaRPr sz="2100">
                        <a:latin typeface="Times New Roman"/>
                        <a:cs typeface="Times New Roman"/>
                      </a:endParaRPr>
                    </a:p>
                  </a:txBody>
                  <a:tcPr marL="0" marR="0" marT="1885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AE8CC"/>
                    </a:solidFill>
                  </a:tcPr>
                </a:tc>
                <a:extLst>
                  <a:ext uri="{0D108BD9-81ED-4DB2-BD59-A6C34878D82A}">
                    <a16:rowId xmlns:a16="http://schemas.microsoft.com/office/drawing/2014/main" val="10005"/>
                  </a:ext>
                </a:extLst>
              </a:tr>
              <a:tr h="731520">
                <a:tc>
                  <a:txBody>
                    <a:bodyPr/>
                    <a:lstStyle/>
                    <a:p>
                      <a:pPr algn="ctr">
                        <a:lnSpc>
                          <a:spcPct val="100000"/>
                        </a:lnSpc>
                        <a:spcBef>
                          <a:spcPts val="100"/>
                        </a:spcBef>
                      </a:pPr>
                      <a:r>
                        <a:rPr sz="3500" b="1" spc="-70" dirty="0">
                          <a:latin typeface="Times New Roman"/>
                          <a:cs typeface="Times New Roman"/>
                        </a:rPr>
                        <a:t>&lt;&gt; </a:t>
                      </a:r>
                      <a:r>
                        <a:rPr sz="2100" spc="160" dirty="0">
                          <a:latin typeface="Times New Roman"/>
                          <a:cs typeface="Times New Roman"/>
                        </a:rPr>
                        <a:t>Ou</a:t>
                      </a:r>
                      <a:r>
                        <a:rPr sz="2100" spc="5" dirty="0">
                          <a:latin typeface="Times New Roman"/>
                          <a:cs typeface="Times New Roman"/>
                        </a:rPr>
                        <a:t> </a:t>
                      </a:r>
                      <a:r>
                        <a:rPr sz="3500" b="1" spc="-90" dirty="0">
                          <a:latin typeface="Times New Roman"/>
                          <a:cs typeface="Times New Roman"/>
                        </a:rPr>
                        <a:t>!=</a:t>
                      </a:r>
                      <a:endParaRPr sz="3500">
                        <a:latin typeface="Times New Roman"/>
                        <a:cs typeface="Times New Roman"/>
                      </a:endParaRPr>
                    </a:p>
                  </a:txBody>
                  <a:tcPr marL="0" marR="0" marT="1270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tc>
                  <a:txBody>
                    <a:bodyPr/>
                    <a:lstStyle/>
                    <a:p>
                      <a:pPr algn="ctr">
                        <a:lnSpc>
                          <a:spcPct val="100000"/>
                        </a:lnSpc>
                        <a:spcBef>
                          <a:spcPts val="1485"/>
                        </a:spcBef>
                      </a:pPr>
                      <a:r>
                        <a:rPr sz="2100" spc="40" dirty="0">
                          <a:latin typeface="Times New Roman"/>
                          <a:cs typeface="Times New Roman"/>
                        </a:rPr>
                        <a:t>Différence</a:t>
                      </a:r>
                      <a:endParaRPr sz="2100">
                        <a:latin typeface="Times New Roman"/>
                        <a:cs typeface="Times New Roman"/>
                      </a:endParaRPr>
                    </a:p>
                  </a:txBody>
                  <a:tcPr marL="0" marR="0" marT="1885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tc>
                  <a:txBody>
                    <a:bodyPr/>
                    <a:lstStyle/>
                    <a:p>
                      <a:pPr algn="ctr">
                        <a:lnSpc>
                          <a:spcPct val="100000"/>
                        </a:lnSpc>
                        <a:spcBef>
                          <a:spcPts val="1485"/>
                        </a:spcBef>
                      </a:pPr>
                      <a:r>
                        <a:rPr sz="2100" b="1" spc="-70" dirty="0">
                          <a:latin typeface="Times New Roman"/>
                          <a:cs typeface="Times New Roman"/>
                        </a:rPr>
                        <a:t>5 </a:t>
                      </a:r>
                      <a:r>
                        <a:rPr sz="2100" b="1" spc="-45" dirty="0">
                          <a:latin typeface="Times New Roman"/>
                          <a:cs typeface="Times New Roman"/>
                        </a:rPr>
                        <a:t>&lt;&gt;</a:t>
                      </a:r>
                      <a:r>
                        <a:rPr sz="2100" b="1" spc="35" dirty="0">
                          <a:latin typeface="Times New Roman"/>
                          <a:cs typeface="Times New Roman"/>
                        </a:rPr>
                        <a:t> </a:t>
                      </a:r>
                      <a:r>
                        <a:rPr sz="2100" b="1" spc="-35" dirty="0">
                          <a:latin typeface="Times New Roman"/>
                          <a:cs typeface="Times New Roman"/>
                        </a:rPr>
                        <a:t>2</a:t>
                      </a:r>
                      <a:endParaRPr sz="2100">
                        <a:latin typeface="Times New Roman"/>
                        <a:cs typeface="Times New Roman"/>
                      </a:endParaRPr>
                    </a:p>
                  </a:txBody>
                  <a:tcPr marL="0" marR="0" marT="18859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DF4E6"/>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98755">
              <a:lnSpc>
                <a:spcPct val="100000"/>
              </a:lnSpc>
              <a:spcBef>
                <a:spcPts val="125"/>
              </a:spcBef>
            </a:pPr>
            <a:r>
              <a:rPr spc="-15" dirty="0"/>
              <a:t>OPÉRATEUR, </a:t>
            </a:r>
            <a:r>
              <a:rPr spc="15" dirty="0"/>
              <a:t>OPÉRANDE </a:t>
            </a:r>
            <a:r>
              <a:rPr spc="-25" dirty="0"/>
              <a:t>ET</a:t>
            </a:r>
            <a:r>
              <a:rPr spc="-80" dirty="0"/>
              <a:t> </a:t>
            </a:r>
            <a:r>
              <a:rPr spc="-20" dirty="0"/>
              <a:t>EXPRESSION</a:t>
            </a:r>
          </a:p>
        </p:txBody>
      </p:sp>
      <p:grpSp>
        <p:nvGrpSpPr>
          <p:cNvPr id="3" name="object 3"/>
          <p:cNvGrpSpPr/>
          <p:nvPr/>
        </p:nvGrpSpPr>
        <p:grpSpPr>
          <a:xfrm>
            <a:off x="11366" y="2070290"/>
            <a:ext cx="10681335" cy="3616960"/>
            <a:chOff x="11366" y="2070290"/>
            <a:chExt cx="10681335" cy="3616960"/>
          </a:xfrm>
        </p:grpSpPr>
        <p:sp>
          <p:nvSpPr>
            <p:cNvPr id="4" name="object 4"/>
            <p:cNvSpPr/>
            <p:nvPr/>
          </p:nvSpPr>
          <p:spPr>
            <a:xfrm>
              <a:off x="16763" y="2081784"/>
              <a:ext cx="10675619" cy="3595116"/>
            </a:xfrm>
            <a:prstGeom prst="rect">
              <a:avLst/>
            </a:prstGeom>
            <a:blipFill>
              <a:blip r:embed="rId2" cstate="print"/>
              <a:stretch>
                <a:fillRect/>
              </a:stretch>
            </a:blipFill>
          </p:spPr>
          <p:txBody>
            <a:bodyPr wrap="square" lIns="0" tIns="0" rIns="0" bIns="0" rtlCol="0"/>
            <a:lstStyle/>
            <a:p>
              <a:endParaRPr/>
            </a:p>
          </p:txBody>
        </p:sp>
        <p:sp>
          <p:nvSpPr>
            <p:cNvPr id="5" name="object 5"/>
            <p:cNvSpPr/>
            <p:nvPr/>
          </p:nvSpPr>
          <p:spPr>
            <a:xfrm>
              <a:off x="2694431" y="2075688"/>
              <a:ext cx="4925695" cy="3606165"/>
            </a:xfrm>
            <a:custGeom>
              <a:avLst/>
              <a:gdLst/>
              <a:ahLst/>
              <a:cxnLst/>
              <a:rect l="l" t="t" r="r" b="b"/>
              <a:pathLst>
                <a:path w="4925695" h="3606165">
                  <a:moveTo>
                    <a:pt x="0" y="0"/>
                  </a:moveTo>
                  <a:lnTo>
                    <a:pt x="0" y="3605784"/>
                  </a:lnTo>
                </a:path>
                <a:path w="4925695" h="3606165">
                  <a:moveTo>
                    <a:pt x="2462784" y="0"/>
                  </a:moveTo>
                  <a:lnTo>
                    <a:pt x="2462784" y="3605784"/>
                  </a:lnTo>
                </a:path>
                <a:path w="4925695" h="3606165">
                  <a:moveTo>
                    <a:pt x="4925568" y="0"/>
                  </a:moveTo>
                  <a:lnTo>
                    <a:pt x="4925568" y="3605784"/>
                  </a:lnTo>
                </a:path>
              </a:pathLst>
            </a:custGeom>
            <a:ln w="10668">
              <a:solidFill>
                <a:srgbClr val="FFFFFF"/>
              </a:solidFill>
            </a:ln>
          </p:spPr>
          <p:txBody>
            <a:bodyPr wrap="square" lIns="0" tIns="0" rIns="0" bIns="0" rtlCol="0"/>
            <a:lstStyle/>
            <a:p>
              <a:endParaRPr/>
            </a:p>
          </p:txBody>
        </p:sp>
        <p:sp>
          <p:nvSpPr>
            <p:cNvPr id="6" name="object 6"/>
            <p:cNvSpPr/>
            <p:nvPr/>
          </p:nvSpPr>
          <p:spPr>
            <a:xfrm>
              <a:off x="12192" y="2746260"/>
              <a:ext cx="10680700" cy="2119630"/>
            </a:xfrm>
            <a:custGeom>
              <a:avLst/>
              <a:gdLst/>
              <a:ahLst/>
              <a:cxnLst/>
              <a:rect l="l" t="t" r="r" b="b"/>
              <a:pathLst>
                <a:path w="10680700" h="2119629">
                  <a:moveTo>
                    <a:pt x="10680192" y="2108454"/>
                  </a:moveTo>
                  <a:lnTo>
                    <a:pt x="0" y="2108454"/>
                  </a:lnTo>
                  <a:lnTo>
                    <a:pt x="0" y="2119122"/>
                  </a:lnTo>
                  <a:lnTo>
                    <a:pt x="10680192" y="2119122"/>
                  </a:lnTo>
                  <a:lnTo>
                    <a:pt x="10680192" y="2108454"/>
                  </a:lnTo>
                  <a:close/>
                </a:path>
                <a:path w="10680700" h="2119629">
                  <a:moveTo>
                    <a:pt x="10680192" y="1410462"/>
                  </a:moveTo>
                  <a:lnTo>
                    <a:pt x="0" y="1410462"/>
                  </a:lnTo>
                  <a:lnTo>
                    <a:pt x="0" y="1421130"/>
                  </a:lnTo>
                  <a:lnTo>
                    <a:pt x="10680192" y="1421130"/>
                  </a:lnTo>
                  <a:lnTo>
                    <a:pt x="10680192" y="1410462"/>
                  </a:lnTo>
                  <a:close/>
                </a:path>
                <a:path w="10680700" h="2119629">
                  <a:moveTo>
                    <a:pt x="10680192" y="710946"/>
                  </a:moveTo>
                  <a:lnTo>
                    <a:pt x="0" y="710946"/>
                  </a:lnTo>
                  <a:lnTo>
                    <a:pt x="0" y="721614"/>
                  </a:lnTo>
                  <a:lnTo>
                    <a:pt x="10680192" y="721614"/>
                  </a:lnTo>
                  <a:lnTo>
                    <a:pt x="10680192" y="710946"/>
                  </a:lnTo>
                  <a:close/>
                </a:path>
                <a:path w="10680700" h="2119629">
                  <a:moveTo>
                    <a:pt x="10680192" y="0"/>
                  </a:moveTo>
                  <a:lnTo>
                    <a:pt x="0" y="0"/>
                  </a:lnTo>
                  <a:lnTo>
                    <a:pt x="0" y="33528"/>
                  </a:lnTo>
                  <a:lnTo>
                    <a:pt x="10680192" y="33528"/>
                  </a:lnTo>
                  <a:lnTo>
                    <a:pt x="10680192" y="0"/>
                  </a:lnTo>
                  <a:close/>
                </a:path>
              </a:pathLst>
            </a:custGeom>
            <a:solidFill>
              <a:srgbClr val="FFFFFF"/>
            </a:solidFill>
          </p:spPr>
          <p:txBody>
            <a:bodyPr wrap="square" lIns="0" tIns="0" rIns="0" bIns="0" rtlCol="0"/>
            <a:lstStyle/>
            <a:p>
              <a:endParaRPr/>
            </a:p>
          </p:txBody>
        </p:sp>
        <p:sp>
          <p:nvSpPr>
            <p:cNvPr id="7" name="object 7"/>
            <p:cNvSpPr/>
            <p:nvPr/>
          </p:nvSpPr>
          <p:spPr>
            <a:xfrm>
              <a:off x="16763" y="2075688"/>
              <a:ext cx="0" cy="3606165"/>
            </a:xfrm>
            <a:custGeom>
              <a:avLst/>
              <a:gdLst/>
              <a:ahLst/>
              <a:cxnLst/>
              <a:rect l="l" t="t" r="r" b="b"/>
              <a:pathLst>
                <a:path h="3606165">
                  <a:moveTo>
                    <a:pt x="0" y="0"/>
                  </a:moveTo>
                  <a:lnTo>
                    <a:pt x="0" y="3605784"/>
                  </a:lnTo>
                </a:path>
              </a:pathLst>
            </a:custGeom>
            <a:ln w="10668">
              <a:solidFill>
                <a:srgbClr val="FFFFFF"/>
              </a:solidFill>
            </a:ln>
          </p:spPr>
          <p:txBody>
            <a:bodyPr wrap="square" lIns="0" tIns="0" rIns="0" bIns="0" rtlCol="0"/>
            <a:lstStyle/>
            <a:p>
              <a:endParaRPr/>
            </a:p>
          </p:txBody>
        </p:sp>
        <p:sp>
          <p:nvSpPr>
            <p:cNvPr id="8" name="object 8"/>
            <p:cNvSpPr/>
            <p:nvPr/>
          </p:nvSpPr>
          <p:spPr>
            <a:xfrm>
              <a:off x="12192" y="2076462"/>
              <a:ext cx="10680700" cy="3606165"/>
            </a:xfrm>
            <a:custGeom>
              <a:avLst/>
              <a:gdLst/>
              <a:ahLst/>
              <a:cxnLst/>
              <a:rect l="l" t="t" r="r" b="b"/>
              <a:pathLst>
                <a:path w="10680700" h="3606165">
                  <a:moveTo>
                    <a:pt x="10680192" y="3595116"/>
                  </a:moveTo>
                  <a:lnTo>
                    <a:pt x="0" y="3595116"/>
                  </a:lnTo>
                  <a:lnTo>
                    <a:pt x="0" y="3605784"/>
                  </a:lnTo>
                  <a:lnTo>
                    <a:pt x="10680192" y="3605784"/>
                  </a:lnTo>
                  <a:lnTo>
                    <a:pt x="10680192" y="3595116"/>
                  </a:lnTo>
                  <a:close/>
                </a:path>
                <a:path w="10680700" h="3606165">
                  <a:moveTo>
                    <a:pt x="10680192" y="0"/>
                  </a:moveTo>
                  <a:lnTo>
                    <a:pt x="0" y="0"/>
                  </a:lnTo>
                  <a:lnTo>
                    <a:pt x="0" y="10668"/>
                  </a:lnTo>
                  <a:lnTo>
                    <a:pt x="10680192" y="10668"/>
                  </a:lnTo>
                  <a:lnTo>
                    <a:pt x="10680192" y="0"/>
                  </a:lnTo>
                  <a:close/>
                </a:path>
              </a:pathLst>
            </a:custGeom>
            <a:solidFill>
              <a:srgbClr val="FFFFFF"/>
            </a:solidFill>
          </p:spPr>
          <p:txBody>
            <a:bodyPr wrap="square" lIns="0" tIns="0" rIns="0" bIns="0" rtlCol="0"/>
            <a:lstStyle/>
            <a:p>
              <a:endParaRPr/>
            </a:p>
          </p:txBody>
        </p:sp>
      </p:grpSp>
      <p:sp>
        <p:nvSpPr>
          <p:cNvPr id="9" name="object 9"/>
          <p:cNvSpPr txBox="1"/>
          <p:nvPr/>
        </p:nvSpPr>
        <p:spPr>
          <a:xfrm>
            <a:off x="464311" y="1400059"/>
            <a:ext cx="6527800" cy="1038860"/>
          </a:xfrm>
          <a:prstGeom prst="rect">
            <a:avLst/>
          </a:prstGeom>
        </p:spPr>
        <p:txBody>
          <a:bodyPr vert="horz" wrap="square" lIns="0" tIns="13970" rIns="0" bIns="0" rtlCol="0">
            <a:spAutoFit/>
          </a:bodyPr>
          <a:lstStyle/>
          <a:p>
            <a:pPr marL="3246120">
              <a:lnSpc>
                <a:spcPct val="100000"/>
              </a:lnSpc>
              <a:spcBef>
                <a:spcPts val="110"/>
              </a:spcBef>
            </a:pPr>
            <a:r>
              <a:rPr sz="2450" spc="-30" dirty="0">
                <a:latin typeface="Times New Roman"/>
                <a:cs typeface="Times New Roman"/>
              </a:rPr>
              <a:t>OPERATEUR</a:t>
            </a:r>
            <a:r>
              <a:rPr sz="2450" spc="-65" dirty="0">
                <a:latin typeface="Times New Roman"/>
                <a:cs typeface="Times New Roman"/>
              </a:rPr>
              <a:t> </a:t>
            </a:r>
            <a:r>
              <a:rPr sz="2450" dirty="0">
                <a:latin typeface="Times New Roman"/>
                <a:cs typeface="Times New Roman"/>
              </a:rPr>
              <a:t>LOGIQUE</a:t>
            </a:r>
            <a:endParaRPr sz="2450">
              <a:latin typeface="Times New Roman"/>
              <a:cs typeface="Times New Roman"/>
            </a:endParaRPr>
          </a:p>
          <a:p>
            <a:pPr>
              <a:lnSpc>
                <a:spcPct val="100000"/>
              </a:lnSpc>
              <a:spcBef>
                <a:spcPts val="35"/>
              </a:spcBef>
            </a:pPr>
            <a:endParaRPr sz="2150">
              <a:latin typeface="Times New Roman"/>
              <a:cs typeface="Times New Roman"/>
            </a:endParaRPr>
          </a:p>
          <a:p>
            <a:pPr marL="12700">
              <a:lnSpc>
                <a:spcPct val="100000"/>
              </a:lnSpc>
            </a:pPr>
            <a:r>
              <a:rPr sz="2100" b="1" spc="-55" dirty="0">
                <a:solidFill>
                  <a:srgbClr val="FFFFFF"/>
                </a:solidFill>
                <a:latin typeface="Times New Roman"/>
                <a:cs typeface="Times New Roman"/>
              </a:rPr>
              <a:t>OPERATEURS</a:t>
            </a:r>
            <a:endParaRPr sz="2100">
              <a:latin typeface="Times New Roman"/>
              <a:cs typeface="Times New Roman"/>
            </a:endParaRPr>
          </a:p>
        </p:txBody>
      </p:sp>
      <p:sp>
        <p:nvSpPr>
          <p:cNvPr id="10" name="object 10"/>
          <p:cNvSpPr txBox="1"/>
          <p:nvPr/>
        </p:nvSpPr>
        <p:spPr>
          <a:xfrm>
            <a:off x="987046" y="2764034"/>
            <a:ext cx="735965" cy="559435"/>
          </a:xfrm>
          <a:prstGeom prst="rect">
            <a:avLst/>
          </a:prstGeom>
        </p:spPr>
        <p:txBody>
          <a:bodyPr vert="horz" wrap="square" lIns="0" tIns="12700" rIns="0" bIns="0" rtlCol="0">
            <a:spAutoFit/>
          </a:bodyPr>
          <a:lstStyle/>
          <a:p>
            <a:pPr marL="12700">
              <a:lnSpc>
                <a:spcPct val="100000"/>
              </a:lnSpc>
              <a:spcBef>
                <a:spcPts val="100"/>
              </a:spcBef>
            </a:pPr>
            <a:r>
              <a:rPr sz="3500" b="1" spc="180" dirty="0">
                <a:latin typeface="Times New Roman"/>
                <a:cs typeface="Times New Roman"/>
              </a:rPr>
              <a:t>O</a:t>
            </a:r>
            <a:r>
              <a:rPr sz="3500" b="1" spc="155" dirty="0">
                <a:latin typeface="Times New Roman"/>
                <a:cs typeface="Times New Roman"/>
              </a:rPr>
              <a:t>U</a:t>
            </a:r>
            <a:endParaRPr sz="3500">
              <a:latin typeface="Times New Roman"/>
              <a:cs typeface="Times New Roman"/>
            </a:endParaRPr>
          </a:p>
        </p:txBody>
      </p:sp>
      <p:sp>
        <p:nvSpPr>
          <p:cNvPr id="11" name="object 11"/>
          <p:cNvSpPr txBox="1"/>
          <p:nvPr/>
        </p:nvSpPr>
        <p:spPr>
          <a:xfrm>
            <a:off x="3640360" y="2806623"/>
            <a:ext cx="568960" cy="559435"/>
          </a:xfrm>
          <a:prstGeom prst="rect">
            <a:avLst/>
          </a:prstGeom>
        </p:spPr>
        <p:txBody>
          <a:bodyPr vert="horz" wrap="square" lIns="0" tIns="12700" rIns="0" bIns="0" rtlCol="0">
            <a:spAutoFit/>
          </a:bodyPr>
          <a:lstStyle/>
          <a:p>
            <a:pPr marL="12700">
              <a:lnSpc>
                <a:spcPct val="100000"/>
              </a:lnSpc>
              <a:spcBef>
                <a:spcPts val="100"/>
              </a:spcBef>
            </a:pPr>
            <a:r>
              <a:rPr sz="3500" b="1" spc="-235" dirty="0">
                <a:latin typeface="Times New Roman"/>
                <a:cs typeface="Times New Roman"/>
              </a:rPr>
              <a:t>E</a:t>
            </a:r>
            <a:r>
              <a:rPr sz="3500" b="1" spc="-160" dirty="0">
                <a:latin typeface="Times New Roman"/>
                <a:cs typeface="Times New Roman"/>
              </a:rPr>
              <a:t>T</a:t>
            </a:r>
            <a:endParaRPr sz="3500">
              <a:latin typeface="Times New Roman"/>
              <a:cs typeface="Times New Roman"/>
            </a:endParaRPr>
          </a:p>
        </p:txBody>
      </p:sp>
      <p:sp>
        <p:nvSpPr>
          <p:cNvPr id="12" name="object 12"/>
          <p:cNvSpPr txBox="1"/>
          <p:nvPr/>
        </p:nvSpPr>
        <p:spPr>
          <a:xfrm>
            <a:off x="5856498" y="2806623"/>
            <a:ext cx="1064895" cy="559435"/>
          </a:xfrm>
          <a:prstGeom prst="rect">
            <a:avLst/>
          </a:prstGeom>
        </p:spPr>
        <p:txBody>
          <a:bodyPr vert="horz" wrap="square" lIns="0" tIns="12700" rIns="0" bIns="0" rtlCol="0">
            <a:spAutoFit/>
          </a:bodyPr>
          <a:lstStyle/>
          <a:p>
            <a:pPr marL="12700">
              <a:lnSpc>
                <a:spcPct val="100000"/>
              </a:lnSpc>
              <a:spcBef>
                <a:spcPts val="100"/>
              </a:spcBef>
            </a:pPr>
            <a:r>
              <a:rPr sz="3500" b="1" spc="95" dirty="0">
                <a:latin typeface="Times New Roman"/>
                <a:cs typeface="Times New Roman"/>
              </a:rPr>
              <a:t>N</a:t>
            </a:r>
            <a:r>
              <a:rPr sz="3500" b="1" spc="180" dirty="0">
                <a:latin typeface="Times New Roman"/>
                <a:cs typeface="Times New Roman"/>
              </a:rPr>
              <a:t>O</a:t>
            </a:r>
            <a:r>
              <a:rPr sz="3500" b="1" spc="120" dirty="0">
                <a:latin typeface="Times New Roman"/>
                <a:cs typeface="Times New Roman"/>
              </a:rPr>
              <a:t>N</a:t>
            </a:r>
            <a:endParaRPr sz="3500">
              <a:latin typeface="Times New Roman"/>
              <a:cs typeface="Times New Roman"/>
            </a:endParaRPr>
          </a:p>
        </p:txBody>
      </p:sp>
      <p:sp>
        <p:nvSpPr>
          <p:cNvPr id="13" name="object 13"/>
          <p:cNvSpPr txBox="1"/>
          <p:nvPr/>
        </p:nvSpPr>
        <p:spPr>
          <a:xfrm>
            <a:off x="7721080" y="2806623"/>
            <a:ext cx="2933065" cy="559435"/>
          </a:xfrm>
          <a:prstGeom prst="rect">
            <a:avLst/>
          </a:prstGeom>
        </p:spPr>
        <p:txBody>
          <a:bodyPr vert="horz" wrap="square" lIns="0" tIns="12700" rIns="0" bIns="0" rtlCol="0">
            <a:spAutoFit/>
          </a:bodyPr>
          <a:lstStyle/>
          <a:p>
            <a:pPr marL="12700">
              <a:lnSpc>
                <a:spcPct val="100000"/>
              </a:lnSpc>
              <a:spcBef>
                <a:spcPts val="100"/>
              </a:spcBef>
            </a:pPr>
            <a:r>
              <a:rPr sz="3500" b="1" spc="165" dirty="0">
                <a:latin typeface="Times New Roman"/>
                <a:cs typeface="Times New Roman"/>
              </a:rPr>
              <a:t>OU</a:t>
            </a:r>
            <a:r>
              <a:rPr sz="3500" b="1" spc="-135" dirty="0">
                <a:latin typeface="Times New Roman"/>
                <a:cs typeface="Times New Roman"/>
              </a:rPr>
              <a:t> </a:t>
            </a:r>
            <a:r>
              <a:rPr sz="3500" b="1" spc="-155" dirty="0">
                <a:latin typeface="Times New Roman"/>
                <a:cs typeface="Times New Roman"/>
              </a:rPr>
              <a:t>EXCLUSIF</a:t>
            </a:r>
            <a:endParaRPr sz="3500">
              <a:latin typeface="Times New Roman"/>
              <a:cs typeface="Times New Roman"/>
            </a:endParaRPr>
          </a:p>
        </p:txBody>
      </p:sp>
      <p:grpSp>
        <p:nvGrpSpPr>
          <p:cNvPr id="14" name="object 14"/>
          <p:cNvGrpSpPr/>
          <p:nvPr/>
        </p:nvGrpSpPr>
        <p:grpSpPr>
          <a:xfrm>
            <a:off x="163068" y="3525011"/>
            <a:ext cx="10482580" cy="2082164"/>
            <a:chOff x="163068" y="3525011"/>
            <a:chExt cx="10482580" cy="2082164"/>
          </a:xfrm>
        </p:grpSpPr>
        <p:sp>
          <p:nvSpPr>
            <p:cNvPr id="15" name="object 15"/>
            <p:cNvSpPr/>
            <p:nvPr/>
          </p:nvSpPr>
          <p:spPr>
            <a:xfrm>
              <a:off x="2798063" y="3525011"/>
              <a:ext cx="2302764" cy="2078736"/>
            </a:xfrm>
            <a:prstGeom prst="rect">
              <a:avLst/>
            </a:prstGeom>
            <a:blipFill>
              <a:blip r:embed="rId3" cstate="print"/>
              <a:stretch>
                <a:fillRect/>
              </a:stretch>
            </a:blipFill>
          </p:spPr>
          <p:txBody>
            <a:bodyPr wrap="square" lIns="0" tIns="0" rIns="0" bIns="0" rtlCol="0"/>
            <a:lstStyle/>
            <a:p>
              <a:endParaRPr/>
            </a:p>
          </p:txBody>
        </p:sp>
        <p:sp>
          <p:nvSpPr>
            <p:cNvPr id="16" name="object 16"/>
            <p:cNvSpPr/>
            <p:nvPr/>
          </p:nvSpPr>
          <p:spPr>
            <a:xfrm>
              <a:off x="163068" y="3525011"/>
              <a:ext cx="2343911" cy="2078736"/>
            </a:xfrm>
            <a:prstGeom prst="rect">
              <a:avLst/>
            </a:prstGeom>
            <a:blipFill>
              <a:blip r:embed="rId4" cstate="print"/>
              <a:stretch>
                <a:fillRect/>
              </a:stretch>
            </a:blipFill>
          </p:spPr>
          <p:txBody>
            <a:bodyPr wrap="square" lIns="0" tIns="0" rIns="0" bIns="0" rtlCol="0"/>
            <a:lstStyle/>
            <a:p>
              <a:endParaRPr/>
            </a:p>
          </p:txBody>
        </p:sp>
        <p:sp>
          <p:nvSpPr>
            <p:cNvPr id="17" name="object 17"/>
            <p:cNvSpPr/>
            <p:nvPr/>
          </p:nvSpPr>
          <p:spPr>
            <a:xfrm>
              <a:off x="5334000" y="3529583"/>
              <a:ext cx="2223515" cy="2077212"/>
            </a:xfrm>
            <a:prstGeom prst="rect">
              <a:avLst/>
            </a:prstGeom>
            <a:blipFill>
              <a:blip r:embed="rId5" cstate="print"/>
              <a:stretch>
                <a:fillRect/>
              </a:stretch>
            </a:blipFill>
          </p:spPr>
          <p:txBody>
            <a:bodyPr wrap="square" lIns="0" tIns="0" rIns="0" bIns="0" rtlCol="0"/>
            <a:lstStyle/>
            <a:p>
              <a:endParaRPr/>
            </a:p>
          </p:txBody>
        </p:sp>
        <p:sp>
          <p:nvSpPr>
            <p:cNvPr id="18" name="object 18"/>
            <p:cNvSpPr/>
            <p:nvPr/>
          </p:nvSpPr>
          <p:spPr>
            <a:xfrm>
              <a:off x="7697724" y="3525011"/>
              <a:ext cx="2947415" cy="2078736"/>
            </a:xfrm>
            <a:prstGeom prst="rect">
              <a:avLst/>
            </a:prstGeom>
            <a:blipFill>
              <a:blip r:embed="rId6" cstate="print"/>
              <a:stretch>
                <a:fillRect/>
              </a:stretch>
            </a:blipFill>
          </p:spPr>
          <p:txBody>
            <a:bodyPr wrap="square" lIns="0" tIns="0" rIns="0" bIns="0" rtlCol="0"/>
            <a:lstStyle/>
            <a:p>
              <a:endParaRPr/>
            </a:p>
          </p:txBody>
        </p:sp>
        <p:sp>
          <p:nvSpPr>
            <p:cNvPr id="19" name="object 19"/>
            <p:cNvSpPr/>
            <p:nvPr/>
          </p:nvSpPr>
          <p:spPr>
            <a:xfrm>
              <a:off x="294131" y="3970019"/>
              <a:ext cx="9866630" cy="1580515"/>
            </a:xfrm>
            <a:custGeom>
              <a:avLst/>
              <a:gdLst/>
              <a:ahLst/>
              <a:cxnLst/>
              <a:rect l="l" t="t" r="r" b="b"/>
              <a:pathLst>
                <a:path w="9866630" h="1580514">
                  <a:moveTo>
                    <a:pt x="0" y="1200911"/>
                  </a:moveTo>
                  <a:lnTo>
                    <a:pt x="2083308" y="1200911"/>
                  </a:lnTo>
                  <a:lnTo>
                    <a:pt x="2083308" y="1574292"/>
                  </a:lnTo>
                  <a:lnTo>
                    <a:pt x="0" y="1574292"/>
                  </a:lnTo>
                  <a:lnTo>
                    <a:pt x="0" y="1200911"/>
                  </a:lnTo>
                  <a:close/>
                </a:path>
                <a:path w="9866630" h="1580514">
                  <a:moveTo>
                    <a:pt x="2612136" y="6095"/>
                  </a:moveTo>
                  <a:lnTo>
                    <a:pt x="4696968" y="6095"/>
                  </a:lnTo>
                  <a:lnTo>
                    <a:pt x="4696968" y="379475"/>
                  </a:lnTo>
                  <a:lnTo>
                    <a:pt x="2612136" y="379475"/>
                  </a:lnTo>
                  <a:lnTo>
                    <a:pt x="2612136" y="6095"/>
                  </a:lnTo>
                  <a:close/>
                </a:path>
                <a:path w="9866630" h="1580514">
                  <a:moveTo>
                    <a:pt x="7516368" y="0"/>
                  </a:moveTo>
                  <a:lnTo>
                    <a:pt x="9866376" y="0"/>
                  </a:lnTo>
                  <a:lnTo>
                    <a:pt x="9866376" y="373379"/>
                  </a:lnTo>
                  <a:lnTo>
                    <a:pt x="7516368" y="373379"/>
                  </a:lnTo>
                  <a:lnTo>
                    <a:pt x="7516368" y="0"/>
                  </a:lnTo>
                  <a:close/>
                </a:path>
                <a:path w="9866630" h="1580514">
                  <a:moveTo>
                    <a:pt x="7516368" y="1207007"/>
                  </a:moveTo>
                  <a:lnTo>
                    <a:pt x="9866376" y="1207007"/>
                  </a:lnTo>
                  <a:lnTo>
                    <a:pt x="9866376" y="1580388"/>
                  </a:lnTo>
                  <a:lnTo>
                    <a:pt x="7516368" y="1580388"/>
                  </a:lnTo>
                  <a:lnTo>
                    <a:pt x="7516368" y="1207007"/>
                  </a:lnTo>
                  <a:close/>
                </a:path>
              </a:pathLst>
            </a:custGeom>
            <a:ln w="50292">
              <a:solidFill>
                <a:srgbClr val="FF0000"/>
              </a:solidFill>
            </a:ln>
          </p:spPr>
          <p:txBody>
            <a:bodyPr wrap="square" lIns="0" tIns="0" rIns="0" bIns="0" rtlCol="0"/>
            <a:lstStyle/>
            <a:p>
              <a:endParaRPr/>
            </a:p>
          </p:txBody>
        </p: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5875" rIns="0" bIns="0" rtlCol="0">
            <a:spAutoFit/>
          </a:bodyPr>
          <a:lstStyle/>
          <a:p>
            <a:pPr marL="198755">
              <a:lnSpc>
                <a:spcPct val="100000"/>
              </a:lnSpc>
              <a:spcBef>
                <a:spcPts val="125"/>
              </a:spcBef>
            </a:pPr>
            <a:r>
              <a:rPr spc="-15" dirty="0"/>
              <a:t>OPÉRATEUR, </a:t>
            </a:r>
            <a:r>
              <a:rPr spc="15" dirty="0"/>
              <a:t>OPÉRANDE </a:t>
            </a:r>
            <a:r>
              <a:rPr spc="-25" dirty="0"/>
              <a:t>ET</a:t>
            </a:r>
            <a:r>
              <a:rPr spc="-80" dirty="0"/>
              <a:t> </a:t>
            </a:r>
            <a:r>
              <a:rPr spc="-20" dirty="0"/>
              <a:t>EXPRESSION</a:t>
            </a:r>
          </a:p>
        </p:txBody>
      </p:sp>
      <p:sp>
        <p:nvSpPr>
          <p:cNvPr id="3" name="object 3"/>
          <p:cNvSpPr txBox="1"/>
          <p:nvPr/>
        </p:nvSpPr>
        <p:spPr>
          <a:xfrm>
            <a:off x="520698" y="1474656"/>
            <a:ext cx="9126220" cy="1786255"/>
          </a:xfrm>
          <a:prstGeom prst="rect">
            <a:avLst/>
          </a:prstGeom>
        </p:spPr>
        <p:txBody>
          <a:bodyPr vert="horz" wrap="square" lIns="0" tIns="13970" rIns="0" bIns="0" rtlCol="0">
            <a:spAutoFit/>
          </a:bodyPr>
          <a:lstStyle/>
          <a:p>
            <a:pPr marL="859790">
              <a:lnSpc>
                <a:spcPct val="100000"/>
              </a:lnSpc>
              <a:spcBef>
                <a:spcPts val="110"/>
              </a:spcBef>
            </a:pPr>
            <a:r>
              <a:rPr sz="2450" spc="-30" dirty="0">
                <a:latin typeface="Times New Roman"/>
                <a:cs typeface="Times New Roman"/>
              </a:rPr>
              <a:t>OPERATEUR </a:t>
            </a:r>
            <a:r>
              <a:rPr sz="2450" dirty="0">
                <a:latin typeface="Times New Roman"/>
                <a:cs typeface="Times New Roman"/>
              </a:rPr>
              <a:t>ALPHANUMETRIQUE : </a:t>
            </a:r>
            <a:r>
              <a:rPr sz="2450" spc="5" dirty="0">
                <a:solidFill>
                  <a:srgbClr val="FF0000"/>
                </a:solidFill>
                <a:latin typeface="Times New Roman"/>
                <a:cs typeface="Times New Roman"/>
              </a:rPr>
              <a:t>&amp; </a:t>
            </a:r>
            <a:r>
              <a:rPr sz="2450" spc="5" dirty="0">
                <a:latin typeface="Times New Roman"/>
                <a:cs typeface="Times New Roman"/>
              </a:rPr>
              <a:t>ou</a:t>
            </a:r>
            <a:r>
              <a:rPr sz="2450" spc="-150" dirty="0">
                <a:latin typeface="Times New Roman"/>
                <a:cs typeface="Times New Roman"/>
              </a:rPr>
              <a:t> </a:t>
            </a:r>
            <a:r>
              <a:rPr sz="2450" spc="5" dirty="0">
                <a:solidFill>
                  <a:srgbClr val="FF0000"/>
                </a:solidFill>
                <a:latin typeface="Times New Roman"/>
                <a:cs typeface="Times New Roman"/>
              </a:rPr>
              <a:t>+</a:t>
            </a:r>
            <a:endParaRPr sz="2450">
              <a:latin typeface="Times New Roman"/>
              <a:cs typeface="Times New Roman"/>
            </a:endParaRPr>
          </a:p>
          <a:p>
            <a:pPr>
              <a:lnSpc>
                <a:spcPct val="100000"/>
              </a:lnSpc>
            </a:pPr>
            <a:endParaRPr sz="2900">
              <a:latin typeface="Times New Roman"/>
              <a:cs typeface="Times New Roman"/>
            </a:endParaRPr>
          </a:p>
          <a:p>
            <a:pPr marL="12700">
              <a:lnSpc>
                <a:spcPct val="100000"/>
              </a:lnSpc>
            </a:pPr>
            <a:r>
              <a:rPr sz="2100" spc="95" dirty="0">
                <a:latin typeface="Times New Roman"/>
                <a:cs typeface="Times New Roman"/>
              </a:rPr>
              <a:t>Permet</a:t>
            </a:r>
            <a:r>
              <a:rPr sz="2100" spc="-85" dirty="0">
                <a:latin typeface="Times New Roman"/>
                <a:cs typeface="Times New Roman"/>
              </a:rPr>
              <a:t> </a:t>
            </a:r>
            <a:r>
              <a:rPr sz="2100" spc="95" dirty="0">
                <a:latin typeface="Times New Roman"/>
                <a:cs typeface="Times New Roman"/>
              </a:rPr>
              <a:t>de</a:t>
            </a:r>
            <a:r>
              <a:rPr sz="2100" spc="-30" dirty="0">
                <a:latin typeface="Times New Roman"/>
                <a:cs typeface="Times New Roman"/>
              </a:rPr>
              <a:t> </a:t>
            </a:r>
            <a:r>
              <a:rPr sz="2100" b="1" spc="105" dirty="0">
                <a:latin typeface="Times New Roman"/>
                <a:cs typeface="Times New Roman"/>
              </a:rPr>
              <a:t>concaténer</a:t>
            </a:r>
            <a:r>
              <a:rPr sz="2100" spc="105" dirty="0">
                <a:latin typeface="Times New Roman"/>
                <a:cs typeface="Times New Roman"/>
              </a:rPr>
              <a:t>,</a:t>
            </a:r>
            <a:r>
              <a:rPr sz="2100" spc="-20" dirty="0">
                <a:latin typeface="Times New Roman"/>
                <a:cs typeface="Times New Roman"/>
              </a:rPr>
              <a:t> </a:t>
            </a:r>
            <a:r>
              <a:rPr sz="2100" spc="120" dirty="0">
                <a:latin typeface="Times New Roman"/>
                <a:cs typeface="Times New Roman"/>
              </a:rPr>
              <a:t>autrement</a:t>
            </a:r>
            <a:r>
              <a:rPr sz="2100" spc="-85" dirty="0">
                <a:latin typeface="Times New Roman"/>
                <a:cs typeface="Times New Roman"/>
              </a:rPr>
              <a:t> </a:t>
            </a:r>
            <a:r>
              <a:rPr sz="2100" spc="105" dirty="0">
                <a:latin typeface="Times New Roman"/>
                <a:cs typeface="Times New Roman"/>
              </a:rPr>
              <a:t>dit</a:t>
            </a:r>
            <a:r>
              <a:rPr sz="2100" spc="-105" dirty="0">
                <a:latin typeface="Times New Roman"/>
                <a:cs typeface="Times New Roman"/>
              </a:rPr>
              <a:t> </a:t>
            </a:r>
            <a:r>
              <a:rPr sz="2100" spc="20" dirty="0">
                <a:latin typeface="Times New Roman"/>
                <a:cs typeface="Times New Roman"/>
              </a:rPr>
              <a:t>d’agglomérer,</a:t>
            </a:r>
            <a:r>
              <a:rPr sz="2100" spc="15" dirty="0">
                <a:latin typeface="Times New Roman"/>
                <a:cs typeface="Times New Roman"/>
              </a:rPr>
              <a:t> </a:t>
            </a:r>
            <a:r>
              <a:rPr sz="2100" spc="75" dirty="0">
                <a:latin typeface="Times New Roman"/>
                <a:cs typeface="Times New Roman"/>
              </a:rPr>
              <a:t>deux</a:t>
            </a:r>
            <a:r>
              <a:rPr sz="2100" spc="-70" dirty="0">
                <a:latin typeface="Times New Roman"/>
                <a:cs typeface="Times New Roman"/>
              </a:rPr>
              <a:t> </a:t>
            </a:r>
            <a:r>
              <a:rPr sz="2100" spc="80" dirty="0">
                <a:latin typeface="Times New Roman"/>
                <a:cs typeface="Times New Roman"/>
              </a:rPr>
              <a:t>chaînes</a:t>
            </a:r>
            <a:r>
              <a:rPr sz="2100" spc="-85" dirty="0">
                <a:latin typeface="Times New Roman"/>
                <a:cs typeface="Times New Roman"/>
              </a:rPr>
              <a:t> </a:t>
            </a:r>
            <a:r>
              <a:rPr sz="2100" spc="110" dirty="0">
                <a:latin typeface="Times New Roman"/>
                <a:cs typeface="Times New Roman"/>
              </a:rPr>
              <a:t>de</a:t>
            </a:r>
            <a:r>
              <a:rPr sz="2100" spc="-95" dirty="0">
                <a:latin typeface="Times New Roman"/>
                <a:cs typeface="Times New Roman"/>
              </a:rPr>
              <a:t> </a:t>
            </a:r>
            <a:r>
              <a:rPr sz="2100" spc="55" dirty="0">
                <a:latin typeface="Times New Roman"/>
                <a:cs typeface="Times New Roman"/>
              </a:rPr>
              <a:t>caractères.</a:t>
            </a:r>
            <a:endParaRPr sz="2100">
              <a:latin typeface="Times New Roman"/>
              <a:cs typeface="Times New Roman"/>
            </a:endParaRPr>
          </a:p>
          <a:p>
            <a:pPr>
              <a:lnSpc>
                <a:spcPct val="100000"/>
              </a:lnSpc>
              <a:spcBef>
                <a:spcPts val="5"/>
              </a:spcBef>
            </a:pPr>
            <a:endParaRPr sz="2200">
              <a:latin typeface="Times New Roman"/>
              <a:cs typeface="Times New Roman"/>
            </a:endParaRPr>
          </a:p>
          <a:p>
            <a:pPr marL="12700">
              <a:lnSpc>
                <a:spcPct val="100000"/>
              </a:lnSpc>
            </a:pPr>
            <a:r>
              <a:rPr sz="2100" b="1" spc="100" dirty="0">
                <a:latin typeface="Times New Roman"/>
                <a:cs typeface="Times New Roman"/>
              </a:rPr>
              <a:t>Exemple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p:txBody>
      </p:sp>
      <p:sp>
        <p:nvSpPr>
          <p:cNvPr id="4" name="object 4"/>
          <p:cNvSpPr txBox="1"/>
          <p:nvPr/>
        </p:nvSpPr>
        <p:spPr>
          <a:xfrm>
            <a:off x="520698" y="3556487"/>
            <a:ext cx="2165985" cy="2268855"/>
          </a:xfrm>
          <a:prstGeom prst="rect">
            <a:avLst/>
          </a:prstGeom>
        </p:spPr>
        <p:txBody>
          <a:bodyPr vert="horz" wrap="square" lIns="0" tIns="12700" rIns="0" bIns="0" rtlCol="0">
            <a:spAutoFit/>
          </a:bodyPr>
          <a:lstStyle/>
          <a:p>
            <a:pPr marL="12700">
              <a:lnSpc>
                <a:spcPct val="100000"/>
              </a:lnSpc>
              <a:spcBef>
                <a:spcPts val="100"/>
              </a:spcBef>
            </a:pPr>
            <a:r>
              <a:rPr sz="2100" spc="25" dirty="0">
                <a:latin typeface="Times New Roman"/>
                <a:cs typeface="Times New Roman"/>
              </a:rPr>
              <a:t>Variables</a:t>
            </a:r>
            <a:endParaRPr sz="2100">
              <a:latin typeface="Times New Roman"/>
              <a:cs typeface="Times New Roman"/>
            </a:endParaRPr>
          </a:p>
          <a:p>
            <a:pPr marL="12700" marR="5080" indent="527050">
              <a:lnSpc>
                <a:spcPts val="2530"/>
              </a:lnSpc>
              <a:spcBef>
                <a:spcPts val="75"/>
              </a:spcBef>
            </a:pPr>
            <a:r>
              <a:rPr sz="2100" spc="40" dirty="0">
                <a:latin typeface="Times New Roman"/>
                <a:cs typeface="Times New Roman"/>
              </a:rPr>
              <a:t>a, </a:t>
            </a:r>
            <a:r>
              <a:rPr sz="2100" spc="45" dirty="0">
                <a:latin typeface="Times New Roman"/>
                <a:cs typeface="Times New Roman"/>
              </a:rPr>
              <a:t>b, </a:t>
            </a:r>
            <a:r>
              <a:rPr sz="2100" spc="35" dirty="0">
                <a:latin typeface="Times New Roman"/>
                <a:cs typeface="Times New Roman"/>
              </a:rPr>
              <a:t>c </a:t>
            </a:r>
            <a:r>
              <a:rPr sz="2100" spc="-50" dirty="0">
                <a:latin typeface="Times New Roman"/>
                <a:cs typeface="Times New Roman"/>
              </a:rPr>
              <a:t>:</a:t>
            </a:r>
            <a:r>
              <a:rPr sz="2100" spc="-330" dirty="0">
                <a:latin typeface="Times New Roman"/>
                <a:cs typeface="Times New Roman"/>
              </a:rPr>
              <a:t> </a:t>
            </a:r>
            <a:r>
              <a:rPr sz="2100" spc="85" dirty="0">
                <a:latin typeface="Times New Roman"/>
                <a:cs typeface="Times New Roman"/>
              </a:rPr>
              <a:t>chaine  </a:t>
            </a:r>
            <a:r>
              <a:rPr sz="2100" spc="110" dirty="0">
                <a:latin typeface="Times New Roman"/>
                <a:cs typeface="Times New Roman"/>
              </a:rPr>
              <a:t>Début</a:t>
            </a:r>
            <a:endParaRPr sz="2100">
              <a:latin typeface="Times New Roman"/>
              <a:cs typeface="Times New Roman"/>
            </a:endParaRPr>
          </a:p>
          <a:p>
            <a:pPr marL="539750">
              <a:lnSpc>
                <a:spcPts val="2445"/>
              </a:lnSpc>
            </a:pPr>
            <a:r>
              <a:rPr sz="2100" spc="75" dirty="0">
                <a:latin typeface="Times New Roman"/>
                <a:cs typeface="Times New Roman"/>
              </a:rPr>
              <a:t>a </a:t>
            </a:r>
            <a:r>
              <a:rPr sz="2100" dirty="0">
                <a:latin typeface="Times New Roman"/>
                <a:cs typeface="Times New Roman"/>
              </a:rPr>
              <a:t>←</a:t>
            </a:r>
            <a:r>
              <a:rPr sz="2100" spc="-140" dirty="0">
                <a:latin typeface="Times New Roman"/>
                <a:cs typeface="Times New Roman"/>
              </a:rPr>
              <a:t> </a:t>
            </a:r>
            <a:r>
              <a:rPr sz="2100" spc="-130" dirty="0">
                <a:latin typeface="Times New Roman"/>
                <a:cs typeface="Times New Roman"/>
              </a:rPr>
              <a:t>"Ky"</a:t>
            </a:r>
            <a:endParaRPr sz="2100">
              <a:latin typeface="Times New Roman"/>
              <a:cs typeface="Times New Roman"/>
            </a:endParaRPr>
          </a:p>
          <a:p>
            <a:pPr marL="539750" marR="158750" indent="7620">
              <a:lnSpc>
                <a:spcPts val="2530"/>
              </a:lnSpc>
              <a:spcBef>
                <a:spcPts val="75"/>
              </a:spcBef>
            </a:pPr>
            <a:r>
              <a:rPr sz="2100" spc="120" dirty="0">
                <a:latin typeface="Times New Roman"/>
                <a:cs typeface="Times New Roman"/>
              </a:rPr>
              <a:t>b </a:t>
            </a:r>
            <a:r>
              <a:rPr sz="2100" dirty="0">
                <a:latin typeface="Times New Roman"/>
                <a:cs typeface="Times New Roman"/>
              </a:rPr>
              <a:t>←</a:t>
            </a:r>
            <a:r>
              <a:rPr sz="2100" spc="-250" dirty="0">
                <a:latin typeface="Times New Roman"/>
                <a:cs typeface="Times New Roman"/>
              </a:rPr>
              <a:t> </a:t>
            </a:r>
            <a:r>
              <a:rPr sz="2100" spc="5" dirty="0">
                <a:latin typeface="Times New Roman"/>
                <a:cs typeface="Times New Roman"/>
              </a:rPr>
              <a:t>"Farida"  </a:t>
            </a:r>
            <a:r>
              <a:rPr sz="2100" spc="35" dirty="0">
                <a:latin typeface="Times New Roman"/>
                <a:cs typeface="Times New Roman"/>
              </a:rPr>
              <a:t>c </a:t>
            </a:r>
            <a:r>
              <a:rPr sz="2100" dirty="0">
                <a:latin typeface="Times New Roman"/>
                <a:cs typeface="Times New Roman"/>
              </a:rPr>
              <a:t>← </a:t>
            </a:r>
            <a:r>
              <a:rPr sz="2100" spc="75" dirty="0">
                <a:latin typeface="Times New Roman"/>
                <a:cs typeface="Times New Roman"/>
              </a:rPr>
              <a:t>a </a:t>
            </a:r>
            <a:r>
              <a:rPr sz="2100" spc="-215" dirty="0">
                <a:solidFill>
                  <a:srgbClr val="FF0000"/>
                </a:solidFill>
                <a:latin typeface="Times New Roman"/>
                <a:cs typeface="Times New Roman"/>
              </a:rPr>
              <a:t>&amp;</a:t>
            </a:r>
            <a:r>
              <a:rPr sz="2100" spc="-295" dirty="0">
                <a:solidFill>
                  <a:srgbClr val="FF0000"/>
                </a:solidFill>
                <a:latin typeface="Times New Roman"/>
                <a:cs typeface="Times New Roman"/>
              </a:rPr>
              <a:t> </a:t>
            </a:r>
            <a:r>
              <a:rPr sz="2100" spc="120" dirty="0">
                <a:latin typeface="Times New Roman"/>
                <a:cs typeface="Times New Roman"/>
              </a:rPr>
              <a:t>b</a:t>
            </a:r>
            <a:endParaRPr sz="2100">
              <a:latin typeface="Times New Roman"/>
              <a:cs typeface="Times New Roman"/>
            </a:endParaRPr>
          </a:p>
          <a:p>
            <a:pPr marL="12700">
              <a:lnSpc>
                <a:spcPts val="2425"/>
              </a:lnSpc>
            </a:pPr>
            <a:r>
              <a:rPr sz="2100" spc="35" dirty="0">
                <a:latin typeface="Times New Roman"/>
                <a:cs typeface="Times New Roman"/>
              </a:rPr>
              <a:t>Fin</a:t>
            </a:r>
            <a:endParaRPr sz="2100">
              <a:latin typeface="Times New Roman"/>
              <a:cs typeface="Times New Roman"/>
            </a:endParaRPr>
          </a:p>
        </p:txBody>
      </p:sp>
      <p:sp>
        <p:nvSpPr>
          <p:cNvPr id="5" name="object 5"/>
          <p:cNvSpPr txBox="1"/>
          <p:nvPr/>
        </p:nvSpPr>
        <p:spPr>
          <a:xfrm>
            <a:off x="4277408" y="3725648"/>
            <a:ext cx="1216660" cy="345440"/>
          </a:xfrm>
          <a:prstGeom prst="rect">
            <a:avLst/>
          </a:prstGeom>
        </p:spPr>
        <p:txBody>
          <a:bodyPr vert="horz" wrap="square" lIns="0" tIns="12700" rIns="0" bIns="0" rtlCol="0">
            <a:spAutoFit/>
          </a:bodyPr>
          <a:lstStyle/>
          <a:p>
            <a:pPr marL="12700">
              <a:lnSpc>
                <a:spcPct val="100000"/>
              </a:lnSpc>
              <a:spcBef>
                <a:spcPts val="100"/>
              </a:spcBef>
            </a:pPr>
            <a:r>
              <a:rPr sz="2100" b="1" spc="100" dirty="0">
                <a:latin typeface="Times New Roman"/>
                <a:cs typeface="Times New Roman"/>
              </a:rPr>
              <a:t>Résultat</a:t>
            </a:r>
            <a:r>
              <a:rPr sz="2100" b="1" spc="-120" dirty="0">
                <a:latin typeface="Times New Roman"/>
                <a:cs typeface="Times New Roman"/>
              </a:rPr>
              <a:t> </a:t>
            </a:r>
            <a:r>
              <a:rPr sz="2100" b="1" spc="-100" dirty="0">
                <a:latin typeface="Times New Roman"/>
                <a:cs typeface="Times New Roman"/>
              </a:rPr>
              <a:t>:</a:t>
            </a:r>
            <a:endParaRPr sz="2100">
              <a:latin typeface="Times New Roman"/>
              <a:cs typeface="Times New Roman"/>
            </a:endParaRPr>
          </a:p>
        </p:txBody>
      </p:sp>
      <p:sp>
        <p:nvSpPr>
          <p:cNvPr id="6" name="object 6"/>
          <p:cNvSpPr txBox="1"/>
          <p:nvPr/>
        </p:nvSpPr>
        <p:spPr>
          <a:xfrm>
            <a:off x="4277408" y="4367263"/>
            <a:ext cx="4571365" cy="666115"/>
          </a:xfrm>
          <a:prstGeom prst="rect">
            <a:avLst/>
          </a:prstGeom>
        </p:spPr>
        <p:txBody>
          <a:bodyPr vert="horz" wrap="square" lIns="0" tIns="12700" rIns="0" bIns="0" rtlCol="0">
            <a:spAutoFit/>
          </a:bodyPr>
          <a:lstStyle/>
          <a:p>
            <a:pPr marL="12700">
              <a:lnSpc>
                <a:spcPct val="100000"/>
              </a:lnSpc>
              <a:spcBef>
                <a:spcPts val="100"/>
              </a:spcBef>
            </a:pPr>
            <a:r>
              <a:rPr sz="2100" spc="-5" dirty="0">
                <a:latin typeface="Times New Roman"/>
                <a:cs typeface="Times New Roman"/>
              </a:rPr>
              <a:t>La</a:t>
            </a:r>
            <a:r>
              <a:rPr sz="2100" spc="-9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10" dirty="0">
                <a:latin typeface="Times New Roman"/>
                <a:cs typeface="Times New Roman"/>
              </a:rPr>
              <a:t>de</a:t>
            </a:r>
            <a:r>
              <a:rPr sz="2100" spc="-105" dirty="0">
                <a:latin typeface="Times New Roman"/>
                <a:cs typeface="Times New Roman"/>
              </a:rPr>
              <a:t> </a:t>
            </a:r>
            <a:r>
              <a:rPr sz="2100" spc="35" dirty="0">
                <a:latin typeface="Times New Roman"/>
                <a:cs typeface="Times New Roman"/>
              </a:rPr>
              <a:t>c</a:t>
            </a:r>
            <a:r>
              <a:rPr sz="2100" spc="-114"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35" dirty="0">
                <a:latin typeface="Times New Roman"/>
                <a:cs typeface="Times New Roman"/>
              </a:rPr>
              <a:t>la</a:t>
            </a:r>
            <a:r>
              <a:rPr sz="2100" spc="-45" dirty="0">
                <a:latin typeface="Times New Roman"/>
                <a:cs typeface="Times New Roman"/>
              </a:rPr>
              <a:t> </a:t>
            </a:r>
            <a:r>
              <a:rPr sz="2100" spc="50" dirty="0">
                <a:latin typeface="Times New Roman"/>
                <a:cs typeface="Times New Roman"/>
              </a:rPr>
              <a:t>fin</a:t>
            </a:r>
            <a:r>
              <a:rPr sz="2100" spc="-70" dirty="0">
                <a:latin typeface="Times New Roman"/>
                <a:cs typeface="Times New Roman"/>
              </a:rPr>
              <a:t> </a:t>
            </a:r>
            <a:r>
              <a:rPr sz="2100" spc="95" dirty="0">
                <a:latin typeface="Times New Roman"/>
                <a:cs typeface="Times New Roman"/>
              </a:rPr>
              <a:t>de</a:t>
            </a:r>
            <a:r>
              <a:rPr sz="2100" spc="-45" dirty="0">
                <a:latin typeface="Times New Roman"/>
                <a:cs typeface="Times New Roman"/>
              </a:rPr>
              <a:t> </a:t>
            </a:r>
            <a:r>
              <a:rPr sz="2100" spc="35" dirty="0">
                <a:latin typeface="Times New Roman"/>
                <a:cs typeface="Times New Roman"/>
              </a:rPr>
              <a:t>l’algorithme</a:t>
            </a:r>
            <a:r>
              <a:rPr sz="2100" spc="-85" dirty="0">
                <a:latin typeface="Times New Roman"/>
                <a:cs typeface="Times New Roman"/>
              </a:rPr>
              <a:t> </a:t>
            </a:r>
            <a:r>
              <a:rPr sz="2100" spc="90" dirty="0">
                <a:latin typeface="Times New Roman"/>
                <a:cs typeface="Times New Roman"/>
              </a:rPr>
              <a:t>est</a:t>
            </a:r>
            <a:endParaRPr sz="2100">
              <a:latin typeface="Times New Roman"/>
              <a:cs typeface="Times New Roman"/>
            </a:endParaRPr>
          </a:p>
          <a:p>
            <a:pPr marL="12700">
              <a:lnSpc>
                <a:spcPct val="100000"/>
              </a:lnSpc>
            </a:pPr>
            <a:r>
              <a:rPr sz="2100" spc="20" dirty="0">
                <a:latin typeface="Times New Roman"/>
                <a:cs typeface="Times New Roman"/>
              </a:rPr>
              <a:t>«</a:t>
            </a:r>
            <a:r>
              <a:rPr sz="2100" spc="-10" dirty="0">
                <a:latin typeface="Times New Roman"/>
                <a:cs typeface="Times New Roman"/>
              </a:rPr>
              <a:t> </a:t>
            </a:r>
            <a:r>
              <a:rPr sz="2100" spc="-15" dirty="0">
                <a:latin typeface="Times New Roman"/>
                <a:cs typeface="Times New Roman"/>
              </a:rPr>
              <a:t>KyFarida"</a:t>
            </a:r>
            <a:endParaRPr sz="21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8220" y="763016"/>
            <a:ext cx="3583940" cy="494030"/>
          </a:xfrm>
          <a:prstGeom prst="rect">
            <a:avLst/>
          </a:prstGeom>
        </p:spPr>
        <p:txBody>
          <a:bodyPr vert="horz" wrap="square" lIns="0" tIns="15240" rIns="0" bIns="0" rtlCol="0">
            <a:spAutoFit/>
          </a:bodyPr>
          <a:lstStyle/>
          <a:p>
            <a:pPr marL="12700">
              <a:lnSpc>
                <a:spcPct val="100000"/>
              </a:lnSpc>
              <a:spcBef>
                <a:spcPts val="120"/>
              </a:spcBef>
            </a:pPr>
            <a:r>
              <a:rPr sz="3050" spc="-50" dirty="0"/>
              <a:t>ENTREES </a:t>
            </a:r>
            <a:r>
              <a:rPr sz="3050" spc="390" dirty="0"/>
              <a:t>/</a:t>
            </a:r>
            <a:r>
              <a:rPr sz="3050" spc="-20" dirty="0"/>
              <a:t> </a:t>
            </a:r>
            <a:r>
              <a:rPr sz="3050" spc="-30" dirty="0"/>
              <a:t>SORTIES</a:t>
            </a:r>
            <a:endParaRPr sz="3050"/>
          </a:p>
        </p:txBody>
      </p:sp>
      <p:sp>
        <p:nvSpPr>
          <p:cNvPr id="3" name="object 3"/>
          <p:cNvSpPr txBox="1"/>
          <p:nvPr/>
        </p:nvSpPr>
        <p:spPr>
          <a:xfrm>
            <a:off x="235767" y="2023356"/>
            <a:ext cx="10191115" cy="2910840"/>
          </a:xfrm>
          <a:prstGeom prst="rect">
            <a:avLst/>
          </a:prstGeom>
        </p:spPr>
        <p:txBody>
          <a:bodyPr vert="horz" wrap="square" lIns="0" tIns="12065" rIns="0" bIns="0" rtlCol="0">
            <a:spAutoFit/>
          </a:bodyPr>
          <a:lstStyle/>
          <a:p>
            <a:pPr marL="12700" marR="5080">
              <a:lnSpc>
                <a:spcPct val="100200"/>
              </a:lnSpc>
              <a:spcBef>
                <a:spcPts val="95"/>
              </a:spcBef>
            </a:pPr>
            <a:r>
              <a:rPr sz="2100" spc="80" dirty="0">
                <a:latin typeface="Times New Roman"/>
                <a:cs typeface="Times New Roman"/>
              </a:rPr>
              <a:t>Pour</a:t>
            </a:r>
            <a:r>
              <a:rPr sz="2100" spc="-110" dirty="0">
                <a:latin typeface="Times New Roman"/>
                <a:cs typeface="Times New Roman"/>
              </a:rPr>
              <a:t> </a:t>
            </a:r>
            <a:r>
              <a:rPr sz="2100" spc="105" dirty="0">
                <a:latin typeface="Times New Roman"/>
                <a:cs typeface="Times New Roman"/>
              </a:rPr>
              <a:t>que</a:t>
            </a:r>
            <a:r>
              <a:rPr sz="2100" spc="-60" dirty="0">
                <a:latin typeface="Times New Roman"/>
                <a:cs typeface="Times New Roman"/>
              </a:rPr>
              <a:t> </a:t>
            </a:r>
            <a:r>
              <a:rPr sz="2100" spc="75" dirty="0">
                <a:latin typeface="Times New Roman"/>
                <a:cs typeface="Times New Roman"/>
              </a:rPr>
              <a:t>l'on</a:t>
            </a:r>
            <a:r>
              <a:rPr sz="2100" spc="-65" dirty="0">
                <a:latin typeface="Times New Roman"/>
                <a:cs typeface="Times New Roman"/>
              </a:rPr>
              <a:t> </a:t>
            </a:r>
            <a:r>
              <a:rPr sz="2100" spc="70" dirty="0">
                <a:latin typeface="Times New Roman"/>
                <a:cs typeface="Times New Roman"/>
              </a:rPr>
              <a:t>puisse</a:t>
            </a:r>
            <a:r>
              <a:rPr sz="2100" spc="-60" dirty="0">
                <a:latin typeface="Times New Roman"/>
                <a:cs typeface="Times New Roman"/>
              </a:rPr>
              <a:t> </a:t>
            </a:r>
            <a:r>
              <a:rPr sz="2100" spc="20" dirty="0">
                <a:latin typeface="Times New Roman"/>
                <a:cs typeface="Times New Roman"/>
              </a:rPr>
              <a:t>«</a:t>
            </a:r>
            <a:r>
              <a:rPr sz="2100" spc="5" dirty="0">
                <a:latin typeface="Times New Roman"/>
                <a:cs typeface="Times New Roman"/>
              </a:rPr>
              <a:t> </a:t>
            </a:r>
            <a:r>
              <a:rPr sz="2100" spc="70" dirty="0">
                <a:latin typeface="Times New Roman"/>
                <a:cs typeface="Times New Roman"/>
              </a:rPr>
              <a:t>interagir</a:t>
            </a:r>
            <a:r>
              <a:rPr sz="2100" spc="-45" dirty="0">
                <a:latin typeface="Times New Roman"/>
                <a:cs typeface="Times New Roman"/>
              </a:rPr>
              <a:t> </a:t>
            </a:r>
            <a:r>
              <a:rPr sz="2100" spc="20" dirty="0">
                <a:latin typeface="Times New Roman"/>
                <a:cs typeface="Times New Roman"/>
              </a:rPr>
              <a:t>»</a:t>
            </a:r>
            <a:r>
              <a:rPr sz="2100" spc="-65" dirty="0">
                <a:latin typeface="Times New Roman"/>
                <a:cs typeface="Times New Roman"/>
              </a:rPr>
              <a:t> </a:t>
            </a:r>
            <a:r>
              <a:rPr sz="2100" spc="10" dirty="0">
                <a:latin typeface="Times New Roman"/>
                <a:cs typeface="Times New Roman"/>
              </a:rPr>
              <a:t>avec</a:t>
            </a:r>
            <a:r>
              <a:rPr sz="2100" spc="-85" dirty="0">
                <a:latin typeface="Times New Roman"/>
                <a:cs typeface="Times New Roman"/>
              </a:rPr>
              <a:t> </a:t>
            </a:r>
            <a:r>
              <a:rPr sz="2100" spc="155" dirty="0">
                <a:latin typeface="Times New Roman"/>
                <a:cs typeface="Times New Roman"/>
              </a:rPr>
              <a:t>un</a:t>
            </a:r>
            <a:r>
              <a:rPr sz="2100" spc="-65" dirty="0">
                <a:latin typeface="Times New Roman"/>
                <a:cs typeface="Times New Roman"/>
              </a:rPr>
              <a:t> </a:t>
            </a:r>
            <a:r>
              <a:rPr sz="2100" spc="70" dirty="0">
                <a:latin typeface="Times New Roman"/>
                <a:cs typeface="Times New Roman"/>
              </a:rPr>
              <a:t>algorithme,</a:t>
            </a:r>
            <a:r>
              <a:rPr sz="2100" spc="15" dirty="0">
                <a:latin typeface="Times New Roman"/>
                <a:cs typeface="Times New Roman"/>
              </a:rPr>
              <a:t> </a:t>
            </a:r>
            <a:r>
              <a:rPr sz="2100" spc="10" dirty="0">
                <a:latin typeface="Times New Roman"/>
                <a:cs typeface="Times New Roman"/>
              </a:rPr>
              <a:t>il</a:t>
            </a:r>
            <a:r>
              <a:rPr sz="2100" spc="-60" dirty="0">
                <a:latin typeface="Times New Roman"/>
                <a:cs typeface="Times New Roman"/>
              </a:rPr>
              <a:t> </a:t>
            </a:r>
            <a:r>
              <a:rPr sz="2100" spc="90" dirty="0">
                <a:latin typeface="Times New Roman"/>
                <a:cs typeface="Times New Roman"/>
              </a:rPr>
              <a:t>est</a:t>
            </a:r>
            <a:r>
              <a:rPr sz="2100" spc="-65" dirty="0">
                <a:latin typeface="Times New Roman"/>
                <a:cs typeface="Times New Roman"/>
              </a:rPr>
              <a:t> </a:t>
            </a:r>
            <a:r>
              <a:rPr sz="2100" spc="60" dirty="0">
                <a:latin typeface="Times New Roman"/>
                <a:cs typeface="Times New Roman"/>
              </a:rPr>
              <a:t>possible</a:t>
            </a:r>
            <a:r>
              <a:rPr sz="2100" spc="-120" dirty="0">
                <a:latin typeface="Times New Roman"/>
                <a:cs typeface="Times New Roman"/>
              </a:rPr>
              <a:t> </a:t>
            </a:r>
            <a:r>
              <a:rPr sz="2100" spc="110" dirty="0">
                <a:latin typeface="Times New Roman"/>
                <a:cs typeface="Times New Roman"/>
              </a:rPr>
              <a:t>de</a:t>
            </a:r>
            <a:r>
              <a:rPr sz="2100" spc="-55" dirty="0">
                <a:latin typeface="Times New Roman"/>
                <a:cs typeface="Times New Roman"/>
              </a:rPr>
              <a:t> </a:t>
            </a:r>
            <a:r>
              <a:rPr sz="2100" spc="100" dirty="0">
                <a:latin typeface="Times New Roman"/>
                <a:cs typeface="Times New Roman"/>
              </a:rPr>
              <a:t>rentrer</a:t>
            </a:r>
            <a:r>
              <a:rPr sz="2100" spc="-65" dirty="0">
                <a:latin typeface="Times New Roman"/>
                <a:cs typeface="Times New Roman"/>
              </a:rPr>
              <a:t> </a:t>
            </a:r>
            <a:r>
              <a:rPr sz="2100" spc="75" dirty="0">
                <a:latin typeface="Times New Roman"/>
                <a:cs typeface="Times New Roman"/>
              </a:rPr>
              <a:t>des</a:t>
            </a:r>
            <a:r>
              <a:rPr sz="2100" spc="-70" dirty="0">
                <a:latin typeface="Times New Roman"/>
                <a:cs typeface="Times New Roman"/>
              </a:rPr>
              <a:t> </a:t>
            </a:r>
            <a:r>
              <a:rPr sz="2100" spc="50" dirty="0">
                <a:latin typeface="Times New Roman"/>
                <a:cs typeface="Times New Roman"/>
              </a:rPr>
              <a:t>valeurs  </a:t>
            </a:r>
            <a:r>
              <a:rPr sz="2100" spc="105" dirty="0">
                <a:latin typeface="Times New Roman"/>
                <a:cs typeface="Times New Roman"/>
              </a:rPr>
              <a:t>dans</a:t>
            </a:r>
            <a:r>
              <a:rPr sz="2100" spc="-5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75" dirty="0">
                <a:latin typeface="Times New Roman"/>
                <a:cs typeface="Times New Roman"/>
              </a:rPr>
              <a:t>algorithme.</a:t>
            </a:r>
            <a:r>
              <a:rPr sz="2100" spc="10" dirty="0">
                <a:latin typeface="Times New Roman"/>
                <a:cs typeface="Times New Roman"/>
              </a:rPr>
              <a:t> </a:t>
            </a:r>
            <a:r>
              <a:rPr sz="2100" spc="60" dirty="0">
                <a:latin typeface="Times New Roman"/>
                <a:cs typeface="Times New Roman"/>
              </a:rPr>
              <a:t>De</a:t>
            </a:r>
            <a:r>
              <a:rPr sz="2100" spc="-35" dirty="0">
                <a:latin typeface="Times New Roman"/>
                <a:cs typeface="Times New Roman"/>
              </a:rPr>
              <a:t> </a:t>
            </a:r>
            <a:r>
              <a:rPr sz="2100" spc="100" dirty="0">
                <a:latin typeface="Times New Roman"/>
                <a:cs typeface="Times New Roman"/>
              </a:rPr>
              <a:t>même,</a:t>
            </a:r>
            <a:r>
              <a:rPr sz="2100" spc="-50" dirty="0">
                <a:latin typeface="Times New Roman"/>
                <a:cs typeface="Times New Roman"/>
              </a:rPr>
              <a:t> </a:t>
            </a:r>
            <a:r>
              <a:rPr sz="2100" spc="120" dirty="0">
                <a:latin typeface="Times New Roman"/>
                <a:cs typeface="Times New Roman"/>
              </a:rPr>
              <a:t>en</a:t>
            </a:r>
            <a:r>
              <a:rPr sz="2100" spc="-65" dirty="0">
                <a:latin typeface="Times New Roman"/>
                <a:cs typeface="Times New Roman"/>
              </a:rPr>
              <a:t> </a:t>
            </a:r>
            <a:r>
              <a:rPr sz="2100" spc="80" dirty="0">
                <a:latin typeface="Times New Roman"/>
                <a:cs typeface="Times New Roman"/>
              </a:rPr>
              <a:t>réponse,</a:t>
            </a:r>
            <a:r>
              <a:rPr sz="2100" spc="10" dirty="0">
                <a:latin typeface="Times New Roman"/>
                <a:cs typeface="Times New Roman"/>
              </a:rPr>
              <a:t> </a:t>
            </a:r>
            <a:r>
              <a:rPr sz="2100" spc="70" dirty="0">
                <a:latin typeface="Times New Roman"/>
                <a:cs typeface="Times New Roman"/>
              </a:rPr>
              <a:t>l'algorithme</a:t>
            </a:r>
            <a:r>
              <a:rPr sz="2100" spc="-60" dirty="0">
                <a:latin typeface="Times New Roman"/>
                <a:cs typeface="Times New Roman"/>
              </a:rPr>
              <a:t> </a:t>
            </a:r>
            <a:r>
              <a:rPr sz="2100" spc="125" dirty="0">
                <a:latin typeface="Times New Roman"/>
                <a:cs typeface="Times New Roman"/>
              </a:rPr>
              <a:t>peut</a:t>
            </a:r>
            <a:r>
              <a:rPr sz="2100" spc="-90" dirty="0">
                <a:latin typeface="Times New Roman"/>
                <a:cs typeface="Times New Roman"/>
              </a:rPr>
              <a:t> </a:t>
            </a:r>
            <a:r>
              <a:rPr sz="2100" spc="40" dirty="0">
                <a:latin typeface="Times New Roman"/>
                <a:cs typeface="Times New Roman"/>
              </a:rPr>
              <a:t>renvoyer</a:t>
            </a:r>
            <a:r>
              <a:rPr sz="2100" spc="-95" dirty="0">
                <a:latin typeface="Times New Roman"/>
                <a:cs typeface="Times New Roman"/>
              </a:rPr>
              <a:t> </a:t>
            </a:r>
            <a:r>
              <a:rPr sz="2100" spc="135" dirty="0">
                <a:latin typeface="Times New Roman"/>
                <a:cs typeface="Times New Roman"/>
              </a:rPr>
              <a:t>une</a:t>
            </a:r>
            <a:r>
              <a:rPr sz="2100" spc="-120" dirty="0">
                <a:latin typeface="Times New Roman"/>
                <a:cs typeface="Times New Roman"/>
              </a:rPr>
              <a:t> </a:t>
            </a:r>
            <a:r>
              <a:rPr sz="2100" spc="55" dirty="0">
                <a:latin typeface="Times New Roman"/>
                <a:cs typeface="Times New Roman"/>
              </a:rPr>
              <a:t>valeur</a:t>
            </a:r>
            <a:r>
              <a:rPr sz="2100" spc="-130"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90" dirty="0">
                <a:latin typeface="Times New Roman"/>
                <a:cs typeface="Times New Roman"/>
              </a:rPr>
              <a:t>est  généralement</a:t>
            </a:r>
            <a:r>
              <a:rPr sz="2100" spc="-55" dirty="0">
                <a:latin typeface="Times New Roman"/>
                <a:cs typeface="Times New Roman"/>
              </a:rPr>
              <a:t> </a:t>
            </a:r>
            <a:r>
              <a:rPr sz="2100" spc="35" dirty="0">
                <a:latin typeface="Times New Roman"/>
                <a:cs typeface="Times New Roman"/>
              </a:rPr>
              <a:t>le</a:t>
            </a:r>
            <a:r>
              <a:rPr sz="2100" spc="-65" dirty="0">
                <a:latin typeface="Times New Roman"/>
                <a:cs typeface="Times New Roman"/>
              </a:rPr>
              <a:t> </a:t>
            </a:r>
            <a:r>
              <a:rPr sz="2100" spc="85" dirty="0">
                <a:latin typeface="Times New Roman"/>
                <a:cs typeface="Times New Roman"/>
              </a:rPr>
              <a:t>résultat</a:t>
            </a:r>
            <a:r>
              <a:rPr sz="2100" spc="-70"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65" dirty="0">
                <a:latin typeface="Times New Roman"/>
                <a:cs typeface="Times New Roman"/>
              </a:rPr>
              <a:t>l'algorithme.</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spc="175" dirty="0">
                <a:latin typeface="Times New Roman"/>
                <a:cs typeface="Times New Roman"/>
              </a:rPr>
              <a:t>On</a:t>
            </a:r>
            <a:r>
              <a:rPr sz="2100" spc="-395" dirty="0">
                <a:latin typeface="Times New Roman"/>
                <a:cs typeface="Times New Roman"/>
              </a:rPr>
              <a:t> </a:t>
            </a:r>
            <a:r>
              <a:rPr sz="2100" spc="65" dirty="0">
                <a:latin typeface="Times New Roman"/>
                <a:cs typeface="Times New Roman"/>
              </a:rPr>
              <a:t>appelle </a:t>
            </a:r>
            <a:r>
              <a:rPr sz="2100" spc="105" dirty="0">
                <a:latin typeface="Times New Roman"/>
                <a:cs typeface="Times New Roman"/>
              </a:rPr>
              <a:t>donc </a:t>
            </a:r>
            <a:r>
              <a:rPr sz="2100" spc="-5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312420" indent="-300355">
              <a:lnSpc>
                <a:spcPct val="100000"/>
              </a:lnSpc>
              <a:spcBef>
                <a:spcPts val="5"/>
              </a:spcBef>
              <a:buFont typeface="Georgia"/>
              <a:buChar char=""/>
              <a:tabLst>
                <a:tab pos="313055" algn="l"/>
              </a:tabLst>
            </a:pPr>
            <a:r>
              <a:rPr sz="2100" b="1" spc="75" dirty="0">
                <a:latin typeface="Times New Roman"/>
                <a:cs typeface="Times New Roman"/>
              </a:rPr>
              <a:t>Entrée</a:t>
            </a:r>
            <a:r>
              <a:rPr sz="2100" b="1" spc="-45" dirty="0">
                <a:latin typeface="Times New Roman"/>
                <a:cs typeface="Times New Roman"/>
              </a:rPr>
              <a:t> </a:t>
            </a:r>
            <a:r>
              <a:rPr sz="2100" b="1" spc="-100" dirty="0">
                <a:latin typeface="Times New Roman"/>
                <a:cs typeface="Times New Roman"/>
              </a:rPr>
              <a:t>:</a:t>
            </a:r>
            <a:r>
              <a:rPr sz="2100" b="1" spc="-50" dirty="0">
                <a:latin typeface="Times New Roman"/>
                <a:cs typeface="Times New Roman"/>
              </a:rPr>
              <a:t> </a:t>
            </a:r>
            <a:r>
              <a:rPr sz="2100" spc="40" dirty="0">
                <a:latin typeface="Times New Roman"/>
                <a:cs typeface="Times New Roman"/>
              </a:rPr>
              <a:t>ce</a:t>
            </a:r>
            <a:r>
              <a:rPr sz="2100" spc="-105" dirty="0">
                <a:latin typeface="Times New Roman"/>
                <a:cs typeface="Times New Roman"/>
              </a:rPr>
              <a:t> </a:t>
            </a:r>
            <a:r>
              <a:rPr sz="2100" spc="105" dirty="0">
                <a:latin typeface="Times New Roman"/>
                <a:cs typeface="Times New Roman"/>
              </a:rPr>
              <a:t>que</a:t>
            </a:r>
            <a:r>
              <a:rPr sz="2100" spc="-65" dirty="0">
                <a:latin typeface="Times New Roman"/>
                <a:cs typeface="Times New Roman"/>
              </a:rPr>
              <a:t> </a:t>
            </a:r>
            <a:r>
              <a:rPr sz="2100" spc="70" dirty="0">
                <a:latin typeface="Times New Roman"/>
                <a:cs typeface="Times New Roman"/>
              </a:rPr>
              <a:t>l'algorithme</a:t>
            </a:r>
            <a:r>
              <a:rPr sz="2100" spc="-85" dirty="0">
                <a:latin typeface="Times New Roman"/>
                <a:cs typeface="Times New Roman"/>
              </a:rPr>
              <a:t> </a:t>
            </a:r>
            <a:r>
              <a:rPr sz="2100" spc="65" dirty="0">
                <a:latin typeface="Times New Roman"/>
                <a:cs typeface="Times New Roman"/>
              </a:rPr>
              <a:t>reçoit</a:t>
            </a:r>
            <a:endParaRPr sz="2100">
              <a:latin typeface="Times New Roman"/>
              <a:cs typeface="Times New Roman"/>
            </a:endParaRPr>
          </a:p>
          <a:p>
            <a:pPr>
              <a:lnSpc>
                <a:spcPct val="100000"/>
              </a:lnSpc>
              <a:spcBef>
                <a:spcPts val="45"/>
              </a:spcBef>
              <a:buFont typeface="Georgia"/>
              <a:buChar char=""/>
            </a:pPr>
            <a:endParaRPr sz="2150">
              <a:latin typeface="Times New Roman"/>
              <a:cs typeface="Times New Roman"/>
            </a:endParaRPr>
          </a:p>
          <a:p>
            <a:pPr marL="312420" indent="-300355">
              <a:lnSpc>
                <a:spcPct val="100000"/>
              </a:lnSpc>
              <a:buFont typeface="Georgia"/>
              <a:buChar char=""/>
              <a:tabLst>
                <a:tab pos="313055" algn="l"/>
              </a:tabLst>
            </a:pPr>
            <a:r>
              <a:rPr sz="2100" b="1" spc="90" dirty="0">
                <a:latin typeface="Times New Roman"/>
                <a:cs typeface="Times New Roman"/>
              </a:rPr>
              <a:t>Sortie</a:t>
            </a:r>
            <a:r>
              <a:rPr sz="2100" b="1" spc="-65" dirty="0">
                <a:latin typeface="Times New Roman"/>
                <a:cs typeface="Times New Roman"/>
              </a:rPr>
              <a:t> </a:t>
            </a:r>
            <a:r>
              <a:rPr sz="2100" b="1" spc="-100" dirty="0">
                <a:latin typeface="Times New Roman"/>
                <a:cs typeface="Times New Roman"/>
              </a:rPr>
              <a:t>:</a:t>
            </a:r>
            <a:r>
              <a:rPr sz="2100" b="1" spc="-25" dirty="0">
                <a:latin typeface="Times New Roman"/>
                <a:cs typeface="Times New Roman"/>
              </a:rPr>
              <a:t> </a:t>
            </a:r>
            <a:r>
              <a:rPr sz="2100" spc="40" dirty="0">
                <a:latin typeface="Times New Roman"/>
                <a:cs typeface="Times New Roman"/>
              </a:rPr>
              <a:t>ce</a:t>
            </a:r>
            <a:r>
              <a:rPr sz="2100" spc="-105" dirty="0">
                <a:latin typeface="Times New Roman"/>
                <a:cs typeface="Times New Roman"/>
              </a:rPr>
              <a:t> </a:t>
            </a:r>
            <a:r>
              <a:rPr sz="2100" spc="105" dirty="0">
                <a:latin typeface="Times New Roman"/>
                <a:cs typeface="Times New Roman"/>
              </a:rPr>
              <a:t>que</a:t>
            </a:r>
            <a:r>
              <a:rPr sz="2100" spc="-65" dirty="0">
                <a:latin typeface="Times New Roman"/>
                <a:cs typeface="Times New Roman"/>
              </a:rPr>
              <a:t> </a:t>
            </a:r>
            <a:r>
              <a:rPr sz="2100" spc="70" dirty="0">
                <a:latin typeface="Times New Roman"/>
                <a:cs typeface="Times New Roman"/>
              </a:rPr>
              <a:t>l'algorithme</a:t>
            </a:r>
            <a:r>
              <a:rPr sz="2100" spc="-85" dirty="0">
                <a:latin typeface="Times New Roman"/>
                <a:cs typeface="Times New Roman"/>
              </a:rPr>
              <a:t> </a:t>
            </a:r>
            <a:r>
              <a:rPr sz="2100" spc="120" dirty="0">
                <a:latin typeface="Times New Roman"/>
                <a:cs typeface="Times New Roman"/>
              </a:rPr>
              <a:t>émet</a:t>
            </a:r>
            <a:endParaRPr sz="21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8220" y="763016"/>
            <a:ext cx="3583940" cy="494030"/>
          </a:xfrm>
          <a:prstGeom prst="rect">
            <a:avLst/>
          </a:prstGeom>
        </p:spPr>
        <p:txBody>
          <a:bodyPr vert="horz" wrap="square" lIns="0" tIns="15240" rIns="0" bIns="0" rtlCol="0">
            <a:spAutoFit/>
          </a:bodyPr>
          <a:lstStyle/>
          <a:p>
            <a:pPr marL="12700">
              <a:lnSpc>
                <a:spcPct val="100000"/>
              </a:lnSpc>
              <a:spcBef>
                <a:spcPts val="120"/>
              </a:spcBef>
            </a:pPr>
            <a:r>
              <a:rPr sz="3050" spc="-50" dirty="0"/>
              <a:t>ENTREES </a:t>
            </a:r>
            <a:r>
              <a:rPr sz="3050" spc="390" dirty="0"/>
              <a:t>/</a:t>
            </a:r>
            <a:r>
              <a:rPr sz="3050" spc="-20" dirty="0"/>
              <a:t> </a:t>
            </a:r>
            <a:r>
              <a:rPr sz="3050" spc="-30" dirty="0"/>
              <a:t>SORTIES</a:t>
            </a:r>
            <a:endParaRPr sz="3050"/>
          </a:p>
        </p:txBody>
      </p:sp>
      <p:sp>
        <p:nvSpPr>
          <p:cNvPr id="3" name="object 3"/>
          <p:cNvSpPr txBox="1"/>
          <p:nvPr/>
        </p:nvSpPr>
        <p:spPr>
          <a:xfrm>
            <a:off x="235767" y="1581375"/>
            <a:ext cx="9705340" cy="4065904"/>
          </a:xfrm>
          <a:prstGeom prst="rect">
            <a:avLst/>
          </a:prstGeom>
        </p:spPr>
        <p:txBody>
          <a:bodyPr vert="horz" wrap="square" lIns="0" tIns="12700" rIns="0" bIns="0" rtlCol="0">
            <a:spAutoFit/>
          </a:bodyPr>
          <a:lstStyle/>
          <a:p>
            <a:pPr marL="1022985">
              <a:lnSpc>
                <a:spcPct val="100000"/>
              </a:lnSpc>
              <a:spcBef>
                <a:spcPts val="100"/>
              </a:spcBef>
            </a:pPr>
            <a:r>
              <a:rPr sz="2100" spc="45" dirty="0">
                <a:latin typeface="Times New Roman"/>
                <a:cs typeface="Times New Roman"/>
              </a:rPr>
              <a:t>L’instruction</a:t>
            </a:r>
            <a:r>
              <a:rPr sz="2100" spc="-20" dirty="0">
                <a:latin typeface="Times New Roman"/>
                <a:cs typeface="Times New Roman"/>
              </a:rPr>
              <a:t> </a:t>
            </a:r>
            <a:r>
              <a:rPr sz="2100" b="1" spc="-85" dirty="0">
                <a:latin typeface="Times New Roman"/>
                <a:cs typeface="Times New Roman"/>
              </a:rPr>
              <a:t>ENTREE</a:t>
            </a:r>
            <a:endParaRPr sz="2100">
              <a:latin typeface="Times New Roman"/>
              <a:cs typeface="Times New Roman"/>
            </a:endParaRPr>
          </a:p>
          <a:p>
            <a:pPr>
              <a:lnSpc>
                <a:spcPct val="100000"/>
              </a:lnSpc>
            </a:pPr>
            <a:endParaRPr sz="2100">
              <a:latin typeface="Times New Roman"/>
              <a:cs typeface="Times New Roman"/>
            </a:endParaRPr>
          </a:p>
          <a:p>
            <a:pPr marL="12700" marR="5080">
              <a:lnSpc>
                <a:spcPct val="100499"/>
              </a:lnSpc>
              <a:spcBef>
                <a:spcPts val="1614"/>
              </a:spcBef>
            </a:pPr>
            <a:r>
              <a:rPr sz="2100" spc="50" dirty="0">
                <a:latin typeface="Times New Roman"/>
                <a:cs typeface="Times New Roman"/>
              </a:rPr>
              <a:t>En</a:t>
            </a:r>
            <a:r>
              <a:rPr sz="2100" spc="-30" dirty="0">
                <a:latin typeface="Times New Roman"/>
                <a:cs typeface="Times New Roman"/>
              </a:rPr>
              <a:t> </a:t>
            </a:r>
            <a:r>
              <a:rPr sz="2100" spc="80" dirty="0">
                <a:latin typeface="Times New Roman"/>
                <a:cs typeface="Times New Roman"/>
              </a:rPr>
              <a:t>informatique,</a:t>
            </a:r>
            <a:r>
              <a:rPr sz="2100" spc="-75" dirty="0">
                <a:latin typeface="Times New Roman"/>
                <a:cs typeface="Times New Roman"/>
              </a:rPr>
              <a:t> </a:t>
            </a:r>
            <a:r>
              <a:rPr sz="2100" spc="130" dirty="0">
                <a:latin typeface="Times New Roman"/>
                <a:cs typeface="Times New Roman"/>
              </a:rPr>
              <a:t>quand</a:t>
            </a:r>
            <a:r>
              <a:rPr sz="2100" spc="-55" dirty="0">
                <a:latin typeface="Times New Roman"/>
                <a:cs typeface="Times New Roman"/>
              </a:rPr>
              <a:t> </a:t>
            </a:r>
            <a:r>
              <a:rPr sz="2100" spc="135" dirty="0">
                <a:latin typeface="Times New Roman"/>
                <a:cs typeface="Times New Roman"/>
              </a:rPr>
              <a:t>on</a:t>
            </a:r>
            <a:r>
              <a:rPr sz="2100" spc="-70" dirty="0">
                <a:latin typeface="Times New Roman"/>
                <a:cs typeface="Times New Roman"/>
              </a:rPr>
              <a:t> </a:t>
            </a:r>
            <a:r>
              <a:rPr sz="2100" spc="70" dirty="0">
                <a:latin typeface="Times New Roman"/>
                <a:cs typeface="Times New Roman"/>
              </a:rPr>
              <a:t>parle</a:t>
            </a:r>
            <a:r>
              <a:rPr sz="2100" spc="-80" dirty="0">
                <a:latin typeface="Times New Roman"/>
                <a:cs typeface="Times New Roman"/>
              </a:rPr>
              <a:t> </a:t>
            </a:r>
            <a:r>
              <a:rPr sz="2100" spc="95" dirty="0">
                <a:latin typeface="Times New Roman"/>
                <a:cs typeface="Times New Roman"/>
              </a:rPr>
              <a:t>d'entrée</a:t>
            </a:r>
            <a:r>
              <a:rPr sz="2100" spc="-60" dirty="0">
                <a:latin typeface="Times New Roman"/>
                <a:cs typeface="Times New Roman"/>
              </a:rPr>
              <a:t> </a:t>
            </a:r>
            <a:r>
              <a:rPr sz="2100" spc="110" dirty="0">
                <a:latin typeface="Times New Roman"/>
                <a:cs typeface="Times New Roman"/>
              </a:rPr>
              <a:t>pour</a:t>
            </a:r>
            <a:r>
              <a:rPr sz="2100" spc="-9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75" dirty="0">
                <a:latin typeface="Times New Roman"/>
                <a:cs typeface="Times New Roman"/>
              </a:rPr>
              <a:t>algorithme,</a:t>
            </a:r>
            <a:r>
              <a:rPr sz="2100" spc="-30" dirty="0">
                <a:latin typeface="Times New Roman"/>
                <a:cs typeface="Times New Roman"/>
              </a:rPr>
              <a:t> </a:t>
            </a:r>
            <a:r>
              <a:rPr sz="2100" spc="35" dirty="0">
                <a:latin typeface="Times New Roman"/>
                <a:cs typeface="Times New Roman"/>
              </a:rPr>
              <a:t>cela</a:t>
            </a:r>
            <a:r>
              <a:rPr sz="2100" spc="-65" dirty="0">
                <a:latin typeface="Times New Roman"/>
                <a:cs typeface="Times New Roman"/>
              </a:rPr>
              <a:t> </a:t>
            </a:r>
            <a:r>
              <a:rPr sz="2100" spc="45" dirty="0">
                <a:latin typeface="Times New Roman"/>
                <a:cs typeface="Times New Roman"/>
              </a:rPr>
              <a:t>fait</a:t>
            </a:r>
            <a:r>
              <a:rPr sz="2100" spc="-90" dirty="0">
                <a:latin typeface="Times New Roman"/>
                <a:cs typeface="Times New Roman"/>
              </a:rPr>
              <a:t> </a:t>
            </a:r>
            <a:r>
              <a:rPr sz="2100" spc="90" dirty="0">
                <a:latin typeface="Times New Roman"/>
                <a:cs typeface="Times New Roman"/>
              </a:rPr>
              <a:t>généralement  </a:t>
            </a:r>
            <a:r>
              <a:rPr sz="2100" spc="55" dirty="0">
                <a:latin typeface="Times New Roman"/>
                <a:cs typeface="Times New Roman"/>
              </a:rPr>
              <a:t>référence</a:t>
            </a:r>
            <a:r>
              <a:rPr sz="2100" spc="-85" dirty="0">
                <a:latin typeface="Times New Roman"/>
                <a:cs typeface="Times New Roman"/>
              </a:rPr>
              <a:t> </a:t>
            </a:r>
            <a:r>
              <a:rPr sz="2100" spc="75" dirty="0">
                <a:latin typeface="Times New Roman"/>
                <a:cs typeface="Times New Roman"/>
              </a:rPr>
              <a:t>à</a:t>
            </a:r>
            <a:r>
              <a:rPr sz="2100" spc="-105" dirty="0">
                <a:latin typeface="Times New Roman"/>
                <a:cs typeface="Times New Roman"/>
              </a:rPr>
              <a:t> </a:t>
            </a:r>
            <a:r>
              <a:rPr sz="2100" spc="80" dirty="0">
                <a:latin typeface="Times New Roman"/>
                <a:cs typeface="Times New Roman"/>
              </a:rPr>
              <a:t>des</a:t>
            </a:r>
            <a:r>
              <a:rPr sz="2100" spc="-75" dirty="0">
                <a:latin typeface="Times New Roman"/>
                <a:cs typeface="Times New Roman"/>
              </a:rPr>
              <a:t> </a:t>
            </a:r>
            <a:r>
              <a:rPr sz="2100" spc="105" dirty="0">
                <a:latin typeface="Times New Roman"/>
                <a:cs typeface="Times New Roman"/>
              </a:rPr>
              <a:t>données</a:t>
            </a:r>
            <a:r>
              <a:rPr sz="2100" spc="-75" dirty="0">
                <a:latin typeface="Times New Roman"/>
                <a:cs typeface="Times New Roman"/>
              </a:rPr>
              <a:t> </a:t>
            </a:r>
            <a:r>
              <a:rPr sz="2100" spc="95" dirty="0">
                <a:latin typeface="Times New Roman"/>
                <a:cs typeface="Times New Roman"/>
              </a:rPr>
              <a:t>entrées</a:t>
            </a:r>
            <a:r>
              <a:rPr sz="2100" spc="-75" dirty="0">
                <a:latin typeface="Times New Roman"/>
                <a:cs typeface="Times New Roman"/>
              </a:rPr>
              <a:t> </a:t>
            </a:r>
            <a:r>
              <a:rPr sz="2100" spc="110" dirty="0">
                <a:latin typeface="Times New Roman"/>
                <a:cs typeface="Times New Roman"/>
              </a:rPr>
              <a:t>au</a:t>
            </a:r>
            <a:r>
              <a:rPr sz="2100" spc="-85" dirty="0">
                <a:latin typeface="Times New Roman"/>
                <a:cs typeface="Times New Roman"/>
              </a:rPr>
              <a:t> </a:t>
            </a:r>
            <a:r>
              <a:rPr sz="2100" spc="30" dirty="0">
                <a:latin typeface="Times New Roman"/>
                <a:cs typeface="Times New Roman"/>
              </a:rPr>
              <a:t>clavier</a:t>
            </a:r>
            <a:r>
              <a:rPr sz="2100" spc="-95"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50" dirty="0">
                <a:latin typeface="Times New Roman"/>
                <a:cs typeface="Times New Roman"/>
              </a:rPr>
              <a:t>l'utilisateur.</a:t>
            </a:r>
            <a:endParaRPr sz="2100">
              <a:latin typeface="Times New Roman"/>
              <a:cs typeface="Times New Roman"/>
            </a:endParaRPr>
          </a:p>
          <a:p>
            <a:pPr>
              <a:lnSpc>
                <a:spcPct val="100000"/>
              </a:lnSpc>
              <a:spcBef>
                <a:spcPts val="45"/>
              </a:spcBef>
            </a:pPr>
            <a:endParaRPr sz="2150">
              <a:latin typeface="Times New Roman"/>
              <a:cs typeface="Times New Roman"/>
            </a:endParaRPr>
          </a:p>
          <a:p>
            <a:pPr marL="12700">
              <a:lnSpc>
                <a:spcPct val="100000"/>
              </a:lnSpc>
              <a:spcBef>
                <a:spcPts val="5"/>
              </a:spcBef>
            </a:pPr>
            <a:r>
              <a:rPr sz="2100" spc="-434" dirty="0">
                <a:latin typeface="Georgia"/>
                <a:cs typeface="Georgia"/>
              </a:rPr>
              <a:t> </a:t>
            </a:r>
            <a:r>
              <a:rPr sz="2100" spc="75" dirty="0">
                <a:latin typeface="Times New Roman"/>
                <a:cs typeface="Times New Roman"/>
              </a:rPr>
              <a:t>Pseudo-code </a:t>
            </a:r>
            <a:r>
              <a:rPr sz="2100" spc="-50" dirty="0">
                <a:latin typeface="Times New Roman"/>
                <a:cs typeface="Times New Roman"/>
              </a:rPr>
              <a:t>: </a:t>
            </a:r>
            <a:r>
              <a:rPr sz="2100" b="1" spc="60" dirty="0">
                <a:solidFill>
                  <a:srgbClr val="FF0000"/>
                </a:solidFill>
                <a:latin typeface="Times New Roman"/>
                <a:cs typeface="Times New Roman"/>
              </a:rPr>
              <a:t>Lire(n) </a:t>
            </a:r>
            <a:r>
              <a:rPr sz="2100" b="1" spc="175" dirty="0">
                <a:latin typeface="Times New Roman"/>
                <a:cs typeface="Times New Roman"/>
              </a:rPr>
              <a:t>ou</a:t>
            </a:r>
            <a:r>
              <a:rPr sz="2100" b="1" spc="-290" dirty="0">
                <a:latin typeface="Times New Roman"/>
                <a:cs typeface="Times New Roman"/>
              </a:rPr>
              <a:t> </a:t>
            </a:r>
            <a:r>
              <a:rPr sz="2100" b="1" spc="105" dirty="0">
                <a:solidFill>
                  <a:srgbClr val="FF0000"/>
                </a:solidFill>
                <a:latin typeface="Times New Roman"/>
                <a:cs typeface="Times New Roman"/>
              </a:rPr>
              <a:t>saisir(n)</a:t>
            </a:r>
            <a:endParaRPr sz="2100">
              <a:latin typeface="Times New Roman"/>
              <a:cs typeface="Times New Roman"/>
            </a:endParaRPr>
          </a:p>
          <a:p>
            <a:pPr>
              <a:lnSpc>
                <a:spcPct val="100000"/>
              </a:lnSpc>
              <a:spcBef>
                <a:spcPts val="45"/>
              </a:spcBef>
            </a:pPr>
            <a:endParaRPr sz="2150">
              <a:latin typeface="Times New Roman"/>
              <a:cs typeface="Times New Roman"/>
            </a:endParaRPr>
          </a:p>
          <a:p>
            <a:pPr marL="12700" marR="304165">
              <a:lnSpc>
                <a:spcPct val="100499"/>
              </a:lnSpc>
            </a:pPr>
            <a:r>
              <a:rPr sz="2100" spc="75" dirty="0">
                <a:latin typeface="Times New Roman"/>
                <a:cs typeface="Times New Roman"/>
              </a:rPr>
              <a:t>L'instruction</a:t>
            </a:r>
            <a:r>
              <a:rPr sz="2100" spc="-10" dirty="0">
                <a:latin typeface="Times New Roman"/>
                <a:cs typeface="Times New Roman"/>
              </a:rPr>
              <a:t> </a:t>
            </a:r>
            <a:r>
              <a:rPr sz="2100" b="1" spc="15" dirty="0">
                <a:latin typeface="Times New Roman"/>
                <a:cs typeface="Times New Roman"/>
              </a:rPr>
              <a:t>Lire</a:t>
            </a:r>
            <a:r>
              <a:rPr sz="2100" b="1" spc="-75" dirty="0">
                <a:latin typeface="Times New Roman"/>
                <a:cs typeface="Times New Roman"/>
              </a:rPr>
              <a:t> </a:t>
            </a:r>
            <a:r>
              <a:rPr sz="2100" b="1" spc="130" dirty="0">
                <a:latin typeface="Times New Roman"/>
                <a:cs typeface="Times New Roman"/>
              </a:rPr>
              <a:t>(n)</a:t>
            </a:r>
            <a:r>
              <a:rPr sz="2100" b="1" spc="-45" dirty="0">
                <a:latin typeface="Times New Roman"/>
                <a:cs typeface="Times New Roman"/>
              </a:rPr>
              <a:t> </a:t>
            </a:r>
            <a:r>
              <a:rPr sz="2100" spc="110" dirty="0">
                <a:latin typeface="Times New Roman"/>
                <a:cs typeface="Times New Roman"/>
              </a:rPr>
              <a:t>ou</a:t>
            </a:r>
            <a:r>
              <a:rPr sz="2100" spc="-10" dirty="0">
                <a:latin typeface="Times New Roman"/>
                <a:cs typeface="Times New Roman"/>
              </a:rPr>
              <a:t> </a:t>
            </a:r>
            <a:r>
              <a:rPr sz="2100" b="1" spc="105" dirty="0">
                <a:latin typeface="Times New Roman"/>
                <a:cs typeface="Times New Roman"/>
              </a:rPr>
              <a:t>saisir(n)</a:t>
            </a:r>
            <a:r>
              <a:rPr sz="2100" b="1" spc="20" dirty="0">
                <a:latin typeface="Times New Roman"/>
                <a:cs typeface="Times New Roman"/>
              </a:rPr>
              <a:t> </a:t>
            </a:r>
            <a:r>
              <a:rPr sz="2100" spc="95" dirty="0">
                <a:latin typeface="Times New Roman"/>
                <a:cs typeface="Times New Roman"/>
              </a:rPr>
              <a:t>indique</a:t>
            </a:r>
            <a:r>
              <a:rPr sz="2100" spc="-120" dirty="0">
                <a:latin typeface="Times New Roman"/>
                <a:cs typeface="Times New Roman"/>
              </a:rPr>
              <a:t> </a:t>
            </a:r>
            <a:r>
              <a:rPr sz="2100" spc="110" dirty="0">
                <a:latin typeface="Times New Roman"/>
                <a:cs typeface="Times New Roman"/>
              </a:rPr>
              <a:t>que</a:t>
            </a:r>
            <a:r>
              <a:rPr sz="2100" spc="-55" dirty="0">
                <a:latin typeface="Times New Roman"/>
                <a:cs typeface="Times New Roman"/>
              </a:rPr>
              <a:t> </a:t>
            </a:r>
            <a:r>
              <a:rPr sz="2100" spc="70" dirty="0">
                <a:latin typeface="Times New Roman"/>
                <a:cs typeface="Times New Roman"/>
              </a:rPr>
              <a:t>l'algorithme</a:t>
            </a:r>
            <a:r>
              <a:rPr sz="2100" spc="-100" dirty="0">
                <a:latin typeface="Times New Roman"/>
                <a:cs typeface="Times New Roman"/>
              </a:rPr>
              <a:t> </a:t>
            </a:r>
            <a:r>
              <a:rPr sz="2100" spc="114" dirty="0">
                <a:latin typeface="Times New Roman"/>
                <a:cs typeface="Times New Roman"/>
              </a:rPr>
              <a:t>attend</a:t>
            </a:r>
            <a:r>
              <a:rPr sz="2100" spc="-35" dirty="0">
                <a:latin typeface="Times New Roman"/>
                <a:cs typeface="Times New Roman"/>
              </a:rPr>
              <a:t> </a:t>
            </a:r>
            <a:r>
              <a:rPr sz="2100" spc="105" dirty="0">
                <a:latin typeface="Times New Roman"/>
                <a:cs typeface="Times New Roman"/>
              </a:rPr>
              <a:t>que</a:t>
            </a:r>
            <a:r>
              <a:rPr sz="2100" spc="-30" dirty="0">
                <a:latin typeface="Times New Roman"/>
                <a:cs typeface="Times New Roman"/>
              </a:rPr>
              <a:t> </a:t>
            </a:r>
            <a:r>
              <a:rPr sz="2100" spc="70" dirty="0">
                <a:latin typeface="Times New Roman"/>
                <a:cs typeface="Times New Roman"/>
              </a:rPr>
              <a:t>l'on</a:t>
            </a:r>
            <a:r>
              <a:rPr sz="2100" spc="-45" dirty="0">
                <a:latin typeface="Times New Roman"/>
                <a:cs typeface="Times New Roman"/>
              </a:rPr>
              <a:t> </a:t>
            </a:r>
            <a:r>
              <a:rPr sz="2100" spc="95" dirty="0">
                <a:latin typeface="Times New Roman"/>
                <a:cs typeface="Times New Roman"/>
              </a:rPr>
              <a:t>rentre  </a:t>
            </a:r>
            <a:r>
              <a:rPr sz="2100" spc="125" dirty="0">
                <a:latin typeface="Times New Roman"/>
                <a:cs typeface="Times New Roman"/>
              </a:rPr>
              <a:t>une</a:t>
            </a:r>
            <a:r>
              <a:rPr sz="2100" spc="-11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10" dirty="0">
                <a:latin typeface="Times New Roman"/>
                <a:cs typeface="Times New Roman"/>
              </a:rPr>
              <a:t>au</a:t>
            </a:r>
            <a:r>
              <a:rPr sz="2100" spc="-65" dirty="0">
                <a:latin typeface="Times New Roman"/>
                <a:cs typeface="Times New Roman"/>
              </a:rPr>
              <a:t> </a:t>
            </a:r>
            <a:r>
              <a:rPr sz="2100" spc="5" dirty="0">
                <a:latin typeface="Times New Roman"/>
                <a:cs typeface="Times New Roman"/>
              </a:rPr>
              <a:t>clavier.</a:t>
            </a:r>
            <a:endParaRPr sz="2100">
              <a:latin typeface="Times New Roman"/>
              <a:cs typeface="Times New Roman"/>
            </a:endParaRPr>
          </a:p>
          <a:p>
            <a:pPr>
              <a:lnSpc>
                <a:spcPct val="100000"/>
              </a:lnSpc>
              <a:spcBef>
                <a:spcPts val="50"/>
              </a:spcBef>
            </a:pPr>
            <a:endParaRPr sz="2150">
              <a:latin typeface="Times New Roman"/>
              <a:cs typeface="Times New Roman"/>
            </a:endParaRPr>
          </a:p>
          <a:p>
            <a:pPr marL="312420" indent="-300355">
              <a:lnSpc>
                <a:spcPct val="100000"/>
              </a:lnSpc>
              <a:buFont typeface="Arial"/>
              <a:buChar char="•"/>
              <a:tabLst>
                <a:tab pos="312420" algn="l"/>
                <a:tab pos="313055" algn="l"/>
              </a:tabLst>
            </a:pPr>
            <a:r>
              <a:rPr sz="2100" spc="85" dirty="0">
                <a:latin typeface="Times New Roman"/>
                <a:cs typeface="Times New Roman"/>
              </a:rPr>
              <a:t>Une</a:t>
            </a:r>
            <a:r>
              <a:rPr sz="2100" spc="-65" dirty="0">
                <a:latin typeface="Times New Roman"/>
                <a:cs typeface="Times New Roman"/>
              </a:rPr>
              <a:t> </a:t>
            </a:r>
            <a:r>
              <a:rPr sz="2100" spc="15" dirty="0">
                <a:latin typeface="Times New Roman"/>
                <a:cs typeface="Times New Roman"/>
              </a:rPr>
              <a:t>fois</a:t>
            </a:r>
            <a:r>
              <a:rPr sz="2100" spc="-35" dirty="0">
                <a:latin typeface="Times New Roman"/>
                <a:cs typeface="Times New Roman"/>
              </a:rPr>
              <a:t> </a:t>
            </a:r>
            <a:r>
              <a:rPr sz="2100" spc="35" dirty="0">
                <a:latin typeface="Times New Roman"/>
                <a:cs typeface="Times New Roman"/>
              </a:rPr>
              <a:t>la</a:t>
            </a:r>
            <a:r>
              <a:rPr sz="2100" spc="-13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35" dirty="0">
                <a:latin typeface="Times New Roman"/>
                <a:cs typeface="Times New Roman"/>
              </a:rPr>
              <a:t>saisie,</a:t>
            </a:r>
            <a:r>
              <a:rPr sz="2100" spc="-55" dirty="0">
                <a:latin typeface="Times New Roman"/>
                <a:cs typeface="Times New Roman"/>
              </a:rPr>
              <a:t> </a:t>
            </a:r>
            <a:r>
              <a:rPr sz="2100" spc="30" dirty="0">
                <a:latin typeface="Times New Roman"/>
                <a:cs typeface="Times New Roman"/>
              </a:rPr>
              <a:t>celle-ci</a:t>
            </a:r>
            <a:r>
              <a:rPr sz="2100" spc="-30" dirty="0">
                <a:latin typeface="Times New Roman"/>
                <a:cs typeface="Times New Roman"/>
              </a:rPr>
              <a:t> </a:t>
            </a:r>
            <a:r>
              <a:rPr sz="2100" spc="60" dirty="0">
                <a:latin typeface="Times New Roman"/>
                <a:cs typeface="Times New Roman"/>
              </a:rPr>
              <a:t>sera</a:t>
            </a:r>
            <a:r>
              <a:rPr sz="2100" spc="-85" dirty="0">
                <a:latin typeface="Times New Roman"/>
                <a:cs typeface="Times New Roman"/>
              </a:rPr>
              <a:t> </a:t>
            </a:r>
            <a:r>
              <a:rPr sz="2100" spc="40" dirty="0">
                <a:latin typeface="Times New Roman"/>
                <a:cs typeface="Times New Roman"/>
              </a:rPr>
              <a:t>affectée</a:t>
            </a:r>
            <a:r>
              <a:rPr sz="2100" spc="-105"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35" dirty="0">
                <a:latin typeface="Times New Roman"/>
                <a:cs typeface="Times New Roman"/>
              </a:rPr>
              <a:t>la</a:t>
            </a:r>
            <a:r>
              <a:rPr sz="2100" spc="-130" dirty="0">
                <a:latin typeface="Times New Roman"/>
                <a:cs typeface="Times New Roman"/>
              </a:rPr>
              <a:t> </a:t>
            </a:r>
            <a:r>
              <a:rPr sz="2100" spc="50" dirty="0">
                <a:latin typeface="Times New Roman"/>
                <a:cs typeface="Times New Roman"/>
              </a:rPr>
              <a:t>variable</a:t>
            </a:r>
            <a:r>
              <a:rPr sz="2100" spc="-55" dirty="0">
                <a:latin typeface="Times New Roman"/>
                <a:cs typeface="Times New Roman"/>
              </a:rPr>
              <a:t> </a:t>
            </a:r>
            <a:r>
              <a:rPr sz="2100" spc="90" dirty="0">
                <a:solidFill>
                  <a:srgbClr val="FF0000"/>
                </a:solidFill>
                <a:latin typeface="Times New Roman"/>
                <a:cs typeface="Times New Roman"/>
              </a:rPr>
              <a:t>n</a:t>
            </a:r>
            <a:r>
              <a:rPr sz="2100" spc="90" dirty="0">
                <a:latin typeface="Times New Roman"/>
                <a:cs typeface="Times New Roman"/>
              </a:rPr>
              <a:t>.</a:t>
            </a:r>
            <a:endParaRPr sz="2100">
              <a:latin typeface="Times New Roman"/>
              <a:cs typeface="Times New Roman"/>
            </a:endParaRPr>
          </a:p>
          <a:p>
            <a:pPr marL="312420" indent="-300355">
              <a:lnSpc>
                <a:spcPct val="100000"/>
              </a:lnSpc>
              <a:spcBef>
                <a:spcPts val="10"/>
              </a:spcBef>
              <a:buFont typeface="Arial"/>
              <a:buChar char="•"/>
              <a:tabLst>
                <a:tab pos="312420" algn="l"/>
                <a:tab pos="313055" algn="l"/>
              </a:tabLst>
            </a:pPr>
            <a:r>
              <a:rPr sz="2100" spc="65" dirty="0">
                <a:latin typeface="Times New Roman"/>
                <a:cs typeface="Times New Roman"/>
              </a:rPr>
              <a:t>Tant</a:t>
            </a:r>
            <a:r>
              <a:rPr sz="2100" spc="-95" dirty="0">
                <a:latin typeface="Times New Roman"/>
                <a:cs typeface="Times New Roman"/>
              </a:rPr>
              <a:t> </a:t>
            </a:r>
            <a:r>
              <a:rPr sz="2100" spc="105" dirty="0">
                <a:latin typeface="Times New Roman"/>
                <a:cs typeface="Times New Roman"/>
              </a:rPr>
              <a:t>qu'aucune</a:t>
            </a:r>
            <a:r>
              <a:rPr sz="2100" spc="-125" dirty="0">
                <a:latin typeface="Times New Roman"/>
                <a:cs typeface="Times New Roman"/>
              </a:rPr>
              <a:t> </a:t>
            </a:r>
            <a:r>
              <a:rPr sz="2100" spc="55" dirty="0">
                <a:latin typeface="Times New Roman"/>
                <a:cs typeface="Times New Roman"/>
              </a:rPr>
              <a:t>valeur</a:t>
            </a:r>
            <a:r>
              <a:rPr sz="2100" spc="-70" dirty="0">
                <a:latin typeface="Times New Roman"/>
                <a:cs typeface="Times New Roman"/>
              </a:rPr>
              <a:t> </a:t>
            </a:r>
            <a:r>
              <a:rPr sz="2100" spc="95" dirty="0">
                <a:latin typeface="Times New Roman"/>
                <a:cs typeface="Times New Roman"/>
              </a:rPr>
              <a:t>n'est</a:t>
            </a:r>
            <a:r>
              <a:rPr sz="2100" spc="-95" dirty="0">
                <a:latin typeface="Times New Roman"/>
                <a:cs typeface="Times New Roman"/>
              </a:rPr>
              <a:t> </a:t>
            </a:r>
            <a:r>
              <a:rPr sz="2100" spc="35" dirty="0">
                <a:latin typeface="Times New Roman"/>
                <a:cs typeface="Times New Roman"/>
              </a:rPr>
              <a:t>saisie,</a:t>
            </a:r>
            <a:r>
              <a:rPr sz="2100" spc="-30" dirty="0">
                <a:latin typeface="Times New Roman"/>
                <a:cs typeface="Times New Roman"/>
              </a:rPr>
              <a:t> </a:t>
            </a:r>
            <a:r>
              <a:rPr sz="2100" spc="70" dirty="0">
                <a:latin typeface="Times New Roman"/>
                <a:cs typeface="Times New Roman"/>
              </a:rPr>
              <a:t>l'algorithme</a:t>
            </a:r>
            <a:r>
              <a:rPr sz="2100" spc="-40" dirty="0">
                <a:latin typeface="Times New Roman"/>
                <a:cs typeface="Times New Roman"/>
              </a:rPr>
              <a:t> </a:t>
            </a:r>
            <a:r>
              <a:rPr sz="2100" spc="120" dirty="0">
                <a:latin typeface="Times New Roman"/>
                <a:cs typeface="Times New Roman"/>
              </a:rPr>
              <a:t>ne</a:t>
            </a:r>
            <a:r>
              <a:rPr sz="2100" spc="-65" dirty="0">
                <a:latin typeface="Times New Roman"/>
                <a:cs typeface="Times New Roman"/>
              </a:rPr>
              <a:t> </a:t>
            </a:r>
            <a:r>
              <a:rPr sz="2100" spc="65" dirty="0">
                <a:latin typeface="Times New Roman"/>
                <a:cs typeface="Times New Roman"/>
              </a:rPr>
              <a:t>passe</a:t>
            </a:r>
            <a:r>
              <a:rPr sz="2100" spc="-85" dirty="0">
                <a:latin typeface="Times New Roman"/>
                <a:cs typeface="Times New Roman"/>
              </a:rPr>
              <a:t> </a:t>
            </a:r>
            <a:r>
              <a:rPr sz="2100" spc="75" dirty="0">
                <a:latin typeface="Times New Roman"/>
                <a:cs typeface="Times New Roman"/>
              </a:rPr>
              <a:t>pas</a:t>
            </a:r>
            <a:r>
              <a:rPr sz="2100" spc="-95" dirty="0">
                <a:latin typeface="Times New Roman"/>
                <a:cs typeface="Times New Roman"/>
              </a:rPr>
              <a:t> </a:t>
            </a:r>
            <a:r>
              <a:rPr sz="2100" spc="75" dirty="0">
                <a:latin typeface="Times New Roman"/>
                <a:cs typeface="Times New Roman"/>
              </a:rPr>
              <a:t>à</a:t>
            </a:r>
            <a:r>
              <a:rPr sz="2100" spc="-40" dirty="0">
                <a:latin typeface="Times New Roman"/>
                <a:cs typeface="Times New Roman"/>
              </a:rPr>
              <a:t> </a:t>
            </a:r>
            <a:r>
              <a:rPr sz="2100" spc="35" dirty="0">
                <a:latin typeface="Times New Roman"/>
                <a:cs typeface="Times New Roman"/>
              </a:rPr>
              <a:t>la</a:t>
            </a:r>
            <a:r>
              <a:rPr sz="2100" spc="-85" dirty="0">
                <a:latin typeface="Times New Roman"/>
                <a:cs typeface="Times New Roman"/>
              </a:rPr>
              <a:t> </a:t>
            </a:r>
            <a:r>
              <a:rPr sz="2100" spc="65" dirty="0">
                <a:latin typeface="Times New Roman"/>
                <a:cs typeface="Times New Roman"/>
              </a:rPr>
              <a:t>suite.</a:t>
            </a:r>
            <a:endParaRPr sz="210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8220" y="763016"/>
            <a:ext cx="3583940" cy="494030"/>
          </a:xfrm>
          <a:prstGeom prst="rect">
            <a:avLst/>
          </a:prstGeom>
        </p:spPr>
        <p:txBody>
          <a:bodyPr vert="horz" wrap="square" lIns="0" tIns="15240" rIns="0" bIns="0" rtlCol="0">
            <a:spAutoFit/>
          </a:bodyPr>
          <a:lstStyle/>
          <a:p>
            <a:pPr marL="12700">
              <a:lnSpc>
                <a:spcPct val="100000"/>
              </a:lnSpc>
              <a:spcBef>
                <a:spcPts val="120"/>
              </a:spcBef>
            </a:pPr>
            <a:r>
              <a:rPr sz="3050" spc="-50" dirty="0"/>
              <a:t>ENTREES </a:t>
            </a:r>
            <a:r>
              <a:rPr sz="3050" spc="390" dirty="0"/>
              <a:t>/</a:t>
            </a:r>
            <a:r>
              <a:rPr sz="3050" spc="-20" dirty="0"/>
              <a:t> </a:t>
            </a:r>
            <a:r>
              <a:rPr sz="3050" spc="-30" dirty="0"/>
              <a:t>SORTIES</a:t>
            </a:r>
            <a:endParaRPr sz="3050"/>
          </a:p>
        </p:txBody>
      </p:sp>
      <p:sp>
        <p:nvSpPr>
          <p:cNvPr id="3" name="object 3"/>
          <p:cNvSpPr txBox="1"/>
          <p:nvPr/>
        </p:nvSpPr>
        <p:spPr>
          <a:xfrm>
            <a:off x="456628" y="1634767"/>
            <a:ext cx="9755505" cy="3616325"/>
          </a:xfrm>
          <a:prstGeom prst="rect">
            <a:avLst/>
          </a:prstGeom>
        </p:spPr>
        <p:txBody>
          <a:bodyPr vert="horz" wrap="square" lIns="0" tIns="12700" rIns="0" bIns="0" rtlCol="0">
            <a:spAutoFit/>
          </a:bodyPr>
          <a:lstStyle/>
          <a:p>
            <a:pPr marL="802005">
              <a:lnSpc>
                <a:spcPct val="100000"/>
              </a:lnSpc>
              <a:spcBef>
                <a:spcPts val="100"/>
              </a:spcBef>
            </a:pPr>
            <a:r>
              <a:rPr sz="2100" spc="45" dirty="0">
                <a:latin typeface="Times New Roman"/>
                <a:cs typeface="Times New Roman"/>
              </a:rPr>
              <a:t>L’instruction</a:t>
            </a:r>
            <a:r>
              <a:rPr sz="2100" spc="-20" dirty="0">
                <a:latin typeface="Times New Roman"/>
                <a:cs typeface="Times New Roman"/>
              </a:rPr>
              <a:t> </a:t>
            </a:r>
            <a:r>
              <a:rPr sz="2100" b="1" spc="-50" dirty="0">
                <a:latin typeface="Times New Roman"/>
                <a:cs typeface="Times New Roman"/>
              </a:rPr>
              <a:t>SORTIE</a:t>
            </a:r>
            <a:endParaRPr sz="2100">
              <a:latin typeface="Times New Roman"/>
              <a:cs typeface="Times New Roman"/>
            </a:endParaRPr>
          </a:p>
          <a:p>
            <a:pPr>
              <a:lnSpc>
                <a:spcPct val="100000"/>
              </a:lnSpc>
              <a:spcBef>
                <a:spcPts val="30"/>
              </a:spcBef>
            </a:pPr>
            <a:endParaRPr sz="2600">
              <a:latin typeface="Times New Roman"/>
              <a:cs typeface="Times New Roman"/>
            </a:endParaRPr>
          </a:p>
          <a:p>
            <a:pPr marL="12700" marR="5080">
              <a:lnSpc>
                <a:spcPct val="100499"/>
              </a:lnSpc>
            </a:pPr>
            <a:r>
              <a:rPr sz="2100" spc="50" dirty="0">
                <a:latin typeface="Times New Roman"/>
                <a:cs typeface="Times New Roman"/>
              </a:rPr>
              <a:t>En</a:t>
            </a:r>
            <a:r>
              <a:rPr sz="2100" spc="-30" dirty="0">
                <a:latin typeface="Times New Roman"/>
                <a:cs typeface="Times New Roman"/>
              </a:rPr>
              <a:t> </a:t>
            </a:r>
            <a:r>
              <a:rPr sz="2100" spc="80" dirty="0">
                <a:latin typeface="Times New Roman"/>
                <a:cs typeface="Times New Roman"/>
              </a:rPr>
              <a:t>informatique,</a:t>
            </a:r>
            <a:r>
              <a:rPr sz="2100" spc="-80" dirty="0">
                <a:latin typeface="Times New Roman"/>
                <a:cs typeface="Times New Roman"/>
              </a:rPr>
              <a:t> </a:t>
            </a:r>
            <a:r>
              <a:rPr sz="2100" spc="130" dirty="0">
                <a:latin typeface="Times New Roman"/>
                <a:cs typeface="Times New Roman"/>
              </a:rPr>
              <a:t>quand</a:t>
            </a:r>
            <a:r>
              <a:rPr sz="2100" spc="-55" dirty="0">
                <a:latin typeface="Times New Roman"/>
                <a:cs typeface="Times New Roman"/>
              </a:rPr>
              <a:t> </a:t>
            </a:r>
            <a:r>
              <a:rPr sz="2100" spc="135" dirty="0">
                <a:latin typeface="Times New Roman"/>
                <a:cs typeface="Times New Roman"/>
              </a:rPr>
              <a:t>on</a:t>
            </a:r>
            <a:r>
              <a:rPr sz="2100" spc="-70" dirty="0">
                <a:latin typeface="Times New Roman"/>
                <a:cs typeface="Times New Roman"/>
              </a:rPr>
              <a:t> </a:t>
            </a:r>
            <a:r>
              <a:rPr sz="2100" spc="70" dirty="0">
                <a:latin typeface="Times New Roman"/>
                <a:cs typeface="Times New Roman"/>
              </a:rPr>
              <a:t>parle</a:t>
            </a:r>
            <a:r>
              <a:rPr sz="2100" spc="-85" dirty="0">
                <a:latin typeface="Times New Roman"/>
                <a:cs typeface="Times New Roman"/>
              </a:rPr>
              <a:t> </a:t>
            </a:r>
            <a:r>
              <a:rPr sz="2100" spc="95" dirty="0">
                <a:latin typeface="Times New Roman"/>
                <a:cs typeface="Times New Roman"/>
              </a:rPr>
              <a:t>de</a:t>
            </a:r>
            <a:r>
              <a:rPr sz="2100" spc="-60" dirty="0">
                <a:latin typeface="Times New Roman"/>
                <a:cs typeface="Times New Roman"/>
              </a:rPr>
              <a:t> </a:t>
            </a:r>
            <a:r>
              <a:rPr sz="2100" spc="75" dirty="0">
                <a:latin typeface="Times New Roman"/>
                <a:cs typeface="Times New Roman"/>
              </a:rPr>
              <a:t>sortie</a:t>
            </a:r>
            <a:r>
              <a:rPr sz="2100" spc="-85" dirty="0">
                <a:latin typeface="Times New Roman"/>
                <a:cs typeface="Times New Roman"/>
              </a:rPr>
              <a:t> </a:t>
            </a:r>
            <a:r>
              <a:rPr sz="2100" spc="110" dirty="0">
                <a:latin typeface="Times New Roman"/>
                <a:cs typeface="Times New Roman"/>
              </a:rPr>
              <a:t>pour</a:t>
            </a:r>
            <a:r>
              <a:rPr sz="2100" spc="-90" dirty="0">
                <a:latin typeface="Times New Roman"/>
                <a:cs typeface="Times New Roman"/>
              </a:rPr>
              <a:t> </a:t>
            </a:r>
            <a:r>
              <a:rPr sz="2100" spc="155" dirty="0">
                <a:latin typeface="Times New Roman"/>
                <a:cs typeface="Times New Roman"/>
              </a:rPr>
              <a:t>un</a:t>
            </a:r>
            <a:r>
              <a:rPr sz="2100" spc="-90" dirty="0">
                <a:latin typeface="Times New Roman"/>
                <a:cs typeface="Times New Roman"/>
              </a:rPr>
              <a:t> </a:t>
            </a:r>
            <a:r>
              <a:rPr sz="2100" spc="75" dirty="0">
                <a:latin typeface="Times New Roman"/>
                <a:cs typeface="Times New Roman"/>
              </a:rPr>
              <a:t>algorithme,</a:t>
            </a:r>
            <a:r>
              <a:rPr sz="2100" spc="-55" dirty="0">
                <a:latin typeface="Times New Roman"/>
                <a:cs typeface="Times New Roman"/>
              </a:rPr>
              <a:t> </a:t>
            </a:r>
            <a:r>
              <a:rPr sz="2100" spc="40" dirty="0">
                <a:latin typeface="Times New Roman"/>
                <a:cs typeface="Times New Roman"/>
              </a:rPr>
              <a:t>cela</a:t>
            </a:r>
            <a:r>
              <a:rPr sz="2100" spc="-60" dirty="0">
                <a:latin typeface="Times New Roman"/>
                <a:cs typeface="Times New Roman"/>
              </a:rPr>
              <a:t> </a:t>
            </a:r>
            <a:r>
              <a:rPr sz="2100" spc="50" dirty="0">
                <a:latin typeface="Times New Roman"/>
                <a:cs typeface="Times New Roman"/>
              </a:rPr>
              <a:t>fait</a:t>
            </a:r>
            <a:r>
              <a:rPr sz="2100" spc="-114" dirty="0">
                <a:latin typeface="Times New Roman"/>
                <a:cs typeface="Times New Roman"/>
              </a:rPr>
              <a:t> </a:t>
            </a:r>
            <a:r>
              <a:rPr sz="2100" spc="90" dirty="0">
                <a:latin typeface="Times New Roman"/>
                <a:cs typeface="Times New Roman"/>
              </a:rPr>
              <a:t>généralement  </a:t>
            </a:r>
            <a:r>
              <a:rPr sz="2100" spc="55" dirty="0">
                <a:latin typeface="Times New Roman"/>
                <a:cs typeface="Times New Roman"/>
              </a:rPr>
              <a:t>référence</a:t>
            </a:r>
            <a:r>
              <a:rPr sz="2100" spc="-85" dirty="0">
                <a:latin typeface="Times New Roman"/>
                <a:cs typeface="Times New Roman"/>
              </a:rPr>
              <a:t> </a:t>
            </a:r>
            <a:r>
              <a:rPr sz="2100" spc="75" dirty="0">
                <a:latin typeface="Times New Roman"/>
                <a:cs typeface="Times New Roman"/>
              </a:rPr>
              <a:t>à</a:t>
            </a:r>
            <a:r>
              <a:rPr sz="2100" spc="-105" dirty="0">
                <a:latin typeface="Times New Roman"/>
                <a:cs typeface="Times New Roman"/>
              </a:rPr>
              <a:t> </a:t>
            </a:r>
            <a:r>
              <a:rPr sz="2100" spc="80" dirty="0">
                <a:latin typeface="Times New Roman"/>
                <a:cs typeface="Times New Roman"/>
              </a:rPr>
              <a:t>des</a:t>
            </a:r>
            <a:r>
              <a:rPr sz="2100" spc="-75" dirty="0">
                <a:latin typeface="Times New Roman"/>
                <a:cs typeface="Times New Roman"/>
              </a:rPr>
              <a:t> </a:t>
            </a:r>
            <a:r>
              <a:rPr sz="2100" spc="105" dirty="0">
                <a:latin typeface="Times New Roman"/>
                <a:cs typeface="Times New Roman"/>
              </a:rPr>
              <a:t>données</a:t>
            </a:r>
            <a:r>
              <a:rPr sz="2100" spc="-75" dirty="0">
                <a:latin typeface="Times New Roman"/>
                <a:cs typeface="Times New Roman"/>
              </a:rPr>
              <a:t> </a:t>
            </a:r>
            <a:r>
              <a:rPr sz="2100" spc="45" dirty="0">
                <a:latin typeface="Times New Roman"/>
                <a:cs typeface="Times New Roman"/>
              </a:rPr>
              <a:t>affichées</a:t>
            </a:r>
            <a:r>
              <a:rPr sz="2100" spc="-95"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65" dirty="0">
                <a:latin typeface="Times New Roman"/>
                <a:cs typeface="Times New Roman"/>
              </a:rPr>
              <a:t>l'écran</a:t>
            </a:r>
            <a:r>
              <a:rPr sz="2100" spc="-5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65" dirty="0">
                <a:latin typeface="Times New Roman"/>
                <a:cs typeface="Times New Roman"/>
              </a:rPr>
              <a:t>l'algorithme.</a:t>
            </a:r>
            <a:endParaRPr sz="2100">
              <a:latin typeface="Times New Roman"/>
              <a:cs typeface="Times New Roman"/>
            </a:endParaRPr>
          </a:p>
          <a:p>
            <a:pPr>
              <a:lnSpc>
                <a:spcPct val="100000"/>
              </a:lnSpc>
              <a:spcBef>
                <a:spcPts val="50"/>
              </a:spcBef>
            </a:pPr>
            <a:endParaRPr sz="2150">
              <a:latin typeface="Times New Roman"/>
              <a:cs typeface="Times New Roman"/>
            </a:endParaRPr>
          </a:p>
          <a:p>
            <a:pPr marL="12700">
              <a:lnSpc>
                <a:spcPct val="100000"/>
              </a:lnSpc>
            </a:pPr>
            <a:r>
              <a:rPr sz="2100" spc="-434" dirty="0">
                <a:latin typeface="Georgia"/>
                <a:cs typeface="Georgia"/>
              </a:rPr>
              <a:t> </a:t>
            </a:r>
            <a:r>
              <a:rPr sz="2100" spc="75" dirty="0">
                <a:latin typeface="Times New Roman"/>
                <a:cs typeface="Times New Roman"/>
              </a:rPr>
              <a:t>Pseudo-code </a:t>
            </a:r>
            <a:r>
              <a:rPr sz="2100" spc="-50" dirty="0">
                <a:latin typeface="Times New Roman"/>
                <a:cs typeface="Times New Roman"/>
              </a:rPr>
              <a:t>: </a:t>
            </a:r>
            <a:r>
              <a:rPr sz="2100" spc="35" dirty="0">
                <a:solidFill>
                  <a:srgbClr val="FF0000"/>
                </a:solidFill>
                <a:latin typeface="Times New Roman"/>
                <a:cs typeface="Times New Roman"/>
              </a:rPr>
              <a:t>Ecrire(v) </a:t>
            </a:r>
            <a:r>
              <a:rPr sz="2100" spc="110" dirty="0">
                <a:latin typeface="Times New Roman"/>
                <a:cs typeface="Times New Roman"/>
              </a:rPr>
              <a:t>ou</a:t>
            </a:r>
            <a:r>
              <a:rPr sz="2100" spc="-220" dirty="0">
                <a:latin typeface="Times New Roman"/>
                <a:cs typeface="Times New Roman"/>
              </a:rPr>
              <a:t> </a:t>
            </a:r>
            <a:r>
              <a:rPr sz="2100" spc="30" dirty="0">
                <a:solidFill>
                  <a:srgbClr val="FF0000"/>
                </a:solidFill>
                <a:latin typeface="Times New Roman"/>
                <a:cs typeface="Times New Roman"/>
              </a:rPr>
              <a:t>Afficher(v)</a:t>
            </a:r>
            <a:endParaRPr sz="2100">
              <a:latin typeface="Times New Roman"/>
              <a:cs typeface="Times New Roman"/>
            </a:endParaRPr>
          </a:p>
          <a:p>
            <a:pPr>
              <a:lnSpc>
                <a:spcPct val="100000"/>
              </a:lnSpc>
              <a:spcBef>
                <a:spcPts val="45"/>
              </a:spcBef>
            </a:pPr>
            <a:endParaRPr sz="2150">
              <a:latin typeface="Times New Roman"/>
              <a:cs typeface="Times New Roman"/>
            </a:endParaRPr>
          </a:p>
          <a:p>
            <a:pPr marL="12700" marR="70485">
              <a:lnSpc>
                <a:spcPct val="100499"/>
              </a:lnSpc>
            </a:pPr>
            <a:r>
              <a:rPr sz="2100" spc="45" dirty="0">
                <a:latin typeface="Times New Roman"/>
                <a:cs typeface="Times New Roman"/>
              </a:rPr>
              <a:t>L’instruction</a:t>
            </a:r>
            <a:r>
              <a:rPr sz="2100" spc="-5" dirty="0">
                <a:latin typeface="Times New Roman"/>
                <a:cs typeface="Times New Roman"/>
              </a:rPr>
              <a:t> </a:t>
            </a:r>
            <a:r>
              <a:rPr sz="2100" spc="25" dirty="0">
                <a:solidFill>
                  <a:srgbClr val="FF0000"/>
                </a:solidFill>
                <a:latin typeface="Times New Roman"/>
                <a:cs typeface="Times New Roman"/>
              </a:rPr>
              <a:t>Ecrire(V)</a:t>
            </a:r>
            <a:r>
              <a:rPr sz="2100" spc="-30" dirty="0">
                <a:solidFill>
                  <a:srgbClr val="FF0000"/>
                </a:solidFill>
                <a:latin typeface="Times New Roman"/>
                <a:cs typeface="Times New Roman"/>
              </a:rPr>
              <a:t> </a:t>
            </a:r>
            <a:r>
              <a:rPr sz="2100" spc="110" dirty="0">
                <a:latin typeface="Times New Roman"/>
                <a:cs typeface="Times New Roman"/>
              </a:rPr>
              <a:t>ou</a:t>
            </a:r>
            <a:r>
              <a:rPr sz="2100" spc="-45" dirty="0">
                <a:latin typeface="Times New Roman"/>
                <a:cs typeface="Times New Roman"/>
              </a:rPr>
              <a:t> </a:t>
            </a:r>
            <a:r>
              <a:rPr sz="2100" spc="30" dirty="0">
                <a:solidFill>
                  <a:srgbClr val="FF0000"/>
                </a:solidFill>
                <a:latin typeface="Times New Roman"/>
                <a:cs typeface="Times New Roman"/>
              </a:rPr>
              <a:t>Afficher(v)</a:t>
            </a:r>
            <a:r>
              <a:rPr sz="2100" spc="15" dirty="0">
                <a:solidFill>
                  <a:srgbClr val="FF0000"/>
                </a:solidFill>
                <a:latin typeface="Times New Roman"/>
                <a:cs typeface="Times New Roman"/>
              </a:rPr>
              <a:t> </a:t>
            </a:r>
            <a:r>
              <a:rPr sz="2100" spc="95" dirty="0">
                <a:latin typeface="Times New Roman"/>
                <a:cs typeface="Times New Roman"/>
              </a:rPr>
              <a:t>indique</a:t>
            </a:r>
            <a:r>
              <a:rPr sz="2100" spc="-120" dirty="0">
                <a:latin typeface="Times New Roman"/>
                <a:cs typeface="Times New Roman"/>
              </a:rPr>
              <a:t> </a:t>
            </a:r>
            <a:r>
              <a:rPr sz="2100" spc="110" dirty="0">
                <a:latin typeface="Times New Roman"/>
                <a:cs typeface="Times New Roman"/>
              </a:rPr>
              <a:t>que</a:t>
            </a:r>
            <a:r>
              <a:rPr sz="2100" spc="-60" dirty="0">
                <a:latin typeface="Times New Roman"/>
                <a:cs typeface="Times New Roman"/>
              </a:rPr>
              <a:t> </a:t>
            </a:r>
            <a:r>
              <a:rPr sz="2100" spc="35" dirty="0">
                <a:latin typeface="Times New Roman"/>
                <a:cs typeface="Times New Roman"/>
              </a:rPr>
              <a:t>la</a:t>
            </a:r>
            <a:r>
              <a:rPr sz="2100" spc="-95" dirty="0">
                <a:latin typeface="Times New Roman"/>
                <a:cs typeface="Times New Roman"/>
              </a:rPr>
              <a:t> </a:t>
            </a:r>
            <a:r>
              <a:rPr sz="2100" spc="55" dirty="0">
                <a:latin typeface="Times New Roman"/>
                <a:cs typeface="Times New Roman"/>
              </a:rPr>
              <a:t>valeur</a:t>
            </a:r>
            <a:r>
              <a:rPr sz="2100" spc="-90" dirty="0">
                <a:latin typeface="Times New Roman"/>
                <a:cs typeface="Times New Roman"/>
              </a:rPr>
              <a:t> </a:t>
            </a:r>
            <a:r>
              <a:rPr sz="2100" spc="60" dirty="0">
                <a:latin typeface="Times New Roman"/>
                <a:cs typeface="Times New Roman"/>
              </a:rPr>
              <a:t>stockée</a:t>
            </a:r>
            <a:r>
              <a:rPr sz="2100" spc="-80" dirty="0">
                <a:latin typeface="Times New Roman"/>
                <a:cs typeface="Times New Roman"/>
              </a:rPr>
              <a:t> </a:t>
            </a:r>
            <a:r>
              <a:rPr sz="2100" spc="95" dirty="0">
                <a:latin typeface="Times New Roman"/>
                <a:cs typeface="Times New Roman"/>
              </a:rPr>
              <a:t>dans</a:t>
            </a:r>
            <a:r>
              <a:rPr sz="2100" spc="-5"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50" dirty="0">
                <a:latin typeface="Times New Roman"/>
                <a:cs typeface="Times New Roman"/>
              </a:rPr>
              <a:t>variable</a:t>
            </a:r>
            <a:r>
              <a:rPr sz="2100" spc="-105" dirty="0">
                <a:latin typeface="Times New Roman"/>
                <a:cs typeface="Times New Roman"/>
              </a:rPr>
              <a:t> </a:t>
            </a:r>
            <a:r>
              <a:rPr sz="2100" spc="-40" dirty="0">
                <a:solidFill>
                  <a:srgbClr val="FF0000"/>
                </a:solidFill>
                <a:latin typeface="Times New Roman"/>
                <a:cs typeface="Times New Roman"/>
              </a:rPr>
              <a:t>v  </a:t>
            </a:r>
            <a:r>
              <a:rPr sz="2100" spc="5" dirty="0">
                <a:latin typeface="Times New Roman"/>
                <a:cs typeface="Times New Roman"/>
              </a:rPr>
              <a:t>va</a:t>
            </a:r>
            <a:r>
              <a:rPr sz="2100" spc="-90" dirty="0">
                <a:latin typeface="Times New Roman"/>
                <a:cs typeface="Times New Roman"/>
              </a:rPr>
              <a:t> </a:t>
            </a:r>
            <a:r>
              <a:rPr sz="2100" spc="90" dirty="0">
                <a:latin typeface="Times New Roman"/>
                <a:cs typeface="Times New Roman"/>
              </a:rPr>
              <a:t>être</a:t>
            </a:r>
            <a:r>
              <a:rPr sz="2100" spc="-85" dirty="0">
                <a:latin typeface="Times New Roman"/>
                <a:cs typeface="Times New Roman"/>
              </a:rPr>
              <a:t> </a:t>
            </a:r>
            <a:r>
              <a:rPr sz="2100" spc="45" dirty="0">
                <a:latin typeface="Times New Roman"/>
                <a:cs typeface="Times New Roman"/>
              </a:rPr>
              <a:t>affichée</a:t>
            </a:r>
            <a:r>
              <a:rPr sz="2100" spc="-105"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55" dirty="0">
                <a:latin typeface="Times New Roman"/>
                <a:cs typeface="Times New Roman"/>
              </a:rPr>
              <a:t>l'écran.</a:t>
            </a:r>
            <a:endParaRPr sz="2100">
              <a:latin typeface="Times New Roman"/>
              <a:cs typeface="Times New Roman"/>
            </a:endParaRPr>
          </a:p>
          <a:p>
            <a:pPr>
              <a:lnSpc>
                <a:spcPct val="100000"/>
              </a:lnSpc>
              <a:spcBef>
                <a:spcPts val="50"/>
              </a:spcBef>
            </a:pPr>
            <a:endParaRPr sz="2150">
              <a:latin typeface="Times New Roman"/>
              <a:cs typeface="Times New Roman"/>
            </a:endParaRPr>
          </a:p>
          <a:p>
            <a:pPr marL="12700">
              <a:lnSpc>
                <a:spcPct val="100000"/>
              </a:lnSpc>
            </a:pPr>
            <a:r>
              <a:rPr sz="2100" spc="40" dirty="0">
                <a:latin typeface="Times New Roman"/>
                <a:cs typeface="Times New Roman"/>
              </a:rPr>
              <a:t>Exemple</a:t>
            </a:r>
            <a:r>
              <a:rPr sz="2100" spc="-70"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053" y="900087"/>
            <a:ext cx="6619240" cy="506730"/>
          </a:xfrm>
          <a:prstGeom prst="rect">
            <a:avLst/>
          </a:prstGeom>
        </p:spPr>
        <p:txBody>
          <a:bodyPr vert="horz" wrap="square" lIns="0" tIns="13335" rIns="0" bIns="0" rtlCol="0">
            <a:spAutoFit/>
          </a:bodyPr>
          <a:lstStyle/>
          <a:p>
            <a:pPr marL="12700">
              <a:lnSpc>
                <a:spcPct val="100000"/>
              </a:lnSpc>
              <a:spcBef>
                <a:spcPts val="105"/>
              </a:spcBef>
            </a:pPr>
            <a:r>
              <a:rPr sz="3150" spc="55" dirty="0"/>
              <a:t>INTRODUCTION </a:t>
            </a:r>
            <a:r>
              <a:rPr sz="3150" spc="-150" dirty="0"/>
              <a:t>A </a:t>
            </a:r>
            <a:r>
              <a:rPr sz="3150" spc="-345" dirty="0"/>
              <a:t>L’</a:t>
            </a:r>
            <a:r>
              <a:rPr sz="3150" spc="-90" dirty="0"/>
              <a:t> </a:t>
            </a:r>
            <a:r>
              <a:rPr sz="3150" spc="-10" dirty="0"/>
              <a:t>ALGORITHME</a:t>
            </a:r>
            <a:endParaRPr sz="3150"/>
          </a:p>
        </p:txBody>
      </p:sp>
      <p:sp>
        <p:nvSpPr>
          <p:cNvPr id="3" name="object 3"/>
          <p:cNvSpPr txBox="1"/>
          <p:nvPr/>
        </p:nvSpPr>
        <p:spPr>
          <a:xfrm>
            <a:off x="804196" y="1544782"/>
            <a:ext cx="8752205" cy="4457700"/>
          </a:xfrm>
          <a:prstGeom prst="rect">
            <a:avLst/>
          </a:prstGeom>
        </p:spPr>
        <p:txBody>
          <a:bodyPr vert="horz" wrap="square" lIns="0" tIns="12700" rIns="0" bIns="0" rtlCol="0">
            <a:spAutoFit/>
          </a:bodyPr>
          <a:lstStyle/>
          <a:p>
            <a:pPr marL="233679">
              <a:lnSpc>
                <a:spcPct val="100000"/>
              </a:lnSpc>
              <a:spcBef>
                <a:spcPts val="100"/>
              </a:spcBef>
            </a:pPr>
            <a:r>
              <a:rPr sz="2100" spc="75" dirty="0">
                <a:latin typeface="Times New Roman"/>
                <a:cs typeface="Times New Roman"/>
              </a:rPr>
              <a:t>Définition</a:t>
            </a:r>
            <a:endParaRPr sz="2100">
              <a:latin typeface="Times New Roman"/>
              <a:cs typeface="Times New Roman"/>
            </a:endParaRPr>
          </a:p>
          <a:p>
            <a:pPr>
              <a:lnSpc>
                <a:spcPct val="100000"/>
              </a:lnSpc>
              <a:spcBef>
                <a:spcPts val="5"/>
              </a:spcBef>
            </a:pPr>
            <a:endParaRPr sz="2350">
              <a:latin typeface="Times New Roman"/>
              <a:cs typeface="Times New Roman"/>
            </a:endParaRPr>
          </a:p>
          <a:p>
            <a:pPr marL="12700" marR="5080">
              <a:lnSpc>
                <a:spcPct val="100499"/>
              </a:lnSpc>
            </a:pPr>
            <a:r>
              <a:rPr sz="2100" b="1" spc="100" dirty="0">
                <a:latin typeface="Times New Roman"/>
                <a:cs typeface="Times New Roman"/>
              </a:rPr>
              <a:t>Algorithme</a:t>
            </a:r>
            <a:r>
              <a:rPr sz="2100" b="1" spc="-60" dirty="0">
                <a:latin typeface="Times New Roman"/>
                <a:cs typeface="Times New Roman"/>
              </a:rPr>
              <a:t> </a:t>
            </a:r>
            <a:r>
              <a:rPr sz="2100" b="1" spc="-100" dirty="0">
                <a:latin typeface="Times New Roman"/>
                <a:cs typeface="Times New Roman"/>
              </a:rPr>
              <a:t>:</a:t>
            </a:r>
            <a:r>
              <a:rPr sz="2100" b="1" spc="-10" dirty="0">
                <a:latin typeface="Times New Roman"/>
                <a:cs typeface="Times New Roman"/>
              </a:rPr>
              <a:t> </a:t>
            </a:r>
            <a:r>
              <a:rPr sz="2100" spc="90" dirty="0">
                <a:latin typeface="Times New Roman"/>
                <a:cs typeface="Times New Roman"/>
              </a:rPr>
              <a:t>est</a:t>
            </a:r>
            <a:r>
              <a:rPr sz="2100" spc="-90" dirty="0">
                <a:latin typeface="Times New Roman"/>
                <a:cs typeface="Times New Roman"/>
              </a:rPr>
              <a:t> </a:t>
            </a:r>
            <a:r>
              <a:rPr sz="2100" spc="135" dirty="0">
                <a:latin typeface="Times New Roman"/>
                <a:cs typeface="Times New Roman"/>
              </a:rPr>
              <a:t>une</a:t>
            </a:r>
            <a:r>
              <a:rPr sz="2100" spc="-105" dirty="0">
                <a:latin typeface="Times New Roman"/>
                <a:cs typeface="Times New Roman"/>
              </a:rPr>
              <a:t> </a:t>
            </a:r>
            <a:r>
              <a:rPr sz="2100" spc="60" dirty="0">
                <a:latin typeface="Times New Roman"/>
                <a:cs typeface="Times New Roman"/>
              </a:rPr>
              <a:t>succession</a:t>
            </a:r>
            <a:r>
              <a:rPr sz="2100" spc="-90" dirty="0">
                <a:latin typeface="Times New Roman"/>
                <a:cs typeface="Times New Roman"/>
              </a:rPr>
              <a:t> </a:t>
            </a:r>
            <a:r>
              <a:rPr sz="2100" spc="70" dirty="0">
                <a:latin typeface="Times New Roman"/>
                <a:cs typeface="Times New Roman"/>
              </a:rPr>
              <a:t>d’instructions</a:t>
            </a:r>
            <a:r>
              <a:rPr sz="2100" spc="-10" dirty="0">
                <a:latin typeface="Times New Roman"/>
                <a:cs typeface="Times New Roman"/>
              </a:rPr>
              <a:t> </a:t>
            </a:r>
            <a:r>
              <a:rPr sz="2100" spc="60" dirty="0">
                <a:latin typeface="Times New Roman"/>
                <a:cs typeface="Times New Roman"/>
              </a:rPr>
              <a:t>(aussi</a:t>
            </a:r>
            <a:r>
              <a:rPr sz="2100" spc="-50" dirty="0">
                <a:latin typeface="Times New Roman"/>
                <a:cs typeface="Times New Roman"/>
              </a:rPr>
              <a:t> </a:t>
            </a:r>
            <a:r>
              <a:rPr sz="2100" spc="70" dirty="0">
                <a:latin typeface="Times New Roman"/>
                <a:cs typeface="Times New Roman"/>
              </a:rPr>
              <a:t>appelées</a:t>
            </a:r>
            <a:r>
              <a:rPr sz="2100" spc="-95" dirty="0">
                <a:latin typeface="Times New Roman"/>
                <a:cs typeface="Times New Roman"/>
              </a:rPr>
              <a:t> </a:t>
            </a:r>
            <a:r>
              <a:rPr sz="2100" spc="100" dirty="0">
                <a:latin typeface="Times New Roman"/>
                <a:cs typeface="Times New Roman"/>
              </a:rPr>
              <a:t>commandes)  </a:t>
            </a:r>
            <a:r>
              <a:rPr sz="2100" spc="114" dirty="0">
                <a:latin typeface="Times New Roman"/>
                <a:cs typeface="Times New Roman"/>
              </a:rPr>
              <a:t>et</a:t>
            </a:r>
            <a:r>
              <a:rPr sz="2100" spc="-70" dirty="0">
                <a:latin typeface="Times New Roman"/>
                <a:cs typeface="Times New Roman"/>
              </a:rPr>
              <a:t> </a:t>
            </a:r>
            <a:r>
              <a:rPr sz="2100" spc="120" dirty="0">
                <a:latin typeface="Times New Roman"/>
                <a:cs typeface="Times New Roman"/>
              </a:rPr>
              <a:t>permettant</a:t>
            </a:r>
            <a:r>
              <a:rPr sz="2100" spc="-30" dirty="0">
                <a:latin typeface="Times New Roman"/>
                <a:cs typeface="Times New Roman"/>
              </a:rPr>
              <a:t> </a:t>
            </a:r>
            <a:r>
              <a:rPr sz="2100" spc="35" dirty="0">
                <a:latin typeface="Times New Roman"/>
                <a:cs typeface="Times New Roman"/>
              </a:rPr>
              <a:t>la</a:t>
            </a:r>
            <a:r>
              <a:rPr sz="2100" spc="-85" dirty="0">
                <a:latin typeface="Times New Roman"/>
                <a:cs typeface="Times New Roman"/>
              </a:rPr>
              <a:t> </a:t>
            </a:r>
            <a:r>
              <a:rPr sz="2100" spc="80" dirty="0">
                <a:latin typeface="Times New Roman"/>
                <a:cs typeface="Times New Roman"/>
              </a:rPr>
              <a:t>résolution</a:t>
            </a:r>
            <a:r>
              <a:rPr sz="2100" spc="-70" dirty="0">
                <a:latin typeface="Times New Roman"/>
                <a:cs typeface="Times New Roman"/>
              </a:rPr>
              <a:t> </a:t>
            </a:r>
            <a:r>
              <a:rPr sz="2100" spc="30" dirty="0">
                <a:latin typeface="Times New Roman"/>
                <a:cs typeface="Times New Roman"/>
              </a:rPr>
              <a:t>d’un</a:t>
            </a:r>
            <a:r>
              <a:rPr sz="2100" spc="-70" dirty="0">
                <a:latin typeface="Times New Roman"/>
                <a:cs typeface="Times New Roman"/>
              </a:rPr>
              <a:t> </a:t>
            </a:r>
            <a:r>
              <a:rPr sz="2100" spc="90" dirty="0">
                <a:latin typeface="Times New Roman"/>
                <a:cs typeface="Times New Roman"/>
              </a:rPr>
              <a:t>problème</a:t>
            </a:r>
            <a:r>
              <a:rPr sz="2100" spc="-85" dirty="0">
                <a:latin typeface="Times New Roman"/>
                <a:cs typeface="Times New Roman"/>
              </a:rPr>
              <a:t> </a:t>
            </a:r>
            <a:r>
              <a:rPr sz="2100" spc="105" dirty="0">
                <a:latin typeface="Times New Roman"/>
                <a:cs typeface="Times New Roman"/>
              </a:rPr>
              <a:t>donné.</a:t>
            </a:r>
            <a:endParaRPr sz="2100">
              <a:latin typeface="Times New Roman"/>
              <a:cs typeface="Times New Roman"/>
            </a:endParaRPr>
          </a:p>
          <a:p>
            <a:pPr>
              <a:lnSpc>
                <a:spcPct val="100000"/>
              </a:lnSpc>
              <a:spcBef>
                <a:spcPts val="50"/>
              </a:spcBef>
            </a:pPr>
            <a:endParaRPr sz="2150">
              <a:latin typeface="Times New Roman"/>
              <a:cs typeface="Times New Roman"/>
            </a:endParaRPr>
          </a:p>
          <a:p>
            <a:pPr marL="12700">
              <a:lnSpc>
                <a:spcPct val="100000"/>
              </a:lnSpc>
            </a:pPr>
            <a:r>
              <a:rPr sz="2100" b="1" spc="120" dirty="0">
                <a:latin typeface="Times New Roman"/>
                <a:cs typeface="Times New Roman"/>
              </a:rPr>
              <a:t>Mode </a:t>
            </a:r>
            <a:r>
              <a:rPr sz="2100" b="1" spc="90" dirty="0">
                <a:latin typeface="Times New Roman"/>
                <a:cs typeface="Times New Roman"/>
              </a:rPr>
              <a:t>d’exécution </a:t>
            </a:r>
            <a:r>
              <a:rPr sz="2100" spc="-50" dirty="0">
                <a:latin typeface="Times New Roman"/>
                <a:cs typeface="Times New Roman"/>
              </a:rPr>
              <a:t>:</a:t>
            </a:r>
            <a:r>
              <a:rPr sz="2100" spc="-370" dirty="0">
                <a:latin typeface="Times New Roman"/>
                <a:cs typeface="Times New Roman"/>
              </a:rPr>
              <a:t> </a:t>
            </a:r>
            <a:r>
              <a:rPr sz="2100" spc="70" dirty="0">
                <a:latin typeface="Times New Roman"/>
                <a:cs typeface="Times New Roman"/>
              </a:rPr>
              <a:t>Séquentiel</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b="1" spc="70" dirty="0">
                <a:latin typeface="Times New Roman"/>
                <a:cs typeface="Times New Roman"/>
              </a:rPr>
              <a:t>Langage </a:t>
            </a:r>
            <a:r>
              <a:rPr sz="2100" b="1" spc="-100" dirty="0">
                <a:latin typeface="Times New Roman"/>
                <a:cs typeface="Times New Roman"/>
              </a:rPr>
              <a:t>: </a:t>
            </a:r>
            <a:r>
              <a:rPr sz="2100" spc="80" dirty="0">
                <a:latin typeface="Times New Roman"/>
                <a:cs typeface="Times New Roman"/>
              </a:rPr>
              <a:t>Compréhensible </a:t>
            </a:r>
            <a:r>
              <a:rPr sz="2100" spc="100" dirty="0">
                <a:latin typeface="Times New Roman"/>
                <a:cs typeface="Times New Roman"/>
              </a:rPr>
              <a:t>par</a:t>
            </a:r>
            <a:r>
              <a:rPr sz="2100" spc="-270" dirty="0">
                <a:latin typeface="Times New Roman"/>
                <a:cs typeface="Times New Roman"/>
              </a:rPr>
              <a:t> </a:t>
            </a:r>
            <a:r>
              <a:rPr sz="2100" spc="60" dirty="0">
                <a:latin typeface="Times New Roman"/>
                <a:cs typeface="Times New Roman"/>
              </a:rPr>
              <a:t>l’homme</a:t>
            </a:r>
            <a:endParaRPr sz="2100">
              <a:latin typeface="Times New Roman"/>
              <a:cs typeface="Times New Roman"/>
            </a:endParaRPr>
          </a:p>
          <a:p>
            <a:pPr>
              <a:lnSpc>
                <a:spcPct val="100000"/>
              </a:lnSpc>
              <a:spcBef>
                <a:spcPts val="30"/>
              </a:spcBef>
            </a:pPr>
            <a:endParaRPr sz="2950">
              <a:latin typeface="Times New Roman"/>
              <a:cs typeface="Times New Roman"/>
            </a:endParaRPr>
          </a:p>
          <a:p>
            <a:pPr marL="53340">
              <a:lnSpc>
                <a:spcPct val="100000"/>
              </a:lnSpc>
            </a:pPr>
            <a:r>
              <a:rPr sz="2100" b="1" spc="114" dirty="0">
                <a:latin typeface="Times New Roman"/>
                <a:cs typeface="Times New Roman"/>
              </a:rPr>
              <a:t>Historique</a:t>
            </a:r>
            <a:endParaRPr sz="2100">
              <a:latin typeface="Times New Roman"/>
              <a:cs typeface="Times New Roman"/>
            </a:endParaRPr>
          </a:p>
          <a:p>
            <a:pPr marL="32384" marR="525145">
              <a:lnSpc>
                <a:spcPct val="100200"/>
              </a:lnSpc>
              <a:spcBef>
                <a:spcPts val="990"/>
              </a:spcBef>
            </a:pPr>
            <a:r>
              <a:rPr sz="2100" spc="-10" dirty="0">
                <a:latin typeface="Times New Roman"/>
                <a:cs typeface="Times New Roman"/>
              </a:rPr>
              <a:t>Le </a:t>
            </a:r>
            <a:r>
              <a:rPr sz="2100" spc="110" dirty="0">
                <a:latin typeface="Times New Roman"/>
                <a:cs typeface="Times New Roman"/>
              </a:rPr>
              <a:t>terme </a:t>
            </a:r>
            <a:r>
              <a:rPr sz="2100" spc="50" dirty="0">
                <a:latin typeface="Times New Roman"/>
                <a:cs typeface="Times New Roman"/>
              </a:rPr>
              <a:t>d’algorithme </a:t>
            </a:r>
            <a:r>
              <a:rPr sz="2100" spc="70" dirty="0">
                <a:latin typeface="Times New Roman"/>
                <a:cs typeface="Times New Roman"/>
              </a:rPr>
              <a:t>vient </a:t>
            </a:r>
            <a:r>
              <a:rPr sz="2100" spc="130" dirty="0">
                <a:latin typeface="Times New Roman"/>
                <a:cs typeface="Times New Roman"/>
              </a:rPr>
              <a:t>du </a:t>
            </a:r>
            <a:r>
              <a:rPr sz="2100" spc="150" dirty="0">
                <a:latin typeface="Times New Roman"/>
                <a:cs typeface="Times New Roman"/>
              </a:rPr>
              <a:t>nom </a:t>
            </a:r>
            <a:r>
              <a:rPr sz="2100" spc="130" dirty="0">
                <a:latin typeface="Times New Roman"/>
                <a:cs typeface="Times New Roman"/>
              </a:rPr>
              <a:t>du </a:t>
            </a:r>
            <a:r>
              <a:rPr sz="2100" spc="105" dirty="0">
                <a:latin typeface="Times New Roman"/>
                <a:cs typeface="Times New Roman"/>
              </a:rPr>
              <a:t>mathématicien </a:t>
            </a:r>
            <a:r>
              <a:rPr sz="2100" spc="85" dirty="0">
                <a:latin typeface="Times New Roman"/>
                <a:cs typeface="Times New Roman"/>
              </a:rPr>
              <a:t>arabe </a:t>
            </a:r>
            <a:r>
              <a:rPr sz="2100" spc="145" dirty="0">
                <a:latin typeface="Times New Roman"/>
                <a:cs typeface="Times New Roman"/>
              </a:rPr>
              <a:t>du </a:t>
            </a:r>
            <a:r>
              <a:rPr sz="2100" spc="-30" dirty="0">
                <a:latin typeface="Times New Roman"/>
                <a:cs typeface="Times New Roman"/>
              </a:rPr>
              <a:t>IXe  </a:t>
            </a:r>
            <a:r>
              <a:rPr sz="2100" spc="35" dirty="0">
                <a:latin typeface="Times New Roman"/>
                <a:cs typeface="Times New Roman"/>
              </a:rPr>
              <a:t>siècle</a:t>
            </a:r>
            <a:r>
              <a:rPr sz="2100" spc="-40" dirty="0">
                <a:latin typeface="Times New Roman"/>
                <a:cs typeface="Times New Roman"/>
              </a:rPr>
              <a:t> </a:t>
            </a:r>
            <a:r>
              <a:rPr sz="2100" b="1" spc="-155" dirty="0">
                <a:latin typeface="Times New Roman"/>
                <a:cs typeface="Times New Roman"/>
              </a:rPr>
              <a:t>AL</a:t>
            </a:r>
            <a:r>
              <a:rPr sz="2100" b="1" spc="-60" dirty="0">
                <a:latin typeface="Times New Roman"/>
                <a:cs typeface="Times New Roman"/>
              </a:rPr>
              <a:t> </a:t>
            </a:r>
            <a:r>
              <a:rPr sz="2100" b="1" spc="-45" dirty="0">
                <a:latin typeface="Times New Roman"/>
                <a:cs typeface="Times New Roman"/>
              </a:rPr>
              <a:t>KHUWARIZMI</a:t>
            </a:r>
            <a:r>
              <a:rPr sz="2100" b="1" dirty="0">
                <a:latin typeface="Times New Roman"/>
                <a:cs typeface="Times New Roman"/>
              </a:rPr>
              <a:t> </a:t>
            </a:r>
            <a:r>
              <a:rPr sz="2100" spc="90" dirty="0">
                <a:latin typeface="Times New Roman"/>
                <a:cs typeface="Times New Roman"/>
              </a:rPr>
              <a:t>qui</a:t>
            </a:r>
            <a:r>
              <a:rPr sz="2100" spc="-70" dirty="0">
                <a:latin typeface="Times New Roman"/>
                <a:cs typeface="Times New Roman"/>
              </a:rPr>
              <a:t> </a:t>
            </a:r>
            <a:r>
              <a:rPr sz="2100" spc="45" dirty="0">
                <a:latin typeface="Times New Roman"/>
                <a:cs typeface="Times New Roman"/>
              </a:rPr>
              <a:t>écrivit</a:t>
            </a:r>
            <a:r>
              <a:rPr sz="2100" spc="-55" dirty="0">
                <a:latin typeface="Times New Roman"/>
                <a:cs typeface="Times New Roman"/>
              </a:rPr>
              <a:t> </a:t>
            </a:r>
            <a:r>
              <a:rPr sz="2100" spc="35" dirty="0">
                <a:latin typeface="Times New Roman"/>
                <a:cs typeface="Times New Roman"/>
              </a:rPr>
              <a:t>la</a:t>
            </a:r>
            <a:r>
              <a:rPr sz="2100" spc="-85" dirty="0">
                <a:latin typeface="Times New Roman"/>
                <a:cs typeface="Times New Roman"/>
              </a:rPr>
              <a:t> </a:t>
            </a:r>
            <a:r>
              <a:rPr sz="2100" spc="85" dirty="0">
                <a:latin typeface="Times New Roman"/>
                <a:cs typeface="Times New Roman"/>
              </a:rPr>
              <a:t>première</a:t>
            </a:r>
            <a:r>
              <a:rPr sz="2100" spc="-40" dirty="0">
                <a:latin typeface="Times New Roman"/>
                <a:cs typeface="Times New Roman"/>
              </a:rPr>
              <a:t> </a:t>
            </a:r>
            <a:r>
              <a:rPr sz="2100" spc="125" dirty="0">
                <a:latin typeface="Times New Roman"/>
                <a:cs typeface="Times New Roman"/>
              </a:rPr>
              <a:t>méthode</a:t>
            </a:r>
            <a:r>
              <a:rPr sz="2100" spc="-90" dirty="0">
                <a:latin typeface="Times New Roman"/>
                <a:cs typeface="Times New Roman"/>
              </a:rPr>
              <a:t> </a:t>
            </a:r>
            <a:r>
              <a:rPr sz="2100" spc="80" dirty="0">
                <a:latin typeface="Times New Roman"/>
                <a:cs typeface="Times New Roman"/>
              </a:rPr>
              <a:t>systématique  </a:t>
            </a:r>
            <a:r>
              <a:rPr sz="2100" spc="110" dirty="0">
                <a:latin typeface="Times New Roman"/>
                <a:cs typeface="Times New Roman"/>
              </a:rPr>
              <a:t>de</a:t>
            </a:r>
            <a:r>
              <a:rPr sz="2100" spc="-85" dirty="0">
                <a:latin typeface="Times New Roman"/>
                <a:cs typeface="Times New Roman"/>
              </a:rPr>
              <a:t> </a:t>
            </a:r>
            <a:r>
              <a:rPr sz="2100" spc="80" dirty="0">
                <a:latin typeface="Times New Roman"/>
                <a:cs typeface="Times New Roman"/>
              </a:rPr>
              <a:t>résolution</a:t>
            </a:r>
            <a:r>
              <a:rPr sz="2100" spc="-70" dirty="0">
                <a:latin typeface="Times New Roman"/>
                <a:cs typeface="Times New Roman"/>
              </a:rPr>
              <a:t> </a:t>
            </a:r>
            <a:r>
              <a:rPr sz="2100" spc="95" dirty="0">
                <a:latin typeface="Times New Roman"/>
                <a:cs typeface="Times New Roman"/>
              </a:rPr>
              <a:t>de</a:t>
            </a:r>
            <a:r>
              <a:rPr sz="2100" spc="-85" dirty="0">
                <a:latin typeface="Times New Roman"/>
                <a:cs typeface="Times New Roman"/>
              </a:rPr>
              <a:t> </a:t>
            </a:r>
            <a:r>
              <a:rPr sz="2100" spc="75" dirty="0">
                <a:latin typeface="Times New Roman"/>
                <a:cs typeface="Times New Roman"/>
              </a:rPr>
              <a:t>certaines</a:t>
            </a:r>
            <a:r>
              <a:rPr sz="2100" spc="-75" dirty="0">
                <a:latin typeface="Times New Roman"/>
                <a:cs typeface="Times New Roman"/>
              </a:rPr>
              <a:t> </a:t>
            </a:r>
            <a:r>
              <a:rPr sz="2100" spc="80" dirty="0">
                <a:latin typeface="Times New Roman"/>
                <a:cs typeface="Times New Roman"/>
              </a:rPr>
              <a:t>équations.</a:t>
            </a:r>
            <a:endParaRPr sz="210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538220" y="763016"/>
            <a:ext cx="3583940" cy="494030"/>
          </a:xfrm>
          <a:prstGeom prst="rect">
            <a:avLst/>
          </a:prstGeom>
        </p:spPr>
        <p:txBody>
          <a:bodyPr vert="horz" wrap="square" lIns="0" tIns="15240" rIns="0" bIns="0" rtlCol="0">
            <a:spAutoFit/>
          </a:bodyPr>
          <a:lstStyle/>
          <a:p>
            <a:pPr marL="12700">
              <a:lnSpc>
                <a:spcPct val="100000"/>
              </a:lnSpc>
              <a:spcBef>
                <a:spcPts val="120"/>
              </a:spcBef>
            </a:pPr>
            <a:r>
              <a:rPr sz="3050" spc="-50" dirty="0"/>
              <a:t>ENTREES </a:t>
            </a:r>
            <a:r>
              <a:rPr sz="3050" spc="390" dirty="0"/>
              <a:t>/</a:t>
            </a:r>
            <a:r>
              <a:rPr sz="3050" spc="-20" dirty="0"/>
              <a:t> </a:t>
            </a:r>
            <a:r>
              <a:rPr sz="3050" spc="-30" dirty="0"/>
              <a:t>SORTIES</a:t>
            </a:r>
            <a:endParaRPr sz="3050"/>
          </a:p>
        </p:txBody>
      </p:sp>
      <p:sp>
        <p:nvSpPr>
          <p:cNvPr id="3" name="object 3"/>
          <p:cNvSpPr txBox="1"/>
          <p:nvPr/>
        </p:nvSpPr>
        <p:spPr>
          <a:xfrm>
            <a:off x="613663" y="1272171"/>
            <a:ext cx="8268334" cy="5342890"/>
          </a:xfrm>
          <a:prstGeom prst="rect">
            <a:avLst/>
          </a:prstGeom>
        </p:spPr>
        <p:txBody>
          <a:bodyPr vert="horz" wrap="square" lIns="0" tIns="73660" rIns="0" bIns="0" rtlCol="0">
            <a:spAutoFit/>
          </a:bodyPr>
          <a:lstStyle/>
          <a:p>
            <a:pPr marL="434340">
              <a:lnSpc>
                <a:spcPct val="100000"/>
              </a:lnSpc>
              <a:spcBef>
                <a:spcPts val="580"/>
              </a:spcBef>
            </a:pPr>
            <a:r>
              <a:rPr sz="2100" b="1" spc="-100" dirty="0">
                <a:latin typeface="Times New Roman"/>
                <a:cs typeface="Times New Roman"/>
              </a:rPr>
              <a:t>EXEMPLE</a:t>
            </a:r>
            <a:endParaRPr sz="2100" dirty="0">
              <a:latin typeface="Times New Roman"/>
              <a:cs typeface="Times New Roman"/>
            </a:endParaRPr>
          </a:p>
          <a:p>
            <a:pPr marL="2059305">
              <a:lnSpc>
                <a:spcPct val="100000"/>
              </a:lnSpc>
              <a:spcBef>
                <a:spcPts val="475"/>
              </a:spcBef>
            </a:pPr>
            <a:r>
              <a:rPr sz="2100" spc="60" dirty="0">
                <a:latin typeface="Times New Roman"/>
                <a:cs typeface="Times New Roman"/>
              </a:rPr>
              <a:t>Algorithme</a:t>
            </a:r>
            <a:r>
              <a:rPr sz="2100" spc="-90" dirty="0">
                <a:latin typeface="Times New Roman"/>
                <a:cs typeface="Times New Roman"/>
              </a:rPr>
              <a:t> </a:t>
            </a:r>
            <a:r>
              <a:rPr sz="2100" spc="35" dirty="0">
                <a:latin typeface="Times New Roman"/>
                <a:cs typeface="Times New Roman"/>
              </a:rPr>
              <a:t>Test_EntreeSortie_CS24</a:t>
            </a:r>
            <a:endParaRPr sz="2100" dirty="0">
              <a:latin typeface="Times New Roman"/>
              <a:cs typeface="Times New Roman"/>
            </a:endParaRPr>
          </a:p>
          <a:p>
            <a:pPr>
              <a:lnSpc>
                <a:spcPct val="100000"/>
              </a:lnSpc>
              <a:spcBef>
                <a:spcPts val="5"/>
              </a:spcBef>
            </a:pPr>
            <a:endParaRPr sz="2200" dirty="0">
              <a:latin typeface="Times New Roman"/>
              <a:cs typeface="Times New Roman"/>
            </a:endParaRPr>
          </a:p>
          <a:p>
            <a:pPr marL="2059305">
              <a:lnSpc>
                <a:spcPct val="100000"/>
              </a:lnSpc>
            </a:pPr>
            <a:r>
              <a:rPr sz="2100" spc="25" dirty="0">
                <a:latin typeface="Times New Roman"/>
                <a:cs typeface="Times New Roman"/>
              </a:rPr>
              <a:t>Variables</a:t>
            </a:r>
            <a:endParaRPr sz="2100" dirty="0">
              <a:latin typeface="Times New Roman"/>
              <a:cs typeface="Times New Roman"/>
            </a:endParaRPr>
          </a:p>
          <a:p>
            <a:pPr marL="2787650">
              <a:lnSpc>
                <a:spcPct val="100000"/>
              </a:lnSpc>
            </a:pPr>
            <a:r>
              <a:rPr sz="2100" spc="40" dirty="0">
                <a:latin typeface="Times New Roman"/>
                <a:cs typeface="Times New Roman"/>
              </a:rPr>
              <a:t>a,b,c </a:t>
            </a:r>
            <a:r>
              <a:rPr sz="2100" spc="-50" dirty="0">
                <a:latin typeface="Times New Roman"/>
                <a:cs typeface="Times New Roman"/>
              </a:rPr>
              <a:t>:</a:t>
            </a:r>
            <a:r>
              <a:rPr sz="2100" spc="-145" dirty="0">
                <a:latin typeface="Times New Roman"/>
                <a:cs typeface="Times New Roman"/>
              </a:rPr>
              <a:t> </a:t>
            </a:r>
            <a:r>
              <a:rPr sz="2100" spc="95" dirty="0">
                <a:latin typeface="Times New Roman"/>
                <a:cs typeface="Times New Roman"/>
              </a:rPr>
              <a:t>entier</a:t>
            </a:r>
            <a:endParaRPr sz="2100" dirty="0">
              <a:latin typeface="Times New Roman"/>
              <a:cs typeface="Times New Roman"/>
            </a:endParaRPr>
          </a:p>
          <a:p>
            <a:pPr marL="2059305">
              <a:lnSpc>
                <a:spcPct val="100000"/>
              </a:lnSpc>
              <a:spcBef>
                <a:spcPts val="10"/>
              </a:spcBef>
            </a:pPr>
            <a:r>
              <a:rPr sz="2100" spc="110" dirty="0">
                <a:latin typeface="Times New Roman"/>
                <a:cs typeface="Times New Roman"/>
              </a:rPr>
              <a:t>Debut</a:t>
            </a:r>
            <a:endParaRPr sz="2100" dirty="0">
              <a:latin typeface="Times New Roman"/>
              <a:cs typeface="Times New Roman"/>
            </a:endParaRPr>
          </a:p>
          <a:p>
            <a:pPr marL="2722245" marR="1837689" indent="-1905">
              <a:lnSpc>
                <a:spcPts val="2530"/>
              </a:lnSpc>
              <a:spcBef>
                <a:spcPts val="80"/>
              </a:spcBef>
            </a:pPr>
            <a:r>
              <a:rPr sz="2100" spc="50" dirty="0">
                <a:latin typeface="Times New Roman"/>
                <a:cs typeface="Times New Roman"/>
              </a:rPr>
              <a:t>afficher</a:t>
            </a:r>
            <a:r>
              <a:rPr sz="2100" spc="-75" dirty="0">
                <a:latin typeface="Times New Roman"/>
                <a:cs typeface="Times New Roman"/>
              </a:rPr>
              <a:t> </a:t>
            </a:r>
            <a:r>
              <a:rPr sz="2100" dirty="0">
                <a:latin typeface="Times New Roman"/>
                <a:cs typeface="Times New Roman"/>
              </a:rPr>
              <a:t>(‘’Entrer</a:t>
            </a:r>
            <a:r>
              <a:rPr sz="2100" spc="-30" dirty="0">
                <a:latin typeface="Times New Roman"/>
                <a:cs typeface="Times New Roman"/>
              </a:rPr>
              <a:t> </a:t>
            </a:r>
            <a:r>
              <a:rPr sz="2100" spc="35" dirty="0">
                <a:latin typeface="Times New Roman"/>
                <a:cs typeface="Times New Roman"/>
              </a:rPr>
              <a:t>la</a:t>
            </a:r>
            <a:r>
              <a:rPr sz="2100" spc="-11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10" dirty="0">
                <a:latin typeface="Times New Roman"/>
                <a:cs typeface="Times New Roman"/>
              </a:rPr>
              <a:t>de</a:t>
            </a:r>
            <a:r>
              <a:rPr sz="2100" spc="-110" dirty="0">
                <a:latin typeface="Times New Roman"/>
                <a:cs typeface="Times New Roman"/>
              </a:rPr>
              <a:t> </a:t>
            </a:r>
            <a:r>
              <a:rPr sz="2100" spc="-90" dirty="0">
                <a:latin typeface="Times New Roman"/>
                <a:cs typeface="Times New Roman"/>
              </a:rPr>
              <a:t>a:’’)  </a:t>
            </a:r>
            <a:r>
              <a:rPr sz="2100" spc="55" dirty="0">
                <a:latin typeface="Times New Roman"/>
                <a:cs typeface="Times New Roman"/>
              </a:rPr>
              <a:t>saisir(a)</a:t>
            </a:r>
            <a:endParaRPr sz="2100" dirty="0">
              <a:latin typeface="Times New Roman"/>
              <a:cs typeface="Times New Roman"/>
            </a:endParaRPr>
          </a:p>
          <a:p>
            <a:pPr marL="2722245" marR="1808480" indent="-1905">
              <a:lnSpc>
                <a:spcPts val="2520"/>
              </a:lnSpc>
            </a:pPr>
            <a:r>
              <a:rPr sz="2100" spc="50" dirty="0">
                <a:latin typeface="Times New Roman"/>
                <a:cs typeface="Times New Roman"/>
              </a:rPr>
              <a:t>afficher</a:t>
            </a:r>
            <a:r>
              <a:rPr sz="2100" spc="-75" dirty="0">
                <a:latin typeface="Times New Roman"/>
                <a:cs typeface="Times New Roman"/>
              </a:rPr>
              <a:t> </a:t>
            </a:r>
            <a:r>
              <a:rPr sz="2100" dirty="0">
                <a:latin typeface="Times New Roman"/>
                <a:cs typeface="Times New Roman"/>
              </a:rPr>
              <a:t>(‘’Entrer</a:t>
            </a:r>
            <a:r>
              <a:rPr sz="2100" spc="-30" dirty="0">
                <a:latin typeface="Times New Roman"/>
                <a:cs typeface="Times New Roman"/>
              </a:rPr>
              <a:t> </a:t>
            </a:r>
            <a:r>
              <a:rPr sz="2100" spc="35" dirty="0">
                <a:latin typeface="Times New Roman"/>
                <a:cs typeface="Times New Roman"/>
              </a:rPr>
              <a:t>la</a:t>
            </a:r>
            <a:r>
              <a:rPr sz="2100" spc="-11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10" dirty="0">
                <a:latin typeface="Times New Roman"/>
                <a:cs typeface="Times New Roman"/>
              </a:rPr>
              <a:t>de</a:t>
            </a:r>
            <a:r>
              <a:rPr sz="2100" spc="-45" dirty="0">
                <a:latin typeface="Times New Roman"/>
                <a:cs typeface="Times New Roman"/>
              </a:rPr>
              <a:t> </a:t>
            </a:r>
            <a:r>
              <a:rPr sz="2100" spc="-80" dirty="0">
                <a:latin typeface="Times New Roman"/>
                <a:cs typeface="Times New Roman"/>
              </a:rPr>
              <a:t>b:’’)  </a:t>
            </a:r>
            <a:r>
              <a:rPr sz="2100" spc="40" dirty="0">
                <a:latin typeface="Times New Roman"/>
                <a:cs typeface="Times New Roman"/>
              </a:rPr>
              <a:t>saisir</a:t>
            </a:r>
            <a:r>
              <a:rPr sz="2100" spc="-75" dirty="0">
                <a:latin typeface="Times New Roman"/>
                <a:cs typeface="Times New Roman"/>
              </a:rPr>
              <a:t> </a:t>
            </a:r>
            <a:r>
              <a:rPr sz="2100" spc="90" dirty="0">
                <a:latin typeface="Times New Roman"/>
                <a:cs typeface="Times New Roman"/>
              </a:rPr>
              <a:t>(b)</a:t>
            </a:r>
            <a:endParaRPr sz="2100" dirty="0">
              <a:latin typeface="Times New Roman"/>
              <a:cs typeface="Times New Roman"/>
            </a:endParaRPr>
          </a:p>
          <a:p>
            <a:pPr marL="2720340" marR="3920490">
              <a:lnSpc>
                <a:spcPts val="2510"/>
              </a:lnSpc>
              <a:spcBef>
                <a:spcPts val="30"/>
              </a:spcBef>
            </a:pPr>
            <a:r>
              <a:rPr sz="2100" spc="35" dirty="0">
                <a:latin typeface="Times New Roman"/>
                <a:cs typeface="Times New Roman"/>
              </a:rPr>
              <a:t>c </a:t>
            </a:r>
            <a:r>
              <a:rPr sz="2100" dirty="0">
                <a:latin typeface="Times New Roman"/>
                <a:cs typeface="Times New Roman"/>
              </a:rPr>
              <a:t>← </a:t>
            </a:r>
            <a:r>
              <a:rPr sz="2100" spc="55" dirty="0">
                <a:latin typeface="Times New Roman"/>
                <a:cs typeface="Times New Roman"/>
              </a:rPr>
              <a:t>a+b  </a:t>
            </a:r>
            <a:r>
              <a:rPr sz="2100" spc="50" dirty="0">
                <a:latin typeface="Times New Roman"/>
                <a:cs typeface="Times New Roman"/>
              </a:rPr>
              <a:t>afficher </a:t>
            </a:r>
            <a:r>
              <a:rPr sz="2100" spc="60" dirty="0">
                <a:latin typeface="Times New Roman"/>
                <a:cs typeface="Times New Roman"/>
              </a:rPr>
              <a:t>(c)</a:t>
            </a:r>
            <a:r>
              <a:rPr sz="2100" spc="-235" dirty="0">
                <a:latin typeface="Times New Roman"/>
                <a:cs typeface="Times New Roman"/>
              </a:rPr>
              <a:t> </a:t>
            </a:r>
            <a:r>
              <a:rPr sz="2100" spc="110" dirty="0">
                <a:solidFill>
                  <a:srgbClr val="FF0000"/>
                </a:solidFill>
                <a:latin typeface="Times New Roman"/>
                <a:cs typeface="Times New Roman"/>
              </a:rPr>
              <a:t>ou</a:t>
            </a:r>
            <a:endParaRPr sz="2100" dirty="0">
              <a:latin typeface="Times New Roman"/>
              <a:cs typeface="Times New Roman"/>
            </a:endParaRPr>
          </a:p>
          <a:p>
            <a:pPr marL="2720340">
              <a:lnSpc>
                <a:spcPts val="2450"/>
              </a:lnSpc>
            </a:pPr>
            <a:r>
              <a:rPr sz="2100" spc="30" dirty="0">
                <a:latin typeface="Times New Roman"/>
                <a:cs typeface="Times New Roman"/>
              </a:rPr>
              <a:t>afficher(‘’resultat</a:t>
            </a:r>
            <a:r>
              <a:rPr sz="2100" spc="-55" dirty="0">
                <a:latin typeface="Times New Roman"/>
                <a:cs typeface="Times New Roman"/>
              </a:rPr>
              <a:t> </a:t>
            </a:r>
            <a:r>
              <a:rPr sz="2100" spc="95" dirty="0">
                <a:latin typeface="Times New Roman"/>
                <a:cs typeface="Times New Roman"/>
              </a:rPr>
              <a:t>de</a:t>
            </a:r>
            <a:r>
              <a:rPr sz="2100" spc="-85" dirty="0">
                <a:latin typeface="Times New Roman"/>
                <a:cs typeface="Times New Roman"/>
              </a:rPr>
              <a:t> </a:t>
            </a:r>
            <a:r>
              <a:rPr sz="2100" spc="35" dirty="0">
                <a:latin typeface="Times New Roman"/>
                <a:cs typeface="Times New Roman"/>
              </a:rPr>
              <a:t>c</a:t>
            </a:r>
            <a:r>
              <a:rPr sz="2100" spc="-90" dirty="0">
                <a:latin typeface="Times New Roman"/>
                <a:cs typeface="Times New Roman"/>
              </a:rPr>
              <a:t> </a:t>
            </a:r>
            <a:r>
              <a:rPr sz="2100" spc="80" dirty="0">
                <a:latin typeface="Times New Roman"/>
                <a:cs typeface="Times New Roman"/>
              </a:rPr>
              <a:t>est</a:t>
            </a:r>
            <a:r>
              <a:rPr sz="2100" spc="-50" dirty="0">
                <a:latin typeface="Times New Roman"/>
                <a:cs typeface="Times New Roman"/>
              </a:rPr>
              <a:t> </a:t>
            </a:r>
            <a:r>
              <a:rPr sz="2100" spc="-130" dirty="0">
                <a:latin typeface="Times New Roman"/>
                <a:cs typeface="Times New Roman"/>
              </a:rPr>
              <a:t>:’’,c)</a:t>
            </a:r>
            <a:endParaRPr sz="2100" dirty="0">
              <a:latin typeface="Times New Roman"/>
              <a:cs typeface="Times New Roman"/>
            </a:endParaRPr>
          </a:p>
          <a:p>
            <a:pPr marL="2059305">
              <a:lnSpc>
                <a:spcPct val="100000"/>
              </a:lnSpc>
            </a:pPr>
            <a:r>
              <a:rPr sz="2100" spc="35" dirty="0">
                <a:latin typeface="Times New Roman"/>
                <a:cs typeface="Times New Roman"/>
              </a:rPr>
              <a:t>Fin</a:t>
            </a:r>
            <a:endParaRPr sz="2100" dirty="0">
              <a:latin typeface="Times New Roman"/>
              <a:cs typeface="Times New Roman"/>
            </a:endParaRPr>
          </a:p>
          <a:p>
            <a:pPr>
              <a:lnSpc>
                <a:spcPct val="100000"/>
              </a:lnSpc>
            </a:pPr>
            <a:endParaRPr sz="2650" dirty="0">
              <a:latin typeface="Times New Roman"/>
              <a:cs typeface="Times New Roman"/>
            </a:endParaRPr>
          </a:p>
          <a:p>
            <a:pPr marL="12700">
              <a:lnSpc>
                <a:spcPct val="100000"/>
              </a:lnSpc>
              <a:tabLst>
                <a:tab pos="1435735" algn="l"/>
              </a:tabLst>
            </a:pPr>
            <a:r>
              <a:rPr sz="2100" u="heavy" spc="-525" dirty="0">
                <a:solidFill>
                  <a:srgbClr val="89BF1C"/>
                </a:solidFill>
                <a:uFill>
                  <a:solidFill>
                    <a:srgbClr val="89BF1C"/>
                  </a:solidFill>
                </a:uFill>
                <a:latin typeface="Times New Roman"/>
                <a:cs typeface="Times New Roman"/>
              </a:rPr>
              <a:t> </a:t>
            </a:r>
            <a:r>
              <a:rPr sz="2100" b="1" u="heavy" spc="60" dirty="0">
                <a:solidFill>
                  <a:srgbClr val="89BF1C"/>
                </a:solidFill>
                <a:uFill>
                  <a:solidFill>
                    <a:srgbClr val="89BF1C"/>
                  </a:solidFill>
                </a:uFill>
                <a:latin typeface="Times New Roman"/>
                <a:cs typeface="Times New Roman"/>
              </a:rPr>
              <a:t>Exercices</a:t>
            </a:r>
            <a:r>
              <a:rPr sz="2100" b="1" u="heavy" spc="-25" dirty="0">
                <a:solidFill>
                  <a:srgbClr val="89BF1C"/>
                </a:solidFill>
                <a:uFill>
                  <a:solidFill>
                    <a:srgbClr val="89BF1C"/>
                  </a:solidFill>
                </a:uFill>
                <a:latin typeface="Times New Roman"/>
                <a:cs typeface="Times New Roman"/>
              </a:rPr>
              <a:t> </a:t>
            </a:r>
            <a:r>
              <a:rPr sz="2100" b="1" spc="-100" dirty="0">
                <a:latin typeface="Times New Roman"/>
                <a:cs typeface="Times New Roman"/>
              </a:rPr>
              <a:t>:	</a:t>
            </a:r>
            <a:r>
              <a:rPr sz="2100" spc="-90" dirty="0">
                <a:latin typeface="Times New Roman"/>
                <a:cs typeface="Times New Roman"/>
              </a:rPr>
              <a:t>Exo1, </a:t>
            </a:r>
            <a:r>
              <a:rPr sz="2100" spc="-20" dirty="0">
                <a:latin typeface="Times New Roman"/>
                <a:cs typeface="Times New Roman"/>
              </a:rPr>
              <a:t>Exo2, </a:t>
            </a:r>
            <a:r>
              <a:rPr sz="2100" spc="-30" dirty="0">
                <a:latin typeface="Times New Roman"/>
                <a:cs typeface="Times New Roman"/>
              </a:rPr>
              <a:t>Exo3, </a:t>
            </a:r>
            <a:r>
              <a:rPr sz="2100" spc="-5" dirty="0">
                <a:latin typeface="Times New Roman"/>
                <a:cs typeface="Times New Roman"/>
              </a:rPr>
              <a:t>Exo4, </a:t>
            </a:r>
            <a:r>
              <a:rPr sz="2100" spc="-30" dirty="0">
                <a:latin typeface="Times New Roman"/>
                <a:cs typeface="Times New Roman"/>
              </a:rPr>
              <a:t>Exo5, </a:t>
            </a:r>
            <a:r>
              <a:rPr sz="2100" dirty="0">
                <a:latin typeface="Times New Roman"/>
                <a:cs typeface="Times New Roman"/>
              </a:rPr>
              <a:t>Exo6, </a:t>
            </a:r>
            <a:r>
              <a:rPr sz="2100" spc="-20" dirty="0">
                <a:latin typeface="Times New Roman"/>
                <a:cs typeface="Times New Roman"/>
              </a:rPr>
              <a:t>Exo7, </a:t>
            </a:r>
            <a:r>
              <a:rPr sz="2100" dirty="0">
                <a:latin typeface="Times New Roman"/>
                <a:cs typeface="Times New Roman"/>
              </a:rPr>
              <a:t>Exo8, </a:t>
            </a:r>
            <a:r>
              <a:rPr sz="2100" spc="5" dirty="0">
                <a:latin typeface="Times New Roman"/>
                <a:cs typeface="Times New Roman"/>
              </a:rPr>
              <a:t>Exo9,</a:t>
            </a:r>
            <a:r>
              <a:rPr sz="2100" spc="155" dirty="0">
                <a:latin typeface="Times New Roman"/>
                <a:cs typeface="Times New Roman"/>
              </a:rPr>
              <a:t> </a:t>
            </a:r>
            <a:r>
              <a:rPr sz="2100" spc="-80" dirty="0">
                <a:latin typeface="Times New Roman"/>
                <a:cs typeface="Times New Roman"/>
              </a:rPr>
              <a:t>Exo10</a:t>
            </a:r>
            <a:endParaRPr sz="2100" dirty="0">
              <a:latin typeface="Times New Roman"/>
              <a:cs typeface="Times New Roman"/>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F991E05-86AA-7C4D-55C8-4A1CBE723B3C}"/>
              </a:ext>
            </a:extLst>
          </p:cNvPr>
          <p:cNvSpPr>
            <a:spLocks noGrp="1"/>
          </p:cNvSpPr>
          <p:nvPr>
            <p:ph type="title"/>
          </p:nvPr>
        </p:nvSpPr>
        <p:spPr>
          <a:xfrm>
            <a:off x="2033276" y="772151"/>
            <a:ext cx="6626847" cy="400110"/>
          </a:xfrm>
        </p:spPr>
        <p:txBody>
          <a:bodyPr/>
          <a:lstStyle/>
          <a:p>
            <a:r>
              <a:rPr lang="fr-FR" dirty="0"/>
              <a:t>Correction de </a:t>
            </a:r>
            <a:r>
              <a:rPr lang="fr-FR" dirty="0" err="1"/>
              <a:t>excercice</a:t>
            </a:r>
            <a:endParaRPr lang="fr-BF" dirty="0"/>
          </a:p>
        </p:txBody>
      </p:sp>
      <p:sp>
        <p:nvSpPr>
          <p:cNvPr id="3" name="Espace réservé du texte 2">
            <a:extLst>
              <a:ext uri="{FF2B5EF4-FFF2-40B4-BE49-F238E27FC236}">
                <a16:creationId xmlns:a16="http://schemas.microsoft.com/office/drawing/2014/main" id="{0811EC22-5FA6-8BBC-657C-492308F40C64}"/>
              </a:ext>
            </a:extLst>
          </p:cNvPr>
          <p:cNvSpPr>
            <a:spLocks noGrp="1"/>
          </p:cNvSpPr>
          <p:nvPr>
            <p:ph type="body" idx="1"/>
          </p:nvPr>
        </p:nvSpPr>
        <p:spPr>
          <a:xfrm>
            <a:off x="908131" y="2027992"/>
            <a:ext cx="8877136" cy="5816977"/>
          </a:xfrm>
        </p:spPr>
        <p:txBody>
          <a:bodyPr/>
          <a:lstStyle/>
          <a:p>
            <a:r>
              <a:rPr lang="fr-FR" dirty="0"/>
              <a:t>Algorithme </a:t>
            </a:r>
            <a:r>
              <a:rPr lang="fr-FR" dirty="0" err="1"/>
              <a:t>Renseign</a:t>
            </a:r>
            <a:endParaRPr lang="fr-FR" dirty="0"/>
          </a:p>
          <a:p>
            <a:r>
              <a:rPr lang="fr-FR" dirty="0"/>
              <a:t>Variables</a:t>
            </a:r>
          </a:p>
          <a:p>
            <a:r>
              <a:rPr lang="fr-FR" dirty="0"/>
              <a:t>            </a:t>
            </a:r>
            <a:r>
              <a:rPr lang="fr-FR" dirty="0" err="1"/>
              <a:t>nom,prenom</a:t>
            </a:r>
            <a:r>
              <a:rPr lang="fr-FR" dirty="0"/>
              <a:t>= chaine de </a:t>
            </a:r>
            <a:r>
              <a:rPr lang="fr-FR" dirty="0" err="1"/>
              <a:t>caracteres</a:t>
            </a:r>
            <a:endParaRPr lang="fr-FR" dirty="0"/>
          </a:p>
          <a:p>
            <a:r>
              <a:rPr lang="fr-FR" dirty="0"/>
              <a:t>            </a:t>
            </a:r>
            <a:r>
              <a:rPr lang="fr-FR" dirty="0" err="1"/>
              <a:t>age</a:t>
            </a:r>
            <a:r>
              <a:rPr lang="fr-FR" dirty="0"/>
              <a:t> = entier</a:t>
            </a:r>
          </a:p>
          <a:p>
            <a:r>
              <a:rPr lang="fr-FR" dirty="0"/>
              <a:t>            taille = </a:t>
            </a:r>
            <a:r>
              <a:rPr lang="fr-FR" dirty="0" err="1"/>
              <a:t>reel</a:t>
            </a:r>
            <a:endParaRPr lang="fr-FR" dirty="0"/>
          </a:p>
          <a:p>
            <a:r>
              <a:rPr lang="fr-FR" dirty="0" err="1"/>
              <a:t>Debut</a:t>
            </a:r>
            <a:endParaRPr lang="fr-FR" dirty="0"/>
          </a:p>
          <a:p>
            <a:r>
              <a:rPr lang="fr-FR" dirty="0"/>
              <a:t>         Afficher(‘entrer votre nom: ’)</a:t>
            </a:r>
          </a:p>
          <a:p>
            <a:r>
              <a:rPr lang="fr-FR" dirty="0"/>
              <a:t>         Saisir(nom)</a:t>
            </a:r>
          </a:p>
          <a:p>
            <a:r>
              <a:rPr lang="fr-FR" dirty="0"/>
              <a:t>          Afficher(‘entrer votre </a:t>
            </a:r>
            <a:r>
              <a:rPr lang="fr-FR" dirty="0" err="1"/>
              <a:t>prenom</a:t>
            </a:r>
            <a:r>
              <a:rPr lang="fr-FR" dirty="0"/>
              <a:t>:’)</a:t>
            </a:r>
          </a:p>
          <a:p>
            <a:r>
              <a:rPr lang="fr-FR" dirty="0"/>
              <a:t>          Saisir(</a:t>
            </a:r>
            <a:r>
              <a:rPr lang="fr-FR" dirty="0" err="1"/>
              <a:t>prenom</a:t>
            </a:r>
            <a:r>
              <a:rPr lang="fr-FR" dirty="0"/>
              <a:t>)</a:t>
            </a:r>
          </a:p>
          <a:p>
            <a:r>
              <a:rPr lang="fr-FR" dirty="0"/>
              <a:t>           Afficher(‘entrer votre </a:t>
            </a:r>
            <a:r>
              <a:rPr lang="fr-FR" dirty="0" err="1"/>
              <a:t>age</a:t>
            </a:r>
            <a:r>
              <a:rPr lang="fr-FR" dirty="0"/>
              <a:t>:’)</a:t>
            </a:r>
          </a:p>
          <a:p>
            <a:r>
              <a:rPr lang="fr-FR" dirty="0"/>
              <a:t>           Saisir(</a:t>
            </a:r>
            <a:r>
              <a:rPr lang="fr-FR" dirty="0" err="1"/>
              <a:t>age</a:t>
            </a:r>
            <a:r>
              <a:rPr lang="fr-FR" dirty="0"/>
              <a:t>)</a:t>
            </a:r>
          </a:p>
          <a:p>
            <a:r>
              <a:rPr lang="fr-FR" dirty="0"/>
              <a:t>           Afficher(‘votre taille:’)</a:t>
            </a:r>
          </a:p>
          <a:p>
            <a:r>
              <a:rPr lang="fr-FR" dirty="0"/>
              <a:t>           Saisir(taille)</a:t>
            </a:r>
          </a:p>
          <a:p>
            <a:r>
              <a:rPr lang="fr-FR" dirty="0"/>
              <a:t>           Afficher(‘votre nom </a:t>
            </a:r>
            <a:r>
              <a:rPr lang="fr-FR" dirty="0" err="1"/>
              <a:t>est’,nom</a:t>
            </a:r>
            <a:r>
              <a:rPr lang="fr-FR" dirty="0"/>
              <a:t>, ‘votre </a:t>
            </a:r>
            <a:r>
              <a:rPr lang="fr-FR" dirty="0" err="1"/>
              <a:t>prenom</a:t>
            </a:r>
            <a:r>
              <a:rPr lang="fr-FR" dirty="0"/>
              <a:t> est ‘, </a:t>
            </a:r>
            <a:r>
              <a:rPr lang="fr-FR" dirty="0" err="1"/>
              <a:t>prenom</a:t>
            </a:r>
            <a:r>
              <a:rPr lang="fr-FR" dirty="0"/>
              <a:t>,  ’vous avez      </a:t>
            </a:r>
          </a:p>
          <a:p>
            <a:r>
              <a:rPr lang="fr-FR" dirty="0"/>
              <a:t>             </a:t>
            </a:r>
            <a:r>
              <a:rPr lang="fr-FR" dirty="0" err="1"/>
              <a:t>age</a:t>
            </a:r>
            <a:r>
              <a:rPr lang="fr-FR" dirty="0"/>
              <a:t> ’ , ans)</a:t>
            </a:r>
          </a:p>
          <a:p>
            <a:r>
              <a:rPr lang="fr-FR" dirty="0"/>
              <a:t>Fin</a:t>
            </a:r>
          </a:p>
          <a:p>
            <a:endParaRPr lang="fr-BF" dirty="0"/>
          </a:p>
        </p:txBody>
      </p:sp>
    </p:spTree>
    <p:extLst>
      <p:ext uri="{BB962C8B-B14F-4D97-AF65-F5344CB8AC3E}">
        <p14:creationId xmlns:p14="http://schemas.microsoft.com/office/powerpoint/2010/main" val="274968671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1026659"/>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1770330" y="2529278"/>
            <a:ext cx="7153275" cy="1948814"/>
          </a:xfrm>
          <a:prstGeom prst="rect">
            <a:avLst/>
          </a:prstGeom>
        </p:spPr>
        <p:txBody>
          <a:bodyPr vert="horz" wrap="square" lIns="0" tIns="12700" rIns="0" bIns="0" rtlCol="0">
            <a:spAutoFit/>
          </a:bodyPr>
          <a:lstStyle/>
          <a:p>
            <a:pPr algn="ctr">
              <a:lnSpc>
                <a:spcPct val="100000"/>
              </a:lnSpc>
              <a:spcBef>
                <a:spcPts val="100"/>
              </a:spcBef>
            </a:pPr>
            <a:r>
              <a:rPr sz="2100" b="1" spc="140" dirty="0">
                <a:latin typeface="Times New Roman"/>
                <a:cs typeface="Times New Roman"/>
              </a:rPr>
              <a:t>Définition</a:t>
            </a:r>
            <a:endParaRPr sz="2100" dirty="0">
              <a:latin typeface="Times New Roman"/>
              <a:cs typeface="Times New Roman"/>
            </a:endParaRPr>
          </a:p>
          <a:p>
            <a:pPr>
              <a:lnSpc>
                <a:spcPct val="100000"/>
              </a:lnSpc>
              <a:spcBef>
                <a:spcPts val="50"/>
              </a:spcBef>
            </a:pPr>
            <a:endParaRPr sz="2150" dirty="0">
              <a:latin typeface="Times New Roman"/>
              <a:cs typeface="Times New Roman"/>
            </a:endParaRPr>
          </a:p>
          <a:p>
            <a:pPr marL="12700" marR="5080" algn="just">
              <a:lnSpc>
                <a:spcPct val="100200"/>
              </a:lnSpc>
              <a:spcBef>
                <a:spcPts val="5"/>
              </a:spcBef>
            </a:pPr>
            <a:r>
              <a:rPr sz="2100" spc="5" dirty="0">
                <a:latin typeface="Times New Roman"/>
                <a:cs typeface="Times New Roman"/>
              </a:rPr>
              <a:t>Les </a:t>
            </a:r>
            <a:r>
              <a:rPr sz="2100" spc="95" dirty="0">
                <a:latin typeface="Times New Roman"/>
                <a:cs typeface="Times New Roman"/>
              </a:rPr>
              <a:t>instructions </a:t>
            </a:r>
            <a:r>
              <a:rPr sz="2100" spc="75" dirty="0">
                <a:latin typeface="Times New Roman"/>
                <a:cs typeface="Times New Roman"/>
              </a:rPr>
              <a:t>conditionnelles </a:t>
            </a:r>
            <a:r>
              <a:rPr sz="2100" spc="10" dirty="0">
                <a:latin typeface="Times New Roman"/>
                <a:cs typeface="Times New Roman"/>
              </a:rPr>
              <a:t>, </a:t>
            </a:r>
            <a:r>
              <a:rPr sz="2100" spc="110" dirty="0">
                <a:latin typeface="Times New Roman"/>
                <a:cs typeface="Times New Roman"/>
              </a:rPr>
              <a:t>ou </a:t>
            </a:r>
            <a:r>
              <a:rPr sz="2100" spc="95" dirty="0">
                <a:latin typeface="Times New Roman"/>
                <a:cs typeface="Times New Roman"/>
              </a:rPr>
              <a:t>instructions </a:t>
            </a:r>
            <a:r>
              <a:rPr sz="2100" spc="110" dirty="0">
                <a:latin typeface="Times New Roman"/>
                <a:cs typeface="Times New Roman"/>
              </a:rPr>
              <a:t>de </a:t>
            </a:r>
            <a:r>
              <a:rPr sz="2100" spc="80" dirty="0">
                <a:latin typeface="Times New Roman"/>
                <a:cs typeface="Times New Roman"/>
              </a:rPr>
              <a:t>test,  </a:t>
            </a:r>
            <a:r>
              <a:rPr sz="2100" spc="120" dirty="0">
                <a:latin typeface="Times New Roman"/>
                <a:cs typeface="Times New Roman"/>
              </a:rPr>
              <a:t>permettent </a:t>
            </a:r>
            <a:r>
              <a:rPr sz="2100" spc="110" dirty="0">
                <a:latin typeface="Times New Roman"/>
                <a:cs typeface="Times New Roman"/>
              </a:rPr>
              <a:t>de </a:t>
            </a:r>
            <a:r>
              <a:rPr sz="2100" spc="35" dirty="0">
                <a:latin typeface="Times New Roman"/>
                <a:cs typeface="Times New Roman"/>
              </a:rPr>
              <a:t>faire </a:t>
            </a:r>
            <a:r>
              <a:rPr sz="2100" spc="80" dirty="0">
                <a:latin typeface="Times New Roman"/>
                <a:cs typeface="Times New Roman"/>
              </a:rPr>
              <a:t>des </a:t>
            </a:r>
            <a:r>
              <a:rPr sz="2100" spc="50" dirty="0">
                <a:latin typeface="Times New Roman"/>
                <a:cs typeface="Times New Roman"/>
              </a:rPr>
              <a:t>choix </a:t>
            </a:r>
            <a:r>
              <a:rPr sz="2100" spc="105" dirty="0">
                <a:latin typeface="Times New Roman"/>
                <a:cs typeface="Times New Roman"/>
              </a:rPr>
              <a:t>dans </a:t>
            </a:r>
            <a:r>
              <a:rPr sz="2100" spc="155" dirty="0">
                <a:latin typeface="Times New Roman"/>
                <a:cs typeface="Times New Roman"/>
              </a:rPr>
              <a:t>un </a:t>
            </a:r>
            <a:r>
              <a:rPr sz="2100" spc="100" dirty="0">
                <a:latin typeface="Times New Roman"/>
                <a:cs typeface="Times New Roman"/>
              </a:rPr>
              <a:t>programme </a:t>
            </a:r>
            <a:r>
              <a:rPr sz="2100" spc="10" dirty="0">
                <a:latin typeface="Times New Roman"/>
                <a:cs typeface="Times New Roman"/>
              </a:rPr>
              <a:t>. </a:t>
            </a:r>
            <a:r>
              <a:rPr sz="2100" spc="5" dirty="0">
                <a:latin typeface="Times New Roman"/>
                <a:cs typeface="Times New Roman"/>
              </a:rPr>
              <a:t>Elles  </a:t>
            </a:r>
            <a:r>
              <a:rPr sz="2100" spc="120" dirty="0">
                <a:latin typeface="Times New Roman"/>
                <a:cs typeface="Times New Roman"/>
              </a:rPr>
              <a:t>permettent </a:t>
            </a:r>
            <a:r>
              <a:rPr sz="2100" spc="75" dirty="0">
                <a:latin typeface="Times New Roman"/>
                <a:cs typeface="Times New Roman"/>
              </a:rPr>
              <a:t>d'altérer </a:t>
            </a:r>
            <a:r>
              <a:rPr sz="2100" spc="35" dirty="0">
                <a:latin typeface="Times New Roman"/>
                <a:cs typeface="Times New Roman"/>
              </a:rPr>
              <a:t>le</a:t>
            </a:r>
            <a:r>
              <a:rPr sz="2100" spc="595" dirty="0">
                <a:latin typeface="Times New Roman"/>
                <a:cs typeface="Times New Roman"/>
              </a:rPr>
              <a:t> </a:t>
            </a:r>
            <a:r>
              <a:rPr sz="2100" spc="105" dirty="0">
                <a:latin typeface="Times New Roman"/>
                <a:cs typeface="Times New Roman"/>
              </a:rPr>
              <a:t>déroulement </a:t>
            </a:r>
            <a:r>
              <a:rPr sz="2100" spc="145" dirty="0">
                <a:latin typeface="Times New Roman"/>
                <a:cs typeface="Times New Roman"/>
              </a:rPr>
              <a:t>du </a:t>
            </a:r>
            <a:r>
              <a:rPr sz="2100" spc="100" dirty="0">
                <a:latin typeface="Times New Roman"/>
                <a:cs typeface="Times New Roman"/>
              </a:rPr>
              <a:t>programme </a:t>
            </a:r>
            <a:r>
              <a:rPr sz="2100" spc="120" dirty="0">
                <a:latin typeface="Times New Roman"/>
                <a:cs typeface="Times New Roman"/>
              </a:rPr>
              <a:t>en  </a:t>
            </a:r>
            <a:r>
              <a:rPr sz="2100" spc="80" dirty="0">
                <a:latin typeface="Times New Roman"/>
                <a:cs typeface="Times New Roman"/>
              </a:rPr>
              <a:t>fonction</a:t>
            </a:r>
            <a:r>
              <a:rPr sz="2100" spc="-75"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95" dirty="0">
                <a:latin typeface="Times New Roman"/>
                <a:cs typeface="Times New Roman"/>
              </a:rPr>
              <a:t>de</a:t>
            </a:r>
            <a:r>
              <a:rPr sz="2100" spc="-85" dirty="0">
                <a:latin typeface="Times New Roman"/>
                <a:cs typeface="Times New Roman"/>
              </a:rPr>
              <a:t> </a:t>
            </a:r>
            <a:r>
              <a:rPr sz="2100" spc="75" dirty="0">
                <a:latin typeface="Times New Roman"/>
                <a:cs typeface="Times New Roman"/>
              </a:rPr>
              <a:t>conditions.</a:t>
            </a:r>
            <a:endParaRPr sz="2100" dirty="0">
              <a:latin typeface="Times New Roman"/>
              <a:cs typeface="Times New Roman"/>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551171" y="1518867"/>
            <a:ext cx="9008110" cy="1816735"/>
          </a:xfrm>
          <a:prstGeom prst="rect">
            <a:avLst/>
          </a:prstGeom>
        </p:spPr>
        <p:txBody>
          <a:bodyPr vert="horz" wrap="square" lIns="0" tIns="12700" rIns="0" bIns="0" rtlCol="0">
            <a:spAutoFit/>
          </a:bodyPr>
          <a:lstStyle/>
          <a:p>
            <a:pPr marL="643255">
              <a:lnSpc>
                <a:spcPct val="100000"/>
              </a:lnSpc>
              <a:spcBef>
                <a:spcPts val="100"/>
              </a:spcBef>
              <a:tabLst>
                <a:tab pos="2994025" algn="l"/>
                <a:tab pos="4069079" algn="l"/>
              </a:tabLst>
            </a:pPr>
            <a:r>
              <a:rPr sz="2100" spc="-35" dirty="0">
                <a:latin typeface="Times New Roman"/>
                <a:cs typeface="Times New Roman"/>
              </a:rPr>
              <a:t>STRUCUTURE</a:t>
            </a:r>
            <a:r>
              <a:rPr sz="2100" spc="65" dirty="0">
                <a:latin typeface="Times New Roman"/>
                <a:cs typeface="Times New Roman"/>
              </a:rPr>
              <a:t> </a:t>
            </a:r>
            <a:r>
              <a:rPr sz="2100" spc="-50" dirty="0">
                <a:latin typeface="Times New Roman"/>
                <a:cs typeface="Times New Roman"/>
              </a:rPr>
              <a:t>:</a:t>
            </a:r>
            <a:r>
              <a:rPr sz="2100" dirty="0">
                <a:latin typeface="Times New Roman"/>
                <a:cs typeface="Times New Roman"/>
              </a:rPr>
              <a:t> </a:t>
            </a:r>
            <a:r>
              <a:rPr sz="2100" b="1" spc="-30" dirty="0">
                <a:latin typeface="Times New Roman"/>
                <a:cs typeface="Times New Roman"/>
              </a:rPr>
              <a:t>SI	</a:t>
            </a:r>
            <a:r>
              <a:rPr sz="2100" b="1" spc="-65" dirty="0">
                <a:latin typeface="Times New Roman"/>
                <a:cs typeface="Times New Roman"/>
              </a:rPr>
              <a:t>ALORS	</a:t>
            </a:r>
            <a:r>
              <a:rPr sz="2100" b="1" spc="30" dirty="0">
                <a:latin typeface="Times New Roman"/>
                <a:cs typeface="Times New Roman"/>
              </a:rPr>
              <a:t>SINON</a:t>
            </a:r>
            <a:endParaRPr sz="2100">
              <a:latin typeface="Times New Roman"/>
              <a:cs typeface="Times New Roman"/>
            </a:endParaRPr>
          </a:p>
          <a:p>
            <a:pPr marL="12700" marR="5080">
              <a:lnSpc>
                <a:spcPct val="200500"/>
              </a:lnSpc>
              <a:spcBef>
                <a:spcPts val="1475"/>
              </a:spcBef>
            </a:pPr>
            <a:r>
              <a:rPr sz="2100" spc="-434" dirty="0">
                <a:latin typeface="Georgia"/>
                <a:cs typeface="Georgia"/>
              </a:rPr>
              <a:t> </a:t>
            </a:r>
            <a:r>
              <a:rPr sz="2100" dirty="0">
                <a:latin typeface="Times New Roman"/>
                <a:cs typeface="Times New Roman"/>
              </a:rPr>
              <a:t>Conditionner </a:t>
            </a:r>
            <a:r>
              <a:rPr sz="2100" spc="-5" dirty="0">
                <a:latin typeface="Times New Roman"/>
                <a:cs typeface="Times New Roman"/>
              </a:rPr>
              <a:t>l’exécution </a:t>
            </a:r>
            <a:r>
              <a:rPr sz="2100" dirty="0">
                <a:latin typeface="Times New Roman"/>
                <a:cs typeface="Times New Roman"/>
              </a:rPr>
              <a:t>d’un </a:t>
            </a:r>
            <a:r>
              <a:rPr sz="2100" spc="-5" dirty="0">
                <a:latin typeface="Times New Roman"/>
                <a:cs typeface="Times New Roman"/>
              </a:rPr>
              <a:t>algorithme </a:t>
            </a:r>
            <a:r>
              <a:rPr sz="2100" dirty="0">
                <a:latin typeface="Times New Roman"/>
                <a:cs typeface="Times New Roman"/>
              </a:rPr>
              <a:t>à la valeur d’une expression booléenne  </a:t>
            </a:r>
            <a:r>
              <a:rPr sz="2100" spc="-5" dirty="0">
                <a:latin typeface="Times New Roman"/>
                <a:cs typeface="Times New Roman"/>
              </a:rPr>
              <a:t>Syntaxe</a:t>
            </a:r>
            <a:r>
              <a:rPr sz="2100" spc="-15" dirty="0">
                <a:latin typeface="Times New Roman"/>
                <a:cs typeface="Times New Roman"/>
              </a:rPr>
              <a:t> </a:t>
            </a:r>
            <a:r>
              <a:rPr sz="2100" dirty="0">
                <a:latin typeface="Times New Roman"/>
                <a:cs typeface="Times New Roman"/>
              </a:rPr>
              <a:t>:</a:t>
            </a:r>
            <a:endParaRPr sz="2100">
              <a:latin typeface="Times New Roman"/>
              <a:cs typeface="Times New Roman"/>
            </a:endParaRPr>
          </a:p>
        </p:txBody>
      </p:sp>
      <p:sp>
        <p:nvSpPr>
          <p:cNvPr id="4" name="object 4"/>
          <p:cNvSpPr txBox="1"/>
          <p:nvPr/>
        </p:nvSpPr>
        <p:spPr>
          <a:xfrm>
            <a:off x="994714" y="3623552"/>
            <a:ext cx="6054090" cy="1627505"/>
          </a:xfrm>
          <a:prstGeom prst="rect">
            <a:avLst/>
          </a:prstGeom>
        </p:spPr>
        <p:txBody>
          <a:bodyPr vert="horz" wrap="square" lIns="0" tIns="12700" rIns="0" bIns="0" rtlCol="0">
            <a:spAutoFit/>
          </a:bodyPr>
          <a:lstStyle/>
          <a:p>
            <a:pPr marL="36830">
              <a:lnSpc>
                <a:spcPct val="100000"/>
              </a:lnSpc>
              <a:spcBef>
                <a:spcPts val="100"/>
              </a:spcBef>
            </a:pPr>
            <a:r>
              <a:rPr sz="2100" b="1" spc="125" dirty="0">
                <a:latin typeface="Times New Roman"/>
                <a:cs typeface="Times New Roman"/>
              </a:rPr>
              <a:t>si </a:t>
            </a:r>
            <a:r>
              <a:rPr sz="2100" spc="60" dirty="0">
                <a:solidFill>
                  <a:srgbClr val="00AFEF"/>
                </a:solidFill>
                <a:latin typeface="Times New Roman"/>
                <a:cs typeface="Times New Roman"/>
              </a:rPr>
              <a:t>expression </a:t>
            </a:r>
            <a:r>
              <a:rPr sz="2100" spc="95" dirty="0">
                <a:latin typeface="Times New Roman"/>
                <a:cs typeface="Times New Roman"/>
              </a:rPr>
              <a:t>booléenne</a:t>
            </a:r>
            <a:r>
              <a:rPr sz="2100" spc="-290" dirty="0">
                <a:latin typeface="Times New Roman"/>
                <a:cs typeface="Times New Roman"/>
              </a:rPr>
              <a:t> </a:t>
            </a:r>
            <a:r>
              <a:rPr sz="2100" b="1" spc="100" dirty="0">
                <a:latin typeface="Times New Roman"/>
                <a:cs typeface="Times New Roman"/>
              </a:rPr>
              <a:t>alors</a:t>
            </a:r>
            <a:endParaRPr sz="2100">
              <a:latin typeface="Times New Roman"/>
              <a:cs typeface="Times New Roman"/>
            </a:endParaRPr>
          </a:p>
          <a:p>
            <a:pPr marL="636905">
              <a:lnSpc>
                <a:spcPct val="100000"/>
              </a:lnSpc>
            </a:pPr>
            <a:r>
              <a:rPr sz="2100" spc="75" dirty="0">
                <a:latin typeface="Times New Roman"/>
                <a:cs typeface="Times New Roman"/>
              </a:rPr>
              <a:t>suite</a:t>
            </a:r>
            <a:r>
              <a:rPr sz="2100" spc="-114" dirty="0">
                <a:latin typeface="Times New Roman"/>
                <a:cs typeface="Times New Roman"/>
              </a:rPr>
              <a:t> </a:t>
            </a:r>
            <a:r>
              <a:rPr sz="2100" spc="70" dirty="0">
                <a:latin typeface="Times New Roman"/>
                <a:cs typeface="Times New Roman"/>
              </a:rPr>
              <a:t>d’instructions</a:t>
            </a:r>
            <a:r>
              <a:rPr sz="2100" spc="-80" dirty="0">
                <a:latin typeface="Times New Roman"/>
                <a:cs typeface="Times New Roman"/>
              </a:rPr>
              <a:t> </a:t>
            </a:r>
            <a:r>
              <a:rPr sz="2100" spc="60" dirty="0">
                <a:latin typeface="Times New Roman"/>
                <a:cs typeface="Times New Roman"/>
              </a:rPr>
              <a:t>exécutées</a:t>
            </a:r>
            <a:r>
              <a:rPr sz="2100" spc="-80" dirty="0">
                <a:latin typeface="Times New Roman"/>
                <a:cs typeface="Times New Roman"/>
              </a:rPr>
              <a:t> </a:t>
            </a:r>
            <a:r>
              <a:rPr sz="2100" spc="25" dirty="0">
                <a:latin typeface="Times New Roman"/>
                <a:cs typeface="Times New Roman"/>
              </a:rPr>
              <a:t>si</a:t>
            </a:r>
            <a:r>
              <a:rPr sz="2100" spc="-15" dirty="0">
                <a:latin typeface="Times New Roman"/>
                <a:cs typeface="Times New Roman"/>
              </a:rPr>
              <a:t> </a:t>
            </a:r>
            <a:r>
              <a:rPr sz="2100" spc="15" dirty="0">
                <a:latin typeface="Times New Roman"/>
                <a:cs typeface="Times New Roman"/>
              </a:rPr>
              <a:t>l’</a:t>
            </a:r>
            <a:r>
              <a:rPr sz="2100" spc="15" dirty="0">
                <a:solidFill>
                  <a:srgbClr val="00AFEF"/>
                </a:solidFill>
                <a:latin typeface="Times New Roman"/>
                <a:cs typeface="Times New Roman"/>
              </a:rPr>
              <a:t>expression</a:t>
            </a:r>
            <a:r>
              <a:rPr sz="2100" spc="-55" dirty="0">
                <a:solidFill>
                  <a:srgbClr val="00AFEF"/>
                </a:solidFill>
                <a:latin typeface="Times New Roman"/>
                <a:cs typeface="Times New Roman"/>
              </a:rPr>
              <a:t> </a:t>
            </a:r>
            <a:r>
              <a:rPr sz="2100" spc="90" dirty="0">
                <a:latin typeface="Times New Roman"/>
                <a:cs typeface="Times New Roman"/>
              </a:rPr>
              <a:t>est</a:t>
            </a:r>
            <a:endParaRPr sz="2100">
              <a:latin typeface="Times New Roman"/>
              <a:cs typeface="Times New Roman"/>
            </a:endParaRPr>
          </a:p>
          <a:p>
            <a:pPr marL="12700">
              <a:lnSpc>
                <a:spcPct val="100000"/>
              </a:lnSpc>
              <a:spcBef>
                <a:spcPts val="10"/>
              </a:spcBef>
            </a:pPr>
            <a:r>
              <a:rPr sz="2100" b="1" spc="160" dirty="0">
                <a:latin typeface="Times New Roman"/>
                <a:cs typeface="Times New Roman"/>
              </a:rPr>
              <a:t>sinon</a:t>
            </a:r>
            <a:endParaRPr sz="2100">
              <a:latin typeface="Times New Roman"/>
              <a:cs typeface="Times New Roman"/>
            </a:endParaRPr>
          </a:p>
          <a:p>
            <a:pPr marL="636905">
              <a:lnSpc>
                <a:spcPct val="100000"/>
              </a:lnSpc>
            </a:pPr>
            <a:r>
              <a:rPr sz="2100" spc="75" dirty="0">
                <a:latin typeface="Times New Roman"/>
                <a:cs typeface="Times New Roman"/>
              </a:rPr>
              <a:t>suite</a:t>
            </a:r>
            <a:r>
              <a:rPr sz="2100" spc="-114" dirty="0">
                <a:latin typeface="Times New Roman"/>
                <a:cs typeface="Times New Roman"/>
              </a:rPr>
              <a:t> </a:t>
            </a:r>
            <a:r>
              <a:rPr sz="2100" spc="70" dirty="0">
                <a:latin typeface="Times New Roman"/>
                <a:cs typeface="Times New Roman"/>
              </a:rPr>
              <a:t>d’instructions</a:t>
            </a:r>
            <a:r>
              <a:rPr sz="2100" spc="-80" dirty="0">
                <a:latin typeface="Times New Roman"/>
                <a:cs typeface="Times New Roman"/>
              </a:rPr>
              <a:t> </a:t>
            </a:r>
            <a:r>
              <a:rPr sz="2100" spc="60" dirty="0">
                <a:latin typeface="Times New Roman"/>
                <a:cs typeface="Times New Roman"/>
              </a:rPr>
              <a:t>exécutées</a:t>
            </a:r>
            <a:r>
              <a:rPr sz="2100" spc="-80" dirty="0">
                <a:latin typeface="Times New Roman"/>
                <a:cs typeface="Times New Roman"/>
              </a:rPr>
              <a:t> </a:t>
            </a:r>
            <a:r>
              <a:rPr sz="2100" spc="25" dirty="0">
                <a:latin typeface="Times New Roman"/>
                <a:cs typeface="Times New Roman"/>
              </a:rPr>
              <a:t>si</a:t>
            </a:r>
            <a:r>
              <a:rPr sz="2100" spc="-15" dirty="0">
                <a:latin typeface="Times New Roman"/>
                <a:cs typeface="Times New Roman"/>
              </a:rPr>
              <a:t> </a:t>
            </a:r>
            <a:r>
              <a:rPr sz="2100" spc="15" dirty="0">
                <a:latin typeface="Times New Roman"/>
                <a:cs typeface="Times New Roman"/>
              </a:rPr>
              <a:t>l’</a:t>
            </a:r>
            <a:r>
              <a:rPr sz="2100" spc="15" dirty="0">
                <a:solidFill>
                  <a:srgbClr val="00AFEF"/>
                </a:solidFill>
                <a:latin typeface="Times New Roman"/>
                <a:cs typeface="Times New Roman"/>
              </a:rPr>
              <a:t>expression</a:t>
            </a:r>
            <a:r>
              <a:rPr sz="2100" spc="-55" dirty="0">
                <a:solidFill>
                  <a:srgbClr val="00AFEF"/>
                </a:solidFill>
                <a:latin typeface="Times New Roman"/>
                <a:cs typeface="Times New Roman"/>
              </a:rPr>
              <a:t> </a:t>
            </a:r>
            <a:r>
              <a:rPr sz="2100" spc="90" dirty="0">
                <a:latin typeface="Times New Roman"/>
                <a:cs typeface="Times New Roman"/>
              </a:rPr>
              <a:t>est</a:t>
            </a:r>
            <a:endParaRPr sz="2100">
              <a:latin typeface="Times New Roman"/>
              <a:cs typeface="Times New Roman"/>
            </a:endParaRPr>
          </a:p>
          <a:p>
            <a:pPr marL="15240">
              <a:lnSpc>
                <a:spcPct val="100000"/>
              </a:lnSpc>
            </a:pPr>
            <a:r>
              <a:rPr sz="2100" b="1" spc="125" dirty="0">
                <a:latin typeface="Times New Roman"/>
                <a:cs typeface="Times New Roman"/>
              </a:rPr>
              <a:t>finsi</a:t>
            </a:r>
            <a:endParaRPr sz="2100">
              <a:latin typeface="Times New Roman"/>
              <a:cs typeface="Times New Roman"/>
            </a:endParaRPr>
          </a:p>
        </p:txBody>
      </p:sp>
      <p:sp>
        <p:nvSpPr>
          <p:cNvPr id="5" name="object 5"/>
          <p:cNvSpPr txBox="1"/>
          <p:nvPr/>
        </p:nvSpPr>
        <p:spPr>
          <a:xfrm>
            <a:off x="8032425" y="3943643"/>
            <a:ext cx="455930" cy="345440"/>
          </a:xfrm>
          <a:prstGeom prst="rect">
            <a:avLst/>
          </a:prstGeom>
        </p:spPr>
        <p:txBody>
          <a:bodyPr vert="horz" wrap="square" lIns="0" tIns="12700" rIns="0" bIns="0" rtlCol="0">
            <a:spAutoFit/>
          </a:bodyPr>
          <a:lstStyle/>
          <a:p>
            <a:pPr marL="12700">
              <a:lnSpc>
                <a:spcPct val="100000"/>
              </a:lnSpc>
              <a:spcBef>
                <a:spcPts val="100"/>
              </a:spcBef>
            </a:pPr>
            <a:r>
              <a:rPr sz="2100" spc="-30" dirty="0">
                <a:solidFill>
                  <a:srgbClr val="FF0000"/>
                </a:solidFill>
                <a:latin typeface="Times New Roman"/>
                <a:cs typeface="Times New Roman"/>
              </a:rPr>
              <a:t>v</a:t>
            </a:r>
            <a:r>
              <a:rPr sz="2100" spc="55" dirty="0">
                <a:solidFill>
                  <a:srgbClr val="FF0000"/>
                </a:solidFill>
                <a:latin typeface="Times New Roman"/>
                <a:cs typeface="Times New Roman"/>
              </a:rPr>
              <a:t>r</a:t>
            </a:r>
            <a:r>
              <a:rPr sz="2100" spc="75" dirty="0">
                <a:solidFill>
                  <a:srgbClr val="FF0000"/>
                </a:solidFill>
                <a:latin typeface="Times New Roman"/>
                <a:cs typeface="Times New Roman"/>
              </a:rPr>
              <a:t>a</a:t>
            </a:r>
            <a:r>
              <a:rPr sz="2100" spc="10" dirty="0">
                <a:solidFill>
                  <a:srgbClr val="FF0000"/>
                </a:solidFill>
                <a:latin typeface="Times New Roman"/>
                <a:cs typeface="Times New Roman"/>
              </a:rPr>
              <a:t>i</a:t>
            </a:r>
            <a:endParaRPr sz="2100">
              <a:latin typeface="Times New Roman"/>
              <a:cs typeface="Times New Roman"/>
            </a:endParaRPr>
          </a:p>
        </p:txBody>
      </p:sp>
      <p:sp>
        <p:nvSpPr>
          <p:cNvPr id="6" name="object 6"/>
          <p:cNvSpPr txBox="1"/>
          <p:nvPr/>
        </p:nvSpPr>
        <p:spPr>
          <a:xfrm>
            <a:off x="8032425" y="4585258"/>
            <a:ext cx="732155" cy="345440"/>
          </a:xfrm>
          <a:prstGeom prst="rect">
            <a:avLst/>
          </a:prstGeom>
        </p:spPr>
        <p:txBody>
          <a:bodyPr vert="horz" wrap="square" lIns="0" tIns="12700" rIns="0" bIns="0" rtlCol="0">
            <a:spAutoFit/>
          </a:bodyPr>
          <a:lstStyle/>
          <a:p>
            <a:pPr marL="12700">
              <a:lnSpc>
                <a:spcPct val="100000"/>
              </a:lnSpc>
              <a:spcBef>
                <a:spcPts val="100"/>
              </a:spcBef>
            </a:pPr>
            <a:r>
              <a:rPr sz="2100" spc="-50" dirty="0">
                <a:solidFill>
                  <a:srgbClr val="FF0000"/>
                </a:solidFill>
                <a:latin typeface="Times New Roman"/>
                <a:cs typeface="Times New Roman"/>
              </a:rPr>
              <a:t>f</a:t>
            </a:r>
            <a:r>
              <a:rPr sz="2100" spc="75" dirty="0">
                <a:solidFill>
                  <a:srgbClr val="FF0000"/>
                </a:solidFill>
                <a:latin typeface="Times New Roman"/>
                <a:cs typeface="Times New Roman"/>
              </a:rPr>
              <a:t>a</a:t>
            </a:r>
            <a:r>
              <a:rPr sz="2100" spc="145" dirty="0">
                <a:solidFill>
                  <a:srgbClr val="FF0000"/>
                </a:solidFill>
                <a:latin typeface="Times New Roman"/>
                <a:cs typeface="Times New Roman"/>
              </a:rPr>
              <a:t>u</a:t>
            </a:r>
            <a:r>
              <a:rPr sz="2100" spc="40" dirty="0">
                <a:solidFill>
                  <a:srgbClr val="FF0000"/>
                </a:solidFill>
                <a:latin typeface="Times New Roman"/>
                <a:cs typeface="Times New Roman"/>
              </a:rPr>
              <a:t>s</a:t>
            </a:r>
            <a:r>
              <a:rPr sz="2100" spc="20" dirty="0">
                <a:solidFill>
                  <a:srgbClr val="FF0000"/>
                </a:solidFill>
                <a:latin typeface="Times New Roman"/>
                <a:cs typeface="Times New Roman"/>
              </a:rPr>
              <a:t>s</a:t>
            </a:r>
            <a:r>
              <a:rPr sz="2100" spc="70" dirty="0">
                <a:solidFill>
                  <a:srgbClr val="FF0000"/>
                </a:solidFill>
                <a:latin typeface="Times New Roman"/>
                <a:cs typeface="Times New Roman"/>
              </a:rPr>
              <a:t>e</a:t>
            </a:r>
            <a:endParaRPr sz="2100">
              <a:latin typeface="Times New Roman"/>
              <a:cs typeface="Times New Roman"/>
            </a:endParaRPr>
          </a:p>
        </p:txBody>
      </p:sp>
      <p:sp>
        <p:nvSpPr>
          <p:cNvPr id="7" name="object 7"/>
          <p:cNvSpPr txBox="1"/>
          <p:nvPr/>
        </p:nvSpPr>
        <p:spPr>
          <a:xfrm>
            <a:off x="551171" y="5546835"/>
            <a:ext cx="8644255" cy="667385"/>
          </a:xfrm>
          <a:prstGeom prst="rect">
            <a:avLst/>
          </a:prstGeom>
        </p:spPr>
        <p:txBody>
          <a:bodyPr vert="horz" wrap="square" lIns="0" tIns="10795" rIns="0" bIns="0" rtlCol="0">
            <a:spAutoFit/>
          </a:bodyPr>
          <a:lstStyle/>
          <a:p>
            <a:pPr marL="312420" marR="5080" indent="-300355">
              <a:lnSpc>
                <a:spcPct val="100499"/>
              </a:lnSpc>
              <a:spcBef>
                <a:spcPts val="85"/>
              </a:spcBef>
              <a:buFont typeface="Arial"/>
              <a:buChar char="•"/>
              <a:tabLst>
                <a:tab pos="312420" algn="l"/>
                <a:tab pos="313055" algn="l"/>
              </a:tabLst>
            </a:pPr>
            <a:r>
              <a:rPr sz="2100" spc="-5" dirty="0">
                <a:latin typeface="Times New Roman"/>
                <a:cs typeface="Times New Roman"/>
              </a:rPr>
              <a:t>La</a:t>
            </a:r>
            <a:r>
              <a:rPr sz="2100" spc="-80" dirty="0">
                <a:latin typeface="Times New Roman"/>
                <a:cs typeface="Times New Roman"/>
              </a:rPr>
              <a:t> </a:t>
            </a:r>
            <a:r>
              <a:rPr sz="2100" spc="80" dirty="0">
                <a:latin typeface="Times New Roman"/>
                <a:cs typeface="Times New Roman"/>
              </a:rPr>
              <a:t>deuxième</a:t>
            </a:r>
            <a:r>
              <a:rPr sz="2100" spc="-100" dirty="0">
                <a:latin typeface="Times New Roman"/>
                <a:cs typeface="Times New Roman"/>
              </a:rPr>
              <a:t> </a:t>
            </a:r>
            <a:r>
              <a:rPr sz="2100" spc="90" dirty="0">
                <a:latin typeface="Times New Roman"/>
                <a:cs typeface="Times New Roman"/>
              </a:rPr>
              <a:t>partie</a:t>
            </a:r>
            <a:r>
              <a:rPr sz="2100" spc="-35" dirty="0">
                <a:latin typeface="Times New Roman"/>
                <a:cs typeface="Times New Roman"/>
              </a:rPr>
              <a:t> </a:t>
            </a:r>
            <a:r>
              <a:rPr sz="2100" spc="20" dirty="0">
                <a:latin typeface="Times New Roman"/>
                <a:cs typeface="Times New Roman"/>
              </a:rPr>
              <a:t>«</a:t>
            </a:r>
            <a:r>
              <a:rPr sz="2100" spc="-45" dirty="0">
                <a:latin typeface="Times New Roman"/>
                <a:cs typeface="Times New Roman"/>
              </a:rPr>
              <a:t> </a:t>
            </a:r>
            <a:r>
              <a:rPr sz="2100" spc="95" dirty="0">
                <a:latin typeface="Times New Roman"/>
                <a:cs typeface="Times New Roman"/>
              </a:rPr>
              <a:t>sinon</a:t>
            </a:r>
            <a:r>
              <a:rPr sz="2100" spc="-45" dirty="0">
                <a:latin typeface="Times New Roman"/>
                <a:cs typeface="Times New Roman"/>
              </a:rPr>
              <a:t> </a:t>
            </a:r>
            <a:r>
              <a:rPr sz="2100" spc="20" dirty="0">
                <a:latin typeface="Times New Roman"/>
                <a:cs typeface="Times New Roman"/>
              </a:rPr>
              <a:t>»</a:t>
            </a:r>
            <a:r>
              <a:rPr sz="2100" spc="-40" dirty="0">
                <a:latin typeface="Times New Roman"/>
                <a:cs typeface="Times New Roman"/>
              </a:rPr>
              <a:t> </a:t>
            </a:r>
            <a:r>
              <a:rPr sz="2100" spc="90" dirty="0">
                <a:latin typeface="Times New Roman"/>
                <a:cs typeface="Times New Roman"/>
              </a:rPr>
              <a:t>est</a:t>
            </a:r>
            <a:r>
              <a:rPr sz="2100" spc="-90" dirty="0">
                <a:latin typeface="Times New Roman"/>
                <a:cs typeface="Times New Roman"/>
              </a:rPr>
              <a:t> </a:t>
            </a:r>
            <a:r>
              <a:rPr sz="2100" spc="85" dirty="0">
                <a:latin typeface="Times New Roman"/>
                <a:cs typeface="Times New Roman"/>
              </a:rPr>
              <a:t>optionnelle</a:t>
            </a:r>
            <a:r>
              <a:rPr sz="2100" spc="-100" dirty="0">
                <a:latin typeface="Times New Roman"/>
                <a:cs typeface="Times New Roman"/>
              </a:rPr>
              <a:t> </a:t>
            </a:r>
            <a:r>
              <a:rPr sz="2100" spc="25" dirty="0">
                <a:latin typeface="Times New Roman"/>
                <a:cs typeface="Times New Roman"/>
              </a:rPr>
              <a:t>si</a:t>
            </a:r>
            <a:r>
              <a:rPr sz="2100" spc="-5" dirty="0">
                <a:latin typeface="Times New Roman"/>
                <a:cs typeface="Times New Roman"/>
              </a:rPr>
              <a:t> </a:t>
            </a:r>
            <a:r>
              <a:rPr sz="2100" spc="15" dirty="0">
                <a:latin typeface="Times New Roman"/>
                <a:cs typeface="Times New Roman"/>
              </a:rPr>
              <a:t>l’expression</a:t>
            </a:r>
            <a:r>
              <a:rPr sz="2100" spc="-45" dirty="0">
                <a:latin typeface="Times New Roman"/>
                <a:cs typeface="Times New Roman"/>
              </a:rPr>
              <a:t> </a:t>
            </a:r>
            <a:r>
              <a:rPr sz="2100" spc="80" dirty="0">
                <a:latin typeface="Times New Roman"/>
                <a:cs typeface="Times New Roman"/>
              </a:rPr>
              <a:t>est</a:t>
            </a:r>
            <a:r>
              <a:rPr sz="2100" spc="-85" dirty="0">
                <a:latin typeface="Times New Roman"/>
                <a:cs typeface="Times New Roman"/>
              </a:rPr>
              <a:t> </a:t>
            </a:r>
            <a:r>
              <a:rPr sz="2100" spc="75" dirty="0">
                <a:latin typeface="Times New Roman"/>
                <a:cs typeface="Times New Roman"/>
              </a:rPr>
              <a:t>confirmée </a:t>
            </a:r>
            <a:r>
              <a:rPr sz="2100" spc="75" dirty="0">
                <a:solidFill>
                  <a:srgbClr val="FF0000"/>
                </a:solidFill>
                <a:latin typeface="Times New Roman"/>
                <a:cs typeface="Times New Roman"/>
              </a:rPr>
              <a:t> </a:t>
            </a:r>
            <a:r>
              <a:rPr sz="2100" spc="40" dirty="0">
                <a:solidFill>
                  <a:srgbClr val="FF0000"/>
                </a:solidFill>
                <a:latin typeface="Times New Roman"/>
                <a:cs typeface="Times New Roman"/>
              </a:rPr>
              <a:t>vraie </a:t>
            </a:r>
            <a:r>
              <a:rPr sz="2100" spc="80" dirty="0">
                <a:latin typeface="Times New Roman"/>
                <a:cs typeface="Times New Roman"/>
              </a:rPr>
              <a:t>dès</a:t>
            </a:r>
            <a:r>
              <a:rPr sz="2100" spc="-190" dirty="0">
                <a:latin typeface="Times New Roman"/>
                <a:cs typeface="Times New Roman"/>
              </a:rPr>
              <a:t> </a:t>
            </a:r>
            <a:r>
              <a:rPr sz="2100" spc="20" dirty="0">
                <a:latin typeface="Times New Roman"/>
                <a:cs typeface="Times New Roman"/>
              </a:rPr>
              <a:t>l’exécution</a:t>
            </a:r>
            <a:endParaRPr sz="2100">
              <a:latin typeface="Times New Roman"/>
              <a:cs typeface="Times New Roman"/>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724890" y="1518867"/>
            <a:ext cx="3712845" cy="1281430"/>
          </a:xfrm>
          <a:prstGeom prst="rect">
            <a:avLst/>
          </a:prstGeom>
        </p:spPr>
        <p:txBody>
          <a:bodyPr vert="horz" wrap="square" lIns="0" tIns="12700" rIns="0" bIns="0" rtlCol="0">
            <a:spAutoFit/>
          </a:bodyPr>
          <a:lstStyle/>
          <a:p>
            <a:pPr marL="469900">
              <a:lnSpc>
                <a:spcPct val="100000"/>
              </a:lnSpc>
              <a:spcBef>
                <a:spcPts val="100"/>
              </a:spcBef>
              <a:tabLst>
                <a:tab pos="2820035" algn="l"/>
              </a:tabLst>
            </a:pPr>
            <a:r>
              <a:rPr sz="2100" spc="-125" dirty="0">
                <a:latin typeface="Times New Roman"/>
                <a:cs typeface="Times New Roman"/>
              </a:rPr>
              <a:t>S</a:t>
            </a:r>
            <a:r>
              <a:rPr sz="2100" spc="-5" dirty="0">
                <a:latin typeface="Times New Roman"/>
                <a:cs typeface="Times New Roman"/>
              </a:rPr>
              <a:t>T</a:t>
            </a:r>
            <a:r>
              <a:rPr sz="2100" spc="-145" dirty="0">
                <a:latin typeface="Times New Roman"/>
                <a:cs typeface="Times New Roman"/>
              </a:rPr>
              <a:t>R</a:t>
            </a:r>
            <a:r>
              <a:rPr sz="2100" spc="35" dirty="0">
                <a:latin typeface="Times New Roman"/>
                <a:cs typeface="Times New Roman"/>
              </a:rPr>
              <a:t>U</a:t>
            </a:r>
            <a:r>
              <a:rPr sz="2100" spc="-40" dirty="0">
                <a:latin typeface="Times New Roman"/>
                <a:cs typeface="Times New Roman"/>
              </a:rPr>
              <a:t>C</a:t>
            </a:r>
            <a:r>
              <a:rPr sz="2100" spc="55" dirty="0">
                <a:latin typeface="Times New Roman"/>
                <a:cs typeface="Times New Roman"/>
              </a:rPr>
              <a:t>U</a:t>
            </a:r>
            <a:r>
              <a:rPr sz="2100" spc="-5" dirty="0">
                <a:latin typeface="Times New Roman"/>
                <a:cs typeface="Times New Roman"/>
              </a:rPr>
              <a:t>T</a:t>
            </a:r>
            <a:r>
              <a:rPr sz="2100" spc="35" dirty="0">
                <a:latin typeface="Times New Roman"/>
                <a:cs typeface="Times New Roman"/>
              </a:rPr>
              <a:t>U</a:t>
            </a:r>
            <a:r>
              <a:rPr sz="2100" spc="-80" dirty="0">
                <a:latin typeface="Times New Roman"/>
                <a:cs typeface="Times New Roman"/>
              </a:rPr>
              <a:t>R</a:t>
            </a:r>
            <a:r>
              <a:rPr sz="2100" spc="-65" dirty="0">
                <a:latin typeface="Times New Roman"/>
                <a:cs typeface="Times New Roman"/>
              </a:rPr>
              <a:t>E</a:t>
            </a:r>
            <a:r>
              <a:rPr sz="2100" spc="60" dirty="0">
                <a:latin typeface="Times New Roman"/>
                <a:cs typeface="Times New Roman"/>
              </a:rPr>
              <a:t> </a:t>
            </a:r>
            <a:r>
              <a:rPr sz="2100" spc="-50" dirty="0">
                <a:latin typeface="Times New Roman"/>
                <a:cs typeface="Times New Roman"/>
              </a:rPr>
              <a:t>:</a:t>
            </a:r>
            <a:r>
              <a:rPr sz="2100" spc="-5" dirty="0">
                <a:latin typeface="Times New Roman"/>
                <a:cs typeface="Times New Roman"/>
              </a:rPr>
              <a:t> </a:t>
            </a:r>
            <a:r>
              <a:rPr sz="2100" b="1" spc="-60" dirty="0">
                <a:latin typeface="Times New Roman"/>
                <a:cs typeface="Times New Roman"/>
              </a:rPr>
              <a:t>S</a:t>
            </a:r>
            <a:r>
              <a:rPr sz="2100" b="1" dirty="0">
                <a:latin typeface="Times New Roman"/>
                <a:cs typeface="Times New Roman"/>
              </a:rPr>
              <a:t>I	</a:t>
            </a:r>
            <a:r>
              <a:rPr sz="2100" b="1" spc="-114" dirty="0">
                <a:latin typeface="Times New Roman"/>
                <a:cs typeface="Times New Roman"/>
              </a:rPr>
              <a:t>A</a:t>
            </a:r>
            <a:r>
              <a:rPr sz="2100" b="1" spc="-204" dirty="0">
                <a:latin typeface="Times New Roman"/>
                <a:cs typeface="Times New Roman"/>
              </a:rPr>
              <a:t>L</a:t>
            </a:r>
            <a:r>
              <a:rPr sz="2100" b="1" spc="105" dirty="0">
                <a:latin typeface="Times New Roman"/>
                <a:cs typeface="Times New Roman"/>
              </a:rPr>
              <a:t>O</a:t>
            </a:r>
            <a:r>
              <a:rPr sz="2100" b="1" spc="-55" dirty="0">
                <a:latin typeface="Times New Roman"/>
                <a:cs typeface="Times New Roman"/>
              </a:rPr>
              <a:t>R</a:t>
            </a:r>
            <a:r>
              <a:rPr sz="2100" b="1" spc="-65" dirty="0">
                <a:latin typeface="Times New Roman"/>
                <a:cs typeface="Times New Roman"/>
              </a:rPr>
              <a:t>S</a:t>
            </a:r>
            <a:endParaRPr sz="2100">
              <a:latin typeface="Times New Roman"/>
              <a:cs typeface="Times New Roman"/>
            </a:endParaRPr>
          </a:p>
          <a:p>
            <a:pPr>
              <a:lnSpc>
                <a:spcPct val="100000"/>
              </a:lnSpc>
            </a:pPr>
            <a:endParaRPr sz="2000">
              <a:latin typeface="Times New Roman"/>
              <a:cs typeface="Times New Roman"/>
            </a:endParaRPr>
          </a:p>
          <a:p>
            <a:pPr marL="12700" marR="1150620" indent="324485">
              <a:lnSpc>
                <a:spcPct val="100499"/>
              </a:lnSpc>
              <a:spcBef>
                <a:spcPts val="5"/>
              </a:spcBef>
            </a:pPr>
            <a:r>
              <a:rPr sz="2100" spc="90" dirty="0">
                <a:latin typeface="Times New Roman"/>
                <a:cs typeface="Times New Roman"/>
              </a:rPr>
              <a:t>Organigramme </a:t>
            </a:r>
            <a:r>
              <a:rPr sz="2100" spc="-50" dirty="0">
                <a:latin typeface="Times New Roman"/>
                <a:cs typeface="Times New Roman"/>
              </a:rPr>
              <a:t>:  </a:t>
            </a:r>
            <a:r>
              <a:rPr sz="2100" spc="50" dirty="0">
                <a:latin typeface="Times New Roman"/>
                <a:cs typeface="Times New Roman"/>
              </a:rPr>
              <a:t>Alternative</a:t>
            </a:r>
            <a:r>
              <a:rPr sz="2100" spc="-85" dirty="0">
                <a:latin typeface="Times New Roman"/>
                <a:cs typeface="Times New Roman"/>
              </a:rPr>
              <a:t> </a:t>
            </a:r>
            <a:r>
              <a:rPr sz="2100" spc="-45" dirty="0">
                <a:latin typeface="Times New Roman"/>
                <a:cs typeface="Times New Roman"/>
              </a:rPr>
              <a:t>SI_ALORS</a:t>
            </a:r>
            <a:endParaRPr sz="2100">
              <a:latin typeface="Times New Roman"/>
              <a:cs typeface="Times New Roman"/>
            </a:endParaRPr>
          </a:p>
        </p:txBody>
      </p:sp>
      <p:sp>
        <p:nvSpPr>
          <p:cNvPr id="4" name="object 4"/>
          <p:cNvSpPr txBox="1"/>
          <p:nvPr/>
        </p:nvSpPr>
        <p:spPr>
          <a:xfrm>
            <a:off x="4607683" y="1518867"/>
            <a:ext cx="891540" cy="345440"/>
          </a:xfrm>
          <a:prstGeom prst="rect">
            <a:avLst/>
          </a:prstGeom>
        </p:spPr>
        <p:txBody>
          <a:bodyPr vert="horz" wrap="square" lIns="0" tIns="12700" rIns="0" bIns="0" rtlCol="0">
            <a:spAutoFit/>
          </a:bodyPr>
          <a:lstStyle/>
          <a:p>
            <a:pPr marL="12700">
              <a:lnSpc>
                <a:spcPct val="100000"/>
              </a:lnSpc>
              <a:spcBef>
                <a:spcPts val="100"/>
              </a:spcBef>
            </a:pPr>
            <a:r>
              <a:rPr sz="2100" b="1" spc="-85" dirty="0">
                <a:latin typeface="Times New Roman"/>
                <a:cs typeface="Times New Roman"/>
              </a:rPr>
              <a:t>S</a:t>
            </a:r>
            <a:r>
              <a:rPr sz="2100" b="1" spc="-5" dirty="0">
                <a:latin typeface="Times New Roman"/>
                <a:cs typeface="Times New Roman"/>
              </a:rPr>
              <a:t>I</a:t>
            </a:r>
            <a:r>
              <a:rPr sz="2100" b="1" spc="55" dirty="0">
                <a:latin typeface="Times New Roman"/>
                <a:cs typeface="Times New Roman"/>
              </a:rPr>
              <a:t>N</a:t>
            </a:r>
            <a:r>
              <a:rPr sz="2100" b="1" spc="105" dirty="0">
                <a:latin typeface="Times New Roman"/>
                <a:cs typeface="Times New Roman"/>
              </a:rPr>
              <a:t>O</a:t>
            </a:r>
            <a:r>
              <a:rPr sz="2100" b="1" spc="70" dirty="0">
                <a:latin typeface="Times New Roman"/>
                <a:cs typeface="Times New Roman"/>
              </a:rPr>
              <a:t>N</a:t>
            </a:r>
            <a:endParaRPr sz="2100">
              <a:latin typeface="Times New Roman"/>
              <a:cs typeface="Times New Roman"/>
            </a:endParaRPr>
          </a:p>
        </p:txBody>
      </p:sp>
      <p:sp>
        <p:nvSpPr>
          <p:cNvPr id="5" name="object 5"/>
          <p:cNvSpPr/>
          <p:nvPr/>
        </p:nvSpPr>
        <p:spPr>
          <a:xfrm>
            <a:off x="478536" y="2892552"/>
            <a:ext cx="3241548" cy="306019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5782055" y="2817876"/>
            <a:ext cx="4023359" cy="3483864"/>
          </a:xfrm>
          <a:prstGeom prst="rect">
            <a:avLst/>
          </a:prstGeom>
          <a:blipFill>
            <a:blip r:embed="rId3" cstate="print"/>
            <a:stretch>
              <a:fillRect/>
            </a:stretch>
          </a:blipFill>
        </p:spPr>
        <p:txBody>
          <a:bodyPr wrap="square" lIns="0" tIns="0" rIns="0" bIns="0" rtlCol="0"/>
          <a:lstStyle/>
          <a:p>
            <a:endParaRPr/>
          </a:p>
        </p:txBody>
      </p:sp>
      <p:sp>
        <p:nvSpPr>
          <p:cNvPr id="7" name="object 7"/>
          <p:cNvSpPr txBox="1"/>
          <p:nvPr/>
        </p:nvSpPr>
        <p:spPr>
          <a:xfrm>
            <a:off x="6153419" y="2105658"/>
            <a:ext cx="3540760" cy="667385"/>
          </a:xfrm>
          <a:prstGeom prst="rect">
            <a:avLst/>
          </a:prstGeom>
        </p:spPr>
        <p:txBody>
          <a:bodyPr vert="horz" wrap="square" lIns="0" tIns="10795" rIns="0" bIns="0" rtlCol="0">
            <a:spAutoFit/>
          </a:bodyPr>
          <a:lstStyle/>
          <a:p>
            <a:pPr marL="12700" marR="5080" indent="810260">
              <a:lnSpc>
                <a:spcPct val="100499"/>
              </a:lnSpc>
              <a:spcBef>
                <a:spcPts val="85"/>
              </a:spcBef>
            </a:pPr>
            <a:r>
              <a:rPr sz="2100" spc="90" dirty="0">
                <a:latin typeface="Times New Roman"/>
                <a:cs typeface="Times New Roman"/>
              </a:rPr>
              <a:t>Organigramme </a:t>
            </a:r>
            <a:r>
              <a:rPr sz="2100" spc="-50" dirty="0">
                <a:latin typeface="Times New Roman"/>
                <a:cs typeface="Times New Roman"/>
              </a:rPr>
              <a:t>:  </a:t>
            </a:r>
            <a:r>
              <a:rPr sz="2100" spc="50" dirty="0">
                <a:latin typeface="Times New Roman"/>
                <a:cs typeface="Times New Roman"/>
              </a:rPr>
              <a:t>Alternative</a:t>
            </a:r>
            <a:r>
              <a:rPr sz="2100" spc="-50" dirty="0">
                <a:latin typeface="Times New Roman"/>
                <a:cs typeface="Times New Roman"/>
              </a:rPr>
              <a:t> </a:t>
            </a:r>
            <a:r>
              <a:rPr sz="2100" spc="-15" dirty="0">
                <a:latin typeface="Times New Roman"/>
                <a:cs typeface="Times New Roman"/>
              </a:rPr>
              <a:t>SI_ALORS_SINON</a:t>
            </a:r>
            <a:endParaRPr sz="21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555728" y="1518867"/>
            <a:ext cx="4943475" cy="1040765"/>
          </a:xfrm>
          <a:prstGeom prst="rect">
            <a:avLst/>
          </a:prstGeom>
        </p:spPr>
        <p:txBody>
          <a:bodyPr vert="horz" wrap="square" lIns="0" tIns="12700" rIns="0" bIns="0" rtlCol="0">
            <a:spAutoFit/>
          </a:bodyPr>
          <a:lstStyle/>
          <a:p>
            <a:pPr marL="638810">
              <a:lnSpc>
                <a:spcPct val="100000"/>
              </a:lnSpc>
              <a:spcBef>
                <a:spcPts val="100"/>
              </a:spcBef>
              <a:tabLst>
                <a:tab pos="2989580" algn="l"/>
                <a:tab pos="4064000" algn="l"/>
              </a:tabLst>
            </a:pPr>
            <a:r>
              <a:rPr sz="2100" spc="-125" dirty="0">
                <a:latin typeface="Times New Roman"/>
                <a:cs typeface="Times New Roman"/>
              </a:rPr>
              <a:t>S</a:t>
            </a:r>
            <a:r>
              <a:rPr sz="2100" spc="-5" dirty="0">
                <a:latin typeface="Times New Roman"/>
                <a:cs typeface="Times New Roman"/>
              </a:rPr>
              <a:t>T</a:t>
            </a:r>
            <a:r>
              <a:rPr sz="2100" spc="-145" dirty="0">
                <a:latin typeface="Times New Roman"/>
                <a:cs typeface="Times New Roman"/>
              </a:rPr>
              <a:t>R</a:t>
            </a:r>
            <a:r>
              <a:rPr sz="2100" spc="35" dirty="0">
                <a:latin typeface="Times New Roman"/>
                <a:cs typeface="Times New Roman"/>
              </a:rPr>
              <a:t>U</a:t>
            </a:r>
            <a:r>
              <a:rPr sz="2100" spc="-40" dirty="0">
                <a:latin typeface="Times New Roman"/>
                <a:cs typeface="Times New Roman"/>
              </a:rPr>
              <a:t>C</a:t>
            </a:r>
            <a:r>
              <a:rPr sz="2100" spc="55" dirty="0">
                <a:latin typeface="Times New Roman"/>
                <a:cs typeface="Times New Roman"/>
              </a:rPr>
              <a:t>U</a:t>
            </a:r>
            <a:r>
              <a:rPr sz="2100" spc="-5" dirty="0">
                <a:latin typeface="Times New Roman"/>
                <a:cs typeface="Times New Roman"/>
              </a:rPr>
              <a:t>T</a:t>
            </a:r>
            <a:r>
              <a:rPr sz="2100" spc="35" dirty="0">
                <a:latin typeface="Times New Roman"/>
                <a:cs typeface="Times New Roman"/>
              </a:rPr>
              <a:t>U</a:t>
            </a:r>
            <a:r>
              <a:rPr sz="2100" spc="-80" dirty="0">
                <a:latin typeface="Times New Roman"/>
                <a:cs typeface="Times New Roman"/>
              </a:rPr>
              <a:t>R</a:t>
            </a:r>
            <a:r>
              <a:rPr sz="2100" spc="-65" dirty="0">
                <a:latin typeface="Times New Roman"/>
                <a:cs typeface="Times New Roman"/>
              </a:rPr>
              <a:t>E</a:t>
            </a:r>
            <a:r>
              <a:rPr sz="2100" spc="60" dirty="0">
                <a:latin typeface="Times New Roman"/>
                <a:cs typeface="Times New Roman"/>
              </a:rPr>
              <a:t> </a:t>
            </a:r>
            <a:r>
              <a:rPr sz="2100" spc="-50" dirty="0">
                <a:latin typeface="Times New Roman"/>
                <a:cs typeface="Times New Roman"/>
              </a:rPr>
              <a:t>:</a:t>
            </a:r>
            <a:r>
              <a:rPr sz="2100" spc="-5" dirty="0">
                <a:latin typeface="Times New Roman"/>
                <a:cs typeface="Times New Roman"/>
              </a:rPr>
              <a:t> </a:t>
            </a:r>
            <a:r>
              <a:rPr sz="2100" b="1" spc="-60" dirty="0">
                <a:latin typeface="Times New Roman"/>
                <a:cs typeface="Times New Roman"/>
              </a:rPr>
              <a:t>S</a:t>
            </a:r>
            <a:r>
              <a:rPr sz="2100" b="1" dirty="0">
                <a:latin typeface="Times New Roman"/>
                <a:cs typeface="Times New Roman"/>
              </a:rPr>
              <a:t>I	</a:t>
            </a:r>
            <a:r>
              <a:rPr sz="2100" b="1" spc="-114" dirty="0">
                <a:latin typeface="Times New Roman"/>
                <a:cs typeface="Times New Roman"/>
              </a:rPr>
              <a:t>A</a:t>
            </a:r>
            <a:r>
              <a:rPr sz="2100" b="1" spc="-204" dirty="0">
                <a:latin typeface="Times New Roman"/>
                <a:cs typeface="Times New Roman"/>
              </a:rPr>
              <a:t>L</a:t>
            </a:r>
            <a:r>
              <a:rPr sz="2100" b="1" spc="105" dirty="0">
                <a:latin typeface="Times New Roman"/>
                <a:cs typeface="Times New Roman"/>
              </a:rPr>
              <a:t>O</a:t>
            </a:r>
            <a:r>
              <a:rPr sz="2100" b="1" spc="-55" dirty="0">
                <a:latin typeface="Times New Roman"/>
                <a:cs typeface="Times New Roman"/>
              </a:rPr>
              <a:t>R</a:t>
            </a:r>
            <a:r>
              <a:rPr sz="2100" b="1" spc="-65" dirty="0">
                <a:latin typeface="Times New Roman"/>
                <a:cs typeface="Times New Roman"/>
              </a:rPr>
              <a:t>S</a:t>
            </a:r>
            <a:r>
              <a:rPr sz="2100" b="1" dirty="0">
                <a:latin typeface="Times New Roman"/>
                <a:cs typeface="Times New Roman"/>
              </a:rPr>
              <a:t>	</a:t>
            </a:r>
            <a:r>
              <a:rPr sz="2100" b="1" spc="-85" dirty="0">
                <a:latin typeface="Times New Roman"/>
                <a:cs typeface="Times New Roman"/>
              </a:rPr>
              <a:t>S</a:t>
            </a:r>
            <a:r>
              <a:rPr sz="2100" b="1" spc="-5" dirty="0">
                <a:latin typeface="Times New Roman"/>
                <a:cs typeface="Times New Roman"/>
              </a:rPr>
              <a:t>I</a:t>
            </a:r>
            <a:r>
              <a:rPr sz="2100" b="1" spc="55" dirty="0">
                <a:latin typeface="Times New Roman"/>
                <a:cs typeface="Times New Roman"/>
              </a:rPr>
              <a:t>N</a:t>
            </a:r>
            <a:r>
              <a:rPr sz="2100" b="1" spc="105" dirty="0">
                <a:latin typeface="Times New Roman"/>
                <a:cs typeface="Times New Roman"/>
              </a:rPr>
              <a:t>O</a:t>
            </a:r>
            <a:r>
              <a:rPr sz="2100" b="1" spc="70" dirty="0">
                <a:latin typeface="Times New Roman"/>
                <a:cs typeface="Times New Roman"/>
              </a:rPr>
              <a:t>N</a:t>
            </a:r>
            <a:endParaRPr sz="2100">
              <a:latin typeface="Times New Roman"/>
              <a:cs typeface="Times New Roman"/>
            </a:endParaRPr>
          </a:p>
          <a:p>
            <a:pPr>
              <a:lnSpc>
                <a:spcPct val="100000"/>
              </a:lnSpc>
              <a:spcBef>
                <a:spcPts val="20"/>
              </a:spcBef>
            </a:pPr>
            <a:endParaRPr sz="2550">
              <a:latin typeface="Times New Roman"/>
              <a:cs typeface="Times New Roman"/>
            </a:endParaRPr>
          </a:p>
          <a:p>
            <a:pPr marL="12700">
              <a:lnSpc>
                <a:spcPct val="100000"/>
              </a:lnSpc>
            </a:pPr>
            <a:r>
              <a:rPr sz="2100" spc="60" dirty="0">
                <a:latin typeface="Times New Roman"/>
                <a:cs typeface="Times New Roman"/>
              </a:rPr>
              <a:t>Algorithme</a:t>
            </a:r>
            <a:r>
              <a:rPr sz="2100" spc="-90" dirty="0">
                <a:latin typeface="Times New Roman"/>
                <a:cs typeface="Times New Roman"/>
              </a:rPr>
              <a:t> </a:t>
            </a:r>
            <a:r>
              <a:rPr sz="2100" spc="90" dirty="0">
                <a:latin typeface="Times New Roman"/>
                <a:cs typeface="Times New Roman"/>
              </a:rPr>
              <a:t>resultat</a:t>
            </a:r>
            <a:endParaRPr sz="2100">
              <a:latin typeface="Times New Roman"/>
              <a:cs typeface="Times New Roman"/>
            </a:endParaRPr>
          </a:p>
        </p:txBody>
      </p:sp>
      <p:sp>
        <p:nvSpPr>
          <p:cNvPr id="4" name="object 4"/>
          <p:cNvSpPr txBox="1"/>
          <p:nvPr/>
        </p:nvSpPr>
        <p:spPr>
          <a:xfrm>
            <a:off x="555728" y="2855490"/>
            <a:ext cx="5095240" cy="3552190"/>
          </a:xfrm>
          <a:prstGeom prst="rect">
            <a:avLst/>
          </a:prstGeom>
        </p:spPr>
        <p:txBody>
          <a:bodyPr vert="horz" wrap="square" lIns="0" tIns="12700" rIns="0" bIns="0" rtlCol="0">
            <a:spAutoFit/>
          </a:bodyPr>
          <a:lstStyle/>
          <a:p>
            <a:pPr marL="12700">
              <a:lnSpc>
                <a:spcPct val="100000"/>
              </a:lnSpc>
              <a:spcBef>
                <a:spcPts val="100"/>
              </a:spcBef>
            </a:pPr>
            <a:r>
              <a:rPr sz="2100" spc="25" dirty="0">
                <a:latin typeface="Times New Roman"/>
                <a:cs typeface="Times New Roman"/>
              </a:rPr>
              <a:t>Variables</a:t>
            </a:r>
            <a:endParaRPr sz="2100">
              <a:latin typeface="Times New Roman"/>
              <a:cs typeface="Times New Roman"/>
            </a:endParaRPr>
          </a:p>
          <a:p>
            <a:pPr marL="12700" marR="3400425" indent="467359">
              <a:lnSpc>
                <a:spcPts val="2530"/>
              </a:lnSpc>
              <a:spcBef>
                <a:spcPts val="75"/>
              </a:spcBef>
              <a:tabLst>
                <a:tab pos="1125855" algn="l"/>
              </a:tabLst>
            </a:pPr>
            <a:r>
              <a:rPr sz="2100" spc="110" dirty="0">
                <a:latin typeface="Times New Roman"/>
                <a:cs typeface="Times New Roman"/>
              </a:rPr>
              <a:t>note	</a:t>
            </a:r>
            <a:r>
              <a:rPr sz="2100" spc="-50" dirty="0">
                <a:latin typeface="Times New Roman"/>
                <a:cs typeface="Times New Roman"/>
              </a:rPr>
              <a:t>:</a:t>
            </a:r>
            <a:r>
              <a:rPr sz="2100" spc="-120" dirty="0">
                <a:latin typeface="Times New Roman"/>
                <a:cs typeface="Times New Roman"/>
              </a:rPr>
              <a:t> </a:t>
            </a:r>
            <a:r>
              <a:rPr sz="2100" spc="55" dirty="0">
                <a:latin typeface="Times New Roman"/>
                <a:cs typeface="Times New Roman"/>
              </a:rPr>
              <a:t>reel  </a:t>
            </a:r>
            <a:r>
              <a:rPr sz="2100" spc="110" dirty="0">
                <a:latin typeface="Times New Roman"/>
                <a:cs typeface="Times New Roman"/>
              </a:rPr>
              <a:t>Début</a:t>
            </a:r>
            <a:endParaRPr sz="2100">
              <a:latin typeface="Times New Roman"/>
              <a:cs typeface="Times New Roman"/>
            </a:endParaRPr>
          </a:p>
          <a:p>
            <a:pPr marL="542925">
              <a:lnSpc>
                <a:spcPts val="2435"/>
              </a:lnSpc>
            </a:pPr>
            <a:r>
              <a:rPr sz="2100" spc="25" dirty="0">
                <a:latin typeface="Times New Roman"/>
                <a:cs typeface="Times New Roman"/>
              </a:rPr>
              <a:t>Afficher</a:t>
            </a:r>
            <a:r>
              <a:rPr sz="2100" spc="-80" dirty="0">
                <a:latin typeface="Times New Roman"/>
                <a:cs typeface="Times New Roman"/>
              </a:rPr>
              <a:t> </a:t>
            </a:r>
            <a:r>
              <a:rPr sz="2100" spc="15" dirty="0">
                <a:latin typeface="Times New Roman"/>
                <a:cs typeface="Times New Roman"/>
              </a:rPr>
              <a:t>("Saisir</a:t>
            </a:r>
            <a:r>
              <a:rPr sz="2100" spc="-75" dirty="0">
                <a:latin typeface="Times New Roman"/>
                <a:cs typeface="Times New Roman"/>
              </a:rPr>
              <a:t> </a:t>
            </a:r>
            <a:r>
              <a:rPr sz="2100" spc="35" dirty="0">
                <a:latin typeface="Times New Roman"/>
                <a:cs typeface="Times New Roman"/>
              </a:rPr>
              <a:t>la</a:t>
            </a:r>
            <a:r>
              <a:rPr sz="2100" spc="-50" dirty="0">
                <a:latin typeface="Times New Roman"/>
                <a:cs typeface="Times New Roman"/>
              </a:rPr>
              <a:t> </a:t>
            </a:r>
            <a:r>
              <a:rPr sz="2100" spc="110" dirty="0">
                <a:latin typeface="Times New Roman"/>
                <a:cs typeface="Times New Roman"/>
              </a:rPr>
              <a:t>note</a:t>
            </a:r>
            <a:r>
              <a:rPr sz="2100" spc="-110" dirty="0">
                <a:latin typeface="Times New Roman"/>
                <a:cs typeface="Times New Roman"/>
              </a:rPr>
              <a:t> </a:t>
            </a:r>
            <a:r>
              <a:rPr sz="2100" spc="110" dirty="0">
                <a:latin typeface="Times New Roman"/>
                <a:cs typeface="Times New Roman"/>
              </a:rPr>
              <a:t>de</a:t>
            </a:r>
            <a:r>
              <a:rPr sz="2100" spc="-45" dirty="0">
                <a:latin typeface="Times New Roman"/>
                <a:cs typeface="Times New Roman"/>
              </a:rPr>
              <a:t> </a:t>
            </a:r>
            <a:r>
              <a:rPr sz="2100" spc="45" dirty="0">
                <a:latin typeface="Times New Roman"/>
                <a:cs typeface="Times New Roman"/>
              </a:rPr>
              <a:t>l’étudiant:</a:t>
            </a:r>
            <a:r>
              <a:rPr sz="2100" dirty="0">
                <a:latin typeface="Times New Roman"/>
                <a:cs typeface="Times New Roman"/>
              </a:rPr>
              <a:t> </a:t>
            </a:r>
            <a:r>
              <a:rPr sz="2100" spc="-105" dirty="0">
                <a:latin typeface="Times New Roman"/>
                <a:cs typeface="Times New Roman"/>
              </a:rPr>
              <a:t>"</a:t>
            </a:r>
            <a:r>
              <a:rPr sz="2100" spc="-5" dirty="0">
                <a:latin typeface="Times New Roman"/>
                <a:cs typeface="Times New Roman"/>
              </a:rPr>
              <a:t> </a:t>
            </a:r>
            <a:r>
              <a:rPr sz="2100" spc="70" dirty="0">
                <a:latin typeface="Times New Roman"/>
                <a:cs typeface="Times New Roman"/>
              </a:rPr>
              <a:t>)</a:t>
            </a:r>
            <a:endParaRPr sz="2100">
              <a:latin typeface="Times New Roman"/>
              <a:cs typeface="Times New Roman"/>
            </a:endParaRPr>
          </a:p>
          <a:p>
            <a:pPr marL="547370">
              <a:lnSpc>
                <a:spcPct val="100000"/>
              </a:lnSpc>
              <a:spcBef>
                <a:spcPts val="10"/>
              </a:spcBef>
            </a:pPr>
            <a:r>
              <a:rPr sz="2100" spc="20" dirty="0">
                <a:latin typeface="Times New Roman"/>
                <a:cs typeface="Times New Roman"/>
              </a:rPr>
              <a:t>Saisir</a:t>
            </a:r>
            <a:r>
              <a:rPr sz="2100" spc="-100" dirty="0">
                <a:latin typeface="Times New Roman"/>
                <a:cs typeface="Times New Roman"/>
              </a:rPr>
              <a:t> </a:t>
            </a:r>
            <a:r>
              <a:rPr sz="2100" spc="95" dirty="0">
                <a:latin typeface="Times New Roman"/>
                <a:cs typeface="Times New Roman"/>
              </a:rPr>
              <a:t>(note)</a:t>
            </a:r>
            <a:endParaRPr sz="2100">
              <a:latin typeface="Times New Roman"/>
              <a:cs typeface="Times New Roman"/>
            </a:endParaRPr>
          </a:p>
          <a:p>
            <a:pPr marL="809625" marR="2117090" indent="-262255">
              <a:lnSpc>
                <a:spcPct val="100000"/>
              </a:lnSpc>
              <a:tabLst>
                <a:tab pos="1975485" algn="l"/>
              </a:tabLst>
            </a:pPr>
            <a:r>
              <a:rPr sz="2100" spc="-45" dirty="0">
                <a:solidFill>
                  <a:srgbClr val="FF0000"/>
                </a:solidFill>
                <a:latin typeface="Times New Roman"/>
                <a:cs typeface="Times New Roman"/>
              </a:rPr>
              <a:t>Si </a:t>
            </a:r>
            <a:r>
              <a:rPr sz="2100" spc="110" dirty="0">
                <a:latin typeface="Times New Roman"/>
                <a:cs typeface="Times New Roman"/>
              </a:rPr>
              <a:t>note</a:t>
            </a:r>
            <a:r>
              <a:rPr sz="2100" spc="50" dirty="0">
                <a:latin typeface="Times New Roman"/>
                <a:cs typeface="Times New Roman"/>
              </a:rPr>
              <a:t> </a:t>
            </a:r>
            <a:r>
              <a:rPr sz="2100" spc="5" dirty="0">
                <a:latin typeface="Times New Roman"/>
                <a:cs typeface="Times New Roman"/>
              </a:rPr>
              <a:t>≥</a:t>
            </a:r>
            <a:r>
              <a:rPr sz="2100" spc="10" dirty="0">
                <a:latin typeface="Times New Roman"/>
                <a:cs typeface="Times New Roman"/>
              </a:rPr>
              <a:t> </a:t>
            </a:r>
            <a:r>
              <a:rPr sz="2100" spc="-165" dirty="0">
                <a:latin typeface="Times New Roman"/>
                <a:cs typeface="Times New Roman"/>
              </a:rPr>
              <a:t>10	</a:t>
            </a:r>
            <a:r>
              <a:rPr sz="2100" spc="20" dirty="0">
                <a:solidFill>
                  <a:srgbClr val="FF0000"/>
                </a:solidFill>
                <a:latin typeface="Times New Roman"/>
                <a:cs typeface="Times New Roman"/>
              </a:rPr>
              <a:t>Alors  </a:t>
            </a:r>
            <a:r>
              <a:rPr sz="2100" spc="-15" dirty="0">
                <a:latin typeface="Times New Roman"/>
                <a:cs typeface="Times New Roman"/>
              </a:rPr>
              <a:t>Afficher(‘'Admis‘’</a:t>
            </a:r>
            <a:r>
              <a:rPr sz="2100" spc="-45" dirty="0">
                <a:latin typeface="Times New Roman"/>
                <a:cs typeface="Times New Roman"/>
              </a:rPr>
              <a:t> </a:t>
            </a:r>
            <a:r>
              <a:rPr sz="2100" spc="70" dirty="0">
                <a:latin typeface="Times New Roman"/>
                <a:cs typeface="Times New Roman"/>
              </a:rPr>
              <a:t>)</a:t>
            </a:r>
            <a:endParaRPr sz="2100">
              <a:latin typeface="Times New Roman"/>
              <a:cs typeface="Times New Roman"/>
            </a:endParaRPr>
          </a:p>
          <a:p>
            <a:pPr marL="744220" marR="2065020" indent="-196850">
              <a:lnSpc>
                <a:spcPct val="100000"/>
              </a:lnSpc>
              <a:spcBef>
                <a:spcPts val="15"/>
              </a:spcBef>
            </a:pPr>
            <a:r>
              <a:rPr sz="2100" spc="65" dirty="0">
                <a:solidFill>
                  <a:srgbClr val="FF0000"/>
                </a:solidFill>
                <a:latin typeface="Times New Roman"/>
                <a:cs typeface="Times New Roman"/>
              </a:rPr>
              <a:t>Sinon  </a:t>
            </a:r>
            <a:r>
              <a:rPr sz="2100" spc="-114" dirty="0">
                <a:latin typeface="Times New Roman"/>
                <a:cs typeface="Times New Roman"/>
              </a:rPr>
              <a:t>A</a:t>
            </a:r>
            <a:r>
              <a:rPr sz="2100" spc="-50" dirty="0">
                <a:latin typeface="Times New Roman"/>
                <a:cs typeface="Times New Roman"/>
              </a:rPr>
              <a:t>f</a:t>
            </a:r>
            <a:r>
              <a:rPr sz="2100" spc="-10" dirty="0">
                <a:latin typeface="Times New Roman"/>
                <a:cs typeface="Times New Roman"/>
              </a:rPr>
              <a:t>f</a:t>
            </a:r>
            <a:r>
              <a:rPr sz="2100" spc="20" dirty="0">
                <a:latin typeface="Times New Roman"/>
                <a:cs typeface="Times New Roman"/>
              </a:rPr>
              <a:t>i</a:t>
            </a:r>
            <a:r>
              <a:rPr sz="2100" spc="30" dirty="0">
                <a:latin typeface="Times New Roman"/>
                <a:cs typeface="Times New Roman"/>
              </a:rPr>
              <a:t>c</a:t>
            </a:r>
            <a:r>
              <a:rPr sz="2100" spc="165" dirty="0">
                <a:latin typeface="Times New Roman"/>
                <a:cs typeface="Times New Roman"/>
              </a:rPr>
              <a:t>h</a:t>
            </a:r>
            <a:r>
              <a:rPr sz="2100" spc="70" dirty="0">
                <a:latin typeface="Times New Roman"/>
                <a:cs typeface="Times New Roman"/>
              </a:rPr>
              <a:t>e</a:t>
            </a:r>
            <a:r>
              <a:rPr sz="2100" spc="95" dirty="0">
                <a:latin typeface="Times New Roman"/>
                <a:cs typeface="Times New Roman"/>
              </a:rPr>
              <a:t>r</a:t>
            </a:r>
            <a:r>
              <a:rPr sz="2100" spc="70" dirty="0">
                <a:latin typeface="Times New Roman"/>
                <a:cs typeface="Times New Roman"/>
              </a:rPr>
              <a:t>(</a:t>
            </a:r>
            <a:r>
              <a:rPr sz="2100" spc="-260" dirty="0">
                <a:latin typeface="Times New Roman"/>
                <a:cs typeface="Times New Roman"/>
              </a:rPr>
              <a:t>‘</a:t>
            </a:r>
            <a:r>
              <a:rPr sz="2100" spc="35" dirty="0">
                <a:latin typeface="Times New Roman"/>
                <a:cs typeface="Times New Roman"/>
              </a:rPr>
              <a:t>'</a:t>
            </a:r>
            <a:r>
              <a:rPr sz="2100" spc="-114" dirty="0">
                <a:latin typeface="Times New Roman"/>
                <a:cs typeface="Times New Roman"/>
              </a:rPr>
              <a:t>A</a:t>
            </a:r>
            <a:r>
              <a:rPr sz="2100" spc="-20" dirty="0">
                <a:latin typeface="Times New Roman"/>
                <a:cs typeface="Times New Roman"/>
              </a:rPr>
              <a:t>j</a:t>
            </a:r>
            <a:r>
              <a:rPr sz="2100" spc="80" dirty="0">
                <a:latin typeface="Times New Roman"/>
                <a:cs typeface="Times New Roman"/>
              </a:rPr>
              <a:t>o</a:t>
            </a:r>
            <a:r>
              <a:rPr sz="2100" spc="145" dirty="0">
                <a:latin typeface="Times New Roman"/>
                <a:cs typeface="Times New Roman"/>
              </a:rPr>
              <a:t>u</a:t>
            </a:r>
            <a:r>
              <a:rPr sz="2100" spc="95" dirty="0">
                <a:latin typeface="Times New Roman"/>
                <a:cs typeface="Times New Roman"/>
              </a:rPr>
              <a:t>r</a:t>
            </a:r>
            <a:r>
              <a:rPr sz="2100" spc="185" dirty="0">
                <a:latin typeface="Times New Roman"/>
                <a:cs typeface="Times New Roman"/>
              </a:rPr>
              <a:t>n</a:t>
            </a:r>
            <a:r>
              <a:rPr sz="2100" spc="5" dirty="0">
                <a:latin typeface="Times New Roman"/>
                <a:cs typeface="Times New Roman"/>
              </a:rPr>
              <a:t>é</a:t>
            </a:r>
            <a:r>
              <a:rPr sz="2100" spc="-260" dirty="0">
                <a:latin typeface="Times New Roman"/>
                <a:cs typeface="Times New Roman"/>
              </a:rPr>
              <a:t>‘’</a:t>
            </a:r>
            <a:r>
              <a:rPr sz="2100" spc="70" dirty="0">
                <a:latin typeface="Times New Roman"/>
                <a:cs typeface="Times New Roman"/>
              </a:rPr>
              <a:t>)</a:t>
            </a:r>
            <a:endParaRPr sz="2100">
              <a:latin typeface="Times New Roman"/>
              <a:cs typeface="Times New Roman"/>
            </a:endParaRPr>
          </a:p>
          <a:p>
            <a:pPr marL="547370">
              <a:lnSpc>
                <a:spcPct val="100000"/>
              </a:lnSpc>
              <a:spcBef>
                <a:spcPts val="10"/>
              </a:spcBef>
            </a:pPr>
            <a:r>
              <a:rPr sz="2100" spc="30" dirty="0">
                <a:solidFill>
                  <a:srgbClr val="FF0000"/>
                </a:solidFill>
                <a:latin typeface="Times New Roman"/>
                <a:cs typeface="Times New Roman"/>
              </a:rPr>
              <a:t>Finsi</a:t>
            </a:r>
            <a:endParaRPr sz="2100">
              <a:latin typeface="Times New Roman"/>
              <a:cs typeface="Times New Roman"/>
            </a:endParaRPr>
          </a:p>
          <a:p>
            <a:pPr marL="12700">
              <a:lnSpc>
                <a:spcPct val="100000"/>
              </a:lnSpc>
            </a:pPr>
            <a:r>
              <a:rPr sz="2100" spc="35" dirty="0">
                <a:latin typeface="Times New Roman"/>
                <a:cs typeface="Times New Roman"/>
              </a:rPr>
              <a:t>Fin</a:t>
            </a:r>
            <a:endParaRPr sz="2100">
              <a:latin typeface="Times New Roman"/>
              <a:cs typeface="Times New Roman"/>
            </a:endParaRPr>
          </a:p>
        </p:txBody>
      </p:sp>
      <p:sp>
        <p:nvSpPr>
          <p:cNvPr id="5" name="object 5"/>
          <p:cNvSpPr txBox="1"/>
          <p:nvPr/>
        </p:nvSpPr>
        <p:spPr>
          <a:xfrm>
            <a:off x="6426239" y="5748031"/>
            <a:ext cx="3615054" cy="987425"/>
          </a:xfrm>
          <a:prstGeom prst="rect">
            <a:avLst/>
          </a:prstGeom>
        </p:spPr>
        <p:txBody>
          <a:bodyPr vert="horz" wrap="square" lIns="0" tIns="12700" rIns="0" bIns="0" rtlCol="0">
            <a:spAutoFit/>
          </a:bodyPr>
          <a:lstStyle/>
          <a:p>
            <a:pPr marL="12700">
              <a:lnSpc>
                <a:spcPct val="100000"/>
              </a:lnSpc>
              <a:spcBef>
                <a:spcPts val="100"/>
              </a:spcBef>
            </a:pPr>
            <a:r>
              <a:rPr sz="2100" b="1" spc="40" dirty="0">
                <a:latin typeface="Times New Roman"/>
                <a:cs typeface="Times New Roman"/>
              </a:rPr>
              <a:t>Test </a:t>
            </a:r>
            <a:r>
              <a:rPr sz="2100" b="1" spc="-285" dirty="0">
                <a:latin typeface="Times New Roman"/>
                <a:cs typeface="Times New Roman"/>
              </a:rPr>
              <a:t>1</a:t>
            </a:r>
            <a:r>
              <a:rPr sz="2100" b="1" spc="-14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marL="12700" marR="5080">
              <a:lnSpc>
                <a:spcPct val="100000"/>
              </a:lnSpc>
              <a:spcBef>
                <a:spcPts val="10"/>
              </a:spcBef>
            </a:pPr>
            <a:r>
              <a:rPr sz="2100" spc="35" dirty="0">
                <a:latin typeface="Times New Roman"/>
                <a:cs typeface="Times New Roman"/>
              </a:rPr>
              <a:t>Ecrire</a:t>
            </a:r>
            <a:r>
              <a:rPr sz="2100" spc="-80" dirty="0">
                <a:latin typeface="Times New Roman"/>
                <a:cs typeface="Times New Roman"/>
              </a:rPr>
              <a:t> </a:t>
            </a:r>
            <a:r>
              <a:rPr sz="2100" spc="155" dirty="0">
                <a:latin typeface="Times New Roman"/>
                <a:cs typeface="Times New Roman"/>
              </a:rPr>
              <a:t>un</a:t>
            </a:r>
            <a:r>
              <a:rPr sz="2100" spc="-100" dirty="0">
                <a:latin typeface="Times New Roman"/>
                <a:cs typeface="Times New Roman"/>
              </a:rPr>
              <a:t> </a:t>
            </a:r>
            <a:r>
              <a:rPr sz="2100" spc="80" dirty="0">
                <a:latin typeface="Times New Roman"/>
                <a:cs typeface="Times New Roman"/>
              </a:rPr>
              <a:t>algorithme</a:t>
            </a:r>
            <a:r>
              <a:rPr sz="2100" spc="-95" dirty="0">
                <a:latin typeface="Times New Roman"/>
                <a:cs typeface="Times New Roman"/>
              </a:rPr>
              <a:t> </a:t>
            </a:r>
            <a:r>
              <a:rPr sz="2100" spc="90" dirty="0">
                <a:latin typeface="Times New Roman"/>
                <a:cs typeface="Times New Roman"/>
              </a:rPr>
              <a:t>qui</a:t>
            </a:r>
            <a:r>
              <a:rPr sz="2100" spc="-85" dirty="0">
                <a:latin typeface="Times New Roman"/>
                <a:cs typeface="Times New Roman"/>
              </a:rPr>
              <a:t> </a:t>
            </a:r>
            <a:r>
              <a:rPr sz="2100" spc="125" dirty="0">
                <a:latin typeface="Times New Roman"/>
                <a:cs typeface="Times New Roman"/>
              </a:rPr>
              <a:t>donne  </a:t>
            </a:r>
            <a:r>
              <a:rPr sz="2100" spc="35" dirty="0">
                <a:latin typeface="Times New Roman"/>
                <a:cs typeface="Times New Roman"/>
              </a:rPr>
              <a:t>la</a:t>
            </a:r>
            <a:r>
              <a:rPr sz="2100" spc="-110" dirty="0">
                <a:latin typeface="Times New Roman"/>
                <a:cs typeface="Times New Roman"/>
              </a:rPr>
              <a:t> </a:t>
            </a:r>
            <a:r>
              <a:rPr sz="2100" spc="55" dirty="0">
                <a:latin typeface="Times New Roman"/>
                <a:cs typeface="Times New Roman"/>
              </a:rPr>
              <a:t>valeur</a:t>
            </a:r>
            <a:r>
              <a:rPr sz="2100" spc="-135" dirty="0">
                <a:latin typeface="Times New Roman"/>
                <a:cs typeface="Times New Roman"/>
              </a:rPr>
              <a:t> </a:t>
            </a:r>
            <a:r>
              <a:rPr sz="2100" spc="75" dirty="0">
                <a:latin typeface="Times New Roman"/>
                <a:cs typeface="Times New Roman"/>
              </a:rPr>
              <a:t>absolue</a:t>
            </a:r>
            <a:r>
              <a:rPr sz="2100" spc="-110" dirty="0">
                <a:latin typeface="Times New Roman"/>
                <a:cs typeface="Times New Roman"/>
              </a:rPr>
              <a:t> </a:t>
            </a:r>
            <a:r>
              <a:rPr sz="2100" spc="30" dirty="0">
                <a:latin typeface="Times New Roman"/>
                <a:cs typeface="Times New Roman"/>
              </a:rPr>
              <a:t>d’un</a:t>
            </a:r>
            <a:r>
              <a:rPr sz="2100" spc="-70" dirty="0">
                <a:latin typeface="Times New Roman"/>
                <a:cs typeface="Times New Roman"/>
              </a:rPr>
              <a:t> </a:t>
            </a:r>
            <a:r>
              <a:rPr sz="2100" spc="95" dirty="0">
                <a:latin typeface="Times New Roman"/>
                <a:cs typeface="Times New Roman"/>
              </a:rPr>
              <a:t>entier</a:t>
            </a:r>
            <a:endParaRPr sz="2100">
              <a:latin typeface="Times New Roman"/>
              <a:cs typeface="Times New Roman"/>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424723" y="1518867"/>
            <a:ext cx="8158480" cy="4835525"/>
          </a:xfrm>
          <a:prstGeom prst="rect">
            <a:avLst/>
          </a:prstGeom>
        </p:spPr>
        <p:txBody>
          <a:bodyPr vert="horz" wrap="square" lIns="0" tIns="12700" rIns="0" bIns="0" rtlCol="0">
            <a:spAutoFit/>
          </a:bodyPr>
          <a:lstStyle/>
          <a:p>
            <a:pPr marL="746760">
              <a:lnSpc>
                <a:spcPct val="100000"/>
              </a:lnSpc>
              <a:spcBef>
                <a:spcPts val="100"/>
              </a:spcBef>
            </a:pPr>
            <a:r>
              <a:rPr sz="2100" spc="5" dirty="0">
                <a:latin typeface="Times New Roman"/>
                <a:cs typeface="Times New Roman"/>
              </a:rPr>
              <a:t>Les</a:t>
            </a:r>
            <a:r>
              <a:rPr sz="2100" spc="-40" dirty="0">
                <a:latin typeface="Times New Roman"/>
                <a:cs typeface="Times New Roman"/>
              </a:rPr>
              <a:t> </a:t>
            </a:r>
            <a:r>
              <a:rPr sz="2100" spc="95" dirty="0">
                <a:latin typeface="Times New Roman"/>
                <a:cs typeface="Times New Roman"/>
              </a:rPr>
              <a:t>instruction</a:t>
            </a:r>
            <a:r>
              <a:rPr sz="2100" spc="-90" dirty="0">
                <a:latin typeface="Times New Roman"/>
                <a:cs typeface="Times New Roman"/>
              </a:rPr>
              <a:t> </a:t>
            </a:r>
            <a:r>
              <a:rPr sz="2100" spc="80" dirty="0">
                <a:latin typeface="Times New Roman"/>
                <a:cs typeface="Times New Roman"/>
              </a:rPr>
              <a:t>conditionnelles</a:t>
            </a:r>
            <a:r>
              <a:rPr sz="2100" spc="-75" dirty="0">
                <a:latin typeface="Times New Roman"/>
                <a:cs typeface="Times New Roman"/>
              </a:rPr>
              <a:t> </a:t>
            </a:r>
            <a:r>
              <a:rPr sz="2100" spc="90" dirty="0">
                <a:latin typeface="Times New Roman"/>
                <a:cs typeface="Times New Roman"/>
              </a:rPr>
              <a:t>peuvent</a:t>
            </a:r>
            <a:r>
              <a:rPr sz="2100" spc="-95" dirty="0">
                <a:latin typeface="Times New Roman"/>
                <a:cs typeface="Times New Roman"/>
              </a:rPr>
              <a:t> </a:t>
            </a:r>
            <a:r>
              <a:rPr sz="2100" spc="90" dirty="0">
                <a:latin typeface="Times New Roman"/>
                <a:cs typeface="Times New Roman"/>
              </a:rPr>
              <a:t>être</a:t>
            </a:r>
            <a:r>
              <a:rPr sz="2100" spc="-40"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312420" indent="-300355">
              <a:lnSpc>
                <a:spcPct val="100000"/>
              </a:lnSpc>
              <a:buFont typeface="Arial"/>
              <a:buChar char="•"/>
              <a:tabLst>
                <a:tab pos="312420" algn="l"/>
                <a:tab pos="313055" algn="l"/>
              </a:tabLst>
            </a:pPr>
            <a:r>
              <a:rPr sz="2100" spc="45" dirty="0">
                <a:latin typeface="Times New Roman"/>
                <a:cs typeface="Times New Roman"/>
              </a:rPr>
              <a:t>Simple</a:t>
            </a:r>
            <a:r>
              <a:rPr sz="2100" spc="-45" dirty="0">
                <a:latin typeface="Times New Roman"/>
                <a:cs typeface="Times New Roman"/>
              </a:rPr>
              <a:t> </a:t>
            </a:r>
            <a:r>
              <a:rPr sz="2100" spc="50" dirty="0">
                <a:latin typeface="Times New Roman"/>
                <a:cs typeface="Times New Roman"/>
              </a:rPr>
              <a:t>(cas</a:t>
            </a:r>
            <a:r>
              <a:rPr sz="2100" spc="-9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diapositive</a:t>
            </a:r>
            <a:r>
              <a:rPr sz="2100" spc="-105" dirty="0">
                <a:latin typeface="Times New Roman"/>
                <a:cs typeface="Times New Roman"/>
              </a:rPr>
              <a:t> </a:t>
            </a:r>
            <a:r>
              <a:rPr sz="2100" spc="90" dirty="0">
                <a:latin typeface="Times New Roman"/>
                <a:cs typeface="Times New Roman"/>
              </a:rPr>
              <a:t>précédente)</a:t>
            </a:r>
            <a:endParaRPr sz="2100">
              <a:latin typeface="Times New Roman"/>
              <a:cs typeface="Times New Roman"/>
            </a:endParaRPr>
          </a:p>
          <a:p>
            <a:pPr marL="312420" indent="-300355">
              <a:lnSpc>
                <a:spcPct val="100000"/>
              </a:lnSpc>
              <a:buFont typeface="Arial"/>
              <a:buChar char="•"/>
              <a:tabLst>
                <a:tab pos="312420" algn="l"/>
                <a:tab pos="313055" algn="l"/>
                <a:tab pos="1883410" algn="l"/>
              </a:tabLst>
            </a:pPr>
            <a:r>
              <a:rPr sz="2100" spc="85" dirty="0">
                <a:latin typeface="Times New Roman"/>
                <a:cs typeface="Times New Roman"/>
              </a:rPr>
              <a:t>Imbriquées</a:t>
            </a:r>
            <a:r>
              <a:rPr sz="2100" spc="-50" dirty="0">
                <a:latin typeface="Times New Roman"/>
                <a:cs typeface="Times New Roman"/>
              </a:rPr>
              <a:t> :	</a:t>
            </a:r>
            <a:r>
              <a:rPr sz="2100" spc="95" dirty="0">
                <a:latin typeface="Times New Roman"/>
                <a:cs typeface="Times New Roman"/>
              </a:rPr>
              <a:t>emboîté</a:t>
            </a:r>
            <a:r>
              <a:rPr sz="2100" spc="-80" dirty="0">
                <a:latin typeface="Times New Roman"/>
                <a:cs typeface="Times New Roman"/>
              </a:rPr>
              <a:t> </a:t>
            </a:r>
            <a:r>
              <a:rPr sz="2100" spc="125" dirty="0">
                <a:latin typeface="Times New Roman"/>
                <a:cs typeface="Times New Roman"/>
              </a:rPr>
              <a:t>une</a:t>
            </a:r>
            <a:r>
              <a:rPr sz="2100" spc="-60" dirty="0">
                <a:latin typeface="Times New Roman"/>
                <a:cs typeface="Times New Roman"/>
              </a:rPr>
              <a:t> </a:t>
            </a:r>
            <a:r>
              <a:rPr sz="2100" spc="95" dirty="0">
                <a:latin typeface="Times New Roman"/>
                <a:cs typeface="Times New Roman"/>
              </a:rPr>
              <a:t>instruction</a:t>
            </a:r>
            <a:r>
              <a:rPr sz="2100" spc="-65" dirty="0">
                <a:latin typeface="Times New Roman"/>
                <a:cs typeface="Times New Roman"/>
              </a:rPr>
              <a:t> </a:t>
            </a:r>
            <a:r>
              <a:rPr sz="2100" spc="80" dirty="0">
                <a:latin typeface="Times New Roman"/>
                <a:cs typeface="Times New Roman"/>
              </a:rPr>
              <a:t>conditionnelle</a:t>
            </a:r>
            <a:r>
              <a:rPr sz="2100" spc="-100" dirty="0">
                <a:latin typeface="Times New Roman"/>
                <a:cs typeface="Times New Roman"/>
              </a:rPr>
              <a:t> </a:t>
            </a:r>
            <a:r>
              <a:rPr sz="2100" spc="105" dirty="0">
                <a:latin typeface="Times New Roman"/>
                <a:cs typeface="Times New Roman"/>
              </a:rPr>
              <a:t>dans</a:t>
            </a:r>
            <a:r>
              <a:rPr sz="2100" spc="-50" dirty="0">
                <a:latin typeface="Times New Roman"/>
                <a:cs typeface="Times New Roman"/>
              </a:rPr>
              <a:t> </a:t>
            </a:r>
            <a:r>
              <a:rPr sz="2100" spc="125" dirty="0">
                <a:latin typeface="Times New Roman"/>
                <a:cs typeface="Times New Roman"/>
              </a:rPr>
              <a:t>une</a:t>
            </a:r>
            <a:r>
              <a:rPr sz="2100" spc="-100" dirty="0">
                <a:latin typeface="Times New Roman"/>
                <a:cs typeface="Times New Roman"/>
              </a:rPr>
              <a:t> </a:t>
            </a:r>
            <a:r>
              <a:rPr sz="2100" spc="105" dirty="0">
                <a:latin typeface="Times New Roman"/>
                <a:cs typeface="Times New Roman"/>
              </a:rPr>
              <a:t>autre</a:t>
            </a:r>
            <a:endParaRPr sz="2100">
              <a:latin typeface="Times New Roman"/>
              <a:cs typeface="Times New Roman"/>
            </a:endParaRPr>
          </a:p>
          <a:p>
            <a:pPr>
              <a:lnSpc>
                <a:spcPct val="100000"/>
              </a:lnSpc>
              <a:spcBef>
                <a:spcPts val="5"/>
              </a:spcBef>
            </a:pPr>
            <a:endParaRPr sz="2200">
              <a:latin typeface="Times New Roman"/>
              <a:cs typeface="Times New Roman"/>
            </a:endParaRPr>
          </a:p>
          <a:p>
            <a:pPr marL="12700">
              <a:lnSpc>
                <a:spcPct val="100000"/>
              </a:lnSpc>
            </a:pPr>
            <a:r>
              <a:rPr sz="2100" b="1" spc="100" dirty="0">
                <a:latin typeface="Times New Roman"/>
                <a:cs typeface="Times New Roman"/>
              </a:rPr>
              <a:t>Exemple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marL="2150745">
              <a:lnSpc>
                <a:spcPct val="100000"/>
              </a:lnSpc>
              <a:spcBef>
                <a:spcPts val="10"/>
              </a:spcBef>
            </a:pPr>
            <a:r>
              <a:rPr sz="2100" spc="-45" dirty="0">
                <a:latin typeface="Times New Roman"/>
                <a:cs typeface="Times New Roman"/>
              </a:rPr>
              <a:t>Si </a:t>
            </a:r>
            <a:r>
              <a:rPr sz="2100" spc="70" dirty="0">
                <a:latin typeface="Times New Roman"/>
                <a:cs typeface="Times New Roman"/>
              </a:rPr>
              <a:t>( </a:t>
            </a:r>
            <a:r>
              <a:rPr sz="2100" spc="90" dirty="0">
                <a:latin typeface="Times New Roman"/>
                <a:cs typeface="Times New Roman"/>
              </a:rPr>
              <a:t>condition </a:t>
            </a:r>
            <a:r>
              <a:rPr sz="2100" spc="-105" dirty="0">
                <a:latin typeface="Times New Roman"/>
                <a:cs typeface="Times New Roman"/>
              </a:rPr>
              <a:t>A </a:t>
            </a:r>
            <a:r>
              <a:rPr sz="2100" spc="70" dirty="0">
                <a:latin typeface="Times New Roman"/>
                <a:cs typeface="Times New Roman"/>
              </a:rPr>
              <a:t>)</a:t>
            </a:r>
            <a:r>
              <a:rPr sz="2100" spc="-195" dirty="0">
                <a:latin typeface="Times New Roman"/>
                <a:cs typeface="Times New Roman"/>
              </a:rPr>
              <a:t> </a:t>
            </a:r>
            <a:r>
              <a:rPr sz="2100" spc="20" dirty="0">
                <a:latin typeface="Times New Roman"/>
                <a:cs typeface="Times New Roman"/>
              </a:rPr>
              <a:t>Alors</a:t>
            </a:r>
            <a:endParaRPr sz="2100">
              <a:latin typeface="Times New Roman"/>
              <a:cs typeface="Times New Roman"/>
            </a:endParaRPr>
          </a:p>
          <a:p>
            <a:pPr marL="3218815">
              <a:lnSpc>
                <a:spcPct val="100000"/>
              </a:lnSpc>
            </a:pPr>
            <a:r>
              <a:rPr sz="2100" spc="60" dirty="0">
                <a:latin typeface="Times New Roman"/>
                <a:cs typeface="Times New Roman"/>
              </a:rPr>
              <a:t>bloc </a:t>
            </a:r>
            <a:r>
              <a:rPr sz="2100" spc="70" dirty="0">
                <a:latin typeface="Times New Roman"/>
                <a:cs typeface="Times New Roman"/>
              </a:rPr>
              <a:t>d’instructions</a:t>
            </a:r>
            <a:r>
              <a:rPr sz="2100" spc="-190" dirty="0">
                <a:latin typeface="Times New Roman"/>
                <a:cs typeface="Times New Roman"/>
              </a:rPr>
              <a:t> </a:t>
            </a:r>
            <a:r>
              <a:rPr sz="2100" spc="-20" dirty="0">
                <a:latin typeface="Times New Roman"/>
                <a:cs typeface="Times New Roman"/>
              </a:rPr>
              <a:t>n˚1</a:t>
            </a:r>
            <a:endParaRPr sz="2100">
              <a:latin typeface="Times New Roman"/>
              <a:cs typeface="Times New Roman"/>
            </a:endParaRPr>
          </a:p>
          <a:p>
            <a:pPr marL="2150745">
              <a:lnSpc>
                <a:spcPct val="100000"/>
              </a:lnSpc>
            </a:pPr>
            <a:r>
              <a:rPr sz="2100" spc="65" dirty="0">
                <a:latin typeface="Times New Roman"/>
                <a:cs typeface="Times New Roman"/>
              </a:rPr>
              <a:t>Sinon</a:t>
            </a:r>
            <a:endParaRPr sz="2100">
              <a:latin typeface="Times New Roman"/>
              <a:cs typeface="Times New Roman"/>
            </a:endParaRPr>
          </a:p>
          <a:p>
            <a:pPr marL="3218815">
              <a:lnSpc>
                <a:spcPct val="100000"/>
              </a:lnSpc>
              <a:spcBef>
                <a:spcPts val="15"/>
              </a:spcBef>
            </a:pPr>
            <a:r>
              <a:rPr sz="2100" spc="-45" dirty="0">
                <a:latin typeface="Times New Roman"/>
                <a:cs typeface="Times New Roman"/>
              </a:rPr>
              <a:t>Si </a:t>
            </a:r>
            <a:r>
              <a:rPr sz="2100" spc="70" dirty="0">
                <a:latin typeface="Times New Roman"/>
                <a:cs typeface="Times New Roman"/>
              </a:rPr>
              <a:t>( </a:t>
            </a:r>
            <a:r>
              <a:rPr sz="2100" spc="90" dirty="0">
                <a:latin typeface="Times New Roman"/>
                <a:cs typeface="Times New Roman"/>
              </a:rPr>
              <a:t>condition </a:t>
            </a:r>
            <a:r>
              <a:rPr sz="2100" spc="-150" dirty="0">
                <a:latin typeface="Times New Roman"/>
                <a:cs typeface="Times New Roman"/>
              </a:rPr>
              <a:t>B </a:t>
            </a:r>
            <a:r>
              <a:rPr sz="2100" spc="70" dirty="0">
                <a:latin typeface="Times New Roman"/>
                <a:cs typeface="Times New Roman"/>
              </a:rPr>
              <a:t>)</a:t>
            </a:r>
            <a:r>
              <a:rPr sz="2100" spc="-90" dirty="0">
                <a:latin typeface="Times New Roman"/>
                <a:cs typeface="Times New Roman"/>
              </a:rPr>
              <a:t> </a:t>
            </a:r>
            <a:r>
              <a:rPr sz="2100" spc="20" dirty="0">
                <a:latin typeface="Times New Roman"/>
                <a:cs typeface="Times New Roman"/>
              </a:rPr>
              <a:t>Alors</a:t>
            </a:r>
            <a:endParaRPr sz="2100">
              <a:latin typeface="Times New Roman"/>
              <a:cs typeface="Times New Roman"/>
            </a:endParaRPr>
          </a:p>
          <a:p>
            <a:pPr marL="4286885">
              <a:lnSpc>
                <a:spcPct val="100000"/>
              </a:lnSpc>
            </a:pPr>
            <a:r>
              <a:rPr sz="2100" spc="60" dirty="0">
                <a:latin typeface="Times New Roman"/>
                <a:cs typeface="Times New Roman"/>
              </a:rPr>
              <a:t>bloc </a:t>
            </a:r>
            <a:r>
              <a:rPr sz="2100" spc="70" dirty="0">
                <a:latin typeface="Times New Roman"/>
                <a:cs typeface="Times New Roman"/>
              </a:rPr>
              <a:t>d’instructions</a:t>
            </a:r>
            <a:r>
              <a:rPr sz="2100" spc="-195" dirty="0">
                <a:latin typeface="Times New Roman"/>
                <a:cs typeface="Times New Roman"/>
              </a:rPr>
              <a:t> </a:t>
            </a:r>
            <a:r>
              <a:rPr sz="2100" spc="100" dirty="0">
                <a:latin typeface="Times New Roman"/>
                <a:cs typeface="Times New Roman"/>
              </a:rPr>
              <a:t>n˚2</a:t>
            </a:r>
            <a:endParaRPr sz="2100">
              <a:latin typeface="Times New Roman"/>
              <a:cs typeface="Times New Roman"/>
            </a:endParaRPr>
          </a:p>
          <a:p>
            <a:pPr marL="3218815">
              <a:lnSpc>
                <a:spcPct val="100000"/>
              </a:lnSpc>
              <a:spcBef>
                <a:spcPts val="10"/>
              </a:spcBef>
            </a:pPr>
            <a:r>
              <a:rPr sz="2100" spc="65" dirty="0">
                <a:latin typeface="Times New Roman"/>
                <a:cs typeface="Times New Roman"/>
              </a:rPr>
              <a:t>Sinon</a:t>
            </a:r>
            <a:endParaRPr sz="2100">
              <a:latin typeface="Times New Roman"/>
              <a:cs typeface="Times New Roman"/>
            </a:endParaRPr>
          </a:p>
          <a:p>
            <a:pPr marL="4286885">
              <a:lnSpc>
                <a:spcPct val="100000"/>
              </a:lnSpc>
            </a:pPr>
            <a:r>
              <a:rPr sz="2100" spc="60" dirty="0">
                <a:latin typeface="Times New Roman"/>
                <a:cs typeface="Times New Roman"/>
              </a:rPr>
              <a:t>bloc </a:t>
            </a:r>
            <a:r>
              <a:rPr sz="2100" spc="70" dirty="0">
                <a:latin typeface="Times New Roman"/>
                <a:cs typeface="Times New Roman"/>
              </a:rPr>
              <a:t>d’instructions</a:t>
            </a:r>
            <a:r>
              <a:rPr sz="2100" spc="-195" dirty="0">
                <a:latin typeface="Times New Roman"/>
                <a:cs typeface="Times New Roman"/>
              </a:rPr>
              <a:t> </a:t>
            </a:r>
            <a:r>
              <a:rPr sz="2100" spc="80" dirty="0">
                <a:latin typeface="Times New Roman"/>
                <a:cs typeface="Times New Roman"/>
              </a:rPr>
              <a:t>n˚3</a:t>
            </a:r>
            <a:endParaRPr sz="2100">
              <a:latin typeface="Times New Roman"/>
              <a:cs typeface="Times New Roman"/>
            </a:endParaRPr>
          </a:p>
          <a:p>
            <a:pPr marL="3218815">
              <a:lnSpc>
                <a:spcPct val="100000"/>
              </a:lnSpc>
            </a:pPr>
            <a:r>
              <a:rPr sz="2100" spc="30" dirty="0">
                <a:latin typeface="Times New Roman"/>
                <a:cs typeface="Times New Roman"/>
              </a:rPr>
              <a:t>Finsi</a:t>
            </a:r>
            <a:endParaRPr sz="2100">
              <a:latin typeface="Times New Roman"/>
              <a:cs typeface="Times New Roman"/>
            </a:endParaRPr>
          </a:p>
          <a:p>
            <a:pPr marL="2150745">
              <a:lnSpc>
                <a:spcPct val="100000"/>
              </a:lnSpc>
              <a:spcBef>
                <a:spcPts val="10"/>
              </a:spcBef>
            </a:pPr>
            <a:r>
              <a:rPr sz="2100" spc="30" dirty="0">
                <a:latin typeface="Times New Roman"/>
                <a:cs typeface="Times New Roman"/>
              </a:rPr>
              <a:t>Finsi</a:t>
            </a:r>
            <a:endParaRPr sz="210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424723" y="1518867"/>
            <a:ext cx="8158480" cy="4835525"/>
          </a:xfrm>
          <a:prstGeom prst="rect">
            <a:avLst/>
          </a:prstGeom>
        </p:spPr>
        <p:txBody>
          <a:bodyPr vert="horz" wrap="square" lIns="0" tIns="12700" rIns="0" bIns="0" rtlCol="0">
            <a:spAutoFit/>
          </a:bodyPr>
          <a:lstStyle/>
          <a:p>
            <a:pPr marL="746760">
              <a:lnSpc>
                <a:spcPct val="100000"/>
              </a:lnSpc>
              <a:spcBef>
                <a:spcPts val="100"/>
              </a:spcBef>
            </a:pPr>
            <a:r>
              <a:rPr sz="2100" spc="5" dirty="0">
                <a:latin typeface="Times New Roman"/>
                <a:cs typeface="Times New Roman"/>
              </a:rPr>
              <a:t>Les</a:t>
            </a:r>
            <a:r>
              <a:rPr sz="2100" spc="-40" dirty="0">
                <a:latin typeface="Times New Roman"/>
                <a:cs typeface="Times New Roman"/>
              </a:rPr>
              <a:t> </a:t>
            </a:r>
            <a:r>
              <a:rPr sz="2100" spc="95" dirty="0">
                <a:latin typeface="Times New Roman"/>
                <a:cs typeface="Times New Roman"/>
              </a:rPr>
              <a:t>instruction</a:t>
            </a:r>
            <a:r>
              <a:rPr sz="2100" spc="-90" dirty="0">
                <a:latin typeface="Times New Roman"/>
                <a:cs typeface="Times New Roman"/>
              </a:rPr>
              <a:t> </a:t>
            </a:r>
            <a:r>
              <a:rPr sz="2100" spc="80" dirty="0">
                <a:latin typeface="Times New Roman"/>
                <a:cs typeface="Times New Roman"/>
              </a:rPr>
              <a:t>conditionnelles</a:t>
            </a:r>
            <a:r>
              <a:rPr sz="2100" spc="-75" dirty="0">
                <a:latin typeface="Times New Roman"/>
                <a:cs typeface="Times New Roman"/>
              </a:rPr>
              <a:t> </a:t>
            </a:r>
            <a:r>
              <a:rPr sz="2100" spc="90" dirty="0">
                <a:latin typeface="Times New Roman"/>
                <a:cs typeface="Times New Roman"/>
              </a:rPr>
              <a:t>peuvent</a:t>
            </a:r>
            <a:r>
              <a:rPr sz="2100" spc="-95" dirty="0">
                <a:latin typeface="Times New Roman"/>
                <a:cs typeface="Times New Roman"/>
              </a:rPr>
              <a:t> </a:t>
            </a:r>
            <a:r>
              <a:rPr sz="2100" spc="90" dirty="0">
                <a:latin typeface="Times New Roman"/>
                <a:cs typeface="Times New Roman"/>
              </a:rPr>
              <a:t>être</a:t>
            </a:r>
            <a:r>
              <a:rPr sz="2100" spc="-40"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312420" indent="-300355">
              <a:lnSpc>
                <a:spcPct val="100000"/>
              </a:lnSpc>
              <a:buFont typeface="Arial"/>
              <a:buChar char="•"/>
              <a:tabLst>
                <a:tab pos="312420" algn="l"/>
                <a:tab pos="313055" algn="l"/>
              </a:tabLst>
            </a:pPr>
            <a:r>
              <a:rPr sz="2100" spc="45" dirty="0">
                <a:latin typeface="Times New Roman"/>
                <a:cs typeface="Times New Roman"/>
              </a:rPr>
              <a:t>Simple</a:t>
            </a:r>
            <a:r>
              <a:rPr sz="2100" spc="-45" dirty="0">
                <a:latin typeface="Times New Roman"/>
                <a:cs typeface="Times New Roman"/>
              </a:rPr>
              <a:t> </a:t>
            </a:r>
            <a:r>
              <a:rPr sz="2100" spc="50" dirty="0">
                <a:latin typeface="Times New Roman"/>
                <a:cs typeface="Times New Roman"/>
              </a:rPr>
              <a:t>(cas</a:t>
            </a:r>
            <a:r>
              <a:rPr sz="2100" spc="-9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diapositive</a:t>
            </a:r>
            <a:r>
              <a:rPr sz="2100" spc="-105" dirty="0">
                <a:latin typeface="Times New Roman"/>
                <a:cs typeface="Times New Roman"/>
              </a:rPr>
              <a:t> </a:t>
            </a:r>
            <a:r>
              <a:rPr sz="2100" spc="90" dirty="0">
                <a:latin typeface="Times New Roman"/>
                <a:cs typeface="Times New Roman"/>
              </a:rPr>
              <a:t>précédente)</a:t>
            </a:r>
            <a:endParaRPr sz="2100">
              <a:latin typeface="Times New Roman"/>
              <a:cs typeface="Times New Roman"/>
            </a:endParaRPr>
          </a:p>
          <a:p>
            <a:pPr marL="312420" indent="-300355">
              <a:lnSpc>
                <a:spcPct val="100000"/>
              </a:lnSpc>
              <a:buFont typeface="Arial"/>
              <a:buChar char="•"/>
              <a:tabLst>
                <a:tab pos="312420" algn="l"/>
                <a:tab pos="313055" algn="l"/>
                <a:tab pos="1883410" algn="l"/>
              </a:tabLst>
            </a:pPr>
            <a:r>
              <a:rPr sz="2100" spc="85" dirty="0">
                <a:latin typeface="Times New Roman"/>
                <a:cs typeface="Times New Roman"/>
              </a:rPr>
              <a:t>Imbriquées</a:t>
            </a:r>
            <a:r>
              <a:rPr sz="2100" spc="-50" dirty="0">
                <a:latin typeface="Times New Roman"/>
                <a:cs typeface="Times New Roman"/>
              </a:rPr>
              <a:t> :	</a:t>
            </a:r>
            <a:r>
              <a:rPr sz="2100" spc="95" dirty="0">
                <a:latin typeface="Times New Roman"/>
                <a:cs typeface="Times New Roman"/>
              </a:rPr>
              <a:t>emboîté</a:t>
            </a:r>
            <a:r>
              <a:rPr sz="2100" spc="-80" dirty="0">
                <a:latin typeface="Times New Roman"/>
                <a:cs typeface="Times New Roman"/>
              </a:rPr>
              <a:t> </a:t>
            </a:r>
            <a:r>
              <a:rPr sz="2100" spc="125" dirty="0">
                <a:latin typeface="Times New Roman"/>
                <a:cs typeface="Times New Roman"/>
              </a:rPr>
              <a:t>une</a:t>
            </a:r>
            <a:r>
              <a:rPr sz="2100" spc="-60" dirty="0">
                <a:latin typeface="Times New Roman"/>
                <a:cs typeface="Times New Roman"/>
              </a:rPr>
              <a:t> </a:t>
            </a:r>
            <a:r>
              <a:rPr sz="2100" spc="95" dirty="0">
                <a:latin typeface="Times New Roman"/>
                <a:cs typeface="Times New Roman"/>
              </a:rPr>
              <a:t>instruction</a:t>
            </a:r>
            <a:r>
              <a:rPr sz="2100" spc="-65" dirty="0">
                <a:latin typeface="Times New Roman"/>
                <a:cs typeface="Times New Roman"/>
              </a:rPr>
              <a:t> </a:t>
            </a:r>
            <a:r>
              <a:rPr sz="2100" spc="80" dirty="0">
                <a:latin typeface="Times New Roman"/>
                <a:cs typeface="Times New Roman"/>
              </a:rPr>
              <a:t>conditionnelle</a:t>
            </a:r>
            <a:r>
              <a:rPr sz="2100" spc="-100" dirty="0">
                <a:latin typeface="Times New Roman"/>
                <a:cs typeface="Times New Roman"/>
              </a:rPr>
              <a:t> </a:t>
            </a:r>
            <a:r>
              <a:rPr sz="2100" spc="105" dirty="0">
                <a:latin typeface="Times New Roman"/>
                <a:cs typeface="Times New Roman"/>
              </a:rPr>
              <a:t>dans</a:t>
            </a:r>
            <a:r>
              <a:rPr sz="2100" spc="-50" dirty="0">
                <a:latin typeface="Times New Roman"/>
                <a:cs typeface="Times New Roman"/>
              </a:rPr>
              <a:t> </a:t>
            </a:r>
            <a:r>
              <a:rPr sz="2100" spc="125" dirty="0">
                <a:latin typeface="Times New Roman"/>
                <a:cs typeface="Times New Roman"/>
              </a:rPr>
              <a:t>une</a:t>
            </a:r>
            <a:r>
              <a:rPr sz="2100" spc="-100" dirty="0">
                <a:latin typeface="Times New Roman"/>
                <a:cs typeface="Times New Roman"/>
              </a:rPr>
              <a:t> </a:t>
            </a:r>
            <a:r>
              <a:rPr sz="2100" spc="105" dirty="0">
                <a:latin typeface="Times New Roman"/>
                <a:cs typeface="Times New Roman"/>
              </a:rPr>
              <a:t>autre</a:t>
            </a:r>
            <a:endParaRPr sz="2100">
              <a:latin typeface="Times New Roman"/>
              <a:cs typeface="Times New Roman"/>
            </a:endParaRPr>
          </a:p>
          <a:p>
            <a:pPr>
              <a:lnSpc>
                <a:spcPct val="100000"/>
              </a:lnSpc>
              <a:spcBef>
                <a:spcPts val="5"/>
              </a:spcBef>
            </a:pPr>
            <a:endParaRPr sz="2200">
              <a:latin typeface="Times New Roman"/>
              <a:cs typeface="Times New Roman"/>
            </a:endParaRPr>
          </a:p>
          <a:p>
            <a:pPr marL="12700">
              <a:lnSpc>
                <a:spcPct val="100000"/>
              </a:lnSpc>
            </a:pPr>
            <a:r>
              <a:rPr sz="2100" b="1" spc="100" dirty="0">
                <a:latin typeface="Times New Roman"/>
                <a:cs typeface="Times New Roman"/>
              </a:rPr>
              <a:t>Exemple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marL="1080770">
              <a:lnSpc>
                <a:spcPct val="100000"/>
              </a:lnSpc>
              <a:spcBef>
                <a:spcPts val="10"/>
              </a:spcBef>
            </a:pPr>
            <a:r>
              <a:rPr sz="2100" spc="-45" dirty="0">
                <a:latin typeface="Times New Roman"/>
                <a:cs typeface="Times New Roman"/>
              </a:rPr>
              <a:t>Si </a:t>
            </a:r>
            <a:r>
              <a:rPr sz="2100" spc="70" dirty="0">
                <a:latin typeface="Times New Roman"/>
                <a:cs typeface="Times New Roman"/>
              </a:rPr>
              <a:t>( </a:t>
            </a:r>
            <a:r>
              <a:rPr sz="2100" spc="90" dirty="0">
                <a:latin typeface="Times New Roman"/>
                <a:cs typeface="Times New Roman"/>
              </a:rPr>
              <a:t>condition </a:t>
            </a:r>
            <a:r>
              <a:rPr sz="2100" spc="-105" dirty="0">
                <a:latin typeface="Times New Roman"/>
                <a:cs typeface="Times New Roman"/>
              </a:rPr>
              <a:t>A </a:t>
            </a:r>
            <a:r>
              <a:rPr sz="2100" spc="70" dirty="0">
                <a:latin typeface="Times New Roman"/>
                <a:cs typeface="Times New Roman"/>
              </a:rPr>
              <a:t>)</a:t>
            </a:r>
            <a:r>
              <a:rPr sz="2100" spc="-195" dirty="0">
                <a:latin typeface="Times New Roman"/>
                <a:cs typeface="Times New Roman"/>
              </a:rPr>
              <a:t> </a:t>
            </a:r>
            <a:r>
              <a:rPr sz="2100" spc="20" dirty="0">
                <a:latin typeface="Times New Roman"/>
                <a:cs typeface="Times New Roman"/>
              </a:rPr>
              <a:t>Alors</a:t>
            </a:r>
            <a:endParaRPr sz="2100">
              <a:latin typeface="Times New Roman"/>
              <a:cs typeface="Times New Roman"/>
            </a:endParaRPr>
          </a:p>
          <a:p>
            <a:pPr marL="2150745">
              <a:lnSpc>
                <a:spcPct val="100000"/>
              </a:lnSpc>
            </a:pPr>
            <a:r>
              <a:rPr sz="2100" spc="60" dirty="0">
                <a:latin typeface="Times New Roman"/>
                <a:cs typeface="Times New Roman"/>
              </a:rPr>
              <a:t>bloc </a:t>
            </a:r>
            <a:r>
              <a:rPr sz="2100" spc="70" dirty="0">
                <a:latin typeface="Times New Roman"/>
                <a:cs typeface="Times New Roman"/>
              </a:rPr>
              <a:t>d’instructions</a:t>
            </a:r>
            <a:r>
              <a:rPr sz="2100" spc="-190" dirty="0">
                <a:latin typeface="Times New Roman"/>
                <a:cs typeface="Times New Roman"/>
              </a:rPr>
              <a:t> </a:t>
            </a:r>
            <a:r>
              <a:rPr sz="2100" spc="-20" dirty="0">
                <a:latin typeface="Times New Roman"/>
                <a:cs typeface="Times New Roman"/>
              </a:rPr>
              <a:t>n˚1</a:t>
            </a:r>
            <a:endParaRPr sz="2100">
              <a:latin typeface="Times New Roman"/>
              <a:cs typeface="Times New Roman"/>
            </a:endParaRPr>
          </a:p>
          <a:p>
            <a:pPr marL="1080770">
              <a:lnSpc>
                <a:spcPct val="100000"/>
              </a:lnSpc>
            </a:pPr>
            <a:r>
              <a:rPr sz="2100" spc="65" dirty="0">
                <a:latin typeface="Times New Roman"/>
                <a:cs typeface="Times New Roman"/>
              </a:rPr>
              <a:t>Sinon</a:t>
            </a:r>
            <a:endParaRPr sz="2100">
              <a:latin typeface="Times New Roman"/>
              <a:cs typeface="Times New Roman"/>
            </a:endParaRPr>
          </a:p>
          <a:p>
            <a:pPr marL="2150745">
              <a:lnSpc>
                <a:spcPct val="100000"/>
              </a:lnSpc>
              <a:spcBef>
                <a:spcPts val="15"/>
              </a:spcBef>
            </a:pPr>
            <a:r>
              <a:rPr sz="2100" spc="-45" dirty="0">
                <a:latin typeface="Times New Roman"/>
                <a:cs typeface="Times New Roman"/>
              </a:rPr>
              <a:t>Si </a:t>
            </a:r>
            <a:r>
              <a:rPr sz="2100" spc="70" dirty="0">
                <a:latin typeface="Times New Roman"/>
                <a:cs typeface="Times New Roman"/>
              </a:rPr>
              <a:t>( </a:t>
            </a:r>
            <a:r>
              <a:rPr sz="2100" spc="90" dirty="0">
                <a:latin typeface="Times New Roman"/>
                <a:cs typeface="Times New Roman"/>
              </a:rPr>
              <a:t>condition </a:t>
            </a:r>
            <a:r>
              <a:rPr sz="2100" spc="-150" dirty="0">
                <a:latin typeface="Times New Roman"/>
                <a:cs typeface="Times New Roman"/>
              </a:rPr>
              <a:t>B </a:t>
            </a:r>
            <a:r>
              <a:rPr sz="2100" spc="70" dirty="0">
                <a:latin typeface="Times New Roman"/>
                <a:cs typeface="Times New Roman"/>
              </a:rPr>
              <a:t>)</a:t>
            </a:r>
            <a:r>
              <a:rPr sz="2100" spc="-90" dirty="0">
                <a:latin typeface="Times New Roman"/>
                <a:cs typeface="Times New Roman"/>
              </a:rPr>
              <a:t> </a:t>
            </a:r>
            <a:r>
              <a:rPr sz="2100" spc="20" dirty="0">
                <a:latin typeface="Times New Roman"/>
                <a:cs typeface="Times New Roman"/>
              </a:rPr>
              <a:t>Alors</a:t>
            </a:r>
            <a:endParaRPr sz="2100">
              <a:latin typeface="Times New Roman"/>
              <a:cs typeface="Times New Roman"/>
            </a:endParaRPr>
          </a:p>
          <a:p>
            <a:pPr marL="3218815">
              <a:lnSpc>
                <a:spcPct val="100000"/>
              </a:lnSpc>
            </a:pPr>
            <a:r>
              <a:rPr sz="2100" spc="60" dirty="0">
                <a:latin typeface="Times New Roman"/>
                <a:cs typeface="Times New Roman"/>
              </a:rPr>
              <a:t>bloc </a:t>
            </a:r>
            <a:r>
              <a:rPr sz="2100" spc="70" dirty="0">
                <a:latin typeface="Times New Roman"/>
                <a:cs typeface="Times New Roman"/>
              </a:rPr>
              <a:t>d’instructions</a:t>
            </a:r>
            <a:r>
              <a:rPr sz="2100" spc="-190" dirty="0">
                <a:latin typeface="Times New Roman"/>
                <a:cs typeface="Times New Roman"/>
              </a:rPr>
              <a:t> </a:t>
            </a:r>
            <a:r>
              <a:rPr sz="2100" spc="100" dirty="0">
                <a:latin typeface="Times New Roman"/>
                <a:cs typeface="Times New Roman"/>
              </a:rPr>
              <a:t>n˚2</a:t>
            </a:r>
            <a:endParaRPr sz="2100">
              <a:latin typeface="Times New Roman"/>
              <a:cs typeface="Times New Roman"/>
            </a:endParaRPr>
          </a:p>
          <a:p>
            <a:pPr marL="2150745">
              <a:lnSpc>
                <a:spcPct val="100000"/>
              </a:lnSpc>
              <a:spcBef>
                <a:spcPts val="10"/>
              </a:spcBef>
            </a:pPr>
            <a:r>
              <a:rPr sz="2100" spc="65" dirty="0">
                <a:latin typeface="Times New Roman"/>
                <a:cs typeface="Times New Roman"/>
              </a:rPr>
              <a:t>Sinon</a:t>
            </a:r>
            <a:endParaRPr sz="2100">
              <a:latin typeface="Times New Roman"/>
              <a:cs typeface="Times New Roman"/>
            </a:endParaRPr>
          </a:p>
          <a:p>
            <a:pPr marL="3218815">
              <a:lnSpc>
                <a:spcPct val="100000"/>
              </a:lnSpc>
            </a:pPr>
            <a:r>
              <a:rPr sz="2100" spc="60" dirty="0">
                <a:latin typeface="Times New Roman"/>
                <a:cs typeface="Times New Roman"/>
              </a:rPr>
              <a:t>bloc </a:t>
            </a:r>
            <a:r>
              <a:rPr sz="2100" spc="70" dirty="0">
                <a:latin typeface="Times New Roman"/>
                <a:cs typeface="Times New Roman"/>
              </a:rPr>
              <a:t>d’instructions</a:t>
            </a:r>
            <a:r>
              <a:rPr sz="2100" spc="-190" dirty="0">
                <a:latin typeface="Times New Roman"/>
                <a:cs typeface="Times New Roman"/>
              </a:rPr>
              <a:t> </a:t>
            </a:r>
            <a:r>
              <a:rPr sz="2100" spc="80" dirty="0">
                <a:latin typeface="Times New Roman"/>
                <a:cs typeface="Times New Roman"/>
              </a:rPr>
              <a:t>n˚3</a:t>
            </a:r>
            <a:endParaRPr sz="2100">
              <a:latin typeface="Times New Roman"/>
              <a:cs typeface="Times New Roman"/>
            </a:endParaRPr>
          </a:p>
          <a:p>
            <a:pPr marL="2150745">
              <a:lnSpc>
                <a:spcPct val="100000"/>
              </a:lnSpc>
            </a:pPr>
            <a:r>
              <a:rPr sz="2100" spc="30" dirty="0">
                <a:latin typeface="Times New Roman"/>
                <a:cs typeface="Times New Roman"/>
              </a:rPr>
              <a:t>Finsi</a:t>
            </a:r>
            <a:endParaRPr sz="2100">
              <a:latin typeface="Times New Roman"/>
              <a:cs typeface="Times New Roman"/>
            </a:endParaRPr>
          </a:p>
          <a:p>
            <a:pPr marL="1080770">
              <a:lnSpc>
                <a:spcPct val="100000"/>
              </a:lnSpc>
              <a:spcBef>
                <a:spcPts val="10"/>
              </a:spcBef>
            </a:pPr>
            <a:r>
              <a:rPr sz="2100" spc="30" dirty="0">
                <a:latin typeface="Times New Roman"/>
                <a:cs typeface="Times New Roman"/>
              </a:rPr>
              <a:t>Finsi</a:t>
            </a:r>
            <a:endParaRPr sz="2100">
              <a:latin typeface="Times New Roman"/>
              <a:cs typeface="Times New Roman"/>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554166" y="1285714"/>
            <a:ext cx="9336405" cy="2943860"/>
          </a:xfrm>
          <a:prstGeom prst="rect">
            <a:avLst/>
          </a:prstGeom>
        </p:spPr>
        <p:txBody>
          <a:bodyPr vert="horz" wrap="square" lIns="0" tIns="189230" rIns="0" bIns="0" rtlCol="0">
            <a:spAutoFit/>
          </a:bodyPr>
          <a:lstStyle/>
          <a:p>
            <a:pPr marL="640080">
              <a:lnSpc>
                <a:spcPct val="100000"/>
              </a:lnSpc>
              <a:spcBef>
                <a:spcPts val="1490"/>
              </a:spcBef>
            </a:pPr>
            <a:r>
              <a:rPr sz="2100" b="1" spc="75" dirty="0">
                <a:latin typeface="Times New Roman"/>
                <a:cs typeface="Times New Roman"/>
              </a:rPr>
              <a:t>Structure</a:t>
            </a:r>
            <a:r>
              <a:rPr sz="2100" b="1" spc="-85" dirty="0">
                <a:latin typeface="Times New Roman"/>
                <a:cs typeface="Times New Roman"/>
              </a:rPr>
              <a:t> </a:t>
            </a:r>
            <a:r>
              <a:rPr sz="2100" b="1" spc="100" dirty="0">
                <a:latin typeface="Times New Roman"/>
                <a:cs typeface="Times New Roman"/>
              </a:rPr>
              <a:t>Sélective</a:t>
            </a:r>
            <a:r>
              <a:rPr sz="2100" b="1" spc="-100" dirty="0">
                <a:latin typeface="Times New Roman"/>
                <a:cs typeface="Times New Roman"/>
              </a:rPr>
              <a:t> </a:t>
            </a:r>
            <a:r>
              <a:rPr sz="2100" b="1" spc="175" dirty="0">
                <a:latin typeface="Times New Roman"/>
                <a:cs typeface="Times New Roman"/>
              </a:rPr>
              <a:t>ou</a:t>
            </a:r>
            <a:r>
              <a:rPr sz="2100" b="1" spc="-100" dirty="0">
                <a:latin typeface="Times New Roman"/>
                <a:cs typeface="Times New Roman"/>
              </a:rPr>
              <a:t> </a:t>
            </a:r>
            <a:r>
              <a:rPr sz="2100" b="1" spc="70" dirty="0">
                <a:latin typeface="Times New Roman"/>
                <a:cs typeface="Times New Roman"/>
              </a:rPr>
              <a:t>à</a:t>
            </a:r>
            <a:r>
              <a:rPr sz="2100" b="1" spc="-120" dirty="0">
                <a:latin typeface="Times New Roman"/>
                <a:cs typeface="Times New Roman"/>
              </a:rPr>
              <a:t> </a:t>
            </a:r>
            <a:r>
              <a:rPr sz="2100" b="1" spc="125" dirty="0">
                <a:latin typeface="Times New Roman"/>
                <a:cs typeface="Times New Roman"/>
              </a:rPr>
              <a:t>choix</a:t>
            </a:r>
            <a:r>
              <a:rPr sz="2100" b="1" spc="-50" dirty="0">
                <a:latin typeface="Times New Roman"/>
                <a:cs typeface="Times New Roman"/>
              </a:rPr>
              <a:t> </a:t>
            </a:r>
            <a:r>
              <a:rPr sz="2100" b="1" spc="100" dirty="0">
                <a:latin typeface="Times New Roman"/>
                <a:cs typeface="Times New Roman"/>
              </a:rPr>
              <a:t>Multiple</a:t>
            </a:r>
            <a:endParaRPr sz="2100">
              <a:latin typeface="Times New Roman"/>
              <a:cs typeface="Times New Roman"/>
            </a:endParaRPr>
          </a:p>
          <a:p>
            <a:pPr marL="312420" indent="-300355">
              <a:lnSpc>
                <a:spcPct val="100000"/>
              </a:lnSpc>
              <a:spcBef>
                <a:spcPts val="1390"/>
              </a:spcBef>
              <a:buFont typeface="Arial"/>
              <a:buChar char="•"/>
              <a:tabLst>
                <a:tab pos="312420" algn="l"/>
                <a:tab pos="313055" algn="l"/>
              </a:tabLst>
            </a:pPr>
            <a:r>
              <a:rPr sz="2100" spc="95" dirty="0">
                <a:latin typeface="Times New Roman"/>
                <a:cs typeface="Times New Roman"/>
              </a:rPr>
              <a:t>Permet</a:t>
            </a:r>
            <a:r>
              <a:rPr sz="2100" spc="-85" dirty="0">
                <a:latin typeface="Times New Roman"/>
                <a:cs typeface="Times New Roman"/>
              </a:rPr>
              <a:t> </a:t>
            </a:r>
            <a:r>
              <a:rPr sz="2100" spc="15" dirty="0">
                <a:latin typeface="Times New Roman"/>
                <a:cs typeface="Times New Roman"/>
              </a:rPr>
              <a:t>d’afficher</a:t>
            </a:r>
            <a:r>
              <a:rPr sz="2100" spc="-85" dirty="0">
                <a:latin typeface="Times New Roman"/>
                <a:cs typeface="Times New Roman"/>
              </a:rPr>
              <a:t> </a:t>
            </a:r>
            <a:r>
              <a:rPr sz="2100" spc="95" dirty="0">
                <a:latin typeface="Times New Roman"/>
                <a:cs typeface="Times New Roman"/>
              </a:rPr>
              <a:t>de</a:t>
            </a:r>
            <a:r>
              <a:rPr sz="2100" spc="-50" dirty="0">
                <a:latin typeface="Times New Roman"/>
                <a:cs typeface="Times New Roman"/>
              </a:rPr>
              <a:t> </a:t>
            </a:r>
            <a:r>
              <a:rPr sz="2100" spc="55" dirty="0">
                <a:latin typeface="Times New Roman"/>
                <a:cs typeface="Times New Roman"/>
              </a:rPr>
              <a:t>façon</a:t>
            </a:r>
            <a:r>
              <a:rPr sz="2100" spc="-35" dirty="0">
                <a:latin typeface="Times New Roman"/>
                <a:cs typeface="Times New Roman"/>
              </a:rPr>
              <a:t> </a:t>
            </a:r>
            <a:r>
              <a:rPr sz="2100" spc="75" dirty="0">
                <a:latin typeface="Times New Roman"/>
                <a:cs typeface="Times New Roman"/>
              </a:rPr>
              <a:t>plus</a:t>
            </a:r>
            <a:r>
              <a:rPr sz="2100" spc="-85" dirty="0">
                <a:latin typeface="Times New Roman"/>
                <a:cs typeface="Times New Roman"/>
              </a:rPr>
              <a:t> </a:t>
            </a:r>
            <a:r>
              <a:rPr sz="2100" spc="40" dirty="0">
                <a:latin typeface="Times New Roman"/>
                <a:cs typeface="Times New Roman"/>
              </a:rPr>
              <a:t>claire</a:t>
            </a:r>
            <a:r>
              <a:rPr sz="2100" spc="-25" dirty="0">
                <a:latin typeface="Times New Roman"/>
                <a:cs typeface="Times New Roman"/>
              </a:rPr>
              <a:t> </a:t>
            </a:r>
            <a:r>
              <a:rPr sz="2100" spc="35" dirty="0">
                <a:latin typeface="Times New Roman"/>
                <a:cs typeface="Times New Roman"/>
              </a:rPr>
              <a:t>les</a:t>
            </a:r>
            <a:r>
              <a:rPr sz="2100" spc="-40" dirty="0">
                <a:latin typeface="Times New Roman"/>
                <a:cs typeface="Times New Roman"/>
              </a:rPr>
              <a:t> </a:t>
            </a:r>
            <a:r>
              <a:rPr sz="2100" spc="90" dirty="0">
                <a:latin typeface="Times New Roman"/>
                <a:cs typeface="Times New Roman"/>
              </a:rPr>
              <a:t>structures</a:t>
            </a:r>
            <a:r>
              <a:rPr sz="2100" spc="-40" dirty="0">
                <a:latin typeface="Times New Roman"/>
                <a:cs typeface="Times New Roman"/>
              </a:rPr>
              <a:t> </a:t>
            </a:r>
            <a:r>
              <a:rPr sz="2100" spc="75" dirty="0">
                <a:latin typeface="Times New Roman"/>
                <a:cs typeface="Times New Roman"/>
              </a:rPr>
              <a:t>conditionnelles</a:t>
            </a:r>
            <a:r>
              <a:rPr sz="2100" spc="-25" dirty="0">
                <a:latin typeface="Times New Roman"/>
                <a:cs typeface="Times New Roman"/>
              </a:rPr>
              <a:t> </a:t>
            </a:r>
            <a:r>
              <a:rPr sz="2100" spc="85" dirty="0">
                <a:latin typeface="Times New Roman"/>
                <a:cs typeface="Times New Roman"/>
              </a:rPr>
              <a:t>imbriquées</a:t>
            </a:r>
            <a:endParaRPr sz="2100">
              <a:latin typeface="Times New Roman"/>
              <a:cs typeface="Times New Roman"/>
            </a:endParaRPr>
          </a:p>
          <a:p>
            <a:pPr>
              <a:lnSpc>
                <a:spcPct val="100000"/>
              </a:lnSpc>
              <a:spcBef>
                <a:spcPts val="5"/>
              </a:spcBef>
              <a:buFont typeface="Arial"/>
              <a:buChar char="•"/>
            </a:pPr>
            <a:endParaRPr sz="2200">
              <a:latin typeface="Times New Roman"/>
              <a:cs typeface="Times New Roman"/>
            </a:endParaRPr>
          </a:p>
          <a:p>
            <a:pPr marL="312420" indent="-300355">
              <a:lnSpc>
                <a:spcPct val="100000"/>
              </a:lnSpc>
              <a:buFont typeface="Arial"/>
              <a:buChar char="•"/>
              <a:tabLst>
                <a:tab pos="312420" algn="l"/>
                <a:tab pos="313055" algn="l"/>
              </a:tabLst>
            </a:pPr>
            <a:r>
              <a:rPr sz="2100" spc="35" dirty="0">
                <a:latin typeface="Times New Roman"/>
                <a:cs typeface="Times New Roman"/>
              </a:rPr>
              <a:t>Traite</a:t>
            </a:r>
            <a:r>
              <a:rPr sz="2100" spc="-25" dirty="0">
                <a:latin typeface="Times New Roman"/>
                <a:cs typeface="Times New Roman"/>
              </a:rPr>
              <a:t> </a:t>
            </a:r>
            <a:r>
              <a:rPr sz="2100" spc="65" dirty="0">
                <a:latin typeface="Times New Roman"/>
                <a:cs typeface="Times New Roman"/>
              </a:rPr>
              <a:t>juste</a:t>
            </a:r>
            <a:r>
              <a:rPr sz="2100" spc="-40" dirty="0">
                <a:latin typeface="Times New Roman"/>
                <a:cs typeface="Times New Roman"/>
              </a:rPr>
              <a:t> </a:t>
            </a:r>
            <a:r>
              <a:rPr sz="2100" spc="35" dirty="0">
                <a:latin typeface="Times New Roman"/>
                <a:cs typeface="Times New Roman"/>
              </a:rPr>
              <a:t>le</a:t>
            </a:r>
            <a:r>
              <a:rPr sz="2100" spc="-85" dirty="0">
                <a:latin typeface="Times New Roman"/>
                <a:cs typeface="Times New Roman"/>
              </a:rPr>
              <a:t> </a:t>
            </a:r>
            <a:r>
              <a:rPr sz="2100" spc="45" dirty="0">
                <a:latin typeface="Times New Roman"/>
                <a:cs typeface="Times New Roman"/>
              </a:rPr>
              <a:t>cas</a:t>
            </a:r>
            <a:r>
              <a:rPr sz="2100" spc="-95" dirty="0">
                <a:latin typeface="Times New Roman"/>
                <a:cs typeface="Times New Roman"/>
              </a:rPr>
              <a:t> </a:t>
            </a:r>
            <a:r>
              <a:rPr sz="2100" spc="90" dirty="0">
                <a:latin typeface="Times New Roman"/>
                <a:cs typeface="Times New Roman"/>
              </a:rPr>
              <a:t>qui</a:t>
            </a:r>
            <a:r>
              <a:rPr sz="2100" spc="-70" dirty="0">
                <a:latin typeface="Times New Roman"/>
                <a:cs typeface="Times New Roman"/>
              </a:rPr>
              <a:t> </a:t>
            </a:r>
            <a:r>
              <a:rPr sz="2100" spc="90" dirty="0">
                <a:latin typeface="Times New Roman"/>
                <a:cs typeface="Times New Roman"/>
              </a:rPr>
              <a:t>est</a:t>
            </a:r>
            <a:r>
              <a:rPr sz="2100" spc="-114" dirty="0">
                <a:latin typeface="Times New Roman"/>
                <a:cs typeface="Times New Roman"/>
              </a:rPr>
              <a:t> </a:t>
            </a:r>
            <a:r>
              <a:rPr sz="2100" spc="25" dirty="0">
                <a:latin typeface="Times New Roman"/>
                <a:cs typeface="Times New Roman"/>
              </a:rPr>
              <a:t>vrai</a:t>
            </a:r>
            <a:endParaRPr sz="2100">
              <a:latin typeface="Times New Roman"/>
              <a:cs typeface="Times New Roman"/>
            </a:endParaRPr>
          </a:p>
          <a:p>
            <a:pPr>
              <a:lnSpc>
                <a:spcPct val="100000"/>
              </a:lnSpc>
              <a:buFont typeface="Arial"/>
              <a:buChar char="•"/>
            </a:pPr>
            <a:endParaRPr sz="2200">
              <a:latin typeface="Times New Roman"/>
              <a:cs typeface="Times New Roman"/>
            </a:endParaRPr>
          </a:p>
          <a:p>
            <a:pPr marL="312420" indent="-300355">
              <a:lnSpc>
                <a:spcPct val="100000"/>
              </a:lnSpc>
              <a:buFont typeface="Arial"/>
              <a:buChar char="•"/>
              <a:tabLst>
                <a:tab pos="312420" algn="l"/>
                <a:tab pos="313055" algn="l"/>
              </a:tabLst>
            </a:pPr>
            <a:r>
              <a:rPr sz="2100" spc="65" dirty="0">
                <a:latin typeface="Times New Roman"/>
                <a:cs typeface="Times New Roman"/>
              </a:rPr>
              <a:t>Représenté </a:t>
            </a:r>
            <a:r>
              <a:rPr sz="2100" spc="100" dirty="0">
                <a:latin typeface="Times New Roman"/>
                <a:cs typeface="Times New Roman"/>
              </a:rPr>
              <a:t>par</a:t>
            </a:r>
            <a:r>
              <a:rPr sz="2100" spc="-380" dirty="0">
                <a:latin typeface="Times New Roman"/>
                <a:cs typeface="Times New Roman"/>
              </a:rPr>
              <a:t> </a:t>
            </a:r>
            <a:r>
              <a:rPr sz="2100" spc="35" dirty="0">
                <a:latin typeface="Times New Roman"/>
                <a:cs typeface="Times New Roman"/>
              </a:rPr>
              <a:t>le </a:t>
            </a:r>
            <a:r>
              <a:rPr sz="2100" spc="100" dirty="0">
                <a:latin typeface="Times New Roman"/>
                <a:cs typeface="Times New Roman"/>
              </a:rPr>
              <a:t>structure </a:t>
            </a:r>
            <a:r>
              <a:rPr sz="2100" spc="-50" dirty="0">
                <a:latin typeface="Times New Roman"/>
                <a:cs typeface="Times New Roman"/>
              </a:rPr>
              <a:t>: </a:t>
            </a:r>
            <a:r>
              <a:rPr sz="2100" spc="-20" dirty="0">
                <a:latin typeface="Times New Roman"/>
                <a:cs typeface="Times New Roman"/>
              </a:rPr>
              <a:t>SELON</a:t>
            </a:r>
            <a:endParaRPr sz="2100">
              <a:latin typeface="Times New Roman"/>
              <a:cs typeface="Times New Roman"/>
            </a:endParaRPr>
          </a:p>
          <a:p>
            <a:pPr>
              <a:lnSpc>
                <a:spcPct val="100000"/>
              </a:lnSpc>
              <a:spcBef>
                <a:spcPts val="5"/>
              </a:spcBef>
            </a:pPr>
            <a:endParaRPr sz="2200">
              <a:latin typeface="Times New Roman"/>
              <a:cs typeface="Times New Roman"/>
            </a:endParaRPr>
          </a:p>
          <a:p>
            <a:pPr marL="12700">
              <a:lnSpc>
                <a:spcPct val="100000"/>
              </a:lnSpc>
            </a:pPr>
            <a:r>
              <a:rPr sz="2100" b="1" spc="70" dirty="0">
                <a:latin typeface="Times New Roman"/>
                <a:cs typeface="Times New Roman"/>
              </a:rPr>
              <a:t>Syntaxe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p:txBody>
      </p:sp>
      <p:sp>
        <p:nvSpPr>
          <p:cNvPr id="4" name="object 4"/>
          <p:cNvSpPr txBox="1"/>
          <p:nvPr/>
        </p:nvSpPr>
        <p:spPr>
          <a:xfrm>
            <a:off x="554166" y="4524183"/>
            <a:ext cx="4223385" cy="2270760"/>
          </a:xfrm>
          <a:prstGeom prst="rect">
            <a:avLst/>
          </a:prstGeom>
        </p:spPr>
        <p:txBody>
          <a:bodyPr vert="horz" wrap="square" lIns="0" tIns="12700" rIns="0" bIns="0" rtlCol="0">
            <a:spAutoFit/>
          </a:bodyPr>
          <a:lstStyle/>
          <a:p>
            <a:pPr marL="12700">
              <a:lnSpc>
                <a:spcPct val="100000"/>
              </a:lnSpc>
              <a:spcBef>
                <a:spcPts val="100"/>
              </a:spcBef>
            </a:pPr>
            <a:r>
              <a:rPr sz="2100" b="1" spc="120" dirty="0">
                <a:solidFill>
                  <a:srgbClr val="FF0000"/>
                </a:solidFill>
                <a:latin typeface="Times New Roman"/>
                <a:cs typeface="Times New Roman"/>
              </a:rPr>
              <a:t>Selon </a:t>
            </a:r>
            <a:r>
              <a:rPr sz="2100" spc="75" dirty="0">
                <a:latin typeface="Times New Roman"/>
                <a:cs typeface="Times New Roman"/>
              </a:rPr>
              <a:t>sélecteur</a:t>
            </a:r>
            <a:r>
              <a:rPr sz="2100" spc="-215" dirty="0">
                <a:latin typeface="Times New Roman"/>
                <a:cs typeface="Times New Roman"/>
              </a:rPr>
              <a:t> </a:t>
            </a:r>
            <a:r>
              <a:rPr sz="2100" b="1" spc="25" dirty="0">
                <a:solidFill>
                  <a:srgbClr val="FF0000"/>
                </a:solidFill>
                <a:latin typeface="Times New Roman"/>
                <a:cs typeface="Times New Roman"/>
              </a:rPr>
              <a:t>Faire</a:t>
            </a:r>
            <a:endParaRPr sz="2100">
              <a:latin typeface="Times New Roman"/>
              <a:cs typeface="Times New Roman"/>
            </a:endParaRPr>
          </a:p>
          <a:p>
            <a:pPr marL="1080770">
              <a:lnSpc>
                <a:spcPct val="100000"/>
              </a:lnSpc>
              <a:spcBef>
                <a:spcPts val="10"/>
              </a:spcBef>
            </a:pPr>
            <a:r>
              <a:rPr sz="2100" spc="20" dirty="0">
                <a:latin typeface="Times New Roman"/>
                <a:cs typeface="Times New Roman"/>
              </a:rPr>
              <a:t>Valeur </a:t>
            </a:r>
            <a:r>
              <a:rPr sz="2100" spc="-395" dirty="0">
                <a:latin typeface="Times New Roman"/>
                <a:cs typeface="Times New Roman"/>
              </a:rPr>
              <a:t>1 </a:t>
            </a:r>
            <a:r>
              <a:rPr sz="2100" spc="-50" dirty="0">
                <a:latin typeface="Times New Roman"/>
                <a:cs typeface="Times New Roman"/>
              </a:rPr>
              <a:t>: </a:t>
            </a:r>
            <a:r>
              <a:rPr sz="2100" spc="80" dirty="0">
                <a:latin typeface="Times New Roman"/>
                <a:cs typeface="Times New Roman"/>
              </a:rPr>
              <a:t>Traitement</a:t>
            </a:r>
            <a:r>
              <a:rPr sz="2100" spc="-105" dirty="0">
                <a:latin typeface="Times New Roman"/>
                <a:cs typeface="Times New Roman"/>
              </a:rPr>
              <a:t> </a:t>
            </a:r>
            <a:r>
              <a:rPr sz="2100" spc="-395" dirty="0">
                <a:latin typeface="Times New Roman"/>
                <a:cs typeface="Times New Roman"/>
              </a:rPr>
              <a:t>1</a:t>
            </a:r>
            <a:endParaRPr sz="2100">
              <a:latin typeface="Times New Roman"/>
              <a:cs typeface="Times New Roman"/>
            </a:endParaRPr>
          </a:p>
          <a:p>
            <a:pPr marL="1080770">
              <a:lnSpc>
                <a:spcPct val="100000"/>
              </a:lnSpc>
            </a:pPr>
            <a:r>
              <a:rPr sz="2100" spc="20" dirty="0">
                <a:latin typeface="Times New Roman"/>
                <a:cs typeface="Times New Roman"/>
              </a:rPr>
              <a:t>Valeur </a:t>
            </a:r>
            <a:r>
              <a:rPr sz="2100" spc="-35" dirty="0">
                <a:latin typeface="Times New Roman"/>
                <a:cs typeface="Times New Roman"/>
              </a:rPr>
              <a:t>2 </a:t>
            </a:r>
            <a:r>
              <a:rPr sz="2100" spc="-50" dirty="0">
                <a:latin typeface="Times New Roman"/>
                <a:cs typeface="Times New Roman"/>
              </a:rPr>
              <a:t>: </a:t>
            </a:r>
            <a:r>
              <a:rPr sz="2100" spc="80" dirty="0">
                <a:latin typeface="Times New Roman"/>
                <a:cs typeface="Times New Roman"/>
              </a:rPr>
              <a:t>Traitement</a:t>
            </a:r>
            <a:r>
              <a:rPr sz="2100" spc="-80" dirty="0">
                <a:latin typeface="Times New Roman"/>
                <a:cs typeface="Times New Roman"/>
              </a:rPr>
              <a:t> </a:t>
            </a:r>
            <a:r>
              <a:rPr sz="2100" spc="-35" dirty="0">
                <a:latin typeface="Times New Roman"/>
                <a:cs typeface="Times New Roman"/>
              </a:rPr>
              <a:t>2</a:t>
            </a:r>
            <a:endParaRPr sz="2100">
              <a:latin typeface="Times New Roman"/>
              <a:cs typeface="Times New Roman"/>
            </a:endParaRPr>
          </a:p>
          <a:p>
            <a:pPr marL="1080770">
              <a:lnSpc>
                <a:spcPct val="100000"/>
              </a:lnSpc>
              <a:spcBef>
                <a:spcPts val="15"/>
              </a:spcBef>
            </a:pPr>
            <a:r>
              <a:rPr sz="2100" spc="-590" dirty="0">
                <a:latin typeface="Times New Roman"/>
                <a:cs typeface="Times New Roman"/>
              </a:rPr>
              <a:t>…</a:t>
            </a:r>
            <a:endParaRPr sz="2100">
              <a:latin typeface="Times New Roman"/>
              <a:cs typeface="Times New Roman"/>
            </a:endParaRPr>
          </a:p>
          <a:p>
            <a:pPr marL="1080770">
              <a:lnSpc>
                <a:spcPct val="100000"/>
              </a:lnSpc>
            </a:pPr>
            <a:r>
              <a:rPr sz="2100" spc="20" dirty="0">
                <a:latin typeface="Times New Roman"/>
                <a:cs typeface="Times New Roman"/>
              </a:rPr>
              <a:t>Valeur </a:t>
            </a:r>
            <a:r>
              <a:rPr sz="2100" spc="170" dirty="0">
                <a:latin typeface="Times New Roman"/>
                <a:cs typeface="Times New Roman"/>
              </a:rPr>
              <a:t>n </a:t>
            </a:r>
            <a:r>
              <a:rPr sz="2100" spc="-50" dirty="0">
                <a:latin typeface="Times New Roman"/>
                <a:cs typeface="Times New Roman"/>
              </a:rPr>
              <a:t>: </a:t>
            </a:r>
            <a:r>
              <a:rPr sz="2100" spc="80" dirty="0">
                <a:latin typeface="Times New Roman"/>
                <a:cs typeface="Times New Roman"/>
              </a:rPr>
              <a:t>Traitement</a:t>
            </a:r>
            <a:r>
              <a:rPr sz="2100" spc="-325" dirty="0">
                <a:latin typeface="Times New Roman"/>
                <a:cs typeface="Times New Roman"/>
              </a:rPr>
              <a:t> </a:t>
            </a:r>
            <a:r>
              <a:rPr sz="2100" spc="170" dirty="0">
                <a:latin typeface="Times New Roman"/>
                <a:cs typeface="Times New Roman"/>
              </a:rPr>
              <a:t>n</a:t>
            </a:r>
            <a:endParaRPr sz="2100">
              <a:latin typeface="Times New Roman"/>
              <a:cs typeface="Times New Roman"/>
            </a:endParaRPr>
          </a:p>
          <a:p>
            <a:pPr marL="1080770">
              <a:lnSpc>
                <a:spcPct val="100000"/>
              </a:lnSpc>
              <a:tabLst>
                <a:tab pos="2147570" algn="l"/>
              </a:tabLst>
            </a:pPr>
            <a:r>
              <a:rPr sz="2100" b="1" spc="120" dirty="0">
                <a:solidFill>
                  <a:srgbClr val="FF0000"/>
                </a:solidFill>
                <a:latin typeface="Times New Roman"/>
                <a:cs typeface="Times New Roman"/>
              </a:rPr>
              <a:t>Sinon	</a:t>
            </a:r>
            <a:r>
              <a:rPr sz="2100" spc="-50" dirty="0">
                <a:latin typeface="Times New Roman"/>
                <a:cs typeface="Times New Roman"/>
              </a:rPr>
              <a:t>: </a:t>
            </a:r>
            <a:r>
              <a:rPr sz="2100" spc="65" dirty="0">
                <a:latin typeface="Times New Roman"/>
                <a:cs typeface="Times New Roman"/>
              </a:rPr>
              <a:t>Autre</a:t>
            </a:r>
            <a:r>
              <a:rPr sz="2100" spc="-145" dirty="0">
                <a:latin typeface="Times New Roman"/>
                <a:cs typeface="Times New Roman"/>
              </a:rPr>
              <a:t> </a:t>
            </a:r>
            <a:r>
              <a:rPr sz="2100" spc="110" dirty="0">
                <a:latin typeface="Times New Roman"/>
                <a:cs typeface="Times New Roman"/>
              </a:rPr>
              <a:t>traitement</a:t>
            </a:r>
            <a:endParaRPr sz="2100">
              <a:latin typeface="Times New Roman"/>
              <a:cs typeface="Times New Roman"/>
            </a:endParaRPr>
          </a:p>
          <a:p>
            <a:pPr marL="12700">
              <a:lnSpc>
                <a:spcPct val="100000"/>
              </a:lnSpc>
              <a:spcBef>
                <a:spcPts val="10"/>
              </a:spcBef>
            </a:pPr>
            <a:r>
              <a:rPr sz="2100" b="1" spc="120" dirty="0">
                <a:solidFill>
                  <a:srgbClr val="FF0000"/>
                </a:solidFill>
                <a:latin typeface="Times New Roman"/>
                <a:cs typeface="Times New Roman"/>
              </a:rPr>
              <a:t>Finselon</a:t>
            </a:r>
            <a:endParaRPr sz="2100">
              <a:latin typeface="Times New Roman"/>
              <a:cs typeface="Times New Roman"/>
            </a:endParaRPr>
          </a:p>
        </p:txBody>
      </p:sp>
      <p:sp>
        <p:nvSpPr>
          <p:cNvPr id="5" name="object 5"/>
          <p:cNvSpPr txBox="1"/>
          <p:nvPr/>
        </p:nvSpPr>
        <p:spPr>
          <a:xfrm>
            <a:off x="5414266" y="4429771"/>
            <a:ext cx="3816350" cy="667385"/>
          </a:xfrm>
          <a:prstGeom prst="rect">
            <a:avLst/>
          </a:prstGeom>
        </p:spPr>
        <p:txBody>
          <a:bodyPr vert="horz" wrap="square" lIns="0" tIns="10795" rIns="0" bIns="0" rtlCol="0">
            <a:spAutoFit/>
          </a:bodyPr>
          <a:lstStyle/>
          <a:p>
            <a:pPr marL="12700" marR="5080">
              <a:lnSpc>
                <a:spcPct val="100499"/>
              </a:lnSpc>
              <a:spcBef>
                <a:spcPts val="85"/>
              </a:spcBef>
            </a:pPr>
            <a:r>
              <a:rPr sz="2100" spc="55" dirty="0">
                <a:solidFill>
                  <a:srgbClr val="FF0000"/>
                </a:solidFill>
                <a:latin typeface="Times New Roman"/>
                <a:cs typeface="Times New Roman"/>
              </a:rPr>
              <a:t>Sélecteur </a:t>
            </a:r>
            <a:r>
              <a:rPr sz="2100" spc="85" dirty="0">
                <a:latin typeface="Times New Roman"/>
                <a:cs typeface="Times New Roman"/>
              </a:rPr>
              <a:t>représente </a:t>
            </a:r>
            <a:r>
              <a:rPr sz="2100" spc="125" dirty="0">
                <a:latin typeface="Times New Roman"/>
                <a:cs typeface="Times New Roman"/>
              </a:rPr>
              <a:t>une</a:t>
            </a:r>
            <a:r>
              <a:rPr sz="2100" spc="-380" dirty="0">
                <a:latin typeface="Times New Roman"/>
                <a:cs typeface="Times New Roman"/>
              </a:rPr>
              <a:t> </a:t>
            </a:r>
            <a:r>
              <a:rPr sz="2100" spc="50" dirty="0">
                <a:latin typeface="Times New Roman"/>
                <a:cs typeface="Times New Roman"/>
              </a:rPr>
              <a:t>variable  </a:t>
            </a:r>
            <a:r>
              <a:rPr sz="2100" spc="90" dirty="0">
                <a:latin typeface="Times New Roman"/>
                <a:cs typeface="Times New Roman"/>
              </a:rPr>
              <a:t>qui</a:t>
            </a:r>
            <a:r>
              <a:rPr sz="2100" spc="-60" dirty="0">
                <a:latin typeface="Times New Roman"/>
                <a:cs typeface="Times New Roman"/>
              </a:rPr>
              <a:t> </a:t>
            </a:r>
            <a:r>
              <a:rPr sz="2100" spc="125" dirty="0">
                <a:latin typeface="Times New Roman"/>
                <a:cs typeface="Times New Roman"/>
              </a:rPr>
              <a:t>peut</a:t>
            </a:r>
            <a:r>
              <a:rPr sz="2100" spc="-100" dirty="0">
                <a:latin typeface="Times New Roman"/>
                <a:cs typeface="Times New Roman"/>
              </a:rPr>
              <a:t> </a:t>
            </a:r>
            <a:r>
              <a:rPr sz="2100" spc="25" dirty="0">
                <a:latin typeface="Times New Roman"/>
                <a:cs typeface="Times New Roman"/>
              </a:rPr>
              <a:t>avoir</a:t>
            </a:r>
            <a:r>
              <a:rPr sz="2100" spc="-120" dirty="0">
                <a:latin typeface="Times New Roman"/>
                <a:cs typeface="Times New Roman"/>
              </a:rPr>
              <a:t> </a:t>
            </a:r>
            <a:r>
              <a:rPr sz="2100" spc="75" dirty="0">
                <a:latin typeface="Times New Roman"/>
                <a:cs typeface="Times New Roman"/>
              </a:rPr>
              <a:t>plusieurs</a:t>
            </a:r>
            <a:r>
              <a:rPr sz="2100" spc="-120" dirty="0">
                <a:latin typeface="Times New Roman"/>
                <a:cs typeface="Times New Roman"/>
              </a:rPr>
              <a:t> </a:t>
            </a:r>
            <a:r>
              <a:rPr sz="2100" spc="50" dirty="0">
                <a:latin typeface="Times New Roman"/>
                <a:cs typeface="Times New Roman"/>
              </a:rPr>
              <a:t>valeurs</a:t>
            </a:r>
            <a:endParaRPr sz="2100">
              <a:latin typeface="Times New Roman"/>
              <a:cs typeface="Times New Roman"/>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1182107" y="1462480"/>
            <a:ext cx="4838700" cy="345440"/>
          </a:xfrm>
          <a:prstGeom prst="rect">
            <a:avLst/>
          </a:prstGeom>
        </p:spPr>
        <p:txBody>
          <a:bodyPr vert="horz" wrap="square" lIns="0" tIns="12700" rIns="0" bIns="0" rtlCol="0">
            <a:spAutoFit/>
          </a:bodyPr>
          <a:lstStyle/>
          <a:p>
            <a:pPr marL="12700">
              <a:lnSpc>
                <a:spcPct val="100000"/>
              </a:lnSpc>
              <a:spcBef>
                <a:spcPts val="100"/>
              </a:spcBef>
            </a:pPr>
            <a:r>
              <a:rPr sz="2100" b="1" spc="75" dirty="0">
                <a:latin typeface="Times New Roman"/>
                <a:cs typeface="Times New Roman"/>
              </a:rPr>
              <a:t>Structure</a:t>
            </a:r>
            <a:r>
              <a:rPr sz="2100" b="1" spc="-90" dirty="0">
                <a:latin typeface="Times New Roman"/>
                <a:cs typeface="Times New Roman"/>
              </a:rPr>
              <a:t> </a:t>
            </a:r>
            <a:r>
              <a:rPr sz="2100" b="1" spc="100" dirty="0">
                <a:latin typeface="Times New Roman"/>
                <a:cs typeface="Times New Roman"/>
              </a:rPr>
              <a:t>Sélective</a:t>
            </a:r>
            <a:r>
              <a:rPr sz="2100" b="1" spc="-110" dirty="0">
                <a:latin typeface="Times New Roman"/>
                <a:cs typeface="Times New Roman"/>
              </a:rPr>
              <a:t> </a:t>
            </a:r>
            <a:r>
              <a:rPr sz="2100" b="1" spc="175" dirty="0">
                <a:latin typeface="Times New Roman"/>
                <a:cs typeface="Times New Roman"/>
              </a:rPr>
              <a:t>ou</a:t>
            </a:r>
            <a:r>
              <a:rPr sz="2100" b="1" spc="-105" dirty="0">
                <a:latin typeface="Times New Roman"/>
                <a:cs typeface="Times New Roman"/>
              </a:rPr>
              <a:t> </a:t>
            </a:r>
            <a:r>
              <a:rPr sz="2100" b="1" spc="70" dirty="0">
                <a:latin typeface="Times New Roman"/>
                <a:cs typeface="Times New Roman"/>
              </a:rPr>
              <a:t>à</a:t>
            </a:r>
            <a:r>
              <a:rPr sz="2100" b="1" spc="-130" dirty="0">
                <a:latin typeface="Times New Roman"/>
                <a:cs typeface="Times New Roman"/>
              </a:rPr>
              <a:t> </a:t>
            </a:r>
            <a:r>
              <a:rPr sz="2100" b="1" spc="125" dirty="0">
                <a:latin typeface="Times New Roman"/>
                <a:cs typeface="Times New Roman"/>
              </a:rPr>
              <a:t>choix</a:t>
            </a:r>
            <a:r>
              <a:rPr sz="2100" b="1" spc="-60" dirty="0">
                <a:latin typeface="Times New Roman"/>
                <a:cs typeface="Times New Roman"/>
              </a:rPr>
              <a:t> </a:t>
            </a:r>
            <a:r>
              <a:rPr sz="2100" b="1" spc="100" dirty="0">
                <a:latin typeface="Times New Roman"/>
                <a:cs typeface="Times New Roman"/>
              </a:rPr>
              <a:t>Multiple</a:t>
            </a:r>
            <a:endParaRPr sz="2100">
              <a:latin typeface="Times New Roman"/>
              <a:cs typeface="Times New Roman"/>
            </a:endParaRPr>
          </a:p>
        </p:txBody>
      </p:sp>
      <p:sp>
        <p:nvSpPr>
          <p:cNvPr id="4" name="object 4"/>
          <p:cNvSpPr txBox="1"/>
          <p:nvPr/>
        </p:nvSpPr>
        <p:spPr>
          <a:xfrm>
            <a:off x="235767" y="2844811"/>
            <a:ext cx="1142365" cy="345440"/>
          </a:xfrm>
          <a:prstGeom prst="rect">
            <a:avLst/>
          </a:prstGeom>
        </p:spPr>
        <p:txBody>
          <a:bodyPr vert="horz" wrap="square" lIns="0" tIns="12700" rIns="0" bIns="0" rtlCol="0">
            <a:spAutoFit/>
          </a:bodyPr>
          <a:lstStyle/>
          <a:p>
            <a:pPr marL="12700">
              <a:lnSpc>
                <a:spcPct val="100000"/>
              </a:lnSpc>
              <a:spcBef>
                <a:spcPts val="100"/>
              </a:spcBef>
            </a:pPr>
            <a:r>
              <a:rPr sz="2100" spc="40" dirty="0">
                <a:latin typeface="Times New Roman"/>
                <a:cs typeface="Times New Roman"/>
              </a:rPr>
              <a:t>Exemple</a:t>
            </a:r>
            <a:r>
              <a:rPr sz="2100" spc="-120"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sp>
        <p:nvSpPr>
          <p:cNvPr id="5" name="object 5"/>
          <p:cNvSpPr txBox="1"/>
          <p:nvPr/>
        </p:nvSpPr>
        <p:spPr>
          <a:xfrm>
            <a:off x="235767" y="3486426"/>
            <a:ext cx="2974975" cy="1307465"/>
          </a:xfrm>
          <a:prstGeom prst="rect">
            <a:avLst/>
          </a:prstGeom>
        </p:spPr>
        <p:txBody>
          <a:bodyPr vert="horz" wrap="square" lIns="0" tIns="12065" rIns="0" bIns="0" rtlCol="0">
            <a:spAutoFit/>
          </a:bodyPr>
          <a:lstStyle/>
          <a:p>
            <a:pPr marL="12700" marR="5080">
              <a:lnSpc>
                <a:spcPct val="100200"/>
              </a:lnSpc>
              <a:spcBef>
                <a:spcPts val="95"/>
              </a:spcBef>
            </a:pPr>
            <a:r>
              <a:rPr sz="2100" spc="35" dirty="0">
                <a:latin typeface="Times New Roman"/>
                <a:cs typeface="Times New Roman"/>
              </a:rPr>
              <a:t>Ecrire </a:t>
            </a:r>
            <a:r>
              <a:rPr sz="2100" spc="155" dirty="0">
                <a:latin typeface="Times New Roman"/>
                <a:cs typeface="Times New Roman"/>
              </a:rPr>
              <a:t>un </a:t>
            </a:r>
            <a:r>
              <a:rPr sz="2100" spc="80" dirty="0">
                <a:latin typeface="Times New Roman"/>
                <a:cs typeface="Times New Roman"/>
              </a:rPr>
              <a:t>algorithme </a:t>
            </a:r>
            <a:r>
              <a:rPr sz="2100" spc="90" dirty="0">
                <a:latin typeface="Times New Roman"/>
                <a:cs typeface="Times New Roman"/>
              </a:rPr>
              <a:t>qui  </a:t>
            </a:r>
            <a:r>
              <a:rPr sz="2100" spc="120" dirty="0">
                <a:latin typeface="Times New Roman"/>
                <a:cs typeface="Times New Roman"/>
              </a:rPr>
              <a:t>demande</a:t>
            </a:r>
            <a:r>
              <a:rPr sz="2100" spc="-105" dirty="0">
                <a:latin typeface="Times New Roman"/>
                <a:cs typeface="Times New Roman"/>
              </a:rPr>
              <a:t> </a:t>
            </a:r>
            <a:r>
              <a:rPr sz="2100" spc="75" dirty="0">
                <a:latin typeface="Times New Roman"/>
                <a:cs typeface="Times New Roman"/>
              </a:rPr>
              <a:t>à</a:t>
            </a:r>
            <a:r>
              <a:rPr sz="2100" spc="-65" dirty="0">
                <a:latin typeface="Times New Roman"/>
                <a:cs typeface="Times New Roman"/>
              </a:rPr>
              <a:t> </a:t>
            </a:r>
            <a:r>
              <a:rPr sz="2100" spc="40" dirty="0">
                <a:latin typeface="Times New Roman"/>
                <a:cs typeface="Times New Roman"/>
              </a:rPr>
              <a:t>l’utilisateur</a:t>
            </a:r>
            <a:r>
              <a:rPr sz="2100" spc="-135" dirty="0">
                <a:latin typeface="Times New Roman"/>
                <a:cs typeface="Times New Roman"/>
              </a:rPr>
              <a:t> </a:t>
            </a:r>
            <a:r>
              <a:rPr sz="2100" spc="95" dirty="0">
                <a:latin typeface="Times New Roman"/>
                <a:cs typeface="Times New Roman"/>
              </a:rPr>
              <a:t>de  </a:t>
            </a:r>
            <a:r>
              <a:rPr sz="2100" spc="40" dirty="0">
                <a:latin typeface="Times New Roman"/>
                <a:cs typeface="Times New Roman"/>
              </a:rPr>
              <a:t>saisir </a:t>
            </a:r>
            <a:r>
              <a:rPr sz="2100" spc="155" dirty="0">
                <a:latin typeface="Times New Roman"/>
                <a:cs typeface="Times New Roman"/>
              </a:rPr>
              <a:t>un </a:t>
            </a:r>
            <a:r>
              <a:rPr sz="2100" spc="95" dirty="0">
                <a:latin typeface="Times New Roman"/>
                <a:cs typeface="Times New Roman"/>
              </a:rPr>
              <a:t>entier </a:t>
            </a:r>
            <a:r>
              <a:rPr sz="2100" spc="75" dirty="0">
                <a:latin typeface="Times New Roman"/>
                <a:cs typeface="Times New Roman"/>
              </a:rPr>
              <a:t>compris  </a:t>
            </a:r>
            <a:r>
              <a:rPr sz="2100" spc="105" dirty="0">
                <a:latin typeface="Times New Roman"/>
                <a:cs typeface="Times New Roman"/>
              </a:rPr>
              <a:t>entre </a:t>
            </a:r>
            <a:r>
              <a:rPr sz="2100" spc="-395" dirty="0">
                <a:latin typeface="Times New Roman"/>
                <a:cs typeface="Times New Roman"/>
              </a:rPr>
              <a:t>1 </a:t>
            </a:r>
            <a:r>
              <a:rPr sz="2100" spc="114" dirty="0">
                <a:latin typeface="Times New Roman"/>
                <a:cs typeface="Times New Roman"/>
              </a:rPr>
              <a:t>et</a:t>
            </a:r>
            <a:r>
              <a:rPr sz="2100" spc="-229" dirty="0">
                <a:latin typeface="Times New Roman"/>
                <a:cs typeface="Times New Roman"/>
              </a:rPr>
              <a:t> </a:t>
            </a:r>
            <a:r>
              <a:rPr sz="2100" spc="-30" dirty="0">
                <a:latin typeface="Times New Roman"/>
                <a:cs typeface="Times New Roman"/>
              </a:rPr>
              <a:t>5.</a:t>
            </a:r>
            <a:endParaRPr sz="2100">
              <a:latin typeface="Times New Roman"/>
              <a:cs typeface="Times New Roman"/>
            </a:endParaRPr>
          </a:p>
        </p:txBody>
      </p:sp>
      <p:sp>
        <p:nvSpPr>
          <p:cNvPr id="6" name="object 6"/>
          <p:cNvSpPr txBox="1"/>
          <p:nvPr/>
        </p:nvSpPr>
        <p:spPr>
          <a:xfrm>
            <a:off x="235767" y="5089617"/>
            <a:ext cx="2617470" cy="987425"/>
          </a:xfrm>
          <a:prstGeom prst="rect">
            <a:avLst/>
          </a:prstGeom>
        </p:spPr>
        <p:txBody>
          <a:bodyPr vert="horz" wrap="square" lIns="0" tIns="12065" rIns="0" bIns="0" rtlCol="0">
            <a:spAutoFit/>
          </a:bodyPr>
          <a:lstStyle/>
          <a:p>
            <a:pPr marL="12700" marR="5080">
              <a:lnSpc>
                <a:spcPct val="100200"/>
              </a:lnSpc>
              <a:spcBef>
                <a:spcPts val="95"/>
              </a:spcBef>
            </a:pPr>
            <a:r>
              <a:rPr sz="2100" spc="-10" dirty="0">
                <a:latin typeface="Times New Roman"/>
                <a:cs typeface="Times New Roman"/>
              </a:rPr>
              <a:t>Le</a:t>
            </a:r>
            <a:r>
              <a:rPr sz="2100" spc="-80" dirty="0">
                <a:latin typeface="Times New Roman"/>
                <a:cs typeface="Times New Roman"/>
              </a:rPr>
              <a:t> </a:t>
            </a:r>
            <a:r>
              <a:rPr sz="2100" spc="145" dirty="0">
                <a:latin typeface="Times New Roman"/>
                <a:cs typeface="Times New Roman"/>
              </a:rPr>
              <a:t>mot</a:t>
            </a:r>
            <a:r>
              <a:rPr sz="2100" spc="-114" dirty="0">
                <a:latin typeface="Times New Roman"/>
                <a:cs typeface="Times New Roman"/>
              </a:rPr>
              <a:t> </a:t>
            </a:r>
            <a:r>
              <a:rPr sz="2100" spc="95" dirty="0">
                <a:solidFill>
                  <a:srgbClr val="FF0000"/>
                </a:solidFill>
                <a:latin typeface="Times New Roman"/>
                <a:cs typeface="Times New Roman"/>
              </a:rPr>
              <a:t>sinon</a:t>
            </a:r>
            <a:r>
              <a:rPr sz="2100" spc="-80" dirty="0">
                <a:solidFill>
                  <a:srgbClr val="FF0000"/>
                </a:solidFill>
                <a:latin typeface="Times New Roman"/>
                <a:cs typeface="Times New Roman"/>
              </a:rPr>
              <a:t> </a:t>
            </a:r>
            <a:r>
              <a:rPr sz="2100" spc="125" dirty="0">
                <a:latin typeface="Times New Roman"/>
                <a:cs typeface="Times New Roman"/>
              </a:rPr>
              <a:t>peut</a:t>
            </a:r>
            <a:r>
              <a:rPr sz="2100" spc="-105" dirty="0">
                <a:latin typeface="Times New Roman"/>
                <a:cs typeface="Times New Roman"/>
              </a:rPr>
              <a:t> </a:t>
            </a:r>
            <a:r>
              <a:rPr sz="2100" spc="90" dirty="0">
                <a:latin typeface="Times New Roman"/>
                <a:cs typeface="Times New Roman"/>
              </a:rPr>
              <a:t>être  </a:t>
            </a:r>
            <a:r>
              <a:rPr sz="2100" spc="75" dirty="0">
                <a:latin typeface="Times New Roman"/>
                <a:cs typeface="Times New Roman"/>
              </a:rPr>
              <a:t>remplacé </a:t>
            </a:r>
            <a:r>
              <a:rPr sz="2100" spc="100" dirty="0">
                <a:latin typeface="Times New Roman"/>
                <a:cs typeface="Times New Roman"/>
              </a:rPr>
              <a:t>par </a:t>
            </a:r>
            <a:r>
              <a:rPr sz="2100" spc="35" dirty="0">
                <a:latin typeface="Times New Roman"/>
                <a:cs typeface="Times New Roman"/>
              </a:rPr>
              <a:t>le </a:t>
            </a:r>
            <a:r>
              <a:rPr sz="2100" spc="140" dirty="0">
                <a:latin typeface="Times New Roman"/>
                <a:cs typeface="Times New Roman"/>
              </a:rPr>
              <a:t>mot  </a:t>
            </a:r>
            <a:r>
              <a:rPr sz="2100" spc="100" dirty="0">
                <a:solidFill>
                  <a:srgbClr val="FF0000"/>
                </a:solidFill>
                <a:latin typeface="Times New Roman"/>
                <a:cs typeface="Times New Roman"/>
              </a:rPr>
              <a:t>Autrement</a:t>
            </a:r>
            <a:endParaRPr sz="2100">
              <a:latin typeface="Times New Roman"/>
              <a:cs typeface="Times New Roman"/>
            </a:endParaRPr>
          </a:p>
        </p:txBody>
      </p:sp>
      <p:sp>
        <p:nvSpPr>
          <p:cNvPr id="7" name="object 7"/>
          <p:cNvSpPr txBox="1"/>
          <p:nvPr/>
        </p:nvSpPr>
        <p:spPr>
          <a:xfrm>
            <a:off x="4033543" y="1997420"/>
            <a:ext cx="5649595" cy="2176780"/>
          </a:xfrm>
          <a:prstGeom prst="rect">
            <a:avLst/>
          </a:prstGeom>
        </p:spPr>
        <p:txBody>
          <a:bodyPr vert="horz" wrap="square" lIns="0" tIns="11430" rIns="0" bIns="0" rtlCol="0">
            <a:spAutoFit/>
          </a:bodyPr>
          <a:lstStyle/>
          <a:p>
            <a:pPr marL="12700" marR="3443604">
              <a:lnSpc>
                <a:spcPct val="101000"/>
              </a:lnSpc>
              <a:spcBef>
                <a:spcPts val="90"/>
              </a:spcBef>
            </a:pPr>
            <a:r>
              <a:rPr sz="2000" spc="65" dirty="0">
                <a:latin typeface="Times New Roman"/>
                <a:cs typeface="Times New Roman"/>
              </a:rPr>
              <a:t>Algorithme</a:t>
            </a:r>
            <a:r>
              <a:rPr sz="2000" spc="-95" dirty="0">
                <a:latin typeface="Times New Roman"/>
                <a:cs typeface="Times New Roman"/>
              </a:rPr>
              <a:t> </a:t>
            </a:r>
            <a:r>
              <a:rPr sz="2000" spc="30" dirty="0">
                <a:latin typeface="Times New Roman"/>
                <a:cs typeface="Times New Roman"/>
              </a:rPr>
              <a:t>Chiffres  Variables</a:t>
            </a:r>
            <a:endParaRPr sz="2000">
              <a:latin typeface="Times New Roman"/>
              <a:cs typeface="Times New Roman"/>
            </a:endParaRPr>
          </a:p>
          <a:p>
            <a:pPr marL="12700" marR="3923029" indent="447675">
              <a:lnSpc>
                <a:spcPct val="100499"/>
              </a:lnSpc>
              <a:spcBef>
                <a:spcPts val="10"/>
              </a:spcBef>
            </a:pPr>
            <a:r>
              <a:rPr sz="2000" spc="130" dirty="0">
                <a:latin typeface="Times New Roman"/>
                <a:cs typeface="Times New Roman"/>
              </a:rPr>
              <a:t>nbr </a:t>
            </a:r>
            <a:r>
              <a:rPr sz="2000" spc="-40" dirty="0">
                <a:latin typeface="Times New Roman"/>
                <a:cs typeface="Times New Roman"/>
              </a:rPr>
              <a:t>:</a:t>
            </a:r>
            <a:r>
              <a:rPr sz="2000" spc="-254" dirty="0">
                <a:latin typeface="Times New Roman"/>
                <a:cs typeface="Times New Roman"/>
              </a:rPr>
              <a:t> </a:t>
            </a:r>
            <a:r>
              <a:rPr sz="2000" spc="75" dirty="0">
                <a:latin typeface="Times New Roman"/>
                <a:cs typeface="Times New Roman"/>
              </a:rPr>
              <a:t>Entier  </a:t>
            </a:r>
            <a:r>
              <a:rPr sz="2000" spc="110" dirty="0">
                <a:latin typeface="Times New Roman"/>
                <a:cs typeface="Times New Roman"/>
              </a:rPr>
              <a:t>Début</a:t>
            </a:r>
            <a:endParaRPr sz="2000">
              <a:latin typeface="Times New Roman"/>
              <a:cs typeface="Times New Roman"/>
            </a:endParaRPr>
          </a:p>
          <a:p>
            <a:pPr marL="12700" marR="5080" indent="380365">
              <a:lnSpc>
                <a:spcPct val="100499"/>
              </a:lnSpc>
              <a:spcBef>
                <a:spcPts val="15"/>
              </a:spcBef>
            </a:pPr>
            <a:r>
              <a:rPr sz="2000" spc="35" dirty="0">
                <a:latin typeface="Times New Roman"/>
                <a:cs typeface="Times New Roman"/>
              </a:rPr>
              <a:t>Afficher(‘Entrer</a:t>
            </a:r>
            <a:r>
              <a:rPr sz="2000" spc="-65" dirty="0">
                <a:latin typeface="Times New Roman"/>
                <a:cs typeface="Times New Roman"/>
              </a:rPr>
              <a:t> </a:t>
            </a:r>
            <a:r>
              <a:rPr sz="2000" spc="160" dirty="0">
                <a:latin typeface="Times New Roman"/>
                <a:cs typeface="Times New Roman"/>
              </a:rPr>
              <a:t>un</a:t>
            </a:r>
            <a:r>
              <a:rPr sz="2000" spc="-85" dirty="0">
                <a:latin typeface="Times New Roman"/>
                <a:cs typeface="Times New Roman"/>
              </a:rPr>
              <a:t> </a:t>
            </a:r>
            <a:r>
              <a:rPr sz="2000" spc="95" dirty="0">
                <a:latin typeface="Times New Roman"/>
                <a:cs typeface="Times New Roman"/>
              </a:rPr>
              <a:t>entier</a:t>
            </a:r>
            <a:r>
              <a:rPr sz="2000" spc="-105" dirty="0">
                <a:latin typeface="Times New Roman"/>
                <a:cs typeface="Times New Roman"/>
              </a:rPr>
              <a:t> </a:t>
            </a:r>
            <a:r>
              <a:rPr sz="2000" spc="80" dirty="0">
                <a:latin typeface="Times New Roman"/>
                <a:cs typeface="Times New Roman"/>
              </a:rPr>
              <a:t>compris</a:t>
            </a:r>
            <a:r>
              <a:rPr sz="2000" spc="-105" dirty="0">
                <a:latin typeface="Times New Roman"/>
                <a:cs typeface="Times New Roman"/>
              </a:rPr>
              <a:t> </a:t>
            </a:r>
            <a:r>
              <a:rPr sz="2000" spc="105" dirty="0">
                <a:latin typeface="Times New Roman"/>
                <a:cs typeface="Times New Roman"/>
              </a:rPr>
              <a:t>entre</a:t>
            </a:r>
            <a:r>
              <a:rPr sz="2000" spc="-35" dirty="0">
                <a:latin typeface="Times New Roman"/>
                <a:cs typeface="Times New Roman"/>
              </a:rPr>
              <a:t> </a:t>
            </a:r>
            <a:r>
              <a:rPr sz="2000" spc="-370" dirty="0">
                <a:latin typeface="Times New Roman"/>
                <a:cs typeface="Times New Roman"/>
              </a:rPr>
              <a:t>1</a:t>
            </a:r>
            <a:r>
              <a:rPr sz="2000" spc="-305" dirty="0">
                <a:latin typeface="Times New Roman"/>
                <a:cs typeface="Times New Roman"/>
              </a:rPr>
              <a:t> </a:t>
            </a:r>
            <a:r>
              <a:rPr sz="2000" spc="114" dirty="0">
                <a:latin typeface="Times New Roman"/>
                <a:cs typeface="Times New Roman"/>
              </a:rPr>
              <a:t>et</a:t>
            </a:r>
            <a:r>
              <a:rPr sz="2000" spc="-40" dirty="0">
                <a:latin typeface="Times New Roman"/>
                <a:cs typeface="Times New Roman"/>
              </a:rPr>
              <a:t> 5:</a:t>
            </a:r>
            <a:r>
              <a:rPr sz="2000" spc="-10" dirty="0">
                <a:latin typeface="Times New Roman"/>
                <a:cs typeface="Times New Roman"/>
              </a:rPr>
              <a:t> </a:t>
            </a:r>
            <a:r>
              <a:rPr sz="2000" spc="-85" dirty="0">
                <a:latin typeface="Times New Roman"/>
                <a:cs typeface="Times New Roman"/>
              </a:rPr>
              <a:t>‘)  </a:t>
            </a:r>
            <a:r>
              <a:rPr sz="2000" spc="65" dirty="0">
                <a:latin typeface="Times New Roman"/>
                <a:cs typeface="Times New Roman"/>
              </a:rPr>
              <a:t>Saisir(nbr)</a:t>
            </a:r>
            <a:endParaRPr sz="2000">
              <a:latin typeface="Times New Roman"/>
              <a:cs typeface="Times New Roman"/>
            </a:endParaRPr>
          </a:p>
          <a:p>
            <a:pPr marL="396240">
              <a:lnSpc>
                <a:spcPct val="100000"/>
              </a:lnSpc>
              <a:spcBef>
                <a:spcPts val="25"/>
              </a:spcBef>
            </a:pPr>
            <a:r>
              <a:rPr sz="2000" spc="50" dirty="0">
                <a:latin typeface="Times New Roman"/>
                <a:cs typeface="Times New Roman"/>
              </a:rPr>
              <a:t>Selon </a:t>
            </a:r>
            <a:r>
              <a:rPr sz="2000" spc="130" dirty="0">
                <a:latin typeface="Times New Roman"/>
                <a:cs typeface="Times New Roman"/>
              </a:rPr>
              <a:t>nbr</a:t>
            </a:r>
            <a:r>
              <a:rPr sz="2000" spc="-145" dirty="0">
                <a:latin typeface="Times New Roman"/>
                <a:cs typeface="Times New Roman"/>
              </a:rPr>
              <a:t> </a:t>
            </a:r>
            <a:r>
              <a:rPr sz="2000" spc="30" dirty="0">
                <a:latin typeface="Times New Roman"/>
                <a:cs typeface="Times New Roman"/>
              </a:rPr>
              <a:t>Faire</a:t>
            </a:r>
            <a:endParaRPr sz="2000">
              <a:latin typeface="Times New Roman"/>
              <a:cs typeface="Times New Roman"/>
            </a:endParaRPr>
          </a:p>
        </p:txBody>
      </p:sp>
      <p:sp>
        <p:nvSpPr>
          <p:cNvPr id="8" name="object 8"/>
          <p:cNvSpPr txBox="1"/>
          <p:nvPr/>
        </p:nvSpPr>
        <p:spPr>
          <a:xfrm>
            <a:off x="4737629" y="4149307"/>
            <a:ext cx="161290" cy="1561465"/>
          </a:xfrm>
          <a:prstGeom prst="rect">
            <a:avLst/>
          </a:prstGeom>
        </p:spPr>
        <p:txBody>
          <a:bodyPr vert="horz" wrap="square" lIns="0" tIns="14604" rIns="0" bIns="0" rtlCol="0">
            <a:spAutoFit/>
          </a:bodyPr>
          <a:lstStyle/>
          <a:p>
            <a:pPr marL="12700">
              <a:lnSpc>
                <a:spcPct val="100000"/>
              </a:lnSpc>
              <a:spcBef>
                <a:spcPts val="114"/>
              </a:spcBef>
            </a:pPr>
            <a:r>
              <a:rPr sz="2000" spc="-370" dirty="0">
                <a:latin typeface="Times New Roman"/>
                <a:cs typeface="Times New Roman"/>
              </a:rPr>
              <a:t>1</a:t>
            </a:r>
            <a:endParaRPr sz="2000">
              <a:latin typeface="Times New Roman"/>
              <a:cs typeface="Times New Roman"/>
            </a:endParaRPr>
          </a:p>
          <a:p>
            <a:pPr marL="12700">
              <a:lnSpc>
                <a:spcPct val="100000"/>
              </a:lnSpc>
              <a:spcBef>
                <a:spcPts val="10"/>
              </a:spcBef>
            </a:pPr>
            <a:r>
              <a:rPr sz="2000" spc="-25" dirty="0">
                <a:latin typeface="Times New Roman"/>
                <a:cs typeface="Times New Roman"/>
              </a:rPr>
              <a:t>2</a:t>
            </a:r>
            <a:endParaRPr sz="2000">
              <a:latin typeface="Times New Roman"/>
              <a:cs typeface="Times New Roman"/>
            </a:endParaRPr>
          </a:p>
          <a:p>
            <a:pPr marL="12700">
              <a:lnSpc>
                <a:spcPct val="100000"/>
              </a:lnSpc>
              <a:spcBef>
                <a:spcPts val="25"/>
              </a:spcBef>
            </a:pPr>
            <a:r>
              <a:rPr sz="2000" spc="-80" dirty="0">
                <a:latin typeface="Times New Roman"/>
                <a:cs typeface="Times New Roman"/>
              </a:rPr>
              <a:t>3</a:t>
            </a:r>
            <a:endParaRPr sz="2000">
              <a:latin typeface="Times New Roman"/>
              <a:cs typeface="Times New Roman"/>
            </a:endParaRPr>
          </a:p>
          <a:p>
            <a:pPr marL="12700">
              <a:lnSpc>
                <a:spcPct val="100000"/>
              </a:lnSpc>
              <a:spcBef>
                <a:spcPts val="25"/>
              </a:spcBef>
            </a:pPr>
            <a:r>
              <a:rPr sz="2000" spc="70" dirty="0">
                <a:latin typeface="Times New Roman"/>
                <a:cs typeface="Times New Roman"/>
              </a:rPr>
              <a:t>4</a:t>
            </a:r>
            <a:endParaRPr sz="2000">
              <a:latin typeface="Times New Roman"/>
              <a:cs typeface="Times New Roman"/>
            </a:endParaRPr>
          </a:p>
          <a:p>
            <a:pPr marL="12700">
              <a:lnSpc>
                <a:spcPct val="100000"/>
              </a:lnSpc>
              <a:spcBef>
                <a:spcPts val="10"/>
              </a:spcBef>
            </a:pPr>
            <a:r>
              <a:rPr sz="2000" spc="-45" dirty="0">
                <a:latin typeface="Times New Roman"/>
                <a:cs typeface="Times New Roman"/>
              </a:rPr>
              <a:t>5</a:t>
            </a:r>
            <a:endParaRPr sz="2000">
              <a:latin typeface="Times New Roman"/>
              <a:cs typeface="Times New Roman"/>
            </a:endParaRPr>
          </a:p>
        </p:txBody>
      </p:sp>
      <p:sp>
        <p:nvSpPr>
          <p:cNvPr id="9" name="object 9"/>
          <p:cNvSpPr txBox="1"/>
          <p:nvPr/>
        </p:nvSpPr>
        <p:spPr>
          <a:xfrm>
            <a:off x="5495481" y="4149307"/>
            <a:ext cx="2621280" cy="1561465"/>
          </a:xfrm>
          <a:prstGeom prst="rect">
            <a:avLst/>
          </a:prstGeom>
        </p:spPr>
        <p:txBody>
          <a:bodyPr vert="horz" wrap="square" lIns="0" tIns="14604" rIns="0" bIns="0" rtlCol="0">
            <a:spAutoFit/>
          </a:bodyPr>
          <a:lstStyle/>
          <a:p>
            <a:pPr marL="40640">
              <a:lnSpc>
                <a:spcPct val="100000"/>
              </a:lnSpc>
              <a:spcBef>
                <a:spcPts val="114"/>
              </a:spcBef>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85" dirty="0">
                <a:latin typeface="Times New Roman"/>
                <a:cs typeface="Times New Roman"/>
              </a:rPr>
              <a:t>Un </a:t>
            </a:r>
            <a:r>
              <a:rPr sz="2000" spc="-250" dirty="0">
                <a:latin typeface="Times New Roman"/>
                <a:cs typeface="Times New Roman"/>
              </a:rPr>
              <a:t>’’</a:t>
            </a:r>
            <a:r>
              <a:rPr sz="2000" spc="-245"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7780">
              <a:lnSpc>
                <a:spcPct val="100000"/>
              </a:lnSpc>
              <a:spcBef>
                <a:spcPts val="10"/>
              </a:spcBef>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60" dirty="0">
                <a:latin typeface="Times New Roman"/>
                <a:cs typeface="Times New Roman"/>
              </a:rPr>
              <a:t>Deux </a:t>
            </a:r>
            <a:r>
              <a:rPr sz="2000" spc="-250" dirty="0">
                <a:latin typeface="Times New Roman"/>
                <a:cs typeface="Times New Roman"/>
              </a:rPr>
              <a:t>’’</a:t>
            </a:r>
            <a:r>
              <a:rPr sz="2000" spc="-240"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2700">
              <a:lnSpc>
                <a:spcPct val="100000"/>
              </a:lnSpc>
              <a:spcBef>
                <a:spcPts val="25"/>
              </a:spcBef>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20" dirty="0">
                <a:latin typeface="Times New Roman"/>
                <a:cs typeface="Times New Roman"/>
              </a:rPr>
              <a:t>Trois </a:t>
            </a:r>
            <a:r>
              <a:rPr sz="2000" spc="-260" dirty="0">
                <a:latin typeface="Times New Roman"/>
                <a:cs typeface="Times New Roman"/>
              </a:rPr>
              <a:t>‘’</a:t>
            </a:r>
            <a:r>
              <a:rPr sz="2000" spc="-229"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33020">
              <a:lnSpc>
                <a:spcPct val="100000"/>
              </a:lnSpc>
              <a:spcBef>
                <a:spcPts val="25"/>
              </a:spcBef>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114" dirty="0">
                <a:latin typeface="Times New Roman"/>
                <a:cs typeface="Times New Roman"/>
              </a:rPr>
              <a:t>Quatre </a:t>
            </a:r>
            <a:r>
              <a:rPr sz="2000" spc="-260" dirty="0">
                <a:latin typeface="Times New Roman"/>
                <a:cs typeface="Times New Roman"/>
              </a:rPr>
              <a:t>’’</a:t>
            </a:r>
            <a:r>
              <a:rPr sz="2000" spc="-285"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7780">
              <a:lnSpc>
                <a:spcPct val="100000"/>
              </a:lnSpc>
              <a:spcBef>
                <a:spcPts val="10"/>
              </a:spcBef>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60" dirty="0">
                <a:latin typeface="Times New Roman"/>
                <a:cs typeface="Times New Roman"/>
              </a:rPr>
              <a:t>‘’ </a:t>
            </a:r>
            <a:r>
              <a:rPr sz="2000" spc="-45" dirty="0">
                <a:latin typeface="Times New Roman"/>
                <a:cs typeface="Times New Roman"/>
              </a:rPr>
              <a:t>Cinq’’</a:t>
            </a:r>
            <a:r>
              <a:rPr sz="2000" spc="-75" dirty="0">
                <a:latin typeface="Times New Roman"/>
                <a:cs typeface="Times New Roman"/>
              </a:rPr>
              <a:t> </a:t>
            </a:r>
            <a:r>
              <a:rPr sz="2000" spc="75" dirty="0">
                <a:latin typeface="Times New Roman"/>
                <a:cs typeface="Times New Roman"/>
              </a:rPr>
              <a:t>)</a:t>
            </a:r>
            <a:endParaRPr sz="2000">
              <a:latin typeface="Times New Roman"/>
              <a:cs typeface="Times New Roman"/>
            </a:endParaRPr>
          </a:p>
        </p:txBody>
      </p:sp>
      <p:sp>
        <p:nvSpPr>
          <p:cNvPr id="10" name="object 10"/>
          <p:cNvSpPr txBox="1"/>
          <p:nvPr/>
        </p:nvSpPr>
        <p:spPr>
          <a:xfrm>
            <a:off x="4417590" y="5685494"/>
            <a:ext cx="6157595" cy="640715"/>
          </a:xfrm>
          <a:prstGeom prst="rect">
            <a:avLst/>
          </a:prstGeom>
        </p:spPr>
        <p:txBody>
          <a:bodyPr vert="horz" wrap="square" lIns="0" tIns="11430" rIns="0" bIns="0" rtlCol="0">
            <a:spAutoFit/>
          </a:bodyPr>
          <a:lstStyle/>
          <a:p>
            <a:pPr marL="12700" marR="5080" indent="320040">
              <a:lnSpc>
                <a:spcPct val="101000"/>
              </a:lnSpc>
              <a:spcBef>
                <a:spcPts val="90"/>
              </a:spcBef>
            </a:pPr>
            <a:r>
              <a:rPr sz="2000" spc="70" dirty="0">
                <a:solidFill>
                  <a:srgbClr val="FF0000"/>
                </a:solidFill>
                <a:latin typeface="Times New Roman"/>
                <a:cs typeface="Times New Roman"/>
              </a:rPr>
              <a:t>Sinon</a:t>
            </a:r>
            <a:r>
              <a:rPr sz="2000" spc="-40" dirty="0">
                <a:solidFill>
                  <a:srgbClr val="FF0000"/>
                </a:solidFill>
                <a:latin typeface="Times New Roman"/>
                <a:cs typeface="Times New Roman"/>
              </a:rPr>
              <a:t> </a:t>
            </a:r>
            <a:r>
              <a:rPr sz="2000" spc="-40" dirty="0">
                <a:latin typeface="Times New Roman"/>
                <a:cs typeface="Times New Roman"/>
              </a:rPr>
              <a:t>:</a:t>
            </a:r>
            <a:r>
              <a:rPr sz="2000" spc="25" dirty="0">
                <a:latin typeface="Times New Roman"/>
                <a:cs typeface="Times New Roman"/>
              </a:rPr>
              <a:t> </a:t>
            </a:r>
            <a:r>
              <a:rPr sz="2000" spc="30" dirty="0">
                <a:latin typeface="Times New Roman"/>
                <a:cs typeface="Times New Roman"/>
              </a:rPr>
              <a:t>Afficher</a:t>
            </a:r>
            <a:r>
              <a:rPr sz="2000" spc="-60" dirty="0">
                <a:latin typeface="Times New Roman"/>
                <a:cs typeface="Times New Roman"/>
              </a:rPr>
              <a:t> </a:t>
            </a:r>
            <a:r>
              <a:rPr sz="2000" spc="75" dirty="0">
                <a:latin typeface="Times New Roman"/>
                <a:cs typeface="Times New Roman"/>
              </a:rPr>
              <a:t>(</a:t>
            </a:r>
            <a:r>
              <a:rPr sz="2000" spc="10" dirty="0">
                <a:latin typeface="Times New Roman"/>
                <a:cs typeface="Times New Roman"/>
              </a:rPr>
              <a:t> </a:t>
            </a:r>
            <a:r>
              <a:rPr sz="2000" spc="-250" dirty="0">
                <a:latin typeface="Times New Roman"/>
                <a:cs typeface="Times New Roman"/>
              </a:rPr>
              <a:t>‘’</a:t>
            </a:r>
            <a:r>
              <a:rPr sz="2000" spc="-55" dirty="0">
                <a:latin typeface="Times New Roman"/>
                <a:cs typeface="Times New Roman"/>
              </a:rPr>
              <a:t> </a:t>
            </a:r>
            <a:r>
              <a:rPr sz="2000" spc="5" dirty="0">
                <a:latin typeface="Times New Roman"/>
                <a:cs typeface="Times New Roman"/>
              </a:rPr>
              <a:t>Vous</a:t>
            </a:r>
            <a:r>
              <a:rPr sz="2000" spc="-85" dirty="0">
                <a:latin typeface="Times New Roman"/>
                <a:cs typeface="Times New Roman"/>
              </a:rPr>
              <a:t> </a:t>
            </a:r>
            <a:r>
              <a:rPr sz="2000" spc="20" dirty="0">
                <a:latin typeface="Times New Roman"/>
                <a:cs typeface="Times New Roman"/>
              </a:rPr>
              <a:t>avez</a:t>
            </a:r>
            <a:r>
              <a:rPr sz="2000" spc="-75" dirty="0">
                <a:latin typeface="Times New Roman"/>
                <a:cs typeface="Times New Roman"/>
              </a:rPr>
              <a:t> </a:t>
            </a:r>
            <a:r>
              <a:rPr sz="2000" spc="105" dirty="0">
                <a:latin typeface="Times New Roman"/>
                <a:cs typeface="Times New Roman"/>
              </a:rPr>
              <a:t>entré</a:t>
            </a:r>
            <a:r>
              <a:rPr sz="2000" spc="-70" dirty="0">
                <a:latin typeface="Times New Roman"/>
                <a:cs typeface="Times New Roman"/>
              </a:rPr>
              <a:t> </a:t>
            </a:r>
            <a:r>
              <a:rPr sz="2000" spc="160" dirty="0">
                <a:latin typeface="Times New Roman"/>
                <a:cs typeface="Times New Roman"/>
              </a:rPr>
              <a:t>un</a:t>
            </a:r>
            <a:r>
              <a:rPr sz="2000" spc="-85" dirty="0">
                <a:latin typeface="Times New Roman"/>
                <a:cs typeface="Times New Roman"/>
              </a:rPr>
              <a:t> </a:t>
            </a:r>
            <a:r>
              <a:rPr sz="2000" spc="105" dirty="0">
                <a:latin typeface="Times New Roman"/>
                <a:cs typeface="Times New Roman"/>
              </a:rPr>
              <a:t>autre</a:t>
            </a:r>
            <a:r>
              <a:rPr sz="2000" spc="-110" dirty="0">
                <a:latin typeface="Times New Roman"/>
                <a:cs typeface="Times New Roman"/>
              </a:rPr>
              <a:t> </a:t>
            </a:r>
            <a:r>
              <a:rPr sz="2000" spc="-15" dirty="0">
                <a:latin typeface="Times New Roman"/>
                <a:cs typeface="Times New Roman"/>
              </a:rPr>
              <a:t>chiffre’’)  </a:t>
            </a:r>
            <a:r>
              <a:rPr sz="2000" spc="60" dirty="0">
                <a:latin typeface="Times New Roman"/>
                <a:cs typeface="Times New Roman"/>
              </a:rPr>
              <a:t>Finselon</a:t>
            </a:r>
            <a:endParaRPr sz="2000">
              <a:latin typeface="Times New Roman"/>
              <a:cs typeface="Times New Roman"/>
            </a:endParaRPr>
          </a:p>
        </p:txBody>
      </p:sp>
      <p:sp>
        <p:nvSpPr>
          <p:cNvPr id="11" name="object 11"/>
          <p:cNvSpPr txBox="1"/>
          <p:nvPr/>
        </p:nvSpPr>
        <p:spPr>
          <a:xfrm>
            <a:off x="4033543" y="6299694"/>
            <a:ext cx="384810" cy="332740"/>
          </a:xfrm>
          <a:prstGeom prst="rect">
            <a:avLst/>
          </a:prstGeom>
        </p:spPr>
        <p:txBody>
          <a:bodyPr vert="horz" wrap="square" lIns="0" tIns="14604" rIns="0" bIns="0" rtlCol="0">
            <a:spAutoFit/>
          </a:bodyPr>
          <a:lstStyle/>
          <a:p>
            <a:pPr marL="12700">
              <a:lnSpc>
                <a:spcPct val="100000"/>
              </a:lnSpc>
              <a:spcBef>
                <a:spcPts val="114"/>
              </a:spcBef>
            </a:pPr>
            <a:r>
              <a:rPr sz="2000" spc="-50" dirty="0">
                <a:latin typeface="Times New Roman"/>
                <a:cs typeface="Times New Roman"/>
              </a:rPr>
              <a:t>F</a:t>
            </a:r>
            <a:r>
              <a:rPr sz="2000" spc="25" dirty="0">
                <a:latin typeface="Times New Roman"/>
                <a:cs typeface="Times New Roman"/>
              </a:rPr>
              <a:t>i</a:t>
            </a:r>
            <a:r>
              <a:rPr sz="2000" spc="170" dirty="0">
                <a:latin typeface="Times New Roman"/>
                <a:cs typeface="Times New Roman"/>
              </a:rPr>
              <a:t>n</a:t>
            </a:r>
            <a:endParaRPr sz="2000">
              <a:latin typeface="Times New Roman"/>
              <a:cs typeface="Times New Roman"/>
            </a:endParaRPr>
          </a:p>
        </p:txBody>
      </p:sp>
      <p:grpSp>
        <p:nvGrpSpPr>
          <p:cNvPr id="12" name="object 12"/>
          <p:cNvGrpSpPr/>
          <p:nvPr/>
        </p:nvGrpSpPr>
        <p:grpSpPr>
          <a:xfrm>
            <a:off x="1800605" y="1856232"/>
            <a:ext cx="3676650" cy="4933315"/>
            <a:chOff x="1800605" y="1856232"/>
            <a:chExt cx="3676650" cy="4933315"/>
          </a:xfrm>
        </p:grpSpPr>
        <p:sp>
          <p:nvSpPr>
            <p:cNvPr id="13" name="object 13"/>
            <p:cNvSpPr/>
            <p:nvPr/>
          </p:nvSpPr>
          <p:spPr>
            <a:xfrm>
              <a:off x="3387852" y="1856232"/>
              <a:ext cx="0" cy="4933315"/>
            </a:xfrm>
            <a:custGeom>
              <a:avLst/>
              <a:gdLst/>
              <a:ahLst/>
              <a:cxnLst/>
              <a:rect l="l" t="t" r="r" b="b"/>
              <a:pathLst>
                <a:path h="4933315">
                  <a:moveTo>
                    <a:pt x="0" y="0"/>
                  </a:moveTo>
                  <a:lnTo>
                    <a:pt x="0" y="4933187"/>
                  </a:lnTo>
                </a:path>
              </a:pathLst>
            </a:custGeom>
            <a:ln w="7620">
              <a:solidFill>
                <a:srgbClr val="89BF1C"/>
              </a:solidFill>
            </a:ln>
          </p:spPr>
          <p:txBody>
            <a:bodyPr wrap="square" lIns="0" tIns="0" rIns="0" bIns="0" rtlCol="0"/>
            <a:lstStyle/>
            <a:p>
              <a:endParaRPr/>
            </a:p>
          </p:txBody>
        </p:sp>
        <p:sp>
          <p:nvSpPr>
            <p:cNvPr id="14" name="object 14"/>
            <p:cNvSpPr/>
            <p:nvPr/>
          </p:nvSpPr>
          <p:spPr>
            <a:xfrm>
              <a:off x="4524755" y="5739384"/>
              <a:ext cx="948055" cy="253365"/>
            </a:xfrm>
            <a:custGeom>
              <a:avLst/>
              <a:gdLst/>
              <a:ahLst/>
              <a:cxnLst/>
              <a:rect l="l" t="t" r="r" b="b"/>
              <a:pathLst>
                <a:path w="948054" h="253364">
                  <a:moveTo>
                    <a:pt x="0" y="126492"/>
                  </a:moveTo>
                  <a:lnTo>
                    <a:pt x="20161" y="89870"/>
                  </a:lnTo>
                  <a:lnTo>
                    <a:pt x="76651" y="57507"/>
                  </a:lnTo>
                  <a:lnTo>
                    <a:pt x="116647" y="43404"/>
                  </a:lnTo>
                  <a:lnTo>
                    <a:pt x="163479" y="30943"/>
                  </a:lnTo>
                  <a:lnTo>
                    <a:pt x="216397" y="20316"/>
                  </a:lnTo>
                  <a:lnTo>
                    <a:pt x="274654" y="11716"/>
                  </a:lnTo>
                  <a:lnTo>
                    <a:pt x="337500" y="5335"/>
                  </a:lnTo>
                  <a:lnTo>
                    <a:pt x="404186" y="1365"/>
                  </a:lnTo>
                  <a:lnTo>
                    <a:pt x="473964" y="0"/>
                  </a:lnTo>
                  <a:lnTo>
                    <a:pt x="544085" y="1365"/>
                  </a:lnTo>
                  <a:lnTo>
                    <a:pt x="610984" y="5335"/>
                  </a:lnTo>
                  <a:lnTo>
                    <a:pt x="673933" y="11716"/>
                  </a:lnTo>
                  <a:lnTo>
                    <a:pt x="732203" y="20316"/>
                  </a:lnTo>
                  <a:lnTo>
                    <a:pt x="785067" y="30943"/>
                  </a:lnTo>
                  <a:lnTo>
                    <a:pt x="831795" y="43404"/>
                  </a:lnTo>
                  <a:lnTo>
                    <a:pt x="871661" y="57507"/>
                  </a:lnTo>
                  <a:lnTo>
                    <a:pt x="927890" y="89870"/>
                  </a:lnTo>
                  <a:lnTo>
                    <a:pt x="947928" y="126492"/>
                  </a:lnTo>
                  <a:lnTo>
                    <a:pt x="942797" y="145239"/>
                  </a:lnTo>
                  <a:lnTo>
                    <a:pt x="903935" y="179923"/>
                  </a:lnTo>
                  <a:lnTo>
                    <a:pt x="831795" y="209579"/>
                  </a:lnTo>
                  <a:lnTo>
                    <a:pt x="785067" y="222040"/>
                  </a:lnTo>
                  <a:lnTo>
                    <a:pt x="732203" y="232667"/>
                  </a:lnTo>
                  <a:lnTo>
                    <a:pt x="673933" y="241267"/>
                  </a:lnTo>
                  <a:lnTo>
                    <a:pt x="610984" y="247648"/>
                  </a:lnTo>
                  <a:lnTo>
                    <a:pt x="544085" y="251618"/>
                  </a:lnTo>
                  <a:lnTo>
                    <a:pt x="473964" y="252984"/>
                  </a:lnTo>
                  <a:lnTo>
                    <a:pt x="404186" y="251618"/>
                  </a:lnTo>
                  <a:lnTo>
                    <a:pt x="337500" y="247648"/>
                  </a:lnTo>
                  <a:lnTo>
                    <a:pt x="274654" y="241267"/>
                  </a:lnTo>
                  <a:lnTo>
                    <a:pt x="216397" y="232667"/>
                  </a:lnTo>
                  <a:lnTo>
                    <a:pt x="163479" y="222040"/>
                  </a:lnTo>
                  <a:lnTo>
                    <a:pt x="116647" y="209579"/>
                  </a:lnTo>
                  <a:lnTo>
                    <a:pt x="76651" y="195476"/>
                  </a:lnTo>
                  <a:lnTo>
                    <a:pt x="20161" y="163113"/>
                  </a:lnTo>
                  <a:lnTo>
                    <a:pt x="0" y="126492"/>
                  </a:lnTo>
                </a:path>
              </a:pathLst>
            </a:custGeom>
            <a:ln w="9144">
              <a:solidFill>
                <a:srgbClr val="F2360F"/>
              </a:solidFill>
            </a:ln>
          </p:spPr>
          <p:txBody>
            <a:bodyPr wrap="square" lIns="0" tIns="0" rIns="0" bIns="0" rtlCol="0"/>
            <a:lstStyle/>
            <a:p>
              <a:endParaRPr/>
            </a:p>
          </p:txBody>
        </p:sp>
        <p:sp>
          <p:nvSpPr>
            <p:cNvPr id="15" name="object 15"/>
            <p:cNvSpPr/>
            <p:nvPr/>
          </p:nvSpPr>
          <p:spPr>
            <a:xfrm>
              <a:off x="1808987" y="5865876"/>
              <a:ext cx="2715895" cy="127000"/>
            </a:xfrm>
            <a:custGeom>
              <a:avLst/>
              <a:gdLst/>
              <a:ahLst/>
              <a:cxnLst/>
              <a:rect l="l" t="t" r="r" b="b"/>
              <a:pathLst>
                <a:path w="2715895" h="127000">
                  <a:moveTo>
                    <a:pt x="0" y="126492"/>
                  </a:moveTo>
                  <a:lnTo>
                    <a:pt x="2715768" y="0"/>
                  </a:lnTo>
                </a:path>
              </a:pathLst>
            </a:custGeom>
            <a:ln w="16764">
              <a:solidFill>
                <a:srgbClr val="F2360F"/>
              </a:solidFill>
            </a:ln>
          </p:spPr>
          <p:txBody>
            <a:bodyPr wrap="square" lIns="0" tIns="0" rIns="0" bIns="0" rtlCol="0"/>
            <a:lstStyle/>
            <a:p>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58053" y="900087"/>
            <a:ext cx="6619240" cy="506730"/>
          </a:xfrm>
          <a:prstGeom prst="rect">
            <a:avLst/>
          </a:prstGeom>
        </p:spPr>
        <p:txBody>
          <a:bodyPr vert="horz" wrap="square" lIns="0" tIns="13335" rIns="0" bIns="0" rtlCol="0">
            <a:spAutoFit/>
          </a:bodyPr>
          <a:lstStyle/>
          <a:p>
            <a:pPr marL="12700">
              <a:lnSpc>
                <a:spcPct val="100000"/>
              </a:lnSpc>
              <a:spcBef>
                <a:spcPts val="105"/>
              </a:spcBef>
            </a:pPr>
            <a:r>
              <a:rPr sz="3150" spc="55" dirty="0"/>
              <a:t>INTRODUCTION </a:t>
            </a:r>
            <a:r>
              <a:rPr sz="3150" spc="-150" dirty="0"/>
              <a:t>A </a:t>
            </a:r>
            <a:r>
              <a:rPr sz="3150" spc="-345" dirty="0"/>
              <a:t>L’</a:t>
            </a:r>
            <a:r>
              <a:rPr sz="3150" spc="-90" dirty="0"/>
              <a:t> </a:t>
            </a:r>
            <a:r>
              <a:rPr sz="3150" spc="-10" dirty="0"/>
              <a:t>ALGORITHME</a:t>
            </a:r>
            <a:endParaRPr sz="3150"/>
          </a:p>
        </p:txBody>
      </p:sp>
      <p:sp>
        <p:nvSpPr>
          <p:cNvPr id="3" name="object 3"/>
          <p:cNvSpPr txBox="1"/>
          <p:nvPr/>
        </p:nvSpPr>
        <p:spPr>
          <a:xfrm>
            <a:off x="804196" y="1544782"/>
            <a:ext cx="8590280" cy="4217035"/>
          </a:xfrm>
          <a:prstGeom prst="rect">
            <a:avLst/>
          </a:prstGeom>
        </p:spPr>
        <p:txBody>
          <a:bodyPr vert="horz" wrap="square" lIns="0" tIns="12700" rIns="0" bIns="0" rtlCol="0">
            <a:spAutoFit/>
          </a:bodyPr>
          <a:lstStyle/>
          <a:p>
            <a:pPr marL="233679">
              <a:lnSpc>
                <a:spcPct val="100000"/>
              </a:lnSpc>
              <a:spcBef>
                <a:spcPts val="100"/>
              </a:spcBef>
            </a:pPr>
            <a:r>
              <a:rPr sz="2100" spc="75" dirty="0">
                <a:latin typeface="Times New Roman"/>
                <a:cs typeface="Times New Roman"/>
              </a:rPr>
              <a:t>Définition</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50"/>
              </a:spcBef>
            </a:pPr>
            <a:endParaRPr sz="2400">
              <a:latin typeface="Times New Roman"/>
              <a:cs typeface="Times New Roman"/>
            </a:endParaRPr>
          </a:p>
          <a:p>
            <a:pPr marL="12700" marR="5080">
              <a:lnSpc>
                <a:spcPct val="100200"/>
              </a:lnSpc>
            </a:pPr>
            <a:r>
              <a:rPr sz="2100" b="1" spc="105" dirty="0">
                <a:latin typeface="Times New Roman"/>
                <a:cs typeface="Times New Roman"/>
              </a:rPr>
              <a:t>Programme</a:t>
            </a:r>
            <a:r>
              <a:rPr sz="2100" b="1" spc="-60" dirty="0">
                <a:latin typeface="Times New Roman"/>
                <a:cs typeface="Times New Roman"/>
              </a:rPr>
              <a:t> </a:t>
            </a:r>
            <a:r>
              <a:rPr sz="2100" b="1" spc="-100" dirty="0">
                <a:latin typeface="Times New Roman"/>
                <a:cs typeface="Times New Roman"/>
              </a:rPr>
              <a:t>:</a:t>
            </a:r>
            <a:r>
              <a:rPr sz="2100" b="1" spc="-15"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135" dirty="0">
                <a:latin typeface="Times New Roman"/>
                <a:cs typeface="Times New Roman"/>
              </a:rPr>
              <a:t>une</a:t>
            </a:r>
            <a:r>
              <a:rPr sz="2100" spc="-100" dirty="0">
                <a:latin typeface="Times New Roman"/>
                <a:cs typeface="Times New Roman"/>
              </a:rPr>
              <a:t> </a:t>
            </a:r>
            <a:r>
              <a:rPr sz="2100" spc="60" dirty="0">
                <a:latin typeface="Times New Roman"/>
                <a:cs typeface="Times New Roman"/>
              </a:rPr>
              <a:t>succession</a:t>
            </a:r>
            <a:r>
              <a:rPr sz="2100" spc="-90" dirty="0">
                <a:latin typeface="Times New Roman"/>
                <a:cs typeface="Times New Roman"/>
              </a:rPr>
              <a:t> </a:t>
            </a:r>
            <a:r>
              <a:rPr sz="2100" spc="90" dirty="0">
                <a:latin typeface="Times New Roman"/>
                <a:cs typeface="Times New Roman"/>
              </a:rPr>
              <a:t>d'instructions</a:t>
            </a:r>
            <a:r>
              <a:rPr sz="2100" spc="-95" dirty="0">
                <a:latin typeface="Times New Roman"/>
                <a:cs typeface="Times New Roman"/>
              </a:rPr>
              <a:t> </a:t>
            </a:r>
            <a:r>
              <a:rPr sz="2100" spc="65" dirty="0">
                <a:latin typeface="Times New Roman"/>
                <a:cs typeface="Times New Roman"/>
              </a:rPr>
              <a:t>exécutable</a:t>
            </a:r>
            <a:r>
              <a:rPr sz="2100" spc="-8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85" dirty="0">
                <a:latin typeface="Times New Roman"/>
                <a:cs typeface="Times New Roman"/>
              </a:rPr>
              <a:t>l'ordinateur  </a:t>
            </a:r>
            <a:r>
              <a:rPr sz="2100" spc="110" dirty="0">
                <a:latin typeface="Times New Roman"/>
                <a:cs typeface="Times New Roman"/>
              </a:rPr>
              <a:t>pour </a:t>
            </a:r>
            <a:r>
              <a:rPr sz="2100" spc="60" dirty="0">
                <a:latin typeface="Times New Roman"/>
                <a:cs typeface="Times New Roman"/>
              </a:rPr>
              <a:t>effectuer </a:t>
            </a:r>
            <a:r>
              <a:rPr sz="2100" spc="135" dirty="0">
                <a:latin typeface="Times New Roman"/>
                <a:cs typeface="Times New Roman"/>
              </a:rPr>
              <a:t>une </a:t>
            </a:r>
            <a:r>
              <a:rPr sz="2100" spc="95" dirty="0">
                <a:latin typeface="Times New Roman"/>
                <a:cs typeface="Times New Roman"/>
              </a:rPr>
              <a:t>tâche </a:t>
            </a:r>
            <a:r>
              <a:rPr sz="2100" spc="90" dirty="0">
                <a:latin typeface="Times New Roman"/>
                <a:cs typeface="Times New Roman"/>
              </a:rPr>
              <a:t>bien </a:t>
            </a:r>
            <a:r>
              <a:rPr sz="2100" spc="50" dirty="0">
                <a:latin typeface="Times New Roman"/>
                <a:cs typeface="Times New Roman"/>
              </a:rPr>
              <a:t>précise. </a:t>
            </a:r>
            <a:r>
              <a:rPr sz="2100" spc="10" dirty="0">
                <a:latin typeface="Times New Roman"/>
                <a:cs typeface="Times New Roman"/>
              </a:rPr>
              <a:t>Il </a:t>
            </a:r>
            <a:r>
              <a:rPr sz="2100" spc="5" dirty="0">
                <a:latin typeface="Times New Roman"/>
                <a:cs typeface="Times New Roman"/>
              </a:rPr>
              <a:t>s’écrit </a:t>
            </a:r>
            <a:r>
              <a:rPr sz="2100" spc="10" dirty="0">
                <a:latin typeface="Times New Roman"/>
                <a:cs typeface="Times New Roman"/>
              </a:rPr>
              <a:t>avec </a:t>
            </a:r>
            <a:r>
              <a:rPr sz="2100" spc="165" dirty="0">
                <a:latin typeface="Times New Roman"/>
                <a:cs typeface="Times New Roman"/>
              </a:rPr>
              <a:t>un </a:t>
            </a:r>
            <a:r>
              <a:rPr sz="2100" spc="55" dirty="0">
                <a:latin typeface="Times New Roman"/>
                <a:cs typeface="Times New Roman"/>
              </a:rPr>
              <a:t>langage </a:t>
            </a:r>
            <a:r>
              <a:rPr sz="2100" spc="95" dirty="0">
                <a:latin typeface="Times New Roman"/>
                <a:cs typeface="Times New Roman"/>
              </a:rPr>
              <a:t>de  </a:t>
            </a:r>
            <a:r>
              <a:rPr sz="2100" spc="100" dirty="0">
                <a:latin typeface="Times New Roman"/>
                <a:cs typeface="Times New Roman"/>
              </a:rPr>
              <a:t>programmation </a:t>
            </a:r>
            <a:r>
              <a:rPr sz="2100" spc="15" dirty="0">
                <a:latin typeface="Times New Roman"/>
                <a:cs typeface="Times New Roman"/>
              </a:rPr>
              <a:t>(C, </a:t>
            </a:r>
            <a:r>
              <a:rPr sz="2100" spc="-20" dirty="0">
                <a:latin typeface="Times New Roman"/>
                <a:cs typeface="Times New Roman"/>
              </a:rPr>
              <a:t>C++, </a:t>
            </a:r>
            <a:r>
              <a:rPr sz="2100" spc="-175" dirty="0">
                <a:latin typeface="Times New Roman"/>
                <a:cs typeface="Times New Roman"/>
              </a:rPr>
              <a:t>JAVA,</a:t>
            </a:r>
            <a:r>
              <a:rPr sz="2100" spc="-110" dirty="0">
                <a:latin typeface="Times New Roman"/>
                <a:cs typeface="Times New Roman"/>
              </a:rPr>
              <a:t> </a:t>
            </a:r>
            <a:r>
              <a:rPr sz="2100" spc="-80" dirty="0">
                <a:latin typeface="Times New Roman"/>
                <a:cs typeface="Times New Roman"/>
              </a:rPr>
              <a:t>PHP,…).</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spcBef>
                <a:spcPts val="5"/>
              </a:spcBef>
            </a:pPr>
            <a:r>
              <a:rPr sz="2100" b="1" spc="70" dirty="0">
                <a:latin typeface="Times New Roman"/>
                <a:cs typeface="Times New Roman"/>
              </a:rPr>
              <a:t>Langage</a:t>
            </a:r>
            <a:r>
              <a:rPr sz="2100" b="1" spc="-55"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spc="80" dirty="0">
                <a:latin typeface="Times New Roman"/>
                <a:cs typeface="Times New Roman"/>
              </a:rPr>
              <a:t>Compréhensible</a:t>
            </a:r>
            <a:r>
              <a:rPr sz="2100" spc="-6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50" dirty="0">
                <a:latin typeface="Times New Roman"/>
                <a:cs typeface="Times New Roman"/>
              </a:rPr>
              <a:t>l’ordinateur</a:t>
            </a:r>
            <a:r>
              <a:rPr sz="2100" spc="-50" dirty="0">
                <a:latin typeface="Times New Roman"/>
                <a:cs typeface="Times New Roman"/>
              </a:rPr>
              <a:t> </a:t>
            </a:r>
            <a:r>
              <a:rPr sz="2100" spc="40" dirty="0">
                <a:latin typeface="Times New Roman"/>
                <a:cs typeface="Times New Roman"/>
              </a:rPr>
              <a:t>(Binaire</a:t>
            </a:r>
            <a:r>
              <a:rPr sz="2100" spc="-35" dirty="0">
                <a:latin typeface="Times New Roman"/>
                <a:cs typeface="Times New Roman"/>
              </a:rPr>
              <a:t> </a:t>
            </a:r>
            <a:r>
              <a:rPr sz="2100" spc="-50" dirty="0">
                <a:latin typeface="Times New Roman"/>
                <a:cs typeface="Times New Roman"/>
              </a:rPr>
              <a:t>:</a:t>
            </a:r>
            <a:r>
              <a:rPr sz="2100" spc="-35" dirty="0">
                <a:latin typeface="Times New Roman"/>
                <a:cs typeface="Times New Roman"/>
              </a:rPr>
              <a:t> </a:t>
            </a:r>
            <a:r>
              <a:rPr sz="2100" spc="55" dirty="0">
                <a:latin typeface="Times New Roman"/>
                <a:cs typeface="Times New Roman"/>
              </a:rPr>
              <a:t>succession</a:t>
            </a:r>
            <a:r>
              <a:rPr sz="2100" spc="-30" dirty="0">
                <a:latin typeface="Times New Roman"/>
                <a:cs typeface="Times New Roman"/>
              </a:rPr>
              <a:t> </a:t>
            </a:r>
            <a:r>
              <a:rPr sz="2100" spc="80" dirty="0">
                <a:latin typeface="Times New Roman"/>
                <a:cs typeface="Times New Roman"/>
              </a:rPr>
              <a:t>0</a:t>
            </a:r>
            <a:r>
              <a:rPr sz="2100" spc="-55"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155" dirty="0">
                <a:latin typeface="Times New Roman"/>
                <a:cs typeface="Times New Roman"/>
              </a:rPr>
              <a:t>1)</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45"/>
              </a:spcBef>
            </a:pPr>
            <a:endParaRPr sz="2250">
              <a:latin typeface="Times New Roman"/>
              <a:cs typeface="Times New Roman"/>
            </a:endParaRPr>
          </a:p>
          <a:p>
            <a:pPr marL="12700" marR="71755">
              <a:lnSpc>
                <a:spcPct val="100200"/>
              </a:lnSpc>
            </a:pPr>
            <a:r>
              <a:rPr sz="2100" b="1" spc="70" dirty="0">
                <a:latin typeface="Times New Roman"/>
                <a:cs typeface="Times New Roman"/>
              </a:rPr>
              <a:t>Langage</a:t>
            </a:r>
            <a:r>
              <a:rPr sz="2100" b="1" spc="-100" dirty="0">
                <a:latin typeface="Times New Roman"/>
                <a:cs typeface="Times New Roman"/>
              </a:rPr>
              <a:t> </a:t>
            </a:r>
            <a:r>
              <a:rPr sz="2100" b="1" spc="160" dirty="0">
                <a:latin typeface="Times New Roman"/>
                <a:cs typeface="Times New Roman"/>
              </a:rPr>
              <a:t>de</a:t>
            </a:r>
            <a:r>
              <a:rPr sz="2100" b="1" spc="-120" dirty="0">
                <a:latin typeface="Times New Roman"/>
                <a:cs typeface="Times New Roman"/>
              </a:rPr>
              <a:t> </a:t>
            </a:r>
            <a:r>
              <a:rPr sz="2100" b="1" spc="110" dirty="0">
                <a:latin typeface="Times New Roman"/>
                <a:cs typeface="Times New Roman"/>
              </a:rPr>
              <a:t>programmation</a:t>
            </a:r>
            <a:r>
              <a:rPr sz="2100" b="1" dirty="0">
                <a:latin typeface="Times New Roman"/>
                <a:cs typeface="Times New Roman"/>
              </a:rPr>
              <a:t> </a:t>
            </a:r>
            <a:r>
              <a:rPr sz="2100" spc="-50" dirty="0">
                <a:latin typeface="Times New Roman"/>
                <a:cs typeface="Times New Roman"/>
              </a:rPr>
              <a:t>: </a:t>
            </a:r>
            <a:r>
              <a:rPr sz="2100" spc="90" dirty="0">
                <a:latin typeface="Times New Roman"/>
                <a:cs typeface="Times New Roman"/>
              </a:rPr>
              <a:t>est</a:t>
            </a:r>
            <a:r>
              <a:rPr sz="2100" spc="-90" dirty="0">
                <a:latin typeface="Times New Roman"/>
                <a:cs typeface="Times New Roman"/>
              </a:rPr>
              <a:t> </a:t>
            </a:r>
            <a:r>
              <a:rPr sz="2100" spc="155" dirty="0">
                <a:latin typeface="Times New Roman"/>
                <a:cs typeface="Times New Roman"/>
              </a:rPr>
              <a:t>un</a:t>
            </a:r>
            <a:r>
              <a:rPr sz="2100" spc="-65" dirty="0">
                <a:latin typeface="Times New Roman"/>
                <a:cs typeface="Times New Roman"/>
              </a:rPr>
              <a:t> </a:t>
            </a:r>
            <a:r>
              <a:rPr sz="2100" spc="90" dirty="0">
                <a:latin typeface="Times New Roman"/>
                <a:cs typeface="Times New Roman"/>
              </a:rPr>
              <a:t>ensemble</a:t>
            </a:r>
            <a:r>
              <a:rPr sz="2100" spc="-100" dirty="0">
                <a:latin typeface="Times New Roman"/>
                <a:cs typeface="Times New Roman"/>
              </a:rPr>
              <a:t> </a:t>
            </a:r>
            <a:r>
              <a:rPr sz="2100" spc="70" dirty="0">
                <a:latin typeface="Times New Roman"/>
                <a:cs typeface="Times New Roman"/>
              </a:rPr>
              <a:t>d’instructions</a:t>
            </a:r>
            <a:r>
              <a:rPr sz="2100" spc="-70" dirty="0">
                <a:latin typeface="Times New Roman"/>
                <a:cs typeface="Times New Roman"/>
              </a:rPr>
              <a:t> </a:t>
            </a:r>
            <a:r>
              <a:rPr sz="2100" spc="114" dirty="0">
                <a:latin typeface="Times New Roman"/>
                <a:cs typeface="Times New Roman"/>
              </a:rPr>
              <a:t>et</a:t>
            </a:r>
            <a:r>
              <a:rPr sz="2100" spc="-110" dirty="0">
                <a:latin typeface="Times New Roman"/>
                <a:cs typeface="Times New Roman"/>
              </a:rPr>
              <a:t> </a:t>
            </a:r>
            <a:r>
              <a:rPr sz="2100" spc="110" dirty="0">
                <a:latin typeface="Times New Roman"/>
                <a:cs typeface="Times New Roman"/>
              </a:rPr>
              <a:t>de</a:t>
            </a:r>
            <a:r>
              <a:rPr sz="2100" spc="-60" dirty="0">
                <a:latin typeface="Times New Roman"/>
                <a:cs typeface="Times New Roman"/>
              </a:rPr>
              <a:t> </a:t>
            </a:r>
            <a:r>
              <a:rPr sz="2100" spc="35" dirty="0">
                <a:latin typeface="Times New Roman"/>
                <a:cs typeface="Times New Roman"/>
              </a:rPr>
              <a:t>règles  </a:t>
            </a:r>
            <a:r>
              <a:rPr sz="2100" spc="65" dirty="0">
                <a:latin typeface="Times New Roman"/>
                <a:cs typeface="Times New Roman"/>
              </a:rPr>
              <a:t>syntaxiques </a:t>
            </a:r>
            <a:r>
              <a:rPr sz="2100" spc="85" dirty="0">
                <a:latin typeface="Times New Roman"/>
                <a:cs typeface="Times New Roman"/>
              </a:rPr>
              <a:t>compréhensible </a:t>
            </a:r>
            <a:r>
              <a:rPr sz="2100" spc="100" dirty="0">
                <a:latin typeface="Times New Roman"/>
                <a:cs typeface="Times New Roman"/>
              </a:rPr>
              <a:t>par </a:t>
            </a:r>
            <a:r>
              <a:rPr sz="2100" spc="50" dirty="0">
                <a:latin typeface="Times New Roman"/>
                <a:cs typeface="Times New Roman"/>
              </a:rPr>
              <a:t>l’ordinateur </a:t>
            </a:r>
            <a:r>
              <a:rPr sz="2100" spc="114" dirty="0">
                <a:latin typeface="Times New Roman"/>
                <a:cs typeface="Times New Roman"/>
              </a:rPr>
              <a:t>et </a:t>
            </a:r>
            <a:r>
              <a:rPr sz="2100" spc="120" dirty="0">
                <a:latin typeface="Times New Roman"/>
                <a:cs typeface="Times New Roman"/>
              </a:rPr>
              <a:t>permettant </a:t>
            </a:r>
            <a:r>
              <a:rPr sz="2100" spc="110" dirty="0">
                <a:latin typeface="Times New Roman"/>
                <a:cs typeface="Times New Roman"/>
              </a:rPr>
              <a:t>de </a:t>
            </a:r>
            <a:r>
              <a:rPr sz="2100" spc="70" dirty="0">
                <a:latin typeface="Times New Roman"/>
                <a:cs typeface="Times New Roman"/>
              </a:rPr>
              <a:t>créer </a:t>
            </a:r>
            <a:r>
              <a:rPr sz="2100" spc="80" dirty="0">
                <a:latin typeface="Times New Roman"/>
                <a:cs typeface="Times New Roman"/>
              </a:rPr>
              <a:t>des  </a:t>
            </a:r>
            <a:r>
              <a:rPr sz="2100" spc="70" dirty="0">
                <a:latin typeface="Times New Roman"/>
                <a:cs typeface="Times New Roman"/>
              </a:rPr>
              <a:t>algorithmes.</a:t>
            </a:r>
            <a:endParaRPr sz="21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1182107" y="1462480"/>
            <a:ext cx="4838700" cy="345440"/>
          </a:xfrm>
          <a:prstGeom prst="rect">
            <a:avLst/>
          </a:prstGeom>
        </p:spPr>
        <p:txBody>
          <a:bodyPr vert="horz" wrap="square" lIns="0" tIns="12700" rIns="0" bIns="0" rtlCol="0">
            <a:spAutoFit/>
          </a:bodyPr>
          <a:lstStyle/>
          <a:p>
            <a:pPr marL="12700">
              <a:lnSpc>
                <a:spcPct val="100000"/>
              </a:lnSpc>
              <a:spcBef>
                <a:spcPts val="100"/>
              </a:spcBef>
            </a:pPr>
            <a:r>
              <a:rPr sz="2100" b="1" spc="75" dirty="0">
                <a:latin typeface="Times New Roman"/>
                <a:cs typeface="Times New Roman"/>
              </a:rPr>
              <a:t>Structure</a:t>
            </a:r>
            <a:r>
              <a:rPr sz="2100" b="1" spc="-90" dirty="0">
                <a:latin typeface="Times New Roman"/>
                <a:cs typeface="Times New Roman"/>
              </a:rPr>
              <a:t> </a:t>
            </a:r>
            <a:r>
              <a:rPr sz="2100" b="1" spc="100" dirty="0">
                <a:latin typeface="Times New Roman"/>
                <a:cs typeface="Times New Roman"/>
              </a:rPr>
              <a:t>Sélective</a:t>
            </a:r>
            <a:r>
              <a:rPr sz="2100" b="1" spc="-110" dirty="0">
                <a:latin typeface="Times New Roman"/>
                <a:cs typeface="Times New Roman"/>
              </a:rPr>
              <a:t> </a:t>
            </a:r>
            <a:r>
              <a:rPr sz="2100" b="1" spc="175" dirty="0">
                <a:latin typeface="Times New Roman"/>
                <a:cs typeface="Times New Roman"/>
              </a:rPr>
              <a:t>ou</a:t>
            </a:r>
            <a:r>
              <a:rPr sz="2100" b="1" spc="-105" dirty="0">
                <a:latin typeface="Times New Roman"/>
                <a:cs typeface="Times New Roman"/>
              </a:rPr>
              <a:t> </a:t>
            </a:r>
            <a:r>
              <a:rPr sz="2100" b="1" spc="70" dirty="0">
                <a:latin typeface="Times New Roman"/>
                <a:cs typeface="Times New Roman"/>
              </a:rPr>
              <a:t>à</a:t>
            </a:r>
            <a:r>
              <a:rPr sz="2100" b="1" spc="-130" dirty="0">
                <a:latin typeface="Times New Roman"/>
                <a:cs typeface="Times New Roman"/>
              </a:rPr>
              <a:t> </a:t>
            </a:r>
            <a:r>
              <a:rPr sz="2100" b="1" spc="125" dirty="0">
                <a:latin typeface="Times New Roman"/>
                <a:cs typeface="Times New Roman"/>
              </a:rPr>
              <a:t>choix</a:t>
            </a:r>
            <a:r>
              <a:rPr sz="2100" b="1" spc="-60" dirty="0">
                <a:latin typeface="Times New Roman"/>
                <a:cs typeface="Times New Roman"/>
              </a:rPr>
              <a:t> </a:t>
            </a:r>
            <a:r>
              <a:rPr sz="2100" b="1" spc="100" dirty="0">
                <a:latin typeface="Times New Roman"/>
                <a:cs typeface="Times New Roman"/>
              </a:rPr>
              <a:t>Multiple</a:t>
            </a:r>
            <a:endParaRPr sz="2100">
              <a:latin typeface="Times New Roman"/>
              <a:cs typeface="Times New Roman"/>
            </a:endParaRPr>
          </a:p>
        </p:txBody>
      </p:sp>
      <p:sp>
        <p:nvSpPr>
          <p:cNvPr id="4" name="object 4"/>
          <p:cNvSpPr txBox="1"/>
          <p:nvPr/>
        </p:nvSpPr>
        <p:spPr>
          <a:xfrm>
            <a:off x="168702" y="2844811"/>
            <a:ext cx="2339340" cy="1307465"/>
          </a:xfrm>
          <a:prstGeom prst="rect">
            <a:avLst/>
          </a:prstGeom>
        </p:spPr>
        <p:txBody>
          <a:bodyPr vert="horz" wrap="square" lIns="0" tIns="10795" rIns="0" bIns="0" rtlCol="0">
            <a:spAutoFit/>
          </a:bodyPr>
          <a:lstStyle/>
          <a:p>
            <a:pPr marL="12065" marR="5080" indent="635" algn="ctr">
              <a:lnSpc>
                <a:spcPct val="100499"/>
              </a:lnSpc>
              <a:spcBef>
                <a:spcPts val="85"/>
              </a:spcBef>
            </a:pPr>
            <a:r>
              <a:rPr sz="2100" spc="45" dirty="0">
                <a:solidFill>
                  <a:srgbClr val="FF0000"/>
                </a:solidFill>
                <a:latin typeface="Times New Roman"/>
                <a:cs typeface="Times New Roman"/>
              </a:rPr>
              <a:t>Selon </a:t>
            </a:r>
            <a:r>
              <a:rPr sz="2100" spc="125" dirty="0">
                <a:latin typeface="Times New Roman"/>
                <a:cs typeface="Times New Roman"/>
              </a:rPr>
              <a:t>peut </a:t>
            </a:r>
            <a:r>
              <a:rPr sz="2100" spc="90" dirty="0">
                <a:latin typeface="Times New Roman"/>
                <a:cs typeface="Times New Roman"/>
              </a:rPr>
              <a:t>être  </a:t>
            </a:r>
            <a:r>
              <a:rPr sz="2100" spc="75" dirty="0">
                <a:latin typeface="Times New Roman"/>
                <a:cs typeface="Times New Roman"/>
              </a:rPr>
              <a:t>remplacé</a:t>
            </a:r>
            <a:r>
              <a:rPr sz="2100" spc="-90" dirty="0">
                <a:latin typeface="Times New Roman"/>
                <a:cs typeface="Times New Roman"/>
              </a:rPr>
              <a:t> </a:t>
            </a:r>
            <a:r>
              <a:rPr sz="2100" spc="100" dirty="0">
                <a:latin typeface="Times New Roman"/>
                <a:cs typeface="Times New Roman"/>
              </a:rPr>
              <a:t>par</a:t>
            </a:r>
            <a:r>
              <a:rPr sz="2100" spc="-105" dirty="0">
                <a:latin typeface="Times New Roman"/>
                <a:cs typeface="Times New Roman"/>
              </a:rPr>
              <a:t> </a:t>
            </a:r>
            <a:r>
              <a:rPr sz="2100" spc="20" dirty="0">
                <a:solidFill>
                  <a:srgbClr val="FF0000"/>
                </a:solidFill>
                <a:latin typeface="Times New Roman"/>
                <a:cs typeface="Times New Roman"/>
              </a:rPr>
              <a:t>Cas</a:t>
            </a:r>
            <a:r>
              <a:rPr sz="2100" spc="-114" dirty="0">
                <a:solidFill>
                  <a:srgbClr val="FF0000"/>
                </a:solidFill>
                <a:latin typeface="Times New Roman"/>
                <a:cs typeface="Times New Roman"/>
              </a:rPr>
              <a:t> </a:t>
            </a:r>
            <a:r>
              <a:rPr sz="2100" spc="120" dirty="0">
                <a:solidFill>
                  <a:srgbClr val="FF0000"/>
                </a:solidFill>
                <a:latin typeface="Times New Roman"/>
                <a:cs typeface="Times New Roman"/>
              </a:rPr>
              <a:t>où</a:t>
            </a:r>
            <a:endParaRPr sz="2100">
              <a:latin typeface="Times New Roman"/>
              <a:cs typeface="Times New Roman"/>
            </a:endParaRPr>
          </a:p>
          <a:p>
            <a:pPr algn="ctr">
              <a:lnSpc>
                <a:spcPct val="100000"/>
              </a:lnSpc>
            </a:pPr>
            <a:r>
              <a:rPr sz="2100" spc="5" dirty="0">
                <a:latin typeface="Times New Roman"/>
                <a:cs typeface="Times New Roman"/>
              </a:rPr>
              <a:t>...</a:t>
            </a:r>
            <a:endParaRPr sz="2100">
              <a:latin typeface="Times New Roman"/>
              <a:cs typeface="Times New Roman"/>
            </a:endParaRPr>
          </a:p>
          <a:p>
            <a:pPr algn="ctr">
              <a:lnSpc>
                <a:spcPct val="100000"/>
              </a:lnSpc>
            </a:pPr>
            <a:r>
              <a:rPr sz="2100" spc="40" dirty="0">
                <a:latin typeface="Times New Roman"/>
                <a:cs typeface="Times New Roman"/>
              </a:rPr>
              <a:t>Exemple</a:t>
            </a:r>
            <a:endParaRPr sz="2100">
              <a:latin typeface="Times New Roman"/>
              <a:cs typeface="Times New Roman"/>
            </a:endParaRPr>
          </a:p>
        </p:txBody>
      </p:sp>
      <p:sp>
        <p:nvSpPr>
          <p:cNvPr id="5" name="object 5"/>
          <p:cNvSpPr txBox="1"/>
          <p:nvPr/>
        </p:nvSpPr>
        <p:spPr>
          <a:xfrm>
            <a:off x="3010918" y="1831275"/>
            <a:ext cx="5650230" cy="2176780"/>
          </a:xfrm>
          <a:prstGeom prst="rect">
            <a:avLst/>
          </a:prstGeom>
        </p:spPr>
        <p:txBody>
          <a:bodyPr vert="horz" wrap="square" lIns="0" tIns="11430" rIns="0" bIns="0" rtlCol="0">
            <a:spAutoFit/>
          </a:bodyPr>
          <a:lstStyle/>
          <a:p>
            <a:pPr marL="12700" marR="3443604">
              <a:lnSpc>
                <a:spcPct val="101000"/>
              </a:lnSpc>
              <a:spcBef>
                <a:spcPts val="90"/>
              </a:spcBef>
            </a:pPr>
            <a:r>
              <a:rPr sz="2000" spc="65" dirty="0">
                <a:latin typeface="Times New Roman"/>
                <a:cs typeface="Times New Roman"/>
              </a:rPr>
              <a:t>Algorithme</a:t>
            </a:r>
            <a:r>
              <a:rPr sz="2000" spc="-95" dirty="0">
                <a:latin typeface="Times New Roman"/>
                <a:cs typeface="Times New Roman"/>
              </a:rPr>
              <a:t> </a:t>
            </a:r>
            <a:r>
              <a:rPr sz="2000" spc="30" dirty="0">
                <a:latin typeface="Times New Roman"/>
                <a:cs typeface="Times New Roman"/>
              </a:rPr>
              <a:t>Chiffres  Variables</a:t>
            </a:r>
            <a:endParaRPr sz="2000">
              <a:latin typeface="Times New Roman"/>
              <a:cs typeface="Times New Roman"/>
            </a:endParaRPr>
          </a:p>
          <a:p>
            <a:pPr marL="12700" marR="3923029" indent="447675">
              <a:lnSpc>
                <a:spcPct val="100499"/>
              </a:lnSpc>
              <a:spcBef>
                <a:spcPts val="10"/>
              </a:spcBef>
            </a:pPr>
            <a:r>
              <a:rPr sz="2000" spc="130" dirty="0">
                <a:latin typeface="Times New Roman"/>
                <a:cs typeface="Times New Roman"/>
              </a:rPr>
              <a:t>nbr </a:t>
            </a:r>
            <a:r>
              <a:rPr sz="2000" spc="-40" dirty="0">
                <a:latin typeface="Times New Roman"/>
                <a:cs typeface="Times New Roman"/>
              </a:rPr>
              <a:t>:</a:t>
            </a:r>
            <a:r>
              <a:rPr sz="2000" spc="-254" dirty="0">
                <a:latin typeface="Times New Roman"/>
                <a:cs typeface="Times New Roman"/>
              </a:rPr>
              <a:t> </a:t>
            </a:r>
            <a:r>
              <a:rPr sz="2000" spc="75" dirty="0">
                <a:latin typeface="Times New Roman"/>
                <a:cs typeface="Times New Roman"/>
              </a:rPr>
              <a:t>Entier  </a:t>
            </a:r>
            <a:r>
              <a:rPr sz="2000" spc="110" dirty="0">
                <a:latin typeface="Times New Roman"/>
                <a:cs typeface="Times New Roman"/>
              </a:rPr>
              <a:t>Début</a:t>
            </a:r>
            <a:endParaRPr sz="2000">
              <a:latin typeface="Times New Roman"/>
              <a:cs typeface="Times New Roman"/>
            </a:endParaRPr>
          </a:p>
          <a:p>
            <a:pPr marL="12700" marR="5080" indent="381000">
              <a:lnSpc>
                <a:spcPct val="100499"/>
              </a:lnSpc>
              <a:spcBef>
                <a:spcPts val="15"/>
              </a:spcBef>
            </a:pPr>
            <a:r>
              <a:rPr sz="2000" spc="35" dirty="0">
                <a:latin typeface="Times New Roman"/>
                <a:cs typeface="Times New Roman"/>
              </a:rPr>
              <a:t>Afficher(‘Entrer</a:t>
            </a:r>
            <a:r>
              <a:rPr sz="2000" spc="-65" dirty="0">
                <a:latin typeface="Times New Roman"/>
                <a:cs typeface="Times New Roman"/>
              </a:rPr>
              <a:t> </a:t>
            </a:r>
            <a:r>
              <a:rPr sz="2000" spc="160" dirty="0">
                <a:latin typeface="Times New Roman"/>
                <a:cs typeface="Times New Roman"/>
              </a:rPr>
              <a:t>un</a:t>
            </a:r>
            <a:r>
              <a:rPr sz="2000" spc="-85" dirty="0">
                <a:latin typeface="Times New Roman"/>
                <a:cs typeface="Times New Roman"/>
              </a:rPr>
              <a:t> </a:t>
            </a:r>
            <a:r>
              <a:rPr sz="2000" spc="95" dirty="0">
                <a:latin typeface="Times New Roman"/>
                <a:cs typeface="Times New Roman"/>
              </a:rPr>
              <a:t>entier</a:t>
            </a:r>
            <a:r>
              <a:rPr sz="2000" spc="-105" dirty="0">
                <a:latin typeface="Times New Roman"/>
                <a:cs typeface="Times New Roman"/>
              </a:rPr>
              <a:t> </a:t>
            </a:r>
            <a:r>
              <a:rPr sz="2000" spc="80" dirty="0">
                <a:latin typeface="Times New Roman"/>
                <a:cs typeface="Times New Roman"/>
              </a:rPr>
              <a:t>compris</a:t>
            </a:r>
            <a:r>
              <a:rPr sz="2000" spc="-105" dirty="0">
                <a:latin typeface="Times New Roman"/>
                <a:cs typeface="Times New Roman"/>
              </a:rPr>
              <a:t> </a:t>
            </a:r>
            <a:r>
              <a:rPr sz="2000" spc="105" dirty="0">
                <a:latin typeface="Times New Roman"/>
                <a:cs typeface="Times New Roman"/>
              </a:rPr>
              <a:t>entre</a:t>
            </a:r>
            <a:r>
              <a:rPr sz="2000" spc="-35" dirty="0">
                <a:latin typeface="Times New Roman"/>
                <a:cs typeface="Times New Roman"/>
              </a:rPr>
              <a:t> </a:t>
            </a:r>
            <a:r>
              <a:rPr sz="2000" spc="-370" dirty="0">
                <a:latin typeface="Times New Roman"/>
                <a:cs typeface="Times New Roman"/>
              </a:rPr>
              <a:t>1</a:t>
            </a:r>
            <a:r>
              <a:rPr sz="2000" spc="-305" dirty="0">
                <a:latin typeface="Times New Roman"/>
                <a:cs typeface="Times New Roman"/>
              </a:rPr>
              <a:t> </a:t>
            </a:r>
            <a:r>
              <a:rPr sz="2000" spc="114" dirty="0">
                <a:latin typeface="Times New Roman"/>
                <a:cs typeface="Times New Roman"/>
              </a:rPr>
              <a:t>et</a:t>
            </a:r>
            <a:r>
              <a:rPr sz="2000" spc="-40" dirty="0">
                <a:latin typeface="Times New Roman"/>
                <a:cs typeface="Times New Roman"/>
              </a:rPr>
              <a:t> 5:</a:t>
            </a:r>
            <a:r>
              <a:rPr sz="2000" spc="-10" dirty="0">
                <a:latin typeface="Times New Roman"/>
                <a:cs typeface="Times New Roman"/>
              </a:rPr>
              <a:t> </a:t>
            </a:r>
            <a:r>
              <a:rPr sz="2000" spc="-85" dirty="0">
                <a:latin typeface="Times New Roman"/>
                <a:cs typeface="Times New Roman"/>
              </a:rPr>
              <a:t>‘)  </a:t>
            </a:r>
            <a:r>
              <a:rPr sz="2000" spc="65" dirty="0">
                <a:latin typeface="Times New Roman"/>
                <a:cs typeface="Times New Roman"/>
              </a:rPr>
              <a:t>Saisir(nbr)</a:t>
            </a:r>
            <a:endParaRPr sz="2000">
              <a:latin typeface="Times New Roman"/>
              <a:cs typeface="Times New Roman"/>
            </a:endParaRPr>
          </a:p>
          <a:p>
            <a:pPr marL="396240">
              <a:lnSpc>
                <a:spcPct val="100000"/>
              </a:lnSpc>
              <a:spcBef>
                <a:spcPts val="25"/>
              </a:spcBef>
            </a:pPr>
            <a:r>
              <a:rPr sz="2000" spc="30" dirty="0">
                <a:solidFill>
                  <a:srgbClr val="FF0000"/>
                </a:solidFill>
                <a:latin typeface="Times New Roman"/>
                <a:cs typeface="Times New Roman"/>
              </a:rPr>
              <a:t>Cas </a:t>
            </a:r>
            <a:r>
              <a:rPr sz="2000" spc="114" dirty="0">
                <a:solidFill>
                  <a:srgbClr val="FF0000"/>
                </a:solidFill>
                <a:latin typeface="Times New Roman"/>
                <a:cs typeface="Times New Roman"/>
              </a:rPr>
              <a:t>oû </a:t>
            </a:r>
            <a:r>
              <a:rPr sz="2000" spc="130" dirty="0">
                <a:latin typeface="Times New Roman"/>
                <a:cs typeface="Times New Roman"/>
              </a:rPr>
              <a:t>nbr</a:t>
            </a:r>
            <a:r>
              <a:rPr sz="2000" spc="-365" dirty="0">
                <a:latin typeface="Times New Roman"/>
                <a:cs typeface="Times New Roman"/>
              </a:rPr>
              <a:t> </a:t>
            </a:r>
            <a:r>
              <a:rPr sz="2000" spc="40" dirty="0">
                <a:latin typeface="Times New Roman"/>
                <a:cs typeface="Times New Roman"/>
              </a:rPr>
              <a:t>Vaut</a:t>
            </a:r>
            <a:endParaRPr sz="2000">
              <a:latin typeface="Times New Roman"/>
              <a:cs typeface="Times New Roman"/>
            </a:endParaRPr>
          </a:p>
        </p:txBody>
      </p:sp>
      <p:sp>
        <p:nvSpPr>
          <p:cNvPr id="6" name="object 6"/>
          <p:cNvSpPr txBox="1"/>
          <p:nvPr/>
        </p:nvSpPr>
        <p:spPr>
          <a:xfrm>
            <a:off x="3394965" y="3983162"/>
            <a:ext cx="6911975" cy="2176780"/>
          </a:xfrm>
          <a:prstGeom prst="rect">
            <a:avLst/>
          </a:prstGeom>
        </p:spPr>
        <p:txBody>
          <a:bodyPr vert="horz" wrap="square" lIns="0" tIns="14604" rIns="0" bIns="0" rtlCol="0">
            <a:spAutoFit/>
          </a:bodyPr>
          <a:lstStyle/>
          <a:p>
            <a:pPr marL="1765935" indent="-1434465">
              <a:lnSpc>
                <a:spcPct val="100000"/>
              </a:lnSpc>
              <a:spcBef>
                <a:spcPts val="114"/>
              </a:spcBef>
              <a:buAutoNum type="arabicPlain"/>
              <a:tabLst>
                <a:tab pos="1765935" algn="l"/>
                <a:tab pos="1766570" algn="l"/>
              </a:tabLst>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95" dirty="0">
                <a:latin typeface="Times New Roman"/>
                <a:cs typeface="Times New Roman"/>
              </a:rPr>
              <a:t>Un </a:t>
            </a:r>
            <a:r>
              <a:rPr sz="2000" spc="-250" dirty="0">
                <a:latin typeface="Times New Roman"/>
                <a:cs typeface="Times New Roman"/>
              </a:rPr>
              <a:t>‘’</a:t>
            </a:r>
            <a:r>
              <a:rPr sz="2000" spc="-260"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765935" indent="-1434465">
              <a:lnSpc>
                <a:spcPct val="100000"/>
              </a:lnSpc>
              <a:spcBef>
                <a:spcPts val="10"/>
              </a:spcBef>
              <a:buAutoNum type="arabicPlain"/>
              <a:tabLst>
                <a:tab pos="1765935" algn="l"/>
                <a:tab pos="1766570" algn="l"/>
              </a:tabLst>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60" dirty="0">
                <a:latin typeface="Times New Roman"/>
                <a:cs typeface="Times New Roman"/>
              </a:rPr>
              <a:t>Deux </a:t>
            </a:r>
            <a:r>
              <a:rPr sz="2000" spc="-250" dirty="0">
                <a:latin typeface="Times New Roman"/>
                <a:cs typeface="Times New Roman"/>
              </a:rPr>
              <a:t>‘’</a:t>
            </a:r>
            <a:r>
              <a:rPr sz="2000" spc="-220"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765935" indent="-1434465">
              <a:lnSpc>
                <a:spcPct val="100000"/>
              </a:lnSpc>
              <a:spcBef>
                <a:spcPts val="25"/>
              </a:spcBef>
              <a:buAutoNum type="arabicPlain"/>
              <a:tabLst>
                <a:tab pos="1765935" algn="l"/>
                <a:tab pos="1766570" algn="l"/>
              </a:tabLst>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20" dirty="0">
                <a:latin typeface="Times New Roman"/>
                <a:cs typeface="Times New Roman"/>
              </a:rPr>
              <a:t>Trois </a:t>
            </a:r>
            <a:r>
              <a:rPr sz="2000" spc="-250" dirty="0">
                <a:latin typeface="Times New Roman"/>
                <a:cs typeface="Times New Roman"/>
              </a:rPr>
              <a:t>‘’</a:t>
            </a:r>
            <a:r>
              <a:rPr sz="2000" spc="-210"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765935" indent="-1434465">
              <a:lnSpc>
                <a:spcPct val="100000"/>
              </a:lnSpc>
              <a:spcBef>
                <a:spcPts val="25"/>
              </a:spcBef>
              <a:buAutoNum type="arabicPlain"/>
              <a:tabLst>
                <a:tab pos="1765935" algn="l"/>
                <a:tab pos="1766570" algn="l"/>
              </a:tabLst>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114" dirty="0">
                <a:latin typeface="Times New Roman"/>
                <a:cs typeface="Times New Roman"/>
              </a:rPr>
              <a:t>Quatre </a:t>
            </a:r>
            <a:r>
              <a:rPr sz="2000" spc="-250" dirty="0">
                <a:latin typeface="Times New Roman"/>
                <a:cs typeface="Times New Roman"/>
              </a:rPr>
              <a:t>‘’</a:t>
            </a:r>
            <a:r>
              <a:rPr sz="2000" spc="-265"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765935" indent="-1434465">
              <a:lnSpc>
                <a:spcPct val="100000"/>
              </a:lnSpc>
              <a:spcBef>
                <a:spcPts val="10"/>
              </a:spcBef>
              <a:buAutoNum type="arabicPlain"/>
              <a:tabLst>
                <a:tab pos="1765935" algn="l"/>
                <a:tab pos="1766570" algn="l"/>
              </a:tabLst>
            </a:pPr>
            <a:r>
              <a:rPr sz="2000" spc="-40" dirty="0">
                <a:latin typeface="Times New Roman"/>
                <a:cs typeface="Times New Roman"/>
              </a:rPr>
              <a:t>: </a:t>
            </a:r>
            <a:r>
              <a:rPr sz="2000" spc="30" dirty="0">
                <a:latin typeface="Times New Roman"/>
                <a:cs typeface="Times New Roman"/>
              </a:rPr>
              <a:t>Afficher </a:t>
            </a:r>
            <a:r>
              <a:rPr sz="2000" spc="75" dirty="0">
                <a:latin typeface="Times New Roman"/>
                <a:cs typeface="Times New Roman"/>
              </a:rPr>
              <a:t>( </a:t>
            </a:r>
            <a:r>
              <a:rPr sz="2000" spc="-250" dirty="0">
                <a:latin typeface="Times New Roman"/>
                <a:cs typeface="Times New Roman"/>
              </a:rPr>
              <a:t>‘’ </a:t>
            </a:r>
            <a:r>
              <a:rPr sz="2000" spc="-40" dirty="0">
                <a:latin typeface="Times New Roman"/>
                <a:cs typeface="Times New Roman"/>
              </a:rPr>
              <a:t>Cinq’’</a:t>
            </a:r>
            <a:r>
              <a:rPr sz="2000" spc="-125" dirty="0">
                <a:latin typeface="Times New Roman"/>
                <a:cs typeface="Times New Roman"/>
              </a:rPr>
              <a:t> </a:t>
            </a:r>
            <a:r>
              <a:rPr sz="2000" spc="75" dirty="0">
                <a:latin typeface="Times New Roman"/>
                <a:cs typeface="Times New Roman"/>
              </a:rPr>
              <a:t>)</a:t>
            </a:r>
            <a:endParaRPr sz="2000">
              <a:latin typeface="Times New Roman"/>
              <a:cs typeface="Times New Roman"/>
            </a:endParaRPr>
          </a:p>
          <a:p>
            <a:pPr marL="12700" marR="5080" indent="316865">
              <a:lnSpc>
                <a:spcPct val="101000"/>
              </a:lnSpc>
              <a:tabLst>
                <a:tab pos="1786255" algn="l"/>
              </a:tabLst>
            </a:pPr>
            <a:r>
              <a:rPr sz="2000" spc="100" dirty="0">
                <a:latin typeface="Times New Roman"/>
                <a:cs typeface="Times New Roman"/>
              </a:rPr>
              <a:t>Autrement	</a:t>
            </a:r>
            <a:r>
              <a:rPr sz="2000" spc="-40" dirty="0">
                <a:latin typeface="Times New Roman"/>
                <a:cs typeface="Times New Roman"/>
              </a:rPr>
              <a:t>:</a:t>
            </a:r>
            <a:r>
              <a:rPr sz="2000" spc="25" dirty="0">
                <a:latin typeface="Times New Roman"/>
                <a:cs typeface="Times New Roman"/>
              </a:rPr>
              <a:t> </a:t>
            </a:r>
            <a:r>
              <a:rPr sz="2000" spc="30" dirty="0">
                <a:latin typeface="Times New Roman"/>
                <a:cs typeface="Times New Roman"/>
              </a:rPr>
              <a:t>Afficher</a:t>
            </a:r>
            <a:r>
              <a:rPr sz="2000" spc="-60" dirty="0">
                <a:latin typeface="Times New Roman"/>
                <a:cs typeface="Times New Roman"/>
              </a:rPr>
              <a:t> </a:t>
            </a:r>
            <a:r>
              <a:rPr sz="2000" spc="75" dirty="0">
                <a:latin typeface="Times New Roman"/>
                <a:cs typeface="Times New Roman"/>
              </a:rPr>
              <a:t>(</a:t>
            </a:r>
            <a:r>
              <a:rPr sz="2000" spc="10" dirty="0">
                <a:latin typeface="Times New Roman"/>
                <a:cs typeface="Times New Roman"/>
              </a:rPr>
              <a:t> </a:t>
            </a:r>
            <a:r>
              <a:rPr sz="2000" spc="-250" dirty="0">
                <a:latin typeface="Times New Roman"/>
                <a:cs typeface="Times New Roman"/>
              </a:rPr>
              <a:t>‘’</a:t>
            </a:r>
            <a:r>
              <a:rPr sz="2000" spc="-50" dirty="0">
                <a:latin typeface="Times New Roman"/>
                <a:cs typeface="Times New Roman"/>
              </a:rPr>
              <a:t> </a:t>
            </a:r>
            <a:r>
              <a:rPr sz="2000" spc="10" dirty="0">
                <a:latin typeface="Times New Roman"/>
                <a:cs typeface="Times New Roman"/>
              </a:rPr>
              <a:t>Vous</a:t>
            </a:r>
            <a:r>
              <a:rPr sz="2000" spc="-105" dirty="0">
                <a:latin typeface="Times New Roman"/>
                <a:cs typeface="Times New Roman"/>
              </a:rPr>
              <a:t> </a:t>
            </a:r>
            <a:r>
              <a:rPr sz="2000" spc="20" dirty="0">
                <a:latin typeface="Times New Roman"/>
                <a:cs typeface="Times New Roman"/>
              </a:rPr>
              <a:t>avez</a:t>
            </a:r>
            <a:r>
              <a:rPr sz="2000" spc="-75" dirty="0">
                <a:latin typeface="Times New Roman"/>
                <a:cs typeface="Times New Roman"/>
              </a:rPr>
              <a:t> </a:t>
            </a:r>
            <a:r>
              <a:rPr sz="2000" spc="105" dirty="0">
                <a:latin typeface="Times New Roman"/>
                <a:cs typeface="Times New Roman"/>
              </a:rPr>
              <a:t>entré</a:t>
            </a:r>
            <a:r>
              <a:rPr sz="2000" spc="-70" dirty="0">
                <a:latin typeface="Times New Roman"/>
                <a:cs typeface="Times New Roman"/>
              </a:rPr>
              <a:t> </a:t>
            </a:r>
            <a:r>
              <a:rPr sz="2000" spc="160" dirty="0">
                <a:latin typeface="Times New Roman"/>
                <a:cs typeface="Times New Roman"/>
              </a:rPr>
              <a:t>un</a:t>
            </a:r>
            <a:r>
              <a:rPr sz="2000" spc="-80" dirty="0">
                <a:latin typeface="Times New Roman"/>
                <a:cs typeface="Times New Roman"/>
              </a:rPr>
              <a:t> </a:t>
            </a:r>
            <a:r>
              <a:rPr sz="2000" spc="105" dirty="0">
                <a:latin typeface="Times New Roman"/>
                <a:cs typeface="Times New Roman"/>
              </a:rPr>
              <a:t>autre</a:t>
            </a:r>
            <a:r>
              <a:rPr sz="2000" spc="-90" dirty="0">
                <a:latin typeface="Times New Roman"/>
                <a:cs typeface="Times New Roman"/>
              </a:rPr>
              <a:t> </a:t>
            </a:r>
            <a:r>
              <a:rPr sz="2000" spc="-20" dirty="0">
                <a:latin typeface="Times New Roman"/>
                <a:cs typeface="Times New Roman"/>
              </a:rPr>
              <a:t>chiffre’’)  </a:t>
            </a:r>
            <a:r>
              <a:rPr sz="2000" spc="50" dirty="0">
                <a:solidFill>
                  <a:srgbClr val="FF0000"/>
                </a:solidFill>
                <a:latin typeface="Times New Roman"/>
                <a:cs typeface="Times New Roman"/>
              </a:rPr>
              <a:t>Fincas</a:t>
            </a:r>
            <a:endParaRPr sz="2000">
              <a:latin typeface="Times New Roman"/>
              <a:cs typeface="Times New Roman"/>
            </a:endParaRPr>
          </a:p>
        </p:txBody>
      </p:sp>
      <p:sp>
        <p:nvSpPr>
          <p:cNvPr id="7" name="object 7"/>
          <p:cNvSpPr txBox="1"/>
          <p:nvPr/>
        </p:nvSpPr>
        <p:spPr>
          <a:xfrm>
            <a:off x="3010918" y="6133549"/>
            <a:ext cx="384810" cy="332740"/>
          </a:xfrm>
          <a:prstGeom prst="rect">
            <a:avLst/>
          </a:prstGeom>
        </p:spPr>
        <p:txBody>
          <a:bodyPr vert="horz" wrap="square" lIns="0" tIns="14604" rIns="0" bIns="0" rtlCol="0">
            <a:spAutoFit/>
          </a:bodyPr>
          <a:lstStyle/>
          <a:p>
            <a:pPr marL="12700">
              <a:lnSpc>
                <a:spcPct val="100000"/>
              </a:lnSpc>
              <a:spcBef>
                <a:spcPts val="114"/>
              </a:spcBef>
            </a:pPr>
            <a:r>
              <a:rPr sz="2000" spc="-50" dirty="0">
                <a:latin typeface="Times New Roman"/>
                <a:cs typeface="Times New Roman"/>
              </a:rPr>
              <a:t>F</a:t>
            </a:r>
            <a:r>
              <a:rPr sz="2000" spc="25" dirty="0">
                <a:latin typeface="Times New Roman"/>
                <a:cs typeface="Times New Roman"/>
              </a:rPr>
              <a:t>i</a:t>
            </a:r>
            <a:r>
              <a:rPr sz="2000" spc="170" dirty="0">
                <a:latin typeface="Times New Roman"/>
                <a:cs typeface="Times New Roman"/>
              </a:rPr>
              <a:t>n</a:t>
            </a:r>
            <a:endParaRPr sz="2000">
              <a:latin typeface="Times New Roman"/>
              <a:cs typeface="Times New Roman"/>
            </a:endParaRPr>
          </a:p>
        </p:txBody>
      </p:sp>
      <p:sp>
        <p:nvSpPr>
          <p:cNvPr id="8" name="object 8"/>
          <p:cNvSpPr/>
          <p:nvPr/>
        </p:nvSpPr>
        <p:spPr>
          <a:xfrm>
            <a:off x="2817876" y="1819656"/>
            <a:ext cx="0" cy="4932045"/>
          </a:xfrm>
          <a:custGeom>
            <a:avLst/>
            <a:gdLst/>
            <a:ahLst/>
            <a:cxnLst/>
            <a:rect l="l" t="t" r="r" b="b"/>
            <a:pathLst>
              <a:path h="4932045">
                <a:moveTo>
                  <a:pt x="0" y="0"/>
                </a:moveTo>
                <a:lnTo>
                  <a:pt x="0" y="4931663"/>
                </a:lnTo>
              </a:path>
            </a:pathLst>
          </a:custGeom>
          <a:ln w="7620">
            <a:solidFill>
              <a:srgbClr val="89BF1C"/>
            </a:solidFill>
          </a:ln>
        </p:spPr>
        <p:txBody>
          <a:bodyPr wrap="square" lIns="0" tIns="0" rIns="0" bIns="0" rtlCol="0"/>
          <a:lstStyle/>
          <a:p>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239259" y="1078484"/>
            <a:ext cx="2038985" cy="494030"/>
          </a:xfrm>
          <a:prstGeom prst="rect">
            <a:avLst/>
          </a:prstGeom>
        </p:spPr>
        <p:txBody>
          <a:bodyPr vert="horz" wrap="square" lIns="0" tIns="15240" rIns="0" bIns="0" rtlCol="0">
            <a:spAutoFit/>
          </a:bodyPr>
          <a:lstStyle/>
          <a:p>
            <a:pPr marL="12700">
              <a:lnSpc>
                <a:spcPct val="100000"/>
              </a:lnSpc>
              <a:spcBef>
                <a:spcPts val="120"/>
              </a:spcBef>
            </a:pPr>
            <a:r>
              <a:rPr sz="3050" spc="-90" dirty="0">
                <a:latin typeface="Times New Roman"/>
                <a:cs typeface="Times New Roman"/>
              </a:rPr>
              <a:t>EXERCICES</a:t>
            </a:r>
            <a:endParaRPr sz="3050">
              <a:latin typeface="Times New Roman"/>
              <a:cs typeface="Times New Roman"/>
            </a:endParaRPr>
          </a:p>
        </p:txBody>
      </p:sp>
      <p:sp>
        <p:nvSpPr>
          <p:cNvPr id="3" name="object 3"/>
          <p:cNvSpPr txBox="1"/>
          <p:nvPr/>
        </p:nvSpPr>
        <p:spPr>
          <a:xfrm>
            <a:off x="3862774" y="3590085"/>
            <a:ext cx="2833370" cy="345440"/>
          </a:xfrm>
          <a:prstGeom prst="rect">
            <a:avLst/>
          </a:prstGeom>
        </p:spPr>
        <p:txBody>
          <a:bodyPr vert="horz" wrap="square" lIns="0" tIns="12700" rIns="0" bIns="0" rtlCol="0">
            <a:spAutoFit/>
          </a:bodyPr>
          <a:lstStyle/>
          <a:p>
            <a:pPr marL="12700">
              <a:lnSpc>
                <a:spcPct val="100000"/>
              </a:lnSpc>
              <a:spcBef>
                <a:spcPts val="100"/>
              </a:spcBef>
            </a:pPr>
            <a:r>
              <a:rPr sz="2100" b="1" spc="55" dirty="0">
                <a:latin typeface="Times New Roman"/>
                <a:cs typeface="Times New Roman"/>
              </a:rPr>
              <a:t>Conf. </a:t>
            </a:r>
            <a:r>
              <a:rPr sz="2100" b="1" spc="75" dirty="0">
                <a:latin typeface="Times New Roman"/>
                <a:cs typeface="Times New Roman"/>
              </a:rPr>
              <a:t>Fichier</a:t>
            </a:r>
            <a:r>
              <a:rPr sz="2100" b="1" spc="-250" dirty="0">
                <a:latin typeface="Times New Roman"/>
                <a:cs typeface="Times New Roman"/>
              </a:rPr>
              <a:t> </a:t>
            </a:r>
            <a:r>
              <a:rPr sz="2100" b="1" spc="100" dirty="0">
                <a:latin typeface="Times New Roman"/>
                <a:cs typeface="Times New Roman"/>
              </a:rPr>
              <a:t>exercices</a:t>
            </a:r>
            <a:endParaRPr sz="2100">
              <a:latin typeface="Times New Roman"/>
              <a:cs typeface="Times New Roman"/>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427744" y="1518867"/>
            <a:ext cx="9808845" cy="4875530"/>
          </a:xfrm>
          <a:prstGeom prst="rect">
            <a:avLst/>
          </a:prstGeom>
        </p:spPr>
        <p:txBody>
          <a:bodyPr vert="horz" wrap="square" lIns="0" tIns="12700" rIns="0" bIns="0" rtlCol="0">
            <a:spAutoFit/>
          </a:bodyPr>
          <a:lstStyle/>
          <a:p>
            <a:pPr marL="766445">
              <a:lnSpc>
                <a:spcPct val="100000"/>
              </a:lnSpc>
              <a:spcBef>
                <a:spcPts val="100"/>
              </a:spcBef>
            </a:pPr>
            <a:r>
              <a:rPr sz="2100" b="1" spc="-50" dirty="0">
                <a:latin typeface="Times New Roman"/>
                <a:cs typeface="Times New Roman"/>
              </a:rPr>
              <a:t>STRUCUTURES </a:t>
            </a:r>
            <a:r>
              <a:rPr sz="2100" b="1" spc="-95" dirty="0">
                <a:latin typeface="Times New Roman"/>
                <a:cs typeface="Times New Roman"/>
              </a:rPr>
              <a:t>ITERATIVES </a:t>
            </a:r>
            <a:r>
              <a:rPr sz="2100" b="1" spc="100" dirty="0">
                <a:latin typeface="Times New Roman"/>
                <a:cs typeface="Times New Roman"/>
              </a:rPr>
              <a:t>OU</a:t>
            </a:r>
            <a:r>
              <a:rPr sz="2100" b="1" spc="155" dirty="0">
                <a:latin typeface="Times New Roman"/>
                <a:cs typeface="Times New Roman"/>
              </a:rPr>
              <a:t> </a:t>
            </a:r>
            <a:r>
              <a:rPr sz="2100" b="1" spc="-55" dirty="0">
                <a:latin typeface="Times New Roman"/>
                <a:cs typeface="Times New Roman"/>
              </a:rPr>
              <a:t>BOUCLES</a:t>
            </a:r>
            <a:endParaRPr sz="2100">
              <a:latin typeface="Times New Roman"/>
              <a:cs typeface="Times New Roman"/>
            </a:endParaRPr>
          </a:p>
          <a:p>
            <a:pPr>
              <a:lnSpc>
                <a:spcPct val="100000"/>
              </a:lnSpc>
              <a:spcBef>
                <a:spcPts val="50"/>
              </a:spcBef>
            </a:pPr>
            <a:endParaRPr sz="1700">
              <a:latin typeface="Times New Roman"/>
              <a:cs typeface="Times New Roman"/>
            </a:endParaRPr>
          </a:p>
          <a:p>
            <a:pPr marL="12700" marR="394970">
              <a:lnSpc>
                <a:spcPct val="100000"/>
              </a:lnSpc>
            </a:pPr>
            <a:r>
              <a:rPr sz="1750" spc="65" dirty="0">
                <a:latin typeface="Times New Roman"/>
                <a:cs typeface="Times New Roman"/>
              </a:rPr>
              <a:t>Dans</a:t>
            </a:r>
            <a:r>
              <a:rPr sz="1750" spc="-60" dirty="0">
                <a:latin typeface="Times New Roman"/>
                <a:cs typeface="Times New Roman"/>
              </a:rPr>
              <a:t> </a:t>
            </a:r>
            <a:r>
              <a:rPr sz="1750" spc="130" dirty="0">
                <a:latin typeface="Times New Roman"/>
                <a:cs typeface="Times New Roman"/>
              </a:rPr>
              <a:t>un</a:t>
            </a:r>
            <a:r>
              <a:rPr sz="1750" spc="-55" dirty="0">
                <a:latin typeface="Times New Roman"/>
                <a:cs typeface="Times New Roman"/>
              </a:rPr>
              <a:t> </a:t>
            </a:r>
            <a:r>
              <a:rPr sz="1750" spc="60" dirty="0">
                <a:latin typeface="Times New Roman"/>
                <a:cs typeface="Times New Roman"/>
              </a:rPr>
              <a:t>algorithme,</a:t>
            </a:r>
            <a:r>
              <a:rPr sz="1750" spc="15" dirty="0">
                <a:latin typeface="Times New Roman"/>
                <a:cs typeface="Times New Roman"/>
              </a:rPr>
              <a:t> </a:t>
            </a:r>
            <a:r>
              <a:rPr sz="1750" dirty="0">
                <a:latin typeface="Times New Roman"/>
                <a:cs typeface="Times New Roman"/>
              </a:rPr>
              <a:t>il</a:t>
            </a:r>
            <a:r>
              <a:rPr sz="1750" spc="-15" dirty="0">
                <a:latin typeface="Times New Roman"/>
                <a:cs typeface="Times New Roman"/>
              </a:rPr>
              <a:t> </a:t>
            </a:r>
            <a:r>
              <a:rPr sz="1750" spc="105" dirty="0">
                <a:latin typeface="Times New Roman"/>
                <a:cs typeface="Times New Roman"/>
              </a:rPr>
              <a:t>peut</a:t>
            </a:r>
            <a:r>
              <a:rPr sz="1750" spc="-65" dirty="0">
                <a:latin typeface="Times New Roman"/>
                <a:cs typeface="Times New Roman"/>
              </a:rPr>
              <a:t> </a:t>
            </a:r>
            <a:r>
              <a:rPr sz="1750" spc="40" dirty="0">
                <a:latin typeface="Times New Roman"/>
                <a:cs typeface="Times New Roman"/>
              </a:rPr>
              <a:t>arriver</a:t>
            </a:r>
            <a:r>
              <a:rPr sz="1750" spc="-125" dirty="0">
                <a:latin typeface="Times New Roman"/>
                <a:cs typeface="Times New Roman"/>
              </a:rPr>
              <a:t> </a:t>
            </a:r>
            <a:r>
              <a:rPr sz="1750" spc="95" dirty="0">
                <a:latin typeface="Times New Roman"/>
                <a:cs typeface="Times New Roman"/>
              </a:rPr>
              <a:t>que</a:t>
            </a:r>
            <a:r>
              <a:rPr sz="1750" spc="-30" dirty="0">
                <a:latin typeface="Times New Roman"/>
                <a:cs typeface="Times New Roman"/>
              </a:rPr>
              <a:t> </a:t>
            </a:r>
            <a:r>
              <a:rPr sz="1750" spc="-35" dirty="0">
                <a:latin typeface="Times New Roman"/>
                <a:cs typeface="Times New Roman"/>
              </a:rPr>
              <a:t>l’on</a:t>
            </a:r>
            <a:r>
              <a:rPr sz="1750" spc="-65" dirty="0">
                <a:latin typeface="Times New Roman"/>
                <a:cs typeface="Times New Roman"/>
              </a:rPr>
              <a:t> </a:t>
            </a:r>
            <a:r>
              <a:rPr sz="1750" spc="65" dirty="0">
                <a:latin typeface="Times New Roman"/>
                <a:cs typeface="Times New Roman"/>
              </a:rPr>
              <a:t>ait</a:t>
            </a:r>
            <a:r>
              <a:rPr sz="1750" spc="-70" dirty="0">
                <a:latin typeface="Times New Roman"/>
                <a:cs typeface="Times New Roman"/>
              </a:rPr>
              <a:t> </a:t>
            </a:r>
            <a:r>
              <a:rPr sz="1750" spc="60" dirty="0">
                <a:latin typeface="Times New Roman"/>
                <a:cs typeface="Times New Roman"/>
              </a:rPr>
              <a:t>à</a:t>
            </a:r>
            <a:r>
              <a:rPr sz="1750" spc="-50" dirty="0">
                <a:latin typeface="Times New Roman"/>
                <a:cs typeface="Times New Roman"/>
              </a:rPr>
              <a:t> </a:t>
            </a:r>
            <a:r>
              <a:rPr sz="1750" spc="75" dirty="0">
                <a:latin typeface="Times New Roman"/>
                <a:cs typeface="Times New Roman"/>
              </a:rPr>
              <a:t>répéter</a:t>
            </a:r>
            <a:r>
              <a:rPr sz="1750" spc="-110" dirty="0">
                <a:latin typeface="Times New Roman"/>
                <a:cs typeface="Times New Roman"/>
              </a:rPr>
              <a:t> </a:t>
            </a:r>
            <a:r>
              <a:rPr sz="1750" spc="130" dirty="0">
                <a:latin typeface="Times New Roman"/>
                <a:cs typeface="Times New Roman"/>
              </a:rPr>
              <a:t>un</a:t>
            </a:r>
            <a:r>
              <a:rPr sz="1750" spc="-50" dirty="0">
                <a:latin typeface="Times New Roman"/>
                <a:cs typeface="Times New Roman"/>
              </a:rPr>
              <a:t> </a:t>
            </a:r>
            <a:r>
              <a:rPr sz="1750" spc="65" dirty="0">
                <a:latin typeface="Times New Roman"/>
                <a:cs typeface="Times New Roman"/>
              </a:rPr>
              <a:t>certain</a:t>
            </a:r>
            <a:r>
              <a:rPr sz="1750" spc="-20" dirty="0">
                <a:latin typeface="Times New Roman"/>
                <a:cs typeface="Times New Roman"/>
              </a:rPr>
              <a:t> </a:t>
            </a:r>
            <a:r>
              <a:rPr sz="1750" spc="95" dirty="0">
                <a:latin typeface="Times New Roman"/>
                <a:cs typeface="Times New Roman"/>
              </a:rPr>
              <a:t>nombre</a:t>
            </a:r>
            <a:r>
              <a:rPr sz="1750" spc="-80" dirty="0">
                <a:latin typeface="Times New Roman"/>
                <a:cs typeface="Times New Roman"/>
              </a:rPr>
              <a:t> </a:t>
            </a:r>
            <a:r>
              <a:rPr sz="1750" spc="90" dirty="0">
                <a:latin typeface="Times New Roman"/>
                <a:cs typeface="Times New Roman"/>
              </a:rPr>
              <a:t>de</a:t>
            </a:r>
            <a:r>
              <a:rPr sz="1750" spc="-50" dirty="0">
                <a:latin typeface="Times New Roman"/>
                <a:cs typeface="Times New Roman"/>
              </a:rPr>
              <a:t> </a:t>
            </a:r>
            <a:r>
              <a:rPr sz="1750" spc="5" dirty="0">
                <a:latin typeface="Times New Roman"/>
                <a:cs typeface="Times New Roman"/>
              </a:rPr>
              <a:t>fois</a:t>
            </a:r>
            <a:r>
              <a:rPr sz="1750" spc="-40" dirty="0">
                <a:latin typeface="Times New Roman"/>
                <a:cs typeface="Times New Roman"/>
              </a:rPr>
              <a:t> </a:t>
            </a:r>
            <a:r>
              <a:rPr sz="1750" spc="105" dirty="0">
                <a:latin typeface="Times New Roman"/>
                <a:cs typeface="Times New Roman"/>
              </a:rPr>
              <a:t>une</a:t>
            </a:r>
            <a:r>
              <a:rPr sz="1750" spc="-80" dirty="0">
                <a:latin typeface="Times New Roman"/>
                <a:cs typeface="Times New Roman"/>
              </a:rPr>
              <a:t> </a:t>
            </a:r>
            <a:r>
              <a:rPr sz="1750" spc="90" dirty="0">
                <a:latin typeface="Times New Roman"/>
                <a:cs typeface="Times New Roman"/>
              </a:rPr>
              <a:t>ou</a:t>
            </a:r>
            <a:r>
              <a:rPr sz="1750" spc="-30" dirty="0">
                <a:latin typeface="Times New Roman"/>
                <a:cs typeface="Times New Roman"/>
              </a:rPr>
              <a:t> </a:t>
            </a:r>
            <a:r>
              <a:rPr sz="1750" spc="55" dirty="0">
                <a:latin typeface="Times New Roman"/>
                <a:cs typeface="Times New Roman"/>
              </a:rPr>
              <a:t>plusieurs  </a:t>
            </a:r>
            <a:r>
              <a:rPr sz="1750" spc="65" dirty="0">
                <a:latin typeface="Times New Roman"/>
                <a:cs typeface="Times New Roman"/>
              </a:rPr>
              <a:t>instructions.</a:t>
            </a:r>
            <a:r>
              <a:rPr sz="1750" spc="-10" dirty="0">
                <a:latin typeface="Times New Roman"/>
                <a:cs typeface="Times New Roman"/>
              </a:rPr>
              <a:t> </a:t>
            </a:r>
            <a:r>
              <a:rPr sz="1750" spc="135" dirty="0">
                <a:latin typeface="Times New Roman"/>
                <a:cs typeface="Times New Roman"/>
              </a:rPr>
              <a:t>On</a:t>
            </a:r>
            <a:r>
              <a:rPr sz="1750" spc="-60" dirty="0">
                <a:latin typeface="Times New Roman"/>
                <a:cs typeface="Times New Roman"/>
              </a:rPr>
              <a:t> </a:t>
            </a:r>
            <a:r>
              <a:rPr sz="1750" spc="60" dirty="0">
                <a:latin typeface="Times New Roman"/>
                <a:cs typeface="Times New Roman"/>
              </a:rPr>
              <a:t>parle</a:t>
            </a:r>
            <a:r>
              <a:rPr sz="1750" spc="-90" dirty="0">
                <a:latin typeface="Times New Roman"/>
                <a:cs typeface="Times New Roman"/>
              </a:rPr>
              <a:t> </a:t>
            </a:r>
            <a:r>
              <a:rPr sz="1750" spc="50" dirty="0">
                <a:latin typeface="Times New Roman"/>
                <a:cs typeface="Times New Roman"/>
              </a:rPr>
              <a:t>alors</a:t>
            </a:r>
            <a:r>
              <a:rPr sz="1750" spc="-80" dirty="0">
                <a:latin typeface="Times New Roman"/>
                <a:cs typeface="Times New Roman"/>
              </a:rPr>
              <a:t> </a:t>
            </a:r>
            <a:r>
              <a:rPr sz="1750" spc="80" dirty="0">
                <a:latin typeface="Times New Roman"/>
                <a:cs typeface="Times New Roman"/>
              </a:rPr>
              <a:t>de</a:t>
            </a:r>
            <a:r>
              <a:rPr sz="1750" spc="-25" dirty="0">
                <a:latin typeface="Times New Roman"/>
                <a:cs typeface="Times New Roman"/>
              </a:rPr>
              <a:t> </a:t>
            </a:r>
            <a:r>
              <a:rPr sz="1750" spc="60" dirty="0">
                <a:solidFill>
                  <a:srgbClr val="FF0000"/>
                </a:solidFill>
                <a:latin typeface="Times New Roman"/>
                <a:cs typeface="Times New Roman"/>
              </a:rPr>
              <a:t>boucle</a:t>
            </a:r>
            <a:r>
              <a:rPr sz="1750" spc="-70" dirty="0">
                <a:solidFill>
                  <a:srgbClr val="FF0000"/>
                </a:solidFill>
                <a:latin typeface="Times New Roman"/>
                <a:cs typeface="Times New Roman"/>
              </a:rPr>
              <a:t> </a:t>
            </a:r>
            <a:r>
              <a:rPr sz="1750" spc="90" dirty="0">
                <a:latin typeface="Times New Roman"/>
                <a:cs typeface="Times New Roman"/>
              </a:rPr>
              <a:t>ou</a:t>
            </a:r>
            <a:r>
              <a:rPr sz="1750" spc="-65" dirty="0">
                <a:latin typeface="Times New Roman"/>
                <a:cs typeface="Times New Roman"/>
              </a:rPr>
              <a:t> </a:t>
            </a:r>
            <a:r>
              <a:rPr sz="1750" spc="90" dirty="0">
                <a:latin typeface="Times New Roman"/>
                <a:cs typeface="Times New Roman"/>
              </a:rPr>
              <a:t>de</a:t>
            </a:r>
            <a:r>
              <a:rPr sz="1750" spc="-65" dirty="0">
                <a:latin typeface="Times New Roman"/>
                <a:cs typeface="Times New Roman"/>
              </a:rPr>
              <a:t> </a:t>
            </a:r>
            <a:r>
              <a:rPr sz="1750" spc="85" dirty="0">
                <a:solidFill>
                  <a:srgbClr val="FF0000"/>
                </a:solidFill>
                <a:latin typeface="Times New Roman"/>
                <a:cs typeface="Times New Roman"/>
              </a:rPr>
              <a:t>structure</a:t>
            </a:r>
            <a:r>
              <a:rPr sz="1750" spc="-70" dirty="0">
                <a:solidFill>
                  <a:srgbClr val="FF0000"/>
                </a:solidFill>
                <a:latin typeface="Times New Roman"/>
                <a:cs typeface="Times New Roman"/>
              </a:rPr>
              <a:t> </a:t>
            </a:r>
            <a:r>
              <a:rPr sz="1750" spc="40" dirty="0">
                <a:solidFill>
                  <a:srgbClr val="FF0000"/>
                </a:solidFill>
                <a:latin typeface="Times New Roman"/>
                <a:cs typeface="Times New Roman"/>
              </a:rPr>
              <a:t>itératives</a:t>
            </a:r>
            <a:endParaRPr sz="1750">
              <a:latin typeface="Times New Roman"/>
              <a:cs typeface="Times New Roman"/>
            </a:endParaRPr>
          </a:p>
          <a:p>
            <a:pPr>
              <a:lnSpc>
                <a:spcPct val="100000"/>
              </a:lnSpc>
              <a:spcBef>
                <a:spcPts val="40"/>
              </a:spcBef>
            </a:pPr>
            <a:endParaRPr sz="1800">
              <a:latin typeface="Times New Roman"/>
              <a:cs typeface="Times New Roman"/>
            </a:endParaRPr>
          </a:p>
          <a:p>
            <a:pPr marL="12700">
              <a:lnSpc>
                <a:spcPct val="100000"/>
              </a:lnSpc>
            </a:pPr>
            <a:r>
              <a:rPr sz="1750" spc="70" dirty="0">
                <a:latin typeface="Times New Roman"/>
                <a:cs typeface="Times New Roman"/>
              </a:rPr>
              <a:t>Une</a:t>
            </a:r>
            <a:r>
              <a:rPr sz="1750" spc="-40" dirty="0">
                <a:latin typeface="Times New Roman"/>
                <a:cs typeface="Times New Roman"/>
              </a:rPr>
              <a:t> </a:t>
            </a:r>
            <a:r>
              <a:rPr sz="1750" b="1" spc="75" dirty="0">
                <a:latin typeface="Times New Roman"/>
                <a:cs typeface="Times New Roman"/>
              </a:rPr>
              <a:t>Itération</a:t>
            </a:r>
            <a:r>
              <a:rPr sz="1750" b="1" spc="-15" dirty="0">
                <a:latin typeface="Times New Roman"/>
                <a:cs typeface="Times New Roman"/>
              </a:rPr>
              <a:t> </a:t>
            </a:r>
            <a:r>
              <a:rPr sz="1750" spc="70" dirty="0">
                <a:latin typeface="Times New Roman"/>
                <a:cs typeface="Times New Roman"/>
              </a:rPr>
              <a:t>est</a:t>
            </a:r>
            <a:r>
              <a:rPr sz="1750" spc="-20" dirty="0">
                <a:latin typeface="Times New Roman"/>
                <a:cs typeface="Times New Roman"/>
              </a:rPr>
              <a:t> </a:t>
            </a:r>
            <a:r>
              <a:rPr sz="1750" spc="30" dirty="0">
                <a:latin typeface="Times New Roman"/>
                <a:cs typeface="Times New Roman"/>
              </a:rPr>
              <a:t>le</a:t>
            </a:r>
            <a:r>
              <a:rPr sz="1750" spc="-65" dirty="0">
                <a:latin typeface="Times New Roman"/>
                <a:cs typeface="Times New Roman"/>
              </a:rPr>
              <a:t> </a:t>
            </a:r>
            <a:r>
              <a:rPr sz="1750" spc="35" dirty="0">
                <a:latin typeface="Times New Roman"/>
                <a:cs typeface="Times New Roman"/>
              </a:rPr>
              <a:t>fait</a:t>
            </a:r>
            <a:r>
              <a:rPr sz="1750" spc="-55" dirty="0">
                <a:latin typeface="Times New Roman"/>
                <a:cs typeface="Times New Roman"/>
              </a:rPr>
              <a:t> </a:t>
            </a:r>
            <a:r>
              <a:rPr sz="1750" spc="20" dirty="0">
                <a:latin typeface="Times New Roman"/>
                <a:cs typeface="Times New Roman"/>
              </a:rPr>
              <a:t>d’exécuter</a:t>
            </a:r>
            <a:r>
              <a:rPr sz="1750" spc="-75" dirty="0">
                <a:latin typeface="Times New Roman"/>
                <a:cs typeface="Times New Roman"/>
              </a:rPr>
              <a:t> </a:t>
            </a:r>
            <a:r>
              <a:rPr sz="1750" spc="105" dirty="0">
                <a:latin typeface="Times New Roman"/>
                <a:cs typeface="Times New Roman"/>
              </a:rPr>
              <a:t>une</a:t>
            </a:r>
            <a:r>
              <a:rPr sz="1750" spc="-65" dirty="0">
                <a:latin typeface="Times New Roman"/>
                <a:cs typeface="Times New Roman"/>
              </a:rPr>
              <a:t> </a:t>
            </a:r>
            <a:r>
              <a:rPr sz="1750" spc="70" dirty="0">
                <a:latin typeface="Times New Roman"/>
                <a:cs typeface="Times New Roman"/>
              </a:rPr>
              <a:t>séquence</a:t>
            </a:r>
            <a:r>
              <a:rPr sz="1750" spc="-65" dirty="0">
                <a:latin typeface="Times New Roman"/>
                <a:cs typeface="Times New Roman"/>
              </a:rPr>
              <a:t> </a:t>
            </a:r>
            <a:r>
              <a:rPr sz="1750" spc="55" dirty="0">
                <a:latin typeface="Times New Roman"/>
                <a:cs typeface="Times New Roman"/>
              </a:rPr>
              <a:t>d’instructions</a:t>
            </a:r>
            <a:r>
              <a:rPr sz="1750" spc="-75" dirty="0">
                <a:latin typeface="Times New Roman"/>
                <a:cs typeface="Times New Roman"/>
              </a:rPr>
              <a:t> </a:t>
            </a:r>
            <a:r>
              <a:rPr sz="1750" spc="75" dirty="0">
                <a:latin typeface="Times New Roman"/>
                <a:cs typeface="Times New Roman"/>
              </a:rPr>
              <a:t>destinée</a:t>
            </a:r>
            <a:r>
              <a:rPr sz="1750" spc="-85" dirty="0">
                <a:latin typeface="Times New Roman"/>
                <a:cs typeface="Times New Roman"/>
              </a:rPr>
              <a:t> </a:t>
            </a:r>
            <a:r>
              <a:rPr sz="1750" spc="60" dirty="0">
                <a:latin typeface="Times New Roman"/>
                <a:cs typeface="Times New Roman"/>
              </a:rPr>
              <a:t>à</a:t>
            </a:r>
            <a:r>
              <a:rPr sz="1750" spc="-65" dirty="0">
                <a:latin typeface="Times New Roman"/>
                <a:cs typeface="Times New Roman"/>
              </a:rPr>
              <a:t> </a:t>
            </a:r>
            <a:r>
              <a:rPr sz="1750" spc="75" dirty="0">
                <a:latin typeface="Times New Roman"/>
                <a:cs typeface="Times New Roman"/>
              </a:rPr>
              <a:t>être</a:t>
            </a:r>
            <a:r>
              <a:rPr sz="1750" spc="-85" dirty="0">
                <a:latin typeface="Times New Roman"/>
                <a:cs typeface="Times New Roman"/>
              </a:rPr>
              <a:t> </a:t>
            </a:r>
            <a:r>
              <a:rPr sz="1750" spc="50" dirty="0">
                <a:latin typeface="Times New Roman"/>
                <a:cs typeface="Times New Roman"/>
              </a:rPr>
              <a:t>exécutée</a:t>
            </a:r>
            <a:r>
              <a:rPr sz="1750" spc="-45" dirty="0">
                <a:latin typeface="Times New Roman"/>
                <a:cs typeface="Times New Roman"/>
              </a:rPr>
              <a:t> </a:t>
            </a:r>
            <a:r>
              <a:rPr sz="1750" spc="60" dirty="0">
                <a:latin typeface="Times New Roman"/>
                <a:cs typeface="Times New Roman"/>
              </a:rPr>
              <a:t>plusieurs</a:t>
            </a:r>
            <a:r>
              <a:rPr sz="1750" spc="-40" dirty="0">
                <a:latin typeface="Times New Roman"/>
                <a:cs typeface="Times New Roman"/>
              </a:rPr>
              <a:t> </a:t>
            </a:r>
            <a:r>
              <a:rPr sz="1750" spc="5" dirty="0">
                <a:latin typeface="Times New Roman"/>
                <a:cs typeface="Times New Roman"/>
              </a:rPr>
              <a:t>fois.</a:t>
            </a:r>
            <a:endParaRPr sz="1750">
              <a:latin typeface="Times New Roman"/>
              <a:cs typeface="Times New Roman"/>
            </a:endParaRPr>
          </a:p>
          <a:p>
            <a:pPr>
              <a:lnSpc>
                <a:spcPct val="100000"/>
              </a:lnSpc>
              <a:spcBef>
                <a:spcPts val="20"/>
              </a:spcBef>
            </a:pPr>
            <a:endParaRPr sz="1800">
              <a:latin typeface="Times New Roman"/>
              <a:cs typeface="Times New Roman"/>
            </a:endParaRPr>
          </a:p>
          <a:p>
            <a:pPr marL="12700" marR="517525">
              <a:lnSpc>
                <a:spcPct val="100600"/>
              </a:lnSpc>
            </a:pPr>
            <a:r>
              <a:rPr sz="1750" spc="65" dirty="0">
                <a:latin typeface="Times New Roman"/>
                <a:cs typeface="Times New Roman"/>
              </a:rPr>
              <a:t>Pour</a:t>
            </a:r>
            <a:r>
              <a:rPr sz="1750" spc="-90" dirty="0">
                <a:latin typeface="Times New Roman"/>
                <a:cs typeface="Times New Roman"/>
              </a:rPr>
              <a:t> </a:t>
            </a:r>
            <a:r>
              <a:rPr sz="1750" spc="45" dirty="0">
                <a:latin typeface="Times New Roman"/>
                <a:cs typeface="Times New Roman"/>
              </a:rPr>
              <a:t>réaliser</a:t>
            </a:r>
            <a:r>
              <a:rPr sz="1750" spc="-75" dirty="0">
                <a:latin typeface="Times New Roman"/>
                <a:cs typeface="Times New Roman"/>
              </a:rPr>
              <a:t> </a:t>
            </a:r>
            <a:r>
              <a:rPr sz="1750" spc="130" dirty="0">
                <a:latin typeface="Times New Roman"/>
                <a:cs typeface="Times New Roman"/>
              </a:rPr>
              <a:t>un</a:t>
            </a:r>
            <a:r>
              <a:rPr sz="1750" spc="-20" dirty="0">
                <a:latin typeface="Times New Roman"/>
                <a:cs typeface="Times New Roman"/>
              </a:rPr>
              <a:t> </a:t>
            </a:r>
            <a:r>
              <a:rPr sz="1750" spc="70" dirty="0">
                <a:latin typeface="Times New Roman"/>
                <a:cs typeface="Times New Roman"/>
              </a:rPr>
              <a:t>itération</a:t>
            </a:r>
            <a:r>
              <a:rPr sz="1750" spc="-90" dirty="0">
                <a:latin typeface="Times New Roman"/>
                <a:cs typeface="Times New Roman"/>
              </a:rPr>
              <a:t> </a:t>
            </a:r>
            <a:r>
              <a:rPr sz="1750" spc="85" dirty="0">
                <a:latin typeface="Times New Roman"/>
                <a:cs typeface="Times New Roman"/>
              </a:rPr>
              <a:t>dans</a:t>
            </a:r>
            <a:r>
              <a:rPr sz="1750" spc="-25" dirty="0">
                <a:latin typeface="Times New Roman"/>
                <a:cs typeface="Times New Roman"/>
              </a:rPr>
              <a:t> </a:t>
            </a:r>
            <a:r>
              <a:rPr sz="1750" spc="95" dirty="0">
                <a:latin typeface="Times New Roman"/>
                <a:cs typeface="Times New Roman"/>
              </a:rPr>
              <a:t>notre</a:t>
            </a:r>
            <a:r>
              <a:rPr sz="1750" spc="-65" dirty="0">
                <a:latin typeface="Times New Roman"/>
                <a:cs typeface="Times New Roman"/>
              </a:rPr>
              <a:t> </a:t>
            </a:r>
            <a:r>
              <a:rPr sz="1750" spc="40" dirty="0">
                <a:latin typeface="Times New Roman"/>
                <a:cs typeface="Times New Roman"/>
              </a:rPr>
              <a:t>langage</a:t>
            </a:r>
            <a:r>
              <a:rPr sz="1750" spc="-65" dirty="0">
                <a:latin typeface="Times New Roman"/>
                <a:cs typeface="Times New Roman"/>
              </a:rPr>
              <a:t> </a:t>
            </a:r>
            <a:r>
              <a:rPr sz="1750" spc="65" dirty="0">
                <a:latin typeface="Times New Roman"/>
                <a:cs typeface="Times New Roman"/>
              </a:rPr>
              <a:t>algorithmique</a:t>
            </a:r>
            <a:r>
              <a:rPr sz="1750" spc="-65" dirty="0">
                <a:latin typeface="Times New Roman"/>
                <a:cs typeface="Times New Roman"/>
              </a:rPr>
              <a:t> </a:t>
            </a:r>
            <a:r>
              <a:rPr sz="1750" spc="105" dirty="0">
                <a:latin typeface="Times New Roman"/>
                <a:cs typeface="Times New Roman"/>
              </a:rPr>
              <a:t>on</a:t>
            </a:r>
            <a:r>
              <a:rPr sz="1750" spc="-70" dirty="0">
                <a:latin typeface="Times New Roman"/>
                <a:cs typeface="Times New Roman"/>
              </a:rPr>
              <a:t> </a:t>
            </a:r>
            <a:r>
              <a:rPr sz="1750" spc="55" dirty="0">
                <a:latin typeface="Times New Roman"/>
                <a:cs typeface="Times New Roman"/>
              </a:rPr>
              <a:t>dispose</a:t>
            </a:r>
            <a:r>
              <a:rPr sz="1750" spc="-65" dirty="0">
                <a:latin typeface="Times New Roman"/>
                <a:cs typeface="Times New Roman"/>
              </a:rPr>
              <a:t> </a:t>
            </a:r>
            <a:r>
              <a:rPr sz="1750" spc="90" dirty="0">
                <a:latin typeface="Times New Roman"/>
                <a:cs typeface="Times New Roman"/>
              </a:rPr>
              <a:t>de</a:t>
            </a:r>
            <a:r>
              <a:rPr sz="1750" spc="-45" dirty="0">
                <a:latin typeface="Times New Roman"/>
                <a:cs typeface="Times New Roman"/>
              </a:rPr>
              <a:t> </a:t>
            </a:r>
            <a:r>
              <a:rPr sz="1750" b="1" spc="-80" dirty="0">
                <a:latin typeface="Times New Roman"/>
                <a:cs typeface="Times New Roman"/>
              </a:rPr>
              <a:t>3</a:t>
            </a:r>
            <a:r>
              <a:rPr sz="1750" b="1" spc="-5" dirty="0">
                <a:latin typeface="Times New Roman"/>
                <a:cs typeface="Times New Roman"/>
              </a:rPr>
              <a:t> </a:t>
            </a:r>
            <a:r>
              <a:rPr sz="1750" spc="55" dirty="0">
                <a:latin typeface="Times New Roman"/>
                <a:cs typeface="Times New Roman"/>
              </a:rPr>
              <a:t>formes</a:t>
            </a:r>
            <a:r>
              <a:rPr sz="1750" spc="-60" dirty="0">
                <a:latin typeface="Times New Roman"/>
                <a:cs typeface="Times New Roman"/>
              </a:rPr>
              <a:t> </a:t>
            </a:r>
            <a:r>
              <a:rPr sz="1750" spc="90" dirty="0">
                <a:latin typeface="Times New Roman"/>
                <a:cs typeface="Times New Roman"/>
              </a:rPr>
              <a:t>de</a:t>
            </a:r>
            <a:r>
              <a:rPr sz="1750" spc="-35" dirty="0">
                <a:latin typeface="Times New Roman"/>
                <a:cs typeface="Times New Roman"/>
              </a:rPr>
              <a:t> </a:t>
            </a:r>
            <a:r>
              <a:rPr sz="1750" b="1" spc="65" dirty="0">
                <a:latin typeface="Times New Roman"/>
                <a:cs typeface="Times New Roman"/>
              </a:rPr>
              <a:t>Structures  itératives</a:t>
            </a:r>
            <a:r>
              <a:rPr sz="1750" spc="65" dirty="0">
                <a:latin typeface="Times New Roman"/>
                <a:cs typeface="Times New Roman"/>
              </a:rPr>
              <a:t>:</a:t>
            </a:r>
            <a:endParaRPr sz="1750">
              <a:latin typeface="Times New Roman"/>
              <a:cs typeface="Times New Roman"/>
            </a:endParaRPr>
          </a:p>
          <a:p>
            <a:pPr>
              <a:lnSpc>
                <a:spcPct val="100000"/>
              </a:lnSpc>
              <a:spcBef>
                <a:spcPts val="15"/>
              </a:spcBef>
            </a:pPr>
            <a:endParaRPr sz="1800">
              <a:latin typeface="Times New Roman"/>
              <a:cs typeface="Times New Roman"/>
            </a:endParaRPr>
          </a:p>
          <a:p>
            <a:pPr marL="312420" marR="741680" indent="-300355">
              <a:lnSpc>
                <a:spcPct val="100600"/>
              </a:lnSpc>
              <a:buFont typeface="Arial"/>
              <a:buChar char="•"/>
              <a:tabLst>
                <a:tab pos="312420" algn="l"/>
                <a:tab pos="313055" algn="l"/>
              </a:tabLst>
            </a:pPr>
            <a:r>
              <a:rPr sz="1750" spc="70" dirty="0">
                <a:latin typeface="Times New Roman"/>
                <a:cs typeface="Times New Roman"/>
              </a:rPr>
              <a:t>Structure</a:t>
            </a:r>
            <a:r>
              <a:rPr sz="1750" spc="-45" dirty="0">
                <a:latin typeface="Times New Roman"/>
                <a:cs typeface="Times New Roman"/>
              </a:rPr>
              <a:t> </a:t>
            </a:r>
            <a:r>
              <a:rPr sz="1750" spc="45" dirty="0">
                <a:latin typeface="Times New Roman"/>
                <a:cs typeface="Times New Roman"/>
              </a:rPr>
              <a:t>itérative</a:t>
            </a:r>
            <a:r>
              <a:rPr sz="1750" spc="-60" dirty="0">
                <a:latin typeface="Times New Roman"/>
                <a:cs typeface="Times New Roman"/>
              </a:rPr>
              <a:t> </a:t>
            </a:r>
            <a:r>
              <a:rPr sz="1750" b="1" spc="-40" dirty="0">
                <a:latin typeface="Times New Roman"/>
                <a:cs typeface="Times New Roman"/>
              </a:rPr>
              <a:t>TANTQUE</a:t>
            </a:r>
            <a:r>
              <a:rPr sz="1750" b="1" spc="-45" dirty="0">
                <a:latin typeface="Times New Roman"/>
                <a:cs typeface="Times New Roman"/>
              </a:rPr>
              <a:t> </a:t>
            </a:r>
            <a:r>
              <a:rPr sz="1750" spc="70" dirty="0">
                <a:latin typeface="Times New Roman"/>
                <a:cs typeface="Times New Roman"/>
              </a:rPr>
              <a:t>qui</a:t>
            </a:r>
            <a:r>
              <a:rPr sz="1750" spc="-10" dirty="0">
                <a:latin typeface="Times New Roman"/>
                <a:cs typeface="Times New Roman"/>
              </a:rPr>
              <a:t> </a:t>
            </a:r>
            <a:r>
              <a:rPr sz="1750" spc="95" dirty="0">
                <a:latin typeface="Times New Roman"/>
                <a:cs typeface="Times New Roman"/>
              </a:rPr>
              <a:t>permet</a:t>
            </a:r>
            <a:r>
              <a:rPr sz="1750" spc="-65" dirty="0">
                <a:latin typeface="Times New Roman"/>
                <a:cs typeface="Times New Roman"/>
              </a:rPr>
              <a:t> </a:t>
            </a:r>
            <a:r>
              <a:rPr sz="1750" spc="90" dirty="0">
                <a:latin typeface="Times New Roman"/>
                <a:cs typeface="Times New Roman"/>
              </a:rPr>
              <a:t>de</a:t>
            </a:r>
            <a:r>
              <a:rPr sz="1750" spc="-60" dirty="0">
                <a:latin typeface="Times New Roman"/>
                <a:cs typeface="Times New Roman"/>
              </a:rPr>
              <a:t> </a:t>
            </a:r>
            <a:r>
              <a:rPr sz="1750" spc="80" dirty="0">
                <a:latin typeface="Times New Roman"/>
                <a:cs typeface="Times New Roman"/>
              </a:rPr>
              <a:t>répéter</a:t>
            </a:r>
            <a:r>
              <a:rPr sz="1750" spc="-85" dirty="0">
                <a:latin typeface="Times New Roman"/>
                <a:cs typeface="Times New Roman"/>
              </a:rPr>
              <a:t> </a:t>
            </a:r>
            <a:r>
              <a:rPr sz="1750" spc="130" dirty="0">
                <a:latin typeface="Times New Roman"/>
                <a:cs typeface="Times New Roman"/>
              </a:rPr>
              <a:t>un</a:t>
            </a:r>
            <a:r>
              <a:rPr sz="1750" spc="-65" dirty="0">
                <a:latin typeface="Times New Roman"/>
                <a:cs typeface="Times New Roman"/>
              </a:rPr>
              <a:t> </a:t>
            </a:r>
            <a:r>
              <a:rPr sz="1750" spc="70" dirty="0">
                <a:latin typeface="Times New Roman"/>
                <a:cs typeface="Times New Roman"/>
              </a:rPr>
              <a:t>ensemble</a:t>
            </a:r>
            <a:r>
              <a:rPr sz="1750" spc="-45" dirty="0">
                <a:latin typeface="Times New Roman"/>
                <a:cs typeface="Times New Roman"/>
              </a:rPr>
              <a:t> </a:t>
            </a:r>
            <a:r>
              <a:rPr sz="1750" spc="55" dirty="0">
                <a:latin typeface="Times New Roman"/>
                <a:cs typeface="Times New Roman"/>
              </a:rPr>
              <a:t>d’instructions</a:t>
            </a:r>
            <a:r>
              <a:rPr sz="1750" spc="-50" dirty="0">
                <a:latin typeface="Times New Roman"/>
                <a:cs typeface="Times New Roman"/>
              </a:rPr>
              <a:t> </a:t>
            </a:r>
            <a:r>
              <a:rPr sz="1750" spc="114" dirty="0">
                <a:latin typeface="Times New Roman"/>
                <a:cs typeface="Times New Roman"/>
              </a:rPr>
              <a:t>tant</a:t>
            </a:r>
            <a:r>
              <a:rPr sz="1750" spc="-100" dirty="0">
                <a:latin typeface="Times New Roman"/>
                <a:cs typeface="Times New Roman"/>
              </a:rPr>
              <a:t> </a:t>
            </a:r>
            <a:r>
              <a:rPr sz="1750" spc="35" dirty="0">
                <a:latin typeface="Times New Roman"/>
                <a:cs typeface="Times New Roman"/>
              </a:rPr>
              <a:t>qu’une </a:t>
            </a:r>
            <a:r>
              <a:rPr sz="1750" spc="35" dirty="0">
                <a:solidFill>
                  <a:srgbClr val="FF0000"/>
                </a:solidFill>
                <a:latin typeface="Times New Roman"/>
                <a:cs typeface="Times New Roman"/>
              </a:rPr>
              <a:t> </a:t>
            </a:r>
            <a:r>
              <a:rPr sz="1750" spc="70" dirty="0">
                <a:solidFill>
                  <a:srgbClr val="FF0000"/>
                </a:solidFill>
                <a:latin typeface="Times New Roman"/>
                <a:cs typeface="Times New Roman"/>
              </a:rPr>
              <a:t>condition </a:t>
            </a:r>
            <a:r>
              <a:rPr sz="1750" spc="65" dirty="0">
                <a:solidFill>
                  <a:srgbClr val="FF0000"/>
                </a:solidFill>
                <a:latin typeface="Times New Roman"/>
                <a:cs typeface="Times New Roman"/>
              </a:rPr>
              <a:t>reste</a:t>
            </a:r>
            <a:r>
              <a:rPr sz="1750" spc="-254" dirty="0">
                <a:solidFill>
                  <a:srgbClr val="FF0000"/>
                </a:solidFill>
                <a:latin typeface="Times New Roman"/>
                <a:cs typeface="Times New Roman"/>
              </a:rPr>
              <a:t> </a:t>
            </a:r>
            <a:r>
              <a:rPr sz="1750" spc="30" dirty="0">
                <a:solidFill>
                  <a:srgbClr val="FF0000"/>
                </a:solidFill>
                <a:latin typeface="Times New Roman"/>
                <a:cs typeface="Times New Roman"/>
              </a:rPr>
              <a:t>vraie</a:t>
            </a:r>
            <a:endParaRPr sz="1750">
              <a:latin typeface="Times New Roman"/>
              <a:cs typeface="Times New Roman"/>
            </a:endParaRPr>
          </a:p>
          <a:p>
            <a:pPr>
              <a:lnSpc>
                <a:spcPct val="100000"/>
              </a:lnSpc>
              <a:spcBef>
                <a:spcPts val="20"/>
              </a:spcBef>
              <a:buFont typeface="Arial"/>
              <a:buChar char="•"/>
            </a:pPr>
            <a:endParaRPr sz="1800">
              <a:latin typeface="Times New Roman"/>
              <a:cs typeface="Times New Roman"/>
            </a:endParaRPr>
          </a:p>
          <a:p>
            <a:pPr marL="312420" marR="5080" indent="-300355">
              <a:lnSpc>
                <a:spcPct val="100600"/>
              </a:lnSpc>
              <a:buFont typeface="Arial"/>
              <a:buChar char="•"/>
              <a:tabLst>
                <a:tab pos="312420" algn="l"/>
                <a:tab pos="313055" algn="l"/>
              </a:tabLst>
            </a:pPr>
            <a:r>
              <a:rPr sz="1750" spc="70" dirty="0">
                <a:latin typeface="Times New Roman"/>
                <a:cs typeface="Times New Roman"/>
              </a:rPr>
              <a:t>Structure</a:t>
            </a:r>
            <a:r>
              <a:rPr sz="1750" spc="-50" dirty="0">
                <a:latin typeface="Times New Roman"/>
                <a:cs typeface="Times New Roman"/>
              </a:rPr>
              <a:t> </a:t>
            </a:r>
            <a:r>
              <a:rPr sz="1750" spc="45" dirty="0">
                <a:latin typeface="Times New Roman"/>
                <a:cs typeface="Times New Roman"/>
              </a:rPr>
              <a:t>itérative</a:t>
            </a:r>
            <a:r>
              <a:rPr sz="1750" spc="-65" dirty="0">
                <a:latin typeface="Times New Roman"/>
                <a:cs typeface="Times New Roman"/>
              </a:rPr>
              <a:t> </a:t>
            </a:r>
            <a:r>
              <a:rPr sz="1750" b="1" spc="45" dirty="0">
                <a:latin typeface="Times New Roman"/>
                <a:cs typeface="Times New Roman"/>
              </a:rPr>
              <a:t>POUR</a:t>
            </a:r>
            <a:r>
              <a:rPr sz="1750" b="1" dirty="0">
                <a:latin typeface="Times New Roman"/>
                <a:cs typeface="Times New Roman"/>
              </a:rPr>
              <a:t> </a:t>
            </a:r>
            <a:r>
              <a:rPr sz="1750" spc="70" dirty="0">
                <a:latin typeface="Times New Roman"/>
                <a:cs typeface="Times New Roman"/>
              </a:rPr>
              <a:t>qui</a:t>
            </a:r>
            <a:r>
              <a:rPr sz="1750" spc="-20" dirty="0">
                <a:latin typeface="Times New Roman"/>
                <a:cs typeface="Times New Roman"/>
              </a:rPr>
              <a:t> </a:t>
            </a:r>
            <a:r>
              <a:rPr sz="1750" spc="95" dirty="0">
                <a:latin typeface="Times New Roman"/>
                <a:cs typeface="Times New Roman"/>
              </a:rPr>
              <a:t>permet</a:t>
            </a:r>
            <a:r>
              <a:rPr sz="1750" spc="-65" dirty="0">
                <a:latin typeface="Times New Roman"/>
                <a:cs typeface="Times New Roman"/>
              </a:rPr>
              <a:t> </a:t>
            </a:r>
            <a:r>
              <a:rPr sz="1750" spc="90" dirty="0">
                <a:latin typeface="Times New Roman"/>
                <a:cs typeface="Times New Roman"/>
              </a:rPr>
              <a:t>de</a:t>
            </a:r>
            <a:r>
              <a:rPr sz="1750" spc="-65" dirty="0">
                <a:latin typeface="Times New Roman"/>
                <a:cs typeface="Times New Roman"/>
              </a:rPr>
              <a:t> </a:t>
            </a:r>
            <a:r>
              <a:rPr sz="1750" spc="80" dirty="0">
                <a:latin typeface="Times New Roman"/>
                <a:cs typeface="Times New Roman"/>
              </a:rPr>
              <a:t>répéter</a:t>
            </a:r>
            <a:r>
              <a:rPr sz="1750" spc="-110" dirty="0">
                <a:latin typeface="Times New Roman"/>
                <a:cs typeface="Times New Roman"/>
              </a:rPr>
              <a:t> </a:t>
            </a:r>
            <a:r>
              <a:rPr sz="1750" spc="90" dirty="0">
                <a:latin typeface="Times New Roman"/>
                <a:cs typeface="Times New Roman"/>
              </a:rPr>
              <a:t>de</a:t>
            </a:r>
            <a:r>
              <a:rPr sz="1750" spc="-45" dirty="0">
                <a:latin typeface="Times New Roman"/>
                <a:cs typeface="Times New Roman"/>
              </a:rPr>
              <a:t> </a:t>
            </a:r>
            <a:r>
              <a:rPr sz="1750" spc="40" dirty="0">
                <a:latin typeface="Times New Roman"/>
                <a:cs typeface="Times New Roman"/>
              </a:rPr>
              <a:t>façon</a:t>
            </a:r>
            <a:r>
              <a:rPr sz="1750" dirty="0">
                <a:latin typeface="Times New Roman"/>
                <a:cs typeface="Times New Roman"/>
              </a:rPr>
              <a:t> </a:t>
            </a:r>
            <a:r>
              <a:rPr sz="1750" spc="65" dirty="0">
                <a:latin typeface="Times New Roman"/>
                <a:cs typeface="Times New Roman"/>
              </a:rPr>
              <a:t>inconditionnelle</a:t>
            </a:r>
            <a:r>
              <a:rPr sz="1750" spc="-60" dirty="0">
                <a:latin typeface="Times New Roman"/>
                <a:cs typeface="Times New Roman"/>
              </a:rPr>
              <a:t> </a:t>
            </a:r>
            <a:r>
              <a:rPr sz="1750" spc="120" dirty="0">
                <a:latin typeface="Times New Roman"/>
                <a:cs typeface="Times New Roman"/>
              </a:rPr>
              <a:t>un</a:t>
            </a:r>
            <a:r>
              <a:rPr sz="1750" dirty="0">
                <a:latin typeface="Times New Roman"/>
                <a:cs typeface="Times New Roman"/>
              </a:rPr>
              <a:t> </a:t>
            </a:r>
            <a:r>
              <a:rPr sz="1750" spc="95" dirty="0">
                <a:latin typeface="Times New Roman"/>
                <a:cs typeface="Times New Roman"/>
              </a:rPr>
              <a:t>nombre</a:t>
            </a:r>
            <a:r>
              <a:rPr sz="1750" spc="-80" dirty="0">
                <a:latin typeface="Times New Roman"/>
                <a:cs typeface="Times New Roman"/>
              </a:rPr>
              <a:t> </a:t>
            </a:r>
            <a:r>
              <a:rPr sz="1750" spc="90" dirty="0">
                <a:latin typeface="Times New Roman"/>
                <a:cs typeface="Times New Roman"/>
              </a:rPr>
              <a:t>de</a:t>
            </a:r>
            <a:r>
              <a:rPr sz="1750" spc="-50" dirty="0">
                <a:latin typeface="Times New Roman"/>
                <a:cs typeface="Times New Roman"/>
              </a:rPr>
              <a:t> </a:t>
            </a:r>
            <a:r>
              <a:rPr sz="1750" spc="5" dirty="0">
                <a:latin typeface="Times New Roman"/>
                <a:cs typeface="Times New Roman"/>
              </a:rPr>
              <a:t>fois</a:t>
            </a:r>
            <a:r>
              <a:rPr sz="1750" spc="-55" dirty="0">
                <a:latin typeface="Times New Roman"/>
                <a:cs typeface="Times New Roman"/>
              </a:rPr>
              <a:t> </a:t>
            </a:r>
            <a:r>
              <a:rPr sz="1750" spc="90" dirty="0">
                <a:solidFill>
                  <a:srgbClr val="FF0000"/>
                </a:solidFill>
                <a:latin typeface="Times New Roman"/>
                <a:cs typeface="Times New Roman"/>
              </a:rPr>
              <a:t>connu  </a:t>
            </a:r>
            <a:r>
              <a:rPr sz="1750" spc="60" dirty="0">
                <a:solidFill>
                  <a:srgbClr val="FF0000"/>
                </a:solidFill>
                <a:latin typeface="Times New Roman"/>
                <a:cs typeface="Times New Roman"/>
              </a:rPr>
              <a:t>à</a:t>
            </a:r>
            <a:r>
              <a:rPr sz="1750" spc="-75" dirty="0">
                <a:solidFill>
                  <a:srgbClr val="FF0000"/>
                </a:solidFill>
                <a:latin typeface="Times New Roman"/>
                <a:cs typeface="Times New Roman"/>
              </a:rPr>
              <a:t> </a:t>
            </a:r>
            <a:r>
              <a:rPr sz="1750" spc="60" dirty="0">
                <a:solidFill>
                  <a:srgbClr val="FF0000"/>
                </a:solidFill>
                <a:latin typeface="Times New Roman"/>
                <a:cs typeface="Times New Roman"/>
              </a:rPr>
              <a:t>priori</a:t>
            </a:r>
            <a:r>
              <a:rPr sz="1750" spc="-30" dirty="0">
                <a:solidFill>
                  <a:srgbClr val="FF0000"/>
                </a:solidFill>
                <a:latin typeface="Times New Roman"/>
                <a:cs typeface="Times New Roman"/>
              </a:rPr>
              <a:t> </a:t>
            </a:r>
            <a:r>
              <a:rPr sz="1750" spc="130" dirty="0">
                <a:latin typeface="Times New Roman"/>
                <a:cs typeface="Times New Roman"/>
              </a:rPr>
              <a:t>un</a:t>
            </a:r>
            <a:r>
              <a:rPr sz="1750" spc="-75" dirty="0">
                <a:latin typeface="Times New Roman"/>
                <a:cs typeface="Times New Roman"/>
              </a:rPr>
              <a:t> </a:t>
            </a:r>
            <a:r>
              <a:rPr sz="1750" spc="75" dirty="0">
                <a:latin typeface="Times New Roman"/>
                <a:cs typeface="Times New Roman"/>
              </a:rPr>
              <a:t>ensemble</a:t>
            </a:r>
            <a:r>
              <a:rPr sz="1750" spc="-55" dirty="0">
                <a:latin typeface="Times New Roman"/>
                <a:cs typeface="Times New Roman"/>
              </a:rPr>
              <a:t> </a:t>
            </a:r>
            <a:r>
              <a:rPr sz="1750" spc="30" dirty="0">
                <a:latin typeface="Times New Roman"/>
                <a:cs typeface="Times New Roman"/>
              </a:rPr>
              <a:t>d’actions</a:t>
            </a:r>
            <a:r>
              <a:rPr sz="1750" spc="-45" dirty="0">
                <a:latin typeface="Times New Roman"/>
                <a:cs typeface="Times New Roman"/>
              </a:rPr>
              <a:t> </a:t>
            </a:r>
            <a:r>
              <a:rPr sz="1750" spc="80" dirty="0">
                <a:latin typeface="Times New Roman"/>
                <a:cs typeface="Times New Roman"/>
              </a:rPr>
              <a:t>(ou</a:t>
            </a:r>
            <a:r>
              <a:rPr sz="1750" spc="-20" dirty="0">
                <a:latin typeface="Times New Roman"/>
                <a:cs typeface="Times New Roman"/>
              </a:rPr>
              <a:t> </a:t>
            </a:r>
            <a:r>
              <a:rPr sz="1750" spc="70" dirty="0">
                <a:latin typeface="Times New Roman"/>
                <a:cs typeface="Times New Roman"/>
              </a:rPr>
              <a:t>instructions)</a:t>
            </a:r>
            <a:endParaRPr sz="1750">
              <a:latin typeface="Times New Roman"/>
              <a:cs typeface="Times New Roman"/>
            </a:endParaRPr>
          </a:p>
          <a:p>
            <a:pPr>
              <a:lnSpc>
                <a:spcPct val="100000"/>
              </a:lnSpc>
              <a:spcBef>
                <a:spcPts val="15"/>
              </a:spcBef>
              <a:buFont typeface="Arial"/>
              <a:buChar char="•"/>
            </a:pPr>
            <a:endParaRPr sz="1800">
              <a:latin typeface="Times New Roman"/>
              <a:cs typeface="Times New Roman"/>
            </a:endParaRPr>
          </a:p>
          <a:p>
            <a:pPr marL="312420" marR="60960" indent="-300355">
              <a:lnSpc>
                <a:spcPct val="100600"/>
              </a:lnSpc>
              <a:buFont typeface="Arial"/>
              <a:buChar char="•"/>
              <a:tabLst>
                <a:tab pos="312420" algn="l"/>
                <a:tab pos="313055" algn="l"/>
              </a:tabLst>
            </a:pPr>
            <a:r>
              <a:rPr sz="1750" spc="70" dirty="0">
                <a:latin typeface="Times New Roman"/>
                <a:cs typeface="Times New Roman"/>
              </a:rPr>
              <a:t>Structure</a:t>
            </a:r>
            <a:r>
              <a:rPr sz="1750" spc="-50" dirty="0">
                <a:latin typeface="Times New Roman"/>
                <a:cs typeface="Times New Roman"/>
              </a:rPr>
              <a:t> </a:t>
            </a:r>
            <a:r>
              <a:rPr sz="1750" spc="45" dirty="0">
                <a:latin typeface="Times New Roman"/>
                <a:cs typeface="Times New Roman"/>
              </a:rPr>
              <a:t>itérative</a:t>
            </a:r>
            <a:r>
              <a:rPr sz="1750" spc="-60" dirty="0">
                <a:latin typeface="Times New Roman"/>
                <a:cs typeface="Times New Roman"/>
              </a:rPr>
              <a:t> </a:t>
            </a:r>
            <a:r>
              <a:rPr sz="1750" b="1" spc="-65" dirty="0">
                <a:latin typeface="Times New Roman"/>
                <a:cs typeface="Times New Roman"/>
              </a:rPr>
              <a:t>REPETER</a:t>
            </a:r>
            <a:r>
              <a:rPr sz="1750" b="1" spc="-5" dirty="0">
                <a:latin typeface="Times New Roman"/>
                <a:cs typeface="Times New Roman"/>
              </a:rPr>
              <a:t> </a:t>
            </a:r>
            <a:r>
              <a:rPr sz="1750" b="1" spc="-35" dirty="0">
                <a:latin typeface="Times New Roman"/>
                <a:cs typeface="Times New Roman"/>
              </a:rPr>
              <a:t>JUSQUA</a:t>
            </a:r>
            <a:r>
              <a:rPr sz="1750" b="1" spc="-30" dirty="0">
                <a:latin typeface="Times New Roman"/>
                <a:cs typeface="Times New Roman"/>
              </a:rPr>
              <a:t> </a:t>
            </a:r>
            <a:r>
              <a:rPr sz="1750" spc="70" dirty="0">
                <a:latin typeface="Times New Roman"/>
                <a:cs typeface="Times New Roman"/>
              </a:rPr>
              <a:t>qui</a:t>
            </a:r>
            <a:r>
              <a:rPr sz="1750" spc="-15" dirty="0">
                <a:latin typeface="Times New Roman"/>
                <a:cs typeface="Times New Roman"/>
              </a:rPr>
              <a:t> </a:t>
            </a:r>
            <a:r>
              <a:rPr sz="1750" spc="95" dirty="0">
                <a:latin typeface="Times New Roman"/>
                <a:cs typeface="Times New Roman"/>
              </a:rPr>
              <a:t>permet</a:t>
            </a:r>
            <a:r>
              <a:rPr sz="1750" spc="-70" dirty="0">
                <a:latin typeface="Times New Roman"/>
                <a:cs typeface="Times New Roman"/>
              </a:rPr>
              <a:t> </a:t>
            </a:r>
            <a:r>
              <a:rPr sz="1750" spc="90" dirty="0">
                <a:latin typeface="Times New Roman"/>
                <a:cs typeface="Times New Roman"/>
              </a:rPr>
              <a:t>de</a:t>
            </a:r>
            <a:r>
              <a:rPr sz="1750" spc="-60" dirty="0">
                <a:latin typeface="Times New Roman"/>
                <a:cs typeface="Times New Roman"/>
              </a:rPr>
              <a:t> </a:t>
            </a:r>
            <a:r>
              <a:rPr sz="1750" spc="75" dirty="0">
                <a:latin typeface="Times New Roman"/>
                <a:cs typeface="Times New Roman"/>
              </a:rPr>
              <a:t>répéter</a:t>
            </a:r>
            <a:r>
              <a:rPr sz="1750" spc="-75" dirty="0">
                <a:latin typeface="Times New Roman"/>
                <a:cs typeface="Times New Roman"/>
              </a:rPr>
              <a:t> </a:t>
            </a:r>
            <a:r>
              <a:rPr sz="1750" spc="130" dirty="0">
                <a:latin typeface="Times New Roman"/>
                <a:cs typeface="Times New Roman"/>
              </a:rPr>
              <a:t>un</a:t>
            </a:r>
            <a:r>
              <a:rPr sz="1750" spc="-65" dirty="0">
                <a:latin typeface="Times New Roman"/>
                <a:cs typeface="Times New Roman"/>
              </a:rPr>
              <a:t> </a:t>
            </a:r>
            <a:r>
              <a:rPr sz="1750" spc="70" dirty="0">
                <a:latin typeface="Times New Roman"/>
                <a:cs typeface="Times New Roman"/>
              </a:rPr>
              <a:t>ensemble</a:t>
            </a:r>
            <a:r>
              <a:rPr sz="1750" spc="-50" dirty="0">
                <a:latin typeface="Times New Roman"/>
                <a:cs typeface="Times New Roman"/>
              </a:rPr>
              <a:t> </a:t>
            </a:r>
            <a:r>
              <a:rPr sz="1750" spc="55" dirty="0">
                <a:latin typeface="Times New Roman"/>
                <a:cs typeface="Times New Roman"/>
              </a:rPr>
              <a:t>d’instructions</a:t>
            </a:r>
            <a:r>
              <a:rPr sz="1750" spc="-55" dirty="0">
                <a:latin typeface="Times New Roman"/>
                <a:cs typeface="Times New Roman"/>
              </a:rPr>
              <a:t> </a:t>
            </a:r>
            <a:r>
              <a:rPr sz="1750" spc="10" dirty="0">
                <a:latin typeface="Times New Roman"/>
                <a:cs typeface="Times New Roman"/>
              </a:rPr>
              <a:t>jusqu’à</a:t>
            </a:r>
            <a:r>
              <a:rPr sz="1750" spc="-65" dirty="0">
                <a:latin typeface="Times New Roman"/>
                <a:cs typeface="Times New Roman"/>
              </a:rPr>
              <a:t> </a:t>
            </a:r>
            <a:r>
              <a:rPr sz="1750" spc="25" dirty="0">
                <a:latin typeface="Times New Roman"/>
                <a:cs typeface="Times New Roman"/>
              </a:rPr>
              <a:t>ce  </a:t>
            </a:r>
            <a:r>
              <a:rPr sz="1750" spc="35" dirty="0">
                <a:latin typeface="Times New Roman"/>
                <a:cs typeface="Times New Roman"/>
              </a:rPr>
              <a:t>qu’une </a:t>
            </a:r>
            <a:r>
              <a:rPr sz="1750" spc="70" dirty="0">
                <a:solidFill>
                  <a:srgbClr val="FF0000"/>
                </a:solidFill>
                <a:latin typeface="Times New Roman"/>
                <a:cs typeface="Times New Roman"/>
              </a:rPr>
              <a:t>condition devienne</a:t>
            </a:r>
            <a:r>
              <a:rPr sz="1750" spc="-310" dirty="0">
                <a:solidFill>
                  <a:srgbClr val="FF0000"/>
                </a:solidFill>
                <a:latin typeface="Times New Roman"/>
                <a:cs typeface="Times New Roman"/>
              </a:rPr>
              <a:t> </a:t>
            </a:r>
            <a:r>
              <a:rPr sz="1750" spc="40" dirty="0">
                <a:solidFill>
                  <a:srgbClr val="FF0000"/>
                </a:solidFill>
                <a:latin typeface="Times New Roman"/>
                <a:cs typeface="Times New Roman"/>
              </a:rPr>
              <a:t>fausse</a:t>
            </a:r>
            <a:endParaRPr sz="1750">
              <a:latin typeface="Times New Roman"/>
              <a:cs typeface="Times New Roman"/>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298195" y="1518867"/>
            <a:ext cx="10100945" cy="3905885"/>
          </a:xfrm>
          <a:prstGeom prst="rect">
            <a:avLst/>
          </a:prstGeom>
        </p:spPr>
        <p:txBody>
          <a:bodyPr vert="horz" wrap="square" lIns="0" tIns="12700" rIns="0" bIns="0" rtlCol="0">
            <a:spAutoFit/>
          </a:bodyPr>
          <a:lstStyle/>
          <a:p>
            <a:pPr marL="895985">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114" dirty="0">
                <a:latin typeface="Times New Roman"/>
                <a:cs typeface="Times New Roman"/>
              </a:rPr>
              <a:t> </a:t>
            </a:r>
            <a:r>
              <a:rPr sz="2100" b="1" spc="-50" dirty="0">
                <a:latin typeface="Times New Roman"/>
                <a:cs typeface="Times New Roman"/>
              </a:rPr>
              <a:t>TANTQUE</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30"/>
              </a:spcBef>
            </a:pPr>
            <a:endParaRPr sz="1750">
              <a:latin typeface="Times New Roman"/>
              <a:cs typeface="Times New Roman"/>
            </a:endParaRPr>
          </a:p>
          <a:p>
            <a:pPr marL="12700" marR="5080" algn="just">
              <a:lnSpc>
                <a:spcPct val="100200"/>
              </a:lnSpc>
            </a:pPr>
            <a:r>
              <a:rPr sz="2450" spc="5" dirty="0">
                <a:latin typeface="Times New Roman"/>
                <a:cs typeface="Times New Roman"/>
              </a:rPr>
              <a:t>La </a:t>
            </a:r>
            <a:r>
              <a:rPr sz="2450" spc="90" dirty="0">
                <a:latin typeface="Times New Roman"/>
                <a:cs typeface="Times New Roman"/>
              </a:rPr>
              <a:t>boucle </a:t>
            </a:r>
            <a:r>
              <a:rPr sz="2450" b="1" spc="100" dirty="0">
                <a:latin typeface="Times New Roman"/>
                <a:cs typeface="Times New Roman"/>
              </a:rPr>
              <a:t>TantQue </a:t>
            </a:r>
            <a:r>
              <a:rPr sz="2450" spc="140" dirty="0">
                <a:latin typeface="Times New Roman"/>
                <a:cs typeface="Times New Roman"/>
              </a:rPr>
              <a:t>permet </a:t>
            </a:r>
            <a:r>
              <a:rPr sz="2450" spc="130" dirty="0">
                <a:latin typeface="Times New Roman"/>
                <a:cs typeface="Times New Roman"/>
              </a:rPr>
              <a:t>de </a:t>
            </a:r>
            <a:r>
              <a:rPr sz="2450" spc="110" dirty="0">
                <a:latin typeface="Times New Roman"/>
                <a:cs typeface="Times New Roman"/>
              </a:rPr>
              <a:t>répéter </a:t>
            </a:r>
            <a:r>
              <a:rPr sz="2450" spc="175" dirty="0">
                <a:latin typeface="Times New Roman"/>
                <a:cs typeface="Times New Roman"/>
              </a:rPr>
              <a:t>un </a:t>
            </a:r>
            <a:r>
              <a:rPr sz="2450" spc="105" dirty="0">
                <a:latin typeface="Times New Roman"/>
                <a:cs typeface="Times New Roman"/>
              </a:rPr>
              <a:t>ensemble </a:t>
            </a:r>
            <a:r>
              <a:rPr sz="2450" spc="80" dirty="0">
                <a:latin typeface="Times New Roman"/>
                <a:cs typeface="Times New Roman"/>
              </a:rPr>
              <a:t>d’instructions </a:t>
            </a:r>
            <a:r>
              <a:rPr sz="2450" spc="165" dirty="0">
                <a:latin typeface="Times New Roman"/>
                <a:cs typeface="Times New Roman"/>
              </a:rPr>
              <a:t>tant  </a:t>
            </a:r>
            <a:r>
              <a:rPr sz="2450" spc="50" dirty="0">
                <a:latin typeface="Times New Roman"/>
                <a:cs typeface="Times New Roman"/>
              </a:rPr>
              <a:t>qu’une </a:t>
            </a:r>
            <a:r>
              <a:rPr sz="2450" spc="100" dirty="0">
                <a:latin typeface="Times New Roman"/>
                <a:cs typeface="Times New Roman"/>
              </a:rPr>
              <a:t>condition </a:t>
            </a:r>
            <a:r>
              <a:rPr sz="2450" spc="95" dirty="0">
                <a:latin typeface="Times New Roman"/>
                <a:cs typeface="Times New Roman"/>
              </a:rPr>
              <a:t>reste </a:t>
            </a:r>
            <a:r>
              <a:rPr sz="2450" spc="40" dirty="0">
                <a:latin typeface="Times New Roman"/>
                <a:cs typeface="Times New Roman"/>
              </a:rPr>
              <a:t>vraie. </a:t>
            </a:r>
            <a:r>
              <a:rPr sz="2450" spc="-5" dirty="0">
                <a:latin typeface="Times New Roman"/>
                <a:cs typeface="Times New Roman"/>
              </a:rPr>
              <a:t>Le </a:t>
            </a:r>
            <a:r>
              <a:rPr sz="2450" spc="105" dirty="0">
                <a:latin typeface="Times New Roman"/>
                <a:cs typeface="Times New Roman"/>
              </a:rPr>
              <a:t>test </a:t>
            </a:r>
            <a:r>
              <a:rPr sz="2450" spc="120" dirty="0">
                <a:latin typeface="Times New Roman"/>
                <a:cs typeface="Times New Roman"/>
              </a:rPr>
              <a:t>de </a:t>
            </a:r>
            <a:r>
              <a:rPr sz="2450" spc="60" dirty="0">
                <a:latin typeface="Times New Roman"/>
                <a:cs typeface="Times New Roman"/>
              </a:rPr>
              <a:t>la </a:t>
            </a:r>
            <a:r>
              <a:rPr sz="2450" spc="100" dirty="0">
                <a:latin typeface="Times New Roman"/>
                <a:cs typeface="Times New Roman"/>
              </a:rPr>
              <a:t>condition est </a:t>
            </a:r>
            <a:r>
              <a:rPr sz="2450" spc="60" dirty="0">
                <a:latin typeface="Times New Roman"/>
                <a:cs typeface="Times New Roman"/>
              </a:rPr>
              <a:t>évalué </a:t>
            </a:r>
            <a:r>
              <a:rPr sz="2450" spc="130" dirty="0">
                <a:latin typeface="Times New Roman"/>
                <a:cs typeface="Times New Roman"/>
              </a:rPr>
              <a:t>au </a:t>
            </a:r>
            <a:r>
              <a:rPr sz="2450" spc="150" dirty="0">
                <a:latin typeface="Times New Roman"/>
                <a:cs typeface="Times New Roman"/>
              </a:rPr>
              <a:t>début</a:t>
            </a:r>
            <a:r>
              <a:rPr sz="2450" spc="-25" dirty="0">
                <a:latin typeface="Times New Roman"/>
                <a:cs typeface="Times New Roman"/>
              </a:rPr>
              <a:t> </a:t>
            </a:r>
            <a:r>
              <a:rPr sz="2450" spc="120" dirty="0">
                <a:latin typeface="Times New Roman"/>
                <a:cs typeface="Times New Roman"/>
              </a:rPr>
              <a:t>de  chaque </a:t>
            </a:r>
            <a:r>
              <a:rPr sz="2450" spc="100" dirty="0">
                <a:latin typeface="Times New Roman"/>
                <a:cs typeface="Times New Roman"/>
              </a:rPr>
              <a:t>itération </a:t>
            </a:r>
            <a:r>
              <a:rPr sz="2450" spc="40" dirty="0">
                <a:latin typeface="Times New Roman"/>
                <a:cs typeface="Times New Roman"/>
              </a:rPr>
              <a:t>ce </a:t>
            </a:r>
            <a:r>
              <a:rPr sz="2450" spc="105" dirty="0">
                <a:latin typeface="Times New Roman"/>
                <a:cs typeface="Times New Roman"/>
              </a:rPr>
              <a:t>qui </a:t>
            </a:r>
            <a:r>
              <a:rPr sz="2450" spc="140" dirty="0">
                <a:latin typeface="Times New Roman"/>
                <a:cs typeface="Times New Roman"/>
              </a:rPr>
              <a:t>permet </a:t>
            </a:r>
            <a:r>
              <a:rPr sz="2450" spc="30" dirty="0">
                <a:latin typeface="Times New Roman"/>
                <a:cs typeface="Times New Roman"/>
              </a:rPr>
              <a:t>d’exécuter </a:t>
            </a:r>
            <a:r>
              <a:rPr sz="2450" spc="95" dirty="0">
                <a:latin typeface="Times New Roman"/>
                <a:cs typeface="Times New Roman"/>
              </a:rPr>
              <a:t>cette </a:t>
            </a:r>
            <a:r>
              <a:rPr sz="2450" spc="85" dirty="0">
                <a:latin typeface="Times New Roman"/>
                <a:cs typeface="Times New Roman"/>
              </a:rPr>
              <a:t>boucle </a:t>
            </a:r>
            <a:r>
              <a:rPr sz="2450" spc="190" dirty="0">
                <a:latin typeface="Times New Roman"/>
                <a:cs typeface="Times New Roman"/>
              </a:rPr>
              <a:t>un </a:t>
            </a:r>
            <a:r>
              <a:rPr sz="2450" spc="140" dirty="0">
                <a:latin typeface="Times New Roman"/>
                <a:cs typeface="Times New Roman"/>
              </a:rPr>
              <a:t>nombre  </a:t>
            </a:r>
            <a:r>
              <a:rPr sz="2450" spc="105" dirty="0">
                <a:latin typeface="Times New Roman"/>
                <a:cs typeface="Times New Roman"/>
              </a:rPr>
              <a:t>quelconque </a:t>
            </a:r>
            <a:r>
              <a:rPr sz="2450" spc="130" dirty="0">
                <a:latin typeface="Times New Roman"/>
                <a:cs typeface="Times New Roman"/>
              </a:rPr>
              <a:t>de </a:t>
            </a:r>
            <a:r>
              <a:rPr sz="2450" spc="20" dirty="0">
                <a:latin typeface="Times New Roman"/>
                <a:cs typeface="Times New Roman"/>
              </a:rPr>
              <a:t>fois </a:t>
            </a:r>
            <a:r>
              <a:rPr sz="2450" spc="-45" dirty="0">
                <a:latin typeface="Times New Roman"/>
                <a:cs typeface="Times New Roman"/>
              </a:rPr>
              <a:t>y </a:t>
            </a:r>
            <a:r>
              <a:rPr sz="2450" spc="85" dirty="0">
                <a:latin typeface="Times New Roman"/>
                <a:cs typeface="Times New Roman"/>
              </a:rPr>
              <a:t>compris </a:t>
            </a:r>
            <a:r>
              <a:rPr sz="2450" spc="80" dirty="0">
                <a:latin typeface="Times New Roman"/>
                <a:cs typeface="Times New Roman"/>
              </a:rPr>
              <a:t>zéro </a:t>
            </a:r>
            <a:r>
              <a:rPr sz="2450" spc="20" dirty="0">
                <a:latin typeface="Times New Roman"/>
                <a:cs typeface="Times New Roman"/>
              </a:rPr>
              <a:t>fois si </a:t>
            </a:r>
            <a:r>
              <a:rPr sz="2450" spc="45" dirty="0">
                <a:latin typeface="Times New Roman"/>
                <a:cs typeface="Times New Roman"/>
              </a:rPr>
              <a:t>le </a:t>
            </a:r>
            <a:r>
              <a:rPr sz="2450" spc="110" dirty="0">
                <a:latin typeface="Times New Roman"/>
                <a:cs typeface="Times New Roman"/>
              </a:rPr>
              <a:t>test </a:t>
            </a:r>
            <a:r>
              <a:rPr sz="2450" spc="100" dirty="0">
                <a:latin typeface="Times New Roman"/>
                <a:cs typeface="Times New Roman"/>
              </a:rPr>
              <a:t>est </a:t>
            </a:r>
            <a:r>
              <a:rPr sz="2450" spc="40" dirty="0">
                <a:latin typeface="Times New Roman"/>
                <a:cs typeface="Times New Roman"/>
              </a:rPr>
              <a:t>faux </a:t>
            </a:r>
            <a:r>
              <a:rPr sz="2450" spc="90" dirty="0">
                <a:latin typeface="Times New Roman"/>
                <a:cs typeface="Times New Roman"/>
              </a:rPr>
              <a:t>dès </a:t>
            </a:r>
            <a:r>
              <a:rPr sz="2450" spc="60" dirty="0">
                <a:latin typeface="Times New Roman"/>
                <a:cs typeface="Times New Roman"/>
              </a:rPr>
              <a:t>la </a:t>
            </a:r>
            <a:r>
              <a:rPr sz="2450" spc="100" dirty="0">
                <a:latin typeface="Times New Roman"/>
                <a:cs typeface="Times New Roman"/>
              </a:rPr>
              <a:t>première  </a:t>
            </a:r>
            <a:r>
              <a:rPr sz="2450" spc="80" dirty="0">
                <a:latin typeface="Times New Roman"/>
                <a:cs typeface="Times New Roman"/>
              </a:rPr>
              <a:t>exécution.</a:t>
            </a:r>
            <a:endParaRPr sz="2450">
              <a:latin typeface="Times New Roman"/>
              <a:cs typeface="Times New Roman"/>
            </a:endParaRPr>
          </a:p>
          <a:p>
            <a:pPr>
              <a:lnSpc>
                <a:spcPct val="100000"/>
              </a:lnSpc>
              <a:spcBef>
                <a:spcPts val="5"/>
              </a:spcBef>
            </a:pPr>
            <a:endParaRPr sz="2550">
              <a:latin typeface="Times New Roman"/>
              <a:cs typeface="Times New Roman"/>
            </a:endParaRPr>
          </a:p>
          <a:p>
            <a:pPr marL="12700" marR="5080" algn="just">
              <a:lnSpc>
                <a:spcPct val="100400"/>
              </a:lnSpc>
            </a:pPr>
            <a:r>
              <a:rPr sz="2450" spc="5" dirty="0">
                <a:latin typeface="Times New Roman"/>
                <a:cs typeface="Times New Roman"/>
              </a:rPr>
              <a:t>La </a:t>
            </a:r>
            <a:r>
              <a:rPr sz="2450" spc="90" dirty="0">
                <a:latin typeface="Times New Roman"/>
                <a:cs typeface="Times New Roman"/>
              </a:rPr>
              <a:t>boucle </a:t>
            </a:r>
            <a:r>
              <a:rPr sz="2450" spc="114" dirty="0">
                <a:latin typeface="Times New Roman"/>
                <a:cs typeface="Times New Roman"/>
              </a:rPr>
              <a:t>continue </a:t>
            </a:r>
            <a:r>
              <a:rPr sz="2450" spc="165" dirty="0">
                <a:latin typeface="Times New Roman"/>
                <a:cs typeface="Times New Roman"/>
              </a:rPr>
              <a:t>tant </a:t>
            </a:r>
            <a:r>
              <a:rPr sz="2450" spc="130" dirty="0">
                <a:latin typeface="Times New Roman"/>
                <a:cs typeface="Times New Roman"/>
              </a:rPr>
              <a:t>que </a:t>
            </a:r>
            <a:r>
              <a:rPr sz="2450" spc="45" dirty="0">
                <a:latin typeface="Times New Roman"/>
                <a:cs typeface="Times New Roman"/>
              </a:rPr>
              <a:t>la </a:t>
            </a:r>
            <a:r>
              <a:rPr sz="2450" spc="110" dirty="0">
                <a:latin typeface="Times New Roman"/>
                <a:cs typeface="Times New Roman"/>
              </a:rPr>
              <a:t>condition </a:t>
            </a:r>
            <a:r>
              <a:rPr sz="2450" spc="100" dirty="0">
                <a:latin typeface="Times New Roman"/>
                <a:cs typeface="Times New Roman"/>
              </a:rPr>
              <a:t>est </a:t>
            </a:r>
            <a:r>
              <a:rPr sz="2450" b="1" spc="30" dirty="0">
                <a:latin typeface="Times New Roman"/>
                <a:cs typeface="Times New Roman"/>
              </a:rPr>
              <a:t>Vraie </a:t>
            </a:r>
            <a:r>
              <a:rPr sz="2450" spc="15" dirty="0">
                <a:latin typeface="Times New Roman"/>
                <a:cs typeface="Times New Roman"/>
              </a:rPr>
              <a:t>, </a:t>
            </a:r>
            <a:r>
              <a:rPr sz="2450" spc="45" dirty="0">
                <a:latin typeface="Times New Roman"/>
                <a:cs typeface="Times New Roman"/>
              </a:rPr>
              <a:t>elle </a:t>
            </a:r>
            <a:r>
              <a:rPr sz="2450" spc="30" dirty="0">
                <a:latin typeface="Times New Roman"/>
                <a:cs typeface="Times New Roman"/>
              </a:rPr>
              <a:t>s’arrête </a:t>
            </a:r>
            <a:r>
              <a:rPr sz="2450" spc="95" dirty="0">
                <a:latin typeface="Times New Roman"/>
                <a:cs typeface="Times New Roman"/>
              </a:rPr>
              <a:t>lorsque </a:t>
            </a:r>
            <a:r>
              <a:rPr sz="2450" spc="45" dirty="0">
                <a:latin typeface="Times New Roman"/>
                <a:cs typeface="Times New Roman"/>
              </a:rPr>
              <a:t>la  </a:t>
            </a:r>
            <a:r>
              <a:rPr sz="2450" spc="110" dirty="0">
                <a:latin typeface="Times New Roman"/>
                <a:cs typeface="Times New Roman"/>
              </a:rPr>
              <a:t>condition </a:t>
            </a:r>
            <a:r>
              <a:rPr sz="2450" spc="95" dirty="0">
                <a:latin typeface="Times New Roman"/>
                <a:cs typeface="Times New Roman"/>
              </a:rPr>
              <a:t>devient</a:t>
            </a:r>
            <a:r>
              <a:rPr sz="2450" spc="-325" dirty="0">
                <a:latin typeface="Times New Roman"/>
                <a:cs typeface="Times New Roman"/>
              </a:rPr>
              <a:t> </a:t>
            </a:r>
            <a:r>
              <a:rPr sz="2450" b="1" spc="25" dirty="0">
                <a:latin typeface="Times New Roman"/>
                <a:cs typeface="Times New Roman"/>
              </a:rPr>
              <a:t>Faux</a:t>
            </a:r>
            <a:r>
              <a:rPr sz="2450" spc="25" dirty="0">
                <a:latin typeface="Times New Roman"/>
                <a:cs typeface="Times New Roman"/>
              </a:rPr>
              <a:t>.</a:t>
            </a:r>
            <a:endParaRPr sz="2450">
              <a:latin typeface="Times New Roman"/>
              <a:cs typeface="Times New Roman"/>
            </a:endParaRPr>
          </a:p>
        </p:txBody>
      </p:sp>
      <p:sp>
        <p:nvSpPr>
          <p:cNvPr id="4" name="object 4"/>
          <p:cNvSpPr txBox="1"/>
          <p:nvPr/>
        </p:nvSpPr>
        <p:spPr>
          <a:xfrm>
            <a:off x="298221" y="6531404"/>
            <a:ext cx="775335" cy="186690"/>
          </a:xfrm>
          <a:prstGeom prst="rect">
            <a:avLst/>
          </a:prstGeom>
        </p:spPr>
        <p:txBody>
          <a:bodyPr vert="horz" wrap="square" lIns="0" tIns="13335" rIns="0" bIns="0" rtlCol="0">
            <a:spAutoFit/>
          </a:bodyPr>
          <a:lstStyle/>
          <a:p>
            <a:pPr marL="12700">
              <a:lnSpc>
                <a:spcPct val="100000"/>
              </a:lnSpc>
              <a:spcBef>
                <a:spcPts val="105"/>
              </a:spcBef>
            </a:pPr>
            <a:r>
              <a:rPr sz="1050" spc="25" dirty="0">
                <a:latin typeface="Times New Roman"/>
                <a:cs typeface="Times New Roman"/>
              </a:rPr>
              <a:t>Source </a:t>
            </a:r>
            <a:r>
              <a:rPr sz="1050" spc="-25" dirty="0">
                <a:latin typeface="Times New Roman"/>
                <a:cs typeface="Times New Roman"/>
              </a:rPr>
              <a:t>:</a:t>
            </a:r>
            <a:r>
              <a:rPr sz="1050" u="sng" spc="-130" dirty="0">
                <a:solidFill>
                  <a:srgbClr val="89BF1C"/>
                </a:solidFill>
                <a:uFill>
                  <a:solidFill>
                    <a:srgbClr val="89BF1C"/>
                  </a:solidFill>
                </a:uFill>
                <a:latin typeface="Times New Roman"/>
                <a:cs typeface="Times New Roman"/>
              </a:rPr>
              <a:t> </a:t>
            </a:r>
            <a:r>
              <a:rPr sz="1050" u="sng" spc="15" dirty="0">
                <a:solidFill>
                  <a:srgbClr val="89BF1C"/>
                </a:solidFill>
                <a:uFill>
                  <a:solidFill>
                    <a:srgbClr val="89BF1C"/>
                  </a:solidFill>
                </a:uFill>
                <a:latin typeface="Times New Roman"/>
                <a:cs typeface="Times New Roman"/>
              </a:rPr>
              <a:t>Link</a:t>
            </a:r>
            <a:endParaRPr sz="1050">
              <a:latin typeface="Times New Roman"/>
              <a:cs typeface="Times New Roman"/>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165577" y="1518867"/>
            <a:ext cx="7508240" cy="1418590"/>
          </a:xfrm>
          <a:prstGeom prst="rect">
            <a:avLst/>
          </a:prstGeom>
        </p:spPr>
        <p:txBody>
          <a:bodyPr vert="horz" wrap="square" lIns="0" tIns="12700" rIns="0" bIns="0" rtlCol="0">
            <a:spAutoFit/>
          </a:bodyPr>
          <a:lstStyle/>
          <a:p>
            <a:pPr marL="1028700">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100" dirty="0">
                <a:latin typeface="Times New Roman"/>
                <a:cs typeface="Times New Roman"/>
              </a:rPr>
              <a:t> </a:t>
            </a:r>
            <a:r>
              <a:rPr sz="2100" b="1" spc="-50" dirty="0">
                <a:latin typeface="Times New Roman"/>
                <a:cs typeface="Times New Roman"/>
              </a:rPr>
              <a:t>TANTQUE</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5"/>
              </a:spcBef>
            </a:pPr>
            <a:endParaRPr sz="3050">
              <a:latin typeface="Times New Roman"/>
              <a:cs typeface="Times New Roman"/>
            </a:endParaRPr>
          </a:p>
          <a:p>
            <a:pPr marL="12700">
              <a:lnSpc>
                <a:spcPct val="100000"/>
              </a:lnSpc>
            </a:pPr>
            <a:r>
              <a:rPr sz="2100" spc="-5" dirty="0">
                <a:latin typeface="Times New Roman"/>
                <a:cs typeface="Times New Roman"/>
              </a:rPr>
              <a:t>La</a:t>
            </a:r>
            <a:r>
              <a:rPr sz="2100" spc="-85" dirty="0">
                <a:latin typeface="Times New Roman"/>
                <a:cs typeface="Times New Roman"/>
              </a:rPr>
              <a:t> </a:t>
            </a:r>
            <a:r>
              <a:rPr sz="2100" spc="50" dirty="0">
                <a:latin typeface="Times New Roman"/>
                <a:cs typeface="Times New Roman"/>
              </a:rPr>
              <a:t>syntaxe</a:t>
            </a:r>
            <a:r>
              <a:rPr sz="2100" spc="-90" dirty="0">
                <a:latin typeface="Times New Roman"/>
                <a:cs typeface="Times New Roman"/>
              </a:rPr>
              <a:t> </a:t>
            </a:r>
            <a:r>
              <a:rPr sz="2100" spc="60" dirty="0">
                <a:latin typeface="Times New Roman"/>
                <a:cs typeface="Times New Roman"/>
              </a:rPr>
              <a:t>générale</a:t>
            </a:r>
            <a:r>
              <a:rPr sz="2100" spc="-85" dirty="0">
                <a:latin typeface="Times New Roman"/>
                <a:cs typeface="Times New Roman"/>
              </a:rPr>
              <a:t> </a:t>
            </a:r>
            <a:r>
              <a:rPr sz="2100" spc="40" dirty="0">
                <a:latin typeface="Times New Roman"/>
                <a:cs typeface="Times New Roman"/>
              </a:rPr>
              <a:t>d’une</a:t>
            </a:r>
            <a:r>
              <a:rPr sz="2100" spc="-65" dirty="0">
                <a:latin typeface="Times New Roman"/>
                <a:cs typeface="Times New Roman"/>
              </a:rPr>
              <a:t> </a:t>
            </a:r>
            <a:r>
              <a:rPr sz="2100" spc="75" dirty="0">
                <a:latin typeface="Times New Roman"/>
                <a:cs typeface="Times New Roman"/>
              </a:rPr>
              <a:t>boucle</a:t>
            </a:r>
            <a:r>
              <a:rPr sz="2100" spc="-85" dirty="0">
                <a:latin typeface="Times New Roman"/>
                <a:cs typeface="Times New Roman"/>
              </a:rPr>
              <a:t> </a:t>
            </a:r>
            <a:r>
              <a:rPr sz="2100" spc="90" dirty="0">
                <a:latin typeface="Times New Roman"/>
                <a:cs typeface="Times New Roman"/>
              </a:rPr>
              <a:t>TantQue</a:t>
            </a:r>
            <a:r>
              <a:rPr sz="2100" spc="-40"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sp>
        <p:nvSpPr>
          <p:cNvPr id="4" name="object 4"/>
          <p:cNvSpPr txBox="1"/>
          <p:nvPr/>
        </p:nvSpPr>
        <p:spPr>
          <a:xfrm>
            <a:off x="165577" y="3233400"/>
            <a:ext cx="749300" cy="345440"/>
          </a:xfrm>
          <a:prstGeom prst="rect">
            <a:avLst/>
          </a:prstGeom>
        </p:spPr>
        <p:txBody>
          <a:bodyPr vert="horz" wrap="square" lIns="0" tIns="12700" rIns="0" bIns="0" rtlCol="0">
            <a:spAutoFit/>
          </a:bodyPr>
          <a:lstStyle/>
          <a:p>
            <a:pPr marL="12700">
              <a:lnSpc>
                <a:spcPct val="100000"/>
              </a:lnSpc>
              <a:spcBef>
                <a:spcPts val="100"/>
              </a:spcBef>
            </a:pPr>
            <a:r>
              <a:rPr sz="2100" spc="55" dirty="0">
                <a:latin typeface="Times New Roman"/>
                <a:cs typeface="Times New Roman"/>
              </a:rPr>
              <a:t>D</a:t>
            </a:r>
            <a:r>
              <a:rPr sz="2100" spc="70" dirty="0">
                <a:latin typeface="Times New Roman"/>
                <a:cs typeface="Times New Roman"/>
              </a:rPr>
              <a:t>é</a:t>
            </a:r>
            <a:r>
              <a:rPr sz="2100" spc="125" dirty="0">
                <a:latin typeface="Times New Roman"/>
                <a:cs typeface="Times New Roman"/>
              </a:rPr>
              <a:t>b</a:t>
            </a:r>
            <a:r>
              <a:rPr sz="2100" spc="145" dirty="0">
                <a:latin typeface="Times New Roman"/>
                <a:cs typeface="Times New Roman"/>
              </a:rPr>
              <a:t>u</a:t>
            </a:r>
            <a:r>
              <a:rPr sz="2100" spc="155" dirty="0">
                <a:latin typeface="Times New Roman"/>
                <a:cs typeface="Times New Roman"/>
              </a:rPr>
              <a:t>t</a:t>
            </a:r>
            <a:endParaRPr sz="2100">
              <a:latin typeface="Times New Roman"/>
              <a:cs typeface="Times New Roman"/>
            </a:endParaRPr>
          </a:p>
        </p:txBody>
      </p:sp>
      <p:sp>
        <p:nvSpPr>
          <p:cNvPr id="5" name="object 5"/>
          <p:cNvSpPr txBox="1"/>
          <p:nvPr/>
        </p:nvSpPr>
        <p:spPr>
          <a:xfrm>
            <a:off x="1233936" y="3553492"/>
            <a:ext cx="2769235" cy="1628775"/>
          </a:xfrm>
          <a:prstGeom prst="rect">
            <a:avLst/>
          </a:prstGeom>
        </p:spPr>
        <p:txBody>
          <a:bodyPr vert="horz" wrap="square" lIns="0" tIns="12700" rIns="0" bIns="0" rtlCol="0">
            <a:spAutoFit/>
          </a:bodyPr>
          <a:lstStyle/>
          <a:p>
            <a:pPr marL="12700">
              <a:lnSpc>
                <a:spcPct val="100000"/>
              </a:lnSpc>
              <a:spcBef>
                <a:spcPts val="100"/>
              </a:spcBef>
            </a:pPr>
            <a:r>
              <a:rPr sz="2100" spc="80" dirty="0">
                <a:solidFill>
                  <a:srgbClr val="FF0000"/>
                </a:solidFill>
                <a:latin typeface="Times New Roman"/>
                <a:cs typeface="Times New Roman"/>
              </a:rPr>
              <a:t>Tantque </a:t>
            </a:r>
            <a:r>
              <a:rPr sz="2100" spc="90" dirty="0">
                <a:latin typeface="Times New Roman"/>
                <a:cs typeface="Times New Roman"/>
              </a:rPr>
              <a:t>condition</a:t>
            </a:r>
            <a:r>
              <a:rPr sz="2100" spc="-270" dirty="0">
                <a:latin typeface="Times New Roman"/>
                <a:cs typeface="Times New Roman"/>
              </a:rPr>
              <a:t> </a:t>
            </a:r>
            <a:r>
              <a:rPr sz="2100" spc="20" dirty="0">
                <a:solidFill>
                  <a:srgbClr val="FF0000"/>
                </a:solidFill>
                <a:latin typeface="Times New Roman"/>
                <a:cs typeface="Times New Roman"/>
              </a:rPr>
              <a:t>Faire</a:t>
            </a:r>
            <a:endParaRPr sz="2100">
              <a:latin typeface="Times New Roman"/>
              <a:cs typeface="Times New Roman"/>
            </a:endParaRPr>
          </a:p>
          <a:p>
            <a:pPr marL="1082040">
              <a:lnSpc>
                <a:spcPct val="100000"/>
              </a:lnSpc>
              <a:spcBef>
                <a:spcPts val="10"/>
              </a:spcBef>
            </a:pPr>
            <a:r>
              <a:rPr sz="2100" spc="90" dirty="0">
                <a:latin typeface="Times New Roman"/>
                <a:cs typeface="Times New Roman"/>
              </a:rPr>
              <a:t>Instructions</a:t>
            </a:r>
            <a:r>
              <a:rPr sz="2100" spc="-40" dirty="0">
                <a:latin typeface="Times New Roman"/>
                <a:cs typeface="Times New Roman"/>
              </a:rPr>
              <a:t> </a:t>
            </a:r>
            <a:r>
              <a:rPr sz="2100" spc="-395" dirty="0">
                <a:latin typeface="Times New Roman"/>
                <a:cs typeface="Times New Roman"/>
              </a:rPr>
              <a:t>1</a:t>
            </a:r>
            <a:endParaRPr sz="2100">
              <a:latin typeface="Times New Roman"/>
              <a:cs typeface="Times New Roman"/>
            </a:endParaRPr>
          </a:p>
          <a:p>
            <a:pPr marL="1082040">
              <a:lnSpc>
                <a:spcPct val="100000"/>
              </a:lnSpc>
            </a:pPr>
            <a:r>
              <a:rPr sz="2100" spc="90" dirty="0">
                <a:latin typeface="Times New Roman"/>
                <a:cs typeface="Times New Roman"/>
              </a:rPr>
              <a:t>Instructions</a:t>
            </a:r>
            <a:r>
              <a:rPr sz="2100" spc="-45" dirty="0">
                <a:latin typeface="Times New Roman"/>
                <a:cs typeface="Times New Roman"/>
              </a:rPr>
              <a:t> </a:t>
            </a:r>
            <a:r>
              <a:rPr sz="2100" spc="-35" dirty="0">
                <a:latin typeface="Times New Roman"/>
                <a:cs typeface="Times New Roman"/>
              </a:rPr>
              <a:t>2</a:t>
            </a:r>
            <a:endParaRPr sz="2100">
              <a:latin typeface="Times New Roman"/>
              <a:cs typeface="Times New Roman"/>
            </a:endParaRPr>
          </a:p>
          <a:p>
            <a:pPr marL="12700" marR="1481455" indent="1069340">
              <a:lnSpc>
                <a:spcPct val="100000"/>
              </a:lnSpc>
              <a:spcBef>
                <a:spcPts val="10"/>
              </a:spcBef>
            </a:pPr>
            <a:r>
              <a:rPr sz="2100" spc="-295" dirty="0">
                <a:latin typeface="Times New Roman"/>
                <a:cs typeface="Times New Roman"/>
              </a:rPr>
              <a:t>…  </a:t>
            </a:r>
            <a:r>
              <a:rPr sz="2100" spc="-60" dirty="0">
                <a:solidFill>
                  <a:srgbClr val="FF0000"/>
                </a:solidFill>
                <a:latin typeface="Times New Roman"/>
                <a:cs typeface="Times New Roman"/>
              </a:rPr>
              <a:t>F</a:t>
            </a:r>
            <a:r>
              <a:rPr sz="2100" dirty="0">
                <a:solidFill>
                  <a:srgbClr val="FF0000"/>
                </a:solidFill>
                <a:latin typeface="Times New Roman"/>
                <a:cs typeface="Times New Roman"/>
              </a:rPr>
              <a:t>i</a:t>
            </a:r>
            <a:r>
              <a:rPr sz="2100" spc="165" dirty="0">
                <a:solidFill>
                  <a:srgbClr val="FF0000"/>
                </a:solidFill>
                <a:latin typeface="Times New Roman"/>
                <a:cs typeface="Times New Roman"/>
              </a:rPr>
              <a:t>nt</a:t>
            </a:r>
            <a:r>
              <a:rPr sz="2100" spc="75" dirty="0">
                <a:solidFill>
                  <a:srgbClr val="FF0000"/>
                </a:solidFill>
                <a:latin typeface="Times New Roman"/>
                <a:cs typeface="Times New Roman"/>
              </a:rPr>
              <a:t>a</a:t>
            </a:r>
            <a:r>
              <a:rPr sz="2100" spc="165" dirty="0">
                <a:solidFill>
                  <a:srgbClr val="FF0000"/>
                </a:solidFill>
                <a:latin typeface="Times New Roman"/>
                <a:cs typeface="Times New Roman"/>
              </a:rPr>
              <a:t>n</a:t>
            </a:r>
            <a:r>
              <a:rPr sz="2100" spc="125" dirty="0">
                <a:solidFill>
                  <a:srgbClr val="FF0000"/>
                </a:solidFill>
                <a:latin typeface="Times New Roman"/>
                <a:cs typeface="Times New Roman"/>
              </a:rPr>
              <a:t>t</a:t>
            </a:r>
            <a:r>
              <a:rPr sz="2100" spc="100" dirty="0">
                <a:solidFill>
                  <a:srgbClr val="FF0000"/>
                </a:solidFill>
                <a:latin typeface="Times New Roman"/>
                <a:cs typeface="Times New Roman"/>
              </a:rPr>
              <a:t>q</a:t>
            </a:r>
            <a:r>
              <a:rPr sz="2100" spc="145" dirty="0">
                <a:solidFill>
                  <a:srgbClr val="FF0000"/>
                </a:solidFill>
                <a:latin typeface="Times New Roman"/>
                <a:cs typeface="Times New Roman"/>
              </a:rPr>
              <a:t>u</a:t>
            </a:r>
            <a:r>
              <a:rPr sz="2100" spc="70" dirty="0">
                <a:solidFill>
                  <a:srgbClr val="FF0000"/>
                </a:solidFill>
                <a:latin typeface="Times New Roman"/>
                <a:cs typeface="Times New Roman"/>
              </a:rPr>
              <a:t>e</a:t>
            </a:r>
            <a:endParaRPr sz="2100">
              <a:latin typeface="Times New Roman"/>
              <a:cs typeface="Times New Roman"/>
            </a:endParaRPr>
          </a:p>
        </p:txBody>
      </p:sp>
      <p:sp>
        <p:nvSpPr>
          <p:cNvPr id="6" name="object 6"/>
          <p:cNvSpPr txBox="1"/>
          <p:nvPr/>
        </p:nvSpPr>
        <p:spPr>
          <a:xfrm>
            <a:off x="165577" y="5156682"/>
            <a:ext cx="396875" cy="345440"/>
          </a:xfrm>
          <a:prstGeom prst="rect">
            <a:avLst/>
          </a:prstGeom>
        </p:spPr>
        <p:txBody>
          <a:bodyPr vert="horz" wrap="square" lIns="0" tIns="12700" rIns="0" bIns="0" rtlCol="0">
            <a:spAutoFit/>
          </a:bodyPr>
          <a:lstStyle/>
          <a:p>
            <a:pPr marL="12700">
              <a:lnSpc>
                <a:spcPct val="100000"/>
              </a:lnSpc>
              <a:spcBef>
                <a:spcPts val="100"/>
              </a:spcBef>
            </a:pPr>
            <a:r>
              <a:rPr sz="2100" spc="-60" dirty="0">
                <a:latin typeface="Times New Roman"/>
                <a:cs typeface="Times New Roman"/>
              </a:rPr>
              <a:t>F</a:t>
            </a:r>
            <a:r>
              <a:rPr sz="2100" dirty="0">
                <a:latin typeface="Times New Roman"/>
                <a:cs typeface="Times New Roman"/>
              </a:rPr>
              <a:t>i</a:t>
            </a:r>
            <a:r>
              <a:rPr sz="2100" spc="170" dirty="0">
                <a:latin typeface="Times New Roman"/>
                <a:cs typeface="Times New Roman"/>
              </a:rPr>
              <a:t>n</a:t>
            </a:r>
            <a:endParaRPr sz="2100">
              <a:latin typeface="Times New Roman"/>
              <a:cs typeface="Times New Roman"/>
            </a:endParaRPr>
          </a:p>
        </p:txBody>
      </p:sp>
      <p:sp>
        <p:nvSpPr>
          <p:cNvPr id="7" name="object 7"/>
          <p:cNvSpPr txBox="1"/>
          <p:nvPr/>
        </p:nvSpPr>
        <p:spPr>
          <a:xfrm>
            <a:off x="5427940" y="2908751"/>
            <a:ext cx="5111115" cy="2270760"/>
          </a:xfrm>
          <a:prstGeom prst="rect">
            <a:avLst/>
          </a:prstGeom>
        </p:spPr>
        <p:txBody>
          <a:bodyPr vert="horz" wrap="square" lIns="0" tIns="12065" rIns="0" bIns="0" rtlCol="0">
            <a:spAutoFit/>
          </a:bodyPr>
          <a:lstStyle/>
          <a:p>
            <a:pPr marL="12700" marR="5080" algn="just">
              <a:lnSpc>
                <a:spcPct val="100200"/>
              </a:lnSpc>
              <a:spcBef>
                <a:spcPts val="95"/>
              </a:spcBef>
            </a:pPr>
            <a:r>
              <a:rPr sz="2100" spc="-10" dirty="0">
                <a:latin typeface="Times New Roman"/>
                <a:cs typeface="Times New Roman"/>
              </a:rPr>
              <a:t>Le </a:t>
            </a:r>
            <a:r>
              <a:rPr sz="2100" spc="80" dirty="0">
                <a:latin typeface="Times New Roman"/>
                <a:cs typeface="Times New Roman"/>
              </a:rPr>
              <a:t>principe </a:t>
            </a:r>
            <a:r>
              <a:rPr sz="2100" spc="110" dirty="0">
                <a:latin typeface="Times New Roman"/>
                <a:cs typeface="Times New Roman"/>
              </a:rPr>
              <a:t>de </a:t>
            </a:r>
            <a:r>
              <a:rPr sz="2100" spc="35" dirty="0">
                <a:latin typeface="Times New Roman"/>
                <a:cs typeface="Times New Roman"/>
              </a:rPr>
              <a:t>la </a:t>
            </a:r>
            <a:r>
              <a:rPr sz="2100" spc="75" dirty="0">
                <a:latin typeface="Times New Roman"/>
                <a:cs typeface="Times New Roman"/>
              </a:rPr>
              <a:t>boucle </a:t>
            </a:r>
            <a:r>
              <a:rPr sz="2100" spc="90" dirty="0">
                <a:latin typeface="Times New Roman"/>
                <a:cs typeface="Times New Roman"/>
              </a:rPr>
              <a:t>est </a:t>
            </a:r>
            <a:r>
              <a:rPr sz="2100" spc="70" dirty="0">
                <a:latin typeface="Times New Roman"/>
                <a:cs typeface="Times New Roman"/>
              </a:rPr>
              <a:t>simple </a:t>
            </a:r>
            <a:r>
              <a:rPr sz="2100" spc="-50" dirty="0">
                <a:latin typeface="Times New Roman"/>
                <a:cs typeface="Times New Roman"/>
              </a:rPr>
              <a:t>: </a:t>
            </a:r>
            <a:r>
              <a:rPr sz="2100" spc="35" dirty="0">
                <a:latin typeface="Times New Roman"/>
                <a:cs typeface="Times New Roman"/>
              </a:rPr>
              <a:t>le  </a:t>
            </a:r>
            <a:r>
              <a:rPr sz="2100" spc="100" dirty="0">
                <a:latin typeface="Times New Roman"/>
                <a:cs typeface="Times New Roman"/>
              </a:rPr>
              <a:t>programme </a:t>
            </a:r>
            <a:r>
              <a:rPr sz="2100" spc="40" dirty="0">
                <a:latin typeface="Times New Roman"/>
                <a:cs typeface="Times New Roman"/>
              </a:rPr>
              <a:t>arrive </a:t>
            </a:r>
            <a:r>
              <a:rPr sz="2100" spc="90" dirty="0">
                <a:latin typeface="Times New Roman"/>
                <a:cs typeface="Times New Roman"/>
              </a:rPr>
              <a:t>sur </a:t>
            </a:r>
            <a:r>
              <a:rPr sz="2100" spc="35" dirty="0">
                <a:latin typeface="Times New Roman"/>
                <a:cs typeface="Times New Roman"/>
              </a:rPr>
              <a:t>la </a:t>
            </a:r>
            <a:r>
              <a:rPr sz="2100" spc="50" dirty="0">
                <a:latin typeface="Times New Roman"/>
                <a:cs typeface="Times New Roman"/>
              </a:rPr>
              <a:t>ligne </a:t>
            </a:r>
            <a:r>
              <a:rPr sz="2100" spc="130" dirty="0">
                <a:latin typeface="Times New Roman"/>
                <a:cs typeface="Times New Roman"/>
              </a:rPr>
              <a:t>du </a:t>
            </a:r>
            <a:r>
              <a:rPr sz="2100" spc="90" dirty="0">
                <a:solidFill>
                  <a:srgbClr val="FF0000"/>
                </a:solidFill>
                <a:latin typeface="Times New Roman"/>
                <a:cs typeface="Times New Roman"/>
              </a:rPr>
              <a:t>TantQue </a:t>
            </a:r>
            <a:r>
              <a:rPr sz="2100" spc="10" dirty="0">
                <a:latin typeface="Times New Roman"/>
                <a:cs typeface="Times New Roman"/>
              </a:rPr>
              <a:t>.  Il </a:t>
            </a:r>
            <a:r>
              <a:rPr sz="2100" spc="75" dirty="0">
                <a:latin typeface="Times New Roman"/>
                <a:cs typeface="Times New Roman"/>
              </a:rPr>
              <a:t>examine </a:t>
            </a:r>
            <a:r>
              <a:rPr sz="2100" spc="60" dirty="0">
                <a:latin typeface="Times New Roman"/>
                <a:cs typeface="Times New Roman"/>
              </a:rPr>
              <a:t>alors </a:t>
            </a:r>
            <a:r>
              <a:rPr sz="2100" spc="35" dirty="0">
                <a:latin typeface="Times New Roman"/>
                <a:cs typeface="Times New Roman"/>
              </a:rPr>
              <a:t>la </a:t>
            </a:r>
            <a:r>
              <a:rPr sz="2100" spc="85" dirty="0">
                <a:latin typeface="Times New Roman"/>
                <a:cs typeface="Times New Roman"/>
              </a:rPr>
              <a:t>condition. </a:t>
            </a:r>
            <a:r>
              <a:rPr sz="2100" spc="-45" dirty="0">
                <a:latin typeface="Times New Roman"/>
                <a:cs typeface="Times New Roman"/>
              </a:rPr>
              <a:t>Si </a:t>
            </a:r>
            <a:r>
              <a:rPr sz="2100" spc="35" dirty="0">
                <a:latin typeface="Times New Roman"/>
                <a:cs typeface="Times New Roman"/>
              </a:rPr>
              <a:t>la</a:t>
            </a:r>
            <a:r>
              <a:rPr sz="2100" spc="-280" dirty="0">
                <a:latin typeface="Times New Roman"/>
                <a:cs typeface="Times New Roman"/>
              </a:rPr>
              <a:t> </a:t>
            </a:r>
            <a:r>
              <a:rPr sz="2100" spc="90" dirty="0">
                <a:latin typeface="Times New Roman"/>
                <a:cs typeface="Times New Roman"/>
              </a:rPr>
              <a:t>condition  est </a:t>
            </a:r>
            <a:r>
              <a:rPr sz="2100" spc="-75" dirty="0">
                <a:solidFill>
                  <a:srgbClr val="FF0000"/>
                </a:solidFill>
                <a:latin typeface="Times New Roman"/>
                <a:cs typeface="Times New Roman"/>
              </a:rPr>
              <a:t>VRAIE </a:t>
            </a:r>
            <a:r>
              <a:rPr sz="2100" spc="10" dirty="0">
                <a:latin typeface="Times New Roman"/>
                <a:cs typeface="Times New Roman"/>
              </a:rPr>
              <a:t>,</a:t>
            </a:r>
            <a:r>
              <a:rPr sz="2100" spc="545" dirty="0">
                <a:latin typeface="Times New Roman"/>
                <a:cs typeface="Times New Roman"/>
              </a:rPr>
              <a:t> </a:t>
            </a:r>
            <a:r>
              <a:rPr sz="2100" spc="35" dirty="0">
                <a:latin typeface="Times New Roman"/>
                <a:cs typeface="Times New Roman"/>
              </a:rPr>
              <a:t>le</a:t>
            </a:r>
            <a:r>
              <a:rPr sz="2100" spc="595" dirty="0">
                <a:latin typeface="Times New Roman"/>
                <a:cs typeface="Times New Roman"/>
              </a:rPr>
              <a:t> </a:t>
            </a:r>
            <a:r>
              <a:rPr sz="2100" spc="100" dirty="0">
                <a:latin typeface="Times New Roman"/>
                <a:cs typeface="Times New Roman"/>
              </a:rPr>
              <a:t>programme </a:t>
            </a:r>
            <a:r>
              <a:rPr sz="2100" spc="60" dirty="0">
                <a:latin typeface="Times New Roman"/>
                <a:cs typeface="Times New Roman"/>
              </a:rPr>
              <a:t>exécute</a:t>
            </a:r>
            <a:r>
              <a:rPr sz="2100" spc="645" dirty="0">
                <a:latin typeface="Times New Roman"/>
                <a:cs typeface="Times New Roman"/>
              </a:rPr>
              <a:t> </a:t>
            </a:r>
            <a:r>
              <a:rPr sz="2100" spc="35" dirty="0">
                <a:latin typeface="Times New Roman"/>
                <a:cs typeface="Times New Roman"/>
              </a:rPr>
              <a:t>les  </a:t>
            </a:r>
            <a:r>
              <a:rPr sz="2100" spc="90" dirty="0">
                <a:latin typeface="Times New Roman"/>
                <a:cs typeface="Times New Roman"/>
              </a:rPr>
              <a:t>instructions qui </a:t>
            </a:r>
            <a:r>
              <a:rPr sz="2100" spc="60" dirty="0">
                <a:latin typeface="Times New Roman"/>
                <a:cs typeface="Times New Roman"/>
              </a:rPr>
              <a:t>suivent, </a:t>
            </a:r>
            <a:r>
              <a:rPr sz="2100" spc="10" dirty="0">
                <a:latin typeface="Times New Roman"/>
                <a:cs typeface="Times New Roman"/>
              </a:rPr>
              <a:t>jusqu’à</a:t>
            </a:r>
            <a:r>
              <a:rPr sz="2100" spc="545" dirty="0">
                <a:latin typeface="Times New Roman"/>
                <a:cs typeface="Times New Roman"/>
              </a:rPr>
              <a:t> </a:t>
            </a:r>
            <a:r>
              <a:rPr sz="2100" spc="40" dirty="0">
                <a:latin typeface="Times New Roman"/>
                <a:cs typeface="Times New Roman"/>
              </a:rPr>
              <a:t>ce </a:t>
            </a:r>
            <a:r>
              <a:rPr sz="2100" spc="-10" dirty="0">
                <a:latin typeface="Times New Roman"/>
                <a:cs typeface="Times New Roman"/>
              </a:rPr>
              <a:t>qu’il  </a:t>
            </a:r>
            <a:r>
              <a:rPr sz="2100" spc="95" dirty="0">
                <a:latin typeface="Times New Roman"/>
                <a:cs typeface="Times New Roman"/>
              </a:rPr>
              <a:t>rencontre </a:t>
            </a:r>
            <a:r>
              <a:rPr sz="2100" spc="35" dirty="0">
                <a:latin typeface="Times New Roman"/>
                <a:cs typeface="Times New Roman"/>
              </a:rPr>
              <a:t>la </a:t>
            </a:r>
            <a:r>
              <a:rPr sz="2100" spc="55" dirty="0">
                <a:latin typeface="Times New Roman"/>
                <a:cs typeface="Times New Roman"/>
              </a:rPr>
              <a:t>ligne </a:t>
            </a:r>
            <a:r>
              <a:rPr sz="2100" spc="75" dirty="0">
                <a:solidFill>
                  <a:srgbClr val="FF0000"/>
                </a:solidFill>
                <a:latin typeface="Times New Roman"/>
                <a:cs typeface="Times New Roman"/>
              </a:rPr>
              <a:t>FinTantQue </a:t>
            </a:r>
            <a:r>
              <a:rPr sz="2100" spc="10" dirty="0">
                <a:latin typeface="Times New Roman"/>
                <a:cs typeface="Times New Roman"/>
              </a:rPr>
              <a:t>. Il </a:t>
            </a:r>
            <a:r>
              <a:rPr sz="2100" spc="105" dirty="0">
                <a:latin typeface="Times New Roman"/>
                <a:cs typeface="Times New Roman"/>
              </a:rPr>
              <a:t>retourne  </a:t>
            </a:r>
            <a:r>
              <a:rPr sz="2100" spc="90" dirty="0">
                <a:latin typeface="Times New Roman"/>
                <a:cs typeface="Times New Roman"/>
              </a:rPr>
              <a:t>ensuite sur </a:t>
            </a:r>
            <a:r>
              <a:rPr sz="2100" spc="35" dirty="0">
                <a:latin typeface="Times New Roman"/>
                <a:cs typeface="Times New Roman"/>
              </a:rPr>
              <a:t>la </a:t>
            </a:r>
            <a:r>
              <a:rPr sz="2100" spc="55" dirty="0">
                <a:latin typeface="Times New Roman"/>
                <a:cs typeface="Times New Roman"/>
              </a:rPr>
              <a:t>ligne </a:t>
            </a:r>
            <a:r>
              <a:rPr sz="2100" spc="130" dirty="0">
                <a:latin typeface="Times New Roman"/>
                <a:cs typeface="Times New Roman"/>
              </a:rPr>
              <a:t>du </a:t>
            </a:r>
            <a:r>
              <a:rPr sz="2100" spc="80" dirty="0">
                <a:latin typeface="Times New Roman"/>
                <a:cs typeface="Times New Roman"/>
              </a:rPr>
              <a:t>TantQue, procède</a:t>
            </a:r>
            <a:r>
              <a:rPr sz="2100" spc="-70" dirty="0">
                <a:latin typeface="Times New Roman"/>
                <a:cs typeface="Times New Roman"/>
              </a:rPr>
              <a:t> </a:t>
            </a:r>
            <a:r>
              <a:rPr sz="2100" spc="110" dirty="0">
                <a:latin typeface="Times New Roman"/>
                <a:cs typeface="Times New Roman"/>
              </a:rPr>
              <a:t>au</a:t>
            </a:r>
            <a:endParaRPr sz="2100">
              <a:latin typeface="Times New Roman"/>
              <a:cs typeface="Times New Roman"/>
            </a:endParaRPr>
          </a:p>
        </p:txBody>
      </p:sp>
      <p:sp>
        <p:nvSpPr>
          <p:cNvPr id="8" name="object 8"/>
          <p:cNvSpPr txBox="1"/>
          <p:nvPr/>
        </p:nvSpPr>
        <p:spPr>
          <a:xfrm>
            <a:off x="5427940" y="5153687"/>
            <a:ext cx="5109845" cy="987425"/>
          </a:xfrm>
          <a:prstGeom prst="rect">
            <a:avLst/>
          </a:prstGeom>
        </p:spPr>
        <p:txBody>
          <a:bodyPr vert="horz" wrap="square" lIns="0" tIns="12065" rIns="0" bIns="0" rtlCol="0">
            <a:spAutoFit/>
          </a:bodyPr>
          <a:lstStyle/>
          <a:p>
            <a:pPr marL="12700" marR="5080" algn="just">
              <a:lnSpc>
                <a:spcPct val="100200"/>
              </a:lnSpc>
              <a:spcBef>
                <a:spcPts val="95"/>
              </a:spcBef>
            </a:pPr>
            <a:r>
              <a:rPr sz="2100" spc="130" dirty="0">
                <a:latin typeface="Times New Roman"/>
                <a:cs typeface="Times New Roman"/>
              </a:rPr>
              <a:t>même </a:t>
            </a:r>
            <a:r>
              <a:rPr sz="2100" spc="70" dirty="0">
                <a:latin typeface="Times New Roman"/>
                <a:cs typeface="Times New Roman"/>
              </a:rPr>
              <a:t>examen, </a:t>
            </a:r>
            <a:r>
              <a:rPr sz="2100" spc="114" dirty="0">
                <a:latin typeface="Times New Roman"/>
                <a:cs typeface="Times New Roman"/>
              </a:rPr>
              <a:t>et </a:t>
            </a:r>
            <a:r>
              <a:rPr sz="2100" spc="55" dirty="0">
                <a:latin typeface="Times New Roman"/>
                <a:cs typeface="Times New Roman"/>
              </a:rPr>
              <a:t>ainsi </a:t>
            </a:r>
            <a:r>
              <a:rPr sz="2100" spc="95" dirty="0">
                <a:latin typeface="Times New Roman"/>
                <a:cs typeface="Times New Roman"/>
              </a:rPr>
              <a:t>de </a:t>
            </a:r>
            <a:r>
              <a:rPr sz="2100" spc="65" dirty="0">
                <a:latin typeface="Times New Roman"/>
                <a:cs typeface="Times New Roman"/>
              </a:rPr>
              <a:t>suite. </a:t>
            </a:r>
            <a:r>
              <a:rPr sz="2100" spc="-20" dirty="0">
                <a:latin typeface="Times New Roman"/>
                <a:cs typeface="Times New Roman"/>
              </a:rPr>
              <a:t>Le  </a:t>
            </a:r>
            <a:r>
              <a:rPr sz="2100" spc="65" dirty="0">
                <a:latin typeface="Times New Roman"/>
                <a:cs typeface="Times New Roman"/>
              </a:rPr>
              <a:t>processus </a:t>
            </a:r>
            <a:r>
              <a:rPr sz="2100" spc="25" dirty="0">
                <a:latin typeface="Times New Roman"/>
                <a:cs typeface="Times New Roman"/>
              </a:rPr>
              <a:t>s’arrête </a:t>
            </a:r>
            <a:r>
              <a:rPr sz="2100" spc="105" dirty="0">
                <a:latin typeface="Times New Roman"/>
                <a:cs typeface="Times New Roman"/>
              </a:rPr>
              <a:t>que </a:t>
            </a:r>
            <a:r>
              <a:rPr sz="2100" spc="80" dirty="0">
                <a:latin typeface="Times New Roman"/>
                <a:cs typeface="Times New Roman"/>
              </a:rPr>
              <a:t>lorsque </a:t>
            </a:r>
            <a:r>
              <a:rPr sz="2100" spc="35" dirty="0">
                <a:latin typeface="Times New Roman"/>
                <a:cs typeface="Times New Roman"/>
              </a:rPr>
              <a:t>la </a:t>
            </a:r>
            <a:r>
              <a:rPr sz="2100" spc="90" dirty="0">
                <a:latin typeface="Times New Roman"/>
                <a:cs typeface="Times New Roman"/>
              </a:rPr>
              <a:t>condition  est</a:t>
            </a:r>
            <a:r>
              <a:rPr sz="2100" spc="-55" dirty="0">
                <a:latin typeface="Times New Roman"/>
                <a:cs typeface="Times New Roman"/>
              </a:rPr>
              <a:t> </a:t>
            </a:r>
            <a:r>
              <a:rPr sz="2100" spc="-80" dirty="0">
                <a:latin typeface="Times New Roman"/>
                <a:cs typeface="Times New Roman"/>
              </a:rPr>
              <a:t>FAUSSE.</a:t>
            </a:r>
            <a:endParaRPr sz="2100">
              <a:latin typeface="Times New Roman"/>
              <a:cs typeface="Times New Roman"/>
            </a:endParaRPr>
          </a:p>
        </p:txBody>
      </p:sp>
      <p:sp>
        <p:nvSpPr>
          <p:cNvPr id="9" name="object 9"/>
          <p:cNvSpPr/>
          <p:nvPr/>
        </p:nvSpPr>
        <p:spPr>
          <a:xfrm>
            <a:off x="5219700" y="2202180"/>
            <a:ext cx="0" cy="4587240"/>
          </a:xfrm>
          <a:custGeom>
            <a:avLst/>
            <a:gdLst/>
            <a:ahLst/>
            <a:cxnLst/>
            <a:rect l="l" t="t" r="r" b="b"/>
            <a:pathLst>
              <a:path h="4587240">
                <a:moveTo>
                  <a:pt x="0" y="0"/>
                </a:moveTo>
                <a:lnTo>
                  <a:pt x="0" y="4587239"/>
                </a:lnTo>
              </a:path>
            </a:pathLst>
          </a:custGeom>
          <a:ln w="7620">
            <a:solidFill>
              <a:srgbClr val="FBB12B"/>
            </a:solidFill>
          </a:ln>
        </p:spPr>
        <p:txBody>
          <a:bodyPr wrap="square" lIns="0" tIns="0" rIns="0" bIns="0" rtlCol="0"/>
          <a:lstStyle/>
          <a:p>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171669" y="1518867"/>
            <a:ext cx="7501890" cy="885825"/>
          </a:xfrm>
          <a:prstGeom prst="rect">
            <a:avLst/>
          </a:prstGeom>
        </p:spPr>
        <p:txBody>
          <a:bodyPr vert="horz" wrap="square" lIns="0" tIns="12700" rIns="0" bIns="0" rtlCol="0">
            <a:spAutoFit/>
          </a:bodyPr>
          <a:lstStyle/>
          <a:p>
            <a:pPr marL="1022985">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100" dirty="0">
                <a:latin typeface="Times New Roman"/>
                <a:cs typeface="Times New Roman"/>
              </a:rPr>
              <a:t> </a:t>
            </a:r>
            <a:r>
              <a:rPr sz="2100" b="1" spc="-50" dirty="0">
                <a:latin typeface="Times New Roman"/>
                <a:cs typeface="Times New Roman"/>
              </a:rPr>
              <a:t>TANTQUE</a:t>
            </a:r>
            <a:endParaRPr sz="2100">
              <a:latin typeface="Times New Roman"/>
              <a:cs typeface="Times New Roman"/>
            </a:endParaRPr>
          </a:p>
          <a:p>
            <a:pPr>
              <a:lnSpc>
                <a:spcPct val="100000"/>
              </a:lnSpc>
              <a:spcBef>
                <a:spcPts val="20"/>
              </a:spcBef>
            </a:pPr>
            <a:endParaRPr sz="1850">
              <a:latin typeface="Times New Roman"/>
              <a:cs typeface="Times New Roman"/>
            </a:endParaRPr>
          </a:p>
          <a:p>
            <a:pPr marL="12700">
              <a:lnSpc>
                <a:spcPct val="100000"/>
              </a:lnSpc>
            </a:pPr>
            <a:r>
              <a:rPr sz="1750" spc="35" dirty="0">
                <a:latin typeface="Times New Roman"/>
                <a:cs typeface="Times New Roman"/>
              </a:rPr>
              <a:t>Exemple</a:t>
            </a:r>
            <a:r>
              <a:rPr sz="1750" spc="-25" dirty="0">
                <a:latin typeface="Times New Roman"/>
                <a:cs typeface="Times New Roman"/>
              </a:rPr>
              <a:t> </a:t>
            </a:r>
            <a:r>
              <a:rPr sz="1750" spc="-40" dirty="0">
                <a:latin typeface="Times New Roman"/>
                <a:cs typeface="Times New Roman"/>
              </a:rPr>
              <a:t>:</a:t>
            </a:r>
            <a:endParaRPr sz="1750">
              <a:latin typeface="Times New Roman"/>
              <a:cs typeface="Times New Roman"/>
            </a:endParaRPr>
          </a:p>
        </p:txBody>
      </p:sp>
      <p:sp>
        <p:nvSpPr>
          <p:cNvPr id="4" name="object 4"/>
          <p:cNvSpPr txBox="1"/>
          <p:nvPr/>
        </p:nvSpPr>
        <p:spPr>
          <a:xfrm>
            <a:off x="218968" y="3210611"/>
            <a:ext cx="3255645" cy="1948814"/>
          </a:xfrm>
          <a:prstGeom prst="rect">
            <a:avLst/>
          </a:prstGeom>
        </p:spPr>
        <p:txBody>
          <a:bodyPr vert="horz" wrap="square" lIns="0" tIns="12065" rIns="0" bIns="0" rtlCol="0">
            <a:spAutoFit/>
          </a:bodyPr>
          <a:lstStyle/>
          <a:p>
            <a:pPr marL="12700" marR="740410" indent="66675">
              <a:lnSpc>
                <a:spcPct val="100200"/>
              </a:lnSpc>
              <a:spcBef>
                <a:spcPts val="95"/>
              </a:spcBef>
            </a:pPr>
            <a:r>
              <a:rPr sz="2100" spc="85" dirty="0">
                <a:latin typeface="Times New Roman"/>
                <a:cs typeface="Times New Roman"/>
              </a:rPr>
              <a:t>Somme </a:t>
            </a:r>
            <a:r>
              <a:rPr sz="2100" spc="-30" dirty="0">
                <a:latin typeface="Times New Roman"/>
                <a:cs typeface="Times New Roman"/>
              </a:rPr>
              <a:t>= </a:t>
            </a:r>
            <a:r>
              <a:rPr sz="2100" spc="80" dirty="0">
                <a:latin typeface="Times New Roman"/>
                <a:cs typeface="Times New Roman"/>
              </a:rPr>
              <a:t>0  </a:t>
            </a:r>
            <a:r>
              <a:rPr sz="2100" b="1" spc="-50" dirty="0">
                <a:latin typeface="Times New Roman"/>
                <a:cs typeface="Times New Roman"/>
              </a:rPr>
              <a:t>TANTQUE </a:t>
            </a:r>
            <a:r>
              <a:rPr sz="2100" spc="85" dirty="0">
                <a:latin typeface="Times New Roman"/>
                <a:cs typeface="Times New Roman"/>
              </a:rPr>
              <a:t>Somme </a:t>
            </a:r>
            <a:r>
              <a:rPr sz="2100" spc="-30" dirty="0">
                <a:latin typeface="Times New Roman"/>
                <a:cs typeface="Times New Roman"/>
              </a:rPr>
              <a:t>&lt;  </a:t>
            </a:r>
            <a:r>
              <a:rPr sz="2100" spc="-40" dirty="0">
                <a:latin typeface="Times New Roman"/>
                <a:cs typeface="Times New Roman"/>
              </a:rPr>
              <a:t>1000</a:t>
            </a:r>
            <a:r>
              <a:rPr sz="2100" spc="-10" dirty="0">
                <a:latin typeface="Times New Roman"/>
                <a:cs typeface="Times New Roman"/>
              </a:rPr>
              <a:t> </a:t>
            </a:r>
            <a:r>
              <a:rPr sz="2100" b="1" spc="-110" dirty="0">
                <a:latin typeface="Times New Roman"/>
                <a:cs typeface="Times New Roman"/>
              </a:rPr>
              <a:t>FAIRE</a:t>
            </a:r>
            <a:endParaRPr sz="2100">
              <a:latin typeface="Times New Roman"/>
              <a:cs typeface="Times New Roman"/>
            </a:endParaRPr>
          </a:p>
          <a:p>
            <a:pPr marL="212090">
              <a:lnSpc>
                <a:spcPct val="100000"/>
              </a:lnSpc>
            </a:pPr>
            <a:r>
              <a:rPr sz="2100" b="1" spc="-95" dirty="0">
                <a:latin typeface="Times New Roman"/>
                <a:cs typeface="Times New Roman"/>
              </a:rPr>
              <a:t>LIRE</a:t>
            </a:r>
            <a:r>
              <a:rPr sz="2100" b="1" spc="10" dirty="0">
                <a:latin typeface="Times New Roman"/>
                <a:cs typeface="Times New Roman"/>
              </a:rPr>
              <a:t> </a:t>
            </a:r>
            <a:r>
              <a:rPr sz="2100" spc="35" dirty="0">
                <a:latin typeface="Times New Roman"/>
                <a:cs typeface="Times New Roman"/>
              </a:rPr>
              <a:t>(Valeur)</a:t>
            </a:r>
            <a:endParaRPr sz="2100">
              <a:latin typeface="Times New Roman"/>
              <a:cs typeface="Times New Roman"/>
            </a:endParaRPr>
          </a:p>
          <a:p>
            <a:pPr marL="212090">
              <a:lnSpc>
                <a:spcPct val="100000"/>
              </a:lnSpc>
              <a:spcBef>
                <a:spcPts val="10"/>
              </a:spcBef>
            </a:pPr>
            <a:r>
              <a:rPr sz="2100" spc="85" dirty="0">
                <a:latin typeface="Times New Roman"/>
                <a:cs typeface="Times New Roman"/>
              </a:rPr>
              <a:t>Somme </a:t>
            </a:r>
            <a:r>
              <a:rPr sz="2100" spc="-30" dirty="0">
                <a:latin typeface="Times New Roman"/>
                <a:cs typeface="Times New Roman"/>
              </a:rPr>
              <a:t>= </a:t>
            </a:r>
            <a:r>
              <a:rPr sz="2100" spc="85" dirty="0">
                <a:latin typeface="Times New Roman"/>
                <a:cs typeface="Times New Roman"/>
              </a:rPr>
              <a:t>Somme </a:t>
            </a:r>
            <a:r>
              <a:rPr sz="2100" spc="-30" dirty="0">
                <a:latin typeface="Times New Roman"/>
                <a:cs typeface="Times New Roman"/>
              </a:rPr>
              <a:t>+</a:t>
            </a:r>
            <a:r>
              <a:rPr sz="2100" spc="-340" dirty="0">
                <a:latin typeface="Times New Roman"/>
                <a:cs typeface="Times New Roman"/>
              </a:rPr>
              <a:t> </a:t>
            </a:r>
            <a:r>
              <a:rPr sz="2100" spc="20" dirty="0">
                <a:latin typeface="Times New Roman"/>
                <a:cs typeface="Times New Roman"/>
              </a:rPr>
              <a:t>Valeur</a:t>
            </a:r>
            <a:endParaRPr sz="2100">
              <a:latin typeface="Times New Roman"/>
              <a:cs typeface="Times New Roman"/>
            </a:endParaRPr>
          </a:p>
          <a:p>
            <a:pPr marL="79375">
              <a:lnSpc>
                <a:spcPct val="100000"/>
              </a:lnSpc>
            </a:pPr>
            <a:r>
              <a:rPr sz="2100" b="1" spc="-40" dirty="0">
                <a:latin typeface="Times New Roman"/>
                <a:cs typeface="Times New Roman"/>
              </a:rPr>
              <a:t>FINTANTQUE</a:t>
            </a:r>
            <a:endParaRPr sz="2100">
              <a:latin typeface="Times New Roman"/>
              <a:cs typeface="Times New Roman"/>
            </a:endParaRPr>
          </a:p>
        </p:txBody>
      </p:sp>
      <p:sp>
        <p:nvSpPr>
          <p:cNvPr id="5" name="object 5"/>
          <p:cNvSpPr/>
          <p:nvPr/>
        </p:nvSpPr>
        <p:spPr>
          <a:xfrm>
            <a:off x="3508247" y="1949196"/>
            <a:ext cx="3092196" cy="4501895"/>
          </a:xfrm>
          <a:prstGeom prst="rect">
            <a:avLst/>
          </a:prstGeom>
          <a:blipFill>
            <a:blip r:embed="rId2" cstate="print"/>
            <a:stretch>
              <a:fillRect/>
            </a:stretch>
          </a:blipFill>
        </p:spPr>
        <p:txBody>
          <a:bodyPr wrap="square" lIns="0" tIns="0" rIns="0" bIns="0" rtlCol="0"/>
          <a:lstStyle/>
          <a:p>
            <a:endParaRPr/>
          </a:p>
        </p:txBody>
      </p:sp>
      <p:sp>
        <p:nvSpPr>
          <p:cNvPr id="6" name="object 6"/>
          <p:cNvSpPr txBox="1"/>
          <p:nvPr/>
        </p:nvSpPr>
        <p:spPr>
          <a:xfrm>
            <a:off x="7089081" y="2433302"/>
            <a:ext cx="3390900" cy="1628775"/>
          </a:xfrm>
          <a:prstGeom prst="rect">
            <a:avLst/>
          </a:prstGeom>
        </p:spPr>
        <p:txBody>
          <a:bodyPr vert="horz" wrap="square" lIns="0" tIns="12065" rIns="0" bIns="0" rtlCol="0">
            <a:spAutoFit/>
          </a:bodyPr>
          <a:lstStyle/>
          <a:p>
            <a:pPr marL="12700" marR="5080">
              <a:lnSpc>
                <a:spcPct val="100200"/>
              </a:lnSpc>
              <a:spcBef>
                <a:spcPts val="95"/>
              </a:spcBef>
            </a:pPr>
            <a:r>
              <a:rPr sz="2100" spc="10" dirty="0">
                <a:latin typeface="Times New Roman"/>
                <a:cs typeface="Times New Roman"/>
              </a:rPr>
              <a:t>Exercice </a:t>
            </a:r>
            <a:r>
              <a:rPr sz="2100" spc="-395" dirty="0">
                <a:latin typeface="Times New Roman"/>
                <a:cs typeface="Times New Roman"/>
              </a:rPr>
              <a:t>1 </a:t>
            </a:r>
            <a:r>
              <a:rPr sz="2100" spc="25" dirty="0">
                <a:latin typeface="Times New Roman"/>
                <a:cs typeface="Times New Roman"/>
              </a:rPr>
              <a:t>:Ecrire </a:t>
            </a:r>
            <a:r>
              <a:rPr sz="2100" spc="155" dirty="0">
                <a:latin typeface="Times New Roman"/>
                <a:cs typeface="Times New Roman"/>
              </a:rPr>
              <a:t>un  </a:t>
            </a:r>
            <a:r>
              <a:rPr sz="2100" spc="80" dirty="0">
                <a:latin typeface="Times New Roman"/>
                <a:cs typeface="Times New Roman"/>
              </a:rPr>
              <a:t>algorithme </a:t>
            </a:r>
            <a:r>
              <a:rPr sz="2100" spc="90" dirty="0">
                <a:latin typeface="Times New Roman"/>
                <a:cs typeface="Times New Roman"/>
              </a:rPr>
              <a:t>qui </a:t>
            </a:r>
            <a:r>
              <a:rPr sz="2100" spc="120" dirty="0">
                <a:latin typeface="Times New Roman"/>
                <a:cs typeface="Times New Roman"/>
              </a:rPr>
              <a:t>demande </a:t>
            </a:r>
            <a:r>
              <a:rPr sz="2100" spc="75" dirty="0">
                <a:latin typeface="Times New Roman"/>
                <a:cs typeface="Times New Roman"/>
              </a:rPr>
              <a:t>à  </a:t>
            </a:r>
            <a:r>
              <a:rPr sz="2100" spc="40" dirty="0">
                <a:latin typeface="Times New Roman"/>
                <a:cs typeface="Times New Roman"/>
              </a:rPr>
              <a:t>l’utilisateur </a:t>
            </a:r>
            <a:r>
              <a:rPr sz="2100" spc="155" dirty="0">
                <a:latin typeface="Times New Roman"/>
                <a:cs typeface="Times New Roman"/>
              </a:rPr>
              <a:t>un </a:t>
            </a:r>
            <a:r>
              <a:rPr sz="2100" spc="114" dirty="0">
                <a:latin typeface="Times New Roman"/>
                <a:cs typeface="Times New Roman"/>
              </a:rPr>
              <a:t>nombre  </a:t>
            </a:r>
            <a:r>
              <a:rPr sz="2100" spc="75" dirty="0">
                <a:latin typeface="Times New Roman"/>
                <a:cs typeface="Times New Roman"/>
              </a:rPr>
              <a:t>compris </a:t>
            </a:r>
            <a:r>
              <a:rPr sz="2100" spc="105" dirty="0">
                <a:latin typeface="Times New Roman"/>
                <a:cs typeface="Times New Roman"/>
              </a:rPr>
              <a:t>entre </a:t>
            </a:r>
            <a:r>
              <a:rPr sz="2100" spc="-395" dirty="0">
                <a:latin typeface="Times New Roman"/>
                <a:cs typeface="Times New Roman"/>
              </a:rPr>
              <a:t>1 </a:t>
            </a:r>
            <a:r>
              <a:rPr sz="2100" spc="114" dirty="0">
                <a:latin typeface="Times New Roman"/>
                <a:cs typeface="Times New Roman"/>
              </a:rPr>
              <a:t>et</a:t>
            </a:r>
            <a:r>
              <a:rPr sz="2100" spc="-340" dirty="0">
                <a:latin typeface="Times New Roman"/>
                <a:cs typeface="Times New Roman"/>
              </a:rPr>
              <a:t> </a:t>
            </a:r>
            <a:r>
              <a:rPr sz="2100" spc="-95" dirty="0">
                <a:latin typeface="Times New Roman"/>
                <a:cs typeface="Times New Roman"/>
              </a:rPr>
              <a:t>3 </a:t>
            </a:r>
            <a:r>
              <a:rPr sz="2100" spc="15" dirty="0">
                <a:latin typeface="Times New Roman"/>
                <a:cs typeface="Times New Roman"/>
              </a:rPr>
              <a:t>jusqu’à </a:t>
            </a:r>
            <a:r>
              <a:rPr sz="2100" spc="30" dirty="0">
                <a:latin typeface="Times New Roman"/>
                <a:cs typeface="Times New Roman"/>
              </a:rPr>
              <a:t>ce  </a:t>
            </a:r>
            <a:r>
              <a:rPr sz="2100" spc="110" dirty="0">
                <a:latin typeface="Times New Roman"/>
                <a:cs typeface="Times New Roman"/>
              </a:rPr>
              <a:t>que</a:t>
            </a:r>
            <a:r>
              <a:rPr sz="2100" spc="-385" dirty="0">
                <a:latin typeface="Times New Roman"/>
                <a:cs typeface="Times New Roman"/>
              </a:rPr>
              <a:t> </a:t>
            </a:r>
            <a:r>
              <a:rPr sz="2100" spc="35" dirty="0">
                <a:latin typeface="Times New Roman"/>
                <a:cs typeface="Times New Roman"/>
              </a:rPr>
              <a:t>la </a:t>
            </a:r>
            <a:r>
              <a:rPr sz="2100" spc="90" dirty="0">
                <a:latin typeface="Times New Roman"/>
                <a:cs typeface="Times New Roman"/>
              </a:rPr>
              <a:t>réponse </a:t>
            </a:r>
            <a:r>
              <a:rPr sz="2100" spc="70" dirty="0">
                <a:latin typeface="Times New Roman"/>
                <a:cs typeface="Times New Roman"/>
              </a:rPr>
              <a:t>convienne.</a:t>
            </a:r>
            <a:endParaRPr sz="2100">
              <a:latin typeface="Times New Roman"/>
              <a:cs typeface="Times New Roman"/>
            </a:endParaRPr>
          </a:p>
        </p:txBody>
      </p:sp>
      <p:sp>
        <p:nvSpPr>
          <p:cNvPr id="7" name="object 7"/>
          <p:cNvSpPr txBox="1"/>
          <p:nvPr/>
        </p:nvSpPr>
        <p:spPr>
          <a:xfrm>
            <a:off x="7089081" y="4678108"/>
            <a:ext cx="3295015" cy="1307465"/>
          </a:xfrm>
          <a:prstGeom prst="rect">
            <a:avLst/>
          </a:prstGeom>
        </p:spPr>
        <p:txBody>
          <a:bodyPr vert="horz" wrap="square" lIns="0" tIns="12065" rIns="0" bIns="0" rtlCol="0">
            <a:spAutoFit/>
          </a:bodyPr>
          <a:lstStyle/>
          <a:p>
            <a:pPr marL="12700" marR="5080">
              <a:lnSpc>
                <a:spcPct val="100200"/>
              </a:lnSpc>
              <a:spcBef>
                <a:spcPts val="95"/>
              </a:spcBef>
              <a:tabLst>
                <a:tab pos="1417955" algn="l"/>
              </a:tabLst>
            </a:pPr>
            <a:r>
              <a:rPr sz="2100" spc="10" dirty="0">
                <a:latin typeface="Times New Roman"/>
                <a:cs typeface="Times New Roman"/>
              </a:rPr>
              <a:t>Exercice</a:t>
            </a:r>
            <a:r>
              <a:rPr sz="2100" spc="-60" dirty="0">
                <a:latin typeface="Times New Roman"/>
                <a:cs typeface="Times New Roman"/>
              </a:rPr>
              <a:t> </a:t>
            </a:r>
            <a:r>
              <a:rPr sz="2100" spc="-35" dirty="0">
                <a:latin typeface="Times New Roman"/>
                <a:cs typeface="Times New Roman"/>
              </a:rPr>
              <a:t>2</a:t>
            </a:r>
            <a:r>
              <a:rPr sz="2100" spc="20" dirty="0">
                <a:latin typeface="Times New Roman"/>
                <a:cs typeface="Times New Roman"/>
              </a:rPr>
              <a:t> </a:t>
            </a:r>
            <a:r>
              <a:rPr sz="2100" spc="-50" dirty="0">
                <a:latin typeface="Times New Roman"/>
                <a:cs typeface="Times New Roman"/>
              </a:rPr>
              <a:t>:	</a:t>
            </a:r>
            <a:r>
              <a:rPr sz="2100" spc="35" dirty="0">
                <a:latin typeface="Times New Roman"/>
                <a:cs typeface="Times New Roman"/>
              </a:rPr>
              <a:t>Ecrire </a:t>
            </a:r>
            <a:r>
              <a:rPr sz="2100" spc="155" dirty="0">
                <a:latin typeface="Times New Roman"/>
                <a:cs typeface="Times New Roman"/>
              </a:rPr>
              <a:t>un  </a:t>
            </a:r>
            <a:r>
              <a:rPr sz="2100" spc="80" dirty="0">
                <a:latin typeface="Times New Roman"/>
                <a:cs typeface="Times New Roman"/>
              </a:rPr>
              <a:t>algorithme </a:t>
            </a:r>
            <a:r>
              <a:rPr sz="2100" spc="90" dirty="0">
                <a:latin typeface="Times New Roman"/>
                <a:cs typeface="Times New Roman"/>
              </a:rPr>
              <a:t>qui </a:t>
            </a:r>
            <a:r>
              <a:rPr sz="2100" spc="40" dirty="0">
                <a:latin typeface="Times New Roman"/>
                <a:cs typeface="Times New Roman"/>
              </a:rPr>
              <a:t>affiche </a:t>
            </a:r>
            <a:r>
              <a:rPr sz="2100" spc="35" dirty="0">
                <a:latin typeface="Times New Roman"/>
                <a:cs typeface="Times New Roman"/>
              </a:rPr>
              <a:t>les  </a:t>
            </a:r>
            <a:r>
              <a:rPr sz="2100" spc="105" dirty="0">
                <a:latin typeface="Times New Roman"/>
                <a:cs typeface="Times New Roman"/>
              </a:rPr>
              <a:t>nombres</a:t>
            </a:r>
            <a:r>
              <a:rPr sz="2100" spc="-90" dirty="0">
                <a:latin typeface="Times New Roman"/>
                <a:cs typeface="Times New Roman"/>
              </a:rPr>
              <a:t> </a:t>
            </a:r>
            <a:r>
              <a:rPr sz="2100" spc="95" dirty="0">
                <a:latin typeface="Times New Roman"/>
                <a:cs typeface="Times New Roman"/>
              </a:rPr>
              <a:t>de</a:t>
            </a:r>
            <a:r>
              <a:rPr sz="2100" spc="-50" dirty="0">
                <a:latin typeface="Times New Roman"/>
                <a:cs typeface="Times New Roman"/>
              </a:rPr>
              <a:t> </a:t>
            </a:r>
            <a:r>
              <a:rPr sz="2100" spc="-395" dirty="0">
                <a:latin typeface="Times New Roman"/>
                <a:cs typeface="Times New Roman"/>
              </a:rPr>
              <a:t>1</a:t>
            </a:r>
            <a:r>
              <a:rPr sz="2100" spc="-320" dirty="0">
                <a:latin typeface="Times New Roman"/>
                <a:cs typeface="Times New Roman"/>
              </a:rPr>
              <a:t> </a:t>
            </a:r>
            <a:r>
              <a:rPr sz="2100" spc="75" dirty="0">
                <a:latin typeface="Times New Roman"/>
                <a:cs typeface="Times New Roman"/>
              </a:rPr>
              <a:t>à</a:t>
            </a:r>
            <a:r>
              <a:rPr sz="2100" spc="-55" dirty="0">
                <a:latin typeface="Times New Roman"/>
                <a:cs typeface="Times New Roman"/>
              </a:rPr>
              <a:t> 5</a:t>
            </a:r>
            <a:r>
              <a:rPr sz="2100" spc="-65" dirty="0">
                <a:latin typeface="Times New Roman"/>
                <a:cs typeface="Times New Roman"/>
              </a:rPr>
              <a:t> </a:t>
            </a:r>
            <a:r>
              <a:rPr sz="2100" spc="105" dirty="0">
                <a:latin typeface="Times New Roman"/>
                <a:cs typeface="Times New Roman"/>
              </a:rPr>
              <a:t>dans</a:t>
            </a:r>
            <a:r>
              <a:rPr sz="2100" spc="-50" dirty="0">
                <a:latin typeface="Times New Roman"/>
                <a:cs typeface="Times New Roman"/>
              </a:rPr>
              <a:t> </a:t>
            </a:r>
            <a:r>
              <a:rPr sz="2100" spc="5" dirty="0">
                <a:latin typeface="Times New Roman"/>
                <a:cs typeface="Times New Roman"/>
              </a:rPr>
              <a:t>l’ordre  </a:t>
            </a:r>
            <a:r>
              <a:rPr sz="2100" spc="65" dirty="0">
                <a:latin typeface="Times New Roman"/>
                <a:cs typeface="Times New Roman"/>
              </a:rPr>
              <a:t>croissant.</a:t>
            </a:r>
            <a:endParaRPr sz="2100">
              <a:latin typeface="Times New Roman"/>
              <a:cs typeface="Times New Roman"/>
            </a:endParaRPr>
          </a:p>
        </p:txBody>
      </p:sp>
      <p:sp>
        <p:nvSpPr>
          <p:cNvPr id="8" name="object 8"/>
          <p:cNvSpPr/>
          <p:nvPr/>
        </p:nvSpPr>
        <p:spPr>
          <a:xfrm>
            <a:off x="6758940" y="2097024"/>
            <a:ext cx="67310" cy="4692650"/>
          </a:xfrm>
          <a:custGeom>
            <a:avLst/>
            <a:gdLst/>
            <a:ahLst/>
            <a:cxnLst/>
            <a:rect l="l" t="t" r="r" b="b"/>
            <a:pathLst>
              <a:path w="67309" h="4692650">
                <a:moveTo>
                  <a:pt x="38100" y="4636008"/>
                </a:moveTo>
                <a:lnTo>
                  <a:pt x="28956" y="4636008"/>
                </a:lnTo>
                <a:lnTo>
                  <a:pt x="28956" y="0"/>
                </a:lnTo>
                <a:lnTo>
                  <a:pt x="38100" y="0"/>
                </a:lnTo>
                <a:lnTo>
                  <a:pt x="38100" y="4636008"/>
                </a:lnTo>
                <a:close/>
              </a:path>
              <a:path w="67309" h="4692650">
                <a:moveTo>
                  <a:pt x="33528" y="4692396"/>
                </a:moveTo>
                <a:lnTo>
                  <a:pt x="0" y="4625340"/>
                </a:lnTo>
                <a:lnTo>
                  <a:pt x="28956" y="4625340"/>
                </a:lnTo>
                <a:lnTo>
                  <a:pt x="28956" y="4636008"/>
                </a:lnTo>
                <a:lnTo>
                  <a:pt x="61722" y="4636008"/>
                </a:lnTo>
                <a:lnTo>
                  <a:pt x="33528" y="4692396"/>
                </a:lnTo>
                <a:close/>
              </a:path>
              <a:path w="67309" h="4692650">
                <a:moveTo>
                  <a:pt x="61722" y="4636008"/>
                </a:moveTo>
                <a:lnTo>
                  <a:pt x="38100" y="4636008"/>
                </a:lnTo>
                <a:lnTo>
                  <a:pt x="38100" y="4625340"/>
                </a:lnTo>
                <a:lnTo>
                  <a:pt x="67056" y="4625340"/>
                </a:lnTo>
                <a:lnTo>
                  <a:pt x="61722" y="4636008"/>
                </a:lnTo>
                <a:close/>
              </a:path>
            </a:pathLst>
          </a:custGeom>
          <a:solidFill>
            <a:srgbClr val="FD750E"/>
          </a:solidFill>
        </p:spPr>
        <p:txBody>
          <a:bodyPr wrap="square" lIns="0" tIns="0" rIns="0" bIns="0" rtlCol="0"/>
          <a:lstStyle/>
          <a:p>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75744"/>
          </a:xfrm>
          <a:prstGeom prst="rect">
            <a:avLst/>
          </a:prstGeom>
        </p:spPr>
        <p:txBody>
          <a:bodyPr vert="horz" wrap="square" lIns="0" tIns="13970" rIns="0" bIns="0" rtlCol="0">
            <a:spAutoFit/>
          </a:bodyPr>
          <a:lstStyle/>
          <a:p>
            <a:pPr marL="12700">
              <a:lnSpc>
                <a:spcPct val="100000"/>
              </a:lnSpc>
              <a:spcBef>
                <a:spcPts val="110"/>
              </a:spcBef>
            </a:pPr>
            <a:r>
              <a:rPr sz="2350" i="1" spc="10" dirty="0">
                <a:highlight>
                  <a:srgbClr val="00FF00"/>
                </a:highlight>
              </a:rPr>
              <a:t>INSTRUCTION</a:t>
            </a:r>
            <a:r>
              <a:rPr sz="2350" i="1" spc="5" dirty="0">
                <a:highlight>
                  <a:srgbClr val="00FF00"/>
                </a:highlight>
              </a:rPr>
              <a:t> </a:t>
            </a:r>
            <a:r>
              <a:rPr sz="2350" i="1" spc="15" dirty="0">
                <a:highlight>
                  <a:srgbClr val="00FF00"/>
                </a:highlight>
              </a:rPr>
              <a:t>CONDITIONNELLE</a:t>
            </a:r>
            <a:endParaRPr sz="2350" i="1" dirty="0">
              <a:highlight>
                <a:srgbClr val="00FF00"/>
              </a:highlight>
            </a:endParaRPr>
          </a:p>
        </p:txBody>
      </p:sp>
      <p:sp>
        <p:nvSpPr>
          <p:cNvPr id="3" name="object 3"/>
          <p:cNvSpPr txBox="1"/>
          <p:nvPr/>
        </p:nvSpPr>
        <p:spPr>
          <a:xfrm>
            <a:off x="362215" y="1518867"/>
            <a:ext cx="9595485" cy="5082540"/>
          </a:xfrm>
          <a:prstGeom prst="rect">
            <a:avLst/>
          </a:prstGeom>
        </p:spPr>
        <p:txBody>
          <a:bodyPr vert="horz" wrap="square" lIns="0" tIns="12700" rIns="0" bIns="0" rtlCol="0">
            <a:spAutoFit/>
          </a:bodyPr>
          <a:lstStyle/>
          <a:p>
            <a:pPr marL="832485">
              <a:lnSpc>
                <a:spcPct val="100000"/>
              </a:lnSpc>
              <a:spcBef>
                <a:spcPts val="100"/>
              </a:spcBef>
            </a:pPr>
            <a:r>
              <a:rPr sz="2100" spc="-70" dirty="0">
                <a:latin typeface="Times New Roman"/>
                <a:cs typeface="Times New Roman"/>
              </a:rPr>
              <a:t>EXERCICES </a:t>
            </a:r>
            <a:r>
              <a:rPr sz="2100" spc="-50" dirty="0">
                <a:latin typeface="Times New Roman"/>
                <a:cs typeface="Times New Roman"/>
              </a:rPr>
              <a:t>: </a:t>
            </a:r>
            <a:r>
              <a:rPr sz="2100" spc="65" dirty="0">
                <a:latin typeface="Times New Roman"/>
                <a:cs typeface="Times New Roman"/>
              </a:rPr>
              <a:t>Utilisation </a:t>
            </a:r>
            <a:r>
              <a:rPr sz="2100" spc="110" dirty="0">
                <a:latin typeface="Times New Roman"/>
                <a:cs typeface="Times New Roman"/>
              </a:rPr>
              <a:t>de </a:t>
            </a:r>
            <a:r>
              <a:rPr sz="2100" spc="35" dirty="0">
                <a:latin typeface="Times New Roman"/>
                <a:cs typeface="Times New Roman"/>
              </a:rPr>
              <a:t>la </a:t>
            </a:r>
            <a:r>
              <a:rPr sz="2100" spc="75" dirty="0">
                <a:latin typeface="Times New Roman"/>
                <a:cs typeface="Times New Roman"/>
              </a:rPr>
              <a:t>boucle</a:t>
            </a:r>
            <a:r>
              <a:rPr sz="2100" spc="-375" dirty="0">
                <a:latin typeface="Times New Roman"/>
                <a:cs typeface="Times New Roman"/>
              </a:rPr>
              <a:t> </a:t>
            </a:r>
            <a:r>
              <a:rPr sz="2100" spc="-10" dirty="0">
                <a:latin typeface="Times New Roman"/>
                <a:cs typeface="Times New Roman"/>
              </a:rPr>
              <a:t>TANTQUE</a:t>
            </a:r>
            <a:endParaRPr sz="2100" dirty="0">
              <a:latin typeface="Times New Roman"/>
              <a:cs typeface="Times New Roman"/>
            </a:endParaRPr>
          </a:p>
          <a:p>
            <a:pPr>
              <a:lnSpc>
                <a:spcPct val="100000"/>
              </a:lnSpc>
              <a:spcBef>
                <a:spcPts val="45"/>
              </a:spcBef>
            </a:pPr>
            <a:endParaRPr sz="1800" dirty="0">
              <a:latin typeface="Times New Roman"/>
              <a:cs typeface="Times New Roman"/>
            </a:endParaRPr>
          </a:p>
          <a:p>
            <a:pPr marL="664845" marR="175260" indent="-401320">
              <a:lnSpc>
                <a:spcPct val="100200"/>
              </a:lnSpc>
              <a:spcBef>
                <a:spcPts val="5"/>
              </a:spcBef>
              <a:buAutoNum type="arabicPeriod"/>
              <a:tabLst>
                <a:tab pos="663575" algn="l"/>
                <a:tab pos="664210" algn="l"/>
              </a:tabLst>
            </a:pPr>
            <a:r>
              <a:rPr sz="2100" spc="35" dirty="0">
                <a:latin typeface="Times New Roman"/>
                <a:cs typeface="Times New Roman"/>
              </a:rPr>
              <a:t>Ecrire</a:t>
            </a:r>
            <a:r>
              <a:rPr sz="2100" spc="-6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80" dirty="0">
                <a:latin typeface="Times New Roman"/>
                <a:cs typeface="Times New Roman"/>
              </a:rPr>
              <a:t>algorithme</a:t>
            </a:r>
            <a:r>
              <a:rPr sz="2100" spc="-105"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120" dirty="0">
                <a:latin typeface="Times New Roman"/>
                <a:cs typeface="Times New Roman"/>
              </a:rPr>
              <a:t>demande</a:t>
            </a:r>
            <a:r>
              <a:rPr sz="2100" spc="-60" dirty="0">
                <a:latin typeface="Times New Roman"/>
                <a:cs typeface="Times New Roman"/>
              </a:rPr>
              <a:t> </a:t>
            </a:r>
            <a:r>
              <a:rPr sz="2100" spc="155" dirty="0">
                <a:latin typeface="Times New Roman"/>
                <a:cs typeface="Times New Roman"/>
              </a:rPr>
              <a:t>un</a:t>
            </a:r>
            <a:r>
              <a:rPr sz="2100" spc="-25" dirty="0">
                <a:latin typeface="Times New Roman"/>
                <a:cs typeface="Times New Roman"/>
              </a:rPr>
              <a:t> </a:t>
            </a:r>
            <a:r>
              <a:rPr sz="2100" spc="114" dirty="0">
                <a:latin typeface="Times New Roman"/>
                <a:cs typeface="Times New Roman"/>
              </a:rPr>
              <a:t>nombre</a:t>
            </a:r>
            <a:r>
              <a:rPr sz="2100" spc="-85" dirty="0">
                <a:latin typeface="Times New Roman"/>
                <a:cs typeface="Times New Roman"/>
              </a:rPr>
              <a:t> </a:t>
            </a:r>
            <a:r>
              <a:rPr sz="2100" spc="75" dirty="0">
                <a:latin typeface="Times New Roman"/>
                <a:cs typeface="Times New Roman"/>
              </a:rPr>
              <a:t>compris</a:t>
            </a:r>
            <a:r>
              <a:rPr sz="2100" spc="-90" dirty="0">
                <a:latin typeface="Times New Roman"/>
                <a:cs typeface="Times New Roman"/>
              </a:rPr>
              <a:t> </a:t>
            </a:r>
            <a:r>
              <a:rPr sz="2100" spc="110" dirty="0">
                <a:latin typeface="Times New Roman"/>
                <a:cs typeface="Times New Roman"/>
              </a:rPr>
              <a:t>entre</a:t>
            </a:r>
            <a:r>
              <a:rPr sz="2100" spc="-35" dirty="0">
                <a:latin typeface="Times New Roman"/>
                <a:cs typeface="Times New Roman"/>
              </a:rPr>
              <a:t> </a:t>
            </a:r>
            <a:r>
              <a:rPr sz="2100" spc="-165" dirty="0">
                <a:latin typeface="Times New Roman"/>
                <a:cs typeface="Times New Roman"/>
              </a:rPr>
              <a:t>10</a:t>
            </a:r>
            <a:r>
              <a:rPr sz="2100" spc="-60" dirty="0">
                <a:latin typeface="Times New Roman"/>
                <a:cs typeface="Times New Roman"/>
              </a:rPr>
              <a:t> </a:t>
            </a:r>
            <a:r>
              <a:rPr sz="2100" spc="114" dirty="0">
                <a:latin typeface="Times New Roman"/>
                <a:cs typeface="Times New Roman"/>
              </a:rPr>
              <a:t>et</a:t>
            </a:r>
            <a:r>
              <a:rPr sz="2100" spc="-25" dirty="0">
                <a:latin typeface="Times New Roman"/>
                <a:cs typeface="Times New Roman"/>
              </a:rPr>
              <a:t> </a:t>
            </a:r>
            <a:r>
              <a:rPr sz="2100" spc="15" dirty="0">
                <a:latin typeface="Times New Roman"/>
                <a:cs typeface="Times New Roman"/>
              </a:rPr>
              <a:t>20,</a:t>
            </a:r>
            <a:r>
              <a:rPr sz="2100" spc="-10" dirty="0">
                <a:latin typeface="Times New Roman"/>
                <a:cs typeface="Times New Roman"/>
              </a:rPr>
              <a:t> </a:t>
            </a:r>
            <a:r>
              <a:rPr sz="2100" spc="15" dirty="0">
                <a:latin typeface="Times New Roman"/>
                <a:cs typeface="Times New Roman"/>
              </a:rPr>
              <a:t>jusqu’à  </a:t>
            </a:r>
            <a:r>
              <a:rPr sz="2100" spc="40" dirty="0">
                <a:latin typeface="Times New Roman"/>
                <a:cs typeface="Times New Roman"/>
              </a:rPr>
              <a:t>ce </a:t>
            </a:r>
            <a:r>
              <a:rPr sz="2100" spc="105" dirty="0">
                <a:latin typeface="Times New Roman"/>
                <a:cs typeface="Times New Roman"/>
              </a:rPr>
              <a:t>que </a:t>
            </a:r>
            <a:r>
              <a:rPr sz="2100" spc="35" dirty="0">
                <a:latin typeface="Times New Roman"/>
                <a:cs typeface="Times New Roman"/>
              </a:rPr>
              <a:t>la </a:t>
            </a:r>
            <a:r>
              <a:rPr sz="2100" spc="85" dirty="0">
                <a:latin typeface="Times New Roman"/>
                <a:cs typeface="Times New Roman"/>
              </a:rPr>
              <a:t>réponse </a:t>
            </a:r>
            <a:r>
              <a:rPr sz="2100" spc="70" dirty="0">
                <a:latin typeface="Times New Roman"/>
                <a:cs typeface="Times New Roman"/>
              </a:rPr>
              <a:t>convienne. </a:t>
            </a:r>
            <a:r>
              <a:rPr sz="2100" spc="50" dirty="0">
                <a:latin typeface="Times New Roman"/>
                <a:cs typeface="Times New Roman"/>
              </a:rPr>
              <a:t>En </a:t>
            </a:r>
            <a:r>
              <a:rPr sz="2100" spc="45" dirty="0">
                <a:latin typeface="Times New Roman"/>
                <a:cs typeface="Times New Roman"/>
              </a:rPr>
              <a:t>cas </a:t>
            </a:r>
            <a:r>
              <a:rPr sz="2100" spc="110" dirty="0">
                <a:latin typeface="Times New Roman"/>
                <a:cs typeface="Times New Roman"/>
              </a:rPr>
              <a:t>de </a:t>
            </a:r>
            <a:r>
              <a:rPr sz="2100" spc="90" dirty="0">
                <a:latin typeface="Times New Roman"/>
                <a:cs typeface="Times New Roman"/>
              </a:rPr>
              <a:t>réponse </a:t>
            </a:r>
            <a:r>
              <a:rPr sz="2100" spc="85" dirty="0">
                <a:latin typeface="Times New Roman"/>
                <a:cs typeface="Times New Roman"/>
              </a:rPr>
              <a:t>supérieure </a:t>
            </a:r>
            <a:r>
              <a:rPr sz="2100" spc="75" dirty="0">
                <a:latin typeface="Times New Roman"/>
                <a:cs typeface="Times New Roman"/>
              </a:rPr>
              <a:t>à </a:t>
            </a:r>
            <a:r>
              <a:rPr sz="2100" spc="20" dirty="0">
                <a:latin typeface="Times New Roman"/>
                <a:cs typeface="Times New Roman"/>
              </a:rPr>
              <a:t>20, </a:t>
            </a:r>
            <a:r>
              <a:rPr sz="2100" spc="125" dirty="0">
                <a:latin typeface="Times New Roman"/>
                <a:cs typeface="Times New Roman"/>
              </a:rPr>
              <a:t>on </a:t>
            </a:r>
            <a:r>
              <a:rPr sz="2100" spc="30" dirty="0">
                <a:latin typeface="Times New Roman"/>
                <a:cs typeface="Times New Roman"/>
              </a:rPr>
              <a:t>fera  </a:t>
            </a:r>
            <a:r>
              <a:rPr sz="2100" spc="85" dirty="0">
                <a:latin typeface="Times New Roman"/>
                <a:cs typeface="Times New Roman"/>
              </a:rPr>
              <a:t>apparaître</a:t>
            </a:r>
            <a:r>
              <a:rPr sz="2100" spc="-85" dirty="0">
                <a:latin typeface="Times New Roman"/>
                <a:cs typeface="Times New Roman"/>
              </a:rPr>
              <a:t> </a:t>
            </a:r>
            <a:r>
              <a:rPr sz="2100" spc="155" dirty="0">
                <a:latin typeface="Times New Roman"/>
                <a:cs typeface="Times New Roman"/>
              </a:rPr>
              <a:t>un</a:t>
            </a:r>
            <a:r>
              <a:rPr sz="2100" spc="-5" dirty="0">
                <a:latin typeface="Times New Roman"/>
                <a:cs typeface="Times New Roman"/>
              </a:rPr>
              <a:t> </a:t>
            </a:r>
            <a:r>
              <a:rPr sz="2100" spc="60" dirty="0">
                <a:latin typeface="Times New Roman"/>
                <a:cs typeface="Times New Roman"/>
              </a:rPr>
              <a:t>message</a:t>
            </a:r>
            <a:r>
              <a:rPr sz="2100" spc="-35"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spc="20" dirty="0">
                <a:latin typeface="Times New Roman"/>
                <a:cs typeface="Times New Roman"/>
              </a:rPr>
              <a:t>«</a:t>
            </a:r>
            <a:r>
              <a:rPr sz="2100" dirty="0">
                <a:latin typeface="Times New Roman"/>
                <a:cs typeface="Times New Roman"/>
              </a:rPr>
              <a:t> </a:t>
            </a:r>
            <a:r>
              <a:rPr sz="2100" spc="60" dirty="0">
                <a:latin typeface="Times New Roman"/>
                <a:cs typeface="Times New Roman"/>
              </a:rPr>
              <a:t>Plus</a:t>
            </a:r>
            <a:r>
              <a:rPr sz="2100" spc="-55" dirty="0">
                <a:latin typeface="Times New Roman"/>
                <a:cs typeface="Times New Roman"/>
              </a:rPr>
              <a:t> </a:t>
            </a:r>
            <a:r>
              <a:rPr sz="2100" spc="105" dirty="0">
                <a:latin typeface="Times New Roman"/>
                <a:cs typeface="Times New Roman"/>
              </a:rPr>
              <a:t>petit</a:t>
            </a:r>
            <a:r>
              <a:rPr sz="2100" spc="-70" dirty="0">
                <a:latin typeface="Times New Roman"/>
                <a:cs typeface="Times New Roman"/>
              </a:rPr>
              <a:t> </a:t>
            </a:r>
            <a:r>
              <a:rPr sz="2100" spc="-125" dirty="0">
                <a:latin typeface="Times New Roman"/>
                <a:cs typeface="Times New Roman"/>
              </a:rPr>
              <a:t>!</a:t>
            </a:r>
            <a:r>
              <a:rPr sz="2100" spc="10" dirty="0">
                <a:latin typeface="Times New Roman"/>
                <a:cs typeface="Times New Roman"/>
              </a:rPr>
              <a:t> </a:t>
            </a:r>
            <a:r>
              <a:rPr sz="2100" spc="15" dirty="0">
                <a:latin typeface="Times New Roman"/>
                <a:cs typeface="Times New Roman"/>
              </a:rPr>
              <a:t>»,</a:t>
            </a:r>
            <a:r>
              <a:rPr sz="2100" spc="-55" dirty="0">
                <a:latin typeface="Times New Roman"/>
                <a:cs typeface="Times New Roman"/>
              </a:rPr>
              <a:t> </a:t>
            </a:r>
            <a:r>
              <a:rPr sz="2100" spc="114" dirty="0">
                <a:latin typeface="Times New Roman"/>
                <a:cs typeface="Times New Roman"/>
              </a:rPr>
              <a:t>et</a:t>
            </a:r>
            <a:r>
              <a:rPr sz="2100" spc="-45" dirty="0">
                <a:latin typeface="Times New Roman"/>
                <a:cs typeface="Times New Roman"/>
              </a:rPr>
              <a:t> </a:t>
            </a:r>
            <a:r>
              <a:rPr sz="2100" spc="75" dirty="0">
                <a:latin typeface="Times New Roman"/>
                <a:cs typeface="Times New Roman"/>
              </a:rPr>
              <a:t>inversement,</a:t>
            </a:r>
            <a:r>
              <a:rPr sz="2100" spc="-15" dirty="0">
                <a:latin typeface="Times New Roman"/>
                <a:cs typeface="Times New Roman"/>
              </a:rPr>
              <a:t> </a:t>
            </a:r>
            <a:r>
              <a:rPr sz="2100" spc="20" dirty="0">
                <a:latin typeface="Times New Roman"/>
                <a:cs typeface="Times New Roman"/>
              </a:rPr>
              <a:t>«</a:t>
            </a:r>
            <a:r>
              <a:rPr sz="2100" spc="15" dirty="0">
                <a:latin typeface="Times New Roman"/>
                <a:cs typeface="Times New Roman"/>
              </a:rPr>
              <a:t> </a:t>
            </a:r>
            <a:r>
              <a:rPr sz="2100" spc="55" dirty="0">
                <a:latin typeface="Times New Roman"/>
                <a:cs typeface="Times New Roman"/>
              </a:rPr>
              <a:t>Plus</a:t>
            </a:r>
            <a:r>
              <a:rPr sz="2100" spc="-90" dirty="0">
                <a:latin typeface="Times New Roman"/>
                <a:cs typeface="Times New Roman"/>
              </a:rPr>
              <a:t> </a:t>
            </a:r>
            <a:r>
              <a:rPr sz="2100" spc="95" dirty="0">
                <a:latin typeface="Times New Roman"/>
                <a:cs typeface="Times New Roman"/>
              </a:rPr>
              <a:t>grand</a:t>
            </a:r>
            <a:r>
              <a:rPr sz="2100" spc="25" dirty="0">
                <a:latin typeface="Times New Roman"/>
                <a:cs typeface="Times New Roman"/>
              </a:rPr>
              <a:t> </a:t>
            </a:r>
            <a:r>
              <a:rPr sz="2100" spc="-125" dirty="0">
                <a:latin typeface="Times New Roman"/>
                <a:cs typeface="Times New Roman"/>
              </a:rPr>
              <a:t>!</a:t>
            </a:r>
            <a:r>
              <a:rPr sz="2100" spc="10" dirty="0">
                <a:latin typeface="Times New Roman"/>
                <a:cs typeface="Times New Roman"/>
              </a:rPr>
              <a:t> </a:t>
            </a:r>
            <a:r>
              <a:rPr sz="2100" spc="20" dirty="0">
                <a:latin typeface="Times New Roman"/>
                <a:cs typeface="Times New Roman"/>
              </a:rPr>
              <a:t>»</a:t>
            </a:r>
            <a:r>
              <a:rPr sz="2100" spc="-50" dirty="0">
                <a:latin typeface="Times New Roman"/>
                <a:cs typeface="Times New Roman"/>
              </a:rPr>
              <a:t> </a:t>
            </a:r>
            <a:r>
              <a:rPr sz="2100" spc="15" dirty="0">
                <a:latin typeface="Times New Roman"/>
                <a:cs typeface="Times New Roman"/>
              </a:rPr>
              <a:t>si</a:t>
            </a:r>
            <a:r>
              <a:rPr sz="2100" spc="10" dirty="0">
                <a:latin typeface="Times New Roman"/>
                <a:cs typeface="Times New Roman"/>
              </a:rPr>
              <a:t> </a:t>
            </a:r>
            <a:r>
              <a:rPr sz="2100" spc="35" dirty="0">
                <a:latin typeface="Times New Roman"/>
                <a:cs typeface="Times New Roman"/>
              </a:rPr>
              <a:t>le  </a:t>
            </a:r>
            <a:r>
              <a:rPr sz="2100" spc="114" dirty="0">
                <a:latin typeface="Times New Roman"/>
                <a:cs typeface="Times New Roman"/>
              </a:rPr>
              <a:t>nombre</a:t>
            </a:r>
            <a:r>
              <a:rPr sz="2100" spc="-90" dirty="0">
                <a:latin typeface="Times New Roman"/>
                <a:cs typeface="Times New Roman"/>
              </a:rPr>
              <a:t> </a:t>
            </a:r>
            <a:r>
              <a:rPr sz="2100" spc="80" dirty="0">
                <a:latin typeface="Times New Roman"/>
                <a:cs typeface="Times New Roman"/>
              </a:rPr>
              <a:t>est</a:t>
            </a:r>
            <a:r>
              <a:rPr sz="2100" spc="-50" dirty="0">
                <a:latin typeface="Times New Roman"/>
                <a:cs typeface="Times New Roman"/>
              </a:rPr>
              <a:t> </a:t>
            </a:r>
            <a:r>
              <a:rPr sz="2100" spc="70" dirty="0">
                <a:latin typeface="Times New Roman"/>
                <a:cs typeface="Times New Roman"/>
              </a:rPr>
              <a:t>inférieur</a:t>
            </a:r>
            <a:r>
              <a:rPr sz="2100" spc="-135" dirty="0">
                <a:latin typeface="Times New Roman"/>
                <a:cs typeface="Times New Roman"/>
              </a:rPr>
              <a:t> </a:t>
            </a:r>
            <a:r>
              <a:rPr sz="2100" spc="75" dirty="0">
                <a:latin typeface="Times New Roman"/>
                <a:cs typeface="Times New Roman"/>
              </a:rPr>
              <a:t>à</a:t>
            </a:r>
            <a:r>
              <a:rPr sz="2100" spc="-65" dirty="0">
                <a:latin typeface="Times New Roman"/>
                <a:cs typeface="Times New Roman"/>
              </a:rPr>
              <a:t> </a:t>
            </a:r>
            <a:r>
              <a:rPr sz="2100" spc="-105" dirty="0">
                <a:latin typeface="Times New Roman"/>
                <a:cs typeface="Times New Roman"/>
              </a:rPr>
              <a:t>10.</a:t>
            </a:r>
            <a:endParaRPr sz="2100" dirty="0">
              <a:latin typeface="Times New Roman"/>
              <a:cs typeface="Times New Roman"/>
            </a:endParaRPr>
          </a:p>
          <a:p>
            <a:pPr>
              <a:lnSpc>
                <a:spcPct val="100000"/>
              </a:lnSpc>
              <a:spcBef>
                <a:spcPts val="50"/>
              </a:spcBef>
              <a:buAutoNum type="arabicPeriod"/>
            </a:pPr>
            <a:endParaRPr sz="2150" dirty="0">
              <a:latin typeface="Times New Roman"/>
              <a:cs typeface="Times New Roman"/>
            </a:endParaRPr>
          </a:p>
          <a:p>
            <a:pPr marL="664845" marR="5080" indent="-401320">
              <a:lnSpc>
                <a:spcPct val="100200"/>
              </a:lnSpc>
              <a:buAutoNum type="arabicPeriod"/>
              <a:tabLst>
                <a:tab pos="663575" algn="l"/>
                <a:tab pos="664210" algn="l"/>
              </a:tabLst>
            </a:pPr>
            <a:r>
              <a:rPr sz="2100" spc="35" dirty="0">
                <a:latin typeface="Times New Roman"/>
                <a:cs typeface="Times New Roman"/>
              </a:rPr>
              <a:t>Ecrire</a:t>
            </a:r>
            <a:r>
              <a:rPr sz="2100" spc="-6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80" dirty="0">
                <a:latin typeface="Times New Roman"/>
                <a:cs typeface="Times New Roman"/>
              </a:rPr>
              <a:t>algorithme</a:t>
            </a:r>
            <a:r>
              <a:rPr sz="2100" spc="-100"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120" dirty="0">
                <a:latin typeface="Times New Roman"/>
                <a:cs typeface="Times New Roman"/>
              </a:rPr>
              <a:t>demande</a:t>
            </a:r>
            <a:r>
              <a:rPr sz="2100" spc="-60" dirty="0">
                <a:latin typeface="Times New Roman"/>
                <a:cs typeface="Times New Roman"/>
              </a:rPr>
              <a:t> </a:t>
            </a:r>
            <a:r>
              <a:rPr sz="2100" spc="155" dirty="0">
                <a:latin typeface="Times New Roman"/>
                <a:cs typeface="Times New Roman"/>
              </a:rPr>
              <a:t>un</a:t>
            </a:r>
            <a:r>
              <a:rPr sz="2100" spc="-25" dirty="0">
                <a:latin typeface="Times New Roman"/>
                <a:cs typeface="Times New Roman"/>
              </a:rPr>
              <a:t> </a:t>
            </a:r>
            <a:r>
              <a:rPr sz="2100" spc="114" dirty="0">
                <a:latin typeface="Times New Roman"/>
                <a:cs typeface="Times New Roman"/>
              </a:rPr>
              <a:t>nombre</a:t>
            </a:r>
            <a:r>
              <a:rPr sz="2100" spc="-80" dirty="0">
                <a:latin typeface="Times New Roman"/>
                <a:cs typeface="Times New Roman"/>
              </a:rPr>
              <a:t> </a:t>
            </a:r>
            <a:r>
              <a:rPr sz="2100" spc="95" dirty="0">
                <a:latin typeface="Times New Roman"/>
                <a:cs typeface="Times New Roman"/>
              </a:rPr>
              <a:t>de</a:t>
            </a:r>
            <a:r>
              <a:rPr sz="2100" spc="-85" dirty="0">
                <a:latin typeface="Times New Roman"/>
                <a:cs typeface="Times New Roman"/>
              </a:rPr>
              <a:t> </a:t>
            </a:r>
            <a:r>
              <a:rPr sz="2100" spc="95" dirty="0">
                <a:latin typeface="Times New Roman"/>
                <a:cs typeface="Times New Roman"/>
              </a:rPr>
              <a:t>départ,</a:t>
            </a:r>
            <a:r>
              <a:rPr sz="2100" spc="-30" dirty="0">
                <a:latin typeface="Times New Roman"/>
                <a:cs typeface="Times New Roman"/>
              </a:rPr>
              <a:t> </a:t>
            </a:r>
            <a:r>
              <a:rPr sz="2100" spc="114" dirty="0">
                <a:latin typeface="Times New Roman"/>
                <a:cs typeface="Times New Roman"/>
              </a:rPr>
              <a:t>et</a:t>
            </a:r>
            <a:r>
              <a:rPr sz="2100" spc="-90" dirty="0">
                <a:latin typeface="Times New Roman"/>
                <a:cs typeface="Times New Roman"/>
              </a:rPr>
              <a:t> </a:t>
            </a:r>
            <a:r>
              <a:rPr sz="2100" spc="85" dirty="0">
                <a:latin typeface="Times New Roman"/>
                <a:cs typeface="Times New Roman"/>
              </a:rPr>
              <a:t>qui</a:t>
            </a:r>
            <a:r>
              <a:rPr sz="2100" spc="-65" dirty="0">
                <a:latin typeface="Times New Roman"/>
                <a:cs typeface="Times New Roman"/>
              </a:rPr>
              <a:t> </a:t>
            </a:r>
            <a:r>
              <a:rPr sz="2100" spc="90" dirty="0">
                <a:latin typeface="Times New Roman"/>
                <a:cs typeface="Times New Roman"/>
              </a:rPr>
              <a:t>ensuite</a:t>
            </a:r>
            <a:r>
              <a:rPr sz="2100" spc="-100" dirty="0">
                <a:latin typeface="Times New Roman"/>
                <a:cs typeface="Times New Roman"/>
              </a:rPr>
              <a:t> </a:t>
            </a:r>
            <a:r>
              <a:rPr sz="2100" spc="40" dirty="0">
                <a:latin typeface="Times New Roman"/>
                <a:cs typeface="Times New Roman"/>
              </a:rPr>
              <a:t>affiche  </a:t>
            </a:r>
            <a:r>
              <a:rPr sz="2100" spc="35" dirty="0">
                <a:latin typeface="Times New Roman"/>
                <a:cs typeface="Times New Roman"/>
              </a:rPr>
              <a:t>les </a:t>
            </a:r>
            <a:r>
              <a:rPr sz="2100" spc="30" dirty="0">
                <a:latin typeface="Times New Roman"/>
                <a:cs typeface="Times New Roman"/>
              </a:rPr>
              <a:t>dix </a:t>
            </a:r>
            <a:r>
              <a:rPr sz="2100" spc="105" dirty="0">
                <a:latin typeface="Times New Roman"/>
                <a:cs typeface="Times New Roman"/>
              </a:rPr>
              <a:t>nombres </a:t>
            </a:r>
            <a:r>
              <a:rPr sz="2100" spc="55" dirty="0">
                <a:latin typeface="Times New Roman"/>
                <a:cs typeface="Times New Roman"/>
              </a:rPr>
              <a:t>suivants. </a:t>
            </a:r>
            <a:r>
              <a:rPr sz="2100" spc="65" dirty="0">
                <a:latin typeface="Times New Roman"/>
                <a:cs typeface="Times New Roman"/>
              </a:rPr>
              <a:t>Par </a:t>
            </a:r>
            <a:r>
              <a:rPr sz="2100" spc="55" dirty="0">
                <a:latin typeface="Times New Roman"/>
                <a:cs typeface="Times New Roman"/>
              </a:rPr>
              <a:t>exemple, </a:t>
            </a:r>
            <a:r>
              <a:rPr sz="2100" spc="25" dirty="0">
                <a:latin typeface="Times New Roman"/>
                <a:cs typeface="Times New Roman"/>
              </a:rPr>
              <a:t>si </a:t>
            </a:r>
            <a:r>
              <a:rPr sz="2100" spc="70" dirty="0">
                <a:latin typeface="Times New Roman"/>
                <a:cs typeface="Times New Roman"/>
              </a:rPr>
              <a:t>l'utilisateur </a:t>
            </a:r>
            <a:r>
              <a:rPr sz="2100" spc="105" dirty="0">
                <a:latin typeface="Times New Roman"/>
                <a:cs typeface="Times New Roman"/>
              </a:rPr>
              <a:t>entre </a:t>
            </a:r>
            <a:r>
              <a:rPr sz="2100" spc="35" dirty="0">
                <a:latin typeface="Times New Roman"/>
                <a:cs typeface="Times New Roman"/>
              </a:rPr>
              <a:t>le </a:t>
            </a:r>
            <a:r>
              <a:rPr sz="2100" spc="114" dirty="0">
                <a:latin typeface="Times New Roman"/>
                <a:cs typeface="Times New Roman"/>
              </a:rPr>
              <a:t>nombre </a:t>
            </a:r>
            <a:r>
              <a:rPr sz="2100" spc="-150" dirty="0">
                <a:latin typeface="Times New Roman"/>
                <a:cs typeface="Times New Roman"/>
              </a:rPr>
              <a:t>17, </a:t>
            </a:r>
            <a:r>
              <a:rPr sz="2100" spc="35" dirty="0">
                <a:latin typeface="Times New Roman"/>
                <a:cs typeface="Times New Roman"/>
              </a:rPr>
              <a:t>le  </a:t>
            </a:r>
            <a:r>
              <a:rPr sz="2100" spc="95" dirty="0">
                <a:latin typeface="Times New Roman"/>
                <a:cs typeface="Times New Roman"/>
              </a:rPr>
              <a:t>programme</a:t>
            </a:r>
            <a:r>
              <a:rPr sz="2100" spc="-90" dirty="0">
                <a:latin typeface="Times New Roman"/>
                <a:cs typeface="Times New Roman"/>
              </a:rPr>
              <a:t> </a:t>
            </a:r>
            <a:r>
              <a:rPr sz="2100" spc="45" dirty="0">
                <a:latin typeface="Times New Roman"/>
                <a:cs typeface="Times New Roman"/>
              </a:rPr>
              <a:t>affichera</a:t>
            </a:r>
            <a:r>
              <a:rPr sz="2100" spc="-45"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105" dirty="0">
                <a:latin typeface="Times New Roman"/>
                <a:cs typeface="Times New Roman"/>
              </a:rPr>
              <a:t>nombres</a:t>
            </a:r>
            <a:r>
              <a:rPr sz="2100" spc="-9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165" dirty="0">
                <a:latin typeface="Times New Roman"/>
                <a:cs typeface="Times New Roman"/>
              </a:rPr>
              <a:t>18</a:t>
            </a:r>
            <a:r>
              <a:rPr sz="2100" spc="-35" dirty="0">
                <a:latin typeface="Times New Roman"/>
                <a:cs typeface="Times New Roman"/>
              </a:rPr>
              <a:t> </a:t>
            </a:r>
            <a:r>
              <a:rPr sz="2100" spc="75" dirty="0">
                <a:latin typeface="Times New Roman"/>
                <a:cs typeface="Times New Roman"/>
              </a:rPr>
              <a:t>à</a:t>
            </a:r>
            <a:r>
              <a:rPr sz="2100" spc="-65" dirty="0">
                <a:latin typeface="Times New Roman"/>
                <a:cs typeface="Times New Roman"/>
              </a:rPr>
              <a:t> </a:t>
            </a:r>
            <a:r>
              <a:rPr sz="2100" spc="-35" dirty="0">
                <a:latin typeface="Times New Roman"/>
                <a:cs typeface="Times New Roman"/>
              </a:rPr>
              <a:t>27.</a:t>
            </a:r>
            <a:endParaRPr sz="2100" dirty="0">
              <a:latin typeface="Times New Roman"/>
              <a:cs typeface="Times New Roman"/>
            </a:endParaRPr>
          </a:p>
          <a:p>
            <a:pPr>
              <a:lnSpc>
                <a:spcPct val="100000"/>
              </a:lnSpc>
              <a:buAutoNum type="arabicPeriod"/>
            </a:pPr>
            <a:endParaRPr sz="2200" dirty="0">
              <a:latin typeface="Times New Roman"/>
              <a:cs typeface="Times New Roman"/>
            </a:endParaRPr>
          </a:p>
          <a:p>
            <a:pPr marL="664845" marR="346075" indent="-401320">
              <a:lnSpc>
                <a:spcPct val="100200"/>
              </a:lnSpc>
              <a:buAutoNum type="arabicPeriod"/>
              <a:tabLst>
                <a:tab pos="663575" algn="l"/>
                <a:tab pos="664210" algn="l"/>
              </a:tabLst>
            </a:pPr>
            <a:r>
              <a:rPr sz="2100" spc="35" dirty="0">
                <a:latin typeface="Times New Roman"/>
                <a:cs typeface="Times New Roman"/>
              </a:rPr>
              <a:t>Ecrire</a:t>
            </a:r>
            <a:r>
              <a:rPr sz="2100" spc="-60"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80" dirty="0">
                <a:latin typeface="Times New Roman"/>
                <a:cs typeface="Times New Roman"/>
              </a:rPr>
              <a:t>algorithme</a:t>
            </a:r>
            <a:r>
              <a:rPr sz="2100" spc="-95" dirty="0">
                <a:latin typeface="Times New Roman"/>
                <a:cs typeface="Times New Roman"/>
              </a:rPr>
              <a:t> </a:t>
            </a:r>
            <a:r>
              <a:rPr sz="2100" spc="90" dirty="0">
                <a:latin typeface="Times New Roman"/>
                <a:cs typeface="Times New Roman"/>
              </a:rPr>
              <a:t>qui</a:t>
            </a:r>
            <a:r>
              <a:rPr sz="2100" spc="-5" dirty="0">
                <a:latin typeface="Times New Roman"/>
                <a:cs typeface="Times New Roman"/>
              </a:rPr>
              <a:t> </a:t>
            </a:r>
            <a:r>
              <a:rPr sz="2100" spc="60" dirty="0">
                <a:latin typeface="Times New Roman"/>
                <a:cs typeface="Times New Roman"/>
              </a:rPr>
              <a:t>lit</a:t>
            </a:r>
            <a:r>
              <a:rPr sz="2100" spc="-60" dirty="0">
                <a:latin typeface="Times New Roman"/>
                <a:cs typeface="Times New Roman"/>
              </a:rPr>
              <a:t> </a:t>
            </a:r>
            <a:r>
              <a:rPr sz="2100" spc="35" dirty="0">
                <a:latin typeface="Times New Roman"/>
                <a:cs typeface="Times New Roman"/>
              </a:rPr>
              <a:t>les</a:t>
            </a:r>
            <a:r>
              <a:rPr sz="2100" spc="-30" dirty="0">
                <a:latin typeface="Times New Roman"/>
                <a:cs typeface="Times New Roman"/>
              </a:rPr>
              <a:t> </a:t>
            </a:r>
            <a:r>
              <a:rPr sz="2100" spc="120" dirty="0">
                <a:latin typeface="Times New Roman"/>
                <a:cs typeface="Times New Roman"/>
              </a:rPr>
              <a:t>noms</a:t>
            </a:r>
            <a:r>
              <a:rPr sz="2100" spc="-85" dirty="0">
                <a:latin typeface="Times New Roman"/>
                <a:cs typeface="Times New Roman"/>
              </a:rPr>
              <a:t> </a:t>
            </a:r>
            <a:r>
              <a:rPr sz="2100" spc="75" dirty="0">
                <a:latin typeface="Times New Roman"/>
                <a:cs typeface="Times New Roman"/>
              </a:rPr>
              <a:t>des</a:t>
            </a:r>
            <a:r>
              <a:rPr sz="2100" spc="-70" dirty="0">
                <a:latin typeface="Times New Roman"/>
                <a:cs typeface="Times New Roman"/>
              </a:rPr>
              <a:t> </a:t>
            </a:r>
            <a:r>
              <a:rPr sz="2100" spc="105" dirty="0">
                <a:latin typeface="Times New Roman"/>
                <a:cs typeface="Times New Roman"/>
              </a:rPr>
              <a:t>étudiants</a:t>
            </a:r>
            <a:r>
              <a:rPr sz="2100" spc="-85" dirty="0">
                <a:latin typeface="Times New Roman"/>
                <a:cs typeface="Times New Roman"/>
              </a:rPr>
              <a:t> </a:t>
            </a:r>
            <a:r>
              <a:rPr sz="2100" spc="85" dirty="0">
                <a:latin typeface="Times New Roman"/>
                <a:cs typeface="Times New Roman"/>
              </a:rPr>
              <a:t>désirant</a:t>
            </a:r>
            <a:r>
              <a:rPr sz="2100" spc="-65" dirty="0">
                <a:latin typeface="Times New Roman"/>
                <a:cs typeface="Times New Roman"/>
              </a:rPr>
              <a:t> </a:t>
            </a:r>
            <a:r>
              <a:rPr sz="2100" spc="80" dirty="0">
                <a:latin typeface="Times New Roman"/>
                <a:cs typeface="Times New Roman"/>
              </a:rPr>
              <a:t>participer</a:t>
            </a:r>
            <a:r>
              <a:rPr sz="2100" spc="-130" dirty="0">
                <a:latin typeface="Times New Roman"/>
                <a:cs typeface="Times New Roman"/>
              </a:rPr>
              <a:t> </a:t>
            </a:r>
            <a:r>
              <a:rPr sz="2100" spc="75" dirty="0">
                <a:latin typeface="Times New Roman"/>
                <a:cs typeface="Times New Roman"/>
              </a:rPr>
              <a:t>à</a:t>
            </a:r>
            <a:r>
              <a:rPr sz="2100" spc="-75" dirty="0">
                <a:latin typeface="Times New Roman"/>
                <a:cs typeface="Times New Roman"/>
              </a:rPr>
              <a:t> </a:t>
            </a:r>
            <a:r>
              <a:rPr sz="2100" spc="155" dirty="0">
                <a:latin typeface="Times New Roman"/>
                <a:cs typeface="Times New Roman"/>
              </a:rPr>
              <a:t>un  </a:t>
            </a:r>
            <a:r>
              <a:rPr sz="2100" spc="110" dirty="0">
                <a:latin typeface="Times New Roman"/>
                <a:cs typeface="Times New Roman"/>
              </a:rPr>
              <a:t>hackathon</a:t>
            </a:r>
            <a:r>
              <a:rPr sz="2100" spc="-65" dirty="0">
                <a:latin typeface="Times New Roman"/>
                <a:cs typeface="Times New Roman"/>
              </a:rPr>
              <a:t> </a:t>
            </a:r>
            <a:r>
              <a:rPr sz="2100" spc="114" dirty="0">
                <a:latin typeface="Times New Roman"/>
                <a:cs typeface="Times New Roman"/>
              </a:rPr>
              <a:t>et</a:t>
            </a:r>
            <a:r>
              <a:rPr sz="2100" spc="-60" dirty="0">
                <a:latin typeface="Times New Roman"/>
                <a:cs typeface="Times New Roman"/>
              </a:rPr>
              <a:t> </a:t>
            </a:r>
            <a:r>
              <a:rPr sz="2100" spc="20" dirty="0">
                <a:latin typeface="Times New Roman"/>
                <a:cs typeface="Times New Roman"/>
              </a:rPr>
              <a:t>s’arrête</a:t>
            </a:r>
            <a:r>
              <a:rPr sz="2100" spc="-15" dirty="0">
                <a:latin typeface="Times New Roman"/>
                <a:cs typeface="Times New Roman"/>
              </a:rPr>
              <a:t> </a:t>
            </a:r>
            <a:r>
              <a:rPr sz="2100" spc="20" dirty="0">
                <a:latin typeface="Times New Roman"/>
                <a:cs typeface="Times New Roman"/>
              </a:rPr>
              <a:t>lorsqu’il</a:t>
            </a:r>
            <a:r>
              <a:rPr sz="2100" spc="-15" dirty="0">
                <a:latin typeface="Times New Roman"/>
                <a:cs typeface="Times New Roman"/>
              </a:rPr>
              <a:t> </a:t>
            </a:r>
            <a:r>
              <a:rPr sz="2100" spc="95" dirty="0">
                <a:latin typeface="Times New Roman"/>
                <a:cs typeface="Times New Roman"/>
              </a:rPr>
              <a:t>rencontre</a:t>
            </a:r>
            <a:r>
              <a:rPr sz="2100" spc="-75" dirty="0">
                <a:latin typeface="Times New Roman"/>
                <a:cs typeface="Times New Roman"/>
              </a:rPr>
              <a:t> </a:t>
            </a:r>
            <a:r>
              <a:rPr sz="2100" spc="80" dirty="0">
                <a:latin typeface="Times New Roman"/>
                <a:cs typeface="Times New Roman"/>
              </a:rPr>
              <a:t>deux</a:t>
            </a:r>
            <a:r>
              <a:rPr sz="2100" spc="-40" dirty="0">
                <a:latin typeface="Times New Roman"/>
                <a:cs typeface="Times New Roman"/>
              </a:rPr>
              <a:t> </a:t>
            </a:r>
            <a:r>
              <a:rPr sz="2100" spc="114" dirty="0">
                <a:latin typeface="Times New Roman"/>
                <a:cs typeface="Times New Roman"/>
              </a:rPr>
              <a:t>noms</a:t>
            </a:r>
            <a:r>
              <a:rPr sz="2100" spc="-85" dirty="0">
                <a:latin typeface="Times New Roman"/>
                <a:cs typeface="Times New Roman"/>
              </a:rPr>
              <a:t> </a:t>
            </a:r>
            <a:r>
              <a:rPr sz="2100" spc="60" dirty="0">
                <a:latin typeface="Times New Roman"/>
                <a:cs typeface="Times New Roman"/>
              </a:rPr>
              <a:t>consécutifs</a:t>
            </a:r>
            <a:r>
              <a:rPr sz="2100" spc="-25" dirty="0">
                <a:latin typeface="Times New Roman"/>
                <a:cs typeface="Times New Roman"/>
              </a:rPr>
              <a:t> </a:t>
            </a:r>
            <a:r>
              <a:rPr sz="2100" spc="80" dirty="0">
                <a:latin typeface="Times New Roman"/>
                <a:cs typeface="Times New Roman"/>
              </a:rPr>
              <a:t>identiques.  </a:t>
            </a:r>
            <a:r>
              <a:rPr sz="2100" spc="20" dirty="0">
                <a:latin typeface="Times New Roman"/>
                <a:cs typeface="Times New Roman"/>
              </a:rPr>
              <a:t>L’algorithme</a:t>
            </a:r>
            <a:r>
              <a:rPr sz="2100" spc="-85" dirty="0">
                <a:latin typeface="Times New Roman"/>
                <a:cs typeface="Times New Roman"/>
              </a:rPr>
              <a:t> </a:t>
            </a:r>
            <a:r>
              <a:rPr sz="2100" spc="95" dirty="0">
                <a:latin typeface="Times New Roman"/>
                <a:cs typeface="Times New Roman"/>
              </a:rPr>
              <a:t>doit</a:t>
            </a:r>
            <a:r>
              <a:rPr sz="2100" spc="-95" dirty="0">
                <a:latin typeface="Times New Roman"/>
                <a:cs typeface="Times New Roman"/>
              </a:rPr>
              <a:t> </a:t>
            </a:r>
            <a:r>
              <a:rPr sz="2100" spc="45" dirty="0">
                <a:latin typeface="Times New Roman"/>
                <a:cs typeface="Times New Roman"/>
              </a:rPr>
              <a:t>afficher</a:t>
            </a:r>
            <a:r>
              <a:rPr sz="2100" spc="-50" dirty="0">
                <a:latin typeface="Times New Roman"/>
                <a:cs typeface="Times New Roman"/>
              </a:rPr>
              <a:t> </a:t>
            </a:r>
            <a:r>
              <a:rPr sz="2100" spc="10" dirty="0">
                <a:latin typeface="Times New Roman"/>
                <a:cs typeface="Times New Roman"/>
              </a:rPr>
              <a:t>,</a:t>
            </a:r>
            <a:r>
              <a:rPr sz="2100" spc="-55"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35" dirty="0">
                <a:latin typeface="Times New Roman"/>
                <a:cs typeface="Times New Roman"/>
              </a:rPr>
              <a:t>la</a:t>
            </a:r>
            <a:r>
              <a:rPr sz="2100" spc="-60" dirty="0">
                <a:latin typeface="Times New Roman"/>
                <a:cs typeface="Times New Roman"/>
              </a:rPr>
              <a:t> </a:t>
            </a:r>
            <a:r>
              <a:rPr sz="2100" spc="60" dirty="0">
                <a:latin typeface="Times New Roman"/>
                <a:cs typeface="Times New Roman"/>
              </a:rPr>
              <a:t>fin</a:t>
            </a:r>
            <a:r>
              <a:rPr sz="2100" spc="-50" dirty="0">
                <a:latin typeface="Times New Roman"/>
                <a:cs typeface="Times New Roman"/>
              </a:rPr>
              <a:t> </a:t>
            </a:r>
            <a:r>
              <a:rPr sz="2100" spc="10" dirty="0">
                <a:latin typeface="Times New Roman"/>
                <a:cs typeface="Times New Roman"/>
              </a:rPr>
              <a:t>,</a:t>
            </a:r>
            <a:r>
              <a:rPr sz="2100" spc="5" dirty="0">
                <a:latin typeface="Times New Roman"/>
                <a:cs typeface="Times New Roman"/>
              </a:rPr>
              <a:t> </a:t>
            </a:r>
            <a:r>
              <a:rPr sz="2100" spc="35" dirty="0">
                <a:latin typeface="Times New Roman"/>
                <a:cs typeface="Times New Roman"/>
              </a:rPr>
              <a:t>le</a:t>
            </a:r>
            <a:r>
              <a:rPr sz="2100" spc="-40" dirty="0">
                <a:latin typeface="Times New Roman"/>
                <a:cs typeface="Times New Roman"/>
              </a:rPr>
              <a:t> </a:t>
            </a:r>
            <a:r>
              <a:rPr sz="2100" spc="114" dirty="0">
                <a:latin typeface="Times New Roman"/>
                <a:cs typeface="Times New Roman"/>
              </a:rPr>
              <a:t>nombre</a:t>
            </a:r>
            <a:r>
              <a:rPr sz="2100" spc="-10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80" dirty="0">
                <a:latin typeface="Times New Roman"/>
                <a:cs typeface="Times New Roman"/>
              </a:rPr>
              <a:t>participants.</a:t>
            </a:r>
            <a:endParaRPr sz="2100" dirty="0">
              <a:latin typeface="Times New Roman"/>
              <a:cs typeface="Times New Roman"/>
            </a:endParaRPr>
          </a:p>
          <a:p>
            <a:pPr>
              <a:lnSpc>
                <a:spcPct val="100000"/>
              </a:lnSpc>
              <a:spcBef>
                <a:spcPts val="50"/>
              </a:spcBef>
            </a:pPr>
            <a:endParaRPr sz="2000" dirty="0">
              <a:latin typeface="Times New Roman"/>
              <a:cs typeface="Times New Roman"/>
            </a:endParaRPr>
          </a:p>
          <a:p>
            <a:pPr marL="12700">
              <a:lnSpc>
                <a:spcPct val="100000"/>
              </a:lnSpc>
            </a:pPr>
            <a:r>
              <a:rPr sz="2100" spc="15" dirty="0">
                <a:latin typeface="Times New Roman"/>
                <a:cs typeface="Times New Roman"/>
              </a:rPr>
              <a:t>Exercices </a:t>
            </a:r>
            <a:r>
              <a:rPr sz="2100" spc="-50" dirty="0">
                <a:latin typeface="Times New Roman"/>
                <a:cs typeface="Times New Roman"/>
              </a:rPr>
              <a:t>:</a:t>
            </a:r>
            <a:r>
              <a:rPr sz="2100" u="heavy" spc="-65" dirty="0">
                <a:solidFill>
                  <a:srgbClr val="89BF1C"/>
                </a:solidFill>
                <a:uFill>
                  <a:solidFill>
                    <a:srgbClr val="89BF1C"/>
                  </a:solidFill>
                </a:uFill>
                <a:latin typeface="Times New Roman"/>
                <a:cs typeface="Times New Roman"/>
              </a:rPr>
              <a:t> </a:t>
            </a:r>
            <a:r>
              <a:rPr sz="2100" u="heavy" spc="30" dirty="0">
                <a:solidFill>
                  <a:srgbClr val="89BF1C"/>
                </a:solidFill>
                <a:uFill>
                  <a:solidFill>
                    <a:srgbClr val="89BF1C"/>
                  </a:solidFill>
                </a:uFill>
                <a:latin typeface="Times New Roman"/>
                <a:cs typeface="Times New Roman"/>
              </a:rPr>
              <a:t>Link</a:t>
            </a:r>
            <a:endParaRPr sz="2100" dirty="0">
              <a:latin typeface="Times New Roman"/>
              <a:cs typeface="Times New Roman"/>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latin typeface="Times New Roman"/>
                <a:cs typeface="Times New Roman"/>
              </a:rPr>
              <a:t>INSTRUCTION</a:t>
            </a:r>
            <a:r>
              <a:rPr sz="2350" spc="5" dirty="0">
                <a:latin typeface="Times New Roman"/>
                <a:cs typeface="Times New Roman"/>
              </a:rPr>
              <a:t> </a:t>
            </a:r>
            <a:r>
              <a:rPr sz="2350" spc="15" dirty="0">
                <a:latin typeface="Times New Roman"/>
                <a:cs typeface="Times New Roman"/>
              </a:rPr>
              <a:t>CONDITIONNELLE</a:t>
            </a:r>
            <a:endParaRPr sz="2350">
              <a:latin typeface="Times New Roman"/>
              <a:cs typeface="Times New Roman"/>
            </a:endParaRPr>
          </a:p>
        </p:txBody>
      </p:sp>
      <p:sp>
        <p:nvSpPr>
          <p:cNvPr id="3" name="object 3"/>
          <p:cNvSpPr txBox="1"/>
          <p:nvPr/>
        </p:nvSpPr>
        <p:spPr>
          <a:xfrm>
            <a:off x="1182107" y="1518867"/>
            <a:ext cx="7341234" cy="345440"/>
          </a:xfrm>
          <a:prstGeom prst="rect">
            <a:avLst/>
          </a:prstGeom>
        </p:spPr>
        <p:txBody>
          <a:bodyPr vert="horz" wrap="square" lIns="0" tIns="12700" rIns="0" bIns="0" rtlCol="0">
            <a:spAutoFit/>
          </a:bodyPr>
          <a:lstStyle/>
          <a:p>
            <a:pPr marL="12700">
              <a:lnSpc>
                <a:spcPct val="100000"/>
              </a:lnSpc>
              <a:spcBef>
                <a:spcPts val="100"/>
              </a:spcBef>
            </a:pPr>
            <a:r>
              <a:rPr sz="2100" dirty="0">
                <a:latin typeface="Times New Roman"/>
                <a:cs typeface="Times New Roman"/>
              </a:rPr>
              <a:t>CORRECTION </a:t>
            </a:r>
            <a:r>
              <a:rPr sz="2100" spc="-75" dirty="0">
                <a:latin typeface="Times New Roman"/>
                <a:cs typeface="Times New Roman"/>
              </a:rPr>
              <a:t>EXERCICES </a:t>
            </a:r>
            <a:r>
              <a:rPr sz="2100" spc="-50" dirty="0">
                <a:latin typeface="Times New Roman"/>
                <a:cs typeface="Times New Roman"/>
              </a:rPr>
              <a:t>: </a:t>
            </a:r>
            <a:r>
              <a:rPr sz="2100" spc="65" dirty="0">
                <a:latin typeface="Times New Roman"/>
                <a:cs typeface="Times New Roman"/>
              </a:rPr>
              <a:t>Utilisation </a:t>
            </a:r>
            <a:r>
              <a:rPr sz="2100" spc="110" dirty="0">
                <a:latin typeface="Times New Roman"/>
                <a:cs typeface="Times New Roman"/>
              </a:rPr>
              <a:t>de </a:t>
            </a:r>
            <a:r>
              <a:rPr sz="2100" spc="35" dirty="0">
                <a:latin typeface="Times New Roman"/>
                <a:cs typeface="Times New Roman"/>
              </a:rPr>
              <a:t>la </a:t>
            </a:r>
            <a:r>
              <a:rPr sz="2100" spc="75" dirty="0">
                <a:latin typeface="Times New Roman"/>
                <a:cs typeface="Times New Roman"/>
              </a:rPr>
              <a:t>boucle</a:t>
            </a:r>
            <a:r>
              <a:rPr sz="2100" spc="-345" dirty="0">
                <a:latin typeface="Times New Roman"/>
                <a:cs typeface="Times New Roman"/>
              </a:rPr>
              <a:t> </a:t>
            </a:r>
            <a:r>
              <a:rPr sz="2100" spc="-10" dirty="0">
                <a:latin typeface="Times New Roman"/>
                <a:cs typeface="Times New Roman"/>
              </a:rPr>
              <a:t>TANTQUE</a:t>
            </a:r>
            <a:endParaRPr sz="2100">
              <a:latin typeface="Times New Roman"/>
              <a:cs typeface="Times New Roman"/>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298145" y="1518867"/>
            <a:ext cx="10099040" cy="4309745"/>
          </a:xfrm>
          <a:prstGeom prst="rect">
            <a:avLst/>
          </a:prstGeom>
        </p:spPr>
        <p:txBody>
          <a:bodyPr vert="horz" wrap="square" lIns="0" tIns="12700" rIns="0" bIns="0" rtlCol="0">
            <a:spAutoFit/>
          </a:bodyPr>
          <a:lstStyle/>
          <a:p>
            <a:pPr marL="896619">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114" dirty="0">
                <a:latin typeface="Times New Roman"/>
                <a:cs typeface="Times New Roman"/>
              </a:rPr>
              <a:t> </a:t>
            </a:r>
            <a:r>
              <a:rPr sz="2100" b="1" spc="50" dirty="0">
                <a:latin typeface="Times New Roman"/>
                <a:cs typeface="Times New Roman"/>
              </a:rPr>
              <a:t>POUR</a:t>
            </a:r>
            <a:endParaRPr sz="2100">
              <a:latin typeface="Times New Roman"/>
              <a:cs typeface="Times New Roman"/>
            </a:endParaRPr>
          </a:p>
          <a:p>
            <a:pPr>
              <a:lnSpc>
                <a:spcPct val="100000"/>
              </a:lnSpc>
              <a:spcBef>
                <a:spcPts val="50"/>
              </a:spcBef>
            </a:pPr>
            <a:endParaRPr sz="2950">
              <a:latin typeface="Times New Roman"/>
              <a:cs typeface="Times New Roman"/>
            </a:endParaRPr>
          </a:p>
          <a:p>
            <a:pPr marL="12700">
              <a:lnSpc>
                <a:spcPct val="100000"/>
              </a:lnSpc>
            </a:pPr>
            <a:r>
              <a:rPr sz="2100" spc="5" dirty="0">
                <a:latin typeface="Times New Roman"/>
                <a:cs typeface="Times New Roman"/>
              </a:rPr>
              <a:t>Les</a:t>
            </a:r>
            <a:r>
              <a:rPr sz="2100" spc="-35" dirty="0">
                <a:latin typeface="Times New Roman"/>
                <a:cs typeface="Times New Roman"/>
              </a:rPr>
              <a:t> </a:t>
            </a:r>
            <a:r>
              <a:rPr sz="2100" spc="70" dirty="0">
                <a:latin typeface="Times New Roman"/>
                <a:cs typeface="Times New Roman"/>
              </a:rPr>
              <a:t>boucles</a:t>
            </a:r>
            <a:r>
              <a:rPr sz="2100" spc="-45" dirty="0">
                <a:latin typeface="Times New Roman"/>
                <a:cs typeface="Times New Roman"/>
              </a:rPr>
              <a:t> </a:t>
            </a:r>
            <a:r>
              <a:rPr sz="2100" b="1" spc="50" dirty="0">
                <a:latin typeface="Times New Roman"/>
                <a:cs typeface="Times New Roman"/>
              </a:rPr>
              <a:t>POUR</a:t>
            </a:r>
            <a:r>
              <a:rPr sz="2100" b="1" spc="-20" dirty="0">
                <a:latin typeface="Times New Roman"/>
                <a:cs typeface="Times New Roman"/>
              </a:rPr>
              <a:t> </a:t>
            </a:r>
            <a:r>
              <a:rPr sz="2100" spc="120" dirty="0">
                <a:latin typeface="Times New Roman"/>
                <a:cs typeface="Times New Roman"/>
              </a:rPr>
              <a:t>permettent</a:t>
            </a:r>
            <a:r>
              <a:rPr sz="2100" spc="-90"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90" dirty="0">
                <a:latin typeface="Times New Roman"/>
                <a:cs typeface="Times New Roman"/>
              </a:rPr>
              <a:t>répéter</a:t>
            </a:r>
            <a:r>
              <a:rPr sz="2100" spc="-65" dirty="0">
                <a:latin typeface="Times New Roman"/>
                <a:cs typeface="Times New Roman"/>
              </a:rPr>
              <a:t> </a:t>
            </a:r>
            <a:r>
              <a:rPr sz="2100" spc="135" dirty="0">
                <a:latin typeface="Times New Roman"/>
                <a:cs typeface="Times New Roman"/>
              </a:rPr>
              <a:t>une</a:t>
            </a:r>
            <a:r>
              <a:rPr sz="2100" spc="-65" dirty="0">
                <a:latin typeface="Times New Roman"/>
                <a:cs typeface="Times New Roman"/>
              </a:rPr>
              <a:t> </a:t>
            </a:r>
            <a:r>
              <a:rPr sz="2100" spc="95" dirty="0">
                <a:latin typeface="Times New Roman"/>
                <a:cs typeface="Times New Roman"/>
              </a:rPr>
              <a:t>instruction</a:t>
            </a:r>
            <a:r>
              <a:rPr sz="2100" spc="-45" dirty="0">
                <a:latin typeface="Times New Roman"/>
                <a:cs typeface="Times New Roman"/>
              </a:rPr>
              <a:t> </a:t>
            </a:r>
            <a:r>
              <a:rPr sz="2100" spc="155" dirty="0">
                <a:latin typeface="Times New Roman"/>
                <a:cs typeface="Times New Roman"/>
              </a:rPr>
              <a:t>un</a:t>
            </a:r>
            <a:r>
              <a:rPr sz="2100" spc="-45" dirty="0">
                <a:latin typeface="Times New Roman"/>
                <a:cs typeface="Times New Roman"/>
              </a:rPr>
              <a:t> </a:t>
            </a:r>
            <a:r>
              <a:rPr sz="2100" spc="114" dirty="0">
                <a:latin typeface="Times New Roman"/>
                <a:cs typeface="Times New Roman"/>
              </a:rPr>
              <a:t>nombre</a:t>
            </a:r>
            <a:r>
              <a:rPr sz="2100" spc="-85" dirty="0">
                <a:latin typeface="Times New Roman"/>
                <a:cs typeface="Times New Roman"/>
              </a:rPr>
              <a:t> </a:t>
            </a:r>
            <a:r>
              <a:rPr sz="2100" spc="125" dirty="0">
                <a:latin typeface="Times New Roman"/>
                <a:cs typeface="Times New Roman"/>
              </a:rPr>
              <a:t>donné</a:t>
            </a:r>
            <a:r>
              <a:rPr sz="2100" spc="-80" dirty="0">
                <a:latin typeface="Times New Roman"/>
                <a:cs typeface="Times New Roman"/>
              </a:rPr>
              <a:t> </a:t>
            </a:r>
            <a:r>
              <a:rPr sz="2100" spc="110" dirty="0">
                <a:latin typeface="Times New Roman"/>
                <a:cs typeface="Times New Roman"/>
              </a:rPr>
              <a:t>de</a:t>
            </a:r>
            <a:r>
              <a:rPr sz="2100" spc="-65" dirty="0">
                <a:latin typeface="Times New Roman"/>
                <a:cs typeface="Times New Roman"/>
              </a:rPr>
              <a:t> </a:t>
            </a:r>
            <a:r>
              <a:rPr sz="2100" spc="5" dirty="0">
                <a:latin typeface="Times New Roman"/>
                <a:cs typeface="Times New Roman"/>
              </a:rPr>
              <a:t>fois.</a:t>
            </a:r>
            <a:endParaRPr sz="2100">
              <a:latin typeface="Times New Roman"/>
              <a:cs typeface="Times New Roman"/>
            </a:endParaRPr>
          </a:p>
          <a:p>
            <a:pPr>
              <a:lnSpc>
                <a:spcPct val="100000"/>
              </a:lnSpc>
            </a:pPr>
            <a:endParaRPr sz="2200">
              <a:latin typeface="Times New Roman"/>
              <a:cs typeface="Times New Roman"/>
            </a:endParaRPr>
          </a:p>
          <a:p>
            <a:pPr marL="12700" marR="5080">
              <a:lnSpc>
                <a:spcPct val="100000"/>
              </a:lnSpc>
              <a:spcBef>
                <a:spcPts val="5"/>
              </a:spcBef>
            </a:pPr>
            <a:r>
              <a:rPr sz="2100" spc="5" dirty="0">
                <a:latin typeface="Times New Roman"/>
                <a:cs typeface="Times New Roman"/>
              </a:rPr>
              <a:t>Elles </a:t>
            </a:r>
            <a:r>
              <a:rPr sz="2100" spc="45" dirty="0">
                <a:latin typeface="Times New Roman"/>
                <a:cs typeface="Times New Roman"/>
              </a:rPr>
              <a:t>se </a:t>
            </a:r>
            <a:r>
              <a:rPr sz="2100" spc="75" dirty="0">
                <a:latin typeface="Times New Roman"/>
                <a:cs typeface="Times New Roman"/>
              </a:rPr>
              <a:t>caractérisent </a:t>
            </a:r>
            <a:r>
              <a:rPr sz="2100" spc="100" dirty="0">
                <a:latin typeface="Times New Roman"/>
                <a:cs typeface="Times New Roman"/>
              </a:rPr>
              <a:t>par </a:t>
            </a:r>
            <a:r>
              <a:rPr sz="2100" spc="35" dirty="0">
                <a:latin typeface="Times New Roman"/>
                <a:cs typeface="Times New Roman"/>
              </a:rPr>
              <a:t>le </a:t>
            </a:r>
            <a:r>
              <a:rPr sz="2100" spc="45" dirty="0">
                <a:latin typeface="Times New Roman"/>
                <a:cs typeface="Times New Roman"/>
              </a:rPr>
              <a:t>fait </a:t>
            </a:r>
            <a:r>
              <a:rPr sz="2100" spc="105" dirty="0">
                <a:latin typeface="Times New Roman"/>
                <a:cs typeface="Times New Roman"/>
              </a:rPr>
              <a:t>que </a:t>
            </a:r>
            <a:r>
              <a:rPr sz="2100" spc="-35" dirty="0">
                <a:latin typeface="Times New Roman"/>
                <a:cs typeface="Times New Roman"/>
              </a:rPr>
              <a:t>l’on </a:t>
            </a:r>
            <a:r>
              <a:rPr sz="2100" spc="95" dirty="0">
                <a:latin typeface="Times New Roman"/>
                <a:cs typeface="Times New Roman"/>
              </a:rPr>
              <a:t>connait </a:t>
            </a:r>
            <a:r>
              <a:rPr sz="2100" spc="75" dirty="0">
                <a:latin typeface="Times New Roman"/>
                <a:cs typeface="Times New Roman"/>
              </a:rPr>
              <a:t>à </a:t>
            </a:r>
            <a:r>
              <a:rPr sz="2100" spc="-10" dirty="0">
                <a:latin typeface="Times New Roman"/>
                <a:cs typeface="Times New Roman"/>
              </a:rPr>
              <a:t>l’avance </a:t>
            </a:r>
            <a:r>
              <a:rPr sz="2100" spc="35" dirty="0">
                <a:latin typeface="Times New Roman"/>
                <a:cs typeface="Times New Roman"/>
              </a:rPr>
              <a:t>le </a:t>
            </a:r>
            <a:r>
              <a:rPr sz="2100" b="1" spc="140" dirty="0">
                <a:latin typeface="Times New Roman"/>
                <a:cs typeface="Times New Roman"/>
              </a:rPr>
              <a:t>nombre </a:t>
            </a:r>
            <a:r>
              <a:rPr sz="2100" b="1" spc="85" dirty="0">
                <a:latin typeface="Times New Roman"/>
                <a:cs typeface="Times New Roman"/>
              </a:rPr>
              <a:t>d’itérations </a:t>
            </a:r>
            <a:r>
              <a:rPr sz="2100" spc="110" dirty="0">
                <a:latin typeface="Times New Roman"/>
                <a:cs typeface="Times New Roman"/>
              </a:rPr>
              <a:t>que  </a:t>
            </a:r>
            <a:r>
              <a:rPr sz="2100" spc="-35" dirty="0">
                <a:latin typeface="Times New Roman"/>
                <a:cs typeface="Times New Roman"/>
              </a:rPr>
              <a:t>l’on</a:t>
            </a:r>
            <a:r>
              <a:rPr sz="2100" spc="-70" dirty="0">
                <a:latin typeface="Times New Roman"/>
                <a:cs typeface="Times New Roman"/>
              </a:rPr>
              <a:t> </a:t>
            </a:r>
            <a:r>
              <a:rPr sz="2100" spc="5" dirty="0">
                <a:latin typeface="Times New Roman"/>
                <a:cs typeface="Times New Roman"/>
              </a:rPr>
              <a:t>va</a:t>
            </a:r>
            <a:r>
              <a:rPr sz="2100" spc="-105" dirty="0">
                <a:latin typeface="Times New Roman"/>
                <a:cs typeface="Times New Roman"/>
              </a:rPr>
              <a:t> </a:t>
            </a:r>
            <a:r>
              <a:rPr sz="2100" spc="55" dirty="0">
                <a:latin typeface="Times New Roman"/>
                <a:cs typeface="Times New Roman"/>
              </a:rPr>
              <a:t>devoir</a:t>
            </a:r>
            <a:r>
              <a:rPr sz="2100" spc="-135" dirty="0">
                <a:latin typeface="Times New Roman"/>
                <a:cs typeface="Times New Roman"/>
              </a:rPr>
              <a:t> </a:t>
            </a:r>
            <a:r>
              <a:rPr sz="2100" spc="35" dirty="0">
                <a:latin typeface="Times New Roman"/>
                <a:cs typeface="Times New Roman"/>
              </a:rPr>
              <a:t>effectuer.</a:t>
            </a:r>
            <a:r>
              <a:rPr sz="2100" spc="-15" dirty="0">
                <a:latin typeface="Times New Roman"/>
                <a:cs typeface="Times New Roman"/>
              </a:rPr>
              <a:t> </a:t>
            </a:r>
            <a:r>
              <a:rPr sz="2100" spc="25" dirty="0">
                <a:latin typeface="Times New Roman"/>
                <a:cs typeface="Times New Roman"/>
              </a:rPr>
              <a:t>C’est-à-dire</a:t>
            </a:r>
            <a:r>
              <a:rPr sz="2100" spc="-2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valeur</a:t>
            </a:r>
            <a:r>
              <a:rPr sz="2100" spc="-70" dirty="0">
                <a:latin typeface="Times New Roman"/>
                <a:cs typeface="Times New Roman"/>
              </a:rPr>
              <a:t> </a:t>
            </a:r>
            <a:r>
              <a:rPr sz="2100" spc="55" dirty="0">
                <a:latin typeface="Times New Roman"/>
                <a:cs typeface="Times New Roman"/>
              </a:rPr>
              <a:t>finale</a:t>
            </a:r>
            <a:r>
              <a:rPr sz="2100" spc="-100" dirty="0">
                <a:latin typeface="Times New Roman"/>
                <a:cs typeface="Times New Roman"/>
              </a:rPr>
              <a:t> </a:t>
            </a:r>
            <a:r>
              <a:rPr sz="2100" spc="145" dirty="0">
                <a:latin typeface="Times New Roman"/>
                <a:cs typeface="Times New Roman"/>
              </a:rPr>
              <a:t>du</a:t>
            </a:r>
            <a:r>
              <a:rPr sz="2100" spc="-20" dirty="0">
                <a:latin typeface="Times New Roman"/>
                <a:cs typeface="Times New Roman"/>
              </a:rPr>
              <a:t> </a:t>
            </a:r>
            <a:r>
              <a:rPr sz="2100" b="1" spc="95" dirty="0">
                <a:solidFill>
                  <a:srgbClr val="FF0000"/>
                </a:solidFill>
                <a:latin typeface="Times New Roman"/>
                <a:cs typeface="Times New Roman"/>
              </a:rPr>
              <a:t>compteur.</a:t>
            </a:r>
            <a:endParaRPr sz="2100">
              <a:latin typeface="Times New Roman"/>
              <a:cs typeface="Times New Roman"/>
            </a:endParaRPr>
          </a:p>
          <a:p>
            <a:pPr>
              <a:lnSpc>
                <a:spcPct val="100000"/>
              </a:lnSpc>
            </a:pPr>
            <a:endParaRPr sz="2200">
              <a:latin typeface="Times New Roman"/>
              <a:cs typeface="Times New Roman"/>
            </a:endParaRPr>
          </a:p>
          <a:p>
            <a:pPr marL="12700">
              <a:lnSpc>
                <a:spcPct val="100000"/>
              </a:lnSpc>
            </a:pPr>
            <a:r>
              <a:rPr sz="2100" spc="25" dirty="0">
                <a:latin typeface="Times New Roman"/>
                <a:cs typeface="Times New Roman"/>
              </a:rPr>
              <a:t>Syntaxe</a:t>
            </a:r>
            <a:r>
              <a:rPr sz="2100" spc="-4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080770">
              <a:lnSpc>
                <a:spcPct val="100000"/>
              </a:lnSpc>
            </a:pPr>
            <a:r>
              <a:rPr sz="2100" b="1" spc="80" dirty="0">
                <a:solidFill>
                  <a:srgbClr val="FF0000"/>
                </a:solidFill>
                <a:latin typeface="Times New Roman"/>
                <a:cs typeface="Times New Roman"/>
              </a:rPr>
              <a:t>Pour</a:t>
            </a:r>
            <a:r>
              <a:rPr sz="2100" b="1" spc="-60" dirty="0">
                <a:solidFill>
                  <a:srgbClr val="FF0000"/>
                </a:solidFill>
                <a:latin typeface="Times New Roman"/>
                <a:cs typeface="Times New Roman"/>
              </a:rPr>
              <a:t> </a:t>
            </a:r>
            <a:r>
              <a:rPr sz="2100" spc="105" dirty="0">
                <a:latin typeface="Times New Roman"/>
                <a:cs typeface="Times New Roman"/>
              </a:rPr>
              <a:t>compteur</a:t>
            </a:r>
            <a:r>
              <a:rPr sz="2100" spc="-80" dirty="0">
                <a:latin typeface="Times New Roman"/>
                <a:cs typeface="Times New Roman"/>
              </a:rPr>
              <a:t> </a:t>
            </a:r>
            <a:r>
              <a:rPr sz="2100" b="1" spc="110" dirty="0">
                <a:latin typeface="Times New Roman"/>
                <a:cs typeface="Times New Roman"/>
              </a:rPr>
              <a:t>allant</a:t>
            </a:r>
            <a:r>
              <a:rPr sz="2100" b="1" spc="-145" dirty="0">
                <a:latin typeface="Times New Roman"/>
                <a:cs typeface="Times New Roman"/>
              </a:rPr>
              <a:t> </a:t>
            </a:r>
            <a:r>
              <a:rPr sz="2100" b="1" spc="175" dirty="0">
                <a:latin typeface="Times New Roman"/>
                <a:cs typeface="Times New Roman"/>
              </a:rPr>
              <a:t>de</a:t>
            </a:r>
            <a:r>
              <a:rPr sz="2100" b="1" u="heavy" spc="-80" dirty="0">
                <a:uFill>
                  <a:solidFill>
                    <a:srgbClr val="000000"/>
                  </a:solidFill>
                </a:uFill>
                <a:latin typeface="Times New Roman"/>
                <a:cs typeface="Times New Roman"/>
              </a:rPr>
              <a:t> </a:t>
            </a:r>
            <a:r>
              <a:rPr sz="2100" u="heavy" spc="60" dirty="0">
                <a:uFill>
                  <a:solidFill>
                    <a:srgbClr val="000000"/>
                  </a:solidFill>
                </a:uFill>
                <a:latin typeface="Times New Roman"/>
                <a:cs typeface="Times New Roman"/>
              </a:rPr>
              <a:t>initiale</a:t>
            </a:r>
            <a:r>
              <a:rPr sz="2100" spc="-105" dirty="0">
                <a:latin typeface="Times New Roman"/>
                <a:cs typeface="Times New Roman"/>
              </a:rPr>
              <a:t> </a:t>
            </a:r>
            <a:r>
              <a:rPr sz="2100" spc="75" dirty="0">
                <a:latin typeface="Times New Roman"/>
                <a:cs typeface="Times New Roman"/>
              </a:rPr>
              <a:t>à</a:t>
            </a:r>
            <a:r>
              <a:rPr sz="2100" spc="-60" dirty="0">
                <a:latin typeface="Times New Roman"/>
                <a:cs typeface="Times New Roman"/>
              </a:rPr>
              <a:t> </a:t>
            </a:r>
            <a:r>
              <a:rPr sz="2100" u="heavy" spc="-700" dirty="0">
                <a:uFill>
                  <a:solidFill>
                    <a:srgbClr val="000000"/>
                  </a:solidFill>
                </a:uFill>
                <a:latin typeface="Times New Roman"/>
                <a:cs typeface="Times New Roman"/>
              </a:rPr>
              <a:t>f</a:t>
            </a:r>
            <a:r>
              <a:rPr sz="2100" u="heavy" spc="165" dirty="0">
                <a:uFill>
                  <a:solidFill>
                    <a:srgbClr val="000000"/>
                  </a:solidFill>
                </a:uFill>
                <a:latin typeface="Times New Roman"/>
                <a:cs typeface="Times New Roman"/>
              </a:rPr>
              <a:t> </a:t>
            </a:r>
            <a:r>
              <a:rPr sz="2100" u="heavy" spc="65" dirty="0">
                <a:uFill>
                  <a:solidFill>
                    <a:srgbClr val="000000"/>
                  </a:solidFill>
                </a:uFill>
                <a:latin typeface="Times New Roman"/>
                <a:cs typeface="Times New Roman"/>
              </a:rPr>
              <a:t>inale</a:t>
            </a:r>
            <a:r>
              <a:rPr sz="2100" spc="-50" dirty="0">
                <a:latin typeface="Times New Roman"/>
                <a:cs typeface="Times New Roman"/>
              </a:rPr>
              <a:t> </a:t>
            </a:r>
            <a:r>
              <a:rPr sz="2100" b="1" spc="55" dirty="0">
                <a:latin typeface="Times New Roman"/>
                <a:cs typeface="Times New Roman"/>
              </a:rPr>
              <a:t>par</a:t>
            </a:r>
            <a:r>
              <a:rPr sz="2100" b="1" spc="-135" dirty="0">
                <a:latin typeface="Times New Roman"/>
                <a:cs typeface="Times New Roman"/>
              </a:rPr>
              <a:t> </a:t>
            </a:r>
            <a:r>
              <a:rPr sz="2100" b="1" spc="110" dirty="0">
                <a:latin typeface="Times New Roman"/>
                <a:cs typeface="Times New Roman"/>
              </a:rPr>
              <a:t>pas</a:t>
            </a:r>
            <a:r>
              <a:rPr sz="2100" b="1" u="heavy" spc="-60" dirty="0">
                <a:uFill>
                  <a:solidFill>
                    <a:srgbClr val="000000"/>
                  </a:solidFill>
                </a:uFill>
                <a:latin typeface="Times New Roman"/>
                <a:cs typeface="Times New Roman"/>
              </a:rPr>
              <a:t> </a:t>
            </a:r>
            <a:r>
              <a:rPr sz="2100" u="heavy" spc="55" dirty="0">
                <a:uFill>
                  <a:solidFill>
                    <a:srgbClr val="000000"/>
                  </a:solidFill>
                </a:uFill>
                <a:latin typeface="Times New Roman"/>
                <a:cs typeface="Times New Roman"/>
              </a:rPr>
              <a:t>valeur</a:t>
            </a:r>
            <a:r>
              <a:rPr sz="2100" u="heavy" spc="-110" dirty="0">
                <a:uFill>
                  <a:solidFill>
                    <a:srgbClr val="000000"/>
                  </a:solidFill>
                </a:uFill>
                <a:latin typeface="Times New Roman"/>
                <a:cs typeface="Times New Roman"/>
              </a:rPr>
              <a:t> </a:t>
            </a:r>
            <a:r>
              <a:rPr sz="2100" u="heavy" spc="130" dirty="0">
                <a:uFill>
                  <a:solidFill>
                    <a:srgbClr val="000000"/>
                  </a:solidFill>
                </a:uFill>
                <a:latin typeface="Times New Roman"/>
                <a:cs typeface="Times New Roman"/>
              </a:rPr>
              <a:t>du</a:t>
            </a:r>
            <a:r>
              <a:rPr sz="2100" u="heavy" spc="-45" dirty="0">
                <a:uFill>
                  <a:solidFill>
                    <a:srgbClr val="000000"/>
                  </a:solidFill>
                </a:uFill>
                <a:latin typeface="Times New Roman"/>
                <a:cs typeface="Times New Roman"/>
              </a:rPr>
              <a:t> </a:t>
            </a:r>
            <a:r>
              <a:rPr sz="2100" u="heavy" spc="75" dirty="0">
                <a:uFill>
                  <a:solidFill>
                    <a:srgbClr val="000000"/>
                  </a:solidFill>
                </a:uFill>
                <a:latin typeface="Times New Roman"/>
                <a:cs typeface="Times New Roman"/>
              </a:rPr>
              <a:t>pas</a:t>
            </a:r>
            <a:r>
              <a:rPr sz="2100" u="heavy" spc="-35" dirty="0">
                <a:uFill>
                  <a:solidFill>
                    <a:srgbClr val="000000"/>
                  </a:solidFill>
                </a:uFill>
                <a:latin typeface="Times New Roman"/>
                <a:cs typeface="Times New Roman"/>
              </a:rPr>
              <a:t> </a:t>
            </a:r>
            <a:r>
              <a:rPr sz="2100" b="1" spc="25" dirty="0">
                <a:solidFill>
                  <a:srgbClr val="FF0000"/>
                </a:solidFill>
                <a:latin typeface="Times New Roman"/>
                <a:cs typeface="Times New Roman"/>
              </a:rPr>
              <a:t>Faire</a:t>
            </a:r>
            <a:endParaRPr sz="2100">
              <a:latin typeface="Times New Roman"/>
              <a:cs typeface="Times New Roman"/>
            </a:endParaRPr>
          </a:p>
          <a:p>
            <a:pPr marL="2150745">
              <a:lnSpc>
                <a:spcPct val="100000"/>
              </a:lnSpc>
              <a:spcBef>
                <a:spcPts val="5"/>
              </a:spcBef>
            </a:pPr>
            <a:r>
              <a:rPr sz="2100" spc="90" dirty="0">
                <a:latin typeface="Times New Roman"/>
                <a:cs typeface="Times New Roman"/>
              </a:rPr>
              <a:t>Instructions</a:t>
            </a:r>
            <a:endParaRPr sz="2100">
              <a:latin typeface="Times New Roman"/>
              <a:cs typeface="Times New Roman"/>
            </a:endParaRPr>
          </a:p>
          <a:p>
            <a:pPr marL="2150745">
              <a:lnSpc>
                <a:spcPct val="100000"/>
              </a:lnSpc>
              <a:spcBef>
                <a:spcPts val="10"/>
              </a:spcBef>
            </a:pPr>
            <a:r>
              <a:rPr sz="2100" spc="-590" dirty="0">
                <a:latin typeface="Times New Roman"/>
                <a:cs typeface="Times New Roman"/>
              </a:rPr>
              <a:t>………</a:t>
            </a:r>
            <a:endParaRPr sz="2100">
              <a:latin typeface="Times New Roman"/>
              <a:cs typeface="Times New Roman"/>
            </a:endParaRPr>
          </a:p>
          <a:p>
            <a:pPr marL="1080770">
              <a:lnSpc>
                <a:spcPct val="100000"/>
              </a:lnSpc>
            </a:pPr>
            <a:r>
              <a:rPr sz="2100" b="1" spc="85" dirty="0">
                <a:solidFill>
                  <a:srgbClr val="FF0000"/>
                </a:solidFill>
                <a:latin typeface="Times New Roman"/>
                <a:cs typeface="Times New Roman"/>
              </a:rPr>
              <a:t>Finpour</a:t>
            </a:r>
            <a:endParaRPr sz="2100">
              <a:latin typeface="Times New Roman"/>
              <a:cs typeface="Times New Roman"/>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519239" y="1518867"/>
            <a:ext cx="9660255" cy="4463415"/>
          </a:xfrm>
          <a:prstGeom prst="rect">
            <a:avLst/>
          </a:prstGeom>
        </p:spPr>
        <p:txBody>
          <a:bodyPr vert="horz" wrap="square" lIns="0" tIns="12700" rIns="0" bIns="0" rtlCol="0">
            <a:spAutoFit/>
          </a:bodyPr>
          <a:lstStyle/>
          <a:p>
            <a:pPr marL="675005">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114" dirty="0">
                <a:latin typeface="Times New Roman"/>
                <a:cs typeface="Times New Roman"/>
              </a:rPr>
              <a:t> </a:t>
            </a:r>
            <a:r>
              <a:rPr sz="2100" b="1" spc="50" dirty="0">
                <a:latin typeface="Times New Roman"/>
                <a:cs typeface="Times New Roman"/>
              </a:rPr>
              <a:t>POUR</a:t>
            </a:r>
            <a:endParaRPr sz="2100" dirty="0">
              <a:latin typeface="Times New Roman"/>
              <a:cs typeface="Times New Roman"/>
            </a:endParaRPr>
          </a:p>
          <a:p>
            <a:pPr>
              <a:lnSpc>
                <a:spcPct val="100000"/>
              </a:lnSpc>
            </a:pPr>
            <a:endParaRPr sz="2100" dirty="0">
              <a:latin typeface="Times New Roman"/>
              <a:cs typeface="Times New Roman"/>
            </a:endParaRPr>
          </a:p>
          <a:p>
            <a:pPr>
              <a:lnSpc>
                <a:spcPct val="100000"/>
              </a:lnSpc>
              <a:spcBef>
                <a:spcPts val="35"/>
              </a:spcBef>
            </a:pPr>
            <a:endParaRPr sz="3000" dirty="0">
              <a:latin typeface="Times New Roman"/>
              <a:cs typeface="Times New Roman"/>
            </a:endParaRPr>
          </a:p>
          <a:p>
            <a:pPr marL="12700" marR="5080" algn="just">
              <a:lnSpc>
                <a:spcPct val="100400"/>
              </a:lnSpc>
            </a:pPr>
            <a:r>
              <a:rPr sz="2450" b="1" spc="114" dirty="0">
                <a:solidFill>
                  <a:srgbClr val="FF0000"/>
                </a:solidFill>
                <a:latin typeface="Times New Roman"/>
                <a:cs typeface="Times New Roman"/>
              </a:rPr>
              <a:t>Compteur </a:t>
            </a:r>
            <a:r>
              <a:rPr sz="2450" spc="100" dirty="0">
                <a:latin typeface="Times New Roman"/>
                <a:cs typeface="Times New Roman"/>
              </a:rPr>
              <a:t>est </a:t>
            </a:r>
            <a:r>
              <a:rPr sz="2450" spc="155" dirty="0">
                <a:latin typeface="Times New Roman"/>
                <a:cs typeface="Times New Roman"/>
              </a:rPr>
              <a:t>une </a:t>
            </a:r>
            <a:r>
              <a:rPr sz="2450" spc="60" dirty="0">
                <a:latin typeface="Times New Roman"/>
                <a:cs typeface="Times New Roman"/>
              </a:rPr>
              <a:t>variable </a:t>
            </a:r>
            <a:r>
              <a:rPr sz="2450" spc="120" dirty="0">
                <a:latin typeface="Times New Roman"/>
                <a:cs typeface="Times New Roman"/>
              </a:rPr>
              <a:t>de </a:t>
            </a:r>
            <a:r>
              <a:rPr sz="2450" spc="90" dirty="0">
                <a:latin typeface="Times New Roman"/>
                <a:cs typeface="Times New Roman"/>
              </a:rPr>
              <a:t>type </a:t>
            </a:r>
            <a:r>
              <a:rPr sz="2450" spc="114" dirty="0">
                <a:latin typeface="Times New Roman"/>
                <a:cs typeface="Times New Roman"/>
              </a:rPr>
              <a:t>entier </a:t>
            </a:r>
            <a:r>
              <a:rPr sz="2450" spc="120" dirty="0">
                <a:latin typeface="Times New Roman"/>
                <a:cs typeface="Times New Roman"/>
              </a:rPr>
              <a:t>(ou </a:t>
            </a:r>
            <a:r>
              <a:rPr sz="2450" spc="75" dirty="0">
                <a:latin typeface="Times New Roman"/>
                <a:cs typeface="Times New Roman"/>
              </a:rPr>
              <a:t>caractère). </a:t>
            </a:r>
            <a:r>
              <a:rPr sz="2450" spc="5" dirty="0">
                <a:latin typeface="Times New Roman"/>
                <a:cs typeface="Times New Roman"/>
              </a:rPr>
              <a:t>Elle </a:t>
            </a:r>
            <a:r>
              <a:rPr sz="2450" spc="114" dirty="0">
                <a:latin typeface="Times New Roman"/>
                <a:cs typeface="Times New Roman"/>
              </a:rPr>
              <a:t>doit </a:t>
            </a:r>
            <a:r>
              <a:rPr sz="2450" spc="110" dirty="0">
                <a:latin typeface="Times New Roman"/>
                <a:cs typeface="Times New Roman"/>
              </a:rPr>
              <a:t>être  </a:t>
            </a:r>
            <a:r>
              <a:rPr sz="2450" spc="85" dirty="0">
                <a:latin typeface="Times New Roman"/>
                <a:cs typeface="Times New Roman"/>
              </a:rPr>
              <a:t>déclarée</a:t>
            </a:r>
            <a:r>
              <a:rPr sz="2450" spc="-150" dirty="0">
                <a:latin typeface="Times New Roman"/>
                <a:cs typeface="Times New Roman"/>
              </a:rPr>
              <a:t> </a:t>
            </a:r>
            <a:r>
              <a:rPr sz="2450" spc="85" dirty="0">
                <a:latin typeface="Times New Roman"/>
                <a:cs typeface="Times New Roman"/>
              </a:rPr>
              <a:t>avant</a:t>
            </a:r>
            <a:r>
              <a:rPr sz="2450" spc="-105" dirty="0">
                <a:latin typeface="Times New Roman"/>
                <a:cs typeface="Times New Roman"/>
              </a:rPr>
              <a:t> </a:t>
            </a:r>
            <a:r>
              <a:rPr sz="2450" spc="25" dirty="0">
                <a:latin typeface="Times New Roman"/>
                <a:cs typeface="Times New Roman"/>
              </a:rPr>
              <a:t>d’être</a:t>
            </a:r>
            <a:r>
              <a:rPr sz="2450" spc="-120" dirty="0">
                <a:latin typeface="Times New Roman"/>
                <a:cs typeface="Times New Roman"/>
              </a:rPr>
              <a:t> </a:t>
            </a:r>
            <a:r>
              <a:rPr sz="2450" spc="65" dirty="0">
                <a:latin typeface="Times New Roman"/>
                <a:cs typeface="Times New Roman"/>
              </a:rPr>
              <a:t>utilisée.</a:t>
            </a:r>
            <a:endParaRPr sz="2450" dirty="0">
              <a:latin typeface="Times New Roman"/>
              <a:cs typeface="Times New Roman"/>
            </a:endParaRPr>
          </a:p>
          <a:p>
            <a:pPr>
              <a:lnSpc>
                <a:spcPct val="100000"/>
              </a:lnSpc>
              <a:spcBef>
                <a:spcPts val="15"/>
              </a:spcBef>
            </a:pPr>
            <a:endParaRPr sz="2550" dirty="0">
              <a:latin typeface="Times New Roman"/>
              <a:cs typeface="Times New Roman"/>
            </a:endParaRPr>
          </a:p>
          <a:p>
            <a:pPr marL="12700" marR="5080" algn="just">
              <a:lnSpc>
                <a:spcPct val="100200"/>
              </a:lnSpc>
            </a:pPr>
            <a:r>
              <a:rPr sz="2450" b="1" spc="105" dirty="0">
                <a:solidFill>
                  <a:srgbClr val="FF0000"/>
                </a:solidFill>
                <a:latin typeface="Times New Roman"/>
                <a:cs typeface="Times New Roman"/>
              </a:rPr>
              <a:t>Pas </a:t>
            </a:r>
            <a:r>
              <a:rPr sz="2450" spc="100" dirty="0">
                <a:latin typeface="Times New Roman"/>
                <a:cs typeface="Times New Roman"/>
              </a:rPr>
              <a:t>est </a:t>
            </a:r>
            <a:r>
              <a:rPr sz="2450" spc="190" dirty="0">
                <a:latin typeface="Times New Roman"/>
                <a:cs typeface="Times New Roman"/>
              </a:rPr>
              <a:t>un </a:t>
            </a:r>
            <a:r>
              <a:rPr sz="2450" spc="114" dirty="0">
                <a:latin typeface="Times New Roman"/>
                <a:cs typeface="Times New Roman"/>
              </a:rPr>
              <a:t>entier </a:t>
            </a:r>
            <a:r>
              <a:rPr sz="2450" spc="105" dirty="0">
                <a:latin typeface="Times New Roman"/>
                <a:cs typeface="Times New Roman"/>
              </a:rPr>
              <a:t>qui </a:t>
            </a:r>
            <a:r>
              <a:rPr sz="2450" spc="150" dirty="0">
                <a:latin typeface="Times New Roman"/>
                <a:cs typeface="Times New Roman"/>
              </a:rPr>
              <a:t>peut </a:t>
            </a:r>
            <a:r>
              <a:rPr sz="2450" spc="110" dirty="0">
                <a:latin typeface="Times New Roman"/>
                <a:cs typeface="Times New Roman"/>
              </a:rPr>
              <a:t>être </a:t>
            </a:r>
            <a:r>
              <a:rPr sz="2450" spc="60" dirty="0">
                <a:latin typeface="Times New Roman"/>
                <a:cs typeface="Times New Roman"/>
              </a:rPr>
              <a:t>positif </a:t>
            </a:r>
            <a:r>
              <a:rPr sz="2450" spc="135" dirty="0">
                <a:latin typeface="Times New Roman"/>
                <a:cs typeface="Times New Roman"/>
              </a:rPr>
              <a:t>ou </a:t>
            </a:r>
            <a:r>
              <a:rPr sz="2450" spc="60" dirty="0">
                <a:latin typeface="Times New Roman"/>
                <a:cs typeface="Times New Roman"/>
              </a:rPr>
              <a:t>négatif. </a:t>
            </a:r>
            <a:r>
              <a:rPr sz="2450" spc="55" dirty="0">
                <a:latin typeface="Times New Roman"/>
                <a:cs typeface="Times New Roman"/>
              </a:rPr>
              <a:t>Pas </a:t>
            </a:r>
            <a:r>
              <a:rPr sz="2450" spc="150" dirty="0">
                <a:latin typeface="Times New Roman"/>
                <a:cs typeface="Times New Roman"/>
              </a:rPr>
              <a:t>peut </a:t>
            </a:r>
            <a:r>
              <a:rPr sz="2450" spc="110" dirty="0">
                <a:latin typeface="Times New Roman"/>
                <a:cs typeface="Times New Roman"/>
              </a:rPr>
              <a:t>être  </a:t>
            </a:r>
            <a:r>
              <a:rPr sz="2450" spc="125" dirty="0">
                <a:latin typeface="Times New Roman"/>
                <a:cs typeface="Times New Roman"/>
              </a:rPr>
              <a:t>mentionné, </a:t>
            </a:r>
            <a:r>
              <a:rPr sz="2450" spc="85" dirty="0">
                <a:latin typeface="Times New Roman"/>
                <a:cs typeface="Times New Roman"/>
              </a:rPr>
              <a:t>car </a:t>
            </a:r>
            <a:r>
              <a:rPr sz="2450" spc="120" dirty="0">
                <a:latin typeface="Times New Roman"/>
                <a:cs typeface="Times New Roman"/>
              </a:rPr>
              <a:t>par </a:t>
            </a:r>
            <a:r>
              <a:rPr sz="2450" spc="100" dirty="0">
                <a:latin typeface="Times New Roman"/>
                <a:cs typeface="Times New Roman"/>
              </a:rPr>
              <a:t>défaut </a:t>
            </a:r>
            <a:r>
              <a:rPr sz="2450" spc="70" dirty="0">
                <a:latin typeface="Times New Roman"/>
                <a:cs typeface="Times New Roman"/>
              </a:rPr>
              <a:t>sa valeur </a:t>
            </a:r>
            <a:r>
              <a:rPr sz="2450" spc="100" dirty="0">
                <a:latin typeface="Times New Roman"/>
                <a:cs typeface="Times New Roman"/>
              </a:rPr>
              <a:t>est </a:t>
            </a:r>
            <a:r>
              <a:rPr sz="2450" spc="45" dirty="0">
                <a:latin typeface="Times New Roman"/>
                <a:cs typeface="Times New Roman"/>
              </a:rPr>
              <a:t>égal </a:t>
            </a:r>
            <a:r>
              <a:rPr sz="2450" spc="90" dirty="0">
                <a:latin typeface="Times New Roman"/>
                <a:cs typeface="Times New Roman"/>
              </a:rPr>
              <a:t>à </a:t>
            </a:r>
            <a:r>
              <a:rPr sz="2450" spc="-215" dirty="0">
                <a:latin typeface="Times New Roman"/>
                <a:cs typeface="Times New Roman"/>
              </a:rPr>
              <a:t>1. </a:t>
            </a:r>
            <a:r>
              <a:rPr sz="2450" spc="95" dirty="0">
                <a:latin typeface="Times New Roman"/>
                <a:cs typeface="Times New Roman"/>
              </a:rPr>
              <a:t>Dans </a:t>
            </a:r>
            <a:r>
              <a:rPr sz="2450" spc="50" dirty="0">
                <a:latin typeface="Times New Roman"/>
                <a:cs typeface="Times New Roman"/>
              </a:rPr>
              <a:t>ce </a:t>
            </a:r>
            <a:r>
              <a:rPr sz="2450" spc="35" dirty="0">
                <a:latin typeface="Times New Roman"/>
                <a:cs typeface="Times New Roman"/>
              </a:rPr>
              <a:t>cas, </a:t>
            </a:r>
            <a:r>
              <a:rPr sz="2450" spc="60" dirty="0">
                <a:latin typeface="Times New Roman"/>
                <a:cs typeface="Times New Roman"/>
              </a:rPr>
              <a:t>le</a:t>
            </a:r>
            <a:r>
              <a:rPr sz="2450" spc="-395" dirty="0">
                <a:latin typeface="Times New Roman"/>
                <a:cs typeface="Times New Roman"/>
              </a:rPr>
              <a:t> </a:t>
            </a:r>
            <a:r>
              <a:rPr sz="2450" spc="140" dirty="0">
                <a:latin typeface="Times New Roman"/>
                <a:cs typeface="Times New Roman"/>
              </a:rPr>
              <a:t>nombre  </a:t>
            </a:r>
            <a:r>
              <a:rPr sz="2450" spc="65" dirty="0">
                <a:latin typeface="Times New Roman"/>
                <a:cs typeface="Times New Roman"/>
              </a:rPr>
              <a:t>d’itérations</a:t>
            </a:r>
            <a:r>
              <a:rPr sz="2450" spc="-135" dirty="0">
                <a:latin typeface="Times New Roman"/>
                <a:cs typeface="Times New Roman"/>
              </a:rPr>
              <a:t> </a:t>
            </a:r>
            <a:r>
              <a:rPr sz="2450" spc="110" dirty="0">
                <a:latin typeface="Times New Roman"/>
                <a:cs typeface="Times New Roman"/>
              </a:rPr>
              <a:t>est</a:t>
            </a:r>
            <a:r>
              <a:rPr sz="2450" spc="-130" dirty="0">
                <a:latin typeface="Times New Roman"/>
                <a:cs typeface="Times New Roman"/>
              </a:rPr>
              <a:t> </a:t>
            </a:r>
            <a:r>
              <a:rPr sz="2450" spc="45" dirty="0">
                <a:latin typeface="Times New Roman"/>
                <a:cs typeface="Times New Roman"/>
              </a:rPr>
              <a:t>égal</a:t>
            </a:r>
            <a:r>
              <a:rPr sz="2450" spc="-50" dirty="0">
                <a:latin typeface="Times New Roman"/>
                <a:cs typeface="Times New Roman"/>
              </a:rPr>
              <a:t> </a:t>
            </a:r>
            <a:r>
              <a:rPr sz="2450" spc="90" dirty="0">
                <a:latin typeface="Times New Roman"/>
                <a:cs typeface="Times New Roman"/>
              </a:rPr>
              <a:t>à</a:t>
            </a:r>
            <a:r>
              <a:rPr sz="2450" spc="-75" dirty="0">
                <a:latin typeface="Times New Roman"/>
                <a:cs typeface="Times New Roman"/>
              </a:rPr>
              <a:t> </a:t>
            </a:r>
            <a:r>
              <a:rPr sz="2450" spc="65" dirty="0">
                <a:latin typeface="Times New Roman"/>
                <a:cs typeface="Times New Roman"/>
              </a:rPr>
              <a:t>finale</a:t>
            </a:r>
            <a:r>
              <a:rPr sz="2450" spc="-95" dirty="0">
                <a:latin typeface="Times New Roman"/>
                <a:cs typeface="Times New Roman"/>
              </a:rPr>
              <a:t> </a:t>
            </a:r>
            <a:r>
              <a:rPr sz="2450" spc="5" dirty="0">
                <a:latin typeface="Times New Roman"/>
                <a:cs typeface="Times New Roman"/>
              </a:rPr>
              <a:t>–</a:t>
            </a:r>
            <a:r>
              <a:rPr sz="2450" dirty="0">
                <a:latin typeface="Times New Roman"/>
                <a:cs typeface="Times New Roman"/>
              </a:rPr>
              <a:t> </a:t>
            </a:r>
            <a:r>
              <a:rPr sz="2450" spc="75" dirty="0">
                <a:latin typeface="Times New Roman"/>
                <a:cs typeface="Times New Roman"/>
              </a:rPr>
              <a:t>initiale</a:t>
            </a:r>
            <a:r>
              <a:rPr sz="2450" spc="-95" dirty="0">
                <a:latin typeface="Times New Roman"/>
                <a:cs typeface="Times New Roman"/>
              </a:rPr>
              <a:t> </a:t>
            </a:r>
            <a:r>
              <a:rPr sz="2450" spc="-25" dirty="0">
                <a:latin typeface="Times New Roman"/>
                <a:cs typeface="Times New Roman"/>
              </a:rPr>
              <a:t>+</a:t>
            </a:r>
            <a:r>
              <a:rPr sz="2450" spc="-5" dirty="0">
                <a:latin typeface="Times New Roman"/>
                <a:cs typeface="Times New Roman"/>
              </a:rPr>
              <a:t> </a:t>
            </a:r>
            <a:r>
              <a:rPr sz="2450" spc="-215" dirty="0">
                <a:latin typeface="Times New Roman"/>
                <a:cs typeface="Times New Roman"/>
              </a:rPr>
              <a:t>1.</a:t>
            </a:r>
            <a:endParaRPr sz="2450" dirty="0">
              <a:latin typeface="Times New Roman"/>
              <a:cs typeface="Times New Roman"/>
            </a:endParaRPr>
          </a:p>
          <a:p>
            <a:pPr>
              <a:lnSpc>
                <a:spcPct val="100000"/>
              </a:lnSpc>
              <a:spcBef>
                <a:spcPts val="20"/>
              </a:spcBef>
            </a:pPr>
            <a:endParaRPr sz="2550" dirty="0">
              <a:latin typeface="Times New Roman"/>
              <a:cs typeface="Times New Roman"/>
            </a:endParaRPr>
          </a:p>
          <a:p>
            <a:pPr marL="12700" marR="7620" algn="just">
              <a:lnSpc>
                <a:spcPct val="100000"/>
              </a:lnSpc>
            </a:pPr>
            <a:r>
              <a:rPr sz="2450" b="1" spc="130" dirty="0">
                <a:solidFill>
                  <a:srgbClr val="FF0000"/>
                </a:solidFill>
                <a:latin typeface="Times New Roman"/>
                <a:cs typeface="Times New Roman"/>
              </a:rPr>
              <a:t>Initiale </a:t>
            </a:r>
            <a:r>
              <a:rPr sz="2450" spc="135" dirty="0">
                <a:latin typeface="Times New Roman"/>
                <a:cs typeface="Times New Roman"/>
              </a:rPr>
              <a:t>et </a:t>
            </a:r>
            <a:r>
              <a:rPr sz="2450" b="1" spc="145" dirty="0">
                <a:solidFill>
                  <a:srgbClr val="FF0000"/>
                </a:solidFill>
                <a:latin typeface="Times New Roman"/>
                <a:cs typeface="Times New Roman"/>
              </a:rPr>
              <a:t>finale </a:t>
            </a:r>
            <a:r>
              <a:rPr sz="2450" spc="105" dirty="0">
                <a:latin typeface="Times New Roman"/>
                <a:cs typeface="Times New Roman"/>
              </a:rPr>
              <a:t>peuvent être </a:t>
            </a:r>
            <a:r>
              <a:rPr sz="2450" spc="90" dirty="0">
                <a:latin typeface="Times New Roman"/>
                <a:cs typeface="Times New Roman"/>
              </a:rPr>
              <a:t>des </a:t>
            </a:r>
            <a:r>
              <a:rPr sz="2450" spc="55" dirty="0">
                <a:latin typeface="Times New Roman"/>
                <a:cs typeface="Times New Roman"/>
              </a:rPr>
              <a:t>valeurs, </a:t>
            </a:r>
            <a:r>
              <a:rPr sz="2450" spc="100" dirty="0">
                <a:latin typeface="Times New Roman"/>
                <a:cs typeface="Times New Roman"/>
              </a:rPr>
              <a:t>des </a:t>
            </a:r>
            <a:r>
              <a:rPr sz="2450" spc="55" dirty="0">
                <a:latin typeface="Times New Roman"/>
                <a:cs typeface="Times New Roman"/>
              </a:rPr>
              <a:t>variables </a:t>
            </a:r>
            <a:r>
              <a:rPr sz="2450" spc="75" dirty="0">
                <a:latin typeface="Times New Roman"/>
                <a:cs typeface="Times New Roman"/>
              </a:rPr>
              <a:t>définies </a:t>
            </a:r>
            <a:r>
              <a:rPr sz="2450" spc="85" dirty="0">
                <a:latin typeface="Times New Roman"/>
                <a:cs typeface="Times New Roman"/>
              </a:rPr>
              <a:t>avant  </a:t>
            </a:r>
            <a:r>
              <a:rPr sz="2450" spc="45" dirty="0">
                <a:latin typeface="Times New Roman"/>
                <a:cs typeface="Times New Roman"/>
              </a:rPr>
              <a:t>le</a:t>
            </a:r>
            <a:r>
              <a:rPr sz="2450" spc="-120" dirty="0">
                <a:latin typeface="Times New Roman"/>
                <a:cs typeface="Times New Roman"/>
              </a:rPr>
              <a:t> </a:t>
            </a:r>
            <a:r>
              <a:rPr sz="2450" spc="150" dirty="0">
                <a:latin typeface="Times New Roman"/>
                <a:cs typeface="Times New Roman"/>
              </a:rPr>
              <a:t>début</a:t>
            </a:r>
            <a:r>
              <a:rPr sz="2450" spc="-130" dirty="0">
                <a:latin typeface="Times New Roman"/>
                <a:cs typeface="Times New Roman"/>
              </a:rPr>
              <a:t> </a:t>
            </a:r>
            <a:r>
              <a:rPr sz="2450" spc="120" dirty="0">
                <a:latin typeface="Times New Roman"/>
                <a:cs typeface="Times New Roman"/>
              </a:rPr>
              <a:t>de</a:t>
            </a:r>
            <a:r>
              <a:rPr sz="2450" spc="-45" dirty="0">
                <a:latin typeface="Times New Roman"/>
                <a:cs typeface="Times New Roman"/>
              </a:rPr>
              <a:t> </a:t>
            </a:r>
            <a:r>
              <a:rPr sz="2450" spc="45" dirty="0">
                <a:latin typeface="Times New Roman"/>
                <a:cs typeface="Times New Roman"/>
              </a:rPr>
              <a:t>la</a:t>
            </a:r>
            <a:r>
              <a:rPr sz="2450" spc="-75" dirty="0">
                <a:latin typeface="Times New Roman"/>
                <a:cs typeface="Times New Roman"/>
              </a:rPr>
              <a:t> </a:t>
            </a:r>
            <a:r>
              <a:rPr sz="2450" spc="95" dirty="0">
                <a:latin typeface="Times New Roman"/>
                <a:cs typeface="Times New Roman"/>
              </a:rPr>
              <a:t>boucle</a:t>
            </a:r>
            <a:r>
              <a:rPr sz="2450" spc="-170" dirty="0">
                <a:latin typeface="Times New Roman"/>
                <a:cs typeface="Times New Roman"/>
              </a:rPr>
              <a:t> </a:t>
            </a:r>
            <a:r>
              <a:rPr sz="2450" spc="150" dirty="0">
                <a:latin typeface="Times New Roman"/>
                <a:cs typeface="Times New Roman"/>
              </a:rPr>
              <a:t>ou</a:t>
            </a:r>
            <a:r>
              <a:rPr sz="2450" spc="-95" dirty="0">
                <a:latin typeface="Times New Roman"/>
                <a:cs typeface="Times New Roman"/>
              </a:rPr>
              <a:t> </a:t>
            </a:r>
            <a:r>
              <a:rPr sz="2450" spc="100" dirty="0">
                <a:latin typeface="Times New Roman"/>
                <a:cs typeface="Times New Roman"/>
              </a:rPr>
              <a:t>des</a:t>
            </a:r>
            <a:r>
              <a:rPr sz="2450" spc="-110" dirty="0">
                <a:latin typeface="Times New Roman"/>
                <a:cs typeface="Times New Roman"/>
              </a:rPr>
              <a:t> </a:t>
            </a:r>
            <a:r>
              <a:rPr sz="2450" spc="70" dirty="0">
                <a:latin typeface="Times New Roman"/>
                <a:cs typeface="Times New Roman"/>
              </a:rPr>
              <a:t>expressions</a:t>
            </a:r>
            <a:r>
              <a:rPr sz="2450" spc="-135" dirty="0">
                <a:latin typeface="Times New Roman"/>
                <a:cs typeface="Times New Roman"/>
              </a:rPr>
              <a:t> </a:t>
            </a:r>
            <a:r>
              <a:rPr sz="2450" spc="120" dirty="0">
                <a:latin typeface="Times New Roman"/>
                <a:cs typeface="Times New Roman"/>
              </a:rPr>
              <a:t>de</a:t>
            </a:r>
            <a:r>
              <a:rPr sz="2450" spc="-65" dirty="0">
                <a:latin typeface="Times New Roman"/>
                <a:cs typeface="Times New Roman"/>
              </a:rPr>
              <a:t> </a:t>
            </a:r>
            <a:r>
              <a:rPr sz="2450" spc="160" dirty="0">
                <a:latin typeface="Times New Roman"/>
                <a:cs typeface="Times New Roman"/>
              </a:rPr>
              <a:t>même</a:t>
            </a:r>
            <a:r>
              <a:rPr sz="2450" spc="-120" dirty="0">
                <a:latin typeface="Times New Roman"/>
                <a:cs typeface="Times New Roman"/>
              </a:rPr>
              <a:t> </a:t>
            </a:r>
            <a:r>
              <a:rPr sz="2450" spc="95" dirty="0">
                <a:latin typeface="Times New Roman"/>
                <a:cs typeface="Times New Roman"/>
              </a:rPr>
              <a:t>type</a:t>
            </a:r>
            <a:r>
              <a:rPr sz="2450" spc="-145" dirty="0">
                <a:latin typeface="Times New Roman"/>
                <a:cs typeface="Times New Roman"/>
              </a:rPr>
              <a:t> </a:t>
            </a:r>
            <a:r>
              <a:rPr sz="2450" spc="130" dirty="0">
                <a:latin typeface="Times New Roman"/>
                <a:cs typeface="Times New Roman"/>
              </a:rPr>
              <a:t>que</a:t>
            </a:r>
            <a:r>
              <a:rPr sz="2450" spc="-145" dirty="0">
                <a:latin typeface="Times New Roman"/>
                <a:cs typeface="Times New Roman"/>
              </a:rPr>
              <a:t> </a:t>
            </a:r>
            <a:r>
              <a:rPr sz="2450" spc="90" dirty="0">
                <a:latin typeface="Times New Roman"/>
                <a:cs typeface="Times New Roman"/>
              </a:rPr>
              <a:t>compteur.</a:t>
            </a:r>
            <a:endParaRPr sz="2450" dirty="0">
              <a:latin typeface="Times New Roman"/>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804189" y="2456169"/>
            <a:ext cx="8725535" cy="2431415"/>
          </a:xfrm>
          <a:prstGeom prst="rect">
            <a:avLst/>
          </a:prstGeom>
        </p:spPr>
        <p:txBody>
          <a:bodyPr vert="horz" wrap="square" lIns="0" tIns="13335" rIns="0" bIns="0" rtlCol="0">
            <a:spAutoFit/>
          </a:bodyPr>
          <a:lstStyle/>
          <a:p>
            <a:pPr marL="12700">
              <a:lnSpc>
                <a:spcPct val="100000"/>
              </a:lnSpc>
              <a:spcBef>
                <a:spcPts val="105"/>
              </a:spcBef>
            </a:pPr>
            <a:r>
              <a:rPr sz="3150" spc="140" dirty="0">
                <a:latin typeface="Times New Roman"/>
                <a:cs typeface="Times New Roman"/>
              </a:rPr>
              <a:t>Un</a:t>
            </a:r>
            <a:r>
              <a:rPr sz="3150" spc="-140" dirty="0">
                <a:latin typeface="Times New Roman"/>
                <a:cs typeface="Times New Roman"/>
              </a:rPr>
              <a:t> </a:t>
            </a:r>
            <a:r>
              <a:rPr sz="3150" spc="125" dirty="0">
                <a:latin typeface="Times New Roman"/>
                <a:cs typeface="Times New Roman"/>
              </a:rPr>
              <a:t>algorithme</a:t>
            </a:r>
            <a:r>
              <a:rPr sz="3150" spc="-125" dirty="0">
                <a:latin typeface="Times New Roman"/>
                <a:cs typeface="Times New Roman"/>
              </a:rPr>
              <a:t> </a:t>
            </a:r>
            <a:r>
              <a:rPr sz="3150" spc="180" dirty="0">
                <a:latin typeface="Times New Roman"/>
                <a:cs typeface="Times New Roman"/>
              </a:rPr>
              <a:t>peut</a:t>
            </a:r>
            <a:r>
              <a:rPr sz="3150" spc="-135" dirty="0">
                <a:latin typeface="Times New Roman"/>
                <a:cs typeface="Times New Roman"/>
              </a:rPr>
              <a:t> </a:t>
            </a:r>
            <a:r>
              <a:rPr sz="3150" spc="140" dirty="0">
                <a:latin typeface="Times New Roman"/>
                <a:cs typeface="Times New Roman"/>
              </a:rPr>
              <a:t>être</a:t>
            </a:r>
            <a:r>
              <a:rPr sz="3150" spc="-125" dirty="0">
                <a:latin typeface="Times New Roman"/>
                <a:cs typeface="Times New Roman"/>
              </a:rPr>
              <a:t> </a:t>
            </a:r>
            <a:r>
              <a:rPr sz="3150" spc="135" dirty="0">
                <a:latin typeface="Times New Roman"/>
                <a:cs typeface="Times New Roman"/>
              </a:rPr>
              <a:t>représenté</a:t>
            </a:r>
            <a:r>
              <a:rPr sz="3150" spc="-130" dirty="0">
                <a:latin typeface="Times New Roman"/>
                <a:cs typeface="Times New Roman"/>
              </a:rPr>
              <a:t> </a:t>
            </a:r>
            <a:r>
              <a:rPr sz="3150" spc="105" dirty="0">
                <a:latin typeface="Times New Roman"/>
                <a:cs typeface="Times New Roman"/>
              </a:rPr>
              <a:t>sous</a:t>
            </a:r>
            <a:r>
              <a:rPr sz="3150" spc="-50" dirty="0">
                <a:latin typeface="Times New Roman"/>
                <a:cs typeface="Times New Roman"/>
              </a:rPr>
              <a:t> </a:t>
            </a:r>
            <a:r>
              <a:rPr sz="3150" spc="110" dirty="0">
                <a:latin typeface="Times New Roman"/>
                <a:cs typeface="Times New Roman"/>
              </a:rPr>
              <a:t>forme</a:t>
            </a:r>
            <a:r>
              <a:rPr sz="3150" spc="-185" dirty="0">
                <a:latin typeface="Times New Roman"/>
                <a:cs typeface="Times New Roman"/>
              </a:rPr>
              <a:t> </a:t>
            </a:r>
            <a:r>
              <a:rPr sz="3150" spc="165" dirty="0">
                <a:latin typeface="Times New Roman"/>
                <a:cs typeface="Times New Roman"/>
              </a:rPr>
              <a:t>de</a:t>
            </a:r>
            <a:r>
              <a:rPr sz="3150" spc="-60" dirty="0">
                <a:latin typeface="Times New Roman"/>
                <a:cs typeface="Times New Roman"/>
              </a:rPr>
              <a:t> </a:t>
            </a:r>
            <a:r>
              <a:rPr sz="3150" spc="-70" dirty="0">
                <a:latin typeface="Times New Roman"/>
                <a:cs typeface="Times New Roman"/>
              </a:rPr>
              <a:t>:</a:t>
            </a:r>
            <a:endParaRPr sz="3150">
              <a:latin typeface="Times New Roman"/>
              <a:cs typeface="Times New Roman"/>
            </a:endParaRPr>
          </a:p>
          <a:p>
            <a:pPr>
              <a:lnSpc>
                <a:spcPct val="100000"/>
              </a:lnSpc>
              <a:spcBef>
                <a:spcPts val="55"/>
              </a:spcBef>
            </a:pPr>
            <a:endParaRPr sz="3250">
              <a:latin typeface="Times New Roman"/>
              <a:cs typeface="Times New Roman"/>
            </a:endParaRPr>
          </a:p>
          <a:p>
            <a:pPr marL="312420" indent="-300355">
              <a:lnSpc>
                <a:spcPct val="100000"/>
              </a:lnSpc>
              <a:buFont typeface="Georgia"/>
              <a:buChar char=""/>
              <a:tabLst>
                <a:tab pos="313055" algn="l"/>
              </a:tabLst>
            </a:pPr>
            <a:r>
              <a:rPr sz="3150" spc="145" dirty="0">
                <a:latin typeface="Times New Roman"/>
                <a:cs typeface="Times New Roman"/>
              </a:rPr>
              <a:t>Organigramme</a:t>
            </a:r>
            <a:endParaRPr sz="3150">
              <a:latin typeface="Times New Roman"/>
              <a:cs typeface="Times New Roman"/>
            </a:endParaRPr>
          </a:p>
          <a:p>
            <a:pPr>
              <a:lnSpc>
                <a:spcPct val="100000"/>
              </a:lnSpc>
              <a:spcBef>
                <a:spcPts val="10"/>
              </a:spcBef>
              <a:buFont typeface="Georgia"/>
              <a:buChar char=""/>
            </a:pPr>
            <a:endParaRPr sz="3300">
              <a:latin typeface="Times New Roman"/>
              <a:cs typeface="Times New Roman"/>
            </a:endParaRPr>
          </a:p>
          <a:p>
            <a:pPr marL="312420" indent="-300355">
              <a:lnSpc>
                <a:spcPct val="100000"/>
              </a:lnSpc>
              <a:buFont typeface="Georgia"/>
              <a:buChar char=""/>
              <a:tabLst>
                <a:tab pos="313055" algn="l"/>
              </a:tabLst>
            </a:pPr>
            <a:r>
              <a:rPr sz="3150" spc="114" dirty="0">
                <a:latin typeface="Times New Roman"/>
                <a:cs typeface="Times New Roman"/>
              </a:rPr>
              <a:t>Pseudo-code</a:t>
            </a:r>
            <a:endParaRPr sz="3150">
              <a:latin typeface="Times New Roman"/>
              <a:cs typeface="Times New Roman"/>
            </a:endParaRPr>
          </a:p>
        </p:txBody>
      </p:sp>
      <p:sp>
        <p:nvSpPr>
          <p:cNvPr id="3" name="object 3"/>
          <p:cNvSpPr txBox="1">
            <a:spLocks noGrp="1"/>
          </p:cNvSpPr>
          <p:nvPr>
            <p:ph type="title"/>
          </p:nvPr>
        </p:nvSpPr>
        <p:spPr>
          <a:xfrm>
            <a:off x="1934996" y="904784"/>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latin typeface="Times New Roman"/>
                <a:cs typeface="Times New Roman"/>
              </a:rPr>
              <a:t>INSTRUCTION</a:t>
            </a:r>
            <a:r>
              <a:rPr sz="2350" spc="5" dirty="0">
                <a:latin typeface="Times New Roman"/>
                <a:cs typeface="Times New Roman"/>
              </a:rPr>
              <a:t> </a:t>
            </a:r>
            <a:r>
              <a:rPr sz="2350" spc="15" dirty="0">
                <a:latin typeface="Times New Roman"/>
                <a:cs typeface="Times New Roman"/>
              </a:rPr>
              <a:t>CONDITIONNELLE</a:t>
            </a:r>
            <a:endParaRPr sz="2350">
              <a:latin typeface="Times New Roman"/>
              <a:cs typeface="Times New Roman"/>
            </a:endParaRPr>
          </a:p>
        </p:txBody>
      </p:sp>
      <p:sp>
        <p:nvSpPr>
          <p:cNvPr id="3" name="object 3"/>
          <p:cNvSpPr txBox="1"/>
          <p:nvPr/>
        </p:nvSpPr>
        <p:spPr>
          <a:xfrm>
            <a:off x="1182107" y="1518867"/>
            <a:ext cx="5996305" cy="345440"/>
          </a:xfrm>
          <a:prstGeom prst="rect">
            <a:avLst/>
          </a:prstGeom>
        </p:spPr>
        <p:txBody>
          <a:bodyPr vert="horz" wrap="square" lIns="0" tIns="12700" rIns="0" bIns="0" rtlCol="0">
            <a:spAutoFit/>
          </a:bodyPr>
          <a:lstStyle/>
          <a:p>
            <a:pPr marL="12700">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95" dirty="0">
                <a:latin typeface="Times New Roman"/>
                <a:cs typeface="Times New Roman"/>
              </a:rPr>
              <a:t> </a:t>
            </a:r>
            <a:r>
              <a:rPr sz="2100" b="1" spc="50" dirty="0">
                <a:latin typeface="Times New Roman"/>
                <a:cs typeface="Times New Roman"/>
              </a:rPr>
              <a:t>POUR</a:t>
            </a:r>
            <a:endParaRPr sz="2100">
              <a:latin typeface="Times New Roman"/>
              <a:cs typeface="Times New Roman"/>
            </a:endParaRPr>
          </a:p>
        </p:txBody>
      </p:sp>
      <p:sp>
        <p:nvSpPr>
          <p:cNvPr id="4" name="object 4"/>
          <p:cNvSpPr/>
          <p:nvPr/>
        </p:nvSpPr>
        <p:spPr>
          <a:xfrm>
            <a:off x="927100" y="2028825"/>
            <a:ext cx="7527035" cy="43144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362215" y="1518867"/>
            <a:ext cx="9657080" cy="5103495"/>
          </a:xfrm>
          <a:prstGeom prst="rect">
            <a:avLst/>
          </a:prstGeom>
        </p:spPr>
        <p:txBody>
          <a:bodyPr vert="horz" wrap="square" lIns="0" tIns="12700" rIns="0" bIns="0" rtlCol="0">
            <a:spAutoFit/>
          </a:bodyPr>
          <a:lstStyle/>
          <a:p>
            <a:pPr marL="832485">
              <a:lnSpc>
                <a:spcPct val="100000"/>
              </a:lnSpc>
              <a:spcBef>
                <a:spcPts val="100"/>
              </a:spcBef>
            </a:pPr>
            <a:r>
              <a:rPr sz="2100" spc="-10" dirty="0">
                <a:latin typeface="Times New Roman"/>
                <a:cs typeface="Times New Roman"/>
              </a:rPr>
              <a:t>DEROULEMENT </a:t>
            </a:r>
            <a:r>
              <a:rPr sz="2100" spc="-5" dirty="0">
                <a:latin typeface="Times New Roman"/>
                <a:cs typeface="Times New Roman"/>
              </a:rPr>
              <a:t>DE </a:t>
            </a:r>
            <a:r>
              <a:rPr sz="2100" spc="-95" dirty="0">
                <a:latin typeface="Times New Roman"/>
                <a:cs typeface="Times New Roman"/>
              </a:rPr>
              <a:t>LA </a:t>
            </a:r>
            <a:r>
              <a:rPr sz="2100" spc="-30" dirty="0">
                <a:latin typeface="Times New Roman"/>
                <a:cs typeface="Times New Roman"/>
              </a:rPr>
              <a:t>BOUCLE </a:t>
            </a:r>
            <a:r>
              <a:rPr sz="2100" spc="-50" dirty="0">
                <a:latin typeface="Times New Roman"/>
                <a:cs typeface="Times New Roman"/>
              </a:rPr>
              <a:t>:</a:t>
            </a:r>
            <a:r>
              <a:rPr sz="2100" spc="120" dirty="0">
                <a:latin typeface="Times New Roman"/>
                <a:cs typeface="Times New Roman"/>
              </a:rPr>
              <a:t> </a:t>
            </a:r>
            <a:r>
              <a:rPr sz="2100" b="1" spc="50" dirty="0">
                <a:latin typeface="Times New Roman"/>
                <a:cs typeface="Times New Roman"/>
              </a:rPr>
              <a:t>POUR</a:t>
            </a:r>
            <a:endParaRPr sz="2100">
              <a:latin typeface="Times New Roman"/>
              <a:cs typeface="Times New Roman"/>
            </a:endParaRPr>
          </a:p>
          <a:p>
            <a:pPr>
              <a:lnSpc>
                <a:spcPct val="100000"/>
              </a:lnSpc>
              <a:spcBef>
                <a:spcPts val="50"/>
              </a:spcBef>
            </a:pPr>
            <a:endParaRPr sz="1800">
              <a:latin typeface="Times New Roman"/>
              <a:cs typeface="Times New Roman"/>
            </a:endParaRPr>
          </a:p>
          <a:p>
            <a:pPr marL="312420" indent="-300355">
              <a:lnSpc>
                <a:spcPct val="100000"/>
              </a:lnSpc>
              <a:spcBef>
                <a:spcPts val="5"/>
              </a:spcBef>
              <a:buFont typeface="Georgia"/>
              <a:buChar char=""/>
              <a:tabLst>
                <a:tab pos="313055" algn="l"/>
              </a:tabLst>
            </a:pPr>
            <a:r>
              <a:rPr sz="2100" spc="-5" dirty="0">
                <a:latin typeface="Times New Roman"/>
                <a:cs typeface="Times New Roman"/>
              </a:rPr>
              <a:t>La</a:t>
            </a:r>
            <a:r>
              <a:rPr sz="2100" spc="-90" dirty="0">
                <a:latin typeface="Times New Roman"/>
                <a:cs typeface="Times New Roman"/>
              </a:rPr>
              <a:t> </a:t>
            </a:r>
            <a:r>
              <a:rPr sz="2100" spc="55" dirty="0">
                <a:latin typeface="Times New Roman"/>
                <a:cs typeface="Times New Roman"/>
              </a:rPr>
              <a:t>valeur</a:t>
            </a:r>
            <a:r>
              <a:rPr sz="2100" spc="-70" dirty="0">
                <a:latin typeface="Times New Roman"/>
                <a:cs typeface="Times New Roman"/>
              </a:rPr>
              <a:t> </a:t>
            </a:r>
            <a:r>
              <a:rPr sz="2100" spc="65" dirty="0">
                <a:latin typeface="Times New Roman"/>
                <a:cs typeface="Times New Roman"/>
              </a:rPr>
              <a:t>initiale</a:t>
            </a:r>
            <a:r>
              <a:rPr sz="2100" spc="-125"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40" dirty="0">
                <a:latin typeface="Times New Roman"/>
                <a:cs typeface="Times New Roman"/>
              </a:rPr>
              <a:t>affectée</a:t>
            </a:r>
            <a:r>
              <a:rPr sz="2100" spc="-105"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0" dirty="0">
                <a:latin typeface="Times New Roman"/>
                <a:cs typeface="Times New Roman"/>
              </a:rPr>
              <a:t>variable</a:t>
            </a:r>
            <a:r>
              <a:rPr sz="2100" spc="-105" dirty="0">
                <a:latin typeface="Times New Roman"/>
                <a:cs typeface="Times New Roman"/>
              </a:rPr>
              <a:t> </a:t>
            </a:r>
            <a:r>
              <a:rPr sz="2100" spc="105" dirty="0">
                <a:latin typeface="Times New Roman"/>
                <a:cs typeface="Times New Roman"/>
              </a:rPr>
              <a:t>compteur</a:t>
            </a:r>
            <a:endParaRPr sz="2100">
              <a:latin typeface="Times New Roman"/>
              <a:cs typeface="Times New Roman"/>
            </a:endParaRPr>
          </a:p>
          <a:p>
            <a:pPr marL="312420" indent="-300355">
              <a:lnSpc>
                <a:spcPct val="100000"/>
              </a:lnSpc>
              <a:spcBef>
                <a:spcPts val="10"/>
              </a:spcBef>
              <a:buFont typeface="Georgia"/>
              <a:buChar char=""/>
              <a:tabLst>
                <a:tab pos="313055" algn="l"/>
              </a:tabLst>
            </a:pPr>
            <a:r>
              <a:rPr sz="2100" spc="175" dirty="0">
                <a:latin typeface="Times New Roman"/>
                <a:cs typeface="Times New Roman"/>
              </a:rPr>
              <a:t>On</a:t>
            </a:r>
            <a:r>
              <a:rPr sz="2100" spc="-95" dirty="0">
                <a:latin typeface="Times New Roman"/>
                <a:cs typeface="Times New Roman"/>
              </a:rPr>
              <a:t> </a:t>
            </a:r>
            <a:r>
              <a:rPr sz="2100" spc="85" dirty="0">
                <a:latin typeface="Times New Roman"/>
                <a:cs typeface="Times New Roman"/>
              </a:rPr>
              <a:t>compare</a:t>
            </a:r>
            <a:r>
              <a:rPr sz="2100" spc="-4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45" dirty="0">
                <a:latin typeface="Times New Roman"/>
                <a:cs typeface="Times New Roman"/>
              </a:rPr>
              <a:t>du</a:t>
            </a:r>
            <a:r>
              <a:rPr sz="2100" spc="-65" dirty="0">
                <a:latin typeface="Times New Roman"/>
                <a:cs typeface="Times New Roman"/>
              </a:rPr>
              <a:t> </a:t>
            </a:r>
            <a:r>
              <a:rPr sz="2100" spc="105" dirty="0">
                <a:latin typeface="Times New Roman"/>
                <a:cs typeface="Times New Roman"/>
              </a:rPr>
              <a:t>compteur</a:t>
            </a:r>
            <a:r>
              <a:rPr sz="2100" spc="-114"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35" dirty="0">
                <a:latin typeface="Times New Roman"/>
                <a:cs typeface="Times New Roman"/>
              </a:rPr>
              <a:t>la</a:t>
            </a:r>
            <a:r>
              <a:rPr sz="2100" spc="-13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10" dirty="0">
                <a:latin typeface="Times New Roman"/>
                <a:cs typeface="Times New Roman"/>
              </a:rPr>
              <a:t>de</a:t>
            </a:r>
            <a:r>
              <a:rPr sz="2100" spc="-65" dirty="0">
                <a:latin typeface="Times New Roman"/>
                <a:cs typeface="Times New Roman"/>
              </a:rPr>
              <a:t> </a:t>
            </a:r>
            <a:r>
              <a:rPr sz="2100" spc="55" dirty="0">
                <a:latin typeface="Times New Roman"/>
                <a:cs typeface="Times New Roman"/>
              </a:rPr>
              <a:t>finale</a:t>
            </a:r>
            <a:r>
              <a:rPr sz="2100" spc="-6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spcBef>
                <a:spcPts val="40"/>
              </a:spcBef>
              <a:buFont typeface="Georgia"/>
              <a:buChar char=""/>
            </a:pPr>
            <a:endParaRPr sz="2150">
              <a:latin typeface="Times New Roman"/>
              <a:cs typeface="Times New Roman"/>
            </a:endParaRPr>
          </a:p>
          <a:p>
            <a:pPr marL="847725" marR="5080" lvl="1" indent="-300355" algn="just">
              <a:lnSpc>
                <a:spcPct val="100200"/>
              </a:lnSpc>
              <a:spcBef>
                <a:spcPts val="5"/>
              </a:spcBef>
              <a:buFont typeface="Georgia"/>
              <a:buChar char=""/>
              <a:tabLst>
                <a:tab pos="848360" algn="l"/>
              </a:tabLst>
            </a:pPr>
            <a:r>
              <a:rPr sz="2100" spc="-45" dirty="0">
                <a:latin typeface="Times New Roman"/>
                <a:cs typeface="Times New Roman"/>
              </a:rPr>
              <a:t>Si</a:t>
            </a:r>
            <a:r>
              <a:rPr sz="2100" spc="55" dirty="0">
                <a:latin typeface="Times New Roman"/>
                <a:cs typeface="Times New Roman"/>
              </a:rPr>
              <a:t> </a:t>
            </a:r>
            <a:r>
              <a:rPr sz="2100" spc="35" dirty="0">
                <a:latin typeface="Times New Roman"/>
                <a:cs typeface="Times New Roman"/>
              </a:rPr>
              <a:t>la</a:t>
            </a:r>
            <a:r>
              <a:rPr sz="2100" spc="25" dirty="0">
                <a:latin typeface="Times New Roman"/>
                <a:cs typeface="Times New Roman"/>
              </a:rPr>
              <a:t> </a:t>
            </a:r>
            <a:r>
              <a:rPr sz="2100" spc="55" dirty="0">
                <a:latin typeface="Times New Roman"/>
                <a:cs typeface="Times New Roman"/>
              </a:rPr>
              <a:t>valeur</a:t>
            </a:r>
            <a:r>
              <a:rPr sz="2100" spc="-5" dirty="0">
                <a:latin typeface="Times New Roman"/>
                <a:cs typeface="Times New Roman"/>
              </a:rPr>
              <a:t> </a:t>
            </a:r>
            <a:r>
              <a:rPr sz="2100" spc="145" dirty="0">
                <a:latin typeface="Times New Roman"/>
                <a:cs typeface="Times New Roman"/>
              </a:rPr>
              <a:t>du</a:t>
            </a:r>
            <a:r>
              <a:rPr sz="2100" spc="40" dirty="0">
                <a:latin typeface="Times New Roman"/>
                <a:cs typeface="Times New Roman"/>
              </a:rPr>
              <a:t> </a:t>
            </a:r>
            <a:r>
              <a:rPr sz="2100" spc="105" dirty="0">
                <a:solidFill>
                  <a:srgbClr val="FF0000"/>
                </a:solidFill>
                <a:latin typeface="Times New Roman"/>
                <a:cs typeface="Times New Roman"/>
              </a:rPr>
              <a:t>compteur</a:t>
            </a:r>
            <a:r>
              <a:rPr sz="2100" spc="-15" dirty="0">
                <a:solidFill>
                  <a:srgbClr val="FF0000"/>
                </a:solidFill>
                <a:latin typeface="Times New Roman"/>
                <a:cs typeface="Times New Roman"/>
              </a:rPr>
              <a:t> </a:t>
            </a:r>
            <a:r>
              <a:rPr sz="2100" spc="80" dirty="0">
                <a:latin typeface="Times New Roman"/>
                <a:cs typeface="Times New Roman"/>
              </a:rPr>
              <a:t>est</a:t>
            </a:r>
            <a:r>
              <a:rPr sz="2100" spc="15" dirty="0">
                <a:latin typeface="Times New Roman"/>
                <a:cs typeface="Times New Roman"/>
              </a:rPr>
              <a:t> </a:t>
            </a:r>
            <a:r>
              <a:rPr sz="2100" spc="25" dirty="0">
                <a:latin typeface="Times New Roman"/>
                <a:cs typeface="Times New Roman"/>
              </a:rPr>
              <a:t>inf.</a:t>
            </a:r>
            <a:r>
              <a:rPr sz="2100" spc="55" dirty="0">
                <a:latin typeface="Times New Roman"/>
                <a:cs typeface="Times New Roman"/>
              </a:rPr>
              <a:t> </a:t>
            </a:r>
            <a:r>
              <a:rPr sz="2100" spc="75" dirty="0">
                <a:latin typeface="Times New Roman"/>
                <a:cs typeface="Times New Roman"/>
              </a:rPr>
              <a:t>à</a:t>
            </a:r>
            <a:r>
              <a:rPr sz="2100" spc="25" dirty="0">
                <a:latin typeface="Times New Roman"/>
                <a:cs typeface="Times New Roman"/>
              </a:rPr>
              <a:t> </a:t>
            </a:r>
            <a:r>
              <a:rPr sz="2100" spc="35" dirty="0">
                <a:latin typeface="Times New Roman"/>
                <a:cs typeface="Times New Roman"/>
              </a:rPr>
              <a:t>la</a:t>
            </a:r>
            <a:r>
              <a:rPr sz="2100" spc="15" dirty="0">
                <a:latin typeface="Times New Roman"/>
                <a:cs typeface="Times New Roman"/>
              </a:rPr>
              <a:t> </a:t>
            </a:r>
            <a:r>
              <a:rPr sz="2100" spc="55" dirty="0">
                <a:solidFill>
                  <a:srgbClr val="FF0000"/>
                </a:solidFill>
                <a:latin typeface="Times New Roman"/>
                <a:cs typeface="Times New Roman"/>
              </a:rPr>
              <a:t>valeur</a:t>
            </a:r>
            <a:r>
              <a:rPr sz="2100" spc="-25" dirty="0">
                <a:solidFill>
                  <a:srgbClr val="FF0000"/>
                </a:solidFill>
                <a:latin typeface="Times New Roman"/>
                <a:cs typeface="Times New Roman"/>
              </a:rPr>
              <a:t> </a:t>
            </a:r>
            <a:r>
              <a:rPr sz="2100" spc="55" dirty="0">
                <a:solidFill>
                  <a:srgbClr val="FF0000"/>
                </a:solidFill>
                <a:latin typeface="Times New Roman"/>
                <a:cs typeface="Times New Roman"/>
              </a:rPr>
              <a:t>finale</a:t>
            </a:r>
            <a:r>
              <a:rPr sz="2100" spc="30" dirty="0">
                <a:solidFill>
                  <a:srgbClr val="FF0000"/>
                </a:solidFill>
                <a:latin typeface="Times New Roman"/>
                <a:cs typeface="Times New Roman"/>
              </a:rPr>
              <a:t> </a:t>
            </a:r>
            <a:r>
              <a:rPr sz="2100" spc="105" dirty="0">
                <a:latin typeface="Times New Roman"/>
                <a:cs typeface="Times New Roman"/>
              </a:rPr>
              <a:t>dans</a:t>
            </a:r>
            <a:r>
              <a:rPr sz="2100" spc="35" dirty="0">
                <a:latin typeface="Times New Roman"/>
                <a:cs typeface="Times New Roman"/>
              </a:rPr>
              <a:t> le</a:t>
            </a:r>
            <a:r>
              <a:rPr sz="2100" dirty="0">
                <a:latin typeface="Times New Roman"/>
                <a:cs typeface="Times New Roman"/>
              </a:rPr>
              <a:t> </a:t>
            </a:r>
            <a:r>
              <a:rPr sz="2100" spc="50" dirty="0">
                <a:latin typeface="Times New Roman"/>
                <a:cs typeface="Times New Roman"/>
              </a:rPr>
              <a:t>cas</a:t>
            </a:r>
            <a:r>
              <a:rPr sz="2100" spc="35" dirty="0">
                <a:latin typeface="Times New Roman"/>
                <a:cs typeface="Times New Roman"/>
              </a:rPr>
              <a:t> </a:t>
            </a:r>
            <a:r>
              <a:rPr sz="2100" spc="20" dirty="0">
                <a:latin typeface="Times New Roman"/>
                <a:cs typeface="Times New Roman"/>
              </a:rPr>
              <a:t>d’un</a:t>
            </a:r>
            <a:r>
              <a:rPr sz="2100" spc="60" dirty="0">
                <a:latin typeface="Times New Roman"/>
                <a:cs typeface="Times New Roman"/>
              </a:rPr>
              <a:t> </a:t>
            </a:r>
            <a:r>
              <a:rPr sz="2100" spc="75" dirty="0">
                <a:latin typeface="Times New Roman"/>
                <a:cs typeface="Times New Roman"/>
              </a:rPr>
              <a:t>pas</a:t>
            </a:r>
            <a:r>
              <a:rPr sz="2100" spc="15" dirty="0">
                <a:latin typeface="Times New Roman"/>
                <a:cs typeface="Times New Roman"/>
              </a:rPr>
              <a:t> </a:t>
            </a:r>
            <a:r>
              <a:rPr sz="2100" spc="50" dirty="0">
                <a:latin typeface="Times New Roman"/>
                <a:cs typeface="Times New Roman"/>
              </a:rPr>
              <a:t>positif  </a:t>
            </a:r>
            <a:r>
              <a:rPr sz="2100" spc="100" dirty="0">
                <a:latin typeface="Times New Roman"/>
                <a:cs typeface="Times New Roman"/>
              </a:rPr>
              <a:t>(ou</a:t>
            </a:r>
            <a:r>
              <a:rPr sz="2100" spc="85" dirty="0">
                <a:latin typeface="Times New Roman"/>
                <a:cs typeface="Times New Roman"/>
              </a:rPr>
              <a:t> </a:t>
            </a:r>
            <a:r>
              <a:rPr sz="2100" spc="15" dirty="0">
                <a:latin typeface="Times New Roman"/>
                <a:cs typeface="Times New Roman"/>
              </a:rPr>
              <a:t>si</a:t>
            </a:r>
            <a:r>
              <a:rPr sz="2100" spc="75" dirty="0">
                <a:latin typeface="Times New Roman"/>
                <a:cs typeface="Times New Roman"/>
              </a:rPr>
              <a:t> </a:t>
            </a:r>
            <a:r>
              <a:rPr sz="2100" spc="105" dirty="0">
                <a:latin typeface="Times New Roman"/>
                <a:cs typeface="Times New Roman"/>
              </a:rPr>
              <a:t>compteur</a:t>
            </a:r>
            <a:r>
              <a:rPr sz="2100" spc="10" dirty="0">
                <a:latin typeface="Times New Roman"/>
                <a:cs typeface="Times New Roman"/>
              </a:rPr>
              <a:t> </a:t>
            </a:r>
            <a:r>
              <a:rPr sz="2100" spc="90" dirty="0">
                <a:latin typeface="Times New Roman"/>
                <a:cs typeface="Times New Roman"/>
              </a:rPr>
              <a:t>est</a:t>
            </a:r>
            <a:r>
              <a:rPr sz="2100" spc="35" dirty="0">
                <a:latin typeface="Times New Roman"/>
                <a:cs typeface="Times New Roman"/>
              </a:rPr>
              <a:t> </a:t>
            </a:r>
            <a:r>
              <a:rPr sz="2100" spc="25" dirty="0">
                <a:latin typeface="Times New Roman"/>
                <a:cs typeface="Times New Roman"/>
              </a:rPr>
              <a:t>inf.</a:t>
            </a:r>
            <a:r>
              <a:rPr sz="2100" spc="70" dirty="0">
                <a:latin typeface="Times New Roman"/>
                <a:cs typeface="Times New Roman"/>
              </a:rPr>
              <a:t> </a:t>
            </a:r>
            <a:r>
              <a:rPr sz="2100" spc="75" dirty="0">
                <a:latin typeface="Times New Roman"/>
                <a:cs typeface="Times New Roman"/>
              </a:rPr>
              <a:t>à</a:t>
            </a:r>
            <a:r>
              <a:rPr sz="2100" spc="20" dirty="0">
                <a:latin typeface="Times New Roman"/>
                <a:cs typeface="Times New Roman"/>
              </a:rPr>
              <a:t> </a:t>
            </a:r>
            <a:r>
              <a:rPr sz="2100" spc="55" dirty="0">
                <a:latin typeface="Times New Roman"/>
                <a:cs typeface="Times New Roman"/>
              </a:rPr>
              <a:t>finale</a:t>
            </a:r>
            <a:r>
              <a:rPr sz="2100" spc="25" dirty="0">
                <a:latin typeface="Times New Roman"/>
                <a:cs typeface="Times New Roman"/>
              </a:rPr>
              <a:t> </a:t>
            </a:r>
            <a:r>
              <a:rPr sz="2100" spc="110" dirty="0">
                <a:latin typeface="Times New Roman"/>
                <a:cs typeface="Times New Roman"/>
              </a:rPr>
              <a:t>pour</a:t>
            </a:r>
            <a:r>
              <a:rPr sz="2100" spc="10" dirty="0">
                <a:latin typeface="Times New Roman"/>
                <a:cs typeface="Times New Roman"/>
              </a:rPr>
              <a:t> </a:t>
            </a:r>
            <a:r>
              <a:rPr sz="2100" spc="155" dirty="0">
                <a:latin typeface="Times New Roman"/>
                <a:cs typeface="Times New Roman"/>
              </a:rPr>
              <a:t>un</a:t>
            </a:r>
            <a:r>
              <a:rPr sz="2100" spc="55" dirty="0">
                <a:latin typeface="Times New Roman"/>
                <a:cs typeface="Times New Roman"/>
              </a:rPr>
              <a:t> </a:t>
            </a:r>
            <a:r>
              <a:rPr sz="2100" spc="75" dirty="0">
                <a:latin typeface="Times New Roman"/>
                <a:cs typeface="Times New Roman"/>
              </a:rPr>
              <a:t>pas</a:t>
            </a:r>
            <a:r>
              <a:rPr sz="2100" spc="50" dirty="0">
                <a:latin typeface="Times New Roman"/>
                <a:cs typeface="Times New Roman"/>
              </a:rPr>
              <a:t> </a:t>
            </a:r>
            <a:r>
              <a:rPr sz="2100" spc="80" dirty="0">
                <a:latin typeface="Times New Roman"/>
                <a:cs typeface="Times New Roman"/>
              </a:rPr>
              <a:t>négatif),</a:t>
            </a:r>
            <a:r>
              <a:rPr sz="2100" spc="90" dirty="0">
                <a:latin typeface="Times New Roman"/>
                <a:cs typeface="Times New Roman"/>
              </a:rPr>
              <a:t> </a:t>
            </a:r>
            <a:r>
              <a:rPr sz="2100" spc="125" dirty="0">
                <a:latin typeface="Times New Roman"/>
                <a:cs typeface="Times New Roman"/>
              </a:rPr>
              <a:t>on</a:t>
            </a:r>
            <a:r>
              <a:rPr sz="2100" spc="55" dirty="0">
                <a:latin typeface="Times New Roman"/>
                <a:cs typeface="Times New Roman"/>
              </a:rPr>
              <a:t> </a:t>
            </a:r>
            <a:r>
              <a:rPr sz="2100" spc="90" dirty="0">
                <a:latin typeface="Times New Roman"/>
                <a:cs typeface="Times New Roman"/>
              </a:rPr>
              <a:t>sort</a:t>
            </a:r>
            <a:r>
              <a:rPr sz="2100" spc="35" dirty="0">
                <a:latin typeface="Times New Roman"/>
                <a:cs typeface="Times New Roman"/>
              </a:rPr>
              <a:t> </a:t>
            </a:r>
            <a:r>
              <a:rPr sz="2100" spc="110" dirty="0">
                <a:latin typeface="Times New Roman"/>
                <a:cs typeface="Times New Roman"/>
              </a:rPr>
              <a:t>de</a:t>
            </a:r>
            <a:r>
              <a:rPr sz="2100" spc="25" dirty="0">
                <a:latin typeface="Times New Roman"/>
                <a:cs typeface="Times New Roman"/>
              </a:rPr>
              <a:t> </a:t>
            </a:r>
            <a:r>
              <a:rPr sz="2100" spc="35" dirty="0">
                <a:latin typeface="Times New Roman"/>
                <a:cs typeface="Times New Roman"/>
              </a:rPr>
              <a:t>la</a:t>
            </a:r>
            <a:r>
              <a:rPr sz="2100" spc="40" dirty="0">
                <a:latin typeface="Times New Roman"/>
                <a:cs typeface="Times New Roman"/>
              </a:rPr>
              <a:t> </a:t>
            </a:r>
            <a:r>
              <a:rPr sz="2100" spc="75" dirty="0">
                <a:latin typeface="Times New Roman"/>
                <a:cs typeface="Times New Roman"/>
              </a:rPr>
              <a:t>boucle</a:t>
            </a:r>
            <a:r>
              <a:rPr sz="2100" spc="20" dirty="0">
                <a:latin typeface="Times New Roman"/>
                <a:cs typeface="Times New Roman"/>
              </a:rPr>
              <a:t> </a:t>
            </a:r>
            <a:r>
              <a:rPr sz="2100" spc="114" dirty="0">
                <a:latin typeface="Times New Roman"/>
                <a:cs typeface="Times New Roman"/>
              </a:rPr>
              <a:t>et  </a:t>
            </a:r>
            <a:r>
              <a:rPr sz="2100" spc="125" dirty="0">
                <a:latin typeface="Times New Roman"/>
                <a:cs typeface="Times New Roman"/>
              </a:rPr>
              <a:t>on</a:t>
            </a:r>
            <a:r>
              <a:rPr sz="2100" spc="-70" dirty="0">
                <a:latin typeface="Times New Roman"/>
                <a:cs typeface="Times New Roman"/>
              </a:rPr>
              <a:t> </a:t>
            </a:r>
            <a:r>
              <a:rPr sz="2100" spc="100" dirty="0">
                <a:latin typeface="Times New Roman"/>
                <a:cs typeface="Times New Roman"/>
              </a:rPr>
              <a:t>continue</a:t>
            </a:r>
            <a:r>
              <a:rPr sz="2100" spc="-105" dirty="0">
                <a:latin typeface="Times New Roman"/>
                <a:cs typeface="Times New Roman"/>
              </a:rPr>
              <a:t> </a:t>
            </a:r>
            <a:r>
              <a:rPr sz="2100" spc="10" dirty="0">
                <a:latin typeface="Times New Roman"/>
                <a:cs typeface="Times New Roman"/>
              </a:rPr>
              <a:t>avec</a:t>
            </a:r>
            <a:r>
              <a:rPr sz="2100" spc="-45" dirty="0">
                <a:latin typeface="Times New Roman"/>
                <a:cs typeface="Times New Roman"/>
              </a:rPr>
              <a:t> </a:t>
            </a:r>
            <a:r>
              <a:rPr sz="2100" spc="60" dirty="0">
                <a:latin typeface="Times New Roman"/>
                <a:cs typeface="Times New Roman"/>
              </a:rPr>
              <a:t>l’instruction</a:t>
            </a:r>
            <a:r>
              <a:rPr sz="2100" spc="-70" dirty="0">
                <a:latin typeface="Times New Roman"/>
                <a:cs typeface="Times New Roman"/>
              </a:rPr>
              <a:t> </a:t>
            </a:r>
            <a:r>
              <a:rPr sz="2100" spc="90" dirty="0">
                <a:latin typeface="Times New Roman"/>
                <a:cs typeface="Times New Roman"/>
              </a:rPr>
              <a:t>qui</a:t>
            </a:r>
            <a:r>
              <a:rPr sz="2100" spc="-50" dirty="0">
                <a:latin typeface="Times New Roman"/>
                <a:cs typeface="Times New Roman"/>
              </a:rPr>
              <a:t> </a:t>
            </a:r>
            <a:r>
              <a:rPr sz="2100" spc="85" dirty="0">
                <a:latin typeface="Times New Roman"/>
                <a:cs typeface="Times New Roman"/>
              </a:rPr>
              <a:t>suit</a:t>
            </a:r>
            <a:r>
              <a:rPr sz="2100" spc="-50" dirty="0">
                <a:latin typeface="Times New Roman"/>
                <a:cs typeface="Times New Roman"/>
              </a:rPr>
              <a:t> </a:t>
            </a:r>
            <a:r>
              <a:rPr sz="2100" spc="60" dirty="0">
                <a:latin typeface="Times New Roman"/>
                <a:cs typeface="Times New Roman"/>
              </a:rPr>
              <a:t>FinPour</a:t>
            </a:r>
            <a:endParaRPr sz="2100">
              <a:latin typeface="Times New Roman"/>
              <a:cs typeface="Times New Roman"/>
            </a:endParaRPr>
          </a:p>
          <a:p>
            <a:pPr lvl="1">
              <a:lnSpc>
                <a:spcPct val="100000"/>
              </a:lnSpc>
              <a:spcBef>
                <a:spcPts val="50"/>
              </a:spcBef>
              <a:buFont typeface="Georgia"/>
              <a:buChar char=""/>
            </a:pPr>
            <a:endParaRPr sz="2150">
              <a:latin typeface="Times New Roman"/>
              <a:cs typeface="Times New Roman"/>
            </a:endParaRPr>
          </a:p>
          <a:p>
            <a:pPr marL="847725" marR="6985" lvl="1" indent="-300355" algn="just">
              <a:lnSpc>
                <a:spcPct val="100200"/>
              </a:lnSpc>
              <a:spcBef>
                <a:spcPts val="5"/>
              </a:spcBef>
              <a:buFont typeface="Georgia"/>
              <a:buChar char=""/>
              <a:tabLst>
                <a:tab pos="848360" algn="l"/>
              </a:tabLst>
            </a:pPr>
            <a:r>
              <a:rPr sz="2100" spc="-45" dirty="0">
                <a:latin typeface="Times New Roman"/>
                <a:cs typeface="Times New Roman"/>
              </a:rPr>
              <a:t>Si </a:t>
            </a:r>
            <a:r>
              <a:rPr sz="2100" spc="105" dirty="0">
                <a:latin typeface="Times New Roman"/>
                <a:cs typeface="Times New Roman"/>
              </a:rPr>
              <a:t>compteur </a:t>
            </a:r>
            <a:r>
              <a:rPr sz="2100" spc="90" dirty="0">
                <a:latin typeface="Times New Roman"/>
                <a:cs typeface="Times New Roman"/>
              </a:rPr>
              <a:t>est </a:t>
            </a:r>
            <a:r>
              <a:rPr sz="2100" spc="45" dirty="0">
                <a:latin typeface="Times New Roman"/>
                <a:cs typeface="Times New Roman"/>
              </a:rPr>
              <a:t>inf </a:t>
            </a:r>
            <a:r>
              <a:rPr sz="2100" spc="110" dirty="0">
                <a:latin typeface="Times New Roman"/>
                <a:cs typeface="Times New Roman"/>
              </a:rPr>
              <a:t>ou </a:t>
            </a:r>
            <a:r>
              <a:rPr sz="2100" spc="45" dirty="0">
                <a:latin typeface="Times New Roman"/>
                <a:cs typeface="Times New Roman"/>
              </a:rPr>
              <a:t>égale </a:t>
            </a:r>
            <a:r>
              <a:rPr sz="2100" spc="75" dirty="0">
                <a:latin typeface="Times New Roman"/>
                <a:cs typeface="Times New Roman"/>
              </a:rPr>
              <a:t>à </a:t>
            </a:r>
            <a:r>
              <a:rPr sz="2100" spc="55" dirty="0">
                <a:solidFill>
                  <a:srgbClr val="FF0000"/>
                </a:solidFill>
                <a:latin typeface="Times New Roman"/>
                <a:cs typeface="Times New Roman"/>
              </a:rPr>
              <a:t>finale </a:t>
            </a:r>
            <a:r>
              <a:rPr sz="2100" spc="105" dirty="0">
                <a:latin typeface="Times New Roman"/>
                <a:cs typeface="Times New Roman"/>
              </a:rPr>
              <a:t>dans </a:t>
            </a:r>
            <a:r>
              <a:rPr sz="2100" spc="35" dirty="0">
                <a:latin typeface="Times New Roman"/>
                <a:cs typeface="Times New Roman"/>
              </a:rPr>
              <a:t>le </a:t>
            </a:r>
            <a:r>
              <a:rPr sz="2100" spc="50" dirty="0">
                <a:latin typeface="Times New Roman"/>
                <a:cs typeface="Times New Roman"/>
              </a:rPr>
              <a:t>cas </a:t>
            </a:r>
            <a:r>
              <a:rPr sz="2100" spc="25" dirty="0">
                <a:latin typeface="Times New Roman"/>
                <a:cs typeface="Times New Roman"/>
              </a:rPr>
              <a:t>d’un </a:t>
            </a:r>
            <a:r>
              <a:rPr sz="2100" spc="75" dirty="0">
                <a:latin typeface="Times New Roman"/>
                <a:cs typeface="Times New Roman"/>
              </a:rPr>
              <a:t>pas </a:t>
            </a:r>
            <a:r>
              <a:rPr sz="2100" spc="50" dirty="0">
                <a:latin typeface="Times New Roman"/>
                <a:cs typeface="Times New Roman"/>
              </a:rPr>
              <a:t>positif </a:t>
            </a:r>
            <a:r>
              <a:rPr sz="2100" spc="100" dirty="0">
                <a:latin typeface="Times New Roman"/>
                <a:cs typeface="Times New Roman"/>
              </a:rPr>
              <a:t>(ou </a:t>
            </a:r>
            <a:r>
              <a:rPr sz="2100" spc="25" dirty="0">
                <a:latin typeface="Times New Roman"/>
                <a:cs typeface="Times New Roman"/>
              </a:rPr>
              <a:t>si  </a:t>
            </a:r>
            <a:r>
              <a:rPr sz="2100" spc="105" dirty="0">
                <a:latin typeface="Times New Roman"/>
                <a:cs typeface="Times New Roman"/>
              </a:rPr>
              <a:t>compteur </a:t>
            </a:r>
            <a:r>
              <a:rPr sz="2100" spc="80" dirty="0">
                <a:latin typeface="Times New Roman"/>
                <a:cs typeface="Times New Roman"/>
              </a:rPr>
              <a:t>est </a:t>
            </a:r>
            <a:r>
              <a:rPr sz="2100" spc="65" dirty="0">
                <a:latin typeface="Times New Roman"/>
                <a:cs typeface="Times New Roman"/>
              </a:rPr>
              <a:t>sup. </a:t>
            </a:r>
            <a:r>
              <a:rPr sz="2100" spc="40" dirty="0">
                <a:latin typeface="Times New Roman"/>
                <a:cs typeface="Times New Roman"/>
              </a:rPr>
              <a:t>égale </a:t>
            </a:r>
            <a:r>
              <a:rPr sz="2100" spc="75" dirty="0">
                <a:latin typeface="Times New Roman"/>
                <a:cs typeface="Times New Roman"/>
              </a:rPr>
              <a:t>à </a:t>
            </a:r>
            <a:r>
              <a:rPr sz="2100" spc="55" dirty="0">
                <a:latin typeface="Times New Roman"/>
                <a:cs typeface="Times New Roman"/>
              </a:rPr>
              <a:t>finale </a:t>
            </a:r>
            <a:r>
              <a:rPr sz="2100" spc="114" dirty="0">
                <a:latin typeface="Times New Roman"/>
                <a:cs typeface="Times New Roman"/>
              </a:rPr>
              <a:t>pour </a:t>
            </a:r>
            <a:r>
              <a:rPr sz="2100" spc="155" dirty="0">
                <a:latin typeface="Times New Roman"/>
                <a:cs typeface="Times New Roman"/>
              </a:rPr>
              <a:t>un </a:t>
            </a:r>
            <a:r>
              <a:rPr sz="2100" spc="75" dirty="0">
                <a:solidFill>
                  <a:srgbClr val="FF0000"/>
                </a:solidFill>
                <a:latin typeface="Times New Roman"/>
                <a:cs typeface="Times New Roman"/>
              </a:rPr>
              <a:t>pas </a:t>
            </a:r>
            <a:r>
              <a:rPr sz="2100" spc="80" dirty="0">
                <a:latin typeface="Times New Roman"/>
                <a:cs typeface="Times New Roman"/>
              </a:rPr>
              <a:t>négatif), </a:t>
            </a:r>
            <a:r>
              <a:rPr sz="2100" spc="90" dirty="0">
                <a:latin typeface="Times New Roman"/>
                <a:cs typeface="Times New Roman"/>
              </a:rPr>
              <a:t>instructions </a:t>
            </a:r>
            <a:r>
              <a:rPr sz="2100" spc="95" dirty="0">
                <a:latin typeface="Times New Roman"/>
                <a:cs typeface="Times New Roman"/>
              </a:rPr>
              <a:t>seront  </a:t>
            </a:r>
            <a:r>
              <a:rPr sz="2100" spc="60" dirty="0">
                <a:latin typeface="Times New Roman"/>
                <a:cs typeface="Times New Roman"/>
              </a:rPr>
              <a:t>exécutées</a:t>
            </a:r>
            <a:endParaRPr sz="2100">
              <a:latin typeface="Times New Roman"/>
              <a:cs typeface="Times New Roman"/>
            </a:endParaRPr>
          </a:p>
          <a:p>
            <a:pPr marL="1915795" marR="8255" lvl="2" indent="-300355" algn="just">
              <a:lnSpc>
                <a:spcPts val="2530"/>
              </a:lnSpc>
              <a:spcBef>
                <a:spcPts val="75"/>
              </a:spcBef>
              <a:buFont typeface="Arial"/>
              <a:buChar char="•"/>
              <a:tabLst>
                <a:tab pos="1916430" algn="l"/>
              </a:tabLst>
            </a:pPr>
            <a:r>
              <a:rPr sz="2100" spc="65" dirty="0">
                <a:latin typeface="Times New Roman"/>
                <a:cs typeface="Times New Roman"/>
              </a:rPr>
              <a:t>Ensuite, </a:t>
            </a:r>
            <a:r>
              <a:rPr sz="2100" spc="35" dirty="0">
                <a:latin typeface="Times New Roman"/>
                <a:cs typeface="Times New Roman"/>
              </a:rPr>
              <a:t>la </a:t>
            </a:r>
            <a:r>
              <a:rPr sz="2100" spc="55" dirty="0">
                <a:latin typeface="Times New Roman"/>
                <a:cs typeface="Times New Roman"/>
              </a:rPr>
              <a:t>valeur </a:t>
            </a:r>
            <a:r>
              <a:rPr sz="2100" spc="95" dirty="0">
                <a:latin typeface="Times New Roman"/>
                <a:cs typeface="Times New Roman"/>
              </a:rPr>
              <a:t>de </a:t>
            </a:r>
            <a:r>
              <a:rPr sz="2100" spc="105" dirty="0">
                <a:solidFill>
                  <a:srgbClr val="FF0000"/>
                </a:solidFill>
                <a:latin typeface="Times New Roman"/>
                <a:cs typeface="Times New Roman"/>
              </a:rPr>
              <a:t>compteur </a:t>
            </a:r>
            <a:r>
              <a:rPr sz="2100" spc="90" dirty="0">
                <a:latin typeface="Times New Roman"/>
                <a:cs typeface="Times New Roman"/>
              </a:rPr>
              <a:t>est </a:t>
            </a:r>
            <a:r>
              <a:rPr sz="2100" spc="95" dirty="0">
                <a:latin typeface="Times New Roman"/>
                <a:cs typeface="Times New Roman"/>
              </a:rPr>
              <a:t>incrémentée de </a:t>
            </a:r>
            <a:r>
              <a:rPr sz="2100" spc="35" dirty="0">
                <a:latin typeface="Times New Roman"/>
                <a:cs typeface="Times New Roman"/>
              </a:rPr>
              <a:t>la </a:t>
            </a:r>
            <a:r>
              <a:rPr sz="2100" spc="55" dirty="0">
                <a:latin typeface="Times New Roman"/>
                <a:cs typeface="Times New Roman"/>
              </a:rPr>
              <a:t>valeur </a:t>
            </a:r>
            <a:r>
              <a:rPr sz="2100" spc="130" dirty="0">
                <a:latin typeface="Times New Roman"/>
                <a:cs typeface="Times New Roman"/>
              </a:rPr>
              <a:t>du </a:t>
            </a:r>
            <a:r>
              <a:rPr sz="2100" spc="80" dirty="0">
                <a:latin typeface="Times New Roman"/>
                <a:cs typeface="Times New Roman"/>
              </a:rPr>
              <a:t>pas  </a:t>
            </a:r>
            <a:r>
              <a:rPr sz="2100" spc="25" dirty="0">
                <a:latin typeface="Times New Roman"/>
                <a:cs typeface="Times New Roman"/>
              </a:rPr>
              <a:t>si</a:t>
            </a:r>
            <a:r>
              <a:rPr sz="2100" spc="-35" dirty="0">
                <a:latin typeface="Times New Roman"/>
                <a:cs typeface="Times New Roman"/>
              </a:rPr>
              <a:t> </a:t>
            </a:r>
            <a:r>
              <a:rPr sz="2100" spc="75" dirty="0">
                <a:latin typeface="Times New Roman"/>
                <a:cs typeface="Times New Roman"/>
              </a:rPr>
              <a:t>pas</a:t>
            </a:r>
            <a:r>
              <a:rPr sz="2100" spc="-95" dirty="0">
                <a:latin typeface="Times New Roman"/>
                <a:cs typeface="Times New Roman"/>
              </a:rPr>
              <a:t> </a:t>
            </a:r>
            <a:r>
              <a:rPr sz="2100" spc="80" dirty="0">
                <a:latin typeface="Times New Roman"/>
                <a:cs typeface="Times New Roman"/>
              </a:rPr>
              <a:t>est</a:t>
            </a:r>
            <a:r>
              <a:rPr sz="2100" spc="-70" dirty="0">
                <a:latin typeface="Times New Roman"/>
                <a:cs typeface="Times New Roman"/>
              </a:rPr>
              <a:t> </a:t>
            </a:r>
            <a:r>
              <a:rPr sz="2100" spc="50" dirty="0">
                <a:latin typeface="Times New Roman"/>
                <a:cs typeface="Times New Roman"/>
              </a:rPr>
              <a:t>positif</a:t>
            </a:r>
            <a:r>
              <a:rPr sz="2100" spc="40" dirty="0">
                <a:latin typeface="Times New Roman"/>
                <a:cs typeface="Times New Roman"/>
              </a:rPr>
              <a:t> </a:t>
            </a:r>
            <a:r>
              <a:rPr sz="2100" spc="100" dirty="0">
                <a:latin typeface="Times New Roman"/>
                <a:cs typeface="Times New Roman"/>
              </a:rPr>
              <a:t>(ou</a:t>
            </a:r>
            <a:r>
              <a:rPr sz="2100" spc="-65" dirty="0">
                <a:latin typeface="Times New Roman"/>
                <a:cs typeface="Times New Roman"/>
              </a:rPr>
              <a:t> </a:t>
            </a:r>
            <a:r>
              <a:rPr sz="2100" spc="100" dirty="0">
                <a:latin typeface="Times New Roman"/>
                <a:cs typeface="Times New Roman"/>
              </a:rPr>
              <a:t>décrémenté</a:t>
            </a:r>
            <a:r>
              <a:rPr sz="2100" spc="-65" dirty="0">
                <a:latin typeface="Times New Roman"/>
                <a:cs typeface="Times New Roman"/>
              </a:rPr>
              <a:t> </a:t>
            </a:r>
            <a:r>
              <a:rPr sz="2100" spc="15" dirty="0">
                <a:latin typeface="Times New Roman"/>
                <a:cs typeface="Times New Roman"/>
              </a:rPr>
              <a:t>si</a:t>
            </a:r>
            <a:r>
              <a:rPr sz="2100" spc="-25" dirty="0">
                <a:latin typeface="Times New Roman"/>
                <a:cs typeface="Times New Roman"/>
              </a:rPr>
              <a:t> </a:t>
            </a:r>
            <a:r>
              <a:rPr sz="2100" spc="75" dirty="0">
                <a:solidFill>
                  <a:srgbClr val="FF0000"/>
                </a:solidFill>
                <a:latin typeface="Times New Roman"/>
                <a:cs typeface="Times New Roman"/>
              </a:rPr>
              <a:t>pas</a:t>
            </a:r>
            <a:r>
              <a:rPr sz="2100" spc="-95" dirty="0">
                <a:solidFill>
                  <a:srgbClr val="FF0000"/>
                </a:solidFill>
                <a:latin typeface="Times New Roman"/>
                <a:cs typeface="Times New Roman"/>
              </a:rPr>
              <a:t> </a:t>
            </a:r>
            <a:r>
              <a:rPr sz="2100" spc="90" dirty="0">
                <a:latin typeface="Times New Roman"/>
                <a:cs typeface="Times New Roman"/>
              </a:rPr>
              <a:t>est</a:t>
            </a:r>
            <a:r>
              <a:rPr sz="2100" spc="-50" dirty="0">
                <a:latin typeface="Times New Roman"/>
                <a:cs typeface="Times New Roman"/>
              </a:rPr>
              <a:t> </a:t>
            </a:r>
            <a:r>
              <a:rPr sz="2100" spc="90" dirty="0">
                <a:latin typeface="Times New Roman"/>
                <a:cs typeface="Times New Roman"/>
              </a:rPr>
              <a:t>négatif)</a:t>
            </a:r>
            <a:endParaRPr sz="2100">
              <a:latin typeface="Times New Roman"/>
              <a:cs typeface="Times New Roman"/>
            </a:endParaRPr>
          </a:p>
          <a:p>
            <a:pPr marL="1915795" marR="5715" lvl="2" indent="-300355" algn="just">
              <a:lnSpc>
                <a:spcPts val="2520"/>
              </a:lnSpc>
              <a:buFont typeface="Arial"/>
              <a:buChar char="•"/>
              <a:tabLst>
                <a:tab pos="1916430" algn="l"/>
              </a:tabLst>
            </a:pPr>
            <a:r>
              <a:rPr sz="2100" spc="175" dirty="0">
                <a:latin typeface="Times New Roman"/>
                <a:cs typeface="Times New Roman"/>
              </a:rPr>
              <a:t>On </a:t>
            </a:r>
            <a:r>
              <a:rPr sz="2100" spc="90" dirty="0">
                <a:latin typeface="Times New Roman"/>
                <a:cs typeface="Times New Roman"/>
              </a:rPr>
              <a:t>recommence </a:t>
            </a:r>
            <a:r>
              <a:rPr sz="2100" spc="15" dirty="0">
                <a:latin typeface="Times New Roman"/>
                <a:cs typeface="Times New Roman"/>
              </a:rPr>
              <a:t>l’étape </a:t>
            </a:r>
            <a:r>
              <a:rPr sz="2100" spc="-35" dirty="0">
                <a:latin typeface="Times New Roman"/>
                <a:cs typeface="Times New Roman"/>
              </a:rPr>
              <a:t>2 </a:t>
            </a:r>
            <a:r>
              <a:rPr sz="2100" spc="-50" dirty="0">
                <a:latin typeface="Times New Roman"/>
                <a:cs typeface="Times New Roman"/>
              </a:rPr>
              <a:t>: </a:t>
            </a:r>
            <a:r>
              <a:rPr sz="2100" spc="-5" dirty="0">
                <a:latin typeface="Times New Roman"/>
                <a:cs typeface="Times New Roman"/>
              </a:rPr>
              <a:t>La </a:t>
            </a:r>
            <a:r>
              <a:rPr sz="2100" spc="80" dirty="0">
                <a:latin typeface="Times New Roman"/>
                <a:cs typeface="Times New Roman"/>
              </a:rPr>
              <a:t>comparaison </a:t>
            </a:r>
            <a:r>
              <a:rPr sz="2100" spc="110" dirty="0">
                <a:latin typeface="Times New Roman"/>
                <a:cs typeface="Times New Roman"/>
              </a:rPr>
              <a:t>entre </a:t>
            </a:r>
            <a:r>
              <a:rPr sz="2100" spc="105" dirty="0">
                <a:latin typeface="Times New Roman"/>
                <a:cs typeface="Times New Roman"/>
              </a:rPr>
              <a:t>compteur </a:t>
            </a:r>
            <a:r>
              <a:rPr sz="2100" spc="114" dirty="0">
                <a:latin typeface="Times New Roman"/>
                <a:cs typeface="Times New Roman"/>
              </a:rPr>
              <a:t>et  </a:t>
            </a:r>
            <a:r>
              <a:rPr sz="2100" spc="55" dirty="0">
                <a:latin typeface="Times New Roman"/>
                <a:cs typeface="Times New Roman"/>
              </a:rPr>
              <a:t>finale</a:t>
            </a:r>
            <a:r>
              <a:rPr sz="2100" spc="-110"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85" dirty="0">
                <a:latin typeface="Times New Roman"/>
                <a:cs typeface="Times New Roman"/>
              </a:rPr>
              <a:t>nouveau</a:t>
            </a:r>
            <a:r>
              <a:rPr sz="2100" spc="-85" dirty="0">
                <a:latin typeface="Times New Roman"/>
                <a:cs typeface="Times New Roman"/>
              </a:rPr>
              <a:t> </a:t>
            </a:r>
            <a:r>
              <a:rPr sz="2100" spc="50" dirty="0">
                <a:latin typeface="Times New Roman"/>
                <a:cs typeface="Times New Roman"/>
              </a:rPr>
              <a:t>effectuée,</a:t>
            </a:r>
            <a:r>
              <a:rPr sz="2100" spc="-55" dirty="0">
                <a:latin typeface="Times New Roman"/>
                <a:cs typeface="Times New Roman"/>
              </a:rPr>
              <a:t> </a:t>
            </a:r>
            <a:r>
              <a:rPr sz="2100" spc="114" dirty="0">
                <a:latin typeface="Times New Roman"/>
                <a:cs typeface="Times New Roman"/>
              </a:rPr>
              <a:t>et</a:t>
            </a:r>
            <a:r>
              <a:rPr sz="2100" spc="-95" dirty="0">
                <a:latin typeface="Times New Roman"/>
                <a:cs typeface="Times New Roman"/>
              </a:rPr>
              <a:t> </a:t>
            </a:r>
            <a:r>
              <a:rPr sz="2100" spc="55" dirty="0">
                <a:latin typeface="Times New Roman"/>
                <a:cs typeface="Times New Roman"/>
              </a:rPr>
              <a:t>ainsi</a:t>
            </a:r>
            <a:r>
              <a:rPr sz="2100" spc="-50" dirty="0">
                <a:latin typeface="Times New Roman"/>
                <a:cs typeface="Times New Roman"/>
              </a:rPr>
              <a:t> </a:t>
            </a:r>
            <a:r>
              <a:rPr sz="2100" spc="95" dirty="0">
                <a:latin typeface="Times New Roman"/>
                <a:cs typeface="Times New Roman"/>
              </a:rPr>
              <a:t>de</a:t>
            </a:r>
            <a:r>
              <a:rPr sz="2100" spc="-65" dirty="0">
                <a:latin typeface="Times New Roman"/>
                <a:cs typeface="Times New Roman"/>
              </a:rPr>
              <a:t> </a:t>
            </a:r>
            <a:r>
              <a:rPr sz="2100" spc="75" dirty="0">
                <a:latin typeface="Times New Roman"/>
                <a:cs typeface="Times New Roman"/>
              </a:rPr>
              <a:t>suite</a:t>
            </a:r>
            <a:r>
              <a:rPr sz="2100" spc="-65" dirty="0">
                <a:latin typeface="Times New Roman"/>
                <a:cs typeface="Times New Roman"/>
              </a:rPr>
              <a:t> </a:t>
            </a:r>
            <a:r>
              <a:rPr sz="2100" spc="-290" dirty="0">
                <a:latin typeface="Times New Roman"/>
                <a:cs typeface="Times New Roman"/>
              </a:rPr>
              <a:t>….</a:t>
            </a:r>
            <a:endParaRPr sz="2100">
              <a:latin typeface="Times New Roman"/>
              <a:cs typeface="Times New Roman"/>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298145" y="1518867"/>
            <a:ext cx="10094595" cy="4755148"/>
          </a:xfrm>
          <a:prstGeom prst="rect">
            <a:avLst/>
          </a:prstGeom>
        </p:spPr>
        <p:txBody>
          <a:bodyPr vert="horz" wrap="square" lIns="0" tIns="12700" rIns="0" bIns="0" rtlCol="0">
            <a:spAutoFit/>
          </a:bodyPr>
          <a:lstStyle/>
          <a:p>
            <a:pPr marL="896619">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a:t>
            </a:r>
            <a:r>
              <a:rPr sz="2100" spc="114" dirty="0">
                <a:latin typeface="Times New Roman"/>
                <a:cs typeface="Times New Roman"/>
              </a:rPr>
              <a:t> </a:t>
            </a:r>
            <a:r>
              <a:rPr sz="2100" b="1" spc="50" dirty="0">
                <a:latin typeface="Times New Roman"/>
                <a:cs typeface="Times New Roman"/>
              </a:rPr>
              <a:t>POUR</a:t>
            </a:r>
            <a:endParaRPr sz="2100" dirty="0">
              <a:latin typeface="Times New Roman"/>
              <a:cs typeface="Times New Roman"/>
            </a:endParaRPr>
          </a:p>
          <a:p>
            <a:pPr>
              <a:lnSpc>
                <a:spcPct val="100000"/>
              </a:lnSpc>
              <a:spcBef>
                <a:spcPts val="50"/>
              </a:spcBef>
            </a:pPr>
            <a:endParaRPr sz="2950" dirty="0">
              <a:latin typeface="Times New Roman"/>
              <a:cs typeface="Times New Roman"/>
            </a:endParaRPr>
          </a:p>
          <a:p>
            <a:pPr marL="12700">
              <a:lnSpc>
                <a:spcPct val="100000"/>
              </a:lnSpc>
            </a:pPr>
            <a:r>
              <a:rPr sz="2100" b="1" spc="50" dirty="0">
                <a:latin typeface="Times New Roman"/>
                <a:cs typeface="Times New Roman"/>
              </a:rPr>
              <a:t>Exercice </a:t>
            </a:r>
            <a:r>
              <a:rPr sz="2100" b="1" spc="-285" dirty="0">
                <a:latin typeface="Times New Roman"/>
                <a:cs typeface="Times New Roman"/>
              </a:rPr>
              <a:t>1</a:t>
            </a:r>
            <a:r>
              <a:rPr sz="2100" b="1" spc="-130"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a:lnSpc>
                <a:spcPct val="100000"/>
              </a:lnSpc>
            </a:pPr>
            <a:endParaRPr sz="2200" dirty="0">
              <a:latin typeface="Times New Roman"/>
              <a:cs typeface="Times New Roman"/>
            </a:endParaRPr>
          </a:p>
          <a:p>
            <a:pPr marL="12700">
              <a:lnSpc>
                <a:spcPct val="100000"/>
              </a:lnSpc>
              <a:spcBef>
                <a:spcPts val="5"/>
              </a:spcBef>
            </a:pPr>
            <a:r>
              <a:rPr sz="2100" spc="35" dirty="0">
                <a:latin typeface="Times New Roman"/>
                <a:cs typeface="Times New Roman"/>
              </a:rPr>
              <a:t>Ecrire</a:t>
            </a:r>
            <a:r>
              <a:rPr sz="2100" spc="-40" dirty="0">
                <a:latin typeface="Times New Roman"/>
                <a:cs typeface="Times New Roman"/>
              </a:rPr>
              <a:t> </a:t>
            </a:r>
            <a:r>
              <a:rPr sz="2100" spc="70" dirty="0">
                <a:latin typeface="Times New Roman"/>
                <a:cs typeface="Times New Roman"/>
              </a:rPr>
              <a:t>l'algorithme</a:t>
            </a:r>
            <a:r>
              <a:rPr sz="2100" spc="-85" dirty="0">
                <a:latin typeface="Times New Roman"/>
                <a:cs typeface="Times New Roman"/>
              </a:rPr>
              <a:t> </a:t>
            </a:r>
            <a:r>
              <a:rPr sz="2100" spc="125" dirty="0">
                <a:latin typeface="Times New Roman"/>
                <a:cs typeface="Times New Roman"/>
              </a:rPr>
              <a:t>permettant</a:t>
            </a:r>
            <a:r>
              <a:rPr sz="2100" spc="-90" dirty="0">
                <a:latin typeface="Times New Roman"/>
                <a:cs typeface="Times New Roman"/>
              </a:rPr>
              <a:t> </a:t>
            </a:r>
            <a:r>
              <a:rPr sz="2100" spc="55" dirty="0">
                <a:latin typeface="Times New Roman"/>
                <a:cs typeface="Times New Roman"/>
              </a:rPr>
              <a:t>d'afficher</a:t>
            </a:r>
            <a:r>
              <a:rPr sz="2100" spc="-70" dirty="0">
                <a:latin typeface="Times New Roman"/>
                <a:cs typeface="Times New Roman"/>
              </a:rPr>
              <a:t> </a:t>
            </a:r>
            <a:r>
              <a:rPr sz="2100" spc="35" dirty="0">
                <a:latin typeface="Times New Roman"/>
                <a:cs typeface="Times New Roman"/>
              </a:rPr>
              <a:t>la</a:t>
            </a:r>
            <a:r>
              <a:rPr sz="2100" spc="-60" dirty="0">
                <a:latin typeface="Times New Roman"/>
                <a:cs typeface="Times New Roman"/>
              </a:rPr>
              <a:t> </a:t>
            </a:r>
            <a:r>
              <a:rPr sz="2100" spc="85" dirty="0">
                <a:latin typeface="Times New Roman"/>
                <a:cs typeface="Times New Roman"/>
              </a:rPr>
              <a:t>table</a:t>
            </a:r>
            <a:r>
              <a:rPr sz="2100" spc="-105"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80" dirty="0">
                <a:latin typeface="Times New Roman"/>
                <a:cs typeface="Times New Roman"/>
              </a:rPr>
              <a:t>multiplication</a:t>
            </a:r>
            <a:r>
              <a:rPr sz="2100" spc="-7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55" dirty="0">
                <a:latin typeface="Times New Roman"/>
                <a:cs typeface="Times New Roman"/>
              </a:rPr>
              <a:t>9.</a:t>
            </a:r>
            <a:endParaRPr sz="2100" dirty="0">
              <a:latin typeface="Times New Roman"/>
              <a:cs typeface="Times New Roman"/>
            </a:endParaRPr>
          </a:p>
          <a:p>
            <a:pPr>
              <a:lnSpc>
                <a:spcPct val="100000"/>
              </a:lnSpc>
            </a:pPr>
            <a:endParaRPr sz="2200" dirty="0">
              <a:latin typeface="Times New Roman"/>
              <a:cs typeface="Times New Roman"/>
            </a:endParaRPr>
          </a:p>
          <a:p>
            <a:pPr marL="12700">
              <a:lnSpc>
                <a:spcPct val="100000"/>
              </a:lnSpc>
            </a:pPr>
            <a:r>
              <a:rPr sz="2100" b="1" spc="50" dirty="0">
                <a:latin typeface="Times New Roman"/>
                <a:cs typeface="Times New Roman"/>
              </a:rPr>
              <a:t>Exercice </a:t>
            </a:r>
            <a:r>
              <a:rPr sz="2100" b="1" spc="-35" dirty="0">
                <a:latin typeface="Times New Roman"/>
                <a:cs typeface="Times New Roman"/>
              </a:rPr>
              <a:t>2</a:t>
            </a:r>
            <a:r>
              <a:rPr sz="2100" b="1" spc="-130"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a:lnSpc>
                <a:spcPct val="100000"/>
              </a:lnSpc>
            </a:pPr>
            <a:endParaRPr sz="2200" dirty="0">
              <a:latin typeface="Times New Roman"/>
              <a:cs typeface="Times New Roman"/>
            </a:endParaRPr>
          </a:p>
          <a:p>
            <a:pPr marL="12700">
              <a:lnSpc>
                <a:spcPct val="100000"/>
              </a:lnSpc>
            </a:pPr>
            <a:r>
              <a:rPr sz="2100" spc="35" dirty="0">
                <a:latin typeface="Times New Roman"/>
                <a:cs typeface="Times New Roman"/>
              </a:rPr>
              <a:t>Ecrire</a:t>
            </a:r>
            <a:r>
              <a:rPr sz="2100" spc="-35" dirty="0">
                <a:latin typeface="Times New Roman"/>
                <a:cs typeface="Times New Roman"/>
              </a:rPr>
              <a:t> </a:t>
            </a:r>
            <a:r>
              <a:rPr sz="2100" spc="70" dirty="0">
                <a:latin typeface="Times New Roman"/>
                <a:cs typeface="Times New Roman"/>
              </a:rPr>
              <a:t>l'algorithme</a:t>
            </a:r>
            <a:r>
              <a:rPr sz="2100" spc="-100" dirty="0">
                <a:latin typeface="Times New Roman"/>
                <a:cs typeface="Times New Roman"/>
              </a:rPr>
              <a:t> </a:t>
            </a:r>
            <a:r>
              <a:rPr sz="2100" spc="90" dirty="0">
                <a:latin typeface="Times New Roman"/>
                <a:cs typeface="Times New Roman"/>
              </a:rPr>
              <a:t>qui</a:t>
            </a:r>
            <a:r>
              <a:rPr sz="2100" spc="-40" dirty="0">
                <a:latin typeface="Times New Roman"/>
                <a:cs typeface="Times New Roman"/>
              </a:rPr>
              <a:t> </a:t>
            </a:r>
            <a:r>
              <a:rPr sz="2100" spc="114" dirty="0">
                <a:latin typeface="Times New Roman"/>
                <a:cs typeface="Times New Roman"/>
              </a:rPr>
              <a:t>permet</a:t>
            </a:r>
            <a:r>
              <a:rPr sz="2100" spc="-90" dirty="0">
                <a:latin typeface="Times New Roman"/>
                <a:cs typeface="Times New Roman"/>
              </a:rPr>
              <a:t> </a:t>
            </a:r>
            <a:r>
              <a:rPr sz="2100" spc="55" dirty="0">
                <a:latin typeface="Times New Roman"/>
                <a:cs typeface="Times New Roman"/>
              </a:rPr>
              <a:t>d'afficher</a:t>
            </a:r>
            <a:r>
              <a:rPr sz="2100" spc="-90" dirty="0">
                <a:latin typeface="Times New Roman"/>
                <a:cs typeface="Times New Roman"/>
              </a:rPr>
              <a:t> </a:t>
            </a:r>
            <a:r>
              <a:rPr sz="2100" spc="95" dirty="0">
                <a:latin typeface="Times New Roman"/>
                <a:cs typeface="Times New Roman"/>
              </a:rPr>
              <a:t>tous</a:t>
            </a:r>
            <a:r>
              <a:rPr sz="2100" spc="-25" dirty="0">
                <a:latin typeface="Times New Roman"/>
                <a:cs typeface="Times New Roman"/>
              </a:rPr>
              <a:t> </a:t>
            </a:r>
            <a:r>
              <a:rPr sz="2100" spc="35" dirty="0">
                <a:latin typeface="Times New Roman"/>
                <a:cs typeface="Times New Roman"/>
              </a:rPr>
              <a:t>les</a:t>
            </a:r>
            <a:r>
              <a:rPr sz="2100" spc="-30" dirty="0">
                <a:latin typeface="Times New Roman"/>
                <a:cs typeface="Times New Roman"/>
              </a:rPr>
              <a:t> </a:t>
            </a:r>
            <a:r>
              <a:rPr sz="2100" spc="105" dirty="0">
                <a:latin typeface="Times New Roman"/>
                <a:cs typeface="Times New Roman"/>
              </a:rPr>
              <a:t>nombres</a:t>
            </a:r>
            <a:r>
              <a:rPr sz="2100" spc="-45" dirty="0">
                <a:latin typeface="Times New Roman"/>
                <a:cs typeface="Times New Roman"/>
              </a:rPr>
              <a:t> </a:t>
            </a:r>
            <a:r>
              <a:rPr sz="2100" spc="70" dirty="0">
                <a:latin typeface="Times New Roman"/>
                <a:cs typeface="Times New Roman"/>
              </a:rPr>
              <a:t>pairs</a:t>
            </a:r>
            <a:r>
              <a:rPr sz="2100" spc="-90" dirty="0">
                <a:latin typeface="Times New Roman"/>
                <a:cs typeface="Times New Roman"/>
              </a:rPr>
              <a:t> </a:t>
            </a:r>
            <a:r>
              <a:rPr sz="2100" spc="85" dirty="0">
                <a:latin typeface="Times New Roman"/>
                <a:cs typeface="Times New Roman"/>
              </a:rPr>
              <a:t>qui</a:t>
            </a:r>
            <a:r>
              <a:rPr sz="2100" spc="-45" dirty="0">
                <a:latin typeface="Times New Roman"/>
                <a:cs typeface="Times New Roman"/>
              </a:rPr>
              <a:t> </a:t>
            </a:r>
            <a:r>
              <a:rPr sz="2100" spc="70" dirty="0">
                <a:latin typeface="Times New Roman"/>
                <a:cs typeface="Times New Roman"/>
              </a:rPr>
              <a:t>existent</a:t>
            </a:r>
            <a:r>
              <a:rPr sz="2100" spc="-85" dirty="0">
                <a:latin typeface="Times New Roman"/>
                <a:cs typeface="Times New Roman"/>
              </a:rPr>
              <a:t> </a:t>
            </a:r>
            <a:r>
              <a:rPr sz="2100" spc="105" dirty="0">
                <a:latin typeface="Times New Roman"/>
                <a:cs typeface="Times New Roman"/>
              </a:rPr>
              <a:t>entre</a:t>
            </a:r>
            <a:r>
              <a:rPr sz="2100" spc="-35" dirty="0">
                <a:latin typeface="Times New Roman"/>
                <a:cs typeface="Times New Roman"/>
              </a:rPr>
              <a:t> </a:t>
            </a:r>
            <a:r>
              <a:rPr sz="2100" spc="-395" dirty="0">
                <a:latin typeface="Times New Roman"/>
                <a:cs typeface="Times New Roman"/>
              </a:rPr>
              <a:t>1</a:t>
            </a:r>
            <a:r>
              <a:rPr sz="2100" spc="-280" dirty="0">
                <a:latin typeface="Times New Roman"/>
                <a:cs typeface="Times New Roman"/>
              </a:rPr>
              <a:t> </a:t>
            </a:r>
            <a:r>
              <a:rPr sz="2100" spc="114" dirty="0">
                <a:latin typeface="Times New Roman"/>
                <a:cs typeface="Times New Roman"/>
              </a:rPr>
              <a:t>et</a:t>
            </a:r>
            <a:r>
              <a:rPr sz="2100" spc="-65" dirty="0">
                <a:latin typeface="Times New Roman"/>
                <a:cs typeface="Times New Roman"/>
              </a:rPr>
              <a:t> </a:t>
            </a:r>
            <a:r>
              <a:rPr sz="2100" spc="-100" dirty="0">
                <a:latin typeface="Times New Roman"/>
                <a:cs typeface="Times New Roman"/>
              </a:rPr>
              <a:t>10.</a:t>
            </a:r>
            <a:endParaRPr sz="2100" dirty="0">
              <a:latin typeface="Times New Roman"/>
              <a:cs typeface="Times New Roman"/>
            </a:endParaRPr>
          </a:p>
          <a:p>
            <a:pPr>
              <a:lnSpc>
                <a:spcPct val="100000"/>
              </a:lnSpc>
              <a:spcBef>
                <a:spcPts val="50"/>
              </a:spcBef>
            </a:pPr>
            <a:endParaRPr sz="2150" dirty="0">
              <a:latin typeface="Times New Roman"/>
              <a:cs typeface="Times New Roman"/>
            </a:endParaRPr>
          </a:p>
          <a:p>
            <a:pPr marL="12700">
              <a:lnSpc>
                <a:spcPct val="100000"/>
              </a:lnSpc>
            </a:pPr>
            <a:r>
              <a:rPr sz="2100" b="1" spc="50" dirty="0">
                <a:latin typeface="Times New Roman"/>
                <a:cs typeface="Times New Roman"/>
              </a:rPr>
              <a:t>Exercice </a:t>
            </a:r>
            <a:r>
              <a:rPr sz="2100" b="1" spc="-95" dirty="0">
                <a:latin typeface="Times New Roman"/>
                <a:cs typeface="Times New Roman"/>
              </a:rPr>
              <a:t>3</a:t>
            </a:r>
            <a:r>
              <a:rPr sz="2100" b="1" spc="-110"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a:lnSpc>
                <a:spcPct val="100000"/>
              </a:lnSpc>
              <a:spcBef>
                <a:spcPts val="45"/>
              </a:spcBef>
            </a:pPr>
            <a:endParaRPr sz="2150" dirty="0">
              <a:latin typeface="Times New Roman"/>
              <a:cs typeface="Times New Roman"/>
            </a:endParaRPr>
          </a:p>
          <a:p>
            <a:pPr marL="12700" marR="5080">
              <a:lnSpc>
                <a:spcPct val="100499"/>
              </a:lnSpc>
              <a:spcBef>
                <a:spcPts val="5"/>
              </a:spcBef>
            </a:pPr>
            <a:r>
              <a:rPr sz="2100" spc="35" dirty="0">
                <a:latin typeface="Times New Roman"/>
                <a:cs typeface="Times New Roman"/>
              </a:rPr>
              <a:t>Ecrire </a:t>
            </a:r>
            <a:r>
              <a:rPr sz="2100" spc="70" dirty="0">
                <a:latin typeface="Times New Roman"/>
                <a:cs typeface="Times New Roman"/>
              </a:rPr>
              <a:t>l'algorithme </a:t>
            </a:r>
            <a:r>
              <a:rPr sz="2100" spc="90" dirty="0">
                <a:latin typeface="Times New Roman"/>
                <a:cs typeface="Times New Roman"/>
              </a:rPr>
              <a:t>qui </a:t>
            </a:r>
            <a:r>
              <a:rPr sz="2100" spc="114" dirty="0">
                <a:latin typeface="Times New Roman"/>
                <a:cs typeface="Times New Roman"/>
              </a:rPr>
              <a:t>permet </a:t>
            </a:r>
            <a:r>
              <a:rPr sz="2100" spc="55" dirty="0">
                <a:latin typeface="Times New Roman"/>
                <a:cs typeface="Times New Roman"/>
              </a:rPr>
              <a:t>d'afficher </a:t>
            </a:r>
            <a:r>
              <a:rPr sz="2100" spc="95" dirty="0">
                <a:latin typeface="Times New Roman"/>
                <a:cs typeface="Times New Roman"/>
              </a:rPr>
              <a:t>tous </a:t>
            </a:r>
            <a:r>
              <a:rPr sz="2100" spc="35" dirty="0">
                <a:latin typeface="Times New Roman"/>
                <a:cs typeface="Times New Roman"/>
              </a:rPr>
              <a:t>les </a:t>
            </a:r>
            <a:r>
              <a:rPr sz="2100" spc="105" dirty="0">
                <a:latin typeface="Times New Roman"/>
                <a:cs typeface="Times New Roman"/>
              </a:rPr>
              <a:t>nombres </a:t>
            </a:r>
            <a:r>
              <a:rPr sz="2100" spc="70" dirty="0">
                <a:latin typeface="Times New Roman"/>
                <a:cs typeface="Times New Roman"/>
              </a:rPr>
              <a:t>impairs </a:t>
            </a:r>
            <a:r>
              <a:rPr sz="2100" spc="105" dirty="0">
                <a:latin typeface="Times New Roman"/>
                <a:cs typeface="Times New Roman"/>
              </a:rPr>
              <a:t>entre </a:t>
            </a:r>
            <a:r>
              <a:rPr sz="2100" spc="15" dirty="0">
                <a:latin typeface="Times New Roman"/>
                <a:cs typeface="Times New Roman"/>
              </a:rPr>
              <a:t>50 </a:t>
            </a:r>
            <a:r>
              <a:rPr sz="2100" spc="114" dirty="0">
                <a:latin typeface="Times New Roman"/>
                <a:cs typeface="Times New Roman"/>
              </a:rPr>
              <a:t>et </a:t>
            </a:r>
            <a:r>
              <a:rPr sz="2100" spc="-85" dirty="0">
                <a:latin typeface="Times New Roman"/>
                <a:cs typeface="Times New Roman"/>
              </a:rPr>
              <a:t>100 </a:t>
            </a:r>
            <a:r>
              <a:rPr sz="2100" spc="105" dirty="0">
                <a:latin typeface="Times New Roman"/>
                <a:cs typeface="Times New Roman"/>
              </a:rPr>
              <a:t>dans  </a:t>
            </a:r>
            <a:r>
              <a:rPr sz="2100" spc="65" dirty="0">
                <a:latin typeface="Times New Roman"/>
                <a:cs typeface="Times New Roman"/>
              </a:rPr>
              <a:t>l'ordre</a:t>
            </a:r>
            <a:r>
              <a:rPr sz="2100" spc="-70" dirty="0">
                <a:latin typeface="Times New Roman"/>
                <a:cs typeface="Times New Roman"/>
              </a:rPr>
              <a:t> </a:t>
            </a:r>
            <a:r>
              <a:rPr sz="2100" spc="70" dirty="0">
                <a:latin typeface="Times New Roman"/>
                <a:cs typeface="Times New Roman"/>
              </a:rPr>
              <a:t>décroissant.</a:t>
            </a:r>
            <a:endParaRPr sz="2100" dirty="0">
              <a:latin typeface="Times New Roman"/>
              <a:cs typeface="Times New Roman"/>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298145" y="1518867"/>
            <a:ext cx="10100310" cy="5126355"/>
          </a:xfrm>
          <a:prstGeom prst="rect">
            <a:avLst/>
          </a:prstGeom>
        </p:spPr>
        <p:txBody>
          <a:bodyPr vert="horz" wrap="square" lIns="0" tIns="12700" rIns="0" bIns="0" rtlCol="0">
            <a:spAutoFit/>
          </a:bodyPr>
          <a:lstStyle/>
          <a:p>
            <a:pPr marL="896619">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 </a:t>
            </a:r>
            <a:r>
              <a:rPr sz="2100" b="1" spc="-90" dirty="0">
                <a:latin typeface="Times New Roman"/>
                <a:cs typeface="Times New Roman"/>
              </a:rPr>
              <a:t>REPETER</a:t>
            </a:r>
            <a:r>
              <a:rPr sz="2100" b="1" spc="200" dirty="0">
                <a:latin typeface="Times New Roman"/>
                <a:cs typeface="Times New Roman"/>
              </a:rPr>
              <a:t> </a:t>
            </a:r>
            <a:r>
              <a:rPr sz="2100" b="1" spc="-525" dirty="0">
                <a:latin typeface="Times New Roman"/>
                <a:cs typeface="Times New Roman"/>
              </a:rPr>
              <a:t>…</a:t>
            </a:r>
            <a:r>
              <a:rPr sz="2100" b="1" spc="-80" dirty="0">
                <a:latin typeface="Times New Roman"/>
                <a:cs typeface="Times New Roman"/>
              </a:rPr>
              <a:t>JUSQU’A</a:t>
            </a:r>
            <a:endParaRPr sz="2100">
              <a:latin typeface="Times New Roman"/>
              <a:cs typeface="Times New Roman"/>
            </a:endParaRPr>
          </a:p>
          <a:p>
            <a:pPr>
              <a:lnSpc>
                <a:spcPct val="100000"/>
              </a:lnSpc>
              <a:spcBef>
                <a:spcPts val="45"/>
              </a:spcBef>
            </a:pPr>
            <a:endParaRPr sz="1950">
              <a:latin typeface="Times New Roman"/>
              <a:cs typeface="Times New Roman"/>
            </a:endParaRPr>
          </a:p>
          <a:p>
            <a:pPr marL="12700" marR="5080" algn="just">
              <a:lnSpc>
                <a:spcPct val="100499"/>
              </a:lnSpc>
              <a:spcBef>
                <a:spcPts val="5"/>
              </a:spcBef>
            </a:pPr>
            <a:r>
              <a:rPr sz="2100" spc="-5" dirty="0">
                <a:latin typeface="Times New Roman"/>
                <a:cs typeface="Times New Roman"/>
              </a:rPr>
              <a:t>La</a:t>
            </a:r>
            <a:r>
              <a:rPr sz="2100" spc="45" dirty="0">
                <a:latin typeface="Times New Roman"/>
                <a:cs typeface="Times New Roman"/>
              </a:rPr>
              <a:t> </a:t>
            </a:r>
            <a:r>
              <a:rPr sz="2100" spc="75" dirty="0">
                <a:latin typeface="Times New Roman"/>
                <a:cs typeface="Times New Roman"/>
              </a:rPr>
              <a:t>boucle</a:t>
            </a:r>
            <a:r>
              <a:rPr sz="2100" spc="45" dirty="0">
                <a:latin typeface="Times New Roman"/>
                <a:cs typeface="Times New Roman"/>
              </a:rPr>
              <a:t> </a:t>
            </a:r>
            <a:r>
              <a:rPr sz="2100" b="1" spc="95" dirty="0">
                <a:latin typeface="Times New Roman"/>
                <a:cs typeface="Times New Roman"/>
              </a:rPr>
              <a:t>Répéter</a:t>
            </a:r>
            <a:r>
              <a:rPr sz="2100" b="1" spc="10" dirty="0">
                <a:latin typeface="Times New Roman"/>
                <a:cs typeface="Times New Roman"/>
              </a:rPr>
              <a:t> </a:t>
            </a:r>
            <a:r>
              <a:rPr sz="2100" spc="114" dirty="0">
                <a:latin typeface="Times New Roman"/>
                <a:cs typeface="Times New Roman"/>
              </a:rPr>
              <a:t>et</a:t>
            </a:r>
            <a:r>
              <a:rPr sz="2100" spc="45" dirty="0">
                <a:latin typeface="Times New Roman"/>
                <a:cs typeface="Times New Roman"/>
              </a:rPr>
              <a:t> </a:t>
            </a:r>
            <a:r>
              <a:rPr sz="2100" spc="135" dirty="0">
                <a:latin typeface="Times New Roman"/>
                <a:cs typeface="Times New Roman"/>
              </a:rPr>
              <a:t>une</a:t>
            </a:r>
            <a:r>
              <a:rPr sz="2100" spc="25" dirty="0">
                <a:latin typeface="Times New Roman"/>
                <a:cs typeface="Times New Roman"/>
              </a:rPr>
              <a:t> </a:t>
            </a:r>
            <a:r>
              <a:rPr sz="2100" spc="100" dirty="0">
                <a:latin typeface="Times New Roman"/>
                <a:cs typeface="Times New Roman"/>
              </a:rPr>
              <a:t>structure</a:t>
            </a:r>
            <a:r>
              <a:rPr sz="2100" spc="50" dirty="0">
                <a:latin typeface="Times New Roman"/>
                <a:cs typeface="Times New Roman"/>
              </a:rPr>
              <a:t> itérative </a:t>
            </a:r>
            <a:r>
              <a:rPr sz="2100" spc="85" dirty="0">
                <a:latin typeface="Times New Roman"/>
                <a:cs typeface="Times New Roman"/>
              </a:rPr>
              <a:t>qui </a:t>
            </a:r>
            <a:r>
              <a:rPr sz="2100" spc="114" dirty="0">
                <a:latin typeface="Times New Roman"/>
                <a:cs typeface="Times New Roman"/>
              </a:rPr>
              <a:t>permet</a:t>
            </a:r>
            <a:r>
              <a:rPr sz="2100" spc="45" dirty="0">
                <a:latin typeface="Times New Roman"/>
                <a:cs typeface="Times New Roman"/>
              </a:rPr>
              <a:t> </a:t>
            </a:r>
            <a:r>
              <a:rPr sz="2100" spc="110" dirty="0">
                <a:latin typeface="Times New Roman"/>
                <a:cs typeface="Times New Roman"/>
              </a:rPr>
              <a:t>de</a:t>
            </a:r>
            <a:r>
              <a:rPr sz="2100" spc="30" dirty="0">
                <a:latin typeface="Times New Roman"/>
                <a:cs typeface="Times New Roman"/>
              </a:rPr>
              <a:t> </a:t>
            </a:r>
            <a:r>
              <a:rPr sz="2100" spc="90" dirty="0">
                <a:latin typeface="Times New Roman"/>
                <a:cs typeface="Times New Roman"/>
              </a:rPr>
              <a:t>répéter</a:t>
            </a:r>
            <a:r>
              <a:rPr sz="2100" spc="15" dirty="0">
                <a:latin typeface="Times New Roman"/>
                <a:cs typeface="Times New Roman"/>
              </a:rPr>
              <a:t> </a:t>
            </a:r>
            <a:r>
              <a:rPr sz="2100" spc="35" dirty="0">
                <a:latin typeface="Times New Roman"/>
                <a:cs typeface="Times New Roman"/>
              </a:rPr>
              <a:t>le</a:t>
            </a:r>
            <a:r>
              <a:rPr sz="2100" spc="50" dirty="0">
                <a:latin typeface="Times New Roman"/>
                <a:cs typeface="Times New Roman"/>
              </a:rPr>
              <a:t> </a:t>
            </a:r>
            <a:r>
              <a:rPr sz="2100" spc="125" dirty="0">
                <a:latin typeface="Times New Roman"/>
                <a:cs typeface="Times New Roman"/>
              </a:rPr>
              <a:t>même</a:t>
            </a:r>
            <a:r>
              <a:rPr sz="2100" spc="50" dirty="0">
                <a:latin typeface="Times New Roman"/>
                <a:cs typeface="Times New Roman"/>
              </a:rPr>
              <a:t> </a:t>
            </a:r>
            <a:r>
              <a:rPr sz="2100" spc="105" dirty="0">
                <a:latin typeface="Times New Roman"/>
                <a:cs typeface="Times New Roman"/>
              </a:rPr>
              <a:t>traitement  </a:t>
            </a:r>
            <a:r>
              <a:rPr sz="2100" spc="75" dirty="0">
                <a:latin typeface="Times New Roman"/>
                <a:cs typeface="Times New Roman"/>
              </a:rPr>
              <a:t>plusieurs</a:t>
            </a:r>
            <a:r>
              <a:rPr sz="2100" spc="-60" dirty="0">
                <a:latin typeface="Times New Roman"/>
                <a:cs typeface="Times New Roman"/>
              </a:rPr>
              <a:t> </a:t>
            </a:r>
            <a:r>
              <a:rPr sz="2100" spc="15" dirty="0">
                <a:latin typeface="Times New Roman"/>
                <a:cs typeface="Times New Roman"/>
              </a:rPr>
              <a:t>fois</a:t>
            </a:r>
            <a:r>
              <a:rPr sz="2100" spc="-114" dirty="0">
                <a:latin typeface="Times New Roman"/>
                <a:cs typeface="Times New Roman"/>
              </a:rPr>
              <a:t> </a:t>
            </a:r>
            <a:r>
              <a:rPr sz="2100" spc="105" dirty="0">
                <a:latin typeface="Times New Roman"/>
                <a:cs typeface="Times New Roman"/>
              </a:rPr>
              <a:t>dans</a:t>
            </a:r>
            <a:r>
              <a:rPr sz="2100" spc="-55" dirty="0">
                <a:latin typeface="Times New Roman"/>
                <a:cs typeface="Times New Roman"/>
              </a:rPr>
              <a:t> </a:t>
            </a:r>
            <a:r>
              <a:rPr sz="2100" spc="155" dirty="0">
                <a:latin typeface="Times New Roman"/>
                <a:cs typeface="Times New Roman"/>
              </a:rPr>
              <a:t>un</a:t>
            </a:r>
            <a:r>
              <a:rPr sz="2100" spc="-70" dirty="0">
                <a:latin typeface="Times New Roman"/>
                <a:cs typeface="Times New Roman"/>
              </a:rPr>
              <a:t> </a:t>
            </a:r>
            <a:r>
              <a:rPr sz="2100" spc="80" dirty="0">
                <a:latin typeface="Times New Roman"/>
                <a:cs typeface="Times New Roman"/>
              </a:rPr>
              <a:t>algorithme</a:t>
            </a:r>
            <a:r>
              <a:rPr sz="2100" spc="-40" dirty="0">
                <a:latin typeface="Times New Roman"/>
                <a:cs typeface="Times New Roman"/>
              </a:rPr>
              <a:t> </a:t>
            </a:r>
            <a:r>
              <a:rPr sz="2100" spc="105" dirty="0">
                <a:latin typeface="Times New Roman"/>
                <a:cs typeface="Times New Roman"/>
              </a:rPr>
              <a:t>(ou</a:t>
            </a:r>
            <a:r>
              <a:rPr sz="2100" spc="-65" dirty="0">
                <a:latin typeface="Times New Roman"/>
                <a:cs typeface="Times New Roman"/>
              </a:rPr>
              <a:t> </a:t>
            </a:r>
            <a:r>
              <a:rPr sz="2100" spc="95" dirty="0">
                <a:latin typeface="Times New Roman"/>
                <a:cs typeface="Times New Roman"/>
              </a:rPr>
              <a:t>programme</a:t>
            </a:r>
            <a:r>
              <a:rPr sz="2100" spc="-40" dirty="0">
                <a:latin typeface="Times New Roman"/>
                <a:cs typeface="Times New Roman"/>
              </a:rPr>
              <a:t> </a:t>
            </a:r>
            <a:r>
              <a:rPr sz="2100" spc="80" dirty="0">
                <a:latin typeface="Times New Roman"/>
                <a:cs typeface="Times New Roman"/>
              </a:rPr>
              <a:t>informatique).</a:t>
            </a:r>
            <a:endParaRPr sz="2100">
              <a:latin typeface="Times New Roman"/>
              <a:cs typeface="Times New Roman"/>
            </a:endParaRPr>
          </a:p>
          <a:p>
            <a:pPr>
              <a:lnSpc>
                <a:spcPct val="100000"/>
              </a:lnSpc>
              <a:spcBef>
                <a:spcPts val="45"/>
              </a:spcBef>
            </a:pPr>
            <a:endParaRPr sz="2150">
              <a:latin typeface="Times New Roman"/>
              <a:cs typeface="Times New Roman"/>
            </a:endParaRPr>
          </a:p>
          <a:p>
            <a:pPr marL="12700" algn="just">
              <a:lnSpc>
                <a:spcPct val="100000"/>
              </a:lnSpc>
            </a:pPr>
            <a:r>
              <a:rPr sz="2100" spc="25" dirty="0">
                <a:latin typeface="Times New Roman"/>
                <a:cs typeface="Times New Roman"/>
              </a:rPr>
              <a:t>Syntaxe</a:t>
            </a:r>
            <a:r>
              <a:rPr sz="2100" spc="-4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1080770">
              <a:lnSpc>
                <a:spcPct val="100000"/>
              </a:lnSpc>
              <a:spcBef>
                <a:spcPts val="5"/>
              </a:spcBef>
            </a:pPr>
            <a:r>
              <a:rPr sz="2100" spc="65" dirty="0">
                <a:latin typeface="Times New Roman"/>
                <a:cs typeface="Times New Roman"/>
              </a:rPr>
              <a:t>Répéter</a:t>
            </a:r>
            <a:endParaRPr sz="2100">
              <a:latin typeface="Times New Roman"/>
              <a:cs typeface="Times New Roman"/>
            </a:endParaRPr>
          </a:p>
          <a:p>
            <a:pPr marL="1080770" marR="6005830" indent="1069340">
              <a:lnSpc>
                <a:spcPct val="200500"/>
              </a:lnSpc>
            </a:pPr>
            <a:r>
              <a:rPr sz="2100" spc="60" dirty="0">
                <a:latin typeface="Times New Roman"/>
                <a:cs typeface="Times New Roman"/>
              </a:rPr>
              <a:t>&lt;Traitement&gt;  </a:t>
            </a:r>
            <a:r>
              <a:rPr sz="2100" spc="50" dirty="0">
                <a:latin typeface="Times New Roman"/>
                <a:cs typeface="Times New Roman"/>
              </a:rPr>
              <a:t>Jusqu'à </a:t>
            </a:r>
            <a:r>
              <a:rPr sz="2100" spc="90" dirty="0">
                <a:latin typeface="Times New Roman"/>
                <a:cs typeface="Times New Roman"/>
              </a:rPr>
              <a:t>(condition</a:t>
            </a:r>
            <a:r>
              <a:rPr sz="2100" spc="-270" dirty="0">
                <a:latin typeface="Times New Roman"/>
                <a:cs typeface="Times New Roman"/>
              </a:rPr>
              <a:t> </a:t>
            </a:r>
            <a:r>
              <a:rPr sz="2100" spc="90" dirty="0">
                <a:latin typeface="Times New Roman"/>
                <a:cs typeface="Times New Roman"/>
              </a:rPr>
              <a:t>d'arrêt)</a:t>
            </a:r>
            <a:endParaRPr sz="2100">
              <a:latin typeface="Times New Roman"/>
              <a:cs typeface="Times New Roman"/>
            </a:endParaRPr>
          </a:p>
          <a:p>
            <a:pPr>
              <a:lnSpc>
                <a:spcPct val="100000"/>
              </a:lnSpc>
            </a:pPr>
            <a:endParaRPr sz="2200">
              <a:latin typeface="Times New Roman"/>
              <a:cs typeface="Times New Roman"/>
            </a:endParaRPr>
          </a:p>
          <a:p>
            <a:pPr marL="12700" marR="6350" algn="just">
              <a:lnSpc>
                <a:spcPct val="100000"/>
              </a:lnSpc>
            </a:pPr>
            <a:r>
              <a:rPr sz="2100" spc="55" dirty="0">
                <a:latin typeface="Times New Roman"/>
                <a:cs typeface="Times New Roman"/>
              </a:rPr>
              <a:t>Cet </a:t>
            </a:r>
            <a:r>
              <a:rPr sz="2100" spc="90" dirty="0">
                <a:latin typeface="Times New Roman"/>
                <a:cs typeface="Times New Roman"/>
              </a:rPr>
              <a:t>ordre </a:t>
            </a:r>
            <a:r>
              <a:rPr sz="2100" spc="85" dirty="0">
                <a:latin typeface="Times New Roman"/>
                <a:cs typeface="Times New Roman"/>
              </a:rPr>
              <a:t>d'itération </a:t>
            </a:r>
            <a:r>
              <a:rPr sz="2100" spc="114" dirty="0">
                <a:latin typeface="Times New Roman"/>
                <a:cs typeface="Times New Roman"/>
              </a:rPr>
              <a:t>permet </a:t>
            </a:r>
            <a:r>
              <a:rPr sz="2100" spc="95" dirty="0">
                <a:latin typeface="Times New Roman"/>
                <a:cs typeface="Times New Roman"/>
              </a:rPr>
              <a:t>de </a:t>
            </a:r>
            <a:r>
              <a:rPr sz="2100" spc="90" dirty="0">
                <a:latin typeface="Times New Roman"/>
                <a:cs typeface="Times New Roman"/>
              </a:rPr>
              <a:t>répéter </a:t>
            </a:r>
            <a:r>
              <a:rPr sz="2100" spc="35" dirty="0">
                <a:latin typeface="Times New Roman"/>
                <a:cs typeface="Times New Roman"/>
              </a:rPr>
              <a:t>le </a:t>
            </a:r>
            <a:r>
              <a:rPr sz="2100" spc="65" dirty="0">
                <a:latin typeface="Times New Roman"/>
                <a:cs typeface="Times New Roman"/>
              </a:rPr>
              <a:t>&lt;Traitement&gt; </a:t>
            </a:r>
            <a:r>
              <a:rPr sz="2100" spc="125" dirty="0">
                <a:latin typeface="Times New Roman"/>
                <a:cs typeface="Times New Roman"/>
              </a:rPr>
              <a:t>une </a:t>
            </a:r>
            <a:r>
              <a:rPr sz="2100" spc="110" dirty="0">
                <a:latin typeface="Times New Roman"/>
                <a:cs typeface="Times New Roman"/>
              </a:rPr>
              <a:t>ou </a:t>
            </a:r>
            <a:r>
              <a:rPr sz="2100" spc="75" dirty="0">
                <a:latin typeface="Times New Roman"/>
                <a:cs typeface="Times New Roman"/>
              </a:rPr>
              <a:t>plusieurs </a:t>
            </a:r>
            <a:r>
              <a:rPr sz="2100" spc="20" dirty="0">
                <a:latin typeface="Times New Roman"/>
                <a:cs typeface="Times New Roman"/>
              </a:rPr>
              <a:t>fois </a:t>
            </a:r>
            <a:r>
              <a:rPr sz="2100" spc="114" dirty="0">
                <a:latin typeface="Times New Roman"/>
                <a:cs typeface="Times New Roman"/>
              </a:rPr>
              <a:t>et </a:t>
            </a:r>
            <a:r>
              <a:rPr sz="2100" spc="110" dirty="0">
                <a:latin typeface="Times New Roman"/>
                <a:cs typeface="Times New Roman"/>
              </a:rPr>
              <a:t>de   </a:t>
            </a:r>
            <a:r>
              <a:rPr sz="2100" spc="75" dirty="0">
                <a:latin typeface="Times New Roman"/>
                <a:cs typeface="Times New Roman"/>
              </a:rPr>
              <a:t>s'arrêter </a:t>
            </a:r>
            <a:r>
              <a:rPr sz="2100" spc="95" dirty="0">
                <a:latin typeface="Times New Roman"/>
                <a:cs typeface="Times New Roman"/>
              </a:rPr>
              <a:t>sur </a:t>
            </a:r>
            <a:r>
              <a:rPr sz="2100" spc="125" dirty="0">
                <a:latin typeface="Times New Roman"/>
                <a:cs typeface="Times New Roman"/>
              </a:rPr>
              <a:t>une </a:t>
            </a:r>
            <a:r>
              <a:rPr sz="2100" spc="80" dirty="0">
                <a:latin typeface="Times New Roman"/>
                <a:cs typeface="Times New Roman"/>
              </a:rPr>
              <a:t>condition. </a:t>
            </a:r>
            <a:r>
              <a:rPr sz="2100" spc="50" dirty="0">
                <a:latin typeface="Times New Roman"/>
                <a:cs typeface="Times New Roman"/>
              </a:rPr>
              <a:t>En </a:t>
            </a:r>
            <a:r>
              <a:rPr sz="2100" spc="30" dirty="0">
                <a:latin typeface="Times New Roman"/>
                <a:cs typeface="Times New Roman"/>
              </a:rPr>
              <a:t>effet, </a:t>
            </a:r>
            <a:r>
              <a:rPr sz="2100" spc="80" dirty="0">
                <a:latin typeface="Times New Roman"/>
                <a:cs typeface="Times New Roman"/>
              </a:rPr>
              <a:t>lorsque </a:t>
            </a:r>
            <a:r>
              <a:rPr sz="2100" spc="35" dirty="0">
                <a:latin typeface="Times New Roman"/>
                <a:cs typeface="Times New Roman"/>
              </a:rPr>
              <a:t>la </a:t>
            </a:r>
            <a:r>
              <a:rPr sz="2100" spc="90" dirty="0">
                <a:latin typeface="Times New Roman"/>
                <a:cs typeface="Times New Roman"/>
              </a:rPr>
              <a:t>condition </a:t>
            </a:r>
            <a:r>
              <a:rPr sz="2100" spc="80" dirty="0">
                <a:latin typeface="Times New Roman"/>
                <a:cs typeface="Times New Roman"/>
              </a:rPr>
              <a:t>est </a:t>
            </a:r>
            <a:r>
              <a:rPr sz="2100" spc="30" dirty="0">
                <a:latin typeface="Times New Roman"/>
                <a:cs typeface="Times New Roman"/>
              </a:rPr>
              <a:t>vérifiée, </a:t>
            </a:r>
            <a:r>
              <a:rPr sz="2100" spc="35" dirty="0">
                <a:latin typeface="Times New Roman"/>
                <a:cs typeface="Times New Roman"/>
              </a:rPr>
              <a:t>la </a:t>
            </a:r>
            <a:r>
              <a:rPr sz="2100" spc="75" dirty="0">
                <a:latin typeface="Times New Roman"/>
                <a:cs typeface="Times New Roman"/>
              </a:rPr>
              <a:t>boucle </a:t>
            </a:r>
            <a:r>
              <a:rPr sz="2100" spc="65" dirty="0">
                <a:latin typeface="Times New Roman"/>
                <a:cs typeface="Times New Roman"/>
              </a:rPr>
              <a:t>s'arrête,  </a:t>
            </a:r>
            <a:r>
              <a:rPr sz="2100" spc="25" dirty="0">
                <a:latin typeface="Times New Roman"/>
                <a:cs typeface="Times New Roman"/>
              </a:rPr>
              <a:t>si </a:t>
            </a:r>
            <a:r>
              <a:rPr sz="2100" spc="135" dirty="0">
                <a:latin typeface="Times New Roman"/>
                <a:cs typeface="Times New Roman"/>
              </a:rPr>
              <a:t>non</a:t>
            </a:r>
            <a:r>
              <a:rPr sz="2100" spc="-385" dirty="0">
                <a:latin typeface="Times New Roman"/>
                <a:cs typeface="Times New Roman"/>
              </a:rPr>
              <a:t> </a:t>
            </a:r>
            <a:r>
              <a:rPr sz="2100" spc="35" dirty="0">
                <a:latin typeface="Times New Roman"/>
                <a:cs typeface="Times New Roman"/>
              </a:rPr>
              <a:t>elle </a:t>
            </a:r>
            <a:r>
              <a:rPr sz="2100" spc="60" dirty="0">
                <a:latin typeface="Times New Roman"/>
                <a:cs typeface="Times New Roman"/>
              </a:rPr>
              <a:t>ré-exécute </a:t>
            </a:r>
            <a:r>
              <a:rPr sz="2100" spc="35" dirty="0">
                <a:latin typeface="Times New Roman"/>
                <a:cs typeface="Times New Roman"/>
              </a:rPr>
              <a:t>le </a:t>
            </a:r>
            <a:r>
              <a:rPr sz="2100" spc="60" dirty="0">
                <a:latin typeface="Times New Roman"/>
                <a:cs typeface="Times New Roman"/>
              </a:rPr>
              <a:t>&lt;Traitement&gt;.</a:t>
            </a:r>
            <a:endParaRPr sz="2100">
              <a:latin typeface="Times New Roman"/>
              <a:cs typeface="Times New Roman"/>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1182107" y="1518867"/>
            <a:ext cx="7821930" cy="3983354"/>
          </a:xfrm>
          <a:prstGeom prst="rect">
            <a:avLst/>
          </a:prstGeom>
        </p:spPr>
        <p:txBody>
          <a:bodyPr vert="horz" wrap="square" lIns="0" tIns="12700" rIns="0" bIns="0" rtlCol="0">
            <a:spAutoFit/>
          </a:bodyPr>
          <a:lstStyle/>
          <a:p>
            <a:pPr marL="12700">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 </a:t>
            </a:r>
            <a:r>
              <a:rPr sz="2100" b="1" spc="-90" dirty="0">
                <a:latin typeface="Times New Roman"/>
                <a:cs typeface="Times New Roman"/>
              </a:rPr>
              <a:t>REPETER</a:t>
            </a:r>
            <a:r>
              <a:rPr sz="2100" b="1" spc="210" dirty="0">
                <a:latin typeface="Times New Roman"/>
                <a:cs typeface="Times New Roman"/>
              </a:rPr>
              <a:t> </a:t>
            </a:r>
            <a:r>
              <a:rPr sz="2100" b="1" spc="-525" dirty="0">
                <a:latin typeface="Times New Roman"/>
                <a:cs typeface="Times New Roman"/>
              </a:rPr>
              <a:t>…</a:t>
            </a:r>
            <a:r>
              <a:rPr sz="2100" b="1" spc="-80" dirty="0">
                <a:latin typeface="Times New Roman"/>
                <a:cs typeface="Times New Roman"/>
              </a:rPr>
              <a:t>JUSQU’A</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5"/>
              </a:spcBef>
            </a:pPr>
            <a:endParaRPr sz="3050">
              <a:latin typeface="Times New Roman"/>
              <a:cs typeface="Times New Roman"/>
            </a:endParaRPr>
          </a:p>
          <a:p>
            <a:pPr marL="1150620">
              <a:lnSpc>
                <a:spcPct val="100000"/>
              </a:lnSpc>
            </a:pPr>
            <a:r>
              <a:rPr sz="2100" spc="5" dirty="0">
                <a:latin typeface="Times New Roman"/>
                <a:cs typeface="Times New Roman"/>
              </a:rPr>
              <a:t>Les</a:t>
            </a:r>
            <a:r>
              <a:rPr sz="2100" spc="-100" dirty="0">
                <a:latin typeface="Times New Roman"/>
                <a:cs typeface="Times New Roman"/>
              </a:rPr>
              <a:t> </a:t>
            </a:r>
            <a:r>
              <a:rPr sz="2100" spc="90" dirty="0">
                <a:latin typeface="Times New Roman"/>
                <a:cs typeface="Times New Roman"/>
              </a:rPr>
              <a:t>étapes</a:t>
            </a:r>
            <a:r>
              <a:rPr sz="2100" spc="-95" dirty="0">
                <a:latin typeface="Times New Roman"/>
                <a:cs typeface="Times New Roman"/>
              </a:rPr>
              <a:t> </a:t>
            </a:r>
            <a:r>
              <a:rPr sz="2100" spc="75" dirty="0">
                <a:latin typeface="Times New Roman"/>
                <a:cs typeface="Times New Roman"/>
              </a:rPr>
              <a:t>d'exécution</a:t>
            </a:r>
            <a:r>
              <a:rPr sz="2100" spc="-90"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45" dirty="0">
                <a:latin typeface="Times New Roman"/>
                <a:cs typeface="Times New Roman"/>
              </a:rPr>
              <a:t> </a:t>
            </a:r>
            <a:r>
              <a:rPr sz="2100" spc="75" dirty="0">
                <a:latin typeface="Times New Roman"/>
                <a:cs typeface="Times New Roman"/>
              </a:rPr>
              <a:t>boucle</a:t>
            </a:r>
            <a:r>
              <a:rPr sz="2100" spc="-45" dirty="0">
                <a:latin typeface="Times New Roman"/>
                <a:cs typeface="Times New Roman"/>
              </a:rPr>
              <a:t> </a:t>
            </a:r>
            <a:r>
              <a:rPr sz="2100" spc="60" dirty="0">
                <a:latin typeface="Times New Roman"/>
                <a:cs typeface="Times New Roman"/>
              </a:rPr>
              <a:t>Répéter</a:t>
            </a:r>
            <a:endParaRPr sz="2100">
              <a:latin typeface="Times New Roman"/>
              <a:cs typeface="Times New Roman"/>
            </a:endParaRPr>
          </a:p>
          <a:p>
            <a:pPr>
              <a:lnSpc>
                <a:spcPct val="100000"/>
              </a:lnSpc>
            </a:pPr>
            <a:endParaRPr sz="2200">
              <a:latin typeface="Times New Roman"/>
              <a:cs typeface="Times New Roman"/>
            </a:endParaRPr>
          </a:p>
          <a:p>
            <a:pPr marL="2085975" indent="-400685">
              <a:lnSpc>
                <a:spcPct val="100000"/>
              </a:lnSpc>
              <a:buAutoNum type="arabicPeriod"/>
              <a:tabLst>
                <a:tab pos="2085975" algn="l"/>
                <a:tab pos="2086610" algn="l"/>
              </a:tabLst>
            </a:pPr>
            <a:r>
              <a:rPr sz="2100" spc="55" dirty="0">
                <a:latin typeface="Times New Roman"/>
                <a:cs typeface="Times New Roman"/>
              </a:rPr>
              <a:t>Exécution </a:t>
            </a:r>
            <a:r>
              <a:rPr sz="2100" spc="130" dirty="0">
                <a:latin typeface="Times New Roman"/>
                <a:cs typeface="Times New Roman"/>
              </a:rPr>
              <a:t>du</a:t>
            </a:r>
            <a:r>
              <a:rPr sz="2100" spc="-150" dirty="0">
                <a:latin typeface="Times New Roman"/>
                <a:cs typeface="Times New Roman"/>
              </a:rPr>
              <a:t> </a:t>
            </a:r>
            <a:r>
              <a:rPr sz="2100" spc="60" dirty="0">
                <a:latin typeface="Times New Roman"/>
                <a:cs typeface="Times New Roman"/>
              </a:rPr>
              <a:t>&lt;Traitement&gt;</a:t>
            </a:r>
            <a:endParaRPr sz="2100">
              <a:latin typeface="Times New Roman"/>
              <a:cs typeface="Times New Roman"/>
            </a:endParaRPr>
          </a:p>
          <a:p>
            <a:pPr marL="1150620" marR="1016635" indent="534670">
              <a:lnSpc>
                <a:spcPct val="200500"/>
              </a:lnSpc>
              <a:buAutoNum type="arabicPeriod"/>
              <a:tabLst>
                <a:tab pos="2085975" algn="l"/>
                <a:tab pos="2086610" algn="l"/>
              </a:tabLst>
            </a:pPr>
            <a:r>
              <a:rPr sz="2100" spc="20" dirty="0">
                <a:latin typeface="Times New Roman"/>
                <a:cs typeface="Times New Roman"/>
              </a:rPr>
              <a:t>Test</a:t>
            </a:r>
            <a:r>
              <a:rPr sz="2100" spc="-100" dirty="0">
                <a:latin typeface="Times New Roman"/>
                <a:cs typeface="Times New Roman"/>
              </a:rPr>
              <a:t> </a:t>
            </a:r>
            <a:r>
              <a:rPr sz="2100" spc="110" dirty="0">
                <a:latin typeface="Times New Roman"/>
                <a:cs typeface="Times New Roman"/>
              </a:rPr>
              <a:t>de</a:t>
            </a:r>
            <a:r>
              <a:rPr sz="2100" spc="-45" dirty="0">
                <a:latin typeface="Times New Roman"/>
                <a:cs typeface="Times New Roman"/>
              </a:rPr>
              <a:t> </a:t>
            </a:r>
            <a:r>
              <a:rPr sz="2100" spc="35" dirty="0">
                <a:latin typeface="Times New Roman"/>
                <a:cs typeface="Times New Roman"/>
              </a:rPr>
              <a:t>la</a:t>
            </a:r>
            <a:r>
              <a:rPr sz="2100" spc="-110" dirty="0">
                <a:latin typeface="Times New Roman"/>
                <a:cs typeface="Times New Roman"/>
              </a:rPr>
              <a:t> </a:t>
            </a:r>
            <a:r>
              <a:rPr sz="2100" spc="55" dirty="0">
                <a:latin typeface="Times New Roman"/>
                <a:cs typeface="Times New Roman"/>
              </a:rPr>
              <a:t>valeur</a:t>
            </a:r>
            <a:r>
              <a:rPr sz="2100" spc="-120"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70" dirty="0">
                <a:latin typeface="Times New Roman"/>
                <a:cs typeface="Times New Roman"/>
              </a:rPr>
              <a:t> </a:t>
            </a:r>
            <a:r>
              <a:rPr sz="2100" spc="80" dirty="0">
                <a:latin typeface="Times New Roman"/>
                <a:cs typeface="Times New Roman"/>
              </a:rPr>
              <a:t>&lt;condition</a:t>
            </a:r>
            <a:r>
              <a:rPr sz="2100" spc="-95" dirty="0">
                <a:latin typeface="Times New Roman"/>
                <a:cs typeface="Times New Roman"/>
              </a:rPr>
              <a:t> </a:t>
            </a:r>
            <a:r>
              <a:rPr sz="2100" spc="75" dirty="0">
                <a:latin typeface="Times New Roman"/>
                <a:cs typeface="Times New Roman"/>
              </a:rPr>
              <a:t>d'arrêt&gt;  </a:t>
            </a:r>
            <a:r>
              <a:rPr sz="2100" spc="-45" dirty="0">
                <a:latin typeface="Times New Roman"/>
                <a:cs typeface="Times New Roman"/>
              </a:rPr>
              <a:t>Si</a:t>
            </a:r>
            <a:r>
              <a:rPr sz="2100" spc="-50" dirty="0">
                <a:latin typeface="Times New Roman"/>
                <a:cs typeface="Times New Roman"/>
              </a:rPr>
              <a:t> </a:t>
            </a:r>
            <a:r>
              <a:rPr sz="2100" spc="35" dirty="0">
                <a:latin typeface="Times New Roman"/>
                <a:cs typeface="Times New Roman"/>
              </a:rPr>
              <a:t>elle</a:t>
            </a:r>
            <a:r>
              <a:rPr sz="2100" spc="-105" dirty="0">
                <a:latin typeface="Times New Roman"/>
                <a:cs typeface="Times New Roman"/>
              </a:rPr>
              <a:t> </a:t>
            </a:r>
            <a:r>
              <a:rPr sz="2100" spc="90" dirty="0">
                <a:latin typeface="Times New Roman"/>
                <a:cs typeface="Times New Roman"/>
              </a:rPr>
              <a:t>est</a:t>
            </a:r>
            <a:r>
              <a:rPr sz="2100" spc="-114" dirty="0">
                <a:latin typeface="Times New Roman"/>
                <a:cs typeface="Times New Roman"/>
              </a:rPr>
              <a:t> </a:t>
            </a:r>
            <a:r>
              <a:rPr sz="2100" spc="30" dirty="0">
                <a:latin typeface="Times New Roman"/>
                <a:cs typeface="Times New Roman"/>
              </a:rPr>
              <a:t>vérifiée</a:t>
            </a:r>
            <a:r>
              <a:rPr sz="2100" spc="-85" dirty="0">
                <a:latin typeface="Times New Roman"/>
                <a:cs typeface="Times New Roman"/>
              </a:rPr>
              <a:t> </a:t>
            </a:r>
            <a:r>
              <a:rPr sz="2100" spc="20" dirty="0">
                <a:latin typeface="Times New Roman"/>
                <a:cs typeface="Times New Roman"/>
              </a:rPr>
              <a:t>Alors</a:t>
            </a:r>
            <a:r>
              <a:rPr sz="2100" spc="-35" dirty="0">
                <a:latin typeface="Times New Roman"/>
                <a:cs typeface="Times New Roman"/>
              </a:rPr>
              <a:t> </a:t>
            </a:r>
            <a:r>
              <a:rPr sz="2100" spc="35" dirty="0">
                <a:latin typeface="Times New Roman"/>
                <a:cs typeface="Times New Roman"/>
              </a:rPr>
              <a:t>la</a:t>
            </a:r>
            <a:r>
              <a:rPr sz="2100" spc="-45" dirty="0">
                <a:latin typeface="Times New Roman"/>
                <a:cs typeface="Times New Roman"/>
              </a:rPr>
              <a:t> </a:t>
            </a:r>
            <a:r>
              <a:rPr sz="2100" spc="75" dirty="0">
                <a:latin typeface="Times New Roman"/>
                <a:cs typeface="Times New Roman"/>
              </a:rPr>
              <a:t>boucle</a:t>
            </a:r>
            <a:r>
              <a:rPr sz="2100" spc="-85" dirty="0">
                <a:latin typeface="Times New Roman"/>
                <a:cs typeface="Times New Roman"/>
              </a:rPr>
              <a:t> </a:t>
            </a:r>
            <a:r>
              <a:rPr sz="2100" spc="70" dirty="0">
                <a:latin typeface="Times New Roman"/>
                <a:cs typeface="Times New Roman"/>
              </a:rPr>
              <a:t>s'arrête</a:t>
            </a:r>
            <a:endParaRPr sz="2100">
              <a:latin typeface="Times New Roman"/>
              <a:cs typeface="Times New Roman"/>
            </a:endParaRPr>
          </a:p>
          <a:p>
            <a:pPr>
              <a:lnSpc>
                <a:spcPct val="100000"/>
              </a:lnSpc>
              <a:spcBef>
                <a:spcPts val="50"/>
              </a:spcBef>
            </a:pPr>
            <a:endParaRPr sz="2150">
              <a:latin typeface="Times New Roman"/>
              <a:cs typeface="Times New Roman"/>
            </a:endParaRPr>
          </a:p>
          <a:p>
            <a:pPr marL="1150620">
              <a:lnSpc>
                <a:spcPct val="100000"/>
              </a:lnSpc>
            </a:pPr>
            <a:r>
              <a:rPr sz="2100" spc="65" dirty="0">
                <a:latin typeface="Times New Roman"/>
                <a:cs typeface="Times New Roman"/>
              </a:rPr>
              <a:t>Sinon</a:t>
            </a:r>
            <a:r>
              <a:rPr sz="2100" spc="-35" dirty="0">
                <a:latin typeface="Times New Roman"/>
                <a:cs typeface="Times New Roman"/>
              </a:rPr>
              <a:t> </a:t>
            </a:r>
            <a:r>
              <a:rPr sz="2100" spc="70" dirty="0">
                <a:latin typeface="Times New Roman"/>
                <a:cs typeface="Times New Roman"/>
              </a:rPr>
              <a:t>Retour</a:t>
            </a:r>
            <a:r>
              <a:rPr sz="2100" spc="-114" dirty="0">
                <a:latin typeface="Times New Roman"/>
                <a:cs typeface="Times New Roman"/>
              </a:rPr>
              <a:t> </a:t>
            </a:r>
            <a:r>
              <a:rPr sz="2100" spc="75" dirty="0">
                <a:latin typeface="Times New Roman"/>
                <a:cs typeface="Times New Roman"/>
              </a:rPr>
              <a:t>à</a:t>
            </a:r>
            <a:r>
              <a:rPr sz="2100" spc="-65" dirty="0">
                <a:latin typeface="Times New Roman"/>
                <a:cs typeface="Times New Roman"/>
              </a:rPr>
              <a:t> </a:t>
            </a:r>
            <a:r>
              <a:rPr sz="2100" spc="75" dirty="0">
                <a:latin typeface="Times New Roman"/>
                <a:cs typeface="Times New Roman"/>
              </a:rPr>
              <a:t>l'étape</a:t>
            </a:r>
            <a:r>
              <a:rPr sz="2100" spc="-65" dirty="0">
                <a:latin typeface="Times New Roman"/>
                <a:cs typeface="Times New Roman"/>
              </a:rPr>
              <a:t> </a:t>
            </a:r>
            <a:r>
              <a:rPr sz="2100" spc="-395" dirty="0">
                <a:latin typeface="Times New Roman"/>
                <a:cs typeface="Times New Roman"/>
              </a:rPr>
              <a:t>1</a:t>
            </a:r>
            <a:endParaRPr sz="2100">
              <a:latin typeface="Times New Roman"/>
              <a:cs typeface="Times New Roman"/>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latin typeface="Times New Roman"/>
                <a:cs typeface="Times New Roman"/>
              </a:rPr>
              <a:t>INSTRUCTION</a:t>
            </a:r>
            <a:r>
              <a:rPr sz="2350" spc="5" dirty="0">
                <a:latin typeface="Times New Roman"/>
                <a:cs typeface="Times New Roman"/>
              </a:rPr>
              <a:t> </a:t>
            </a:r>
            <a:r>
              <a:rPr sz="2350" spc="15" dirty="0">
                <a:latin typeface="Times New Roman"/>
                <a:cs typeface="Times New Roman"/>
              </a:rPr>
              <a:t>CONDITIONNELLE</a:t>
            </a:r>
            <a:endParaRPr sz="2350">
              <a:latin typeface="Times New Roman"/>
              <a:cs typeface="Times New Roman"/>
            </a:endParaRPr>
          </a:p>
        </p:txBody>
      </p:sp>
      <p:sp>
        <p:nvSpPr>
          <p:cNvPr id="3" name="object 3"/>
          <p:cNvSpPr txBox="1"/>
          <p:nvPr/>
        </p:nvSpPr>
        <p:spPr>
          <a:xfrm>
            <a:off x="1182107" y="1518867"/>
            <a:ext cx="7821930" cy="345440"/>
          </a:xfrm>
          <a:prstGeom prst="rect">
            <a:avLst/>
          </a:prstGeom>
        </p:spPr>
        <p:txBody>
          <a:bodyPr vert="horz" wrap="square" lIns="0" tIns="12700" rIns="0" bIns="0" rtlCol="0">
            <a:spAutoFit/>
          </a:bodyPr>
          <a:lstStyle/>
          <a:p>
            <a:pPr marL="12700">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 </a:t>
            </a:r>
            <a:r>
              <a:rPr sz="2100" b="1" spc="-90" dirty="0">
                <a:latin typeface="Times New Roman"/>
                <a:cs typeface="Times New Roman"/>
              </a:rPr>
              <a:t>REPETER</a:t>
            </a:r>
            <a:r>
              <a:rPr sz="2100" b="1" spc="210" dirty="0">
                <a:latin typeface="Times New Roman"/>
                <a:cs typeface="Times New Roman"/>
              </a:rPr>
              <a:t> </a:t>
            </a:r>
            <a:r>
              <a:rPr sz="2100" b="1" spc="-525" dirty="0">
                <a:latin typeface="Times New Roman"/>
                <a:cs typeface="Times New Roman"/>
              </a:rPr>
              <a:t>…</a:t>
            </a:r>
            <a:r>
              <a:rPr sz="2100" b="1" spc="-80" dirty="0">
                <a:latin typeface="Times New Roman"/>
                <a:cs typeface="Times New Roman"/>
              </a:rPr>
              <a:t>JUSQU’A</a:t>
            </a:r>
            <a:endParaRPr sz="2100">
              <a:latin typeface="Times New Roman"/>
              <a:cs typeface="Times New Roman"/>
            </a:endParaRPr>
          </a:p>
        </p:txBody>
      </p:sp>
      <p:sp>
        <p:nvSpPr>
          <p:cNvPr id="4" name="object 4"/>
          <p:cNvSpPr/>
          <p:nvPr/>
        </p:nvSpPr>
        <p:spPr>
          <a:xfrm>
            <a:off x="1426463" y="2513457"/>
            <a:ext cx="7839456" cy="4696968"/>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362215" y="1518867"/>
            <a:ext cx="8889365" cy="4884420"/>
          </a:xfrm>
          <a:prstGeom prst="rect">
            <a:avLst/>
          </a:prstGeom>
        </p:spPr>
        <p:txBody>
          <a:bodyPr vert="horz" wrap="square" lIns="0" tIns="12700" rIns="0" bIns="0" rtlCol="0">
            <a:spAutoFit/>
          </a:bodyPr>
          <a:lstStyle/>
          <a:p>
            <a:pPr marL="832485">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 </a:t>
            </a:r>
            <a:r>
              <a:rPr sz="2100" b="1" spc="-90" dirty="0">
                <a:latin typeface="Times New Roman"/>
                <a:cs typeface="Times New Roman"/>
              </a:rPr>
              <a:t>REPETER</a:t>
            </a:r>
            <a:r>
              <a:rPr sz="2100" b="1" spc="204" dirty="0">
                <a:latin typeface="Times New Roman"/>
                <a:cs typeface="Times New Roman"/>
              </a:rPr>
              <a:t> </a:t>
            </a:r>
            <a:r>
              <a:rPr sz="2100" b="1" spc="-525" dirty="0">
                <a:latin typeface="Times New Roman"/>
                <a:cs typeface="Times New Roman"/>
              </a:rPr>
              <a:t>…</a:t>
            </a:r>
            <a:r>
              <a:rPr sz="2100" b="1" spc="-80" dirty="0">
                <a:latin typeface="Times New Roman"/>
                <a:cs typeface="Times New Roman"/>
              </a:rPr>
              <a:t>JUSQU’A</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30"/>
              </a:spcBef>
            </a:pPr>
            <a:endParaRPr sz="2600">
              <a:latin typeface="Times New Roman"/>
              <a:cs typeface="Times New Roman"/>
            </a:endParaRPr>
          </a:p>
          <a:p>
            <a:pPr marL="12700">
              <a:lnSpc>
                <a:spcPct val="100000"/>
              </a:lnSpc>
            </a:pPr>
            <a:r>
              <a:rPr sz="2100" spc="35" dirty="0">
                <a:latin typeface="Times New Roman"/>
                <a:cs typeface="Times New Roman"/>
              </a:rPr>
              <a:t>Bon </a:t>
            </a:r>
            <a:r>
              <a:rPr sz="2100" spc="75" dirty="0">
                <a:latin typeface="Times New Roman"/>
                <a:cs typeface="Times New Roman"/>
              </a:rPr>
              <a:t>à </a:t>
            </a:r>
            <a:r>
              <a:rPr sz="2100" dirty="0">
                <a:latin typeface="Times New Roman"/>
                <a:cs typeface="Times New Roman"/>
              </a:rPr>
              <a:t>Savoir</a:t>
            </a:r>
            <a:r>
              <a:rPr sz="2100" spc="-300"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spcBef>
                <a:spcPts val="55"/>
              </a:spcBef>
            </a:pPr>
            <a:endParaRPr sz="2150">
              <a:latin typeface="Times New Roman"/>
              <a:cs typeface="Times New Roman"/>
            </a:endParaRPr>
          </a:p>
          <a:p>
            <a:pPr marL="312420" marR="5080" indent="-300355" algn="just">
              <a:lnSpc>
                <a:spcPct val="100200"/>
              </a:lnSpc>
              <a:buFont typeface="Arial"/>
              <a:buChar char="•"/>
              <a:tabLst>
                <a:tab pos="313055" algn="l"/>
              </a:tabLst>
            </a:pPr>
            <a:r>
              <a:rPr sz="2100" spc="45" dirty="0">
                <a:latin typeface="Times New Roman"/>
                <a:cs typeface="Times New Roman"/>
              </a:rPr>
              <a:t>Toutes</a:t>
            </a:r>
            <a:r>
              <a:rPr sz="2100" spc="-30" dirty="0">
                <a:latin typeface="Times New Roman"/>
                <a:cs typeface="Times New Roman"/>
              </a:rPr>
              <a:t> </a:t>
            </a:r>
            <a:r>
              <a:rPr sz="2100" spc="35" dirty="0">
                <a:latin typeface="Times New Roman"/>
                <a:cs typeface="Times New Roman"/>
              </a:rPr>
              <a:t>les</a:t>
            </a:r>
            <a:r>
              <a:rPr sz="2100" spc="-30" dirty="0">
                <a:latin typeface="Times New Roman"/>
                <a:cs typeface="Times New Roman"/>
              </a:rPr>
              <a:t> </a:t>
            </a:r>
            <a:r>
              <a:rPr sz="2100" spc="90" dirty="0">
                <a:latin typeface="Times New Roman"/>
                <a:cs typeface="Times New Roman"/>
              </a:rPr>
              <a:t>instructions</a:t>
            </a:r>
            <a:r>
              <a:rPr sz="2100" spc="-90" dirty="0">
                <a:latin typeface="Times New Roman"/>
                <a:cs typeface="Times New Roman"/>
              </a:rPr>
              <a:t> </a:t>
            </a:r>
            <a:r>
              <a:rPr sz="2100" spc="65" dirty="0">
                <a:latin typeface="Times New Roman"/>
                <a:cs typeface="Times New Roman"/>
              </a:rPr>
              <a:t>écrites</a:t>
            </a:r>
            <a:r>
              <a:rPr sz="2100" spc="-70" dirty="0">
                <a:latin typeface="Times New Roman"/>
                <a:cs typeface="Times New Roman"/>
              </a:rPr>
              <a:t> </a:t>
            </a:r>
            <a:r>
              <a:rPr sz="2100" spc="105" dirty="0">
                <a:latin typeface="Times New Roman"/>
                <a:cs typeface="Times New Roman"/>
              </a:rPr>
              <a:t>entre</a:t>
            </a:r>
            <a:r>
              <a:rPr sz="2100" spc="-30" dirty="0">
                <a:latin typeface="Times New Roman"/>
                <a:cs typeface="Times New Roman"/>
              </a:rPr>
              <a:t> </a:t>
            </a:r>
            <a:r>
              <a:rPr sz="2100" spc="-50" dirty="0">
                <a:latin typeface="Times New Roman"/>
                <a:cs typeface="Times New Roman"/>
              </a:rPr>
              <a:t>REPETER</a:t>
            </a:r>
            <a:r>
              <a:rPr sz="2100" spc="-65" dirty="0">
                <a:latin typeface="Times New Roman"/>
                <a:cs typeface="Times New Roman"/>
              </a:rPr>
              <a:t> </a:t>
            </a:r>
            <a:r>
              <a:rPr sz="2100" spc="114" dirty="0">
                <a:latin typeface="Times New Roman"/>
                <a:cs typeface="Times New Roman"/>
              </a:rPr>
              <a:t>et</a:t>
            </a:r>
            <a:r>
              <a:rPr sz="2100" spc="-45" dirty="0">
                <a:latin typeface="Times New Roman"/>
                <a:cs typeface="Times New Roman"/>
              </a:rPr>
              <a:t> </a:t>
            </a:r>
            <a:r>
              <a:rPr sz="2100" spc="-75" dirty="0">
                <a:latin typeface="Times New Roman"/>
                <a:cs typeface="Times New Roman"/>
              </a:rPr>
              <a:t>JUSQU’À</a:t>
            </a:r>
            <a:r>
              <a:rPr sz="2100" spc="-30" dirty="0">
                <a:latin typeface="Times New Roman"/>
                <a:cs typeface="Times New Roman"/>
              </a:rPr>
              <a:t> </a:t>
            </a:r>
            <a:r>
              <a:rPr sz="2100" spc="110" dirty="0">
                <a:latin typeface="Times New Roman"/>
                <a:cs typeface="Times New Roman"/>
              </a:rPr>
              <a:t>sont</a:t>
            </a:r>
            <a:r>
              <a:rPr sz="2100" spc="-110" dirty="0">
                <a:latin typeface="Times New Roman"/>
                <a:cs typeface="Times New Roman"/>
              </a:rPr>
              <a:t> </a:t>
            </a:r>
            <a:r>
              <a:rPr sz="2100" spc="55" dirty="0">
                <a:latin typeface="Times New Roman"/>
                <a:cs typeface="Times New Roman"/>
              </a:rPr>
              <a:t>exécutés</a:t>
            </a:r>
            <a:r>
              <a:rPr sz="2100" spc="-65" dirty="0">
                <a:latin typeface="Times New Roman"/>
                <a:cs typeface="Times New Roman"/>
              </a:rPr>
              <a:t> </a:t>
            </a:r>
            <a:r>
              <a:rPr sz="2100" spc="110" dirty="0">
                <a:latin typeface="Times New Roman"/>
                <a:cs typeface="Times New Roman"/>
              </a:rPr>
              <a:t>au  </a:t>
            </a:r>
            <a:r>
              <a:rPr sz="2100" spc="95" dirty="0">
                <a:latin typeface="Times New Roman"/>
                <a:cs typeface="Times New Roman"/>
              </a:rPr>
              <a:t>moins</a:t>
            </a:r>
            <a:r>
              <a:rPr sz="2100" spc="-75" dirty="0">
                <a:latin typeface="Times New Roman"/>
                <a:cs typeface="Times New Roman"/>
              </a:rPr>
              <a:t> </a:t>
            </a:r>
            <a:r>
              <a:rPr sz="2100" spc="125" dirty="0">
                <a:latin typeface="Times New Roman"/>
                <a:cs typeface="Times New Roman"/>
              </a:rPr>
              <a:t>une</a:t>
            </a:r>
            <a:r>
              <a:rPr sz="2100" spc="-65" dirty="0">
                <a:latin typeface="Times New Roman"/>
                <a:cs typeface="Times New Roman"/>
              </a:rPr>
              <a:t> </a:t>
            </a:r>
            <a:r>
              <a:rPr sz="2100" spc="20" dirty="0">
                <a:latin typeface="Times New Roman"/>
                <a:cs typeface="Times New Roman"/>
              </a:rPr>
              <a:t>fois</a:t>
            </a:r>
            <a:r>
              <a:rPr sz="2100" spc="-114"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85" dirty="0">
                <a:latin typeface="Times New Roman"/>
                <a:cs typeface="Times New Roman"/>
              </a:rPr>
              <a:t>leur</a:t>
            </a:r>
            <a:r>
              <a:rPr sz="2100" spc="-130" dirty="0">
                <a:latin typeface="Times New Roman"/>
                <a:cs typeface="Times New Roman"/>
              </a:rPr>
              <a:t> </a:t>
            </a:r>
            <a:r>
              <a:rPr sz="2100" spc="75" dirty="0">
                <a:latin typeface="Times New Roman"/>
                <a:cs typeface="Times New Roman"/>
              </a:rPr>
              <a:t>exécution</a:t>
            </a:r>
            <a:r>
              <a:rPr sz="2100" spc="-90" dirty="0">
                <a:latin typeface="Times New Roman"/>
                <a:cs typeface="Times New Roman"/>
              </a:rPr>
              <a:t> </a:t>
            </a:r>
            <a:r>
              <a:rPr sz="2100" spc="80" dirty="0">
                <a:latin typeface="Times New Roman"/>
                <a:cs typeface="Times New Roman"/>
              </a:rPr>
              <a:t>est</a:t>
            </a:r>
            <a:r>
              <a:rPr sz="2100" spc="-70" dirty="0">
                <a:latin typeface="Times New Roman"/>
                <a:cs typeface="Times New Roman"/>
              </a:rPr>
              <a:t> </a:t>
            </a:r>
            <a:r>
              <a:rPr sz="2100" spc="85" dirty="0">
                <a:latin typeface="Times New Roman"/>
                <a:cs typeface="Times New Roman"/>
              </a:rPr>
              <a:t>répétée</a:t>
            </a:r>
            <a:r>
              <a:rPr sz="2100" spc="-40" dirty="0">
                <a:latin typeface="Times New Roman"/>
                <a:cs typeface="Times New Roman"/>
              </a:rPr>
              <a:t> </a:t>
            </a:r>
            <a:r>
              <a:rPr sz="2100" spc="15" dirty="0">
                <a:latin typeface="Times New Roman"/>
                <a:cs typeface="Times New Roman"/>
              </a:rPr>
              <a:t>jusqu’à</a:t>
            </a:r>
            <a:r>
              <a:rPr sz="2100" spc="-105" dirty="0">
                <a:latin typeface="Times New Roman"/>
                <a:cs typeface="Times New Roman"/>
              </a:rPr>
              <a:t> </a:t>
            </a:r>
            <a:r>
              <a:rPr sz="2100" spc="30" dirty="0">
                <a:latin typeface="Times New Roman"/>
                <a:cs typeface="Times New Roman"/>
              </a:rPr>
              <a:t>ce</a:t>
            </a:r>
            <a:r>
              <a:rPr sz="2100" spc="-80" dirty="0">
                <a:latin typeface="Times New Roman"/>
                <a:cs typeface="Times New Roman"/>
              </a:rPr>
              <a:t> </a:t>
            </a:r>
            <a:r>
              <a:rPr sz="2100" spc="110" dirty="0">
                <a:latin typeface="Times New Roman"/>
                <a:cs typeface="Times New Roman"/>
              </a:rPr>
              <a:t>que</a:t>
            </a:r>
            <a:r>
              <a:rPr sz="2100" spc="-85" dirty="0">
                <a:latin typeface="Times New Roman"/>
                <a:cs typeface="Times New Roman"/>
              </a:rPr>
              <a:t> </a:t>
            </a:r>
            <a:r>
              <a:rPr sz="2100" spc="35" dirty="0">
                <a:latin typeface="Times New Roman"/>
                <a:cs typeface="Times New Roman"/>
              </a:rPr>
              <a:t>la</a:t>
            </a:r>
            <a:r>
              <a:rPr sz="2100" spc="-85" dirty="0">
                <a:latin typeface="Times New Roman"/>
                <a:cs typeface="Times New Roman"/>
              </a:rPr>
              <a:t> </a:t>
            </a:r>
            <a:r>
              <a:rPr sz="2100" spc="90" dirty="0">
                <a:latin typeface="Times New Roman"/>
                <a:cs typeface="Times New Roman"/>
              </a:rPr>
              <a:t>condition</a:t>
            </a:r>
            <a:r>
              <a:rPr sz="2100" spc="-70" dirty="0">
                <a:latin typeface="Times New Roman"/>
                <a:cs typeface="Times New Roman"/>
              </a:rPr>
              <a:t> </a:t>
            </a:r>
            <a:r>
              <a:rPr sz="2100" spc="70" dirty="0">
                <a:latin typeface="Times New Roman"/>
                <a:cs typeface="Times New Roman"/>
              </a:rPr>
              <a:t>soit  </a:t>
            </a:r>
            <a:r>
              <a:rPr sz="2100" spc="50" dirty="0">
                <a:latin typeface="Times New Roman"/>
                <a:cs typeface="Times New Roman"/>
              </a:rPr>
              <a:t>satisfaite</a:t>
            </a:r>
            <a:endParaRPr sz="2100">
              <a:latin typeface="Times New Roman"/>
              <a:cs typeface="Times New Roman"/>
            </a:endParaRPr>
          </a:p>
          <a:p>
            <a:pPr>
              <a:lnSpc>
                <a:spcPct val="100000"/>
              </a:lnSpc>
              <a:buFont typeface="Arial"/>
              <a:buChar char="•"/>
            </a:pPr>
            <a:endParaRPr sz="2100">
              <a:latin typeface="Times New Roman"/>
              <a:cs typeface="Times New Roman"/>
            </a:endParaRPr>
          </a:p>
          <a:p>
            <a:pPr>
              <a:lnSpc>
                <a:spcPct val="100000"/>
              </a:lnSpc>
              <a:spcBef>
                <a:spcPts val="50"/>
              </a:spcBef>
              <a:buFont typeface="Arial"/>
              <a:buChar char="•"/>
            </a:pPr>
            <a:endParaRPr sz="2250">
              <a:latin typeface="Times New Roman"/>
              <a:cs typeface="Times New Roman"/>
            </a:endParaRPr>
          </a:p>
          <a:p>
            <a:pPr marL="12700">
              <a:lnSpc>
                <a:spcPct val="100000"/>
              </a:lnSpc>
            </a:pPr>
            <a:r>
              <a:rPr sz="2100" spc="50" dirty="0">
                <a:latin typeface="Times New Roman"/>
                <a:cs typeface="Times New Roman"/>
              </a:rPr>
              <a:t>En </a:t>
            </a:r>
            <a:r>
              <a:rPr sz="2100" spc="40" dirty="0">
                <a:latin typeface="Times New Roman"/>
                <a:cs typeface="Times New Roman"/>
              </a:rPr>
              <a:t>d’autre</a:t>
            </a:r>
            <a:r>
              <a:rPr sz="2100" spc="-190" dirty="0">
                <a:latin typeface="Times New Roman"/>
                <a:cs typeface="Times New Roman"/>
              </a:rPr>
              <a:t> </a:t>
            </a:r>
            <a:r>
              <a:rPr sz="2100" spc="110" dirty="0">
                <a:latin typeface="Times New Roman"/>
                <a:cs typeface="Times New Roman"/>
              </a:rPr>
              <a:t>terme</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35"/>
              </a:spcBef>
            </a:pPr>
            <a:endParaRPr sz="2250">
              <a:latin typeface="Times New Roman"/>
              <a:cs typeface="Times New Roman"/>
            </a:endParaRPr>
          </a:p>
          <a:p>
            <a:pPr marL="312420" marR="68580" indent="-300355" algn="just">
              <a:lnSpc>
                <a:spcPct val="100499"/>
              </a:lnSpc>
              <a:buFont typeface="Arial"/>
              <a:buChar char="•"/>
              <a:tabLst>
                <a:tab pos="313055" algn="l"/>
              </a:tabLst>
            </a:pPr>
            <a:r>
              <a:rPr sz="2100" spc="-5" dirty="0">
                <a:latin typeface="Times New Roman"/>
                <a:cs typeface="Times New Roman"/>
              </a:rPr>
              <a:t>La</a:t>
            </a:r>
            <a:r>
              <a:rPr sz="2100" spc="-85" dirty="0">
                <a:latin typeface="Times New Roman"/>
                <a:cs typeface="Times New Roman"/>
              </a:rPr>
              <a:t> </a:t>
            </a:r>
            <a:r>
              <a:rPr sz="2100" spc="85" dirty="0">
                <a:latin typeface="Times New Roman"/>
                <a:cs typeface="Times New Roman"/>
              </a:rPr>
              <a:t>séquence</a:t>
            </a:r>
            <a:r>
              <a:rPr sz="2100" spc="-100" dirty="0">
                <a:latin typeface="Times New Roman"/>
                <a:cs typeface="Times New Roman"/>
              </a:rPr>
              <a:t> </a:t>
            </a:r>
            <a:r>
              <a:rPr sz="2100" spc="90" dirty="0">
                <a:latin typeface="Times New Roman"/>
                <a:cs typeface="Times New Roman"/>
              </a:rPr>
              <a:t>d'instructions</a:t>
            </a:r>
            <a:r>
              <a:rPr sz="2100" spc="-70" dirty="0">
                <a:latin typeface="Times New Roman"/>
                <a:cs typeface="Times New Roman"/>
              </a:rPr>
              <a:t> </a:t>
            </a:r>
            <a:r>
              <a:rPr sz="2100" spc="80" dirty="0">
                <a:latin typeface="Times New Roman"/>
                <a:cs typeface="Times New Roman"/>
              </a:rPr>
              <a:t>est</a:t>
            </a:r>
            <a:r>
              <a:rPr sz="2100" spc="-90" dirty="0">
                <a:latin typeface="Times New Roman"/>
                <a:cs typeface="Times New Roman"/>
              </a:rPr>
              <a:t> </a:t>
            </a:r>
            <a:r>
              <a:rPr sz="2100" spc="60" dirty="0">
                <a:latin typeface="Times New Roman"/>
                <a:cs typeface="Times New Roman"/>
              </a:rPr>
              <a:t>exécutée</a:t>
            </a:r>
            <a:r>
              <a:rPr sz="2100" spc="-100" dirty="0">
                <a:latin typeface="Times New Roman"/>
                <a:cs typeface="Times New Roman"/>
              </a:rPr>
              <a:t> </a:t>
            </a:r>
            <a:r>
              <a:rPr sz="2100" spc="110" dirty="0">
                <a:latin typeface="Times New Roman"/>
                <a:cs typeface="Times New Roman"/>
              </a:rPr>
              <a:t>au</a:t>
            </a:r>
            <a:r>
              <a:rPr sz="2100" spc="-15" dirty="0">
                <a:latin typeface="Times New Roman"/>
                <a:cs typeface="Times New Roman"/>
              </a:rPr>
              <a:t> </a:t>
            </a:r>
            <a:r>
              <a:rPr sz="2100" spc="95" dirty="0">
                <a:latin typeface="Times New Roman"/>
                <a:cs typeface="Times New Roman"/>
              </a:rPr>
              <a:t>moins</a:t>
            </a:r>
            <a:r>
              <a:rPr sz="2100" spc="-70" dirty="0">
                <a:latin typeface="Times New Roman"/>
                <a:cs typeface="Times New Roman"/>
              </a:rPr>
              <a:t> </a:t>
            </a:r>
            <a:r>
              <a:rPr sz="2100" spc="125" dirty="0">
                <a:latin typeface="Times New Roman"/>
                <a:cs typeface="Times New Roman"/>
              </a:rPr>
              <a:t>une</a:t>
            </a:r>
            <a:r>
              <a:rPr sz="2100" spc="-60" dirty="0">
                <a:latin typeface="Times New Roman"/>
                <a:cs typeface="Times New Roman"/>
              </a:rPr>
              <a:t> </a:t>
            </a:r>
            <a:r>
              <a:rPr sz="2100" spc="15" dirty="0">
                <a:latin typeface="Times New Roman"/>
                <a:cs typeface="Times New Roman"/>
              </a:rPr>
              <a:t>fois</a:t>
            </a:r>
            <a:r>
              <a:rPr sz="2100" spc="-90" dirty="0">
                <a:latin typeface="Times New Roman"/>
                <a:cs typeface="Times New Roman"/>
              </a:rPr>
              <a:t> </a:t>
            </a:r>
            <a:r>
              <a:rPr sz="2100" spc="114" dirty="0">
                <a:latin typeface="Times New Roman"/>
                <a:cs typeface="Times New Roman"/>
              </a:rPr>
              <a:t>et</a:t>
            </a:r>
            <a:r>
              <a:rPr sz="2100" spc="-45" dirty="0">
                <a:latin typeface="Times New Roman"/>
                <a:cs typeface="Times New Roman"/>
              </a:rPr>
              <a:t> </a:t>
            </a:r>
            <a:r>
              <a:rPr sz="2100" spc="75" dirty="0">
                <a:latin typeface="Times New Roman"/>
                <a:cs typeface="Times New Roman"/>
              </a:rPr>
              <a:t>jusqu'à</a:t>
            </a:r>
            <a:r>
              <a:rPr sz="2100" spc="-100" dirty="0">
                <a:latin typeface="Times New Roman"/>
                <a:cs typeface="Times New Roman"/>
              </a:rPr>
              <a:t> </a:t>
            </a:r>
            <a:r>
              <a:rPr sz="2100" spc="30" dirty="0">
                <a:latin typeface="Times New Roman"/>
                <a:cs typeface="Times New Roman"/>
              </a:rPr>
              <a:t>ce</a:t>
            </a:r>
            <a:r>
              <a:rPr sz="2100" spc="-100" dirty="0">
                <a:latin typeface="Times New Roman"/>
                <a:cs typeface="Times New Roman"/>
              </a:rPr>
              <a:t> </a:t>
            </a:r>
            <a:r>
              <a:rPr sz="2100" spc="110" dirty="0">
                <a:latin typeface="Times New Roman"/>
                <a:cs typeface="Times New Roman"/>
              </a:rPr>
              <a:t>que  </a:t>
            </a:r>
            <a:r>
              <a:rPr sz="2100" spc="50" dirty="0">
                <a:latin typeface="Times New Roman"/>
                <a:cs typeface="Times New Roman"/>
              </a:rPr>
              <a:t>l'expression</a:t>
            </a:r>
            <a:r>
              <a:rPr sz="2100" spc="-45" dirty="0">
                <a:latin typeface="Times New Roman"/>
                <a:cs typeface="Times New Roman"/>
              </a:rPr>
              <a:t> </a:t>
            </a:r>
            <a:r>
              <a:rPr sz="2100" spc="70" dirty="0">
                <a:latin typeface="Times New Roman"/>
                <a:cs typeface="Times New Roman"/>
              </a:rPr>
              <a:t>soit</a:t>
            </a:r>
            <a:r>
              <a:rPr sz="2100" spc="-114" dirty="0">
                <a:latin typeface="Times New Roman"/>
                <a:cs typeface="Times New Roman"/>
              </a:rPr>
              <a:t> </a:t>
            </a:r>
            <a:r>
              <a:rPr sz="2100" spc="35" dirty="0">
                <a:latin typeface="Times New Roman"/>
                <a:cs typeface="Times New Roman"/>
              </a:rPr>
              <a:t>vraie.</a:t>
            </a:r>
            <a:r>
              <a:rPr sz="2100" spc="-5" dirty="0">
                <a:latin typeface="Times New Roman"/>
                <a:cs typeface="Times New Roman"/>
              </a:rPr>
              <a:t> </a:t>
            </a:r>
            <a:r>
              <a:rPr sz="2100" spc="50" dirty="0">
                <a:latin typeface="Times New Roman"/>
                <a:cs typeface="Times New Roman"/>
              </a:rPr>
              <a:t>Dès</a:t>
            </a:r>
            <a:r>
              <a:rPr sz="2100" spc="-70" dirty="0">
                <a:latin typeface="Times New Roman"/>
                <a:cs typeface="Times New Roman"/>
              </a:rPr>
              <a:t> </a:t>
            </a:r>
            <a:r>
              <a:rPr sz="2100" spc="105" dirty="0">
                <a:latin typeface="Times New Roman"/>
                <a:cs typeface="Times New Roman"/>
              </a:rPr>
              <a:t>que</a:t>
            </a:r>
            <a:r>
              <a:rPr sz="2100" spc="-35"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90" dirty="0">
                <a:latin typeface="Times New Roman"/>
                <a:cs typeface="Times New Roman"/>
              </a:rPr>
              <a:t>condition</a:t>
            </a:r>
            <a:r>
              <a:rPr sz="2100" spc="-85" dirty="0">
                <a:latin typeface="Times New Roman"/>
                <a:cs typeface="Times New Roman"/>
              </a:rPr>
              <a:t> </a:t>
            </a:r>
            <a:r>
              <a:rPr sz="2100" spc="80" dirty="0">
                <a:latin typeface="Times New Roman"/>
                <a:cs typeface="Times New Roman"/>
              </a:rPr>
              <a:t>est</a:t>
            </a:r>
            <a:r>
              <a:rPr sz="2100" spc="-90" dirty="0">
                <a:latin typeface="Times New Roman"/>
                <a:cs typeface="Times New Roman"/>
              </a:rPr>
              <a:t> </a:t>
            </a:r>
            <a:r>
              <a:rPr sz="2100" spc="20" dirty="0">
                <a:latin typeface="Times New Roman"/>
                <a:cs typeface="Times New Roman"/>
              </a:rPr>
              <a:t>vrai,</a:t>
            </a:r>
            <a:r>
              <a:rPr sz="2100" spc="10" dirty="0">
                <a:latin typeface="Times New Roman"/>
                <a:cs typeface="Times New Roman"/>
              </a:rPr>
              <a:t> </a:t>
            </a:r>
            <a:r>
              <a:rPr sz="2100" spc="35" dirty="0">
                <a:latin typeface="Times New Roman"/>
                <a:cs typeface="Times New Roman"/>
              </a:rPr>
              <a:t>la</a:t>
            </a:r>
            <a:r>
              <a:rPr sz="2100" spc="-80" dirty="0">
                <a:latin typeface="Times New Roman"/>
                <a:cs typeface="Times New Roman"/>
              </a:rPr>
              <a:t> </a:t>
            </a:r>
            <a:r>
              <a:rPr sz="2100" spc="70" dirty="0">
                <a:latin typeface="Times New Roman"/>
                <a:cs typeface="Times New Roman"/>
              </a:rPr>
              <a:t>répétitivité</a:t>
            </a:r>
            <a:r>
              <a:rPr sz="2100" spc="-100" dirty="0">
                <a:latin typeface="Times New Roman"/>
                <a:cs typeface="Times New Roman"/>
              </a:rPr>
              <a:t> </a:t>
            </a:r>
            <a:r>
              <a:rPr sz="2100" spc="65" dirty="0">
                <a:latin typeface="Times New Roman"/>
                <a:cs typeface="Times New Roman"/>
              </a:rPr>
              <a:t>s'arrête.</a:t>
            </a:r>
            <a:endParaRPr sz="2100">
              <a:latin typeface="Times New Roman"/>
              <a:cs typeface="Times New Roman"/>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362215" y="1518867"/>
            <a:ext cx="8641715" cy="4492625"/>
          </a:xfrm>
          <a:prstGeom prst="rect">
            <a:avLst/>
          </a:prstGeom>
        </p:spPr>
        <p:txBody>
          <a:bodyPr vert="horz" wrap="square" lIns="0" tIns="12700" rIns="0" bIns="0" rtlCol="0">
            <a:spAutoFit/>
          </a:bodyPr>
          <a:lstStyle/>
          <a:p>
            <a:pPr marL="832485">
              <a:lnSpc>
                <a:spcPct val="100000"/>
              </a:lnSpc>
              <a:spcBef>
                <a:spcPts val="100"/>
              </a:spcBef>
            </a:pPr>
            <a:r>
              <a:rPr sz="2100" spc="-40" dirty="0">
                <a:latin typeface="Times New Roman"/>
                <a:cs typeface="Times New Roman"/>
              </a:rPr>
              <a:t>STRUCUTURES </a:t>
            </a:r>
            <a:r>
              <a:rPr sz="2100" spc="-65" dirty="0">
                <a:latin typeface="Times New Roman"/>
                <a:cs typeface="Times New Roman"/>
              </a:rPr>
              <a:t>ITERATIVES </a:t>
            </a:r>
            <a:r>
              <a:rPr sz="2100" spc="110" dirty="0">
                <a:latin typeface="Times New Roman"/>
                <a:cs typeface="Times New Roman"/>
              </a:rPr>
              <a:t>OU </a:t>
            </a:r>
            <a:r>
              <a:rPr sz="2100" spc="-30" dirty="0">
                <a:latin typeface="Times New Roman"/>
                <a:cs typeface="Times New Roman"/>
              </a:rPr>
              <a:t>BOUCLE </a:t>
            </a:r>
            <a:r>
              <a:rPr sz="2100" spc="-50" dirty="0">
                <a:latin typeface="Times New Roman"/>
                <a:cs typeface="Times New Roman"/>
              </a:rPr>
              <a:t>: </a:t>
            </a:r>
            <a:r>
              <a:rPr sz="2100" b="1" spc="-90" dirty="0">
                <a:latin typeface="Times New Roman"/>
                <a:cs typeface="Times New Roman"/>
              </a:rPr>
              <a:t>REPETER</a:t>
            </a:r>
            <a:r>
              <a:rPr sz="2100" b="1" spc="210" dirty="0">
                <a:latin typeface="Times New Roman"/>
                <a:cs typeface="Times New Roman"/>
              </a:rPr>
              <a:t> </a:t>
            </a:r>
            <a:r>
              <a:rPr sz="2100" b="1" spc="-525" dirty="0">
                <a:latin typeface="Times New Roman"/>
                <a:cs typeface="Times New Roman"/>
              </a:rPr>
              <a:t>…</a:t>
            </a:r>
            <a:r>
              <a:rPr sz="2100" b="1" spc="-80" dirty="0">
                <a:latin typeface="Times New Roman"/>
                <a:cs typeface="Times New Roman"/>
              </a:rPr>
              <a:t>JUSQU’A</a:t>
            </a:r>
            <a:endParaRPr sz="2100">
              <a:latin typeface="Times New Roman"/>
              <a:cs typeface="Times New Roman"/>
            </a:endParaRPr>
          </a:p>
          <a:p>
            <a:pPr>
              <a:lnSpc>
                <a:spcPct val="100000"/>
              </a:lnSpc>
              <a:spcBef>
                <a:spcPts val="50"/>
              </a:spcBef>
            </a:pPr>
            <a:endParaRPr sz="2000">
              <a:latin typeface="Times New Roman"/>
              <a:cs typeface="Times New Roman"/>
            </a:endParaRPr>
          </a:p>
          <a:p>
            <a:pPr marL="12700">
              <a:lnSpc>
                <a:spcPct val="100000"/>
              </a:lnSpc>
            </a:pPr>
            <a:r>
              <a:rPr sz="2100" spc="40" dirty="0">
                <a:latin typeface="Times New Roman"/>
                <a:cs typeface="Times New Roman"/>
              </a:rPr>
              <a:t>Différences</a:t>
            </a:r>
            <a:r>
              <a:rPr sz="2100" spc="-80" dirty="0">
                <a:latin typeface="Times New Roman"/>
                <a:cs typeface="Times New Roman"/>
              </a:rPr>
              <a:t> </a:t>
            </a:r>
            <a:r>
              <a:rPr sz="2100" spc="105" dirty="0">
                <a:latin typeface="Times New Roman"/>
                <a:cs typeface="Times New Roman"/>
              </a:rPr>
              <a:t>entre</a:t>
            </a:r>
            <a:r>
              <a:rPr sz="2100" spc="-40"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70" dirty="0">
                <a:latin typeface="Times New Roman"/>
                <a:cs typeface="Times New Roman"/>
              </a:rPr>
              <a:t>boucles</a:t>
            </a:r>
            <a:r>
              <a:rPr sz="2100" spc="-75" dirty="0">
                <a:latin typeface="Times New Roman"/>
                <a:cs typeface="Times New Roman"/>
              </a:rPr>
              <a:t> </a:t>
            </a:r>
            <a:r>
              <a:rPr sz="2100" spc="60" dirty="0">
                <a:latin typeface="Times New Roman"/>
                <a:cs typeface="Times New Roman"/>
              </a:rPr>
              <a:t>Tant</a:t>
            </a:r>
            <a:r>
              <a:rPr sz="2100" spc="-95" dirty="0">
                <a:latin typeface="Times New Roman"/>
                <a:cs typeface="Times New Roman"/>
              </a:rPr>
              <a:t> </a:t>
            </a:r>
            <a:r>
              <a:rPr sz="2100" spc="110" dirty="0">
                <a:latin typeface="Times New Roman"/>
                <a:cs typeface="Times New Roman"/>
              </a:rPr>
              <a:t>que</a:t>
            </a:r>
            <a:r>
              <a:rPr sz="2100" spc="-105"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65" dirty="0">
                <a:latin typeface="Times New Roman"/>
                <a:cs typeface="Times New Roman"/>
              </a:rPr>
              <a:t>Répéter</a:t>
            </a:r>
            <a:r>
              <a:rPr sz="2100" spc="-50" dirty="0">
                <a:latin typeface="Times New Roman"/>
                <a:cs typeface="Times New Roman"/>
              </a:rPr>
              <a:t> </a:t>
            </a:r>
            <a:r>
              <a:rPr sz="2100" spc="70" dirty="0">
                <a:latin typeface="Times New Roman"/>
                <a:cs typeface="Times New Roman"/>
              </a:rPr>
              <a:t>jusqu'à</a:t>
            </a:r>
            <a:r>
              <a:rPr sz="2100" spc="-4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marL="1207135" marR="66040" indent="-127000">
              <a:lnSpc>
                <a:spcPct val="100000"/>
              </a:lnSpc>
              <a:spcBef>
                <a:spcPts val="15"/>
              </a:spcBef>
              <a:buFont typeface="Times New Roman"/>
              <a:buChar char="-"/>
              <a:tabLst>
                <a:tab pos="1243965" algn="l"/>
              </a:tabLst>
            </a:pPr>
            <a:r>
              <a:rPr dirty="0"/>
              <a:t>	</a:t>
            </a:r>
            <a:r>
              <a:rPr sz="2100" spc="35" dirty="0">
                <a:latin typeface="Times New Roman"/>
                <a:cs typeface="Times New Roman"/>
              </a:rPr>
              <a:t>la</a:t>
            </a:r>
            <a:r>
              <a:rPr sz="2100" spc="-85" dirty="0">
                <a:latin typeface="Times New Roman"/>
                <a:cs typeface="Times New Roman"/>
              </a:rPr>
              <a:t> </a:t>
            </a:r>
            <a:r>
              <a:rPr sz="2100" spc="85" dirty="0">
                <a:latin typeface="Times New Roman"/>
                <a:cs typeface="Times New Roman"/>
              </a:rPr>
              <a:t>séquence</a:t>
            </a:r>
            <a:r>
              <a:rPr sz="2100" spc="-105" dirty="0">
                <a:latin typeface="Times New Roman"/>
                <a:cs typeface="Times New Roman"/>
              </a:rPr>
              <a:t> </a:t>
            </a:r>
            <a:r>
              <a:rPr sz="2100" spc="90" dirty="0">
                <a:latin typeface="Times New Roman"/>
                <a:cs typeface="Times New Roman"/>
              </a:rPr>
              <a:t>d'instructions</a:t>
            </a:r>
            <a:r>
              <a:rPr sz="2100" spc="-75" dirty="0">
                <a:latin typeface="Times New Roman"/>
                <a:cs typeface="Times New Roman"/>
              </a:rPr>
              <a:t> </a:t>
            </a:r>
            <a:r>
              <a:rPr sz="2100" spc="90" dirty="0">
                <a:latin typeface="Times New Roman"/>
                <a:cs typeface="Times New Roman"/>
              </a:rPr>
              <a:t>est</a:t>
            </a:r>
            <a:r>
              <a:rPr sz="2100" spc="-114" dirty="0">
                <a:latin typeface="Times New Roman"/>
                <a:cs typeface="Times New Roman"/>
              </a:rPr>
              <a:t> </a:t>
            </a:r>
            <a:r>
              <a:rPr sz="2100" spc="65" dirty="0">
                <a:latin typeface="Times New Roman"/>
                <a:cs typeface="Times New Roman"/>
              </a:rPr>
              <a:t>exécuter</a:t>
            </a:r>
            <a:r>
              <a:rPr sz="2100" spc="-114" dirty="0">
                <a:latin typeface="Times New Roman"/>
                <a:cs typeface="Times New Roman"/>
              </a:rPr>
              <a:t> </a:t>
            </a:r>
            <a:r>
              <a:rPr sz="2100" spc="110" dirty="0">
                <a:latin typeface="Times New Roman"/>
                <a:cs typeface="Times New Roman"/>
              </a:rPr>
              <a:t>au</a:t>
            </a:r>
            <a:r>
              <a:rPr sz="2100" spc="-20" dirty="0">
                <a:latin typeface="Times New Roman"/>
                <a:cs typeface="Times New Roman"/>
              </a:rPr>
              <a:t> </a:t>
            </a:r>
            <a:r>
              <a:rPr sz="2100" spc="95" dirty="0">
                <a:latin typeface="Times New Roman"/>
                <a:cs typeface="Times New Roman"/>
              </a:rPr>
              <a:t>moins</a:t>
            </a:r>
            <a:r>
              <a:rPr sz="2100" spc="-75" dirty="0">
                <a:latin typeface="Times New Roman"/>
                <a:cs typeface="Times New Roman"/>
              </a:rPr>
              <a:t> </a:t>
            </a:r>
            <a:r>
              <a:rPr sz="2100" spc="135" dirty="0">
                <a:latin typeface="Times New Roman"/>
                <a:cs typeface="Times New Roman"/>
              </a:rPr>
              <a:t>une</a:t>
            </a:r>
            <a:r>
              <a:rPr sz="2100" spc="-85" dirty="0">
                <a:latin typeface="Times New Roman"/>
                <a:cs typeface="Times New Roman"/>
              </a:rPr>
              <a:t> </a:t>
            </a:r>
            <a:r>
              <a:rPr sz="2100" spc="15" dirty="0">
                <a:latin typeface="Times New Roman"/>
                <a:cs typeface="Times New Roman"/>
              </a:rPr>
              <a:t>fois</a:t>
            </a:r>
            <a:r>
              <a:rPr sz="2100" spc="-95" dirty="0">
                <a:latin typeface="Times New Roman"/>
                <a:cs typeface="Times New Roman"/>
              </a:rPr>
              <a:t> </a:t>
            </a:r>
            <a:r>
              <a:rPr sz="2100" spc="105" dirty="0">
                <a:latin typeface="Times New Roman"/>
                <a:cs typeface="Times New Roman"/>
              </a:rPr>
              <a:t>dans</a:t>
            </a:r>
            <a:r>
              <a:rPr sz="2100" spc="-35" dirty="0">
                <a:latin typeface="Times New Roman"/>
                <a:cs typeface="Times New Roman"/>
              </a:rPr>
              <a:t> </a:t>
            </a:r>
            <a:r>
              <a:rPr sz="2100" spc="35" dirty="0">
                <a:latin typeface="Times New Roman"/>
                <a:cs typeface="Times New Roman"/>
              </a:rPr>
              <a:t>la  </a:t>
            </a:r>
            <a:r>
              <a:rPr sz="2100" spc="75" dirty="0">
                <a:latin typeface="Times New Roman"/>
                <a:cs typeface="Times New Roman"/>
              </a:rPr>
              <a:t>boucle </a:t>
            </a:r>
            <a:r>
              <a:rPr sz="2100" spc="65" dirty="0">
                <a:latin typeface="Times New Roman"/>
                <a:cs typeface="Times New Roman"/>
              </a:rPr>
              <a:t>Répéter jusqu'à, </a:t>
            </a:r>
            <a:r>
              <a:rPr sz="2100" spc="60" dirty="0">
                <a:latin typeface="Times New Roman"/>
                <a:cs typeface="Times New Roman"/>
              </a:rPr>
              <a:t>alors qu'elle </a:t>
            </a:r>
            <a:r>
              <a:rPr sz="2100" spc="125" dirty="0">
                <a:latin typeface="Times New Roman"/>
                <a:cs typeface="Times New Roman"/>
              </a:rPr>
              <a:t>peut </a:t>
            </a:r>
            <a:r>
              <a:rPr sz="2100" spc="120" dirty="0">
                <a:latin typeface="Times New Roman"/>
                <a:cs typeface="Times New Roman"/>
              </a:rPr>
              <a:t>ne </a:t>
            </a:r>
            <a:r>
              <a:rPr sz="2100" spc="75" dirty="0">
                <a:latin typeface="Times New Roman"/>
                <a:cs typeface="Times New Roman"/>
              </a:rPr>
              <a:t>pas </a:t>
            </a:r>
            <a:r>
              <a:rPr sz="2100" spc="90" dirty="0">
                <a:latin typeface="Times New Roman"/>
                <a:cs typeface="Times New Roman"/>
              </a:rPr>
              <a:t>être </a:t>
            </a:r>
            <a:r>
              <a:rPr sz="2100" spc="65" dirty="0">
                <a:latin typeface="Times New Roman"/>
                <a:cs typeface="Times New Roman"/>
              </a:rPr>
              <a:t>exécuter  </a:t>
            </a:r>
            <a:r>
              <a:rPr sz="2100" spc="105" dirty="0">
                <a:latin typeface="Times New Roman"/>
                <a:cs typeface="Times New Roman"/>
              </a:rPr>
              <a:t>dans</a:t>
            </a:r>
            <a:r>
              <a:rPr sz="2100" spc="-40" dirty="0">
                <a:latin typeface="Times New Roman"/>
                <a:cs typeface="Times New Roman"/>
              </a:rPr>
              <a:t> </a:t>
            </a:r>
            <a:r>
              <a:rPr sz="2100" spc="35" dirty="0">
                <a:latin typeface="Times New Roman"/>
                <a:cs typeface="Times New Roman"/>
              </a:rPr>
              <a:t>le</a:t>
            </a:r>
            <a:r>
              <a:rPr sz="2100" spc="-105" dirty="0">
                <a:latin typeface="Times New Roman"/>
                <a:cs typeface="Times New Roman"/>
              </a:rPr>
              <a:t> </a:t>
            </a:r>
            <a:r>
              <a:rPr sz="2100" spc="50" dirty="0">
                <a:latin typeface="Times New Roman"/>
                <a:cs typeface="Times New Roman"/>
              </a:rPr>
              <a:t>cas</a:t>
            </a:r>
            <a:r>
              <a:rPr sz="2100" spc="-95" dirty="0">
                <a:latin typeface="Times New Roman"/>
                <a:cs typeface="Times New Roman"/>
              </a:rPr>
              <a:t> </a:t>
            </a:r>
            <a:r>
              <a:rPr sz="2100" spc="145" dirty="0">
                <a:latin typeface="Times New Roman"/>
                <a:cs typeface="Times New Roman"/>
              </a:rPr>
              <a:t>du</a:t>
            </a:r>
            <a:r>
              <a:rPr sz="2100" spc="-65" dirty="0">
                <a:latin typeface="Times New Roman"/>
                <a:cs typeface="Times New Roman"/>
              </a:rPr>
              <a:t> </a:t>
            </a:r>
            <a:r>
              <a:rPr sz="2100" spc="65" dirty="0">
                <a:latin typeface="Times New Roman"/>
                <a:cs typeface="Times New Roman"/>
              </a:rPr>
              <a:t>Tant</a:t>
            </a:r>
            <a:r>
              <a:rPr sz="2100" spc="-95" dirty="0">
                <a:latin typeface="Times New Roman"/>
                <a:cs typeface="Times New Roman"/>
              </a:rPr>
              <a:t> </a:t>
            </a:r>
            <a:r>
              <a:rPr sz="2100" spc="85" dirty="0">
                <a:latin typeface="Times New Roman"/>
                <a:cs typeface="Times New Roman"/>
              </a:rPr>
              <a:t>que.</a:t>
            </a:r>
            <a:endParaRPr sz="2100">
              <a:latin typeface="Times New Roman"/>
              <a:cs typeface="Times New Roman"/>
            </a:endParaRPr>
          </a:p>
          <a:p>
            <a:pPr>
              <a:lnSpc>
                <a:spcPct val="100000"/>
              </a:lnSpc>
              <a:spcBef>
                <a:spcPts val="50"/>
              </a:spcBef>
              <a:buFont typeface="Times New Roman"/>
              <a:buChar char="-"/>
            </a:pPr>
            <a:endParaRPr sz="2150">
              <a:latin typeface="Times New Roman"/>
              <a:cs typeface="Times New Roman"/>
            </a:endParaRPr>
          </a:p>
          <a:p>
            <a:pPr marL="1210310" marR="452120" indent="-129539">
              <a:lnSpc>
                <a:spcPct val="100200"/>
              </a:lnSpc>
              <a:spcBef>
                <a:spcPts val="5"/>
              </a:spcBef>
              <a:buFont typeface="Times New Roman"/>
              <a:buChar char="-"/>
              <a:tabLst>
                <a:tab pos="1243965" algn="l"/>
              </a:tabLst>
            </a:pPr>
            <a:r>
              <a:rPr dirty="0"/>
              <a:t>	</a:t>
            </a:r>
            <a:r>
              <a:rPr sz="2100" spc="35" dirty="0">
                <a:latin typeface="Times New Roman"/>
                <a:cs typeface="Times New Roman"/>
              </a:rPr>
              <a:t>la</a:t>
            </a:r>
            <a:r>
              <a:rPr sz="2100" spc="-80" dirty="0">
                <a:latin typeface="Times New Roman"/>
                <a:cs typeface="Times New Roman"/>
              </a:rPr>
              <a:t> </a:t>
            </a:r>
            <a:r>
              <a:rPr sz="2100" spc="85" dirty="0">
                <a:latin typeface="Times New Roman"/>
                <a:cs typeface="Times New Roman"/>
              </a:rPr>
              <a:t>séquence</a:t>
            </a:r>
            <a:r>
              <a:rPr sz="2100" spc="-100" dirty="0">
                <a:latin typeface="Times New Roman"/>
                <a:cs typeface="Times New Roman"/>
              </a:rPr>
              <a:t> </a:t>
            </a:r>
            <a:r>
              <a:rPr sz="2100" spc="90" dirty="0">
                <a:latin typeface="Times New Roman"/>
                <a:cs typeface="Times New Roman"/>
              </a:rPr>
              <a:t>d'instructions</a:t>
            </a:r>
            <a:r>
              <a:rPr sz="2100" spc="-70" dirty="0">
                <a:latin typeface="Times New Roman"/>
                <a:cs typeface="Times New Roman"/>
              </a:rPr>
              <a:t> </a:t>
            </a:r>
            <a:r>
              <a:rPr sz="2100" spc="90" dirty="0">
                <a:latin typeface="Times New Roman"/>
                <a:cs typeface="Times New Roman"/>
              </a:rPr>
              <a:t>est</a:t>
            </a:r>
            <a:r>
              <a:rPr sz="2100" spc="-110" dirty="0">
                <a:latin typeface="Times New Roman"/>
                <a:cs typeface="Times New Roman"/>
              </a:rPr>
              <a:t> </a:t>
            </a:r>
            <a:r>
              <a:rPr sz="2100" spc="65" dirty="0">
                <a:latin typeface="Times New Roman"/>
                <a:cs typeface="Times New Roman"/>
              </a:rPr>
              <a:t>exécuter</a:t>
            </a:r>
            <a:r>
              <a:rPr sz="2100" spc="-90" dirty="0">
                <a:latin typeface="Times New Roman"/>
                <a:cs typeface="Times New Roman"/>
              </a:rPr>
              <a:t> </a:t>
            </a:r>
            <a:r>
              <a:rPr sz="2100" spc="15" dirty="0">
                <a:latin typeface="Times New Roman"/>
                <a:cs typeface="Times New Roman"/>
              </a:rPr>
              <a:t>si </a:t>
            </a:r>
            <a:r>
              <a:rPr sz="2100" spc="35" dirty="0">
                <a:latin typeface="Times New Roman"/>
                <a:cs typeface="Times New Roman"/>
              </a:rPr>
              <a:t>la</a:t>
            </a:r>
            <a:r>
              <a:rPr sz="2100" spc="-100" dirty="0">
                <a:latin typeface="Times New Roman"/>
                <a:cs typeface="Times New Roman"/>
              </a:rPr>
              <a:t> </a:t>
            </a:r>
            <a:r>
              <a:rPr sz="2100" spc="90" dirty="0">
                <a:latin typeface="Times New Roman"/>
                <a:cs typeface="Times New Roman"/>
              </a:rPr>
              <a:t>condition</a:t>
            </a:r>
            <a:r>
              <a:rPr sz="2100" spc="-85" dirty="0">
                <a:latin typeface="Times New Roman"/>
                <a:cs typeface="Times New Roman"/>
              </a:rPr>
              <a:t> </a:t>
            </a:r>
            <a:r>
              <a:rPr sz="2100" spc="80" dirty="0">
                <a:latin typeface="Times New Roman"/>
                <a:cs typeface="Times New Roman"/>
              </a:rPr>
              <a:t>est</a:t>
            </a:r>
            <a:r>
              <a:rPr sz="2100" spc="-90" dirty="0">
                <a:latin typeface="Times New Roman"/>
                <a:cs typeface="Times New Roman"/>
              </a:rPr>
              <a:t> </a:t>
            </a:r>
            <a:r>
              <a:rPr sz="2100" spc="25" dirty="0">
                <a:latin typeface="Times New Roman"/>
                <a:cs typeface="Times New Roman"/>
              </a:rPr>
              <a:t>vrai  </a:t>
            </a:r>
            <a:r>
              <a:rPr sz="2100" spc="110" dirty="0">
                <a:latin typeface="Times New Roman"/>
                <a:cs typeface="Times New Roman"/>
              </a:rPr>
              <a:t>pour</a:t>
            </a:r>
            <a:r>
              <a:rPr sz="2100" spc="-70" dirty="0">
                <a:latin typeface="Times New Roman"/>
                <a:cs typeface="Times New Roman"/>
              </a:rPr>
              <a:t> </a:t>
            </a:r>
            <a:r>
              <a:rPr sz="2100" spc="35" dirty="0">
                <a:latin typeface="Times New Roman"/>
                <a:cs typeface="Times New Roman"/>
              </a:rPr>
              <a:t>le</a:t>
            </a:r>
            <a:r>
              <a:rPr sz="2100" spc="-80" dirty="0">
                <a:latin typeface="Times New Roman"/>
                <a:cs typeface="Times New Roman"/>
              </a:rPr>
              <a:t> </a:t>
            </a:r>
            <a:r>
              <a:rPr sz="2100" spc="65" dirty="0">
                <a:latin typeface="Times New Roman"/>
                <a:cs typeface="Times New Roman"/>
              </a:rPr>
              <a:t>Tant</a:t>
            </a:r>
            <a:r>
              <a:rPr sz="2100" spc="-95" dirty="0">
                <a:latin typeface="Times New Roman"/>
                <a:cs typeface="Times New Roman"/>
              </a:rPr>
              <a:t> </a:t>
            </a:r>
            <a:r>
              <a:rPr sz="2100" spc="110" dirty="0">
                <a:latin typeface="Times New Roman"/>
                <a:cs typeface="Times New Roman"/>
              </a:rPr>
              <a:t>que</a:t>
            </a:r>
            <a:r>
              <a:rPr sz="2100" spc="-125" dirty="0">
                <a:latin typeface="Times New Roman"/>
                <a:cs typeface="Times New Roman"/>
              </a:rPr>
              <a:t> </a:t>
            </a:r>
            <a:r>
              <a:rPr sz="2100" spc="114" dirty="0">
                <a:latin typeface="Times New Roman"/>
                <a:cs typeface="Times New Roman"/>
              </a:rPr>
              <a:t>et</a:t>
            </a:r>
            <a:r>
              <a:rPr sz="2100" spc="-65" dirty="0">
                <a:latin typeface="Times New Roman"/>
                <a:cs typeface="Times New Roman"/>
              </a:rPr>
              <a:t> </a:t>
            </a:r>
            <a:r>
              <a:rPr sz="2100" spc="15" dirty="0">
                <a:latin typeface="Times New Roman"/>
                <a:cs typeface="Times New Roman"/>
              </a:rPr>
              <a:t>si</a:t>
            </a:r>
            <a:r>
              <a:rPr sz="2100" spc="-10" dirty="0">
                <a:latin typeface="Times New Roman"/>
                <a:cs typeface="Times New Roman"/>
              </a:rPr>
              <a:t> </a:t>
            </a:r>
            <a:r>
              <a:rPr sz="2100" spc="35" dirty="0">
                <a:latin typeface="Times New Roman"/>
                <a:cs typeface="Times New Roman"/>
              </a:rPr>
              <a:t>la</a:t>
            </a:r>
            <a:r>
              <a:rPr sz="2100" spc="-80" dirty="0">
                <a:latin typeface="Times New Roman"/>
                <a:cs typeface="Times New Roman"/>
              </a:rPr>
              <a:t> </a:t>
            </a:r>
            <a:r>
              <a:rPr sz="2100" spc="90" dirty="0">
                <a:latin typeface="Times New Roman"/>
                <a:cs typeface="Times New Roman"/>
              </a:rPr>
              <a:t>condition</a:t>
            </a:r>
            <a:r>
              <a:rPr sz="2100" spc="-110" dirty="0">
                <a:latin typeface="Times New Roman"/>
                <a:cs typeface="Times New Roman"/>
              </a:rPr>
              <a:t> </a:t>
            </a:r>
            <a:r>
              <a:rPr sz="2100" spc="90" dirty="0">
                <a:latin typeface="Times New Roman"/>
                <a:cs typeface="Times New Roman"/>
              </a:rPr>
              <a:t>est</a:t>
            </a:r>
            <a:r>
              <a:rPr sz="2100" spc="-45" dirty="0">
                <a:latin typeface="Times New Roman"/>
                <a:cs typeface="Times New Roman"/>
              </a:rPr>
              <a:t> </a:t>
            </a:r>
            <a:r>
              <a:rPr sz="2100" spc="50" dirty="0">
                <a:latin typeface="Times New Roman"/>
                <a:cs typeface="Times New Roman"/>
              </a:rPr>
              <a:t>fausse</a:t>
            </a:r>
            <a:r>
              <a:rPr sz="2100" spc="-85" dirty="0">
                <a:latin typeface="Times New Roman"/>
                <a:cs typeface="Times New Roman"/>
              </a:rPr>
              <a:t> </a:t>
            </a:r>
            <a:r>
              <a:rPr sz="2100" spc="110" dirty="0">
                <a:latin typeface="Times New Roman"/>
                <a:cs typeface="Times New Roman"/>
              </a:rPr>
              <a:t>pour</a:t>
            </a:r>
            <a:r>
              <a:rPr sz="2100" spc="-65" dirty="0">
                <a:latin typeface="Times New Roman"/>
                <a:cs typeface="Times New Roman"/>
              </a:rPr>
              <a:t> </a:t>
            </a:r>
            <a:r>
              <a:rPr sz="2100" spc="35" dirty="0">
                <a:latin typeface="Times New Roman"/>
                <a:cs typeface="Times New Roman"/>
              </a:rPr>
              <a:t>le</a:t>
            </a:r>
            <a:r>
              <a:rPr sz="2100" spc="-40" dirty="0">
                <a:latin typeface="Times New Roman"/>
                <a:cs typeface="Times New Roman"/>
              </a:rPr>
              <a:t> </a:t>
            </a:r>
            <a:r>
              <a:rPr sz="2100" spc="65" dirty="0">
                <a:latin typeface="Times New Roman"/>
                <a:cs typeface="Times New Roman"/>
              </a:rPr>
              <a:t>Répéter  jusqu'à.</a:t>
            </a:r>
            <a:endParaRPr sz="2100">
              <a:latin typeface="Times New Roman"/>
              <a:cs typeface="Times New Roman"/>
            </a:endParaRPr>
          </a:p>
          <a:p>
            <a:pPr>
              <a:lnSpc>
                <a:spcPct val="100000"/>
              </a:lnSpc>
              <a:spcBef>
                <a:spcPts val="50"/>
              </a:spcBef>
              <a:buFont typeface="Times New Roman"/>
              <a:buChar char="-"/>
            </a:pPr>
            <a:endParaRPr sz="2150">
              <a:latin typeface="Times New Roman"/>
              <a:cs typeface="Times New Roman"/>
            </a:endParaRPr>
          </a:p>
          <a:p>
            <a:pPr marL="1207135" marR="739775" indent="-127000">
              <a:lnSpc>
                <a:spcPct val="100200"/>
              </a:lnSpc>
              <a:buFont typeface="Times New Roman"/>
              <a:buChar char="-"/>
              <a:tabLst>
                <a:tab pos="1243965" algn="l"/>
              </a:tabLst>
            </a:pPr>
            <a:r>
              <a:rPr dirty="0"/>
              <a:t>	</a:t>
            </a:r>
            <a:r>
              <a:rPr sz="2100" spc="75" dirty="0">
                <a:latin typeface="Times New Roman"/>
                <a:cs typeface="Times New Roman"/>
              </a:rPr>
              <a:t>Dans </a:t>
            </a:r>
            <a:r>
              <a:rPr sz="2100" spc="35" dirty="0">
                <a:latin typeface="Times New Roman"/>
                <a:cs typeface="Times New Roman"/>
              </a:rPr>
              <a:t>les </a:t>
            </a:r>
            <a:r>
              <a:rPr sz="2100" spc="80" dirty="0">
                <a:latin typeface="Times New Roman"/>
                <a:cs typeface="Times New Roman"/>
              </a:rPr>
              <a:t>deux </a:t>
            </a:r>
            <a:r>
              <a:rPr sz="2100" spc="35" dirty="0">
                <a:latin typeface="Times New Roman"/>
                <a:cs typeface="Times New Roman"/>
              </a:rPr>
              <a:t>cas, la </a:t>
            </a:r>
            <a:r>
              <a:rPr sz="2100" spc="85" dirty="0">
                <a:latin typeface="Times New Roman"/>
                <a:cs typeface="Times New Roman"/>
              </a:rPr>
              <a:t>séquence </a:t>
            </a:r>
            <a:r>
              <a:rPr sz="2100" spc="90" dirty="0">
                <a:latin typeface="Times New Roman"/>
                <a:cs typeface="Times New Roman"/>
              </a:rPr>
              <a:t>d'instructions </a:t>
            </a:r>
            <a:r>
              <a:rPr sz="2100" spc="95" dirty="0">
                <a:latin typeface="Times New Roman"/>
                <a:cs typeface="Times New Roman"/>
              </a:rPr>
              <a:t>doit  </a:t>
            </a:r>
            <a:r>
              <a:rPr sz="2100" spc="85" dirty="0">
                <a:latin typeface="Times New Roman"/>
                <a:cs typeface="Times New Roman"/>
              </a:rPr>
              <a:t>nécessairement</a:t>
            </a:r>
            <a:r>
              <a:rPr sz="2100" spc="-55" dirty="0">
                <a:latin typeface="Times New Roman"/>
                <a:cs typeface="Times New Roman"/>
              </a:rPr>
              <a:t> </a:t>
            </a:r>
            <a:r>
              <a:rPr sz="2100" spc="35" dirty="0">
                <a:latin typeface="Times New Roman"/>
                <a:cs typeface="Times New Roman"/>
              </a:rPr>
              <a:t>faire</a:t>
            </a:r>
            <a:r>
              <a:rPr sz="2100" spc="-85" dirty="0">
                <a:latin typeface="Times New Roman"/>
                <a:cs typeface="Times New Roman"/>
              </a:rPr>
              <a:t> </a:t>
            </a:r>
            <a:r>
              <a:rPr sz="2100" spc="55" dirty="0">
                <a:latin typeface="Times New Roman"/>
                <a:cs typeface="Times New Roman"/>
              </a:rPr>
              <a:t>évoluer</a:t>
            </a:r>
            <a:r>
              <a:rPr sz="2100" spc="-70" dirty="0">
                <a:latin typeface="Times New Roman"/>
                <a:cs typeface="Times New Roman"/>
              </a:rPr>
              <a:t> </a:t>
            </a:r>
            <a:r>
              <a:rPr sz="2100" spc="35" dirty="0">
                <a:latin typeface="Times New Roman"/>
                <a:cs typeface="Times New Roman"/>
              </a:rPr>
              <a:t>la</a:t>
            </a:r>
            <a:r>
              <a:rPr sz="2100" spc="-110" dirty="0">
                <a:latin typeface="Times New Roman"/>
                <a:cs typeface="Times New Roman"/>
              </a:rPr>
              <a:t> </a:t>
            </a:r>
            <a:r>
              <a:rPr sz="2100" spc="85" dirty="0">
                <a:latin typeface="Times New Roman"/>
                <a:cs typeface="Times New Roman"/>
              </a:rPr>
              <a:t>condition,</a:t>
            </a:r>
            <a:r>
              <a:rPr sz="2100" spc="-15" dirty="0">
                <a:latin typeface="Times New Roman"/>
                <a:cs typeface="Times New Roman"/>
              </a:rPr>
              <a:t> </a:t>
            </a:r>
            <a:r>
              <a:rPr sz="2100" spc="70" dirty="0">
                <a:latin typeface="Times New Roman"/>
                <a:cs typeface="Times New Roman"/>
              </a:rPr>
              <a:t>faute</a:t>
            </a:r>
            <a:r>
              <a:rPr sz="2100" spc="-105" dirty="0">
                <a:latin typeface="Times New Roman"/>
                <a:cs typeface="Times New Roman"/>
              </a:rPr>
              <a:t> </a:t>
            </a:r>
            <a:r>
              <a:rPr sz="2100" spc="110" dirty="0">
                <a:latin typeface="Times New Roman"/>
                <a:cs typeface="Times New Roman"/>
              </a:rPr>
              <a:t>de</a:t>
            </a:r>
            <a:r>
              <a:rPr sz="2100" spc="-105" dirty="0">
                <a:latin typeface="Times New Roman"/>
                <a:cs typeface="Times New Roman"/>
              </a:rPr>
              <a:t> </a:t>
            </a:r>
            <a:r>
              <a:rPr sz="2100" spc="85" dirty="0">
                <a:latin typeface="Times New Roman"/>
                <a:cs typeface="Times New Roman"/>
              </a:rPr>
              <a:t>quoi</a:t>
            </a:r>
            <a:r>
              <a:rPr sz="2100" spc="-75" dirty="0">
                <a:latin typeface="Times New Roman"/>
                <a:cs typeface="Times New Roman"/>
              </a:rPr>
              <a:t> </a:t>
            </a:r>
            <a:r>
              <a:rPr sz="2100" spc="135" dirty="0">
                <a:latin typeface="Times New Roman"/>
                <a:cs typeface="Times New Roman"/>
              </a:rPr>
              <a:t>on  </a:t>
            </a:r>
            <a:r>
              <a:rPr sz="2100" spc="110" dirty="0">
                <a:latin typeface="Times New Roman"/>
                <a:cs typeface="Times New Roman"/>
              </a:rPr>
              <a:t>obtient</a:t>
            </a:r>
            <a:r>
              <a:rPr sz="2100" spc="-100" dirty="0">
                <a:latin typeface="Times New Roman"/>
                <a:cs typeface="Times New Roman"/>
              </a:rPr>
              <a:t> </a:t>
            </a:r>
            <a:r>
              <a:rPr sz="2100" spc="135" dirty="0">
                <a:latin typeface="Times New Roman"/>
                <a:cs typeface="Times New Roman"/>
              </a:rPr>
              <a:t>une</a:t>
            </a:r>
            <a:r>
              <a:rPr sz="2100" spc="-65" dirty="0">
                <a:latin typeface="Times New Roman"/>
                <a:cs typeface="Times New Roman"/>
              </a:rPr>
              <a:t> </a:t>
            </a:r>
            <a:r>
              <a:rPr sz="2100" spc="75" dirty="0">
                <a:latin typeface="Times New Roman"/>
                <a:cs typeface="Times New Roman"/>
              </a:rPr>
              <a:t>boucle</a:t>
            </a:r>
            <a:r>
              <a:rPr sz="2100" spc="-65" dirty="0">
                <a:latin typeface="Times New Roman"/>
                <a:cs typeface="Times New Roman"/>
              </a:rPr>
              <a:t> </a:t>
            </a:r>
            <a:r>
              <a:rPr sz="2100" spc="55" dirty="0">
                <a:latin typeface="Times New Roman"/>
                <a:cs typeface="Times New Roman"/>
              </a:rPr>
              <a:t>infinie.</a:t>
            </a:r>
            <a:endParaRPr sz="2100">
              <a:latin typeface="Times New Roman"/>
              <a:cs typeface="Times New Roman"/>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910259" y="877278"/>
            <a:ext cx="4751705" cy="386080"/>
          </a:xfrm>
          <a:prstGeom prst="rect">
            <a:avLst/>
          </a:prstGeom>
        </p:spPr>
        <p:txBody>
          <a:bodyPr vert="horz" wrap="square" lIns="0" tIns="13970" rIns="0" bIns="0" rtlCol="0">
            <a:spAutoFit/>
          </a:bodyPr>
          <a:lstStyle/>
          <a:p>
            <a:pPr marL="12700">
              <a:lnSpc>
                <a:spcPct val="100000"/>
              </a:lnSpc>
              <a:spcBef>
                <a:spcPts val="110"/>
              </a:spcBef>
            </a:pPr>
            <a:r>
              <a:rPr sz="2350" spc="10" dirty="0"/>
              <a:t>INSTRUCTION</a:t>
            </a:r>
            <a:r>
              <a:rPr sz="2350" spc="5" dirty="0"/>
              <a:t> </a:t>
            </a:r>
            <a:r>
              <a:rPr sz="2350" spc="15" dirty="0"/>
              <a:t>CONDITIONNELLE</a:t>
            </a:r>
            <a:endParaRPr sz="2350"/>
          </a:p>
        </p:txBody>
      </p:sp>
      <p:sp>
        <p:nvSpPr>
          <p:cNvPr id="3" name="object 3"/>
          <p:cNvSpPr txBox="1"/>
          <p:nvPr/>
        </p:nvSpPr>
        <p:spPr>
          <a:xfrm>
            <a:off x="613678" y="2087427"/>
            <a:ext cx="9347200" cy="355219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Times New Roman"/>
                <a:cs typeface="Times New Roman"/>
              </a:rPr>
              <a:t>Exercice </a:t>
            </a:r>
            <a:r>
              <a:rPr sz="2100" spc="-395" dirty="0">
                <a:latin typeface="Times New Roman"/>
                <a:cs typeface="Times New Roman"/>
              </a:rPr>
              <a:t>1</a:t>
            </a:r>
            <a:r>
              <a:rPr sz="2100" spc="-330" dirty="0">
                <a:latin typeface="Times New Roman"/>
                <a:cs typeface="Times New Roman"/>
              </a:rPr>
              <a:t> </a:t>
            </a:r>
            <a:r>
              <a:rPr sz="2100" spc="-50" dirty="0">
                <a:latin typeface="Times New Roman"/>
                <a:cs typeface="Times New Roman"/>
              </a:rPr>
              <a:t>:</a:t>
            </a:r>
            <a:endParaRPr sz="2100" dirty="0">
              <a:latin typeface="Times New Roman"/>
              <a:cs typeface="Times New Roman"/>
            </a:endParaRPr>
          </a:p>
          <a:p>
            <a:pPr>
              <a:lnSpc>
                <a:spcPct val="100000"/>
              </a:lnSpc>
            </a:pPr>
            <a:endParaRPr sz="2200" dirty="0">
              <a:latin typeface="Times New Roman"/>
              <a:cs typeface="Times New Roman"/>
            </a:endParaRPr>
          </a:p>
          <a:p>
            <a:pPr marL="12700" marR="5080">
              <a:lnSpc>
                <a:spcPct val="100000"/>
              </a:lnSpc>
            </a:pPr>
            <a:r>
              <a:rPr sz="2100" spc="35" dirty="0">
                <a:latin typeface="Times New Roman"/>
                <a:cs typeface="Times New Roman"/>
              </a:rPr>
              <a:t>Ecrire</a:t>
            </a:r>
            <a:r>
              <a:rPr sz="2100" spc="-6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80" dirty="0">
                <a:latin typeface="Times New Roman"/>
                <a:cs typeface="Times New Roman"/>
              </a:rPr>
              <a:t>algorithme</a:t>
            </a:r>
            <a:r>
              <a:rPr sz="2100" spc="-85"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55" dirty="0">
                <a:latin typeface="Times New Roman"/>
                <a:cs typeface="Times New Roman"/>
              </a:rPr>
              <a:t>saisit</a:t>
            </a:r>
            <a:r>
              <a:rPr sz="2100" spc="-90" dirty="0">
                <a:latin typeface="Times New Roman"/>
                <a:cs typeface="Times New Roman"/>
              </a:rPr>
              <a:t> </a:t>
            </a:r>
            <a:r>
              <a:rPr sz="2100" spc="155" dirty="0">
                <a:latin typeface="Times New Roman"/>
                <a:cs typeface="Times New Roman"/>
              </a:rPr>
              <a:t>un</a:t>
            </a:r>
            <a:r>
              <a:rPr sz="2100" spc="-30" dirty="0">
                <a:latin typeface="Times New Roman"/>
                <a:cs typeface="Times New Roman"/>
              </a:rPr>
              <a:t> </a:t>
            </a:r>
            <a:r>
              <a:rPr sz="2100" spc="114" dirty="0">
                <a:latin typeface="Times New Roman"/>
                <a:cs typeface="Times New Roman"/>
              </a:rPr>
              <a:t>nombre</a:t>
            </a:r>
            <a:r>
              <a:rPr sz="2100" spc="-80" dirty="0">
                <a:latin typeface="Times New Roman"/>
                <a:cs typeface="Times New Roman"/>
              </a:rPr>
              <a:t> </a:t>
            </a:r>
            <a:r>
              <a:rPr sz="2100" spc="80" dirty="0">
                <a:latin typeface="Times New Roman"/>
                <a:cs typeface="Times New Roman"/>
              </a:rPr>
              <a:t>pair</a:t>
            </a:r>
            <a:r>
              <a:rPr sz="2100" spc="-135" dirty="0">
                <a:latin typeface="Times New Roman"/>
                <a:cs typeface="Times New Roman"/>
              </a:rPr>
              <a:t> </a:t>
            </a:r>
            <a:r>
              <a:rPr sz="2100" spc="114" dirty="0">
                <a:latin typeface="Times New Roman"/>
                <a:cs typeface="Times New Roman"/>
              </a:rPr>
              <a:t>et</a:t>
            </a:r>
            <a:r>
              <a:rPr sz="2100" spc="-90"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105" dirty="0">
                <a:latin typeface="Times New Roman"/>
                <a:cs typeface="Times New Roman"/>
              </a:rPr>
              <a:t>détermine</a:t>
            </a:r>
            <a:r>
              <a:rPr sz="2100" spc="-85" dirty="0">
                <a:latin typeface="Times New Roman"/>
                <a:cs typeface="Times New Roman"/>
              </a:rPr>
              <a:t> </a:t>
            </a:r>
            <a:r>
              <a:rPr sz="2100" spc="90" dirty="0">
                <a:latin typeface="Times New Roman"/>
                <a:cs typeface="Times New Roman"/>
              </a:rPr>
              <a:t>combien</a:t>
            </a:r>
            <a:r>
              <a:rPr sz="2100" spc="-85"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15" dirty="0">
                <a:latin typeface="Times New Roman"/>
                <a:cs typeface="Times New Roman"/>
              </a:rPr>
              <a:t>fois</a:t>
            </a:r>
            <a:r>
              <a:rPr sz="2100" spc="-55" dirty="0">
                <a:latin typeface="Times New Roman"/>
                <a:cs typeface="Times New Roman"/>
              </a:rPr>
              <a:t> </a:t>
            </a:r>
            <a:r>
              <a:rPr sz="2100" spc="10" dirty="0">
                <a:latin typeface="Times New Roman"/>
                <a:cs typeface="Times New Roman"/>
              </a:rPr>
              <a:t>il  </a:t>
            </a:r>
            <a:r>
              <a:rPr sz="2100" spc="90" dirty="0">
                <a:latin typeface="Times New Roman"/>
                <a:cs typeface="Times New Roman"/>
              </a:rPr>
              <a:t>est</a:t>
            </a:r>
            <a:r>
              <a:rPr sz="2100" spc="-95" dirty="0">
                <a:latin typeface="Times New Roman"/>
                <a:cs typeface="Times New Roman"/>
              </a:rPr>
              <a:t> </a:t>
            </a:r>
            <a:r>
              <a:rPr sz="2100" spc="35" dirty="0">
                <a:latin typeface="Times New Roman"/>
                <a:cs typeface="Times New Roman"/>
              </a:rPr>
              <a:t>divisible</a:t>
            </a:r>
            <a:r>
              <a:rPr sz="2100" spc="-105"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10" dirty="0">
                <a:latin typeface="Times New Roman"/>
                <a:cs typeface="Times New Roman"/>
              </a:rPr>
              <a:t>2.</a:t>
            </a:r>
            <a:r>
              <a:rPr sz="2100" spc="-15" dirty="0">
                <a:latin typeface="Times New Roman"/>
                <a:cs typeface="Times New Roman"/>
              </a:rPr>
              <a:t> </a:t>
            </a:r>
            <a:r>
              <a:rPr sz="2100" spc="40" dirty="0">
                <a:latin typeface="Times New Roman"/>
                <a:cs typeface="Times New Roman"/>
              </a:rPr>
              <a:t>Exemple</a:t>
            </a:r>
            <a:r>
              <a:rPr sz="2100" spc="-60" dirty="0">
                <a:latin typeface="Times New Roman"/>
                <a:cs typeface="Times New Roman"/>
              </a:rPr>
              <a:t> </a:t>
            </a:r>
            <a:r>
              <a:rPr sz="2100" spc="75" dirty="0">
                <a:latin typeface="Times New Roman"/>
                <a:cs typeface="Times New Roman"/>
              </a:rPr>
              <a:t>8</a:t>
            </a:r>
            <a:r>
              <a:rPr sz="2100" spc="-60"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35" dirty="0">
                <a:latin typeface="Times New Roman"/>
                <a:cs typeface="Times New Roman"/>
              </a:rPr>
              <a:t>divisible</a:t>
            </a:r>
            <a:r>
              <a:rPr sz="2100" spc="-65" dirty="0">
                <a:latin typeface="Times New Roman"/>
                <a:cs typeface="Times New Roman"/>
              </a:rPr>
              <a:t> </a:t>
            </a:r>
            <a:r>
              <a:rPr sz="2100" spc="-95" dirty="0">
                <a:latin typeface="Times New Roman"/>
                <a:cs typeface="Times New Roman"/>
              </a:rPr>
              <a:t>3</a:t>
            </a:r>
            <a:r>
              <a:rPr sz="2100" spc="10" dirty="0">
                <a:latin typeface="Times New Roman"/>
                <a:cs typeface="Times New Roman"/>
              </a:rPr>
              <a:t> </a:t>
            </a:r>
            <a:r>
              <a:rPr sz="2100" spc="15" dirty="0">
                <a:latin typeface="Times New Roman"/>
                <a:cs typeface="Times New Roman"/>
              </a:rPr>
              <a:t>fois</a:t>
            </a:r>
            <a:r>
              <a:rPr sz="2100" spc="-75"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35" dirty="0">
                <a:latin typeface="Times New Roman"/>
                <a:cs typeface="Times New Roman"/>
              </a:rPr>
              <a:t>2</a:t>
            </a:r>
            <a:r>
              <a:rPr sz="2100" spc="-10" dirty="0">
                <a:latin typeface="Times New Roman"/>
                <a:cs typeface="Times New Roman"/>
              </a:rPr>
              <a:t> </a:t>
            </a:r>
            <a:r>
              <a:rPr sz="2100" spc="-30" dirty="0">
                <a:latin typeface="Times New Roman"/>
                <a:cs typeface="Times New Roman"/>
              </a:rPr>
              <a:t>(2*2*2).</a:t>
            </a:r>
            <a:endParaRPr sz="2100" dirty="0">
              <a:latin typeface="Times New Roman"/>
              <a:cs typeface="Times New Roman"/>
            </a:endParaRPr>
          </a:p>
          <a:p>
            <a:pPr>
              <a:lnSpc>
                <a:spcPct val="100000"/>
              </a:lnSpc>
            </a:pPr>
            <a:endParaRPr sz="2200" dirty="0">
              <a:latin typeface="Times New Roman"/>
              <a:cs typeface="Times New Roman"/>
            </a:endParaRPr>
          </a:p>
          <a:p>
            <a:pPr marL="12700">
              <a:lnSpc>
                <a:spcPct val="100000"/>
              </a:lnSpc>
            </a:pPr>
            <a:r>
              <a:rPr sz="2100" spc="10" dirty="0">
                <a:latin typeface="Times New Roman"/>
                <a:cs typeface="Times New Roman"/>
              </a:rPr>
              <a:t>Exercice </a:t>
            </a:r>
            <a:r>
              <a:rPr sz="2100" spc="-35" dirty="0">
                <a:latin typeface="Times New Roman"/>
                <a:cs typeface="Times New Roman"/>
              </a:rPr>
              <a:t>2</a:t>
            </a:r>
            <a:r>
              <a:rPr sz="2100" spc="-70" dirty="0">
                <a:latin typeface="Times New Roman"/>
                <a:cs typeface="Times New Roman"/>
              </a:rPr>
              <a:t> </a:t>
            </a:r>
            <a:r>
              <a:rPr sz="2100" spc="-50" dirty="0">
                <a:latin typeface="Times New Roman"/>
                <a:cs typeface="Times New Roman"/>
              </a:rPr>
              <a:t>:</a:t>
            </a:r>
            <a:endParaRPr sz="2100" dirty="0">
              <a:latin typeface="Times New Roman"/>
              <a:cs typeface="Times New Roman"/>
            </a:endParaRPr>
          </a:p>
          <a:p>
            <a:pPr>
              <a:lnSpc>
                <a:spcPct val="100000"/>
              </a:lnSpc>
              <a:spcBef>
                <a:spcPts val="5"/>
              </a:spcBef>
            </a:pPr>
            <a:endParaRPr sz="2200" dirty="0">
              <a:latin typeface="Times New Roman"/>
              <a:cs typeface="Times New Roman"/>
            </a:endParaRPr>
          </a:p>
          <a:p>
            <a:pPr marL="12700" marR="184785">
              <a:lnSpc>
                <a:spcPct val="100000"/>
              </a:lnSpc>
            </a:pPr>
            <a:r>
              <a:rPr sz="2100" spc="35" dirty="0">
                <a:latin typeface="Times New Roman"/>
                <a:cs typeface="Times New Roman"/>
              </a:rPr>
              <a:t>Ecrire</a:t>
            </a:r>
            <a:r>
              <a:rPr sz="2100" spc="-6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80" dirty="0">
                <a:latin typeface="Times New Roman"/>
                <a:cs typeface="Times New Roman"/>
              </a:rPr>
              <a:t>algorithme</a:t>
            </a:r>
            <a:r>
              <a:rPr sz="2100" spc="-65" dirty="0">
                <a:latin typeface="Times New Roman"/>
                <a:cs typeface="Times New Roman"/>
              </a:rPr>
              <a:t> </a:t>
            </a:r>
            <a:r>
              <a:rPr sz="2100" spc="125" dirty="0">
                <a:latin typeface="Times New Roman"/>
                <a:cs typeface="Times New Roman"/>
              </a:rPr>
              <a:t>permettant</a:t>
            </a:r>
            <a:r>
              <a:rPr sz="2100" spc="-90"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35" dirty="0">
                <a:latin typeface="Times New Roman"/>
                <a:cs typeface="Times New Roman"/>
              </a:rPr>
              <a:t>lire</a:t>
            </a:r>
            <a:r>
              <a:rPr sz="2100" spc="-60" dirty="0">
                <a:latin typeface="Times New Roman"/>
                <a:cs typeface="Times New Roman"/>
              </a:rPr>
              <a:t> </a:t>
            </a:r>
            <a:r>
              <a:rPr sz="2100" spc="125" dirty="0">
                <a:latin typeface="Times New Roman"/>
                <a:cs typeface="Times New Roman"/>
              </a:rPr>
              <a:t>une</a:t>
            </a:r>
            <a:r>
              <a:rPr sz="2100" spc="-85" dirty="0">
                <a:latin typeface="Times New Roman"/>
                <a:cs typeface="Times New Roman"/>
              </a:rPr>
              <a:t> </a:t>
            </a:r>
            <a:r>
              <a:rPr sz="2100" spc="75" dirty="0">
                <a:latin typeface="Times New Roman"/>
                <a:cs typeface="Times New Roman"/>
              </a:rPr>
              <a:t>suite</a:t>
            </a:r>
            <a:r>
              <a:rPr sz="2100" spc="-100" dirty="0">
                <a:latin typeface="Times New Roman"/>
                <a:cs typeface="Times New Roman"/>
              </a:rPr>
              <a:t> </a:t>
            </a:r>
            <a:r>
              <a:rPr sz="2100" spc="110" dirty="0">
                <a:latin typeface="Times New Roman"/>
                <a:cs typeface="Times New Roman"/>
              </a:rPr>
              <a:t>de</a:t>
            </a:r>
            <a:r>
              <a:rPr sz="2100" spc="-65" dirty="0">
                <a:latin typeface="Times New Roman"/>
                <a:cs typeface="Times New Roman"/>
              </a:rPr>
              <a:t> </a:t>
            </a:r>
            <a:r>
              <a:rPr sz="2100" spc="105" dirty="0">
                <a:latin typeface="Times New Roman"/>
                <a:cs typeface="Times New Roman"/>
              </a:rPr>
              <a:t>nombres</a:t>
            </a:r>
            <a:r>
              <a:rPr sz="2100" spc="-50" dirty="0">
                <a:latin typeface="Times New Roman"/>
                <a:cs typeface="Times New Roman"/>
              </a:rPr>
              <a:t> </a:t>
            </a:r>
            <a:r>
              <a:rPr sz="2100" spc="45" dirty="0">
                <a:latin typeface="Times New Roman"/>
                <a:cs typeface="Times New Roman"/>
              </a:rPr>
              <a:t>réels</a:t>
            </a:r>
            <a:r>
              <a:rPr sz="2100" spc="-50" dirty="0">
                <a:latin typeface="Times New Roman"/>
                <a:cs typeface="Times New Roman"/>
              </a:rPr>
              <a:t> </a:t>
            </a:r>
            <a:r>
              <a:rPr sz="2100" spc="95" dirty="0">
                <a:latin typeface="Times New Roman"/>
                <a:cs typeface="Times New Roman"/>
              </a:rPr>
              <a:t>sur</a:t>
            </a:r>
            <a:r>
              <a:rPr sz="2100" spc="-70" dirty="0">
                <a:latin typeface="Times New Roman"/>
                <a:cs typeface="Times New Roman"/>
              </a:rPr>
              <a:t> </a:t>
            </a:r>
            <a:r>
              <a:rPr sz="2100" spc="35" dirty="0">
                <a:latin typeface="Times New Roman"/>
                <a:cs typeface="Times New Roman"/>
              </a:rPr>
              <a:t>le</a:t>
            </a:r>
            <a:r>
              <a:rPr sz="2100" spc="-100" dirty="0">
                <a:latin typeface="Times New Roman"/>
                <a:cs typeface="Times New Roman"/>
              </a:rPr>
              <a:t> </a:t>
            </a:r>
            <a:r>
              <a:rPr sz="2100" spc="5" dirty="0">
                <a:latin typeface="Times New Roman"/>
                <a:cs typeface="Times New Roman"/>
              </a:rPr>
              <a:t>clavier.  </a:t>
            </a:r>
            <a:r>
              <a:rPr sz="2100" spc="-10" dirty="0">
                <a:latin typeface="Times New Roman"/>
                <a:cs typeface="Times New Roman"/>
              </a:rPr>
              <a:t>Le</a:t>
            </a:r>
            <a:r>
              <a:rPr sz="2100" spc="-110" dirty="0">
                <a:latin typeface="Times New Roman"/>
                <a:cs typeface="Times New Roman"/>
              </a:rPr>
              <a:t> </a:t>
            </a:r>
            <a:r>
              <a:rPr sz="2100" spc="95" dirty="0">
                <a:latin typeface="Times New Roman"/>
                <a:cs typeface="Times New Roman"/>
              </a:rPr>
              <a:t>dernier</a:t>
            </a:r>
            <a:r>
              <a:rPr sz="2100" spc="-114" dirty="0">
                <a:latin typeface="Times New Roman"/>
                <a:cs typeface="Times New Roman"/>
              </a:rPr>
              <a:t> </a:t>
            </a:r>
            <a:r>
              <a:rPr sz="2100" spc="105" dirty="0">
                <a:latin typeface="Times New Roman"/>
                <a:cs typeface="Times New Roman"/>
              </a:rPr>
              <a:t>élément</a:t>
            </a:r>
            <a:r>
              <a:rPr sz="2100" spc="-95"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35" dirty="0">
                <a:latin typeface="Times New Roman"/>
                <a:cs typeface="Times New Roman"/>
              </a:rPr>
              <a:t>lire</a:t>
            </a:r>
            <a:r>
              <a:rPr sz="2100" spc="-105" dirty="0">
                <a:latin typeface="Times New Roman"/>
                <a:cs typeface="Times New Roman"/>
              </a:rPr>
              <a:t> </a:t>
            </a:r>
            <a:r>
              <a:rPr sz="2100" spc="90" dirty="0">
                <a:latin typeface="Times New Roman"/>
                <a:cs typeface="Times New Roman"/>
              </a:rPr>
              <a:t>est</a:t>
            </a:r>
            <a:r>
              <a:rPr sz="2100" spc="-70" dirty="0">
                <a:latin typeface="Times New Roman"/>
                <a:cs typeface="Times New Roman"/>
              </a:rPr>
              <a:t> </a:t>
            </a:r>
            <a:r>
              <a:rPr sz="2100" spc="155" dirty="0">
                <a:latin typeface="Times New Roman"/>
                <a:cs typeface="Times New Roman"/>
              </a:rPr>
              <a:t>un</a:t>
            </a:r>
            <a:r>
              <a:rPr sz="2100" spc="-70" dirty="0">
                <a:latin typeface="Times New Roman"/>
                <a:cs typeface="Times New Roman"/>
              </a:rPr>
              <a:t> </a:t>
            </a:r>
            <a:r>
              <a:rPr sz="2100" spc="45" dirty="0">
                <a:latin typeface="Times New Roman"/>
                <a:cs typeface="Times New Roman"/>
              </a:rPr>
              <a:t>zéro.</a:t>
            </a:r>
            <a:endParaRPr sz="2100" dirty="0">
              <a:latin typeface="Times New Roman"/>
              <a:cs typeface="Times New Roman"/>
            </a:endParaRPr>
          </a:p>
          <a:p>
            <a:pPr marL="12700" marR="134620">
              <a:lnSpc>
                <a:spcPct val="100000"/>
              </a:lnSpc>
              <a:spcBef>
                <a:spcPts val="10"/>
              </a:spcBef>
            </a:pPr>
            <a:r>
              <a:rPr sz="2100" spc="20" dirty="0">
                <a:latin typeface="Times New Roman"/>
                <a:cs typeface="Times New Roman"/>
              </a:rPr>
              <a:t>L’algorithme</a:t>
            </a:r>
            <a:r>
              <a:rPr sz="2100" spc="-85" dirty="0">
                <a:latin typeface="Times New Roman"/>
                <a:cs typeface="Times New Roman"/>
              </a:rPr>
              <a:t> </a:t>
            </a:r>
            <a:r>
              <a:rPr sz="2100" spc="95" dirty="0">
                <a:latin typeface="Times New Roman"/>
                <a:cs typeface="Times New Roman"/>
              </a:rPr>
              <a:t>doit</a:t>
            </a:r>
            <a:r>
              <a:rPr sz="2100" spc="-90" dirty="0">
                <a:latin typeface="Times New Roman"/>
                <a:cs typeface="Times New Roman"/>
              </a:rPr>
              <a:t> </a:t>
            </a:r>
            <a:r>
              <a:rPr sz="2100" spc="45" dirty="0">
                <a:latin typeface="Times New Roman"/>
                <a:cs typeface="Times New Roman"/>
              </a:rPr>
              <a:t>afficher</a:t>
            </a:r>
            <a:r>
              <a:rPr sz="2100" spc="-50" dirty="0">
                <a:latin typeface="Times New Roman"/>
                <a:cs typeface="Times New Roman"/>
              </a:rPr>
              <a:t> </a:t>
            </a:r>
            <a:r>
              <a:rPr sz="2100" spc="35" dirty="0">
                <a:latin typeface="Times New Roman"/>
                <a:cs typeface="Times New Roman"/>
              </a:rPr>
              <a:t>le</a:t>
            </a:r>
            <a:r>
              <a:rPr sz="2100" spc="-80" dirty="0">
                <a:latin typeface="Times New Roman"/>
                <a:cs typeface="Times New Roman"/>
              </a:rPr>
              <a:t> </a:t>
            </a:r>
            <a:r>
              <a:rPr sz="2100" spc="75" dirty="0">
                <a:latin typeface="Times New Roman"/>
                <a:cs typeface="Times New Roman"/>
              </a:rPr>
              <a:t>plus</a:t>
            </a:r>
            <a:r>
              <a:rPr sz="2100" spc="-70" dirty="0">
                <a:latin typeface="Times New Roman"/>
                <a:cs typeface="Times New Roman"/>
              </a:rPr>
              <a:t> </a:t>
            </a:r>
            <a:r>
              <a:rPr sz="2100" spc="105" dirty="0">
                <a:latin typeface="Times New Roman"/>
                <a:cs typeface="Times New Roman"/>
              </a:rPr>
              <a:t>petit</a:t>
            </a:r>
            <a:r>
              <a:rPr sz="2100" spc="-114" dirty="0">
                <a:latin typeface="Times New Roman"/>
                <a:cs typeface="Times New Roman"/>
              </a:rPr>
              <a:t> </a:t>
            </a:r>
            <a:r>
              <a:rPr sz="2100" spc="105" dirty="0">
                <a:latin typeface="Times New Roman"/>
                <a:cs typeface="Times New Roman"/>
              </a:rPr>
              <a:t>élément</a:t>
            </a:r>
            <a:r>
              <a:rPr sz="2100" spc="-90"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80" dirty="0">
                <a:latin typeface="Times New Roman"/>
                <a:cs typeface="Times New Roman"/>
              </a:rPr>
              <a:t> </a:t>
            </a:r>
            <a:r>
              <a:rPr sz="2100" spc="75" dirty="0">
                <a:latin typeface="Times New Roman"/>
                <a:cs typeface="Times New Roman"/>
              </a:rPr>
              <a:t>suite</a:t>
            </a:r>
            <a:r>
              <a:rPr sz="2100" spc="-125" dirty="0">
                <a:latin typeface="Times New Roman"/>
                <a:cs typeface="Times New Roman"/>
              </a:rPr>
              <a:t> </a:t>
            </a:r>
            <a:r>
              <a:rPr sz="2100" spc="60" dirty="0">
                <a:latin typeface="Times New Roman"/>
                <a:cs typeface="Times New Roman"/>
              </a:rPr>
              <a:t>ainsi</a:t>
            </a:r>
            <a:r>
              <a:rPr sz="2100" spc="-45" dirty="0">
                <a:latin typeface="Times New Roman"/>
                <a:cs typeface="Times New Roman"/>
              </a:rPr>
              <a:t> </a:t>
            </a:r>
            <a:r>
              <a:rPr sz="2100" spc="105" dirty="0">
                <a:latin typeface="Times New Roman"/>
                <a:cs typeface="Times New Roman"/>
              </a:rPr>
              <a:t>que</a:t>
            </a:r>
            <a:r>
              <a:rPr sz="2100" spc="-35" dirty="0">
                <a:latin typeface="Times New Roman"/>
                <a:cs typeface="Times New Roman"/>
              </a:rPr>
              <a:t> </a:t>
            </a:r>
            <a:r>
              <a:rPr sz="2100" spc="35" dirty="0">
                <a:latin typeface="Times New Roman"/>
                <a:cs typeface="Times New Roman"/>
              </a:rPr>
              <a:t>la</a:t>
            </a:r>
            <a:r>
              <a:rPr sz="2100" spc="-85" dirty="0">
                <a:latin typeface="Times New Roman"/>
                <a:cs typeface="Times New Roman"/>
              </a:rPr>
              <a:t> </a:t>
            </a:r>
            <a:r>
              <a:rPr sz="2100" spc="110" dirty="0">
                <a:latin typeface="Times New Roman"/>
                <a:cs typeface="Times New Roman"/>
              </a:rPr>
              <a:t>somme</a:t>
            </a:r>
            <a:r>
              <a:rPr sz="2100" spc="-100" dirty="0">
                <a:latin typeface="Times New Roman"/>
                <a:cs typeface="Times New Roman"/>
              </a:rPr>
              <a:t> </a:t>
            </a:r>
            <a:r>
              <a:rPr sz="2100" spc="75" dirty="0">
                <a:latin typeface="Times New Roman"/>
                <a:cs typeface="Times New Roman"/>
              </a:rPr>
              <a:t>des  </a:t>
            </a:r>
            <a:r>
              <a:rPr sz="2100" spc="95" dirty="0">
                <a:latin typeface="Times New Roman"/>
                <a:cs typeface="Times New Roman"/>
              </a:rPr>
              <a:t>éléments</a:t>
            </a:r>
            <a:r>
              <a:rPr sz="2100" spc="-40" dirty="0">
                <a:latin typeface="Times New Roman"/>
                <a:cs typeface="Times New Roman"/>
              </a:rPr>
              <a:t> </a:t>
            </a:r>
            <a:r>
              <a:rPr sz="2100" spc="35" dirty="0">
                <a:latin typeface="Times New Roman"/>
                <a:cs typeface="Times New Roman"/>
              </a:rPr>
              <a:t>lus.</a:t>
            </a:r>
            <a:endParaRPr sz="2100" dirty="0">
              <a:latin typeface="Times New Roman"/>
              <a:cs typeface="Times New Roman"/>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105518" y="2741153"/>
            <a:ext cx="4498975" cy="1095375"/>
          </a:xfrm>
          <a:prstGeom prst="rect">
            <a:avLst/>
          </a:prstGeom>
        </p:spPr>
        <p:txBody>
          <a:bodyPr vert="horz" wrap="square" lIns="0" tIns="15240" rIns="0" bIns="0" rtlCol="0">
            <a:spAutoFit/>
          </a:bodyPr>
          <a:lstStyle/>
          <a:p>
            <a:pPr marL="12700">
              <a:lnSpc>
                <a:spcPct val="100000"/>
              </a:lnSpc>
              <a:spcBef>
                <a:spcPts val="120"/>
              </a:spcBef>
            </a:pPr>
            <a:r>
              <a:rPr sz="7000" spc="-350" dirty="0"/>
              <a:t>T</a:t>
            </a:r>
            <a:r>
              <a:rPr sz="7000" spc="-360" dirty="0"/>
              <a:t>A</a:t>
            </a:r>
            <a:r>
              <a:rPr sz="7000" spc="-465" dirty="0"/>
              <a:t>B</a:t>
            </a:r>
            <a:r>
              <a:rPr sz="7000" spc="-350" dirty="0"/>
              <a:t>L</a:t>
            </a:r>
            <a:r>
              <a:rPr sz="7000" spc="-210" dirty="0"/>
              <a:t>E</a:t>
            </a:r>
            <a:r>
              <a:rPr sz="7000" spc="-570" dirty="0"/>
              <a:t>A</a:t>
            </a:r>
            <a:r>
              <a:rPr sz="7000" spc="204" dirty="0"/>
              <a:t>U</a:t>
            </a:r>
            <a:r>
              <a:rPr sz="7000" spc="-445" dirty="0"/>
              <a:t>X</a:t>
            </a:r>
            <a:endParaRPr sz="700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996439" y="1501140"/>
            <a:ext cx="6158483" cy="4733544"/>
          </a:xfrm>
          <a:prstGeom prst="rect">
            <a:avLst/>
          </a:prstGeom>
          <a:blipFill>
            <a:blip r:embed="rId2" cstate="print"/>
            <a:stretch>
              <a:fillRect/>
            </a:stretch>
          </a:blipFill>
        </p:spPr>
        <p:txBody>
          <a:bodyPr wrap="square" lIns="0" tIns="0" rIns="0" bIns="0" rtlCol="0"/>
          <a:lstStyle/>
          <a:p>
            <a:endParaRPr/>
          </a:p>
        </p:txBody>
      </p:sp>
      <p:sp>
        <p:nvSpPr>
          <p:cNvPr id="3" name="object 3"/>
          <p:cNvSpPr txBox="1"/>
          <p:nvPr/>
        </p:nvSpPr>
        <p:spPr>
          <a:xfrm>
            <a:off x="1432013" y="6433786"/>
            <a:ext cx="6883400" cy="267335"/>
          </a:xfrm>
          <a:prstGeom prst="rect">
            <a:avLst/>
          </a:prstGeom>
        </p:spPr>
        <p:txBody>
          <a:bodyPr vert="horz" wrap="square" lIns="0" tIns="16510" rIns="0" bIns="0" rtlCol="0">
            <a:spAutoFit/>
          </a:bodyPr>
          <a:lstStyle/>
          <a:p>
            <a:pPr marL="12700">
              <a:lnSpc>
                <a:spcPct val="100000"/>
              </a:lnSpc>
              <a:spcBef>
                <a:spcPts val="130"/>
              </a:spcBef>
            </a:pPr>
            <a:r>
              <a:rPr sz="1550" spc="45" dirty="0">
                <a:latin typeface="Times New Roman"/>
                <a:cs typeface="Times New Roman"/>
              </a:rPr>
              <a:t>Source</a:t>
            </a:r>
            <a:r>
              <a:rPr sz="1550" spc="-60" dirty="0">
                <a:latin typeface="Times New Roman"/>
                <a:cs typeface="Times New Roman"/>
              </a:rPr>
              <a:t> </a:t>
            </a:r>
            <a:r>
              <a:rPr sz="1550" spc="-30" dirty="0">
                <a:latin typeface="Times New Roman"/>
                <a:cs typeface="Times New Roman"/>
              </a:rPr>
              <a:t>:</a:t>
            </a:r>
            <a:r>
              <a:rPr sz="1550" u="sng" spc="20" dirty="0">
                <a:solidFill>
                  <a:srgbClr val="89BF1C"/>
                </a:solidFill>
                <a:uFill>
                  <a:solidFill>
                    <a:srgbClr val="89BF1C"/>
                  </a:solidFill>
                </a:uFill>
                <a:latin typeface="Times New Roman"/>
                <a:cs typeface="Times New Roman"/>
              </a:rPr>
              <a:t> </a:t>
            </a:r>
            <a:r>
              <a:rPr sz="1550" u="sng" spc="55" dirty="0">
                <a:solidFill>
                  <a:srgbClr val="89BF1C"/>
                </a:solidFill>
                <a:uFill>
                  <a:solidFill>
                    <a:srgbClr val="89BF1C"/>
                  </a:solidFill>
                </a:uFill>
                <a:latin typeface="Times New Roman"/>
                <a:cs typeface="Times New Roman"/>
              </a:rPr>
              <a:t>https://</a:t>
            </a:r>
            <a:r>
              <a:rPr sz="1550" u="sng" spc="55" dirty="0">
                <a:solidFill>
                  <a:srgbClr val="89BF1C"/>
                </a:solidFill>
                <a:uFill>
                  <a:solidFill>
                    <a:srgbClr val="89BF1C"/>
                  </a:solidFill>
                </a:uFill>
                <a:latin typeface="Times New Roman"/>
                <a:cs typeface="Times New Roman"/>
                <a:hlinkClick r:id="rId3"/>
              </a:rPr>
              <a:t>www.youtube.com/watch?v=Y-hj8VWs5X8</a:t>
            </a:r>
            <a:r>
              <a:rPr sz="1550" spc="-85" dirty="0">
                <a:solidFill>
                  <a:srgbClr val="89BF1C"/>
                </a:solidFill>
                <a:latin typeface="Times New Roman"/>
                <a:cs typeface="Times New Roman"/>
                <a:hlinkClick r:id="rId3"/>
              </a:rPr>
              <a:t> </a:t>
            </a:r>
            <a:r>
              <a:rPr sz="1550" spc="95" dirty="0">
                <a:latin typeface="Times New Roman"/>
                <a:cs typeface="Times New Roman"/>
              </a:rPr>
              <a:t>de</a:t>
            </a:r>
            <a:r>
              <a:rPr sz="1550" u="sng" spc="-30" dirty="0">
                <a:solidFill>
                  <a:srgbClr val="89BF1C"/>
                </a:solidFill>
                <a:uFill>
                  <a:solidFill>
                    <a:srgbClr val="89BF1C"/>
                  </a:solidFill>
                </a:uFill>
                <a:latin typeface="Times New Roman"/>
                <a:cs typeface="Times New Roman"/>
              </a:rPr>
              <a:t> </a:t>
            </a:r>
            <a:r>
              <a:rPr sz="1550" u="sng" spc="15" dirty="0">
                <a:solidFill>
                  <a:srgbClr val="89BF1C"/>
                </a:solidFill>
                <a:uFill>
                  <a:solidFill>
                    <a:srgbClr val="89BF1C"/>
                  </a:solidFill>
                </a:uFill>
                <a:latin typeface="Roboto"/>
                <a:cs typeface="Roboto"/>
              </a:rPr>
              <a:t>Mohamed</a:t>
            </a:r>
            <a:r>
              <a:rPr sz="1550" u="sng" spc="-45" dirty="0">
                <a:solidFill>
                  <a:srgbClr val="89BF1C"/>
                </a:solidFill>
                <a:uFill>
                  <a:solidFill>
                    <a:srgbClr val="89BF1C"/>
                  </a:solidFill>
                </a:uFill>
                <a:latin typeface="Roboto"/>
                <a:cs typeface="Roboto"/>
              </a:rPr>
              <a:t> </a:t>
            </a:r>
            <a:r>
              <a:rPr sz="1550" u="sng" spc="15" dirty="0">
                <a:solidFill>
                  <a:srgbClr val="89BF1C"/>
                </a:solidFill>
                <a:uFill>
                  <a:solidFill>
                    <a:srgbClr val="89BF1C"/>
                  </a:solidFill>
                </a:uFill>
                <a:latin typeface="Roboto"/>
                <a:cs typeface="Roboto"/>
              </a:rPr>
              <a:t>Chiny</a:t>
            </a:r>
            <a:endParaRPr sz="1550">
              <a:latin typeface="Roboto"/>
              <a:cs typeface="Roboto"/>
            </a:endParaRPr>
          </a:p>
        </p:txBody>
      </p:sp>
      <p:sp>
        <p:nvSpPr>
          <p:cNvPr id="4" name="object 4"/>
          <p:cNvSpPr txBox="1">
            <a:spLocks noGrp="1"/>
          </p:cNvSpPr>
          <p:nvPr>
            <p:ph type="title"/>
          </p:nvPr>
        </p:nvSpPr>
        <p:spPr>
          <a:xfrm>
            <a:off x="1224821" y="953564"/>
            <a:ext cx="7522845" cy="345440"/>
          </a:xfrm>
          <a:prstGeom prst="rect">
            <a:avLst/>
          </a:prstGeom>
        </p:spPr>
        <p:txBody>
          <a:bodyPr vert="horz" wrap="square" lIns="0" tIns="12700" rIns="0" bIns="0" rtlCol="0">
            <a:spAutoFit/>
          </a:bodyPr>
          <a:lstStyle/>
          <a:p>
            <a:pPr marL="12700">
              <a:lnSpc>
                <a:spcPct val="100000"/>
              </a:lnSpc>
              <a:spcBef>
                <a:spcPts val="100"/>
              </a:spcBef>
            </a:pPr>
            <a:r>
              <a:rPr sz="2100" spc="-60" dirty="0"/>
              <a:t>EXEMPLE </a:t>
            </a:r>
            <a:r>
              <a:rPr sz="2100" spc="-40" dirty="0"/>
              <a:t>D’ALGORITHME </a:t>
            </a:r>
            <a:r>
              <a:rPr sz="2100" spc="-5" dirty="0"/>
              <a:t>SOUS </a:t>
            </a:r>
            <a:r>
              <a:rPr sz="2100" spc="-10" dirty="0"/>
              <a:t>FORME</a:t>
            </a:r>
            <a:r>
              <a:rPr sz="2100" spc="200" dirty="0"/>
              <a:t> </a:t>
            </a:r>
            <a:r>
              <a:rPr sz="2100" spc="-45" dirty="0"/>
              <a:t>D’ORGANIGRAMME</a:t>
            </a:r>
            <a:endParaRPr sz="210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7215" y="763016"/>
            <a:ext cx="1983105" cy="494030"/>
          </a:xfrm>
          <a:prstGeom prst="rect">
            <a:avLst/>
          </a:prstGeom>
        </p:spPr>
        <p:txBody>
          <a:bodyPr vert="horz" wrap="square" lIns="0" tIns="15240" rIns="0" bIns="0" rtlCol="0">
            <a:spAutoFit/>
          </a:bodyPr>
          <a:lstStyle/>
          <a:p>
            <a:pPr marL="12700">
              <a:lnSpc>
                <a:spcPct val="100000"/>
              </a:lnSpc>
              <a:spcBef>
                <a:spcPts val="120"/>
              </a:spcBef>
            </a:pPr>
            <a:r>
              <a:rPr sz="3050" spc="-145" dirty="0"/>
              <a:t>T</a:t>
            </a:r>
            <a:r>
              <a:rPr sz="3050" spc="-150" dirty="0"/>
              <a:t>A</a:t>
            </a:r>
            <a:r>
              <a:rPr sz="3050" spc="-195" dirty="0"/>
              <a:t>B</a:t>
            </a:r>
            <a:r>
              <a:rPr sz="3050" spc="-150" dirty="0"/>
              <a:t>L</a:t>
            </a:r>
            <a:r>
              <a:rPr sz="3050" spc="-85" dirty="0"/>
              <a:t>E</a:t>
            </a:r>
            <a:r>
              <a:rPr sz="3050" spc="-210" dirty="0"/>
              <a:t>A</a:t>
            </a:r>
            <a:r>
              <a:rPr sz="3050" spc="65" dirty="0"/>
              <a:t>U</a:t>
            </a:r>
            <a:r>
              <a:rPr sz="3050" spc="-185" dirty="0"/>
              <a:t>X</a:t>
            </a:r>
            <a:endParaRPr sz="3050"/>
          </a:p>
        </p:txBody>
      </p:sp>
      <p:sp>
        <p:nvSpPr>
          <p:cNvPr id="3" name="object 3"/>
          <p:cNvSpPr txBox="1"/>
          <p:nvPr/>
        </p:nvSpPr>
        <p:spPr>
          <a:xfrm>
            <a:off x="4932660" y="933649"/>
            <a:ext cx="5717540" cy="5905500"/>
          </a:xfrm>
          <a:prstGeom prst="rect">
            <a:avLst/>
          </a:prstGeom>
        </p:spPr>
        <p:txBody>
          <a:bodyPr vert="horz" wrap="square" lIns="0" tIns="12065" rIns="0" bIns="0" rtlCol="0">
            <a:spAutoFit/>
          </a:bodyPr>
          <a:lstStyle/>
          <a:p>
            <a:pPr marL="12700" marR="3923029">
              <a:lnSpc>
                <a:spcPct val="101600"/>
              </a:lnSpc>
              <a:spcBef>
                <a:spcPts val="95"/>
              </a:spcBef>
            </a:pPr>
            <a:r>
              <a:rPr sz="1900" spc="70" dirty="0">
                <a:latin typeface="Times New Roman"/>
                <a:cs typeface="Times New Roman"/>
              </a:rPr>
              <a:t>Algorithme</a:t>
            </a:r>
            <a:r>
              <a:rPr sz="1900" spc="-135" dirty="0">
                <a:latin typeface="Times New Roman"/>
                <a:cs typeface="Times New Roman"/>
              </a:rPr>
              <a:t> </a:t>
            </a:r>
            <a:r>
              <a:rPr sz="1900" spc="85" dirty="0">
                <a:latin typeface="Times New Roman"/>
                <a:cs typeface="Times New Roman"/>
              </a:rPr>
              <a:t>Note  </a:t>
            </a:r>
            <a:r>
              <a:rPr sz="1900" spc="35" dirty="0">
                <a:latin typeface="Times New Roman"/>
                <a:cs typeface="Times New Roman"/>
              </a:rPr>
              <a:t>Variables</a:t>
            </a:r>
            <a:endParaRPr sz="1900">
              <a:latin typeface="Times New Roman"/>
              <a:cs typeface="Times New Roman"/>
            </a:endParaRPr>
          </a:p>
          <a:p>
            <a:pPr marL="563880">
              <a:lnSpc>
                <a:spcPct val="100000"/>
              </a:lnSpc>
              <a:spcBef>
                <a:spcPts val="35"/>
              </a:spcBef>
            </a:pPr>
            <a:r>
              <a:rPr sz="1900" spc="-90" dirty="0">
                <a:latin typeface="Times New Roman"/>
                <a:cs typeface="Times New Roman"/>
              </a:rPr>
              <a:t>N1, </a:t>
            </a:r>
            <a:r>
              <a:rPr sz="1900" spc="30" dirty="0">
                <a:latin typeface="Times New Roman"/>
                <a:cs typeface="Times New Roman"/>
              </a:rPr>
              <a:t>N2, </a:t>
            </a:r>
            <a:r>
              <a:rPr sz="1900" spc="10" dirty="0">
                <a:latin typeface="Times New Roman"/>
                <a:cs typeface="Times New Roman"/>
              </a:rPr>
              <a:t>N3, </a:t>
            </a:r>
            <a:r>
              <a:rPr sz="1900" spc="50" dirty="0">
                <a:latin typeface="Times New Roman"/>
                <a:cs typeface="Times New Roman"/>
              </a:rPr>
              <a:t>N4, </a:t>
            </a:r>
            <a:r>
              <a:rPr sz="1900" spc="20" dirty="0">
                <a:latin typeface="Times New Roman"/>
                <a:cs typeface="Times New Roman"/>
              </a:rPr>
              <a:t>N5 </a:t>
            </a:r>
            <a:r>
              <a:rPr sz="1900" spc="-35" dirty="0">
                <a:latin typeface="Times New Roman"/>
                <a:cs typeface="Times New Roman"/>
              </a:rPr>
              <a:t>:</a:t>
            </a:r>
            <a:r>
              <a:rPr sz="1900" spc="-60" dirty="0">
                <a:latin typeface="Times New Roman"/>
                <a:cs typeface="Times New Roman"/>
              </a:rPr>
              <a:t> </a:t>
            </a:r>
            <a:r>
              <a:rPr sz="1900" spc="25" dirty="0">
                <a:latin typeface="Times New Roman"/>
                <a:cs typeface="Times New Roman"/>
              </a:rPr>
              <a:t>Réel</a:t>
            </a:r>
            <a:endParaRPr sz="1900">
              <a:latin typeface="Times New Roman"/>
              <a:cs typeface="Times New Roman"/>
            </a:endParaRPr>
          </a:p>
          <a:p>
            <a:pPr marL="12700">
              <a:lnSpc>
                <a:spcPct val="100000"/>
              </a:lnSpc>
              <a:spcBef>
                <a:spcPts val="35"/>
              </a:spcBef>
            </a:pPr>
            <a:r>
              <a:rPr sz="1900" spc="114" dirty="0">
                <a:latin typeface="Times New Roman"/>
                <a:cs typeface="Times New Roman"/>
              </a:rPr>
              <a:t>Début</a:t>
            </a:r>
            <a:endParaRPr sz="1900">
              <a:latin typeface="Times New Roman"/>
              <a:cs typeface="Times New Roman"/>
            </a:endParaRPr>
          </a:p>
          <a:p>
            <a:pPr marL="563880" marR="915035" indent="-5080">
              <a:lnSpc>
                <a:spcPct val="101600"/>
              </a:lnSpc>
            </a:pPr>
            <a:r>
              <a:rPr sz="1900" spc="50" dirty="0">
                <a:latin typeface="Times New Roman"/>
                <a:cs typeface="Times New Roman"/>
              </a:rPr>
              <a:t>Afficher("Entrer</a:t>
            </a:r>
            <a:r>
              <a:rPr sz="1900" spc="-100" dirty="0">
                <a:latin typeface="Times New Roman"/>
                <a:cs typeface="Times New Roman"/>
              </a:rPr>
              <a:t> </a:t>
            </a:r>
            <a:r>
              <a:rPr sz="1900" spc="45" dirty="0">
                <a:latin typeface="Times New Roman"/>
                <a:cs typeface="Times New Roman"/>
              </a:rPr>
              <a:t>la</a:t>
            </a:r>
            <a:r>
              <a:rPr sz="1900" spc="-114" dirty="0">
                <a:latin typeface="Times New Roman"/>
                <a:cs typeface="Times New Roman"/>
              </a:rPr>
              <a:t> </a:t>
            </a:r>
            <a:r>
              <a:rPr sz="1900" spc="65" dirty="0">
                <a:latin typeface="Times New Roman"/>
                <a:cs typeface="Times New Roman"/>
              </a:rPr>
              <a:t>valeur</a:t>
            </a:r>
            <a:r>
              <a:rPr sz="1900" spc="-120" dirty="0">
                <a:latin typeface="Times New Roman"/>
                <a:cs typeface="Times New Roman"/>
              </a:rPr>
              <a:t> </a:t>
            </a:r>
            <a:r>
              <a:rPr sz="1900" spc="105" dirty="0">
                <a:latin typeface="Times New Roman"/>
                <a:cs typeface="Times New Roman"/>
              </a:rPr>
              <a:t>de</a:t>
            </a:r>
            <a:r>
              <a:rPr sz="1900" spc="-55" dirty="0">
                <a:latin typeface="Times New Roman"/>
                <a:cs typeface="Times New Roman"/>
              </a:rPr>
              <a:t> </a:t>
            </a:r>
            <a:r>
              <a:rPr sz="1900" spc="45" dirty="0">
                <a:latin typeface="Times New Roman"/>
                <a:cs typeface="Times New Roman"/>
              </a:rPr>
              <a:t>la</a:t>
            </a:r>
            <a:r>
              <a:rPr sz="1900" spc="-55" dirty="0">
                <a:latin typeface="Times New Roman"/>
                <a:cs typeface="Times New Roman"/>
              </a:rPr>
              <a:t> </a:t>
            </a:r>
            <a:r>
              <a:rPr sz="1900" spc="-60" dirty="0">
                <a:latin typeface="Times New Roman"/>
                <a:cs typeface="Times New Roman"/>
              </a:rPr>
              <a:t>1er</a:t>
            </a:r>
            <a:r>
              <a:rPr sz="1900" spc="-65" dirty="0">
                <a:latin typeface="Times New Roman"/>
                <a:cs typeface="Times New Roman"/>
              </a:rPr>
              <a:t> </a:t>
            </a:r>
            <a:r>
              <a:rPr sz="1900" spc="75" dirty="0">
                <a:latin typeface="Times New Roman"/>
                <a:cs typeface="Times New Roman"/>
              </a:rPr>
              <a:t>note")  </a:t>
            </a:r>
            <a:r>
              <a:rPr sz="1900" spc="5" dirty="0">
                <a:latin typeface="Times New Roman"/>
                <a:cs typeface="Times New Roman"/>
              </a:rPr>
              <a:t>Saisir(N1)</a:t>
            </a:r>
            <a:endParaRPr sz="1900">
              <a:latin typeface="Times New Roman"/>
              <a:cs typeface="Times New Roman"/>
            </a:endParaRPr>
          </a:p>
          <a:p>
            <a:pPr marL="563880" marR="635635" indent="-5080">
              <a:lnSpc>
                <a:spcPts val="2320"/>
              </a:lnSpc>
              <a:spcBef>
                <a:spcPts val="70"/>
              </a:spcBef>
            </a:pPr>
            <a:r>
              <a:rPr sz="1900" spc="50" dirty="0">
                <a:latin typeface="Times New Roman"/>
                <a:cs typeface="Times New Roman"/>
              </a:rPr>
              <a:t>Afficher("Entrer</a:t>
            </a:r>
            <a:r>
              <a:rPr sz="1900" spc="-105" dirty="0">
                <a:latin typeface="Times New Roman"/>
                <a:cs typeface="Times New Roman"/>
              </a:rPr>
              <a:t> </a:t>
            </a:r>
            <a:r>
              <a:rPr sz="1900" spc="45" dirty="0">
                <a:latin typeface="Times New Roman"/>
                <a:cs typeface="Times New Roman"/>
              </a:rPr>
              <a:t>la</a:t>
            </a:r>
            <a:r>
              <a:rPr sz="1900" spc="-114" dirty="0">
                <a:latin typeface="Times New Roman"/>
                <a:cs typeface="Times New Roman"/>
              </a:rPr>
              <a:t> </a:t>
            </a:r>
            <a:r>
              <a:rPr sz="1900" spc="65" dirty="0">
                <a:latin typeface="Times New Roman"/>
                <a:cs typeface="Times New Roman"/>
              </a:rPr>
              <a:t>valeur</a:t>
            </a:r>
            <a:r>
              <a:rPr sz="1900" spc="-125" dirty="0">
                <a:latin typeface="Times New Roman"/>
                <a:cs typeface="Times New Roman"/>
              </a:rPr>
              <a:t> </a:t>
            </a:r>
            <a:r>
              <a:rPr sz="1900" spc="105" dirty="0">
                <a:latin typeface="Times New Roman"/>
                <a:cs typeface="Times New Roman"/>
              </a:rPr>
              <a:t>de</a:t>
            </a:r>
            <a:r>
              <a:rPr sz="1900" spc="-55" dirty="0">
                <a:latin typeface="Times New Roman"/>
                <a:cs typeface="Times New Roman"/>
              </a:rPr>
              <a:t> </a:t>
            </a:r>
            <a:r>
              <a:rPr sz="1900" spc="45" dirty="0">
                <a:latin typeface="Times New Roman"/>
                <a:cs typeface="Times New Roman"/>
              </a:rPr>
              <a:t>la</a:t>
            </a:r>
            <a:r>
              <a:rPr sz="1900" spc="-60" dirty="0">
                <a:latin typeface="Times New Roman"/>
                <a:cs typeface="Times New Roman"/>
              </a:rPr>
              <a:t> </a:t>
            </a:r>
            <a:r>
              <a:rPr sz="1900" spc="85" dirty="0">
                <a:latin typeface="Times New Roman"/>
                <a:cs typeface="Times New Roman"/>
              </a:rPr>
              <a:t>2eme</a:t>
            </a:r>
            <a:r>
              <a:rPr sz="1900" spc="-55" dirty="0">
                <a:latin typeface="Times New Roman"/>
                <a:cs typeface="Times New Roman"/>
              </a:rPr>
              <a:t> </a:t>
            </a:r>
            <a:r>
              <a:rPr sz="1900" spc="75" dirty="0">
                <a:latin typeface="Times New Roman"/>
                <a:cs typeface="Times New Roman"/>
              </a:rPr>
              <a:t>note")  </a:t>
            </a:r>
            <a:r>
              <a:rPr sz="1900" spc="40" dirty="0">
                <a:latin typeface="Times New Roman"/>
                <a:cs typeface="Times New Roman"/>
              </a:rPr>
              <a:t>Saisir(N2)</a:t>
            </a:r>
            <a:endParaRPr sz="1900">
              <a:latin typeface="Times New Roman"/>
              <a:cs typeface="Times New Roman"/>
            </a:endParaRPr>
          </a:p>
          <a:p>
            <a:pPr marL="559435">
              <a:lnSpc>
                <a:spcPts val="2230"/>
              </a:lnSpc>
            </a:pPr>
            <a:r>
              <a:rPr sz="1900" spc="50" dirty="0">
                <a:latin typeface="Times New Roman"/>
                <a:cs typeface="Times New Roman"/>
              </a:rPr>
              <a:t>Afficher("Entrer</a:t>
            </a:r>
            <a:r>
              <a:rPr sz="1900" spc="-100" dirty="0">
                <a:latin typeface="Times New Roman"/>
                <a:cs typeface="Times New Roman"/>
              </a:rPr>
              <a:t> </a:t>
            </a:r>
            <a:r>
              <a:rPr sz="1900" spc="45" dirty="0">
                <a:latin typeface="Times New Roman"/>
                <a:cs typeface="Times New Roman"/>
              </a:rPr>
              <a:t>la</a:t>
            </a:r>
            <a:r>
              <a:rPr sz="1900" spc="-110" dirty="0">
                <a:latin typeface="Times New Roman"/>
                <a:cs typeface="Times New Roman"/>
              </a:rPr>
              <a:t> </a:t>
            </a:r>
            <a:r>
              <a:rPr sz="1900" spc="65" dirty="0">
                <a:latin typeface="Times New Roman"/>
                <a:cs typeface="Times New Roman"/>
              </a:rPr>
              <a:t>valeur</a:t>
            </a:r>
            <a:r>
              <a:rPr sz="1900" spc="-120" dirty="0">
                <a:latin typeface="Times New Roman"/>
                <a:cs typeface="Times New Roman"/>
              </a:rPr>
              <a:t> </a:t>
            </a:r>
            <a:r>
              <a:rPr sz="1900" spc="105" dirty="0">
                <a:latin typeface="Times New Roman"/>
                <a:cs typeface="Times New Roman"/>
              </a:rPr>
              <a:t>de</a:t>
            </a:r>
            <a:r>
              <a:rPr sz="1900" spc="-50" dirty="0">
                <a:latin typeface="Times New Roman"/>
                <a:cs typeface="Times New Roman"/>
              </a:rPr>
              <a:t> </a:t>
            </a:r>
            <a:r>
              <a:rPr sz="1900" spc="45" dirty="0">
                <a:latin typeface="Times New Roman"/>
                <a:cs typeface="Times New Roman"/>
              </a:rPr>
              <a:t>la</a:t>
            </a:r>
            <a:r>
              <a:rPr sz="1900" spc="-55" dirty="0">
                <a:latin typeface="Times New Roman"/>
                <a:cs typeface="Times New Roman"/>
              </a:rPr>
              <a:t> </a:t>
            </a:r>
            <a:r>
              <a:rPr sz="1900" spc="75" dirty="0">
                <a:latin typeface="Times New Roman"/>
                <a:cs typeface="Times New Roman"/>
              </a:rPr>
              <a:t>3eme</a:t>
            </a:r>
            <a:r>
              <a:rPr sz="1900" spc="-70" dirty="0">
                <a:latin typeface="Times New Roman"/>
                <a:cs typeface="Times New Roman"/>
              </a:rPr>
              <a:t> </a:t>
            </a:r>
            <a:r>
              <a:rPr sz="1900" spc="75" dirty="0">
                <a:latin typeface="Times New Roman"/>
                <a:cs typeface="Times New Roman"/>
              </a:rPr>
              <a:t>note")</a:t>
            </a:r>
            <a:endParaRPr sz="1900">
              <a:latin typeface="Times New Roman"/>
              <a:cs typeface="Times New Roman"/>
            </a:endParaRPr>
          </a:p>
          <a:p>
            <a:pPr marL="563880">
              <a:lnSpc>
                <a:spcPct val="100000"/>
              </a:lnSpc>
              <a:spcBef>
                <a:spcPts val="35"/>
              </a:spcBef>
            </a:pPr>
            <a:r>
              <a:rPr sz="1900" spc="35" dirty="0">
                <a:latin typeface="Times New Roman"/>
                <a:cs typeface="Times New Roman"/>
              </a:rPr>
              <a:t>Saisir(N3)</a:t>
            </a:r>
            <a:endParaRPr sz="1900">
              <a:latin typeface="Times New Roman"/>
              <a:cs typeface="Times New Roman"/>
            </a:endParaRPr>
          </a:p>
          <a:p>
            <a:pPr marL="563880" marR="625475" indent="-5080">
              <a:lnSpc>
                <a:spcPct val="101600"/>
              </a:lnSpc>
            </a:pPr>
            <a:r>
              <a:rPr sz="1900" spc="50" dirty="0">
                <a:latin typeface="Times New Roman"/>
                <a:cs typeface="Times New Roman"/>
              </a:rPr>
              <a:t>Afficher("Entrer</a:t>
            </a:r>
            <a:r>
              <a:rPr sz="1900" spc="-100" dirty="0">
                <a:latin typeface="Times New Roman"/>
                <a:cs typeface="Times New Roman"/>
              </a:rPr>
              <a:t> </a:t>
            </a:r>
            <a:r>
              <a:rPr sz="1900" spc="45" dirty="0">
                <a:latin typeface="Times New Roman"/>
                <a:cs typeface="Times New Roman"/>
              </a:rPr>
              <a:t>la</a:t>
            </a:r>
            <a:r>
              <a:rPr sz="1900" spc="-114" dirty="0">
                <a:latin typeface="Times New Roman"/>
                <a:cs typeface="Times New Roman"/>
              </a:rPr>
              <a:t> </a:t>
            </a:r>
            <a:r>
              <a:rPr sz="1900" spc="65" dirty="0">
                <a:latin typeface="Times New Roman"/>
                <a:cs typeface="Times New Roman"/>
              </a:rPr>
              <a:t>valeur</a:t>
            </a:r>
            <a:r>
              <a:rPr sz="1900" spc="-120" dirty="0">
                <a:latin typeface="Times New Roman"/>
                <a:cs typeface="Times New Roman"/>
              </a:rPr>
              <a:t> </a:t>
            </a:r>
            <a:r>
              <a:rPr sz="1900" spc="105" dirty="0">
                <a:latin typeface="Times New Roman"/>
                <a:cs typeface="Times New Roman"/>
              </a:rPr>
              <a:t>de</a:t>
            </a:r>
            <a:r>
              <a:rPr sz="1900" spc="-55" dirty="0">
                <a:latin typeface="Times New Roman"/>
                <a:cs typeface="Times New Roman"/>
              </a:rPr>
              <a:t> </a:t>
            </a:r>
            <a:r>
              <a:rPr sz="1900" spc="45" dirty="0">
                <a:latin typeface="Times New Roman"/>
                <a:cs typeface="Times New Roman"/>
              </a:rPr>
              <a:t>la</a:t>
            </a:r>
            <a:r>
              <a:rPr sz="1900" spc="-55" dirty="0">
                <a:latin typeface="Times New Roman"/>
                <a:cs typeface="Times New Roman"/>
              </a:rPr>
              <a:t> </a:t>
            </a:r>
            <a:r>
              <a:rPr sz="1900" spc="100" dirty="0">
                <a:latin typeface="Times New Roman"/>
                <a:cs typeface="Times New Roman"/>
              </a:rPr>
              <a:t>4eme</a:t>
            </a:r>
            <a:r>
              <a:rPr sz="1900" spc="-55" dirty="0">
                <a:latin typeface="Times New Roman"/>
                <a:cs typeface="Times New Roman"/>
              </a:rPr>
              <a:t> </a:t>
            </a:r>
            <a:r>
              <a:rPr sz="1900" spc="75" dirty="0">
                <a:latin typeface="Times New Roman"/>
                <a:cs typeface="Times New Roman"/>
              </a:rPr>
              <a:t>note")  </a:t>
            </a:r>
            <a:r>
              <a:rPr sz="1900" spc="45" dirty="0">
                <a:latin typeface="Times New Roman"/>
                <a:cs typeface="Times New Roman"/>
              </a:rPr>
              <a:t>Saisir(N4)</a:t>
            </a:r>
            <a:endParaRPr sz="1900">
              <a:latin typeface="Times New Roman"/>
              <a:cs typeface="Times New Roman"/>
            </a:endParaRPr>
          </a:p>
          <a:p>
            <a:pPr marL="563880" marR="637540" indent="-5080">
              <a:lnSpc>
                <a:spcPct val="101600"/>
              </a:lnSpc>
            </a:pPr>
            <a:r>
              <a:rPr sz="1900" spc="50" dirty="0">
                <a:latin typeface="Times New Roman"/>
                <a:cs typeface="Times New Roman"/>
              </a:rPr>
              <a:t>Afficher("Entrer</a:t>
            </a:r>
            <a:r>
              <a:rPr sz="1900" spc="-100" dirty="0">
                <a:latin typeface="Times New Roman"/>
                <a:cs typeface="Times New Roman"/>
              </a:rPr>
              <a:t> </a:t>
            </a:r>
            <a:r>
              <a:rPr sz="1900" spc="45" dirty="0">
                <a:latin typeface="Times New Roman"/>
                <a:cs typeface="Times New Roman"/>
              </a:rPr>
              <a:t>la</a:t>
            </a:r>
            <a:r>
              <a:rPr sz="1900" spc="-114" dirty="0">
                <a:latin typeface="Times New Roman"/>
                <a:cs typeface="Times New Roman"/>
              </a:rPr>
              <a:t> </a:t>
            </a:r>
            <a:r>
              <a:rPr sz="1900" spc="65" dirty="0">
                <a:latin typeface="Times New Roman"/>
                <a:cs typeface="Times New Roman"/>
              </a:rPr>
              <a:t>valeur</a:t>
            </a:r>
            <a:r>
              <a:rPr sz="1900" spc="-120" dirty="0">
                <a:latin typeface="Times New Roman"/>
                <a:cs typeface="Times New Roman"/>
              </a:rPr>
              <a:t> </a:t>
            </a:r>
            <a:r>
              <a:rPr sz="1900" spc="105" dirty="0">
                <a:latin typeface="Times New Roman"/>
                <a:cs typeface="Times New Roman"/>
              </a:rPr>
              <a:t>de</a:t>
            </a:r>
            <a:r>
              <a:rPr sz="1900" spc="-55" dirty="0">
                <a:latin typeface="Times New Roman"/>
                <a:cs typeface="Times New Roman"/>
              </a:rPr>
              <a:t> </a:t>
            </a:r>
            <a:r>
              <a:rPr sz="1900" spc="45" dirty="0">
                <a:latin typeface="Times New Roman"/>
                <a:cs typeface="Times New Roman"/>
              </a:rPr>
              <a:t>la</a:t>
            </a:r>
            <a:r>
              <a:rPr sz="1900" spc="-55" dirty="0">
                <a:latin typeface="Times New Roman"/>
                <a:cs typeface="Times New Roman"/>
              </a:rPr>
              <a:t> </a:t>
            </a:r>
            <a:r>
              <a:rPr sz="1900" spc="75" dirty="0">
                <a:latin typeface="Times New Roman"/>
                <a:cs typeface="Times New Roman"/>
              </a:rPr>
              <a:t>5eme</a:t>
            </a:r>
            <a:r>
              <a:rPr sz="1900" spc="-55" dirty="0">
                <a:latin typeface="Times New Roman"/>
                <a:cs typeface="Times New Roman"/>
              </a:rPr>
              <a:t> </a:t>
            </a:r>
            <a:r>
              <a:rPr sz="1900" spc="75" dirty="0">
                <a:latin typeface="Times New Roman"/>
                <a:cs typeface="Times New Roman"/>
              </a:rPr>
              <a:t>note")  </a:t>
            </a:r>
            <a:r>
              <a:rPr sz="1900" spc="35" dirty="0">
                <a:latin typeface="Times New Roman"/>
                <a:cs typeface="Times New Roman"/>
              </a:rPr>
              <a:t>Saisir(N5)</a:t>
            </a:r>
            <a:endParaRPr sz="1900">
              <a:latin typeface="Times New Roman"/>
              <a:cs typeface="Times New Roman"/>
            </a:endParaRPr>
          </a:p>
          <a:p>
            <a:pPr marL="559435" marR="5080">
              <a:lnSpc>
                <a:spcPts val="2320"/>
              </a:lnSpc>
              <a:spcBef>
                <a:spcPts val="65"/>
              </a:spcBef>
            </a:pPr>
            <a:r>
              <a:rPr sz="1900" spc="25" dirty="0">
                <a:latin typeface="Times New Roman"/>
                <a:cs typeface="Times New Roman"/>
              </a:rPr>
              <a:t>Afficher("La </a:t>
            </a:r>
            <a:r>
              <a:rPr sz="1900" spc="114" dirty="0">
                <a:latin typeface="Times New Roman"/>
                <a:cs typeface="Times New Roman"/>
              </a:rPr>
              <a:t>note </a:t>
            </a:r>
            <a:r>
              <a:rPr sz="1900" spc="-350" dirty="0">
                <a:latin typeface="Times New Roman"/>
                <a:cs typeface="Times New Roman"/>
              </a:rPr>
              <a:t>1 </a:t>
            </a:r>
            <a:r>
              <a:rPr sz="1900" spc="80" dirty="0">
                <a:latin typeface="Times New Roman"/>
                <a:cs typeface="Times New Roman"/>
              </a:rPr>
              <a:t>multipliée </a:t>
            </a:r>
            <a:r>
              <a:rPr sz="1900" spc="105" dirty="0">
                <a:latin typeface="Times New Roman"/>
                <a:cs typeface="Times New Roman"/>
              </a:rPr>
              <a:t>par </a:t>
            </a:r>
            <a:r>
              <a:rPr sz="1900" spc="-70" dirty="0">
                <a:latin typeface="Times New Roman"/>
                <a:cs typeface="Times New Roman"/>
              </a:rPr>
              <a:t>3 </a:t>
            </a:r>
            <a:r>
              <a:rPr sz="1900" spc="85" dirty="0">
                <a:latin typeface="Times New Roman"/>
                <a:cs typeface="Times New Roman"/>
              </a:rPr>
              <a:t>est </a:t>
            </a:r>
            <a:r>
              <a:rPr sz="1900" spc="-35" dirty="0">
                <a:latin typeface="Times New Roman"/>
                <a:cs typeface="Times New Roman"/>
              </a:rPr>
              <a:t>: </a:t>
            </a:r>
            <a:r>
              <a:rPr sz="1900" spc="-90" dirty="0">
                <a:latin typeface="Times New Roman"/>
                <a:cs typeface="Times New Roman"/>
              </a:rPr>
              <a:t>",N1 </a:t>
            </a:r>
            <a:r>
              <a:rPr sz="1900" spc="-114" dirty="0">
                <a:latin typeface="Times New Roman"/>
                <a:cs typeface="Times New Roman"/>
              </a:rPr>
              <a:t>* </a:t>
            </a:r>
            <a:r>
              <a:rPr sz="1900" spc="5" dirty="0">
                <a:latin typeface="Times New Roman"/>
                <a:cs typeface="Times New Roman"/>
              </a:rPr>
              <a:t>3)  </a:t>
            </a:r>
            <a:r>
              <a:rPr sz="1900" spc="25" dirty="0">
                <a:latin typeface="Times New Roman"/>
                <a:cs typeface="Times New Roman"/>
              </a:rPr>
              <a:t>Afficher("La</a:t>
            </a:r>
            <a:r>
              <a:rPr sz="1900" spc="-70" dirty="0">
                <a:latin typeface="Times New Roman"/>
                <a:cs typeface="Times New Roman"/>
              </a:rPr>
              <a:t> </a:t>
            </a:r>
            <a:r>
              <a:rPr sz="1900" spc="114" dirty="0">
                <a:latin typeface="Times New Roman"/>
                <a:cs typeface="Times New Roman"/>
              </a:rPr>
              <a:t>note</a:t>
            </a:r>
            <a:r>
              <a:rPr sz="1900" spc="-65" dirty="0">
                <a:latin typeface="Times New Roman"/>
                <a:cs typeface="Times New Roman"/>
              </a:rPr>
              <a:t> </a:t>
            </a:r>
            <a:r>
              <a:rPr sz="1900" spc="-15" dirty="0">
                <a:latin typeface="Times New Roman"/>
                <a:cs typeface="Times New Roman"/>
              </a:rPr>
              <a:t>2</a:t>
            </a:r>
            <a:r>
              <a:rPr sz="1900" spc="-5" dirty="0">
                <a:latin typeface="Times New Roman"/>
                <a:cs typeface="Times New Roman"/>
              </a:rPr>
              <a:t> </a:t>
            </a:r>
            <a:r>
              <a:rPr sz="1900" spc="80" dirty="0">
                <a:latin typeface="Times New Roman"/>
                <a:cs typeface="Times New Roman"/>
              </a:rPr>
              <a:t>multipliée</a:t>
            </a:r>
            <a:r>
              <a:rPr sz="1900" spc="-105" dirty="0">
                <a:latin typeface="Times New Roman"/>
                <a:cs typeface="Times New Roman"/>
              </a:rPr>
              <a:t> </a:t>
            </a:r>
            <a:r>
              <a:rPr sz="1900" spc="100" dirty="0">
                <a:latin typeface="Times New Roman"/>
                <a:cs typeface="Times New Roman"/>
              </a:rPr>
              <a:t>par</a:t>
            </a:r>
            <a:r>
              <a:rPr sz="1900" spc="-75" dirty="0">
                <a:latin typeface="Times New Roman"/>
                <a:cs typeface="Times New Roman"/>
              </a:rPr>
              <a:t> </a:t>
            </a:r>
            <a:r>
              <a:rPr sz="1900" spc="-70" dirty="0">
                <a:latin typeface="Times New Roman"/>
                <a:cs typeface="Times New Roman"/>
              </a:rPr>
              <a:t>3</a:t>
            </a:r>
            <a:r>
              <a:rPr sz="1900" spc="-45" dirty="0">
                <a:latin typeface="Times New Roman"/>
                <a:cs typeface="Times New Roman"/>
              </a:rPr>
              <a:t> </a:t>
            </a:r>
            <a:r>
              <a:rPr sz="1900" spc="85" dirty="0">
                <a:latin typeface="Times New Roman"/>
                <a:cs typeface="Times New Roman"/>
              </a:rPr>
              <a:t>est</a:t>
            </a:r>
            <a:r>
              <a:rPr sz="1900" spc="-35" dirty="0">
                <a:latin typeface="Times New Roman"/>
                <a:cs typeface="Times New Roman"/>
              </a:rPr>
              <a:t> :</a:t>
            </a:r>
            <a:r>
              <a:rPr sz="1900" dirty="0">
                <a:latin typeface="Times New Roman"/>
                <a:cs typeface="Times New Roman"/>
              </a:rPr>
              <a:t> ",N2</a:t>
            </a:r>
            <a:r>
              <a:rPr sz="1900" spc="-5" dirty="0">
                <a:latin typeface="Times New Roman"/>
                <a:cs typeface="Times New Roman"/>
              </a:rPr>
              <a:t> </a:t>
            </a:r>
            <a:r>
              <a:rPr sz="1900" spc="-114" dirty="0">
                <a:latin typeface="Times New Roman"/>
                <a:cs typeface="Times New Roman"/>
              </a:rPr>
              <a:t>*</a:t>
            </a:r>
            <a:r>
              <a:rPr sz="1900" spc="5" dirty="0">
                <a:latin typeface="Times New Roman"/>
                <a:cs typeface="Times New Roman"/>
              </a:rPr>
              <a:t> 3)  </a:t>
            </a:r>
            <a:r>
              <a:rPr sz="1900" spc="25" dirty="0">
                <a:latin typeface="Times New Roman"/>
                <a:cs typeface="Times New Roman"/>
              </a:rPr>
              <a:t>Afficher("La </a:t>
            </a:r>
            <a:r>
              <a:rPr sz="1900" spc="114" dirty="0">
                <a:latin typeface="Times New Roman"/>
                <a:cs typeface="Times New Roman"/>
              </a:rPr>
              <a:t>note</a:t>
            </a:r>
            <a:r>
              <a:rPr sz="1900" spc="-355" dirty="0">
                <a:latin typeface="Times New Roman"/>
                <a:cs typeface="Times New Roman"/>
              </a:rPr>
              <a:t> </a:t>
            </a:r>
            <a:r>
              <a:rPr sz="1900" spc="-70" dirty="0">
                <a:latin typeface="Times New Roman"/>
                <a:cs typeface="Times New Roman"/>
              </a:rPr>
              <a:t>3 </a:t>
            </a:r>
            <a:r>
              <a:rPr sz="1900" spc="80" dirty="0">
                <a:latin typeface="Times New Roman"/>
                <a:cs typeface="Times New Roman"/>
              </a:rPr>
              <a:t>multipliée </a:t>
            </a:r>
            <a:r>
              <a:rPr sz="1900" spc="100" dirty="0">
                <a:latin typeface="Times New Roman"/>
                <a:cs typeface="Times New Roman"/>
              </a:rPr>
              <a:t>par </a:t>
            </a:r>
            <a:r>
              <a:rPr sz="1900" spc="-70" dirty="0">
                <a:latin typeface="Times New Roman"/>
                <a:cs typeface="Times New Roman"/>
              </a:rPr>
              <a:t>3 </a:t>
            </a:r>
            <a:r>
              <a:rPr sz="1900" spc="85" dirty="0">
                <a:latin typeface="Times New Roman"/>
                <a:cs typeface="Times New Roman"/>
              </a:rPr>
              <a:t>est </a:t>
            </a:r>
            <a:r>
              <a:rPr sz="1900" spc="-35" dirty="0">
                <a:latin typeface="Times New Roman"/>
                <a:cs typeface="Times New Roman"/>
              </a:rPr>
              <a:t>: </a:t>
            </a:r>
            <a:r>
              <a:rPr sz="1900" spc="-20" dirty="0">
                <a:latin typeface="Times New Roman"/>
                <a:cs typeface="Times New Roman"/>
              </a:rPr>
              <a:t>",N3 </a:t>
            </a:r>
            <a:r>
              <a:rPr sz="1900" spc="-114" dirty="0">
                <a:latin typeface="Times New Roman"/>
                <a:cs typeface="Times New Roman"/>
              </a:rPr>
              <a:t>* </a:t>
            </a:r>
            <a:r>
              <a:rPr sz="1900" spc="5" dirty="0">
                <a:latin typeface="Times New Roman"/>
                <a:cs typeface="Times New Roman"/>
              </a:rPr>
              <a:t>3)  </a:t>
            </a:r>
            <a:r>
              <a:rPr sz="1900" spc="25" dirty="0">
                <a:latin typeface="Times New Roman"/>
                <a:cs typeface="Times New Roman"/>
              </a:rPr>
              <a:t>Afficher("La</a:t>
            </a:r>
            <a:r>
              <a:rPr sz="1900" spc="-70" dirty="0">
                <a:latin typeface="Times New Roman"/>
                <a:cs typeface="Times New Roman"/>
              </a:rPr>
              <a:t> </a:t>
            </a:r>
            <a:r>
              <a:rPr sz="1900" spc="114" dirty="0">
                <a:latin typeface="Times New Roman"/>
                <a:cs typeface="Times New Roman"/>
              </a:rPr>
              <a:t>note</a:t>
            </a:r>
            <a:r>
              <a:rPr sz="1900" spc="-65" dirty="0">
                <a:latin typeface="Times New Roman"/>
                <a:cs typeface="Times New Roman"/>
              </a:rPr>
              <a:t> </a:t>
            </a:r>
            <a:r>
              <a:rPr sz="1900" spc="75" dirty="0">
                <a:latin typeface="Times New Roman"/>
                <a:cs typeface="Times New Roman"/>
              </a:rPr>
              <a:t>4</a:t>
            </a:r>
            <a:r>
              <a:rPr sz="1900" spc="5" dirty="0">
                <a:latin typeface="Times New Roman"/>
                <a:cs typeface="Times New Roman"/>
              </a:rPr>
              <a:t> </a:t>
            </a:r>
            <a:r>
              <a:rPr sz="1900" spc="80" dirty="0">
                <a:latin typeface="Times New Roman"/>
                <a:cs typeface="Times New Roman"/>
              </a:rPr>
              <a:t>multipliée</a:t>
            </a:r>
            <a:r>
              <a:rPr sz="1900" spc="-105" dirty="0">
                <a:latin typeface="Times New Roman"/>
                <a:cs typeface="Times New Roman"/>
              </a:rPr>
              <a:t> </a:t>
            </a:r>
            <a:r>
              <a:rPr sz="1900" spc="105" dirty="0">
                <a:latin typeface="Times New Roman"/>
                <a:cs typeface="Times New Roman"/>
              </a:rPr>
              <a:t>par</a:t>
            </a:r>
            <a:r>
              <a:rPr sz="1900" spc="-80" dirty="0">
                <a:latin typeface="Times New Roman"/>
                <a:cs typeface="Times New Roman"/>
              </a:rPr>
              <a:t> </a:t>
            </a:r>
            <a:r>
              <a:rPr sz="1900" spc="-70" dirty="0">
                <a:latin typeface="Times New Roman"/>
                <a:cs typeface="Times New Roman"/>
              </a:rPr>
              <a:t>3</a:t>
            </a:r>
            <a:r>
              <a:rPr sz="1900" spc="-40" dirty="0">
                <a:latin typeface="Times New Roman"/>
                <a:cs typeface="Times New Roman"/>
              </a:rPr>
              <a:t> </a:t>
            </a:r>
            <a:r>
              <a:rPr sz="1900" spc="85" dirty="0">
                <a:latin typeface="Times New Roman"/>
                <a:cs typeface="Times New Roman"/>
              </a:rPr>
              <a:t>est</a:t>
            </a:r>
            <a:r>
              <a:rPr sz="1900" spc="-60" dirty="0">
                <a:latin typeface="Times New Roman"/>
                <a:cs typeface="Times New Roman"/>
              </a:rPr>
              <a:t> </a:t>
            </a:r>
            <a:r>
              <a:rPr sz="1900" spc="-35" dirty="0">
                <a:latin typeface="Times New Roman"/>
                <a:cs typeface="Times New Roman"/>
              </a:rPr>
              <a:t>:</a:t>
            </a:r>
            <a:r>
              <a:rPr sz="1900" spc="20" dirty="0">
                <a:latin typeface="Times New Roman"/>
                <a:cs typeface="Times New Roman"/>
              </a:rPr>
              <a:t> </a:t>
            </a:r>
            <a:r>
              <a:rPr sz="1900" spc="15" dirty="0">
                <a:latin typeface="Times New Roman"/>
                <a:cs typeface="Times New Roman"/>
              </a:rPr>
              <a:t>",N4</a:t>
            </a:r>
            <a:r>
              <a:rPr sz="1900" spc="10" dirty="0">
                <a:latin typeface="Times New Roman"/>
                <a:cs typeface="Times New Roman"/>
              </a:rPr>
              <a:t> </a:t>
            </a:r>
            <a:r>
              <a:rPr sz="1900" spc="-114" dirty="0">
                <a:latin typeface="Times New Roman"/>
                <a:cs typeface="Times New Roman"/>
              </a:rPr>
              <a:t>*</a:t>
            </a:r>
            <a:r>
              <a:rPr sz="1900" dirty="0">
                <a:latin typeface="Times New Roman"/>
                <a:cs typeface="Times New Roman"/>
              </a:rPr>
              <a:t> </a:t>
            </a:r>
            <a:r>
              <a:rPr sz="1900" spc="5" dirty="0">
                <a:latin typeface="Times New Roman"/>
                <a:cs typeface="Times New Roman"/>
              </a:rPr>
              <a:t>3)  </a:t>
            </a:r>
            <a:r>
              <a:rPr sz="1900" spc="25" dirty="0">
                <a:latin typeface="Times New Roman"/>
                <a:cs typeface="Times New Roman"/>
              </a:rPr>
              <a:t>Afficher("La</a:t>
            </a:r>
            <a:r>
              <a:rPr sz="1900" spc="-70" dirty="0">
                <a:latin typeface="Times New Roman"/>
                <a:cs typeface="Times New Roman"/>
              </a:rPr>
              <a:t> </a:t>
            </a:r>
            <a:r>
              <a:rPr sz="1900" spc="114" dirty="0">
                <a:latin typeface="Times New Roman"/>
                <a:cs typeface="Times New Roman"/>
              </a:rPr>
              <a:t>note</a:t>
            </a:r>
            <a:r>
              <a:rPr sz="1900" spc="-70" dirty="0">
                <a:latin typeface="Times New Roman"/>
                <a:cs typeface="Times New Roman"/>
              </a:rPr>
              <a:t> </a:t>
            </a:r>
            <a:r>
              <a:rPr sz="1900" spc="-35" dirty="0">
                <a:latin typeface="Times New Roman"/>
                <a:cs typeface="Times New Roman"/>
              </a:rPr>
              <a:t>5</a:t>
            </a:r>
            <a:r>
              <a:rPr sz="1900" spc="20" dirty="0">
                <a:latin typeface="Times New Roman"/>
                <a:cs typeface="Times New Roman"/>
              </a:rPr>
              <a:t> </a:t>
            </a:r>
            <a:r>
              <a:rPr sz="1900" spc="80" dirty="0">
                <a:latin typeface="Times New Roman"/>
                <a:cs typeface="Times New Roman"/>
              </a:rPr>
              <a:t>multipliée</a:t>
            </a:r>
            <a:r>
              <a:rPr sz="1900" spc="-110" dirty="0">
                <a:latin typeface="Times New Roman"/>
                <a:cs typeface="Times New Roman"/>
              </a:rPr>
              <a:t> </a:t>
            </a:r>
            <a:r>
              <a:rPr sz="1900" spc="105" dirty="0">
                <a:latin typeface="Times New Roman"/>
                <a:cs typeface="Times New Roman"/>
              </a:rPr>
              <a:t>par</a:t>
            </a:r>
            <a:r>
              <a:rPr sz="1900" spc="-75" dirty="0">
                <a:latin typeface="Times New Roman"/>
                <a:cs typeface="Times New Roman"/>
              </a:rPr>
              <a:t> </a:t>
            </a:r>
            <a:r>
              <a:rPr sz="1900" spc="-70" dirty="0">
                <a:latin typeface="Times New Roman"/>
                <a:cs typeface="Times New Roman"/>
              </a:rPr>
              <a:t>3</a:t>
            </a:r>
            <a:r>
              <a:rPr sz="1900" spc="-45" dirty="0">
                <a:latin typeface="Times New Roman"/>
                <a:cs typeface="Times New Roman"/>
              </a:rPr>
              <a:t> </a:t>
            </a:r>
            <a:r>
              <a:rPr sz="1900" spc="85" dirty="0">
                <a:latin typeface="Times New Roman"/>
                <a:cs typeface="Times New Roman"/>
              </a:rPr>
              <a:t>est</a:t>
            </a:r>
            <a:r>
              <a:rPr sz="1900" spc="-55" dirty="0">
                <a:latin typeface="Times New Roman"/>
                <a:cs typeface="Times New Roman"/>
              </a:rPr>
              <a:t> </a:t>
            </a:r>
            <a:r>
              <a:rPr sz="1900" spc="-35" dirty="0">
                <a:latin typeface="Times New Roman"/>
                <a:cs typeface="Times New Roman"/>
              </a:rPr>
              <a:t>:</a:t>
            </a:r>
            <a:r>
              <a:rPr sz="1900" spc="15" dirty="0">
                <a:latin typeface="Times New Roman"/>
                <a:cs typeface="Times New Roman"/>
              </a:rPr>
              <a:t> </a:t>
            </a:r>
            <a:r>
              <a:rPr sz="1900" spc="-10" dirty="0">
                <a:latin typeface="Times New Roman"/>
                <a:cs typeface="Times New Roman"/>
              </a:rPr>
              <a:t>",N5</a:t>
            </a:r>
            <a:r>
              <a:rPr sz="1900" dirty="0">
                <a:latin typeface="Times New Roman"/>
                <a:cs typeface="Times New Roman"/>
              </a:rPr>
              <a:t> </a:t>
            </a:r>
            <a:r>
              <a:rPr sz="1900" spc="-114" dirty="0">
                <a:latin typeface="Times New Roman"/>
                <a:cs typeface="Times New Roman"/>
              </a:rPr>
              <a:t>*</a:t>
            </a:r>
            <a:r>
              <a:rPr sz="1900" spc="20" dirty="0">
                <a:latin typeface="Times New Roman"/>
                <a:cs typeface="Times New Roman"/>
              </a:rPr>
              <a:t> </a:t>
            </a:r>
            <a:r>
              <a:rPr sz="1900" spc="5" dirty="0">
                <a:latin typeface="Times New Roman"/>
                <a:cs typeface="Times New Roman"/>
              </a:rPr>
              <a:t>3)</a:t>
            </a:r>
            <a:endParaRPr sz="1900">
              <a:latin typeface="Times New Roman"/>
              <a:cs typeface="Times New Roman"/>
            </a:endParaRPr>
          </a:p>
          <a:p>
            <a:pPr marL="73660">
              <a:lnSpc>
                <a:spcPts val="2215"/>
              </a:lnSpc>
            </a:pPr>
            <a:r>
              <a:rPr sz="1900" spc="45" dirty="0">
                <a:latin typeface="Times New Roman"/>
                <a:cs typeface="Times New Roman"/>
              </a:rPr>
              <a:t>Fin</a:t>
            </a:r>
            <a:endParaRPr sz="1900">
              <a:latin typeface="Times New Roman"/>
              <a:cs typeface="Times New Roman"/>
            </a:endParaRPr>
          </a:p>
        </p:txBody>
      </p:sp>
      <p:sp>
        <p:nvSpPr>
          <p:cNvPr id="4" name="object 4"/>
          <p:cNvSpPr txBox="1">
            <a:spLocks noGrp="1"/>
          </p:cNvSpPr>
          <p:nvPr>
            <p:ph sz="half" idx="2"/>
          </p:nvPr>
        </p:nvSpPr>
        <p:spPr>
          <a:prstGeom prst="rect">
            <a:avLst/>
          </a:prstGeom>
        </p:spPr>
        <p:txBody>
          <a:bodyPr vert="horz" wrap="square" lIns="0" tIns="12065" rIns="0" bIns="0" rtlCol="0">
            <a:spAutoFit/>
          </a:bodyPr>
          <a:lstStyle/>
          <a:p>
            <a:pPr marL="12700" marR="25400" indent="935355">
              <a:lnSpc>
                <a:spcPct val="101600"/>
              </a:lnSpc>
              <a:spcBef>
                <a:spcPts val="95"/>
              </a:spcBef>
            </a:pPr>
            <a:r>
              <a:rPr spc="130" dirty="0"/>
              <a:t>Prenons</a:t>
            </a:r>
            <a:r>
              <a:rPr spc="-95" dirty="0"/>
              <a:t> </a:t>
            </a:r>
            <a:r>
              <a:rPr spc="150" dirty="0"/>
              <a:t>le</a:t>
            </a:r>
            <a:r>
              <a:rPr spc="-110" dirty="0"/>
              <a:t> </a:t>
            </a:r>
            <a:r>
              <a:rPr spc="105" dirty="0"/>
              <a:t>cas</a:t>
            </a:r>
            <a:r>
              <a:rPr spc="-130" dirty="0"/>
              <a:t> </a:t>
            </a:r>
            <a:r>
              <a:rPr spc="165" dirty="0"/>
              <a:t>de</a:t>
            </a:r>
            <a:r>
              <a:rPr spc="-114" dirty="0"/>
              <a:t> </a:t>
            </a:r>
            <a:r>
              <a:rPr spc="125" dirty="0"/>
              <a:t>cet</a:t>
            </a:r>
            <a:r>
              <a:rPr spc="-135" dirty="0"/>
              <a:t> </a:t>
            </a:r>
            <a:r>
              <a:rPr spc="125" dirty="0"/>
              <a:t>algorithme  </a:t>
            </a:r>
            <a:r>
              <a:rPr spc="130" dirty="0"/>
              <a:t>permettant</a:t>
            </a:r>
            <a:r>
              <a:rPr spc="-135" dirty="0"/>
              <a:t> </a:t>
            </a:r>
            <a:r>
              <a:rPr spc="175" dirty="0"/>
              <a:t>de</a:t>
            </a:r>
            <a:r>
              <a:rPr spc="-130" dirty="0"/>
              <a:t> </a:t>
            </a:r>
            <a:r>
              <a:rPr spc="95" dirty="0"/>
              <a:t>saisir</a:t>
            </a:r>
            <a:r>
              <a:rPr spc="-160" dirty="0"/>
              <a:t> </a:t>
            </a:r>
            <a:r>
              <a:rPr spc="120" dirty="0"/>
              <a:t>cinq</a:t>
            </a:r>
            <a:r>
              <a:rPr spc="-45" dirty="0"/>
              <a:t> </a:t>
            </a:r>
            <a:r>
              <a:rPr spc="160" dirty="0"/>
              <a:t>notes</a:t>
            </a:r>
            <a:r>
              <a:rPr spc="-110" dirty="0"/>
              <a:t> </a:t>
            </a:r>
            <a:r>
              <a:rPr spc="155" dirty="0"/>
              <a:t>et</a:t>
            </a:r>
            <a:r>
              <a:rPr spc="-114" dirty="0"/>
              <a:t> </a:t>
            </a:r>
            <a:r>
              <a:rPr spc="165" dirty="0"/>
              <a:t>de</a:t>
            </a:r>
            <a:r>
              <a:rPr spc="-70" dirty="0"/>
              <a:t> </a:t>
            </a:r>
            <a:r>
              <a:rPr spc="145" dirty="0"/>
              <a:t>les  </a:t>
            </a:r>
            <a:r>
              <a:rPr spc="95" dirty="0"/>
              <a:t>afficher après </a:t>
            </a:r>
            <a:r>
              <a:rPr spc="60" dirty="0"/>
              <a:t>avoir </a:t>
            </a:r>
            <a:r>
              <a:rPr spc="135" dirty="0"/>
              <a:t>multiplié </a:t>
            </a:r>
            <a:r>
              <a:rPr spc="145" dirty="0"/>
              <a:t>toutes </a:t>
            </a:r>
            <a:r>
              <a:rPr spc="140" dirty="0"/>
              <a:t>les  </a:t>
            </a:r>
            <a:r>
              <a:rPr spc="160" dirty="0"/>
              <a:t>notes</a:t>
            </a:r>
            <a:r>
              <a:rPr spc="-270" dirty="0"/>
              <a:t> </a:t>
            </a:r>
            <a:r>
              <a:rPr spc="60" dirty="0"/>
              <a:t>par </a:t>
            </a:r>
            <a:r>
              <a:rPr spc="95" dirty="0"/>
              <a:t>trois.</a:t>
            </a:r>
          </a:p>
          <a:p>
            <a:pPr>
              <a:lnSpc>
                <a:spcPct val="100000"/>
              </a:lnSpc>
            </a:pPr>
            <a:endParaRPr spc="95" dirty="0"/>
          </a:p>
          <a:p>
            <a:pPr>
              <a:lnSpc>
                <a:spcPct val="100000"/>
              </a:lnSpc>
              <a:spcBef>
                <a:spcPts val="35"/>
              </a:spcBef>
            </a:pPr>
            <a:endParaRPr sz="2100"/>
          </a:p>
          <a:p>
            <a:pPr marL="312420" marR="5080" indent="-300355">
              <a:lnSpc>
                <a:spcPct val="101400"/>
              </a:lnSpc>
              <a:buFont typeface="Arial"/>
              <a:buChar char="•"/>
              <a:tabLst>
                <a:tab pos="312420" algn="l"/>
                <a:tab pos="313055" algn="l"/>
              </a:tabLst>
            </a:pPr>
            <a:r>
              <a:rPr b="0" spc="10" dirty="0">
                <a:latin typeface="Times New Roman"/>
                <a:cs typeface="Times New Roman"/>
              </a:rPr>
              <a:t>La </a:t>
            </a:r>
            <a:r>
              <a:rPr b="0" spc="130" dirty="0">
                <a:latin typeface="Times New Roman"/>
                <a:cs typeface="Times New Roman"/>
              </a:rPr>
              <a:t>même </a:t>
            </a:r>
            <a:r>
              <a:rPr b="0" spc="100" dirty="0">
                <a:latin typeface="Times New Roman"/>
                <a:cs typeface="Times New Roman"/>
              </a:rPr>
              <a:t>instruction </a:t>
            </a:r>
            <a:r>
              <a:rPr b="0" spc="55" dirty="0">
                <a:latin typeface="Times New Roman"/>
                <a:cs typeface="Times New Roman"/>
              </a:rPr>
              <a:t>se </a:t>
            </a:r>
            <a:r>
              <a:rPr b="0" spc="95" dirty="0">
                <a:latin typeface="Times New Roman"/>
                <a:cs typeface="Times New Roman"/>
              </a:rPr>
              <a:t>répète </a:t>
            </a:r>
            <a:r>
              <a:rPr b="0" spc="90" dirty="0">
                <a:latin typeface="Times New Roman"/>
                <a:cs typeface="Times New Roman"/>
              </a:rPr>
              <a:t>cinq </a:t>
            </a:r>
            <a:r>
              <a:rPr b="0" spc="20" dirty="0">
                <a:latin typeface="Times New Roman"/>
                <a:cs typeface="Times New Roman"/>
              </a:rPr>
              <a:t>fois,  </a:t>
            </a:r>
            <a:r>
              <a:rPr b="0" spc="90" dirty="0">
                <a:latin typeface="Times New Roman"/>
                <a:cs typeface="Times New Roman"/>
              </a:rPr>
              <a:t>Imaginons</a:t>
            </a:r>
            <a:r>
              <a:rPr b="0" spc="-125" dirty="0">
                <a:latin typeface="Times New Roman"/>
                <a:cs typeface="Times New Roman"/>
              </a:rPr>
              <a:t> </a:t>
            </a:r>
            <a:r>
              <a:rPr b="0" spc="110" dirty="0">
                <a:latin typeface="Times New Roman"/>
                <a:cs typeface="Times New Roman"/>
              </a:rPr>
              <a:t>que</a:t>
            </a:r>
            <a:r>
              <a:rPr b="0" spc="-90" dirty="0">
                <a:latin typeface="Times New Roman"/>
                <a:cs typeface="Times New Roman"/>
              </a:rPr>
              <a:t> </a:t>
            </a:r>
            <a:r>
              <a:rPr b="0" spc="35" dirty="0">
                <a:latin typeface="Times New Roman"/>
                <a:cs typeface="Times New Roman"/>
              </a:rPr>
              <a:t>si</a:t>
            </a:r>
            <a:r>
              <a:rPr b="0" spc="-5" dirty="0">
                <a:latin typeface="Times New Roman"/>
                <a:cs typeface="Times New Roman"/>
              </a:rPr>
              <a:t> </a:t>
            </a:r>
            <a:r>
              <a:rPr b="0" spc="75" dirty="0">
                <a:latin typeface="Times New Roman"/>
                <a:cs typeface="Times New Roman"/>
              </a:rPr>
              <a:t>l'on</a:t>
            </a:r>
            <a:r>
              <a:rPr b="0" spc="-114" dirty="0">
                <a:latin typeface="Times New Roman"/>
                <a:cs typeface="Times New Roman"/>
              </a:rPr>
              <a:t> </a:t>
            </a:r>
            <a:r>
              <a:rPr b="0" spc="80" dirty="0">
                <a:latin typeface="Times New Roman"/>
                <a:cs typeface="Times New Roman"/>
              </a:rPr>
              <a:t>voudrait</a:t>
            </a:r>
            <a:r>
              <a:rPr b="0" spc="-95" dirty="0">
                <a:latin typeface="Times New Roman"/>
                <a:cs typeface="Times New Roman"/>
              </a:rPr>
              <a:t> </a:t>
            </a:r>
            <a:r>
              <a:rPr b="0" spc="60" dirty="0">
                <a:latin typeface="Times New Roman"/>
                <a:cs typeface="Times New Roman"/>
              </a:rPr>
              <a:t>réaliser</a:t>
            </a:r>
            <a:r>
              <a:rPr b="0" spc="-155" dirty="0">
                <a:latin typeface="Times New Roman"/>
                <a:cs typeface="Times New Roman"/>
              </a:rPr>
              <a:t> </a:t>
            </a:r>
            <a:r>
              <a:rPr b="0" spc="75" dirty="0">
                <a:latin typeface="Times New Roman"/>
                <a:cs typeface="Times New Roman"/>
              </a:rPr>
              <a:t>cet  </a:t>
            </a:r>
            <a:r>
              <a:rPr b="0" spc="85" dirty="0">
                <a:latin typeface="Times New Roman"/>
                <a:cs typeface="Times New Roman"/>
              </a:rPr>
              <a:t>algorithme </a:t>
            </a:r>
            <a:r>
              <a:rPr b="0" spc="20" dirty="0">
                <a:latin typeface="Times New Roman"/>
                <a:cs typeface="Times New Roman"/>
              </a:rPr>
              <a:t>avec </a:t>
            </a:r>
            <a:r>
              <a:rPr b="0" spc="-60" dirty="0">
                <a:latin typeface="Times New Roman"/>
                <a:cs typeface="Times New Roman"/>
              </a:rPr>
              <a:t>100 </a:t>
            </a:r>
            <a:r>
              <a:rPr b="0" spc="80" dirty="0">
                <a:latin typeface="Times New Roman"/>
                <a:cs typeface="Times New Roman"/>
              </a:rPr>
              <a:t>notes, </a:t>
            </a:r>
            <a:r>
              <a:rPr b="0" spc="40" dirty="0">
                <a:latin typeface="Times New Roman"/>
                <a:cs typeface="Times New Roman"/>
              </a:rPr>
              <a:t>cela  </a:t>
            </a:r>
            <a:r>
              <a:rPr b="0" spc="85" dirty="0">
                <a:latin typeface="Times New Roman"/>
                <a:cs typeface="Times New Roman"/>
              </a:rPr>
              <a:t>deviendrait</a:t>
            </a:r>
            <a:r>
              <a:rPr b="0" spc="-100" dirty="0">
                <a:latin typeface="Times New Roman"/>
                <a:cs typeface="Times New Roman"/>
              </a:rPr>
              <a:t> </a:t>
            </a:r>
            <a:r>
              <a:rPr b="0" spc="60" dirty="0">
                <a:latin typeface="Times New Roman"/>
                <a:cs typeface="Times New Roman"/>
              </a:rPr>
              <a:t>fastidieux.</a:t>
            </a:r>
          </a:p>
          <a:p>
            <a:pPr marL="312420" marR="149225" indent="-300355">
              <a:lnSpc>
                <a:spcPct val="101600"/>
              </a:lnSpc>
              <a:buFont typeface="Arial"/>
              <a:buChar char="•"/>
              <a:tabLst>
                <a:tab pos="312420" algn="l"/>
                <a:tab pos="313055" algn="l"/>
              </a:tabLst>
            </a:pPr>
            <a:r>
              <a:rPr b="0" spc="100" dirty="0">
                <a:latin typeface="Times New Roman"/>
                <a:cs typeface="Times New Roman"/>
              </a:rPr>
              <a:t>Comme </a:t>
            </a:r>
            <a:r>
              <a:rPr b="0" spc="40" dirty="0">
                <a:latin typeface="Times New Roman"/>
                <a:cs typeface="Times New Roman"/>
              </a:rPr>
              <a:t>les </a:t>
            </a:r>
            <a:r>
              <a:rPr b="0" spc="55" dirty="0">
                <a:latin typeface="Times New Roman"/>
                <a:cs typeface="Times New Roman"/>
              </a:rPr>
              <a:t>variables </a:t>
            </a:r>
            <a:r>
              <a:rPr b="0" spc="135" dirty="0">
                <a:latin typeface="Times New Roman"/>
                <a:cs typeface="Times New Roman"/>
              </a:rPr>
              <a:t>ont </a:t>
            </a:r>
            <a:r>
              <a:rPr b="0" spc="85" dirty="0">
                <a:latin typeface="Times New Roman"/>
                <a:cs typeface="Times New Roman"/>
              </a:rPr>
              <a:t>des </a:t>
            </a:r>
            <a:r>
              <a:rPr b="0" spc="120" dirty="0">
                <a:latin typeface="Times New Roman"/>
                <a:cs typeface="Times New Roman"/>
              </a:rPr>
              <a:t>noms  </a:t>
            </a:r>
            <a:r>
              <a:rPr b="0" spc="55" dirty="0">
                <a:latin typeface="Times New Roman"/>
                <a:cs typeface="Times New Roman"/>
              </a:rPr>
              <a:t>différents, </a:t>
            </a:r>
            <a:r>
              <a:rPr b="0" spc="130" dirty="0">
                <a:latin typeface="Times New Roman"/>
                <a:cs typeface="Times New Roman"/>
              </a:rPr>
              <a:t>on </a:t>
            </a:r>
            <a:r>
              <a:rPr b="0" spc="135" dirty="0">
                <a:latin typeface="Times New Roman"/>
                <a:cs typeface="Times New Roman"/>
              </a:rPr>
              <a:t>ne </a:t>
            </a:r>
            <a:r>
              <a:rPr b="0" spc="125" dirty="0">
                <a:latin typeface="Times New Roman"/>
                <a:cs typeface="Times New Roman"/>
              </a:rPr>
              <a:t>peut </a:t>
            </a:r>
            <a:r>
              <a:rPr b="0" spc="85" dirty="0">
                <a:latin typeface="Times New Roman"/>
                <a:cs typeface="Times New Roman"/>
              </a:rPr>
              <a:t>pas </a:t>
            </a:r>
            <a:r>
              <a:rPr b="0" spc="70" dirty="0">
                <a:latin typeface="Times New Roman"/>
                <a:cs typeface="Times New Roman"/>
              </a:rPr>
              <a:t>utiliser </a:t>
            </a:r>
            <a:r>
              <a:rPr b="0" spc="114" dirty="0">
                <a:latin typeface="Times New Roman"/>
                <a:cs typeface="Times New Roman"/>
              </a:rPr>
              <a:t>de  </a:t>
            </a:r>
            <a:r>
              <a:rPr b="0" spc="75" dirty="0">
                <a:latin typeface="Times New Roman"/>
                <a:cs typeface="Times New Roman"/>
              </a:rPr>
              <a:t>boucle,</a:t>
            </a:r>
            <a:r>
              <a:rPr b="0" spc="-90" dirty="0">
                <a:latin typeface="Times New Roman"/>
                <a:cs typeface="Times New Roman"/>
              </a:rPr>
              <a:t> </a:t>
            </a:r>
            <a:r>
              <a:rPr b="0" spc="40" dirty="0">
                <a:latin typeface="Times New Roman"/>
                <a:cs typeface="Times New Roman"/>
              </a:rPr>
              <a:t>ce</a:t>
            </a:r>
            <a:r>
              <a:rPr b="0" spc="-90" dirty="0">
                <a:latin typeface="Times New Roman"/>
                <a:cs typeface="Times New Roman"/>
              </a:rPr>
              <a:t> </a:t>
            </a:r>
            <a:r>
              <a:rPr b="0" spc="95" dirty="0">
                <a:latin typeface="Times New Roman"/>
                <a:cs typeface="Times New Roman"/>
              </a:rPr>
              <a:t>qui</a:t>
            </a:r>
            <a:r>
              <a:rPr b="0" spc="-65" dirty="0">
                <a:latin typeface="Times New Roman"/>
                <a:cs typeface="Times New Roman"/>
              </a:rPr>
              <a:t> </a:t>
            </a:r>
            <a:r>
              <a:rPr b="0" spc="60" dirty="0">
                <a:latin typeface="Times New Roman"/>
                <a:cs typeface="Times New Roman"/>
              </a:rPr>
              <a:t>allonge</a:t>
            </a:r>
            <a:r>
              <a:rPr b="0" spc="-130" dirty="0">
                <a:latin typeface="Times New Roman"/>
                <a:cs typeface="Times New Roman"/>
              </a:rPr>
              <a:t> </a:t>
            </a:r>
            <a:r>
              <a:rPr b="0" spc="90" dirty="0">
                <a:latin typeface="Times New Roman"/>
                <a:cs typeface="Times New Roman"/>
              </a:rPr>
              <a:t>considérablement  </a:t>
            </a:r>
            <a:r>
              <a:rPr b="0" spc="45" dirty="0">
                <a:latin typeface="Times New Roman"/>
                <a:cs typeface="Times New Roman"/>
              </a:rPr>
              <a:t>le</a:t>
            </a:r>
            <a:r>
              <a:rPr b="0" spc="-95" dirty="0">
                <a:latin typeface="Times New Roman"/>
                <a:cs typeface="Times New Roman"/>
              </a:rPr>
              <a:t> </a:t>
            </a:r>
            <a:r>
              <a:rPr b="0" spc="75" dirty="0">
                <a:latin typeface="Times New Roman"/>
                <a:cs typeface="Times New Roman"/>
              </a:rPr>
              <a:t>code</a:t>
            </a:r>
            <a:r>
              <a:rPr b="0" spc="-90" dirty="0">
                <a:latin typeface="Times New Roman"/>
                <a:cs typeface="Times New Roman"/>
              </a:rPr>
              <a:t> </a:t>
            </a:r>
            <a:r>
              <a:rPr b="0" spc="114" dirty="0">
                <a:latin typeface="Times New Roman"/>
                <a:cs typeface="Times New Roman"/>
              </a:rPr>
              <a:t>et</a:t>
            </a:r>
            <a:r>
              <a:rPr b="0" spc="-60" dirty="0">
                <a:latin typeface="Times New Roman"/>
                <a:cs typeface="Times New Roman"/>
              </a:rPr>
              <a:t> </a:t>
            </a:r>
            <a:r>
              <a:rPr b="0" spc="45" dirty="0">
                <a:latin typeface="Times New Roman"/>
                <a:cs typeface="Times New Roman"/>
              </a:rPr>
              <a:t>le</a:t>
            </a:r>
            <a:r>
              <a:rPr b="0" spc="-70" dirty="0">
                <a:latin typeface="Times New Roman"/>
                <a:cs typeface="Times New Roman"/>
              </a:rPr>
              <a:t> </a:t>
            </a:r>
            <a:r>
              <a:rPr b="0" spc="114" dirty="0">
                <a:latin typeface="Times New Roman"/>
                <a:cs typeface="Times New Roman"/>
              </a:rPr>
              <a:t>rend</a:t>
            </a:r>
            <a:r>
              <a:rPr b="0" spc="-45" dirty="0">
                <a:latin typeface="Times New Roman"/>
                <a:cs typeface="Times New Roman"/>
              </a:rPr>
              <a:t> </a:t>
            </a:r>
            <a:r>
              <a:rPr b="0" spc="90" dirty="0">
                <a:latin typeface="Times New Roman"/>
                <a:cs typeface="Times New Roman"/>
              </a:rPr>
              <a:t>très</a:t>
            </a:r>
            <a:r>
              <a:rPr b="0" spc="-80" dirty="0">
                <a:latin typeface="Times New Roman"/>
                <a:cs typeface="Times New Roman"/>
              </a:rPr>
              <a:t> </a:t>
            </a:r>
            <a:r>
              <a:rPr b="0" spc="60" dirty="0">
                <a:latin typeface="Times New Roman"/>
                <a:cs typeface="Times New Roman"/>
              </a:rPr>
              <a:t>répétitif.</a:t>
            </a:r>
          </a:p>
          <a:p>
            <a:pPr marL="312420" marR="294640" indent="-300355">
              <a:lnSpc>
                <a:spcPct val="101299"/>
              </a:lnSpc>
              <a:spcBef>
                <a:spcPts val="5"/>
              </a:spcBef>
              <a:buFont typeface="Arial"/>
              <a:buChar char="•"/>
              <a:tabLst>
                <a:tab pos="312420" algn="l"/>
                <a:tab pos="313055" algn="l"/>
              </a:tabLst>
            </a:pPr>
            <a:r>
              <a:rPr b="0" spc="85" dirty="0">
                <a:latin typeface="Times New Roman"/>
                <a:cs typeface="Times New Roman"/>
              </a:rPr>
              <a:t>Pour</a:t>
            </a:r>
            <a:r>
              <a:rPr b="0" spc="-100" dirty="0">
                <a:latin typeface="Times New Roman"/>
                <a:cs typeface="Times New Roman"/>
              </a:rPr>
              <a:t> </a:t>
            </a:r>
            <a:r>
              <a:rPr b="0" spc="90" dirty="0">
                <a:latin typeface="Times New Roman"/>
                <a:cs typeface="Times New Roman"/>
              </a:rPr>
              <a:t>résoudre</a:t>
            </a:r>
            <a:r>
              <a:rPr b="0" spc="-110" dirty="0">
                <a:latin typeface="Times New Roman"/>
                <a:cs typeface="Times New Roman"/>
              </a:rPr>
              <a:t> </a:t>
            </a:r>
            <a:r>
              <a:rPr b="0" spc="40" dirty="0">
                <a:latin typeface="Times New Roman"/>
                <a:cs typeface="Times New Roman"/>
              </a:rPr>
              <a:t>ce</a:t>
            </a:r>
            <a:r>
              <a:rPr b="0" spc="-114" dirty="0">
                <a:latin typeface="Times New Roman"/>
                <a:cs typeface="Times New Roman"/>
              </a:rPr>
              <a:t> </a:t>
            </a:r>
            <a:r>
              <a:rPr b="0" spc="85" dirty="0">
                <a:latin typeface="Times New Roman"/>
                <a:cs typeface="Times New Roman"/>
              </a:rPr>
              <a:t>problème,</a:t>
            </a:r>
            <a:r>
              <a:rPr b="0" spc="-25" dirty="0">
                <a:latin typeface="Times New Roman"/>
                <a:cs typeface="Times New Roman"/>
              </a:rPr>
              <a:t> </a:t>
            </a:r>
            <a:r>
              <a:rPr b="0" spc="10" dirty="0">
                <a:latin typeface="Times New Roman"/>
                <a:cs typeface="Times New Roman"/>
              </a:rPr>
              <a:t>il</a:t>
            </a:r>
            <a:r>
              <a:rPr b="0" spc="-40" dirty="0">
                <a:latin typeface="Times New Roman"/>
                <a:cs typeface="Times New Roman"/>
              </a:rPr>
              <a:t> </a:t>
            </a:r>
            <a:r>
              <a:rPr b="0" spc="50" dirty="0">
                <a:latin typeface="Times New Roman"/>
                <a:cs typeface="Times New Roman"/>
              </a:rPr>
              <a:t>existe</a:t>
            </a:r>
            <a:r>
              <a:rPr b="0" spc="-90" dirty="0">
                <a:latin typeface="Times New Roman"/>
                <a:cs typeface="Times New Roman"/>
              </a:rPr>
              <a:t> </a:t>
            </a:r>
            <a:r>
              <a:rPr b="0" spc="160" dirty="0">
                <a:latin typeface="Times New Roman"/>
                <a:cs typeface="Times New Roman"/>
              </a:rPr>
              <a:t>un  </a:t>
            </a:r>
            <a:r>
              <a:rPr b="0" spc="85" dirty="0">
                <a:latin typeface="Times New Roman"/>
                <a:cs typeface="Times New Roman"/>
              </a:rPr>
              <a:t>type</a:t>
            </a:r>
            <a:r>
              <a:rPr b="0" spc="-114" dirty="0">
                <a:latin typeface="Times New Roman"/>
                <a:cs typeface="Times New Roman"/>
              </a:rPr>
              <a:t> </a:t>
            </a:r>
            <a:r>
              <a:rPr b="0" spc="105" dirty="0">
                <a:latin typeface="Times New Roman"/>
                <a:cs typeface="Times New Roman"/>
              </a:rPr>
              <a:t>de</a:t>
            </a:r>
            <a:r>
              <a:rPr b="0" spc="-95" dirty="0">
                <a:latin typeface="Times New Roman"/>
                <a:cs typeface="Times New Roman"/>
              </a:rPr>
              <a:t> </a:t>
            </a:r>
            <a:r>
              <a:rPr b="0" spc="110" dirty="0">
                <a:latin typeface="Times New Roman"/>
                <a:cs typeface="Times New Roman"/>
              </a:rPr>
              <a:t>données</a:t>
            </a:r>
            <a:r>
              <a:rPr b="0" spc="-105" dirty="0">
                <a:latin typeface="Times New Roman"/>
                <a:cs typeface="Times New Roman"/>
              </a:rPr>
              <a:t> </a:t>
            </a:r>
            <a:r>
              <a:rPr b="0" spc="90" dirty="0">
                <a:latin typeface="Times New Roman"/>
                <a:cs typeface="Times New Roman"/>
              </a:rPr>
              <a:t>qui</a:t>
            </a:r>
            <a:r>
              <a:rPr b="0" spc="-50" dirty="0">
                <a:latin typeface="Times New Roman"/>
                <a:cs typeface="Times New Roman"/>
              </a:rPr>
              <a:t> </a:t>
            </a:r>
            <a:r>
              <a:rPr b="0" spc="120" dirty="0">
                <a:latin typeface="Times New Roman"/>
                <a:cs typeface="Times New Roman"/>
              </a:rPr>
              <a:t>permet</a:t>
            </a:r>
            <a:r>
              <a:rPr b="0" spc="-120" dirty="0">
                <a:latin typeface="Times New Roman"/>
                <a:cs typeface="Times New Roman"/>
              </a:rPr>
              <a:t> </a:t>
            </a:r>
            <a:r>
              <a:rPr b="0" spc="114" dirty="0">
                <a:latin typeface="Times New Roman"/>
                <a:cs typeface="Times New Roman"/>
              </a:rPr>
              <a:t>de</a:t>
            </a:r>
            <a:r>
              <a:rPr b="0" spc="-95" dirty="0">
                <a:latin typeface="Times New Roman"/>
                <a:cs typeface="Times New Roman"/>
              </a:rPr>
              <a:t> </a:t>
            </a:r>
            <a:r>
              <a:rPr b="0" spc="80" dirty="0">
                <a:latin typeface="Times New Roman"/>
                <a:cs typeface="Times New Roman"/>
              </a:rPr>
              <a:t>définir  plusieurs</a:t>
            </a:r>
            <a:r>
              <a:rPr b="0" spc="-145" dirty="0">
                <a:latin typeface="Times New Roman"/>
                <a:cs typeface="Times New Roman"/>
              </a:rPr>
              <a:t> </a:t>
            </a:r>
            <a:r>
              <a:rPr b="0" spc="55" dirty="0">
                <a:latin typeface="Times New Roman"/>
                <a:cs typeface="Times New Roman"/>
              </a:rPr>
              <a:t>variables</a:t>
            </a:r>
            <a:r>
              <a:rPr b="0" spc="-125" dirty="0">
                <a:latin typeface="Times New Roman"/>
                <a:cs typeface="Times New Roman"/>
              </a:rPr>
              <a:t> </a:t>
            </a:r>
            <a:r>
              <a:rPr b="0" spc="114" dirty="0">
                <a:latin typeface="Times New Roman"/>
                <a:cs typeface="Times New Roman"/>
              </a:rPr>
              <a:t>de</a:t>
            </a:r>
            <a:r>
              <a:rPr b="0" spc="-55" dirty="0">
                <a:latin typeface="Times New Roman"/>
                <a:cs typeface="Times New Roman"/>
              </a:rPr>
              <a:t> </a:t>
            </a:r>
            <a:r>
              <a:rPr b="0" spc="135" dirty="0">
                <a:latin typeface="Times New Roman"/>
                <a:cs typeface="Times New Roman"/>
              </a:rPr>
              <a:t>même</a:t>
            </a:r>
            <a:r>
              <a:rPr b="0" spc="-75" dirty="0">
                <a:latin typeface="Times New Roman"/>
                <a:cs typeface="Times New Roman"/>
              </a:rPr>
              <a:t> </a:t>
            </a:r>
            <a:r>
              <a:rPr b="0" spc="70" dirty="0">
                <a:latin typeface="Times New Roman"/>
                <a:cs typeface="Times New Roman"/>
              </a:rPr>
              <a:t>type.</a:t>
            </a:r>
          </a:p>
        </p:txBody>
      </p:sp>
      <p:sp>
        <p:nvSpPr>
          <p:cNvPr id="5" name="object 5"/>
          <p:cNvSpPr/>
          <p:nvPr/>
        </p:nvSpPr>
        <p:spPr>
          <a:xfrm>
            <a:off x="4841747" y="938784"/>
            <a:ext cx="22860" cy="5850890"/>
          </a:xfrm>
          <a:custGeom>
            <a:avLst/>
            <a:gdLst/>
            <a:ahLst/>
            <a:cxnLst/>
            <a:rect l="l" t="t" r="r" b="b"/>
            <a:pathLst>
              <a:path w="22860" h="5850890">
                <a:moveTo>
                  <a:pt x="0" y="0"/>
                </a:moveTo>
                <a:lnTo>
                  <a:pt x="22860" y="5850635"/>
                </a:lnTo>
              </a:path>
            </a:pathLst>
          </a:custGeom>
          <a:ln w="7620">
            <a:solidFill>
              <a:srgbClr val="89BF1C"/>
            </a:solidFill>
          </a:ln>
        </p:spPr>
        <p:txBody>
          <a:bodyPr wrap="square" lIns="0" tIns="0" rIns="0" bIns="0" rtlCol="0"/>
          <a:lstStyle/>
          <a:p>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3267" y="912367"/>
            <a:ext cx="1983105" cy="494030"/>
          </a:xfrm>
          <a:prstGeom prst="rect">
            <a:avLst/>
          </a:prstGeom>
        </p:spPr>
        <p:txBody>
          <a:bodyPr vert="horz" wrap="square" lIns="0" tIns="15240" rIns="0" bIns="0" rtlCol="0">
            <a:spAutoFit/>
          </a:bodyPr>
          <a:lstStyle/>
          <a:p>
            <a:pPr marL="12700">
              <a:lnSpc>
                <a:spcPct val="100000"/>
              </a:lnSpc>
              <a:spcBef>
                <a:spcPts val="120"/>
              </a:spcBef>
            </a:pPr>
            <a:r>
              <a:rPr sz="3050" spc="-145" dirty="0"/>
              <a:t>T</a:t>
            </a:r>
            <a:r>
              <a:rPr sz="3050" spc="-150" dirty="0"/>
              <a:t>A</a:t>
            </a:r>
            <a:r>
              <a:rPr sz="3050" spc="-195" dirty="0"/>
              <a:t>B</a:t>
            </a:r>
            <a:r>
              <a:rPr sz="3050" spc="-150" dirty="0"/>
              <a:t>L</a:t>
            </a:r>
            <a:r>
              <a:rPr sz="3050" spc="-85" dirty="0"/>
              <a:t>E</a:t>
            </a:r>
            <a:r>
              <a:rPr sz="3050" spc="-210" dirty="0"/>
              <a:t>A</a:t>
            </a:r>
            <a:r>
              <a:rPr sz="3050" spc="65" dirty="0"/>
              <a:t>U</a:t>
            </a:r>
            <a:r>
              <a:rPr sz="3050" spc="-185" dirty="0"/>
              <a:t>X</a:t>
            </a:r>
            <a:endParaRPr sz="3050"/>
          </a:p>
        </p:txBody>
      </p:sp>
      <p:sp>
        <p:nvSpPr>
          <p:cNvPr id="3" name="object 3"/>
          <p:cNvSpPr txBox="1"/>
          <p:nvPr/>
        </p:nvSpPr>
        <p:spPr>
          <a:xfrm>
            <a:off x="1057092" y="991589"/>
            <a:ext cx="1350010" cy="345440"/>
          </a:xfrm>
          <a:prstGeom prst="rect">
            <a:avLst/>
          </a:prstGeom>
        </p:spPr>
        <p:txBody>
          <a:bodyPr vert="horz" wrap="square" lIns="0" tIns="12700" rIns="0" bIns="0" rtlCol="0">
            <a:spAutoFit/>
          </a:bodyPr>
          <a:lstStyle/>
          <a:p>
            <a:pPr marL="12700">
              <a:lnSpc>
                <a:spcPct val="100000"/>
              </a:lnSpc>
              <a:spcBef>
                <a:spcPts val="100"/>
              </a:spcBef>
            </a:pPr>
            <a:r>
              <a:rPr sz="2100" spc="75" dirty="0">
                <a:latin typeface="Times New Roman"/>
                <a:cs typeface="Times New Roman"/>
              </a:rPr>
              <a:t>Définition</a:t>
            </a:r>
            <a:r>
              <a:rPr sz="2100" spc="-125"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sp>
        <p:nvSpPr>
          <p:cNvPr id="4" name="object 4"/>
          <p:cNvSpPr txBox="1"/>
          <p:nvPr/>
        </p:nvSpPr>
        <p:spPr>
          <a:xfrm>
            <a:off x="1057092" y="1633204"/>
            <a:ext cx="8250555" cy="3232150"/>
          </a:xfrm>
          <a:prstGeom prst="rect">
            <a:avLst/>
          </a:prstGeom>
        </p:spPr>
        <p:txBody>
          <a:bodyPr vert="horz" wrap="square" lIns="0" tIns="12700" rIns="0" bIns="0" rtlCol="0">
            <a:spAutoFit/>
          </a:bodyPr>
          <a:lstStyle/>
          <a:p>
            <a:pPr marL="312420" marR="227329" indent="-300355">
              <a:lnSpc>
                <a:spcPct val="100000"/>
              </a:lnSpc>
              <a:spcBef>
                <a:spcPts val="100"/>
              </a:spcBef>
              <a:buFont typeface="Arial"/>
              <a:buChar char="•"/>
              <a:tabLst>
                <a:tab pos="312420" algn="l"/>
                <a:tab pos="313055" algn="l"/>
              </a:tabLst>
            </a:pPr>
            <a:r>
              <a:rPr sz="2100" spc="20" dirty="0">
                <a:latin typeface="Times New Roman"/>
                <a:cs typeface="Times New Roman"/>
              </a:rPr>
              <a:t>Liste</a:t>
            </a:r>
            <a:r>
              <a:rPr sz="2100" spc="-85" dirty="0">
                <a:latin typeface="Times New Roman"/>
                <a:cs typeface="Times New Roman"/>
              </a:rPr>
              <a:t> </a:t>
            </a:r>
            <a:r>
              <a:rPr sz="2100" spc="105" dirty="0">
                <a:latin typeface="Times New Roman"/>
                <a:cs typeface="Times New Roman"/>
              </a:rPr>
              <a:t>ordonnée</a:t>
            </a:r>
            <a:r>
              <a:rPr sz="2100" spc="-80" dirty="0">
                <a:latin typeface="Times New Roman"/>
                <a:cs typeface="Times New Roman"/>
              </a:rPr>
              <a:t> </a:t>
            </a:r>
            <a:r>
              <a:rPr sz="2100" spc="110" dirty="0">
                <a:latin typeface="Times New Roman"/>
                <a:cs typeface="Times New Roman"/>
              </a:rPr>
              <a:t>de</a:t>
            </a:r>
            <a:r>
              <a:rPr sz="2100" spc="-35" dirty="0">
                <a:latin typeface="Times New Roman"/>
                <a:cs typeface="Times New Roman"/>
              </a:rPr>
              <a:t> </a:t>
            </a:r>
            <a:r>
              <a:rPr sz="2100" spc="170" dirty="0">
                <a:latin typeface="Times New Roman"/>
                <a:cs typeface="Times New Roman"/>
              </a:rPr>
              <a:t>n</a:t>
            </a:r>
            <a:r>
              <a:rPr sz="2100" spc="-85" dirty="0">
                <a:latin typeface="Times New Roman"/>
                <a:cs typeface="Times New Roman"/>
              </a:rPr>
              <a:t> </a:t>
            </a:r>
            <a:r>
              <a:rPr sz="2100" spc="50" dirty="0">
                <a:latin typeface="Times New Roman"/>
                <a:cs typeface="Times New Roman"/>
              </a:rPr>
              <a:t>valeurs</a:t>
            </a:r>
            <a:r>
              <a:rPr sz="2100" spc="-70" dirty="0">
                <a:latin typeface="Times New Roman"/>
                <a:cs typeface="Times New Roman"/>
              </a:rPr>
              <a:t> </a:t>
            </a:r>
            <a:r>
              <a:rPr sz="2100" spc="130" dirty="0">
                <a:latin typeface="Times New Roman"/>
                <a:cs typeface="Times New Roman"/>
              </a:rPr>
              <a:t>du</a:t>
            </a:r>
            <a:r>
              <a:rPr sz="2100" spc="-20" dirty="0">
                <a:latin typeface="Times New Roman"/>
                <a:cs typeface="Times New Roman"/>
              </a:rPr>
              <a:t> </a:t>
            </a:r>
            <a:r>
              <a:rPr sz="2100" spc="130" dirty="0">
                <a:latin typeface="Times New Roman"/>
                <a:cs typeface="Times New Roman"/>
              </a:rPr>
              <a:t>même</a:t>
            </a:r>
            <a:r>
              <a:rPr sz="2100" spc="-80" dirty="0">
                <a:latin typeface="Times New Roman"/>
                <a:cs typeface="Times New Roman"/>
              </a:rPr>
              <a:t> </a:t>
            </a:r>
            <a:r>
              <a:rPr sz="2100" spc="65" dirty="0">
                <a:latin typeface="Times New Roman"/>
                <a:cs typeface="Times New Roman"/>
              </a:rPr>
              <a:t>type.</a:t>
            </a:r>
            <a:r>
              <a:rPr sz="2100" spc="10" dirty="0">
                <a:latin typeface="Times New Roman"/>
                <a:cs typeface="Times New Roman"/>
              </a:rPr>
              <a:t> </a:t>
            </a:r>
            <a:r>
              <a:rPr sz="2100" spc="165" dirty="0">
                <a:latin typeface="Times New Roman"/>
                <a:cs typeface="Times New Roman"/>
              </a:rPr>
              <a:t>On</a:t>
            </a:r>
            <a:r>
              <a:rPr sz="2100" spc="-65" dirty="0">
                <a:latin typeface="Times New Roman"/>
                <a:cs typeface="Times New Roman"/>
              </a:rPr>
              <a:t> </a:t>
            </a:r>
            <a:r>
              <a:rPr sz="2100" spc="65" dirty="0">
                <a:latin typeface="Times New Roman"/>
                <a:cs typeface="Times New Roman"/>
              </a:rPr>
              <a:t>appelle</a:t>
            </a:r>
            <a:r>
              <a:rPr sz="2100" spc="-60" dirty="0">
                <a:latin typeface="Times New Roman"/>
                <a:cs typeface="Times New Roman"/>
              </a:rPr>
              <a:t> </a:t>
            </a:r>
            <a:r>
              <a:rPr sz="2100" spc="170" dirty="0">
                <a:latin typeface="Times New Roman"/>
                <a:cs typeface="Times New Roman"/>
              </a:rPr>
              <a:t>n</a:t>
            </a:r>
            <a:r>
              <a:rPr sz="2100" spc="-25" dirty="0">
                <a:latin typeface="Times New Roman"/>
                <a:cs typeface="Times New Roman"/>
              </a:rPr>
              <a:t> </a:t>
            </a:r>
            <a:r>
              <a:rPr sz="2100" spc="35" dirty="0">
                <a:latin typeface="Times New Roman"/>
                <a:cs typeface="Times New Roman"/>
              </a:rPr>
              <a:t>la</a:t>
            </a:r>
            <a:r>
              <a:rPr sz="2100" spc="-60" dirty="0">
                <a:latin typeface="Times New Roman"/>
                <a:cs typeface="Times New Roman"/>
              </a:rPr>
              <a:t> </a:t>
            </a:r>
            <a:r>
              <a:rPr sz="2100" spc="50" dirty="0">
                <a:latin typeface="Times New Roman"/>
                <a:cs typeface="Times New Roman"/>
              </a:rPr>
              <a:t>taille</a:t>
            </a:r>
            <a:r>
              <a:rPr sz="2100" spc="-105" dirty="0">
                <a:latin typeface="Times New Roman"/>
                <a:cs typeface="Times New Roman"/>
              </a:rPr>
              <a:t> </a:t>
            </a:r>
            <a:r>
              <a:rPr sz="2100" spc="130" dirty="0">
                <a:latin typeface="Times New Roman"/>
                <a:cs typeface="Times New Roman"/>
              </a:rPr>
              <a:t>du  </a:t>
            </a:r>
            <a:r>
              <a:rPr sz="2100" spc="80" dirty="0">
                <a:latin typeface="Times New Roman"/>
                <a:cs typeface="Times New Roman"/>
              </a:rPr>
              <a:t>tableau,</a:t>
            </a:r>
            <a:r>
              <a:rPr sz="2100" spc="-55" dirty="0">
                <a:latin typeface="Times New Roman"/>
                <a:cs typeface="Times New Roman"/>
              </a:rPr>
              <a:t> </a:t>
            </a:r>
            <a:r>
              <a:rPr sz="2100" spc="114" dirty="0">
                <a:latin typeface="Times New Roman"/>
                <a:cs typeface="Times New Roman"/>
              </a:rPr>
              <a:t>et</a:t>
            </a:r>
            <a:r>
              <a:rPr sz="2100" spc="-50" dirty="0">
                <a:latin typeface="Times New Roman"/>
                <a:cs typeface="Times New Roman"/>
              </a:rPr>
              <a:t> </a:t>
            </a:r>
            <a:r>
              <a:rPr sz="2100" spc="35" dirty="0">
                <a:latin typeface="Times New Roman"/>
                <a:cs typeface="Times New Roman"/>
              </a:rPr>
              <a:t>les</a:t>
            </a:r>
            <a:r>
              <a:rPr sz="2100" spc="-114" dirty="0">
                <a:latin typeface="Times New Roman"/>
                <a:cs typeface="Times New Roman"/>
              </a:rPr>
              <a:t> </a:t>
            </a:r>
            <a:r>
              <a:rPr sz="2100" spc="50" dirty="0">
                <a:latin typeface="Times New Roman"/>
                <a:cs typeface="Times New Roman"/>
              </a:rPr>
              <a:t>valeurs</a:t>
            </a:r>
            <a:r>
              <a:rPr sz="2100" spc="-50" dirty="0">
                <a:latin typeface="Times New Roman"/>
                <a:cs typeface="Times New Roman"/>
              </a:rPr>
              <a:t> </a:t>
            </a:r>
            <a:r>
              <a:rPr sz="2100" spc="55" dirty="0">
                <a:latin typeface="Times New Roman"/>
                <a:cs typeface="Times New Roman"/>
              </a:rPr>
              <a:t>qu'ils</a:t>
            </a:r>
            <a:r>
              <a:rPr sz="2100" spc="-114" dirty="0">
                <a:latin typeface="Times New Roman"/>
                <a:cs typeface="Times New Roman"/>
              </a:rPr>
              <a:t> </a:t>
            </a:r>
            <a:r>
              <a:rPr sz="2100" spc="105" dirty="0">
                <a:latin typeface="Times New Roman"/>
                <a:cs typeface="Times New Roman"/>
              </a:rPr>
              <a:t>contient</a:t>
            </a:r>
            <a:r>
              <a:rPr sz="2100" spc="-95" dirty="0">
                <a:latin typeface="Times New Roman"/>
                <a:cs typeface="Times New Roman"/>
              </a:rPr>
              <a:t> </a:t>
            </a:r>
            <a:r>
              <a:rPr sz="2100" spc="110" dirty="0">
                <a:latin typeface="Times New Roman"/>
                <a:cs typeface="Times New Roman"/>
              </a:rPr>
              <a:t>sont</a:t>
            </a:r>
            <a:r>
              <a:rPr sz="2100" spc="-95" dirty="0">
                <a:latin typeface="Times New Roman"/>
                <a:cs typeface="Times New Roman"/>
              </a:rPr>
              <a:t> </a:t>
            </a:r>
            <a:r>
              <a:rPr sz="2100" spc="40" dirty="0">
                <a:latin typeface="Times New Roman"/>
                <a:cs typeface="Times New Roman"/>
              </a:rPr>
              <a:t>ses</a:t>
            </a:r>
            <a:r>
              <a:rPr sz="2100" spc="-70" dirty="0">
                <a:latin typeface="Times New Roman"/>
                <a:cs typeface="Times New Roman"/>
              </a:rPr>
              <a:t> </a:t>
            </a:r>
            <a:r>
              <a:rPr sz="2100" spc="80" dirty="0">
                <a:latin typeface="Times New Roman"/>
                <a:cs typeface="Times New Roman"/>
              </a:rPr>
              <a:t>éléments.</a:t>
            </a:r>
            <a:endParaRPr sz="2100">
              <a:latin typeface="Times New Roman"/>
              <a:cs typeface="Times New Roman"/>
            </a:endParaRPr>
          </a:p>
          <a:p>
            <a:pPr marL="12700">
              <a:lnSpc>
                <a:spcPct val="100000"/>
              </a:lnSpc>
              <a:spcBef>
                <a:spcPts val="10"/>
              </a:spcBef>
            </a:pPr>
            <a:r>
              <a:rPr sz="2100" spc="160" dirty="0">
                <a:latin typeface="Times New Roman"/>
                <a:cs typeface="Times New Roman"/>
              </a:rPr>
              <a:t>Ou</a:t>
            </a:r>
            <a:endParaRPr sz="2100">
              <a:latin typeface="Times New Roman"/>
              <a:cs typeface="Times New Roman"/>
            </a:endParaRPr>
          </a:p>
          <a:p>
            <a:pPr marL="312420" marR="5080" indent="-300355">
              <a:lnSpc>
                <a:spcPts val="2530"/>
              </a:lnSpc>
              <a:spcBef>
                <a:spcPts val="75"/>
              </a:spcBef>
              <a:buFont typeface="Arial"/>
              <a:buChar char="•"/>
              <a:tabLst>
                <a:tab pos="312420" algn="l"/>
                <a:tab pos="313055" algn="l"/>
              </a:tabLst>
            </a:pPr>
            <a:r>
              <a:rPr sz="2100" spc="85" dirty="0">
                <a:latin typeface="Times New Roman"/>
                <a:cs typeface="Times New Roman"/>
              </a:rPr>
              <a:t>Structure</a:t>
            </a:r>
            <a:r>
              <a:rPr sz="2100" spc="-85" dirty="0">
                <a:latin typeface="Times New Roman"/>
                <a:cs typeface="Times New Roman"/>
              </a:rPr>
              <a:t> </a:t>
            </a:r>
            <a:r>
              <a:rPr sz="2100" spc="110" dirty="0">
                <a:latin typeface="Times New Roman"/>
                <a:cs typeface="Times New Roman"/>
              </a:rPr>
              <a:t>de</a:t>
            </a:r>
            <a:r>
              <a:rPr sz="2100" spc="-100" dirty="0">
                <a:latin typeface="Times New Roman"/>
                <a:cs typeface="Times New Roman"/>
              </a:rPr>
              <a:t> </a:t>
            </a:r>
            <a:r>
              <a:rPr sz="2100" spc="105" dirty="0">
                <a:latin typeface="Times New Roman"/>
                <a:cs typeface="Times New Roman"/>
              </a:rPr>
              <a:t>données</a:t>
            </a:r>
            <a:r>
              <a:rPr sz="2100" spc="-50" dirty="0">
                <a:latin typeface="Times New Roman"/>
                <a:cs typeface="Times New Roman"/>
              </a:rPr>
              <a:t> </a:t>
            </a:r>
            <a:r>
              <a:rPr sz="2100" spc="120" dirty="0">
                <a:latin typeface="Times New Roman"/>
                <a:cs typeface="Times New Roman"/>
              </a:rPr>
              <a:t>permettant</a:t>
            </a:r>
            <a:r>
              <a:rPr sz="2100" spc="-90" dirty="0">
                <a:latin typeface="Times New Roman"/>
                <a:cs typeface="Times New Roman"/>
              </a:rPr>
              <a:t> </a:t>
            </a:r>
            <a:r>
              <a:rPr sz="2100" spc="65" dirty="0">
                <a:latin typeface="Times New Roman"/>
                <a:cs typeface="Times New Roman"/>
              </a:rPr>
              <a:t>d'effectuer</a:t>
            </a:r>
            <a:r>
              <a:rPr sz="2100" spc="-90" dirty="0">
                <a:latin typeface="Times New Roman"/>
                <a:cs typeface="Times New Roman"/>
              </a:rPr>
              <a:t> </a:t>
            </a:r>
            <a:r>
              <a:rPr sz="2100" spc="155" dirty="0">
                <a:latin typeface="Times New Roman"/>
                <a:cs typeface="Times New Roman"/>
              </a:rPr>
              <a:t>un</a:t>
            </a:r>
            <a:r>
              <a:rPr sz="2100" spc="-25" dirty="0">
                <a:latin typeface="Times New Roman"/>
                <a:cs typeface="Times New Roman"/>
              </a:rPr>
              <a:t> </a:t>
            </a:r>
            <a:r>
              <a:rPr sz="2100" spc="125" dirty="0">
                <a:latin typeface="Times New Roman"/>
                <a:cs typeface="Times New Roman"/>
              </a:rPr>
              <a:t>même</a:t>
            </a:r>
            <a:r>
              <a:rPr sz="2100" spc="-80" dirty="0">
                <a:latin typeface="Times New Roman"/>
                <a:cs typeface="Times New Roman"/>
              </a:rPr>
              <a:t> </a:t>
            </a:r>
            <a:r>
              <a:rPr sz="2100" spc="110" dirty="0">
                <a:latin typeface="Times New Roman"/>
                <a:cs typeface="Times New Roman"/>
              </a:rPr>
              <a:t>traitement</a:t>
            </a:r>
            <a:r>
              <a:rPr sz="2100" spc="-90" dirty="0">
                <a:latin typeface="Times New Roman"/>
                <a:cs typeface="Times New Roman"/>
              </a:rPr>
              <a:t> </a:t>
            </a:r>
            <a:r>
              <a:rPr sz="2100" spc="95" dirty="0">
                <a:latin typeface="Times New Roman"/>
                <a:cs typeface="Times New Roman"/>
              </a:rPr>
              <a:t>sur  </a:t>
            </a:r>
            <a:r>
              <a:rPr sz="2100" spc="80" dirty="0">
                <a:latin typeface="Times New Roman"/>
                <a:cs typeface="Times New Roman"/>
              </a:rPr>
              <a:t>des</a:t>
            </a:r>
            <a:r>
              <a:rPr sz="2100" spc="-100" dirty="0">
                <a:latin typeface="Times New Roman"/>
                <a:cs typeface="Times New Roman"/>
              </a:rPr>
              <a:t> </a:t>
            </a:r>
            <a:r>
              <a:rPr sz="2100" spc="105" dirty="0">
                <a:latin typeface="Times New Roman"/>
                <a:cs typeface="Times New Roman"/>
              </a:rPr>
              <a:t>données</a:t>
            </a:r>
            <a:r>
              <a:rPr sz="2100" spc="-9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130" dirty="0">
                <a:latin typeface="Times New Roman"/>
                <a:cs typeface="Times New Roman"/>
              </a:rPr>
              <a:t>même</a:t>
            </a:r>
            <a:r>
              <a:rPr sz="2100" spc="-65" dirty="0">
                <a:latin typeface="Times New Roman"/>
                <a:cs typeface="Times New Roman"/>
              </a:rPr>
              <a:t> </a:t>
            </a:r>
            <a:r>
              <a:rPr sz="2100" spc="110" dirty="0">
                <a:latin typeface="Times New Roman"/>
                <a:cs typeface="Times New Roman"/>
              </a:rPr>
              <a:t>nature</a:t>
            </a:r>
            <a:endParaRPr sz="2100">
              <a:latin typeface="Times New Roman"/>
              <a:cs typeface="Times New Roman"/>
            </a:endParaRPr>
          </a:p>
          <a:p>
            <a:pPr marL="12700">
              <a:lnSpc>
                <a:spcPts val="2435"/>
              </a:lnSpc>
            </a:pPr>
            <a:r>
              <a:rPr sz="2100" spc="160" dirty="0">
                <a:latin typeface="Times New Roman"/>
                <a:cs typeface="Times New Roman"/>
              </a:rPr>
              <a:t>Ou</a:t>
            </a:r>
            <a:r>
              <a:rPr sz="2100" spc="-90" dirty="0">
                <a:latin typeface="Times New Roman"/>
                <a:cs typeface="Times New Roman"/>
              </a:rPr>
              <a:t> </a:t>
            </a:r>
            <a:r>
              <a:rPr sz="2100" spc="80" dirty="0">
                <a:latin typeface="Times New Roman"/>
                <a:cs typeface="Times New Roman"/>
              </a:rPr>
              <a:t>encore</a:t>
            </a:r>
            <a:endParaRPr sz="2100">
              <a:latin typeface="Times New Roman"/>
              <a:cs typeface="Times New Roman"/>
            </a:endParaRPr>
          </a:p>
          <a:p>
            <a:pPr marL="312420" indent="-300355">
              <a:lnSpc>
                <a:spcPct val="100000"/>
              </a:lnSpc>
              <a:buFont typeface="Arial"/>
              <a:buChar char="•"/>
              <a:tabLst>
                <a:tab pos="312420" algn="l"/>
                <a:tab pos="313055" algn="l"/>
              </a:tabLst>
            </a:pPr>
            <a:r>
              <a:rPr sz="2100" spc="25" dirty="0">
                <a:latin typeface="Times New Roman"/>
                <a:cs typeface="Times New Roman"/>
              </a:rPr>
              <a:t>Variable</a:t>
            </a:r>
            <a:r>
              <a:rPr sz="2100" spc="-65" dirty="0">
                <a:latin typeface="Times New Roman"/>
                <a:cs typeface="Times New Roman"/>
              </a:rPr>
              <a:t> </a:t>
            </a:r>
            <a:r>
              <a:rPr sz="2100" spc="95" dirty="0">
                <a:latin typeface="Times New Roman"/>
                <a:cs typeface="Times New Roman"/>
              </a:rPr>
              <a:t>pouvant</a:t>
            </a:r>
            <a:r>
              <a:rPr sz="2100" spc="-114" dirty="0">
                <a:latin typeface="Times New Roman"/>
                <a:cs typeface="Times New Roman"/>
              </a:rPr>
              <a:t> </a:t>
            </a:r>
            <a:r>
              <a:rPr sz="2100" spc="90" dirty="0">
                <a:latin typeface="Times New Roman"/>
                <a:cs typeface="Times New Roman"/>
              </a:rPr>
              <a:t>contenir</a:t>
            </a:r>
            <a:r>
              <a:rPr sz="2100" spc="-95" dirty="0">
                <a:latin typeface="Times New Roman"/>
                <a:cs typeface="Times New Roman"/>
              </a:rPr>
              <a:t> </a:t>
            </a:r>
            <a:r>
              <a:rPr sz="2100" spc="70" dirty="0">
                <a:latin typeface="Times New Roman"/>
                <a:cs typeface="Times New Roman"/>
              </a:rPr>
              <a:t>plusieurs</a:t>
            </a:r>
            <a:r>
              <a:rPr sz="2100" spc="-95" dirty="0">
                <a:latin typeface="Times New Roman"/>
                <a:cs typeface="Times New Roman"/>
              </a:rPr>
              <a:t> </a:t>
            </a:r>
            <a:r>
              <a:rPr sz="2100" spc="50" dirty="0">
                <a:latin typeface="Times New Roman"/>
                <a:cs typeface="Times New Roman"/>
              </a:rPr>
              <a:t>valeurs</a:t>
            </a:r>
            <a:r>
              <a:rPr sz="2100" spc="-90" dirty="0">
                <a:latin typeface="Times New Roman"/>
                <a:cs typeface="Times New Roman"/>
              </a:rPr>
              <a:t> </a:t>
            </a:r>
            <a:r>
              <a:rPr sz="2100" spc="75" dirty="0">
                <a:latin typeface="Times New Roman"/>
                <a:cs typeface="Times New Roman"/>
              </a:rPr>
              <a:t>à</a:t>
            </a:r>
            <a:r>
              <a:rPr sz="2100" spc="-45" dirty="0">
                <a:latin typeface="Times New Roman"/>
                <a:cs typeface="Times New Roman"/>
              </a:rPr>
              <a:t> </a:t>
            </a:r>
            <a:r>
              <a:rPr sz="2100" spc="35" dirty="0">
                <a:latin typeface="Times New Roman"/>
                <a:cs typeface="Times New Roman"/>
              </a:rPr>
              <a:t>la</a:t>
            </a:r>
            <a:r>
              <a:rPr sz="2100" spc="-45" dirty="0">
                <a:latin typeface="Times New Roman"/>
                <a:cs typeface="Times New Roman"/>
              </a:rPr>
              <a:t> </a:t>
            </a:r>
            <a:r>
              <a:rPr sz="2100" spc="5" dirty="0">
                <a:latin typeface="Times New Roman"/>
                <a:cs typeface="Times New Roman"/>
              </a:rPr>
              <a:t>fois.</a:t>
            </a:r>
            <a:endParaRPr sz="2100">
              <a:latin typeface="Times New Roman"/>
              <a:cs typeface="Times New Roman"/>
            </a:endParaRPr>
          </a:p>
          <a:p>
            <a:pPr>
              <a:lnSpc>
                <a:spcPct val="100000"/>
              </a:lnSpc>
            </a:pPr>
            <a:endParaRPr sz="2400">
              <a:latin typeface="Times New Roman"/>
              <a:cs typeface="Times New Roman"/>
            </a:endParaRPr>
          </a:p>
          <a:p>
            <a:pPr>
              <a:lnSpc>
                <a:spcPct val="100000"/>
              </a:lnSpc>
              <a:spcBef>
                <a:spcPts val="5"/>
              </a:spcBef>
            </a:pPr>
            <a:endParaRPr sz="2000">
              <a:latin typeface="Times New Roman"/>
              <a:cs typeface="Times New Roman"/>
            </a:endParaRPr>
          </a:p>
          <a:p>
            <a:pPr marL="12700">
              <a:lnSpc>
                <a:spcPct val="100000"/>
              </a:lnSpc>
            </a:pPr>
            <a:r>
              <a:rPr sz="2100" spc="40" dirty="0">
                <a:latin typeface="Times New Roman"/>
                <a:cs typeface="Times New Roman"/>
              </a:rPr>
              <a:t>Exemple</a:t>
            </a:r>
            <a:r>
              <a:rPr sz="2100" spc="455"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sp>
        <p:nvSpPr>
          <p:cNvPr id="5" name="object 5"/>
          <p:cNvSpPr/>
          <p:nvPr/>
        </p:nvSpPr>
        <p:spPr>
          <a:xfrm>
            <a:off x="678180" y="5137404"/>
            <a:ext cx="3852672" cy="1330452"/>
          </a:xfrm>
          <a:prstGeom prst="rect">
            <a:avLst/>
          </a:prstGeom>
          <a:blipFill>
            <a:blip r:embed="rId2" cstate="print"/>
            <a:stretch>
              <a:fillRect/>
            </a:stretch>
          </a:blipFill>
        </p:spPr>
        <p:txBody>
          <a:bodyPr wrap="square" lIns="0" tIns="0" rIns="0" bIns="0" rtlCol="0"/>
          <a:lstStyle/>
          <a:p>
            <a:endParaRPr/>
          </a:p>
        </p:txBody>
      </p:sp>
      <p:grpSp>
        <p:nvGrpSpPr>
          <p:cNvPr id="6" name="object 6"/>
          <p:cNvGrpSpPr/>
          <p:nvPr/>
        </p:nvGrpSpPr>
        <p:grpSpPr>
          <a:xfrm>
            <a:off x="5974079" y="4709160"/>
            <a:ext cx="4546600" cy="1828800"/>
            <a:chOff x="5974079" y="4709160"/>
            <a:chExt cx="4546600" cy="1828800"/>
          </a:xfrm>
        </p:grpSpPr>
        <p:sp>
          <p:nvSpPr>
            <p:cNvPr id="7" name="object 7"/>
            <p:cNvSpPr/>
            <p:nvPr/>
          </p:nvSpPr>
          <p:spPr>
            <a:xfrm>
              <a:off x="5974079" y="4709160"/>
              <a:ext cx="4546092" cy="1828800"/>
            </a:xfrm>
            <a:prstGeom prst="rect">
              <a:avLst/>
            </a:prstGeom>
            <a:blipFill>
              <a:blip r:embed="rId3" cstate="print"/>
              <a:stretch>
                <a:fillRect/>
              </a:stretch>
            </a:blipFill>
          </p:spPr>
          <p:txBody>
            <a:bodyPr wrap="square" lIns="0" tIns="0" rIns="0" bIns="0" rtlCol="0"/>
            <a:lstStyle/>
            <a:p>
              <a:endParaRPr/>
            </a:p>
          </p:txBody>
        </p:sp>
        <p:sp>
          <p:nvSpPr>
            <p:cNvPr id="8" name="object 8"/>
            <p:cNvSpPr/>
            <p:nvPr/>
          </p:nvSpPr>
          <p:spPr>
            <a:xfrm>
              <a:off x="9515855" y="5928360"/>
              <a:ext cx="757555" cy="356870"/>
            </a:xfrm>
            <a:custGeom>
              <a:avLst/>
              <a:gdLst/>
              <a:ahLst/>
              <a:cxnLst/>
              <a:rect l="l" t="t" r="r" b="b"/>
              <a:pathLst>
                <a:path w="757554" h="356870">
                  <a:moveTo>
                    <a:pt x="0" y="0"/>
                  </a:moveTo>
                  <a:lnTo>
                    <a:pt x="757427" y="0"/>
                  </a:lnTo>
                  <a:lnTo>
                    <a:pt x="757427" y="356616"/>
                  </a:lnTo>
                  <a:lnTo>
                    <a:pt x="0" y="356616"/>
                  </a:lnTo>
                  <a:lnTo>
                    <a:pt x="0" y="0"/>
                  </a:lnTo>
                  <a:close/>
                </a:path>
              </a:pathLst>
            </a:custGeom>
            <a:ln w="24384">
              <a:solidFill>
                <a:srgbClr val="FF0000"/>
              </a:solidFill>
            </a:ln>
          </p:spPr>
          <p:txBody>
            <a:bodyPr wrap="square" lIns="0" tIns="0" rIns="0" bIns="0" rtlCol="0"/>
            <a:lstStyle/>
            <a:p>
              <a:endParaRPr/>
            </a:p>
          </p:txBody>
        </p:sp>
      </p:gr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8235" y="763016"/>
            <a:ext cx="1983105" cy="494030"/>
          </a:xfrm>
          <a:prstGeom prst="rect">
            <a:avLst/>
          </a:prstGeom>
        </p:spPr>
        <p:txBody>
          <a:bodyPr vert="horz" wrap="square" lIns="0" tIns="15240" rIns="0" bIns="0" rtlCol="0">
            <a:spAutoFit/>
          </a:bodyPr>
          <a:lstStyle/>
          <a:p>
            <a:pPr marL="12700">
              <a:lnSpc>
                <a:spcPct val="100000"/>
              </a:lnSpc>
              <a:spcBef>
                <a:spcPts val="120"/>
              </a:spcBef>
            </a:pPr>
            <a:r>
              <a:rPr sz="3050" spc="-145" dirty="0"/>
              <a:t>T</a:t>
            </a:r>
            <a:r>
              <a:rPr sz="3050" spc="-150" dirty="0"/>
              <a:t>A</a:t>
            </a:r>
            <a:r>
              <a:rPr sz="3050" spc="-195" dirty="0"/>
              <a:t>B</a:t>
            </a:r>
            <a:r>
              <a:rPr sz="3050" spc="-150" dirty="0"/>
              <a:t>L</a:t>
            </a:r>
            <a:r>
              <a:rPr sz="3050" spc="-85" dirty="0"/>
              <a:t>E</a:t>
            </a:r>
            <a:r>
              <a:rPr sz="3050" spc="-210" dirty="0"/>
              <a:t>A</a:t>
            </a:r>
            <a:r>
              <a:rPr sz="3050" spc="65" dirty="0"/>
              <a:t>U</a:t>
            </a:r>
            <a:r>
              <a:rPr sz="3050" spc="-185" dirty="0"/>
              <a:t>X</a:t>
            </a:r>
            <a:endParaRPr sz="3050"/>
          </a:p>
        </p:txBody>
      </p:sp>
      <p:sp>
        <p:nvSpPr>
          <p:cNvPr id="3" name="object 3"/>
          <p:cNvSpPr txBox="1"/>
          <p:nvPr/>
        </p:nvSpPr>
        <p:spPr>
          <a:xfrm>
            <a:off x="171697" y="1512846"/>
            <a:ext cx="10440035" cy="4684395"/>
          </a:xfrm>
          <a:prstGeom prst="rect">
            <a:avLst/>
          </a:prstGeom>
        </p:spPr>
        <p:txBody>
          <a:bodyPr vert="horz" wrap="square" lIns="0" tIns="13335" rIns="0" bIns="0" rtlCol="0">
            <a:spAutoFit/>
          </a:bodyPr>
          <a:lstStyle/>
          <a:p>
            <a:pPr marL="853440">
              <a:lnSpc>
                <a:spcPct val="100000"/>
              </a:lnSpc>
              <a:spcBef>
                <a:spcPts val="105"/>
              </a:spcBef>
            </a:pPr>
            <a:r>
              <a:rPr sz="2800" b="1" spc="125" dirty="0">
                <a:latin typeface="Times New Roman"/>
                <a:cs typeface="Times New Roman"/>
              </a:rPr>
              <a:t>Traitements</a:t>
            </a:r>
            <a:r>
              <a:rPr sz="2800" b="1" spc="-165" dirty="0">
                <a:latin typeface="Times New Roman"/>
                <a:cs typeface="Times New Roman"/>
              </a:rPr>
              <a:t> </a:t>
            </a:r>
            <a:r>
              <a:rPr sz="2800" b="1" spc="165" dirty="0">
                <a:latin typeface="Times New Roman"/>
                <a:cs typeface="Times New Roman"/>
              </a:rPr>
              <a:t>opérant</a:t>
            </a:r>
            <a:r>
              <a:rPr sz="2800" b="1" spc="-170" dirty="0">
                <a:latin typeface="Times New Roman"/>
                <a:cs typeface="Times New Roman"/>
              </a:rPr>
              <a:t> </a:t>
            </a:r>
            <a:r>
              <a:rPr sz="2800" b="1" spc="114" dirty="0">
                <a:latin typeface="Times New Roman"/>
                <a:cs typeface="Times New Roman"/>
              </a:rPr>
              <a:t>sur</a:t>
            </a:r>
            <a:r>
              <a:rPr sz="2800" b="1" spc="-180" dirty="0">
                <a:latin typeface="Times New Roman"/>
                <a:cs typeface="Times New Roman"/>
              </a:rPr>
              <a:t> </a:t>
            </a:r>
            <a:r>
              <a:rPr sz="2800" b="1" spc="210" dirty="0">
                <a:latin typeface="Times New Roman"/>
                <a:cs typeface="Times New Roman"/>
              </a:rPr>
              <a:t>des</a:t>
            </a:r>
            <a:r>
              <a:rPr sz="2800" b="1" spc="-130" dirty="0">
                <a:latin typeface="Times New Roman"/>
                <a:cs typeface="Times New Roman"/>
              </a:rPr>
              <a:t> </a:t>
            </a:r>
            <a:r>
              <a:rPr sz="2800" b="1" spc="150" dirty="0">
                <a:latin typeface="Times New Roman"/>
                <a:cs typeface="Times New Roman"/>
              </a:rPr>
              <a:t>tableaux</a:t>
            </a:r>
            <a:endParaRPr sz="2800">
              <a:latin typeface="Times New Roman"/>
              <a:cs typeface="Times New Roman"/>
            </a:endParaRPr>
          </a:p>
          <a:p>
            <a:pPr>
              <a:lnSpc>
                <a:spcPct val="100000"/>
              </a:lnSpc>
              <a:spcBef>
                <a:spcPts val="35"/>
              </a:spcBef>
            </a:pPr>
            <a:endParaRPr sz="3700">
              <a:latin typeface="Times New Roman"/>
              <a:cs typeface="Times New Roman"/>
            </a:endParaRPr>
          </a:p>
          <a:p>
            <a:pPr marL="175260" indent="-163195">
              <a:lnSpc>
                <a:spcPct val="100000"/>
              </a:lnSpc>
              <a:buFont typeface="Times New Roman"/>
              <a:buChar char="-"/>
              <a:tabLst>
                <a:tab pos="175895" algn="l"/>
              </a:tabLst>
            </a:pPr>
            <a:r>
              <a:rPr sz="2100" b="1" spc="80" dirty="0">
                <a:latin typeface="Times New Roman"/>
                <a:cs typeface="Times New Roman"/>
              </a:rPr>
              <a:t>créer </a:t>
            </a:r>
            <a:r>
              <a:rPr sz="2100" spc="80" dirty="0">
                <a:latin typeface="Times New Roman"/>
                <a:cs typeface="Times New Roman"/>
              </a:rPr>
              <a:t>des</a:t>
            </a:r>
            <a:r>
              <a:rPr sz="2100" spc="-204" dirty="0">
                <a:latin typeface="Times New Roman"/>
                <a:cs typeface="Times New Roman"/>
              </a:rPr>
              <a:t> </a:t>
            </a:r>
            <a:r>
              <a:rPr sz="2100" spc="75" dirty="0">
                <a:latin typeface="Times New Roman"/>
                <a:cs typeface="Times New Roman"/>
              </a:rPr>
              <a:t>tableaux</a:t>
            </a:r>
            <a:endParaRPr sz="2100">
              <a:latin typeface="Times New Roman"/>
              <a:cs typeface="Times New Roman"/>
            </a:endParaRPr>
          </a:p>
          <a:p>
            <a:pPr marL="175260" indent="-163195">
              <a:lnSpc>
                <a:spcPct val="100000"/>
              </a:lnSpc>
              <a:spcBef>
                <a:spcPts val="1260"/>
              </a:spcBef>
              <a:buFont typeface="Times New Roman"/>
              <a:buChar char="-"/>
              <a:tabLst>
                <a:tab pos="175895" algn="l"/>
              </a:tabLst>
            </a:pPr>
            <a:r>
              <a:rPr sz="2100" b="1" spc="65" dirty="0">
                <a:latin typeface="Times New Roman"/>
                <a:cs typeface="Times New Roman"/>
              </a:rPr>
              <a:t>ranger</a:t>
            </a:r>
            <a:r>
              <a:rPr sz="2100" b="1" spc="-50" dirty="0">
                <a:latin typeface="Times New Roman"/>
                <a:cs typeface="Times New Roman"/>
              </a:rPr>
              <a:t> </a:t>
            </a:r>
            <a:r>
              <a:rPr sz="2100" spc="80" dirty="0">
                <a:latin typeface="Times New Roman"/>
                <a:cs typeface="Times New Roman"/>
              </a:rPr>
              <a:t>des</a:t>
            </a:r>
            <a:r>
              <a:rPr sz="2100" spc="-95" dirty="0">
                <a:latin typeface="Times New Roman"/>
                <a:cs typeface="Times New Roman"/>
              </a:rPr>
              <a:t> </a:t>
            </a:r>
            <a:r>
              <a:rPr sz="2100" spc="50" dirty="0">
                <a:latin typeface="Times New Roman"/>
                <a:cs typeface="Times New Roman"/>
              </a:rPr>
              <a:t>valeurs</a:t>
            </a:r>
            <a:r>
              <a:rPr sz="2100" spc="-95" dirty="0">
                <a:latin typeface="Times New Roman"/>
                <a:cs typeface="Times New Roman"/>
              </a:rPr>
              <a:t> </a:t>
            </a:r>
            <a:r>
              <a:rPr sz="2100" spc="105" dirty="0">
                <a:latin typeface="Times New Roman"/>
                <a:cs typeface="Times New Roman"/>
              </a:rPr>
              <a:t>dans</a:t>
            </a:r>
            <a:r>
              <a:rPr sz="2100" spc="-55" dirty="0">
                <a:latin typeface="Times New Roman"/>
                <a:cs typeface="Times New Roman"/>
              </a:rPr>
              <a:t> </a:t>
            </a:r>
            <a:r>
              <a:rPr sz="2100" spc="155" dirty="0">
                <a:latin typeface="Times New Roman"/>
                <a:cs typeface="Times New Roman"/>
              </a:rPr>
              <a:t>un</a:t>
            </a:r>
            <a:r>
              <a:rPr sz="2100" spc="-50" dirty="0">
                <a:latin typeface="Times New Roman"/>
                <a:cs typeface="Times New Roman"/>
              </a:rPr>
              <a:t> </a:t>
            </a:r>
            <a:r>
              <a:rPr sz="2100" spc="90" dirty="0">
                <a:latin typeface="Times New Roman"/>
                <a:cs typeface="Times New Roman"/>
              </a:rPr>
              <a:t>tableau</a:t>
            </a:r>
            <a:endParaRPr sz="2100">
              <a:latin typeface="Times New Roman"/>
              <a:cs typeface="Times New Roman"/>
            </a:endParaRPr>
          </a:p>
          <a:p>
            <a:pPr marL="175260" indent="-163195">
              <a:lnSpc>
                <a:spcPct val="100000"/>
              </a:lnSpc>
              <a:spcBef>
                <a:spcPts val="1270"/>
              </a:spcBef>
              <a:buFont typeface="Times New Roman"/>
              <a:buChar char="-"/>
              <a:tabLst>
                <a:tab pos="175895" algn="l"/>
              </a:tabLst>
            </a:pPr>
            <a:r>
              <a:rPr sz="2100" b="1" spc="80" dirty="0">
                <a:latin typeface="Times New Roman"/>
                <a:cs typeface="Times New Roman"/>
              </a:rPr>
              <a:t>récupérer</a:t>
            </a:r>
            <a:r>
              <a:rPr sz="2100" spc="80" dirty="0">
                <a:latin typeface="Times New Roman"/>
                <a:cs typeface="Times New Roman"/>
              </a:rPr>
              <a:t>,</a:t>
            </a:r>
            <a:r>
              <a:rPr sz="2100" spc="-10" dirty="0">
                <a:latin typeface="Times New Roman"/>
                <a:cs typeface="Times New Roman"/>
              </a:rPr>
              <a:t> </a:t>
            </a:r>
            <a:r>
              <a:rPr sz="2100" b="1" spc="114" dirty="0">
                <a:latin typeface="Times New Roman"/>
                <a:cs typeface="Times New Roman"/>
              </a:rPr>
              <a:t>consulter</a:t>
            </a:r>
            <a:r>
              <a:rPr sz="2100" b="1" spc="-50" dirty="0">
                <a:latin typeface="Times New Roman"/>
                <a:cs typeface="Times New Roman"/>
              </a:rPr>
              <a:t> </a:t>
            </a:r>
            <a:r>
              <a:rPr sz="2100" spc="80" dirty="0">
                <a:latin typeface="Times New Roman"/>
                <a:cs typeface="Times New Roman"/>
              </a:rPr>
              <a:t>des</a:t>
            </a:r>
            <a:r>
              <a:rPr sz="2100" spc="-95" dirty="0">
                <a:latin typeface="Times New Roman"/>
                <a:cs typeface="Times New Roman"/>
              </a:rPr>
              <a:t> </a:t>
            </a:r>
            <a:r>
              <a:rPr sz="2100" spc="50" dirty="0">
                <a:latin typeface="Times New Roman"/>
                <a:cs typeface="Times New Roman"/>
              </a:rPr>
              <a:t>valeurs</a:t>
            </a:r>
            <a:r>
              <a:rPr sz="2100" spc="-75" dirty="0">
                <a:latin typeface="Times New Roman"/>
                <a:cs typeface="Times New Roman"/>
              </a:rPr>
              <a:t> </a:t>
            </a:r>
            <a:r>
              <a:rPr sz="2100" spc="65" dirty="0">
                <a:latin typeface="Times New Roman"/>
                <a:cs typeface="Times New Roman"/>
              </a:rPr>
              <a:t>rangées</a:t>
            </a:r>
            <a:r>
              <a:rPr sz="2100" spc="-75" dirty="0">
                <a:latin typeface="Times New Roman"/>
                <a:cs typeface="Times New Roman"/>
              </a:rPr>
              <a:t> </a:t>
            </a:r>
            <a:r>
              <a:rPr sz="2100" spc="105" dirty="0">
                <a:latin typeface="Times New Roman"/>
                <a:cs typeface="Times New Roman"/>
              </a:rPr>
              <a:t>dans</a:t>
            </a:r>
            <a:r>
              <a:rPr sz="2100" spc="-55" dirty="0">
                <a:latin typeface="Times New Roman"/>
                <a:cs typeface="Times New Roman"/>
              </a:rPr>
              <a:t> </a:t>
            </a:r>
            <a:r>
              <a:rPr sz="2100" spc="155" dirty="0">
                <a:latin typeface="Times New Roman"/>
                <a:cs typeface="Times New Roman"/>
              </a:rPr>
              <a:t>un</a:t>
            </a:r>
            <a:r>
              <a:rPr sz="2100" spc="-50" dirty="0">
                <a:latin typeface="Times New Roman"/>
                <a:cs typeface="Times New Roman"/>
              </a:rPr>
              <a:t> </a:t>
            </a:r>
            <a:r>
              <a:rPr sz="2100" spc="90" dirty="0">
                <a:latin typeface="Times New Roman"/>
                <a:cs typeface="Times New Roman"/>
              </a:rPr>
              <a:t>tableau</a:t>
            </a:r>
            <a:endParaRPr sz="2100">
              <a:latin typeface="Times New Roman"/>
              <a:cs typeface="Times New Roman"/>
            </a:endParaRPr>
          </a:p>
          <a:p>
            <a:pPr marL="175260" indent="-163195">
              <a:lnSpc>
                <a:spcPct val="100000"/>
              </a:lnSpc>
              <a:spcBef>
                <a:spcPts val="1275"/>
              </a:spcBef>
              <a:buFont typeface="Times New Roman"/>
              <a:buChar char="-"/>
              <a:tabLst>
                <a:tab pos="175895" algn="l"/>
              </a:tabLst>
            </a:pPr>
            <a:r>
              <a:rPr sz="2100" b="1" spc="95" dirty="0">
                <a:latin typeface="Times New Roman"/>
                <a:cs typeface="Times New Roman"/>
              </a:rPr>
              <a:t>rechercher</a:t>
            </a:r>
            <a:r>
              <a:rPr sz="2100" b="1" spc="-65" dirty="0">
                <a:latin typeface="Times New Roman"/>
                <a:cs typeface="Times New Roman"/>
              </a:rPr>
              <a:t> </a:t>
            </a:r>
            <a:r>
              <a:rPr sz="2100" spc="25" dirty="0">
                <a:latin typeface="Times New Roman"/>
                <a:cs typeface="Times New Roman"/>
              </a:rPr>
              <a:t>si</a:t>
            </a:r>
            <a:r>
              <a:rPr sz="2100" spc="-30" dirty="0">
                <a:latin typeface="Times New Roman"/>
                <a:cs typeface="Times New Roman"/>
              </a:rPr>
              <a:t> </a:t>
            </a:r>
            <a:r>
              <a:rPr sz="2100" spc="125" dirty="0">
                <a:latin typeface="Times New Roman"/>
                <a:cs typeface="Times New Roman"/>
              </a:rPr>
              <a:t>une</a:t>
            </a:r>
            <a:r>
              <a:rPr sz="2100" spc="-125"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80" dirty="0">
                <a:latin typeface="Times New Roman"/>
                <a:cs typeface="Times New Roman"/>
              </a:rPr>
              <a:t>est</a:t>
            </a:r>
            <a:r>
              <a:rPr sz="2100" spc="-95" dirty="0">
                <a:latin typeface="Times New Roman"/>
                <a:cs typeface="Times New Roman"/>
              </a:rPr>
              <a:t> </a:t>
            </a:r>
            <a:r>
              <a:rPr sz="2100" spc="105" dirty="0">
                <a:latin typeface="Times New Roman"/>
                <a:cs typeface="Times New Roman"/>
              </a:rPr>
              <a:t>dans</a:t>
            </a:r>
            <a:r>
              <a:rPr sz="2100" spc="-55" dirty="0">
                <a:latin typeface="Times New Roman"/>
                <a:cs typeface="Times New Roman"/>
              </a:rPr>
              <a:t> </a:t>
            </a:r>
            <a:r>
              <a:rPr sz="2100" spc="155" dirty="0">
                <a:latin typeface="Times New Roman"/>
                <a:cs typeface="Times New Roman"/>
              </a:rPr>
              <a:t>un</a:t>
            </a:r>
            <a:r>
              <a:rPr sz="2100" spc="-50" dirty="0">
                <a:latin typeface="Times New Roman"/>
                <a:cs typeface="Times New Roman"/>
              </a:rPr>
              <a:t> </a:t>
            </a:r>
            <a:r>
              <a:rPr sz="2100" spc="90" dirty="0">
                <a:latin typeface="Times New Roman"/>
                <a:cs typeface="Times New Roman"/>
              </a:rPr>
              <a:t>tableau</a:t>
            </a:r>
            <a:endParaRPr sz="2100">
              <a:latin typeface="Times New Roman"/>
              <a:cs typeface="Times New Roman"/>
            </a:endParaRPr>
          </a:p>
          <a:p>
            <a:pPr marL="175260" indent="-163195">
              <a:lnSpc>
                <a:spcPct val="100000"/>
              </a:lnSpc>
              <a:spcBef>
                <a:spcPts val="1260"/>
              </a:spcBef>
              <a:buFont typeface="Times New Roman"/>
              <a:buChar char="-"/>
              <a:tabLst>
                <a:tab pos="175895" algn="l"/>
              </a:tabLst>
            </a:pPr>
            <a:r>
              <a:rPr sz="2100" b="1" spc="120" dirty="0">
                <a:latin typeface="Times New Roman"/>
                <a:cs typeface="Times New Roman"/>
              </a:rPr>
              <a:t>mettre</a:t>
            </a:r>
            <a:r>
              <a:rPr sz="2100" b="1" spc="-100" dirty="0">
                <a:latin typeface="Times New Roman"/>
                <a:cs typeface="Times New Roman"/>
              </a:rPr>
              <a:t> </a:t>
            </a:r>
            <a:r>
              <a:rPr sz="2100" b="1" spc="70" dirty="0">
                <a:latin typeface="Times New Roman"/>
                <a:cs typeface="Times New Roman"/>
              </a:rPr>
              <a:t>à</a:t>
            </a:r>
            <a:r>
              <a:rPr sz="2100" b="1" spc="-80" dirty="0">
                <a:latin typeface="Times New Roman"/>
                <a:cs typeface="Times New Roman"/>
              </a:rPr>
              <a:t> </a:t>
            </a:r>
            <a:r>
              <a:rPr sz="2100" b="1" spc="75" dirty="0">
                <a:latin typeface="Times New Roman"/>
                <a:cs typeface="Times New Roman"/>
              </a:rPr>
              <a:t>jour</a:t>
            </a:r>
            <a:r>
              <a:rPr sz="2100" b="1" spc="-114" dirty="0">
                <a:latin typeface="Times New Roman"/>
                <a:cs typeface="Times New Roman"/>
              </a:rPr>
              <a:t> </a:t>
            </a:r>
            <a:r>
              <a:rPr sz="2100" spc="80" dirty="0">
                <a:latin typeface="Times New Roman"/>
                <a:cs typeface="Times New Roman"/>
              </a:rPr>
              <a:t>des</a:t>
            </a:r>
            <a:r>
              <a:rPr sz="2100" spc="-95" dirty="0">
                <a:latin typeface="Times New Roman"/>
                <a:cs typeface="Times New Roman"/>
              </a:rPr>
              <a:t> </a:t>
            </a:r>
            <a:r>
              <a:rPr sz="2100" spc="50" dirty="0">
                <a:latin typeface="Times New Roman"/>
                <a:cs typeface="Times New Roman"/>
              </a:rPr>
              <a:t>valeurs</a:t>
            </a:r>
            <a:r>
              <a:rPr sz="2100" spc="-75" dirty="0">
                <a:latin typeface="Times New Roman"/>
                <a:cs typeface="Times New Roman"/>
              </a:rPr>
              <a:t> </a:t>
            </a:r>
            <a:r>
              <a:rPr sz="2100" spc="100" dirty="0">
                <a:latin typeface="Times New Roman"/>
                <a:cs typeface="Times New Roman"/>
              </a:rPr>
              <a:t>dans</a:t>
            </a:r>
            <a:r>
              <a:rPr sz="2100" spc="-75" dirty="0">
                <a:latin typeface="Times New Roman"/>
                <a:cs typeface="Times New Roman"/>
              </a:rPr>
              <a:t> </a:t>
            </a:r>
            <a:r>
              <a:rPr sz="2100" spc="155" dirty="0">
                <a:latin typeface="Times New Roman"/>
                <a:cs typeface="Times New Roman"/>
              </a:rPr>
              <a:t>un</a:t>
            </a:r>
            <a:r>
              <a:rPr sz="2100" spc="-50" dirty="0">
                <a:latin typeface="Times New Roman"/>
                <a:cs typeface="Times New Roman"/>
              </a:rPr>
              <a:t> </a:t>
            </a:r>
            <a:r>
              <a:rPr sz="2100" spc="95" dirty="0">
                <a:latin typeface="Times New Roman"/>
                <a:cs typeface="Times New Roman"/>
              </a:rPr>
              <a:t>tableau</a:t>
            </a:r>
            <a:endParaRPr sz="2100">
              <a:latin typeface="Times New Roman"/>
              <a:cs typeface="Times New Roman"/>
            </a:endParaRPr>
          </a:p>
          <a:p>
            <a:pPr marL="12700" marR="5080">
              <a:lnSpc>
                <a:spcPct val="150000"/>
              </a:lnSpc>
              <a:spcBef>
                <a:spcPts val="10"/>
              </a:spcBef>
              <a:buFont typeface="Times New Roman"/>
              <a:buChar char="-"/>
              <a:tabLst>
                <a:tab pos="175895" algn="l"/>
              </a:tabLst>
            </a:pPr>
            <a:r>
              <a:rPr sz="2100" b="1" spc="130" dirty="0">
                <a:latin typeface="Times New Roman"/>
                <a:cs typeface="Times New Roman"/>
              </a:rPr>
              <a:t>modifier</a:t>
            </a:r>
            <a:r>
              <a:rPr sz="2100" b="1" spc="10" dirty="0">
                <a:latin typeface="Times New Roman"/>
                <a:cs typeface="Times New Roman"/>
              </a:rPr>
              <a:t> </a:t>
            </a:r>
            <a:r>
              <a:rPr sz="2100" spc="35" dirty="0">
                <a:latin typeface="Times New Roman"/>
                <a:cs typeface="Times New Roman"/>
              </a:rPr>
              <a:t>la</a:t>
            </a:r>
            <a:r>
              <a:rPr sz="2100" spc="-60" dirty="0">
                <a:latin typeface="Times New Roman"/>
                <a:cs typeface="Times New Roman"/>
              </a:rPr>
              <a:t> </a:t>
            </a:r>
            <a:r>
              <a:rPr sz="2100" spc="55" dirty="0">
                <a:latin typeface="Times New Roman"/>
                <a:cs typeface="Times New Roman"/>
              </a:rPr>
              <a:t>façon</a:t>
            </a:r>
            <a:r>
              <a:rPr sz="2100" spc="-85" dirty="0">
                <a:latin typeface="Times New Roman"/>
                <a:cs typeface="Times New Roman"/>
              </a:rPr>
              <a:t> </a:t>
            </a:r>
            <a:r>
              <a:rPr sz="2100" spc="140" dirty="0">
                <a:latin typeface="Times New Roman"/>
                <a:cs typeface="Times New Roman"/>
              </a:rPr>
              <a:t>dont</a:t>
            </a:r>
            <a:r>
              <a:rPr sz="2100" spc="-40" dirty="0">
                <a:latin typeface="Times New Roman"/>
                <a:cs typeface="Times New Roman"/>
              </a:rPr>
              <a:t> </a:t>
            </a:r>
            <a:r>
              <a:rPr sz="2100" spc="35" dirty="0">
                <a:latin typeface="Times New Roman"/>
                <a:cs typeface="Times New Roman"/>
              </a:rPr>
              <a:t>les</a:t>
            </a:r>
            <a:r>
              <a:rPr sz="2100" spc="-90" dirty="0">
                <a:latin typeface="Times New Roman"/>
                <a:cs typeface="Times New Roman"/>
              </a:rPr>
              <a:t> </a:t>
            </a:r>
            <a:r>
              <a:rPr sz="2100" spc="50" dirty="0">
                <a:latin typeface="Times New Roman"/>
                <a:cs typeface="Times New Roman"/>
              </a:rPr>
              <a:t>valeurs</a:t>
            </a:r>
            <a:r>
              <a:rPr sz="2100" spc="-70" dirty="0">
                <a:latin typeface="Times New Roman"/>
                <a:cs typeface="Times New Roman"/>
              </a:rPr>
              <a:t> </a:t>
            </a:r>
            <a:r>
              <a:rPr sz="2100" spc="110" dirty="0">
                <a:latin typeface="Times New Roman"/>
                <a:cs typeface="Times New Roman"/>
              </a:rPr>
              <a:t>sont</a:t>
            </a:r>
            <a:r>
              <a:rPr sz="2100" spc="-65" dirty="0">
                <a:latin typeface="Times New Roman"/>
                <a:cs typeface="Times New Roman"/>
              </a:rPr>
              <a:t> </a:t>
            </a:r>
            <a:r>
              <a:rPr sz="2100" spc="65" dirty="0">
                <a:latin typeface="Times New Roman"/>
                <a:cs typeface="Times New Roman"/>
              </a:rPr>
              <a:t>rangées</a:t>
            </a:r>
            <a:r>
              <a:rPr sz="2100" spc="-65" dirty="0">
                <a:latin typeface="Times New Roman"/>
                <a:cs typeface="Times New Roman"/>
              </a:rPr>
              <a:t> </a:t>
            </a:r>
            <a:r>
              <a:rPr sz="2100" spc="95" dirty="0">
                <a:latin typeface="Times New Roman"/>
                <a:cs typeface="Times New Roman"/>
              </a:rPr>
              <a:t>dans</a:t>
            </a:r>
            <a:r>
              <a:rPr sz="2100" spc="-50" dirty="0">
                <a:latin typeface="Times New Roman"/>
                <a:cs typeface="Times New Roman"/>
              </a:rPr>
              <a:t> </a:t>
            </a:r>
            <a:r>
              <a:rPr sz="2100" spc="155" dirty="0">
                <a:latin typeface="Times New Roman"/>
                <a:cs typeface="Times New Roman"/>
              </a:rPr>
              <a:t>un</a:t>
            </a:r>
            <a:r>
              <a:rPr sz="2100" spc="-45" dirty="0">
                <a:latin typeface="Times New Roman"/>
                <a:cs typeface="Times New Roman"/>
              </a:rPr>
              <a:t> </a:t>
            </a:r>
            <a:r>
              <a:rPr sz="2100" spc="90" dirty="0">
                <a:latin typeface="Times New Roman"/>
                <a:cs typeface="Times New Roman"/>
              </a:rPr>
              <a:t>tableau</a:t>
            </a:r>
            <a:r>
              <a:rPr sz="2100" spc="10" dirty="0">
                <a:latin typeface="Times New Roman"/>
                <a:cs typeface="Times New Roman"/>
              </a:rPr>
              <a:t> </a:t>
            </a:r>
            <a:r>
              <a:rPr sz="2100" spc="95" dirty="0">
                <a:latin typeface="Times New Roman"/>
                <a:cs typeface="Times New Roman"/>
              </a:rPr>
              <a:t>(par</a:t>
            </a:r>
            <a:r>
              <a:rPr sz="2100" spc="-130" dirty="0">
                <a:latin typeface="Times New Roman"/>
                <a:cs typeface="Times New Roman"/>
              </a:rPr>
              <a:t> </a:t>
            </a:r>
            <a:r>
              <a:rPr sz="2100" spc="60" dirty="0">
                <a:latin typeface="Times New Roman"/>
                <a:cs typeface="Times New Roman"/>
              </a:rPr>
              <a:t>exemple</a:t>
            </a:r>
            <a:r>
              <a:rPr sz="2100" spc="-60"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spc="35" dirty="0">
                <a:latin typeface="Times New Roman"/>
                <a:cs typeface="Times New Roman"/>
              </a:rPr>
              <a:t>les</a:t>
            </a:r>
            <a:r>
              <a:rPr sz="2100" spc="-50" dirty="0">
                <a:latin typeface="Times New Roman"/>
                <a:cs typeface="Times New Roman"/>
              </a:rPr>
              <a:t> </a:t>
            </a:r>
            <a:r>
              <a:rPr sz="2100" spc="85" dirty="0">
                <a:latin typeface="Times New Roman"/>
                <a:cs typeface="Times New Roman"/>
              </a:rPr>
              <a:t>trier</a:t>
            </a:r>
            <a:r>
              <a:rPr sz="2100" spc="-110" dirty="0">
                <a:latin typeface="Times New Roman"/>
                <a:cs typeface="Times New Roman"/>
              </a:rPr>
              <a:t> </a:t>
            </a:r>
            <a:r>
              <a:rPr sz="2100" spc="110" dirty="0">
                <a:latin typeface="Times New Roman"/>
                <a:cs typeface="Times New Roman"/>
              </a:rPr>
              <a:t>de  </a:t>
            </a:r>
            <a:r>
              <a:rPr sz="2100" spc="55" dirty="0">
                <a:latin typeface="Times New Roman"/>
                <a:cs typeface="Times New Roman"/>
              </a:rPr>
              <a:t>différentes</a:t>
            </a:r>
            <a:r>
              <a:rPr sz="2100" spc="-40" dirty="0">
                <a:latin typeface="Times New Roman"/>
                <a:cs typeface="Times New Roman"/>
              </a:rPr>
              <a:t> </a:t>
            </a:r>
            <a:r>
              <a:rPr sz="2100" spc="85" dirty="0">
                <a:latin typeface="Times New Roman"/>
                <a:cs typeface="Times New Roman"/>
              </a:rPr>
              <a:t>manières)</a:t>
            </a:r>
            <a:endParaRPr sz="2100">
              <a:latin typeface="Times New Roman"/>
              <a:cs typeface="Times New Roman"/>
            </a:endParaRPr>
          </a:p>
          <a:p>
            <a:pPr marL="169545" indent="-157480">
              <a:lnSpc>
                <a:spcPct val="100000"/>
              </a:lnSpc>
              <a:spcBef>
                <a:spcPts val="1275"/>
              </a:spcBef>
              <a:buChar char="-"/>
              <a:tabLst>
                <a:tab pos="170180" algn="l"/>
              </a:tabLst>
            </a:pPr>
            <a:r>
              <a:rPr sz="2100" spc="60" dirty="0">
                <a:latin typeface="Times New Roman"/>
                <a:cs typeface="Times New Roman"/>
              </a:rPr>
              <a:t>effectuer</a:t>
            </a:r>
            <a:r>
              <a:rPr sz="2100" spc="-135" dirty="0">
                <a:latin typeface="Times New Roman"/>
                <a:cs typeface="Times New Roman"/>
              </a:rPr>
              <a:t> </a:t>
            </a:r>
            <a:r>
              <a:rPr sz="2100" spc="80" dirty="0">
                <a:latin typeface="Times New Roman"/>
                <a:cs typeface="Times New Roman"/>
              </a:rPr>
              <a:t>des</a:t>
            </a:r>
            <a:r>
              <a:rPr sz="2100" spc="-40" dirty="0">
                <a:latin typeface="Times New Roman"/>
                <a:cs typeface="Times New Roman"/>
              </a:rPr>
              <a:t> </a:t>
            </a:r>
            <a:r>
              <a:rPr sz="2100" b="1" spc="125" dirty="0">
                <a:latin typeface="Times New Roman"/>
                <a:cs typeface="Times New Roman"/>
              </a:rPr>
              <a:t>opérations</a:t>
            </a:r>
            <a:r>
              <a:rPr sz="2100" b="1" spc="-75" dirty="0">
                <a:latin typeface="Times New Roman"/>
                <a:cs typeface="Times New Roman"/>
              </a:rPr>
              <a:t> </a:t>
            </a:r>
            <a:r>
              <a:rPr sz="2100" b="1" spc="120" dirty="0">
                <a:latin typeface="Times New Roman"/>
                <a:cs typeface="Times New Roman"/>
              </a:rPr>
              <a:t>entre</a:t>
            </a:r>
            <a:r>
              <a:rPr sz="2100" b="1" spc="-75" dirty="0">
                <a:latin typeface="Times New Roman"/>
                <a:cs typeface="Times New Roman"/>
              </a:rPr>
              <a:t> </a:t>
            </a:r>
            <a:r>
              <a:rPr sz="2100" b="1" spc="110" dirty="0">
                <a:latin typeface="Times New Roman"/>
                <a:cs typeface="Times New Roman"/>
              </a:rPr>
              <a:t>tableaux</a:t>
            </a:r>
            <a:r>
              <a:rPr sz="2100" b="1" spc="-75" dirty="0">
                <a:latin typeface="Times New Roman"/>
                <a:cs typeface="Times New Roman"/>
              </a:rPr>
              <a:t> </a:t>
            </a:r>
            <a:r>
              <a:rPr sz="2100" spc="-50" dirty="0">
                <a:latin typeface="Times New Roman"/>
                <a:cs typeface="Times New Roman"/>
              </a:rPr>
              <a:t>:</a:t>
            </a:r>
            <a:r>
              <a:rPr sz="2100" spc="-30" dirty="0">
                <a:latin typeface="Times New Roman"/>
                <a:cs typeface="Times New Roman"/>
              </a:rPr>
              <a:t> </a:t>
            </a:r>
            <a:r>
              <a:rPr sz="2100" spc="80" dirty="0">
                <a:latin typeface="Times New Roman"/>
                <a:cs typeface="Times New Roman"/>
              </a:rPr>
              <a:t>comparaison</a:t>
            </a:r>
            <a:r>
              <a:rPr sz="2100" spc="-85" dirty="0">
                <a:latin typeface="Times New Roman"/>
                <a:cs typeface="Times New Roman"/>
              </a:rPr>
              <a:t> </a:t>
            </a:r>
            <a:r>
              <a:rPr sz="2100" spc="110" dirty="0">
                <a:latin typeface="Times New Roman"/>
                <a:cs typeface="Times New Roman"/>
              </a:rPr>
              <a:t>de</a:t>
            </a:r>
            <a:r>
              <a:rPr sz="2100" spc="-60" dirty="0">
                <a:latin typeface="Times New Roman"/>
                <a:cs typeface="Times New Roman"/>
              </a:rPr>
              <a:t> </a:t>
            </a:r>
            <a:r>
              <a:rPr sz="2100" spc="70" dirty="0">
                <a:latin typeface="Times New Roman"/>
                <a:cs typeface="Times New Roman"/>
              </a:rPr>
              <a:t>tableaux,</a:t>
            </a:r>
            <a:r>
              <a:rPr sz="2100" spc="-10" dirty="0">
                <a:latin typeface="Times New Roman"/>
                <a:cs typeface="Times New Roman"/>
              </a:rPr>
              <a:t> </a:t>
            </a:r>
            <a:r>
              <a:rPr sz="2100" spc="65" dirty="0">
                <a:latin typeface="Times New Roman"/>
                <a:cs typeface="Times New Roman"/>
              </a:rPr>
              <a:t>multiplication,...</a:t>
            </a:r>
            <a:endParaRPr sz="2100">
              <a:latin typeface="Times New Roman"/>
              <a:cs typeface="Times New Roman"/>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4303267" y="743204"/>
            <a:ext cx="1983105" cy="494030"/>
          </a:xfrm>
          <a:prstGeom prst="rect">
            <a:avLst/>
          </a:prstGeom>
        </p:spPr>
        <p:txBody>
          <a:bodyPr vert="horz" wrap="square" lIns="0" tIns="15240" rIns="0" bIns="0" rtlCol="0">
            <a:spAutoFit/>
          </a:bodyPr>
          <a:lstStyle/>
          <a:p>
            <a:pPr marL="12700">
              <a:lnSpc>
                <a:spcPct val="100000"/>
              </a:lnSpc>
              <a:spcBef>
                <a:spcPts val="120"/>
              </a:spcBef>
            </a:pPr>
            <a:r>
              <a:rPr sz="3050" spc="-145" dirty="0">
                <a:latin typeface="Times New Roman"/>
                <a:cs typeface="Times New Roman"/>
              </a:rPr>
              <a:t>T</a:t>
            </a:r>
            <a:r>
              <a:rPr sz="3050" spc="-150" dirty="0">
                <a:latin typeface="Times New Roman"/>
                <a:cs typeface="Times New Roman"/>
              </a:rPr>
              <a:t>A</a:t>
            </a:r>
            <a:r>
              <a:rPr sz="3050" spc="-195" dirty="0">
                <a:latin typeface="Times New Roman"/>
                <a:cs typeface="Times New Roman"/>
              </a:rPr>
              <a:t>B</a:t>
            </a:r>
            <a:r>
              <a:rPr sz="3050" spc="-150" dirty="0">
                <a:latin typeface="Times New Roman"/>
                <a:cs typeface="Times New Roman"/>
              </a:rPr>
              <a:t>L</a:t>
            </a:r>
            <a:r>
              <a:rPr sz="3050" spc="-85" dirty="0">
                <a:latin typeface="Times New Roman"/>
                <a:cs typeface="Times New Roman"/>
              </a:rPr>
              <a:t>E</a:t>
            </a:r>
            <a:r>
              <a:rPr sz="3050" spc="-210" dirty="0">
                <a:latin typeface="Times New Roman"/>
                <a:cs typeface="Times New Roman"/>
              </a:rPr>
              <a:t>A</a:t>
            </a:r>
            <a:r>
              <a:rPr sz="3050" spc="65" dirty="0">
                <a:latin typeface="Times New Roman"/>
                <a:cs typeface="Times New Roman"/>
              </a:rPr>
              <a:t>U</a:t>
            </a:r>
            <a:r>
              <a:rPr sz="3050" spc="-185" dirty="0">
                <a:latin typeface="Times New Roman"/>
                <a:cs typeface="Times New Roman"/>
              </a:rPr>
              <a:t>X</a:t>
            </a:r>
            <a:endParaRPr sz="3050">
              <a:latin typeface="Times New Roman"/>
              <a:cs typeface="Times New Roman"/>
            </a:endParaRPr>
          </a:p>
        </p:txBody>
      </p:sp>
      <p:sp>
        <p:nvSpPr>
          <p:cNvPr id="3" name="object 3"/>
          <p:cNvSpPr txBox="1"/>
          <p:nvPr/>
        </p:nvSpPr>
        <p:spPr>
          <a:xfrm>
            <a:off x="1057092" y="1549340"/>
            <a:ext cx="4806315" cy="345440"/>
          </a:xfrm>
          <a:prstGeom prst="rect">
            <a:avLst/>
          </a:prstGeom>
        </p:spPr>
        <p:txBody>
          <a:bodyPr vert="horz" wrap="square" lIns="0" tIns="12700" rIns="0" bIns="0" rtlCol="0">
            <a:spAutoFit/>
          </a:bodyPr>
          <a:lstStyle/>
          <a:p>
            <a:pPr marL="12700">
              <a:lnSpc>
                <a:spcPct val="100000"/>
              </a:lnSpc>
              <a:spcBef>
                <a:spcPts val="100"/>
              </a:spcBef>
            </a:pPr>
            <a:r>
              <a:rPr sz="2100" spc="10" dirty="0">
                <a:latin typeface="Times New Roman"/>
                <a:cs typeface="Times New Roman"/>
              </a:rPr>
              <a:t>Il</a:t>
            </a:r>
            <a:r>
              <a:rPr sz="2100" spc="-50" dirty="0">
                <a:latin typeface="Times New Roman"/>
                <a:cs typeface="Times New Roman"/>
              </a:rPr>
              <a:t> </a:t>
            </a:r>
            <a:r>
              <a:rPr sz="2100" spc="40" dirty="0">
                <a:latin typeface="Times New Roman"/>
                <a:cs typeface="Times New Roman"/>
              </a:rPr>
              <a:t>existe</a:t>
            </a:r>
            <a:r>
              <a:rPr sz="2100" spc="-90" dirty="0">
                <a:latin typeface="Times New Roman"/>
                <a:cs typeface="Times New Roman"/>
              </a:rPr>
              <a:t> </a:t>
            </a:r>
            <a:r>
              <a:rPr sz="2100" spc="80" dirty="0">
                <a:latin typeface="Times New Roman"/>
                <a:cs typeface="Times New Roman"/>
              </a:rPr>
              <a:t>deux</a:t>
            </a:r>
            <a:r>
              <a:rPr sz="2100" spc="-90" dirty="0">
                <a:latin typeface="Times New Roman"/>
                <a:cs typeface="Times New Roman"/>
              </a:rPr>
              <a:t> </a:t>
            </a:r>
            <a:r>
              <a:rPr sz="2100" spc="75" dirty="0">
                <a:latin typeface="Times New Roman"/>
                <a:cs typeface="Times New Roman"/>
              </a:rPr>
              <a:t>sortes</a:t>
            </a:r>
            <a:r>
              <a:rPr sz="2100" spc="-95" dirty="0">
                <a:latin typeface="Times New Roman"/>
                <a:cs typeface="Times New Roman"/>
              </a:rPr>
              <a:t> </a:t>
            </a:r>
            <a:r>
              <a:rPr sz="2100" spc="110" dirty="0">
                <a:latin typeface="Times New Roman"/>
                <a:cs typeface="Times New Roman"/>
              </a:rPr>
              <a:t>de</a:t>
            </a:r>
            <a:r>
              <a:rPr sz="2100" spc="-70" dirty="0">
                <a:latin typeface="Times New Roman"/>
                <a:cs typeface="Times New Roman"/>
              </a:rPr>
              <a:t> </a:t>
            </a:r>
            <a:r>
              <a:rPr sz="2100" spc="75" dirty="0">
                <a:latin typeface="Times New Roman"/>
                <a:cs typeface="Times New Roman"/>
              </a:rPr>
              <a:t>tableaux</a:t>
            </a:r>
            <a:r>
              <a:rPr sz="2100" spc="-114" dirty="0">
                <a:latin typeface="Times New Roman"/>
                <a:cs typeface="Times New Roman"/>
              </a:rPr>
              <a:t> </a:t>
            </a:r>
            <a:r>
              <a:rPr sz="2100" spc="110" dirty="0">
                <a:latin typeface="Times New Roman"/>
                <a:cs typeface="Times New Roman"/>
              </a:rPr>
              <a:t>que</a:t>
            </a:r>
            <a:r>
              <a:rPr sz="2100" spc="-105" dirty="0">
                <a:latin typeface="Times New Roman"/>
                <a:cs typeface="Times New Roman"/>
              </a:rPr>
              <a:t> </a:t>
            </a:r>
            <a:r>
              <a:rPr sz="2100" spc="110" dirty="0">
                <a:latin typeface="Times New Roman"/>
                <a:cs typeface="Times New Roman"/>
              </a:rPr>
              <a:t>sont</a:t>
            </a:r>
            <a:r>
              <a:rPr sz="2100" spc="-55" dirty="0">
                <a:latin typeface="Times New Roman"/>
                <a:cs typeface="Times New Roman"/>
              </a:rPr>
              <a:t> </a:t>
            </a:r>
            <a:r>
              <a:rPr sz="2100" spc="-50" dirty="0">
                <a:latin typeface="Times New Roman"/>
                <a:cs typeface="Times New Roman"/>
              </a:rPr>
              <a:t>:</a:t>
            </a:r>
            <a:endParaRPr sz="2100">
              <a:latin typeface="Times New Roman"/>
              <a:cs typeface="Times New Roman"/>
            </a:endParaRPr>
          </a:p>
        </p:txBody>
      </p:sp>
      <p:grpSp>
        <p:nvGrpSpPr>
          <p:cNvPr id="4" name="object 4"/>
          <p:cNvGrpSpPr/>
          <p:nvPr/>
        </p:nvGrpSpPr>
        <p:grpSpPr>
          <a:xfrm>
            <a:off x="352043" y="2007108"/>
            <a:ext cx="9682480" cy="3799840"/>
            <a:chOff x="352043" y="2007108"/>
            <a:chExt cx="9682480" cy="3799840"/>
          </a:xfrm>
        </p:grpSpPr>
        <p:sp>
          <p:nvSpPr>
            <p:cNvPr id="5" name="object 5"/>
            <p:cNvSpPr/>
            <p:nvPr/>
          </p:nvSpPr>
          <p:spPr>
            <a:xfrm>
              <a:off x="656843" y="2007108"/>
              <a:ext cx="9377172" cy="3799331"/>
            </a:xfrm>
            <a:prstGeom prst="rect">
              <a:avLst/>
            </a:prstGeom>
            <a:blipFill>
              <a:blip r:embed="rId2" cstate="print"/>
              <a:stretch>
                <a:fillRect/>
              </a:stretch>
            </a:blipFill>
          </p:spPr>
          <p:txBody>
            <a:bodyPr wrap="square" lIns="0" tIns="0" rIns="0" bIns="0" rtlCol="0"/>
            <a:lstStyle/>
            <a:p>
              <a:endParaRPr/>
            </a:p>
          </p:txBody>
        </p:sp>
        <p:sp>
          <p:nvSpPr>
            <p:cNvPr id="6" name="object 6"/>
            <p:cNvSpPr/>
            <p:nvPr/>
          </p:nvSpPr>
          <p:spPr>
            <a:xfrm>
              <a:off x="356615" y="2517648"/>
              <a:ext cx="307975" cy="253365"/>
            </a:xfrm>
            <a:custGeom>
              <a:avLst/>
              <a:gdLst/>
              <a:ahLst/>
              <a:cxnLst/>
              <a:rect l="l" t="t" r="r" b="b"/>
              <a:pathLst>
                <a:path w="307975" h="253364">
                  <a:moveTo>
                    <a:pt x="153924" y="252983"/>
                  </a:moveTo>
                  <a:lnTo>
                    <a:pt x="105143" y="246558"/>
                  </a:lnTo>
                  <a:lnTo>
                    <a:pt x="62874" y="228648"/>
                  </a:lnTo>
                  <a:lnTo>
                    <a:pt x="29602" y="201302"/>
                  </a:lnTo>
                  <a:lnTo>
                    <a:pt x="7815" y="166567"/>
                  </a:lnTo>
                  <a:lnTo>
                    <a:pt x="0" y="126491"/>
                  </a:lnTo>
                  <a:lnTo>
                    <a:pt x="7815" y="86416"/>
                  </a:lnTo>
                  <a:lnTo>
                    <a:pt x="29602" y="51681"/>
                  </a:lnTo>
                  <a:lnTo>
                    <a:pt x="62874" y="24335"/>
                  </a:lnTo>
                  <a:lnTo>
                    <a:pt x="105143" y="6425"/>
                  </a:lnTo>
                  <a:lnTo>
                    <a:pt x="153924" y="0"/>
                  </a:lnTo>
                  <a:lnTo>
                    <a:pt x="202704" y="6425"/>
                  </a:lnTo>
                  <a:lnTo>
                    <a:pt x="244973" y="24335"/>
                  </a:lnTo>
                  <a:lnTo>
                    <a:pt x="278245" y="51681"/>
                  </a:lnTo>
                  <a:lnTo>
                    <a:pt x="300032" y="86416"/>
                  </a:lnTo>
                  <a:lnTo>
                    <a:pt x="307848" y="126491"/>
                  </a:lnTo>
                  <a:lnTo>
                    <a:pt x="300032" y="166567"/>
                  </a:lnTo>
                  <a:lnTo>
                    <a:pt x="278245" y="201302"/>
                  </a:lnTo>
                  <a:lnTo>
                    <a:pt x="244973" y="228648"/>
                  </a:lnTo>
                  <a:lnTo>
                    <a:pt x="202704" y="246558"/>
                  </a:lnTo>
                  <a:lnTo>
                    <a:pt x="153924" y="252983"/>
                  </a:lnTo>
                  <a:close/>
                </a:path>
              </a:pathLst>
            </a:custGeom>
            <a:solidFill>
              <a:srgbClr val="89BF1C"/>
            </a:solidFill>
          </p:spPr>
          <p:txBody>
            <a:bodyPr wrap="square" lIns="0" tIns="0" rIns="0" bIns="0" rtlCol="0"/>
            <a:lstStyle/>
            <a:p>
              <a:endParaRPr/>
            </a:p>
          </p:txBody>
        </p:sp>
        <p:sp>
          <p:nvSpPr>
            <p:cNvPr id="7" name="object 7"/>
            <p:cNvSpPr/>
            <p:nvPr/>
          </p:nvSpPr>
          <p:spPr>
            <a:xfrm>
              <a:off x="356615" y="2517648"/>
              <a:ext cx="307975" cy="253365"/>
            </a:xfrm>
            <a:custGeom>
              <a:avLst/>
              <a:gdLst/>
              <a:ahLst/>
              <a:cxnLst/>
              <a:rect l="l" t="t" r="r" b="b"/>
              <a:pathLst>
                <a:path w="307975" h="253364">
                  <a:moveTo>
                    <a:pt x="0" y="126491"/>
                  </a:moveTo>
                  <a:lnTo>
                    <a:pt x="7815" y="86416"/>
                  </a:lnTo>
                  <a:lnTo>
                    <a:pt x="29602" y="51681"/>
                  </a:lnTo>
                  <a:lnTo>
                    <a:pt x="62874" y="24335"/>
                  </a:lnTo>
                  <a:lnTo>
                    <a:pt x="105143" y="6425"/>
                  </a:lnTo>
                  <a:lnTo>
                    <a:pt x="153924" y="0"/>
                  </a:lnTo>
                  <a:lnTo>
                    <a:pt x="202704" y="6425"/>
                  </a:lnTo>
                  <a:lnTo>
                    <a:pt x="244973" y="24335"/>
                  </a:lnTo>
                  <a:lnTo>
                    <a:pt x="278245" y="51681"/>
                  </a:lnTo>
                  <a:lnTo>
                    <a:pt x="300032" y="86416"/>
                  </a:lnTo>
                  <a:lnTo>
                    <a:pt x="307848" y="126491"/>
                  </a:lnTo>
                  <a:lnTo>
                    <a:pt x="300032" y="166567"/>
                  </a:lnTo>
                  <a:lnTo>
                    <a:pt x="278245" y="201302"/>
                  </a:lnTo>
                  <a:lnTo>
                    <a:pt x="244973" y="228648"/>
                  </a:lnTo>
                  <a:lnTo>
                    <a:pt x="202704" y="246558"/>
                  </a:lnTo>
                  <a:lnTo>
                    <a:pt x="153924" y="252983"/>
                  </a:lnTo>
                  <a:lnTo>
                    <a:pt x="105143" y="246558"/>
                  </a:lnTo>
                  <a:lnTo>
                    <a:pt x="62874" y="228648"/>
                  </a:lnTo>
                  <a:lnTo>
                    <a:pt x="29602" y="201302"/>
                  </a:lnTo>
                  <a:lnTo>
                    <a:pt x="7815" y="166567"/>
                  </a:lnTo>
                  <a:lnTo>
                    <a:pt x="0" y="126491"/>
                  </a:lnTo>
                </a:path>
              </a:pathLst>
            </a:custGeom>
            <a:ln w="9144">
              <a:solidFill>
                <a:srgbClr val="628C11"/>
              </a:solidFill>
            </a:ln>
          </p:spPr>
          <p:txBody>
            <a:bodyPr wrap="square" lIns="0" tIns="0" rIns="0" bIns="0" rtlCol="0"/>
            <a:lstStyle/>
            <a:p>
              <a:endParaRPr/>
            </a:p>
          </p:txBody>
        </p:sp>
        <p:sp>
          <p:nvSpPr>
            <p:cNvPr id="8" name="object 8"/>
            <p:cNvSpPr/>
            <p:nvPr/>
          </p:nvSpPr>
          <p:spPr>
            <a:xfrm>
              <a:off x="361187" y="4602480"/>
              <a:ext cx="309880" cy="253365"/>
            </a:xfrm>
            <a:custGeom>
              <a:avLst/>
              <a:gdLst/>
              <a:ahLst/>
              <a:cxnLst/>
              <a:rect l="l" t="t" r="r" b="b"/>
              <a:pathLst>
                <a:path w="309880" h="253364">
                  <a:moveTo>
                    <a:pt x="153924" y="252984"/>
                  </a:moveTo>
                  <a:lnTo>
                    <a:pt x="105729" y="246558"/>
                  </a:lnTo>
                  <a:lnTo>
                    <a:pt x="63532" y="228648"/>
                  </a:lnTo>
                  <a:lnTo>
                    <a:pt x="30041" y="201302"/>
                  </a:lnTo>
                  <a:lnTo>
                    <a:pt x="7961" y="166567"/>
                  </a:lnTo>
                  <a:lnTo>
                    <a:pt x="0" y="126492"/>
                  </a:lnTo>
                  <a:lnTo>
                    <a:pt x="7961" y="86416"/>
                  </a:lnTo>
                  <a:lnTo>
                    <a:pt x="30041" y="51681"/>
                  </a:lnTo>
                  <a:lnTo>
                    <a:pt x="63532" y="24335"/>
                  </a:lnTo>
                  <a:lnTo>
                    <a:pt x="105729" y="6425"/>
                  </a:lnTo>
                  <a:lnTo>
                    <a:pt x="153924" y="0"/>
                  </a:lnTo>
                  <a:lnTo>
                    <a:pt x="202862" y="6425"/>
                  </a:lnTo>
                  <a:lnTo>
                    <a:pt x="245510" y="24335"/>
                  </a:lnTo>
                  <a:lnTo>
                    <a:pt x="279233" y="51681"/>
                  </a:lnTo>
                  <a:lnTo>
                    <a:pt x="301398" y="86416"/>
                  </a:lnTo>
                  <a:lnTo>
                    <a:pt x="309372" y="126492"/>
                  </a:lnTo>
                  <a:lnTo>
                    <a:pt x="301398" y="166567"/>
                  </a:lnTo>
                  <a:lnTo>
                    <a:pt x="279233" y="201302"/>
                  </a:lnTo>
                  <a:lnTo>
                    <a:pt x="245510" y="228648"/>
                  </a:lnTo>
                  <a:lnTo>
                    <a:pt x="202862" y="246558"/>
                  </a:lnTo>
                  <a:lnTo>
                    <a:pt x="153924" y="252984"/>
                  </a:lnTo>
                  <a:close/>
                </a:path>
              </a:pathLst>
            </a:custGeom>
            <a:solidFill>
              <a:srgbClr val="89BF1C"/>
            </a:solidFill>
          </p:spPr>
          <p:txBody>
            <a:bodyPr wrap="square" lIns="0" tIns="0" rIns="0" bIns="0" rtlCol="0"/>
            <a:lstStyle/>
            <a:p>
              <a:endParaRPr/>
            </a:p>
          </p:txBody>
        </p:sp>
        <p:sp>
          <p:nvSpPr>
            <p:cNvPr id="9" name="object 9"/>
            <p:cNvSpPr/>
            <p:nvPr/>
          </p:nvSpPr>
          <p:spPr>
            <a:xfrm>
              <a:off x="361187" y="4602480"/>
              <a:ext cx="309880" cy="253365"/>
            </a:xfrm>
            <a:custGeom>
              <a:avLst/>
              <a:gdLst/>
              <a:ahLst/>
              <a:cxnLst/>
              <a:rect l="l" t="t" r="r" b="b"/>
              <a:pathLst>
                <a:path w="309880" h="253364">
                  <a:moveTo>
                    <a:pt x="0" y="126492"/>
                  </a:moveTo>
                  <a:lnTo>
                    <a:pt x="7961" y="86416"/>
                  </a:lnTo>
                  <a:lnTo>
                    <a:pt x="30041" y="51681"/>
                  </a:lnTo>
                  <a:lnTo>
                    <a:pt x="63532" y="24335"/>
                  </a:lnTo>
                  <a:lnTo>
                    <a:pt x="105729" y="6425"/>
                  </a:lnTo>
                  <a:lnTo>
                    <a:pt x="153924" y="0"/>
                  </a:lnTo>
                  <a:lnTo>
                    <a:pt x="202862" y="6425"/>
                  </a:lnTo>
                  <a:lnTo>
                    <a:pt x="245510" y="24335"/>
                  </a:lnTo>
                  <a:lnTo>
                    <a:pt x="279233" y="51681"/>
                  </a:lnTo>
                  <a:lnTo>
                    <a:pt x="301398" y="86416"/>
                  </a:lnTo>
                  <a:lnTo>
                    <a:pt x="309372" y="126492"/>
                  </a:lnTo>
                  <a:lnTo>
                    <a:pt x="301398" y="166567"/>
                  </a:lnTo>
                  <a:lnTo>
                    <a:pt x="279233" y="201302"/>
                  </a:lnTo>
                  <a:lnTo>
                    <a:pt x="245510" y="228648"/>
                  </a:lnTo>
                  <a:lnTo>
                    <a:pt x="202862" y="246558"/>
                  </a:lnTo>
                  <a:lnTo>
                    <a:pt x="153924" y="252984"/>
                  </a:lnTo>
                  <a:lnTo>
                    <a:pt x="105729" y="246558"/>
                  </a:lnTo>
                  <a:lnTo>
                    <a:pt x="63532" y="228648"/>
                  </a:lnTo>
                  <a:lnTo>
                    <a:pt x="30041" y="201302"/>
                  </a:lnTo>
                  <a:lnTo>
                    <a:pt x="7961" y="166567"/>
                  </a:lnTo>
                  <a:lnTo>
                    <a:pt x="0" y="126492"/>
                  </a:lnTo>
                </a:path>
              </a:pathLst>
            </a:custGeom>
            <a:ln w="9144">
              <a:solidFill>
                <a:srgbClr val="628C11"/>
              </a:solidFill>
            </a:ln>
          </p:spPr>
          <p:txBody>
            <a:bodyPr wrap="square" lIns="0" tIns="0" rIns="0" bIns="0" rtlCol="0"/>
            <a:lstStyle/>
            <a:p>
              <a:endParaRPr/>
            </a:p>
          </p:txBody>
        </p:sp>
      </p:gr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3267" y="699008"/>
            <a:ext cx="1983105" cy="494030"/>
          </a:xfrm>
          <a:prstGeom prst="rect">
            <a:avLst/>
          </a:prstGeom>
        </p:spPr>
        <p:txBody>
          <a:bodyPr vert="horz" wrap="square" lIns="0" tIns="15240" rIns="0" bIns="0" rtlCol="0">
            <a:spAutoFit/>
          </a:bodyPr>
          <a:lstStyle/>
          <a:p>
            <a:pPr marL="12700">
              <a:lnSpc>
                <a:spcPct val="100000"/>
              </a:lnSpc>
              <a:spcBef>
                <a:spcPts val="120"/>
              </a:spcBef>
            </a:pPr>
            <a:r>
              <a:rPr sz="3050" spc="-145" dirty="0"/>
              <a:t>T</a:t>
            </a:r>
            <a:r>
              <a:rPr sz="3050" spc="-150" dirty="0"/>
              <a:t>A</a:t>
            </a:r>
            <a:r>
              <a:rPr sz="3050" spc="-195" dirty="0"/>
              <a:t>B</a:t>
            </a:r>
            <a:r>
              <a:rPr sz="3050" spc="-150" dirty="0"/>
              <a:t>L</a:t>
            </a:r>
            <a:r>
              <a:rPr sz="3050" spc="-85" dirty="0"/>
              <a:t>E</a:t>
            </a:r>
            <a:r>
              <a:rPr sz="3050" spc="-210" dirty="0"/>
              <a:t>A</a:t>
            </a:r>
            <a:r>
              <a:rPr sz="3050" spc="65" dirty="0"/>
              <a:t>U</a:t>
            </a:r>
            <a:r>
              <a:rPr sz="3050" spc="-185" dirty="0"/>
              <a:t>X</a:t>
            </a:r>
            <a:endParaRPr sz="3050"/>
          </a:p>
        </p:txBody>
      </p:sp>
      <p:sp>
        <p:nvSpPr>
          <p:cNvPr id="3" name="object 3"/>
          <p:cNvSpPr txBox="1"/>
          <p:nvPr/>
        </p:nvSpPr>
        <p:spPr>
          <a:xfrm>
            <a:off x="171697" y="4794008"/>
            <a:ext cx="885190" cy="345440"/>
          </a:xfrm>
          <a:prstGeom prst="rect">
            <a:avLst/>
          </a:prstGeom>
        </p:spPr>
        <p:txBody>
          <a:bodyPr vert="horz" wrap="square" lIns="0" tIns="12700" rIns="0" bIns="0" rtlCol="0">
            <a:spAutoFit/>
          </a:bodyPr>
          <a:lstStyle/>
          <a:p>
            <a:pPr marL="12700">
              <a:lnSpc>
                <a:spcPct val="100000"/>
              </a:lnSpc>
              <a:spcBef>
                <a:spcPts val="100"/>
              </a:spcBef>
              <a:tabLst>
                <a:tab pos="209550" algn="l"/>
              </a:tabLst>
            </a:pPr>
            <a:r>
              <a:rPr sz="2100" b="1" u="heavy" spc="-1520" dirty="0">
                <a:uFill>
                  <a:solidFill>
                    <a:srgbClr val="000000"/>
                  </a:solidFill>
                </a:uFill>
                <a:latin typeface="Times New Roman"/>
                <a:cs typeface="Times New Roman"/>
              </a:rPr>
              <a:t>N</a:t>
            </a:r>
            <a:r>
              <a:rPr sz="2100" b="1" spc="-1520" dirty="0">
                <a:latin typeface="Times New Roman"/>
                <a:cs typeface="Times New Roman"/>
              </a:rPr>
              <a:t>	</a:t>
            </a:r>
            <a:r>
              <a:rPr sz="2100" b="1" u="heavy" spc="155" dirty="0">
                <a:uFill>
                  <a:solidFill>
                    <a:srgbClr val="000000"/>
                  </a:solidFill>
                </a:uFill>
                <a:latin typeface="Times New Roman"/>
                <a:cs typeface="Times New Roman"/>
              </a:rPr>
              <a:t>otes</a:t>
            </a:r>
            <a:r>
              <a:rPr sz="2100" b="1" u="heavy" spc="-114" dirty="0">
                <a:uFill>
                  <a:solidFill>
                    <a:srgbClr val="000000"/>
                  </a:solidFill>
                </a:uFill>
                <a:latin typeface="Times New Roman"/>
                <a:cs typeface="Times New Roman"/>
              </a:rPr>
              <a:t> </a:t>
            </a:r>
            <a:r>
              <a:rPr sz="2100" b="1" u="heavy" spc="-110" dirty="0">
                <a:uFill>
                  <a:solidFill>
                    <a:srgbClr val="000000"/>
                  </a:solidFill>
                </a:uFill>
                <a:latin typeface="Times New Roman"/>
                <a:cs typeface="Times New Roman"/>
              </a:rPr>
              <a:t>:</a:t>
            </a:r>
            <a:endParaRPr sz="2100">
              <a:latin typeface="Times New Roman"/>
              <a:cs typeface="Times New Roman"/>
            </a:endParaRPr>
          </a:p>
        </p:txBody>
      </p:sp>
      <p:sp>
        <p:nvSpPr>
          <p:cNvPr id="4" name="object 4"/>
          <p:cNvSpPr txBox="1"/>
          <p:nvPr/>
        </p:nvSpPr>
        <p:spPr>
          <a:xfrm>
            <a:off x="171697" y="5113969"/>
            <a:ext cx="10320020" cy="1628775"/>
          </a:xfrm>
          <a:prstGeom prst="rect">
            <a:avLst/>
          </a:prstGeom>
        </p:spPr>
        <p:txBody>
          <a:bodyPr vert="horz" wrap="square" lIns="0" tIns="12700" rIns="0" bIns="0" rtlCol="0">
            <a:spAutoFit/>
          </a:bodyPr>
          <a:lstStyle/>
          <a:p>
            <a:pPr marL="312420" indent="-300355">
              <a:lnSpc>
                <a:spcPct val="100000"/>
              </a:lnSpc>
              <a:spcBef>
                <a:spcPts val="100"/>
              </a:spcBef>
              <a:buFont typeface="Arial"/>
              <a:buChar char="•"/>
              <a:tabLst>
                <a:tab pos="312420" algn="l"/>
                <a:tab pos="313055" algn="l"/>
              </a:tabLst>
            </a:pPr>
            <a:r>
              <a:rPr sz="2100" spc="-10" dirty="0">
                <a:latin typeface="Times New Roman"/>
                <a:cs typeface="Times New Roman"/>
              </a:rPr>
              <a:t>Le</a:t>
            </a:r>
            <a:r>
              <a:rPr sz="2100" spc="-85" dirty="0">
                <a:latin typeface="Times New Roman"/>
                <a:cs typeface="Times New Roman"/>
              </a:rPr>
              <a:t> </a:t>
            </a:r>
            <a:r>
              <a:rPr sz="2100" spc="90" dirty="0">
                <a:latin typeface="Times New Roman"/>
                <a:cs typeface="Times New Roman"/>
              </a:rPr>
              <a:t>premier</a:t>
            </a:r>
            <a:r>
              <a:rPr sz="2100" spc="-114" dirty="0">
                <a:latin typeface="Times New Roman"/>
                <a:cs typeface="Times New Roman"/>
              </a:rPr>
              <a:t> </a:t>
            </a:r>
            <a:r>
              <a:rPr sz="2100" spc="105" dirty="0">
                <a:latin typeface="Times New Roman"/>
                <a:cs typeface="Times New Roman"/>
              </a:rPr>
              <a:t>élément</a:t>
            </a:r>
            <a:r>
              <a:rPr sz="2100" spc="-95" dirty="0">
                <a:latin typeface="Times New Roman"/>
                <a:cs typeface="Times New Roman"/>
              </a:rPr>
              <a:t> </a:t>
            </a:r>
            <a:r>
              <a:rPr sz="2100" spc="114" dirty="0">
                <a:latin typeface="Times New Roman"/>
                <a:cs typeface="Times New Roman"/>
              </a:rPr>
              <a:t>d'un</a:t>
            </a:r>
            <a:r>
              <a:rPr sz="2100" spc="-50" dirty="0">
                <a:latin typeface="Times New Roman"/>
                <a:cs typeface="Times New Roman"/>
              </a:rPr>
              <a:t> </a:t>
            </a:r>
            <a:r>
              <a:rPr sz="2100" spc="95" dirty="0">
                <a:latin typeface="Times New Roman"/>
                <a:cs typeface="Times New Roman"/>
              </a:rPr>
              <a:t>tableau</a:t>
            </a:r>
            <a:r>
              <a:rPr sz="2100" spc="-65" dirty="0">
                <a:latin typeface="Times New Roman"/>
                <a:cs typeface="Times New Roman"/>
              </a:rPr>
              <a:t> </a:t>
            </a:r>
            <a:r>
              <a:rPr sz="2100" spc="100" dirty="0">
                <a:latin typeface="Times New Roman"/>
                <a:cs typeface="Times New Roman"/>
              </a:rPr>
              <a:t>porte</a:t>
            </a:r>
            <a:r>
              <a:rPr sz="2100" spc="-35" dirty="0">
                <a:latin typeface="Times New Roman"/>
                <a:cs typeface="Times New Roman"/>
              </a:rPr>
              <a:t> </a:t>
            </a:r>
            <a:r>
              <a:rPr sz="2100" spc="55" dirty="0">
                <a:latin typeface="Times New Roman"/>
                <a:cs typeface="Times New Roman"/>
              </a:rPr>
              <a:t>l'indice</a:t>
            </a:r>
            <a:r>
              <a:rPr sz="2100" spc="-105" dirty="0">
                <a:latin typeface="Times New Roman"/>
                <a:cs typeface="Times New Roman"/>
              </a:rPr>
              <a:t> </a:t>
            </a:r>
            <a:r>
              <a:rPr sz="2100" spc="70" dirty="0">
                <a:latin typeface="Times New Roman"/>
                <a:cs typeface="Times New Roman"/>
              </a:rPr>
              <a:t>zéro</a:t>
            </a:r>
            <a:r>
              <a:rPr sz="2100" spc="-90" dirty="0">
                <a:latin typeface="Times New Roman"/>
                <a:cs typeface="Times New Roman"/>
              </a:rPr>
              <a:t> </a:t>
            </a:r>
            <a:r>
              <a:rPr sz="2100" spc="110" dirty="0">
                <a:latin typeface="Times New Roman"/>
                <a:cs typeface="Times New Roman"/>
              </a:rPr>
              <a:t>ou</a:t>
            </a:r>
            <a:r>
              <a:rPr sz="2100" spc="-20" dirty="0">
                <a:latin typeface="Times New Roman"/>
                <a:cs typeface="Times New Roman"/>
              </a:rPr>
              <a:t> </a:t>
            </a:r>
            <a:r>
              <a:rPr sz="2100" spc="55" dirty="0">
                <a:latin typeface="Times New Roman"/>
                <a:cs typeface="Times New Roman"/>
              </a:rPr>
              <a:t>l'indice</a:t>
            </a:r>
            <a:r>
              <a:rPr sz="2100" spc="-60" dirty="0">
                <a:latin typeface="Times New Roman"/>
                <a:cs typeface="Times New Roman"/>
              </a:rPr>
              <a:t> </a:t>
            </a:r>
            <a:r>
              <a:rPr sz="2100" spc="-395" dirty="0">
                <a:latin typeface="Times New Roman"/>
                <a:cs typeface="Times New Roman"/>
              </a:rPr>
              <a:t>1</a:t>
            </a:r>
            <a:r>
              <a:rPr sz="2100" spc="-290" dirty="0">
                <a:latin typeface="Times New Roman"/>
                <a:cs typeface="Times New Roman"/>
              </a:rPr>
              <a:t> </a:t>
            </a:r>
            <a:r>
              <a:rPr sz="2100" spc="70" dirty="0">
                <a:latin typeface="Times New Roman"/>
                <a:cs typeface="Times New Roman"/>
              </a:rPr>
              <a:t>selon</a:t>
            </a:r>
            <a:r>
              <a:rPr sz="2100" spc="-5"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50" dirty="0">
                <a:latin typeface="Times New Roman"/>
                <a:cs typeface="Times New Roman"/>
              </a:rPr>
              <a:t>langages</a:t>
            </a:r>
            <a:endParaRPr sz="2100">
              <a:latin typeface="Times New Roman"/>
              <a:cs typeface="Times New Roman"/>
            </a:endParaRPr>
          </a:p>
          <a:p>
            <a:pPr marL="312420" indent="-300355">
              <a:lnSpc>
                <a:spcPct val="100000"/>
              </a:lnSpc>
              <a:buFont typeface="Arial"/>
              <a:buChar char="•"/>
              <a:tabLst>
                <a:tab pos="312420" algn="l"/>
                <a:tab pos="313055" algn="l"/>
              </a:tabLst>
            </a:pPr>
            <a:r>
              <a:rPr sz="2100" spc="-5" dirty="0">
                <a:latin typeface="Times New Roman"/>
                <a:cs typeface="Times New Roman"/>
              </a:rPr>
              <a:t>La</a:t>
            </a:r>
            <a:r>
              <a:rPr sz="2100" spc="-90" dirty="0">
                <a:latin typeface="Times New Roman"/>
                <a:cs typeface="Times New Roman"/>
              </a:rPr>
              <a:t> </a:t>
            </a:r>
            <a:r>
              <a:rPr sz="2100" spc="55" dirty="0">
                <a:latin typeface="Times New Roman"/>
                <a:cs typeface="Times New Roman"/>
              </a:rPr>
              <a:t>valeur</a:t>
            </a:r>
            <a:r>
              <a:rPr sz="2100" spc="-114" dirty="0">
                <a:latin typeface="Times New Roman"/>
                <a:cs typeface="Times New Roman"/>
              </a:rPr>
              <a:t> </a:t>
            </a:r>
            <a:r>
              <a:rPr sz="2100" spc="125" dirty="0">
                <a:latin typeface="Times New Roman"/>
                <a:cs typeface="Times New Roman"/>
              </a:rPr>
              <a:t>d'un</a:t>
            </a:r>
            <a:r>
              <a:rPr sz="2100" spc="-50" dirty="0">
                <a:latin typeface="Times New Roman"/>
                <a:cs typeface="Times New Roman"/>
              </a:rPr>
              <a:t> </a:t>
            </a:r>
            <a:r>
              <a:rPr sz="2100" spc="70" dirty="0">
                <a:latin typeface="Times New Roman"/>
                <a:cs typeface="Times New Roman"/>
              </a:rPr>
              <a:t>indice</a:t>
            </a:r>
            <a:r>
              <a:rPr sz="2100" spc="-105" dirty="0">
                <a:latin typeface="Times New Roman"/>
                <a:cs typeface="Times New Roman"/>
              </a:rPr>
              <a:t> </a:t>
            </a:r>
            <a:r>
              <a:rPr sz="2100" spc="95" dirty="0">
                <a:latin typeface="Times New Roman"/>
                <a:cs typeface="Times New Roman"/>
              </a:rPr>
              <a:t>doit</a:t>
            </a:r>
            <a:r>
              <a:rPr sz="2100" spc="-95" dirty="0">
                <a:latin typeface="Times New Roman"/>
                <a:cs typeface="Times New Roman"/>
              </a:rPr>
              <a:t> </a:t>
            </a:r>
            <a:r>
              <a:rPr sz="2100" spc="90" dirty="0">
                <a:latin typeface="Times New Roman"/>
                <a:cs typeface="Times New Roman"/>
              </a:rPr>
              <a:t>être</a:t>
            </a:r>
            <a:r>
              <a:rPr sz="2100" spc="-65" dirty="0">
                <a:latin typeface="Times New Roman"/>
                <a:cs typeface="Times New Roman"/>
              </a:rPr>
              <a:t> </a:t>
            </a:r>
            <a:r>
              <a:rPr sz="2100" spc="155" dirty="0">
                <a:latin typeface="Times New Roman"/>
                <a:cs typeface="Times New Roman"/>
              </a:rPr>
              <a:t>un</a:t>
            </a:r>
            <a:r>
              <a:rPr sz="2100" spc="-50" dirty="0">
                <a:latin typeface="Times New Roman"/>
                <a:cs typeface="Times New Roman"/>
              </a:rPr>
              <a:t> </a:t>
            </a:r>
            <a:r>
              <a:rPr sz="2100" spc="114" dirty="0">
                <a:latin typeface="Times New Roman"/>
                <a:cs typeface="Times New Roman"/>
              </a:rPr>
              <a:t>nombre</a:t>
            </a:r>
            <a:r>
              <a:rPr sz="2100" spc="-85" dirty="0">
                <a:latin typeface="Times New Roman"/>
                <a:cs typeface="Times New Roman"/>
              </a:rPr>
              <a:t> </a:t>
            </a:r>
            <a:r>
              <a:rPr sz="2100" spc="60" dirty="0">
                <a:latin typeface="Times New Roman"/>
                <a:cs typeface="Times New Roman"/>
              </a:rPr>
              <a:t>entier.</a:t>
            </a:r>
            <a:endParaRPr sz="2100">
              <a:latin typeface="Times New Roman"/>
              <a:cs typeface="Times New Roman"/>
            </a:endParaRPr>
          </a:p>
          <a:p>
            <a:pPr marL="312420" marR="5080" indent="-300355">
              <a:lnSpc>
                <a:spcPct val="100200"/>
              </a:lnSpc>
              <a:spcBef>
                <a:spcPts val="5"/>
              </a:spcBef>
              <a:buFont typeface="Arial"/>
              <a:buChar char="•"/>
              <a:tabLst>
                <a:tab pos="312420" algn="l"/>
                <a:tab pos="313055" algn="l"/>
              </a:tabLst>
            </a:pPr>
            <a:r>
              <a:rPr sz="2100" spc="-5" dirty="0">
                <a:latin typeface="Times New Roman"/>
                <a:cs typeface="Times New Roman"/>
              </a:rPr>
              <a:t>La</a:t>
            </a:r>
            <a:r>
              <a:rPr sz="2100" spc="-80" dirty="0">
                <a:latin typeface="Times New Roman"/>
                <a:cs typeface="Times New Roman"/>
              </a:rPr>
              <a:t> </a:t>
            </a:r>
            <a:r>
              <a:rPr sz="2100" spc="55" dirty="0">
                <a:latin typeface="Times New Roman"/>
                <a:cs typeface="Times New Roman"/>
              </a:rPr>
              <a:t>valeur</a:t>
            </a:r>
            <a:r>
              <a:rPr sz="2100" spc="-110" dirty="0">
                <a:latin typeface="Times New Roman"/>
                <a:cs typeface="Times New Roman"/>
              </a:rPr>
              <a:t> </a:t>
            </a:r>
            <a:r>
              <a:rPr sz="2100" spc="125" dirty="0">
                <a:latin typeface="Times New Roman"/>
                <a:cs typeface="Times New Roman"/>
              </a:rPr>
              <a:t>d'un</a:t>
            </a:r>
            <a:r>
              <a:rPr sz="2100" spc="-40" dirty="0">
                <a:latin typeface="Times New Roman"/>
                <a:cs typeface="Times New Roman"/>
              </a:rPr>
              <a:t> </a:t>
            </a:r>
            <a:r>
              <a:rPr sz="2100" spc="70" dirty="0">
                <a:latin typeface="Times New Roman"/>
                <a:cs typeface="Times New Roman"/>
              </a:rPr>
              <a:t>indice</a:t>
            </a:r>
            <a:r>
              <a:rPr sz="2100" spc="-100" dirty="0">
                <a:latin typeface="Times New Roman"/>
                <a:cs typeface="Times New Roman"/>
              </a:rPr>
              <a:t> </a:t>
            </a:r>
            <a:r>
              <a:rPr sz="2100" spc="95" dirty="0">
                <a:latin typeface="Times New Roman"/>
                <a:cs typeface="Times New Roman"/>
              </a:rPr>
              <a:t>doit</a:t>
            </a:r>
            <a:r>
              <a:rPr sz="2100" spc="-90" dirty="0">
                <a:latin typeface="Times New Roman"/>
                <a:cs typeface="Times New Roman"/>
              </a:rPr>
              <a:t> </a:t>
            </a:r>
            <a:r>
              <a:rPr sz="2100" spc="90" dirty="0">
                <a:latin typeface="Times New Roman"/>
                <a:cs typeface="Times New Roman"/>
              </a:rPr>
              <a:t>être</a:t>
            </a:r>
            <a:r>
              <a:rPr sz="2100" spc="-30" dirty="0">
                <a:latin typeface="Times New Roman"/>
                <a:cs typeface="Times New Roman"/>
              </a:rPr>
              <a:t> </a:t>
            </a:r>
            <a:r>
              <a:rPr sz="2100" spc="65" dirty="0">
                <a:latin typeface="Times New Roman"/>
                <a:cs typeface="Times New Roman"/>
              </a:rPr>
              <a:t>inférieure</a:t>
            </a:r>
            <a:r>
              <a:rPr sz="2100" spc="-100" dirty="0">
                <a:latin typeface="Times New Roman"/>
                <a:cs typeface="Times New Roman"/>
              </a:rPr>
              <a:t> </a:t>
            </a:r>
            <a:r>
              <a:rPr sz="2100" spc="110" dirty="0">
                <a:latin typeface="Times New Roman"/>
                <a:cs typeface="Times New Roman"/>
              </a:rPr>
              <a:t>ou</a:t>
            </a:r>
            <a:r>
              <a:rPr sz="2100" spc="-55" dirty="0">
                <a:latin typeface="Times New Roman"/>
                <a:cs typeface="Times New Roman"/>
              </a:rPr>
              <a:t> </a:t>
            </a:r>
            <a:r>
              <a:rPr sz="2100" spc="40" dirty="0">
                <a:latin typeface="Times New Roman"/>
                <a:cs typeface="Times New Roman"/>
              </a:rPr>
              <a:t>égale</a:t>
            </a:r>
            <a:r>
              <a:rPr sz="2100" spc="-80" dirty="0">
                <a:latin typeface="Times New Roman"/>
                <a:cs typeface="Times New Roman"/>
              </a:rPr>
              <a:t> </a:t>
            </a:r>
            <a:r>
              <a:rPr sz="2100" spc="110" dirty="0">
                <a:latin typeface="Times New Roman"/>
                <a:cs typeface="Times New Roman"/>
              </a:rPr>
              <a:t>au</a:t>
            </a:r>
            <a:r>
              <a:rPr sz="2100" spc="-10" dirty="0">
                <a:latin typeface="Times New Roman"/>
                <a:cs typeface="Times New Roman"/>
              </a:rPr>
              <a:t> </a:t>
            </a:r>
            <a:r>
              <a:rPr sz="2100" spc="114" dirty="0">
                <a:latin typeface="Times New Roman"/>
                <a:cs typeface="Times New Roman"/>
              </a:rPr>
              <a:t>nombre</a:t>
            </a:r>
            <a:r>
              <a:rPr sz="2100" spc="-80" dirty="0">
                <a:latin typeface="Times New Roman"/>
                <a:cs typeface="Times New Roman"/>
              </a:rPr>
              <a:t> </a:t>
            </a:r>
            <a:r>
              <a:rPr sz="2100" spc="90" dirty="0">
                <a:latin typeface="Times New Roman"/>
                <a:cs typeface="Times New Roman"/>
              </a:rPr>
              <a:t>d'éléments</a:t>
            </a:r>
            <a:r>
              <a:rPr sz="2100" spc="-70" dirty="0">
                <a:latin typeface="Times New Roman"/>
                <a:cs typeface="Times New Roman"/>
              </a:rPr>
              <a:t> </a:t>
            </a:r>
            <a:r>
              <a:rPr sz="2100" spc="130" dirty="0">
                <a:latin typeface="Times New Roman"/>
                <a:cs typeface="Times New Roman"/>
              </a:rPr>
              <a:t>du</a:t>
            </a:r>
            <a:r>
              <a:rPr sz="2100" spc="-35" dirty="0">
                <a:latin typeface="Times New Roman"/>
                <a:cs typeface="Times New Roman"/>
              </a:rPr>
              <a:t> </a:t>
            </a:r>
            <a:r>
              <a:rPr sz="2100" spc="80" dirty="0">
                <a:latin typeface="Times New Roman"/>
                <a:cs typeface="Times New Roman"/>
              </a:rPr>
              <a:t>tableau.</a:t>
            </a:r>
            <a:r>
              <a:rPr sz="2100" spc="-10" dirty="0">
                <a:latin typeface="Times New Roman"/>
                <a:cs typeface="Times New Roman"/>
              </a:rPr>
              <a:t> </a:t>
            </a:r>
            <a:r>
              <a:rPr sz="2100" spc="65" dirty="0">
                <a:latin typeface="Times New Roman"/>
                <a:cs typeface="Times New Roman"/>
              </a:rPr>
              <a:t>Par  </a:t>
            </a:r>
            <a:r>
              <a:rPr sz="2100" spc="55" dirty="0">
                <a:latin typeface="Times New Roman"/>
                <a:cs typeface="Times New Roman"/>
              </a:rPr>
              <a:t>exemple, </a:t>
            </a:r>
            <a:r>
              <a:rPr sz="2100" spc="10" dirty="0">
                <a:latin typeface="Times New Roman"/>
                <a:cs typeface="Times New Roman"/>
              </a:rPr>
              <a:t>avec </a:t>
            </a:r>
            <a:r>
              <a:rPr sz="2100" spc="35" dirty="0">
                <a:latin typeface="Times New Roman"/>
                <a:cs typeface="Times New Roman"/>
              </a:rPr>
              <a:t>le </a:t>
            </a:r>
            <a:r>
              <a:rPr sz="2100" spc="90" dirty="0">
                <a:latin typeface="Times New Roman"/>
                <a:cs typeface="Times New Roman"/>
              </a:rPr>
              <a:t>tableau </a:t>
            </a:r>
            <a:r>
              <a:rPr sz="2100" spc="-5" dirty="0">
                <a:latin typeface="Times New Roman"/>
                <a:cs typeface="Times New Roman"/>
              </a:rPr>
              <a:t>tab[1 </a:t>
            </a:r>
            <a:r>
              <a:rPr sz="2100" dirty="0">
                <a:latin typeface="Times New Roman"/>
                <a:cs typeface="Times New Roman"/>
              </a:rPr>
              <a:t>.. </a:t>
            </a:r>
            <a:r>
              <a:rPr sz="2100" spc="15" dirty="0">
                <a:latin typeface="Times New Roman"/>
                <a:cs typeface="Times New Roman"/>
              </a:rPr>
              <a:t>20], </a:t>
            </a:r>
            <a:r>
              <a:rPr sz="2100" spc="10" dirty="0">
                <a:latin typeface="Times New Roman"/>
                <a:cs typeface="Times New Roman"/>
              </a:rPr>
              <a:t>il </a:t>
            </a:r>
            <a:r>
              <a:rPr sz="2100" spc="80" dirty="0">
                <a:latin typeface="Times New Roman"/>
                <a:cs typeface="Times New Roman"/>
              </a:rPr>
              <a:t>est </a:t>
            </a:r>
            <a:r>
              <a:rPr sz="2100" spc="65" dirty="0">
                <a:latin typeface="Times New Roman"/>
                <a:cs typeface="Times New Roman"/>
              </a:rPr>
              <a:t>impossible d'écrire </a:t>
            </a:r>
            <a:r>
              <a:rPr sz="2100" spc="80" dirty="0">
                <a:latin typeface="Times New Roman"/>
                <a:cs typeface="Times New Roman"/>
              </a:rPr>
              <a:t>tab[0] </a:t>
            </a:r>
            <a:r>
              <a:rPr sz="2100" spc="114" dirty="0">
                <a:latin typeface="Times New Roman"/>
                <a:cs typeface="Times New Roman"/>
              </a:rPr>
              <a:t>et </a:t>
            </a:r>
            <a:r>
              <a:rPr sz="2100" spc="-5" dirty="0">
                <a:latin typeface="Times New Roman"/>
                <a:cs typeface="Times New Roman"/>
              </a:rPr>
              <a:t>tab[21]. </a:t>
            </a:r>
            <a:r>
              <a:rPr sz="2100" spc="15" dirty="0">
                <a:latin typeface="Times New Roman"/>
                <a:cs typeface="Times New Roman"/>
              </a:rPr>
              <a:t>Ces  </a:t>
            </a:r>
            <a:r>
              <a:rPr sz="2100" spc="55" dirty="0">
                <a:latin typeface="Times New Roman"/>
                <a:cs typeface="Times New Roman"/>
              </a:rPr>
              <a:t>expressions</a:t>
            </a:r>
            <a:r>
              <a:rPr sz="2100" spc="-35" dirty="0">
                <a:latin typeface="Times New Roman"/>
                <a:cs typeface="Times New Roman"/>
              </a:rPr>
              <a:t> </a:t>
            </a:r>
            <a:r>
              <a:rPr sz="2100" spc="85" dirty="0">
                <a:latin typeface="Times New Roman"/>
                <a:cs typeface="Times New Roman"/>
              </a:rPr>
              <a:t>font</a:t>
            </a:r>
            <a:r>
              <a:rPr sz="2100" spc="-95" dirty="0">
                <a:latin typeface="Times New Roman"/>
                <a:cs typeface="Times New Roman"/>
              </a:rPr>
              <a:t> </a:t>
            </a:r>
            <a:r>
              <a:rPr sz="2100" spc="55" dirty="0">
                <a:latin typeface="Times New Roman"/>
                <a:cs typeface="Times New Roman"/>
              </a:rPr>
              <a:t>référence</a:t>
            </a:r>
            <a:r>
              <a:rPr sz="2100" spc="-65" dirty="0">
                <a:latin typeface="Times New Roman"/>
                <a:cs typeface="Times New Roman"/>
              </a:rPr>
              <a:t> </a:t>
            </a:r>
            <a:r>
              <a:rPr sz="2100" spc="75" dirty="0">
                <a:latin typeface="Times New Roman"/>
                <a:cs typeface="Times New Roman"/>
              </a:rPr>
              <a:t>à</a:t>
            </a:r>
            <a:r>
              <a:rPr sz="2100" spc="-105" dirty="0">
                <a:latin typeface="Times New Roman"/>
                <a:cs typeface="Times New Roman"/>
              </a:rPr>
              <a:t> </a:t>
            </a:r>
            <a:r>
              <a:rPr sz="2100" spc="75" dirty="0">
                <a:latin typeface="Times New Roman"/>
                <a:cs typeface="Times New Roman"/>
              </a:rPr>
              <a:t>des</a:t>
            </a:r>
            <a:r>
              <a:rPr sz="2100" spc="-75" dirty="0">
                <a:latin typeface="Times New Roman"/>
                <a:cs typeface="Times New Roman"/>
              </a:rPr>
              <a:t> </a:t>
            </a:r>
            <a:r>
              <a:rPr sz="2100" spc="95" dirty="0">
                <a:latin typeface="Times New Roman"/>
                <a:cs typeface="Times New Roman"/>
              </a:rPr>
              <a:t>éléments</a:t>
            </a:r>
            <a:r>
              <a:rPr sz="2100" spc="-75" dirty="0">
                <a:latin typeface="Times New Roman"/>
                <a:cs typeface="Times New Roman"/>
              </a:rPr>
              <a:t> </a:t>
            </a:r>
            <a:r>
              <a:rPr sz="2100" spc="90" dirty="0">
                <a:latin typeface="Times New Roman"/>
                <a:cs typeface="Times New Roman"/>
              </a:rPr>
              <a:t>qui</a:t>
            </a:r>
            <a:r>
              <a:rPr sz="2100" spc="-30" dirty="0">
                <a:latin typeface="Times New Roman"/>
                <a:cs typeface="Times New Roman"/>
              </a:rPr>
              <a:t> </a:t>
            </a:r>
            <a:r>
              <a:rPr sz="2100" spc="80" dirty="0">
                <a:latin typeface="Times New Roman"/>
                <a:cs typeface="Times New Roman"/>
              </a:rPr>
              <a:t>n'existent</a:t>
            </a:r>
            <a:r>
              <a:rPr sz="2100" spc="-65" dirty="0">
                <a:latin typeface="Times New Roman"/>
                <a:cs typeface="Times New Roman"/>
              </a:rPr>
              <a:t> </a:t>
            </a:r>
            <a:r>
              <a:rPr sz="2100" spc="50" dirty="0">
                <a:latin typeface="Times New Roman"/>
                <a:cs typeface="Times New Roman"/>
              </a:rPr>
              <a:t>pas.</a:t>
            </a:r>
            <a:endParaRPr sz="2100">
              <a:latin typeface="Times New Roman"/>
              <a:cs typeface="Times New Roman"/>
            </a:endParaRPr>
          </a:p>
        </p:txBody>
      </p:sp>
      <p:grpSp>
        <p:nvGrpSpPr>
          <p:cNvPr id="5" name="object 5"/>
          <p:cNvGrpSpPr/>
          <p:nvPr/>
        </p:nvGrpSpPr>
        <p:grpSpPr>
          <a:xfrm>
            <a:off x="8095488" y="2513076"/>
            <a:ext cx="2498090" cy="1146175"/>
            <a:chOff x="8095488" y="2513076"/>
            <a:chExt cx="2498090" cy="1146175"/>
          </a:xfrm>
        </p:grpSpPr>
        <p:sp>
          <p:nvSpPr>
            <p:cNvPr id="6" name="object 6"/>
            <p:cNvSpPr/>
            <p:nvPr/>
          </p:nvSpPr>
          <p:spPr>
            <a:xfrm>
              <a:off x="8100060" y="2517648"/>
              <a:ext cx="2489200" cy="1137285"/>
            </a:xfrm>
            <a:custGeom>
              <a:avLst/>
              <a:gdLst/>
              <a:ahLst/>
              <a:cxnLst/>
              <a:rect l="l" t="t" r="r" b="b"/>
              <a:pathLst>
                <a:path w="2489200" h="1137285">
                  <a:moveTo>
                    <a:pt x="2488691" y="1136904"/>
                  </a:moveTo>
                  <a:lnTo>
                    <a:pt x="341375" y="1136904"/>
                  </a:lnTo>
                  <a:lnTo>
                    <a:pt x="341375" y="947928"/>
                  </a:lnTo>
                  <a:lnTo>
                    <a:pt x="0" y="858012"/>
                  </a:lnTo>
                  <a:lnTo>
                    <a:pt x="341375" y="662940"/>
                  </a:lnTo>
                  <a:lnTo>
                    <a:pt x="341375" y="0"/>
                  </a:lnTo>
                  <a:lnTo>
                    <a:pt x="2488691" y="0"/>
                  </a:lnTo>
                  <a:lnTo>
                    <a:pt x="2488691" y="1136904"/>
                  </a:lnTo>
                  <a:close/>
                </a:path>
              </a:pathLst>
            </a:custGeom>
            <a:solidFill>
              <a:srgbClr val="FFFFCC"/>
            </a:solidFill>
          </p:spPr>
          <p:txBody>
            <a:bodyPr wrap="square" lIns="0" tIns="0" rIns="0" bIns="0" rtlCol="0"/>
            <a:lstStyle/>
            <a:p>
              <a:endParaRPr/>
            </a:p>
          </p:txBody>
        </p:sp>
        <p:sp>
          <p:nvSpPr>
            <p:cNvPr id="7" name="object 7"/>
            <p:cNvSpPr/>
            <p:nvPr/>
          </p:nvSpPr>
          <p:spPr>
            <a:xfrm>
              <a:off x="8100060" y="2517648"/>
              <a:ext cx="2489200" cy="1137285"/>
            </a:xfrm>
            <a:custGeom>
              <a:avLst/>
              <a:gdLst/>
              <a:ahLst/>
              <a:cxnLst/>
              <a:rect l="l" t="t" r="r" b="b"/>
              <a:pathLst>
                <a:path w="2489200" h="1137285">
                  <a:moveTo>
                    <a:pt x="341375" y="0"/>
                  </a:moveTo>
                  <a:lnTo>
                    <a:pt x="699516" y="0"/>
                  </a:lnTo>
                  <a:lnTo>
                    <a:pt x="1235964" y="0"/>
                  </a:lnTo>
                  <a:lnTo>
                    <a:pt x="2488691" y="0"/>
                  </a:lnTo>
                  <a:lnTo>
                    <a:pt x="2488691" y="662940"/>
                  </a:lnTo>
                  <a:lnTo>
                    <a:pt x="2488691" y="947928"/>
                  </a:lnTo>
                  <a:lnTo>
                    <a:pt x="2488691" y="1136904"/>
                  </a:lnTo>
                  <a:lnTo>
                    <a:pt x="1235964" y="1136904"/>
                  </a:lnTo>
                  <a:lnTo>
                    <a:pt x="699516" y="1136904"/>
                  </a:lnTo>
                  <a:lnTo>
                    <a:pt x="341375" y="1136904"/>
                  </a:lnTo>
                  <a:lnTo>
                    <a:pt x="341375" y="947928"/>
                  </a:lnTo>
                  <a:lnTo>
                    <a:pt x="0" y="858012"/>
                  </a:lnTo>
                  <a:lnTo>
                    <a:pt x="341375" y="662940"/>
                  </a:lnTo>
                  <a:lnTo>
                    <a:pt x="341375" y="0"/>
                  </a:lnTo>
                  <a:close/>
                </a:path>
              </a:pathLst>
            </a:custGeom>
            <a:ln w="9144">
              <a:solidFill>
                <a:srgbClr val="000000"/>
              </a:solidFill>
            </a:ln>
          </p:spPr>
          <p:txBody>
            <a:bodyPr wrap="square" lIns="0" tIns="0" rIns="0" bIns="0" rtlCol="0"/>
            <a:lstStyle/>
            <a:p>
              <a:endParaRPr/>
            </a:p>
          </p:txBody>
        </p:sp>
      </p:grpSp>
      <p:sp>
        <p:nvSpPr>
          <p:cNvPr id="8" name="object 8"/>
          <p:cNvSpPr txBox="1"/>
          <p:nvPr/>
        </p:nvSpPr>
        <p:spPr>
          <a:xfrm>
            <a:off x="171697" y="1265972"/>
            <a:ext cx="10333990" cy="1685925"/>
          </a:xfrm>
          <a:prstGeom prst="rect">
            <a:avLst/>
          </a:prstGeom>
        </p:spPr>
        <p:txBody>
          <a:bodyPr vert="horz" wrap="square" lIns="0" tIns="12700" rIns="0" bIns="0" rtlCol="0">
            <a:spAutoFit/>
          </a:bodyPr>
          <a:lstStyle/>
          <a:p>
            <a:pPr marL="844550">
              <a:lnSpc>
                <a:spcPct val="100000"/>
              </a:lnSpc>
              <a:spcBef>
                <a:spcPts val="100"/>
              </a:spcBef>
            </a:pPr>
            <a:r>
              <a:rPr sz="2100" u="heavy" spc="-25" dirty="0">
                <a:uFill>
                  <a:solidFill>
                    <a:srgbClr val="000000"/>
                  </a:solidFill>
                </a:uFill>
                <a:latin typeface="Times New Roman"/>
                <a:cs typeface="Times New Roman"/>
              </a:rPr>
              <a:t> </a:t>
            </a:r>
            <a:r>
              <a:rPr sz="2100" b="1" u="heavy" spc="110" dirty="0">
                <a:uFill>
                  <a:solidFill>
                    <a:srgbClr val="000000"/>
                  </a:solidFill>
                </a:uFill>
                <a:latin typeface="Times New Roman"/>
                <a:cs typeface="Times New Roman"/>
              </a:rPr>
              <a:t>Déclaration</a:t>
            </a:r>
            <a:endParaRPr sz="2100">
              <a:latin typeface="Times New Roman"/>
              <a:cs typeface="Times New Roman"/>
            </a:endParaRPr>
          </a:p>
          <a:p>
            <a:pPr>
              <a:lnSpc>
                <a:spcPct val="100000"/>
              </a:lnSpc>
            </a:pPr>
            <a:endParaRPr sz="2200">
              <a:latin typeface="Times New Roman"/>
              <a:cs typeface="Times New Roman"/>
            </a:endParaRPr>
          </a:p>
          <a:p>
            <a:pPr marL="12700" marR="5080">
              <a:lnSpc>
                <a:spcPct val="100000"/>
              </a:lnSpc>
            </a:pPr>
            <a:r>
              <a:rPr sz="2100" spc="-5" dirty="0">
                <a:latin typeface="Times New Roman"/>
                <a:cs typeface="Times New Roman"/>
              </a:rPr>
              <a:t>La</a:t>
            </a:r>
            <a:r>
              <a:rPr sz="2100" spc="-80" dirty="0">
                <a:latin typeface="Times New Roman"/>
                <a:cs typeface="Times New Roman"/>
              </a:rPr>
              <a:t> </a:t>
            </a:r>
            <a:r>
              <a:rPr sz="2100" spc="75" dirty="0">
                <a:latin typeface="Times New Roman"/>
                <a:cs typeface="Times New Roman"/>
              </a:rPr>
              <a:t>déclaration</a:t>
            </a:r>
            <a:r>
              <a:rPr sz="2100" spc="-40" dirty="0">
                <a:latin typeface="Times New Roman"/>
                <a:cs typeface="Times New Roman"/>
              </a:rPr>
              <a:t> </a:t>
            </a:r>
            <a:r>
              <a:rPr sz="2100" spc="125" dirty="0">
                <a:latin typeface="Times New Roman"/>
                <a:cs typeface="Times New Roman"/>
              </a:rPr>
              <a:t>d'un</a:t>
            </a:r>
            <a:r>
              <a:rPr sz="2100" spc="-65" dirty="0">
                <a:latin typeface="Times New Roman"/>
                <a:cs typeface="Times New Roman"/>
              </a:rPr>
              <a:t> </a:t>
            </a:r>
            <a:r>
              <a:rPr sz="2100" spc="95" dirty="0">
                <a:latin typeface="Times New Roman"/>
                <a:cs typeface="Times New Roman"/>
              </a:rPr>
              <a:t>tableau</a:t>
            </a:r>
            <a:r>
              <a:rPr sz="2100" spc="-35" dirty="0">
                <a:latin typeface="Times New Roman"/>
                <a:cs typeface="Times New Roman"/>
              </a:rPr>
              <a:t> </a:t>
            </a:r>
            <a:r>
              <a:rPr sz="2100" spc="114" dirty="0">
                <a:latin typeface="Times New Roman"/>
                <a:cs typeface="Times New Roman"/>
              </a:rPr>
              <a:t>permet</a:t>
            </a:r>
            <a:r>
              <a:rPr sz="2100" spc="-110" dirty="0">
                <a:latin typeface="Times New Roman"/>
                <a:cs typeface="Times New Roman"/>
              </a:rPr>
              <a:t> </a:t>
            </a:r>
            <a:r>
              <a:rPr sz="2100" spc="60" dirty="0">
                <a:latin typeface="Times New Roman"/>
                <a:cs typeface="Times New Roman"/>
              </a:rPr>
              <a:t>d'associer</a:t>
            </a:r>
            <a:r>
              <a:rPr sz="2100" spc="-105" dirty="0">
                <a:latin typeface="Times New Roman"/>
                <a:cs typeface="Times New Roman"/>
              </a:rPr>
              <a:t> </a:t>
            </a:r>
            <a:r>
              <a:rPr sz="2100" spc="75" dirty="0">
                <a:latin typeface="Times New Roman"/>
                <a:cs typeface="Times New Roman"/>
              </a:rPr>
              <a:t>à</a:t>
            </a:r>
            <a:r>
              <a:rPr sz="2100" spc="-80" dirty="0">
                <a:latin typeface="Times New Roman"/>
                <a:cs typeface="Times New Roman"/>
              </a:rPr>
              <a:t> </a:t>
            </a:r>
            <a:r>
              <a:rPr sz="2100" spc="155" dirty="0">
                <a:latin typeface="Times New Roman"/>
                <a:cs typeface="Times New Roman"/>
              </a:rPr>
              <a:t>un</a:t>
            </a:r>
            <a:r>
              <a:rPr sz="2100" spc="-20" dirty="0">
                <a:latin typeface="Times New Roman"/>
                <a:cs typeface="Times New Roman"/>
              </a:rPr>
              <a:t> </a:t>
            </a:r>
            <a:r>
              <a:rPr sz="2100" spc="150" dirty="0">
                <a:latin typeface="Times New Roman"/>
                <a:cs typeface="Times New Roman"/>
              </a:rPr>
              <a:t>nom</a:t>
            </a:r>
            <a:r>
              <a:rPr sz="2100" spc="-50" dirty="0">
                <a:latin typeface="Times New Roman"/>
                <a:cs typeface="Times New Roman"/>
              </a:rPr>
              <a:t> </a:t>
            </a:r>
            <a:r>
              <a:rPr sz="2100" spc="125" dirty="0">
                <a:latin typeface="Times New Roman"/>
                <a:cs typeface="Times New Roman"/>
              </a:rPr>
              <a:t>une</a:t>
            </a:r>
            <a:r>
              <a:rPr sz="2100" spc="-75" dirty="0">
                <a:latin typeface="Times New Roman"/>
                <a:cs typeface="Times New Roman"/>
              </a:rPr>
              <a:t> </a:t>
            </a:r>
            <a:r>
              <a:rPr sz="2100" spc="95" dirty="0">
                <a:latin typeface="Times New Roman"/>
                <a:cs typeface="Times New Roman"/>
              </a:rPr>
              <a:t>zone</a:t>
            </a:r>
            <a:r>
              <a:rPr sz="2100" spc="-30" dirty="0">
                <a:latin typeface="Times New Roman"/>
                <a:cs typeface="Times New Roman"/>
              </a:rPr>
              <a:t> </a:t>
            </a:r>
            <a:r>
              <a:rPr sz="2100" spc="95" dirty="0">
                <a:latin typeface="Times New Roman"/>
                <a:cs typeface="Times New Roman"/>
              </a:rPr>
              <a:t>mémoire</a:t>
            </a:r>
            <a:r>
              <a:rPr sz="2100" spc="-100" dirty="0">
                <a:latin typeface="Times New Roman"/>
                <a:cs typeface="Times New Roman"/>
              </a:rPr>
              <a:t> </a:t>
            </a:r>
            <a:r>
              <a:rPr sz="2100" spc="80" dirty="0">
                <a:latin typeface="Times New Roman"/>
                <a:cs typeface="Times New Roman"/>
              </a:rPr>
              <a:t>composée</a:t>
            </a:r>
            <a:r>
              <a:rPr sz="2100" spc="-100" dirty="0">
                <a:latin typeface="Times New Roman"/>
                <a:cs typeface="Times New Roman"/>
              </a:rPr>
              <a:t> </a:t>
            </a:r>
            <a:r>
              <a:rPr sz="2100" spc="125" dirty="0">
                <a:latin typeface="Times New Roman"/>
                <a:cs typeface="Times New Roman"/>
              </a:rPr>
              <a:t>d'un  </a:t>
            </a:r>
            <a:r>
              <a:rPr sz="2100" spc="85" dirty="0">
                <a:latin typeface="Times New Roman"/>
                <a:cs typeface="Times New Roman"/>
              </a:rPr>
              <a:t>certain</a:t>
            </a:r>
            <a:r>
              <a:rPr sz="2100" spc="-35" dirty="0">
                <a:latin typeface="Times New Roman"/>
                <a:cs typeface="Times New Roman"/>
              </a:rPr>
              <a:t> </a:t>
            </a:r>
            <a:r>
              <a:rPr sz="2100" spc="105" dirty="0">
                <a:latin typeface="Times New Roman"/>
                <a:cs typeface="Times New Roman"/>
              </a:rPr>
              <a:t>nombres</a:t>
            </a:r>
            <a:r>
              <a:rPr sz="2100" spc="-95" dirty="0">
                <a:latin typeface="Times New Roman"/>
                <a:cs typeface="Times New Roman"/>
              </a:rPr>
              <a:t> </a:t>
            </a:r>
            <a:r>
              <a:rPr sz="2100" spc="110" dirty="0">
                <a:latin typeface="Times New Roman"/>
                <a:cs typeface="Times New Roman"/>
              </a:rPr>
              <a:t>de</a:t>
            </a:r>
            <a:r>
              <a:rPr sz="2100" spc="-105" dirty="0">
                <a:latin typeface="Times New Roman"/>
                <a:cs typeface="Times New Roman"/>
              </a:rPr>
              <a:t> </a:t>
            </a:r>
            <a:r>
              <a:rPr sz="2100" spc="50" dirty="0">
                <a:latin typeface="Times New Roman"/>
                <a:cs typeface="Times New Roman"/>
              </a:rPr>
              <a:t>cases</a:t>
            </a:r>
            <a:r>
              <a:rPr sz="2100" spc="-35" dirty="0">
                <a:latin typeface="Times New Roman"/>
                <a:cs typeface="Times New Roman"/>
              </a:rPr>
              <a:t> </a:t>
            </a:r>
            <a:r>
              <a:rPr sz="2100" spc="85" dirty="0">
                <a:latin typeface="Times New Roman"/>
                <a:cs typeface="Times New Roman"/>
              </a:rPr>
              <a:t>mémoires</a:t>
            </a:r>
            <a:r>
              <a:rPr sz="2100" spc="-75"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130" dirty="0">
                <a:latin typeface="Times New Roman"/>
                <a:cs typeface="Times New Roman"/>
              </a:rPr>
              <a:t>même</a:t>
            </a:r>
            <a:r>
              <a:rPr sz="2100" spc="-85" dirty="0">
                <a:latin typeface="Times New Roman"/>
                <a:cs typeface="Times New Roman"/>
              </a:rPr>
              <a:t> </a:t>
            </a:r>
            <a:r>
              <a:rPr sz="2100" spc="60" dirty="0">
                <a:latin typeface="Times New Roman"/>
                <a:cs typeface="Times New Roman"/>
              </a:rPr>
              <a:t>type.</a:t>
            </a:r>
            <a:endParaRPr sz="2100">
              <a:latin typeface="Times New Roman"/>
              <a:cs typeface="Times New Roman"/>
            </a:endParaRPr>
          </a:p>
          <a:p>
            <a:pPr marL="8732520">
              <a:lnSpc>
                <a:spcPct val="100000"/>
              </a:lnSpc>
              <a:spcBef>
                <a:spcPts val="880"/>
              </a:spcBef>
            </a:pPr>
            <a:r>
              <a:rPr sz="1750" spc="60" dirty="0">
                <a:latin typeface="Times New Roman"/>
                <a:cs typeface="Times New Roman"/>
              </a:rPr>
              <a:t>Entier </a:t>
            </a:r>
            <a:r>
              <a:rPr sz="1750" spc="-40" dirty="0">
                <a:latin typeface="Times New Roman"/>
                <a:cs typeface="Times New Roman"/>
              </a:rPr>
              <a:t>; </a:t>
            </a:r>
            <a:r>
              <a:rPr sz="1750" spc="45" dirty="0">
                <a:latin typeface="Times New Roman"/>
                <a:cs typeface="Times New Roman"/>
              </a:rPr>
              <a:t>réel</a:t>
            </a:r>
            <a:r>
              <a:rPr sz="1750" spc="-130" dirty="0">
                <a:latin typeface="Times New Roman"/>
                <a:cs typeface="Times New Roman"/>
              </a:rPr>
              <a:t> </a:t>
            </a:r>
            <a:r>
              <a:rPr sz="1750" spc="-40" dirty="0">
                <a:latin typeface="Times New Roman"/>
                <a:cs typeface="Times New Roman"/>
              </a:rPr>
              <a:t>;</a:t>
            </a:r>
            <a:endParaRPr sz="1750">
              <a:latin typeface="Times New Roman"/>
              <a:cs typeface="Times New Roman"/>
            </a:endParaRPr>
          </a:p>
        </p:txBody>
      </p:sp>
      <p:sp>
        <p:nvSpPr>
          <p:cNvPr id="9" name="object 9"/>
          <p:cNvSpPr txBox="1"/>
          <p:nvPr/>
        </p:nvSpPr>
        <p:spPr>
          <a:xfrm>
            <a:off x="8547599" y="2925588"/>
            <a:ext cx="1933575" cy="559435"/>
          </a:xfrm>
          <a:prstGeom prst="rect">
            <a:avLst/>
          </a:prstGeom>
        </p:spPr>
        <p:txBody>
          <a:bodyPr vert="horz" wrap="square" lIns="0" tIns="12700" rIns="0" bIns="0" rtlCol="0">
            <a:spAutoFit/>
          </a:bodyPr>
          <a:lstStyle/>
          <a:p>
            <a:pPr marL="377825" marR="5080" indent="-365760">
              <a:lnSpc>
                <a:spcPct val="100000"/>
              </a:lnSpc>
              <a:spcBef>
                <a:spcPts val="100"/>
              </a:spcBef>
            </a:pPr>
            <a:r>
              <a:rPr sz="1750" spc="70" dirty="0">
                <a:latin typeface="Times New Roman"/>
                <a:cs typeface="Times New Roman"/>
              </a:rPr>
              <a:t>booléan </a:t>
            </a:r>
            <a:r>
              <a:rPr sz="1750" spc="-40" dirty="0">
                <a:latin typeface="Times New Roman"/>
                <a:cs typeface="Times New Roman"/>
              </a:rPr>
              <a:t>; </a:t>
            </a:r>
            <a:r>
              <a:rPr sz="1750" spc="60" dirty="0">
                <a:latin typeface="Times New Roman"/>
                <a:cs typeface="Times New Roman"/>
              </a:rPr>
              <a:t>caractère</a:t>
            </a:r>
            <a:r>
              <a:rPr sz="1750" spc="-225" dirty="0">
                <a:latin typeface="Times New Roman"/>
                <a:cs typeface="Times New Roman"/>
              </a:rPr>
              <a:t> </a:t>
            </a:r>
            <a:r>
              <a:rPr sz="1750" spc="-40" dirty="0">
                <a:latin typeface="Times New Roman"/>
                <a:cs typeface="Times New Roman"/>
              </a:rPr>
              <a:t>;  </a:t>
            </a:r>
            <a:r>
              <a:rPr sz="1750" spc="70" dirty="0">
                <a:latin typeface="Times New Roman"/>
                <a:cs typeface="Times New Roman"/>
              </a:rPr>
              <a:t>chaine </a:t>
            </a:r>
            <a:r>
              <a:rPr sz="1750" spc="65" dirty="0">
                <a:latin typeface="Times New Roman"/>
                <a:cs typeface="Times New Roman"/>
              </a:rPr>
              <a:t>etc</a:t>
            </a:r>
            <a:r>
              <a:rPr sz="1750" spc="-200" dirty="0">
                <a:latin typeface="Times New Roman"/>
                <a:cs typeface="Times New Roman"/>
              </a:rPr>
              <a:t> </a:t>
            </a:r>
            <a:r>
              <a:rPr sz="1750" spc="-490" dirty="0">
                <a:latin typeface="Times New Roman"/>
                <a:cs typeface="Times New Roman"/>
              </a:rPr>
              <a:t>…</a:t>
            </a:r>
            <a:endParaRPr sz="1750">
              <a:latin typeface="Times New Roman"/>
              <a:cs typeface="Times New Roman"/>
            </a:endParaRPr>
          </a:p>
        </p:txBody>
      </p:sp>
      <p:grpSp>
        <p:nvGrpSpPr>
          <p:cNvPr id="10" name="object 10"/>
          <p:cNvGrpSpPr/>
          <p:nvPr/>
        </p:nvGrpSpPr>
        <p:grpSpPr>
          <a:xfrm>
            <a:off x="5045964" y="4092433"/>
            <a:ext cx="3441700" cy="953135"/>
            <a:chOff x="5045964" y="4092433"/>
            <a:chExt cx="3441700" cy="953135"/>
          </a:xfrm>
        </p:grpSpPr>
        <p:sp>
          <p:nvSpPr>
            <p:cNvPr id="11" name="object 11"/>
            <p:cNvSpPr/>
            <p:nvPr/>
          </p:nvSpPr>
          <p:spPr>
            <a:xfrm>
              <a:off x="5050536" y="4097005"/>
              <a:ext cx="3432175" cy="944244"/>
            </a:xfrm>
            <a:custGeom>
              <a:avLst/>
              <a:gdLst/>
              <a:ahLst/>
              <a:cxnLst/>
              <a:rect l="l" t="t" r="r" b="b"/>
              <a:pathLst>
                <a:path w="3432175" h="944245">
                  <a:moveTo>
                    <a:pt x="2108590" y="943563"/>
                  </a:moveTo>
                  <a:lnTo>
                    <a:pt x="2055105" y="943655"/>
                  </a:lnTo>
                  <a:lnTo>
                    <a:pt x="2001627" y="943018"/>
                  </a:lnTo>
                  <a:lnTo>
                    <a:pt x="1948222" y="941651"/>
                  </a:lnTo>
                  <a:lnTo>
                    <a:pt x="1894959" y="939552"/>
                  </a:lnTo>
                  <a:lnTo>
                    <a:pt x="1841902" y="936720"/>
                  </a:lnTo>
                  <a:lnTo>
                    <a:pt x="1789119" y="933154"/>
                  </a:lnTo>
                  <a:lnTo>
                    <a:pt x="1736677" y="928852"/>
                  </a:lnTo>
                  <a:lnTo>
                    <a:pt x="1684642" y="923814"/>
                  </a:lnTo>
                  <a:lnTo>
                    <a:pt x="1633082" y="918038"/>
                  </a:lnTo>
                  <a:lnTo>
                    <a:pt x="1582062" y="911522"/>
                  </a:lnTo>
                  <a:lnTo>
                    <a:pt x="1531650" y="904266"/>
                  </a:lnTo>
                  <a:lnTo>
                    <a:pt x="1481912" y="896269"/>
                  </a:lnTo>
                  <a:lnTo>
                    <a:pt x="1432916" y="887529"/>
                  </a:lnTo>
                  <a:lnTo>
                    <a:pt x="1384728" y="878044"/>
                  </a:lnTo>
                  <a:lnTo>
                    <a:pt x="1337414" y="867815"/>
                  </a:lnTo>
                  <a:lnTo>
                    <a:pt x="1291041" y="856838"/>
                  </a:lnTo>
                  <a:lnTo>
                    <a:pt x="1245677" y="845115"/>
                  </a:lnTo>
                  <a:lnTo>
                    <a:pt x="1201387" y="832642"/>
                  </a:lnTo>
                  <a:lnTo>
                    <a:pt x="1158239" y="819418"/>
                  </a:lnTo>
                  <a:lnTo>
                    <a:pt x="1095977" y="798371"/>
                  </a:lnTo>
                  <a:lnTo>
                    <a:pt x="1038206" y="776191"/>
                  </a:lnTo>
                  <a:lnTo>
                    <a:pt x="984989" y="752964"/>
                  </a:lnTo>
                  <a:lnTo>
                    <a:pt x="936384" y="728773"/>
                  </a:lnTo>
                  <a:lnTo>
                    <a:pt x="892452" y="703702"/>
                  </a:lnTo>
                  <a:lnTo>
                    <a:pt x="853252" y="677835"/>
                  </a:lnTo>
                  <a:lnTo>
                    <a:pt x="818845" y="651256"/>
                  </a:lnTo>
                  <a:lnTo>
                    <a:pt x="789291" y="624049"/>
                  </a:lnTo>
                  <a:lnTo>
                    <a:pt x="744980" y="568088"/>
                  </a:lnTo>
                  <a:lnTo>
                    <a:pt x="720799" y="510623"/>
                  </a:lnTo>
                  <a:lnTo>
                    <a:pt x="716408" y="481537"/>
                  </a:lnTo>
                  <a:lnTo>
                    <a:pt x="717229" y="452326"/>
                  </a:lnTo>
                  <a:lnTo>
                    <a:pt x="734749" y="393870"/>
                  </a:lnTo>
                  <a:lnTo>
                    <a:pt x="773840" y="335925"/>
                  </a:lnTo>
                  <a:lnTo>
                    <a:pt x="801624" y="307354"/>
                  </a:lnTo>
                  <a:lnTo>
                    <a:pt x="0" y="31510"/>
                  </a:lnTo>
                  <a:lnTo>
                    <a:pt x="1071372" y="153430"/>
                  </a:lnTo>
                  <a:lnTo>
                    <a:pt x="1110978" y="139011"/>
                  </a:lnTo>
                  <a:lnTo>
                    <a:pt x="1151913" y="125296"/>
                  </a:lnTo>
                  <a:lnTo>
                    <a:pt x="1194109" y="112287"/>
                  </a:lnTo>
                  <a:lnTo>
                    <a:pt x="1237500" y="99985"/>
                  </a:lnTo>
                  <a:lnTo>
                    <a:pt x="1282018" y="88390"/>
                  </a:lnTo>
                  <a:lnTo>
                    <a:pt x="1327598" y="77504"/>
                  </a:lnTo>
                  <a:lnTo>
                    <a:pt x="1374171" y="67327"/>
                  </a:lnTo>
                  <a:lnTo>
                    <a:pt x="1421673" y="57862"/>
                  </a:lnTo>
                  <a:lnTo>
                    <a:pt x="1470035" y="49109"/>
                  </a:lnTo>
                  <a:lnTo>
                    <a:pt x="1519190" y="41069"/>
                  </a:lnTo>
                  <a:lnTo>
                    <a:pt x="1569074" y="33743"/>
                  </a:lnTo>
                  <a:lnTo>
                    <a:pt x="1619617" y="27132"/>
                  </a:lnTo>
                  <a:lnTo>
                    <a:pt x="1670755" y="21237"/>
                  </a:lnTo>
                  <a:lnTo>
                    <a:pt x="1722420" y="16060"/>
                  </a:lnTo>
                  <a:lnTo>
                    <a:pt x="1774545" y="11602"/>
                  </a:lnTo>
                  <a:lnTo>
                    <a:pt x="1827063" y="7863"/>
                  </a:lnTo>
                  <a:lnTo>
                    <a:pt x="1879908" y="4845"/>
                  </a:lnTo>
                  <a:lnTo>
                    <a:pt x="1933013" y="2548"/>
                  </a:lnTo>
                  <a:lnTo>
                    <a:pt x="1986312" y="974"/>
                  </a:lnTo>
                  <a:lnTo>
                    <a:pt x="2039737" y="124"/>
                  </a:lnTo>
                  <a:lnTo>
                    <a:pt x="2093222" y="0"/>
                  </a:lnTo>
                  <a:lnTo>
                    <a:pt x="2146700" y="601"/>
                  </a:lnTo>
                  <a:lnTo>
                    <a:pt x="2200105" y="1929"/>
                  </a:lnTo>
                  <a:lnTo>
                    <a:pt x="2253368" y="3985"/>
                  </a:lnTo>
                  <a:lnTo>
                    <a:pt x="2306425" y="6771"/>
                  </a:lnTo>
                  <a:lnTo>
                    <a:pt x="2359208" y="10287"/>
                  </a:lnTo>
                  <a:lnTo>
                    <a:pt x="2411650" y="14535"/>
                  </a:lnTo>
                  <a:lnTo>
                    <a:pt x="2463685" y="19515"/>
                  </a:lnTo>
                  <a:lnTo>
                    <a:pt x="2515245" y="25228"/>
                  </a:lnTo>
                  <a:lnTo>
                    <a:pt x="2566265" y="31677"/>
                  </a:lnTo>
                  <a:lnTo>
                    <a:pt x="2616677" y="38861"/>
                  </a:lnTo>
                  <a:lnTo>
                    <a:pt x="2666415" y="46782"/>
                  </a:lnTo>
                  <a:lnTo>
                    <a:pt x="2715411" y="55441"/>
                  </a:lnTo>
                  <a:lnTo>
                    <a:pt x="2763599" y="64838"/>
                  </a:lnTo>
                  <a:lnTo>
                    <a:pt x="2810913" y="74976"/>
                  </a:lnTo>
                  <a:lnTo>
                    <a:pt x="2857286" y="85855"/>
                  </a:lnTo>
                  <a:lnTo>
                    <a:pt x="2902650" y="97477"/>
                  </a:lnTo>
                  <a:lnTo>
                    <a:pt x="2946940" y="109841"/>
                  </a:lnTo>
                  <a:lnTo>
                    <a:pt x="2990088" y="122950"/>
                  </a:lnTo>
                  <a:lnTo>
                    <a:pt x="3047393" y="142348"/>
                  </a:lnTo>
                  <a:lnTo>
                    <a:pt x="3100760" y="162615"/>
                  </a:lnTo>
                  <a:lnTo>
                    <a:pt x="3150179" y="183691"/>
                  </a:lnTo>
                  <a:lnTo>
                    <a:pt x="3195641" y="205513"/>
                  </a:lnTo>
                  <a:lnTo>
                    <a:pt x="3237137" y="228018"/>
                  </a:lnTo>
                  <a:lnTo>
                    <a:pt x="3274660" y="251143"/>
                  </a:lnTo>
                  <a:lnTo>
                    <a:pt x="3308199" y="274826"/>
                  </a:lnTo>
                  <a:lnTo>
                    <a:pt x="3337746" y="299006"/>
                  </a:lnTo>
                  <a:lnTo>
                    <a:pt x="3384831" y="348601"/>
                  </a:lnTo>
                  <a:lnTo>
                    <a:pt x="3415843" y="399430"/>
                  </a:lnTo>
                  <a:lnTo>
                    <a:pt x="3430714" y="450991"/>
                  </a:lnTo>
                  <a:lnTo>
                    <a:pt x="3432074" y="476891"/>
                  </a:lnTo>
                  <a:lnTo>
                    <a:pt x="3429373" y="502786"/>
                  </a:lnTo>
                  <a:lnTo>
                    <a:pt x="3411750" y="554314"/>
                  </a:lnTo>
                  <a:lnTo>
                    <a:pt x="3377774" y="605076"/>
                  </a:lnTo>
                  <a:lnTo>
                    <a:pt x="3327377" y="654572"/>
                  </a:lnTo>
                  <a:lnTo>
                    <a:pt x="3295999" y="678689"/>
                  </a:lnTo>
                  <a:lnTo>
                    <a:pt x="3260489" y="702301"/>
                  </a:lnTo>
                  <a:lnTo>
                    <a:pt x="3220838" y="725348"/>
                  </a:lnTo>
                  <a:lnTo>
                    <a:pt x="3177038" y="747765"/>
                  </a:lnTo>
                  <a:lnTo>
                    <a:pt x="3129080" y="769490"/>
                  </a:lnTo>
                  <a:lnTo>
                    <a:pt x="3076956" y="790462"/>
                  </a:lnTo>
                  <a:lnTo>
                    <a:pt x="3037349" y="804881"/>
                  </a:lnTo>
                  <a:lnTo>
                    <a:pt x="2996414" y="818596"/>
                  </a:lnTo>
                  <a:lnTo>
                    <a:pt x="2954218" y="831605"/>
                  </a:lnTo>
                  <a:lnTo>
                    <a:pt x="2910827" y="843906"/>
                  </a:lnTo>
                  <a:lnTo>
                    <a:pt x="2866309" y="855500"/>
                  </a:lnTo>
                  <a:lnTo>
                    <a:pt x="2820729" y="866383"/>
                  </a:lnTo>
                  <a:lnTo>
                    <a:pt x="2774156" y="876556"/>
                  </a:lnTo>
                  <a:lnTo>
                    <a:pt x="2726654" y="886017"/>
                  </a:lnTo>
                  <a:lnTo>
                    <a:pt x="2678292" y="894765"/>
                  </a:lnTo>
                  <a:lnTo>
                    <a:pt x="2629137" y="902798"/>
                  </a:lnTo>
                  <a:lnTo>
                    <a:pt x="2579253" y="910116"/>
                  </a:lnTo>
                  <a:lnTo>
                    <a:pt x="2528710" y="916716"/>
                  </a:lnTo>
                  <a:lnTo>
                    <a:pt x="2477572" y="922599"/>
                  </a:lnTo>
                  <a:lnTo>
                    <a:pt x="2425907" y="927762"/>
                  </a:lnTo>
                  <a:lnTo>
                    <a:pt x="2373782" y="932204"/>
                  </a:lnTo>
                  <a:lnTo>
                    <a:pt x="2321264" y="935924"/>
                  </a:lnTo>
                  <a:lnTo>
                    <a:pt x="2268419" y="938922"/>
                  </a:lnTo>
                  <a:lnTo>
                    <a:pt x="2215314" y="941195"/>
                  </a:lnTo>
                  <a:lnTo>
                    <a:pt x="2162015" y="942742"/>
                  </a:lnTo>
                  <a:lnTo>
                    <a:pt x="2108590" y="943563"/>
                  </a:lnTo>
                  <a:close/>
                </a:path>
              </a:pathLst>
            </a:custGeom>
            <a:solidFill>
              <a:srgbClr val="89BF1C"/>
            </a:solidFill>
          </p:spPr>
          <p:txBody>
            <a:bodyPr wrap="square" lIns="0" tIns="0" rIns="0" bIns="0" rtlCol="0"/>
            <a:lstStyle/>
            <a:p>
              <a:endParaRPr/>
            </a:p>
          </p:txBody>
        </p:sp>
        <p:sp>
          <p:nvSpPr>
            <p:cNvPr id="12" name="object 12"/>
            <p:cNvSpPr/>
            <p:nvPr/>
          </p:nvSpPr>
          <p:spPr>
            <a:xfrm>
              <a:off x="5050536" y="4097005"/>
              <a:ext cx="3432175" cy="944244"/>
            </a:xfrm>
            <a:custGeom>
              <a:avLst/>
              <a:gdLst/>
              <a:ahLst/>
              <a:cxnLst/>
              <a:rect l="l" t="t" r="r" b="b"/>
              <a:pathLst>
                <a:path w="3432175" h="944245">
                  <a:moveTo>
                    <a:pt x="0" y="31510"/>
                  </a:moveTo>
                  <a:lnTo>
                    <a:pt x="1071372" y="153430"/>
                  </a:lnTo>
                  <a:lnTo>
                    <a:pt x="1110978" y="139011"/>
                  </a:lnTo>
                  <a:lnTo>
                    <a:pt x="1151913" y="125296"/>
                  </a:lnTo>
                  <a:lnTo>
                    <a:pt x="1194109" y="112287"/>
                  </a:lnTo>
                  <a:lnTo>
                    <a:pt x="1237500" y="99985"/>
                  </a:lnTo>
                  <a:lnTo>
                    <a:pt x="1282018" y="88390"/>
                  </a:lnTo>
                  <a:lnTo>
                    <a:pt x="1327598" y="77504"/>
                  </a:lnTo>
                  <a:lnTo>
                    <a:pt x="1374171" y="67327"/>
                  </a:lnTo>
                  <a:lnTo>
                    <a:pt x="1421673" y="57862"/>
                  </a:lnTo>
                  <a:lnTo>
                    <a:pt x="1470035" y="49109"/>
                  </a:lnTo>
                  <a:lnTo>
                    <a:pt x="1519190" y="41069"/>
                  </a:lnTo>
                  <a:lnTo>
                    <a:pt x="1569074" y="33743"/>
                  </a:lnTo>
                  <a:lnTo>
                    <a:pt x="1619617" y="27132"/>
                  </a:lnTo>
                  <a:lnTo>
                    <a:pt x="1670755" y="21237"/>
                  </a:lnTo>
                  <a:lnTo>
                    <a:pt x="1722420" y="16060"/>
                  </a:lnTo>
                  <a:lnTo>
                    <a:pt x="1774545" y="11602"/>
                  </a:lnTo>
                  <a:lnTo>
                    <a:pt x="1827063" y="7863"/>
                  </a:lnTo>
                  <a:lnTo>
                    <a:pt x="1879908" y="4845"/>
                  </a:lnTo>
                  <a:lnTo>
                    <a:pt x="1933013" y="2548"/>
                  </a:lnTo>
                  <a:lnTo>
                    <a:pt x="1986312" y="974"/>
                  </a:lnTo>
                  <a:lnTo>
                    <a:pt x="2039737" y="124"/>
                  </a:lnTo>
                  <a:lnTo>
                    <a:pt x="2093222" y="0"/>
                  </a:lnTo>
                  <a:lnTo>
                    <a:pt x="2146700" y="601"/>
                  </a:lnTo>
                  <a:lnTo>
                    <a:pt x="2200105" y="1929"/>
                  </a:lnTo>
                  <a:lnTo>
                    <a:pt x="2253368" y="3985"/>
                  </a:lnTo>
                  <a:lnTo>
                    <a:pt x="2306425" y="6771"/>
                  </a:lnTo>
                  <a:lnTo>
                    <a:pt x="2359208" y="10287"/>
                  </a:lnTo>
                  <a:lnTo>
                    <a:pt x="2411650" y="14535"/>
                  </a:lnTo>
                  <a:lnTo>
                    <a:pt x="2463685" y="19515"/>
                  </a:lnTo>
                  <a:lnTo>
                    <a:pt x="2515245" y="25228"/>
                  </a:lnTo>
                  <a:lnTo>
                    <a:pt x="2566265" y="31677"/>
                  </a:lnTo>
                  <a:lnTo>
                    <a:pt x="2616677" y="38861"/>
                  </a:lnTo>
                  <a:lnTo>
                    <a:pt x="2666415" y="46782"/>
                  </a:lnTo>
                  <a:lnTo>
                    <a:pt x="2715411" y="55441"/>
                  </a:lnTo>
                  <a:lnTo>
                    <a:pt x="2763599" y="64838"/>
                  </a:lnTo>
                  <a:lnTo>
                    <a:pt x="2810913" y="74976"/>
                  </a:lnTo>
                  <a:lnTo>
                    <a:pt x="2857286" y="85855"/>
                  </a:lnTo>
                  <a:lnTo>
                    <a:pt x="2902650" y="97477"/>
                  </a:lnTo>
                  <a:lnTo>
                    <a:pt x="2946940" y="109841"/>
                  </a:lnTo>
                  <a:lnTo>
                    <a:pt x="2990088" y="122950"/>
                  </a:lnTo>
                  <a:lnTo>
                    <a:pt x="3047393" y="142348"/>
                  </a:lnTo>
                  <a:lnTo>
                    <a:pt x="3100760" y="162615"/>
                  </a:lnTo>
                  <a:lnTo>
                    <a:pt x="3150179" y="183691"/>
                  </a:lnTo>
                  <a:lnTo>
                    <a:pt x="3195641" y="205513"/>
                  </a:lnTo>
                  <a:lnTo>
                    <a:pt x="3237137" y="228018"/>
                  </a:lnTo>
                  <a:lnTo>
                    <a:pt x="3274660" y="251143"/>
                  </a:lnTo>
                  <a:lnTo>
                    <a:pt x="3308199" y="274826"/>
                  </a:lnTo>
                  <a:lnTo>
                    <a:pt x="3337746" y="299006"/>
                  </a:lnTo>
                  <a:lnTo>
                    <a:pt x="3384831" y="348601"/>
                  </a:lnTo>
                  <a:lnTo>
                    <a:pt x="3415843" y="399430"/>
                  </a:lnTo>
                  <a:lnTo>
                    <a:pt x="3430714" y="450991"/>
                  </a:lnTo>
                  <a:lnTo>
                    <a:pt x="3432074" y="476891"/>
                  </a:lnTo>
                  <a:lnTo>
                    <a:pt x="3429373" y="502786"/>
                  </a:lnTo>
                  <a:lnTo>
                    <a:pt x="3411750" y="554314"/>
                  </a:lnTo>
                  <a:lnTo>
                    <a:pt x="3377774" y="605076"/>
                  </a:lnTo>
                  <a:lnTo>
                    <a:pt x="3327377" y="654572"/>
                  </a:lnTo>
                  <a:lnTo>
                    <a:pt x="3295999" y="678689"/>
                  </a:lnTo>
                  <a:lnTo>
                    <a:pt x="3260489" y="702301"/>
                  </a:lnTo>
                  <a:lnTo>
                    <a:pt x="3220838" y="725348"/>
                  </a:lnTo>
                  <a:lnTo>
                    <a:pt x="3177038" y="747765"/>
                  </a:lnTo>
                  <a:lnTo>
                    <a:pt x="3129080" y="769490"/>
                  </a:lnTo>
                  <a:lnTo>
                    <a:pt x="3076956" y="790462"/>
                  </a:lnTo>
                  <a:lnTo>
                    <a:pt x="3037349" y="804881"/>
                  </a:lnTo>
                  <a:lnTo>
                    <a:pt x="2996414" y="818596"/>
                  </a:lnTo>
                  <a:lnTo>
                    <a:pt x="2954218" y="831605"/>
                  </a:lnTo>
                  <a:lnTo>
                    <a:pt x="2910827" y="843906"/>
                  </a:lnTo>
                  <a:lnTo>
                    <a:pt x="2866309" y="855500"/>
                  </a:lnTo>
                  <a:lnTo>
                    <a:pt x="2820729" y="866383"/>
                  </a:lnTo>
                  <a:lnTo>
                    <a:pt x="2774156" y="876556"/>
                  </a:lnTo>
                  <a:lnTo>
                    <a:pt x="2726654" y="886017"/>
                  </a:lnTo>
                  <a:lnTo>
                    <a:pt x="2678292" y="894765"/>
                  </a:lnTo>
                  <a:lnTo>
                    <a:pt x="2629137" y="902798"/>
                  </a:lnTo>
                  <a:lnTo>
                    <a:pt x="2579253" y="910116"/>
                  </a:lnTo>
                  <a:lnTo>
                    <a:pt x="2528710" y="916716"/>
                  </a:lnTo>
                  <a:lnTo>
                    <a:pt x="2477572" y="922599"/>
                  </a:lnTo>
                  <a:lnTo>
                    <a:pt x="2425907" y="927762"/>
                  </a:lnTo>
                  <a:lnTo>
                    <a:pt x="2373782" y="932204"/>
                  </a:lnTo>
                  <a:lnTo>
                    <a:pt x="2321264" y="935924"/>
                  </a:lnTo>
                  <a:lnTo>
                    <a:pt x="2268419" y="938922"/>
                  </a:lnTo>
                  <a:lnTo>
                    <a:pt x="2215314" y="941195"/>
                  </a:lnTo>
                  <a:lnTo>
                    <a:pt x="2162015" y="942742"/>
                  </a:lnTo>
                  <a:lnTo>
                    <a:pt x="2108590" y="943563"/>
                  </a:lnTo>
                  <a:lnTo>
                    <a:pt x="2055105" y="943655"/>
                  </a:lnTo>
                  <a:lnTo>
                    <a:pt x="2001627" y="943018"/>
                  </a:lnTo>
                  <a:lnTo>
                    <a:pt x="1948222" y="941651"/>
                  </a:lnTo>
                  <a:lnTo>
                    <a:pt x="1894959" y="939552"/>
                  </a:lnTo>
                  <a:lnTo>
                    <a:pt x="1841902" y="936720"/>
                  </a:lnTo>
                  <a:lnTo>
                    <a:pt x="1789119" y="933154"/>
                  </a:lnTo>
                  <a:lnTo>
                    <a:pt x="1736677" y="928852"/>
                  </a:lnTo>
                  <a:lnTo>
                    <a:pt x="1684642" y="923814"/>
                  </a:lnTo>
                  <a:lnTo>
                    <a:pt x="1633082" y="918038"/>
                  </a:lnTo>
                  <a:lnTo>
                    <a:pt x="1582062" y="911522"/>
                  </a:lnTo>
                  <a:lnTo>
                    <a:pt x="1531650" y="904266"/>
                  </a:lnTo>
                  <a:lnTo>
                    <a:pt x="1481912" y="896269"/>
                  </a:lnTo>
                  <a:lnTo>
                    <a:pt x="1432916" y="887529"/>
                  </a:lnTo>
                  <a:lnTo>
                    <a:pt x="1384728" y="878044"/>
                  </a:lnTo>
                  <a:lnTo>
                    <a:pt x="1337414" y="867815"/>
                  </a:lnTo>
                  <a:lnTo>
                    <a:pt x="1291041" y="856838"/>
                  </a:lnTo>
                  <a:lnTo>
                    <a:pt x="1245677" y="845115"/>
                  </a:lnTo>
                  <a:lnTo>
                    <a:pt x="1201387" y="832642"/>
                  </a:lnTo>
                  <a:lnTo>
                    <a:pt x="1158239" y="819418"/>
                  </a:lnTo>
                  <a:lnTo>
                    <a:pt x="1095977" y="798371"/>
                  </a:lnTo>
                  <a:lnTo>
                    <a:pt x="1038206" y="776191"/>
                  </a:lnTo>
                  <a:lnTo>
                    <a:pt x="984989" y="752964"/>
                  </a:lnTo>
                  <a:lnTo>
                    <a:pt x="936384" y="728773"/>
                  </a:lnTo>
                  <a:lnTo>
                    <a:pt x="892452" y="703702"/>
                  </a:lnTo>
                  <a:lnTo>
                    <a:pt x="853252" y="677835"/>
                  </a:lnTo>
                  <a:lnTo>
                    <a:pt x="818845" y="651256"/>
                  </a:lnTo>
                  <a:lnTo>
                    <a:pt x="789291" y="624049"/>
                  </a:lnTo>
                  <a:lnTo>
                    <a:pt x="744980" y="568088"/>
                  </a:lnTo>
                  <a:lnTo>
                    <a:pt x="720799" y="510623"/>
                  </a:lnTo>
                  <a:lnTo>
                    <a:pt x="716408" y="481537"/>
                  </a:lnTo>
                  <a:lnTo>
                    <a:pt x="717229" y="452326"/>
                  </a:lnTo>
                  <a:lnTo>
                    <a:pt x="734749" y="393870"/>
                  </a:lnTo>
                  <a:lnTo>
                    <a:pt x="773840" y="335925"/>
                  </a:lnTo>
                  <a:lnTo>
                    <a:pt x="801624" y="307354"/>
                  </a:lnTo>
                  <a:lnTo>
                    <a:pt x="0" y="31510"/>
                  </a:lnTo>
                  <a:close/>
                </a:path>
              </a:pathLst>
            </a:custGeom>
            <a:ln w="9144">
              <a:solidFill>
                <a:srgbClr val="628C11"/>
              </a:solidFill>
            </a:ln>
          </p:spPr>
          <p:txBody>
            <a:bodyPr wrap="square" lIns="0" tIns="0" rIns="0" bIns="0" rtlCol="0"/>
            <a:lstStyle/>
            <a:p>
              <a:endParaRPr/>
            </a:p>
          </p:txBody>
        </p:sp>
      </p:grpSp>
      <p:sp>
        <p:nvSpPr>
          <p:cNvPr id="13" name="object 13"/>
          <p:cNvSpPr txBox="1"/>
          <p:nvPr/>
        </p:nvSpPr>
        <p:spPr>
          <a:xfrm>
            <a:off x="171697" y="2869163"/>
            <a:ext cx="7813675" cy="1831975"/>
          </a:xfrm>
          <a:prstGeom prst="rect">
            <a:avLst/>
          </a:prstGeom>
        </p:spPr>
        <p:txBody>
          <a:bodyPr vert="horz" wrap="square" lIns="0" tIns="12700" rIns="0" bIns="0" rtlCol="0">
            <a:spAutoFit/>
          </a:bodyPr>
          <a:lstStyle/>
          <a:p>
            <a:pPr marL="12700">
              <a:lnSpc>
                <a:spcPct val="100000"/>
              </a:lnSpc>
              <a:spcBef>
                <a:spcPts val="100"/>
              </a:spcBef>
            </a:pPr>
            <a:r>
              <a:rPr sz="2100" b="1" u="heavy" spc="-1175" dirty="0">
                <a:uFill>
                  <a:solidFill>
                    <a:srgbClr val="000000"/>
                  </a:solidFill>
                </a:uFill>
                <a:latin typeface="Times New Roman"/>
                <a:cs typeface="Times New Roman"/>
              </a:rPr>
              <a:t>S</a:t>
            </a:r>
            <a:r>
              <a:rPr sz="2100" b="1" spc="520" dirty="0">
                <a:latin typeface="Times New Roman"/>
                <a:cs typeface="Times New Roman"/>
              </a:rPr>
              <a:t> </a:t>
            </a:r>
            <a:r>
              <a:rPr sz="2100" b="1" u="heavy" spc="100" dirty="0">
                <a:uFill>
                  <a:solidFill>
                    <a:srgbClr val="000000"/>
                  </a:solidFill>
                </a:uFill>
                <a:latin typeface="Times New Roman"/>
                <a:cs typeface="Times New Roman"/>
              </a:rPr>
              <a:t>yntaxe</a:t>
            </a:r>
            <a:r>
              <a:rPr sz="2100" b="1" u="heavy" spc="-60"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a:t>
            </a:r>
            <a:endParaRPr sz="2100">
              <a:latin typeface="Times New Roman"/>
              <a:cs typeface="Times New Roman"/>
            </a:endParaRPr>
          </a:p>
          <a:p>
            <a:pPr marL="413384" marR="5080" indent="-207645">
              <a:lnSpc>
                <a:spcPct val="100000"/>
              </a:lnSpc>
              <a:spcBef>
                <a:spcPts val="10"/>
              </a:spcBef>
            </a:pPr>
            <a:r>
              <a:rPr sz="2100" spc="25" dirty="0">
                <a:latin typeface="Times New Roman"/>
                <a:cs typeface="Times New Roman"/>
              </a:rPr>
              <a:t>Variable</a:t>
            </a:r>
            <a:r>
              <a:rPr sz="2100" spc="-40" dirty="0">
                <a:latin typeface="Times New Roman"/>
                <a:cs typeface="Times New Roman"/>
              </a:rPr>
              <a:t> </a:t>
            </a:r>
            <a:r>
              <a:rPr sz="2100" spc="80" dirty="0">
                <a:latin typeface="Times New Roman"/>
                <a:cs typeface="Times New Roman"/>
              </a:rPr>
              <a:t>identificateur</a:t>
            </a:r>
            <a:r>
              <a:rPr sz="2100" spc="-95" dirty="0">
                <a:latin typeface="Times New Roman"/>
                <a:cs typeface="Times New Roman"/>
              </a:rPr>
              <a:t> </a:t>
            </a:r>
            <a:r>
              <a:rPr sz="2100" spc="-50" dirty="0">
                <a:latin typeface="Times New Roman"/>
                <a:cs typeface="Times New Roman"/>
              </a:rPr>
              <a:t>:</a:t>
            </a:r>
            <a:r>
              <a:rPr sz="2100" spc="-10" dirty="0">
                <a:latin typeface="Times New Roman"/>
                <a:cs typeface="Times New Roman"/>
              </a:rPr>
              <a:t> </a:t>
            </a:r>
            <a:r>
              <a:rPr sz="2100" spc="80" dirty="0">
                <a:latin typeface="Times New Roman"/>
                <a:cs typeface="Times New Roman"/>
              </a:rPr>
              <a:t>tableau[</a:t>
            </a:r>
            <a:r>
              <a:rPr sz="2100" spc="80" dirty="0">
                <a:solidFill>
                  <a:srgbClr val="FF0000"/>
                </a:solidFill>
                <a:latin typeface="Times New Roman"/>
                <a:cs typeface="Times New Roman"/>
              </a:rPr>
              <a:t>indice_min</a:t>
            </a:r>
            <a:r>
              <a:rPr sz="2100" spc="-35" dirty="0">
                <a:solidFill>
                  <a:srgbClr val="FF0000"/>
                </a:solidFill>
                <a:latin typeface="Times New Roman"/>
                <a:cs typeface="Times New Roman"/>
              </a:rPr>
              <a:t> </a:t>
            </a:r>
            <a:r>
              <a:rPr sz="2100" spc="10" dirty="0">
                <a:latin typeface="Times New Roman"/>
                <a:cs typeface="Times New Roman"/>
              </a:rPr>
              <a:t>..</a:t>
            </a:r>
            <a:r>
              <a:rPr sz="2100" spc="-15" dirty="0">
                <a:latin typeface="Times New Roman"/>
                <a:cs typeface="Times New Roman"/>
              </a:rPr>
              <a:t> </a:t>
            </a:r>
            <a:r>
              <a:rPr sz="2100" spc="55" dirty="0">
                <a:solidFill>
                  <a:srgbClr val="FF0000"/>
                </a:solidFill>
                <a:latin typeface="Times New Roman"/>
                <a:cs typeface="Times New Roman"/>
              </a:rPr>
              <a:t>indice_max</a:t>
            </a:r>
            <a:r>
              <a:rPr sz="2100" spc="55" dirty="0">
                <a:latin typeface="Times New Roman"/>
                <a:cs typeface="Times New Roman"/>
              </a:rPr>
              <a:t>]</a:t>
            </a:r>
            <a:r>
              <a:rPr sz="2100" spc="-70" dirty="0">
                <a:latin typeface="Times New Roman"/>
                <a:cs typeface="Times New Roman"/>
              </a:rPr>
              <a:t> </a:t>
            </a:r>
            <a:r>
              <a:rPr sz="2100" spc="110" dirty="0">
                <a:latin typeface="Times New Roman"/>
                <a:cs typeface="Times New Roman"/>
              </a:rPr>
              <a:t>de</a:t>
            </a:r>
            <a:r>
              <a:rPr sz="2100" spc="-65" dirty="0">
                <a:latin typeface="Times New Roman"/>
                <a:cs typeface="Times New Roman"/>
              </a:rPr>
              <a:t> </a:t>
            </a:r>
            <a:r>
              <a:rPr sz="2100" spc="75" dirty="0">
                <a:latin typeface="Times New Roman"/>
                <a:cs typeface="Times New Roman"/>
              </a:rPr>
              <a:t>type  </a:t>
            </a:r>
            <a:r>
              <a:rPr sz="2100" spc="160" dirty="0">
                <a:latin typeface="Times New Roman"/>
                <a:cs typeface="Times New Roman"/>
              </a:rPr>
              <a:t>Ou</a:t>
            </a:r>
            <a:r>
              <a:rPr sz="2100" spc="-50" dirty="0">
                <a:latin typeface="Times New Roman"/>
                <a:cs typeface="Times New Roman"/>
              </a:rPr>
              <a:t> </a:t>
            </a:r>
            <a:r>
              <a:rPr sz="2100" spc="95" dirty="0">
                <a:latin typeface="Times New Roman"/>
                <a:cs typeface="Times New Roman"/>
              </a:rPr>
              <a:t>bien</a:t>
            </a:r>
            <a:endParaRPr sz="2100">
              <a:latin typeface="Times New Roman"/>
              <a:cs typeface="Times New Roman"/>
            </a:endParaRPr>
          </a:p>
          <a:p>
            <a:pPr marL="474345">
              <a:lnSpc>
                <a:spcPts val="2485"/>
              </a:lnSpc>
            </a:pPr>
            <a:r>
              <a:rPr sz="2100" spc="25" dirty="0">
                <a:latin typeface="Times New Roman"/>
                <a:cs typeface="Times New Roman"/>
              </a:rPr>
              <a:t>Variable </a:t>
            </a:r>
            <a:r>
              <a:rPr sz="2100" spc="80" dirty="0">
                <a:latin typeface="Times New Roman"/>
                <a:cs typeface="Times New Roman"/>
              </a:rPr>
              <a:t>identificateur </a:t>
            </a:r>
            <a:r>
              <a:rPr sz="2100" spc="-50" dirty="0">
                <a:latin typeface="Times New Roman"/>
                <a:cs typeface="Times New Roman"/>
              </a:rPr>
              <a:t>: </a:t>
            </a:r>
            <a:r>
              <a:rPr sz="2100" spc="65" dirty="0">
                <a:latin typeface="Times New Roman"/>
                <a:cs typeface="Times New Roman"/>
              </a:rPr>
              <a:t>tableau[</a:t>
            </a:r>
            <a:r>
              <a:rPr sz="2100" spc="65" dirty="0">
                <a:solidFill>
                  <a:srgbClr val="FF0000"/>
                </a:solidFill>
                <a:latin typeface="Times New Roman"/>
                <a:cs typeface="Times New Roman"/>
              </a:rPr>
              <a:t>taille</a:t>
            </a:r>
            <a:r>
              <a:rPr sz="2100" spc="65" dirty="0">
                <a:latin typeface="Times New Roman"/>
                <a:cs typeface="Times New Roman"/>
              </a:rPr>
              <a:t>] </a:t>
            </a:r>
            <a:r>
              <a:rPr sz="2100" spc="95" dirty="0">
                <a:latin typeface="Times New Roman"/>
                <a:cs typeface="Times New Roman"/>
              </a:rPr>
              <a:t>de</a:t>
            </a:r>
            <a:r>
              <a:rPr sz="2100" spc="-370" dirty="0">
                <a:latin typeface="Times New Roman"/>
                <a:cs typeface="Times New Roman"/>
              </a:rPr>
              <a:t> </a:t>
            </a:r>
            <a:r>
              <a:rPr sz="2100" spc="80" dirty="0">
                <a:latin typeface="Times New Roman"/>
                <a:cs typeface="Times New Roman"/>
              </a:rPr>
              <a:t>type</a:t>
            </a:r>
            <a:endParaRPr sz="2100">
              <a:latin typeface="Times New Roman"/>
              <a:cs typeface="Times New Roman"/>
            </a:endParaRPr>
          </a:p>
          <a:p>
            <a:pPr marL="6137275" marR="34290" indent="91440">
              <a:lnSpc>
                <a:spcPts val="2100"/>
              </a:lnSpc>
              <a:spcBef>
                <a:spcPts val="35"/>
              </a:spcBef>
            </a:pPr>
            <a:r>
              <a:rPr sz="1750" spc="70" dirty="0">
                <a:solidFill>
                  <a:srgbClr val="FFFFFF"/>
                </a:solidFill>
                <a:latin typeface="Times New Roman"/>
                <a:cs typeface="Times New Roman"/>
              </a:rPr>
              <a:t>Parenthèses </a:t>
            </a:r>
            <a:r>
              <a:rPr sz="1750" spc="90" dirty="0">
                <a:solidFill>
                  <a:srgbClr val="FFFFFF"/>
                </a:solidFill>
                <a:latin typeface="Times New Roman"/>
                <a:cs typeface="Times New Roman"/>
              </a:rPr>
              <a:t>ou  </a:t>
            </a:r>
            <a:r>
              <a:rPr sz="1750" spc="65" dirty="0">
                <a:solidFill>
                  <a:srgbClr val="FFFFFF"/>
                </a:solidFill>
                <a:latin typeface="Times New Roman"/>
                <a:cs typeface="Times New Roman"/>
              </a:rPr>
              <a:t>crochets</a:t>
            </a:r>
            <a:r>
              <a:rPr sz="1750" spc="-114" dirty="0">
                <a:solidFill>
                  <a:srgbClr val="FFFFFF"/>
                </a:solidFill>
                <a:latin typeface="Times New Roman"/>
                <a:cs typeface="Times New Roman"/>
              </a:rPr>
              <a:t> </a:t>
            </a:r>
            <a:r>
              <a:rPr sz="1750" spc="75" dirty="0">
                <a:solidFill>
                  <a:srgbClr val="FFFFFF"/>
                </a:solidFill>
                <a:latin typeface="Times New Roman"/>
                <a:cs typeface="Times New Roman"/>
              </a:rPr>
              <a:t>peuvent</a:t>
            </a:r>
            <a:endParaRPr sz="1750">
              <a:latin typeface="Times New Roman"/>
              <a:cs typeface="Times New Roman"/>
            </a:endParaRPr>
          </a:p>
        </p:txBody>
      </p:sp>
      <p:sp>
        <p:nvSpPr>
          <p:cNvPr id="14" name="object 14"/>
          <p:cNvSpPr txBox="1"/>
          <p:nvPr/>
        </p:nvSpPr>
        <p:spPr>
          <a:xfrm>
            <a:off x="6563330" y="4675090"/>
            <a:ext cx="1125855" cy="292735"/>
          </a:xfrm>
          <a:prstGeom prst="rect">
            <a:avLst/>
          </a:prstGeom>
        </p:spPr>
        <p:txBody>
          <a:bodyPr vert="horz" wrap="square" lIns="0" tIns="12700" rIns="0" bIns="0" rtlCol="0">
            <a:spAutoFit/>
          </a:bodyPr>
          <a:lstStyle/>
          <a:p>
            <a:pPr marL="12700">
              <a:lnSpc>
                <a:spcPct val="100000"/>
              </a:lnSpc>
              <a:spcBef>
                <a:spcPts val="100"/>
              </a:spcBef>
            </a:pPr>
            <a:r>
              <a:rPr sz="1750" spc="80" dirty="0">
                <a:solidFill>
                  <a:srgbClr val="FFFFFF"/>
                </a:solidFill>
                <a:latin typeface="Times New Roman"/>
                <a:cs typeface="Times New Roman"/>
              </a:rPr>
              <a:t>être</a:t>
            </a:r>
            <a:r>
              <a:rPr sz="1750" spc="-145" dirty="0">
                <a:solidFill>
                  <a:srgbClr val="FFFFFF"/>
                </a:solidFill>
                <a:latin typeface="Times New Roman"/>
                <a:cs typeface="Times New Roman"/>
              </a:rPr>
              <a:t> </a:t>
            </a:r>
            <a:r>
              <a:rPr sz="1750" spc="45" dirty="0">
                <a:solidFill>
                  <a:srgbClr val="FFFFFF"/>
                </a:solidFill>
                <a:latin typeface="Times New Roman"/>
                <a:cs typeface="Times New Roman"/>
              </a:rPr>
              <a:t>utilisés</a:t>
            </a:r>
            <a:endParaRPr sz="1750">
              <a:latin typeface="Times New Roman"/>
              <a:cs typeface="Times New Roman"/>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684433" y="1205107"/>
            <a:ext cx="7780579" cy="2194928"/>
          </a:xfrm>
          <a:prstGeom prst="rect">
            <a:avLst/>
          </a:prstGeom>
          <a:blipFill>
            <a:blip r:embed="rId2" cstate="print"/>
            <a:stretch>
              <a:fillRect/>
            </a:stretch>
          </a:blipFill>
        </p:spPr>
        <p:txBody>
          <a:bodyPr wrap="square" lIns="0" tIns="0" rIns="0" bIns="0" rtlCol="0"/>
          <a:lstStyle/>
          <a:p>
            <a:endParaRPr/>
          </a:p>
        </p:txBody>
      </p:sp>
      <p:sp>
        <p:nvSpPr>
          <p:cNvPr id="3" name="object 3"/>
          <p:cNvSpPr txBox="1">
            <a:spLocks noGrp="1"/>
          </p:cNvSpPr>
          <p:nvPr>
            <p:ph type="title"/>
          </p:nvPr>
        </p:nvSpPr>
        <p:spPr>
          <a:xfrm>
            <a:off x="3807950" y="785835"/>
            <a:ext cx="3004185" cy="345440"/>
          </a:xfrm>
          <a:prstGeom prst="rect">
            <a:avLst/>
          </a:prstGeom>
        </p:spPr>
        <p:txBody>
          <a:bodyPr vert="horz" wrap="square" lIns="0" tIns="12700" rIns="0" bIns="0" rtlCol="0">
            <a:spAutoFit/>
          </a:bodyPr>
          <a:lstStyle/>
          <a:p>
            <a:pPr marL="12700">
              <a:lnSpc>
                <a:spcPct val="100000"/>
              </a:lnSpc>
              <a:spcBef>
                <a:spcPts val="100"/>
              </a:spcBef>
            </a:pPr>
            <a:r>
              <a:rPr sz="2100" spc="80" dirty="0"/>
              <a:t>Représentation</a:t>
            </a:r>
            <a:r>
              <a:rPr sz="2100" spc="-85" dirty="0"/>
              <a:t> </a:t>
            </a:r>
            <a:r>
              <a:rPr sz="2100" spc="85" dirty="0"/>
              <a:t>graphique</a:t>
            </a:r>
            <a:endParaRPr sz="2100"/>
          </a:p>
        </p:txBody>
      </p:sp>
      <p:sp>
        <p:nvSpPr>
          <p:cNvPr id="4" name="object 4"/>
          <p:cNvSpPr/>
          <p:nvPr/>
        </p:nvSpPr>
        <p:spPr>
          <a:xfrm>
            <a:off x="1284732" y="3941064"/>
            <a:ext cx="8607552" cy="2647188"/>
          </a:xfrm>
          <a:prstGeom prst="rect">
            <a:avLst/>
          </a:prstGeom>
          <a:blipFill>
            <a:blip r:embed="rId3" cstate="print"/>
            <a:stretch>
              <a:fillRect/>
            </a:stretch>
          </a:blipFill>
        </p:spPr>
        <p:txBody>
          <a:bodyPr wrap="square" lIns="0" tIns="0" rIns="0" bIns="0" rtlCol="0"/>
          <a:lstStyle/>
          <a:p>
            <a:endParaRPr/>
          </a:p>
        </p:txBody>
      </p:sp>
      <p:sp>
        <p:nvSpPr>
          <p:cNvPr id="5" name="object 5"/>
          <p:cNvSpPr/>
          <p:nvPr/>
        </p:nvSpPr>
        <p:spPr>
          <a:xfrm>
            <a:off x="294131" y="3654552"/>
            <a:ext cx="9979660" cy="0"/>
          </a:xfrm>
          <a:custGeom>
            <a:avLst/>
            <a:gdLst/>
            <a:ahLst/>
            <a:cxnLst/>
            <a:rect l="l" t="t" r="r" b="b"/>
            <a:pathLst>
              <a:path w="9979660">
                <a:moveTo>
                  <a:pt x="0" y="0"/>
                </a:moveTo>
                <a:lnTo>
                  <a:pt x="9979152" y="0"/>
                </a:lnTo>
              </a:path>
            </a:pathLst>
          </a:custGeom>
          <a:ln w="24384">
            <a:solidFill>
              <a:srgbClr val="FD750E"/>
            </a:solidFill>
          </a:ln>
        </p:spPr>
        <p:txBody>
          <a:bodyPr wrap="square" lIns="0" tIns="0" rIns="0" bIns="0" rtlCol="0"/>
          <a:lstStyle/>
          <a:p>
            <a:endParaRPr/>
          </a:p>
        </p:txBody>
      </p:sp>
      <p:sp>
        <p:nvSpPr>
          <p:cNvPr id="6" name="object 6"/>
          <p:cNvSpPr txBox="1"/>
          <p:nvPr/>
        </p:nvSpPr>
        <p:spPr>
          <a:xfrm>
            <a:off x="7016495" y="4597908"/>
            <a:ext cx="230504" cy="388620"/>
          </a:xfrm>
          <a:prstGeom prst="rect">
            <a:avLst/>
          </a:prstGeom>
          <a:solidFill>
            <a:srgbClr val="FFFFCC"/>
          </a:solidFill>
        </p:spPr>
        <p:txBody>
          <a:bodyPr vert="horz" wrap="square" lIns="0" tIns="16510" rIns="0" bIns="0" rtlCol="0">
            <a:spAutoFit/>
          </a:bodyPr>
          <a:lstStyle/>
          <a:p>
            <a:pPr algn="ctr">
              <a:lnSpc>
                <a:spcPct val="100000"/>
              </a:lnSpc>
              <a:spcBef>
                <a:spcPts val="130"/>
              </a:spcBef>
            </a:pPr>
            <a:r>
              <a:rPr sz="2100" spc="-50" dirty="0">
                <a:latin typeface="Times New Roman"/>
                <a:cs typeface="Times New Roman"/>
              </a:rPr>
              <a:t>:</a:t>
            </a:r>
            <a:endParaRPr sz="2100">
              <a:latin typeface="Times New Roman"/>
              <a:cs typeface="Times New Roman"/>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845450" y="5831106"/>
            <a:ext cx="3220720" cy="951865"/>
            <a:chOff x="5845450" y="5831106"/>
            <a:chExt cx="3220720" cy="951865"/>
          </a:xfrm>
        </p:grpSpPr>
        <p:sp>
          <p:nvSpPr>
            <p:cNvPr id="3" name="object 3"/>
            <p:cNvSpPr/>
            <p:nvPr/>
          </p:nvSpPr>
          <p:spPr>
            <a:xfrm>
              <a:off x="5850022" y="5835678"/>
              <a:ext cx="3211830" cy="942340"/>
            </a:xfrm>
            <a:custGeom>
              <a:avLst/>
              <a:gdLst/>
              <a:ahLst/>
              <a:cxnLst/>
              <a:rect l="l" t="t" r="r" b="b"/>
              <a:pathLst>
                <a:path w="3211829" h="942340">
                  <a:moveTo>
                    <a:pt x="1619864" y="942277"/>
                  </a:moveTo>
                  <a:lnTo>
                    <a:pt x="1558547" y="939687"/>
                  </a:lnTo>
                  <a:lnTo>
                    <a:pt x="1497181" y="933929"/>
                  </a:lnTo>
                  <a:lnTo>
                    <a:pt x="1442902" y="925830"/>
                  </a:lnTo>
                  <a:lnTo>
                    <a:pt x="1391630" y="915359"/>
                  </a:lnTo>
                  <a:lnTo>
                    <a:pt x="1343828" y="902687"/>
                  </a:lnTo>
                  <a:lnTo>
                    <a:pt x="1299964" y="887983"/>
                  </a:lnTo>
                  <a:lnTo>
                    <a:pt x="1260502" y="871417"/>
                  </a:lnTo>
                  <a:lnTo>
                    <a:pt x="1225909" y="853157"/>
                  </a:lnTo>
                  <a:lnTo>
                    <a:pt x="1174164" y="864272"/>
                  </a:lnTo>
                  <a:lnTo>
                    <a:pt x="1120922" y="873068"/>
                  </a:lnTo>
                  <a:lnTo>
                    <a:pt x="1066577" y="879581"/>
                  </a:lnTo>
                  <a:lnTo>
                    <a:pt x="1011525" y="883852"/>
                  </a:lnTo>
                  <a:lnTo>
                    <a:pt x="956160" y="885916"/>
                  </a:lnTo>
                  <a:lnTo>
                    <a:pt x="900877" y="885813"/>
                  </a:lnTo>
                  <a:lnTo>
                    <a:pt x="846072" y="883580"/>
                  </a:lnTo>
                  <a:lnTo>
                    <a:pt x="792140" y="879256"/>
                  </a:lnTo>
                  <a:lnTo>
                    <a:pt x="739476" y="872877"/>
                  </a:lnTo>
                  <a:lnTo>
                    <a:pt x="688475" y="864483"/>
                  </a:lnTo>
                  <a:lnTo>
                    <a:pt x="639533" y="854111"/>
                  </a:lnTo>
                  <a:lnTo>
                    <a:pt x="593044" y="841799"/>
                  </a:lnTo>
                  <a:lnTo>
                    <a:pt x="549403" y="827585"/>
                  </a:lnTo>
                  <a:lnTo>
                    <a:pt x="509007" y="811506"/>
                  </a:lnTo>
                  <a:lnTo>
                    <a:pt x="472249" y="793602"/>
                  </a:lnTo>
                  <a:lnTo>
                    <a:pt x="439525" y="773909"/>
                  </a:lnTo>
                  <a:lnTo>
                    <a:pt x="436477" y="772385"/>
                  </a:lnTo>
                  <a:lnTo>
                    <a:pt x="433429" y="769337"/>
                  </a:lnTo>
                  <a:lnTo>
                    <a:pt x="367656" y="770055"/>
                  </a:lnTo>
                  <a:lnTo>
                    <a:pt x="305008" y="765646"/>
                  </a:lnTo>
                  <a:lnTo>
                    <a:pt x="246896" y="756559"/>
                  </a:lnTo>
                  <a:lnTo>
                    <a:pt x="194732" y="743239"/>
                  </a:lnTo>
                  <a:lnTo>
                    <a:pt x="149926" y="726132"/>
                  </a:lnTo>
                  <a:lnTo>
                    <a:pt x="113889" y="705686"/>
                  </a:lnTo>
                  <a:lnTo>
                    <a:pt x="73765" y="656561"/>
                  </a:lnTo>
                  <a:lnTo>
                    <a:pt x="73384" y="628367"/>
                  </a:lnTo>
                  <a:lnTo>
                    <a:pt x="87862" y="601316"/>
                  </a:lnTo>
                  <a:lnTo>
                    <a:pt x="116627" y="575980"/>
                  </a:lnTo>
                  <a:lnTo>
                    <a:pt x="159109" y="552929"/>
                  </a:lnTo>
                  <a:lnTo>
                    <a:pt x="99508" y="535379"/>
                  </a:lnTo>
                  <a:lnTo>
                    <a:pt x="53104" y="513483"/>
                  </a:lnTo>
                  <a:lnTo>
                    <a:pt x="20589" y="488308"/>
                  </a:lnTo>
                  <a:lnTo>
                    <a:pt x="2657" y="460921"/>
                  </a:lnTo>
                  <a:lnTo>
                    <a:pt x="0" y="432387"/>
                  </a:lnTo>
                  <a:lnTo>
                    <a:pt x="13311" y="403773"/>
                  </a:lnTo>
                  <a:lnTo>
                    <a:pt x="43285" y="376145"/>
                  </a:lnTo>
                  <a:lnTo>
                    <a:pt x="78897" y="356467"/>
                  </a:lnTo>
                  <a:lnTo>
                    <a:pt x="122630" y="339789"/>
                  </a:lnTo>
                  <a:lnTo>
                    <a:pt x="173093" y="326548"/>
                  </a:lnTo>
                  <a:lnTo>
                    <a:pt x="228896" y="317185"/>
                  </a:lnTo>
                  <a:lnTo>
                    <a:pt x="288649" y="312137"/>
                  </a:lnTo>
                  <a:lnTo>
                    <a:pt x="291697" y="310613"/>
                  </a:lnTo>
                  <a:lnTo>
                    <a:pt x="286910" y="283387"/>
                  </a:lnTo>
                  <a:lnTo>
                    <a:pt x="291252" y="256758"/>
                  </a:lnTo>
                  <a:lnTo>
                    <a:pt x="304198" y="231008"/>
                  </a:lnTo>
                  <a:lnTo>
                    <a:pt x="353808" y="183265"/>
                  </a:lnTo>
                  <a:lnTo>
                    <a:pt x="389423" y="161833"/>
                  </a:lnTo>
                  <a:lnTo>
                    <a:pt x="431547" y="142401"/>
                  </a:lnTo>
                  <a:lnTo>
                    <a:pt x="479657" y="125250"/>
                  </a:lnTo>
                  <a:lnTo>
                    <a:pt x="533227" y="110660"/>
                  </a:lnTo>
                  <a:lnTo>
                    <a:pt x="591734" y="98911"/>
                  </a:lnTo>
                  <a:lnTo>
                    <a:pt x="654655" y="90285"/>
                  </a:lnTo>
                  <a:lnTo>
                    <a:pt x="721465" y="85061"/>
                  </a:lnTo>
                  <a:lnTo>
                    <a:pt x="777133" y="83269"/>
                  </a:lnTo>
                  <a:lnTo>
                    <a:pt x="832547" y="83932"/>
                  </a:lnTo>
                  <a:lnTo>
                    <a:pt x="887200" y="86966"/>
                  </a:lnTo>
                  <a:lnTo>
                    <a:pt x="940582" y="92286"/>
                  </a:lnTo>
                  <a:lnTo>
                    <a:pt x="992186" y="99807"/>
                  </a:lnTo>
                  <a:lnTo>
                    <a:pt x="1041505" y="109445"/>
                  </a:lnTo>
                  <a:lnTo>
                    <a:pt x="1072995" y="89816"/>
                  </a:lnTo>
                  <a:lnTo>
                    <a:pt x="1110393" y="72572"/>
                  </a:lnTo>
                  <a:lnTo>
                    <a:pt x="1152881" y="57827"/>
                  </a:lnTo>
                  <a:lnTo>
                    <a:pt x="1199643" y="45701"/>
                  </a:lnTo>
                  <a:lnTo>
                    <a:pt x="1249861" y="36308"/>
                  </a:lnTo>
                  <a:lnTo>
                    <a:pt x="1302717" y="29767"/>
                  </a:lnTo>
                  <a:lnTo>
                    <a:pt x="1357393" y="26193"/>
                  </a:lnTo>
                  <a:lnTo>
                    <a:pt x="1413072" y="25704"/>
                  </a:lnTo>
                  <a:lnTo>
                    <a:pt x="1468937" y="28417"/>
                  </a:lnTo>
                  <a:lnTo>
                    <a:pt x="1524170" y="34448"/>
                  </a:lnTo>
                  <a:lnTo>
                    <a:pt x="1577953" y="43913"/>
                  </a:lnTo>
                  <a:lnTo>
                    <a:pt x="1625959" y="56486"/>
                  </a:lnTo>
                  <a:lnTo>
                    <a:pt x="1669393" y="71345"/>
                  </a:lnTo>
                  <a:lnTo>
                    <a:pt x="1700293" y="51448"/>
                  </a:lnTo>
                  <a:lnTo>
                    <a:pt x="1738343" y="34535"/>
                  </a:lnTo>
                  <a:lnTo>
                    <a:pt x="1782338" y="20771"/>
                  </a:lnTo>
                  <a:lnTo>
                    <a:pt x="1831075" y="10318"/>
                  </a:lnTo>
                  <a:lnTo>
                    <a:pt x="1883348" y="3340"/>
                  </a:lnTo>
                  <a:lnTo>
                    <a:pt x="1937955" y="0"/>
                  </a:lnTo>
                  <a:lnTo>
                    <a:pt x="1993691" y="459"/>
                  </a:lnTo>
                  <a:lnTo>
                    <a:pt x="2049352" y="4883"/>
                  </a:lnTo>
                  <a:lnTo>
                    <a:pt x="2103733" y="13433"/>
                  </a:lnTo>
                  <a:lnTo>
                    <a:pt x="2166598" y="29435"/>
                  </a:lnTo>
                  <a:lnTo>
                    <a:pt x="2218033" y="50009"/>
                  </a:lnTo>
                  <a:lnTo>
                    <a:pt x="2259277" y="33739"/>
                  </a:lnTo>
                  <a:lnTo>
                    <a:pt x="2305486" y="20614"/>
                  </a:lnTo>
                  <a:lnTo>
                    <a:pt x="2355590" y="10672"/>
                  </a:lnTo>
                  <a:lnTo>
                    <a:pt x="2408520" y="3948"/>
                  </a:lnTo>
                  <a:lnTo>
                    <a:pt x="2463206" y="479"/>
                  </a:lnTo>
                  <a:lnTo>
                    <a:pt x="2518578" y="302"/>
                  </a:lnTo>
                  <a:lnTo>
                    <a:pt x="2573565" y="3454"/>
                  </a:lnTo>
                  <a:lnTo>
                    <a:pt x="2627099" y="9971"/>
                  </a:lnTo>
                  <a:lnTo>
                    <a:pt x="2678108" y="19889"/>
                  </a:lnTo>
                  <a:lnTo>
                    <a:pt x="2725525" y="33245"/>
                  </a:lnTo>
                  <a:lnTo>
                    <a:pt x="2769435" y="51509"/>
                  </a:lnTo>
                  <a:lnTo>
                    <a:pt x="2804773" y="71917"/>
                  </a:lnTo>
                  <a:lnTo>
                    <a:pt x="2847445" y="118589"/>
                  </a:lnTo>
                  <a:lnTo>
                    <a:pt x="2914657" y="128488"/>
                  </a:lnTo>
                  <a:lnTo>
                    <a:pt x="2974570" y="142576"/>
                  </a:lnTo>
                  <a:lnTo>
                    <a:pt x="3026430" y="160302"/>
                  </a:lnTo>
                  <a:lnTo>
                    <a:pt x="3069485" y="181113"/>
                  </a:lnTo>
                  <a:lnTo>
                    <a:pt x="3102981" y="204458"/>
                  </a:lnTo>
                  <a:lnTo>
                    <a:pt x="3138290" y="256542"/>
                  </a:lnTo>
                  <a:lnTo>
                    <a:pt x="3138598" y="284176"/>
                  </a:lnTo>
                  <a:lnTo>
                    <a:pt x="3126337" y="312137"/>
                  </a:lnTo>
                  <a:lnTo>
                    <a:pt x="3117764" y="323377"/>
                  </a:lnTo>
                  <a:lnTo>
                    <a:pt x="3113264" y="328639"/>
                  </a:lnTo>
                  <a:lnTo>
                    <a:pt x="3108049" y="333473"/>
                  </a:lnTo>
                  <a:lnTo>
                    <a:pt x="3148993" y="358452"/>
                  </a:lnTo>
                  <a:lnTo>
                    <a:pt x="3179646" y="384879"/>
                  </a:lnTo>
                  <a:lnTo>
                    <a:pt x="3200145" y="412317"/>
                  </a:lnTo>
                  <a:lnTo>
                    <a:pt x="3210627" y="440325"/>
                  </a:lnTo>
                  <a:lnTo>
                    <a:pt x="3211231" y="468463"/>
                  </a:lnTo>
                  <a:lnTo>
                    <a:pt x="3202092" y="496293"/>
                  </a:lnTo>
                  <a:lnTo>
                    <a:pt x="3155140" y="549265"/>
                  </a:lnTo>
                  <a:lnTo>
                    <a:pt x="3117601" y="573529"/>
                  </a:lnTo>
                  <a:lnTo>
                    <a:pt x="3070870" y="595725"/>
                  </a:lnTo>
                  <a:lnTo>
                    <a:pt x="3015085" y="615413"/>
                  </a:lnTo>
                  <a:lnTo>
                    <a:pt x="2972535" y="627288"/>
                  </a:lnTo>
                  <a:lnTo>
                    <a:pt x="2927424" y="637261"/>
                  </a:lnTo>
                  <a:lnTo>
                    <a:pt x="2880119" y="645259"/>
                  </a:lnTo>
                  <a:lnTo>
                    <a:pt x="2830985" y="651209"/>
                  </a:lnTo>
                  <a:lnTo>
                    <a:pt x="2780389" y="655037"/>
                  </a:lnTo>
                  <a:lnTo>
                    <a:pt x="2774944" y="680310"/>
                  </a:lnTo>
                  <a:lnTo>
                    <a:pt x="2738354" y="727090"/>
                  </a:lnTo>
                  <a:lnTo>
                    <a:pt x="2671894" y="767110"/>
                  </a:lnTo>
                  <a:lnTo>
                    <a:pt x="2629111" y="783933"/>
                  </a:lnTo>
                  <a:lnTo>
                    <a:pt x="2580839" y="798282"/>
                  </a:lnTo>
                  <a:lnTo>
                    <a:pt x="2527737" y="809897"/>
                  </a:lnTo>
                  <a:lnTo>
                    <a:pt x="2470465" y="818516"/>
                  </a:lnTo>
                  <a:lnTo>
                    <a:pt x="2409682" y="823880"/>
                  </a:lnTo>
                  <a:lnTo>
                    <a:pt x="2346049" y="825725"/>
                  </a:lnTo>
                  <a:lnTo>
                    <a:pt x="2287256" y="824035"/>
                  </a:lnTo>
                  <a:lnTo>
                    <a:pt x="2230034" y="819058"/>
                  </a:lnTo>
                  <a:lnTo>
                    <a:pt x="2174813" y="810938"/>
                  </a:lnTo>
                  <a:lnTo>
                    <a:pt x="2122021" y="799817"/>
                  </a:lnTo>
                  <a:lnTo>
                    <a:pt x="2100260" y="823277"/>
                  </a:lnTo>
                  <a:lnTo>
                    <a:pt x="2037677" y="864957"/>
                  </a:lnTo>
                  <a:lnTo>
                    <a:pt x="1998036" y="882911"/>
                  </a:lnTo>
                  <a:lnTo>
                    <a:pt x="1953618" y="898763"/>
                  </a:lnTo>
                  <a:lnTo>
                    <a:pt x="1905012" y="912380"/>
                  </a:lnTo>
                  <a:lnTo>
                    <a:pt x="1852810" y="923628"/>
                  </a:lnTo>
                  <a:lnTo>
                    <a:pt x="1797604" y="932375"/>
                  </a:lnTo>
                  <a:lnTo>
                    <a:pt x="1739983" y="938488"/>
                  </a:lnTo>
                  <a:lnTo>
                    <a:pt x="1680539" y="941833"/>
                  </a:lnTo>
                  <a:lnTo>
                    <a:pt x="1619864" y="942277"/>
                  </a:lnTo>
                  <a:close/>
                </a:path>
              </a:pathLst>
            </a:custGeom>
            <a:solidFill>
              <a:srgbClr val="FFFFCC"/>
            </a:solidFill>
          </p:spPr>
          <p:txBody>
            <a:bodyPr wrap="square" lIns="0" tIns="0" rIns="0" bIns="0" rtlCol="0"/>
            <a:lstStyle/>
            <a:p>
              <a:endParaRPr/>
            </a:p>
          </p:txBody>
        </p:sp>
        <p:sp>
          <p:nvSpPr>
            <p:cNvPr id="4" name="object 4"/>
            <p:cNvSpPr/>
            <p:nvPr/>
          </p:nvSpPr>
          <p:spPr>
            <a:xfrm>
              <a:off x="5850022" y="5835678"/>
              <a:ext cx="3211830" cy="942340"/>
            </a:xfrm>
            <a:custGeom>
              <a:avLst/>
              <a:gdLst/>
              <a:ahLst/>
              <a:cxnLst/>
              <a:rect l="l" t="t" r="r" b="b"/>
              <a:pathLst>
                <a:path w="3211829" h="942340">
                  <a:moveTo>
                    <a:pt x="291697" y="310613"/>
                  </a:moveTo>
                  <a:lnTo>
                    <a:pt x="286910" y="283387"/>
                  </a:lnTo>
                  <a:lnTo>
                    <a:pt x="291252" y="256758"/>
                  </a:lnTo>
                  <a:lnTo>
                    <a:pt x="304198" y="231008"/>
                  </a:lnTo>
                  <a:lnTo>
                    <a:pt x="353808" y="183265"/>
                  </a:lnTo>
                  <a:lnTo>
                    <a:pt x="389423" y="161833"/>
                  </a:lnTo>
                  <a:lnTo>
                    <a:pt x="431547" y="142401"/>
                  </a:lnTo>
                  <a:lnTo>
                    <a:pt x="479657" y="125250"/>
                  </a:lnTo>
                  <a:lnTo>
                    <a:pt x="533227" y="110660"/>
                  </a:lnTo>
                  <a:lnTo>
                    <a:pt x="591734" y="98911"/>
                  </a:lnTo>
                  <a:lnTo>
                    <a:pt x="654655" y="90285"/>
                  </a:lnTo>
                  <a:lnTo>
                    <a:pt x="721465" y="85061"/>
                  </a:lnTo>
                  <a:lnTo>
                    <a:pt x="777133" y="83269"/>
                  </a:lnTo>
                  <a:lnTo>
                    <a:pt x="832547" y="83932"/>
                  </a:lnTo>
                  <a:lnTo>
                    <a:pt x="887200" y="86966"/>
                  </a:lnTo>
                  <a:lnTo>
                    <a:pt x="940582" y="92286"/>
                  </a:lnTo>
                  <a:lnTo>
                    <a:pt x="992186" y="99807"/>
                  </a:lnTo>
                  <a:lnTo>
                    <a:pt x="1041505" y="109445"/>
                  </a:lnTo>
                  <a:lnTo>
                    <a:pt x="1072995" y="89816"/>
                  </a:lnTo>
                  <a:lnTo>
                    <a:pt x="1110393" y="72572"/>
                  </a:lnTo>
                  <a:lnTo>
                    <a:pt x="1152881" y="57827"/>
                  </a:lnTo>
                  <a:lnTo>
                    <a:pt x="1199643" y="45701"/>
                  </a:lnTo>
                  <a:lnTo>
                    <a:pt x="1249861" y="36308"/>
                  </a:lnTo>
                  <a:lnTo>
                    <a:pt x="1302717" y="29767"/>
                  </a:lnTo>
                  <a:lnTo>
                    <a:pt x="1357393" y="26193"/>
                  </a:lnTo>
                  <a:lnTo>
                    <a:pt x="1413072" y="25704"/>
                  </a:lnTo>
                  <a:lnTo>
                    <a:pt x="1468937" y="28417"/>
                  </a:lnTo>
                  <a:lnTo>
                    <a:pt x="1524170" y="34448"/>
                  </a:lnTo>
                  <a:lnTo>
                    <a:pt x="1577953" y="43913"/>
                  </a:lnTo>
                  <a:lnTo>
                    <a:pt x="1625959" y="56486"/>
                  </a:lnTo>
                  <a:lnTo>
                    <a:pt x="1669393" y="71345"/>
                  </a:lnTo>
                  <a:lnTo>
                    <a:pt x="1700293" y="51448"/>
                  </a:lnTo>
                  <a:lnTo>
                    <a:pt x="1738343" y="34535"/>
                  </a:lnTo>
                  <a:lnTo>
                    <a:pt x="1782338" y="20771"/>
                  </a:lnTo>
                  <a:lnTo>
                    <a:pt x="1831075" y="10318"/>
                  </a:lnTo>
                  <a:lnTo>
                    <a:pt x="1883348" y="3340"/>
                  </a:lnTo>
                  <a:lnTo>
                    <a:pt x="1937955" y="0"/>
                  </a:lnTo>
                  <a:lnTo>
                    <a:pt x="1993691" y="459"/>
                  </a:lnTo>
                  <a:lnTo>
                    <a:pt x="2049352" y="4883"/>
                  </a:lnTo>
                  <a:lnTo>
                    <a:pt x="2103733" y="13433"/>
                  </a:lnTo>
                  <a:lnTo>
                    <a:pt x="2166598" y="29435"/>
                  </a:lnTo>
                  <a:lnTo>
                    <a:pt x="2218033" y="50009"/>
                  </a:lnTo>
                  <a:lnTo>
                    <a:pt x="2259277" y="33739"/>
                  </a:lnTo>
                  <a:lnTo>
                    <a:pt x="2305486" y="20614"/>
                  </a:lnTo>
                  <a:lnTo>
                    <a:pt x="2355590" y="10672"/>
                  </a:lnTo>
                  <a:lnTo>
                    <a:pt x="2408520" y="3948"/>
                  </a:lnTo>
                  <a:lnTo>
                    <a:pt x="2463206" y="479"/>
                  </a:lnTo>
                  <a:lnTo>
                    <a:pt x="2518578" y="302"/>
                  </a:lnTo>
                  <a:lnTo>
                    <a:pt x="2573565" y="3454"/>
                  </a:lnTo>
                  <a:lnTo>
                    <a:pt x="2627099" y="9971"/>
                  </a:lnTo>
                  <a:lnTo>
                    <a:pt x="2678108" y="19889"/>
                  </a:lnTo>
                  <a:lnTo>
                    <a:pt x="2725525" y="33245"/>
                  </a:lnTo>
                  <a:lnTo>
                    <a:pt x="2769435" y="51509"/>
                  </a:lnTo>
                  <a:lnTo>
                    <a:pt x="2804773" y="71917"/>
                  </a:lnTo>
                  <a:lnTo>
                    <a:pt x="2847445" y="118589"/>
                  </a:lnTo>
                  <a:lnTo>
                    <a:pt x="2914657" y="128488"/>
                  </a:lnTo>
                  <a:lnTo>
                    <a:pt x="2974570" y="142576"/>
                  </a:lnTo>
                  <a:lnTo>
                    <a:pt x="3026430" y="160302"/>
                  </a:lnTo>
                  <a:lnTo>
                    <a:pt x="3069485" y="181113"/>
                  </a:lnTo>
                  <a:lnTo>
                    <a:pt x="3102981" y="204458"/>
                  </a:lnTo>
                  <a:lnTo>
                    <a:pt x="3138290" y="256542"/>
                  </a:lnTo>
                  <a:lnTo>
                    <a:pt x="3138598" y="284176"/>
                  </a:lnTo>
                  <a:lnTo>
                    <a:pt x="3126337" y="312137"/>
                  </a:lnTo>
                  <a:lnTo>
                    <a:pt x="3121979" y="317828"/>
                  </a:lnTo>
                  <a:lnTo>
                    <a:pt x="3117764" y="323377"/>
                  </a:lnTo>
                  <a:lnTo>
                    <a:pt x="3113264" y="328639"/>
                  </a:lnTo>
                  <a:lnTo>
                    <a:pt x="3108049" y="333473"/>
                  </a:lnTo>
                  <a:lnTo>
                    <a:pt x="3148993" y="358452"/>
                  </a:lnTo>
                  <a:lnTo>
                    <a:pt x="3179646" y="384879"/>
                  </a:lnTo>
                  <a:lnTo>
                    <a:pt x="3200145" y="412317"/>
                  </a:lnTo>
                  <a:lnTo>
                    <a:pt x="3210627" y="440325"/>
                  </a:lnTo>
                  <a:lnTo>
                    <a:pt x="3211231" y="468463"/>
                  </a:lnTo>
                  <a:lnTo>
                    <a:pt x="3202092" y="496293"/>
                  </a:lnTo>
                  <a:lnTo>
                    <a:pt x="3155140" y="549265"/>
                  </a:lnTo>
                  <a:lnTo>
                    <a:pt x="3117601" y="573529"/>
                  </a:lnTo>
                  <a:lnTo>
                    <a:pt x="3070870" y="595725"/>
                  </a:lnTo>
                  <a:lnTo>
                    <a:pt x="3015085" y="615413"/>
                  </a:lnTo>
                  <a:lnTo>
                    <a:pt x="2972535" y="627288"/>
                  </a:lnTo>
                  <a:lnTo>
                    <a:pt x="2927424" y="637261"/>
                  </a:lnTo>
                  <a:lnTo>
                    <a:pt x="2880119" y="645259"/>
                  </a:lnTo>
                  <a:lnTo>
                    <a:pt x="2830985" y="651209"/>
                  </a:lnTo>
                  <a:lnTo>
                    <a:pt x="2780389" y="655037"/>
                  </a:lnTo>
                  <a:lnTo>
                    <a:pt x="2774944" y="680310"/>
                  </a:lnTo>
                  <a:lnTo>
                    <a:pt x="2738354" y="727090"/>
                  </a:lnTo>
                  <a:lnTo>
                    <a:pt x="2671894" y="767110"/>
                  </a:lnTo>
                  <a:lnTo>
                    <a:pt x="2629111" y="783933"/>
                  </a:lnTo>
                  <a:lnTo>
                    <a:pt x="2580839" y="798282"/>
                  </a:lnTo>
                  <a:lnTo>
                    <a:pt x="2527737" y="809897"/>
                  </a:lnTo>
                  <a:lnTo>
                    <a:pt x="2470465" y="818516"/>
                  </a:lnTo>
                  <a:lnTo>
                    <a:pt x="2409682" y="823880"/>
                  </a:lnTo>
                  <a:lnTo>
                    <a:pt x="2346049" y="825725"/>
                  </a:lnTo>
                  <a:lnTo>
                    <a:pt x="2287256" y="824035"/>
                  </a:lnTo>
                  <a:lnTo>
                    <a:pt x="2230034" y="819058"/>
                  </a:lnTo>
                  <a:lnTo>
                    <a:pt x="2174813" y="810938"/>
                  </a:lnTo>
                  <a:lnTo>
                    <a:pt x="2122021" y="799817"/>
                  </a:lnTo>
                  <a:lnTo>
                    <a:pt x="2100260" y="823277"/>
                  </a:lnTo>
                  <a:lnTo>
                    <a:pt x="2037677" y="864957"/>
                  </a:lnTo>
                  <a:lnTo>
                    <a:pt x="1998036" y="882911"/>
                  </a:lnTo>
                  <a:lnTo>
                    <a:pt x="1953618" y="898763"/>
                  </a:lnTo>
                  <a:lnTo>
                    <a:pt x="1905012" y="912380"/>
                  </a:lnTo>
                  <a:lnTo>
                    <a:pt x="1852810" y="923628"/>
                  </a:lnTo>
                  <a:lnTo>
                    <a:pt x="1797604" y="932375"/>
                  </a:lnTo>
                  <a:lnTo>
                    <a:pt x="1739983" y="938488"/>
                  </a:lnTo>
                  <a:lnTo>
                    <a:pt x="1680539" y="941833"/>
                  </a:lnTo>
                  <a:lnTo>
                    <a:pt x="1619864" y="942277"/>
                  </a:lnTo>
                  <a:lnTo>
                    <a:pt x="1558547" y="939687"/>
                  </a:lnTo>
                  <a:lnTo>
                    <a:pt x="1497181" y="933929"/>
                  </a:lnTo>
                  <a:lnTo>
                    <a:pt x="1442902" y="925830"/>
                  </a:lnTo>
                  <a:lnTo>
                    <a:pt x="1391630" y="915359"/>
                  </a:lnTo>
                  <a:lnTo>
                    <a:pt x="1343828" y="902687"/>
                  </a:lnTo>
                  <a:lnTo>
                    <a:pt x="1299964" y="887983"/>
                  </a:lnTo>
                  <a:lnTo>
                    <a:pt x="1260502" y="871417"/>
                  </a:lnTo>
                  <a:lnTo>
                    <a:pt x="1225909" y="853157"/>
                  </a:lnTo>
                  <a:lnTo>
                    <a:pt x="1174164" y="864272"/>
                  </a:lnTo>
                  <a:lnTo>
                    <a:pt x="1120922" y="873068"/>
                  </a:lnTo>
                  <a:lnTo>
                    <a:pt x="1066577" y="879581"/>
                  </a:lnTo>
                  <a:lnTo>
                    <a:pt x="1011525" y="883852"/>
                  </a:lnTo>
                  <a:lnTo>
                    <a:pt x="956160" y="885916"/>
                  </a:lnTo>
                  <a:lnTo>
                    <a:pt x="900877" y="885813"/>
                  </a:lnTo>
                  <a:lnTo>
                    <a:pt x="846072" y="883580"/>
                  </a:lnTo>
                  <a:lnTo>
                    <a:pt x="792140" y="879256"/>
                  </a:lnTo>
                  <a:lnTo>
                    <a:pt x="739476" y="872877"/>
                  </a:lnTo>
                  <a:lnTo>
                    <a:pt x="688475" y="864483"/>
                  </a:lnTo>
                  <a:lnTo>
                    <a:pt x="639533" y="854111"/>
                  </a:lnTo>
                  <a:lnTo>
                    <a:pt x="593044" y="841799"/>
                  </a:lnTo>
                  <a:lnTo>
                    <a:pt x="549403" y="827585"/>
                  </a:lnTo>
                  <a:lnTo>
                    <a:pt x="509007" y="811506"/>
                  </a:lnTo>
                  <a:lnTo>
                    <a:pt x="472249" y="793602"/>
                  </a:lnTo>
                  <a:lnTo>
                    <a:pt x="439525" y="773909"/>
                  </a:lnTo>
                  <a:lnTo>
                    <a:pt x="436477" y="772385"/>
                  </a:lnTo>
                  <a:lnTo>
                    <a:pt x="434953" y="770861"/>
                  </a:lnTo>
                  <a:lnTo>
                    <a:pt x="433429" y="769337"/>
                  </a:lnTo>
                  <a:lnTo>
                    <a:pt x="367656" y="770055"/>
                  </a:lnTo>
                  <a:lnTo>
                    <a:pt x="305008" y="765646"/>
                  </a:lnTo>
                  <a:lnTo>
                    <a:pt x="246896" y="756559"/>
                  </a:lnTo>
                  <a:lnTo>
                    <a:pt x="194732" y="743239"/>
                  </a:lnTo>
                  <a:lnTo>
                    <a:pt x="149926" y="726132"/>
                  </a:lnTo>
                  <a:lnTo>
                    <a:pt x="113889" y="705686"/>
                  </a:lnTo>
                  <a:lnTo>
                    <a:pt x="73765" y="656561"/>
                  </a:lnTo>
                  <a:lnTo>
                    <a:pt x="73384" y="628367"/>
                  </a:lnTo>
                  <a:lnTo>
                    <a:pt x="87862" y="601316"/>
                  </a:lnTo>
                  <a:lnTo>
                    <a:pt x="116627" y="575980"/>
                  </a:lnTo>
                  <a:lnTo>
                    <a:pt x="159109" y="552929"/>
                  </a:lnTo>
                  <a:lnTo>
                    <a:pt x="99508" y="535379"/>
                  </a:lnTo>
                  <a:lnTo>
                    <a:pt x="53104" y="513483"/>
                  </a:lnTo>
                  <a:lnTo>
                    <a:pt x="20589" y="488308"/>
                  </a:lnTo>
                  <a:lnTo>
                    <a:pt x="2657" y="460921"/>
                  </a:lnTo>
                  <a:lnTo>
                    <a:pt x="0" y="432387"/>
                  </a:lnTo>
                  <a:lnTo>
                    <a:pt x="13311" y="403773"/>
                  </a:lnTo>
                  <a:lnTo>
                    <a:pt x="43285" y="376145"/>
                  </a:lnTo>
                  <a:lnTo>
                    <a:pt x="78897" y="356467"/>
                  </a:lnTo>
                  <a:lnTo>
                    <a:pt x="122630" y="339789"/>
                  </a:lnTo>
                  <a:lnTo>
                    <a:pt x="173093" y="326548"/>
                  </a:lnTo>
                  <a:lnTo>
                    <a:pt x="228896" y="317185"/>
                  </a:lnTo>
                  <a:lnTo>
                    <a:pt x="288649" y="312137"/>
                  </a:lnTo>
                  <a:lnTo>
                    <a:pt x="291697" y="310613"/>
                  </a:lnTo>
                  <a:close/>
                </a:path>
              </a:pathLst>
            </a:custGeom>
            <a:ln w="9144">
              <a:solidFill>
                <a:srgbClr val="628C11"/>
              </a:solidFill>
            </a:ln>
          </p:spPr>
          <p:txBody>
            <a:bodyPr wrap="square" lIns="0" tIns="0" rIns="0" bIns="0" rtlCol="0"/>
            <a:lstStyle/>
            <a:p>
              <a:endParaRPr/>
            </a:p>
          </p:txBody>
        </p:sp>
        <p:sp>
          <p:nvSpPr>
            <p:cNvPr id="5" name="object 5"/>
            <p:cNvSpPr/>
            <p:nvPr/>
          </p:nvSpPr>
          <p:spPr>
            <a:xfrm>
              <a:off x="6012180" y="6385560"/>
              <a:ext cx="1981200" cy="299085"/>
            </a:xfrm>
            <a:custGeom>
              <a:avLst/>
              <a:gdLst/>
              <a:ahLst/>
              <a:cxnLst/>
              <a:rect l="l" t="t" r="r" b="b"/>
              <a:pathLst>
                <a:path w="1981200" h="299084">
                  <a:moveTo>
                    <a:pt x="188975" y="16763"/>
                  </a:moveTo>
                  <a:lnTo>
                    <a:pt x="139088" y="17359"/>
                  </a:lnTo>
                  <a:lnTo>
                    <a:pt x="90487" y="14668"/>
                  </a:lnTo>
                  <a:lnTo>
                    <a:pt x="43886" y="8834"/>
                  </a:lnTo>
                  <a:lnTo>
                    <a:pt x="0" y="0"/>
                  </a:lnTo>
                </a:path>
                <a:path w="1981200" h="299084">
                  <a:moveTo>
                    <a:pt x="353567" y="207263"/>
                  </a:moveTo>
                  <a:lnTo>
                    <a:pt x="333851" y="210407"/>
                  </a:lnTo>
                  <a:lnTo>
                    <a:pt x="313563" y="212978"/>
                  </a:lnTo>
                  <a:lnTo>
                    <a:pt x="292703" y="214979"/>
                  </a:lnTo>
                  <a:lnTo>
                    <a:pt x="271271" y="216407"/>
                  </a:lnTo>
                </a:path>
                <a:path w="1981200" h="299084">
                  <a:moveTo>
                    <a:pt x="1063752" y="298703"/>
                  </a:moveTo>
                  <a:lnTo>
                    <a:pt x="1049464" y="289536"/>
                  </a:lnTo>
                  <a:lnTo>
                    <a:pt x="1036319" y="280225"/>
                  </a:lnTo>
                  <a:lnTo>
                    <a:pt x="1024318" y="270629"/>
                  </a:lnTo>
                  <a:lnTo>
                    <a:pt x="1013460" y="260603"/>
                  </a:lnTo>
                </a:path>
                <a:path w="1981200" h="299084">
                  <a:moveTo>
                    <a:pt x="1981200" y="204215"/>
                  </a:moveTo>
                  <a:lnTo>
                    <a:pt x="1978104" y="214717"/>
                  </a:lnTo>
                  <a:lnTo>
                    <a:pt x="1973580" y="225361"/>
                  </a:lnTo>
                  <a:lnTo>
                    <a:pt x="1967912" y="235719"/>
                  </a:lnTo>
                  <a:lnTo>
                    <a:pt x="1961388" y="245363"/>
                  </a:lnTo>
                </a:path>
              </a:pathLst>
            </a:custGeom>
            <a:ln w="9144">
              <a:solidFill>
                <a:srgbClr val="628C11"/>
              </a:solidFill>
            </a:ln>
          </p:spPr>
          <p:txBody>
            <a:bodyPr wrap="square" lIns="0" tIns="0" rIns="0" bIns="0" rtlCol="0"/>
            <a:lstStyle/>
            <a:p>
              <a:endParaRPr/>
            </a:p>
          </p:txBody>
        </p:sp>
        <p:sp>
          <p:nvSpPr>
            <p:cNvPr id="6" name="object 6"/>
            <p:cNvSpPr/>
            <p:nvPr/>
          </p:nvSpPr>
          <p:spPr>
            <a:xfrm>
              <a:off x="8382000" y="6327648"/>
              <a:ext cx="249936" cy="164591"/>
            </a:xfrm>
            <a:prstGeom prst="rect">
              <a:avLst/>
            </a:prstGeom>
            <a:blipFill>
              <a:blip r:embed="rId2" cstate="print"/>
              <a:stretch>
                <a:fillRect/>
              </a:stretch>
            </a:blipFill>
          </p:spPr>
          <p:txBody>
            <a:bodyPr wrap="square" lIns="0" tIns="0" rIns="0" bIns="0" rtlCol="0"/>
            <a:lstStyle/>
            <a:p>
              <a:endParaRPr/>
            </a:p>
          </p:txBody>
        </p:sp>
        <p:sp>
          <p:nvSpPr>
            <p:cNvPr id="7" name="object 7"/>
            <p:cNvSpPr/>
            <p:nvPr/>
          </p:nvSpPr>
          <p:spPr>
            <a:xfrm>
              <a:off x="6141720" y="5882640"/>
              <a:ext cx="2814955" cy="342900"/>
            </a:xfrm>
            <a:custGeom>
              <a:avLst/>
              <a:gdLst/>
              <a:ahLst/>
              <a:cxnLst/>
              <a:rect l="l" t="t" r="r" b="b"/>
              <a:pathLst>
                <a:path w="2814954" h="342900">
                  <a:moveTo>
                    <a:pt x="2814828" y="284988"/>
                  </a:moveTo>
                  <a:lnTo>
                    <a:pt x="2794277" y="300680"/>
                  </a:lnTo>
                  <a:lnTo>
                    <a:pt x="2769298" y="315658"/>
                  </a:lnTo>
                  <a:lnTo>
                    <a:pt x="2740032" y="329779"/>
                  </a:lnTo>
                  <a:lnTo>
                    <a:pt x="2706624" y="342900"/>
                  </a:lnTo>
                </a:path>
                <a:path w="2814954" h="342900">
                  <a:moveTo>
                    <a:pt x="2555748" y="68580"/>
                  </a:moveTo>
                  <a:lnTo>
                    <a:pt x="2558629" y="75438"/>
                  </a:lnTo>
                  <a:lnTo>
                    <a:pt x="2560510" y="82296"/>
                  </a:lnTo>
                  <a:lnTo>
                    <a:pt x="2561534" y="89154"/>
                  </a:lnTo>
                  <a:lnTo>
                    <a:pt x="2561844" y="96012"/>
                  </a:lnTo>
                </a:path>
                <a:path w="2814954" h="342900">
                  <a:moveTo>
                    <a:pt x="1869948" y="35052"/>
                  </a:moveTo>
                  <a:lnTo>
                    <a:pt x="1881092" y="25931"/>
                  </a:lnTo>
                  <a:lnTo>
                    <a:pt x="1893951" y="16954"/>
                  </a:lnTo>
                  <a:lnTo>
                    <a:pt x="1908524" y="8262"/>
                  </a:lnTo>
                  <a:lnTo>
                    <a:pt x="1924812" y="0"/>
                  </a:lnTo>
                </a:path>
                <a:path w="2814954" h="342900">
                  <a:moveTo>
                    <a:pt x="1354836" y="51816"/>
                  </a:moveTo>
                  <a:lnTo>
                    <a:pt x="1359741" y="44719"/>
                  </a:lnTo>
                  <a:lnTo>
                    <a:pt x="1365503" y="37338"/>
                  </a:lnTo>
                  <a:lnTo>
                    <a:pt x="1372409" y="29956"/>
                  </a:lnTo>
                  <a:lnTo>
                    <a:pt x="1380744" y="22860"/>
                  </a:lnTo>
                </a:path>
                <a:path w="2814954" h="342900">
                  <a:moveTo>
                    <a:pt x="749808" y="62484"/>
                  </a:moveTo>
                  <a:lnTo>
                    <a:pt x="775525" y="69389"/>
                  </a:lnTo>
                  <a:lnTo>
                    <a:pt x="800100" y="76581"/>
                  </a:lnTo>
                  <a:lnTo>
                    <a:pt x="823531" y="84343"/>
                  </a:lnTo>
                  <a:lnTo>
                    <a:pt x="845820" y="92964"/>
                  </a:lnTo>
                </a:path>
                <a:path w="2814954" h="342900">
                  <a:moveTo>
                    <a:pt x="16764" y="294132"/>
                  </a:moveTo>
                  <a:lnTo>
                    <a:pt x="11358" y="286154"/>
                  </a:lnTo>
                  <a:lnTo>
                    <a:pt x="6667" y="278320"/>
                  </a:lnTo>
                  <a:lnTo>
                    <a:pt x="2833" y="270771"/>
                  </a:lnTo>
                  <a:lnTo>
                    <a:pt x="0" y="263652"/>
                  </a:lnTo>
                </a:path>
              </a:pathLst>
            </a:custGeom>
            <a:ln w="9144">
              <a:solidFill>
                <a:srgbClr val="628C11"/>
              </a:solidFill>
            </a:ln>
          </p:spPr>
          <p:txBody>
            <a:bodyPr wrap="square" lIns="0" tIns="0" rIns="0" bIns="0" rtlCol="0"/>
            <a:lstStyle/>
            <a:p>
              <a:endParaRPr/>
            </a:p>
          </p:txBody>
        </p:sp>
      </p:grpSp>
      <p:grpSp>
        <p:nvGrpSpPr>
          <p:cNvPr id="8" name="object 8"/>
          <p:cNvGrpSpPr/>
          <p:nvPr/>
        </p:nvGrpSpPr>
        <p:grpSpPr>
          <a:xfrm>
            <a:off x="4337303" y="5827776"/>
            <a:ext cx="60960" cy="62865"/>
            <a:chOff x="4337303" y="5827776"/>
            <a:chExt cx="60960" cy="62865"/>
          </a:xfrm>
        </p:grpSpPr>
        <p:sp>
          <p:nvSpPr>
            <p:cNvPr id="9" name="object 9"/>
            <p:cNvSpPr/>
            <p:nvPr/>
          </p:nvSpPr>
          <p:spPr>
            <a:xfrm>
              <a:off x="4341875" y="5832348"/>
              <a:ext cx="52069" cy="53340"/>
            </a:xfrm>
            <a:custGeom>
              <a:avLst/>
              <a:gdLst/>
              <a:ahLst/>
              <a:cxnLst/>
              <a:rect l="l" t="t" r="r" b="b"/>
              <a:pathLst>
                <a:path w="52070" h="53339">
                  <a:moveTo>
                    <a:pt x="25907" y="53339"/>
                  </a:moveTo>
                  <a:lnTo>
                    <a:pt x="16073" y="51196"/>
                  </a:lnTo>
                  <a:lnTo>
                    <a:pt x="7810" y="45338"/>
                  </a:lnTo>
                  <a:lnTo>
                    <a:pt x="2119" y="36623"/>
                  </a:lnTo>
                  <a:lnTo>
                    <a:pt x="0" y="25907"/>
                  </a:lnTo>
                  <a:lnTo>
                    <a:pt x="2119" y="16073"/>
                  </a:lnTo>
                  <a:lnTo>
                    <a:pt x="7810" y="7810"/>
                  </a:lnTo>
                  <a:lnTo>
                    <a:pt x="16073" y="2119"/>
                  </a:lnTo>
                  <a:lnTo>
                    <a:pt x="25907" y="0"/>
                  </a:lnTo>
                  <a:lnTo>
                    <a:pt x="36385" y="2119"/>
                  </a:lnTo>
                  <a:lnTo>
                    <a:pt x="44576" y="7810"/>
                  </a:lnTo>
                  <a:lnTo>
                    <a:pt x="49910" y="16073"/>
                  </a:lnTo>
                  <a:lnTo>
                    <a:pt x="51815" y="25907"/>
                  </a:lnTo>
                  <a:lnTo>
                    <a:pt x="49910" y="36623"/>
                  </a:lnTo>
                  <a:lnTo>
                    <a:pt x="44576" y="45338"/>
                  </a:lnTo>
                  <a:lnTo>
                    <a:pt x="36385" y="51196"/>
                  </a:lnTo>
                  <a:lnTo>
                    <a:pt x="25907" y="53339"/>
                  </a:lnTo>
                  <a:close/>
                </a:path>
              </a:pathLst>
            </a:custGeom>
            <a:solidFill>
              <a:srgbClr val="FFFFCC"/>
            </a:solidFill>
          </p:spPr>
          <p:txBody>
            <a:bodyPr wrap="square" lIns="0" tIns="0" rIns="0" bIns="0" rtlCol="0"/>
            <a:lstStyle/>
            <a:p>
              <a:endParaRPr/>
            </a:p>
          </p:txBody>
        </p:sp>
        <p:sp>
          <p:nvSpPr>
            <p:cNvPr id="10" name="object 10"/>
            <p:cNvSpPr/>
            <p:nvPr/>
          </p:nvSpPr>
          <p:spPr>
            <a:xfrm>
              <a:off x="4341875" y="5832348"/>
              <a:ext cx="52069" cy="53340"/>
            </a:xfrm>
            <a:custGeom>
              <a:avLst/>
              <a:gdLst/>
              <a:ahLst/>
              <a:cxnLst/>
              <a:rect l="l" t="t" r="r" b="b"/>
              <a:pathLst>
                <a:path w="52070" h="53339">
                  <a:moveTo>
                    <a:pt x="51815" y="25907"/>
                  </a:moveTo>
                  <a:lnTo>
                    <a:pt x="49910" y="36623"/>
                  </a:lnTo>
                  <a:lnTo>
                    <a:pt x="44576" y="45338"/>
                  </a:lnTo>
                  <a:lnTo>
                    <a:pt x="36385" y="51196"/>
                  </a:lnTo>
                  <a:lnTo>
                    <a:pt x="25907" y="53339"/>
                  </a:lnTo>
                  <a:lnTo>
                    <a:pt x="16073" y="51196"/>
                  </a:lnTo>
                  <a:lnTo>
                    <a:pt x="7810" y="45338"/>
                  </a:lnTo>
                  <a:lnTo>
                    <a:pt x="2119" y="36623"/>
                  </a:lnTo>
                  <a:lnTo>
                    <a:pt x="0" y="25907"/>
                  </a:lnTo>
                  <a:lnTo>
                    <a:pt x="2119" y="16073"/>
                  </a:lnTo>
                  <a:lnTo>
                    <a:pt x="7810" y="7810"/>
                  </a:lnTo>
                  <a:lnTo>
                    <a:pt x="16073" y="2119"/>
                  </a:lnTo>
                  <a:lnTo>
                    <a:pt x="25907" y="0"/>
                  </a:lnTo>
                  <a:lnTo>
                    <a:pt x="36385" y="2119"/>
                  </a:lnTo>
                  <a:lnTo>
                    <a:pt x="44576" y="7810"/>
                  </a:lnTo>
                  <a:lnTo>
                    <a:pt x="49910" y="16073"/>
                  </a:lnTo>
                  <a:lnTo>
                    <a:pt x="51815" y="25907"/>
                  </a:lnTo>
                </a:path>
              </a:pathLst>
            </a:custGeom>
            <a:ln w="9144">
              <a:solidFill>
                <a:srgbClr val="628C11"/>
              </a:solidFill>
            </a:ln>
          </p:spPr>
          <p:txBody>
            <a:bodyPr wrap="square" lIns="0" tIns="0" rIns="0" bIns="0" rtlCol="0"/>
            <a:lstStyle/>
            <a:p>
              <a:endParaRPr/>
            </a:p>
          </p:txBody>
        </p:sp>
      </p:grpSp>
      <p:grpSp>
        <p:nvGrpSpPr>
          <p:cNvPr id="11" name="object 11"/>
          <p:cNvGrpSpPr/>
          <p:nvPr/>
        </p:nvGrpSpPr>
        <p:grpSpPr>
          <a:xfrm>
            <a:off x="4843271" y="5878067"/>
            <a:ext cx="113030" cy="114300"/>
            <a:chOff x="4843271" y="5878067"/>
            <a:chExt cx="113030" cy="114300"/>
          </a:xfrm>
        </p:grpSpPr>
        <p:sp>
          <p:nvSpPr>
            <p:cNvPr id="12" name="object 12"/>
            <p:cNvSpPr/>
            <p:nvPr/>
          </p:nvSpPr>
          <p:spPr>
            <a:xfrm>
              <a:off x="4847843" y="5882639"/>
              <a:ext cx="103632" cy="105155"/>
            </a:xfrm>
            <a:prstGeom prst="rect">
              <a:avLst/>
            </a:prstGeom>
            <a:blipFill>
              <a:blip r:embed="rId3" cstate="print"/>
              <a:stretch>
                <a:fillRect/>
              </a:stretch>
            </a:blipFill>
          </p:spPr>
          <p:txBody>
            <a:bodyPr wrap="square" lIns="0" tIns="0" rIns="0" bIns="0" rtlCol="0"/>
            <a:lstStyle/>
            <a:p>
              <a:endParaRPr/>
            </a:p>
          </p:txBody>
        </p:sp>
        <p:sp>
          <p:nvSpPr>
            <p:cNvPr id="13" name="object 13"/>
            <p:cNvSpPr/>
            <p:nvPr/>
          </p:nvSpPr>
          <p:spPr>
            <a:xfrm>
              <a:off x="4843271" y="5878067"/>
              <a:ext cx="112776" cy="114300"/>
            </a:xfrm>
            <a:prstGeom prst="rect">
              <a:avLst/>
            </a:prstGeom>
            <a:blipFill>
              <a:blip r:embed="rId4" cstate="print"/>
              <a:stretch>
                <a:fillRect/>
              </a:stretch>
            </a:blipFill>
          </p:spPr>
          <p:txBody>
            <a:bodyPr wrap="square" lIns="0" tIns="0" rIns="0" bIns="0" rtlCol="0"/>
            <a:lstStyle/>
            <a:p>
              <a:endParaRPr/>
            </a:p>
          </p:txBody>
        </p:sp>
      </p:grpSp>
      <p:grpSp>
        <p:nvGrpSpPr>
          <p:cNvPr id="14" name="object 14"/>
          <p:cNvGrpSpPr/>
          <p:nvPr/>
        </p:nvGrpSpPr>
        <p:grpSpPr>
          <a:xfrm>
            <a:off x="5401055" y="5935979"/>
            <a:ext cx="166370" cy="166370"/>
            <a:chOff x="5401055" y="5935979"/>
            <a:chExt cx="166370" cy="166370"/>
          </a:xfrm>
        </p:grpSpPr>
        <p:sp>
          <p:nvSpPr>
            <p:cNvPr id="15" name="object 15"/>
            <p:cNvSpPr/>
            <p:nvPr/>
          </p:nvSpPr>
          <p:spPr>
            <a:xfrm>
              <a:off x="5405627" y="5940551"/>
              <a:ext cx="156972" cy="156972"/>
            </a:xfrm>
            <a:prstGeom prst="rect">
              <a:avLst/>
            </a:prstGeom>
            <a:blipFill>
              <a:blip r:embed="rId5" cstate="print"/>
              <a:stretch>
                <a:fillRect/>
              </a:stretch>
            </a:blipFill>
          </p:spPr>
          <p:txBody>
            <a:bodyPr wrap="square" lIns="0" tIns="0" rIns="0" bIns="0" rtlCol="0"/>
            <a:lstStyle/>
            <a:p>
              <a:endParaRPr/>
            </a:p>
          </p:txBody>
        </p:sp>
        <p:sp>
          <p:nvSpPr>
            <p:cNvPr id="16" name="object 16"/>
            <p:cNvSpPr/>
            <p:nvPr/>
          </p:nvSpPr>
          <p:spPr>
            <a:xfrm>
              <a:off x="5401055" y="5935979"/>
              <a:ext cx="166116" cy="166115"/>
            </a:xfrm>
            <a:prstGeom prst="rect">
              <a:avLst/>
            </a:prstGeom>
            <a:blipFill>
              <a:blip r:embed="rId6" cstate="print"/>
              <a:stretch>
                <a:fillRect/>
              </a:stretch>
            </a:blipFill>
          </p:spPr>
          <p:txBody>
            <a:bodyPr wrap="square" lIns="0" tIns="0" rIns="0" bIns="0" rtlCol="0"/>
            <a:lstStyle/>
            <a:p>
              <a:endParaRPr/>
            </a:p>
          </p:txBody>
        </p:sp>
      </p:grpSp>
      <p:sp>
        <p:nvSpPr>
          <p:cNvPr id="17" name="object 17"/>
          <p:cNvSpPr txBox="1"/>
          <p:nvPr/>
        </p:nvSpPr>
        <p:spPr>
          <a:xfrm>
            <a:off x="234188" y="1322359"/>
            <a:ext cx="9640570" cy="5358130"/>
          </a:xfrm>
          <a:prstGeom prst="rect">
            <a:avLst/>
          </a:prstGeom>
        </p:spPr>
        <p:txBody>
          <a:bodyPr vert="horz" wrap="square" lIns="0" tIns="10795" rIns="0" bIns="0" rtlCol="0">
            <a:spAutoFit/>
          </a:bodyPr>
          <a:lstStyle/>
          <a:p>
            <a:pPr marL="2348865" marR="5080" indent="-1504315">
              <a:lnSpc>
                <a:spcPct val="100499"/>
              </a:lnSpc>
              <a:spcBef>
                <a:spcPts val="85"/>
              </a:spcBef>
            </a:pPr>
            <a:r>
              <a:rPr sz="2100" u="heavy" spc="-515"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Exemple</a:t>
            </a:r>
            <a:r>
              <a:rPr sz="2100" b="1" u="heavy" spc="-60" dirty="0">
                <a:uFill>
                  <a:solidFill>
                    <a:srgbClr val="000000"/>
                  </a:solidFill>
                </a:uFill>
                <a:latin typeface="Times New Roman"/>
                <a:cs typeface="Times New Roman"/>
              </a:rPr>
              <a:t> </a:t>
            </a:r>
            <a:r>
              <a:rPr sz="2100" b="1" u="heavy" spc="-200" dirty="0">
                <a:uFill>
                  <a:solidFill>
                    <a:srgbClr val="000000"/>
                  </a:solidFill>
                </a:uFill>
                <a:latin typeface="Times New Roman"/>
                <a:cs typeface="Times New Roman"/>
              </a:rPr>
              <a:t>1:</a:t>
            </a:r>
            <a:r>
              <a:rPr sz="2100" b="1" u="heavy" spc="-180" dirty="0">
                <a:uFill>
                  <a:solidFill>
                    <a:srgbClr val="000000"/>
                  </a:solidFill>
                </a:uFill>
                <a:latin typeface="Times New Roman"/>
                <a:cs typeface="Times New Roman"/>
              </a:rPr>
              <a:t> </a:t>
            </a:r>
            <a:r>
              <a:rPr sz="2100" spc="75" dirty="0">
                <a:latin typeface="Times New Roman"/>
                <a:cs typeface="Times New Roman"/>
              </a:rPr>
              <a:t>L'instruction</a:t>
            </a:r>
            <a:r>
              <a:rPr sz="2100" spc="-70" dirty="0">
                <a:latin typeface="Times New Roman"/>
                <a:cs typeface="Times New Roman"/>
              </a:rPr>
              <a:t> </a:t>
            </a:r>
            <a:r>
              <a:rPr sz="2100" spc="70" dirty="0">
                <a:latin typeface="Times New Roman"/>
                <a:cs typeface="Times New Roman"/>
              </a:rPr>
              <a:t>suivante</a:t>
            </a:r>
            <a:r>
              <a:rPr sz="2100" spc="-100" dirty="0">
                <a:latin typeface="Times New Roman"/>
                <a:cs typeface="Times New Roman"/>
              </a:rPr>
              <a:t> </a:t>
            </a:r>
            <a:r>
              <a:rPr sz="2100" spc="65" dirty="0">
                <a:latin typeface="Times New Roman"/>
                <a:cs typeface="Times New Roman"/>
              </a:rPr>
              <a:t>déclare</a:t>
            </a:r>
            <a:r>
              <a:rPr sz="2100" spc="-65" dirty="0">
                <a:latin typeface="Times New Roman"/>
                <a:cs typeface="Times New Roman"/>
              </a:rPr>
              <a:t> </a:t>
            </a:r>
            <a:r>
              <a:rPr sz="2100" spc="155" dirty="0">
                <a:latin typeface="Times New Roman"/>
                <a:cs typeface="Times New Roman"/>
              </a:rPr>
              <a:t>un</a:t>
            </a:r>
            <a:r>
              <a:rPr sz="2100" spc="-50" dirty="0">
                <a:latin typeface="Times New Roman"/>
                <a:cs typeface="Times New Roman"/>
              </a:rPr>
              <a:t> </a:t>
            </a:r>
            <a:r>
              <a:rPr sz="2100" spc="90" dirty="0">
                <a:latin typeface="Times New Roman"/>
                <a:cs typeface="Times New Roman"/>
              </a:rPr>
              <a:t>tableau</a:t>
            </a:r>
            <a:r>
              <a:rPr sz="2100" spc="-6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15" dirty="0">
                <a:latin typeface="Times New Roman"/>
                <a:cs typeface="Times New Roman"/>
              </a:rPr>
              <a:t>30</a:t>
            </a:r>
            <a:r>
              <a:rPr sz="2100" spc="-35" dirty="0">
                <a:latin typeface="Times New Roman"/>
                <a:cs typeface="Times New Roman"/>
              </a:rPr>
              <a:t> </a:t>
            </a:r>
            <a:r>
              <a:rPr sz="2100" spc="95" dirty="0">
                <a:latin typeface="Times New Roman"/>
                <a:cs typeface="Times New Roman"/>
              </a:rPr>
              <a:t>éléments</a:t>
            </a:r>
            <a:r>
              <a:rPr sz="2100" spc="-75" dirty="0">
                <a:latin typeface="Times New Roman"/>
                <a:cs typeface="Times New Roman"/>
              </a:rPr>
              <a:t> </a:t>
            </a:r>
            <a:r>
              <a:rPr sz="2100" spc="110" dirty="0">
                <a:latin typeface="Times New Roman"/>
                <a:cs typeface="Times New Roman"/>
              </a:rPr>
              <a:t>de</a:t>
            </a:r>
            <a:r>
              <a:rPr sz="2100" spc="-85" dirty="0">
                <a:latin typeface="Times New Roman"/>
                <a:cs typeface="Times New Roman"/>
              </a:rPr>
              <a:t> </a:t>
            </a:r>
            <a:r>
              <a:rPr sz="2100" spc="80" dirty="0">
                <a:latin typeface="Times New Roman"/>
                <a:cs typeface="Times New Roman"/>
              </a:rPr>
              <a:t>type  </a:t>
            </a:r>
            <a:r>
              <a:rPr sz="2100" spc="55" dirty="0">
                <a:latin typeface="Times New Roman"/>
                <a:cs typeface="Times New Roman"/>
              </a:rPr>
              <a:t>réel</a:t>
            </a:r>
            <a:r>
              <a:rPr sz="2100" spc="-10"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spcBef>
                <a:spcPts val="45"/>
              </a:spcBef>
            </a:pPr>
            <a:endParaRPr sz="2150">
              <a:latin typeface="Times New Roman"/>
              <a:cs typeface="Times New Roman"/>
            </a:endParaRPr>
          </a:p>
          <a:p>
            <a:pPr marL="475615">
              <a:lnSpc>
                <a:spcPct val="100000"/>
              </a:lnSpc>
              <a:spcBef>
                <a:spcPts val="5"/>
              </a:spcBef>
            </a:pPr>
            <a:r>
              <a:rPr sz="2100" spc="25" dirty="0">
                <a:latin typeface="Times New Roman"/>
                <a:cs typeface="Times New Roman"/>
              </a:rPr>
              <a:t>Variable </a:t>
            </a:r>
            <a:r>
              <a:rPr sz="2100" spc="70" dirty="0">
                <a:solidFill>
                  <a:srgbClr val="FF0000"/>
                </a:solidFill>
                <a:latin typeface="Times New Roman"/>
                <a:cs typeface="Times New Roman"/>
              </a:rPr>
              <a:t>Note </a:t>
            </a:r>
            <a:r>
              <a:rPr sz="2100" spc="-50" dirty="0">
                <a:latin typeface="Times New Roman"/>
                <a:cs typeface="Times New Roman"/>
              </a:rPr>
              <a:t>: </a:t>
            </a:r>
            <a:r>
              <a:rPr sz="2100" spc="30" dirty="0">
                <a:latin typeface="Times New Roman"/>
                <a:cs typeface="Times New Roman"/>
              </a:rPr>
              <a:t>tableau[</a:t>
            </a:r>
            <a:r>
              <a:rPr sz="2100" spc="30" dirty="0">
                <a:solidFill>
                  <a:srgbClr val="FF0000"/>
                </a:solidFill>
                <a:latin typeface="Times New Roman"/>
                <a:cs typeface="Times New Roman"/>
              </a:rPr>
              <a:t>1 </a:t>
            </a:r>
            <a:r>
              <a:rPr sz="2100" spc="10" dirty="0">
                <a:latin typeface="Times New Roman"/>
                <a:cs typeface="Times New Roman"/>
              </a:rPr>
              <a:t>.. </a:t>
            </a:r>
            <a:r>
              <a:rPr sz="2100" dirty="0">
                <a:solidFill>
                  <a:srgbClr val="FF0000"/>
                </a:solidFill>
                <a:latin typeface="Times New Roman"/>
                <a:cs typeface="Times New Roman"/>
              </a:rPr>
              <a:t>30</a:t>
            </a:r>
            <a:r>
              <a:rPr sz="2100" dirty="0">
                <a:latin typeface="Times New Roman"/>
                <a:cs typeface="Times New Roman"/>
              </a:rPr>
              <a:t>] </a:t>
            </a:r>
            <a:r>
              <a:rPr sz="2100" spc="-50" dirty="0">
                <a:latin typeface="Times New Roman"/>
                <a:cs typeface="Times New Roman"/>
              </a:rPr>
              <a:t>:</a:t>
            </a:r>
            <a:r>
              <a:rPr sz="2100" spc="-200" dirty="0">
                <a:latin typeface="Times New Roman"/>
                <a:cs typeface="Times New Roman"/>
              </a:rPr>
              <a:t> </a:t>
            </a:r>
            <a:r>
              <a:rPr sz="2100" spc="10" dirty="0">
                <a:solidFill>
                  <a:srgbClr val="FF0000"/>
                </a:solidFill>
                <a:latin typeface="Times New Roman"/>
                <a:cs typeface="Times New Roman"/>
              </a:rPr>
              <a:t>Réels</a:t>
            </a:r>
            <a:endParaRPr sz="2100">
              <a:latin typeface="Times New Roman"/>
              <a:cs typeface="Times New Roman"/>
            </a:endParaRPr>
          </a:p>
          <a:p>
            <a:pPr>
              <a:lnSpc>
                <a:spcPct val="100000"/>
              </a:lnSpc>
            </a:pPr>
            <a:endParaRPr sz="2200">
              <a:latin typeface="Times New Roman"/>
              <a:cs typeface="Times New Roman"/>
            </a:endParaRPr>
          </a:p>
          <a:p>
            <a:pPr marL="314325" indent="-300990">
              <a:lnSpc>
                <a:spcPct val="100000"/>
              </a:lnSpc>
              <a:buFont typeface="Georgia"/>
              <a:buChar char=""/>
              <a:tabLst>
                <a:tab pos="314325" algn="l"/>
                <a:tab pos="314960" algn="l"/>
              </a:tabLst>
            </a:pPr>
            <a:r>
              <a:rPr sz="2100" spc="70" dirty="0">
                <a:solidFill>
                  <a:srgbClr val="FF0000"/>
                </a:solidFill>
                <a:latin typeface="Times New Roman"/>
                <a:cs typeface="Times New Roman"/>
              </a:rPr>
              <a:t>Note</a:t>
            </a:r>
            <a:r>
              <a:rPr sz="2100" spc="-30" dirty="0">
                <a:solidFill>
                  <a:srgbClr val="FF0000"/>
                </a:solidFill>
                <a:latin typeface="Times New Roman"/>
                <a:cs typeface="Times New Roman"/>
              </a:rPr>
              <a:t> </a:t>
            </a:r>
            <a:r>
              <a:rPr sz="2100" spc="-50" dirty="0">
                <a:latin typeface="Times New Roman"/>
                <a:cs typeface="Times New Roman"/>
              </a:rPr>
              <a:t>:</a:t>
            </a:r>
            <a:r>
              <a:rPr sz="2100" spc="-55" dirty="0">
                <a:latin typeface="Times New Roman"/>
                <a:cs typeface="Times New Roman"/>
              </a:rPr>
              <a:t> </a:t>
            </a:r>
            <a:r>
              <a:rPr sz="2100" spc="65" dirty="0">
                <a:latin typeface="Times New Roman"/>
                <a:cs typeface="Times New Roman"/>
              </a:rPr>
              <a:t>c'est</a:t>
            </a:r>
            <a:r>
              <a:rPr sz="2100" spc="-50" dirty="0">
                <a:latin typeface="Times New Roman"/>
                <a:cs typeface="Times New Roman"/>
              </a:rPr>
              <a:t> </a:t>
            </a:r>
            <a:r>
              <a:rPr sz="2100" spc="35" dirty="0">
                <a:latin typeface="Times New Roman"/>
                <a:cs typeface="Times New Roman"/>
              </a:rPr>
              <a:t>le</a:t>
            </a:r>
            <a:r>
              <a:rPr sz="2100" spc="-40" dirty="0">
                <a:latin typeface="Times New Roman"/>
                <a:cs typeface="Times New Roman"/>
              </a:rPr>
              <a:t> </a:t>
            </a:r>
            <a:r>
              <a:rPr sz="2100" spc="150" dirty="0">
                <a:latin typeface="Times New Roman"/>
                <a:cs typeface="Times New Roman"/>
              </a:rPr>
              <a:t>nom</a:t>
            </a:r>
            <a:r>
              <a:rPr sz="2100" spc="-80" dirty="0">
                <a:latin typeface="Times New Roman"/>
                <a:cs typeface="Times New Roman"/>
              </a:rPr>
              <a:t> </a:t>
            </a:r>
            <a:r>
              <a:rPr sz="2100" spc="130" dirty="0">
                <a:latin typeface="Times New Roman"/>
                <a:cs typeface="Times New Roman"/>
              </a:rPr>
              <a:t>du</a:t>
            </a:r>
            <a:r>
              <a:rPr sz="2100" spc="-45" dirty="0">
                <a:latin typeface="Times New Roman"/>
                <a:cs typeface="Times New Roman"/>
              </a:rPr>
              <a:t> </a:t>
            </a:r>
            <a:r>
              <a:rPr sz="2100" spc="95" dirty="0">
                <a:latin typeface="Times New Roman"/>
                <a:cs typeface="Times New Roman"/>
              </a:rPr>
              <a:t>tableau</a:t>
            </a:r>
            <a:r>
              <a:rPr sz="2100" spc="-20" dirty="0">
                <a:latin typeface="Times New Roman"/>
                <a:cs typeface="Times New Roman"/>
              </a:rPr>
              <a:t> </a:t>
            </a:r>
            <a:r>
              <a:rPr sz="2100" spc="75" dirty="0">
                <a:latin typeface="Times New Roman"/>
                <a:cs typeface="Times New Roman"/>
              </a:rPr>
              <a:t>(identificateur)</a:t>
            </a:r>
            <a:endParaRPr sz="2100">
              <a:latin typeface="Times New Roman"/>
              <a:cs typeface="Times New Roman"/>
            </a:endParaRPr>
          </a:p>
          <a:p>
            <a:pPr marL="314325" indent="-300990">
              <a:lnSpc>
                <a:spcPct val="100000"/>
              </a:lnSpc>
              <a:spcBef>
                <a:spcPts val="10"/>
              </a:spcBef>
              <a:buFont typeface="Georgia"/>
              <a:buChar char=""/>
              <a:tabLst>
                <a:tab pos="314325" algn="l"/>
                <a:tab pos="314960" algn="l"/>
              </a:tabLst>
            </a:pPr>
            <a:r>
              <a:rPr sz="2100" spc="-395" dirty="0">
                <a:solidFill>
                  <a:srgbClr val="FF0000"/>
                </a:solidFill>
                <a:latin typeface="Times New Roman"/>
                <a:cs typeface="Times New Roman"/>
              </a:rPr>
              <a:t>1</a:t>
            </a:r>
            <a:r>
              <a:rPr sz="2100" spc="-385" dirty="0">
                <a:solidFill>
                  <a:srgbClr val="FF0000"/>
                </a:solidFill>
                <a:latin typeface="Times New Roman"/>
                <a:cs typeface="Times New Roman"/>
              </a:rPr>
              <a:t> </a:t>
            </a:r>
            <a:r>
              <a:rPr sz="2100" spc="-50" dirty="0">
                <a:latin typeface="Times New Roman"/>
                <a:cs typeface="Times New Roman"/>
              </a:rPr>
              <a:t>:</a:t>
            </a:r>
            <a:r>
              <a:rPr sz="2100" spc="-55" dirty="0">
                <a:latin typeface="Times New Roman"/>
                <a:cs typeface="Times New Roman"/>
              </a:rPr>
              <a:t> </a:t>
            </a:r>
            <a:r>
              <a:rPr sz="2100" spc="65" dirty="0">
                <a:latin typeface="Times New Roman"/>
                <a:cs typeface="Times New Roman"/>
              </a:rPr>
              <a:t>c'est</a:t>
            </a:r>
            <a:r>
              <a:rPr sz="2100" spc="-50" dirty="0">
                <a:latin typeface="Times New Roman"/>
                <a:cs typeface="Times New Roman"/>
              </a:rPr>
              <a:t> </a:t>
            </a:r>
            <a:r>
              <a:rPr sz="2100" spc="55" dirty="0">
                <a:latin typeface="Times New Roman"/>
                <a:cs typeface="Times New Roman"/>
              </a:rPr>
              <a:t>l'indice</a:t>
            </a:r>
            <a:r>
              <a:rPr sz="2100" spc="-125" dirty="0">
                <a:latin typeface="Times New Roman"/>
                <a:cs typeface="Times New Roman"/>
              </a:rPr>
              <a:t> </a:t>
            </a:r>
            <a:r>
              <a:rPr sz="2100" spc="145" dirty="0">
                <a:latin typeface="Times New Roman"/>
                <a:cs typeface="Times New Roman"/>
              </a:rPr>
              <a:t>du</a:t>
            </a:r>
            <a:r>
              <a:rPr sz="2100" spc="-45" dirty="0">
                <a:latin typeface="Times New Roman"/>
                <a:cs typeface="Times New Roman"/>
              </a:rPr>
              <a:t> </a:t>
            </a:r>
            <a:r>
              <a:rPr sz="2100" spc="90" dirty="0">
                <a:latin typeface="Times New Roman"/>
                <a:cs typeface="Times New Roman"/>
              </a:rPr>
              <a:t>premier</a:t>
            </a:r>
            <a:r>
              <a:rPr sz="2100" spc="-135" dirty="0">
                <a:latin typeface="Times New Roman"/>
                <a:cs typeface="Times New Roman"/>
              </a:rPr>
              <a:t> </a:t>
            </a:r>
            <a:r>
              <a:rPr sz="2100" spc="105" dirty="0">
                <a:latin typeface="Times New Roman"/>
                <a:cs typeface="Times New Roman"/>
              </a:rPr>
              <a:t>élément</a:t>
            </a:r>
            <a:r>
              <a:rPr sz="2100" spc="-114" dirty="0">
                <a:latin typeface="Times New Roman"/>
                <a:cs typeface="Times New Roman"/>
              </a:rPr>
              <a:t> </a:t>
            </a:r>
            <a:r>
              <a:rPr sz="2100" spc="145" dirty="0">
                <a:latin typeface="Times New Roman"/>
                <a:cs typeface="Times New Roman"/>
              </a:rPr>
              <a:t>du</a:t>
            </a:r>
            <a:r>
              <a:rPr sz="2100" spc="-45" dirty="0">
                <a:latin typeface="Times New Roman"/>
                <a:cs typeface="Times New Roman"/>
              </a:rPr>
              <a:t> </a:t>
            </a:r>
            <a:r>
              <a:rPr sz="2100" spc="80" dirty="0">
                <a:latin typeface="Times New Roman"/>
                <a:cs typeface="Times New Roman"/>
              </a:rPr>
              <a:t>tableau.</a:t>
            </a:r>
            <a:endParaRPr sz="2100">
              <a:latin typeface="Times New Roman"/>
              <a:cs typeface="Times New Roman"/>
            </a:endParaRPr>
          </a:p>
          <a:p>
            <a:pPr marL="314325" indent="-300990">
              <a:lnSpc>
                <a:spcPct val="100000"/>
              </a:lnSpc>
              <a:spcBef>
                <a:spcPts val="5"/>
              </a:spcBef>
              <a:buFont typeface="Georgia"/>
              <a:buChar char=""/>
              <a:tabLst>
                <a:tab pos="314325" algn="l"/>
                <a:tab pos="314960" algn="l"/>
              </a:tabLst>
            </a:pPr>
            <a:r>
              <a:rPr sz="2100" spc="-5" dirty="0">
                <a:solidFill>
                  <a:srgbClr val="FF0000"/>
                </a:solidFill>
                <a:latin typeface="Times New Roman"/>
                <a:cs typeface="Times New Roman"/>
              </a:rPr>
              <a:t>30</a:t>
            </a:r>
            <a:r>
              <a:rPr sz="2100" spc="-10" dirty="0">
                <a:solidFill>
                  <a:srgbClr val="FF0000"/>
                </a:solidFill>
                <a:latin typeface="Times New Roman"/>
                <a:cs typeface="Times New Roman"/>
              </a:rPr>
              <a:t> </a:t>
            </a:r>
            <a:r>
              <a:rPr sz="2100" spc="-50" dirty="0">
                <a:latin typeface="Times New Roman"/>
                <a:cs typeface="Times New Roman"/>
              </a:rPr>
              <a:t>:</a:t>
            </a:r>
            <a:r>
              <a:rPr sz="2100" spc="-30" dirty="0">
                <a:latin typeface="Times New Roman"/>
                <a:cs typeface="Times New Roman"/>
              </a:rPr>
              <a:t> </a:t>
            </a:r>
            <a:r>
              <a:rPr sz="2100" spc="60" dirty="0">
                <a:latin typeface="Times New Roman"/>
                <a:cs typeface="Times New Roman"/>
              </a:rPr>
              <a:t>c'est</a:t>
            </a:r>
            <a:r>
              <a:rPr sz="2100" spc="-45" dirty="0">
                <a:latin typeface="Times New Roman"/>
                <a:cs typeface="Times New Roman"/>
              </a:rPr>
              <a:t> </a:t>
            </a:r>
            <a:r>
              <a:rPr sz="2100" spc="55" dirty="0">
                <a:latin typeface="Times New Roman"/>
                <a:cs typeface="Times New Roman"/>
              </a:rPr>
              <a:t>l'indice</a:t>
            </a:r>
            <a:r>
              <a:rPr sz="2100" spc="-100" dirty="0">
                <a:latin typeface="Times New Roman"/>
                <a:cs typeface="Times New Roman"/>
              </a:rPr>
              <a:t> </a:t>
            </a:r>
            <a:r>
              <a:rPr sz="2100" spc="130" dirty="0">
                <a:latin typeface="Times New Roman"/>
                <a:cs typeface="Times New Roman"/>
              </a:rPr>
              <a:t>du</a:t>
            </a:r>
            <a:r>
              <a:rPr sz="2100" spc="-60" dirty="0">
                <a:latin typeface="Times New Roman"/>
                <a:cs typeface="Times New Roman"/>
              </a:rPr>
              <a:t> </a:t>
            </a:r>
            <a:r>
              <a:rPr sz="2100" spc="95" dirty="0">
                <a:latin typeface="Times New Roman"/>
                <a:cs typeface="Times New Roman"/>
              </a:rPr>
              <a:t>dernier</a:t>
            </a:r>
            <a:r>
              <a:rPr sz="2100" spc="-110" dirty="0">
                <a:latin typeface="Times New Roman"/>
                <a:cs typeface="Times New Roman"/>
              </a:rPr>
              <a:t> </a:t>
            </a:r>
            <a:r>
              <a:rPr sz="2100" spc="105" dirty="0">
                <a:latin typeface="Times New Roman"/>
                <a:cs typeface="Times New Roman"/>
              </a:rPr>
              <a:t>élément</a:t>
            </a:r>
            <a:r>
              <a:rPr sz="2100" spc="-90" dirty="0">
                <a:latin typeface="Times New Roman"/>
                <a:cs typeface="Times New Roman"/>
              </a:rPr>
              <a:t> </a:t>
            </a:r>
            <a:r>
              <a:rPr sz="2100" spc="130" dirty="0">
                <a:latin typeface="Times New Roman"/>
                <a:cs typeface="Times New Roman"/>
              </a:rPr>
              <a:t>du</a:t>
            </a:r>
            <a:r>
              <a:rPr sz="2100" spc="-15" dirty="0">
                <a:latin typeface="Times New Roman"/>
                <a:cs typeface="Times New Roman"/>
              </a:rPr>
              <a:t> </a:t>
            </a:r>
            <a:r>
              <a:rPr sz="2100" spc="90" dirty="0">
                <a:latin typeface="Times New Roman"/>
                <a:cs typeface="Times New Roman"/>
              </a:rPr>
              <a:t>tableau</a:t>
            </a:r>
            <a:r>
              <a:rPr sz="2100" spc="-15" dirty="0">
                <a:latin typeface="Times New Roman"/>
                <a:cs typeface="Times New Roman"/>
              </a:rPr>
              <a:t> </a:t>
            </a:r>
            <a:r>
              <a:rPr sz="2100" spc="114" dirty="0">
                <a:latin typeface="Times New Roman"/>
                <a:cs typeface="Times New Roman"/>
              </a:rPr>
              <a:t>(nombre</a:t>
            </a:r>
            <a:r>
              <a:rPr sz="2100" spc="-105" dirty="0">
                <a:latin typeface="Times New Roman"/>
                <a:cs typeface="Times New Roman"/>
              </a:rPr>
              <a:t> </a:t>
            </a:r>
            <a:r>
              <a:rPr sz="2100" spc="90" dirty="0">
                <a:latin typeface="Times New Roman"/>
                <a:cs typeface="Times New Roman"/>
              </a:rPr>
              <a:t>d'éléments</a:t>
            </a:r>
            <a:r>
              <a:rPr sz="2100" spc="-90" dirty="0">
                <a:latin typeface="Times New Roman"/>
                <a:cs typeface="Times New Roman"/>
              </a:rPr>
              <a:t> </a:t>
            </a:r>
            <a:r>
              <a:rPr sz="2100" spc="145" dirty="0">
                <a:latin typeface="Times New Roman"/>
                <a:cs typeface="Times New Roman"/>
              </a:rPr>
              <a:t>du</a:t>
            </a:r>
            <a:r>
              <a:rPr sz="2100" spc="-15" dirty="0">
                <a:latin typeface="Times New Roman"/>
                <a:cs typeface="Times New Roman"/>
              </a:rPr>
              <a:t> </a:t>
            </a:r>
            <a:r>
              <a:rPr sz="2100" spc="80" dirty="0">
                <a:latin typeface="Times New Roman"/>
                <a:cs typeface="Times New Roman"/>
              </a:rPr>
              <a:t>tableau).</a:t>
            </a:r>
            <a:endParaRPr sz="2100">
              <a:latin typeface="Times New Roman"/>
              <a:cs typeface="Times New Roman"/>
            </a:endParaRPr>
          </a:p>
          <a:p>
            <a:pPr>
              <a:lnSpc>
                <a:spcPct val="100000"/>
              </a:lnSpc>
            </a:pPr>
            <a:endParaRPr sz="2200">
              <a:latin typeface="Times New Roman"/>
              <a:cs typeface="Times New Roman"/>
            </a:endParaRPr>
          </a:p>
          <a:p>
            <a:pPr marL="13970" marR="1376680" indent="-1905">
              <a:lnSpc>
                <a:spcPct val="100000"/>
              </a:lnSpc>
            </a:pPr>
            <a:r>
              <a:rPr sz="2100" u="heavy" spc="-515"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Exemple</a:t>
            </a:r>
            <a:r>
              <a:rPr sz="2100" b="1" u="heavy" spc="-60" dirty="0">
                <a:uFill>
                  <a:solidFill>
                    <a:srgbClr val="000000"/>
                  </a:solidFill>
                </a:uFill>
                <a:latin typeface="Times New Roman"/>
                <a:cs typeface="Times New Roman"/>
              </a:rPr>
              <a:t> </a:t>
            </a:r>
            <a:r>
              <a:rPr sz="2100" b="1" u="heavy" spc="-35" dirty="0">
                <a:uFill>
                  <a:solidFill>
                    <a:srgbClr val="000000"/>
                  </a:solidFill>
                </a:uFill>
                <a:latin typeface="Times New Roman"/>
                <a:cs typeface="Times New Roman"/>
              </a:rPr>
              <a:t>2 </a:t>
            </a:r>
            <a:r>
              <a:rPr sz="2100" b="1" u="heavy" spc="-100" dirty="0">
                <a:uFill>
                  <a:solidFill>
                    <a:srgbClr val="000000"/>
                  </a:solidFill>
                </a:uFill>
                <a:latin typeface="Times New Roman"/>
                <a:cs typeface="Times New Roman"/>
              </a:rPr>
              <a:t>:</a:t>
            </a:r>
            <a:r>
              <a:rPr sz="2100" b="1" u="heavy" spc="50" dirty="0">
                <a:uFill>
                  <a:solidFill>
                    <a:srgbClr val="000000"/>
                  </a:solidFill>
                </a:uFill>
                <a:latin typeface="Times New Roman"/>
                <a:cs typeface="Times New Roman"/>
              </a:rPr>
              <a:t> </a:t>
            </a:r>
            <a:r>
              <a:rPr sz="2100" spc="70" dirty="0">
                <a:latin typeface="Times New Roman"/>
                <a:cs typeface="Times New Roman"/>
              </a:rPr>
              <a:t>Déclaration</a:t>
            </a:r>
            <a:r>
              <a:rPr sz="2100" spc="-70" dirty="0">
                <a:latin typeface="Times New Roman"/>
                <a:cs typeface="Times New Roman"/>
              </a:rPr>
              <a:t> </a:t>
            </a:r>
            <a:r>
              <a:rPr sz="2100" spc="125" dirty="0">
                <a:latin typeface="Times New Roman"/>
                <a:cs typeface="Times New Roman"/>
              </a:rPr>
              <a:t>d'un</a:t>
            </a:r>
            <a:r>
              <a:rPr sz="2100" spc="-45" dirty="0">
                <a:latin typeface="Times New Roman"/>
                <a:cs typeface="Times New Roman"/>
              </a:rPr>
              <a:t> </a:t>
            </a:r>
            <a:r>
              <a:rPr sz="2100" spc="90" dirty="0">
                <a:latin typeface="Times New Roman"/>
                <a:cs typeface="Times New Roman"/>
              </a:rPr>
              <a:t>tableau</a:t>
            </a:r>
            <a:r>
              <a:rPr sz="2100" spc="-65" dirty="0">
                <a:latin typeface="Times New Roman"/>
                <a:cs typeface="Times New Roman"/>
              </a:rPr>
              <a:t> </a:t>
            </a:r>
            <a:r>
              <a:rPr sz="2100" spc="85" dirty="0">
                <a:latin typeface="Times New Roman"/>
                <a:cs typeface="Times New Roman"/>
              </a:rPr>
              <a:t>qui</a:t>
            </a:r>
            <a:r>
              <a:rPr sz="2100" spc="-70" dirty="0">
                <a:latin typeface="Times New Roman"/>
                <a:cs typeface="Times New Roman"/>
              </a:rPr>
              <a:t> </a:t>
            </a:r>
            <a:r>
              <a:rPr sz="2100" spc="95" dirty="0">
                <a:latin typeface="Times New Roman"/>
                <a:cs typeface="Times New Roman"/>
              </a:rPr>
              <a:t>contiendra</a:t>
            </a:r>
            <a:r>
              <a:rPr sz="2100" spc="-40"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70" dirty="0">
                <a:latin typeface="Times New Roman"/>
                <a:cs typeface="Times New Roman"/>
              </a:rPr>
              <a:t>fréquences</a:t>
            </a:r>
            <a:r>
              <a:rPr sz="2100" spc="-90" dirty="0">
                <a:latin typeface="Times New Roman"/>
                <a:cs typeface="Times New Roman"/>
              </a:rPr>
              <a:t> </a:t>
            </a:r>
            <a:r>
              <a:rPr sz="2100" spc="80" dirty="0">
                <a:latin typeface="Times New Roman"/>
                <a:cs typeface="Times New Roman"/>
              </a:rPr>
              <a:t>des  </a:t>
            </a:r>
            <a:r>
              <a:rPr sz="2100" spc="95" dirty="0">
                <a:latin typeface="Times New Roman"/>
                <a:cs typeface="Times New Roman"/>
              </a:rPr>
              <a:t>températures</a:t>
            </a:r>
            <a:r>
              <a:rPr sz="2100" spc="-75" dirty="0">
                <a:latin typeface="Times New Roman"/>
                <a:cs typeface="Times New Roman"/>
              </a:rPr>
              <a:t> </a:t>
            </a:r>
            <a:r>
              <a:rPr sz="2100" spc="70" dirty="0">
                <a:latin typeface="Times New Roman"/>
                <a:cs typeface="Times New Roman"/>
              </a:rPr>
              <a:t>comprises</a:t>
            </a:r>
            <a:r>
              <a:rPr sz="2100" spc="-95" dirty="0">
                <a:latin typeface="Times New Roman"/>
                <a:cs typeface="Times New Roman"/>
              </a:rPr>
              <a:t> </a:t>
            </a:r>
            <a:r>
              <a:rPr sz="2100" spc="110" dirty="0">
                <a:latin typeface="Times New Roman"/>
                <a:cs typeface="Times New Roman"/>
              </a:rPr>
              <a:t>entre</a:t>
            </a:r>
            <a:r>
              <a:rPr sz="2100" spc="-40" dirty="0">
                <a:latin typeface="Times New Roman"/>
                <a:cs typeface="Times New Roman"/>
              </a:rPr>
              <a:t> </a:t>
            </a:r>
            <a:r>
              <a:rPr sz="2100" spc="-5" dirty="0">
                <a:latin typeface="Times New Roman"/>
                <a:cs typeface="Times New Roman"/>
              </a:rPr>
              <a:t>–40°C</a:t>
            </a:r>
            <a:r>
              <a:rPr sz="2100" spc="-70" dirty="0">
                <a:latin typeface="Times New Roman"/>
                <a:cs typeface="Times New Roman"/>
              </a:rPr>
              <a:t> </a:t>
            </a:r>
            <a:r>
              <a:rPr sz="2100" spc="114" dirty="0">
                <a:latin typeface="Times New Roman"/>
                <a:cs typeface="Times New Roman"/>
              </a:rPr>
              <a:t>et</a:t>
            </a:r>
            <a:r>
              <a:rPr sz="2100" spc="-30" dirty="0">
                <a:latin typeface="Times New Roman"/>
                <a:cs typeface="Times New Roman"/>
              </a:rPr>
              <a:t> </a:t>
            </a:r>
            <a:r>
              <a:rPr sz="2100" spc="-40" dirty="0">
                <a:latin typeface="Times New Roman"/>
                <a:cs typeface="Times New Roman"/>
              </a:rPr>
              <a:t>50°C</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50"/>
              </a:spcBef>
            </a:pPr>
            <a:endParaRPr sz="2250">
              <a:latin typeface="Times New Roman"/>
              <a:cs typeface="Times New Roman"/>
            </a:endParaRPr>
          </a:p>
          <a:p>
            <a:pPr marR="4265930" algn="ctr">
              <a:lnSpc>
                <a:spcPct val="100000"/>
              </a:lnSpc>
            </a:pPr>
            <a:r>
              <a:rPr sz="2100" spc="25" dirty="0">
                <a:latin typeface="Times New Roman"/>
                <a:cs typeface="Times New Roman"/>
              </a:rPr>
              <a:t>Variable </a:t>
            </a:r>
            <a:r>
              <a:rPr sz="2100" spc="75" dirty="0">
                <a:latin typeface="Times New Roman"/>
                <a:cs typeface="Times New Roman"/>
              </a:rPr>
              <a:t>Températures </a:t>
            </a:r>
            <a:r>
              <a:rPr sz="2100" spc="-50" dirty="0">
                <a:latin typeface="Times New Roman"/>
                <a:cs typeface="Times New Roman"/>
              </a:rPr>
              <a:t>: </a:t>
            </a:r>
            <a:r>
              <a:rPr sz="2100" spc="90" dirty="0">
                <a:latin typeface="Times New Roman"/>
                <a:cs typeface="Times New Roman"/>
              </a:rPr>
              <a:t>tableau </a:t>
            </a:r>
            <a:r>
              <a:rPr sz="2100" spc="30" dirty="0">
                <a:latin typeface="Times New Roman"/>
                <a:cs typeface="Times New Roman"/>
              </a:rPr>
              <a:t>[-40,50] </a:t>
            </a:r>
            <a:r>
              <a:rPr sz="2100" spc="-50" dirty="0">
                <a:latin typeface="Times New Roman"/>
                <a:cs typeface="Times New Roman"/>
              </a:rPr>
              <a:t>:</a:t>
            </a:r>
            <a:r>
              <a:rPr sz="2100" spc="-355" dirty="0">
                <a:latin typeface="Times New Roman"/>
                <a:cs typeface="Times New Roman"/>
              </a:rPr>
              <a:t> </a:t>
            </a:r>
            <a:r>
              <a:rPr sz="2100" spc="45" dirty="0">
                <a:latin typeface="Times New Roman"/>
                <a:cs typeface="Times New Roman"/>
              </a:rPr>
              <a:t>réels</a:t>
            </a:r>
            <a:endParaRPr sz="2100">
              <a:latin typeface="Times New Roman"/>
              <a:cs typeface="Times New Roman"/>
            </a:endParaRPr>
          </a:p>
          <a:p>
            <a:pPr marL="6172200" marR="1586230" algn="ctr">
              <a:lnSpc>
                <a:spcPct val="100000"/>
              </a:lnSpc>
              <a:spcBef>
                <a:spcPts val="350"/>
              </a:spcBef>
            </a:pPr>
            <a:r>
              <a:rPr sz="1750" b="1" spc="40" dirty="0">
                <a:solidFill>
                  <a:srgbClr val="FD750E"/>
                </a:solidFill>
                <a:latin typeface="Times New Roman"/>
                <a:cs typeface="Times New Roman"/>
              </a:rPr>
              <a:t>Les </a:t>
            </a:r>
            <a:r>
              <a:rPr sz="1750" b="1" spc="135" dirty="0">
                <a:solidFill>
                  <a:srgbClr val="FD750E"/>
                </a:solidFill>
                <a:latin typeface="Times New Roman"/>
                <a:cs typeface="Times New Roman"/>
              </a:rPr>
              <a:t>éléments</a:t>
            </a:r>
            <a:r>
              <a:rPr sz="1750" b="1" spc="-260" dirty="0">
                <a:solidFill>
                  <a:srgbClr val="FD750E"/>
                </a:solidFill>
                <a:latin typeface="Times New Roman"/>
                <a:cs typeface="Times New Roman"/>
              </a:rPr>
              <a:t> </a:t>
            </a:r>
            <a:r>
              <a:rPr sz="1750" b="1" spc="130" dirty="0">
                <a:solidFill>
                  <a:srgbClr val="FD750E"/>
                </a:solidFill>
                <a:latin typeface="Times New Roman"/>
                <a:cs typeface="Times New Roman"/>
              </a:rPr>
              <a:t>sont  </a:t>
            </a:r>
            <a:r>
              <a:rPr sz="1750" b="1" spc="114" dirty="0">
                <a:solidFill>
                  <a:srgbClr val="FD750E"/>
                </a:solidFill>
                <a:latin typeface="Times New Roman"/>
                <a:cs typeface="Times New Roman"/>
              </a:rPr>
              <a:t>numérotés </a:t>
            </a:r>
            <a:r>
              <a:rPr sz="1750" b="1" spc="145" dirty="0">
                <a:solidFill>
                  <a:srgbClr val="FD750E"/>
                </a:solidFill>
                <a:latin typeface="Times New Roman"/>
                <a:cs typeface="Times New Roman"/>
              </a:rPr>
              <a:t>de</a:t>
            </a:r>
            <a:r>
              <a:rPr sz="1750" b="1" spc="-340" dirty="0">
                <a:solidFill>
                  <a:srgbClr val="FD750E"/>
                </a:solidFill>
                <a:latin typeface="Times New Roman"/>
                <a:cs typeface="Times New Roman"/>
              </a:rPr>
              <a:t> </a:t>
            </a:r>
            <a:r>
              <a:rPr sz="1750" b="1" spc="65" dirty="0">
                <a:solidFill>
                  <a:srgbClr val="FD750E"/>
                </a:solidFill>
                <a:latin typeface="Times New Roman"/>
                <a:cs typeface="Times New Roman"/>
              </a:rPr>
              <a:t>-40</a:t>
            </a:r>
            <a:endParaRPr sz="1750">
              <a:latin typeface="Times New Roman"/>
              <a:cs typeface="Times New Roman"/>
            </a:endParaRPr>
          </a:p>
          <a:p>
            <a:pPr marL="4573270" algn="ctr">
              <a:lnSpc>
                <a:spcPct val="100000"/>
              </a:lnSpc>
            </a:pPr>
            <a:r>
              <a:rPr sz="1750" b="1" spc="60" dirty="0">
                <a:solidFill>
                  <a:srgbClr val="FD750E"/>
                </a:solidFill>
                <a:latin typeface="Times New Roman"/>
                <a:cs typeface="Times New Roman"/>
              </a:rPr>
              <a:t>à</a:t>
            </a:r>
            <a:r>
              <a:rPr sz="1750" b="1" spc="-70" dirty="0">
                <a:solidFill>
                  <a:srgbClr val="FD750E"/>
                </a:solidFill>
                <a:latin typeface="Times New Roman"/>
                <a:cs typeface="Times New Roman"/>
              </a:rPr>
              <a:t> </a:t>
            </a:r>
            <a:r>
              <a:rPr sz="1750" b="1" spc="35" dirty="0">
                <a:solidFill>
                  <a:srgbClr val="FD750E"/>
                </a:solidFill>
                <a:latin typeface="Times New Roman"/>
                <a:cs typeface="Times New Roman"/>
              </a:rPr>
              <a:t>50</a:t>
            </a:r>
            <a:endParaRPr sz="1750">
              <a:latin typeface="Times New Roman"/>
              <a:cs typeface="Times New Roman"/>
            </a:endParaRPr>
          </a:p>
        </p:txBody>
      </p:sp>
      <p:sp>
        <p:nvSpPr>
          <p:cNvPr id="18" name="object 18"/>
          <p:cNvSpPr txBox="1">
            <a:spLocks noGrp="1"/>
          </p:cNvSpPr>
          <p:nvPr>
            <p:ph type="title"/>
          </p:nvPr>
        </p:nvSpPr>
        <p:spPr>
          <a:xfrm>
            <a:off x="4688871" y="779794"/>
            <a:ext cx="2152650" cy="400685"/>
          </a:xfrm>
          <a:prstGeom prst="rect">
            <a:avLst/>
          </a:prstGeom>
        </p:spPr>
        <p:txBody>
          <a:bodyPr vert="horz" wrap="square" lIns="0" tIns="13970" rIns="0" bIns="0" rtlCol="0">
            <a:spAutoFit/>
          </a:bodyPr>
          <a:lstStyle/>
          <a:p>
            <a:pPr marL="12700">
              <a:lnSpc>
                <a:spcPct val="100000"/>
              </a:lnSpc>
              <a:spcBef>
                <a:spcPts val="110"/>
              </a:spcBef>
            </a:pPr>
            <a:r>
              <a:rPr sz="2450" b="1" spc="70" dirty="0">
                <a:latin typeface="Times New Roman"/>
                <a:cs typeface="Times New Roman"/>
              </a:rPr>
              <a:t>Autre</a:t>
            </a:r>
            <a:r>
              <a:rPr sz="2450" b="1" spc="-240" dirty="0">
                <a:latin typeface="Times New Roman"/>
                <a:cs typeface="Times New Roman"/>
              </a:rPr>
              <a:t> </a:t>
            </a:r>
            <a:r>
              <a:rPr sz="2450" b="1" spc="175" dirty="0">
                <a:latin typeface="Times New Roman"/>
                <a:cs typeface="Times New Roman"/>
              </a:rPr>
              <a:t>exemple</a:t>
            </a:r>
            <a:endParaRPr sz="2450">
              <a:latin typeface="Times New Roman"/>
              <a:cs typeface="Times New Roman"/>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628904" y="2087427"/>
            <a:ext cx="9937750" cy="3232150"/>
          </a:xfrm>
          <a:prstGeom prst="rect">
            <a:avLst/>
          </a:prstGeom>
        </p:spPr>
        <p:txBody>
          <a:bodyPr vert="horz" wrap="square" lIns="0" tIns="12700" rIns="0" bIns="0" rtlCol="0">
            <a:spAutoFit/>
          </a:bodyPr>
          <a:lstStyle/>
          <a:p>
            <a:pPr marL="12700">
              <a:lnSpc>
                <a:spcPct val="100000"/>
              </a:lnSpc>
              <a:spcBef>
                <a:spcPts val="100"/>
              </a:spcBef>
            </a:pPr>
            <a:r>
              <a:rPr sz="2100" u="heavy" spc="-515"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Remarques</a:t>
            </a:r>
            <a:r>
              <a:rPr sz="2100" b="1" u="heavy" spc="-65" dirty="0">
                <a:uFill>
                  <a:solidFill>
                    <a:srgbClr val="000000"/>
                  </a:solidFill>
                </a:uFill>
                <a:latin typeface="Times New Roman"/>
                <a:cs typeface="Times New Roman"/>
              </a:rPr>
              <a:t> </a:t>
            </a:r>
            <a:r>
              <a:rPr sz="2100" b="1" u="heavy" spc="-100" dirty="0">
                <a:uFill>
                  <a:solidFill>
                    <a:srgbClr val="000000"/>
                  </a:solidFill>
                </a:uFill>
                <a:latin typeface="Times New Roman"/>
                <a:cs typeface="Times New Roman"/>
              </a:rPr>
              <a:t>:</a:t>
            </a:r>
            <a:endParaRPr sz="2100">
              <a:latin typeface="Times New Roman"/>
              <a:cs typeface="Times New Roman"/>
            </a:endParaRPr>
          </a:p>
          <a:p>
            <a:pPr>
              <a:lnSpc>
                <a:spcPct val="100000"/>
              </a:lnSpc>
              <a:spcBef>
                <a:spcPts val="5"/>
              </a:spcBef>
            </a:pPr>
            <a:endParaRPr sz="2200">
              <a:latin typeface="Times New Roman"/>
              <a:cs typeface="Times New Roman"/>
            </a:endParaRPr>
          </a:p>
          <a:p>
            <a:pPr marL="314325" marR="5080" indent="-300355">
              <a:lnSpc>
                <a:spcPct val="99700"/>
              </a:lnSpc>
              <a:tabLst>
                <a:tab pos="314325" algn="l"/>
              </a:tabLst>
            </a:pPr>
            <a:r>
              <a:rPr sz="2100" spc="-1140" dirty="0">
                <a:latin typeface="Georgia"/>
                <a:cs typeface="Georgia"/>
              </a:rPr>
              <a:t>	</a:t>
            </a:r>
            <a:r>
              <a:rPr sz="2100" spc="75" dirty="0">
                <a:latin typeface="Times New Roman"/>
                <a:cs typeface="Times New Roman"/>
              </a:rPr>
              <a:t>Lorsqu'on</a:t>
            </a:r>
            <a:r>
              <a:rPr sz="2100" spc="-60" dirty="0">
                <a:latin typeface="Times New Roman"/>
                <a:cs typeface="Times New Roman"/>
              </a:rPr>
              <a:t> </a:t>
            </a:r>
            <a:r>
              <a:rPr sz="2100" spc="60" dirty="0">
                <a:latin typeface="Times New Roman"/>
                <a:cs typeface="Times New Roman"/>
              </a:rPr>
              <a:t>déclare</a:t>
            </a:r>
            <a:r>
              <a:rPr sz="2100" spc="-55" dirty="0">
                <a:latin typeface="Times New Roman"/>
                <a:cs typeface="Times New Roman"/>
              </a:rPr>
              <a:t> </a:t>
            </a:r>
            <a:r>
              <a:rPr sz="2100" spc="155" dirty="0">
                <a:latin typeface="Times New Roman"/>
                <a:cs typeface="Times New Roman"/>
              </a:rPr>
              <a:t>un</a:t>
            </a:r>
            <a:r>
              <a:rPr sz="2100" spc="-40" dirty="0">
                <a:latin typeface="Times New Roman"/>
                <a:cs typeface="Times New Roman"/>
              </a:rPr>
              <a:t> </a:t>
            </a:r>
            <a:r>
              <a:rPr sz="2100" spc="80" dirty="0">
                <a:latin typeface="Times New Roman"/>
                <a:cs typeface="Times New Roman"/>
              </a:rPr>
              <a:t>tableau,</a:t>
            </a:r>
            <a:r>
              <a:rPr sz="2100" spc="-40" dirty="0">
                <a:latin typeface="Times New Roman"/>
                <a:cs typeface="Times New Roman"/>
              </a:rPr>
              <a:t> </a:t>
            </a:r>
            <a:r>
              <a:rPr sz="2100" spc="125" dirty="0">
                <a:latin typeface="Times New Roman"/>
                <a:cs typeface="Times New Roman"/>
              </a:rPr>
              <a:t>on</a:t>
            </a:r>
            <a:r>
              <a:rPr sz="2100" spc="-60" dirty="0">
                <a:latin typeface="Times New Roman"/>
                <a:cs typeface="Times New Roman"/>
              </a:rPr>
              <a:t> </a:t>
            </a:r>
            <a:r>
              <a:rPr sz="2100" spc="60" dirty="0">
                <a:latin typeface="Times New Roman"/>
                <a:cs typeface="Times New Roman"/>
              </a:rPr>
              <a:t>déclare</a:t>
            </a:r>
            <a:r>
              <a:rPr sz="2100" spc="-75" dirty="0">
                <a:latin typeface="Times New Roman"/>
                <a:cs typeface="Times New Roman"/>
              </a:rPr>
              <a:t> </a:t>
            </a:r>
            <a:r>
              <a:rPr sz="2100" spc="60" dirty="0">
                <a:latin typeface="Times New Roman"/>
                <a:cs typeface="Times New Roman"/>
              </a:rPr>
              <a:t>aussi</a:t>
            </a:r>
            <a:r>
              <a:rPr sz="2100" spc="-40" dirty="0">
                <a:latin typeface="Times New Roman"/>
                <a:cs typeface="Times New Roman"/>
              </a:rPr>
              <a:t> </a:t>
            </a:r>
            <a:r>
              <a:rPr sz="2100" spc="95" dirty="0">
                <a:latin typeface="Times New Roman"/>
                <a:cs typeface="Times New Roman"/>
              </a:rPr>
              <a:t>de</a:t>
            </a:r>
            <a:r>
              <a:rPr sz="2100" spc="-50" dirty="0">
                <a:latin typeface="Times New Roman"/>
                <a:cs typeface="Times New Roman"/>
              </a:rPr>
              <a:t> </a:t>
            </a:r>
            <a:r>
              <a:rPr sz="2100" spc="55" dirty="0">
                <a:latin typeface="Times New Roman"/>
                <a:cs typeface="Times New Roman"/>
              </a:rPr>
              <a:t>façon</a:t>
            </a:r>
            <a:r>
              <a:rPr sz="2100" spc="-20" dirty="0">
                <a:latin typeface="Times New Roman"/>
                <a:cs typeface="Times New Roman"/>
              </a:rPr>
              <a:t> </a:t>
            </a:r>
            <a:r>
              <a:rPr sz="2100" spc="65" dirty="0">
                <a:latin typeface="Times New Roman"/>
                <a:cs typeface="Times New Roman"/>
              </a:rPr>
              <a:t>implicite</a:t>
            </a:r>
            <a:r>
              <a:rPr sz="2100" spc="-75" dirty="0">
                <a:latin typeface="Times New Roman"/>
                <a:cs typeface="Times New Roman"/>
              </a:rPr>
              <a:t> </a:t>
            </a:r>
            <a:r>
              <a:rPr sz="2100" spc="90" dirty="0">
                <a:latin typeface="Times New Roman"/>
                <a:cs typeface="Times New Roman"/>
              </a:rPr>
              <a:t>toutes</a:t>
            </a:r>
            <a:r>
              <a:rPr sz="2100" spc="-20" dirty="0">
                <a:latin typeface="Times New Roman"/>
                <a:cs typeface="Times New Roman"/>
              </a:rPr>
              <a:t> </a:t>
            </a:r>
            <a:r>
              <a:rPr sz="2100" spc="35" dirty="0">
                <a:latin typeface="Times New Roman"/>
                <a:cs typeface="Times New Roman"/>
              </a:rPr>
              <a:t>les</a:t>
            </a:r>
            <a:r>
              <a:rPr sz="2100" spc="-65" dirty="0">
                <a:latin typeface="Times New Roman"/>
                <a:cs typeface="Times New Roman"/>
              </a:rPr>
              <a:t> </a:t>
            </a:r>
            <a:r>
              <a:rPr sz="2100" spc="45" dirty="0">
                <a:latin typeface="Times New Roman"/>
                <a:cs typeface="Times New Roman"/>
              </a:rPr>
              <a:t>variables  </a:t>
            </a:r>
            <a:r>
              <a:rPr sz="2100" spc="65" dirty="0">
                <a:latin typeface="Times New Roman"/>
                <a:cs typeface="Times New Roman"/>
              </a:rPr>
              <a:t>indicées </a:t>
            </a:r>
            <a:r>
              <a:rPr sz="2100" spc="85" dirty="0">
                <a:latin typeface="Times New Roman"/>
                <a:cs typeface="Times New Roman"/>
              </a:rPr>
              <a:t>qui </a:t>
            </a:r>
            <a:r>
              <a:rPr sz="2100" spc="35" dirty="0">
                <a:latin typeface="Times New Roman"/>
                <a:cs typeface="Times New Roman"/>
              </a:rPr>
              <a:t>le </a:t>
            </a:r>
            <a:r>
              <a:rPr sz="2100" spc="95" dirty="0">
                <a:latin typeface="Times New Roman"/>
                <a:cs typeface="Times New Roman"/>
              </a:rPr>
              <a:t>constituent. </a:t>
            </a:r>
            <a:r>
              <a:rPr sz="2100" spc="65" dirty="0">
                <a:latin typeface="Times New Roman"/>
                <a:cs typeface="Times New Roman"/>
              </a:rPr>
              <a:t>Nous </a:t>
            </a:r>
            <a:r>
              <a:rPr sz="2100" spc="70" dirty="0">
                <a:latin typeface="Times New Roman"/>
                <a:cs typeface="Times New Roman"/>
              </a:rPr>
              <a:t>utiliserons </a:t>
            </a:r>
            <a:r>
              <a:rPr sz="2100" spc="80" dirty="0">
                <a:latin typeface="Times New Roman"/>
                <a:cs typeface="Times New Roman"/>
              </a:rPr>
              <a:t>souvent </a:t>
            </a:r>
            <a:r>
              <a:rPr sz="2100" spc="35" dirty="0">
                <a:latin typeface="Times New Roman"/>
                <a:cs typeface="Times New Roman"/>
              </a:rPr>
              <a:t>la </a:t>
            </a:r>
            <a:r>
              <a:rPr sz="2100" spc="55" dirty="0">
                <a:latin typeface="Times New Roman"/>
                <a:cs typeface="Times New Roman"/>
              </a:rPr>
              <a:t>valeur </a:t>
            </a:r>
            <a:r>
              <a:rPr sz="2800" spc="-525" dirty="0">
                <a:solidFill>
                  <a:srgbClr val="FF0000"/>
                </a:solidFill>
                <a:latin typeface="Times New Roman"/>
                <a:cs typeface="Times New Roman"/>
              </a:rPr>
              <a:t>1 </a:t>
            </a:r>
            <a:r>
              <a:rPr sz="2100" spc="105" dirty="0">
                <a:latin typeface="Times New Roman"/>
                <a:cs typeface="Times New Roman"/>
              </a:rPr>
              <a:t>comme </a:t>
            </a:r>
            <a:r>
              <a:rPr sz="2100" spc="90" dirty="0">
                <a:latin typeface="Times New Roman"/>
                <a:cs typeface="Times New Roman"/>
              </a:rPr>
              <a:t>premier  </a:t>
            </a:r>
            <a:r>
              <a:rPr sz="2100" spc="65" dirty="0">
                <a:latin typeface="Times New Roman"/>
                <a:cs typeface="Times New Roman"/>
              </a:rPr>
              <a:t>indice</a:t>
            </a:r>
            <a:r>
              <a:rPr sz="2100" spc="-60" dirty="0">
                <a:latin typeface="Times New Roman"/>
                <a:cs typeface="Times New Roman"/>
              </a:rPr>
              <a:t> </a:t>
            </a:r>
            <a:r>
              <a:rPr sz="2100" spc="75" dirty="0">
                <a:latin typeface="Times New Roman"/>
                <a:cs typeface="Times New Roman"/>
              </a:rPr>
              <a:t>mais</a:t>
            </a:r>
            <a:r>
              <a:rPr sz="2100" spc="-90" dirty="0">
                <a:latin typeface="Times New Roman"/>
                <a:cs typeface="Times New Roman"/>
              </a:rPr>
              <a:t> </a:t>
            </a:r>
            <a:r>
              <a:rPr sz="2100" spc="125" dirty="0">
                <a:latin typeface="Times New Roman"/>
                <a:cs typeface="Times New Roman"/>
              </a:rPr>
              <a:t>on</a:t>
            </a:r>
            <a:r>
              <a:rPr sz="2100" spc="-45" dirty="0">
                <a:latin typeface="Times New Roman"/>
                <a:cs typeface="Times New Roman"/>
              </a:rPr>
              <a:t> </a:t>
            </a:r>
            <a:r>
              <a:rPr sz="2100" spc="125" dirty="0">
                <a:latin typeface="Times New Roman"/>
                <a:cs typeface="Times New Roman"/>
              </a:rPr>
              <a:t>peut</a:t>
            </a:r>
            <a:r>
              <a:rPr sz="2100" spc="-110" dirty="0">
                <a:latin typeface="Times New Roman"/>
                <a:cs typeface="Times New Roman"/>
              </a:rPr>
              <a:t> </a:t>
            </a:r>
            <a:r>
              <a:rPr sz="2100" spc="60" dirty="0">
                <a:latin typeface="Times New Roman"/>
                <a:cs typeface="Times New Roman"/>
              </a:rPr>
              <a:t>aussi</a:t>
            </a:r>
            <a:r>
              <a:rPr sz="2100" spc="-45" dirty="0">
                <a:latin typeface="Times New Roman"/>
                <a:cs typeface="Times New Roman"/>
              </a:rPr>
              <a:t> </a:t>
            </a:r>
            <a:r>
              <a:rPr sz="2100" spc="65" dirty="0">
                <a:latin typeface="Times New Roman"/>
                <a:cs typeface="Times New Roman"/>
              </a:rPr>
              <a:t>utiliser</a:t>
            </a:r>
            <a:r>
              <a:rPr sz="2100" spc="-90"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100" dirty="0">
                <a:latin typeface="Times New Roman"/>
                <a:cs typeface="Times New Roman"/>
              </a:rPr>
              <a:t>autre</a:t>
            </a:r>
            <a:r>
              <a:rPr sz="2100" spc="-35" dirty="0">
                <a:latin typeface="Times New Roman"/>
                <a:cs typeface="Times New Roman"/>
              </a:rPr>
              <a:t> </a:t>
            </a:r>
            <a:r>
              <a:rPr sz="2100" spc="70" dirty="0">
                <a:latin typeface="Times New Roman"/>
                <a:cs typeface="Times New Roman"/>
              </a:rPr>
              <a:t>indice</a:t>
            </a:r>
            <a:r>
              <a:rPr sz="2100" spc="-60" dirty="0">
                <a:latin typeface="Times New Roman"/>
                <a:cs typeface="Times New Roman"/>
              </a:rPr>
              <a:t> </a:t>
            </a:r>
            <a:r>
              <a:rPr sz="2100" spc="110" dirty="0">
                <a:latin typeface="Times New Roman"/>
                <a:cs typeface="Times New Roman"/>
              </a:rPr>
              <a:t>minimum,</a:t>
            </a:r>
            <a:r>
              <a:rPr sz="2100" spc="-95" dirty="0">
                <a:latin typeface="Times New Roman"/>
                <a:cs typeface="Times New Roman"/>
              </a:rPr>
              <a:t> </a:t>
            </a:r>
            <a:r>
              <a:rPr sz="2100" spc="105" dirty="0">
                <a:latin typeface="Times New Roman"/>
                <a:cs typeface="Times New Roman"/>
              </a:rPr>
              <a:t>comme</a:t>
            </a:r>
            <a:r>
              <a:rPr sz="2100" spc="-50" dirty="0">
                <a:latin typeface="Times New Roman"/>
                <a:cs typeface="Times New Roman"/>
              </a:rPr>
              <a:t> </a:t>
            </a:r>
            <a:r>
              <a:rPr sz="2800" spc="55" dirty="0">
                <a:solidFill>
                  <a:srgbClr val="FF0000"/>
                </a:solidFill>
                <a:latin typeface="Times New Roman"/>
                <a:cs typeface="Times New Roman"/>
              </a:rPr>
              <a:t>0</a:t>
            </a:r>
            <a:r>
              <a:rPr sz="2100" spc="55" dirty="0">
                <a:latin typeface="Times New Roman"/>
                <a:cs typeface="Times New Roman"/>
              </a:rPr>
              <a:t>.</a:t>
            </a:r>
            <a:r>
              <a:rPr sz="2100" spc="15" dirty="0">
                <a:latin typeface="Times New Roman"/>
                <a:cs typeface="Times New Roman"/>
              </a:rPr>
              <a:t> </a:t>
            </a:r>
            <a:r>
              <a:rPr sz="2100" spc="75" dirty="0">
                <a:latin typeface="Times New Roman"/>
                <a:cs typeface="Times New Roman"/>
              </a:rPr>
              <a:t>Dans</a:t>
            </a:r>
            <a:r>
              <a:rPr sz="2100" spc="-70" dirty="0">
                <a:latin typeface="Times New Roman"/>
                <a:cs typeface="Times New Roman"/>
              </a:rPr>
              <a:t> </a:t>
            </a:r>
            <a:r>
              <a:rPr sz="2100" spc="30" dirty="0">
                <a:latin typeface="Times New Roman"/>
                <a:cs typeface="Times New Roman"/>
              </a:rPr>
              <a:t>ce</a:t>
            </a:r>
            <a:r>
              <a:rPr sz="2100" spc="-100" dirty="0">
                <a:latin typeface="Times New Roman"/>
                <a:cs typeface="Times New Roman"/>
              </a:rPr>
              <a:t> </a:t>
            </a:r>
            <a:r>
              <a:rPr sz="2100" spc="35" dirty="0">
                <a:latin typeface="Times New Roman"/>
                <a:cs typeface="Times New Roman"/>
              </a:rPr>
              <a:t>cas,  </a:t>
            </a:r>
            <a:r>
              <a:rPr sz="2100" spc="55" dirty="0">
                <a:latin typeface="Times New Roman"/>
                <a:cs typeface="Times New Roman"/>
              </a:rPr>
              <a:t>l'indice</a:t>
            </a:r>
            <a:r>
              <a:rPr sz="2100" spc="-65" dirty="0">
                <a:latin typeface="Times New Roman"/>
                <a:cs typeface="Times New Roman"/>
              </a:rPr>
              <a:t> </a:t>
            </a:r>
            <a:r>
              <a:rPr sz="2100" spc="105" dirty="0">
                <a:latin typeface="Times New Roman"/>
                <a:cs typeface="Times New Roman"/>
              </a:rPr>
              <a:t>maximum</a:t>
            </a:r>
            <a:r>
              <a:rPr sz="2100" spc="-100" dirty="0">
                <a:latin typeface="Times New Roman"/>
                <a:cs typeface="Times New Roman"/>
              </a:rPr>
              <a:t> </a:t>
            </a:r>
            <a:r>
              <a:rPr sz="2100" spc="60" dirty="0">
                <a:latin typeface="Times New Roman"/>
                <a:cs typeface="Times New Roman"/>
              </a:rPr>
              <a:t>sera</a:t>
            </a:r>
            <a:r>
              <a:rPr sz="2100" spc="-85" dirty="0">
                <a:latin typeface="Times New Roman"/>
                <a:cs typeface="Times New Roman"/>
              </a:rPr>
              <a:t> </a:t>
            </a:r>
            <a:r>
              <a:rPr sz="2100" spc="40" dirty="0">
                <a:latin typeface="Times New Roman"/>
                <a:cs typeface="Times New Roman"/>
              </a:rPr>
              <a:t>égal</a:t>
            </a:r>
            <a:r>
              <a:rPr sz="2100" spc="-45" dirty="0">
                <a:latin typeface="Times New Roman"/>
                <a:cs typeface="Times New Roman"/>
              </a:rPr>
              <a:t> </a:t>
            </a:r>
            <a:r>
              <a:rPr sz="2100" spc="110" dirty="0">
                <a:latin typeface="Times New Roman"/>
                <a:cs typeface="Times New Roman"/>
              </a:rPr>
              <a:t>au</a:t>
            </a:r>
            <a:r>
              <a:rPr sz="2100" spc="-20" dirty="0">
                <a:latin typeface="Times New Roman"/>
                <a:cs typeface="Times New Roman"/>
              </a:rPr>
              <a:t> </a:t>
            </a:r>
            <a:r>
              <a:rPr sz="2100" spc="114" dirty="0">
                <a:latin typeface="Times New Roman"/>
                <a:cs typeface="Times New Roman"/>
              </a:rPr>
              <a:t>nombre</a:t>
            </a:r>
            <a:r>
              <a:rPr sz="2100" spc="-105" dirty="0">
                <a:latin typeface="Times New Roman"/>
                <a:cs typeface="Times New Roman"/>
              </a:rPr>
              <a:t> </a:t>
            </a:r>
            <a:r>
              <a:rPr sz="2100" spc="100" dirty="0">
                <a:latin typeface="Times New Roman"/>
                <a:cs typeface="Times New Roman"/>
              </a:rPr>
              <a:t>d'élément</a:t>
            </a:r>
            <a:r>
              <a:rPr sz="2100" spc="-35" dirty="0">
                <a:latin typeface="Times New Roman"/>
                <a:cs typeface="Times New Roman"/>
              </a:rPr>
              <a:t> </a:t>
            </a:r>
            <a:r>
              <a:rPr sz="2800" spc="75" dirty="0">
                <a:solidFill>
                  <a:srgbClr val="FF0000"/>
                </a:solidFill>
                <a:latin typeface="Times New Roman"/>
                <a:cs typeface="Times New Roman"/>
              </a:rPr>
              <a:t>-</a:t>
            </a:r>
            <a:r>
              <a:rPr sz="2800" dirty="0">
                <a:solidFill>
                  <a:srgbClr val="FF0000"/>
                </a:solidFill>
                <a:latin typeface="Times New Roman"/>
                <a:cs typeface="Times New Roman"/>
              </a:rPr>
              <a:t> </a:t>
            </a:r>
            <a:r>
              <a:rPr sz="2800" spc="-265" dirty="0">
                <a:solidFill>
                  <a:srgbClr val="FF0000"/>
                </a:solidFill>
                <a:latin typeface="Times New Roman"/>
                <a:cs typeface="Times New Roman"/>
              </a:rPr>
              <a:t>1</a:t>
            </a:r>
            <a:r>
              <a:rPr sz="2100" spc="-265" dirty="0">
                <a:latin typeface="Times New Roman"/>
                <a:cs typeface="Times New Roman"/>
              </a:rPr>
              <a:t>.</a:t>
            </a:r>
            <a:endParaRPr sz="2100">
              <a:latin typeface="Times New Roman"/>
              <a:cs typeface="Times New Roman"/>
            </a:endParaRPr>
          </a:p>
          <a:p>
            <a:pPr>
              <a:lnSpc>
                <a:spcPct val="100000"/>
              </a:lnSpc>
              <a:spcBef>
                <a:spcPts val="30"/>
              </a:spcBef>
            </a:pPr>
            <a:endParaRPr sz="2200">
              <a:latin typeface="Times New Roman"/>
              <a:cs typeface="Times New Roman"/>
            </a:endParaRPr>
          </a:p>
          <a:p>
            <a:pPr marL="314325" marR="576580" indent="-300355">
              <a:lnSpc>
                <a:spcPct val="100499"/>
              </a:lnSpc>
              <a:buFont typeface="Arial"/>
              <a:buChar char="•"/>
              <a:tabLst>
                <a:tab pos="314325" algn="l"/>
                <a:tab pos="314960" algn="l"/>
              </a:tabLst>
            </a:pPr>
            <a:r>
              <a:rPr sz="2100" spc="75" dirty="0">
                <a:latin typeface="Times New Roman"/>
                <a:cs typeface="Times New Roman"/>
              </a:rPr>
              <a:t>Dans</a:t>
            </a:r>
            <a:r>
              <a:rPr sz="2100" spc="-35" dirty="0">
                <a:latin typeface="Times New Roman"/>
                <a:cs typeface="Times New Roman"/>
              </a:rPr>
              <a:t> </a:t>
            </a:r>
            <a:r>
              <a:rPr sz="2100" spc="35" dirty="0">
                <a:latin typeface="Times New Roman"/>
                <a:cs typeface="Times New Roman"/>
              </a:rPr>
              <a:t>le</a:t>
            </a:r>
            <a:r>
              <a:rPr sz="2100" spc="-40" dirty="0">
                <a:latin typeface="Times New Roman"/>
                <a:cs typeface="Times New Roman"/>
              </a:rPr>
              <a:t> </a:t>
            </a:r>
            <a:r>
              <a:rPr sz="2100" spc="55" dirty="0">
                <a:latin typeface="Times New Roman"/>
                <a:cs typeface="Times New Roman"/>
              </a:rPr>
              <a:t>langage</a:t>
            </a:r>
            <a:r>
              <a:rPr sz="2100" spc="-40" dirty="0">
                <a:latin typeface="Times New Roman"/>
                <a:cs typeface="Times New Roman"/>
              </a:rPr>
              <a:t> </a:t>
            </a:r>
            <a:r>
              <a:rPr sz="2100" spc="-15" dirty="0">
                <a:latin typeface="Times New Roman"/>
                <a:cs typeface="Times New Roman"/>
              </a:rPr>
              <a:t>C,</a:t>
            </a:r>
            <a:r>
              <a:rPr sz="2100" spc="5" dirty="0">
                <a:latin typeface="Times New Roman"/>
                <a:cs typeface="Times New Roman"/>
              </a:rPr>
              <a:t> </a:t>
            </a:r>
            <a:r>
              <a:rPr sz="2100" spc="35" dirty="0">
                <a:latin typeface="Times New Roman"/>
                <a:cs typeface="Times New Roman"/>
              </a:rPr>
              <a:t>les</a:t>
            </a:r>
            <a:r>
              <a:rPr sz="2100" spc="-95" dirty="0">
                <a:latin typeface="Times New Roman"/>
                <a:cs typeface="Times New Roman"/>
              </a:rPr>
              <a:t> </a:t>
            </a:r>
            <a:r>
              <a:rPr sz="2100" spc="50" dirty="0">
                <a:latin typeface="Times New Roman"/>
                <a:cs typeface="Times New Roman"/>
              </a:rPr>
              <a:t>cases</a:t>
            </a:r>
            <a:r>
              <a:rPr sz="2100" spc="-70" dirty="0">
                <a:latin typeface="Times New Roman"/>
                <a:cs typeface="Times New Roman"/>
              </a:rPr>
              <a:t> </a:t>
            </a:r>
            <a:r>
              <a:rPr sz="2100" spc="130" dirty="0">
                <a:latin typeface="Times New Roman"/>
                <a:cs typeface="Times New Roman"/>
              </a:rPr>
              <a:t>du</a:t>
            </a:r>
            <a:r>
              <a:rPr sz="2100" spc="-20" dirty="0">
                <a:latin typeface="Times New Roman"/>
                <a:cs typeface="Times New Roman"/>
              </a:rPr>
              <a:t> </a:t>
            </a:r>
            <a:r>
              <a:rPr sz="2100" spc="90" dirty="0">
                <a:latin typeface="Times New Roman"/>
                <a:cs typeface="Times New Roman"/>
              </a:rPr>
              <a:t>tableau</a:t>
            </a:r>
            <a:r>
              <a:rPr sz="2100" spc="-65" dirty="0">
                <a:latin typeface="Times New Roman"/>
                <a:cs typeface="Times New Roman"/>
              </a:rPr>
              <a:t> </a:t>
            </a:r>
            <a:r>
              <a:rPr sz="2100" spc="110" dirty="0">
                <a:latin typeface="Times New Roman"/>
                <a:cs typeface="Times New Roman"/>
              </a:rPr>
              <a:t>sont</a:t>
            </a:r>
            <a:r>
              <a:rPr sz="2100" spc="-30" dirty="0">
                <a:latin typeface="Times New Roman"/>
                <a:cs typeface="Times New Roman"/>
              </a:rPr>
              <a:t> </a:t>
            </a:r>
            <a:r>
              <a:rPr sz="2100" spc="100" dirty="0">
                <a:latin typeface="Times New Roman"/>
                <a:cs typeface="Times New Roman"/>
              </a:rPr>
              <a:t>numérotées</a:t>
            </a:r>
            <a:r>
              <a:rPr sz="2100" spc="-55" dirty="0">
                <a:latin typeface="Times New Roman"/>
                <a:cs typeface="Times New Roman"/>
              </a:rPr>
              <a:t> </a:t>
            </a:r>
            <a:r>
              <a:rPr sz="2100" spc="75" dirty="0">
                <a:latin typeface="Times New Roman"/>
                <a:cs typeface="Times New Roman"/>
              </a:rPr>
              <a:t>à</a:t>
            </a:r>
            <a:r>
              <a:rPr sz="2100" spc="-85" dirty="0">
                <a:latin typeface="Times New Roman"/>
                <a:cs typeface="Times New Roman"/>
              </a:rPr>
              <a:t> </a:t>
            </a:r>
            <a:r>
              <a:rPr sz="2100" spc="95" dirty="0">
                <a:latin typeface="Times New Roman"/>
                <a:cs typeface="Times New Roman"/>
              </a:rPr>
              <a:t>partir</a:t>
            </a:r>
            <a:r>
              <a:rPr sz="2100" spc="-11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40" dirty="0">
                <a:solidFill>
                  <a:srgbClr val="FF0000"/>
                </a:solidFill>
                <a:latin typeface="Times New Roman"/>
                <a:cs typeface="Times New Roman"/>
              </a:rPr>
              <a:t>0</a:t>
            </a:r>
            <a:r>
              <a:rPr sz="2100" spc="40" dirty="0">
                <a:latin typeface="Times New Roman"/>
                <a:cs typeface="Times New Roman"/>
              </a:rPr>
              <a:t>.</a:t>
            </a:r>
            <a:r>
              <a:rPr sz="2100" spc="-15" dirty="0">
                <a:latin typeface="Times New Roman"/>
                <a:cs typeface="Times New Roman"/>
              </a:rPr>
              <a:t> </a:t>
            </a:r>
            <a:r>
              <a:rPr sz="2100" spc="60" dirty="0">
                <a:latin typeface="Times New Roman"/>
                <a:cs typeface="Times New Roman"/>
              </a:rPr>
              <a:t>En</a:t>
            </a:r>
            <a:r>
              <a:rPr sz="2100" spc="-90" dirty="0">
                <a:latin typeface="Times New Roman"/>
                <a:cs typeface="Times New Roman"/>
              </a:rPr>
              <a:t> </a:t>
            </a:r>
            <a:r>
              <a:rPr sz="2100" spc="25" dirty="0">
                <a:latin typeface="Times New Roman"/>
                <a:cs typeface="Times New Roman"/>
              </a:rPr>
              <a:t>Visual  </a:t>
            </a:r>
            <a:r>
              <a:rPr sz="2100" dirty="0">
                <a:latin typeface="Times New Roman"/>
                <a:cs typeface="Times New Roman"/>
              </a:rPr>
              <a:t>Basic </a:t>
            </a:r>
            <a:r>
              <a:rPr sz="2100" spc="50" dirty="0">
                <a:latin typeface="Times New Roman"/>
                <a:cs typeface="Times New Roman"/>
              </a:rPr>
              <a:t>l'indice </a:t>
            </a:r>
            <a:r>
              <a:rPr sz="2100" spc="125" dirty="0">
                <a:latin typeface="Times New Roman"/>
                <a:cs typeface="Times New Roman"/>
              </a:rPr>
              <a:t>minimum</a:t>
            </a:r>
            <a:r>
              <a:rPr sz="2100" spc="-400" dirty="0">
                <a:latin typeface="Times New Roman"/>
                <a:cs typeface="Times New Roman"/>
              </a:rPr>
              <a:t> </a:t>
            </a:r>
            <a:r>
              <a:rPr sz="2100" spc="90" dirty="0">
                <a:latin typeface="Times New Roman"/>
                <a:cs typeface="Times New Roman"/>
              </a:rPr>
              <a:t>est </a:t>
            </a:r>
            <a:r>
              <a:rPr sz="2100" spc="-195" dirty="0">
                <a:solidFill>
                  <a:srgbClr val="FF0000"/>
                </a:solidFill>
                <a:latin typeface="Times New Roman"/>
                <a:cs typeface="Times New Roman"/>
              </a:rPr>
              <a:t>1</a:t>
            </a:r>
            <a:r>
              <a:rPr sz="2100" spc="-195" dirty="0">
                <a:latin typeface="Times New Roman"/>
                <a:cs typeface="Times New Roman"/>
              </a:rPr>
              <a:t>.</a:t>
            </a:r>
            <a:endParaRPr sz="2100">
              <a:latin typeface="Times New Roman"/>
              <a:cs typeface="Times New Roman"/>
            </a:endParaRPr>
          </a:p>
        </p:txBody>
      </p:sp>
      <p:sp>
        <p:nvSpPr>
          <p:cNvPr id="3" name="object 3"/>
          <p:cNvSpPr txBox="1">
            <a:spLocks noGrp="1"/>
          </p:cNvSpPr>
          <p:nvPr>
            <p:ph type="title"/>
          </p:nvPr>
        </p:nvSpPr>
        <p:spPr>
          <a:xfrm>
            <a:off x="4303267" y="763016"/>
            <a:ext cx="1983105" cy="494030"/>
          </a:xfrm>
          <a:prstGeom prst="rect">
            <a:avLst/>
          </a:prstGeom>
        </p:spPr>
        <p:txBody>
          <a:bodyPr vert="horz" wrap="square" lIns="0" tIns="15240" rIns="0" bIns="0" rtlCol="0">
            <a:spAutoFit/>
          </a:bodyPr>
          <a:lstStyle/>
          <a:p>
            <a:pPr marL="12700">
              <a:lnSpc>
                <a:spcPct val="100000"/>
              </a:lnSpc>
              <a:spcBef>
                <a:spcPts val="120"/>
              </a:spcBef>
            </a:pPr>
            <a:r>
              <a:rPr sz="3050" spc="-145" dirty="0"/>
              <a:t>T</a:t>
            </a:r>
            <a:r>
              <a:rPr sz="3050" spc="-150" dirty="0"/>
              <a:t>A</a:t>
            </a:r>
            <a:r>
              <a:rPr sz="3050" spc="-195" dirty="0"/>
              <a:t>B</a:t>
            </a:r>
            <a:r>
              <a:rPr sz="3050" spc="-150" dirty="0"/>
              <a:t>L</a:t>
            </a:r>
            <a:r>
              <a:rPr sz="3050" spc="-85" dirty="0"/>
              <a:t>E</a:t>
            </a:r>
            <a:r>
              <a:rPr sz="3050" spc="-210" dirty="0"/>
              <a:t>A</a:t>
            </a:r>
            <a:r>
              <a:rPr sz="3050" spc="65" dirty="0"/>
              <a:t>U</a:t>
            </a:r>
            <a:r>
              <a:rPr sz="3050" spc="-185" dirty="0"/>
              <a:t>X</a:t>
            </a:r>
            <a:endParaRPr sz="305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98145" y="2038670"/>
            <a:ext cx="10344150" cy="3390265"/>
          </a:xfrm>
          <a:prstGeom prst="rect">
            <a:avLst/>
          </a:prstGeom>
        </p:spPr>
        <p:txBody>
          <a:bodyPr vert="horz" wrap="square" lIns="0" tIns="11430" rIns="0" bIns="0" rtlCol="0">
            <a:spAutoFit/>
          </a:bodyPr>
          <a:lstStyle/>
          <a:p>
            <a:pPr marL="12700" marR="5080" algn="just">
              <a:lnSpc>
                <a:spcPct val="150300"/>
              </a:lnSpc>
              <a:spcBef>
                <a:spcPts val="90"/>
              </a:spcBef>
            </a:pPr>
            <a:r>
              <a:rPr sz="2100" spc="5" dirty="0">
                <a:latin typeface="Times New Roman"/>
                <a:cs typeface="Times New Roman"/>
              </a:rPr>
              <a:t>Les </a:t>
            </a:r>
            <a:r>
              <a:rPr sz="2100" spc="95" dirty="0">
                <a:latin typeface="Times New Roman"/>
                <a:cs typeface="Times New Roman"/>
              </a:rPr>
              <a:t>éléments </a:t>
            </a:r>
            <a:r>
              <a:rPr sz="2100" spc="125" dirty="0">
                <a:latin typeface="Times New Roman"/>
                <a:cs typeface="Times New Roman"/>
              </a:rPr>
              <a:t>d'un </a:t>
            </a:r>
            <a:r>
              <a:rPr sz="2100" spc="95" dirty="0">
                <a:latin typeface="Times New Roman"/>
                <a:cs typeface="Times New Roman"/>
              </a:rPr>
              <a:t>tableau </a:t>
            </a:r>
            <a:r>
              <a:rPr sz="2100" spc="110" dirty="0">
                <a:latin typeface="Times New Roman"/>
                <a:cs typeface="Times New Roman"/>
              </a:rPr>
              <a:t>sont </a:t>
            </a:r>
            <a:r>
              <a:rPr sz="2100" spc="80" dirty="0">
                <a:latin typeface="Times New Roman"/>
                <a:cs typeface="Times New Roman"/>
              </a:rPr>
              <a:t>des </a:t>
            </a:r>
            <a:r>
              <a:rPr sz="2100" spc="50" dirty="0">
                <a:latin typeface="Times New Roman"/>
                <a:cs typeface="Times New Roman"/>
              </a:rPr>
              <a:t>variables </a:t>
            </a:r>
            <a:r>
              <a:rPr sz="2100" spc="60" dirty="0">
                <a:latin typeface="Times New Roman"/>
                <a:cs typeface="Times New Roman"/>
              </a:rPr>
              <a:t>indicées </a:t>
            </a:r>
            <a:r>
              <a:rPr sz="2100" spc="90" dirty="0">
                <a:latin typeface="Times New Roman"/>
                <a:cs typeface="Times New Roman"/>
              </a:rPr>
              <a:t>qui </a:t>
            </a:r>
            <a:r>
              <a:rPr sz="2100" spc="70" dirty="0">
                <a:latin typeface="Times New Roman"/>
                <a:cs typeface="Times New Roman"/>
              </a:rPr>
              <a:t>s'utilisent </a:t>
            </a:r>
            <a:r>
              <a:rPr sz="2100" spc="90" dirty="0">
                <a:latin typeface="Times New Roman"/>
                <a:cs typeface="Times New Roman"/>
              </a:rPr>
              <a:t>exactement </a:t>
            </a:r>
            <a:r>
              <a:rPr sz="2100" spc="105" dirty="0">
                <a:latin typeface="Times New Roman"/>
                <a:cs typeface="Times New Roman"/>
              </a:rPr>
              <a:t>comme  </a:t>
            </a:r>
            <a:r>
              <a:rPr sz="2100" spc="100" dirty="0">
                <a:latin typeface="Times New Roman"/>
                <a:cs typeface="Times New Roman"/>
              </a:rPr>
              <a:t>n'importe </a:t>
            </a:r>
            <a:r>
              <a:rPr sz="2100" spc="60" dirty="0">
                <a:latin typeface="Times New Roman"/>
                <a:cs typeface="Times New Roman"/>
              </a:rPr>
              <a:t>quelles </a:t>
            </a:r>
            <a:r>
              <a:rPr sz="2100" spc="90" dirty="0">
                <a:latin typeface="Times New Roman"/>
                <a:cs typeface="Times New Roman"/>
              </a:rPr>
              <a:t>autres </a:t>
            </a:r>
            <a:r>
              <a:rPr sz="2100" spc="50" dirty="0">
                <a:latin typeface="Times New Roman"/>
                <a:cs typeface="Times New Roman"/>
              </a:rPr>
              <a:t>variables </a:t>
            </a:r>
            <a:r>
              <a:rPr sz="2100" spc="45" dirty="0">
                <a:latin typeface="Times New Roman"/>
                <a:cs typeface="Times New Roman"/>
              </a:rPr>
              <a:t>classiques. </a:t>
            </a:r>
            <a:r>
              <a:rPr sz="2100" spc="5" dirty="0">
                <a:latin typeface="Times New Roman"/>
                <a:cs typeface="Times New Roman"/>
              </a:rPr>
              <a:t>Elles </a:t>
            </a:r>
            <a:r>
              <a:rPr sz="2100" spc="90" dirty="0">
                <a:latin typeface="Times New Roman"/>
                <a:cs typeface="Times New Roman"/>
              </a:rPr>
              <a:t>peuvent </a:t>
            </a:r>
            <a:r>
              <a:rPr sz="2100" spc="35" dirty="0">
                <a:latin typeface="Times New Roman"/>
                <a:cs typeface="Times New Roman"/>
              </a:rPr>
              <a:t>faire </a:t>
            </a:r>
            <a:r>
              <a:rPr sz="2100" spc="65" dirty="0">
                <a:latin typeface="Times New Roman"/>
                <a:cs typeface="Times New Roman"/>
              </a:rPr>
              <a:t>l'objet </a:t>
            </a:r>
            <a:r>
              <a:rPr sz="2100" spc="110" dirty="0">
                <a:latin typeface="Times New Roman"/>
                <a:cs typeface="Times New Roman"/>
              </a:rPr>
              <a:t>d'une </a:t>
            </a:r>
            <a:r>
              <a:rPr sz="2100" spc="60" dirty="0">
                <a:latin typeface="Times New Roman"/>
                <a:cs typeface="Times New Roman"/>
              </a:rPr>
              <a:t>affectation,  </a:t>
            </a:r>
            <a:r>
              <a:rPr sz="2100" spc="35" dirty="0">
                <a:latin typeface="Times New Roman"/>
                <a:cs typeface="Times New Roman"/>
              </a:rPr>
              <a:t>elles </a:t>
            </a:r>
            <a:r>
              <a:rPr sz="2100" spc="90" dirty="0">
                <a:latin typeface="Times New Roman"/>
                <a:cs typeface="Times New Roman"/>
              </a:rPr>
              <a:t>peuvent </a:t>
            </a:r>
            <a:r>
              <a:rPr sz="2100" spc="55" dirty="0">
                <a:latin typeface="Times New Roman"/>
                <a:cs typeface="Times New Roman"/>
              </a:rPr>
              <a:t>figurer </a:t>
            </a:r>
            <a:r>
              <a:rPr sz="2100" spc="100" dirty="0">
                <a:latin typeface="Times New Roman"/>
                <a:cs typeface="Times New Roman"/>
              </a:rPr>
              <a:t>dans </a:t>
            </a:r>
            <a:r>
              <a:rPr sz="2100" spc="135" dirty="0">
                <a:latin typeface="Times New Roman"/>
                <a:cs typeface="Times New Roman"/>
              </a:rPr>
              <a:t>une </a:t>
            </a:r>
            <a:r>
              <a:rPr sz="2100" spc="60" dirty="0">
                <a:latin typeface="Times New Roman"/>
                <a:cs typeface="Times New Roman"/>
              </a:rPr>
              <a:t>expression </a:t>
            </a:r>
            <a:r>
              <a:rPr sz="2100" spc="95" dirty="0">
                <a:latin typeface="Times New Roman"/>
                <a:cs typeface="Times New Roman"/>
              </a:rPr>
              <a:t>arithmétique, </a:t>
            </a:r>
            <a:r>
              <a:rPr sz="2100" spc="105" dirty="0">
                <a:latin typeface="Times New Roman"/>
                <a:cs typeface="Times New Roman"/>
              </a:rPr>
              <a:t>dans </a:t>
            </a:r>
            <a:r>
              <a:rPr sz="2100" spc="135" dirty="0">
                <a:latin typeface="Times New Roman"/>
                <a:cs typeface="Times New Roman"/>
              </a:rPr>
              <a:t>une </a:t>
            </a:r>
            <a:r>
              <a:rPr sz="2100" spc="75" dirty="0">
                <a:latin typeface="Times New Roman"/>
                <a:cs typeface="Times New Roman"/>
              </a:rPr>
              <a:t>comparaison, </a:t>
            </a:r>
            <a:r>
              <a:rPr sz="2100" spc="35" dirty="0">
                <a:latin typeface="Times New Roman"/>
                <a:cs typeface="Times New Roman"/>
              </a:rPr>
              <a:t>elles  </a:t>
            </a:r>
            <a:r>
              <a:rPr sz="2100" spc="90" dirty="0">
                <a:latin typeface="Times New Roman"/>
                <a:cs typeface="Times New Roman"/>
              </a:rPr>
              <a:t>peuvent</a:t>
            </a:r>
            <a:r>
              <a:rPr sz="2100" spc="-114" dirty="0">
                <a:latin typeface="Times New Roman"/>
                <a:cs typeface="Times New Roman"/>
              </a:rPr>
              <a:t> </a:t>
            </a:r>
            <a:r>
              <a:rPr sz="2100" spc="90" dirty="0">
                <a:latin typeface="Times New Roman"/>
                <a:cs typeface="Times New Roman"/>
              </a:rPr>
              <a:t>être</a:t>
            </a:r>
            <a:r>
              <a:rPr sz="2100" spc="-85" dirty="0">
                <a:latin typeface="Times New Roman"/>
                <a:cs typeface="Times New Roman"/>
              </a:rPr>
              <a:t> </a:t>
            </a:r>
            <a:r>
              <a:rPr sz="2100" spc="40" dirty="0">
                <a:latin typeface="Times New Roman"/>
                <a:cs typeface="Times New Roman"/>
              </a:rPr>
              <a:t>affichées</a:t>
            </a:r>
            <a:r>
              <a:rPr sz="2100" spc="-75" dirty="0">
                <a:latin typeface="Times New Roman"/>
                <a:cs typeface="Times New Roman"/>
              </a:rPr>
              <a:t> </a:t>
            </a:r>
            <a:r>
              <a:rPr sz="2100" spc="114" dirty="0">
                <a:latin typeface="Times New Roman"/>
                <a:cs typeface="Times New Roman"/>
              </a:rPr>
              <a:t>et</a:t>
            </a:r>
            <a:r>
              <a:rPr sz="2100" spc="-95" dirty="0">
                <a:latin typeface="Times New Roman"/>
                <a:cs typeface="Times New Roman"/>
              </a:rPr>
              <a:t> </a:t>
            </a:r>
            <a:r>
              <a:rPr sz="2100" spc="35" dirty="0">
                <a:latin typeface="Times New Roman"/>
                <a:cs typeface="Times New Roman"/>
              </a:rPr>
              <a:t>saisies</a:t>
            </a:r>
            <a:r>
              <a:rPr sz="2100" spc="-95" dirty="0">
                <a:latin typeface="Times New Roman"/>
                <a:cs typeface="Times New Roman"/>
              </a:rPr>
              <a:t> </a:t>
            </a:r>
            <a:r>
              <a:rPr sz="2100" spc="60" dirty="0">
                <a:latin typeface="Times New Roman"/>
                <a:cs typeface="Times New Roman"/>
              </a:rPr>
              <a:t>etc.</a:t>
            </a:r>
            <a:endParaRPr sz="2100">
              <a:latin typeface="Times New Roman"/>
              <a:cs typeface="Times New Roman"/>
            </a:endParaRPr>
          </a:p>
          <a:p>
            <a:pPr marL="12700" algn="just">
              <a:lnSpc>
                <a:spcPct val="100000"/>
              </a:lnSpc>
              <a:spcBef>
                <a:spcPts val="1260"/>
              </a:spcBef>
            </a:pPr>
            <a:r>
              <a:rPr sz="2100" spc="60" dirty="0">
                <a:latin typeface="Times New Roman"/>
                <a:cs typeface="Times New Roman"/>
              </a:rPr>
              <a:t>L'utilisation </a:t>
            </a:r>
            <a:r>
              <a:rPr sz="2100" spc="110" dirty="0">
                <a:latin typeface="Times New Roman"/>
                <a:cs typeface="Times New Roman"/>
              </a:rPr>
              <a:t>de </a:t>
            </a:r>
            <a:r>
              <a:rPr sz="2100" spc="35" dirty="0">
                <a:latin typeface="Times New Roman"/>
                <a:cs typeface="Times New Roman"/>
              </a:rPr>
              <a:t>ces </a:t>
            </a:r>
            <a:r>
              <a:rPr sz="2100" spc="95" dirty="0">
                <a:latin typeface="Times New Roman"/>
                <a:cs typeface="Times New Roman"/>
              </a:rPr>
              <a:t>éléments </a:t>
            </a:r>
            <a:r>
              <a:rPr sz="2100" spc="45" dirty="0">
                <a:latin typeface="Times New Roman"/>
                <a:cs typeface="Times New Roman"/>
              </a:rPr>
              <a:t>se fait </a:t>
            </a:r>
            <a:r>
              <a:rPr sz="2100" spc="110" dirty="0">
                <a:latin typeface="Times New Roman"/>
                <a:cs typeface="Times New Roman"/>
              </a:rPr>
              <a:t>en </a:t>
            </a:r>
            <a:r>
              <a:rPr sz="2100" spc="65" dirty="0">
                <a:latin typeface="Times New Roman"/>
                <a:cs typeface="Times New Roman"/>
              </a:rPr>
              <a:t>suite, </a:t>
            </a:r>
            <a:r>
              <a:rPr sz="2100" spc="15" dirty="0">
                <a:latin typeface="Times New Roman"/>
                <a:cs typeface="Times New Roman"/>
              </a:rPr>
              <a:t>via </a:t>
            </a:r>
            <a:r>
              <a:rPr sz="2100" spc="35" dirty="0">
                <a:latin typeface="Times New Roman"/>
                <a:cs typeface="Times New Roman"/>
              </a:rPr>
              <a:t>le </a:t>
            </a:r>
            <a:r>
              <a:rPr sz="2100" spc="140" dirty="0">
                <a:latin typeface="Times New Roman"/>
                <a:cs typeface="Times New Roman"/>
              </a:rPr>
              <a:t>nom </a:t>
            </a:r>
            <a:r>
              <a:rPr sz="2100" spc="145" dirty="0">
                <a:latin typeface="Times New Roman"/>
                <a:cs typeface="Times New Roman"/>
              </a:rPr>
              <a:t>du </a:t>
            </a:r>
            <a:r>
              <a:rPr sz="2100" spc="90" dirty="0">
                <a:latin typeface="Times New Roman"/>
                <a:cs typeface="Times New Roman"/>
              </a:rPr>
              <a:t>tableau </a:t>
            </a:r>
            <a:r>
              <a:rPr sz="2100" spc="114" dirty="0">
                <a:latin typeface="Times New Roman"/>
                <a:cs typeface="Times New Roman"/>
              </a:rPr>
              <a:t>et </a:t>
            </a:r>
            <a:r>
              <a:rPr sz="2100" spc="95" dirty="0">
                <a:latin typeface="Times New Roman"/>
                <a:cs typeface="Times New Roman"/>
              </a:rPr>
              <a:t>son </a:t>
            </a:r>
            <a:r>
              <a:rPr sz="2100" spc="55" dirty="0">
                <a:latin typeface="Times New Roman"/>
                <a:cs typeface="Times New Roman"/>
              </a:rPr>
              <a:t>indice.</a:t>
            </a:r>
            <a:r>
              <a:rPr sz="2100" spc="105" dirty="0">
                <a:latin typeface="Times New Roman"/>
                <a:cs typeface="Times New Roman"/>
              </a:rPr>
              <a:t> </a:t>
            </a:r>
            <a:r>
              <a:rPr sz="2100" spc="5" dirty="0">
                <a:latin typeface="Times New Roman"/>
                <a:cs typeface="Times New Roman"/>
              </a:rPr>
              <a:t>Ce</a:t>
            </a:r>
            <a:endParaRPr sz="2100">
              <a:latin typeface="Times New Roman"/>
              <a:cs typeface="Times New Roman"/>
            </a:endParaRPr>
          </a:p>
          <a:p>
            <a:pPr marL="12700" marR="13970" algn="just">
              <a:lnSpc>
                <a:spcPct val="150000"/>
              </a:lnSpc>
              <a:spcBef>
                <a:spcPts val="15"/>
              </a:spcBef>
            </a:pPr>
            <a:r>
              <a:rPr sz="2100" spc="95" dirty="0">
                <a:latin typeface="Times New Roman"/>
                <a:cs typeface="Times New Roman"/>
              </a:rPr>
              <a:t>dernier</a:t>
            </a:r>
            <a:r>
              <a:rPr sz="2100" spc="-25" dirty="0">
                <a:latin typeface="Times New Roman"/>
                <a:cs typeface="Times New Roman"/>
              </a:rPr>
              <a:t> </a:t>
            </a:r>
            <a:r>
              <a:rPr sz="2100" spc="125" dirty="0">
                <a:latin typeface="Times New Roman"/>
                <a:cs typeface="Times New Roman"/>
              </a:rPr>
              <a:t>peut</a:t>
            </a:r>
            <a:r>
              <a:rPr sz="2100" spc="15" dirty="0">
                <a:latin typeface="Times New Roman"/>
                <a:cs typeface="Times New Roman"/>
              </a:rPr>
              <a:t> </a:t>
            </a:r>
            <a:r>
              <a:rPr sz="2100" spc="90" dirty="0">
                <a:latin typeface="Times New Roman"/>
                <a:cs typeface="Times New Roman"/>
              </a:rPr>
              <a:t>être</a:t>
            </a:r>
            <a:r>
              <a:rPr sz="2100" spc="5" dirty="0">
                <a:latin typeface="Times New Roman"/>
                <a:cs typeface="Times New Roman"/>
              </a:rPr>
              <a:t> </a:t>
            </a:r>
            <a:r>
              <a:rPr sz="2100" spc="70" dirty="0">
                <a:latin typeface="Times New Roman"/>
                <a:cs typeface="Times New Roman"/>
              </a:rPr>
              <a:t>soit</a:t>
            </a:r>
            <a:r>
              <a:rPr sz="2100" spc="15" dirty="0">
                <a:latin typeface="Times New Roman"/>
                <a:cs typeface="Times New Roman"/>
              </a:rPr>
              <a:t> </a:t>
            </a:r>
            <a:r>
              <a:rPr sz="2100" spc="125" dirty="0">
                <a:latin typeface="Times New Roman"/>
                <a:cs typeface="Times New Roman"/>
              </a:rPr>
              <a:t>une</a:t>
            </a:r>
            <a:r>
              <a:rPr sz="2100" spc="5" dirty="0">
                <a:latin typeface="Times New Roman"/>
                <a:cs typeface="Times New Roman"/>
              </a:rPr>
              <a:t> </a:t>
            </a:r>
            <a:r>
              <a:rPr sz="2100" spc="55" dirty="0">
                <a:latin typeface="Times New Roman"/>
                <a:cs typeface="Times New Roman"/>
              </a:rPr>
              <a:t>valeur</a:t>
            </a:r>
            <a:r>
              <a:rPr sz="2100" spc="-5" dirty="0">
                <a:latin typeface="Times New Roman"/>
                <a:cs typeface="Times New Roman"/>
              </a:rPr>
              <a:t> </a:t>
            </a:r>
            <a:r>
              <a:rPr sz="2100" spc="60" dirty="0">
                <a:latin typeface="Times New Roman"/>
                <a:cs typeface="Times New Roman"/>
              </a:rPr>
              <a:t>(exemple</a:t>
            </a:r>
            <a:r>
              <a:rPr sz="2100" spc="25" dirty="0">
                <a:latin typeface="Times New Roman"/>
                <a:cs typeface="Times New Roman"/>
              </a:rPr>
              <a:t> </a:t>
            </a:r>
            <a:r>
              <a:rPr sz="2100" spc="-50" dirty="0">
                <a:latin typeface="Times New Roman"/>
                <a:cs typeface="Times New Roman"/>
              </a:rPr>
              <a:t>:</a:t>
            </a:r>
            <a:r>
              <a:rPr sz="2100" spc="55" dirty="0">
                <a:latin typeface="Times New Roman"/>
                <a:cs typeface="Times New Roman"/>
              </a:rPr>
              <a:t> </a:t>
            </a:r>
            <a:r>
              <a:rPr sz="2100" spc="35" dirty="0">
                <a:solidFill>
                  <a:srgbClr val="FF0000"/>
                </a:solidFill>
                <a:latin typeface="Times New Roman"/>
                <a:cs typeface="Times New Roman"/>
              </a:rPr>
              <a:t>Note[3]</a:t>
            </a:r>
            <a:r>
              <a:rPr sz="2100" spc="35" dirty="0">
                <a:latin typeface="Times New Roman"/>
                <a:cs typeface="Times New Roman"/>
              </a:rPr>
              <a:t>),</a:t>
            </a:r>
            <a:r>
              <a:rPr sz="2100" spc="55" dirty="0">
                <a:latin typeface="Times New Roman"/>
                <a:cs typeface="Times New Roman"/>
              </a:rPr>
              <a:t> </a:t>
            </a:r>
            <a:r>
              <a:rPr sz="2100" spc="75" dirty="0">
                <a:latin typeface="Times New Roman"/>
                <a:cs typeface="Times New Roman"/>
              </a:rPr>
              <a:t>soit</a:t>
            </a:r>
            <a:r>
              <a:rPr sz="2100" spc="-5" dirty="0">
                <a:latin typeface="Times New Roman"/>
                <a:cs typeface="Times New Roman"/>
              </a:rPr>
              <a:t> </a:t>
            </a:r>
            <a:r>
              <a:rPr sz="2100" spc="125" dirty="0">
                <a:latin typeface="Times New Roman"/>
                <a:cs typeface="Times New Roman"/>
              </a:rPr>
              <a:t>une</a:t>
            </a:r>
            <a:r>
              <a:rPr sz="2100" spc="5" dirty="0">
                <a:latin typeface="Times New Roman"/>
                <a:cs typeface="Times New Roman"/>
              </a:rPr>
              <a:t> </a:t>
            </a:r>
            <a:r>
              <a:rPr sz="2100" spc="50" dirty="0">
                <a:latin typeface="Times New Roman"/>
                <a:cs typeface="Times New Roman"/>
              </a:rPr>
              <a:t>variable</a:t>
            </a:r>
            <a:r>
              <a:rPr sz="2100" spc="5" dirty="0">
                <a:latin typeface="Times New Roman"/>
                <a:cs typeface="Times New Roman"/>
              </a:rPr>
              <a:t> </a:t>
            </a:r>
            <a:r>
              <a:rPr sz="2100" spc="60" dirty="0">
                <a:latin typeface="Times New Roman"/>
                <a:cs typeface="Times New Roman"/>
              </a:rPr>
              <a:t>(exemple</a:t>
            </a:r>
            <a:r>
              <a:rPr sz="2100" spc="5" dirty="0">
                <a:latin typeface="Times New Roman"/>
                <a:cs typeface="Times New Roman"/>
              </a:rPr>
              <a:t> </a:t>
            </a:r>
            <a:r>
              <a:rPr sz="2100" spc="-50" dirty="0">
                <a:latin typeface="Times New Roman"/>
                <a:cs typeface="Times New Roman"/>
              </a:rPr>
              <a:t>:</a:t>
            </a:r>
            <a:r>
              <a:rPr sz="2100" spc="70" dirty="0">
                <a:latin typeface="Times New Roman"/>
                <a:cs typeface="Times New Roman"/>
              </a:rPr>
              <a:t> </a:t>
            </a:r>
            <a:r>
              <a:rPr sz="2100" spc="50" dirty="0">
                <a:solidFill>
                  <a:srgbClr val="FF0000"/>
                </a:solidFill>
                <a:latin typeface="Times New Roman"/>
                <a:cs typeface="Times New Roman"/>
              </a:rPr>
              <a:t>Note[i]</a:t>
            </a:r>
            <a:r>
              <a:rPr sz="2100" spc="50" dirty="0">
                <a:latin typeface="Times New Roman"/>
                <a:cs typeface="Times New Roman"/>
              </a:rPr>
              <a:t>)  </a:t>
            </a:r>
            <a:r>
              <a:rPr sz="2100" spc="110" dirty="0">
                <a:latin typeface="Times New Roman"/>
                <a:cs typeface="Times New Roman"/>
              </a:rPr>
              <a:t>ou</a:t>
            </a:r>
            <a:r>
              <a:rPr sz="2100" spc="-70" dirty="0">
                <a:latin typeface="Times New Roman"/>
                <a:cs typeface="Times New Roman"/>
              </a:rPr>
              <a:t> </a:t>
            </a:r>
            <a:r>
              <a:rPr sz="2100" spc="75" dirty="0">
                <a:latin typeface="Times New Roman"/>
                <a:cs typeface="Times New Roman"/>
              </a:rPr>
              <a:t>encore</a:t>
            </a:r>
            <a:r>
              <a:rPr sz="2100" spc="-65" dirty="0">
                <a:latin typeface="Times New Roman"/>
                <a:cs typeface="Times New Roman"/>
              </a:rPr>
              <a:t> </a:t>
            </a:r>
            <a:r>
              <a:rPr sz="2100" spc="125" dirty="0">
                <a:latin typeface="Times New Roman"/>
                <a:cs typeface="Times New Roman"/>
              </a:rPr>
              <a:t>une</a:t>
            </a:r>
            <a:r>
              <a:rPr sz="2100" spc="-85" dirty="0">
                <a:latin typeface="Times New Roman"/>
                <a:cs typeface="Times New Roman"/>
              </a:rPr>
              <a:t> </a:t>
            </a:r>
            <a:r>
              <a:rPr sz="2100" spc="60" dirty="0">
                <a:latin typeface="Times New Roman"/>
                <a:cs typeface="Times New Roman"/>
              </a:rPr>
              <a:t>expression</a:t>
            </a:r>
            <a:r>
              <a:rPr sz="2100" spc="-5" dirty="0">
                <a:latin typeface="Times New Roman"/>
                <a:cs typeface="Times New Roman"/>
              </a:rPr>
              <a:t> </a:t>
            </a:r>
            <a:r>
              <a:rPr sz="2100" spc="60" dirty="0">
                <a:latin typeface="Times New Roman"/>
                <a:cs typeface="Times New Roman"/>
              </a:rPr>
              <a:t>(exemple</a:t>
            </a:r>
            <a:r>
              <a:rPr sz="2100" spc="-40" dirty="0">
                <a:latin typeface="Times New Roman"/>
                <a:cs typeface="Times New Roman"/>
              </a:rPr>
              <a:t> </a:t>
            </a:r>
            <a:r>
              <a:rPr sz="2100" spc="-50" dirty="0">
                <a:latin typeface="Times New Roman"/>
                <a:cs typeface="Times New Roman"/>
              </a:rPr>
              <a:t>:</a:t>
            </a:r>
            <a:r>
              <a:rPr sz="2100" spc="-15" dirty="0">
                <a:latin typeface="Times New Roman"/>
                <a:cs typeface="Times New Roman"/>
              </a:rPr>
              <a:t> </a:t>
            </a:r>
            <a:r>
              <a:rPr sz="2100" dirty="0">
                <a:solidFill>
                  <a:srgbClr val="FF0000"/>
                </a:solidFill>
                <a:latin typeface="Times New Roman"/>
                <a:cs typeface="Times New Roman"/>
              </a:rPr>
              <a:t>Note[i+1]</a:t>
            </a:r>
            <a:r>
              <a:rPr sz="2100" dirty="0">
                <a:latin typeface="Times New Roman"/>
                <a:cs typeface="Times New Roman"/>
              </a:rPr>
              <a:t>).</a:t>
            </a:r>
            <a:endParaRPr sz="2100">
              <a:latin typeface="Times New Roman"/>
              <a:cs typeface="Times New Roman"/>
            </a:endParaRPr>
          </a:p>
        </p:txBody>
      </p:sp>
      <p:sp>
        <p:nvSpPr>
          <p:cNvPr id="3" name="object 3"/>
          <p:cNvSpPr txBox="1">
            <a:spLocks noGrp="1"/>
          </p:cNvSpPr>
          <p:nvPr>
            <p:ph type="title"/>
          </p:nvPr>
        </p:nvSpPr>
        <p:spPr>
          <a:xfrm>
            <a:off x="2030983" y="759967"/>
            <a:ext cx="6613525" cy="494030"/>
          </a:xfrm>
          <a:prstGeom prst="rect">
            <a:avLst/>
          </a:prstGeom>
        </p:spPr>
        <p:txBody>
          <a:bodyPr vert="horz" wrap="square" lIns="0" tIns="15240" rIns="0" bIns="0" rtlCol="0">
            <a:spAutoFit/>
          </a:bodyPr>
          <a:lstStyle/>
          <a:p>
            <a:pPr marL="12700">
              <a:lnSpc>
                <a:spcPct val="100000"/>
              </a:lnSpc>
              <a:spcBef>
                <a:spcPts val="120"/>
              </a:spcBef>
            </a:pPr>
            <a:r>
              <a:rPr sz="3050" spc="105" dirty="0"/>
              <a:t>Utilisation</a:t>
            </a:r>
            <a:r>
              <a:rPr sz="3050" spc="-155" dirty="0"/>
              <a:t> </a:t>
            </a:r>
            <a:r>
              <a:rPr sz="3050" spc="50" dirty="0"/>
              <a:t>d’un</a:t>
            </a:r>
            <a:r>
              <a:rPr sz="3050" spc="-65" dirty="0"/>
              <a:t> </a:t>
            </a:r>
            <a:r>
              <a:rPr sz="3050" spc="140" dirty="0"/>
              <a:t>tableau</a:t>
            </a:r>
            <a:r>
              <a:rPr sz="3050" spc="-55" dirty="0"/>
              <a:t> </a:t>
            </a:r>
            <a:r>
              <a:rPr sz="3050" spc="-65" dirty="0"/>
              <a:t>:</a:t>
            </a:r>
            <a:r>
              <a:rPr sz="3050" spc="-45" dirty="0"/>
              <a:t> </a:t>
            </a:r>
            <a:r>
              <a:rPr sz="3050" spc="155" dirty="0"/>
              <a:t>par</a:t>
            </a:r>
            <a:r>
              <a:rPr sz="3050" spc="-100" dirty="0"/>
              <a:t> </a:t>
            </a:r>
            <a:r>
              <a:rPr sz="3050" spc="60" dirty="0"/>
              <a:t>les</a:t>
            </a:r>
            <a:r>
              <a:rPr sz="3050" spc="-75" dirty="0"/>
              <a:t> </a:t>
            </a:r>
            <a:r>
              <a:rPr sz="3050" spc="95" dirty="0"/>
              <a:t>indices</a:t>
            </a:r>
            <a:endParaRPr sz="305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0983" y="759967"/>
            <a:ext cx="6613525" cy="494030"/>
          </a:xfrm>
          <a:prstGeom prst="rect">
            <a:avLst/>
          </a:prstGeom>
        </p:spPr>
        <p:txBody>
          <a:bodyPr vert="horz" wrap="square" lIns="0" tIns="15240" rIns="0" bIns="0" rtlCol="0">
            <a:spAutoFit/>
          </a:bodyPr>
          <a:lstStyle/>
          <a:p>
            <a:pPr marL="12700">
              <a:lnSpc>
                <a:spcPct val="100000"/>
              </a:lnSpc>
              <a:spcBef>
                <a:spcPts val="120"/>
              </a:spcBef>
            </a:pPr>
            <a:r>
              <a:rPr sz="3050" spc="105" dirty="0"/>
              <a:t>Utilisation</a:t>
            </a:r>
            <a:r>
              <a:rPr sz="3050" spc="-155" dirty="0"/>
              <a:t> </a:t>
            </a:r>
            <a:r>
              <a:rPr sz="3050" spc="50" dirty="0"/>
              <a:t>d’un</a:t>
            </a:r>
            <a:r>
              <a:rPr sz="3050" spc="-65" dirty="0"/>
              <a:t> </a:t>
            </a:r>
            <a:r>
              <a:rPr sz="3050" spc="140" dirty="0"/>
              <a:t>tableau</a:t>
            </a:r>
            <a:r>
              <a:rPr sz="3050" spc="-55" dirty="0"/>
              <a:t> </a:t>
            </a:r>
            <a:r>
              <a:rPr sz="3050" spc="-65" dirty="0"/>
              <a:t>:</a:t>
            </a:r>
            <a:r>
              <a:rPr sz="3050" spc="-45" dirty="0"/>
              <a:t> </a:t>
            </a:r>
            <a:r>
              <a:rPr sz="3050" spc="155" dirty="0"/>
              <a:t>par</a:t>
            </a:r>
            <a:r>
              <a:rPr sz="3050" spc="-100" dirty="0"/>
              <a:t> </a:t>
            </a:r>
            <a:r>
              <a:rPr sz="3050" spc="60" dirty="0"/>
              <a:t>les</a:t>
            </a:r>
            <a:r>
              <a:rPr sz="3050" spc="-75" dirty="0"/>
              <a:t> </a:t>
            </a:r>
            <a:r>
              <a:rPr sz="3050" spc="95" dirty="0"/>
              <a:t>indices</a:t>
            </a:r>
            <a:endParaRPr sz="3050"/>
          </a:p>
        </p:txBody>
      </p:sp>
      <p:sp>
        <p:nvSpPr>
          <p:cNvPr id="3" name="object 3"/>
          <p:cNvSpPr/>
          <p:nvPr/>
        </p:nvSpPr>
        <p:spPr>
          <a:xfrm>
            <a:off x="856488" y="1754124"/>
            <a:ext cx="8982456" cy="4684776"/>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432013" y="6433786"/>
            <a:ext cx="6883400" cy="267335"/>
          </a:xfrm>
          <a:prstGeom prst="rect">
            <a:avLst/>
          </a:prstGeom>
        </p:spPr>
        <p:txBody>
          <a:bodyPr vert="horz" wrap="square" lIns="0" tIns="16510" rIns="0" bIns="0" rtlCol="0">
            <a:spAutoFit/>
          </a:bodyPr>
          <a:lstStyle/>
          <a:p>
            <a:pPr marL="12700">
              <a:lnSpc>
                <a:spcPct val="100000"/>
              </a:lnSpc>
              <a:spcBef>
                <a:spcPts val="130"/>
              </a:spcBef>
            </a:pPr>
            <a:r>
              <a:rPr sz="1550" spc="45" dirty="0">
                <a:latin typeface="Times New Roman"/>
                <a:cs typeface="Times New Roman"/>
              </a:rPr>
              <a:t>Source</a:t>
            </a:r>
            <a:r>
              <a:rPr sz="1550" spc="-60" dirty="0">
                <a:latin typeface="Times New Roman"/>
                <a:cs typeface="Times New Roman"/>
              </a:rPr>
              <a:t> </a:t>
            </a:r>
            <a:r>
              <a:rPr sz="1550" spc="-30" dirty="0">
                <a:latin typeface="Times New Roman"/>
                <a:cs typeface="Times New Roman"/>
              </a:rPr>
              <a:t>:</a:t>
            </a:r>
            <a:r>
              <a:rPr sz="1550" u="sng" spc="20" dirty="0">
                <a:solidFill>
                  <a:srgbClr val="89BF1C"/>
                </a:solidFill>
                <a:uFill>
                  <a:solidFill>
                    <a:srgbClr val="89BF1C"/>
                  </a:solidFill>
                </a:uFill>
                <a:latin typeface="Times New Roman"/>
                <a:cs typeface="Times New Roman"/>
              </a:rPr>
              <a:t> </a:t>
            </a:r>
            <a:r>
              <a:rPr sz="1550" u="sng" spc="55" dirty="0">
                <a:solidFill>
                  <a:srgbClr val="89BF1C"/>
                </a:solidFill>
                <a:uFill>
                  <a:solidFill>
                    <a:srgbClr val="89BF1C"/>
                  </a:solidFill>
                </a:uFill>
                <a:latin typeface="Times New Roman"/>
                <a:cs typeface="Times New Roman"/>
              </a:rPr>
              <a:t>https://</a:t>
            </a:r>
            <a:r>
              <a:rPr sz="1550" u="sng" spc="55" dirty="0">
                <a:solidFill>
                  <a:srgbClr val="89BF1C"/>
                </a:solidFill>
                <a:uFill>
                  <a:solidFill>
                    <a:srgbClr val="89BF1C"/>
                  </a:solidFill>
                </a:uFill>
                <a:latin typeface="Times New Roman"/>
                <a:cs typeface="Times New Roman"/>
                <a:hlinkClick r:id="rId2"/>
              </a:rPr>
              <a:t>www.youtube.com/watch?v=Y-hj8VWs5X8</a:t>
            </a:r>
            <a:r>
              <a:rPr sz="1550" spc="-85" dirty="0">
                <a:solidFill>
                  <a:srgbClr val="89BF1C"/>
                </a:solidFill>
                <a:latin typeface="Times New Roman"/>
                <a:cs typeface="Times New Roman"/>
                <a:hlinkClick r:id="rId2"/>
              </a:rPr>
              <a:t> </a:t>
            </a:r>
            <a:r>
              <a:rPr sz="1550" spc="95" dirty="0">
                <a:latin typeface="Times New Roman"/>
                <a:cs typeface="Times New Roman"/>
              </a:rPr>
              <a:t>de</a:t>
            </a:r>
            <a:r>
              <a:rPr sz="1550" u="sng" spc="-30" dirty="0">
                <a:solidFill>
                  <a:srgbClr val="89BF1C"/>
                </a:solidFill>
                <a:uFill>
                  <a:solidFill>
                    <a:srgbClr val="89BF1C"/>
                  </a:solidFill>
                </a:uFill>
                <a:latin typeface="Times New Roman"/>
                <a:cs typeface="Times New Roman"/>
              </a:rPr>
              <a:t> </a:t>
            </a:r>
            <a:r>
              <a:rPr sz="1550" u="sng" spc="15" dirty="0">
                <a:solidFill>
                  <a:srgbClr val="89BF1C"/>
                </a:solidFill>
                <a:uFill>
                  <a:solidFill>
                    <a:srgbClr val="89BF1C"/>
                  </a:solidFill>
                </a:uFill>
                <a:latin typeface="Roboto"/>
                <a:cs typeface="Roboto"/>
              </a:rPr>
              <a:t>Mohamed</a:t>
            </a:r>
            <a:r>
              <a:rPr sz="1550" u="sng" spc="-45" dirty="0">
                <a:solidFill>
                  <a:srgbClr val="89BF1C"/>
                </a:solidFill>
                <a:uFill>
                  <a:solidFill>
                    <a:srgbClr val="89BF1C"/>
                  </a:solidFill>
                </a:uFill>
                <a:latin typeface="Roboto"/>
                <a:cs typeface="Roboto"/>
              </a:rPr>
              <a:t> </a:t>
            </a:r>
            <a:r>
              <a:rPr sz="1550" u="sng" spc="15" dirty="0">
                <a:solidFill>
                  <a:srgbClr val="89BF1C"/>
                </a:solidFill>
                <a:uFill>
                  <a:solidFill>
                    <a:srgbClr val="89BF1C"/>
                  </a:solidFill>
                </a:uFill>
                <a:latin typeface="Roboto"/>
                <a:cs typeface="Roboto"/>
              </a:rPr>
              <a:t>Chiny</a:t>
            </a:r>
            <a:endParaRPr sz="1550">
              <a:latin typeface="Roboto"/>
              <a:cs typeface="Roboto"/>
            </a:endParaRPr>
          </a:p>
        </p:txBody>
      </p:sp>
      <p:sp>
        <p:nvSpPr>
          <p:cNvPr id="3" name="object 3"/>
          <p:cNvSpPr/>
          <p:nvPr/>
        </p:nvSpPr>
        <p:spPr>
          <a:xfrm>
            <a:off x="2244851" y="1488948"/>
            <a:ext cx="5253228" cy="4584192"/>
          </a:xfrm>
          <a:prstGeom prst="rect">
            <a:avLst/>
          </a:prstGeom>
          <a:blipFill>
            <a:blip r:embed="rId3" cstate="print"/>
            <a:stretch>
              <a:fillRect/>
            </a:stretch>
          </a:blipFill>
        </p:spPr>
        <p:txBody>
          <a:bodyPr wrap="square" lIns="0" tIns="0" rIns="0" bIns="0" rtlCol="0"/>
          <a:lstStyle/>
          <a:p>
            <a:endParaRPr/>
          </a:p>
        </p:txBody>
      </p:sp>
      <p:sp>
        <p:nvSpPr>
          <p:cNvPr id="4" name="object 4"/>
          <p:cNvSpPr txBox="1">
            <a:spLocks noGrp="1"/>
          </p:cNvSpPr>
          <p:nvPr>
            <p:ph type="title"/>
          </p:nvPr>
        </p:nvSpPr>
        <p:spPr>
          <a:xfrm>
            <a:off x="1224821" y="953564"/>
            <a:ext cx="7381240" cy="345440"/>
          </a:xfrm>
          <a:prstGeom prst="rect">
            <a:avLst/>
          </a:prstGeom>
        </p:spPr>
        <p:txBody>
          <a:bodyPr vert="horz" wrap="square" lIns="0" tIns="12700" rIns="0" bIns="0" rtlCol="0">
            <a:spAutoFit/>
          </a:bodyPr>
          <a:lstStyle/>
          <a:p>
            <a:pPr marL="12700">
              <a:lnSpc>
                <a:spcPct val="100000"/>
              </a:lnSpc>
              <a:spcBef>
                <a:spcPts val="100"/>
              </a:spcBef>
            </a:pPr>
            <a:r>
              <a:rPr sz="2100" spc="-60" dirty="0"/>
              <a:t>EXEMPLE </a:t>
            </a:r>
            <a:r>
              <a:rPr sz="2100" spc="-40" dirty="0"/>
              <a:t>D’ALGORITHME </a:t>
            </a:r>
            <a:r>
              <a:rPr sz="2100" spc="-5" dirty="0"/>
              <a:t>SOUS </a:t>
            </a:r>
            <a:r>
              <a:rPr sz="2100" spc="-10" dirty="0"/>
              <a:t>FORME </a:t>
            </a:r>
            <a:r>
              <a:rPr sz="2100" spc="-5" dirty="0"/>
              <a:t>DE</a:t>
            </a:r>
            <a:r>
              <a:rPr sz="2100" spc="185" dirty="0"/>
              <a:t> </a:t>
            </a:r>
            <a:r>
              <a:rPr sz="2100" spc="20" dirty="0"/>
              <a:t>PSEUDO-CODE</a:t>
            </a:r>
            <a:endParaRPr sz="21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30983" y="759967"/>
            <a:ext cx="6613525" cy="494030"/>
          </a:xfrm>
          <a:prstGeom prst="rect">
            <a:avLst/>
          </a:prstGeom>
        </p:spPr>
        <p:txBody>
          <a:bodyPr vert="horz" wrap="square" lIns="0" tIns="15240" rIns="0" bIns="0" rtlCol="0">
            <a:spAutoFit/>
          </a:bodyPr>
          <a:lstStyle/>
          <a:p>
            <a:pPr marL="12700">
              <a:lnSpc>
                <a:spcPct val="100000"/>
              </a:lnSpc>
              <a:spcBef>
                <a:spcPts val="120"/>
              </a:spcBef>
            </a:pPr>
            <a:r>
              <a:rPr sz="3050" spc="105" dirty="0"/>
              <a:t>Utilisation</a:t>
            </a:r>
            <a:r>
              <a:rPr sz="3050" spc="-155" dirty="0"/>
              <a:t> </a:t>
            </a:r>
            <a:r>
              <a:rPr sz="3050" spc="50" dirty="0"/>
              <a:t>d’un</a:t>
            </a:r>
            <a:r>
              <a:rPr sz="3050" spc="-65" dirty="0"/>
              <a:t> </a:t>
            </a:r>
            <a:r>
              <a:rPr sz="3050" spc="140" dirty="0"/>
              <a:t>tableau</a:t>
            </a:r>
            <a:r>
              <a:rPr sz="3050" spc="-55" dirty="0"/>
              <a:t> </a:t>
            </a:r>
            <a:r>
              <a:rPr sz="3050" spc="-65" dirty="0"/>
              <a:t>:</a:t>
            </a:r>
            <a:r>
              <a:rPr sz="3050" spc="-45" dirty="0"/>
              <a:t> </a:t>
            </a:r>
            <a:r>
              <a:rPr sz="3050" spc="155" dirty="0"/>
              <a:t>par</a:t>
            </a:r>
            <a:r>
              <a:rPr sz="3050" spc="-100" dirty="0"/>
              <a:t> </a:t>
            </a:r>
            <a:r>
              <a:rPr sz="3050" spc="60" dirty="0"/>
              <a:t>les</a:t>
            </a:r>
            <a:r>
              <a:rPr sz="3050" spc="-75" dirty="0"/>
              <a:t> </a:t>
            </a:r>
            <a:r>
              <a:rPr sz="3050" spc="95" dirty="0"/>
              <a:t>indices</a:t>
            </a:r>
            <a:endParaRPr sz="3050"/>
          </a:p>
        </p:txBody>
      </p:sp>
      <p:sp>
        <p:nvSpPr>
          <p:cNvPr id="3" name="object 3"/>
          <p:cNvSpPr txBox="1"/>
          <p:nvPr/>
        </p:nvSpPr>
        <p:spPr>
          <a:xfrm>
            <a:off x="235767" y="1552465"/>
            <a:ext cx="10158730" cy="4835525"/>
          </a:xfrm>
          <a:prstGeom prst="rect">
            <a:avLst/>
          </a:prstGeom>
        </p:spPr>
        <p:txBody>
          <a:bodyPr vert="horz" wrap="square" lIns="0" tIns="12700" rIns="0" bIns="0" rtlCol="0">
            <a:spAutoFit/>
          </a:bodyPr>
          <a:lstStyle/>
          <a:p>
            <a:pPr marL="746760">
              <a:lnSpc>
                <a:spcPct val="100000"/>
              </a:lnSpc>
              <a:spcBef>
                <a:spcPts val="100"/>
              </a:spcBef>
            </a:pPr>
            <a:r>
              <a:rPr sz="2100" b="1" spc="100" dirty="0">
                <a:latin typeface="Times New Roman"/>
                <a:cs typeface="Times New Roman"/>
              </a:rPr>
              <a:t>Exemple</a:t>
            </a:r>
            <a:r>
              <a:rPr sz="2100" b="1" spc="-65"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marL="12700" marR="6350">
              <a:lnSpc>
                <a:spcPct val="100000"/>
              </a:lnSpc>
              <a:spcBef>
                <a:spcPts val="10"/>
              </a:spcBef>
            </a:pPr>
            <a:r>
              <a:rPr sz="2100" spc="75" dirty="0">
                <a:latin typeface="Times New Roman"/>
                <a:cs typeface="Times New Roman"/>
              </a:rPr>
              <a:t>L'instruction </a:t>
            </a:r>
            <a:r>
              <a:rPr sz="2100" spc="70" dirty="0">
                <a:latin typeface="Times New Roman"/>
                <a:cs typeface="Times New Roman"/>
              </a:rPr>
              <a:t>suivante </a:t>
            </a:r>
            <a:r>
              <a:rPr sz="2100" spc="40" dirty="0">
                <a:latin typeface="Times New Roman"/>
                <a:cs typeface="Times New Roman"/>
              </a:rPr>
              <a:t>affecte </a:t>
            </a:r>
            <a:r>
              <a:rPr sz="2100" spc="75" dirty="0">
                <a:latin typeface="Times New Roman"/>
                <a:cs typeface="Times New Roman"/>
              </a:rPr>
              <a:t>à </a:t>
            </a:r>
            <a:r>
              <a:rPr sz="2100" spc="35" dirty="0">
                <a:latin typeface="Times New Roman"/>
                <a:cs typeface="Times New Roman"/>
              </a:rPr>
              <a:t>la </a:t>
            </a:r>
            <a:r>
              <a:rPr sz="2100" spc="50" dirty="0">
                <a:latin typeface="Times New Roman"/>
                <a:cs typeface="Times New Roman"/>
              </a:rPr>
              <a:t>variable </a:t>
            </a:r>
            <a:r>
              <a:rPr sz="2100" spc="-140" dirty="0">
                <a:latin typeface="Times New Roman"/>
                <a:cs typeface="Times New Roman"/>
              </a:rPr>
              <a:t>X </a:t>
            </a:r>
            <a:r>
              <a:rPr sz="2100" spc="35" dirty="0">
                <a:latin typeface="Times New Roman"/>
                <a:cs typeface="Times New Roman"/>
              </a:rPr>
              <a:t>la </a:t>
            </a:r>
            <a:r>
              <a:rPr sz="2100" spc="55" dirty="0">
                <a:latin typeface="Times New Roman"/>
                <a:cs typeface="Times New Roman"/>
              </a:rPr>
              <a:t>valeur </a:t>
            </a:r>
            <a:r>
              <a:rPr sz="2100" spc="145" dirty="0">
                <a:latin typeface="Times New Roman"/>
                <a:cs typeface="Times New Roman"/>
              </a:rPr>
              <a:t>du </a:t>
            </a:r>
            <a:r>
              <a:rPr sz="2100" spc="95" dirty="0">
                <a:latin typeface="Times New Roman"/>
                <a:cs typeface="Times New Roman"/>
              </a:rPr>
              <a:t>premier </a:t>
            </a:r>
            <a:r>
              <a:rPr sz="2100" spc="105" dirty="0">
                <a:latin typeface="Times New Roman"/>
                <a:cs typeface="Times New Roman"/>
              </a:rPr>
              <a:t>élément </a:t>
            </a:r>
            <a:r>
              <a:rPr sz="2100" spc="130" dirty="0">
                <a:latin typeface="Times New Roman"/>
                <a:cs typeface="Times New Roman"/>
              </a:rPr>
              <a:t>du </a:t>
            </a:r>
            <a:r>
              <a:rPr sz="2100" spc="95" dirty="0">
                <a:latin typeface="Times New Roman"/>
                <a:cs typeface="Times New Roman"/>
              </a:rPr>
              <a:t>tableau  </a:t>
            </a:r>
            <a:r>
              <a:rPr sz="2100" spc="70" dirty="0">
                <a:latin typeface="Times New Roman"/>
                <a:cs typeface="Times New Roman"/>
              </a:rPr>
              <a:t>Note</a:t>
            </a:r>
            <a:r>
              <a:rPr sz="2100" spc="-25" dirty="0">
                <a:latin typeface="Times New Roman"/>
                <a:cs typeface="Times New Roman"/>
              </a:rPr>
              <a:t> </a:t>
            </a:r>
            <a:r>
              <a:rPr sz="2100" spc="-50" dirty="0">
                <a:latin typeface="Times New Roman"/>
                <a:cs typeface="Times New Roman"/>
              </a:rPr>
              <a:t>:</a:t>
            </a:r>
            <a:endParaRPr sz="2100" dirty="0">
              <a:latin typeface="Times New Roman"/>
              <a:cs typeface="Times New Roman"/>
            </a:endParaRPr>
          </a:p>
          <a:p>
            <a:pPr marL="474345">
              <a:lnSpc>
                <a:spcPct val="100000"/>
              </a:lnSpc>
              <a:spcBef>
                <a:spcPts val="10"/>
              </a:spcBef>
            </a:pPr>
            <a:r>
              <a:rPr sz="2100" spc="-140" dirty="0">
                <a:latin typeface="Times New Roman"/>
                <a:cs typeface="Times New Roman"/>
              </a:rPr>
              <a:t>X </a:t>
            </a:r>
            <a:r>
              <a:rPr sz="2100" dirty="0">
                <a:latin typeface="Times New Roman"/>
                <a:cs typeface="Times New Roman"/>
              </a:rPr>
              <a:t>←</a:t>
            </a:r>
            <a:r>
              <a:rPr sz="2100" spc="110" dirty="0">
                <a:latin typeface="Times New Roman"/>
                <a:cs typeface="Times New Roman"/>
              </a:rPr>
              <a:t> </a:t>
            </a:r>
            <a:r>
              <a:rPr sz="2100" spc="-10" dirty="0">
                <a:latin typeface="Times New Roman"/>
                <a:cs typeface="Times New Roman"/>
              </a:rPr>
              <a:t>Note[1]</a:t>
            </a:r>
            <a:endParaRPr sz="2100" dirty="0">
              <a:latin typeface="Times New Roman"/>
              <a:cs typeface="Times New Roman"/>
            </a:endParaRPr>
          </a:p>
          <a:p>
            <a:pPr>
              <a:lnSpc>
                <a:spcPct val="100000"/>
              </a:lnSpc>
              <a:spcBef>
                <a:spcPts val="50"/>
              </a:spcBef>
            </a:pPr>
            <a:endParaRPr sz="2150" dirty="0">
              <a:latin typeface="Times New Roman"/>
              <a:cs typeface="Times New Roman"/>
            </a:endParaRPr>
          </a:p>
          <a:p>
            <a:pPr marL="12700">
              <a:lnSpc>
                <a:spcPct val="100000"/>
              </a:lnSpc>
            </a:pPr>
            <a:r>
              <a:rPr sz="2100" b="1" spc="70" dirty="0">
                <a:latin typeface="Times New Roman"/>
                <a:cs typeface="Times New Roman"/>
              </a:rPr>
              <a:t>Parcours</a:t>
            </a:r>
            <a:r>
              <a:rPr sz="2100" b="1" spc="-105" dirty="0">
                <a:latin typeface="Times New Roman"/>
                <a:cs typeface="Times New Roman"/>
              </a:rPr>
              <a:t> </a:t>
            </a:r>
            <a:r>
              <a:rPr sz="2100" b="1" spc="140" dirty="0">
                <a:latin typeface="Times New Roman"/>
                <a:cs typeface="Times New Roman"/>
              </a:rPr>
              <a:t>complet</a:t>
            </a:r>
            <a:r>
              <a:rPr sz="2100" b="1" spc="-130" dirty="0">
                <a:latin typeface="Times New Roman"/>
                <a:cs typeface="Times New Roman"/>
              </a:rPr>
              <a:t> </a:t>
            </a:r>
            <a:r>
              <a:rPr sz="2100" b="1" spc="75" dirty="0">
                <a:latin typeface="Times New Roman"/>
                <a:cs typeface="Times New Roman"/>
              </a:rPr>
              <a:t>d'un</a:t>
            </a:r>
            <a:r>
              <a:rPr sz="2100" b="1" spc="-85" dirty="0">
                <a:latin typeface="Times New Roman"/>
                <a:cs typeface="Times New Roman"/>
              </a:rPr>
              <a:t> </a:t>
            </a:r>
            <a:r>
              <a:rPr sz="2100" b="1" spc="114" dirty="0">
                <a:latin typeface="Times New Roman"/>
                <a:cs typeface="Times New Roman"/>
              </a:rPr>
              <a:t>tableau</a:t>
            </a:r>
            <a:endParaRPr sz="2100" dirty="0">
              <a:latin typeface="Times New Roman"/>
              <a:cs typeface="Times New Roman"/>
            </a:endParaRPr>
          </a:p>
          <a:p>
            <a:pPr>
              <a:lnSpc>
                <a:spcPct val="100000"/>
              </a:lnSpc>
              <a:spcBef>
                <a:spcPts val="55"/>
              </a:spcBef>
            </a:pPr>
            <a:endParaRPr sz="2150" dirty="0">
              <a:latin typeface="Times New Roman"/>
              <a:cs typeface="Times New Roman"/>
            </a:endParaRPr>
          </a:p>
          <a:p>
            <a:pPr marL="12700" marR="5080" algn="just">
              <a:lnSpc>
                <a:spcPct val="100200"/>
              </a:lnSpc>
            </a:pPr>
            <a:r>
              <a:rPr sz="2100" spc="-10" dirty="0">
                <a:latin typeface="Times New Roman"/>
                <a:cs typeface="Times New Roman"/>
              </a:rPr>
              <a:t>Le </a:t>
            </a:r>
            <a:r>
              <a:rPr sz="2100" spc="50" dirty="0">
                <a:latin typeface="Times New Roman"/>
                <a:cs typeface="Times New Roman"/>
              </a:rPr>
              <a:t>fait </a:t>
            </a:r>
            <a:r>
              <a:rPr sz="2100" spc="105" dirty="0">
                <a:latin typeface="Times New Roman"/>
                <a:cs typeface="Times New Roman"/>
              </a:rPr>
              <a:t>que </a:t>
            </a:r>
            <a:r>
              <a:rPr sz="2100" spc="35" dirty="0">
                <a:latin typeface="Times New Roman"/>
                <a:cs typeface="Times New Roman"/>
              </a:rPr>
              <a:t>les </a:t>
            </a:r>
            <a:r>
              <a:rPr sz="2100" spc="95" dirty="0">
                <a:latin typeface="Times New Roman"/>
                <a:cs typeface="Times New Roman"/>
              </a:rPr>
              <a:t>éléments </a:t>
            </a:r>
            <a:r>
              <a:rPr sz="2100" spc="125" dirty="0">
                <a:latin typeface="Times New Roman"/>
                <a:cs typeface="Times New Roman"/>
              </a:rPr>
              <a:t>d'un </a:t>
            </a:r>
            <a:r>
              <a:rPr sz="2100" spc="95" dirty="0">
                <a:latin typeface="Times New Roman"/>
                <a:cs typeface="Times New Roman"/>
              </a:rPr>
              <a:t>tableau </a:t>
            </a:r>
            <a:r>
              <a:rPr sz="2100" spc="90" dirty="0">
                <a:latin typeface="Times New Roman"/>
                <a:cs typeface="Times New Roman"/>
              </a:rPr>
              <a:t>soient </a:t>
            </a:r>
            <a:r>
              <a:rPr sz="2100" spc="65" dirty="0">
                <a:latin typeface="Times New Roman"/>
                <a:cs typeface="Times New Roman"/>
              </a:rPr>
              <a:t>indicés </a:t>
            </a:r>
            <a:r>
              <a:rPr sz="2100" spc="120" dirty="0">
                <a:latin typeface="Times New Roman"/>
                <a:cs typeface="Times New Roman"/>
              </a:rPr>
              <a:t>permet </a:t>
            </a:r>
            <a:r>
              <a:rPr sz="2100" spc="110" dirty="0">
                <a:latin typeface="Times New Roman"/>
                <a:cs typeface="Times New Roman"/>
              </a:rPr>
              <a:t>de </a:t>
            </a:r>
            <a:r>
              <a:rPr sz="2100" spc="75" dirty="0">
                <a:latin typeface="Times New Roman"/>
                <a:cs typeface="Times New Roman"/>
              </a:rPr>
              <a:t>parcourir </a:t>
            </a:r>
            <a:r>
              <a:rPr sz="2100" spc="95" dirty="0">
                <a:latin typeface="Times New Roman"/>
                <a:cs typeface="Times New Roman"/>
              </a:rPr>
              <a:t>tous </a:t>
            </a:r>
            <a:r>
              <a:rPr sz="2100" spc="30" dirty="0">
                <a:latin typeface="Times New Roman"/>
                <a:cs typeface="Times New Roman"/>
              </a:rPr>
              <a:t>ces  </a:t>
            </a:r>
            <a:r>
              <a:rPr sz="2100" spc="95" dirty="0">
                <a:latin typeface="Times New Roman"/>
                <a:cs typeface="Times New Roman"/>
              </a:rPr>
              <a:t>éléments </a:t>
            </a:r>
            <a:r>
              <a:rPr sz="2100" spc="5" dirty="0">
                <a:latin typeface="Times New Roman"/>
                <a:cs typeface="Times New Roman"/>
              </a:rPr>
              <a:t>avec </a:t>
            </a:r>
            <a:r>
              <a:rPr sz="2100" spc="125" dirty="0">
                <a:latin typeface="Times New Roman"/>
                <a:cs typeface="Times New Roman"/>
              </a:rPr>
              <a:t>une </a:t>
            </a:r>
            <a:r>
              <a:rPr sz="2100" spc="65" dirty="0">
                <a:latin typeface="Times New Roman"/>
                <a:cs typeface="Times New Roman"/>
              </a:rPr>
              <a:t>boucle, </a:t>
            </a:r>
            <a:r>
              <a:rPr sz="2100" spc="125" dirty="0">
                <a:latin typeface="Times New Roman"/>
                <a:cs typeface="Times New Roman"/>
              </a:rPr>
              <a:t>on </a:t>
            </a:r>
            <a:r>
              <a:rPr sz="2100" spc="80" dirty="0">
                <a:latin typeface="Times New Roman"/>
                <a:cs typeface="Times New Roman"/>
              </a:rPr>
              <a:t>utilisant </a:t>
            </a:r>
            <a:r>
              <a:rPr sz="2100" spc="135" dirty="0">
                <a:latin typeface="Times New Roman"/>
                <a:cs typeface="Times New Roman"/>
              </a:rPr>
              <a:t>une </a:t>
            </a:r>
            <a:r>
              <a:rPr sz="2100" spc="50" dirty="0">
                <a:latin typeface="Times New Roman"/>
                <a:cs typeface="Times New Roman"/>
              </a:rPr>
              <a:t>variable </a:t>
            </a:r>
            <a:r>
              <a:rPr sz="2100" spc="85" dirty="0">
                <a:latin typeface="Times New Roman"/>
                <a:cs typeface="Times New Roman"/>
              </a:rPr>
              <a:t>qui </a:t>
            </a:r>
            <a:r>
              <a:rPr sz="2100" spc="90" dirty="0">
                <a:latin typeface="Times New Roman"/>
                <a:cs typeface="Times New Roman"/>
              </a:rPr>
              <a:t>sert </a:t>
            </a:r>
            <a:r>
              <a:rPr sz="2100" spc="65" dirty="0">
                <a:latin typeface="Times New Roman"/>
                <a:cs typeface="Times New Roman"/>
              </a:rPr>
              <a:t>d'indice </a:t>
            </a:r>
            <a:r>
              <a:rPr sz="2100" spc="114" dirty="0">
                <a:latin typeface="Times New Roman"/>
                <a:cs typeface="Times New Roman"/>
              </a:rPr>
              <a:t>et </a:t>
            </a:r>
            <a:r>
              <a:rPr sz="2100" spc="85" dirty="0">
                <a:latin typeface="Times New Roman"/>
                <a:cs typeface="Times New Roman"/>
              </a:rPr>
              <a:t>s'incrémente </a:t>
            </a:r>
            <a:r>
              <a:rPr sz="2100" spc="75" dirty="0">
                <a:latin typeface="Times New Roman"/>
                <a:cs typeface="Times New Roman"/>
              </a:rPr>
              <a:t>à  </a:t>
            </a:r>
            <a:r>
              <a:rPr sz="2100" spc="100" dirty="0">
                <a:latin typeface="Times New Roman"/>
                <a:cs typeface="Times New Roman"/>
              </a:rPr>
              <a:t>chaque</a:t>
            </a:r>
            <a:r>
              <a:rPr sz="2100" spc="-90" dirty="0">
                <a:latin typeface="Times New Roman"/>
                <a:cs typeface="Times New Roman"/>
              </a:rPr>
              <a:t> </a:t>
            </a:r>
            <a:r>
              <a:rPr sz="2100" spc="110" dirty="0">
                <a:latin typeface="Times New Roman"/>
                <a:cs typeface="Times New Roman"/>
              </a:rPr>
              <a:t>tour</a:t>
            </a:r>
            <a:r>
              <a:rPr sz="2100" spc="-114"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65" dirty="0">
                <a:latin typeface="Times New Roman"/>
                <a:cs typeface="Times New Roman"/>
              </a:rPr>
              <a:t>boucle.</a:t>
            </a:r>
            <a:endParaRPr sz="2100" dirty="0">
              <a:latin typeface="Times New Roman"/>
              <a:cs typeface="Times New Roman"/>
            </a:endParaRPr>
          </a:p>
          <a:p>
            <a:pPr>
              <a:lnSpc>
                <a:spcPct val="100000"/>
              </a:lnSpc>
            </a:pPr>
            <a:endParaRPr sz="2200" dirty="0">
              <a:latin typeface="Times New Roman"/>
              <a:cs typeface="Times New Roman"/>
            </a:endParaRPr>
          </a:p>
          <a:p>
            <a:pPr marL="12700">
              <a:lnSpc>
                <a:spcPct val="100000"/>
              </a:lnSpc>
            </a:pPr>
            <a:r>
              <a:rPr sz="2100" b="1" spc="50" dirty="0">
                <a:latin typeface="Times New Roman"/>
                <a:cs typeface="Times New Roman"/>
              </a:rPr>
              <a:t>Exercice</a:t>
            </a:r>
            <a:r>
              <a:rPr sz="2100" b="1" spc="-45"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a:lnSpc>
                <a:spcPct val="100000"/>
              </a:lnSpc>
              <a:spcBef>
                <a:spcPts val="35"/>
              </a:spcBef>
            </a:pPr>
            <a:endParaRPr sz="2150" dirty="0">
              <a:latin typeface="Times New Roman"/>
              <a:cs typeface="Times New Roman"/>
            </a:endParaRPr>
          </a:p>
          <a:p>
            <a:pPr marL="12700" marR="83820" algn="just">
              <a:lnSpc>
                <a:spcPct val="100499"/>
              </a:lnSpc>
            </a:pPr>
            <a:r>
              <a:rPr sz="2100" spc="35" dirty="0">
                <a:latin typeface="Times New Roman"/>
                <a:cs typeface="Times New Roman"/>
              </a:rPr>
              <a:t>Écrire</a:t>
            </a:r>
            <a:r>
              <a:rPr sz="2100" spc="-65" dirty="0">
                <a:latin typeface="Times New Roman"/>
                <a:cs typeface="Times New Roman"/>
              </a:rPr>
              <a:t> </a:t>
            </a:r>
            <a:r>
              <a:rPr sz="2100" spc="155" dirty="0">
                <a:latin typeface="Times New Roman"/>
                <a:cs typeface="Times New Roman"/>
              </a:rPr>
              <a:t>un</a:t>
            </a:r>
            <a:r>
              <a:rPr sz="2100" spc="-85" dirty="0">
                <a:latin typeface="Times New Roman"/>
                <a:cs typeface="Times New Roman"/>
              </a:rPr>
              <a:t> </a:t>
            </a:r>
            <a:r>
              <a:rPr sz="2100" spc="80" dirty="0">
                <a:latin typeface="Times New Roman"/>
                <a:cs typeface="Times New Roman"/>
              </a:rPr>
              <a:t>algorithme</a:t>
            </a:r>
            <a:r>
              <a:rPr sz="2100" spc="-60" dirty="0">
                <a:latin typeface="Times New Roman"/>
                <a:cs typeface="Times New Roman"/>
              </a:rPr>
              <a:t> </a:t>
            </a:r>
            <a:r>
              <a:rPr sz="2100" spc="125" dirty="0">
                <a:latin typeface="Times New Roman"/>
                <a:cs typeface="Times New Roman"/>
              </a:rPr>
              <a:t>permettant</a:t>
            </a:r>
            <a:r>
              <a:rPr sz="2100" spc="-90" dirty="0">
                <a:latin typeface="Times New Roman"/>
                <a:cs typeface="Times New Roman"/>
              </a:rPr>
              <a:t> </a:t>
            </a:r>
            <a:r>
              <a:rPr sz="2100" spc="95" dirty="0">
                <a:latin typeface="Times New Roman"/>
                <a:cs typeface="Times New Roman"/>
              </a:rPr>
              <a:t>de</a:t>
            </a:r>
            <a:r>
              <a:rPr sz="2100" spc="-80" dirty="0">
                <a:latin typeface="Times New Roman"/>
                <a:cs typeface="Times New Roman"/>
              </a:rPr>
              <a:t> </a:t>
            </a:r>
            <a:r>
              <a:rPr sz="2100" spc="45" dirty="0">
                <a:latin typeface="Times New Roman"/>
                <a:cs typeface="Times New Roman"/>
              </a:rPr>
              <a:t>saisir</a:t>
            </a:r>
            <a:r>
              <a:rPr sz="2100" spc="-95" dirty="0">
                <a:latin typeface="Times New Roman"/>
                <a:cs typeface="Times New Roman"/>
              </a:rPr>
              <a:t> </a:t>
            </a:r>
            <a:r>
              <a:rPr sz="2100" spc="-5" dirty="0">
                <a:latin typeface="Times New Roman"/>
                <a:cs typeface="Times New Roman"/>
              </a:rPr>
              <a:t>30</a:t>
            </a:r>
            <a:r>
              <a:rPr sz="2100" spc="5" dirty="0">
                <a:latin typeface="Times New Roman"/>
                <a:cs typeface="Times New Roman"/>
              </a:rPr>
              <a:t> </a:t>
            </a:r>
            <a:r>
              <a:rPr sz="2100" spc="100" dirty="0">
                <a:latin typeface="Times New Roman"/>
                <a:cs typeface="Times New Roman"/>
              </a:rPr>
              <a:t>notes</a:t>
            </a:r>
            <a:r>
              <a:rPr sz="2100" spc="-90" dirty="0">
                <a:latin typeface="Times New Roman"/>
                <a:cs typeface="Times New Roman"/>
              </a:rPr>
              <a:t> </a:t>
            </a:r>
            <a:r>
              <a:rPr sz="2100" spc="114" dirty="0">
                <a:latin typeface="Times New Roman"/>
                <a:cs typeface="Times New Roman"/>
              </a:rPr>
              <a:t>et</a:t>
            </a:r>
            <a:r>
              <a:rPr sz="2100" spc="-9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35" dirty="0">
                <a:latin typeface="Times New Roman"/>
                <a:cs typeface="Times New Roman"/>
              </a:rPr>
              <a:t>les</a:t>
            </a:r>
            <a:r>
              <a:rPr sz="2100" spc="-70" dirty="0">
                <a:latin typeface="Times New Roman"/>
                <a:cs typeface="Times New Roman"/>
              </a:rPr>
              <a:t> </a:t>
            </a:r>
            <a:r>
              <a:rPr sz="2100" spc="45" dirty="0">
                <a:latin typeface="Times New Roman"/>
                <a:cs typeface="Times New Roman"/>
              </a:rPr>
              <a:t>afficher</a:t>
            </a:r>
            <a:r>
              <a:rPr sz="2100" spc="-110" dirty="0">
                <a:latin typeface="Times New Roman"/>
                <a:cs typeface="Times New Roman"/>
              </a:rPr>
              <a:t> </a:t>
            </a:r>
            <a:r>
              <a:rPr sz="2100" spc="75" dirty="0">
                <a:latin typeface="Times New Roman"/>
                <a:cs typeface="Times New Roman"/>
              </a:rPr>
              <a:t>après</a:t>
            </a:r>
            <a:r>
              <a:rPr sz="2100" spc="-95" dirty="0">
                <a:latin typeface="Times New Roman"/>
                <a:cs typeface="Times New Roman"/>
              </a:rPr>
              <a:t> </a:t>
            </a:r>
            <a:r>
              <a:rPr sz="2100" spc="30" dirty="0">
                <a:latin typeface="Times New Roman"/>
                <a:cs typeface="Times New Roman"/>
              </a:rPr>
              <a:t>avoir</a:t>
            </a:r>
            <a:r>
              <a:rPr sz="2100" spc="-65" dirty="0">
                <a:latin typeface="Times New Roman"/>
                <a:cs typeface="Times New Roman"/>
              </a:rPr>
              <a:t> </a:t>
            </a:r>
            <a:r>
              <a:rPr sz="2100" spc="75" dirty="0">
                <a:latin typeface="Times New Roman"/>
                <a:cs typeface="Times New Roman"/>
              </a:rPr>
              <a:t>multiplié  </a:t>
            </a:r>
            <a:r>
              <a:rPr sz="2100" spc="95" dirty="0">
                <a:latin typeface="Times New Roman"/>
                <a:cs typeface="Times New Roman"/>
              </a:rPr>
              <a:t>toutes</a:t>
            </a:r>
            <a:r>
              <a:rPr sz="2100" spc="-75" dirty="0">
                <a:latin typeface="Times New Roman"/>
                <a:cs typeface="Times New Roman"/>
              </a:rPr>
              <a:t> </a:t>
            </a:r>
            <a:r>
              <a:rPr sz="2100" spc="30" dirty="0">
                <a:latin typeface="Times New Roman"/>
                <a:cs typeface="Times New Roman"/>
              </a:rPr>
              <a:t>ces</a:t>
            </a:r>
            <a:r>
              <a:rPr sz="2100" spc="-35" dirty="0">
                <a:latin typeface="Times New Roman"/>
                <a:cs typeface="Times New Roman"/>
              </a:rPr>
              <a:t> </a:t>
            </a:r>
            <a:r>
              <a:rPr sz="2100" spc="95" dirty="0">
                <a:latin typeface="Times New Roman"/>
                <a:cs typeface="Times New Roman"/>
              </a:rPr>
              <a:t>notes</a:t>
            </a:r>
            <a:r>
              <a:rPr sz="2100" spc="-55" dirty="0">
                <a:latin typeface="Times New Roman"/>
                <a:cs typeface="Times New Roman"/>
              </a:rPr>
              <a:t> </a:t>
            </a:r>
            <a:r>
              <a:rPr sz="2100" spc="100" dirty="0">
                <a:latin typeface="Times New Roman"/>
                <a:cs typeface="Times New Roman"/>
              </a:rPr>
              <a:t>par</a:t>
            </a:r>
            <a:r>
              <a:rPr sz="2100" spc="-95" dirty="0">
                <a:latin typeface="Times New Roman"/>
                <a:cs typeface="Times New Roman"/>
              </a:rPr>
              <a:t> </a:t>
            </a:r>
            <a:r>
              <a:rPr sz="2100" spc="155" dirty="0">
                <a:latin typeface="Times New Roman"/>
                <a:cs typeface="Times New Roman"/>
              </a:rPr>
              <a:t>un</a:t>
            </a:r>
            <a:r>
              <a:rPr sz="2100" spc="-90" dirty="0">
                <a:latin typeface="Times New Roman"/>
                <a:cs typeface="Times New Roman"/>
              </a:rPr>
              <a:t> </a:t>
            </a:r>
            <a:r>
              <a:rPr sz="2100" spc="50" dirty="0">
                <a:latin typeface="Times New Roman"/>
                <a:cs typeface="Times New Roman"/>
              </a:rPr>
              <a:t>coefficient</a:t>
            </a:r>
            <a:r>
              <a:rPr sz="2100" spc="-70" dirty="0">
                <a:latin typeface="Times New Roman"/>
                <a:cs typeface="Times New Roman"/>
              </a:rPr>
              <a:t> </a:t>
            </a:r>
            <a:r>
              <a:rPr sz="2100" spc="70" dirty="0">
                <a:latin typeface="Times New Roman"/>
                <a:cs typeface="Times New Roman"/>
              </a:rPr>
              <a:t>fourni</a:t>
            </a:r>
            <a:r>
              <a:rPr sz="2100" spc="-3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70" dirty="0">
                <a:latin typeface="Times New Roman"/>
                <a:cs typeface="Times New Roman"/>
              </a:rPr>
              <a:t>l'utilisateur</a:t>
            </a:r>
            <a:r>
              <a:rPr sz="2100" spc="-70" dirty="0">
                <a:latin typeface="Times New Roman"/>
                <a:cs typeface="Times New Roman"/>
              </a:rPr>
              <a:t> </a:t>
            </a:r>
            <a:r>
              <a:rPr sz="2100" spc="-50" dirty="0">
                <a:latin typeface="Times New Roman"/>
                <a:cs typeface="Times New Roman"/>
              </a:rPr>
              <a:t>:</a:t>
            </a:r>
            <a:endParaRPr sz="2100" dirty="0">
              <a:latin typeface="Times New Roman"/>
              <a:cs typeface="Times New Roman"/>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014179" y="717248"/>
            <a:ext cx="5484495" cy="413384"/>
          </a:xfrm>
          <a:prstGeom prst="rect">
            <a:avLst/>
          </a:prstGeom>
        </p:spPr>
        <p:txBody>
          <a:bodyPr vert="horz" wrap="square" lIns="0" tIns="12065" rIns="0" bIns="0" rtlCol="0">
            <a:spAutoFit/>
          </a:bodyPr>
          <a:lstStyle/>
          <a:p>
            <a:pPr marL="12700">
              <a:lnSpc>
                <a:spcPct val="100000"/>
              </a:lnSpc>
              <a:spcBef>
                <a:spcPts val="95"/>
              </a:spcBef>
            </a:pPr>
            <a:r>
              <a:rPr sz="2550" spc="75" dirty="0"/>
              <a:t>Utilisation</a:t>
            </a:r>
            <a:r>
              <a:rPr sz="2550" spc="-135" dirty="0"/>
              <a:t> </a:t>
            </a:r>
            <a:r>
              <a:rPr sz="2550" spc="30" dirty="0"/>
              <a:t>d’un</a:t>
            </a:r>
            <a:r>
              <a:rPr sz="2550" spc="-60" dirty="0"/>
              <a:t> </a:t>
            </a:r>
            <a:r>
              <a:rPr sz="2550" spc="110" dirty="0"/>
              <a:t>tableau</a:t>
            </a:r>
            <a:r>
              <a:rPr sz="2550" spc="-75" dirty="0"/>
              <a:t> </a:t>
            </a:r>
            <a:r>
              <a:rPr sz="2550" spc="-60" dirty="0"/>
              <a:t>:</a:t>
            </a:r>
            <a:r>
              <a:rPr sz="2550" spc="-45" dirty="0"/>
              <a:t> </a:t>
            </a:r>
            <a:r>
              <a:rPr sz="2550" spc="120" dirty="0"/>
              <a:t>par</a:t>
            </a:r>
            <a:r>
              <a:rPr sz="2550" spc="-90" dirty="0"/>
              <a:t> </a:t>
            </a:r>
            <a:r>
              <a:rPr sz="2550" spc="40" dirty="0"/>
              <a:t>les</a:t>
            </a:r>
            <a:r>
              <a:rPr sz="2550" spc="-60" dirty="0"/>
              <a:t> </a:t>
            </a:r>
            <a:r>
              <a:rPr sz="2550" spc="70" dirty="0"/>
              <a:t>indices</a:t>
            </a:r>
            <a:endParaRPr sz="2550"/>
          </a:p>
        </p:txBody>
      </p:sp>
      <p:sp>
        <p:nvSpPr>
          <p:cNvPr id="3" name="object 3"/>
          <p:cNvSpPr txBox="1"/>
          <p:nvPr/>
        </p:nvSpPr>
        <p:spPr>
          <a:xfrm>
            <a:off x="1902899" y="1491520"/>
            <a:ext cx="1358265" cy="345440"/>
          </a:xfrm>
          <a:prstGeom prst="rect">
            <a:avLst/>
          </a:prstGeom>
        </p:spPr>
        <p:txBody>
          <a:bodyPr vert="horz" wrap="square" lIns="0" tIns="12700" rIns="0" bIns="0" rtlCol="0">
            <a:spAutoFit/>
          </a:bodyPr>
          <a:lstStyle/>
          <a:p>
            <a:pPr marL="12700">
              <a:lnSpc>
                <a:spcPct val="100000"/>
              </a:lnSpc>
              <a:spcBef>
                <a:spcPts val="100"/>
              </a:spcBef>
            </a:pPr>
            <a:r>
              <a:rPr sz="2100" b="1" spc="50" dirty="0">
                <a:latin typeface="Times New Roman"/>
                <a:cs typeface="Times New Roman"/>
              </a:rPr>
              <a:t>Exercice </a:t>
            </a:r>
            <a:r>
              <a:rPr sz="2100" b="1" spc="-285" dirty="0">
                <a:latin typeface="Times New Roman"/>
                <a:cs typeface="Times New Roman"/>
              </a:rPr>
              <a:t>1</a:t>
            </a:r>
            <a:r>
              <a:rPr sz="2100" b="1" spc="-180" dirty="0">
                <a:latin typeface="Times New Roman"/>
                <a:cs typeface="Times New Roman"/>
              </a:rPr>
              <a:t> </a:t>
            </a:r>
            <a:r>
              <a:rPr sz="2100" b="1" spc="-100" dirty="0">
                <a:latin typeface="Times New Roman"/>
                <a:cs typeface="Times New Roman"/>
              </a:rPr>
              <a:t>:</a:t>
            </a:r>
            <a:endParaRPr sz="2100">
              <a:latin typeface="Times New Roman"/>
              <a:cs typeface="Times New Roman"/>
            </a:endParaRPr>
          </a:p>
        </p:txBody>
      </p:sp>
      <p:sp>
        <p:nvSpPr>
          <p:cNvPr id="4" name="object 4"/>
          <p:cNvSpPr txBox="1"/>
          <p:nvPr/>
        </p:nvSpPr>
        <p:spPr>
          <a:xfrm>
            <a:off x="930644" y="2133135"/>
            <a:ext cx="3237865" cy="1948814"/>
          </a:xfrm>
          <a:prstGeom prst="rect">
            <a:avLst/>
          </a:prstGeom>
        </p:spPr>
        <p:txBody>
          <a:bodyPr vert="horz" wrap="square" lIns="0" tIns="12065" rIns="0" bIns="0" rtlCol="0">
            <a:spAutoFit/>
          </a:bodyPr>
          <a:lstStyle/>
          <a:p>
            <a:pPr marL="12700" marR="5080">
              <a:lnSpc>
                <a:spcPct val="100200"/>
              </a:lnSpc>
              <a:spcBef>
                <a:spcPts val="95"/>
              </a:spcBef>
            </a:pPr>
            <a:r>
              <a:rPr sz="2100" spc="35" dirty="0">
                <a:latin typeface="Times New Roman"/>
                <a:cs typeface="Times New Roman"/>
              </a:rPr>
              <a:t>Écrire </a:t>
            </a:r>
            <a:r>
              <a:rPr sz="2100" spc="155" dirty="0">
                <a:latin typeface="Times New Roman"/>
                <a:cs typeface="Times New Roman"/>
              </a:rPr>
              <a:t>un </a:t>
            </a:r>
            <a:r>
              <a:rPr sz="2100" spc="80" dirty="0">
                <a:latin typeface="Times New Roman"/>
                <a:cs typeface="Times New Roman"/>
              </a:rPr>
              <a:t>algorithme  </a:t>
            </a:r>
            <a:r>
              <a:rPr sz="2100" spc="125" dirty="0">
                <a:latin typeface="Times New Roman"/>
                <a:cs typeface="Times New Roman"/>
              </a:rPr>
              <a:t>permettant </a:t>
            </a:r>
            <a:r>
              <a:rPr sz="2100" spc="95" dirty="0">
                <a:latin typeface="Times New Roman"/>
                <a:cs typeface="Times New Roman"/>
              </a:rPr>
              <a:t>de </a:t>
            </a:r>
            <a:r>
              <a:rPr sz="2100" spc="45" dirty="0">
                <a:latin typeface="Times New Roman"/>
                <a:cs typeface="Times New Roman"/>
              </a:rPr>
              <a:t>saisir </a:t>
            </a:r>
            <a:r>
              <a:rPr sz="2100" spc="-5" dirty="0">
                <a:latin typeface="Times New Roman"/>
                <a:cs typeface="Times New Roman"/>
              </a:rPr>
              <a:t>30  </a:t>
            </a:r>
            <a:r>
              <a:rPr sz="2100" spc="95" dirty="0">
                <a:latin typeface="Times New Roman"/>
                <a:cs typeface="Times New Roman"/>
              </a:rPr>
              <a:t>notes</a:t>
            </a:r>
            <a:r>
              <a:rPr sz="2100" spc="-85" dirty="0">
                <a:latin typeface="Times New Roman"/>
                <a:cs typeface="Times New Roman"/>
              </a:rPr>
              <a:t> </a:t>
            </a:r>
            <a:r>
              <a:rPr sz="2100" spc="114" dirty="0">
                <a:latin typeface="Times New Roman"/>
                <a:cs typeface="Times New Roman"/>
              </a:rPr>
              <a:t>et</a:t>
            </a:r>
            <a:r>
              <a:rPr sz="2100" spc="-105" dirty="0">
                <a:latin typeface="Times New Roman"/>
                <a:cs typeface="Times New Roman"/>
              </a:rPr>
              <a:t> </a:t>
            </a:r>
            <a:r>
              <a:rPr sz="2100" spc="110" dirty="0">
                <a:latin typeface="Times New Roman"/>
                <a:cs typeface="Times New Roman"/>
              </a:rPr>
              <a:t>de</a:t>
            </a:r>
            <a:r>
              <a:rPr sz="2100" spc="-75" dirty="0">
                <a:latin typeface="Times New Roman"/>
                <a:cs typeface="Times New Roman"/>
              </a:rPr>
              <a:t> </a:t>
            </a:r>
            <a:r>
              <a:rPr sz="2100" spc="35" dirty="0">
                <a:latin typeface="Times New Roman"/>
                <a:cs typeface="Times New Roman"/>
              </a:rPr>
              <a:t>les</a:t>
            </a:r>
            <a:r>
              <a:rPr sz="2100" spc="-85" dirty="0">
                <a:latin typeface="Times New Roman"/>
                <a:cs typeface="Times New Roman"/>
              </a:rPr>
              <a:t> </a:t>
            </a:r>
            <a:r>
              <a:rPr sz="2100" spc="45" dirty="0">
                <a:latin typeface="Times New Roman"/>
                <a:cs typeface="Times New Roman"/>
              </a:rPr>
              <a:t>afficher</a:t>
            </a:r>
            <a:r>
              <a:rPr sz="2100" spc="-125" dirty="0">
                <a:latin typeface="Times New Roman"/>
                <a:cs typeface="Times New Roman"/>
              </a:rPr>
              <a:t> </a:t>
            </a:r>
            <a:r>
              <a:rPr sz="2100" spc="75" dirty="0">
                <a:latin typeface="Times New Roman"/>
                <a:cs typeface="Times New Roman"/>
              </a:rPr>
              <a:t>après  </a:t>
            </a:r>
            <a:r>
              <a:rPr sz="2100" spc="30" dirty="0">
                <a:latin typeface="Times New Roman"/>
                <a:cs typeface="Times New Roman"/>
              </a:rPr>
              <a:t>avoir </a:t>
            </a:r>
            <a:r>
              <a:rPr sz="2100" spc="80" dirty="0">
                <a:latin typeface="Times New Roman"/>
                <a:cs typeface="Times New Roman"/>
              </a:rPr>
              <a:t>multiplié </a:t>
            </a:r>
            <a:r>
              <a:rPr sz="2100" spc="95" dirty="0">
                <a:latin typeface="Times New Roman"/>
                <a:cs typeface="Times New Roman"/>
              </a:rPr>
              <a:t>toutes </a:t>
            </a:r>
            <a:r>
              <a:rPr sz="2100" spc="35" dirty="0">
                <a:latin typeface="Times New Roman"/>
                <a:cs typeface="Times New Roman"/>
              </a:rPr>
              <a:t>ces  </a:t>
            </a:r>
            <a:r>
              <a:rPr sz="2100" spc="95" dirty="0">
                <a:latin typeface="Times New Roman"/>
                <a:cs typeface="Times New Roman"/>
              </a:rPr>
              <a:t>notes </a:t>
            </a:r>
            <a:r>
              <a:rPr sz="2100" spc="100" dirty="0">
                <a:latin typeface="Times New Roman"/>
                <a:cs typeface="Times New Roman"/>
              </a:rPr>
              <a:t>par </a:t>
            </a:r>
            <a:r>
              <a:rPr sz="2100" spc="165" dirty="0">
                <a:latin typeface="Times New Roman"/>
                <a:cs typeface="Times New Roman"/>
              </a:rPr>
              <a:t>un </a:t>
            </a:r>
            <a:r>
              <a:rPr sz="2100" spc="50" dirty="0">
                <a:latin typeface="Times New Roman"/>
                <a:cs typeface="Times New Roman"/>
              </a:rPr>
              <a:t>coefficient  </a:t>
            </a:r>
            <a:r>
              <a:rPr sz="2100" spc="70" dirty="0">
                <a:latin typeface="Times New Roman"/>
                <a:cs typeface="Times New Roman"/>
              </a:rPr>
              <a:t>fourni </a:t>
            </a:r>
            <a:r>
              <a:rPr sz="2100" spc="100" dirty="0">
                <a:latin typeface="Times New Roman"/>
                <a:cs typeface="Times New Roman"/>
              </a:rPr>
              <a:t>par</a:t>
            </a:r>
            <a:r>
              <a:rPr sz="2100" spc="-175" dirty="0">
                <a:latin typeface="Times New Roman"/>
                <a:cs typeface="Times New Roman"/>
              </a:rPr>
              <a:t> </a:t>
            </a:r>
            <a:r>
              <a:rPr sz="2100" spc="50" dirty="0">
                <a:latin typeface="Times New Roman"/>
                <a:cs typeface="Times New Roman"/>
              </a:rPr>
              <a:t>l'utilisateur.</a:t>
            </a:r>
            <a:endParaRPr sz="2100">
              <a:latin typeface="Times New Roman"/>
              <a:cs typeface="Times New Roman"/>
            </a:endParaRPr>
          </a:p>
        </p:txBody>
      </p:sp>
      <p:sp>
        <p:nvSpPr>
          <p:cNvPr id="5" name="object 5"/>
          <p:cNvSpPr txBox="1"/>
          <p:nvPr/>
        </p:nvSpPr>
        <p:spPr>
          <a:xfrm>
            <a:off x="1886230" y="4377941"/>
            <a:ext cx="1390015" cy="345440"/>
          </a:xfrm>
          <a:prstGeom prst="rect">
            <a:avLst/>
          </a:prstGeom>
        </p:spPr>
        <p:txBody>
          <a:bodyPr vert="horz" wrap="square" lIns="0" tIns="12700" rIns="0" bIns="0" rtlCol="0">
            <a:spAutoFit/>
          </a:bodyPr>
          <a:lstStyle/>
          <a:p>
            <a:pPr marL="12700">
              <a:lnSpc>
                <a:spcPct val="100000"/>
              </a:lnSpc>
              <a:spcBef>
                <a:spcPts val="100"/>
              </a:spcBef>
            </a:pPr>
            <a:r>
              <a:rPr sz="2100" b="1" spc="50" dirty="0">
                <a:latin typeface="Times New Roman"/>
                <a:cs typeface="Times New Roman"/>
              </a:rPr>
              <a:t>Exercice </a:t>
            </a:r>
            <a:r>
              <a:rPr sz="2100" b="1" spc="-35" dirty="0">
                <a:latin typeface="Times New Roman"/>
                <a:cs typeface="Times New Roman"/>
              </a:rPr>
              <a:t>2</a:t>
            </a:r>
            <a:r>
              <a:rPr sz="2100" b="1" spc="-180" dirty="0">
                <a:latin typeface="Times New Roman"/>
                <a:cs typeface="Times New Roman"/>
              </a:rPr>
              <a:t> </a:t>
            </a:r>
            <a:r>
              <a:rPr sz="2100" b="1" spc="-100" dirty="0">
                <a:latin typeface="Times New Roman"/>
                <a:cs typeface="Times New Roman"/>
              </a:rPr>
              <a:t>:</a:t>
            </a:r>
            <a:endParaRPr sz="2100">
              <a:latin typeface="Times New Roman"/>
              <a:cs typeface="Times New Roman"/>
            </a:endParaRPr>
          </a:p>
        </p:txBody>
      </p:sp>
      <p:sp>
        <p:nvSpPr>
          <p:cNvPr id="6" name="object 6"/>
          <p:cNvSpPr txBox="1"/>
          <p:nvPr/>
        </p:nvSpPr>
        <p:spPr>
          <a:xfrm>
            <a:off x="930644" y="5019556"/>
            <a:ext cx="2824480" cy="1307465"/>
          </a:xfrm>
          <a:prstGeom prst="rect">
            <a:avLst/>
          </a:prstGeom>
        </p:spPr>
        <p:txBody>
          <a:bodyPr vert="horz" wrap="square" lIns="0" tIns="12065" rIns="0" bIns="0" rtlCol="0">
            <a:spAutoFit/>
          </a:bodyPr>
          <a:lstStyle/>
          <a:p>
            <a:pPr marL="12700" marR="5080">
              <a:lnSpc>
                <a:spcPct val="100200"/>
              </a:lnSpc>
              <a:spcBef>
                <a:spcPts val="95"/>
              </a:spcBef>
            </a:pPr>
            <a:r>
              <a:rPr sz="2100" spc="35" dirty="0">
                <a:latin typeface="Times New Roman"/>
                <a:cs typeface="Times New Roman"/>
              </a:rPr>
              <a:t>Ecrire</a:t>
            </a:r>
            <a:r>
              <a:rPr sz="2100" spc="-85" dirty="0">
                <a:latin typeface="Times New Roman"/>
                <a:cs typeface="Times New Roman"/>
              </a:rPr>
              <a:t> </a:t>
            </a:r>
            <a:r>
              <a:rPr sz="2100" spc="155" dirty="0">
                <a:latin typeface="Times New Roman"/>
                <a:cs typeface="Times New Roman"/>
              </a:rPr>
              <a:t>un</a:t>
            </a:r>
            <a:r>
              <a:rPr sz="2100" spc="-105" dirty="0">
                <a:latin typeface="Times New Roman"/>
                <a:cs typeface="Times New Roman"/>
              </a:rPr>
              <a:t> </a:t>
            </a:r>
            <a:r>
              <a:rPr sz="2100" spc="80" dirty="0">
                <a:latin typeface="Times New Roman"/>
                <a:cs typeface="Times New Roman"/>
              </a:rPr>
              <a:t>algorithme</a:t>
            </a:r>
            <a:r>
              <a:rPr sz="2100" spc="-105" dirty="0">
                <a:latin typeface="Times New Roman"/>
                <a:cs typeface="Times New Roman"/>
              </a:rPr>
              <a:t> </a:t>
            </a:r>
            <a:r>
              <a:rPr sz="2100" spc="90" dirty="0">
                <a:latin typeface="Times New Roman"/>
                <a:cs typeface="Times New Roman"/>
              </a:rPr>
              <a:t>qui  </a:t>
            </a:r>
            <a:r>
              <a:rPr sz="2100" spc="114" dirty="0">
                <a:latin typeface="Times New Roman"/>
                <a:cs typeface="Times New Roman"/>
              </a:rPr>
              <a:t>permet </a:t>
            </a:r>
            <a:r>
              <a:rPr sz="2100" spc="75" dirty="0">
                <a:latin typeface="Times New Roman"/>
                <a:cs typeface="Times New Roman"/>
              </a:rPr>
              <a:t>à </a:t>
            </a:r>
            <a:r>
              <a:rPr sz="2100" spc="40" dirty="0">
                <a:latin typeface="Times New Roman"/>
                <a:cs typeface="Times New Roman"/>
              </a:rPr>
              <a:t>l’utilisateur </a:t>
            </a:r>
            <a:r>
              <a:rPr sz="2100" spc="110" dirty="0">
                <a:latin typeface="Times New Roman"/>
                <a:cs typeface="Times New Roman"/>
              </a:rPr>
              <a:t>de  </a:t>
            </a:r>
            <a:r>
              <a:rPr sz="2100" spc="40" dirty="0">
                <a:latin typeface="Times New Roman"/>
                <a:cs typeface="Times New Roman"/>
              </a:rPr>
              <a:t>saisir </a:t>
            </a:r>
            <a:r>
              <a:rPr sz="2100" spc="35" dirty="0">
                <a:latin typeface="Times New Roman"/>
                <a:cs typeface="Times New Roman"/>
              </a:rPr>
              <a:t>le </a:t>
            </a:r>
            <a:r>
              <a:rPr sz="2100" spc="140" dirty="0">
                <a:latin typeface="Times New Roman"/>
                <a:cs typeface="Times New Roman"/>
              </a:rPr>
              <a:t>nom </a:t>
            </a:r>
            <a:r>
              <a:rPr sz="2100" spc="110" dirty="0">
                <a:latin typeface="Times New Roman"/>
                <a:cs typeface="Times New Roman"/>
              </a:rPr>
              <a:t>de </a:t>
            </a:r>
            <a:r>
              <a:rPr sz="2100" spc="15" dirty="0">
                <a:latin typeface="Times New Roman"/>
                <a:cs typeface="Times New Roman"/>
              </a:rPr>
              <a:t>20  </a:t>
            </a:r>
            <a:r>
              <a:rPr sz="2100" spc="90" dirty="0">
                <a:latin typeface="Times New Roman"/>
                <a:cs typeface="Times New Roman"/>
              </a:rPr>
              <a:t>étudiants.</a:t>
            </a:r>
            <a:endParaRPr sz="2100">
              <a:latin typeface="Times New Roman"/>
              <a:cs typeface="Times New Roman"/>
            </a:endParaRPr>
          </a:p>
        </p:txBody>
      </p:sp>
      <p:sp>
        <p:nvSpPr>
          <p:cNvPr id="7" name="object 7"/>
          <p:cNvSpPr txBox="1"/>
          <p:nvPr/>
        </p:nvSpPr>
        <p:spPr>
          <a:xfrm>
            <a:off x="5225310" y="1328480"/>
            <a:ext cx="5226685" cy="5476875"/>
          </a:xfrm>
          <a:prstGeom prst="rect">
            <a:avLst/>
          </a:prstGeom>
        </p:spPr>
        <p:txBody>
          <a:bodyPr vert="horz" wrap="square" lIns="0" tIns="10795" rIns="0" bIns="0" rtlCol="0">
            <a:spAutoFit/>
          </a:bodyPr>
          <a:lstStyle/>
          <a:p>
            <a:pPr marL="12700" marR="2325370">
              <a:lnSpc>
                <a:spcPct val="100499"/>
              </a:lnSpc>
              <a:spcBef>
                <a:spcPts val="85"/>
              </a:spcBef>
            </a:pPr>
            <a:r>
              <a:rPr sz="2100" spc="60" dirty="0">
                <a:latin typeface="Times New Roman"/>
                <a:cs typeface="Times New Roman"/>
              </a:rPr>
              <a:t>Algorithme</a:t>
            </a:r>
            <a:r>
              <a:rPr sz="2100" spc="-90" dirty="0">
                <a:latin typeface="Times New Roman"/>
                <a:cs typeface="Times New Roman"/>
              </a:rPr>
              <a:t> </a:t>
            </a:r>
            <a:r>
              <a:rPr sz="2100" spc="90" dirty="0">
                <a:latin typeface="Times New Roman"/>
                <a:cs typeface="Times New Roman"/>
              </a:rPr>
              <a:t>tableau_note  </a:t>
            </a:r>
            <a:r>
              <a:rPr sz="2100" spc="25" dirty="0">
                <a:latin typeface="Times New Roman"/>
                <a:cs typeface="Times New Roman"/>
              </a:rPr>
              <a:t>Variable</a:t>
            </a:r>
            <a:endParaRPr sz="2100">
              <a:latin typeface="Times New Roman"/>
              <a:cs typeface="Times New Roman"/>
            </a:endParaRPr>
          </a:p>
          <a:p>
            <a:pPr marL="680085" marR="1456690">
              <a:lnSpc>
                <a:spcPct val="100000"/>
              </a:lnSpc>
            </a:pPr>
            <a:r>
              <a:rPr sz="2100" spc="70" dirty="0">
                <a:latin typeface="Times New Roman"/>
                <a:cs typeface="Times New Roman"/>
              </a:rPr>
              <a:t>Note </a:t>
            </a:r>
            <a:r>
              <a:rPr sz="2100" spc="-50" dirty="0">
                <a:latin typeface="Times New Roman"/>
                <a:cs typeface="Times New Roman"/>
              </a:rPr>
              <a:t>: </a:t>
            </a:r>
            <a:r>
              <a:rPr sz="2100" spc="20" dirty="0">
                <a:latin typeface="Times New Roman"/>
                <a:cs typeface="Times New Roman"/>
              </a:rPr>
              <a:t>tableau[1..30] </a:t>
            </a:r>
            <a:r>
              <a:rPr sz="2100" spc="-50" dirty="0">
                <a:latin typeface="Times New Roman"/>
                <a:cs typeface="Times New Roman"/>
              </a:rPr>
              <a:t>:</a:t>
            </a:r>
            <a:r>
              <a:rPr sz="2100" spc="-114" dirty="0">
                <a:latin typeface="Times New Roman"/>
                <a:cs typeface="Times New Roman"/>
              </a:rPr>
              <a:t> </a:t>
            </a:r>
            <a:r>
              <a:rPr sz="2100" spc="10" dirty="0">
                <a:latin typeface="Times New Roman"/>
                <a:cs typeface="Times New Roman"/>
              </a:rPr>
              <a:t>Réels  </a:t>
            </a:r>
            <a:r>
              <a:rPr sz="2100" dirty="0">
                <a:latin typeface="Times New Roman"/>
                <a:cs typeface="Times New Roman"/>
              </a:rPr>
              <a:t>Coef, </a:t>
            </a:r>
            <a:r>
              <a:rPr sz="2100" spc="10" dirty="0">
                <a:latin typeface="Times New Roman"/>
                <a:cs typeface="Times New Roman"/>
              </a:rPr>
              <a:t>i </a:t>
            </a:r>
            <a:r>
              <a:rPr sz="2100" spc="-50" dirty="0">
                <a:latin typeface="Times New Roman"/>
                <a:cs typeface="Times New Roman"/>
              </a:rPr>
              <a:t>:</a:t>
            </a:r>
            <a:r>
              <a:rPr sz="2100" spc="-60" dirty="0">
                <a:latin typeface="Times New Roman"/>
                <a:cs typeface="Times New Roman"/>
              </a:rPr>
              <a:t> </a:t>
            </a:r>
            <a:r>
              <a:rPr sz="2100" spc="95" dirty="0">
                <a:latin typeface="Times New Roman"/>
                <a:cs typeface="Times New Roman"/>
              </a:rPr>
              <a:t>entier</a:t>
            </a:r>
            <a:endParaRPr sz="2100">
              <a:latin typeface="Times New Roman"/>
              <a:cs typeface="Times New Roman"/>
            </a:endParaRPr>
          </a:p>
          <a:p>
            <a:pPr marL="12700">
              <a:lnSpc>
                <a:spcPct val="100000"/>
              </a:lnSpc>
              <a:spcBef>
                <a:spcPts val="10"/>
              </a:spcBef>
            </a:pPr>
            <a:r>
              <a:rPr sz="2100" spc="110" dirty="0">
                <a:latin typeface="Times New Roman"/>
                <a:cs typeface="Times New Roman"/>
              </a:rPr>
              <a:t>Début</a:t>
            </a:r>
            <a:endParaRPr sz="2100">
              <a:latin typeface="Times New Roman"/>
              <a:cs typeface="Times New Roman"/>
            </a:endParaRPr>
          </a:p>
          <a:p>
            <a:pPr marL="480059" marR="1153160" indent="-5080">
              <a:lnSpc>
                <a:spcPts val="2530"/>
              </a:lnSpc>
              <a:spcBef>
                <a:spcPts val="80"/>
              </a:spcBef>
            </a:pPr>
            <a:r>
              <a:rPr sz="2100" spc="40" dirty="0">
                <a:latin typeface="Times New Roman"/>
                <a:cs typeface="Times New Roman"/>
              </a:rPr>
              <a:t>Afficher("Entrer </a:t>
            </a:r>
            <a:r>
              <a:rPr sz="2100" spc="35" dirty="0">
                <a:latin typeface="Times New Roman"/>
                <a:cs typeface="Times New Roman"/>
              </a:rPr>
              <a:t>le</a:t>
            </a:r>
            <a:r>
              <a:rPr sz="2100" spc="-195" dirty="0">
                <a:latin typeface="Times New Roman"/>
                <a:cs typeface="Times New Roman"/>
              </a:rPr>
              <a:t> </a:t>
            </a:r>
            <a:r>
              <a:rPr sz="2100" spc="40" dirty="0">
                <a:latin typeface="Times New Roman"/>
                <a:cs typeface="Times New Roman"/>
              </a:rPr>
              <a:t>coefficient")  </a:t>
            </a:r>
            <a:r>
              <a:rPr sz="2100" spc="45" dirty="0">
                <a:latin typeface="Times New Roman"/>
                <a:cs typeface="Times New Roman"/>
              </a:rPr>
              <a:t>Saisir(Coef)</a:t>
            </a:r>
            <a:endParaRPr sz="2100">
              <a:latin typeface="Times New Roman"/>
              <a:cs typeface="Times New Roman"/>
            </a:endParaRPr>
          </a:p>
          <a:p>
            <a:pPr marL="480059">
              <a:lnSpc>
                <a:spcPts val="2435"/>
              </a:lnSpc>
            </a:pPr>
            <a:r>
              <a:rPr sz="2100" i="1" spc="-100" dirty="0">
                <a:latin typeface="Georgia"/>
                <a:cs typeface="Georgia"/>
              </a:rPr>
              <a:t>//Remplissage </a:t>
            </a:r>
            <a:r>
              <a:rPr sz="2100" i="1" spc="-80" dirty="0">
                <a:latin typeface="Georgia"/>
                <a:cs typeface="Georgia"/>
              </a:rPr>
              <a:t>du </a:t>
            </a:r>
            <a:r>
              <a:rPr sz="2100" i="1" spc="-75" dirty="0">
                <a:latin typeface="Georgia"/>
                <a:cs typeface="Georgia"/>
              </a:rPr>
              <a:t>tableau</a:t>
            </a:r>
            <a:r>
              <a:rPr sz="2100" i="1" spc="204" dirty="0">
                <a:latin typeface="Georgia"/>
                <a:cs typeface="Georgia"/>
              </a:rPr>
              <a:t> </a:t>
            </a:r>
            <a:r>
              <a:rPr sz="2100" i="1" spc="-60" dirty="0">
                <a:latin typeface="Georgia"/>
                <a:cs typeface="Georgia"/>
              </a:rPr>
              <a:t>Note</a:t>
            </a:r>
            <a:endParaRPr sz="2100">
              <a:latin typeface="Georgia"/>
              <a:cs typeface="Georgia"/>
            </a:endParaRPr>
          </a:p>
          <a:p>
            <a:pPr marL="480059">
              <a:lnSpc>
                <a:spcPct val="100000"/>
              </a:lnSpc>
              <a:spcBef>
                <a:spcPts val="10"/>
              </a:spcBef>
            </a:pPr>
            <a:r>
              <a:rPr sz="2100" spc="80" dirty="0">
                <a:latin typeface="Times New Roman"/>
                <a:cs typeface="Times New Roman"/>
              </a:rPr>
              <a:t>Pour </a:t>
            </a:r>
            <a:r>
              <a:rPr sz="2100" spc="10" dirty="0">
                <a:latin typeface="Times New Roman"/>
                <a:cs typeface="Times New Roman"/>
              </a:rPr>
              <a:t>i </a:t>
            </a:r>
            <a:r>
              <a:rPr sz="2100" dirty="0">
                <a:latin typeface="Times New Roman"/>
                <a:cs typeface="Times New Roman"/>
              </a:rPr>
              <a:t>← </a:t>
            </a:r>
            <a:r>
              <a:rPr sz="2100" spc="-395" dirty="0">
                <a:latin typeface="Times New Roman"/>
                <a:cs typeface="Times New Roman"/>
              </a:rPr>
              <a:t>1 </a:t>
            </a:r>
            <a:r>
              <a:rPr sz="2100" spc="75" dirty="0">
                <a:latin typeface="Times New Roman"/>
                <a:cs typeface="Times New Roman"/>
              </a:rPr>
              <a:t>à </a:t>
            </a:r>
            <a:r>
              <a:rPr sz="2100" spc="-15" dirty="0">
                <a:latin typeface="Times New Roman"/>
                <a:cs typeface="Times New Roman"/>
              </a:rPr>
              <a:t>30</a:t>
            </a:r>
            <a:r>
              <a:rPr sz="2100" spc="-345" dirty="0">
                <a:latin typeface="Times New Roman"/>
                <a:cs typeface="Times New Roman"/>
              </a:rPr>
              <a:t> </a:t>
            </a:r>
            <a:r>
              <a:rPr sz="2100" spc="20" dirty="0">
                <a:latin typeface="Times New Roman"/>
                <a:cs typeface="Times New Roman"/>
              </a:rPr>
              <a:t>Faire</a:t>
            </a:r>
            <a:endParaRPr sz="2100">
              <a:latin typeface="Times New Roman"/>
              <a:cs typeface="Times New Roman"/>
            </a:endParaRPr>
          </a:p>
          <a:p>
            <a:pPr marL="746760" marR="5080" indent="-3175">
              <a:lnSpc>
                <a:spcPct val="100000"/>
              </a:lnSpc>
            </a:pPr>
            <a:r>
              <a:rPr sz="2100" spc="40" dirty="0">
                <a:latin typeface="Times New Roman"/>
                <a:cs typeface="Times New Roman"/>
              </a:rPr>
              <a:t>Afficher("Entrer</a:t>
            </a:r>
            <a:r>
              <a:rPr sz="2100" spc="-45" dirty="0">
                <a:latin typeface="Times New Roman"/>
                <a:cs typeface="Times New Roman"/>
              </a:rPr>
              <a:t> </a:t>
            </a:r>
            <a:r>
              <a:rPr sz="2100" spc="35" dirty="0">
                <a:latin typeface="Times New Roman"/>
                <a:cs typeface="Times New Roman"/>
              </a:rPr>
              <a:t>la</a:t>
            </a:r>
            <a:r>
              <a:rPr sz="2100" spc="-100" dirty="0">
                <a:latin typeface="Times New Roman"/>
                <a:cs typeface="Times New Roman"/>
              </a:rPr>
              <a:t> </a:t>
            </a:r>
            <a:r>
              <a:rPr sz="2100" spc="55" dirty="0">
                <a:latin typeface="Times New Roman"/>
                <a:cs typeface="Times New Roman"/>
              </a:rPr>
              <a:t>valeur</a:t>
            </a:r>
            <a:r>
              <a:rPr sz="2100" spc="-11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35" dirty="0">
                <a:latin typeface="Times New Roman"/>
                <a:cs typeface="Times New Roman"/>
              </a:rPr>
              <a:t>la</a:t>
            </a:r>
            <a:r>
              <a:rPr sz="2100" spc="-40" dirty="0">
                <a:latin typeface="Times New Roman"/>
                <a:cs typeface="Times New Roman"/>
              </a:rPr>
              <a:t> </a:t>
            </a:r>
            <a:r>
              <a:rPr sz="2100" spc="55" dirty="0">
                <a:latin typeface="Times New Roman"/>
                <a:cs typeface="Times New Roman"/>
              </a:rPr>
              <a:t>note",</a:t>
            </a:r>
            <a:r>
              <a:rPr sz="2100" spc="10" dirty="0">
                <a:latin typeface="Times New Roman"/>
                <a:cs typeface="Times New Roman"/>
              </a:rPr>
              <a:t> </a:t>
            </a:r>
            <a:r>
              <a:rPr sz="2100" spc="45" dirty="0">
                <a:latin typeface="Times New Roman"/>
                <a:cs typeface="Times New Roman"/>
              </a:rPr>
              <a:t>i)  </a:t>
            </a:r>
            <a:r>
              <a:rPr sz="2100" spc="40" dirty="0">
                <a:latin typeface="Times New Roman"/>
                <a:cs typeface="Times New Roman"/>
              </a:rPr>
              <a:t>Saisie(Note[i])</a:t>
            </a:r>
            <a:endParaRPr sz="2100">
              <a:latin typeface="Times New Roman"/>
              <a:cs typeface="Times New Roman"/>
            </a:endParaRPr>
          </a:p>
          <a:p>
            <a:pPr marL="480059">
              <a:lnSpc>
                <a:spcPct val="100000"/>
              </a:lnSpc>
              <a:spcBef>
                <a:spcPts val="15"/>
              </a:spcBef>
            </a:pPr>
            <a:r>
              <a:rPr sz="2100" spc="60" dirty="0">
                <a:latin typeface="Times New Roman"/>
                <a:cs typeface="Times New Roman"/>
              </a:rPr>
              <a:t>FinPour</a:t>
            </a:r>
            <a:endParaRPr sz="2100">
              <a:latin typeface="Times New Roman"/>
              <a:cs typeface="Times New Roman"/>
            </a:endParaRPr>
          </a:p>
          <a:p>
            <a:pPr marL="480059">
              <a:lnSpc>
                <a:spcPct val="100000"/>
              </a:lnSpc>
            </a:pPr>
            <a:r>
              <a:rPr sz="2100" i="1" spc="-75" dirty="0">
                <a:latin typeface="Georgia"/>
                <a:cs typeface="Georgia"/>
              </a:rPr>
              <a:t>//Affichage </a:t>
            </a:r>
            <a:r>
              <a:rPr sz="2100" i="1" spc="-65" dirty="0">
                <a:latin typeface="Georgia"/>
                <a:cs typeface="Georgia"/>
              </a:rPr>
              <a:t>des </a:t>
            </a:r>
            <a:r>
              <a:rPr sz="2100" i="1" spc="-40" dirty="0">
                <a:latin typeface="Georgia"/>
                <a:cs typeface="Georgia"/>
              </a:rPr>
              <a:t>notes </a:t>
            </a:r>
            <a:r>
              <a:rPr sz="2100" i="1" spc="-85" dirty="0">
                <a:latin typeface="Georgia"/>
                <a:cs typeface="Georgia"/>
              </a:rPr>
              <a:t>*</a:t>
            </a:r>
            <a:r>
              <a:rPr sz="2100" i="1" spc="125" dirty="0">
                <a:latin typeface="Georgia"/>
                <a:cs typeface="Georgia"/>
              </a:rPr>
              <a:t> </a:t>
            </a:r>
            <a:r>
              <a:rPr sz="2100" i="1" spc="-45" dirty="0">
                <a:latin typeface="Georgia"/>
                <a:cs typeface="Georgia"/>
              </a:rPr>
              <a:t>Coef</a:t>
            </a:r>
            <a:endParaRPr sz="2100">
              <a:latin typeface="Georgia"/>
              <a:cs typeface="Georgia"/>
            </a:endParaRPr>
          </a:p>
          <a:p>
            <a:pPr marL="809625" marR="1665605" indent="-329565">
              <a:lnSpc>
                <a:spcPts val="2530"/>
              </a:lnSpc>
              <a:spcBef>
                <a:spcPts val="75"/>
              </a:spcBef>
            </a:pPr>
            <a:r>
              <a:rPr sz="2100" spc="80" dirty="0">
                <a:latin typeface="Times New Roman"/>
                <a:cs typeface="Times New Roman"/>
              </a:rPr>
              <a:t>Pour</a:t>
            </a:r>
            <a:r>
              <a:rPr sz="2100" spc="-80" dirty="0">
                <a:latin typeface="Times New Roman"/>
                <a:cs typeface="Times New Roman"/>
              </a:rPr>
              <a:t> </a:t>
            </a:r>
            <a:r>
              <a:rPr sz="2100" spc="10" dirty="0">
                <a:latin typeface="Times New Roman"/>
                <a:cs typeface="Times New Roman"/>
              </a:rPr>
              <a:t>i</a:t>
            </a:r>
            <a:r>
              <a:rPr sz="2100" spc="-55" dirty="0">
                <a:latin typeface="Times New Roman"/>
                <a:cs typeface="Times New Roman"/>
              </a:rPr>
              <a:t> </a:t>
            </a:r>
            <a:r>
              <a:rPr sz="2100" spc="50" dirty="0">
                <a:latin typeface="Times New Roman"/>
                <a:cs typeface="Times New Roman"/>
              </a:rPr>
              <a:t>Allant</a:t>
            </a:r>
            <a:r>
              <a:rPr sz="2100" spc="-80" dirty="0">
                <a:latin typeface="Times New Roman"/>
                <a:cs typeface="Times New Roman"/>
              </a:rPr>
              <a:t> </a:t>
            </a:r>
            <a:r>
              <a:rPr sz="2100" spc="95" dirty="0">
                <a:latin typeface="Times New Roman"/>
                <a:cs typeface="Times New Roman"/>
              </a:rPr>
              <a:t>de</a:t>
            </a:r>
            <a:r>
              <a:rPr sz="2100" spc="-45" dirty="0">
                <a:latin typeface="Times New Roman"/>
                <a:cs typeface="Times New Roman"/>
              </a:rPr>
              <a:t> </a:t>
            </a:r>
            <a:r>
              <a:rPr sz="2100" spc="-395" dirty="0">
                <a:latin typeface="Times New Roman"/>
                <a:cs typeface="Times New Roman"/>
              </a:rPr>
              <a:t>1</a:t>
            </a:r>
            <a:r>
              <a:rPr sz="2100" spc="-320" dirty="0">
                <a:latin typeface="Times New Roman"/>
                <a:cs typeface="Times New Roman"/>
              </a:rPr>
              <a:t> </a:t>
            </a:r>
            <a:r>
              <a:rPr sz="2100" spc="75" dirty="0">
                <a:latin typeface="Times New Roman"/>
                <a:cs typeface="Times New Roman"/>
              </a:rPr>
              <a:t>à</a:t>
            </a:r>
            <a:r>
              <a:rPr sz="2100" spc="-50" dirty="0">
                <a:latin typeface="Times New Roman"/>
                <a:cs typeface="Times New Roman"/>
              </a:rPr>
              <a:t> </a:t>
            </a:r>
            <a:r>
              <a:rPr sz="2100" spc="-15" dirty="0">
                <a:latin typeface="Times New Roman"/>
                <a:cs typeface="Times New Roman"/>
              </a:rPr>
              <a:t>30</a:t>
            </a:r>
            <a:r>
              <a:rPr sz="2100" spc="-10" dirty="0">
                <a:latin typeface="Times New Roman"/>
                <a:cs typeface="Times New Roman"/>
              </a:rPr>
              <a:t> </a:t>
            </a:r>
            <a:r>
              <a:rPr sz="2100" spc="20" dirty="0">
                <a:latin typeface="Times New Roman"/>
                <a:cs typeface="Times New Roman"/>
              </a:rPr>
              <a:t>Faire  </a:t>
            </a:r>
            <a:r>
              <a:rPr sz="2100" spc="35" dirty="0">
                <a:latin typeface="Times New Roman"/>
                <a:cs typeface="Times New Roman"/>
              </a:rPr>
              <a:t>Affiche(Note[i] </a:t>
            </a:r>
            <a:r>
              <a:rPr sz="2100" spc="-145" dirty="0">
                <a:latin typeface="Times New Roman"/>
                <a:cs typeface="Times New Roman"/>
              </a:rPr>
              <a:t>*</a:t>
            </a:r>
            <a:r>
              <a:rPr sz="2100" spc="-50" dirty="0">
                <a:latin typeface="Times New Roman"/>
                <a:cs typeface="Times New Roman"/>
              </a:rPr>
              <a:t> </a:t>
            </a:r>
            <a:r>
              <a:rPr sz="2100" spc="65" dirty="0">
                <a:latin typeface="Times New Roman"/>
                <a:cs typeface="Times New Roman"/>
              </a:rPr>
              <a:t>Coef)</a:t>
            </a:r>
            <a:endParaRPr sz="2100">
              <a:latin typeface="Times New Roman"/>
              <a:cs typeface="Times New Roman"/>
            </a:endParaRPr>
          </a:p>
          <a:p>
            <a:pPr marL="480059">
              <a:lnSpc>
                <a:spcPts val="2435"/>
              </a:lnSpc>
            </a:pPr>
            <a:r>
              <a:rPr sz="2100" spc="60" dirty="0">
                <a:latin typeface="Times New Roman"/>
                <a:cs typeface="Times New Roman"/>
              </a:rPr>
              <a:t>FinPour</a:t>
            </a:r>
            <a:endParaRPr sz="2100">
              <a:latin typeface="Times New Roman"/>
              <a:cs typeface="Times New Roman"/>
            </a:endParaRPr>
          </a:p>
          <a:p>
            <a:pPr marL="12700">
              <a:lnSpc>
                <a:spcPct val="100000"/>
              </a:lnSpc>
              <a:spcBef>
                <a:spcPts val="10"/>
              </a:spcBef>
            </a:pPr>
            <a:r>
              <a:rPr sz="2100" spc="35" dirty="0">
                <a:latin typeface="Times New Roman"/>
                <a:cs typeface="Times New Roman"/>
              </a:rPr>
              <a:t>Fin</a:t>
            </a:r>
            <a:endParaRPr sz="2100">
              <a:latin typeface="Times New Roman"/>
              <a:cs typeface="Times New Roman"/>
            </a:endParaRPr>
          </a:p>
        </p:txBody>
      </p:sp>
      <p:sp>
        <p:nvSpPr>
          <p:cNvPr id="8" name="object 8"/>
          <p:cNvSpPr/>
          <p:nvPr/>
        </p:nvSpPr>
        <p:spPr>
          <a:xfrm>
            <a:off x="4524755" y="1367028"/>
            <a:ext cx="0" cy="5422900"/>
          </a:xfrm>
          <a:custGeom>
            <a:avLst/>
            <a:gdLst/>
            <a:ahLst/>
            <a:cxnLst/>
            <a:rect l="l" t="t" r="r" b="b"/>
            <a:pathLst>
              <a:path h="5422900">
                <a:moveTo>
                  <a:pt x="0" y="0"/>
                </a:moveTo>
                <a:lnTo>
                  <a:pt x="0" y="5422391"/>
                </a:lnTo>
              </a:path>
            </a:pathLst>
          </a:custGeom>
          <a:ln w="7620">
            <a:solidFill>
              <a:srgbClr val="FD750E"/>
            </a:solidFill>
          </a:ln>
        </p:spPr>
        <p:txBody>
          <a:bodyPr wrap="square" lIns="0" tIns="0" rIns="0" bIns="0" rtlCol="0"/>
          <a:lstStyle/>
          <a:p>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3745" y="773722"/>
            <a:ext cx="3572510" cy="360680"/>
          </a:xfrm>
          <a:prstGeom prst="rect">
            <a:avLst/>
          </a:prstGeom>
        </p:spPr>
        <p:txBody>
          <a:bodyPr vert="horz" wrap="square" lIns="0" tIns="12065" rIns="0" bIns="0" rtlCol="0">
            <a:spAutoFit/>
          </a:bodyPr>
          <a:lstStyle/>
          <a:p>
            <a:pPr marL="12700">
              <a:lnSpc>
                <a:spcPct val="100000"/>
              </a:lnSpc>
              <a:spcBef>
                <a:spcPts val="95"/>
              </a:spcBef>
            </a:pPr>
            <a:r>
              <a:rPr sz="2200" b="1" spc="65" dirty="0">
                <a:latin typeface="Times New Roman"/>
                <a:cs typeface="Times New Roman"/>
              </a:rPr>
              <a:t>Tableau</a:t>
            </a:r>
            <a:r>
              <a:rPr sz="2200" b="1" spc="-150" dirty="0">
                <a:latin typeface="Times New Roman"/>
                <a:cs typeface="Times New Roman"/>
              </a:rPr>
              <a:t> </a:t>
            </a:r>
            <a:r>
              <a:rPr sz="2200" b="1" spc="75" dirty="0">
                <a:latin typeface="Times New Roman"/>
                <a:cs typeface="Times New Roman"/>
              </a:rPr>
              <a:t>à</a:t>
            </a:r>
            <a:r>
              <a:rPr sz="2200" b="1" spc="-145" dirty="0">
                <a:latin typeface="Times New Roman"/>
                <a:cs typeface="Times New Roman"/>
              </a:rPr>
              <a:t> </a:t>
            </a:r>
            <a:r>
              <a:rPr sz="2200" b="1" spc="135" dirty="0">
                <a:latin typeface="Times New Roman"/>
                <a:cs typeface="Times New Roman"/>
              </a:rPr>
              <a:t>deux</a:t>
            </a:r>
            <a:r>
              <a:rPr sz="2200" b="1" spc="-140" dirty="0">
                <a:latin typeface="Times New Roman"/>
                <a:cs typeface="Times New Roman"/>
              </a:rPr>
              <a:t> </a:t>
            </a:r>
            <a:r>
              <a:rPr sz="2200" b="1" spc="165" dirty="0">
                <a:latin typeface="Times New Roman"/>
                <a:cs typeface="Times New Roman"/>
              </a:rPr>
              <a:t>dimensions</a:t>
            </a:r>
            <a:endParaRPr sz="2200">
              <a:latin typeface="Times New Roman"/>
              <a:cs typeface="Times New Roman"/>
            </a:endParaRPr>
          </a:p>
        </p:txBody>
      </p:sp>
      <p:sp>
        <p:nvSpPr>
          <p:cNvPr id="3" name="object 3"/>
          <p:cNvSpPr txBox="1"/>
          <p:nvPr/>
        </p:nvSpPr>
        <p:spPr>
          <a:xfrm>
            <a:off x="1020629" y="1518867"/>
            <a:ext cx="8871585" cy="1948814"/>
          </a:xfrm>
          <a:prstGeom prst="rect">
            <a:avLst/>
          </a:prstGeom>
        </p:spPr>
        <p:txBody>
          <a:bodyPr vert="horz" wrap="square" lIns="0" tIns="12065" rIns="0" bIns="0" rtlCol="0">
            <a:spAutoFit/>
          </a:bodyPr>
          <a:lstStyle/>
          <a:p>
            <a:pPr marL="12700" marR="5080" algn="just">
              <a:lnSpc>
                <a:spcPct val="100200"/>
              </a:lnSpc>
              <a:spcBef>
                <a:spcPts val="95"/>
              </a:spcBef>
            </a:pPr>
            <a:r>
              <a:rPr sz="2100" spc="5" dirty="0">
                <a:latin typeface="Times New Roman"/>
                <a:cs typeface="Times New Roman"/>
              </a:rPr>
              <a:t>Les</a:t>
            </a:r>
            <a:r>
              <a:rPr sz="2100" spc="-55" dirty="0">
                <a:latin typeface="Times New Roman"/>
                <a:cs typeface="Times New Roman"/>
              </a:rPr>
              <a:t> </a:t>
            </a:r>
            <a:r>
              <a:rPr sz="2100" spc="75" dirty="0">
                <a:latin typeface="Times New Roman"/>
                <a:cs typeface="Times New Roman"/>
              </a:rPr>
              <a:t>tableaux</a:t>
            </a:r>
            <a:r>
              <a:rPr sz="2100" spc="-65" dirty="0">
                <a:latin typeface="Times New Roman"/>
                <a:cs typeface="Times New Roman"/>
              </a:rPr>
              <a:t> </a:t>
            </a:r>
            <a:r>
              <a:rPr sz="2100" spc="75" dirty="0">
                <a:latin typeface="Times New Roman"/>
                <a:cs typeface="Times New Roman"/>
              </a:rPr>
              <a:t>à</a:t>
            </a:r>
            <a:r>
              <a:rPr sz="2100" spc="-60" dirty="0">
                <a:latin typeface="Times New Roman"/>
                <a:cs typeface="Times New Roman"/>
              </a:rPr>
              <a:t> </a:t>
            </a:r>
            <a:r>
              <a:rPr sz="2100" spc="80" dirty="0">
                <a:latin typeface="Times New Roman"/>
                <a:cs typeface="Times New Roman"/>
              </a:rPr>
              <a:t>deux</a:t>
            </a:r>
            <a:r>
              <a:rPr sz="2100" spc="-65" dirty="0">
                <a:latin typeface="Times New Roman"/>
                <a:cs typeface="Times New Roman"/>
              </a:rPr>
              <a:t> </a:t>
            </a:r>
            <a:r>
              <a:rPr sz="2100" spc="90" dirty="0">
                <a:latin typeface="Times New Roman"/>
                <a:cs typeface="Times New Roman"/>
              </a:rPr>
              <a:t>dimensions</a:t>
            </a:r>
            <a:r>
              <a:rPr sz="2100" spc="-55" dirty="0">
                <a:latin typeface="Times New Roman"/>
                <a:cs typeface="Times New Roman"/>
              </a:rPr>
              <a:t> </a:t>
            </a:r>
            <a:r>
              <a:rPr sz="2100" spc="55" dirty="0">
                <a:latin typeface="Times New Roman"/>
                <a:cs typeface="Times New Roman"/>
              </a:rPr>
              <a:t>se</a:t>
            </a:r>
            <a:r>
              <a:rPr sz="2100" spc="-60" dirty="0">
                <a:latin typeface="Times New Roman"/>
                <a:cs typeface="Times New Roman"/>
              </a:rPr>
              <a:t> </a:t>
            </a:r>
            <a:r>
              <a:rPr sz="2100" spc="100" dirty="0">
                <a:latin typeface="Times New Roman"/>
                <a:cs typeface="Times New Roman"/>
              </a:rPr>
              <a:t>représentent</a:t>
            </a:r>
            <a:r>
              <a:rPr sz="2100" spc="-50" dirty="0">
                <a:latin typeface="Times New Roman"/>
                <a:cs typeface="Times New Roman"/>
              </a:rPr>
              <a:t> </a:t>
            </a:r>
            <a:r>
              <a:rPr sz="2100" spc="105" dirty="0">
                <a:latin typeface="Times New Roman"/>
                <a:cs typeface="Times New Roman"/>
              </a:rPr>
              <a:t>comme</a:t>
            </a:r>
            <a:r>
              <a:rPr sz="2100" spc="-60" dirty="0">
                <a:latin typeface="Times New Roman"/>
                <a:cs typeface="Times New Roman"/>
              </a:rPr>
              <a:t> </a:t>
            </a:r>
            <a:r>
              <a:rPr sz="2100" spc="125" dirty="0">
                <a:latin typeface="Times New Roman"/>
                <a:cs typeface="Times New Roman"/>
              </a:rPr>
              <a:t>une</a:t>
            </a:r>
            <a:r>
              <a:rPr sz="2100" spc="-40" dirty="0">
                <a:latin typeface="Times New Roman"/>
                <a:cs typeface="Times New Roman"/>
              </a:rPr>
              <a:t> </a:t>
            </a:r>
            <a:r>
              <a:rPr sz="2100" spc="85" dirty="0">
                <a:latin typeface="Times New Roman"/>
                <a:cs typeface="Times New Roman"/>
              </a:rPr>
              <a:t>matrice</a:t>
            </a:r>
            <a:r>
              <a:rPr sz="2100" spc="-35" dirty="0">
                <a:latin typeface="Times New Roman"/>
                <a:cs typeface="Times New Roman"/>
              </a:rPr>
              <a:t> </a:t>
            </a:r>
            <a:r>
              <a:rPr sz="2100" spc="70" dirty="0">
                <a:latin typeface="Times New Roman"/>
                <a:cs typeface="Times New Roman"/>
              </a:rPr>
              <a:t>ayant</a:t>
            </a:r>
            <a:r>
              <a:rPr sz="2100" spc="-70" dirty="0">
                <a:latin typeface="Times New Roman"/>
                <a:cs typeface="Times New Roman"/>
              </a:rPr>
              <a:t> </a:t>
            </a:r>
            <a:r>
              <a:rPr sz="2100" spc="155" dirty="0">
                <a:latin typeface="Times New Roman"/>
                <a:cs typeface="Times New Roman"/>
              </a:rPr>
              <a:t>un  </a:t>
            </a:r>
            <a:r>
              <a:rPr sz="2100" spc="85" dirty="0">
                <a:latin typeface="Times New Roman"/>
                <a:cs typeface="Times New Roman"/>
              </a:rPr>
              <a:t>certain </a:t>
            </a:r>
            <a:r>
              <a:rPr sz="2100" spc="114" dirty="0">
                <a:latin typeface="Times New Roman"/>
                <a:cs typeface="Times New Roman"/>
              </a:rPr>
              <a:t>nombre </a:t>
            </a:r>
            <a:r>
              <a:rPr sz="2100" spc="95" dirty="0">
                <a:latin typeface="Times New Roman"/>
                <a:cs typeface="Times New Roman"/>
              </a:rPr>
              <a:t>de </a:t>
            </a:r>
            <a:r>
              <a:rPr sz="2100" spc="50" dirty="0">
                <a:latin typeface="Times New Roman"/>
                <a:cs typeface="Times New Roman"/>
              </a:rPr>
              <a:t>lignes </a:t>
            </a:r>
            <a:r>
              <a:rPr sz="2100" spc="80" dirty="0">
                <a:latin typeface="Times New Roman"/>
                <a:cs typeface="Times New Roman"/>
              </a:rPr>
              <a:t>(première </a:t>
            </a:r>
            <a:r>
              <a:rPr sz="2100" spc="95" dirty="0">
                <a:latin typeface="Times New Roman"/>
                <a:cs typeface="Times New Roman"/>
              </a:rPr>
              <a:t>dimension) </a:t>
            </a:r>
            <a:r>
              <a:rPr sz="2100" spc="114" dirty="0">
                <a:latin typeface="Times New Roman"/>
                <a:cs typeface="Times New Roman"/>
              </a:rPr>
              <a:t>et </a:t>
            </a:r>
            <a:r>
              <a:rPr sz="2100" spc="155" dirty="0">
                <a:latin typeface="Times New Roman"/>
                <a:cs typeface="Times New Roman"/>
              </a:rPr>
              <a:t>un </a:t>
            </a:r>
            <a:r>
              <a:rPr sz="2100" spc="80" dirty="0">
                <a:latin typeface="Times New Roman"/>
                <a:cs typeface="Times New Roman"/>
              </a:rPr>
              <a:t>certain </a:t>
            </a:r>
            <a:r>
              <a:rPr sz="2100" spc="114" dirty="0">
                <a:latin typeface="Times New Roman"/>
                <a:cs typeface="Times New Roman"/>
              </a:rPr>
              <a:t>nombre </a:t>
            </a:r>
            <a:r>
              <a:rPr sz="2100" spc="120" dirty="0">
                <a:latin typeface="Times New Roman"/>
                <a:cs typeface="Times New Roman"/>
              </a:rPr>
              <a:t>de  </a:t>
            </a:r>
            <a:r>
              <a:rPr sz="2100" spc="75" dirty="0">
                <a:latin typeface="Times New Roman"/>
                <a:cs typeface="Times New Roman"/>
              </a:rPr>
              <a:t>colonnes </a:t>
            </a:r>
            <a:r>
              <a:rPr sz="2100" spc="80" dirty="0">
                <a:latin typeface="Times New Roman"/>
                <a:cs typeface="Times New Roman"/>
              </a:rPr>
              <a:t>(seconde</a:t>
            </a:r>
            <a:r>
              <a:rPr sz="2100" spc="-200" dirty="0">
                <a:latin typeface="Times New Roman"/>
                <a:cs typeface="Times New Roman"/>
              </a:rPr>
              <a:t> </a:t>
            </a:r>
            <a:r>
              <a:rPr sz="2100" spc="85" dirty="0">
                <a:latin typeface="Times New Roman"/>
                <a:cs typeface="Times New Roman"/>
              </a:rPr>
              <a:t>dimension).</a:t>
            </a:r>
            <a:endParaRPr sz="2100">
              <a:latin typeface="Times New Roman"/>
              <a:cs typeface="Times New Roman"/>
            </a:endParaRPr>
          </a:p>
          <a:p>
            <a:pPr>
              <a:lnSpc>
                <a:spcPct val="100000"/>
              </a:lnSpc>
            </a:pPr>
            <a:endParaRPr sz="2200">
              <a:latin typeface="Times New Roman"/>
              <a:cs typeface="Times New Roman"/>
            </a:endParaRPr>
          </a:p>
          <a:p>
            <a:pPr marL="12700" marR="13970" algn="just">
              <a:lnSpc>
                <a:spcPct val="100000"/>
              </a:lnSpc>
            </a:pPr>
            <a:r>
              <a:rPr sz="2100" spc="70" dirty="0">
                <a:latin typeface="Times New Roman"/>
                <a:cs typeface="Times New Roman"/>
              </a:rPr>
              <a:t>Nous </a:t>
            </a:r>
            <a:r>
              <a:rPr sz="2100" spc="75" dirty="0">
                <a:latin typeface="Times New Roman"/>
                <a:cs typeface="Times New Roman"/>
              </a:rPr>
              <a:t>pouvons </a:t>
            </a:r>
            <a:r>
              <a:rPr sz="2100" spc="90" dirty="0">
                <a:latin typeface="Times New Roman"/>
                <a:cs typeface="Times New Roman"/>
              </a:rPr>
              <a:t>représenter </a:t>
            </a:r>
            <a:r>
              <a:rPr sz="2100" spc="110" dirty="0">
                <a:latin typeface="Times New Roman"/>
                <a:cs typeface="Times New Roman"/>
              </a:rPr>
              <a:t>schématiquement </a:t>
            </a:r>
            <a:r>
              <a:rPr sz="2100" spc="155" dirty="0">
                <a:latin typeface="Times New Roman"/>
                <a:cs typeface="Times New Roman"/>
              </a:rPr>
              <a:t>un </a:t>
            </a:r>
            <a:r>
              <a:rPr sz="2100" spc="95" dirty="0">
                <a:latin typeface="Times New Roman"/>
                <a:cs typeface="Times New Roman"/>
              </a:rPr>
              <a:t>tableau </a:t>
            </a:r>
            <a:r>
              <a:rPr sz="2100" spc="110" dirty="0">
                <a:latin typeface="Times New Roman"/>
                <a:cs typeface="Times New Roman"/>
              </a:rPr>
              <a:t>de </a:t>
            </a:r>
            <a:r>
              <a:rPr sz="2100" spc="-35" dirty="0">
                <a:latin typeface="Times New Roman"/>
                <a:cs typeface="Times New Roman"/>
              </a:rPr>
              <a:t>2 </a:t>
            </a:r>
            <a:r>
              <a:rPr sz="2100" spc="50" dirty="0">
                <a:latin typeface="Times New Roman"/>
                <a:cs typeface="Times New Roman"/>
              </a:rPr>
              <a:t>lignes </a:t>
            </a:r>
            <a:r>
              <a:rPr sz="2100" spc="114" dirty="0">
                <a:latin typeface="Times New Roman"/>
                <a:cs typeface="Times New Roman"/>
              </a:rPr>
              <a:t>et </a:t>
            </a:r>
            <a:r>
              <a:rPr sz="2100" spc="110" dirty="0">
                <a:latin typeface="Times New Roman"/>
                <a:cs typeface="Times New Roman"/>
              </a:rPr>
              <a:t>de </a:t>
            </a:r>
            <a:r>
              <a:rPr sz="2100" spc="-35" dirty="0">
                <a:latin typeface="Times New Roman"/>
                <a:cs typeface="Times New Roman"/>
              </a:rPr>
              <a:t>7  </a:t>
            </a:r>
            <a:r>
              <a:rPr sz="2100" spc="75" dirty="0">
                <a:latin typeface="Times New Roman"/>
                <a:cs typeface="Times New Roman"/>
              </a:rPr>
              <a:t>colonnes</a:t>
            </a:r>
            <a:r>
              <a:rPr sz="2100" spc="-100" dirty="0">
                <a:latin typeface="Times New Roman"/>
                <a:cs typeface="Times New Roman"/>
              </a:rPr>
              <a:t> </a:t>
            </a:r>
            <a:r>
              <a:rPr sz="2100" spc="105" dirty="0">
                <a:latin typeface="Times New Roman"/>
                <a:cs typeface="Times New Roman"/>
              </a:rPr>
              <a:t>comme</a:t>
            </a:r>
            <a:r>
              <a:rPr sz="2100" spc="-105" dirty="0">
                <a:latin typeface="Times New Roman"/>
                <a:cs typeface="Times New Roman"/>
              </a:rPr>
              <a:t> </a:t>
            </a:r>
            <a:r>
              <a:rPr sz="2100" spc="85" dirty="0">
                <a:latin typeface="Times New Roman"/>
                <a:cs typeface="Times New Roman"/>
              </a:rPr>
              <a:t>suit</a:t>
            </a:r>
            <a:r>
              <a:rPr sz="2100" spc="-50" dirty="0">
                <a:latin typeface="Times New Roman"/>
                <a:cs typeface="Times New Roman"/>
              </a:rPr>
              <a:t> :</a:t>
            </a:r>
            <a:endParaRPr sz="2100">
              <a:latin typeface="Times New Roman"/>
              <a:cs typeface="Times New Roman"/>
            </a:endParaRPr>
          </a:p>
        </p:txBody>
      </p:sp>
      <p:sp>
        <p:nvSpPr>
          <p:cNvPr id="4" name="object 4"/>
          <p:cNvSpPr/>
          <p:nvPr/>
        </p:nvSpPr>
        <p:spPr>
          <a:xfrm>
            <a:off x="2054351" y="3845052"/>
            <a:ext cx="6586728" cy="1761744"/>
          </a:xfrm>
          <a:prstGeom prst="rect">
            <a:avLst/>
          </a:prstGeom>
          <a:blipFill>
            <a:blip r:embed="rId2" cstate="print"/>
            <a:stretch>
              <a:fillRect/>
            </a:stretch>
          </a:blipFill>
        </p:spPr>
        <p:txBody>
          <a:bodyPr wrap="square" lIns="0" tIns="0" rIns="0" bIns="0" rtlCol="0"/>
          <a:lstStyle/>
          <a:p>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443745" y="773722"/>
            <a:ext cx="3572510" cy="360680"/>
          </a:xfrm>
          <a:prstGeom prst="rect">
            <a:avLst/>
          </a:prstGeom>
        </p:spPr>
        <p:txBody>
          <a:bodyPr vert="horz" wrap="square" lIns="0" tIns="12065" rIns="0" bIns="0" rtlCol="0">
            <a:spAutoFit/>
          </a:bodyPr>
          <a:lstStyle/>
          <a:p>
            <a:pPr marL="12700">
              <a:lnSpc>
                <a:spcPct val="100000"/>
              </a:lnSpc>
              <a:spcBef>
                <a:spcPts val="95"/>
              </a:spcBef>
            </a:pPr>
            <a:r>
              <a:rPr sz="2200" b="1" spc="65" dirty="0">
                <a:latin typeface="Times New Roman"/>
                <a:cs typeface="Times New Roman"/>
              </a:rPr>
              <a:t>Tableau</a:t>
            </a:r>
            <a:r>
              <a:rPr sz="2200" b="1" spc="-150" dirty="0">
                <a:latin typeface="Times New Roman"/>
                <a:cs typeface="Times New Roman"/>
              </a:rPr>
              <a:t> </a:t>
            </a:r>
            <a:r>
              <a:rPr sz="2200" b="1" spc="75" dirty="0">
                <a:latin typeface="Times New Roman"/>
                <a:cs typeface="Times New Roman"/>
              </a:rPr>
              <a:t>à</a:t>
            </a:r>
            <a:r>
              <a:rPr sz="2200" b="1" spc="-145" dirty="0">
                <a:latin typeface="Times New Roman"/>
                <a:cs typeface="Times New Roman"/>
              </a:rPr>
              <a:t> </a:t>
            </a:r>
            <a:r>
              <a:rPr sz="2200" b="1" spc="135" dirty="0">
                <a:latin typeface="Times New Roman"/>
                <a:cs typeface="Times New Roman"/>
              </a:rPr>
              <a:t>deux</a:t>
            </a:r>
            <a:r>
              <a:rPr sz="2200" b="1" spc="-140" dirty="0">
                <a:latin typeface="Times New Roman"/>
                <a:cs typeface="Times New Roman"/>
              </a:rPr>
              <a:t> </a:t>
            </a:r>
            <a:r>
              <a:rPr sz="2200" b="1" spc="165" dirty="0">
                <a:latin typeface="Times New Roman"/>
                <a:cs typeface="Times New Roman"/>
              </a:rPr>
              <a:t>dimensions</a:t>
            </a:r>
            <a:endParaRPr sz="2200">
              <a:latin typeface="Times New Roman"/>
              <a:cs typeface="Times New Roman"/>
            </a:endParaRPr>
          </a:p>
        </p:txBody>
      </p:sp>
      <p:sp>
        <p:nvSpPr>
          <p:cNvPr id="3" name="object 3"/>
          <p:cNvSpPr txBox="1"/>
          <p:nvPr/>
        </p:nvSpPr>
        <p:spPr>
          <a:xfrm>
            <a:off x="1055624" y="1518867"/>
            <a:ext cx="8154034" cy="2540000"/>
          </a:xfrm>
          <a:prstGeom prst="rect">
            <a:avLst/>
          </a:prstGeom>
        </p:spPr>
        <p:txBody>
          <a:bodyPr vert="horz" wrap="square" lIns="0" tIns="12700" rIns="0" bIns="0" rtlCol="0">
            <a:spAutoFit/>
          </a:bodyPr>
          <a:lstStyle/>
          <a:p>
            <a:pPr marL="12700">
              <a:lnSpc>
                <a:spcPct val="100000"/>
              </a:lnSpc>
              <a:spcBef>
                <a:spcPts val="100"/>
              </a:spcBef>
            </a:pPr>
            <a:r>
              <a:rPr sz="2100" u="heavy" spc="-515" dirty="0">
                <a:uFill>
                  <a:solidFill>
                    <a:srgbClr val="000000"/>
                  </a:solidFill>
                </a:uFill>
                <a:latin typeface="Times New Roman"/>
                <a:cs typeface="Times New Roman"/>
              </a:rPr>
              <a:t> </a:t>
            </a:r>
            <a:r>
              <a:rPr sz="2100" b="1" u="heavy" spc="110" dirty="0">
                <a:uFill>
                  <a:solidFill>
                    <a:srgbClr val="000000"/>
                  </a:solidFill>
                </a:uFill>
                <a:latin typeface="Times New Roman"/>
                <a:cs typeface="Times New Roman"/>
              </a:rPr>
              <a:t>Déclaration</a:t>
            </a:r>
            <a:endParaRPr sz="2100" dirty="0">
              <a:latin typeface="Times New Roman"/>
              <a:cs typeface="Times New Roman"/>
            </a:endParaRPr>
          </a:p>
          <a:p>
            <a:pPr>
              <a:lnSpc>
                <a:spcPct val="100000"/>
              </a:lnSpc>
              <a:spcBef>
                <a:spcPts val="15"/>
              </a:spcBef>
            </a:pPr>
            <a:endParaRPr sz="2950" dirty="0">
              <a:latin typeface="Times New Roman"/>
              <a:cs typeface="Times New Roman"/>
            </a:endParaRPr>
          </a:p>
          <a:p>
            <a:pPr marL="13970">
              <a:lnSpc>
                <a:spcPct val="100000"/>
              </a:lnSpc>
            </a:pPr>
            <a:r>
              <a:rPr sz="2100" b="1" spc="70" dirty="0">
                <a:latin typeface="Times New Roman"/>
                <a:cs typeface="Times New Roman"/>
              </a:rPr>
              <a:t>Syntaxe</a:t>
            </a:r>
            <a:r>
              <a:rPr sz="2100" b="1" spc="-65"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marL="207645" marR="5080" indent="267970">
              <a:lnSpc>
                <a:spcPts val="3790"/>
              </a:lnSpc>
              <a:spcBef>
                <a:spcPts val="330"/>
              </a:spcBef>
            </a:pPr>
            <a:r>
              <a:rPr sz="2100" spc="25" dirty="0">
                <a:latin typeface="Times New Roman"/>
                <a:cs typeface="Times New Roman"/>
              </a:rPr>
              <a:t>Variable </a:t>
            </a:r>
            <a:r>
              <a:rPr sz="2100" spc="80" dirty="0">
                <a:latin typeface="Times New Roman"/>
                <a:cs typeface="Times New Roman"/>
              </a:rPr>
              <a:t>identificateur </a:t>
            </a:r>
            <a:r>
              <a:rPr sz="2100" spc="-50" dirty="0">
                <a:latin typeface="Times New Roman"/>
                <a:cs typeface="Times New Roman"/>
              </a:rPr>
              <a:t>: </a:t>
            </a:r>
            <a:r>
              <a:rPr sz="2100" spc="40" dirty="0">
                <a:latin typeface="Times New Roman"/>
                <a:cs typeface="Times New Roman"/>
              </a:rPr>
              <a:t>tableau[</a:t>
            </a:r>
            <a:r>
              <a:rPr sz="2100" spc="40" dirty="0">
                <a:solidFill>
                  <a:srgbClr val="FF0000"/>
                </a:solidFill>
                <a:latin typeface="Times New Roman"/>
                <a:cs typeface="Times New Roman"/>
              </a:rPr>
              <a:t>1..nb_lignes</a:t>
            </a:r>
            <a:r>
              <a:rPr sz="2100" spc="40" dirty="0">
                <a:latin typeface="Times New Roman"/>
                <a:cs typeface="Times New Roman"/>
              </a:rPr>
              <a:t>, </a:t>
            </a:r>
            <a:r>
              <a:rPr sz="2100" spc="35" dirty="0">
                <a:solidFill>
                  <a:srgbClr val="FF0000"/>
                </a:solidFill>
                <a:latin typeface="Times New Roman"/>
                <a:cs typeface="Times New Roman"/>
              </a:rPr>
              <a:t>1..nb_colonnes</a:t>
            </a:r>
            <a:r>
              <a:rPr sz="2100" spc="35" dirty="0">
                <a:latin typeface="Times New Roman"/>
                <a:cs typeface="Times New Roman"/>
              </a:rPr>
              <a:t>] </a:t>
            </a:r>
            <a:r>
              <a:rPr sz="2100" spc="-50" dirty="0">
                <a:latin typeface="Times New Roman"/>
                <a:cs typeface="Times New Roman"/>
              </a:rPr>
              <a:t>:</a:t>
            </a:r>
            <a:r>
              <a:rPr sz="2100" spc="-250" dirty="0">
                <a:latin typeface="Times New Roman"/>
                <a:cs typeface="Times New Roman"/>
              </a:rPr>
              <a:t> </a:t>
            </a:r>
            <a:r>
              <a:rPr lang="fr-FR" sz="2100" spc="-250" dirty="0">
                <a:latin typeface="Times New Roman"/>
                <a:cs typeface="Times New Roman"/>
              </a:rPr>
              <a:t>de </a:t>
            </a:r>
            <a:r>
              <a:rPr sz="2100" spc="80" dirty="0">
                <a:latin typeface="Times New Roman"/>
                <a:cs typeface="Times New Roman"/>
              </a:rPr>
              <a:t>type  </a:t>
            </a:r>
            <a:r>
              <a:rPr sz="2100" spc="110" dirty="0">
                <a:latin typeface="Times New Roman"/>
                <a:cs typeface="Times New Roman"/>
              </a:rPr>
              <a:t>ou</a:t>
            </a:r>
            <a:r>
              <a:rPr sz="2100" spc="-25" dirty="0">
                <a:latin typeface="Times New Roman"/>
                <a:cs typeface="Times New Roman"/>
              </a:rPr>
              <a:t> </a:t>
            </a:r>
            <a:r>
              <a:rPr sz="2100" spc="95" dirty="0">
                <a:latin typeface="Times New Roman"/>
                <a:cs typeface="Times New Roman"/>
              </a:rPr>
              <a:t>bien</a:t>
            </a:r>
            <a:endParaRPr sz="2100" dirty="0">
              <a:latin typeface="Times New Roman"/>
              <a:cs typeface="Times New Roman"/>
            </a:endParaRPr>
          </a:p>
          <a:p>
            <a:pPr marL="475615">
              <a:lnSpc>
                <a:spcPct val="100000"/>
              </a:lnSpc>
              <a:spcBef>
                <a:spcPts val="919"/>
              </a:spcBef>
            </a:pPr>
            <a:r>
              <a:rPr sz="2100" spc="25" dirty="0">
                <a:latin typeface="Times New Roman"/>
                <a:cs typeface="Times New Roman"/>
              </a:rPr>
              <a:t>Variable </a:t>
            </a:r>
            <a:r>
              <a:rPr sz="2100" spc="80" dirty="0">
                <a:latin typeface="Times New Roman"/>
                <a:cs typeface="Times New Roman"/>
              </a:rPr>
              <a:t>identificateur </a:t>
            </a:r>
            <a:r>
              <a:rPr sz="2100" spc="-50" dirty="0">
                <a:latin typeface="Times New Roman"/>
                <a:cs typeface="Times New Roman"/>
              </a:rPr>
              <a:t>: </a:t>
            </a:r>
            <a:r>
              <a:rPr sz="2100" spc="70" dirty="0">
                <a:latin typeface="Times New Roman"/>
                <a:cs typeface="Times New Roman"/>
              </a:rPr>
              <a:t>tableau[</a:t>
            </a:r>
            <a:r>
              <a:rPr sz="2100" spc="70" dirty="0">
                <a:solidFill>
                  <a:srgbClr val="FF0000"/>
                </a:solidFill>
                <a:latin typeface="Times New Roman"/>
                <a:cs typeface="Times New Roman"/>
              </a:rPr>
              <a:t>nb_lignes</a:t>
            </a:r>
            <a:r>
              <a:rPr sz="2100" spc="70" dirty="0">
                <a:latin typeface="Times New Roman"/>
                <a:cs typeface="Times New Roman"/>
              </a:rPr>
              <a:t>,</a:t>
            </a:r>
            <a:r>
              <a:rPr sz="2100" spc="70" dirty="0">
                <a:solidFill>
                  <a:srgbClr val="FF0000"/>
                </a:solidFill>
                <a:latin typeface="Times New Roman"/>
                <a:cs typeface="Times New Roman"/>
              </a:rPr>
              <a:t>nb_colonnes</a:t>
            </a:r>
            <a:r>
              <a:rPr sz="2100" spc="70" dirty="0">
                <a:latin typeface="Times New Roman"/>
                <a:cs typeface="Times New Roman"/>
              </a:rPr>
              <a:t>] </a:t>
            </a:r>
            <a:r>
              <a:rPr sz="2100" spc="-50" dirty="0">
                <a:latin typeface="Times New Roman"/>
                <a:cs typeface="Times New Roman"/>
              </a:rPr>
              <a:t>:</a:t>
            </a:r>
            <a:r>
              <a:rPr sz="2100" spc="-254" dirty="0">
                <a:latin typeface="Times New Roman"/>
                <a:cs typeface="Times New Roman"/>
              </a:rPr>
              <a:t> </a:t>
            </a:r>
            <a:r>
              <a:rPr sz="2100" spc="80" dirty="0">
                <a:latin typeface="Times New Roman"/>
                <a:cs typeface="Times New Roman"/>
              </a:rPr>
              <a:t>type</a:t>
            </a:r>
            <a:endParaRPr sz="2100" dirty="0">
              <a:latin typeface="Times New Roman"/>
              <a:cs typeface="Times New Roman"/>
            </a:endParaRPr>
          </a:p>
        </p:txBody>
      </p:sp>
      <p:sp>
        <p:nvSpPr>
          <p:cNvPr id="4" name="object 4"/>
          <p:cNvSpPr txBox="1"/>
          <p:nvPr/>
        </p:nvSpPr>
        <p:spPr>
          <a:xfrm>
            <a:off x="1057092" y="4516708"/>
            <a:ext cx="5999480" cy="2272417"/>
          </a:xfrm>
          <a:prstGeom prst="rect">
            <a:avLst/>
          </a:prstGeom>
        </p:spPr>
        <p:txBody>
          <a:bodyPr vert="horz" wrap="square" lIns="0" tIns="172720" rIns="0" bIns="0" rtlCol="0">
            <a:spAutoFit/>
          </a:bodyPr>
          <a:lstStyle/>
          <a:p>
            <a:pPr marL="12700">
              <a:lnSpc>
                <a:spcPct val="100000"/>
              </a:lnSpc>
              <a:spcBef>
                <a:spcPts val="1360"/>
              </a:spcBef>
            </a:pPr>
            <a:r>
              <a:rPr sz="2100" b="1" spc="100" dirty="0">
                <a:latin typeface="Times New Roman"/>
                <a:cs typeface="Times New Roman"/>
              </a:rPr>
              <a:t>Exemple</a:t>
            </a:r>
            <a:r>
              <a:rPr sz="2100" b="1" spc="-65" dirty="0">
                <a:latin typeface="Times New Roman"/>
                <a:cs typeface="Times New Roman"/>
              </a:rPr>
              <a:t> </a:t>
            </a:r>
            <a:r>
              <a:rPr sz="2100" b="1" spc="-100" dirty="0">
                <a:latin typeface="Times New Roman"/>
                <a:cs typeface="Times New Roman"/>
              </a:rPr>
              <a:t>:</a:t>
            </a:r>
            <a:endParaRPr sz="2100" dirty="0">
              <a:latin typeface="Times New Roman"/>
              <a:cs typeface="Times New Roman"/>
            </a:endParaRPr>
          </a:p>
          <a:p>
            <a:pPr marL="12700" marR="5080">
              <a:lnSpc>
                <a:spcPts val="3790"/>
              </a:lnSpc>
              <a:spcBef>
                <a:spcPts val="325"/>
              </a:spcBef>
              <a:tabLst>
                <a:tab pos="1692275" algn="l"/>
                <a:tab pos="2847340" algn="l"/>
                <a:tab pos="3874135" algn="l"/>
                <a:tab pos="4378325" algn="l"/>
                <a:tab pos="5429250" algn="l"/>
              </a:tabLst>
            </a:pPr>
            <a:r>
              <a:rPr sz="2100" spc="-135" dirty="0">
                <a:latin typeface="Times New Roman"/>
                <a:cs typeface="Times New Roman"/>
              </a:rPr>
              <a:t>L</a:t>
            </a:r>
            <a:r>
              <a:rPr sz="2100" spc="35" dirty="0">
                <a:latin typeface="Times New Roman"/>
                <a:cs typeface="Times New Roman"/>
              </a:rPr>
              <a:t>'</a:t>
            </a:r>
            <a:r>
              <a:rPr sz="2100" spc="20" dirty="0">
                <a:latin typeface="Times New Roman"/>
                <a:cs typeface="Times New Roman"/>
              </a:rPr>
              <a:t>i</a:t>
            </a:r>
            <a:r>
              <a:rPr sz="2100" spc="165" dirty="0">
                <a:latin typeface="Times New Roman"/>
                <a:cs typeface="Times New Roman"/>
              </a:rPr>
              <a:t>n</a:t>
            </a:r>
            <a:r>
              <a:rPr sz="2100" spc="40" dirty="0">
                <a:latin typeface="Times New Roman"/>
                <a:cs typeface="Times New Roman"/>
              </a:rPr>
              <a:t>s</a:t>
            </a:r>
            <a:r>
              <a:rPr sz="2100" spc="145" dirty="0">
                <a:latin typeface="Times New Roman"/>
                <a:cs typeface="Times New Roman"/>
              </a:rPr>
              <a:t>t</a:t>
            </a:r>
            <a:r>
              <a:rPr sz="2100" spc="114" dirty="0">
                <a:latin typeface="Times New Roman"/>
                <a:cs typeface="Times New Roman"/>
              </a:rPr>
              <a:t>r</a:t>
            </a:r>
            <a:r>
              <a:rPr sz="2100" spc="145" dirty="0">
                <a:latin typeface="Times New Roman"/>
                <a:cs typeface="Times New Roman"/>
              </a:rPr>
              <a:t>u</a:t>
            </a:r>
            <a:r>
              <a:rPr sz="2100" spc="30" dirty="0">
                <a:latin typeface="Times New Roman"/>
                <a:cs typeface="Times New Roman"/>
              </a:rPr>
              <a:t>c</a:t>
            </a:r>
            <a:r>
              <a:rPr sz="2100" spc="145" dirty="0">
                <a:latin typeface="Times New Roman"/>
                <a:cs typeface="Times New Roman"/>
              </a:rPr>
              <a:t>t</a:t>
            </a:r>
            <a:r>
              <a:rPr sz="2100" spc="20" dirty="0">
                <a:latin typeface="Times New Roman"/>
                <a:cs typeface="Times New Roman"/>
              </a:rPr>
              <a:t>i</a:t>
            </a:r>
            <a:r>
              <a:rPr sz="2100" spc="80" dirty="0">
                <a:latin typeface="Times New Roman"/>
                <a:cs typeface="Times New Roman"/>
              </a:rPr>
              <a:t>o</a:t>
            </a:r>
            <a:r>
              <a:rPr sz="2100" spc="170" dirty="0">
                <a:latin typeface="Times New Roman"/>
                <a:cs typeface="Times New Roman"/>
              </a:rPr>
              <a:t>n</a:t>
            </a:r>
            <a:r>
              <a:rPr sz="2100" dirty="0">
                <a:latin typeface="Times New Roman"/>
                <a:cs typeface="Times New Roman"/>
              </a:rPr>
              <a:t>	</a:t>
            </a:r>
            <a:r>
              <a:rPr sz="2100" spc="40" dirty="0">
                <a:latin typeface="Times New Roman"/>
                <a:cs typeface="Times New Roman"/>
              </a:rPr>
              <a:t>s</a:t>
            </a:r>
            <a:r>
              <a:rPr sz="2100" spc="145" dirty="0">
                <a:latin typeface="Times New Roman"/>
                <a:cs typeface="Times New Roman"/>
              </a:rPr>
              <a:t>u</a:t>
            </a:r>
            <a:r>
              <a:rPr sz="2100" spc="-20" dirty="0">
                <a:latin typeface="Times New Roman"/>
                <a:cs typeface="Times New Roman"/>
              </a:rPr>
              <a:t>i</a:t>
            </a:r>
            <a:r>
              <a:rPr sz="2100" spc="-50" dirty="0">
                <a:latin typeface="Times New Roman"/>
                <a:cs typeface="Times New Roman"/>
              </a:rPr>
              <a:t>v</a:t>
            </a:r>
            <a:r>
              <a:rPr sz="2100" spc="75" dirty="0">
                <a:latin typeface="Times New Roman"/>
                <a:cs typeface="Times New Roman"/>
              </a:rPr>
              <a:t>a</a:t>
            </a:r>
            <a:r>
              <a:rPr sz="2100" spc="165" dirty="0">
                <a:latin typeface="Times New Roman"/>
                <a:cs typeface="Times New Roman"/>
              </a:rPr>
              <a:t>n</a:t>
            </a:r>
            <a:r>
              <a:rPr sz="2100" spc="125" dirty="0">
                <a:latin typeface="Times New Roman"/>
                <a:cs typeface="Times New Roman"/>
              </a:rPr>
              <a:t>t</a:t>
            </a:r>
            <a:r>
              <a:rPr sz="2100" spc="70" dirty="0">
                <a:latin typeface="Times New Roman"/>
                <a:cs typeface="Times New Roman"/>
              </a:rPr>
              <a:t>e</a:t>
            </a:r>
            <a:r>
              <a:rPr sz="2100" dirty="0">
                <a:latin typeface="Times New Roman"/>
                <a:cs typeface="Times New Roman"/>
              </a:rPr>
              <a:t>	</a:t>
            </a:r>
            <a:r>
              <a:rPr sz="2100" spc="145" dirty="0">
                <a:latin typeface="Times New Roman"/>
                <a:cs typeface="Times New Roman"/>
              </a:rPr>
              <a:t>d</a:t>
            </a:r>
            <a:r>
              <a:rPr sz="2100" spc="70" dirty="0">
                <a:latin typeface="Times New Roman"/>
                <a:cs typeface="Times New Roman"/>
              </a:rPr>
              <a:t>é</a:t>
            </a:r>
            <a:r>
              <a:rPr sz="2100" spc="30" dirty="0">
                <a:latin typeface="Times New Roman"/>
                <a:cs typeface="Times New Roman"/>
              </a:rPr>
              <a:t>c</a:t>
            </a:r>
            <a:r>
              <a:rPr sz="2100" dirty="0">
                <a:latin typeface="Times New Roman"/>
                <a:cs typeface="Times New Roman"/>
              </a:rPr>
              <a:t>l</a:t>
            </a:r>
            <a:r>
              <a:rPr sz="2100" spc="95" dirty="0">
                <a:latin typeface="Times New Roman"/>
                <a:cs typeface="Times New Roman"/>
              </a:rPr>
              <a:t>a</a:t>
            </a:r>
            <a:r>
              <a:rPr sz="2100" spc="55" dirty="0">
                <a:latin typeface="Times New Roman"/>
                <a:cs typeface="Times New Roman"/>
              </a:rPr>
              <a:t>r</a:t>
            </a:r>
            <a:r>
              <a:rPr sz="2100" spc="70" dirty="0">
                <a:latin typeface="Times New Roman"/>
                <a:cs typeface="Times New Roman"/>
              </a:rPr>
              <a:t>e</a:t>
            </a:r>
            <a:r>
              <a:rPr sz="2100" dirty="0">
                <a:latin typeface="Times New Roman"/>
                <a:cs typeface="Times New Roman"/>
              </a:rPr>
              <a:t>	</a:t>
            </a:r>
            <a:r>
              <a:rPr sz="2100" spc="145" dirty="0">
                <a:latin typeface="Times New Roman"/>
                <a:cs typeface="Times New Roman"/>
              </a:rPr>
              <a:t>u</a:t>
            </a:r>
            <a:r>
              <a:rPr sz="2100" spc="170" dirty="0">
                <a:latin typeface="Times New Roman"/>
                <a:cs typeface="Times New Roman"/>
              </a:rPr>
              <a:t>n</a:t>
            </a:r>
            <a:r>
              <a:rPr sz="2100" dirty="0">
                <a:latin typeface="Times New Roman"/>
                <a:cs typeface="Times New Roman"/>
              </a:rPr>
              <a:t>	</a:t>
            </a:r>
            <a:r>
              <a:rPr sz="2100" spc="145" dirty="0">
                <a:latin typeface="Times New Roman"/>
                <a:cs typeface="Times New Roman"/>
              </a:rPr>
              <a:t>t</a:t>
            </a:r>
            <a:r>
              <a:rPr sz="2100" spc="75" dirty="0">
                <a:latin typeface="Times New Roman"/>
                <a:cs typeface="Times New Roman"/>
              </a:rPr>
              <a:t>a</a:t>
            </a:r>
            <a:r>
              <a:rPr sz="2100" spc="125" dirty="0">
                <a:latin typeface="Times New Roman"/>
                <a:cs typeface="Times New Roman"/>
              </a:rPr>
              <a:t>b</a:t>
            </a:r>
            <a:r>
              <a:rPr sz="2100" dirty="0">
                <a:latin typeface="Times New Roman"/>
                <a:cs typeface="Times New Roman"/>
              </a:rPr>
              <a:t>l</a:t>
            </a:r>
            <a:r>
              <a:rPr sz="2100" spc="70" dirty="0">
                <a:latin typeface="Times New Roman"/>
                <a:cs typeface="Times New Roman"/>
              </a:rPr>
              <a:t>e</a:t>
            </a:r>
            <a:r>
              <a:rPr sz="2100" spc="75" dirty="0">
                <a:latin typeface="Times New Roman"/>
                <a:cs typeface="Times New Roman"/>
              </a:rPr>
              <a:t>a</a:t>
            </a:r>
            <a:r>
              <a:rPr sz="2100" spc="145" dirty="0">
                <a:latin typeface="Times New Roman"/>
                <a:cs typeface="Times New Roman"/>
              </a:rPr>
              <a:t>u</a:t>
            </a:r>
            <a:r>
              <a:rPr sz="2100" dirty="0">
                <a:latin typeface="Times New Roman"/>
                <a:cs typeface="Times New Roman"/>
              </a:rPr>
              <a:t>	</a:t>
            </a:r>
            <a:r>
              <a:rPr sz="2100" spc="15" dirty="0">
                <a:latin typeface="Times New Roman"/>
                <a:cs typeface="Times New Roman"/>
              </a:rPr>
              <a:t>N</a:t>
            </a:r>
            <a:r>
              <a:rPr sz="2100" spc="80" dirty="0">
                <a:latin typeface="Times New Roman"/>
                <a:cs typeface="Times New Roman"/>
              </a:rPr>
              <a:t>o</a:t>
            </a:r>
            <a:r>
              <a:rPr sz="2100" spc="125" dirty="0">
                <a:latin typeface="Times New Roman"/>
                <a:cs typeface="Times New Roman"/>
              </a:rPr>
              <a:t>t</a:t>
            </a:r>
            <a:r>
              <a:rPr sz="2100" spc="50" dirty="0">
                <a:latin typeface="Times New Roman"/>
                <a:cs typeface="Times New Roman"/>
              </a:rPr>
              <a:t>e  </a:t>
            </a:r>
            <a:r>
              <a:rPr sz="2100" spc="90" dirty="0">
                <a:latin typeface="Times New Roman"/>
                <a:cs typeface="Times New Roman"/>
              </a:rPr>
              <a:t>dimensions</a:t>
            </a:r>
            <a:r>
              <a:rPr sz="2100" spc="-95" dirty="0">
                <a:latin typeface="Times New Roman"/>
                <a:cs typeface="Times New Roman"/>
              </a:rPr>
              <a:t> </a:t>
            </a:r>
            <a:r>
              <a:rPr sz="2100" spc="85" dirty="0">
                <a:latin typeface="Times New Roman"/>
                <a:cs typeface="Times New Roman"/>
              </a:rPr>
              <a:t>composé</a:t>
            </a:r>
            <a:r>
              <a:rPr sz="2100" spc="-12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95" dirty="0">
                <a:latin typeface="Times New Roman"/>
                <a:cs typeface="Times New Roman"/>
              </a:rPr>
              <a:t>3</a:t>
            </a:r>
            <a:r>
              <a:rPr sz="2100" spc="5" dirty="0">
                <a:latin typeface="Times New Roman"/>
                <a:cs typeface="Times New Roman"/>
              </a:rPr>
              <a:t> </a:t>
            </a:r>
            <a:r>
              <a:rPr sz="2100" spc="50" dirty="0">
                <a:latin typeface="Times New Roman"/>
                <a:cs typeface="Times New Roman"/>
              </a:rPr>
              <a:t>lignes</a:t>
            </a:r>
            <a:r>
              <a:rPr sz="2100" spc="-95" dirty="0">
                <a:latin typeface="Times New Roman"/>
                <a:cs typeface="Times New Roman"/>
              </a:rPr>
              <a:t> </a:t>
            </a:r>
            <a:r>
              <a:rPr sz="2100" spc="114" dirty="0">
                <a:latin typeface="Times New Roman"/>
                <a:cs typeface="Times New Roman"/>
              </a:rPr>
              <a:t>et</a:t>
            </a:r>
            <a:r>
              <a:rPr sz="2100" spc="-95" dirty="0">
                <a:latin typeface="Times New Roman"/>
                <a:cs typeface="Times New Roman"/>
              </a:rPr>
              <a:t> </a:t>
            </a:r>
            <a:r>
              <a:rPr sz="2100" spc="95" dirty="0">
                <a:latin typeface="Times New Roman"/>
                <a:cs typeface="Times New Roman"/>
              </a:rPr>
              <a:t>de</a:t>
            </a:r>
            <a:r>
              <a:rPr sz="2100" spc="-40" dirty="0">
                <a:latin typeface="Times New Roman"/>
                <a:cs typeface="Times New Roman"/>
              </a:rPr>
              <a:t> </a:t>
            </a:r>
            <a:r>
              <a:rPr sz="2100" spc="60" dirty="0">
                <a:latin typeface="Times New Roman"/>
                <a:cs typeface="Times New Roman"/>
              </a:rPr>
              <a:t>4</a:t>
            </a:r>
            <a:r>
              <a:rPr sz="2100" spc="-45" dirty="0">
                <a:latin typeface="Times New Roman"/>
                <a:cs typeface="Times New Roman"/>
              </a:rPr>
              <a:t> </a:t>
            </a:r>
            <a:r>
              <a:rPr sz="2100" spc="75" dirty="0">
                <a:latin typeface="Times New Roman"/>
                <a:cs typeface="Times New Roman"/>
              </a:rPr>
              <a:t>colonnes</a:t>
            </a:r>
            <a:r>
              <a:rPr sz="2100" spc="-35" dirty="0">
                <a:latin typeface="Times New Roman"/>
                <a:cs typeface="Times New Roman"/>
              </a:rPr>
              <a:t> </a:t>
            </a:r>
            <a:r>
              <a:rPr sz="2100" spc="-50" dirty="0">
                <a:latin typeface="Times New Roman"/>
                <a:cs typeface="Times New Roman"/>
              </a:rPr>
              <a:t>:</a:t>
            </a:r>
            <a:endParaRPr sz="2100" dirty="0">
              <a:latin typeface="Times New Roman"/>
              <a:cs typeface="Times New Roman"/>
            </a:endParaRPr>
          </a:p>
          <a:p>
            <a:pPr marL="607060">
              <a:lnSpc>
                <a:spcPct val="100000"/>
              </a:lnSpc>
              <a:spcBef>
                <a:spcPts val="925"/>
              </a:spcBef>
              <a:tabLst>
                <a:tab pos="4549140" algn="l"/>
              </a:tabLst>
            </a:pPr>
            <a:r>
              <a:rPr sz="2100" spc="25" dirty="0">
                <a:latin typeface="Times New Roman"/>
                <a:cs typeface="Times New Roman"/>
              </a:rPr>
              <a:t>Variables </a:t>
            </a:r>
            <a:r>
              <a:rPr sz="2100" spc="75" dirty="0">
                <a:latin typeface="Times New Roman"/>
                <a:cs typeface="Times New Roman"/>
              </a:rPr>
              <a:t>Note </a:t>
            </a:r>
            <a:r>
              <a:rPr sz="2100" spc="-50" dirty="0">
                <a:latin typeface="Times New Roman"/>
                <a:cs typeface="Times New Roman"/>
              </a:rPr>
              <a:t>:</a:t>
            </a:r>
            <a:r>
              <a:rPr sz="2100" spc="-165" dirty="0">
                <a:latin typeface="Times New Roman"/>
                <a:cs typeface="Times New Roman"/>
              </a:rPr>
              <a:t> </a:t>
            </a:r>
            <a:r>
              <a:rPr sz="2100" spc="35" dirty="0">
                <a:latin typeface="Times New Roman"/>
                <a:cs typeface="Times New Roman"/>
              </a:rPr>
              <a:t>tableau[</a:t>
            </a:r>
            <a:r>
              <a:rPr sz="2100" b="1" spc="35" dirty="0">
                <a:solidFill>
                  <a:srgbClr val="FF0000"/>
                </a:solidFill>
                <a:latin typeface="Times New Roman"/>
                <a:cs typeface="Times New Roman"/>
              </a:rPr>
              <a:t>1..3</a:t>
            </a:r>
            <a:r>
              <a:rPr sz="2100" spc="35" dirty="0">
                <a:latin typeface="Times New Roman"/>
                <a:cs typeface="Times New Roman"/>
              </a:rPr>
              <a:t>,</a:t>
            </a:r>
            <a:r>
              <a:rPr sz="2100" spc="15" dirty="0">
                <a:latin typeface="Times New Roman"/>
                <a:cs typeface="Times New Roman"/>
              </a:rPr>
              <a:t> </a:t>
            </a:r>
            <a:r>
              <a:rPr sz="2100" b="1" spc="-15" dirty="0">
                <a:solidFill>
                  <a:srgbClr val="FF0000"/>
                </a:solidFill>
                <a:latin typeface="Times New Roman"/>
                <a:cs typeface="Times New Roman"/>
              </a:rPr>
              <a:t>1..4</a:t>
            </a:r>
            <a:r>
              <a:rPr sz="2100" spc="-15" dirty="0">
                <a:latin typeface="Times New Roman"/>
                <a:cs typeface="Times New Roman"/>
              </a:rPr>
              <a:t>]	</a:t>
            </a:r>
            <a:r>
              <a:rPr sz="2100" spc="-50" dirty="0">
                <a:latin typeface="Times New Roman"/>
                <a:cs typeface="Times New Roman"/>
              </a:rPr>
              <a:t>:</a:t>
            </a:r>
            <a:r>
              <a:rPr lang="fr-FR" sz="2100" spc="-50" dirty="0">
                <a:latin typeface="Times New Roman"/>
                <a:cs typeface="Times New Roman"/>
              </a:rPr>
              <a:t> de type </a:t>
            </a:r>
            <a:r>
              <a:rPr sz="2100" spc="-45" dirty="0">
                <a:latin typeface="Times New Roman"/>
                <a:cs typeface="Times New Roman"/>
              </a:rPr>
              <a:t> </a:t>
            </a:r>
            <a:r>
              <a:rPr sz="2100" spc="45" dirty="0">
                <a:latin typeface="Times New Roman"/>
                <a:cs typeface="Times New Roman"/>
              </a:rPr>
              <a:t>réels</a:t>
            </a:r>
            <a:endParaRPr sz="2100" dirty="0">
              <a:latin typeface="Times New Roman"/>
              <a:cs typeface="Times New Roman"/>
            </a:endParaRPr>
          </a:p>
        </p:txBody>
      </p:sp>
      <p:sp>
        <p:nvSpPr>
          <p:cNvPr id="5" name="object 5"/>
          <p:cNvSpPr txBox="1"/>
          <p:nvPr/>
        </p:nvSpPr>
        <p:spPr>
          <a:xfrm>
            <a:off x="7225848" y="5156682"/>
            <a:ext cx="2700655" cy="345440"/>
          </a:xfrm>
          <a:prstGeom prst="rect">
            <a:avLst/>
          </a:prstGeom>
        </p:spPr>
        <p:txBody>
          <a:bodyPr vert="horz" wrap="square" lIns="0" tIns="12700" rIns="0" bIns="0" rtlCol="0">
            <a:spAutoFit/>
          </a:bodyPr>
          <a:lstStyle/>
          <a:p>
            <a:pPr marL="12700">
              <a:lnSpc>
                <a:spcPct val="100000"/>
              </a:lnSpc>
              <a:spcBef>
                <a:spcPts val="100"/>
              </a:spcBef>
              <a:tabLst>
                <a:tab pos="484505" algn="l"/>
                <a:tab pos="1177925" algn="l"/>
                <a:tab pos="1807210" algn="l"/>
                <a:tab pos="2127250" algn="l"/>
              </a:tabLst>
            </a:pPr>
            <a:r>
              <a:rPr sz="2100" spc="145" dirty="0">
                <a:latin typeface="Times New Roman"/>
                <a:cs typeface="Times New Roman"/>
              </a:rPr>
              <a:t>d</a:t>
            </a:r>
            <a:r>
              <a:rPr sz="2100" spc="70" dirty="0">
                <a:latin typeface="Times New Roman"/>
                <a:cs typeface="Times New Roman"/>
              </a:rPr>
              <a:t>e</a:t>
            </a:r>
            <a:r>
              <a:rPr sz="2100" dirty="0">
                <a:latin typeface="Times New Roman"/>
                <a:cs typeface="Times New Roman"/>
              </a:rPr>
              <a:t>	</a:t>
            </a:r>
            <a:r>
              <a:rPr sz="2100" spc="165" dirty="0">
                <a:latin typeface="Times New Roman"/>
                <a:cs typeface="Times New Roman"/>
              </a:rPr>
              <a:t>t</a:t>
            </a:r>
            <a:r>
              <a:rPr sz="2100" spc="-45" dirty="0">
                <a:latin typeface="Times New Roman"/>
                <a:cs typeface="Times New Roman"/>
              </a:rPr>
              <a:t>y</a:t>
            </a:r>
            <a:r>
              <a:rPr sz="2100" spc="125" dirty="0">
                <a:latin typeface="Times New Roman"/>
                <a:cs typeface="Times New Roman"/>
              </a:rPr>
              <a:t>p</a:t>
            </a:r>
            <a:r>
              <a:rPr sz="2100" spc="70" dirty="0">
                <a:latin typeface="Times New Roman"/>
                <a:cs typeface="Times New Roman"/>
              </a:rPr>
              <a:t>e</a:t>
            </a:r>
            <a:r>
              <a:rPr sz="2100" dirty="0">
                <a:latin typeface="Times New Roman"/>
                <a:cs typeface="Times New Roman"/>
              </a:rPr>
              <a:t>	</a:t>
            </a:r>
            <a:r>
              <a:rPr sz="2100" spc="75" dirty="0">
                <a:latin typeface="Times New Roman"/>
                <a:cs typeface="Times New Roman"/>
              </a:rPr>
              <a:t>r</a:t>
            </a:r>
            <a:r>
              <a:rPr sz="2100" spc="70" dirty="0">
                <a:latin typeface="Times New Roman"/>
                <a:cs typeface="Times New Roman"/>
              </a:rPr>
              <a:t>ée</a:t>
            </a:r>
            <a:r>
              <a:rPr sz="2100" spc="5" dirty="0">
                <a:latin typeface="Times New Roman"/>
                <a:cs typeface="Times New Roman"/>
              </a:rPr>
              <a:t>l</a:t>
            </a:r>
            <a:r>
              <a:rPr sz="2100" dirty="0">
                <a:latin typeface="Times New Roman"/>
                <a:cs typeface="Times New Roman"/>
              </a:rPr>
              <a:t>	</a:t>
            </a:r>
            <a:r>
              <a:rPr sz="2100" spc="75" dirty="0">
                <a:latin typeface="Times New Roman"/>
                <a:cs typeface="Times New Roman"/>
              </a:rPr>
              <a:t>à</a:t>
            </a:r>
            <a:r>
              <a:rPr sz="2100" dirty="0">
                <a:latin typeface="Times New Roman"/>
                <a:cs typeface="Times New Roman"/>
              </a:rPr>
              <a:t>	</a:t>
            </a:r>
            <a:r>
              <a:rPr sz="2100" spc="145" dirty="0">
                <a:latin typeface="Times New Roman"/>
                <a:cs typeface="Times New Roman"/>
              </a:rPr>
              <a:t>d</a:t>
            </a:r>
            <a:r>
              <a:rPr sz="2100" spc="70" dirty="0">
                <a:latin typeface="Times New Roman"/>
                <a:cs typeface="Times New Roman"/>
              </a:rPr>
              <a:t>e</a:t>
            </a:r>
            <a:r>
              <a:rPr sz="2100" spc="145" dirty="0">
                <a:latin typeface="Times New Roman"/>
                <a:cs typeface="Times New Roman"/>
              </a:rPr>
              <a:t>u</a:t>
            </a:r>
            <a:r>
              <a:rPr sz="2100" spc="-45" dirty="0">
                <a:latin typeface="Times New Roman"/>
                <a:cs typeface="Times New Roman"/>
              </a:rPr>
              <a:t>x</a:t>
            </a:r>
            <a:endParaRPr sz="2100" dirty="0">
              <a:latin typeface="Times New Roman"/>
              <a:cs typeface="Times New Roman"/>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1624" y="811745"/>
            <a:ext cx="4274185" cy="413384"/>
          </a:xfrm>
          <a:prstGeom prst="rect">
            <a:avLst/>
          </a:prstGeom>
        </p:spPr>
        <p:txBody>
          <a:bodyPr vert="horz" wrap="square" lIns="0" tIns="12065" rIns="0" bIns="0" rtlCol="0">
            <a:spAutoFit/>
          </a:bodyPr>
          <a:lstStyle/>
          <a:p>
            <a:pPr marL="12700">
              <a:lnSpc>
                <a:spcPct val="100000"/>
              </a:lnSpc>
              <a:spcBef>
                <a:spcPts val="95"/>
              </a:spcBef>
            </a:pPr>
            <a:r>
              <a:rPr sz="2550" b="1" spc="145" dirty="0">
                <a:latin typeface="Times New Roman"/>
                <a:cs typeface="Times New Roman"/>
              </a:rPr>
              <a:t>Utilisation</a:t>
            </a:r>
            <a:r>
              <a:rPr sz="2550" b="1" spc="-170" dirty="0">
                <a:latin typeface="Times New Roman"/>
                <a:cs typeface="Times New Roman"/>
              </a:rPr>
              <a:t> </a:t>
            </a:r>
            <a:r>
              <a:rPr sz="2550" b="1" spc="40" dirty="0">
                <a:latin typeface="Times New Roman"/>
                <a:cs typeface="Times New Roman"/>
              </a:rPr>
              <a:t>d’un</a:t>
            </a:r>
            <a:r>
              <a:rPr sz="2550" b="1" spc="-120" dirty="0">
                <a:latin typeface="Times New Roman"/>
                <a:cs typeface="Times New Roman"/>
              </a:rPr>
              <a:t> </a:t>
            </a:r>
            <a:r>
              <a:rPr sz="2550" b="1" spc="140" dirty="0">
                <a:latin typeface="Times New Roman"/>
                <a:cs typeface="Times New Roman"/>
              </a:rPr>
              <a:t>tableau</a:t>
            </a:r>
            <a:r>
              <a:rPr sz="2550" b="1" spc="-95" dirty="0">
                <a:latin typeface="Times New Roman"/>
                <a:cs typeface="Times New Roman"/>
              </a:rPr>
              <a:t> </a:t>
            </a:r>
            <a:r>
              <a:rPr sz="2550" b="1" spc="-125" dirty="0">
                <a:latin typeface="Times New Roman"/>
                <a:cs typeface="Times New Roman"/>
              </a:rPr>
              <a:t>:</a:t>
            </a:r>
            <a:r>
              <a:rPr sz="2550" b="1" spc="-60" dirty="0">
                <a:latin typeface="Times New Roman"/>
                <a:cs typeface="Times New Roman"/>
              </a:rPr>
              <a:t> </a:t>
            </a:r>
            <a:r>
              <a:rPr sz="2550" b="1" spc="55" dirty="0">
                <a:latin typeface="Times New Roman"/>
                <a:cs typeface="Times New Roman"/>
              </a:rPr>
              <a:t>2D</a:t>
            </a:r>
            <a:endParaRPr sz="2550">
              <a:latin typeface="Times New Roman"/>
              <a:cs typeface="Times New Roman"/>
            </a:endParaRPr>
          </a:p>
        </p:txBody>
      </p:sp>
      <p:sp>
        <p:nvSpPr>
          <p:cNvPr id="3" name="object 3"/>
          <p:cNvSpPr txBox="1"/>
          <p:nvPr/>
        </p:nvSpPr>
        <p:spPr>
          <a:xfrm>
            <a:off x="1182107" y="1406041"/>
            <a:ext cx="8872855" cy="4834255"/>
          </a:xfrm>
          <a:prstGeom prst="rect">
            <a:avLst/>
          </a:prstGeom>
        </p:spPr>
        <p:txBody>
          <a:bodyPr vert="horz" wrap="square" lIns="0" tIns="12700" rIns="0" bIns="0" rtlCol="0">
            <a:spAutoFit/>
          </a:bodyPr>
          <a:lstStyle/>
          <a:p>
            <a:pPr marL="12700" marR="5080">
              <a:lnSpc>
                <a:spcPct val="150000"/>
              </a:lnSpc>
              <a:spcBef>
                <a:spcPts val="100"/>
              </a:spcBef>
            </a:pPr>
            <a:r>
              <a:rPr sz="2100" spc="80" dirty="0">
                <a:latin typeface="Times New Roman"/>
                <a:cs typeface="Times New Roman"/>
              </a:rPr>
              <a:t>Pour</a:t>
            </a:r>
            <a:r>
              <a:rPr sz="2100" spc="-70" dirty="0">
                <a:latin typeface="Times New Roman"/>
                <a:cs typeface="Times New Roman"/>
              </a:rPr>
              <a:t> </a:t>
            </a:r>
            <a:r>
              <a:rPr sz="2100" spc="65" dirty="0">
                <a:latin typeface="Times New Roman"/>
                <a:cs typeface="Times New Roman"/>
              </a:rPr>
              <a:t>accéder</a:t>
            </a:r>
            <a:r>
              <a:rPr sz="2100" spc="-65" dirty="0">
                <a:latin typeface="Times New Roman"/>
                <a:cs typeface="Times New Roman"/>
              </a:rPr>
              <a:t> </a:t>
            </a:r>
            <a:r>
              <a:rPr sz="2100" spc="75" dirty="0">
                <a:latin typeface="Times New Roman"/>
                <a:cs typeface="Times New Roman"/>
              </a:rPr>
              <a:t>à</a:t>
            </a:r>
            <a:r>
              <a:rPr sz="2100" spc="-60" dirty="0">
                <a:latin typeface="Times New Roman"/>
                <a:cs typeface="Times New Roman"/>
              </a:rPr>
              <a:t> </a:t>
            </a:r>
            <a:r>
              <a:rPr sz="2100" spc="165" dirty="0">
                <a:latin typeface="Times New Roman"/>
                <a:cs typeface="Times New Roman"/>
              </a:rPr>
              <a:t>un</a:t>
            </a:r>
            <a:r>
              <a:rPr sz="2100" spc="-45" dirty="0">
                <a:latin typeface="Times New Roman"/>
                <a:cs typeface="Times New Roman"/>
              </a:rPr>
              <a:t> </a:t>
            </a:r>
            <a:r>
              <a:rPr sz="2100" spc="105" dirty="0">
                <a:latin typeface="Times New Roman"/>
                <a:cs typeface="Times New Roman"/>
              </a:rPr>
              <a:t>élément</a:t>
            </a:r>
            <a:r>
              <a:rPr sz="2100" spc="-50"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35" dirty="0">
                <a:latin typeface="Times New Roman"/>
                <a:cs typeface="Times New Roman"/>
              </a:rPr>
              <a:t>la</a:t>
            </a:r>
            <a:r>
              <a:rPr sz="2100" spc="-40" dirty="0">
                <a:latin typeface="Times New Roman"/>
                <a:cs typeface="Times New Roman"/>
              </a:rPr>
              <a:t> </a:t>
            </a:r>
            <a:r>
              <a:rPr sz="2100" spc="85" dirty="0">
                <a:latin typeface="Times New Roman"/>
                <a:cs typeface="Times New Roman"/>
              </a:rPr>
              <a:t>matrice</a:t>
            </a:r>
            <a:r>
              <a:rPr sz="2100" spc="-60" dirty="0">
                <a:latin typeface="Times New Roman"/>
                <a:cs typeface="Times New Roman"/>
              </a:rPr>
              <a:t> </a:t>
            </a:r>
            <a:r>
              <a:rPr sz="2100" spc="90" dirty="0">
                <a:latin typeface="Times New Roman"/>
                <a:cs typeface="Times New Roman"/>
              </a:rPr>
              <a:t>(tableau</a:t>
            </a:r>
            <a:r>
              <a:rPr sz="2100" spc="5" dirty="0">
                <a:latin typeface="Times New Roman"/>
                <a:cs typeface="Times New Roman"/>
              </a:rPr>
              <a:t> </a:t>
            </a:r>
            <a:r>
              <a:rPr sz="2100" spc="75" dirty="0">
                <a:latin typeface="Times New Roman"/>
                <a:cs typeface="Times New Roman"/>
              </a:rPr>
              <a:t>à</a:t>
            </a:r>
            <a:r>
              <a:rPr sz="2100" spc="-60" dirty="0">
                <a:latin typeface="Times New Roman"/>
                <a:cs typeface="Times New Roman"/>
              </a:rPr>
              <a:t> </a:t>
            </a:r>
            <a:r>
              <a:rPr sz="2100" spc="80" dirty="0">
                <a:latin typeface="Times New Roman"/>
                <a:cs typeface="Times New Roman"/>
              </a:rPr>
              <a:t>deux</a:t>
            </a:r>
            <a:r>
              <a:rPr sz="2100" spc="-45" dirty="0">
                <a:latin typeface="Times New Roman"/>
                <a:cs typeface="Times New Roman"/>
              </a:rPr>
              <a:t> </a:t>
            </a:r>
            <a:r>
              <a:rPr sz="2100" spc="80" dirty="0">
                <a:latin typeface="Times New Roman"/>
                <a:cs typeface="Times New Roman"/>
              </a:rPr>
              <a:t>dimensions),</a:t>
            </a:r>
            <a:r>
              <a:rPr sz="2100" spc="-10" dirty="0">
                <a:latin typeface="Times New Roman"/>
                <a:cs typeface="Times New Roman"/>
              </a:rPr>
              <a:t> </a:t>
            </a:r>
            <a:r>
              <a:rPr sz="2100" spc="10" dirty="0">
                <a:latin typeface="Times New Roman"/>
                <a:cs typeface="Times New Roman"/>
              </a:rPr>
              <a:t>il</a:t>
            </a:r>
            <a:r>
              <a:rPr sz="2100" dirty="0">
                <a:latin typeface="Times New Roman"/>
                <a:cs typeface="Times New Roman"/>
              </a:rPr>
              <a:t> </a:t>
            </a:r>
            <a:r>
              <a:rPr sz="2100" spc="40" dirty="0">
                <a:latin typeface="Times New Roman"/>
                <a:cs typeface="Times New Roman"/>
              </a:rPr>
              <a:t>suffit  </a:t>
            </a:r>
            <a:r>
              <a:rPr sz="2100" spc="110" dirty="0">
                <a:latin typeface="Times New Roman"/>
                <a:cs typeface="Times New Roman"/>
              </a:rPr>
              <a:t>de</a:t>
            </a:r>
            <a:r>
              <a:rPr sz="2100" spc="-85" dirty="0">
                <a:latin typeface="Times New Roman"/>
                <a:cs typeface="Times New Roman"/>
              </a:rPr>
              <a:t> </a:t>
            </a:r>
            <a:r>
              <a:rPr sz="2100" spc="40" dirty="0">
                <a:latin typeface="Times New Roman"/>
                <a:cs typeface="Times New Roman"/>
              </a:rPr>
              <a:t>préciser,</a:t>
            </a:r>
            <a:r>
              <a:rPr sz="2100" spc="-55" dirty="0">
                <a:latin typeface="Times New Roman"/>
                <a:cs typeface="Times New Roman"/>
              </a:rPr>
              <a:t> </a:t>
            </a:r>
            <a:r>
              <a:rPr sz="2100" spc="105" dirty="0">
                <a:latin typeface="Times New Roman"/>
                <a:cs typeface="Times New Roman"/>
              </a:rPr>
              <a:t>entre</a:t>
            </a:r>
            <a:r>
              <a:rPr sz="2100" spc="-65" dirty="0">
                <a:latin typeface="Times New Roman"/>
                <a:cs typeface="Times New Roman"/>
              </a:rPr>
              <a:t> </a:t>
            </a:r>
            <a:r>
              <a:rPr sz="2100" spc="70" dirty="0">
                <a:latin typeface="Times New Roman"/>
                <a:cs typeface="Times New Roman"/>
              </a:rPr>
              <a:t>crochets,</a:t>
            </a:r>
            <a:r>
              <a:rPr sz="2100" spc="25"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60" dirty="0">
                <a:latin typeface="Times New Roman"/>
                <a:cs typeface="Times New Roman"/>
              </a:rPr>
              <a:t>indices</a:t>
            </a:r>
            <a:r>
              <a:rPr sz="2100" spc="-95" dirty="0">
                <a:latin typeface="Times New Roman"/>
                <a:cs typeface="Times New Roman"/>
              </a:rPr>
              <a:t> </a:t>
            </a:r>
            <a:r>
              <a:rPr sz="2100" spc="110" dirty="0">
                <a:latin typeface="Times New Roman"/>
                <a:cs typeface="Times New Roman"/>
              </a:rPr>
              <a:t>de</a:t>
            </a:r>
            <a:r>
              <a:rPr sz="2100" spc="-40" dirty="0">
                <a:latin typeface="Times New Roman"/>
                <a:cs typeface="Times New Roman"/>
              </a:rPr>
              <a:t> </a:t>
            </a:r>
            <a:r>
              <a:rPr sz="2100" spc="35" dirty="0">
                <a:latin typeface="Times New Roman"/>
                <a:cs typeface="Times New Roman"/>
              </a:rPr>
              <a:t>la</a:t>
            </a:r>
            <a:r>
              <a:rPr sz="2100" spc="-105" dirty="0">
                <a:latin typeface="Times New Roman"/>
                <a:cs typeface="Times New Roman"/>
              </a:rPr>
              <a:t> </a:t>
            </a:r>
            <a:r>
              <a:rPr sz="2100" spc="55" dirty="0">
                <a:latin typeface="Times New Roman"/>
                <a:cs typeface="Times New Roman"/>
              </a:rPr>
              <a:t>case</a:t>
            </a:r>
            <a:r>
              <a:rPr sz="2100" spc="-105" dirty="0">
                <a:latin typeface="Times New Roman"/>
                <a:cs typeface="Times New Roman"/>
              </a:rPr>
              <a:t> </a:t>
            </a:r>
            <a:r>
              <a:rPr sz="2100" spc="114" dirty="0">
                <a:latin typeface="Times New Roman"/>
                <a:cs typeface="Times New Roman"/>
              </a:rPr>
              <a:t>contenant</a:t>
            </a:r>
            <a:r>
              <a:rPr sz="2100" spc="-95" dirty="0">
                <a:latin typeface="Times New Roman"/>
                <a:cs typeface="Times New Roman"/>
              </a:rPr>
              <a:t> </a:t>
            </a:r>
            <a:r>
              <a:rPr sz="2100" spc="80" dirty="0">
                <a:latin typeface="Times New Roman"/>
                <a:cs typeface="Times New Roman"/>
              </a:rPr>
              <a:t>cet</a:t>
            </a:r>
            <a:r>
              <a:rPr sz="2100" spc="-114" dirty="0">
                <a:latin typeface="Times New Roman"/>
                <a:cs typeface="Times New Roman"/>
              </a:rPr>
              <a:t> </a:t>
            </a:r>
            <a:r>
              <a:rPr sz="2100" spc="95" dirty="0">
                <a:latin typeface="Times New Roman"/>
                <a:cs typeface="Times New Roman"/>
              </a:rPr>
              <a:t>élément.</a:t>
            </a:r>
            <a:endParaRPr sz="2100">
              <a:latin typeface="Times New Roman"/>
              <a:cs typeface="Times New Roman"/>
            </a:endParaRPr>
          </a:p>
          <a:p>
            <a:pPr marL="12700" marR="8255">
              <a:lnSpc>
                <a:spcPct val="150500"/>
              </a:lnSpc>
            </a:pPr>
            <a:r>
              <a:rPr sz="2100" spc="5" dirty="0">
                <a:latin typeface="Times New Roman"/>
                <a:cs typeface="Times New Roman"/>
              </a:rPr>
              <a:t>Les </a:t>
            </a:r>
            <a:r>
              <a:rPr sz="2100" spc="95" dirty="0">
                <a:latin typeface="Times New Roman"/>
                <a:cs typeface="Times New Roman"/>
              </a:rPr>
              <a:t>éléments de </a:t>
            </a:r>
            <a:r>
              <a:rPr sz="2100" spc="35" dirty="0">
                <a:latin typeface="Times New Roman"/>
                <a:cs typeface="Times New Roman"/>
              </a:rPr>
              <a:t>la </a:t>
            </a:r>
            <a:r>
              <a:rPr sz="2100" spc="90" dirty="0">
                <a:latin typeface="Times New Roman"/>
                <a:cs typeface="Times New Roman"/>
              </a:rPr>
              <a:t>matrice peuvent être </a:t>
            </a:r>
            <a:r>
              <a:rPr sz="2100" spc="60" dirty="0">
                <a:latin typeface="Times New Roman"/>
                <a:cs typeface="Times New Roman"/>
              </a:rPr>
              <a:t>utilisés </a:t>
            </a:r>
            <a:r>
              <a:rPr sz="2100" spc="105" dirty="0">
                <a:latin typeface="Times New Roman"/>
                <a:cs typeface="Times New Roman"/>
              </a:rPr>
              <a:t>comme </a:t>
            </a:r>
            <a:r>
              <a:rPr sz="2100" spc="100" dirty="0">
                <a:latin typeface="Times New Roman"/>
                <a:cs typeface="Times New Roman"/>
              </a:rPr>
              <a:t>n'importe </a:t>
            </a:r>
            <a:r>
              <a:rPr sz="2100" spc="65" dirty="0">
                <a:latin typeface="Times New Roman"/>
                <a:cs typeface="Times New Roman"/>
              </a:rPr>
              <a:t>quelle  </a:t>
            </a:r>
            <a:r>
              <a:rPr sz="2100" spc="45" dirty="0">
                <a:latin typeface="Times New Roman"/>
                <a:cs typeface="Times New Roman"/>
              </a:rPr>
              <a:t>variable.</a:t>
            </a:r>
            <a:endParaRPr sz="2100">
              <a:latin typeface="Times New Roman"/>
              <a:cs typeface="Times New Roman"/>
            </a:endParaRPr>
          </a:p>
          <a:p>
            <a:pPr>
              <a:lnSpc>
                <a:spcPct val="100000"/>
              </a:lnSpc>
            </a:pPr>
            <a:endParaRPr sz="2100">
              <a:latin typeface="Times New Roman"/>
              <a:cs typeface="Times New Roman"/>
            </a:endParaRPr>
          </a:p>
          <a:p>
            <a:pPr>
              <a:lnSpc>
                <a:spcPct val="100000"/>
              </a:lnSpc>
              <a:spcBef>
                <a:spcPts val="45"/>
              </a:spcBef>
            </a:pPr>
            <a:endParaRPr sz="2250">
              <a:latin typeface="Times New Roman"/>
              <a:cs typeface="Times New Roman"/>
            </a:endParaRPr>
          </a:p>
          <a:p>
            <a:pPr marL="12700">
              <a:lnSpc>
                <a:spcPct val="100000"/>
              </a:lnSpc>
              <a:spcBef>
                <a:spcPts val="5"/>
              </a:spcBef>
            </a:pPr>
            <a:r>
              <a:rPr sz="2100" b="1" spc="100" dirty="0">
                <a:latin typeface="Times New Roman"/>
                <a:cs typeface="Times New Roman"/>
              </a:rPr>
              <a:t>Exemple</a:t>
            </a:r>
            <a:r>
              <a:rPr sz="2100" b="1" spc="-65" dirty="0">
                <a:latin typeface="Times New Roman"/>
                <a:cs typeface="Times New Roman"/>
              </a:rPr>
              <a:t> </a:t>
            </a:r>
            <a:r>
              <a:rPr sz="2100" b="1" spc="-100" dirty="0">
                <a:latin typeface="Times New Roman"/>
                <a:cs typeface="Times New Roman"/>
              </a:rPr>
              <a:t>:</a:t>
            </a:r>
            <a:endParaRPr sz="2100">
              <a:latin typeface="Times New Roman"/>
              <a:cs typeface="Times New Roman"/>
            </a:endParaRPr>
          </a:p>
          <a:p>
            <a:pPr>
              <a:lnSpc>
                <a:spcPct val="100000"/>
              </a:lnSpc>
            </a:pPr>
            <a:endParaRPr sz="2100">
              <a:latin typeface="Times New Roman"/>
              <a:cs typeface="Times New Roman"/>
            </a:endParaRPr>
          </a:p>
          <a:p>
            <a:pPr marL="12700" marR="10795">
              <a:lnSpc>
                <a:spcPct val="150500"/>
              </a:lnSpc>
              <a:spcBef>
                <a:spcPts val="1365"/>
              </a:spcBef>
            </a:pPr>
            <a:r>
              <a:rPr sz="2100" spc="75" dirty="0">
                <a:latin typeface="Times New Roman"/>
                <a:cs typeface="Times New Roman"/>
              </a:rPr>
              <a:t>L'instruction </a:t>
            </a:r>
            <a:r>
              <a:rPr sz="2100" spc="70" dirty="0">
                <a:latin typeface="Times New Roman"/>
                <a:cs typeface="Times New Roman"/>
              </a:rPr>
              <a:t>suivante </a:t>
            </a:r>
            <a:r>
              <a:rPr sz="2100" spc="30" dirty="0">
                <a:latin typeface="Times New Roman"/>
                <a:cs typeface="Times New Roman"/>
              </a:rPr>
              <a:t>affecte </a:t>
            </a:r>
            <a:r>
              <a:rPr sz="2100" spc="75" dirty="0">
                <a:latin typeface="Times New Roman"/>
                <a:cs typeface="Times New Roman"/>
              </a:rPr>
              <a:t>à </a:t>
            </a:r>
            <a:r>
              <a:rPr sz="2100" spc="35" dirty="0">
                <a:latin typeface="Times New Roman"/>
                <a:cs typeface="Times New Roman"/>
              </a:rPr>
              <a:t>la </a:t>
            </a:r>
            <a:r>
              <a:rPr sz="2100" spc="50" dirty="0">
                <a:latin typeface="Times New Roman"/>
                <a:cs typeface="Times New Roman"/>
              </a:rPr>
              <a:t>variable </a:t>
            </a:r>
            <a:r>
              <a:rPr sz="2100" spc="-140" dirty="0">
                <a:latin typeface="Times New Roman"/>
                <a:cs typeface="Times New Roman"/>
              </a:rPr>
              <a:t>X </a:t>
            </a:r>
            <a:r>
              <a:rPr sz="2100" spc="35" dirty="0">
                <a:latin typeface="Times New Roman"/>
                <a:cs typeface="Times New Roman"/>
              </a:rPr>
              <a:t>la </a:t>
            </a:r>
            <a:r>
              <a:rPr sz="2100" spc="55" dirty="0">
                <a:latin typeface="Times New Roman"/>
                <a:cs typeface="Times New Roman"/>
              </a:rPr>
              <a:t>valeur </a:t>
            </a:r>
            <a:r>
              <a:rPr sz="2100" spc="130" dirty="0">
                <a:latin typeface="Times New Roman"/>
                <a:cs typeface="Times New Roman"/>
              </a:rPr>
              <a:t>du </a:t>
            </a:r>
            <a:r>
              <a:rPr sz="2100" spc="90" dirty="0">
                <a:latin typeface="Times New Roman"/>
                <a:cs typeface="Times New Roman"/>
              </a:rPr>
              <a:t>premier </a:t>
            </a:r>
            <a:r>
              <a:rPr sz="2100" spc="105" dirty="0">
                <a:latin typeface="Times New Roman"/>
                <a:cs typeface="Times New Roman"/>
              </a:rPr>
              <a:t>élément</a:t>
            </a:r>
            <a:r>
              <a:rPr sz="2100" spc="-110" dirty="0">
                <a:latin typeface="Times New Roman"/>
                <a:cs typeface="Times New Roman"/>
              </a:rPr>
              <a:t> </a:t>
            </a:r>
            <a:r>
              <a:rPr sz="2100" spc="130" dirty="0">
                <a:latin typeface="Times New Roman"/>
                <a:cs typeface="Times New Roman"/>
              </a:rPr>
              <a:t>du  </a:t>
            </a:r>
            <a:r>
              <a:rPr sz="2100" spc="90" dirty="0">
                <a:latin typeface="Times New Roman"/>
                <a:cs typeface="Times New Roman"/>
              </a:rPr>
              <a:t>tableau </a:t>
            </a:r>
            <a:r>
              <a:rPr sz="2100" spc="70" dirty="0">
                <a:latin typeface="Times New Roman"/>
                <a:cs typeface="Times New Roman"/>
              </a:rPr>
              <a:t>Note</a:t>
            </a:r>
            <a:r>
              <a:rPr sz="2100" spc="-13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marL="608330">
              <a:lnSpc>
                <a:spcPct val="100000"/>
              </a:lnSpc>
              <a:spcBef>
                <a:spcPts val="1255"/>
              </a:spcBef>
            </a:pPr>
            <a:r>
              <a:rPr sz="2100" spc="-140" dirty="0">
                <a:latin typeface="Times New Roman"/>
                <a:cs typeface="Times New Roman"/>
              </a:rPr>
              <a:t>X </a:t>
            </a:r>
            <a:r>
              <a:rPr sz="2100" dirty="0">
                <a:latin typeface="Times New Roman"/>
                <a:cs typeface="Times New Roman"/>
              </a:rPr>
              <a:t>← </a:t>
            </a:r>
            <a:r>
              <a:rPr sz="2100" spc="-10" dirty="0">
                <a:latin typeface="Times New Roman"/>
                <a:cs typeface="Times New Roman"/>
              </a:rPr>
              <a:t>Note[1,</a:t>
            </a:r>
            <a:r>
              <a:rPr sz="2100" spc="114" dirty="0">
                <a:latin typeface="Times New Roman"/>
                <a:cs typeface="Times New Roman"/>
              </a:rPr>
              <a:t> </a:t>
            </a:r>
            <a:r>
              <a:rPr sz="2100" spc="-180" dirty="0">
                <a:latin typeface="Times New Roman"/>
                <a:cs typeface="Times New Roman"/>
              </a:rPr>
              <a:t>1]</a:t>
            </a:r>
            <a:endParaRPr sz="2100">
              <a:latin typeface="Times New Roman"/>
              <a:cs typeface="Times New Roman"/>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21624" y="811745"/>
            <a:ext cx="4274185" cy="413384"/>
          </a:xfrm>
          <a:prstGeom prst="rect">
            <a:avLst/>
          </a:prstGeom>
        </p:spPr>
        <p:txBody>
          <a:bodyPr vert="horz" wrap="square" lIns="0" tIns="12065" rIns="0" bIns="0" rtlCol="0">
            <a:spAutoFit/>
          </a:bodyPr>
          <a:lstStyle/>
          <a:p>
            <a:pPr marL="12700">
              <a:lnSpc>
                <a:spcPct val="100000"/>
              </a:lnSpc>
              <a:spcBef>
                <a:spcPts val="95"/>
              </a:spcBef>
            </a:pPr>
            <a:r>
              <a:rPr sz="2550" b="1" spc="145" dirty="0">
                <a:latin typeface="Times New Roman"/>
                <a:cs typeface="Times New Roman"/>
              </a:rPr>
              <a:t>Utilisation</a:t>
            </a:r>
            <a:r>
              <a:rPr sz="2550" b="1" spc="-170" dirty="0">
                <a:latin typeface="Times New Roman"/>
                <a:cs typeface="Times New Roman"/>
              </a:rPr>
              <a:t> </a:t>
            </a:r>
            <a:r>
              <a:rPr sz="2550" b="1" spc="40" dirty="0">
                <a:latin typeface="Times New Roman"/>
                <a:cs typeface="Times New Roman"/>
              </a:rPr>
              <a:t>d’un</a:t>
            </a:r>
            <a:r>
              <a:rPr sz="2550" b="1" spc="-120" dirty="0">
                <a:latin typeface="Times New Roman"/>
                <a:cs typeface="Times New Roman"/>
              </a:rPr>
              <a:t> </a:t>
            </a:r>
            <a:r>
              <a:rPr sz="2550" b="1" spc="140" dirty="0">
                <a:latin typeface="Times New Roman"/>
                <a:cs typeface="Times New Roman"/>
              </a:rPr>
              <a:t>tableau</a:t>
            </a:r>
            <a:r>
              <a:rPr sz="2550" b="1" spc="-95" dirty="0">
                <a:latin typeface="Times New Roman"/>
                <a:cs typeface="Times New Roman"/>
              </a:rPr>
              <a:t> </a:t>
            </a:r>
            <a:r>
              <a:rPr sz="2550" b="1" spc="-125" dirty="0">
                <a:latin typeface="Times New Roman"/>
                <a:cs typeface="Times New Roman"/>
              </a:rPr>
              <a:t>:</a:t>
            </a:r>
            <a:r>
              <a:rPr sz="2550" b="1" spc="-60" dirty="0">
                <a:latin typeface="Times New Roman"/>
                <a:cs typeface="Times New Roman"/>
              </a:rPr>
              <a:t> </a:t>
            </a:r>
            <a:r>
              <a:rPr sz="2550" b="1" spc="55" dirty="0">
                <a:latin typeface="Times New Roman"/>
                <a:cs typeface="Times New Roman"/>
              </a:rPr>
              <a:t>2D</a:t>
            </a:r>
            <a:endParaRPr sz="2550">
              <a:latin typeface="Times New Roman"/>
              <a:cs typeface="Times New Roman"/>
            </a:endParaRPr>
          </a:p>
        </p:txBody>
      </p:sp>
      <p:sp>
        <p:nvSpPr>
          <p:cNvPr id="3" name="object 3"/>
          <p:cNvSpPr txBox="1"/>
          <p:nvPr/>
        </p:nvSpPr>
        <p:spPr>
          <a:xfrm>
            <a:off x="200607" y="1521993"/>
            <a:ext cx="5097780" cy="5349093"/>
          </a:xfrm>
          <a:prstGeom prst="rect">
            <a:avLst/>
          </a:prstGeom>
        </p:spPr>
        <p:txBody>
          <a:bodyPr vert="horz" wrap="square" lIns="0" tIns="10795" rIns="0" bIns="0" rtlCol="0">
            <a:spAutoFit/>
          </a:bodyPr>
          <a:lstStyle/>
          <a:p>
            <a:pPr marL="12700" marR="194945" indent="868680">
              <a:lnSpc>
                <a:spcPct val="100499"/>
              </a:lnSpc>
              <a:spcBef>
                <a:spcPts val="85"/>
              </a:spcBef>
            </a:pPr>
            <a:r>
              <a:rPr sz="2100" b="1" u="sng" spc="-1290" dirty="0">
                <a:uFill>
                  <a:solidFill>
                    <a:srgbClr val="000000"/>
                  </a:solidFill>
                </a:uFill>
                <a:latin typeface="Times New Roman"/>
                <a:cs typeface="Times New Roman"/>
              </a:rPr>
              <a:t>P</a:t>
            </a:r>
            <a:r>
              <a:rPr sz="2100" b="1" u="sng" spc="775" dirty="0">
                <a:latin typeface="Times New Roman"/>
                <a:cs typeface="Times New Roman"/>
              </a:rPr>
              <a:t> </a:t>
            </a:r>
            <a:r>
              <a:rPr sz="2100" b="1" u="sng" spc="75" dirty="0">
                <a:uFill>
                  <a:solidFill>
                    <a:srgbClr val="000000"/>
                  </a:solidFill>
                </a:uFill>
                <a:latin typeface="Times New Roman"/>
                <a:cs typeface="Times New Roman"/>
              </a:rPr>
              <a:t>arcours</a:t>
            </a:r>
            <a:r>
              <a:rPr sz="2100" b="1" u="sng" spc="-105" dirty="0">
                <a:uFill>
                  <a:solidFill>
                    <a:srgbClr val="000000"/>
                  </a:solidFill>
                </a:uFill>
                <a:latin typeface="Times New Roman"/>
                <a:cs typeface="Times New Roman"/>
              </a:rPr>
              <a:t> </a:t>
            </a:r>
            <a:r>
              <a:rPr sz="2100" b="1" u="sng" spc="140" dirty="0">
                <a:uFill>
                  <a:solidFill>
                    <a:srgbClr val="000000"/>
                  </a:solidFill>
                </a:uFill>
                <a:latin typeface="Times New Roman"/>
                <a:cs typeface="Times New Roman"/>
              </a:rPr>
              <a:t>complet</a:t>
            </a:r>
            <a:r>
              <a:rPr sz="2100" b="1" u="sng" spc="-135" dirty="0">
                <a:uFill>
                  <a:solidFill>
                    <a:srgbClr val="000000"/>
                  </a:solidFill>
                </a:uFill>
                <a:latin typeface="Times New Roman"/>
                <a:cs typeface="Times New Roman"/>
              </a:rPr>
              <a:t> </a:t>
            </a:r>
            <a:r>
              <a:rPr sz="2100" b="1" u="sng" spc="75" dirty="0">
                <a:uFill>
                  <a:solidFill>
                    <a:srgbClr val="000000"/>
                  </a:solidFill>
                </a:uFill>
                <a:latin typeface="Times New Roman"/>
                <a:cs typeface="Times New Roman"/>
              </a:rPr>
              <a:t>d'un</a:t>
            </a:r>
            <a:r>
              <a:rPr sz="2100" b="1" u="sng" spc="-90" dirty="0">
                <a:uFill>
                  <a:solidFill>
                    <a:srgbClr val="000000"/>
                  </a:solidFill>
                </a:uFill>
                <a:latin typeface="Times New Roman"/>
                <a:cs typeface="Times New Roman"/>
              </a:rPr>
              <a:t> </a:t>
            </a:r>
            <a:r>
              <a:rPr sz="2100" b="1" u="sng" spc="114" dirty="0">
                <a:uFill>
                  <a:solidFill>
                    <a:srgbClr val="000000"/>
                  </a:solidFill>
                </a:uFill>
                <a:latin typeface="Times New Roman"/>
                <a:cs typeface="Times New Roman"/>
              </a:rPr>
              <a:t>tableau</a:t>
            </a:r>
            <a:r>
              <a:rPr sz="2100" b="1" u="sng" spc="-105" dirty="0">
                <a:uFill>
                  <a:solidFill>
                    <a:srgbClr val="000000"/>
                  </a:solidFill>
                </a:uFill>
                <a:latin typeface="Times New Roman"/>
                <a:cs typeface="Times New Roman"/>
              </a:rPr>
              <a:t> </a:t>
            </a:r>
            <a:r>
              <a:rPr sz="2100" b="1" u="sng" spc="70" dirty="0">
                <a:uFill>
                  <a:solidFill>
                    <a:srgbClr val="000000"/>
                  </a:solidFill>
                </a:uFill>
                <a:latin typeface="Times New Roman"/>
                <a:cs typeface="Times New Roman"/>
              </a:rPr>
              <a:t>à </a:t>
            </a:r>
            <a:r>
              <a:rPr sz="2100" b="1" u="sng" spc="70" dirty="0">
                <a:latin typeface="Times New Roman"/>
                <a:cs typeface="Times New Roman"/>
              </a:rPr>
              <a:t> </a:t>
            </a:r>
            <a:r>
              <a:rPr sz="2100" b="1" u="sng" spc="50" dirty="0">
                <a:latin typeface="Times New Roman"/>
                <a:cs typeface="Times New Roman"/>
              </a:rPr>
              <a:t> </a:t>
            </a:r>
            <a:r>
              <a:rPr sz="2100" b="1" u="sng" spc="-1175" dirty="0">
                <a:uFill>
                  <a:solidFill>
                    <a:srgbClr val="000000"/>
                  </a:solidFill>
                </a:uFill>
                <a:latin typeface="Times New Roman"/>
                <a:cs typeface="Times New Roman"/>
              </a:rPr>
              <a:t>d</a:t>
            </a:r>
            <a:r>
              <a:rPr sz="2100" b="1" u="sng" spc="770" dirty="0">
                <a:latin typeface="Times New Roman"/>
                <a:cs typeface="Times New Roman"/>
              </a:rPr>
              <a:t> </a:t>
            </a:r>
            <a:r>
              <a:rPr sz="2100" b="1" u="sng" spc="140" dirty="0">
                <a:uFill>
                  <a:solidFill>
                    <a:srgbClr val="000000"/>
                  </a:solidFill>
                </a:uFill>
                <a:latin typeface="Times New Roman"/>
                <a:cs typeface="Times New Roman"/>
              </a:rPr>
              <a:t>eux </a:t>
            </a:r>
            <a:r>
              <a:rPr sz="2100" b="1" u="sng" spc="160" dirty="0">
                <a:uFill>
                  <a:solidFill>
                    <a:srgbClr val="000000"/>
                  </a:solidFill>
                </a:uFill>
                <a:latin typeface="Times New Roman"/>
                <a:cs typeface="Times New Roman"/>
              </a:rPr>
              <a:t>dimensions</a:t>
            </a:r>
            <a:r>
              <a:rPr sz="2100" b="1" u="sng" spc="-315" dirty="0">
                <a:uFill>
                  <a:solidFill>
                    <a:srgbClr val="000000"/>
                  </a:solidFill>
                </a:uFill>
                <a:latin typeface="Times New Roman"/>
                <a:cs typeface="Times New Roman"/>
              </a:rPr>
              <a:t> </a:t>
            </a:r>
            <a:r>
              <a:rPr sz="2100" b="1" u="sng" spc="-95" dirty="0">
                <a:uFill>
                  <a:solidFill>
                    <a:srgbClr val="000000"/>
                  </a:solidFill>
                </a:uFill>
                <a:latin typeface="Times New Roman"/>
                <a:cs typeface="Times New Roman"/>
              </a:rPr>
              <a:t>:</a:t>
            </a:r>
            <a:endParaRPr sz="2100" u="sng" dirty="0">
              <a:latin typeface="Times New Roman"/>
              <a:cs typeface="Times New Roman"/>
            </a:endParaRPr>
          </a:p>
          <a:p>
            <a:pPr>
              <a:lnSpc>
                <a:spcPct val="100000"/>
              </a:lnSpc>
              <a:spcBef>
                <a:spcPts val="40"/>
              </a:spcBef>
            </a:pPr>
            <a:endParaRPr sz="2150" dirty="0">
              <a:latin typeface="Times New Roman"/>
              <a:cs typeface="Times New Roman"/>
            </a:endParaRPr>
          </a:p>
          <a:p>
            <a:pPr marL="12700" marR="5080" algn="just">
              <a:lnSpc>
                <a:spcPct val="100899"/>
              </a:lnSpc>
              <a:spcBef>
                <a:spcPts val="5"/>
              </a:spcBef>
            </a:pPr>
            <a:r>
              <a:rPr sz="2000" spc="85" dirty="0">
                <a:latin typeface="Times New Roman"/>
                <a:cs typeface="Times New Roman"/>
              </a:rPr>
              <a:t>Pour</a:t>
            </a:r>
            <a:r>
              <a:rPr sz="2000" spc="-45" dirty="0">
                <a:latin typeface="Times New Roman"/>
                <a:cs typeface="Times New Roman"/>
              </a:rPr>
              <a:t> </a:t>
            </a:r>
            <a:r>
              <a:rPr sz="2000" spc="80" dirty="0">
                <a:latin typeface="Times New Roman"/>
                <a:cs typeface="Times New Roman"/>
              </a:rPr>
              <a:t>parcourir</a:t>
            </a:r>
            <a:r>
              <a:rPr sz="2000" spc="-40" dirty="0">
                <a:latin typeface="Times New Roman"/>
                <a:cs typeface="Times New Roman"/>
              </a:rPr>
              <a:t> </a:t>
            </a:r>
            <a:r>
              <a:rPr sz="2000" spc="135" dirty="0">
                <a:latin typeface="Times New Roman"/>
                <a:cs typeface="Times New Roman"/>
              </a:rPr>
              <a:t>une</a:t>
            </a:r>
            <a:r>
              <a:rPr sz="2000" spc="-15" dirty="0">
                <a:latin typeface="Times New Roman"/>
                <a:cs typeface="Times New Roman"/>
              </a:rPr>
              <a:t> </a:t>
            </a:r>
            <a:r>
              <a:rPr sz="2000" spc="85" dirty="0">
                <a:latin typeface="Times New Roman"/>
                <a:cs typeface="Times New Roman"/>
              </a:rPr>
              <a:t>matrice</a:t>
            </a:r>
            <a:r>
              <a:rPr sz="2000" spc="-10" dirty="0">
                <a:latin typeface="Times New Roman"/>
                <a:cs typeface="Times New Roman"/>
              </a:rPr>
              <a:t> </a:t>
            </a:r>
            <a:r>
              <a:rPr sz="2000" spc="105" dirty="0">
                <a:latin typeface="Times New Roman"/>
                <a:cs typeface="Times New Roman"/>
              </a:rPr>
              <a:t>nous</a:t>
            </a:r>
            <a:r>
              <a:rPr sz="2000" spc="-5" dirty="0">
                <a:latin typeface="Times New Roman"/>
                <a:cs typeface="Times New Roman"/>
              </a:rPr>
              <a:t> </a:t>
            </a:r>
            <a:r>
              <a:rPr sz="2000" spc="45" dirty="0">
                <a:latin typeface="Times New Roman"/>
                <a:cs typeface="Times New Roman"/>
              </a:rPr>
              <a:t>avons</a:t>
            </a:r>
            <a:r>
              <a:rPr sz="2000" spc="15" dirty="0">
                <a:latin typeface="Times New Roman"/>
                <a:cs typeface="Times New Roman"/>
              </a:rPr>
              <a:t> </a:t>
            </a:r>
            <a:r>
              <a:rPr sz="2000" spc="75" dirty="0">
                <a:latin typeface="Times New Roman"/>
                <a:cs typeface="Times New Roman"/>
              </a:rPr>
              <a:t>besoin  </a:t>
            </a:r>
            <a:r>
              <a:rPr sz="2000" spc="110" dirty="0">
                <a:latin typeface="Times New Roman"/>
                <a:cs typeface="Times New Roman"/>
              </a:rPr>
              <a:t>de </a:t>
            </a:r>
            <a:r>
              <a:rPr sz="2000" spc="80" dirty="0">
                <a:solidFill>
                  <a:srgbClr val="FF0000"/>
                </a:solidFill>
                <a:latin typeface="Times New Roman"/>
                <a:cs typeface="Times New Roman"/>
              </a:rPr>
              <a:t>deux </a:t>
            </a:r>
            <a:r>
              <a:rPr sz="2000" spc="60" dirty="0">
                <a:solidFill>
                  <a:srgbClr val="FF0000"/>
                </a:solidFill>
                <a:latin typeface="Times New Roman"/>
                <a:cs typeface="Times New Roman"/>
              </a:rPr>
              <a:t>boucles</a:t>
            </a:r>
            <a:r>
              <a:rPr sz="2000" spc="60" dirty="0">
                <a:latin typeface="Times New Roman"/>
                <a:cs typeface="Times New Roman"/>
              </a:rPr>
              <a:t>, </a:t>
            </a:r>
            <a:r>
              <a:rPr sz="2000" spc="85" dirty="0">
                <a:latin typeface="Times New Roman"/>
                <a:cs typeface="Times New Roman"/>
              </a:rPr>
              <a:t>l'une </a:t>
            </a:r>
            <a:r>
              <a:rPr sz="2000" spc="110" dirty="0">
                <a:latin typeface="Times New Roman"/>
                <a:cs typeface="Times New Roman"/>
              </a:rPr>
              <a:t>au </a:t>
            </a:r>
            <a:r>
              <a:rPr sz="2000" spc="70" dirty="0">
                <a:latin typeface="Times New Roman"/>
                <a:cs typeface="Times New Roman"/>
              </a:rPr>
              <a:t>sein </a:t>
            </a:r>
            <a:r>
              <a:rPr sz="2000" spc="100" dirty="0">
                <a:latin typeface="Times New Roman"/>
                <a:cs typeface="Times New Roman"/>
              </a:rPr>
              <a:t>de </a:t>
            </a:r>
            <a:r>
              <a:rPr sz="2000" spc="70" dirty="0">
                <a:latin typeface="Times New Roman"/>
                <a:cs typeface="Times New Roman"/>
              </a:rPr>
              <a:t>l'autre, </a:t>
            </a:r>
            <a:r>
              <a:rPr sz="2000" spc="65" dirty="0">
                <a:latin typeface="Times New Roman"/>
                <a:cs typeface="Times New Roman"/>
              </a:rPr>
              <a:t>c'est  </a:t>
            </a:r>
            <a:r>
              <a:rPr sz="2000" spc="45" dirty="0">
                <a:latin typeface="Times New Roman"/>
                <a:cs typeface="Times New Roman"/>
              </a:rPr>
              <a:t>ce </a:t>
            </a:r>
            <a:r>
              <a:rPr sz="2000" spc="110" dirty="0">
                <a:latin typeface="Times New Roman"/>
                <a:cs typeface="Times New Roman"/>
              </a:rPr>
              <a:t>qu'on </a:t>
            </a:r>
            <a:r>
              <a:rPr sz="2000" spc="70" dirty="0">
                <a:latin typeface="Times New Roman"/>
                <a:cs typeface="Times New Roman"/>
              </a:rPr>
              <a:t>appelle </a:t>
            </a:r>
            <a:r>
              <a:rPr sz="2000" spc="40" dirty="0">
                <a:latin typeface="Times New Roman"/>
                <a:cs typeface="Times New Roman"/>
              </a:rPr>
              <a:t>les </a:t>
            </a:r>
            <a:r>
              <a:rPr sz="2000" spc="75" dirty="0">
                <a:latin typeface="Times New Roman"/>
                <a:cs typeface="Times New Roman"/>
              </a:rPr>
              <a:t>boucles </a:t>
            </a:r>
            <a:r>
              <a:rPr sz="2000" spc="80" dirty="0">
                <a:latin typeface="Times New Roman"/>
                <a:cs typeface="Times New Roman"/>
              </a:rPr>
              <a:t>imbriquées. </a:t>
            </a:r>
            <a:r>
              <a:rPr sz="2000" spc="-10" dirty="0">
                <a:latin typeface="Times New Roman"/>
                <a:cs typeface="Times New Roman"/>
              </a:rPr>
              <a:t>La  </a:t>
            </a:r>
            <a:r>
              <a:rPr sz="2000" spc="85" dirty="0">
                <a:latin typeface="Times New Roman"/>
                <a:cs typeface="Times New Roman"/>
              </a:rPr>
              <a:t>première </a:t>
            </a:r>
            <a:r>
              <a:rPr sz="2000" spc="80" dirty="0">
                <a:latin typeface="Times New Roman"/>
                <a:cs typeface="Times New Roman"/>
              </a:rPr>
              <a:t>boucle </a:t>
            </a:r>
            <a:r>
              <a:rPr sz="2000" spc="100" dirty="0">
                <a:latin typeface="Times New Roman"/>
                <a:cs typeface="Times New Roman"/>
              </a:rPr>
              <a:t>par </a:t>
            </a:r>
            <a:r>
              <a:rPr sz="2000" spc="60" dirty="0">
                <a:latin typeface="Times New Roman"/>
                <a:cs typeface="Times New Roman"/>
              </a:rPr>
              <a:t>exemple </a:t>
            </a:r>
            <a:r>
              <a:rPr sz="2000" spc="85" dirty="0">
                <a:latin typeface="Times New Roman"/>
                <a:cs typeface="Times New Roman"/>
              </a:rPr>
              <a:t>est conçue</a:t>
            </a:r>
            <a:r>
              <a:rPr sz="2000" spc="-85" dirty="0">
                <a:latin typeface="Times New Roman"/>
                <a:cs typeface="Times New Roman"/>
              </a:rPr>
              <a:t> </a:t>
            </a:r>
            <a:r>
              <a:rPr sz="2000" spc="114" dirty="0">
                <a:latin typeface="Times New Roman"/>
                <a:cs typeface="Times New Roman"/>
              </a:rPr>
              <a:t>pour  </a:t>
            </a:r>
            <a:r>
              <a:rPr sz="2000" spc="80" dirty="0">
                <a:latin typeface="Times New Roman"/>
                <a:cs typeface="Times New Roman"/>
              </a:rPr>
              <a:t>parcourir</a:t>
            </a:r>
            <a:r>
              <a:rPr sz="2000" spc="-65" dirty="0">
                <a:latin typeface="Times New Roman"/>
                <a:cs typeface="Times New Roman"/>
              </a:rPr>
              <a:t> </a:t>
            </a:r>
            <a:r>
              <a:rPr sz="2000" spc="40" dirty="0">
                <a:latin typeface="Times New Roman"/>
                <a:cs typeface="Times New Roman"/>
              </a:rPr>
              <a:t>les</a:t>
            </a:r>
            <a:r>
              <a:rPr sz="2000" spc="-5" dirty="0">
                <a:latin typeface="Times New Roman"/>
                <a:cs typeface="Times New Roman"/>
              </a:rPr>
              <a:t> </a:t>
            </a:r>
            <a:r>
              <a:rPr sz="2000" spc="50" dirty="0">
                <a:latin typeface="Times New Roman"/>
                <a:cs typeface="Times New Roman"/>
              </a:rPr>
              <a:t>lignes</a:t>
            </a:r>
            <a:r>
              <a:rPr sz="2000" spc="-10" dirty="0">
                <a:latin typeface="Times New Roman"/>
                <a:cs typeface="Times New Roman"/>
              </a:rPr>
              <a:t> </a:t>
            </a:r>
            <a:r>
              <a:rPr sz="2000" spc="90" dirty="0">
                <a:latin typeface="Times New Roman"/>
                <a:cs typeface="Times New Roman"/>
              </a:rPr>
              <a:t>tandis</a:t>
            </a:r>
            <a:r>
              <a:rPr sz="2000" spc="-5" dirty="0">
                <a:latin typeface="Times New Roman"/>
                <a:cs typeface="Times New Roman"/>
              </a:rPr>
              <a:t> </a:t>
            </a:r>
            <a:r>
              <a:rPr sz="2000" spc="100" dirty="0">
                <a:latin typeface="Times New Roman"/>
                <a:cs typeface="Times New Roman"/>
              </a:rPr>
              <a:t>que</a:t>
            </a:r>
            <a:r>
              <a:rPr sz="2000" spc="-30" dirty="0">
                <a:latin typeface="Times New Roman"/>
                <a:cs typeface="Times New Roman"/>
              </a:rPr>
              <a:t> </a:t>
            </a:r>
            <a:r>
              <a:rPr sz="2000" spc="40" dirty="0">
                <a:latin typeface="Times New Roman"/>
                <a:cs typeface="Times New Roman"/>
              </a:rPr>
              <a:t>la</a:t>
            </a:r>
            <a:r>
              <a:rPr sz="2000" spc="-20" dirty="0">
                <a:latin typeface="Times New Roman"/>
                <a:cs typeface="Times New Roman"/>
              </a:rPr>
              <a:t> </a:t>
            </a:r>
            <a:r>
              <a:rPr sz="2000" spc="80" dirty="0">
                <a:latin typeface="Times New Roman"/>
                <a:cs typeface="Times New Roman"/>
              </a:rPr>
              <a:t>deuxième</a:t>
            </a:r>
            <a:r>
              <a:rPr sz="2000" spc="-30" dirty="0">
                <a:latin typeface="Times New Roman"/>
                <a:cs typeface="Times New Roman"/>
              </a:rPr>
              <a:t> </a:t>
            </a:r>
            <a:r>
              <a:rPr sz="2000" spc="85" dirty="0">
                <a:latin typeface="Times New Roman"/>
                <a:cs typeface="Times New Roman"/>
              </a:rPr>
              <a:t>est  </a:t>
            </a:r>
            <a:r>
              <a:rPr sz="2000" spc="60" dirty="0">
                <a:latin typeface="Times New Roman"/>
                <a:cs typeface="Times New Roman"/>
              </a:rPr>
              <a:t>utilisée</a:t>
            </a:r>
            <a:r>
              <a:rPr sz="2000" spc="-40" dirty="0">
                <a:latin typeface="Times New Roman"/>
                <a:cs typeface="Times New Roman"/>
              </a:rPr>
              <a:t> </a:t>
            </a:r>
            <a:r>
              <a:rPr sz="2000" spc="114" dirty="0">
                <a:latin typeface="Times New Roman"/>
                <a:cs typeface="Times New Roman"/>
              </a:rPr>
              <a:t>pour</a:t>
            </a:r>
            <a:r>
              <a:rPr sz="2000" spc="-65" dirty="0">
                <a:latin typeface="Times New Roman"/>
                <a:cs typeface="Times New Roman"/>
              </a:rPr>
              <a:t> </a:t>
            </a:r>
            <a:r>
              <a:rPr sz="2000" spc="80" dirty="0">
                <a:latin typeface="Times New Roman"/>
                <a:cs typeface="Times New Roman"/>
              </a:rPr>
              <a:t>parcourir</a:t>
            </a:r>
            <a:r>
              <a:rPr sz="2000" spc="-70" dirty="0">
                <a:latin typeface="Times New Roman"/>
                <a:cs typeface="Times New Roman"/>
              </a:rPr>
              <a:t> </a:t>
            </a:r>
            <a:r>
              <a:rPr sz="2000" spc="40" dirty="0">
                <a:latin typeface="Times New Roman"/>
                <a:cs typeface="Times New Roman"/>
              </a:rPr>
              <a:t>les</a:t>
            </a:r>
            <a:r>
              <a:rPr sz="2000" spc="-30" dirty="0">
                <a:latin typeface="Times New Roman"/>
                <a:cs typeface="Times New Roman"/>
              </a:rPr>
              <a:t> </a:t>
            </a:r>
            <a:r>
              <a:rPr sz="2000" spc="95" dirty="0">
                <a:latin typeface="Times New Roman"/>
                <a:cs typeface="Times New Roman"/>
              </a:rPr>
              <a:t>éléments</a:t>
            </a:r>
            <a:r>
              <a:rPr sz="2000" spc="-35" dirty="0">
                <a:latin typeface="Times New Roman"/>
                <a:cs typeface="Times New Roman"/>
              </a:rPr>
              <a:t> </a:t>
            </a:r>
            <a:r>
              <a:rPr sz="2000" spc="110" dirty="0">
                <a:latin typeface="Times New Roman"/>
                <a:cs typeface="Times New Roman"/>
              </a:rPr>
              <a:t>de</a:t>
            </a:r>
            <a:r>
              <a:rPr sz="2000" spc="-55" dirty="0">
                <a:latin typeface="Times New Roman"/>
                <a:cs typeface="Times New Roman"/>
              </a:rPr>
              <a:t> </a:t>
            </a:r>
            <a:r>
              <a:rPr sz="2000" spc="40" dirty="0">
                <a:latin typeface="Times New Roman"/>
                <a:cs typeface="Times New Roman"/>
              </a:rPr>
              <a:t>la</a:t>
            </a:r>
            <a:r>
              <a:rPr sz="2000" spc="-40" dirty="0">
                <a:latin typeface="Times New Roman"/>
                <a:cs typeface="Times New Roman"/>
              </a:rPr>
              <a:t> </a:t>
            </a:r>
            <a:r>
              <a:rPr sz="2000" spc="60" dirty="0">
                <a:latin typeface="Times New Roman"/>
                <a:cs typeface="Times New Roman"/>
              </a:rPr>
              <a:t>ligne  </a:t>
            </a:r>
            <a:r>
              <a:rPr sz="2000" spc="65" dirty="0">
                <a:latin typeface="Times New Roman"/>
                <a:cs typeface="Times New Roman"/>
              </a:rPr>
              <a:t>précisée </a:t>
            </a:r>
            <a:r>
              <a:rPr sz="2000" spc="100" dirty="0">
                <a:latin typeface="Times New Roman"/>
                <a:cs typeface="Times New Roman"/>
              </a:rPr>
              <a:t>par </a:t>
            </a:r>
            <a:r>
              <a:rPr sz="2000" spc="50" dirty="0">
                <a:latin typeface="Times New Roman"/>
                <a:cs typeface="Times New Roman"/>
              </a:rPr>
              <a:t>la </a:t>
            </a:r>
            <a:r>
              <a:rPr sz="2000" spc="80" dirty="0">
                <a:latin typeface="Times New Roman"/>
                <a:cs typeface="Times New Roman"/>
              </a:rPr>
              <a:t>boucle </a:t>
            </a:r>
            <a:r>
              <a:rPr sz="2000" spc="75" dirty="0">
                <a:latin typeface="Times New Roman"/>
                <a:cs typeface="Times New Roman"/>
              </a:rPr>
              <a:t>principale </a:t>
            </a:r>
            <a:r>
              <a:rPr sz="2000" spc="50" dirty="0">
                <a:latin typeface="Times New Roman"/>
                <a:cs typeface="Times New Roman"/>
              </a:rPr>
              <a:t>(la </a:t>
            </a:r>
            <a:r>
              <a:rPr sz="2000" spc="85" dirty="0">
                <a:latin typeface="Times New Roman"/>
                <a:cs typeface="Times New Roman"/>
              </a:rPr>
              <a:t>première  </a:t>
            </a:r>
            <a:r>
              <a:rPr sz="2000" spc="70" dirty="0">
                <a:latin typeface="Times New Roman"/>
                <a:cs typeface="Times New Roman"/>
              </a:rPr>
              <a:t>boucle).</a:t>
            </a:r>
            <a:endParaRPr sz="2000" dirty="0">
              <a:latin typeface="Times New Roman"/>
              <a:cs typeface="Times New Roman"/>
            </a:endParaRPr>
          </a:p>
          <a:p>
            <a:pPr>
              <a:lnSpc>
                <a:spcPct val="100000"/>
              </a:lnSpc>
              <a:spcBef>
                <a:spcPts val="20"/>
              </a:spcBef>
            </a:pPr>
            <a:endParaRPr sz="2100" dirty="0">
              <a:latin typeface="Times New Roman"/>
              <a:cs typeface="Times New Roman"/>
            </a:endParaRPr>
          </a:p>
          <a:p>
            <a:pPr marL="12700" algn="just">
              <a:lnSpc>
                <a:spcPct val="100000"/>
              </a:lnSpc>
            </a:pPr>
            <a:r>
              <a:rPr sz="2000" b="1" spc="60" dirty="0">
                <a:latin typeface="Times New Roman"/>
                <a:cs typeface="Times New Roman"/>
              </a:rPr>
              <a:t>Exercice</a:t>
            </a:r>
            <a:r>
              <a:rPr sz="2000" b="1" spc="-80" dirty="0">
                <a:latin typeface="Times New Roman"/>
                <a:cs typeface="Times New Roman"/>
              </a:rPr>
              <a:t> </a:t>
            </a:r>
            <a:r>
              <a:rPr sz="2000" b="1" spc="-90" dirty="0">
                <a:latin typeface="Times New Roman"/>
                <a:cs typeface="Times New Roman"/>
              </a:rPr>
              <a:t>:</a:t>
            </a:r>
            <a:endParaRPr sz="2000" dirty="0">
              <a:latin typeface="Times New Roman"/>
              <a:cs typeface="Times New Roman"/>
            </a:endParaRPr>
          </a:p>
          <a:p>
            <a:pPr>
              <a:lnSpc>
                <a:spcPct val="100000"/>
              </a:lnSpc>
              <a:spcBef>
                <a:spcPts val="50"/>
              </a:spcBef>
            </a:pPr>
            <a:endParaRPr sz="2050" dirty="0">
              <a:latin typeface="Times New Roman"/>
              <a:cs typeface="Times New Roman"/>
            </a:endParaRPr>
          </a:p>
          <a:p>
            <a:pPr marL="12700" marR="8255" algn="just">
              <a:lnSpc>
                <a:spcPct val="101000"/>
              </a:lnSpc>
              <a:spcBef>
                <a:spcPts val="5"/>
              </a:spcBef>
            </a:pPr>
            <a:r>
              <a:rPr sz="2000" spc="40" dirty="0">
                <a:latin typeface="Times New Roman"/>
                <a:cs typeface="Times New Roman"/>
              </a:rPr>
              <a:t>Écrire </a:t>
            </a:r>
            <a:r>
              <a:rPr sz="2000" spc="160" dirty="0">
                <a:latin typeface="Times New Roman"/>
                <a:cs typeface="Times New Roman"/>
              </a:rPr>
              <a:t>un </a:t>
            </a:r>
            <a:r>
              <a:rPr sz="2000" spc="80" dirty="0">
                <a:latin typeface="Times New Roman"/>
                <a:cs typeface="Times New Roman"/>
              </a:rPr>
              <a:t>algorithme </a:t>
            </a:r>
            <a:r>
              <a:rPr sz="2000" spc="125" dirty="0">
                <a:latin typeface="Times New Roman"/>
                <a:cs typeface="Times New Roman"/>
              </a:rPr>
              <a:t>permettant </a:t>
            </a:r>
            <a:r>
              <a:rPr sz="2000" spc="40" dirty="0">
                <a:latin typeface="Times New Roman"/>
                <a:cs typeface="Times New Roman"/>
              </a:rPr>
              <a:t>la </a:t>
            </a:r>
            <a:r>
              <a:rPr sz="2000" spc="35" dirty="0">
                <a:latin typeface="Times New Roman"/>
                <a:cs typeface="Times New Roman"/>
              </a:rPr>
              <a:t>saisie </a:t>
            </a:r>
            <a:r>
              <a:rPr sz="2000" spc="80" dirty="0">
                <a:latin typeface="Times New Roman"/>
                <a:cs typeface="Times New Roman"/>
              </a:rPr>
              <a:t>des  </a:t>
            </a:r>
            <a:r>
              <a:rPr sz="2000" spc="95" dirty="0">
                <a:latin typeface="Times New Roman"/>
                <a:cs typeface="Times New Roman"/>
              </a:rPr>
              <a:t>notes </a:t>
            </a:r>
            <a:r>
              <a:rPr sz="2000" spc="114" dirty="0">
                <a:latin typeface="Times New Roman"/>
                <a:cs typeface="Times New Roman"/>
              </a:rPr>
              <a:t>d'une </a:t>
            </a:r>
            <a:r>
              <a:rPr sz="2000" spc="40" dirty="0">
                <a:latin typeface="Times New Roman"/>
                <a:cs typeface="Times New Roman"/>
              </a:rPr>
              <a:t>classe </a:t>
            </a:r>
            <a:r>
              <a:rPr sz="2000" spc="100" dirty="0">
                <a:latin typeface="Times New Roman"/>
                <a:cs typeface="Times New Roman"/>
              </a:rPr>
              <a:t>de </a:t>
            </a:r>
            <a:r>
              <a:rPr sz="2000" spc="5" dirty="0">
                <a:latin typeface="Times New Roman"/>
                <a:cs typeface="Times New Roman"/>
              </a:rPr>
              <a:t>30 </a:t>
            </a:r>
            <a:r>
              <a:rPr sz="2000" spc="105" dirty="0">
                <a:latin typeface="Times New Roman"/>
                <a:cs typeface="Times New Roman"/>
              </a:rPr>
              <a:t>étudiants </a:t>
            </a:r>
            <a:r>
              <a:rPr sz="2000" spc="114" dirty="0">
                <a:latin typeface="Times New Roman"/>
                <a:cs typeface="Times New Roman"/>
              </a:rPr>
              <a:t>en </a:t>
            </a:r>
            <a:r>
              <a:rPr sz="2000" spc="-45" dirty="0">
                <a:latin typeface="Times New Roman"/>
                <a:cs typeface="Times New Roman"/>
              </a:rPr>
              <a:t>5  </a:t>
            </a:r>
            <a:r>
              <a:rPr sz="2000" spc="75" dirty="0">
                <a:latin typeface="Times New Roman"/>
                <a:cs typeface="Times New Roman"/>
              </a:rPr>
              <a:t>matières.</a:t>
            </a:r>
            <a:endParaRPr sz="2000" dirty="0">
              <a:latin typeface="Times New Roman"/>
              <a:cs typeface="Times New Roman"/>
            </a:endParaRPr>
          </a:p>
        </p:txBody>
      </p:sp>
      <p:sp>
        <p:nvSpPr>
          <p:cNvPr id="4" name="object 4"/>
          <p:cNvSpPr txBox="1"/>
          <p:nvPr/>
        </p:nvSpPr>
        <p:spPr>
          <a:xfrm>
            <a:off x="5715998" y="1581369"/>
            <a:ext cx="4930775" cy="4942840"/>
          </a:xfrm>
          <a:prstGeom prst="rect">
            <a:avLst/>
          </a:prstGeom>
        </p:spPr>
        <p:txBody>
          <a:bodyPr vert="horz" wrap="square" lIns="0" tIns="14604" rIns="0" bIns="0" rtlCol="0">
            <a:spAutoFit/>
          </a:bodyPr>
          <a:lstStyle/>
          <a:p>
            <a:pPr marR="3836035" algn="ctr">
              <a:lnSpc>
                <a:spcPct val="100000"/>
              </a:lnSpc>
              <a:spcBef>
                <a:spcPts val="114"/>
              </a:spcBef>
            </a:pPr>
            <a:r>
              <a:rPr sz="2000" spc="70" dirty="0">
                <a:latin typeface="Times New Roman"/>
                <a:cs typeface="Times New Roman"/>
              </a:rPr>
              <a:t>Solution</a:t>
            </a:r>
            <a:r>
              <a:rPr sz="2000" spc="-110" dirty="0">
                <a:latin typeface="Times New Roman"/>
                <a:cs typeface="Times New Roman"/>
              </a:rPr>
              <a:t> </a:t>
            </a:r>
            <a:r>
              <a:rPr sz="2000" spc="-40" dirty="0">
                <a:latin typeface="Times New Roman"/>
                <a:cs typeface="Times New Roman"/>
              </a:rPr>
              <a:t>:</a:t>
            </a:r>
            <a:endParaRPr sz="2000" dirty="0">
              <a:latin typeface="Times New Roman"/>
              <a:cs typeface="Times New Roman"/>
            </a:endParaRPr>
          </a:p>
          <a:p>
            <a:pPr marL="12700" marR="2888615" algn="ctr">
              <a:lnSpc>
                <a:spcPct val="100699"/>
              </a:lnSpc>
              <a:spcBef>
                <a:spcPts val="5"/>
              </a:spcBef>
            </a:pPr>
            <a:r>
              <a:rPr sz="2000" spc="65" dirty="0">
                <a:latin typeface="Times New Roman"/>
                <a:cs typeface="Times New Roman"/>
              </a:rPr>
              <a:t>Algorithme </a:t>
            </a:r>
            <a:r>
              <a:rPr sz="2000" spc="70" dirty="0">
                <a:latin typeface="Times New Roman"/>
                <a:cs typeface="Times New Roman"/>
              </a:rPr>
              <a:t>Notes  </a:t>
            </a:r>
            <a:r>
              <a:rPr sz="2000" spc="90" dirty="0">
                <a:latin typeface="Times New Roman"/>
                <a:cs typeface="Times New Roman"/>
              </a:rPr>
              <a:t>Constante </a:t>
            </a:r>
            <a:r>
              <a:rPr sz="2000" spc="65" dirty="0">
                <a:latin typeface="Times New Roman"/>
                <a:cs typeface="Times New Roman"/>
              </a:rPr>
              <a:t>N </a:t>
            </a:r>
            <a:r>
              <a:rPr sz="2000" spc="-20" dirty="0">
                <a:latin typeface="Times New Roman"/>
                <a:cs typeface="Times New Roman"/>
              </a:rPr>
              <a:t>= </a:t>
            </a:r>
            <a:r>
              <a:rPr sz="2000" spc="5" dirty="0">
                <a:latin typeface="Times New Roman"/>
                <a:cs typeface="Times New Roman"/>
              </a:rPr>
              <a:t>30  </a:t>
            </a:r>
            <a:r>
              <a:rPr sz="2000" spc="45" dirty="0">
                <a:latin typeface="Times New Roman"/>
                <a:cs typeface="Times New Roman"/>
              </a:rPr>
              <a:t>M </a:t>
            </a:r>
            <a:r>
              <a:rPr sz="2000" spc="-20" dirty="0">
                <a:latin typeface="Times New Roman"/>
                <a:cs typeface="Times New Roman"/>
              </a:rPr>
              <a:t>=</a:t>
            </a:r>
            <a:r>
              <a:rPr sz="2000" spc="-50" dirty="0">
                <a:latin typeface="Times New Roman"/>
                <a:cs typeface="Times New Roman"/>
              </a:rPr>
              <a:t> </a:t>
            </a:r>
            <a:r>
              <a:rPr sz="2000" spc="-45" dirty="0">
                <a:latin typeface="Times New Roman"/>
                <a:cs typeface="Times New Roman"/>
              </a:rPr>
              <a:t>5</a:t>
            </a:r>
            <a:endParaRPr sz="2000" dirty="0">
              <a:latin typeface="Times New Roman"/>
              <a:cs typeface="Times New Roman"/>
            </a:endParaRPr>
          </a:p>
          <a:p>
            <a:pPr marL="588645" marR="525780" indent="-576580">
              <a:lnSpc>
                <a:spcPct val="100499"/>
              </a:lnSpc>
              <a:spcBef>
                <a:spcPts val="15"/>
              </a:spcBef>
            </a:pPr>
            <a:r>
              <a:rPr sz="2000" spc="30" dirty="0">
                <a:latin typeface="Times New Roman"/>
                <a:cs typeface="Times New Roman"/>
              </a:rPr>
              <a:t>Variable </a:t>
            </a:r>
            <a:r>
              <a:rPr sz="2000" spc="114" dirty="0">
                <a:latin typeface="Times New Roman"/>
                <a:cs typeface="Times New Roman"/>
              </a:rPr>
              <a:t>note </a:t>
            </a:r>
            <a:r>
              <a:rPr sz="2000" spc="-40" dirty="0">
                <a:latin typeface="Times New Roman"/>
                <a:cs typeface="Times New Roman"/>
              </a:rPr>
              <a:t>: </a:t>
            </a:r>
            <a:r>
              <a:rPr sz="2000" spc="25" dirty="0">
                <a:latin typeface="Times New Roman"/>
                <a:cs typeface="Times New Roman"/>
              </a:rPr>
              <a:t>tableau[1..N, </a:t>
            </a:r>
            <a:r>
              <a:rPr sz="2000" spc="-60" dirty="0">
                <a:latin typeface="Times New Roman"/>
                <a:cs typeface="Times New Roman"/>
              </a:rPr>
              <a:t>1..M] </a:t>
            </a:r>
            <a:r>
              <a:rPr sz="2000" spc="-40" dirty="0">
                <a:latin typeface="Times New Roman"/>
                <a:cs typeface="Times New Roman"/>
              </a:rPr>
              <a:t>:</a:t>
            </a:r>
            <a:r>
              <a:rPr sz="2000" spc="-170" dirty="0">
                <a:latin typeface="Times New Roman"/>
                <a:cs typeface="Times New Roman"/>
              </a:rPr>
              <a:t> </a:t>
            </a:r>
            <a:r>
              <a:rPr sz="2000" spc="15" dirty="0">
                <a:latin typeface="Times New Roman"/>
                <a:cs typeface="Times New Roman"/>
              </a:rPr>
              <a:t>Réels  </a:t>
            </a:r>
            <a:r>
              <a:rPr sz="2000" spc="20" dirty="0">
                <a:latin typeface="Times New Roman"/>
                <a:cs typeface="Times New Roman"/>
              </a:rPr>
              <a:t>i, </a:t>
            </a:r>
            <a:r>
              <a:rPr sz="2000" spc="-25" dirty="0">
                <a:latin typeface="Times New Roman"/>
                <a:cs typeface="Times New Roman"/>
              </a:rPr>
              <a:t>j </a:t>
            </a:r>
            <a:r>
              <a:rPr sz="2000" spc="-40" dirty="0">
                <a:latin typeface="Times New Roman"/>
                <a:cs typeface="Times New Roman"/>
              </a:rPr>
              <a:t>:</a:t>
            </a:r>
            <a:r>
              <a:rPr sz="2000" spc="-55" dirty="0">
                <a:latin typeface="Times New Roman"/>
                <a:cs typeface="Times New Roman"/>
              </a:rPr>
              <a:t> </a:t>
            </a:r>
            <a:r>
              <a:rPr sz="2000" spc="95" dirty="0">
                <a:latin typeface="Times New Roman"/>
                <a:cs typeface="Times New Roman"/>
              </a:rPr>
              <a:t>entier</a:t>
            </a:r>
            <a:endParaRPr sz="2000" dirty="0">
              <a:latin typeface="Times New Roman"/>
              <a:cs typeface="Times New Roman"/>
            </a:endParaRPr>
          </a:p>
          <a:p>
            <a:pPr marL="12700">
              <a:lnSpc>
                <a:spcPct val="100000"/>
              </a:lnSpc>
              <a:spcBef>
                <a:spcPts val="25"/>
              </a:spcBef>
            </a:pPr>
            <a:r>
              <a:rPr sz="2000" spc="110" dirty="0">
                <a:latin typeface="Times New Roman"/>
                <a:cs typeface="Times New Roman"/>
              </a:rPr>
              <a:t>Début</a:t>
            </a:r>
            <a:endParaRPr sz="2000" dirty="0">
              <a:latin typeface="Times New Roman"/>
              <a:cs typeface="Times New Roman"/>
            </a:endParaRPr>
          </a:p>
          <a:p>
            <a:pPr marL="460375" marR="1110615">
              <a:lnSpc>
                <a:spcPct val="100499"/>
              </a:lnSpc>
              <a:spcBef>
                <a:spcPts val="10"/>
              </a:spcBef>
            </a:pPr>
            <a:r>
              <a:rPr sz="2000" spc="75" dirty="0">
                <a:latin typeface="Times New Roman"/>
                <a:cs typeface="Times New Roman"/>
              </a:rPr>
              <a:t>//Remplissage</a:t>
            </a:r>
            <a:r>
              <a:rPr sz="2000" spc="-145" dirty="0">
                <a:latin typeface="Times New Roman"/>
                <a:cs typeface="Times New Roman"/>
              </a:rPr>
              <a:t> </a:t>
            </a:r>
            <a:r>
              <a:rPr sz="2000" spc="145" dirty="0">
                <a:latin typeface="Times New Roman"/>
                <a:cs typeface="Times New Roman"/>
              </a:rPr>
              <a:t>du</a:t>
            </a:r>
            <a:r>
              <a:rPr sz="2000" spc="-40" dirty="0">
                <a:latin typeface="Times New Roman"/>
                <a:cs typeface="Times New Roman"/>
              </a:rPr>
              <a:t> </a:t>
            </a:r>
            <a:r>
              <a:rPr sz="2000" spc="95" dirty="0">
                <a:latin typeface="Times New Roman"/>
                <a:cs typeface="Times New Roman"/>
              </a:rPr>
              <a:t>tableau</a:t>
            </a:r>
            <a:r>
              <a:rPr sz="2000" spc="-20" dirty="0">
                <a:latin typeface="Times New Roman"/>
                <a:cs typeface="Times New Roman"/>
              </a:rPr>
              <a:t> </a:t>
            </a:r>
            <a:r>
              <a:rPr sz="2000" spc="114" dirty="0">
                <a:latin typeface="Times New Roman"/>
                <a:cs typeface="Times New Roman"/>
              </a:rPr>
              <a:t>note  </a:t>
            </a:r>
            <a:r>
              <a:rPr sz="2000" spc="85" dirty="0">
                <a:latin typeface="Times New Roman"/>
                <a:cs typeface="Times New Roman"/>
              </a:rPr>
              <a:t>Pour</a:t>
            </a:r>
            <a:r>
              <a:rPr sz="2000" spc="-90" dirty="0">
                <a:latin typeface="Times New Roman"/>
                <a:cs typeface="Times New Roman"/>
              </a:rPr>
              <a:t> </a:t>
            </a:r>
            <a:r>
              <a:rPr lang="fr-FR" sz="2000" spc="-25" dirty="0">
                <a:latin typeface="Times New Roman"/>
                <a:cs typeface="Times New Roman"/>
              </a:rPr>
              <a:t>i</a:t>
            </a:r>
            <a:r>
              <a:rPr sz="2000" spc="-15" dirty="0">
                <a:latin typeface="Times New Roman"/>
                <a:cs typeface="Times New Roman"/>
              </a:rPr>
              <a:t> </a:t>
            </a:r>
            <a:r>
              <a:rPr sz="2000" spc="55" dirty="0">
                <a:latin typeface="Times New Roman"/>
                <a:cs typeface="Times New Roman"/>
              </a:rPr>
              <a:t>Allant</a:t>
            </a:r>
            <a:r>
              <a:rPr sz="2000" spc="-110" dirty="0">
                <a:latin typeface="Times New Roman"/>
                <a:cs typeface="Times New Roman"/>
              </a:rPr>
              <a:t> </a:t>
            </a:r>
            <a:r>
              <a:rPr sz="2000" spc="100" dirty="0">
                <a:latin typeface="Times New Roman"/>
                <a:cs typeface="Times New Roman"/>
              </a:rPr>
              <a:t>de</a:t>
            </a:r>
            <a:r>
              <a:rPr sz="2000" spc="-35" dirty="0">
                <a:latin typeface="Times New Roman"/>
                <a:cs typeface="Times New Roman"/>
              </a:rPr>
              <a:t> </a:t>
            </a:r>
            <a:r>
              <a:rPr sz="2000" spc="-370" dirty="0">
                <a:latin typeface="Times New Roman"/>
                <a:cs typeface="Times New Roman"/>
              </a:rPr>
              <a:t>1</a:t>
            </a:r>
            <a:r>
              <a:rPr sz="2000" spc="-310" dirty="0">
                <a:latin typeface="Times New Roman"/>
                <a:cs typeface="Times New Roman"/>
              </a:rPr>
              <a:t> </a:t>
            </a:r>
            <a:r>
              <a:rPr lang="fr-FR" sz="2000" spc="-310" dirty="0">
                <a:latin typeface="Times New Roman"/>
                <a:cs typeface="Times New Roman"/>
              </a:rPr>
              <a:t> </a:t>
            </a:r>
            <a:r>
              <a:rPr sz="2000" spc="75" dirty="0">
                <a:latin typeface="Times New Roman"/>
                <a:cs typeface="Times New Roman"/>
              </a:rPr>
              <a:t>à</a:t>
            </a:r>
            <a:r>
              <a:rPr sz="2000" spc="-65" dirty="0">
                <a:latin typeface="Times New Roman"/>
                <a:cs typeface="Times New Roman"/>
              </a:rPr>
              <a:t> </a:t>
            </a:r>
            <a:r>
              <a:rPr sz="2000" spc="65" dirty="0">
                <a:latin typeface="Times New Roman"/>
                <a:cs typeface="Times New Roman"/>
              </a:rPr>
              <a:t>N</a:t>
            </a:r>
            <a:r>
              <a:rPr sz="2000" spc="5" dirty="0">
                <a:latin typeface="Times New Roman"/>
                <a:cs typeface="Times New Roman"/>
              </a:rPr>
              <a:t> </a:t>
            </a:r>
            <a:r>
              <a:rPr sz="2000" spc="30" dirty="0">
                <a:latin typeface="Times New Roman"/>
                <a:cs typeface="Times New Roman"/>
              </a:rPr>
              <a:t>Faire</a:t>
            </a:r>
            <a:endParaRPr sz="2000" dirty="0">
              <a:latin typeface="Times New Roman"/>
              <a:cs typeface="Times New Roman"/>
            </a:endParaRPr>
          </a:p>
          <a:p>
            <a:pPr marL="1161415" marR="5080" indent="-317500">
              <a:lnSpc>
                <a:spcPct val="100800"/>
              </a:lnSpc>
              <a:spcBef>
                <a:spcPts val="5"/>
              </a:spcBef>
            </a:pPr>
            <a:r>
              <a:rPr sz="2000" spc="85" dirty="0">
                <a:latin typeface="Times New Roman"/>
                <a:cs typeface="Times New Roman"/>
              </a:rPr>
              <a:t>Pour </a:t>
            </a:r>
            <a:r>
              <a:rPr lang="fr-FR" sz="2000" spc="15" dirty="0">
                <a:latin typeface="Times New Roman"/>
                <a:cs typeface="Times New Roman"/>
              </a:rPr>
              <a:t>j</a:t>
            </a:r>
            <a:r>
              <a:rPr sz="2000" spc="15" dirty="0">
                <a:latin typeface="Times New Roman"/>
                <a:cs typeface="Times New Roman"/>
              </a:rPr>
              <a:t> </a:t>
            </a:r>
            <a:r>
              <a:rPr sz="2000" spc="55" dirty="0">
                <a:latin typeface="Times New Roman"/>
                <a:cs typeface="Times New Roman"/>
              </a:rPr>
              <a:t>Allant </a:t>
            </a:r>
            <a:r>
              <a:rPr sz="2000" spc="100" dirty="0">
                <a:latin typeface="Times New Roman"/>
                <a:cs typeface="Times New Roman"/>
              </a:rPr>
              <a:t>de </a:t>
            </a:r>
            <a:r>
              <a:rPr sz="2000" spc="-370" dirty="0">
                <a:latin typeface="Times New Roman"/>
                <a:cs typeface="Times New Roman"/>
              </a:rPr>
              <a:t>1 </a:t>
            </a:r>
            <a:r>
              <a:rPr lang="fr-FR" sz="2000" spc="-370" dirty="0">
                <a:latin typeface="Times New Roman"/>
                <a:cs typeface="Times New Roman"/>
              </a:rPr>
              <a:t>  </a:t>
            </a:r>
            <a:r>
              <a:rPr sz="2000" spc="75" dirty="0">
                <a:latin typeface="Times New Roman"/>
                <a:cs typeface="Times New Roman"/>
              </a:rPr>
              <a:t>à </a:t>
            </a:r>
            <a:r>
              <a:rPr sz="2000" spc="45" dirty="0">
                <a:latin typeface="Times New Roman"/>
                <a:cs typeface="Times New Roman"/>
              </a:rPr>
              <a:t>M </a:t>
            </a:r>
            <a:r>
              <a:rPr sz="2000" spc="30" dirty="0">
                <a:latin typeface="Times New Roman"/>
                <a:cs typeface="Times New Roman"/>
              </a:rPr>
              <a:t>Faire  </a:t>
            </a:r>
            <a:r>
              <a:rPr sz="2000" spc="45" dirty="0">
                <a:latin typeface="Times New Roman"/>
                <a:cs typeface="Times New Roman"/>
              </a:rPr>
              <a:t>Afficher("Entrer </a:t>
            </a:r>
            <a:r>
              <a:rPr sz="2000" spc="40" dirty="0">
                <a:latin typeface="Times New Roman"/>
                <a:cs typeface="Times New Roman"/>
              </a:rPr>
              <a:t>la </a:t>
            </a:r>
            <a:r>
              <a:rPr sz="2000" spc="110" dirty="0">
                <a:latin typeface="Times New Roman"/>
                <a:cs typeface="Times New Roman"/>
              </a:rPr>
              <a:t>note </a:t>
            </a:r>
            <a:r>
              <a:rPr sz="2000" spc="100" dirty="0">
                <a:latin typeface="Times New Roman"/>
                <a:cs typeface="Times New Roman"/>
              </a:rPr>
              <a:t>de  </a:t>
            </a:r>
            <a:r>
              <a:rPr sz="2000" spc="70" dirty="0">
                <a:latin typeface="Times New Roman"/>
                <a:cs typeface="Times New Roman"/>
              </a:rPr>
              <a:t>l'étudiant", </a:t>
            </a:r>
            <a:r>
              <a:rPr lang="fr-FR" sz="2000" spc="10" dirty="0">
                <a:latin typeface="Times New Roman"/>
                <a:cs typeface="Times New Roman"/>
              </a:rPr>
              <a:t>j</a:t>
            </a:r>
            <a:r>
              <a:rPr sz="2000" spc="10" dirty="0">
                <a:latin typeface="Times New Roman"/>
                <a:cs typeface="Times New Roman"/>
              </a:rPr>
              <a:t>, </a:t>
            </a:r>
            <a:r>
              <a:rPr sz="2000" spc="-95" dirty="0">
                <a:latin typeface="Times New Roman"/>
                <a:cs typeface="Times New Roman"/>
              </a:rPr>
              <a:t>" </a:t>
            </a:r>
            <a:r>
              <a:rPr sz="2000" spc="105" dirty="0">
                <a:latin typeface="Times New Roman"/>
                <a:cs typeface="Times New Roman"/>
              </a:rPr>
              <a:t>dans </a:t>
            </a:r>
            <a:r>
              <a:rPr sz="2000" spc="40" dirty="0">
                <a:latin typeface="Times New Roman"/>
                <a:cs typeface="Times New Roman"/>
              </a:rPr>
              <a:t>la </a:t>
            </a:r>
            <a:r>
              <a:rPr sz="2000" spc="90" dirty="0">
                <a:latin typeface="Times New Roman"/>
                <a:cs typeface="Times New Roman"/>
              </a:rPr>
              <a:t>matière</a:t>
            </a:r>
            <a:r>
              <a:rPr sz="2000" spc="-280" dirty="0">
                <a:latin typeface="Times New Roman"/>
                <a:cs typeface="Times New Roman"/>
              </a:rPr>
              <a:t> </a:t>
            </a:r>
            <a:r>
              <a:rPr sz="2000" spc="-40" dirty="0">
                <a:latin typeface="Times New Roman"/>
                <a:cs typeface="Times New Roman"/>
              </a:rPr>
              <a:t>", </a:t>
            </a:r>
            <a:r>
              <a:rPr lang="fr-FR" sz="2000" spc="30" dirty="0">
                <a:latin typeface="Times New Roman"/>
                <a:cs typeface="Times New Roman"/>
              </a:rPr>
              <a:t>i</a:t>
            </a:r>
            <a:r>
              <a:rPr sz="2000" spc="30" dirty="0">
                <a:latin typeface="Times New Roman"/>
                <a:cs typeface="Times New Roman"/>
              </a:rPr>
              <a:t>)  </a:t>
            </a:r>
            <a:r>
              <a:rPr sz="2000" spc="50" dirty="0">
                <a:latin typeface="Times New Roman"/>
                <a:cs typeface="Times New Roman"/>
              </a:rPr>
              <a:t>Saisir(note[i,</a:t>
            </a:r>
            <a:r>
              <a:rPr sz="2000" spc="-15" dirty="0">
                <a:latin typeface="Times New Roman"/>
                <a:cs typeface="Times New Roman"/>
              </a:rPr>
              <a:t> </a:t>
            </a:r>
            <a:r>
              <a:rPr sz="2000" spc="25" dirty="0">
                <a:latin typeface="Times New Roman"/>
                <a:cs typeface="Times New Roman"/>
              </a:rPr>
              <a:t>j])</a:t>
            </a:r>
            <a:endParaRPr sz="2000" dirty="0">
              <a:latin typeface="Times New Roman"/>
              <a:cs typeface="Times New Roman"/>
            </a:endParaRPr>
          </a:p>
          <a:p>
            <a:pPr marL="460375" marR="3193415" indent="383540">
              <a:lnSpc>
                <a:spcPct val="100499"/>
              </a:lnSpc>
              <a:spcBef>
                <a:spcPts val="15"/>
              </a:spcBef>
            </a:pPr>
            <a:r>
              <a:rPr sz="2000" spc="-50" dirty="0">
                <a:latin typeface="Times New Roman"/>
                <a:cs typeface="Times New Roman"/>
              </a:rPr>
              <a:t>F</a:t>
            </a:r>
            <a:r>
              <a:rPr sz="2000" spc="25" dirty="0">
                <a:latin typeface="Times New Roman"/>
                <a:cs typeface="Times New Roman"/>
              </a:rPr>
              <a:t>i</a:t>
            </a:r>
            <a:r>
              <a:rPr sz="2000" spc="165" dirty="0">
                <a:latin typeface="Times New Roman"/>
                <a:cs typeface="Times New Roman"/>
              </a:rPr>
              <a:t>n</a:t>
            </a:r>
            <a:r>
              <a:rPr sz="2000" spc="-5" dirty="0">
                <a:latin typeface="Times New Roman"/>
                <a:cs typeface="Times New Roman"/>
              </a:rPr>
              <a:t>P</a:t>
            </a:r>
            <a:r>
              <a:rPr sz="2000" spc="80" dirty="0">
                <a:latin typeface="Times New Roman"/>
                <a:cs typeface="Times New Roman"/>
              </a:rPr>
              <a:t>o</a:t>
            </a:r>
            <a:r>
              <a:rPr sz="2000" spc="165" dirty="0">
                <a:latin typeface="Times New Roman"/>
                <a:cs typeface="Times New Roman"/>
              </a:rPr>
              <a:t>u</a:t>
            </a:r>
            <a:r>
              <a:rPr sz="2000" spc="85" dirty="0">
                <a:latin typeface="Times New Roman"/>
                <a:cs typeface="Times New Roman"/>
              </a:rPr>
              <a:t>r  </a:t>
            </a:r>
            <a:r>
              <a:rPr sz="2000" spc="70" dirty="0">
                <a:latin typeface="Times New Roman"/>
                <a:cs typeface="Times New Roman"/>
              </a:rPr>
              <a:t>FinPour</a:t>
            </a:r>
            <a:endParaRPr sz="2000" dirty="0">
              <a:latin typeface="Times New Roman"/>
              <a:cs typeface="Times New Roman"/>
            </a:endParaRPr>
          </a:p>
          <a:p>
            <a:pPr marL="12700">
              <a:lnSpc>
                <a:spcPct val="100000"/>
              </a:lnSpc>
              <a:spcBef>
                <a:spcPts val="20"/>
              </a:spcBef>
            </a:pPr>
            <a:r>
              <a:rPr sz="2000" spc="50" dirty="0">
                <a:latin typeface="Times New Roman"/>
                <a:cs typeface="Times New Roman"/>
              </a:rPr>
              <a:t>Fin</a:t>
            </a:r>
            <a:endParaRPr sz="2000" dirty="0">
              <a:latin typeface="Times New Roman"/>
              <a:cs typeface="Times New Roman"/>
            </a:endParaRPr>
          </a:p>
        </p:txBody>
      </p:sp>
      <p:sp>
        <p:nvSpPr>
          <p:cNvPr id="5" name="object 5"/>
          <p:cNvSpPr/>
          <p:nvPr/>
        </p:nvSpPr>
        <p:spPr>
          <a:xfrm>
            <a:off x="5524500" y="1444752"/>
            <a:ext cx="24765" cy="5343525"/>
          </a:xfrm>
          <a:custGeom>
            <a:avLst/>
            <a:gdLst/>
            <a:ahLst/>
            <a:cxnLst/>
            <a:rect l="l" t="t" r="r" b="b"/>
            <a:pathLst>
              <a:path w="24764" h="5343525">
                <a:moveTo>
                  <a:pt x="0" y="0"/>
                </a:moveTo>
                <a:lnTo>
                  <a:pt x="24384" y="0"/>
                </a:lnTo>
                <a:lnTo>
                  <a:pt x="24384" y="5343143"/>
                </a:lnTo>
                <a:lnTo>
                  <a:pt x="0" y="5343143"/>
                </a:lnTo>
                <a:lnTo>
                  <a:pt x="0" y="0"/>
                </a:lnTo>
                <a:close/>
              </a:path>
            </a:pathLst>
          </a:custGeom>
          <a:solidFill>
            <a:srgbClr val="FBB12B"/>
          </a:solidFill>
        </p:spPr>
        <p:txBody>
          <a:bodyPr wrap="square" lIns="0" tIns="0" rIns="0" bIns="0" rtlCol="0"/>
          <a:lstStyle/>
          <a:p>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52651" y="717248"/>
            <a:ext cx="1772920" cy="413384"/>
          </a:xfrm>
          <a:prstGeom prst="rect">
            <a:avLst/>
          </a:prstGeom>
        </p:spPr>
        <p:txBody>
          <a:bodyPr vert="horz" wrap="square" lIns="0" tIns="12065" rIns="0" bIns="0" rtlCol="0">
            <a:spAutoFit/>
          </a:bodyPr>
          <a:lstStyle/>
          <a:p>
            <a:pPr marL="12700">
              <a:lnSpc>
                <a:spcPct val="100000"/>
              </a:lnSpc>
              <a:spcBef>
                <a:spcPts val="95"/>
              </a:spcBef>
            </a:pPr>
            <a:r>
              <a:rPr sz="2550" b="1" spc="-130" dirty="0">
                <a:latin typeface="Times New Roman"/>
                <a:cs typeface="Times New Roman"/>
              </a:rPr>
              <a:t>EXERCICES</a:t>
            </a:r>
            <a:endParaRPr sz="2550">
              <a:latin typeface="Times New Roman"/>
              <a:cs typeface="Times New Roman"/>
            </a:endParaRPr>
          </a:p>
        </p:txBody>
      </p:sp>
      <p:sp>
        <p:nvSpPr>
          <p:cNvPr id="3" name="object 3"/>
          <p:cNvSpPr txBox="1">
            <a:spLocks noGrp="1"/>
          </p:cNvSpPr>
          <p:nvPr>
            <p:ph type="body" idx="1"/>
          </p:nvPr>
        </p:nvSpPr>
        <p:spPr>
          <a:prstGeom prst="rect">
            <a:avLst/>
          </a:prstGeom>
        </p:spPr>
        <p:txBody>
          <a:bodyPr vert="horz" wrap="square" lIns="0" tIns="12700" rIns="0" bIns="0" rtlCol="0">
            <a:spAutoFit/>
          </a:bodyPr>
          <a:lstStyle/>
          <a:p>
            <a:pPr marL="16510" marR="287020">
              <a:lnSpc>
                <a:spcPct val="150000"/>
              </a:lnSpc>
              <a:spcBef>
                <a:spcPts val="100"/>
              </a:spcBef>
            </a:pPr>
            <a:r>
              <a:rPr spc="-25" dirty="0"/>
              <a:t>Exo</a:t>
            </a:r>
            <a:r>
              <a:rPr spc="-45" dirty="0"/>
              <a:t> </a:t>
            </a:r>
            <a:r>
              <a:rPr spc="-395" dirty="0"/>
              <a:t>1  </a:t>
            </a:r>
            <a:r>
              <a:rPr spc="-50" dirty="0"/>
              <a:t>:</a:t>
            </a:r>
            <a:r>
              <a:rPr spc="-10" dirty="0"/>
              <a:t> </a:t>
            </a:r>
            <a:r>
              <a:rPr spc="35" dirty="0"/>
              <a:t>Écrire</a:t>
            </a:r>
            <a:r>
              <a:rPr spc="-60" dirty="0"/>
              <a:t> </a:t>
            </a:r>
            <a:r>
              <a:rPr spc="155" dirty="0"/>
              <a:t>un</a:t>
            </a:r>
            <a:r>
              <a:rPr spc="-85" dirty="0"/>
              <a:t> </a:t>
            </a:r>
            <a:r>
              <a:rPr spc="80" dirty="0"/>
              <a:t>algorithme</a:t>
            </a:r>
            <a:r>
              <a:rPr spc="-100" dirty="0"/>
              <a:t> </a:t>
            </a:r>
            <a:r>
              <a:rPr spc="90" dirty="0"/>
              <a:t>qui</a:t>
            </a:r>
            <a:r>
              <a:rPr spc="-65" dirty="0"/>
              <a:t> </a:t>
            </a:r>
            <a:r>
              <a:rPr spc="50" dirty="0"/>
              <a:t>calcul</a:t>
            </a:r>
            <a:r>
              <a:rPr spc="20" dirty="0"/>
              <a:t> </a:t>
            </a:r>
            <a:r>
              <a:rPr spc="35" dirty="0"/>
              <a:t>la</a:t>
            </a:r>
            <a:r>
              <a:rPr spc="-100" dirty="0"/>
              <a:t> </a:t>
            </a:r>
            <a:r>
              <a:rPr spc="114" dirty="0"/>
              <a:t>somme</a:t>
            </a:r>
            <a:r>
              <a:rPr spc="-105" dirty="0"/>
              <a:t> </a:t>
            </a:r>
            <a:r>
              <a:rPr spc="75" dirty="0"/>
              <a:t>des</a:t>
            </a:r>
            <a:r>
              <a:rPr spc="-70" dirty="0"/>
              <a:t> </a:t>
            </a:r>
            <a:r>
              <a:rPr spc="95" dirty="0"/>
              <a:t>éléments</a:t>
            </a:r>
            <a:r>
              <a:rPr spc="-90" dirty="0"/>
              <a:t> </a:t>
            </a:r>
            <a:r>
              <a:rPr spc="120" dirty="0"/>
              <a:t>d'un</a:t>
            </a:r>
            <a:r>
              <a:rPr spc="-45" dirty="0"/>
              <a:t> </a:t>
            </a:r>
            <a:r>
              <a:rPr spc="80" dirty="0"/>
              <a:t>tableau.  </a:t>
            </a:r>
            <a:r>
              <a:rPr spc="175" dirty="0"/>
              <a:t>On</a:t>
            </a:r>
            <a:r>
              <a:rPr spc="-70" dirty="0"/>
              <a:t> </a:t>
            </a:r>
            <a:r>
              <a:rPr spc="85" dirty="0"/>
              <a:t>suppose</a:t>
            </a:r>
            <a:r>
              <a:rPr spc="-105" dirty="0"/>
              <a:t> </a:t>
            </a:r>
            <a:r>
              <a:rPr spc="105" dirty="0"/>
              <a:t>que</a:t>
            </a:r>
            <a:r>
              <a:rPr spc="-60" dirty="0"/>
              <a:t> </a:t>
            </a:r>
            <a:r>
              <a:rPr spc="35" dirty="0"/>
              <a:t>le</a:t>
            </a:r>
            <a:r>
              <a:rPr spc="-40" dirty="0"/>
              <a:t> </a:t>
            </a:r>
            <a:r>
              <a:rPr spc="114" dirty="0"/>
              <a:t>nombre</a:t>
            </a:r>
            <a:r>
              <a:rPr spc="-80" dirty="0"/>
              <a:t> </a:t>
            </a:r>
            <a:r>
              <a:rPr spc="90" dirty="0"/>
              <a:t>d'éléments</a:t>
            </a:r>
            <a:r>
              <a:rPr spc="-75" dirty="0"/>
              <a:t> </a:t>
            </a:r>
            <a:r>
              <a:rPr spc="130" dirty="0"/>
              <a:t>du</a:t>
            </a:r>
            <a:r>
              <a:rPr spc="-15" dirty="0"/>
              <a:t> </a:t>
            </a:r>
            <a:r>
              <a:rPr spc="90" dirty="0"/>
              <a:t>tableau</a:t>
            </a:r>
            <a:r>
              <a:rPr spc="-20" dirty="0"/>
              <a:t> </a:t>
            </a:r>
            <a:r>
              <a:rPr spc="120" dirty="0"/>
              <a:t>ne</a:t>
            </a:r>
            <a:r>
              <a:rPr spc="-80" dirty="0"/>
              <a:t> </a:t>
            </a:r>
            <a:r>
              <a:rPr spc="75" dirty="0"/>
              <a:t>dépasse</a:t>
            </a:r>
            <a:r>
              <a:rPr spc="-65" dirty="0"/>
              <a:t> </a:t>
            </a:r>
            <a:r>
              <a:rPr spc="75" dirty="0"/>
              <a:t>pas</a:t>
            </a:r>
            <a:r>
              <a:rPr spc="-30" dirty="0"/>
              <a:t> </a:t>
            </a:r>
            <a:r>
              <a:rPr spc="-65" dirty="0"/>
              <a:t>100.</a:t>
            </a:r>
          </a:p>
          <a:p>
            <a:pPr marL="16510" marR="5080">
              <a:lnSpc>
                <a:spcPct val="150500"/>
              </a:lnSpc>
              <a:tabLst>
                <a:tab pos="4852035" algn="l"/>
              </a:tabLst>
            </a:pPr>
            <a:r>
              <a:rPr spc="-25" dirty="0"/>
              <a:t>Exo </a:t>
            </a:r>
            <a:r>
              <a:rPr spc="-35" dirty="0"/>
              <a:t>2  </a:t>
            </a:r>
            <a:r>
              <a:rPr spc="-50" dirty="0"/>
              <a:t>:  </a:t>
            </a:r>
            <a:r>
              <a:rPr spc="35" dirty="0"/>
              <a:t>Ecrire </a:t>
            </a:r>
            <a:r>
              <a:rPr spc="155" dirty="0"/>
              <a:t>un</a:t>
            </a:r>
            <a:r>
              <a:rPr spc="-195" dirty="0"/>
              <a:t> </a:t>
            </a:r>
            <a:r>
              <a:rPr spc="80" dirty="0"/>
              <a:t>algorithme</a:t>
            </a:r>
            <a:r>
              <a:rPr spc="120" dirty="0"/>
              <a:t> permettant	</a:t>
            </a:r>
            <a:r>
              <a:rPr spc="110" dirty="0"/>
              <a:t>de </a:t>
            </a:r>
            <a:r>
              <a:rPr spc="60" dirty="0"/>
              <a:t>calculer </a:t>
            </a:r>
            <a:r>
              <a:rPr spc="35" dirty="0"/>
              <a:t>le </a:t>
            </a:r>
            <a:r>
              <a:rPr spc="114" dirty="0"/>
              <a:t>nombre </a:t>
            </a:r>
            <a:r>
              <a:rPr spc="95" dirty="0"/>
              <a:t>de </a:t>
            </a:r>
            <a:r>
              <a:rPr spc="10" dirty="0"/>
              <a:t>fois </a:t>
            </a:r>
            <a:r>
              <a:rPr spc="110" dirty="0"/>
              <a:t>pour  </a:t>
            </a:r>
            <a:r>
              <a:rPr spc="50" dirty="0"/>
              <a:t>lesquelles </a:t>
            </a:r>
            <a:r>
              <a:rPr spc="155" dirty="0"/>
              <a:t>un </a:t>
            </a:r>
            <a:r>
              <a:rPr spc="105" dirty="0"/>
              <a:t>élément </a:t>
            </a:r>
            <a:r>
              <a:rPr spc="90" dirty="0"/>
              <a:t>apparait </a:t>
            </a:r>
            <a:r>
              <a:rPr spc="105" dirty="0"/>
              <a:t>dans </a:t>
            </a:r>
            <a:r>
              <a:rPr spc="155" dirty="0"/>
              <a:t>un</a:t>
            </a:r>
            <a:r>
              <a:rPr spc="65" dirty="0"/>
              <a:t> </a:t>
            </a:r>
            <a:r>
              <a:rPr spc="80" dirty="0"/>
              <a:t>tableau.</a:t>
            </a:r>
          </a:p>
          <a:p>
            <a:pPr marL="16510">
              <a:lnSpc>
                <a:spcPct val="100000"/>
              </a:lnSpc>
              <a:spcBef>
                <a:spcPts val="1255"/>
              </a:spcBef>
            </a:pPr>
            <a:r>
              <a:rPr spc="-25" dirty="0"/>
              <a:t>Exo </a:t>
            </a:r>
            <a:r>
              <a:rPr spc="-95" dirty="0"/>
              <a:t>3</a:t>
            </a:r>
            <a:r>
              <a:rPr spc="-40" dirty="0"/>
              <a:t> </a:t>
            </a:r>
            <a:r>
              <a:rPr spc="-50" dirty="0"/>
              <a:t>:</a:t>
            </a:r>
          </a:p>
          <a:p>
            <a:pPr marL="16510" marR="10160">
              <a:lnSpc>
                <a:spcPct val="150000"/>
              </a:lnSpc>
              <a:spcBef>
                <a:spcPts val="15"/>
              </a:spcBef>
              <a:tabLst>
                <a:tab pos="4020185" algn="l"/>
                <a:tab pos="5580380" algn="l"/>
              </a:tabLst>
            </a:pPr>
            <a:r>
              <a:rPr spc="35" dirty="0"/>
              <a:t>Ecrire </a:t>
            </a:r>
            <a:r>
              <a:rPr spc="155" dirty="0"/>
              <a:t>un</a:t>
            </a:r>
            <a:r>
              <a:rPr spc="350" dirty="0"/>
              <a:t> </a:t>
            </a:r>
            <a:r>
              <a:rPr spc="80" dirty="0"/>
              <a:t>algorithme</a:t>
            </a:r>
            <a:r>
              <a:rPr spc="190" dirty="0"/>
              <a:t> </a:t>
            </a:r>
            <a:r>
              <a:rPr spc="120" dirty="0"/>
              <a:t>permettant	</a:t>
            </a:r>
            <a:r>
              <a:rPr spc="110" dirty="0"/>
              <a:t>de</a:t>
            </a:r>
            <a:r>
              <a:rPr spc="155" dirty="0"/>
              <a:t> </a:t>
            </a:r>
            <a:r>
              <a:rPr spc="90" dirty="0"/>
              <a:t>chercher	</a:t>
            </a:r>
            <a:r>
              <a:rPr spc="35" dirty="0"/>
              <a:t>la </a:t>
            </a:r>
            <a:r>
              <a:rPr spc="85" dirty="0"/>
              <a:t>première </a:t>
            </a:r>
            <a:r>
              <a:rPr spc="75" dirty="0"/>
              <a:t>occurrence </a:t>
            </a:r>
            <a:r>
              <a:rPr spc="35" dirty="0"/>
              <a:t>d’un  </a:t>
            </a:r>
            <a:r>
              <a:rPr spc="105" dirty="0"/>
              <a:t>élément</a:t>
            </a:r>
            <a:r>
              <a:rPr spc="-100" dirty="0"/>
              <a:t> </a:t>
            </a:r>
            <a:r>
              <a:rPr spc="105" dirty="0"/>
              <a:t>dans</a:t>
            </a:r>
            <a:r>
              <a:rPr spc="-55" dirty="0"/>
              <a:t> </a:t>
            </a:r>
            <a:r>
              <a:rPr spc="155" dirty="0"/>
              <a:t>un</a:t>
            </a:r>
            <a:r>
              <a:rPr spc="-50" dirty="0"/>
              <a:t> </a:t>
            </a:r>
            <a:r>
              <a:rPr spc="80" dirty="0"/>
              <a:t>tableau.</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4">
            <a:extLst>
              <a:ext uri="{FF2B5EF4-FFF2-40B4-BE49-F238E27FC236}">
                <a16:creationId xmlns:a16="http://schemas.microsoft.com/office/drawing/2014/main" id="{FFA4782D-0890-158C-9B41-83A2017A9E3A}"/>
              </a:ext>
            </a:extLst>
          </p:cNvPr>
          <p:cNvSpPr txBox="1">
            <a:spLocks/>
          </p:cNvSpPr>
          <p:nvPr/>
        </p:nvSpPr>
        <p:spPr>
          <a:xfrm>
            <a:off x="165100" y="3335149"/>
            <a:ext cx="10528300" cy="892552"/>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sz="5800" b="1" kern="0" dirty="0"/>
              <a:t>FONCTIONS ET PROCEDURE</a:t>
            </a:r>
          </a:p>
        </p:txBody>
      </p:sp>
    </p:spTree>
    <p:extLst>
      <p:ext uri="{BB962C8B-B14F-4D97-AF65-F5344CB8AC3E}">
        <p14:creationId xmlns:p14="http://schemas.microsoft.com/office/powerpoint/2010/main" val="287252834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03200" y="1392035"/>
            <a:ext cx="10286999" cy="5848652"/>
          </a:xfrm>
          <a:prstGeom prst="rect">
            <a:avLst/>
          </a:prstGeom>
        </p:spPr>
        <p:txBody>
          <a:bodyPr vert="horz" wrap="square" lIns="0" tIns="12700" rIns="0" bIns="0" rtlCol="0">
            <a:spAutoFit/>
          </a:bodyPr>
          <a:lstStyle/>
          <a:p>
            <a:pPr marL="16510" marR="287020">
              <a:lnSpc>
                <a:spcPct val="150000"/>
              </a:lnSpc>
              <a:spcBef>
                <a:spcPts val="100"/>
              </a:spcBef>
            </a:pPr>
            <a:r>
              <a:rPr lang="fr-FR" spc="80" dirty="0"/>
              <a:t>            Un sous-algorithme est une partie autonome et spécifique d'un algorithme plus grand. </a:t>
            </a:r>
          </a:p>
          <a:p>
            <a:pPr marL="16510" marR="287020">
              <a:lnSpc>
                <a:spcPct val="150000"/>
              </a:lnSpc>
              <a:spcBef>
                <a:spcPts val="100"/>
              </a:spcBef>
            </a:pPr>
            <a:endParaRPr lang="fr-FR" spc="80" dirty="0"/>
          </a:p>
          <a:p>
            <a:pPr marL="16510" marR="287020">
              <a:lnSpc>
                <a:spcPct val="150000"/>
              </a:lnSpc>
              <a:spcBef>
                <a:spcPts val="100"/>
              </a:spcBef>
            </a:pPr>
            <a:r>
              <a:rPr lang="fr-FR" b="1" u="sng" spc="80" dirty="0"/>
              <a:t>Exemple: </a:t>
            </a:r>
            <a:r>
              <a:rPr lang="fr-FR" spc="80" dirty="0"/>
              <a:t>Il nous est demandé d’écrire un algorithme qui calcul la partie entière de deux nombres réels puis d’afficher la plus grande valeur des deux avant de calculer la somme et la moyenne des deux nombres entiers obtenus. </a:t>
            </a:r>
          </a:p>
          <a:p>
            <a:pPr marL="16510" marR="287020">
              <a:lnSpc>
                <a:spcPct val="150000"/>
              </a:lnSpc>
              <a:spcBef>
                <a:spcPts val="100"/>
              </a:spcBef>
            </a:pPr>
            <a:endParaRPr lang="fr-FR" spc="80" dirty="0"/>
          </a:p>
          <a:p>
            <a:pPr marL="16510" marR="287020">
              <a:lnSpc>
                <a:spcPct val="150000"/>
              </a:lnSpc>
              <a:spcBef>
                <a:spcPts val="100"/>
              </a:spcBef>
            </a:pPr>
            <a:r>
              <a:rPr lang="fr-FR" spc="80" dirty="0"/>
              <a:t>• Que faire ? décomposer le problème en sous problèmes et trouver une solution à chacun puis regrouper le tout dans un seul algorithme</a:t>
            </a:r>
          </a:p>
          <a:p>
            <a:pPr marL="16510" marR="287020">
              <a:lnSpc>
                <a:spcPct val="150000"/>
              </a:lnSpc>
              <a:spcBef>
                <a:spcPts val="100"/>
              </a:spcBef>
            </a:pPr>
            <a:endParaRPr lang="fr-FR" spc="80" dirty="0"/>
          </a:p>
          <a:p>
            <a:pPr marL="16510" marR="287020">
              <a:lnSpc>
                <a:spcPct val="150000"/>
              </a:lnSpc>
              <a:spcBef>
                <a:spcPts val="100"/>
              </a:spcBef>
            </a:pPr>
            <a:r>
              <a:rPr lang="fr-FR" spc="80" dirty="0"/>
              <a:t>En Algorithmique, chaque solution partielle donne lieu à un sous-algorithme qui fera partie d’un algorithme complet pour pouvoir être exécuté</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362801"/>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462116" y="9919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Les sous-algorithmes</a:t>
            </a:r>
          </a:p>
        </p:txBody>
      </p:sp>
    </p:spTree>
    <p:extLst>
      <p:ext uri="{BB962C8B-B14F-4D97-AF65-F5344CB8AC3E}">
        <p14:creationId xmlns:p14="http://schemas.microsoft.com/office/powerpoint/2010/main" val="3338858570"/>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101600" y="1879429"/>
            <a:ext cx="10591800" cy="5351080"/>
          </a:xfrm>
          <a:prstGeom prst="rect">
            <a:avLst/>
          </a:prstGeom>
        </p:spPr>
        <p:txBody>
          <a:bodyPr vert="horz" wrap="square" lIns="0" tIns="12700" rIns="0" bIns="0" rtlCol="0">
            <a:spAutoFit/>
          </a:bodyPr>
          <a:lstStyle/>
          <a:p>
            <a:pPr marL="16510" marR="287020">
              <a:lnSpc>
                <a:spcPct val="150000"/>
              </a:lnSpc>
              <a:spcBef>
                <a:spcPts val="100"/>
              </a:spcBef>
            </a:pPr>
            <a:r>
              <a:rPr lang="fr-FR" spc="80" dirty="0"/>
              <a:t>Un </a:t>
            </a:r>
            <a:r>
              <a:rPr lang="fr-FR" b="1" spc="80" dirty="0"/>
              <a:t>sous algorithme</a:t>
            </a:r>
            <a:r>
              <a:rPr lang="fr-FR" spc="80" dirty="0"/>
              <a:t> est un bloc faisant partie d’un algorithme. </a:t>
            </a:r>
          </a:p>
          <a:p>
            <a:pPr marL="16510" marR="287020">
              <a:lnSpc>
                <a:spcPct val="150000"/>
              </a:lnSpc>
              <a:spcBef>
                <a:spcPts val="100"/>
              </a:spcBef>
            </a:pPr>
            <a:r>
              <a:rPr lang="fr-FR" spc="80" dirty="0"/>
              <a:t>Il est déclaré dans la partie </a:t>
            </a:r>
            <a:r>
              <a:rPr lang="fr-FR" spc="80" dirty="0">
                <a:solidFill>
                  <a:srgbClr val="FF0000"/>
                </a:solidFill>
              </a:rPr>
              <a:t>entête</a:t>
            </a:r>
            <a:r>
              <a:rPr lang="fr-FR" spc="80" dirty="0"/>
              <a:t> (avant le </a:t>
            </a:r>
            <a:r>
              <a:rPr lang="fr-FR" spc="80" dirty="0">
                <a:solidFill>
                  <a:srgbClr val="FF0000"/>
                </a:solidFill>
              </a:rPr>
              <a:t>début de l’algorithme</a:t>
            </a:r>
            <a:r>
              <a:rPr lang="fr-FR" spc="80" dirty="0"/>
              <a:t>) puis appelé dans </a:t>
            </a:r>
            <a:r>
              <a:rPr lang="fr-FR" spc="80" dirty="0">
                <a:solidFill>
                  <a:srgbClr val="FF0000"/>
                </a:solidFill>
              </a:rPr>
              <a:t>le corps </a:t>
            </a:r>
            <a:r>
              <a:rPr lang="fr-FR" spc="80" dirty="0"/>
              <a:t>de l’algorithme</a:t>
            </a:r>
            <a:r>
              <a:rPr lang="fr-FR" spc="80" dirty="0">
                <a:solidFill>
                  <a:srgbClr val="FF0000"/>
                </a:solidFill>
              </a:rPr>
              <a:t>.</a:t>
            </a:r>
          </a:p>
          <a:p>
            <a:pPr marL="16510" marR="287020">
              <a:lnSpc>
                <a:spcPct val="150000"/>
              </a:lnSpc>
              <a:spcBef>
                <a:spcPts val="100"/>
              </a:spcBef>
            </a:pPr>
            <a:r>
              <a:rPr lang="fr-FR" b="1" u="sng" spc="80" dirty="0">
                <a:solidFill>
                  <a:srgbClr val="FF0000"/>
                </a:solidFill>
              </a:rPr>
              <a:t>Bon à savoir : </a:t>
            </a:r>
            <a:r>
              <a:rPr lang="fr-FR" spc="80" dirty="0"/>
              <a:t>Un sous-algorithme</a:t>
            </a:r>
          </a:p>
          <a:p>
            <a:pPr marL="359410" marR="287020" indent="-342900">
              <a:lnSpc>
                <a:spcPct val="150000"/>
              </a:lnSpc>
              <a:spcBef>
                <a:spcPts val="100"/>
              </a:spcBef>
              <a:buFontTx/>
              <a:buChar char="-"/>
            </a:pPr>
            <a:r>
              <a:rPr lang="fr-FR" spc="80" dirty="0"/>
              <a:t>utilise les variables déclarées dans l'algorithme (appelées </a:t>
            </a:r>
            <a:r>
              <a:rPr lang="fr-FR" b="1" spc="80" dirty="0"/>
              <a:t>variables globales</a:t>
            </a:r>
            <a:r>
              <a:rPr lang="fr-FR" spc="80" dirty="0"/>
              <a:t>),</a:t>
            </a:r>
          </a:p>
          <a:p>
            <a:pPr marL="359410" marR="287020" indent="-342900">
              <a:lnSpc>
                <a:spcPct val="150000"/>
              </a:lnSpc>
              <a:spcBef>
                <a:spcPts val="100"/>
              </a:spcBef>
              <a:buFontTx/>
              <a:buChar char="-"/>
            </a:pPr>
            <a:r>
              <a:rPr lang="fr-FR" spc="80" dirty="0"/>
              <a:t>peut avoir ses propres variables (appelées </a:t>
            </a:r>
            <a:r>
              <a:rPr lang="fr-FR" b="1" spc="80" dirty="0"/>
              <a:t>variables</a:t>
            </a:r>
            <a:r>
              <a:rPr lang="fr-FR" spc="80" dirty="0"/>
              <a:t> </a:t>
            </a:r>
            <a:r>
              <a:rPr lang="fr-FR" b="1" spc="80" dirty="0"/>
              <a:t>locales</a:t>
            </a:r>
            <a:r>
              <a:rPr lang="fr-FR" spc="80" dirty="0"/>
              <a:t>) déclarées dans l’espace qui lui est réservé et qui sont utilisable uniquement que dans ce sous-algorithme,</a:t>
            </a:r>
          </a:p>
          <a:p>
            <a:pPr marL="359410" marR="287020" indent="-342900">
              <a:lnSpc>
                <a:spcPct val="150000"/>
              </a:lnSpc>
              <a:spcBef>
                <a:spcPts val="100"/>
              </a:spcBef>
              <a:buFontTx/>
              <a:buChar char="-"/>
            </a:pPr>
            <a:r>
              <a:rPr lang="fr-FR" spc="80" dirty="0"/>
              <a:t>est déclaré de manière générale </a:t>
            </a:r>
            <a:r>
              <a:rPr lang="fr-FR" spc="80" dirty="0" err="1"/>
              <a:t>c.-à-d</a:t>
            </a:r>
            <a:r>
              <a:rPr lang="fr-FR" spc="80" dirty="0"/>
              <a:t> qu’il peut être appelé plusieurs fois avec différentes valeurs grâce à des arguments. Ces derniers, bien qu’ils soient facultatifs, sont dits paramètres et sont clairement déclarés, au besoin, dans l’entête du sous-algorithme.</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460500" y="14954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Définition sous algorithmes</a:t>
            </a:r>
          </a:p>
        </p:txBody>
      </p:sp>
    </p:spTree>
    <p:extLst>
      <p:ext uri="{BB962C8B-B14F-4D97-AF65-F5344CB8AC3E}">
        <p14:creationId xmlns:p14="http://schemas.microsoft.com/office/powerpoint/2010/main" val="31829605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34996" y="913982"/>
            <a:ext cx="6057900" cy="506730"/>
          </a:xfrm>
          <a:prstGeom prst="rect">
            <a:avLst/>
          </a:prstGeom>
        </p:spPr>
        <p:txBody>
          <a:bodyPr vert="horz" wrap="square" lIns="0" tIns="13335" rIns="0" bIns="0" rtlCol="0">
            <a:spAutoFit/>
          </a:bodyPr>
          <a:lstStyle/>
          <a:p>
            <a:pPr marL="12700">
              <a:lnSpc>
                <a:spcPct val="100000"/>
              </a:lnSpc>
              <a:spcBef>
                <a:spcPts val="105"/>
              </a:spcBef>
            </a:pPr>
            <a:r>
              <a:rPr sz="3150" spc="-55" dirty="0"/>
              <a:t>STRUCTURE </a:t>
            </a:r>
            <a:r>
              <a:rPr sz="3150" spc="-5" dirty="0"/>
              <a:t>DE </a:t>
            </a:r>
            <a:r>
              <a:rPr sz="3150" spc="-345" dirty="0"/>
              <a:t>L’</a:t>
            </a:r>
            <a:r>
              <a:rPr sz="3150" spc="-40" dirty="0"/>
              <a:t> </a:t>
            </a:r>
            <a:r>
              <a:rPr sz="3150" spc="-10" dirty="0"/>
              <a:t>ALGORITHME</a:t>
            </a:r>
            <a:endParaRPr sz="3150"/>
          </a:p>
        </p:txBody>
      </p:sp>
      <p:sp>
        <p:nvSpPr>
          <p:cNvPr id="3" name="object 3"/>
          <p:cNvSpPr txBox="1"/>
          <p:nvPr/>
        </p:nvSpPr>
        <p:spPr>
          <a:xfrm>
            <a:off x="993152" y="1500636"/>
            <a:ext cx="9549765" cy="4071620"/>
          </a:xfrm>
          <a:prstGeom prst="rect">
            <a:avLst/>
          </a:prstGeom>
        </p:spPr>
        <p:txBody>
          <a:bodyPr vert="horz" wrap="square" lIns="0" tIns="12700" rIns="0" bIns="0" rtlCol="0">
            <a:spAutoFit/>
          </a:bodyPr>
          <a:lstStyle/>
          <a:p>
            <a:pPr marL="213360">
              <a:lnSpc>
                <a:spcPct val="100000"/>
              </a:lnSpc>
              <a:spcBef>
                <a:spcPts val="100"/>
              </a:spcBef>
            </a:pPr>
            <a:r>
              <a:rPr sz="2100" b="1" spc="100" dirty="0">
                <a:latin typeface="Times New Roman"/>
                <a:cs typeface="Times New Roman"/>
              </a:rPr>
              <a:t>Un</a:t>
            </a:r>
            <a:r>
              <a:rPr sz="2100" b="1" spc="-80" dirty="0">
                <a:latin typeface="Times New Roman"/>
                <a:cs typeface="Times New Roman"/>
              </a:rPr>
              <a:t> </a:t>
            </a:r>
            <a:r>
              <a:rPr sz="2100" b="1" spc="120" dirty="0">
                <a:latin typeface="Times New Roman"/>
                <a:cs typeface="Times New Roman"/>
              </a:rPr>
              <a:t>algorithme</a:t>
            </a:r>
            <a:r>
              <a:rPr sz="2100" b="1" spc="-95" dirty="0">
                <a:latin typeface="Times New Roman"/>
                <a:cs typeface="Times New Roman"/>
              </a:rPr>
              <a:t> </a:t>
            </a:r>
            <a:r>
              <a:rPr sz="2100" b="1" spc="140" dirty="0">
                <a:latin typeface="Times New Roman"/>
                <a:cs typeface="Times New Roman"/>
              </a:rPr>
              <a:t>doit</a:t>
            </a:r>
            <a:r>
              <a:rPr sz="2100" b="1" spc="-125" dirty="0">
                <a:latin typeface="Times New Roman"/>
                <a:cs typeface="Times New Roman"/>
              </a:rPr>
              <a:t> </a:t>
            </a:r>
            <a:r>
              <a:rPr sz="2100" b="1" spc="114" dirty="0">
                <a:latin typeface="Times New Roman"/>
                <a:cs typeface="Times New Roman"/>
              </a:rPr>
              <a:t>être</a:t>
            </a:r>
            <a:r>
              <a:rPr sz="2100" b="1" spc="-75" dirty="0">
                <a:latin typeface="Times New Roman"/>
                <a:cs typeface="Times New Roman"/>
              </a:rPr>
              <a:t> </a:t>
            </a:r>
            <a:r>
              <a:rPr sz="2100" b="1" spc="125" dirty="0">
                <a:latin typeface="Times New Roman"/>
                <a:cs typeface="Times New Roman"/>
              </a:rPr>
              <a:t>lisible</a:t>
            </a:r>
            <a:r>
              <a:rPr sz="2100" b="1" spc="-95" dirty="0">
                <a:latin typeface="Times New Roman"/>
                <a:cs typeface="Times New Roman"/>
              </a:rPr>
              <a:t> </a:t>
            </a:r>
            <a:r>
              <a:rPr sz="2100" b="1" spc="145" dirty="0">
                <a:latin typeface="Times New Roman"/>
                <a:cs typeface="Times New Roman"/>
              </a:rPr>
              <a:t>et</a:t>
            </a:r>
            <a:r>
              <a:rPr sz="2100" b="1" spc="-100" dirty="0">
                <a:latin typeface="Times New Roman"/>
                <a:cs typeface="Times New Roman"/>
              </a:rPr>
              <a:t> </a:t>
            </a:r>
            <a:r>
              <a:rPr sz="2100" b="1" spc="135" dirty="0">
                <a:latin typeface="Times New Roman"/>
                <a:cs typeface="Times New Roman"/>
              </a:rPr>
              <a:t>compréhensible</a:t>
            </a:r>
            <a:r>
              <a:rPr sz="2100" b="1" spc="-95" dirty="0">
                <a:latin typeface="Times New Roman"/>
                <a:cs typeface="Times New Roman"/>
              </a:rPr>
              <a:t> </a:t>
            </a:r>
            <a:r>
              <a:rPr sz="2100" b="1" spc="55" dirty="0">
                <a:latin typeface="Times New Roman"/>
                <a:cs typeface="Times New Roman"/>
              </a:rPr>
              <a:t>par</a:t>
            </a:r>
            <a:r>
              <a:rPr sz="2100" b="1" spc="-130" dirty="0">
                <a:latin typeface="Times New Roman"/>
                <a:cs typeface="Times New Roman"/>
              </a:rPr>
              <a:t> </a:t>
            </a:r>
            <a:r>
              <a:rPr sz="2100" b="1" spc="120" dirty="0">
                <a:latin typeface="Times New Roman"/>
                <a:cs typeface="Times New Roman"/>
              </a:rPr>
              <a:t>plusieurs</a:t>
            </a:r>
            <a:r>
              <a:rPr sz="2100" b="1" spc="-75" dirty="0">
                <a:latin typeface="Times New Roman"/>
                <a:cs typeface="Times New Roman"/>
              </a:rPr>
              <a:t> </a:t>
            </a:r>
            <a:r>
              <a:rPr sz="2100" b="1" spc="130" dirty="0">
                <a:latin typeface="Times New Roman"/>
                <a:cs typeface="Times New Roman"/>
              </a:rPr>
              <a:t>personnes.</a:t>
            </a:r>
            <a:endParaRPr sz="2100">
              <a:latin typeface="Times New Roman"/>
              <a:cs typeface="Times New Roman"/>
            </a:endParaRPr>
          </a:p>
          <a:p>
            <a:pPr>
              <a:lnSpc>
                <a:spcPct val="100000"/>
              </a:lnSpc>
            </a:pPr>
            <a:endParaRPr sz="2100">
              <a:latin typeface="Times New Roman"/>
              <a:cs typeface="Times New Roman"/>
            </a:endParaRPr>
          </a:p>
          <a:p>
            <a:pPr marL="12700">
              <a:lnSpc>
                <a:spcPct val="100000"/>
              </a:lnSpc>
              <a:spcBef>
                <a:spcPts val="1675"/>
              </a:spcBef>
            </a:pPr>
            <a:r>
              <a:rPr sz="2100" spc="10" dirty="0">
                <a:latin typeface="Times New Roman"/>
                <a:cs typeface="Times New Roman"/>
              </a:rPr>
              <a:t>Il</a:t>
            </a:r>
            <a:r>
              <a:rPr sz="2100" spc="-50" dirty="0">
                <a:latin typeface="Times New Roman"/>
                <a:cs typeface="Times New Roman"/>
              </a:rPr>
              <a:t> </a:t>
            </a:r>
            <a:r>
              <a:rPr sz="2100" spc="80" dirty="0">
                <a:latin typeface="Times New Roman"/>
                <a:cs typeface="Times New Roman"/>
              </a:rPr>
              <a:t>est</a:t>
            </a:r>
            <a:r>
              <a:rPr sz="2100" spc="-95" dirty="0">
                <a:latin typeface="Times New Roman"/>
                <a:cs typeface="Times New Roman"/>
              </a:rPr>
              <a:t> </a:t>
            </a:r>
            <a:r>
              <a:rPr sz="2100" spc="85" dirty="0">
                <a:latin typeface="Times New Roman"/>
                <a:cs typeface="Times New Roman"/>
              </a:rPr>
              <a:t>composé</a:t>
            </a:r>
            <a:r>
              <a:rPr sz="2100" spc="-125" dirty="0">
                <a:latin typeface="Times New Roman"/>
                <a:cs typeface="Times New Roman"/>
              </a:rPr>
              <a:t> </a:t>
            </a:r>
            <a:r>
              <a:rPr sz="2100" spc="110" dirty="0">
                <a:latin typeface="Times New Roman"/>
                <a:cs typeface="Times New Roman"/>
              </a:rPr>
              <a:t>de</a:t>
            </a:r>
            <a:r>
              <a:rPr sz="2100" spc="-65" dirty="0">
                <a:latin typeface="Times New Roman"/>
                <a:cs typeface="Times New Roman"/>
              </a:rPr>
              <a:t> </a:t>
            </a:r>
            <a:r>
              <a:rPr sz="2100" spc="70" dirty="0">
                <a:latin typeface="Times New Roman"/>
                <a:cs typeface="Times New Roman"/>
              </a:rPr>
              <a:t>trois</a:t>
            </a:r>
            <a:r>
              <a:rPr sz="2100" spc="-75" dirty="0">
                <a:latin typeface="Times New Roman"/>
                <a:cs typeface="Times New Roman"/>
              </a:rPr>
              <a:t> </a:t>
            </a:r>
            <a:r>
              <a:rPr sz="2100" spc="80" dirty="0">
                <a:latin typeface="Times New Roman"/>
                <a:cs typeface="Times New Roman"/>
              </a:rPr>
              <a:t>parties</a:t>
            </a:r>
            <a:r>
              <a:rPr sz="2100" spc="-55" dirty="0">
                <a:latin typeface="Times New Roman"/>
                <a:cs typeface="Times New Roman"/>
              </a:rPr>
              <a:t> </a:t>
            </a:r>
            <a:r>
              <a:rPr sz="2100" spc="70" dirty="0">
                <a:latin typeface="Times New Roman"/>
                <a:cs typeface="Times New Roman"/>
              </a:rPr>
              <a:t>principales</a:t>
            </a:r>
            <a:r>
              <a:rPr sz="2100" spc="-55" dirty="0">
                <a:latin typeface="Times New Roman"/>
                <a:cs typeface="Times New Roman"/>
              </a:rPr>
              <a:t> </a:t>
            </a:r>
            <a:r>
              <a:rPr sz="2100" spc="-50" dirty="0">
                <a:latin typeface="Times New Roman"/>
                <a:cs typeface="Times New Roman"/>
              </a:rPr>
              <a:t>:</a:t>
            </a:r>
            <a:endParaRPr sz="2100">
              <a:latin typeface="Times New Roman"/>
              <a:cs typeface="Times New Roman"/>
            </a:endParaRPr>
          </a:p>
          <a:p>
            <a:pPr>
              <a:lnSpc>
                <a:spcPct val="100000"/>
              </a:lnSpc>
            </a:pPr>
            <a:endParaRPr sz="2200">
              <a:latin typeface="Times New Roman"/>
              <a:cs typeface="Times New Roman"/>
            </a:endParaRPr>
          </a:p>
          <a:p>
            <a:pPr marL="312420" indent="-300355">
              <a:lnSpc>
                <a:spcPct val="100000"/>
              </a:lnSpc>
              <a:spcBef>
                <a:spcPts val="5"/>
              </a:spcBef>
              <a:buFont typeface="Georgia"/>
              <a:buChar char=""/>
              <a:tabLst>
                <a:tab pos="312420" algn="l"/>
                <a:tab pos="313055" algn="l"/>
              </a:tabLst>
            </a:pPr>
            <a:r>
              <a:rPr sz="2100" b="1" spc="35" dirty="0">
                <a:latin typeface="Times New Roman"/>
                <a:cs typeface="Times New Roman"/>
              </a:rPr>
              <a:t>L’entête</a:t>
            </a:r>
            <a:r>
              <a:rPr sz="2100" b="1" spc="25" dirty="0">
                <a:latin typeface="Times New Roman"/>
                <a:cs typeface="Times New Roman"/>
              </a:rPr>
              <a:t> </a:t>
            </a:r>
            <a:r>
              <a:rPr sz="2100" spc="-50" dirty="0">
                <a:latin typeface="Times New Roman"/>
                <a:cs typeface="Times New Roman"/>
              </a:rPr>
              <a:t>:</a:t>
            </a:r>
            <a:r>
              <a:rPr sz="2100" spc="-35" dirty="0">
                <a:latin typeface="Times New Roman"/>
                <a:cs typeface="Times New Roman"/>
              </a:rPr>
              <a:t> </a:t>
            </a:r>
            <a:r>
              <a:rPr sz="2100" spc="85" dirty="0">
                <a:latin typeface="Times New Roman"/>
                <a:cs typeface="Times New Roman"/>
              </a:rPr>
              <a:t>qui</a:t>
            </a:r>
            <a:r>
              <a:rPr sz="2100" spc="-45" dirty="0">
                <a:latin typeface="Times New Roman"/>
                <a:cs typeface="Times New Roman"/>
              </a:rPr>
              <a:t> </a:t>
            </a:r>
            <a:r>
              <a:rPr sz="2100" spc="90" dirty="0">
                <a:latin typeface="Times New Roman"/>
                <a:cs typeface="Times New Roman"/>
              </a:rPr>
              <a:t>sert</a:t>
            </a:r>
            <a:r>
              <a:rPr sz="2100" spc="-95" dirty="0">
                <a:latin typeface="Times New Roman"/>
                <a:cs typeface="Times New Roman"/>
              </a:rPr>
              <a:t> </a:t>
            </a:r>
            <a:r>
              <a:rPr sz="2100" spc="75" dirty="0">
                <a:latin typeface="Times New Roman"/>
                <a:cs typeface="Times New Roman"/>
              </a:rPr>
              <a:t>à</a:t>
            </a:r>
            <a:r>
              <a:rPr sz="2100" spc="-40" dirty="0">
                <a:latin typeface="Times New Roman"/>
                <a:cs typeface="Times New Roman"/>
              </a:rPr>
              <a:t> </a:t>
            </a:r>
            <a:r>
              <a:rPr sz="2100" spc="130" dirty="0">
                <a:latin typeface="Times New Roman"/>
                <a:cs typeface="Times New Roman"/>
              </a:rPr>
              <a:t>nommer</a:t>
            </a:r>
            <a:r>
              <a:rPr sz="2100" spc="-95" dirty="0">
                <a:latin typeface="Times New Roman"/>
                <a:cs typeface="Times New Roman"/>
              </a:rPr>
              <a:t> </a:t>
            </a:r>
            <a:r>
              <a:rPr sz="2100" spc="35" dirty="0">
                <a:latin typeface="Times New Roman"/>
                <a:cs typeface="Times New Roman"/>
              </a:rPr>
              <a:t>l’algorithme.</a:t>
            </a:r>
            <a:r>
              <a:rPr sz="2100" spc="10" dirty="0">
                <a:latin typeface="Times New Roman"/>
                <a:cs typeface="Times New Roman"/>
              </a:rPr>
              <a:t> </a:t>
            </a:r>
            <a:r>
              <a:rPr sz="2100" dirty="0">
                <a:latin typeface="Times New Roman"/>
                <a:cs typeface="Times New Roman"/>
              </a:rPr>
              <a:t>Elle</a:t>
            </a:r>
            <a:r>
              <a:rPr sz="2100" spc="-85"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75" dirty="0">
                <a:latin typeface="Times New Roman"/>
                <a:cs typeface="Times New Roman"/>
              </a:rPr>
              <a:t>précédée</a:t>
            </a:r>
            <a:r>
              <a:rPr sz="2100" spc="-60"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35" dirty="0">
                <a:latin typeface="Times New Roman"/>
                <a:cs typeface="Times New Roman"/>
              </a:rPr>
              <a:t>le</a:t>
            </a:r>
            <a:r>
              <a:rPr sz="2100" spc="-60" dirty="0">
                <a:latin typeface="Times New Roman"/>
                <a:cs typeface="Times New Roman"/>
              </a:rPr>
              <a:t> </a:t>
            </a:r>
            <a:r>
              <a:rPr sz="2100" spc="145" dirty="0">
                <a:latin typeface="Times New Roman"/>
                <a:cs typeface="Times New Roman"/>
              </a:rPr>
              <a:t>mot</a:t>
            </a:r>
            <a:endParaRPr sz="2100">
              <a:latin typeface="Times New Roman"/>
              <a:cs typeface="Times New Roman"/>
            </a:endParaRPr>
          </a:p>
          <a:p>
            <a:pPr marL="312420">
              <a:lnSpc>
                <a:spcPct val="100000"/>
              </a:lnSpc>
            </a:pPr>
            <a:r>
              <a:rPr sz="2100" spc="20" dirty="0">
                <a:latin typeface="Times New Roman"/>
                <a:cs typeface="Times New Roman"/>
              </a:rPr>
              <a:t>« </a:t>
            </a:r>
            <a:r>
              <a:rPr sz="2100" b="1" spc="100" dirty="0">
                <a:latin typeface="Times New Roman"/>
                <a:cs typeface="Times New Roman"/>
              </a:rPr>
              <a:t>Algorithme</a:t>
            </a:r>
            <a:r>
              <a:rPr sz="2100" b="1" spc="-5" dirty="0">
                <a:latin typeface="Times New Roman"/>
                <a:cs typeface="Times New Roman"/>
              </a:rPr>
              <a:t> </a:t>
            </a:r>
            <a:r>
              <a:rPr sz="2100" spc="-15" dirty="0">
                <a:latin typeface="Times New Roman"/>
                <a:cs typeface="Times New Roman"/>
              </a:rPr>
              <a:t>»;</a:t>
            </a:r>
            <a:endParaRPr sz="2100">
              <a:latin typeface="Times New Roman"/>
              <a:cs typeface="Times New Roman"/>
            </a:endParaRPr>
          </a:p>
          <a:p>
            <a:pPr>
              <a:lnSpc>
                <a:spcPct val="100000"/>
              </a:lnSpc>
              <a:spcBef>
                <a:spcPts val="45"/>
              </a:spcBef>
            </a:pPr>
            <a:endParaRPr sz="2150">
              <a:latin typeface="Times New Roman"/>
              <a:cs typeface="Times New Roman"/>
            </a:endParaRPr>
          </a:p>
          <a:p>
            <a:pPr marL="312420" marR="1681480" indent="-300355">
              <a:lnSpc>
                <a:spcPct val="100499"/>
              </a:lnSpc>
              <a:buFont typeface="Georgia"/>
              <a:buChar char=""/>
              <a:tabLst>
                <a:tab pos="312420" algn="l"/>
                <a:tab pos="313055" algn="l"/>
              </a:tabLst>
            </a:pPr>
            <a:r>
              <a:rPr sz="2100" b="1" spc="-35" dirty="0">
                <a:latin typeface="Times New Roman"/>
                <a:cs typeface="Times New Roman"/>
              </a:rPr>
              <a:t>La</a:t>
            </a:r>
            <a:r>
              <a:rPr sz="2100" b="1" spc="-100" dirty="0">
                <a:latin typeface="Times New Roman"/>
                <a:cs typeface="Times New Roman"/>
              </a:rPr>
              <a:t> </a:t>
            </a:r>
            <a:r>
              <a:rPr sz="2100" b="1" spc="95" dirty="0">
                <a:latin typeface="Times New Roman"/>
                <a:cs typeface="Times New Roman"/>
              </a:rPr>
              <a:t>partie</a:t>
            </a:r>
            <a:r>
              <a:rPr sz="2100" b="1" spc="-120" dirty="0">
                <a:latin typeface="Times New Roman"/>
                <a:cs typeface="Times New Roman"/>
              </a:rPr>
              <a:t> </a:t>
            </a:r>
            <a:r>
              <a:rPr sz="2100" b="1" spc="90" dirty="0">
                <a:latin typeface="Times New Roman"/>
                <a:cs typeface="Times New Roman"/>
              </a:rPr>
              <a:t>déclarative</a:t>
            </a:r>
            <a:r>
              <a:rPr sz="2100" b="1" spc="-75" dirty="0">
                <a:latin typeface="Times New Roman"/>
                <a:cs typeface="Times New Roman"/>
              </a:rPr>
              <a:t> </a:t>
            </a:r>
            <a:r>
              <a:rPr sz="2100" spc="-50"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90" dirty="0">
                <a:latin typeface="Times New Roman"/>
                <a:cs typeface="Times New Roman"/>
              </a:rPr>
              <a:t>sert</a:t>
            </a:r>
            <a:r>
              <a:rPr sz="2100" spc="-90" dirty="0">
                <a:latin typeface="Times New Roman"/>
                <a:cs typeface="Times New Roman"/>
              </a:rPr>
              <a:t> </a:t>
            </a:r>
            <a:r>
              <a:rPr sz="2100" spc="75" dirty="0">
                <a:latin typeface="Times New Roman"/>
                <a:cs typeface="Times New Roman"/>
              </a:rPr>
              <a:t>à</a:t>
            </a:r>
            <a:r>
              <a:rPr sz="2100" spc="-80" dirty="0">
                <a:latin typeface="Times New Roman"/>
                <a:cs typeface="Times New Roman"/>
              </a:rPr>
              <a:t> </a:t>
            </a:r>
            <a:r>
              <a:rPr sz="2100" spc="65" dirty="0">
                <a:latin typeface="Times New Roman"/>
                <a:cs typeface="Times New Roman"/>
              </a:rPr>
              <a:t>déclarer</a:t>
            </a:r>
            <a:r>
              <a:rPr sz="2100" spc="-45" dirty="0">
                <a:latin typeface="Times New Roman"/>
                <a:cs typeface="Times New Roman"/>
              </a:rPr>
              <a:t> </a:t>
            </a:r>
            <a:r>
              <a:rPr sz="2100" spc="35" dirty="0">
                <a:latin typeface="Times New Roman"/>
                <a:cs typeface="Times New Roman"/>
              </a:rPr>
              <a:t>les</a:t>
            </a:r>
            <a:r>
              <a:rPr sz="2100" spc="-70" dirty="0">
                <a:latin typeface="Times New Roman"/>
                <a:cs typeface="Times New Roman"/>
              </a:rPr>
              <a:t> </a:t>
            </a:r>
            <a:r>
              <a:rPr sz="2100" spc="60" dirty="0">
                <a:latin typeface="Times New Roman"/>
                <a:cs typeface="Times New Roman"/>
              </a:rPr>
              <a:t>différents</a:t>
            </a:r>
            <a:r>
              <a:rPr sz="2100" spc="-90" dirty="0">
                <a:latin typeface="Times New Roman"/>
                <a:cs typeface="Times New Roman"/>
              </a:rPr>
              <a:t> </a:t>
            </a:r>
            <a:r>
              <a:rPr sz="2100" spc="70" dirty="0">
                <a:latin typeface="Times New Roman"/>
                <a:cs typeface="Times New Roman"/>
              </a:rPr>
              <a:t>objets</a:t>
            </a:r>
            <a:r>
              <a:rPr sz="2100" spc="-70" dirty="0">
                <a:latin typeface="Times New Roman"/>
                <a:cs typeface="Times New Roman"/>
              </a:rPr>
              <a:t> </a:t>
            </a:r>
            <a:r>
              <a:rPr sz="2100" spc="110" dirty="0">
                <a:latin typeface="Times New Roman"/>
                <a:cs typeface="Times New Roman"/>
              </a:rPr>
              <a:t>que  </a:t>
            </a:r>
            <a:r>
              <a:rPr sz="2100" spc="35" dirty="0">
                <a:latin typeface="Times New Roman"/>
                <a:cs typeface="Times New Roman"/>
              </a:rPr>
              <a:t>l’algorithme</a:t>
            </a:r>
            <a:r>
              <a:rPr sz="2100" spc="-70" dirty="0">
                <a:latin typeface="Times New Roman"/>
                <a:cs typeface="Times New Roman"/>
              </a:rPr>
              <a:t> </a:t>
            </a:r>
            <a:r>
              <a:rPr sz="2100" spc="60" dirty="0">
                <a:latin typeface="Times New Roman"/>
                <a:cs typeface="Times New Roman"/>
              </a:rPr>
              <a:t>utilise</a:t>
            </a:r>
            <a:r>
              <a:rPr sz="2100" spc="-40" dirty="0">
                <a:latin typeface="Times New Roman"/>
                <a:cs typeface="Times New Roman"/>
              </a:rPr>
              <a:t> </a:t>
            </a:r>
            <a:r>
              <a:rPr sz="2100" spc="120" dirty="0">
                <a:latin typeface="Times New Roman"/>
                <a:cs typeface="Times New Roman"/>
              </a:rPr>
              <a:t>(</a:t>
            </a:r>
            <a:r>
              <a:rPr sz="2100" b="1" spc="120" dirty="0">
                <a:latin typeface="Times New Roman"/>
                <a:cs typeface="Times New Roman"/>
              </a:rPr>
              <a:t>constantes,</a:t>
            </a:r>
            <a:r>
              <a:rPr sz="2100" b="1" spc="-55" dirty="0">
                <a:latin typeface="Times New Roman"/>
                <a:cs typeface="Times New Roman"/>
              </a:rPr>
              <a:t> </a:t>
            </a:r>
            <a:r>
              <a:rPr sz="2100" b="1" spc="85" dirty="0">
                <a:latin typeface="Times New Roman"/>
                <a:cs typeface="Times New Roman"/>
              </a:rPr>
              <a:t>variables,</a:t>
            </a:r>
            <a:r>
              <a:rPr sz="2100" b="1" spc="-55" dirty="0">
                <a:latin typeface="Times New Roman"/>
                <a:cs typeface="Times New Roman"/>
              </a:rPr>
              <a:t> </a:t>
            </a:r>
            <a:r>
              <a:rPr sz="2100" b="1" spc="65" dirty="0">
                <a:latin typeface="Times New Roman"/>
                <a:cs typeface="Times New Roman"/>
              </a:rPr>
              <a:t>etc</a:t>
            </a:r>
            <a:r>
              <a:rPr sz="2100" spc="65" dirty="0">
                <a:latin typeface="Times New Roman"/>
                <a:cs typeface="Times New Roman"/>
              </a:rPr>
              <a:t>.);</a:t>
            </a:r>
            <a:endParaRPr sz="2100">
              <a:latin typeface="Times New Roman"/>
              <a:cs typeface="Times New Roman"/>
            </a:endParaRPr>
          </a:p>
          <a:p>
            <a:pPr>
              <a:lnSpc>
                <a:spcPct val="100000"/>
              </a:lnSpc>
              <a:spcBef>
                <a:spcPts val="45"/>
              </a:spcBef>
              <a:buFont typeface="Georgia"/>
              <a:buChar char=""/>
            </a:pPr>
            <a:endParaRPr sz="2150">
              <a:latin typeface="Times New Roman"/>
              <a:cs typeface="Times New Roman"/>
            </a:endParaRPr>
          </a:p>
          <a:p>
            <a:pPr marL="312420" indent="-300355">
              <a:lnSpc>
                <a:spcPct val="100000"/>
              </a:lnSpc>
              <a:spcBef>
                <a:spcPts val="5"/>
              </a:spcBef>
              <a:buFont typeface="Georgia"/>
              <a:buChar char=""/>
              <a:tabLst>
                <a:tab pos="312420" algn="l"/>
                <a:tab pos="313055" algn="l"/>
              </a:tabLst>
            </a:pPr>
            <a:r>
              <a:rPr sz="2100" b="1" spc="15" dirty="0">
                <a:latin typeface="Times New Roman"/>
                <a:cs typeface="Times New Roman"/>
              </a:rPr>
              <a:t>Le</a:t>
            </a:r>
            <a:r>
              <a:rPr sz="2100" b="1" spc="-125" dirty="0">
                <a:latin typeface="Times New Roman"/>
                <a:cs typeface="Times New Roman"/>
              </a:rPr>
              <a:t> </a:t>
            </a:r>
            <a:r>
              <a:rPr sz="2100" b="1" spc="95" dirty="0">
                <a:latin typeface="Times New Roman"/>
                <a:cs typeface="Times New Roman"/>
              </a:rPr>
              <a:t>corps</a:t>
            </a:r>
            <a:r>
              <a:rPr sz="2100" b="1" spc="-100" dirty="0">
                <a:latin typeface="Times New Roman"/>
                <a:cs typeface="Times New Roman"/>
              </a:rPr>
              <a:t> </a:t>
            </a:r>
            <a:r>
              <a:rPr sz="2100" b="1" spc="160" dirty="0">
                <a:latin typeface="Times New Roman"/>
                <a:cs typeface="Times New Roman"/>
              </a:rPr>
              <a:t>de</a:t>
            </a:r>
            <a:r>
              <a:rPr sz="2100" b="1" spc="-75" dirty="0">
                <a:latin typeface="Times New Roman"/>
                <a:cs typeface="Times New Roman"/>
              </a:rPr>
              <a:t> </a:t>
            </a:r>
            <a:r>
              <a:rPr sz="2100" b="1" spc="80" dirty="0">
                <a:latin typeface="Times New Roman"/>
                <a:cs typeface="Times New Roman"/>
              </a:rPr>
              <a:t>l’algorithme</a:t>
            </a:r>
            <a:r>
              <a:rPr sz="2100" b="1" spc="-50" dirty="0">
                <a:latin typeface="Times New Roman"/>
                <a:cs typeface="Times New Roman"/>
              </a:rPr>
              <a:t> </a:t>
            </a:r>
            <a:r>
              <a:rPr sz="2100" spc="-50" dirty="0">
                <a:latin typeface="Times New Roman"/>
                <a:cs typeface="Times New Roman"/>
              </a:rPr>
              <a:t>:</a:t>
            </a:r>
            <a:r>
              <a:rPr sz="2100" spc="-55" dirty="0">
                <a:latin typeface="Times New Roman"/>
                <a:cs typeface="Times New Roman"/>
              </a:rPr>
              <a:t> </a:t>
            </a:r>
            <a:r>
              <a:rPr sz="2100" spc="90" dirty="0">
                <a:latin typeface="Times New Roman"/>
                <a:cs typeface="Times New Roman"/>
              </a:rPr>
              <a:t>qui</a:t>
            </a:r>
            <a:r>
              <a:rPr sz="2100" spc="-65" dirty="0">
                <a:latin typeface="Times New Roman"/>
                <a:cs typeface="Times New Roman"/>
              </a:rPr>
              <a:t> </a:t>
            </a:r>
            <a:r>
              <a:rPr sz="2100" spc="105" dirty="0">
                <a:latin typeface="Times New Roman"/>
                <a:cs typeface="Times New Roman"/>
              </a:rPr>
              <a:t>contient</a:t>
            </a:r>
            <a:r>
              <a:rPr sz="2100" spc="-50" dirty="0">
                <a:latin typeface="Times New Roman"/>
                <a:cs typeface="Times New Roman"/>
              </a:rPr>
              <a:t> </a:t>
            </a:r>
            <a:r>
              <a:rPr sz="2100" spc="35" dirty="0">
                <a:latin typeface="Times New Roman"/>
                <a:cs typeface="Times New Roman"/>
              </a:rPr>
              <a:t>les</a:t>
            </a:r>
            <a:r>
              <a:rPr sz="2100" spc="-30" dirty="0">
                <a:latin typeface="Times New Roman"/>
                <a:cs typeface="Times New Roman"/>
              </a:rPr>
              <a:t> </a:t>
            </a:r>
            <a:r>
              <a:rPr sz="2100" spc="90" dirty="0">
                <a:latin typeface="Times New Roman"/>
                <a:cs typeface="Times New Roman"/>
              </a:rPr>
              <a:t>instructions</a:t>
            </a:r>
            <a:r>
              <a:rPr sz="2100" spc="-95" dirty="0">
                <a:latin typeface="Times New Roman"/>
                <a:cs typeface="Times New Roman"/>
              </a:rPr>
              <a:t> </a:t>
            </a:r>
            <a:r>
              <a:rPr sz="2100" spc="95" dirty="0">
                <a:latin typeface="Times New Roman"/>
                <a:cs typeface="Times New Roman"/>
              </a:rPr>
              <a:t>de</a:t>
            </a:r>
            <a:r>
              <a:rPr sz="2100" spc="-35" dirty="0">
                <a:latin typeface="Times New Roman"/>
                <a:cs typeface="Times New Roman"/>
              </a:rPr>
              <a:t> </a:t>
            </a:r>
            <a:r>
              <a:rPr sz="2100" spc="35" dirty="0">
                <a:latin typeface="Times New Roman"/>
                <a:cs typeface="Times New Roman"/>
              </a:rPr>
              <a:t>l’algorithme.</a:t>
            </a:r>
            <a:endParaRPr sz="2100">
              <a:latin typeface="Times New Roman"/>
              <a:cs typeface="Times New Roman"/>
            </a:endParaRPr>
          </a:p>
          <a:p>
            <a:pPr marL="312420">
              <a:lnSpc>
                <a:spcPct val="100000"/>
              </a:lnSpc>
              <a:spcBef>
                <a:spcPts val="10"/>
              </a:spcBef>
            </a:pPr>
            <a:r>
              <a:rPr sz="2100" dirty="0">
                <a:latin typeface="Times New Roman"/>
                <a:cs typeface="Times New Roman"/>
              </a:rPr>
              <a:t>Elle</a:t>
            </a:r>
            <a:r>
              <a:rPr sz="2100" spc="-110" dirty="0">
                <a:latin typeface="Times New Roman"/>
                <a:cs typeface="Times New Roman"/>
              </a:rPr>
              <a:t> </a:t>
            </a:r>
            <a:r>
              <a:rPr sz="2100" spc="90" dirty="0">
                <a:latin typeface="Times New Roman"/>
                <a:cs typeface="Times New Roman"/>
              </a:rPr>
              <a:t>est</a:t>
            </a:r>
            <a:r>
              <a:rPr sz="2100" spc="-95" dirty="0">
                <a:latin typeface="Times New Roman"/>
                <a:cs typeface="Times New Roman"/>
              </a:rPr>
              <a:t> </a:t>
            </a:r>
            <a:r>
              <a:rPr sz="2100" spc="75" dirty="0">
                <a:latin typeface="Times New Roman"/>
                <a:cs typeface="Times New Roman"/>
              </a:rPr>
              <a:t>délimitée</a:t>
            </a:r>
            <a:r>
              <a:rPr sz="2100" spc="-85" dirty="0">
                <a:latin typeface="Times New Roman"/>
                <a:cs typeface="Times New Roman"/>
              </a:rPr>
              <a:t> </a:t>
            </a:r>
            <a:r>
              <a:rPr sz="2100" spc="100" dirty="0">
                <a:latin typeface="Times New Roman"/>
                <a:cs typeface="Times New Roman"/>
              </a:rPr>
              <a:t>par</a:t>
            </a:r>
            <a:r>
              <a:rPr sz="2100" spc="-70" dirty="0">
                <a:latin typeface="Times New Roman"/>
                <a:cs typeface="Times New Roman"/>
              </a:rPr>
              <a:t> </a:t>
            </a:r>
            <a:r>
              <a:rPr sz="2100" spc="35" dirty="0">
                <a:latin typeface="Times New Roman"/>
                <a:cs typeface="Times New Roman"/>
              </a:rPr>
              <a:t>les</a:t>
            </a:r>
            <a:r>
              <a:rPr sz="2100" spc="-35" dirty="0">
                <a:latin typeface="Times New Roman"/>
                <a:cs typeface="Times New Roman"/>
              </a:rPr>
              <a:t> </a:t>
            </a:r>
            <a:r>
              <a:rPr sz="2100" spc="114" dirty="0">
                <a:latin typeface="Times New Roman"/>
                <a:cs typeface="Times New Roman"/>
              </a:rPr>
              <a:t>mots</a:t>
            </a:r>
            <a:r>
              <a:rPr sz="2100" spc="-50" dirty="0">
                <a:latin typeface="Times New Roman"/>
                <a:cs typeface="Times New Roman"/>
              </a:rPr>
              <a:t> </a:t>
            </a:r>
            <a:r>
              <a:rPr sz="2100" b="1" spc="145" dirty="0">
                <a:latin typeface="Times New Roman"/>
                <a:cs typeface="Times New Roman"/>
              </a:rPr>
              <a:t>Début</a:t>
            </a:r>
            <a:r>
              <a:rPr sz="2100" b="1" spc="395" dirty="0">
                <a:latin typeface="Times New Roman"/>
                <a:cs typeface="Times New Roman"/>
              </a:rPr>
              <a:t> </a:t>
            </a:r>
            <a:r>
              <a:rPr sz="2100" spc="114" dirty="0">
                <a:latin typeface="Times New Roman"/>
                <a:cs typeface="Times New Roman"/>
              </a:rPr>
              <a:t>et</a:t>
            </a:r>
            <a:r>
              <a:rPr sz="2100" spc="-45" dirty="0">
                <a:latin typeface="Times New Roman"/>
                <a:cs typeface="Times New Roman"/>
              </a:rPr>
              <a:t> </a:t>
            </a:r>
            <a:r>
              <a:rPr sz="2100" b="1" spc="40" dirty="0">
                <a:latin typeface="Times New Roman"/>
                <a:cs typeface="Times New Roman"/>
              </a:rPr>
              <a:t>Fin</a:t>
            </a:r>
            <a:r>
              <a:rPr sz="2100" spc="40" dirty="0">
                <a:latin typeface="Times New Roman"/>
                <a:cs typeface="Times New Roman"/>
              </a:rPr>
              <a:t>.</a:t>
            </a:r>
            <a:endParaRPr sz="2100">
              <a:latin typeface="Times New Roman"/>
              <a:cs typeface="Times New Roman"/>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41300" y="2027992"/>
            <a:ext cx="10286999" cy="5202322"/>
          </a:xfrm>
          <a:prstGeom prst="rect">
            <a:avLst/>
          </a:prstGeom>
        </p:spPr>
        <p:txBody>
          <a:bodyPr vert="horz" wrap="square" lIns="0" tIns="12700" rIns="0" bIns="0" rtlCol="0">
            <a:spAutoFit/>
          </a:bodyPr>
          <a:lstStyle/>
          <a:p>
            <a:pPr marL="16510" marR="287020">
              <a:lnSpc>
                <a:spcPct val="150000"/>
              </a:lnSpc>
              <a:spcBef>
                <a:spcPts val="100"/>
              </a:spcBef>
            </a:pPr>
            <a:r>
              <a:rPr lang="fr-FR" b="1" u="sng" spc="80" dirty="0"/>
              <a:t>Argument : </a:t>
            </a:r>
            <a:r>
              <a:rPr lang="fr-FR" spc="80" dirty="0"/>
              <a:t>est une valeur ou une variable qui est fournie en entrée à une fonction ou à une méthode. </a:t>
            </a:r>
          </a:p>
          <a:p>
            <a:pPr marL="16510" marR="287020">
              <a:lnSpc>
                <a:spcPct val="150000"/>
              </a:lnSpc>
              <a:spcBef>
                <a:spcPts val="100"/>
              </a:spcBef>
            </a:pPr>
            <a:r>
              <a:rPr lang="fr-FR" spc="80" dirty="0"/>
              <a:t>Exemple :  </a:t>
            </a:r>
            <a:r>
              <a:rPr lang="en-US" sz="2800" b="1" spc="80" dirty="0"/>
              <a:t>def </a:t>
            </a:r>
            <a:r>
              <a:rPr lang="en-US" sz="2800" b="1" spc="80" dirty="0" err="1"/>
              <a:t>carre</a:t>
            </a:r>
            <a:r>
              <a:rPr lang="en-US" sz="2800" b="1" spc="80" dirty="0"/>
              <a:t>(</a:t>
            </a:r>
            <a:r>
              <a:rPr lang="en-US" sz="2800" b="1" spc="80" dirty="0">
                <a:solidFill>
                  <a:srgbClr val="FF0000"/>
                </a:solidFill>
              </a:rPr>
              <a:t>x</a:t>
            </a:r>
            <a:r>
              <a:rPr lang="en-US" sz="2800" b="1" spc="80" dirty="0"/>
              <a:t>):</a:t>
            </a:r>
          </a:p>
          <a:p>
            <a:pPr marL="16510" marR="287020">
              <a:lnSpc>
                <a:spcPct val="150000"/>
              </a:lnSpc>
              <a:spcBef>
                <a:spcPts val="100"/>
              </a:spcBef>
            </a:pPr>
            <a:r>
              <a:rPr lang="en-US" spc="80" dirty="0"/>
              <a:t>                  </a:t>
            </a:r>
            <a:r>
              <a:rPr lang="en-US" sz="2800" b="1" spc="80" dirty="0"/>
              <a:t>return x*x</a:t>
            </a:r>
            <a:endParaRPr lang="fr-FR" sz="2800" b="1" spc="80" dirty="0"/>
          </a:p>
          <a:p>
            <a:pPr marL="16510" marR="287020">
              <a:lnSpc>
                <a:spcPct val="150000"/>
              </a:lnSpc>
              <a:spcBef>
                <a:spcPts val="100"/>
              </a:spcBef>
            </a:pPr>
            <a:endParaRPr lang="fr-FR" spc="80" dirty="0"/>
          </a:p>
          <a:p>
            <a:pPr marL="16510" marR="287020">
              <a:lnSpc>
                <a:spcPct val="150000"/>
              </a:lnSpc>
              <a:spcBef>
                <a:spcPts val="100"/>
              </a:spcBef>
            </a:pPr>
            <a:endParaRPr lang="fr-FR" spc="80" dirty="0"/>
          </a:p>
          <a:p>
            <a:pPr marL="16510" marR="287020">
              <a:lnSpc>
                <a:spcPct val="150000"/>
              </a:lnSpc>
              <a:spcBef>
                <a:spcPts val="100"/>
              </a:spcBef>
            </a:pPr>
            <a:r>
              <a:rPr lang="fr-FR" b="1" u="sng" spc="80" dirty="0"/>
              <a:t>Paramètres :  </a:t>
            </a:r>
            <a:r>
              <a:rPr lang="fr-FR" spc="80" dirty="0"/>
              <a:t>sont des éléments clés pour définir la fonction ou la méthode. Ils permettent de spécifier le nombre et le type des valeurs d'entrée attendues pour la fonction.</a:t>
            </a:r>
          </a:p>
          <a:p>
            <a:pPr marL="16510" marR="287020">
              <a:lnSpc>
                <a:spcPct val="150000"/>
              </a:lnSpc>
              <a:spcBef>
                <a:spcPts val="100"/>
              </a:spcBef>
            </a:pPr>
            <a:endParaRPr lang="fr-FR" spc="80" dirty="0"/>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460500" y="14954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Définitions</a:t>
            </a:r>
          </a:p>
        </p:txBody>
      </p:sp>
      <p:sp>
        <p:nvSpPr>
          <p:cNvPr id="2" name="Speech Bubble: Oval 1">
            <a:extLst>
              <a:ext uri="{FF2B5EF4-FFF2-40B4-BE49-F238E27FC236}">
                <a16:creationId xmlns:a16="http://schemas.microsoft.com/office/drawing/2014/main" id="{0DAFE888-DA89-5652-1642-923E6725045C}"/>
              </a:ext>
            </a:extLst>
          </p:cNvPr>
          <p:cNvSpPr/>
          <p:nvPr/>
        </p:nvSpPr>
        <p:spPr>
          <a:xfrm>
            <a:off x="3521597" y="2599559"/>
            <a:ext cx="2095500" cy="685800"/>
          </a:xfrm>
          <a:prstGeom prst="wedgeEllipseCallout">
            <a:avLst>
              <a:gd name="adj1" fmla="val -51775"/>
              <a:gd name="adj2" fmla="val 62500"/>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solidFill>
                  <a:srgbClr val="FF0000"/>
                </a:solidFill>
              </a:rPr>
              <a:t>X</a:t>
            </a:r>
            <a:r>
              <a:rPr lang="fr-FR" dirty="0">
                <a:solidFill>
                  <a:schemeClr val="tx1"/>
                </a:solidFill>
              </a:rPr>
              <a:t> est la valeur fournie</a:t>
            </a:r>
          </a:p>
        </p:txBody>
      </p:sp>
      <p:sp>
        <p:nvSpPr>
          <p:cNvPr id="4" name="TextBox 3">
            <a:extLst>
              <a:ext uri="{FF2B5EF4-FFF2-40B4-BE49-F238E27FC236}">
                <a16:creationId xmlns:a16="http://schemas.microsoft.com/office/drawing/2014/main" id="{D9976FCD-98E0-5112-F5A5-CB5D391DDF42}"/>
              </a:ext>
            </a:extLst>
          </p:cNvPr>
          <p:cNvSpPr txBox="1"/>
          <p:nvPr/>
        </p:nvSpPr>
        <p:spPr>
          <a:xfrm>
            <a:off x="5788487" y="2811929"/>
            <a:ext cx="4568421" cy="1938992"/>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Dans cette fonction, l'argument </a:t>
            </a:r>
            <a:r>
              <a:rPr lang="fr-FR" sz="2000" dirty="0">
                <a:solidFill>
                  <a:srgbClr val="FF0000"/>
                </a:solidFill>
                <a:latin typeface="Times New Roman" panose="02020603050405020304" pitchFamily="18" charset="0"/>
                <a:cs typeface="Times New Roman" panose="02020603050405020304" pitchFamily="18" charset="0"/>
              </a:rPr>
              <a:t>x</a:t>
            </a:r>
            <a:r>
              <a:rPr lang="fr-FR" sz="2000" dirty="0">
                <a:latin typeface="Times New Roman" panose="02020603050405020304" pitchFamily="18" charset="0"/>
                <a:cs typeface="Times New Roman" panose="02020603050405020304" pitchFamily="18" charset="0"/>
              </a:rPr>
              <a:t> est fourni lors de l'appel à la fonction. La fonction renvoie le carré de </a:t>
            </a:r>
            <a:r>
              <a:rPr lang="fr-FR" sz="2000" dirty="0">
                <a:solidFill>
                  <a:srgbClr val="FF0000"/>
                </a:solidFill>
                <a:latin typeface="Times New Roman" panose="02020603050405020304" pitchFamily="18" charset="0"/>
                <a:cs typeface="Times New Roman" panose="02020603050405020304" pitchFamily="18" charset="0"/>
              </a:rPr>
              <a:t>l'argument x</a:t>
            </a:r>
            <a:r>
              <a:rPr lang="fr-FR" sz="2000" dirty="0">
                <a:latin typeface="Times New Roman" panose="02020603050405020304" pitchFamily="18" charset="0"/>
                <a:cs typeface="Times New Roman" panose="02020603050405020304" pitchFamily="18" charset="0"/>
              </a:rPr>
              <a:t>. Ainsi, si nous appelons cette fonction avec carre(</a:t>
            </a:r>
            <a:r>
              <a:rPr lang="fr-FR" sz="2000" dirty="0">
                <a:solidFill>
                  <a:srgbClr val="FF0000"/>
                </a:solidFill>
                <a:latin typeface="Times New Roman" panose="02020603050405020304" pitchFamily="18" charset="0"/>
                <a:cs typeface="Times New Roman" panose="02020603050405020304" pitchFamily="18" charset="0"/>
              </a:rPr>
              <a:t>4</a:t>
            </a:r>
            <a:r>
              <a:rPr lang="fr-FR" sz="2000" dirty="0">
                <a:latin typeface="Times New Roman" panose="02020603050405020304" pitchFamily="18" charset="0"/>
                <a:cs typeface="Times New Roman" panose="02020603050405020304" pitchFamily="18" charset="0"/>
              </a:rPr>
              <a:t>), la valeur 4 sera passée comme argument à la fonction et elle renverra </a:t>
            </a:r>
            <a:r>
              <a:rPr lang="fr-FR" sz="2000" dirty="0">
                <a:solidFill>
                  <a:srgbClr val="FF0000"/>
                </a:solidFill>
                <a:latin typeface="Times New Roman" panose="02020603050405020304" pitchFamily="18" charset="0"/>
                <a:cs typeface="Times New Roman" panose="02020603050405020304" pitchFamily="18" charset="0"/>
              </a:rPr>
              <a:t>16</a:t>
            </a:r>
            <a:r>
              <a:rPr lang="fr-FR" sz="20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27391954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349250" y="1404461"/>
            <a:ext cx="10452100" cy="6682214"/>
          </a:xfrm>
          <a:prstGeom prst="rect">
            <a:avLst/>
          </a:prstGeom>
        </p:spPr>
        <p:txBody>
          <a:bodyPr vert="horz" wrap="square" lIns="0" tIns="12700" rIns="0" bIns="0" rtlCol="0">
            <a:spAutoFit/>
          </a:bodyPr>
          <a:lstStyle/>
          <a:p>
            <a:pPr marL="16510" marR="287020">
              <a:lnSpc>
                <a:spcPct val="150000"/>
              </a:lnSpc>
              <a:spcBef>
                <a:spcPts val="100"/>
              </a:spcBef>
            </a:pPr>
            <a:r>
              <a:rPr lang="fr-FR" b="1" spc="80" dirty="0"/>
              <a:t>         </a:t>
            </a:r>
            <a:r>
              <a:rPr lang="fr-FR" b="1" u="sng" spc="80" dirty="0"/>
              <a:t>Paramètres :  </a:t>
            </a:r>
            <a:r>
              <a:rPr lang="fr-FR" spc="80" dirty="0"/>
              <a:t>sont des éléments clés pour définir la fonction ou la méthode. Ils permettent de spécifier le nombre et le type des valeurs d'entrée attendues pour la fonction.</a:t>
            </a:r>
          </a:p>
          <a:p>
            <a:pPr marL="16510" marR="287020">
              <a:lnSpc>
                <a:spcPct val="150000"/>
              </a:lnSpc>
              <a:spcBef>
                <a:spcPts val="100"/>
              </a:spcBef>
            </a:pPr>
            <a:r>
              <a:rPr lang="fr-FR" b="1" spc="80" dirty="0"/>
              <a:t>Exemple : </a:t>
            </a:r>
          </a:p>
          <a:p>
            <a:pPr marL="16510" marR="287020">
              <a:lnSpc>
                <a:spcPct val="150000"/>
              </a:lnSpc>
              <a:spcBef>
                <a:spcPts val="100"/>
              </a:spcBef>
            </a:pPr>
            <a:r>
              <a:rPr lang="en-US" sz="2800" spc="80" dirty="0"/>
              <a:t>def addition(</a:t>
            </a:r>
            <a:r>
              <a:rPr lang="en-US" sz="2800" spc="80" dirty="0">
                <a:solidFill>
                  <a:srgbClr val="FF0000"/>
                </a:solidFill>
              </a:rPr>
              <a:t>a</a:t>
            </a:r>
            <a:r>
              <a:rPr lang="en-US" sz="2800" spc="80" dirty="0"/>
              <a:t>, </a:t>
            </a:r>
            <a:r>
              <a:rPr lang="en-US" sz="2800" spc="80" dirty="0">
                <a:solidFill>
                  <a:srgbClr val="FF0000"/>
                </a:solidFill>
              </a:rPr>
              <a:t>b</a:t>
            </a:r>
            <a:r>
              <a:rPr lang="en-US" sz="2800" spc="80" dirty="0"/>
              <a:t>):</a:t>
            </a:r>
          </a:p>
          <a:p>
            <a:pPr marL="16510" marR="287020">
              <a:lnSpc>
                <a:spcPct val="150000"/>
              </a:lnSpc>
              <a:spcBef>
                <a:spcPts val="100"/>
              </a:spcBef>
            </a:pPr>
            <a:r>
              <a:rPr lang="en-US" sz="2800" spc="80" dirty="0"/>
              <a:t>    return a + b</a:t>
            </a:r>
            <a:endParaRPr lang="fr-FR" sz="2800" spc="80" dirty="0"/>
          </a:p>
          <a:p>
            <a:pPr marL="16510" marR="287020">
              <a:lnSpc>
                <a:spcPct val="150000"/>
              </a:lnSpc>
              <a:spcBef>
                <a:spcPts val="100"/>
              </a:spcBef>
            </a:pPr>
            <a:r>
              <a:rPr lang="fr-FR" u="sng" spc="80" dirty="0">
                <a:solidFill>
                  <a:srgbClr val="FF0000"/>
                </a:solidFill>
              </a:rPr>
              <a:t>Bon à savoir </a:t>
            </a:r>
            <a:r>
              <a:rPr lang="fr-FR" u="sng" spc="80" dirty="0"/>
              <a:t>: </a:t>
            </a:r>
          </a:p>
          <a:p>
            <a:pPr marL="16510" marR="287020">
              <a:lnSpc>
                <a:spcPct val="150000"/>
              </a:lnSpc>
              <a:spcBef>
                <a:spcPts val="100"/>
              </a:spcBef>
            </a:pPr>
            <a:r>
              <a:rPr lang="fr-FR" spc="80" dirty="0"/>
              <a:t>Un paramètre est une variable nommée passée à une fonction. Les paramètres servent à importer des arguments à l'intérieur des fonctions.</a:t>
            </a:r>
          </a:p>
          <a:p>
            <a:pPr marL="16510" marR="287020">
              <a:lnSpc>
                <a:spcPct val="150000"/>
              </a:lnSpc>
              <a:spcBef>
                <a:spcPts val="100"/>
              </a:spcBef>
            </a:pPr>
            <a:r>
              <a:rPr lang="fr-FR" b="1" spc="80" dirty="0"/>
              <a:t>Différences : </a:t>
            </a:r>
            <a:r>
              <a:rPr lang="fr-FR" spc="80" dirty="0"/>
              <a:t>- Les paramètres d'une fonction sont les noms listés dans la définition de la fonction</a:t>
            </a:r>
          </a:p>
          <a:p>
            <a:pPr marL="16510" marR="287020">
              <a:lnSpc>
                <a:spcPct val="150000"/>
              </a:lnSpc>
              <a:spcBef>
                <a:spcPts val="100"/>
              </a:spcBef>
            </a:pPr>
            <a:r>
              <a:rPr lang="fr-FR" spc="80" dirty="0"/>
              <a:t>- Les arguments d'une fonction sont les valeurs réelles passées à la fonction.</a:t>
            </a:r>
          </a:p>
          <a:p>
            <a:pPr marL="16510" marR="287020">
              <a:lnSpc>
                <a:spcPct val="150000"/>
              </a:lnSpc>
              <a:spcBef>
                <a:spcPts val="100"/>
              </a:spcBef>
            </a:pPr>
            <a:endParaRPr lang="fr-FR" spc="80" dirty="0"/>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1246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308100" y="764543"/>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Définitions</a:t>
            </a:r>
          </a:p>
        </p:txBody>
      </p:sp>
      <p:sp>
        <p:nvSpPr>
          <p:cNvPr id="7" name="TextBox 6">
            <a:extLst>
              <a:ext uri="{FF2B5EF4-FFF2-40B4-BE49-F238E27FC236}">
                <a16:creationId xmlns:a16="http://schemas.microsoft.com/office/drawing/2014/main" id="{A23F4C51-3D23-F38D-D26D-49720765434C}"/>
              </a:ext>
            </a:extLst>
          </p:cNvPr>
          <p:cNvSpPr txBox="1"/>
          <p:nvPr/>
        </p:nvSpPr>
        <p:spPr>
          <a:xfrm>
            <a:off x="5346700" y="2553656"/>
            <a:ext cx="4997450" cy="2246769"/>
          </a:xfrm>
          <a:prstGeom prst="rect">
            <a:avLst/>
          </a:prstGeom>
          <a:noFill/>
        </p:spPr>
        <p:txBody>
          <a:bodyPr wrap="square" rtlCol="0">
            <a:spAutoFit/>
          </a:bodyPr>
          <a:lstStyle/>
          <a:p>
            <a:pPr algn="just"/>
            <a:r>
              <a:rPr lang="fr-FR" sz="2000" dirty="0">
                <a:latin typeface="Times New Roman" panose="02020603050405020304" pitchFamily="18" charset="0"/>
                <a:cs typeface="Times New Roman" panose="02020603050405020304" pitchFamily="18" charset="0"/>
              </a:rPr>
              <a:t>Dans cette fonction, les paramètres </a:t>
            </a:r>
            <a:r>
              <a:rPr lang="fr-FR" sz="2000" dirty="0">
                <a:solidFill>
                  <a:srgbClr val="FF0000"/>
                </a:solidFill>
                <a:latin typeface="Times New Roman" panose="02020603050405020304" pitchFamily="18" charset="0"/>
                <a:cs typeface="Times New Roman" panose="02020603050405020304" pitchFamily="18" charset="0"/>
              </a:rPr>
              <a:t>a</a:t>
            </a:r>
            <a:r>
              <a:rPr lang="fr-FR" sz="2000" dirty="0">
                <a:latin typeface="Times New Roman" panose="02020603050405020304" pitchFamily="18" charset="0"/>
                <a:cs typeface="Times New Roman" panose="02020603050405020304" pitchFamily="18" charset="0"/>
              </a:rPr>
              <a:t> et </a:t>
            </a:r>
            <a:r>
              <a:rPr lang="fr-FR" sz="2000" dirty="0">
                <a:solidFill>
                  <a:srgbClr val="FF0000"/>
                </a:solidFill>
                <a:latin typeface="Times New Roman" panose="02020603050405020304" pitchFamily="18" charset="0"/>
                <a:cs typeface="Times New Roman" panose="02020603050405020304" pitchFamily="18" charset="0"/>
              </a:rPr>
              <a:t>b </a:t>
            </a:r>
            <a:r>
              <a:rPr lang="fr-FR" sz="2000" dirty="0">
                <a:latin typeface="Times New Roman" panose="02020603050405020304" pitchFamily="18" charset="0"/>
                <a:cs typeface="Times New Roman" panose="02020603050405020304" pitchFamily="18" charset="0"/>
              </a:rPr>
              <a:t>sont déclarés dans la signature de la fonction. Lorsque la fonction est appelée avec addition(</a:t>
            </a:r>
            <a:r>
              <a:rPr lang="fr-FR" sz="2000" dirty="0">
                <a:solidFill>
                  <a:srgbClr val="FF0000"/>
                </a:solidFill>
                <a:latin typeface="Times New Roman" panose="02020603050405020304" pitchFamily="18" charset="0"/>
                <a:cs typeface="Times New Roman" panose="02020603050405020304" pitchFamily="18" charset="0"/>
              </a:rPr>
              <a:t>4</a:t>
            </a:r>
            <a:r>
              <a:rPr lang="fr-FR" sz="2000" dirty="0">
                <a:latin typeface="Times New Roman" panose="02020603050405020304" pitchFamily="18" charset="0"/>
                <a:cs typeface="Times New Roman" panose="02020603050405020304" pitchFamily="18" charset="0"/>
              </a:rPr>
              <a:t>, </a:t>
            </a:r>
            <a:r>
              <a:rPr lang="fr-FR" sz="2000" dirty="0">
                <a:solidFill>
                  <a:srgbClr val="FF0000"/>
                </a:solidFill>
                <a:latin typeface="Times New Roman" panose="02020603050405020304" pitchFamily="18" charset="0"/>
                <a:cs typeface="Times New Roman" panose="02020603050405020304" pitchFamily="18" charset="0"/>
              </a:rPr>
              <a:t>6</a:t>
            </a:r>
            <a:r>
              <a:rPr lang="fr-FR" sz="2000" dirty="0">
                <a:latin typeface="Times New Roman" panose="02020603050405020304" pitchFamily="18" charset="0"/>
                <a:cs typeface="Times New Roman" panose="02020603050405020304" pitchFamily="18" charset="0"/>
              </a:rPr>
              <a:t>), les valeurs </a:t>
            </a:r>
            <a:r>
              <a:rPr lang="fr-FR" sz="2000" dirty="0">
                <a:solidFill>
                  <a:srgbClr val="FF0000"/>
                </a:solidFill>
                <a:latin typeface="Times New Roman" panose="02020603050405020304" pitchFamily="18" charset="0"/>
                <a:cs typeface="Times New Roman" panose="02020603050405020304" pitchFamily="18" charset="0"/>
              </a:rPr>
              <a:t>4</a:t>
            </a:r>
            <a:r>
              <a:rPr lang="fr-FR" sz="2000" dirty="0">
                <a:latin typeface="Times New Roman" panose="02020603050405020304" pitchFamily="18" charset="0"/>
                <a:cs typeface="Times New Roman" panose="02020603050405020304" pitchFamily="18" charset="0"/>
              </a:rPr>
              <a:t> et </a:t>
            </a:r>
            <a:r>
              <a:rPr lang="fr-FR" sz="2000" dirty="0">
                <a:solidFill>
                  <a:srgbClr val="FF0000"/>
                </a:solidFill>
                <a:latin typeface="Times New Roman" panose="02020603050405020304" pitchFamily="18" charset="0"/>
                <a:cs typeface="Times New Roman" panose="02020603050405020304" pitchFamily="18" charset="0"/>
              </a:rPr>
              <a:t>6</a:t>
            </a:r>
            <a:r>
              <a:rPr lang="fr-FR" sz="2000" dirty="0">
                <a:latin typeface="Times New Roman" panose="02020603050405020304" pitchFamily="18" charset="0"/>
                <a:cs typeface="Times New Roman" panose="02020603050405020304" pitchFamily="18" charset="0"/>
              </a:rPr>
              <a:t> sont passées en tant qu'</a:t>
            </a:r>
            <a:r>
              <a:rPr lang="fr-FR" sz="2000" dirty="0">
                <a:solidFill>
                  <a:srgbClr val="FF0000"/>
                </a:solidFill>
                <a:latin typeface="Times New Roman" panose="02020603050405020304" pitchFamily="18" charset="0"/>
                <a:cs typeface="Times New Roman" panose="02020603050405020304" pitchFamily="18" charset="0"/>
              </a:rPr>
              <a:t>arguments</a:t>
            </a:r>
            <a:r>
              <a:rPr lang="fr-FR" sz="2000" dirty="0">
                <a:latin typeface="Times New Roman" panose="02020603050405020304" pitchFamily="18" charset="0"/>
                <a:cs typeface="Times New Roman" panose="02020603050405020304" pitchFamily="18" charset="0"/>
              </a:rPr>
              <a:t> à la fonction, qui les utilise pour calculer la somme et renvoyer le résultat </a:t>
            </a:r>
            <a:r>
              <a:rPr lang="fr-FR" sz="2000" dirty="0">
                <a:solidFill>
                  <a:srgbClr val="FF0000"/>
                </a:solidFill>
                <a:latin typeface="Times New Roman" panose="02020603050405020304" pitchFamily="18" charset="0"/>
                <a:cs typeface="Times New Roman" panose="02020603050405020304" pitchFamily="18" charset="0"/>
              </a:rPr>
              <a:t>10.</a:t>
            </a:r>
          </a:p>
        </p:txBody>
      </p:sp>
      <p:sp>
        <p:nvSpPr>
          <p:cNvPr id="8" name="Speech Bubble: Oval 7">
            <a:extLst>
              <a:ext uri="{FF2B5EF4-FFF2-40B4-BE49-F238E27FC236}">
                <a16:creationId xmlns:a16="http://schemas.microsoft.com/office/drawing/2014/main" id="{1951BEED-B9B7-BAEE-22B7-933957DD75EF}"/>
              </a:ext>
            </a:extLst>
          </p:cNvPr>
          <p:cNvSpPr/>
          <p:nvPr/>
        </p:nvSpPr>
        <p:spPr>
          <a:xfrm>
            <a:off x="3016251" y="2498799"/>
            <a:ext cx="1981200" cy="990600"/>
          </a:xfrm>
          <a:prstGeom prst="wedgeEllipseCallout">
            <a:avLst>
              <a:gd name="adj1" fmla="val -68320"/>
              <a:gd name="adj2" fmla="val 64483"/>
            </a:avLst>
          </a:prstGeom>
          <a:solidFill>
            <a:schemeClr val="accent6">
              <a:lumMod val="40000"/>
              <a:lumOff val="60000"/>
            </a:schemeClr>
          </a:solidFill>
          <a:ln>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2000" b="1" dirty="0">
                <a:solidFill>
                  <a:srgbClr val="FF0000"/>
                </a:solidFill>
                <a:latin typeface="Times New Roman" panose="02020603050405020304" pitchFamily="18" charset="0"/>
                <a:cs typeface="Times New Roman" panose="02020603050405020304" pitchFamily="18" charset="0"/>
              </a:rPr>
              <a:t>a</a:t>
            </a:r>
            <a:r>
              <a:rPr lang="fr-FR" sz="2000" dirty="0">
                <a:solidFill>
                  <a:schemeClr val="tx1"/>
                </a:solidFill>
                <a:latin typeface="Times New Roman" panose="02020603050405020304" pitchFamily="18" charset="0"/>
                <a:cs typeface="Times New Roman" panose="02020603050405020304" pitchFamily="18" charset="0"/>
              </a:rPr>
              <a:t> et </a:t>
            </a:r>
            <a:r>
              <a:rPr lang="fr-FR" sz="2000" b="1" dirty="0">
                <a:solidFill>
                  <a:srgbClr val="FF0000"/>
                </a:solidFill>
                <a:latin typeface="Times New Roman" panose="02020603050405020304" pitchFamily="18" charset="0"/>
                <a:cs typeface="Times New Roman" panose="02020603050405020304" pitchFamily="18" charset="0"/>
              </a:rPr>
              <a:t>b</a:t>
            </a:r>
            <a:r>
              <a:rPr lang="fr-FR" sz="2000" dirty="0">
                <a:solidFill>
                  <a:schemeClr val="tx1"/>
                </a:solidFill>
                <a:latin typeface="Times New Roman" panose="02020603050405020304" pitchFamily="18" charset="0"/>
                <a:cs typeface="Times New Roman" panose="02020603050405020304" pitchFamily="18" charset="0"/>
              </a:rPr>
              <a:t> sont les paramètres</a:t>
            </a:r>
          </a:p>
        </p:txBody>
      </p:sp>
    </p:spTree>
    <p:extLst>
      <p:ext uri="{BB962C8B-B14F-4D97-AF65-F5344CB8AC3E}">
        <p14:creationId xmlns:p14="http://schemas.microsoft.com/office/powerpoint/2010/main" val="339050032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0" y="1347049"/>
            <a:ext cx="10866120" cy="6320576"/>
          </a:xfrm>
          <a:prstGeom prst="rect">
            <a:avLst/>
          </a:prstGeom>
        </p:spPr>
        <p:txBody>
          <a:bodyPr vert="horz" wrap="square" lIns="0" tIns="12700" rIns="0" bIns="0" rtlCol="0">
            <a:spAutoFit/>
          </a:bodyPr>
          <a:lstStyle/>
          <a:p>
            <a:pPr marL="16510" marR="287020">
              <a:lnSpc>
                <a:spcPct val="150000"/>
              </a:lnSpc>
              <a:spcBef>
                <a:spcPts val="100"/>
              </a:spcBef>
            </a:pPr>
            <a:r>
              <a:rPr lang="fr-FR" spc="80" dirty="0">
                <a:solidFill>
                  <a:srgbClr val="FF0000"/>
                </a:solidFill>
              </a:rPr>
              <a:t>             </a:t>
            </a:r>
            <a:r>
              <a:rPr lang="fr-FR" b="1" u="sng" spc="80" dirty="0">
                <a:solidFill>
                  <a:srgbClr val="FF0000"/>
                </a:solidFill>
              </a:rPr>
              <a:t>Bon à savoir :</a:t>
            </a:r>
          </a:p>
          <a:p>
            <a:pPr marL="16510" marR="287020">
              <a:lnSpc>
                <a:spcPct val="150000"/>
              </a:lnSpc>
              <a:spcBef>
                <a:spcPts val="100"/>
              </a:spcBef>
            </a:pPr>
            <a:r>
              <a:rPr lang="fr-FR" b="1" spc="80" dirty="0"/>
              <a:t>On distingue deux types de paramètres : </a:t>
            </a:r>
          </a:p>
          <a:p>
            <a:pPr marL="359410" marR="287020" indent="-342900" algn="just">
              <a:lnSpc>
                <a:spcPct val="150000"/>
              </a:lnSpc>
              <a:spcBef>
                <a:spcPts val="100"/>
              </a:spcBef>
              <a:buFont typeface="Arial" panose="020B0604020202020204" pitchFamily="34" charset="0"/>
              <a:buChar char="•"/>
            </a:pPr>
            <a:r>
              <a:rPr lang="fr-FR" spc="80" dirty="0"/>
              <a:t>Les paramètres formels sont la définition du nombre et du type de valeurs que devra recevoir le sous algorithme pour se mettre en route avec succès. On déclare les paramètres formels pendant la déclaration du sous-algorithme. </a:t>
            </a:r>
          </a:p>
          <a:p>
            <a:pPr marL="359410" marR="287020" indent="-342900" algn="just">
              <a:lnSpc>
                <a:spcPct val="150000"/>
              </a:lnSpc>
              <a:spcBef>
                <a:spcPts val="100"/>
              </a:spcBef>
              <a:buFont typeface="Arial" panose="020B0604020202020204" pitchFamily="34" charset="0"/>
              <a:buChar char="•"/>
            </a:pPr>
            <a:r>
              <a:rPr lang="fr-FR" dirty="0"/>
              <a:t>Les paramètres effectifs sont des valeurs réelles (constantes ou variables) reçues par le sous-algorithme au cours de l’exécution du bloc principal. On les définit indépendamment à chaque appel du sous algorithme dans l’algorithme principal.</a:t>
            </a:r>
            <a:endParaRPr lang="fr-FR" spc="80" dirty="0"/>
          </a:p>
          <a:p>
            <a:pPr marL="16510" marR="287020">
              <a:lnSpc>
                <a:spcPct val="150000"/>
              </a:lnSpc>
              <a:spcBef>
                <a:spcPts val="100"/>
              </a:spcBef>
            </a:pPr>
            <a:r>
              <a:rPr lang="fr-FR" b="1" spc="80" dirty="0">
                <a:solidFill>
                  <a:srgbClr val="FF0000"/>
                </a:solidFill>
              </a:rPr>
              <a:t>Exécution des sous algorithmes :</a:t>
            </a:r>
          </a:p>
          <a:p>
            <a:pPr marL="16510" marR="287020">
              <a:lnSpc>
                <a:spcPct val="150000"/>
              </a:lnSpc>
              <a:spcBef>
                <a:spcPts val="100"/>
              </a:spcBef>
            </a:pPr>
            <a:r>
              <a:rPr lang="fr-FR" dirty="0"/>
              <a:t>L’exécution d’un sous-algorithme (procédure ou fonction) se fait par une instruction d’appel (voir sections suivantes). L’application de cette instruction génère un saut vers le sous-algorithme appelé. La terminaison de ce sous-algorithme redémarre la suite d’instruction interrompue par l’appel.</a:t>
            </a:r>
            <a:endParaRPr lang="fr-FR" b="1" spc="80" dirty="0"/>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03300" y="71431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Paramètres</a:t>
            </a:r>
          </a:p>
        </p:txBody>
      </p:sp>
    </p:spTree>
    <p:extLst>
      <p:ext uri="{BB962C8B-B14F-4D97-AF65-F5344CB8AC3E}">
        <p14:creationId xmlns:p14="http://schemas.microsoft.com/office/powerpoint/2010/main" val="283582181"/>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0" y="1347049"/>
            <a:ext cx="10866120" cy="4555991"/>
          </a:xfrm>
          <a:prstGeom prst="rect">
            <a:avLst/>
          </a:prstGeom>
        </p:spPr>
        <p:txBody>
          <a:bodyPr vert="horz" wrap="square" lIns="0" tIns="12700" rIns="0" bIns="0" rtlCol="0">
            <a:spAutoFit/>
          </a:bodyPr>
          <a:lstStyle/>
          <a:p>
            <a:pPr marL="16510" marR="287020">
              <a:lnSpc>
                <a:spcPct val="150000"/>
              </a:lnSpc>
              <a:spcBef>
                <a:spcPts val="100"/>
              </a:spcBef>
            </a:pPr>
            <a:r>
              <a:rPr lang="fr-FR" spc="80" dirty="0">
                <a:solidFill>
                  <a:srgbClr val="FF0000"/>
                </a:solidFill>
              </a:rPr>
              <a:t>             </a:t>
            </a:r>
            <a:r>
              <a:rPr lang="fr-FR" sz="2800" b="1" spc="80" dirty="0">
                <a:solidFill>
                  <a:srgbClr val="FF0000"/>
                </a:solidFill>
              </a:rPr>
              <a:t>Communication entre actions paramétrées</a:t>
            </a:r>
            <a:endParaRPr lang="fr-FR" sz="2800" b="1" u="sng" spc="80" dirty="0">
              <a:solidFill>
                <a:srgbClr val="FF0000"/>
              </a:solidFill>
            </a:endParaRPr>
          </a:p>
          <a:p>
            <a:pPr marL="16510" marR="287020">
              <a:lnSpc>
                <a:spcPct val="150000"/>
              </a:lnSpc>
              <a:spcBef>
                <a:spcPts val="100"/>
              </a:spcBef>
            </a:pPr>
            <a:r>
              <a:rPr lang="fr-FR" dirty="0"/>
              <a:t>On entend par communication l'échange d'informations qui se fait au moyen des variables qui leur sont accessibles. Les objets accessibles à une action paramétrée sont: </a:t>
            </a:r>
          </a:p>
          <a:p>
            <a:pPr marL="16510" marR="287020">
              <a:lnSpc>
                <a:spcPct val="150000"/>
              </a:lnSpc>
              <a:spcBef>
                <a:spcPts val="100"/>
              </a:spcBef>
            </a:pPr>
            <a:endParaRPr lang="fr-FR" dirty="0"/>
          </a:p>
          <a:p>
            <a:pPr marL="473710" marR="287020" indent="-457200">
              <a:lnSpc>
                <a:spcPct val="150000"/>
              </a:lnSpc>
              <a:spcBef>
                <a:spcPts val="100"/>
              </a:spcBef>
              <a:buFont typeface="+mj-lt"/>
              <a:buAutoNum type="arabicPeriod"/>
            </a:pPr>
            <a:r>
              <a:rPr lang="fr-FR" dirty="0"/>
              <a:t>les objets spécifiés dans l'entête ( "arguments"): </a:t>
            </a:r>
          </a:p>
          <a:p>
            <a:pPr marL="16510" marR="287020">
              <a:lnSpc>
                <a:spcPct val="150000"/>
              </a:lnSpc>
              <a:spcBef>
                <a:spcPts val="100"/>
              </a:spcBef>
            </a:pPr>
            <a:r>
              <a:rPr lang="fr-FR" dirty="0"/>
              <a:t>                 paramètres              accessibles par transmission </a:t>
            </a:r>
          </a:p>
          <a:p>
            <a:pPr marL="16510" marR="287020">
              <a:lnSpc>
                <a:spcPct val="150000"/>
              </a:lnSpc>
              <a:spcBef>
                <a:spcPts val="100"/>
              </a:spcBef>
            </a:pPr>
            <a:r>
              <a:rPr lang="fr-FR" dirty="0"/>
              <a:t>2.    les objets locaux déclarés dans la partie déclaration de l'action paramétrée: </a:t>
            </a:r>
          </a:p>
          <a:p>
            <a:pPr marL="16510" marR="287020">
              <a:lnSpc>
                <a:spcPct val="150000"/>
              </a:lnSpc>
              <a:spcBef>
                <a:spcPts val="100"/>
              </a:spcBef>
            </a:pPr>
            <a:r>
              <a:rPr lang="fr-FR" dirty="0"/>
              <a:t>                objets locaux           Déclarés explicitement </a:t>
            </a:r>
          </a:p>
          <a:p>
            <a:pPr marL="16510" marR="287020">
              <a:lnSpc>
                <a:spcPct val="150000"/>
              </a:lnSpc>
              <a:spcBef>
                <a:spcPts val="100"/>
              </a:spcBef>
            </a:pPr>
            <a:r>
              <a:rPr lang="fr-FR" dirty="0"/>
              <a:t>3.    les objets globaux:            accessibles directement. </a:t>
            </a:r>
            <a:endParaRPr lang="fr-FR" b="1" spc="80" dirty="0"/>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cxnSp>
        <p:nvCxnSpPr>
          <p:cNvPr id="4" name="Straight Arrow Connector 3">
            <a:extLst>
              <a:ext uri="{FF2B5EF4-FFF2-40B4-BE49-F238E27FC236}">
                <a16:creationId xmlns:a16="http://schemas.microsoft.com/office/drawing/2014/main" id="{E8057036-CBE3-B2A9-BC6F-34FE751EE3AD}"/>
              </a:ext>
            </a:extLst>
          </p:cNvPr>
          <p:cNvCxnSpPr/>
          <p:nvPr/>
        </p:nvCxnSpPr>
        <p:spPr>
          <a:xfrm>
            <a:off x="2451100" y="4238625"/>
            <a:ext cx="609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9F594861-D3F4-3272-85F6-51169BFF58DC}"/>
              </a:ext>
            </a:extLst>
          </p:cNvPr>
          <p:cNvCxnSpPr/>
          <p:nvPr/>
        </p:nvCxnSpPr>
        <p:spPr>
          <a:xfrm>
            <a:off x="2540693" y="5229225"/>
            <a:ext cx="609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536C64E0-D514-A697-972F-042733E610C2}"/>
              </a:ext>
            </a:extLst>
          </p:cNvPr>
          <p:cNvCxnSpPr/>
          <p:nvPr/>
        </p:nvCxnSpPr>
        <p:spPr>
          <a:xfrm>
            <a:off x="2540693" y="5762625"/>
            <a:ext cx="6096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47904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36253" y="2010137"/>
            <a:ext cx="10866120" cy="4555991"/>
          </a:xfrm>
          <a:prstGeom prst="rect">
            <a:avLst/>
          </a:prstGeom>
        </p:spPr>
        <p:txBody>
          <a:bodyPr vert="horz" wrap="square" lIns="0" tIns="12700" rIns="0" bIns="0" rtlCol="0">
            <a:spAutoFit/>
          </a:bodyPr>
          <a:lstStyle/>
          <a:p>
            <a:pPr marL="16510" marR="287020">
              <a:lnSpc>
                <a:spcPct val="150000"/>
              </a:lnSpc>
              <a:spcBef>
                <a:spcPts val="100"/>
              </a:spcBef>
            </a:pPr>
            <a:r>
              <a:rPr lang="fr-FR" dirty="0"/>
              <a:t>Un sous-algorithme peut se présenter sous forme de :</a:t>
            </a:r>
          </a:p>
          <a:p>
            <a:pPr marL="359410" marR="287020" indent="-342900">
              <a:lnSpc>
                <a:spcPct val="150000"/>
              </a:lnSpc>
              <a:spcBef>
                <a:spcPts val="100"/>
              </a:spcBef>
              <a:buFont typeface="Wingdings" panose="05000000000000000000" pitchFamily="2" charset="2"/>
              <a:buChar char="§"/>
            </a:pPr>
            <a:r>
              <a:rPr lang="fr-FR" b="1" dirty="0"/>
              <a:t>Fonction</a:t>
            </a:r>
            <a:r>
              <a:rPr lang="fr-FR" dirty="0"/>
              <a:t> ou de </a:t>
            </a:r>
          </a:p>
          <a:p>
            <a:pPr marL="359410" marR="287020" indent="-342900">
              <a:lnSpc>
                <a:spcPct val="150000"/>
              </a:lnSpc>
              <a:spcBef>
                <a:spcPts val="100"/>
              </a:spcBef>
              <a:buFont typeface="Wingdings" panose="05000000000000000000" pitchFamily="2" charset="2"/>
              <a:buChar char="§"/>
            </a:pPr>
            <a:r>
              <a:rPr lang="fr-FR" b="1" dirty="0"/>
              <a:t>Procédure</a:t>
            </a:r>
            <a:r>
              <a:rPr lang="fr-FR" dirty="0"/>
              <a:t>. </a:t>
            </a:r>
          </a:p>
          <a:p>
            <a:pPr marL="16510" marR="287020">
              <a:lnSpc>
                <a:spcPct val="150000"/>
              </a:lnSpc>
              <a:spcBef>
                <a:spcPts val="100"/>
              </a:spcBef>
            </a:pPr>
            <a:r>
              <a:rPr lang="fr-FR" dirty="0"/>
              <a:t>Une fonction est un sous-algorithme qui, à partir de donnée(s), calcul et </a:t>
            </a:r>
            <a:r>
              <a:rPr lang="fr-FR" b="1" dirty="0"/>
              <a:t>rend</a:t>
            </a:r>
            <a:r>
              <a:rPr lang="fr-FR" dirty="0"/>
              <a:t> à l’algorithme </a:t>
            </a:r>
            <a:r>
              <a:rPr lang="fr-FR" b="1" dirty="0">
                <a:solidFill>
                  <a:srgbClr val="FF0000"/>
                </a:solidFill>
              </a:rPr>
              <a:t>Un</a:t>
            </a:r>
            <a:r>
              <a:rPr lang="fr-FR" dirty="0"/>
              <a:t> et </a:t>
            </a:r>
            <a:r>
              <a:rPr lang="fr-FR" b="1" dirty="0">
                <a:solidFill>
                  <a:srgbClr val="FF0000"/>
                </a:solidFill>
              </a:rPr>
              <a:t>Un seul résultat </a:t>
            </a:r>
            <a:r>
              <a:rPr lang="fr-FR" dirty="0"/>
              <a:t>alors qu’en général, une procédure </a:t>
            </a:r>
            <a:r>
              <a:rPr lang="fr-FR" b="1" dirty="0">
                <a:solidFill>
                  <a:srgbClr val="FF0000"/>
                </a:solidFill>
              </a:rPr>
              <a:t>affiche le(s) résultat(s) demandé(s).</a:t>
            </a:r>
          </a:p>
          <a:p>
            <a:pPr marL="16510" marR="287020">
              <a:lnSpc>
                <a:spcPct val="150000"/>
              </a:lnSpc>
              <a:spcBef>
                <a:spcPts val="100"/>
              </a:spcBef>
            </a:pPr>
            <a:endParaRPr lang="fr-FR" b="1" spc="80" dirty="0">
              <a:solidFill>
                <a:srgbClr val="FF0000"/>
              </a:solidFill>
            </a:endParaRPr>
          </a:p>
          <a:p>
            <a:pPr marL="16510" marR="287020">
              <a:lnSpc>
                <a:spcPct val="150000"/>
              </a:lnSpc>
              <a:spcBef>
                <a:spcPts val="100"/>
              </a:spcBef>
            </a:pPr>
            <a:r>
              <a:rPr lang="fr-FR" sz="2400" b="1" spc="80" dirty="0"/>
              <a:t>Procédure : </a:t>
            </a:r>
          </a:p>
          <a:p>
            <a:pPr marL="16510" marR="287020">
              <a:lnSpc>
                <a:spcPct val="150000"/>
              </a:lnSpc>
              <a:spcBef>
                <a:spcPts val="100"/>
              </a:spcBef>
            </a:pPr>
            <a:r>
              <a:rPr lang="fr-FR" spc="80" dirty="0"/>
              <a:t>Une procédure est un bloc d’instructions nommé et déclaré dans l’entête de l’algorithme et appelé dans son corps à chaque fois que le programmeur en a besoin.</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03300" y="14954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Types de sous algorithme</a:t>
            </a:r>
          </a:p>
        </p:txBody>
      </p:sp>
    </p:spTree>
    <p:extLst>
      <p:ext uri="{BB962C8B-B14F-4D97-AF65-F5344CB8AC3E}">
        <p14:creationId xmlns:p14="http://schemas.microsoft.com/office/powerpoint/2010/main" val="25897981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36253" y="2010137"/>
            <a:ext cx="10866120" cy="500458"/>
          </a:xfrm>
          <a:prstGeom prst="rect">
            <a:avLst/>
          </a:prstGeom>
        </p:spPr>
        <p:txBody>
          <a:bodyPr vert="horz" wrap="square" lIns="0" tIns="12700" rIns="0" bIns="0" rtlCol="0">
            <a:spAutoFit/>
          </a:bodyPr>
          <a:lstStyle/>
          <a:p>
            <a:pPr marL="16510" marR="287020">
              <a:lnSpc>
                <a:spcPct val="150000"/>
              </a:lnSpc>
              <a:spcBef>
                <a:spcPts val="100"/>
              </a:spcBef>
            </a:pPr>
            <a:r>
              <a:rPr lang="fr-FR" sz="2400" b="1" spc="80" dirty="0"/>
              <a:t>Déclaration d’une procédure </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03300" y="14954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Types de sous algorithme</a:t>
            </a:r>
          </a:p>
        </p:txBody>
      </p:sp>
      <p:pic>
        <p:nvPicPr>
          <p:cNvPr id="8" name="Picture 7">
            <a:extLst>
              <a:ext uri="{FF2B5EF4-FFF2-40B4-BE49-F238E27FC236}">
                <a16:creationId xmlns:a16="http://schemas.microsoft.com/office/drawing/2014/main" id="{224B130F-C429-F1B5-FD00-AA66817F112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2025" y="2949890"/>
            <a:ext cx="5470519" cy="3045455"/>
          </a:xfrm>
          <a:prstGeom prst="rect">
            <a:avLst/>
          </a:prstGeom>
        </p:spPr>
      </p:pic>
      <p:sp>
        <p:nvSpPr>
          <p:cNvPr id="9" name="TextBox 8">
            <a:extLst>
              <a:ext uri="{FF2B5EF4-FFF2-40B4-BE49-F238E27FC236}">
                <a16:creationId xmlns:a16="http://schemas.microsoft.com/office/drawing/2014/main" id="{D7BDB56C-6683-D8FB-BC88-B22EC5C3C3A0}"/>
              </a:ext>
            </a:extLst>
          </p:cNvPr>
          <p:cNvSpPr txBox="1"/>
          <p:nvPr/>
        </p:nvSpPr>
        <p:spPr>
          <a:xfrm>
            <a:off x="5788891" y="1174006"/>
            <a:ext cx="5181600" cy="1200329"/>
          </a:xfrm>
          <a:prstGeom prst="rect">
            <a:avLst/>
          </a:prstGeom>
          <a:noFill/>
        </p:spPr>
        <p:txBody>
          <a:bodyPr wrap="square" rtlCol="0">
            <a:spAutoFit/>
          </a:bodyPr>
          <a:lstStyle/>
          <a:p>
            <a:r>
              <a:rPr lang="fr-FR" b="1" dirty="0"/>
              <a:t>Exemple : </a:t>
            </a:r>
            <a:r>
              <a:rPr lang="fr-FR" dirty="0"/>
              <a:t>un algorithme utilisant une procédure qui calcule une somme de 100 nombres. </a:t>
            </a:r>
          </a:p>
          <a:p>
            <a:endParaRPr lang="fr-FR" dirty="0"/>
          </a:p>
          <a:p>
            <a:endParaRPr lang="fr-FR" dirty="0"/>
          </a:p>
        </p:txBody>
      </p:sp>
      <p:pic>
        <p:nvPicPr>
          <p:cNvPr id="11" name="Picture 10">
            <a:extLst>
              <a:ext uri="{FF2B5EF4-FFF2-40B4-BE49-F238E27FC236}">
                <a16:creationId xmlns:a16="http://schemas.microsoft.com/office/drawing/2014/main" id="{D4BC3FA9-2183-6581-89F0-02EC3D7C16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38055" y="1774171"/>
            <a:ext cx="4800600" cy="5757333"/>
          </a:xfrm>
          <a:prstGeom prst="rect">
            <a:avLst/>
          </a:prstGeom>
        </p:spPr>
      </p:pic>
      <p:cxnSp>
        <p:nvCxnSpPr>
          <p:cNvPr id="13" name="Straight Connector 12">
            <a:extLst>
              <a:ext uri="{FF2B5EF4-FFF2-40B4-BE49-F238E27FC236}">
                <a16:creationId xmlns:a16="http://schemas.microsoft.com/office/drawing/2014/main" id="{400630D5-09B1-E95F-E154-5E9CC71307C0}"/>
              </a:ext>
            </a:extLst>
          </p:cNvPr>
          <p:cNvCxnSpPr/>
          <p:nvPr/>
        </p:nvCxnSpPr>
        <p:spPr>
          <a:xfrm>
            <a:off x="5575300" y="1174006"/>
            <a:ext cx="0" cy="6357498"/>
          </a:xfrm>
          <a:prstGeom prst="line">
            <a:avLst/>
          </a:prstGeom>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9927B98E-F140-348B-B6D5-45AE32C9AA33}"/>
              </a:ext>
            </a:extLst>
          </p:cNvPr>
          <p:cNvSpPr txBox="1"/>
          <p:nvPr/>
        </p:nvSpPr>
        <p:spPr>
          <a:xfrm>
            <a:off x="36253" y="6143625"/>
            <a:ext cx="5304675" cy="1200329"/>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NB: </a:t>
            </a:r>
            <a:r>
              <a:rPr lang="fr-FR" dirty="0">
                <a:latin typeface="Times New Roman" panose="02020603050405020304" pitchFamily="18" charset="0"/>
                <a:cs typeface="Times New Roman" panose="02020603050405020304" pitchFamily="18" charset="0"/>
              </a:rPr>
              <a:t>L’appel d’une procédure peut être effectué en spécifiant, au moment souhaité, son nom et éventuellement ses paramètres ; cela déclenche l’exécution des instructions de la procédure.</a:t>
            </a:r>
          </a:p>
        </p:txBody>
      </p:sp>
    </p:spTree>
    <p:extLst>
      <p:ext uri="{BB962C8B-B14F-4D97-AF65-F5344CB8AC3E}">
        <p14:creationId xmlns:p14="http://schemas.microsoft.com/office/powerpoint/2010/main" val="366879462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0" y="2367584"/>
            <a:ext cx="10866120" cy="3296095"/>
          </a:xfrm>
          <a:prstGeom prst="rect">
            <a:avLst/>
          </a:prstGeom>
        </p:spPr>
        <p:txBody>
          <a:bodyPr vert="horz" wrap="square" lIns="0" tIns="12700" rIns="0" bIns="0" rtlCol="0">
            <a:spAutoFit/>
          </a:bodyPr>
          <a:lstStyle/>
          <a:p>
            <a:pPr marL="16510" marR="287020" algn="just">
              <a:lnSpc>
                <a:spcPct val="150000"/>
              </a:lnSpc>
              <a:spcBef>
                <a:spcPts val="100"/>
              </a:spcBef>
            </a:pPr>
            <a:r>
              <a:rPr lang="fr-FR" sz="2400" b="1" spc="80" dirty="0"/>
              <a:t>Exercice 1 : </a:t>
            </a:r>
            <a:r>
              <a:rPr lang="fr-FR" sz="2400" spc="80" dirty="0"/>
              <a:t>Écrire une procédure qui prend en entrée deux nombres et qui calcule leur moyenne. La procédure doit afficher le résultat.</a:t>
            </a:r>
          </a:p>
          <a:p>
            <a:pPr marL="16510" marR="287020" algn="just">
              <a:lnSpc>
                <a:spcPct val="150000"/>
              </a:lnSpc>
              <a:spcBef>
                <a:spcPts val="100"/>
              </a:spcBef>
            </a:pPr>
            <a:endParaRPr lang="fr-FR" sz="2400" spc="80" dirty="0"/>
          </a:p>
          <a:p>
            <a:pPr marL="16510" marR="287020" algn="just">
              <a:lnSpc>
                <a:spcPct val="150000"/>
              </a:lnSpc>
              <a:spcBef>
                <a:spcPts val="100"/>
              </a:spcBef>
            </a:pPr>
            <a:r>
              <a:rPr lang="fr-FR" sz="2400" b="1" spc="80" dirty="0"/>
              <a:t>Exercice 2 : </a:t>
            </a:r>
            <a:r>
              <a:rPr lang="fr-FR" sz="2400" spc="80" dirty="0"/>
              <a:t>Écrire une procédure qui prend en entrée un montant en dollars et qui le convertit en euros en utilisant un taux de change fixe. La procédure doit afficher le résultat.</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155700" y="14954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EXERCICES</a:t>
            </a:r>
          </a:p>
        </p:txBody>
      </p:sp>
    </p:spTree>
    <p:extLst>
      <p:ext uri="{BB962C8B-B14F-4D97-AF65-F5344CB8AC3E}">
        <p14:creationId xmlns:p14="http://schemas.microsoft.com/office/powerpoint/2010/main" val="33742730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54808" y="1190625"/>
            <a:ext cx="10866120" cy="2729273"/>
          </a:xfrm>
          <a:prstGeom prst="rect">
            <a:avLst/>
          </a:prstGeom>
        </p:spPr>
        <p:txBody>
          <a:bodyPr vert="horz" wrap="square" lIns="0" tIns="12700" rIns="0" bIns="0" rtlCol="0">
            <a:spAutoFit/>
          </a:bodyPr>
          <a:lstStyle/>
          <a:p>
            <a:pPr marL="16510" marR="287020" algn="just">
              <a:lnSpc>
                <a:spcPct val="150000"/>
              </a:lnSpc>
              <a:spcBef>
                <a:spcPts val="100"/>
              </a:spcBef>
            </a:pPr>
            <a:r>
              <a:rPr lang="fr-FR" sz="2400" b="1" spc="80" dirty="0"/>
              <a:t>           Une fonction </a:t>
            </a:r>
            <a:r>
              <a:rPr lang="fr-FR" sz="2400" spc="80" dirty="0"/>
              <a:t>est un bloc d’instructions qui retourne obligatoirement une et une seule valeur résultat à l’algorithme appelant. Une fonction n’affiche jamais la réponse à l’écran car elle la renvoie simplement à l’algorithme appelant.</a:t>
            </a:r>
          </a:p>
          <a:p>
            <a:pPr marL="16510" marR="287020" algn="just">
              <a:lnSpc>
                <a:spcPct val="150000"/>
              </a:lnSpc>
              <a:spcBef>
                <a:spcPts val="100"/>
              </a:spcBef>
            </a:pPr>
            <a:r>
              <a:rPr lang="fr-FR" sz="2400" b="1" spc="80" dirty="0"/>
              <a:t>Déclaration : </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72818"/>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03300" y="585555"/>
            <a:ext cx="4800600" cy="492443"/>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sz="3200" b="1" kern="0" dirty="0"/>
              <a:t>Fonctions</a:t>
            </a:r>
          </a:p>
        </p:txBody>
      </p:sp>
      <p:pic>
        <p:nvPicPr>
          <p:cNvPr id="4" name="Picture 3">
            <a:extLst>
              <a:ext uri="{FF2B5EF4-FFF2-40B4-BE49-F238E27FC236}">
                <a16:creationId xmlns:a16="http://schemas.microsoft.com/office/drawing/2014/main" id="{9C74DA55-9838-F360-B67E-4BD5ADDD361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54547" y="3061637"/>
            <a:ext cx="8485861" cy="3767788"/>
          </a:xfrm>
          <a:prstGeom prst="rect">
            <a:avLst/>
          </a:prstGeom>
        </p:spPr>
      </p:pic>
      <p:sp>
        <p:nvSpPr>
          <p:cNvPr id="7" name="TextBox 6">
            <a:extLst>
              <a:ext uri="{FF2B5EF4-FFF2-40B4-BE49-F238E27FC236}">
                <a16:creationId xmlns:a16="http://schemas.microsoft.com/office/drawing/2014/main" id="{92F5A7A3-921D-7B20-AEF0-78BE170B6226}"/>
              </a:ext>
            </a:extLst>
          </p:cNvPr>
          <p:cNvSpPr txBox="1"/>
          <p:nvPr/>
        </p:nvSpPr>
        <p:spPr>
          <a:xfrm>
            <a:off x="104916" y="6868894"/>
            <a:ext cx="10535492" cy="646331"/>
          </a:xfrm>
          <a:prstGeom prst="rect">
            <a:avLst/>
          </a:prstGeom>
          <a:noFill/>
        </p:spPr>
        <p:txBody>
          <a:bodyPr wrap="square" rtlCol="0">
            <a:spAutoFit/>
          </a:bodyPr>
          <a:lstStyle/>
          <a:p>
            <a:pPr algn="just"/>
            <a:r>
              <a:rPr lang="fr-FR" b="1" dirty="0">
                <a:latin typeface="Times New Roman" panose="02020603050405020304" pitchFamily="18" charset="0"/>
                <a:cs typeface="Times New Roman" panose="02020603050405020304" pitchFamily="18" charset="0"/>
              </a:rPr>
              <a:t>NB: </a:t>
            </a:r>
            <a:r>
              <a:rPr lang="fr-FR" dirty="0">
                <a:latin typeface="Times New Roman" panose="02020603050405020304" pitchFamily="18" charset="0"/>
                <a:cs typeface="Times New Roman" panose="02020603050405020304" pitchFamily="18" charset="0"/>
              </a:rPr>
              <a:t>Etant donné qu’une fonction a pour but principal de renvoyer une valeur, il est donc nécessaire de préciser le type de la fonction qui est en réalité le type de cette valeur.</a:t>
            </a:r>
          </a:p>
        </p:txBody>
      </p:sp>
    </p:spTree>
    <p:extLst>
      <p:ext uri="{BB962C8B-B14F-4D97-AF65-F5344CB8AC3E}">
        <p14:creationId xmlns:p14="http://schemas.microsoft.com/office/powerpoint/2010/main" val="2061284005"/>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0" y="1910398"/>
            <a:ext cx="10866120" cy="3481338"/>
          </a:xfrm>
          <a:prstGeom prst="rect">
            <a:avLst/>
          </a:prstGeom>
        </p:spPr>
        <p:txBody>
          <a:bodyPr vert="horz" wrap="square" lIns="0" tIns="12700" rIns="0" bIns="0" rtlCol="0">
            <a:spAutoFit/>
          </a:bodyPr>
          <a:lstStyle/>
          <a:p>
            <a:pPr marL="16510" marR="287020" algn="just">
              <a:lnSpc>
                <a:spcPct val="150000"/>
              </a:lnSpc>
              <a:spcBef>
                <a:spcPts val="100"/>
              </a:spcBef>
            </a:pPr>
            <a:r>
              <a:rPr lang="fr-FR" sz="2400" b="1" spc="80" dirty="0">
                <a:solidFill>
                  <a:srgbClr val="FF0000"/>
                </a:solidFill>
              </a:rPr>
              <a:t>Bon à savoir : </a:t>
            </a:r>
          </a:p>
          <a:p>
            <a:pPr marL="16510" marR="287020" algn="just">
              <a:lnSpc>
                <a:spcPct val="150000"/>
              </a:lnSpc>
              <a:spcBef>
                <a:spcPts val="100"/>
              </a:spcBef>
            </a:pPr>
            <a:r>
              <a:rPr lang="fr-FR" spc="80" dirty="0"/>
              <a:t>Un appel de fonction est une expression d’affectation de manière à ce que le résultat soit récupéré dans une variable globale : </a:t>
            </a:r>
          </a:p>
          <a:p>
            <a:pPr marL="16510" marR="287020" algn="just">
              <a:lnSpc>
                <a:spcPct val="150000"/>
              </a:lnSpc>
              <a:spcBef>
                <a:spcPts val="100"/>
              </a:spcBef>
            </a:pPr>
            <a:r>
              <a:rPr lang="fr-FR" spc="80" dirty="0" err="1"/>
              <a:t>Nom_variable</a:t>
            </a:r>
            <a:r>
              <a:rPr lang="fr-FR" spc="80" dirty="0"/>
              <a:t>-globale                </a:t>
            </a:r>
            <a:r>
              <a:rPr lang="fr-FR" spc="80" dirty="0" err="1"/>
              <a:t>Nom_Fonction</a:t>
            </a:r>
            <a:r>
              <a:rPr lang="fr-FR" spc="80" dirty="0"/>
              <a:t> (paramètres) ;</a:t>
            </a:r>
          </a:p>
          <a:p>
            <a:pPr marL="16510" marR="287020" algn="just">
              <a:lnSpc>
                <a:spcPct val="150000"/>
              </a:lnSpc>
              <a:spcBef>
                <a:spcPts val="100"/>
              </a:spcBef>
            </a:pPr>
            <a:endParaRPr lang="fr-FR" b="1" spc="80" dirty="0"/>
          </a:p>
          <a:p>
            <a:pPr marL="16510" marR="287020" algn="just">
              <a:lnSpc>
                <a:spcPct val="150000"/>
              </a:lnSpc>
              <a:spcBef>
                <a:spcPts val="100"/>
              </a:spcBef>
            </a:pPr>
            <a:r>
              <a:rPr lang="fr-FR" b="1" spc="80" dirty="0"/>
              <a:t>Exemple :</a:t>
            </a:r>
          </a:p>
          <a:p>
            <a:pPr marL="16510" marR="287020" algn="just">
              <a:lnSpc>
                <a:spcPct val="150000"/>
              </a:lnSpc>
              <a:spcBef>
                <a:spcPts val="100"/>
              </a:spcBef>
            </a:pPr>
            <a:r>
              <a:rPr lang="fr-FR" spc="80" dirty="0"/>
              <a:t>Ecrire un algorithme utilisant une fonction qui calcule une somme de N nombres.</a:t>
            </a:r>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2762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155700" y="1495425"/>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Fonctions</a:t>
            </a:r>
          </a:p>
        </p:txBody>
      </p:sp>
      <p:cxnSp>
        <p:nvCxnSpPr>
          <p:cNvPr id="7" name="Straight Arrow Connector 6">
            <a:extLst>
              <a:ext uri="{FF2B5EF4-FFF2-40B4-BE49-F238E27FC236}">
                <a16:creationId xmlns:a16="http://schemas.microsoft.com/office/drawing/2014/main" id="{35785267-E956-4512-F0E0-7C4615367DB4}"/>
              </a:ext>
            </a:extLst>
          </p:cNvPr>
          <p:cNvCxnSpPr>
            <a:cxnSpLocks/>
          </p:cNvCxnSpPr>
          <p:nvPr/>
        </p:nvCxnSpPr>
        <p:spPr>
          <a:xfrm flipH="1">
            <a:off x="2832100" y="3778307"/>
            <a:ext cx="64770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70377702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469900" y="1485164"/>
            <a:ext cx="4419600" cy="5338256"/>
          </a:xfrm>
          <a:prstGeom prst="rect">
            <a:avLst/>
          </a:prstGeom>
        </p:spPr>
        <p:txBody>
          <a:bodyPr vert="horz" wrap="square" lIns="0" tIns="12700" rIns="0" bIns="0" rtlCol="0">
            <a:spAutoFit/>
          </a:bodyPr>
          <a:lstStyle/>
          <a:p>
            <a:pPr marL="16510" marR="287020" algn="just">
              <a:lnSpc>
                <a:spcPct val="150000"/>
              </a:lnSpc>
              <a:spcBef>
                <a:spcPts val="100"/>
              </a:spcBef>
            </a:pPr>
            <a:r>
              <a:rPr lang="fr-FR" b="1" spc="80" dirty="0"/>
              <a:t>          Exemple :</a:t>
            </a:r>
          </a:p>
          <a:p>
            <a:pPr marL="16510" marR="287020" algn="just">
              <a:lnSpc>
                <a:spcPct val="150000"/>
              </a:lnSpc>
              <a:spcBef>
                <a:spcPts val="100"/>
              </a:spcBef>
            </a:pPr>
            <a:r>
              <a:rPr lang="fr-FR" spc="80" dirty="0"/>
              <a:t>Ecrire un algorithme utilisant une fonction qui calcule une somme de N nombres.</a:t>
            </a:r>
          </a:p>
          <a:p>
            <a:pPr marL="16510" marR="287020" algn="just">
              <a:lnSpc>
                <a:spcPct val="150000"/>
              </a:lnSpc>
              <a:spcBef>
                <a:spcPts val="100"/>
              </a:spcBef>
            </a:pPr>
            <a:endParaRPr lang="fr-FR" spc="80" dirty="0"/>
          </a:p>
          <a:p>
            <a:pPr marL="16510" marR="287020" algn="just">
              <a:lnSpc>
                <a:spcPct val="150000"/>
              </a:lnSpc>
              <a:spcBef>
                <a:spcPts val="100"/>
              </a:spcBef>
            </a:pPr>
            <a:endParaRPr lang="fr-FR" spc="80" dirty="0"/>
          </a:p>
          <a:p>
            <a:pPr marL="16510" marR="287020" algn="just">
              <a:lnSpc>
                <a:spcPct val="150000"/>
              </a:lnSpc>
              <a:spcBef>
                <a:spcPts val="100"/>
              </a:spcBef>
            </a:pPr>
            <a:r>
              <a:rPr lang="fr-FR" b="1" spc="80" dirty="0"/>
              <a:t>NB : </a:t>
            </a:r>
            <a:r>
              <a:rPr lang="fr-FR" dirty="0"/>
              <a:t>De même qu’une procédure, une fonction peut appeler d’autres sous-algorithmes à condition qu’ils soient définis avant elle ou qu’ils soient déclarés dans son entête.</a:t>
            </a:r>
            <a:endParaRPr lang="fr-FR" spc="80" dirty="0"/>
          </a:p>
        </p:txBody>
      </p:sp>
      <p:sp>
        <p:nvSpPr>
          <p:cNvPr id="5" name="Title 4">
            <a:extLst>
              <a:ext uri="{FF2B5EF4-FFF2-40B4-BE49-F238E27FC236}">
                <a16:creationId xmlns:a16="http://schemas.microsoft.com/office/drawing/2014/main" id="{DCF3E326-54CF-001F-0489-819531B8ED8E}"/>
              </a:ext>
            </a:extLst>
          </p:cNvPr>
          <p:cNvSpPr>
            <a:spLocks noGrp="1"/>
          </p:cNvSpPr>
          <p:nvPr>
            <p:ph type="title"/>
          </p:nvPr>
        </p:nvSpPr>
        <p:spPr>
          <a:xfrm>
            <a:off x="2946400" y="47625"/>
            <a:ext cx="4800600" cy="400110"/>
          </a:xfrm>
        </p:spPr>
        <p:txBody>
          <a:bodyPr/>
          <a:lstStyle/>
          <a:p>
            <a:r>
              <a:rPr lang="fr-FR" b="1" dirty="0"/>
              <a:t>FONCTIONS ET PROCEDURE</a:t>
            </a:r>
          </a:p>
        </p:txBody>
      </p:sp>
      <p:sp>
        <p:nvSpPr>
          <p:cNvPr id="6" name="Title 4">
            <a:extLst>
              <a:ext uri="{FF2B5EF4-FFF2-40B4-BE49-F238E27FC236}">
                <a16:creationId xmlns:a16="http://schemas.microsoft.com/office/drawing/2014/main" id="{CCA689BE-AA77-15F2-8B28-A4AA6503BFDC}"/>
              </a:ext>
            </a:extLst>
          </p:cNvPr>
          <p:cNvSpPr txBox="1">
            <a:spLocks/>
          </p:cNvSpPr>
          <p:nvPr/>
        </p:nvSpPr>
        <p:spPr>
          <a:xfrm>
            <a:off x="1079500" y="893256"/>
            <a:ext cx="4800600" cy="400110"/>
          </a:xfrm>
          <a:prstGeom prst="rect">
            <a:avLst/>
          </a:prstGeom>
        </p:spPr>
        <p:txBody>
          <a:bodyPr wrap="square" lIns="0" tIns="0" rIns="0" bIns="0">
            <a:spAutoFit/>
          </a:bodyPr>
          <a:lstStyle>
            <a:lvl1pPr>
              <a:defRPr sz="2600" b="0" i="0">
                <a:solidFill>
                  <a:schemeClr val="tx1"/>
                </a:solidFill>
                <a:latin typeface="Times New Roman"/>
                <a:ea typeface="+mj-ea"/>
                <a:cs typeface="Times New Roman"/>
              </a:defRPr>
            </a:lvl1pPr>
          </a:lstStyle>
          <a:p>
            <a:r>
              <a:rPr lang="fr-FR" b="1" kern="0" dirty="0"/>
              <a:t>Fonctions</a:t>
            </a:r>
          </a:p>
        </p:txBody>
      </p:sp>
      <p:pic>
        <p:nvPicPr>
          <p:cNvPr id="4" name="Picture 3">
            <a:extLst>
              <a:ext uri="{FF2B5EF4-FFF2-40B4-BE49-F238E27FC236}">
                <a16:creationId xmlns:a16="http://schemas.microsoft.com/office/drawing/2014/main" id="{6E35680E-0B1F-81FE-2F2B-924ACDA2A1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4300" y="495884"/>
            <a:ext cx="5334000" cy="6943141"/>
          </a:xfrm>
          <a:prstGeom prst="rect">
            <a:avLst/>
          </a:prstGeom>
        </p:spPr>
      </p:pic>
      <p:sp>
        <p:nvSpPr>
          <p:cNvPr id="2" name="TextBox 1">
            <a:extLst>
              <a:ext uri="{FF2B5EF4-FFF2-40B4-BE49-F238E27FC236}">
                <a16:creationId xmlns:a16="http://schemas.microsoft.com/office/drawing/2014/main" id="{94810133-771C-4C9C-4532-150E14BD7E03}"/>
              </a:ext>
            </a:extLst>
          </p:cNvPr>
          <p:cNvSpPr txBox="1"/>
          <p:nvPr/>
        </p:nvSpPr>
        <p:spPr>
          <a:xfrm>
            <a:off x="6938125" y="4863368"/>
            <a:ext cx="4191000" cy="646331"/>
          </a:xfrm>
          <a:prstGeom prst="rect">
            <a:avLst/>
          </a:prstGeom>
          <a:noFill/>
        </p:spPr>
        <p:txBody>
          <a:bodyPr wrap="square" rtlCol="0">
            <a:spAutoFit/>
          </a:bodyPr>
          <a:lstStyle/>
          <a:p>
            <a:r>
              <a:rPr lang="fr-FR" dirty="0"/>
              <a:t>Ou l’on peut écrire simplement</a:t>
            </a:r>
          </a:p>
          <a:p>
            <a:r>
              <a:rPr lang="fr-FR" dirty="0">
                <a:solidFill>
                  <a:srgbClr val="FF0000"/>
                </a:solidFill>
              </a:rPr>
              <a:t>Retourner S </a:t>
            </a:r>
          </a:p>
        </p:txBody>
      </p:sp>
      <p:sp>
        <p:nvSpPr>
          <p:cNvPr id="7" name="Rectangle 6">
            <a:extLst>
              <a:ext uri="{FF2B5EF4-FFF2-40B4-BE49-F238E27FC236}">
                <a16:creationId xmlns:a16="http://schemas.microsoft.com/office/drawing/2014/main" id="{805F215C-8F5D-2194-E997-29F1CD2CD688}"/>
              </a:ext>
            </a:extLst>
          </p:cNvPr>
          <p:cNvSpPr/>
          <p:nvPr/>
        </p:nvSpPr>
        <p:spPr>
          <a:xfrm>
            <a:off x="5803902" y="5000625"/>
            <a:ext cx="1104898" cy="37181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5125770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3190</TotalTime>
  <Words>7820</Words>
  <Application>Microsoft Office PowerPoint</Application>
  <PresentationFormat>Personnalisé</PresentationFormat>
  <Paragraphs>1043</Paragraphs>
  <Slides>108</Slides>
  <Notes>4</Notes>
  <HiddenSlides>0</HiddenSlides>
  <MMClips>0</MMClips>
  <ScaleCrop>false</ScaleCrop>
  <HeadingPairs>
    <vt:vector size="6" baseType="variant">
      <vt:variant>
        <vt:lpstr>Polices utilisées</vt:lpstr>
      </vt:variant>
      <vt:variant>
        <vt:i4>6</vt:i4>
      </vt:variant>
      <vt:variant>
        <vt:lpstr>Thème</vt:lpstr>
      </vt:variant>
      <vt:variant>
        <vt:i4>1</vt:i4>
      </vt:variant>
      <vt:variant>
        <vt:lpstr>Titres des diapositives</vt:lpstr>
      </vt:variant>
      <vt:variant>
        <vt:i4>108</vt:i4>
      </vt:variant>
    </vt:vector>
  </HeadingPairs>
  <TitlesOfParts>
    <vt:vector size="115" baseType="lpstr">
      <vt:lpstr>Arial</vt:lpstr>
      <vt:lpstr>Calibri</vt:lpstr>
      <vt:lpstr>Georgia</vt:lpstr>
      <vt:lpstr>Roboto</vt:lpstr>
      <vt:lpstr>Times New Roman</vt:lpstr>
      <vt:lpstr>Wingdings</vt:lpstr>
      <vt:lpstr>Office Theme</vt:lpstr>
      <vt:lpstr>ALGORITHMIQE &amp;                      PROGAMMATION</vt:lpstr>
      <vt:lpstr>INFORMATION</vt:lpstr>
      <vt:lpstr>PLAN</vt:lpstr>
      <vt:lpstr>INTRODUCTION A L’ ALGORITHME</vt:lpstr>
      <vt:lpstr>INTRODUCTION A L’ ALGORITHME</vt:lpstr>
      <vt:lpstr>STRUCTURE DE L’ ALGORITHME</vt:lpstr>
      <vt:lpstr>EXEMPLE D’ALGORITHME SOUS FORME D’ORGANIGRAMME</vt:lpstr>
      <vt:lpstr>EXEMPLE D’ALGORITHME SOUS FORME DE PSEUDO-CODE</vt:lpstr>
      <vt:lpstr>STRUCTURE DE L’ ALGORITHME</vt:lpstr>
      <vt:lpstr>STRUCTURE DE L’ ALGORITHME</vt:lpstr>
      <vt:lpstr>STRUCTURE DE L’ ALGORITHME</vt:lpstr>
      <vt:lpstr>STRUCTURE DE L’ ALGORITHME</vt:lpstr>
      <vt:lpstr>STRUCTURE DE L’ ALGORITHME</vt:lpstr>
      <vt:lpstr>STRUCTURE DE L’ ALGORITHME</vt:lpstr>
      <vt:lpstr>STRUCTURE DE L’ ALGORITHME</vt:lpstr>
      <vt:lpstr>STRUCTURE DE L’ ALGORITHME</vt:lpstr>
      <vt:lpstr>STRUCTURE DE L’ ALGORITHME</vt:lpstr>
      <vt:lpstr>STRUCTURE DE L’ ALGORITHME</vt:lpstr>
      <vt:lpstr>PROPRIETE DE L’ ALGORITHME</vt:lpstr>
      <vt:lpstr>VARIABLES ET LES TYPES</vt:lpstr>
      <vt:lpstr>VARIABLES</vt:lpstr>
      <vt:lpstr>VARIABLES ET LES TYPES</vt:lpstr>
      <vt:lpstr>VARIABLES ET LES TYPES</vt:lpstr>
      <vt:lpstr>VARIABLES ET LES TYPES</vt:lpstr>
      <vt:lpstr>VARIABLES ET LES TYPES</vt:lpstr>
      <vt:lpstr>VARIABLES ET LES TYPES</vt:lpstr>
      <vt:lpstr>Présentation PowerPoint</vt:lpstr>
      <vt:lpstr>Présentation PowerPoint</vt:lpstr>
      <vt:lpstr>VARIABLES ET LES TYPES</vt:lpstr>
      <vt:lpstr>INSTRUCTIONS D’AFFECTATION</vt:lpstr>
      <vt:lpstr>OPÉRATEUR, OPÉRANDE ET EXPRESSION</vt:lpstr>
      <vt:lpstr>INSTRUCTIONS D’AFFECTATION</vt:lpstr>
      <vt:lpstr>OPÉRATEUR, OPÉRANDE ET EXPRESSION</vt:lpstr>
      <vt:lpstr>OPÉRATEUR, OPÉRANDE ET EXPRESSION</vt:lpstr>
      <vt:lpstr>OPÉRATEUR, OPÉRANDE ET EXPRESSION</vt:lpstr>
      <vt:lpstr>OPÉRATEUR, OPÉRANDE ET EXPRESSION</vt:lpstr>
      <vt:lpstr>ENTREES / SORTIES</vt:lpstr>
      <vt:lpstr>ENTREES / SORTIES</vt:lpstr>
      <vt:lpstr>ENTREES / SORTIES</vt:lpstr>
      <vt:lpstr>ENTREES / SORTIES</vt:lpstr>
      <vt:lpstr>Correction de excercice</vt:lpstr>
      <vt:lpstr>INSTRUCTION CONDITIONNELLE</vt:lpstr>
      <vt:lpstr>INSTRUCTION CONDITIONNELLE</vt:lpstr>
      <vt:lpstr>INSTRUCTION CONDITIONNELLE</vt:lpstr>
      <vt:lpstr>INSTRUCTION CONDITIONNELLE</vt:lpstr>
      <vt:lpstr>INSTRUCTION CONDITIONNELLE</vt:lpstr>
      <vt:lpstr>INSTRUCTION CONDITIONNELLE</vt:lpstr>
      <vt:lpstr>INSTRUCTION CONDITIONNELLE</vt:lpstr>
      <vt:lpstr>INSTRUCTION CONDITIONNELLE</vt:lpstr>
      <vt:lpstr>INSTRUCTION CONDITIONNELLE</vt:lpstr>
      <vt:lpstr>Présentation PowerPoint</vt:lpstr>
      <vt:lpstr>INSTRUCTION CONDITIONNELLE</vt:lpstr>
      <vt:lpstr>INSTRUCTION CONDITIONNELLE</vt:lpstr>
      <vt:lpstr>INSTRUCTION CONDITIONNELLE</vt:lpstr>
      <vt:lpstr>INSTRUCTION CONDITIONNELLE</vt:lpstr>
      <vt:lpstr>INSTRUCTION CONDITIONNELLE</vt:lpstr>
      <vt:lpstr>Présentation PowerPoint</vt:lpstr>
      <vt:lpstr>INSTRUCTION CONDITIONNELLE</vt:lpstr>
      <vt:lpstr>INSTRUCTION CONDITIONNELLE</vt:lpstr>
      <vt:lpstr>Présentation PowerPoint</vt:lpstr>
      <vt:lpstr>INSTRUCTION CONDITIONNELLE</vt:lpstr>
      <vt:lpstr>INSTRUCTION CONDITIONNELLE</vt:lpstr>
      <vt:lpstr>INSTRUCTION CONDITIONNELLE</vt:lpstr>
      <vt:lpstr>INSTRUCTION CONDITIONNELLE</vt:lpstr>
      <vt:lpstr>Présentation PowerPoint</vt:lpstr>
      <vt:lpstr>INSTRUCTION CONDITIONNELLE</vt:lpstr>
      <vt:lpstr>INSTRUCTION CONDITIONNELLE</vt:lpstr>
      <vt:lpstr>INSTRUCTION CONDITIONNELLE</vt:lpstr>
      <vt:lpstr>TABLEAUX</vt:lpstr>
      <vt:lpstr>TABLEAUX</vt:lpstr>
      <vt:lpstr>TABLEAUX</vt:lpstr>
      <vt:lpstr>TABLEAUX</vt:lpstr>
      <vt:lpstr>Présentation PowerPoint</vt:lpstr>
      <vt:lpstr>TABLEAUX</vt:lpstr>
      <vt:lpstr>Représentation graphique</vt:lpstr>
      <vt:lpstr>Autre exemple</vt:lpstr>
      <vt:lpstr>TABLEAUX</vt:lpstr>
      <vt:lpstr>Utilisation d’un tableau : par les indices</vt:lpstr>
      <vt:lpstr>Utilisation d’un tableau : par les indices</vt:lpstr>
      <vt:lpstr>Utilisation d’un tableau : par les indices</vt:lpstr>
      <vt:lpstr>Utilisation d’un tableau : par les indices</vt:lpstr>
      <vt:lpstr>Tableau à deux dimensions</vt:lpstr>
      <vt:lpstr>Tableau à deux dimensions</vt:lpstr>
      <vt:lpstr>Utilisation d’un tableau : 2D</vt:lpstr>
      <vt:lpstr>Utilisation d’un tableau : 2D</vt:lpstr>
      <vt:lpstr>EXERCICES</vt:lpstr>
      <vt:lpstr>Présentation PowerPoint</vt:lpstr>
      <vt:lpstr>FONCTIONS ET PROCEDURE</vt:lpstr>
      <vt:lpstr>FONCTIONS ET PROCEDURE</vt:lpstr>
      <vt:lpstr>FONCTIONS ET PROCEDURE</vt:lpstr>
      <vt:lpstr>FONCTIONS ET PROCEDURE</vt:lpstr>
      <vt:lpstr>FONCTIONS ET PROCEDURE</vt:lpstr>
      <vt:lpstr>FONCTIONS ET PROCEDURE</vt:lpstr>
      <vt:lpstr>FONCTIONS ET PROCEDURE</vt:lpstr>
      <vt:lpstr>FONCTIONS ET PROCEDURE</vt:lpstr>
      <vt:lpstr>FONCTIONS ET PROCEDURE</vt:lpstr>
      <vt:lpstr>FONCTIONS ET PROCEDURE</vt:lpstr>
      <vt:lpstr>FONCTIONS ET PROCEDURE</vt:lpstr>
      <vt:lpstr>FONCTIONS ET PROCEDURE</vt:lpstr>
      <vt:lpstr>FONCTIONS ET PROCEDURE</vt:lpstr>
      <vt:lpstr>ALGORITHMES DE TRI</vt:lpstr>
      <vt:lpstr>ALGORITHME DE TRIS</vt:lpstr>
      <vt:lpstr>ALGORITHME DE TRIS</vt:lpstr>
      <vt:lpstr>ALGORITHME DE TRIS</vt:lpstr>
      <vt:lpstr>ALGORITHME DE TRIS</vt:lpstr>
      <vt:lpstr>ALGORITHME DE TRIS</vt:lpstr>
      <vt:lpstr>ALGORITHME DE TRIS</vt:lpstr>
      <vt:lpstr>ALGORITHME DE TRIS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PowerPoint - Cours Algo 2020-2021</dc:title>
  <dc:creator>HP</dc:creator>
  <cp:lastModifiedBy>R-W Corneille OUEDRAOGO</cp:lastModifiedBy>
  <cp:revision>15</cp:revision>
  <dcterms:created xsi:type="dcterms:W3CDTF">2023-04-13T23:23:10Z</dcterms:created>
  <dcterms:modified xsi:type="dcterms:W3CDTF">2025-03-22T15:20:30Z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2022-03-03T00:00:00Z</vt:filetime>
  </property>
  <property fmtid="{D5CDD505-2E9C-101B-9397-08002B2CF9AE}" pid="3" name="LastSaved">
    <vt:filetime>2023-04-13T00:00:00Z</vt:filetime>
  </property>
</Properties>
</file>