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259" r:id="rId2"/>
    <p:sldId id="258" r:id="rId3"/>
    <p:sldId id="261" r:id="rId4"/>
    <p:sldId id="260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8875328138480207"/>
          <c:y val="0.76021722799170444"/>
          <c:w val="0.30965849829518977"/>
          <c:h val="0.19191809515740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49-4BBD-84C3-4336F0845C51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49-4BBD-84C3-4336F0845C51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49-4BBD-84C3-4336F0845C5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18563704"/>
        <c:axId val="818564064"/>
      </c:barChart>
      <c:catAx>
        <c:axId val="81856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818564064"/>
        <c:crosses val="autoZero"/>
        <c:auto val="1"/>
        <c:lblAlgn val="ctr"/>
        <c:lblOffset val="100"/>
        <c:noMultiLvlLbl val="0"/>
      </c:catAx>
      <c:valAx>
        <c:axId val="81856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818563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6CE16A01-4A86-4A3C-B723-AA56058A9C04}">
      <dgm:prSet/>
      <dgm:spPr/>
      <dgm:t>
        <a:bodyPr/>
        <a:lstStyle/>
        <a:p>
          <a:r>
            <a:rPr lang="fr-FR" b="1" dirty="0"/>
            <a:t>Racines: Absorbent l'eau et les nutriments ancrent la plante </a:t>
          </a:r>
          <a:br>
            <a:rPr lang="fr-FR" dirty="0"/>
          </a:br>
          <a:r>
            <a:rPr lang="fr-FR" b="1" dirty="0"/>
            <a:t>Tige et feuilles: Transportent la sève , assurent la photosynthèse et les échanges gazeux</a:t>
          </a:r>
          <a:br>
            <a:rPr lang="fr-FR" dirty="0"/>
          </a:br>
          <a:r>
            <a:rPr lang="fr-FR" b="1" dirty="0"/>
            <a:t>Fleurs: Organes reproducteurs composes de pétales , sépales , étamines et pistil , permettant la pollinisation et la formation des graines.</a:t>
          </a:r>
          <a:endParaRPr lang="fr-FR" dirty="0"/>
        </a:p>
      </dgm:t>
    </dgm:pt>
    <dgm:pt modelId="{B373FF65-6629-4CD3-AAAF-889D017A0FD0}" type="parTrans" cxnId="{CAACCBC6-D74A-4CC9-8126-677470F9BECF}">
      <dgm:prSet/>
      <dgm:spPr/>
      <dgm:t>
        <a:bodyPr/>
        <a:lstStyle/>
        <a:p>
          <a:endParaRPr lang="fr-BF"/>
        </a:p>
      </dgm:t>
    </dgm:pt>
    <dgm:pt modelId="{847694CB-357F-4092-B3C4-2C8D18E2B4D9}" type="sibTrans" cxnId="{CAACCBC6-D74A-4CC9-8126-677470F9BECF}">
      <dgm:prSet phldrT="01" phldr="0"/>
      <dgm:spPr/>
      <dgm:t>
        <a:bodyPr/>
        <a:lstStyle/>
        <a:p>
          <a:r>
            <a:rPr lang="fr-BF"/>
            <a:t>01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D79FC5FA-7CDF-428F-BB4C-3578DAC514BE}" type="pres">
      <dgm:prSet presAssocID="{6CE16A01-4A86-4A3C-B723-AA56058A9C04}" presName="compositeNode" presStyleCnt="0">
        <dgm:presLayoutVars>
          <dgm:bulletEnabled val="1"/>
        </dgm:presLayoutVars>
      </dgm:prSet>
      <dgm:spPr/>
    </dgm:pt>
    <dgm:pt modelId="{9131DB96-E540-4BA4-8CEE-15BD56C0523B}" type="pres">
      <dgm:prSet presAssocID="{6CE16A01-4A86-4A3C-B723-AA56058A9C04}" presName="bgRect" presStyleLbl="alignNode1" presStyleIdx="0" presStyleCnt="1"/>
      <dgm:spPr/>
    </dgm:pt>
    <dgm:pt modelId="{99D5AF55-5C10-4494-B4ED-650E951AF1A8}" type="pres">
      <dgm:prSet presAssocID="{847694CB-357F-4092-B3C4-2C8D18E2B4D9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D71D2E02-58BE-4AC6-B4C9-2A02C341DF8A}" type="pres">
      <dgm:prSet presAssocID="{6CE16A01-4A86-4A3C-B723-AA56058A9C04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D7FAE219-916E-4AC0-B0D9-F4A5CFAF79E0}" type="presOf" srcId="{6CE16A01-4A86-4A3C-B723-AA56058A9C04}" destId="{D71D2E02-58BE-4AC6-B4C9-2A02C341DF8A}" srcOrd="1" destOrd="0" presId="urn:microsoft.com/office/officeart/2016/7/layout/LinearBlockProcessNumbered"/>
    <dgm:cxn modelId="{9CBC911E-B28F-4FAF-973B-939B37136C60}" type="presOf" srcId="{847694CB-357F-4092-B3C4-2C8D18E2B4D9}" destId="{99D5AF55-5C10-4494-B4ED-650E951AF1A8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CAACCBC6-D74A-4CC9-8126-677470F9BECF}" srcId="{8AA20905-3954-474B-A606-562BCA026DC1}" destId="{6CE16A01-4A86-4A3C-B723-AA56058A9C04}" srcOrd="0" destOrd="0" parTransId="{B373FF65-6629-4CD3-AAAF-889D017A0FD0}" sibTransId="{847694CB-357F-4092-B3C4-2C8D18E2B4D9}"/>
    <dgm:cxn modelId="{CC1285EE-F008-4E7D-84B1-E6239781A505}" type="presOf" srcId="{6CE16A01-4A86-4A3C-B723-AA56058A9C04}" destId="{9131DB96-E540-4BA4-8CEE-15BD56C0523B}" srcOrd="0" destOrd="0" presId="urn:microsoft.com/office/officeart/2016/7/layout/LinearBlockProcessNumbered"/>
    <dgm:cxn modelId="{7690988D-0E95-4456-A47E-6835F0A33AF7}" type="presParOf" srcId="{579698BD-D232-4926-8D7B-29A69B90858B}" destId="{D79FC5FA-7CDF-428F-BB4C-3578DAC514BE}" srcOrd="0" destOrd="0" presId="urn:microsoft.com/office/officeart/2016/7/layout/LinearBlockProcessNumbered"/>
    <dgm:cxn modelId="{67A85E55-D4D8-4E95-B32C-7145FCD8458E}" type="presParOf" srcId="{D79FC5FA-7CDF-428F-BB4C-3578DAC514BE}" destId="{9131DB96-E540-4BA4-8CEE-15BD56C0523B}" srcOrd="0" destOrd="0" presId="urn:microsoft.com/office/officeart/2016/7/layout/LinearBlockProcessNumbered"/>
    <dgm:cxn modelId="{13DF66FB-CF66-496A-AA4A-DF6EA3E78223}" type="presParOf" srcId="{D79FC5FA-7CDF-428F-BB4C-3578DAC514BE}" destId="{99D5AF55-5C10-4494-B4ED-650E951AF1A8}" srcOrd="1" destOrd="0" presId="urn:microsoft.com/office/officeart/2016/7/layout/LinearBlockProcessNumbered"/>
    <dgm:cxn modelId="{2AE9C4CF-3EE3-4426-B748-6D5BC768F36D}" type="presParOf" srcId="{D79FC5FA-7CDF-428F-BB4C-3578DAC514BE}" destId="{D71D2E02-58BE-4AC6-B4C9-2A02C341DF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1DB96-E540-4BA4-8CEE-15BD56C0523B}">
      <dsp:nvSpPr>
        <dsp:cNvPr id="0" name=""/>
        <dsp:cNvSpPr/>
      </dsp:nvSpPr>
      <dsp:spPr>
        <a:xfrm>
          <a:off x="0" y="0"/>
          <a:ext cx="10353675" cy="46958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0" rIns="10227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Racines: Absorbent l'eau et les nutriments ancrent la plante </a:t>
          </a:r>
          <a:br>
            <a:rPr lang="fr-FR" sz="2600" kern="1200" dirty="0"/>
          </a:br>
          <a:r>
            <a:rPr lang="fr-FR" sz="2600" b="1" kern="1200" dirty="0"/>
            <a:t>Tige et feuilles: Transportent la sève , assurent la photosynthèse et les échanges gazeux</a:t>
          </a:r>
          <a:br>
            <a:rPr lang="fr-FR" sz="2600" kern="1200" dirty="0"/>
          </a:br>
          <a:r>
            <a:rPr lang="fr-FR" sz="2600" b="1" kern="1200" dirty="0"/>
            <a:t>Fleurs: Organes reproducteurs composes de pétales , sépales , étamines et pistil , permettant la pollinisation et la formation des graines.</a:t>
          </a:r>
          <a:endParaRPr lang="fr-FR" sz="2600" kern="1200" dirty="0"/>
        </a:p>
      </dsp:txBody>
      <dsp:txXfrm>
        <a:off x="0" y="1878330"/>
        <a:ext cx="10353675" cy="2817495"/>
      </dsp:txXfrm>
    </dsp:sp>
    <dsp:sp modelId="{99D5AF55-5C10-4494-B4ED-650E951AF1A8}">
      <dsp:nvSpPr>
        <dsp:cNvPr id="0" name=""/>
        <dsp:cNvSpPr/>
      </dsp:nvSpPr>
      <dsp:spPr>
        <a:xfrm>
          <a:off x="0" y="0"/>
          <a:ext cx="10353675" cy="187833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165100" rIns="1022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F" sz="6600" kern="1200"/>
            <a:t>01</a:t>
          </a:r>
        </a:p>
      </dsp:txBody>
      <dsp:txXfrm>
        <a:off x="0" y="0"/>
        <a:ext cx="10353675" cy="1878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6D520C-EC83-4928-97EC-9BC9D93979C4}" type="datetime1">
              <a:rPr lang="fr-FR" smtClean="0"/>
              <a:t>30/01/2025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B7B434-33B9-433E-A07D-355016940A57}" type="datetime1">
              <a:rPr lang="fr-FR" smtClean="0"/>
              <a:t>30/01/2025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OUEDRAOGO R-W Corneille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svtlyceedevienne.wordpress.com/1a-la-terre-dans-lunivers-la-vie-et-levolution-du-vivant-2/1a-la-terre-dans-lunivers-la-vie-et-levolution-du-vivant/schema-bilan-organisation-focntionnelle-de-la-plant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age contenant une tasse, du café, de la nourriture, une boisson&#10;&#10;Description générée automatiquement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44894"/>
            <a:ext cx="9440034" cy="1716355"/>
          </a:xfrm>
        </p:spPr>
        <p:txBody>
          <a:bodyPr rtlCol="0">
            <a:normAutofit/>
          </a:bodyPr>
          <a:lstStyle/>
          <a:p>
            <a:pPr rtl="0"/>
            <a:r>
              <a:rPr lang="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Etude experimental sur la gestion des plantes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fr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des effets des plantes a fleurs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333419"/>
              </p:ext>
            </p:extLst>
          </p:nvPr>
        </p:nvGraphicFramePr>
        <p:xfrm>
          <a:off x="913882" y="1181100"/>
          <a:ext cx="10353675" cy="469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0AE8DC-4D2D-3B99-406B-F6B3BC62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9AB016-5210-19BD-99FC-C857F611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OUEDRAOGO R-W Corneille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927E4021-A823-F000-ED53-7F7499B0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8126"/>
            <a:ext cx="10353762" cy="1085849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Anatomie et physiologie</a:t>
            </a:r>
            <a:endParaRPr lang="fr-BF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2045553-DDFA-20CD-4DB0-78AD26D72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15149" y="1181099"/>
            <a:ext cx="4162425" cy="187642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929156D-7F55-75DE-09EE-26A2C82540E7}"/>
              </a:ext>
            </a:extLst>
          </p:cNvPr>
          <p:cNvSpPr txBox="1"/>
          <p:nvPr/>
        </p:nvSpPr>
        <p:spPr>
          <a:xfrm>
            <a:off x="1868486" y="6838948"/>
            <a:ext cx="857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F" sz="900">
                <a:hlinkClick r:id="rId9" tooltip="https://svtlyceedevienne.wordpress.com/1a-la-terre-dans-lunivers-la-vie-et-levolution-du-vivant-2/1a-la-terre-dans-lunivers-la-vie-et-levolution-du-vivant/schema-bilan-organisation-focntionnelle-de-la-plante/"/>
              </a:rPr>
              <a:t>Cette photo</a:t>
            </a:r>
            <a:r>
              <a:rPr lang="fr-BF" sz="900"/>
              <a:t> par Auteur inconnu est soumise à la licence </a:t>
            </a:r>
            <a:r>
              <a:rPr lang="fr-BF" sz="900">
                <a:hlinkClick r:id="rId10" tooltip="https://creativecommons.org/licenses/by-nc-sa/3.0/"/>
              </a:rPr>
              <a:t>CC BY-SA-NC</a:t>
            </a:r>
            <a:endParaRPr lang="fr-BF" sz="90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150F5-D12E-92C4-F683-9C2C364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66675"/>
            <a:ext cx="10353762" cy="1047752"/>
          </a:xfrm>
        </p:spPr>
        <p:txBody>
          <a:bodyPr>
            <a:normAutofit/>
          </a:bodyPr>
          <a:lstStyle/>
          <a:p>
            <a:r>
              <a:rPr lang="fr-FR" sz="32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Protocole expérimentale</a:t>
            </a:r>
            <a:endParaRPr lang="fr-BF" sz="32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4095E-71E7-2C7D-9C55-ED4B949C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BF"/>
              <a:t>30/01/2025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99F8A-2DD9-A8A0-E507-9A727687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OUEDRAOGO R-W Corneille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F1BABB-ED23-656A-8832-9FB922864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626" y="785495"/>
            <a:ext cx="1156335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43100" lvl="3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Étudier l'impact de facteurs (lumière, température, etc.) sur la croissance et la reproduction des plantes à fleurs</a:t>
            </a:r>
            <a:r>
              <a:rPr kumimoji="0" lang="fr-BF" altLang="fr-BF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 des plantes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Choisir les espèces de fleurs à étudier.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Préparation du matériel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Rassembler le matériel nécessaire (pots, terreau, instruments de mesure).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Dispositif expérimental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Créer un environnement contrôlé (salle de culture) et diviser les plantes en groupes expérimentaux et témoins.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Suivi de la croissance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Mesurer régulièrement la hauteur, les fleurs et autres caractéristiques.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 de la pollinisation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Suivre les interactions avec les pollinisateurs.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 de données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Enregistrer les observations sur la croissance et la reproduction des plantes.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Analyse des résultats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Comparer les groupes expérimentaux et témoins pour identifier des différences significatives.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BF" altLang="fr-BF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fr-BF" altLang="fr-BF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Résumer les résultats et leur impact.</a:t>
            </a:r>
          </a:p>
        </p:txBody>
      </p:sp>
    </p:spTree>
    <p:extLst>
      <p:ext uri="{BB962C8B-B14F-4D97-AF65-F5344CB8AC3E}">
        <p14:creationId xmlns:p14="http://schemas.microsoft.com/office/powerpoint/2010/main" val="33982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F9B00-3F4C-2BF4-D574-9910F9B8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59816"/>
            <a:ext cx="9440034" cy="668860"/>
          </a:xfrm>
        </p:spPr>
        <p:txBody>
          <a:bodyPr>
            <a:normAutofit/>
          </a:bodyPr>
          <a:lstStyle/>
          <a:p>
            <a:r>
              <a:rPr lang="fr-FR" sz="2400" b="1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Résultat et conclusion</a:t>
            </a:r>
            <a:endParaRPr lang="fr-BF" sz="2400" b="1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1952-5257-B19B-47FD-7360960F3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1885951"/>
            <a:ext cx="9964057" cy="41433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lumière constante favorise une croissance plus rapide.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pollinisation par les insectes produit plus de graines.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température élevée accélère la floraison mais réduit la durée de vie des fleurs.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Une humidité contrôlée améliore la survie et la floraison.</a:t>
            </a:r>
          </a:p>
          <a:p>
            <a:r>
              <a:rPr lang="fr-FR" b="1" dirty="0"/>
              <a:t>Conclusion :</a:t>
            </a:r>
            <a:r>
              <a:rPr lang="fr-FR" dirty="0"/>
              <a:t> Les facteurs comme la lumière, la température et l'humidité influencent la croissance et la reproduction des plantes à fleurs. La pollinisation par les insectes est plus efficace que celle par le vent. Ces résultats peuvent améliorer les pratiques agricoles et horticoles.</a:t>
            </a:r>
          </a:p>
          <a:p>
            <a:endParaRPr lang="fr-BF"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2A2A67C8-F29C-3404-126D-E263AC097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737896"/>
              </p:ext>
            </p:extLst>
          </p:nvPr>
        </p:nvGraphicFramePr>
        <p:xfrm>
          <a:off x="933895" y="1174282"/>
          <a:ext cx="10837650" cy="5607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4701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6_TF12214701" id="{A4CB04E2-D25E-446E-9946-3788EEAFC8A2}" vid="{C717B0A5-1DBC-4918-B9D4-77A3C79A5DA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{B12BD1E4-2523-4088-9172-BF746B81A456}tf12214701_win32</Template>
  <TotalTime>456</TotalTime>
  <Words>328</Words>
  <Application>Microsoft Office PowerPoint</Application>
  <PresentationFormat>Grand écran</PresentationFormat>
  <Paragraphs>26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Goudy Old Style</vt:lpstr>
      <vt:lpstr>Wingdings 2</vt:lpstr>
      <vt:lpstr>SlateVTI</vt:lpstr>
      <vt:lpstr>Etude experimental sur la gestion des plantes</vt:lpstr>
      <vt:lpstr>Anatomie et physiologie</vt:lpstr>
      <vt:lpstr>Protocole expérimentale</vt:lpstr>
      <vt:lpstr>Résultat et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2</cp:revision>
  <dcterms:created xsi:type="dcterms:W3CDTF">2025-01-30T05:27:17Z</dcterms:created>
  <dcterms:modified xsi:type="dcterms:W3CDTF">2025-01-30T14:16:38Z</dcterms:modified>
</cp:coreProperties>
</file>