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171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Colonne3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256-895F-DEC566ACCD1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93C-4256-895F-DEC566ACCD1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93C-4256-895F-DEC566ACC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71656736"/>
        <c:axId val="571657096"/>
        <c:axId val="0"/>
      </c:bar3DChart>
      <c:catAx>
        <c:axId val="57165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571657096"/>
        <c:crosses val="autoZero"/>
        <c:auto val="1"/>
        <c:lblAlgn val="ctr"/>
        <c:lblOffset val="100"/>
        <c:noMultiLvlLbl val="0"/>
      </c:catAx>
      <c:valAx>
        <c:axId val="57165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57165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63</c:v>
                </c:pt>
                <c:pt idx="1">
                  <c:v>40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C-469B-A696-97580380EA4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Pourcentages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Feuil1!$C$2:$C$5</c:f>
              <c:numCache>
                <c:formatCode>0%</c:formatCode>
                <c:ptCount val="4"/>
                <c:pt idx="0">
                  <c:v>0.24</c:v>
                </c:pt>
                <c:pt idx="1">
                  <c:v>0.15</c:v>
                </c:pt>
                <c:pt idx="2">
                  <c:v>0.06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C-469B-A696-97580380EA4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EEC-469B-A696-97580380E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2324472"/>
        <c:axId val="402323752"/>
        <c:axId val="0"/>
      </c:bar3DChart>
      <c:catAx>
        <c:axId val="402324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402323752"/>
        <c:crosses val="autoZero"/>
        <c:auto val="1"/>
        <c:lblAlgn val="ctr"/>
        <c:lblOffset val="100"/>
        <c:noMultiLvlLbl val="0"/>
      </c:catAx>
      <c:valAx>
        <c:axId val="40232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402324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Nombres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>
                <a:solidFill>
                  <a:srgbClr val="00B0F0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>
                <a:contourClr>
                  <a:srgbClr val="00B0F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6F-4515-BA8C-BB18B18CFF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7"/>
                <c:pt idx="0">
                  <c:v>Radio</c:v>
                </c:pt>
                <c:pt idx="1">
                  <c:v>Television</c:v>
                </c:pt>
                <c:pt idx="2">
                  <c:v>Reseaux sociaux</c:v>
                </c:pt>
                <c:pt idx="3">
                  <c:v>Reunions communautaires</c:v>
                </c:pt>
                <c:pt idx="4">
                  <c:v>Affiches/Flyers</c:v>
                </c:pt>
                <c:pt idx="5">
                  <c:v>Sensibilisation porte-a-porte</c:v>
                </c:pt>
                <c:pt idx="6">
                  <c:v>Autres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106</c:v>
                </c:pt>
                <c:pt idx="1">
                  <c:v>63</c:v>
                </c:pt>
                <c:pt idx="2">
                  <c:v>85</c:v>
                </c:pt>
                <c:pt idx="3">
                  <c:v>74</c:v>
                </c:pt>
                <c:pt idx="4">
                  <c:v>42</c:v>
                </c:pt>
                <c:pt idx="5">
                  <c:v>53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6F-4515-BA8C-BB18B18CFF1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Oui</c:v>
                </c:pt>
                <c:pt idx="1">
                  <c:v>Moyennement clair</c:v>
                </c:pt>
                <c:pt idx="2">
                  <c:v>Non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172</c:v>
                </c:pt>
                <c:pt idx="1">
                  <c:v>66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9-433F-A23B-E6C4E0EB6CD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Pourcentage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Oui</c:v>
                </c:pt>
                <c:pt idx="1">
                  <c:v>Moyennement clair</c:v>
                </c:pt>
                <c:pt idx="2">
                  <c:v>Non</c:v>
                </c:pt>
              </c:strCache>
            </c:strRef>
          </c:cat>
          <c:val>
            <c:numRef>
              <c:f>Feuil1!$C$2:$C$5</c:f>
              <c:numCache>
                <c:formatCode>0%</c:formatCode>
                <c:ptCount val="4"/>
                <c:pt idx="0">
                  <c:v>0.65</c:v>
                </c:pt>
                <c:pt idx="1">
                  <c:v>0.25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9-433F-A23B-E6C4E0EB6CD8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Oui</c:v>
                </c:pt>
                <c:pt idx="1">
                  <c:v>Moyennement clair</c:v>
                </c:pt>
                <c:pt idx="2">
                  <c:v>Non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0A9-433F-A23B-E6C4E0EB6C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688505856"/>
        <c:axId val="688500816"/>
        <c:axId val="0"/>
      </c:bar3DChart>
      <c:catAx>
        <c:axId val="68850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688500816"/>
        <c:crosses val="autoZero"/>
        <c:auto val="1"/>
        <c:lblAlgn val="ctr"/>
        <c:lblOffset val="100"/>
        <c:noMultiLvlLbl val="0"/>
      </c:catAx>
      <c:valAx>
        <c:axId val="688500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850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98179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069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93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46522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98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02993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3806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4804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64764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5866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55911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4159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1308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273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9725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7571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79602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BC8A7CB2-2FF5-2037-655A-734B72754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3699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522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5932F56B-5E65-E6C2-4003-437CA95D2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6421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7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92B03E2-21CA-62B0-8815-A33DD7316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6010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320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B290C314-4D3F-A577-06C2-F3BF2BD5C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323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871122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</TotalTime>
  <Words>10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6</cp:revision>
  <dcterms:created xsi:type="dcterms:W3CDTF">2025-03-11T22:44:59Z</dcterms:created>
  <dcterms:modified xsi:type="dcterms:W3CDTF">2025-03-12T00:52:34Z</dcterms:modified>
</cp:coreProperties>
</file>