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1171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Colonne3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PFLN</c:v>
                </c:pt>
                <c:pt idx="3">
                  <c:v>Agents communaux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3C-4256-895F-DEC566ACCD1C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PFLN</c:v>
                </c:pt>
                <c:pt idx="3">
                  <c:v>Agents communaux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F93C-4256-895F-DEC566ACCD1C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Colonne2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PFLN</c:v>
                </c:pt>
                <c:pt idx="3">
                  <c:v>Agents communaux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F93C-4256-895F-DEC566ACC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71656736"/>
        <c:axId val="571657096"/>
        <c:axId val="0"/>
      </c:bar3DChart>
      <c:catAx>
        <c:axId val="57165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571657096"/>
        <c:crosses val="autoZero"/>
        <c:auto val="1"/>
        <c:lblAlgn val="ctr"/>
        <c:lblOffset val="100"/>
        <c:noMultiLvlLbl val="0"/>
      </c:catAx>
      <c:valAx>
        <c:axId val="57165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57165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Nombres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PFNL</c:v>
                </c:pt>
                <c:pt idx="3">
                  <c:v>Agents communaux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63</c:v>
                </c:pt>
                <c:pt idx="1">
                  <c:v>40</c:v>
                </c:pt>
                <c:pt idx="2">
                  <c:v>16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C-469B-A696-97580380EA4C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Pourcentages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PFNL</c:v>
                </c:pt>
                <c:pt idx="3">
                  <c:v>Agents communaux</c:v>
                </c:pt>
              </c:strCache>
            </c:strRef>
          </c:cat>
          <c:val>
            <c:numRef>
              <c:f>Feuil1!$C$2:$C$5</c:f>
              <c:numCache>
                <c:formatCode>0%</c:formatCode>
                <c:ptCount val="4"/>
                <c:pt idx="0">
                  <c:v>0.24</c:v>
                </c:pt>
                <c:pt idx="1">
                  <c:v>0.15</c:v>
                </c:pt>
                <c:pt idx="2">
                  <c:v>0.06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EC-469B-A696-97580380EA4C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PFNL</c:v>
                </c:pt>
                <c:pt idx="3">
                  <c:v>Agents communaux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EEC-469B-A696-97580380E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02324472"/>
        <c:axId val="402323752"/>
        <c:axId val="0"/>
      </c:bar3DChart>
      <c:catAx>
        <c:axId val="402324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402323752"/>
        <c:crosses val="autoZero"/>
        <c:auto val="1"/>
        <c:lblAlgn val="ctr"/>
        <c:lblOffset val="100"/>
        <c:noMultiLvlLbl val="0"/>
      </c:catAx>
      <c:valAx>
        <c:axId val="40232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402324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Nombres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>
                <a:solidFill>
                  <a:srgbClr val="00B0F0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>
                <a:contourClr>
                  <a:srgbClr val="00B0F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E6F-4515-BA8C-BB18B18CFF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Feuil1!$A$2:$A$9</c:f>
              <c:strCache>
                <c:ptCount val="7"/>
                <c:pt idx="0">
                  <c:v>Radio</c:v>
                </c:pt>
                <c:pt idx="1">
                  <c:v>Television</c:v>
                </c:pt>
                <c:pt idx="2">
                  <c:v>Reseaux sociaux</c:v>
                </c:pt>
                <c:pt idx="3">
                  <c:v>Reunions communautaires</c:v>
                </c:pt>
                <c:pt idx="4">
                  <c:v>Affiches/Flyers</c:v>
                </c:pt>
                <c:pt idx="5">
                  <c:v>Sensibilisation porte-a-porte</c:v>
                </c:pt>
                <c:pt idx="6">
                  <c:v>Autres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106</c:v>
                </c:pt>
                <c:pt idx="1">
                  <c:v>63</c:v>
                </c:pt>
                <c:pt idx="2">
                  <c:v>85</c:v>
                </c:pt>
                <c:pt idx="3">
                  <c:v>74</c:v>
                </c:pt>
                <c:pt idx="4">
                  <c:v>42</c:v>
                </c:pt>
                <c:pt idx="5">
                  <c:v>53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6F-4515-BA8C-BB18B18CFF1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Nombre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3"/>
                <c:pt idx="0">
                  <c:v>Oui</c:v>
                </c:pt>
                <c:pt idx="1">
                  <c:v>Moyennement clair</c:v>
                </c:pt>
                <c:pt idx="2">
                  <c:v>Non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172</c:v>
                </c:pt>
                <c:pt idx="1">
                  <c:v>66</c:v>
                </c:pt>
                <c:pt idx="2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A9-433F-A23B-E6C4E0EB6CD8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Pourcentage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3"/>
                <c:pt idx="0">
                  <c:v>Oui</c:v>
                </c:pt>
                <c:pt idx="1">
                  <c:v>Moyennement clair</c:v>
                </c:pt>
                <c:pt idx="2">
                  <c:v>Non</c:v>
                </c:pt>
              </c:strCache>
            </c:strRef>
          </c:cat>
          <c:val>
            <c:numRef>
              <c:f>Feuil1!$C$2:$C$5</c:f>
              <c:numCache>
                <c:formatCode>0%</c:formatCode>
                <c:ptCount val="4"/>
                <c:pt idx="0">
                  <c:v>0.65</c:v>
                </c:pt>
                <c:pt idx="1">
                  <c:v>0.25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A9-433F-A23B-E6C4E0EB6CD8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64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3"/>
                <c:pt idx="0">
                  <c:v>Oui</c:v>
                </c:pt>
                <c:pt idx="1">
                  <c:v>Moyennement clair</c:v>
                </c:pt>
                <c:pt idx="2">
                  <c:v>Non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B0A9-433F-A23B-E6C4E0EB6C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688505856"/>
        <c:axId val="688500816"/>
        <c:axId val="0"/>
      </c:bar3DChart>
      <c:catAx>
        <c:axId val="688505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688500816"/>
        <c:crosses val="autoZero"/>
        <c:auto val="1"/>
        <c:lblAlgn val="ctr"/>
        <c:lblOffset val="100"/>
        <c:noMultiLvlLbl val="0"/>
      </c:catAx>
      <c:valAx>
        <c:axId val="688500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8850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5640748031496063E-2"/>
          <c:y val="1.6710936472014243E-2"/>
          <c:w val="0.92435925196850399"/>
          <c:h val="0.92721494050104947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Nombre</c:v>
                </c:pt>
              </c:strCache>
            </c:strRef>
          </c:tx>
          <c:spPr>
            <a:solidFill>
              <a:srgbClr val="00B05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3"/>
                <c:pt idx="0">
                  <c:v>Oui</c:v>
                </c:pt>
                <c:pt idx="1">
                  <c:v>Non</c:v>
                </c:pt>
                <c:pt idx="2">
                  <c:v>Je ne sais pas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185</c:v>
                </c:pt>
                <c:pt idx="1">
                  <c:v>40</c:v>
                </c:pt>
                <c:pt idx="2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57-4B72-91AF-DC37B4D7E5CA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Pourcentage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3"/>
                <c:pt idx="0">
                  <c:v>Oui</c:v>
                </c:pt>
                <c:pt idx="1">
                  <c:v>Non</c:v>
                </c:pt>
                <c:pt idx="2">
                  <c:v>Je ne sais pas</c:v>
                </c:pt>
              </c:strCache>
            </c:strRef>
          </c:cat>
          <c:val>
            <c:numRef>
              <c:f>Feuil1!$C$2:$C$5</c:f>
              <c:numCache>
                <c:formatCode>0%</c:formatCode>
                <c:ptCount val="4"/>
                <c:pt idx="0">
                  <c:v>0.7</c:v>
                </c:pt>
                <c:pt idx="1">
                  <c:v>0.15</c:v>
                </c:pt>
                <c:pt idx="2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57-4B72-91AF-DC37B4D7E5CA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BF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3"/>
                <c:pt idx="0">
                  <c:v>Oui</c:v>
                </c:pt>
                <c:pt idx="1">
                  <c:v>Non</c:v>
                </c:pt>
                <c:pt idx="2">
                  <c:v>Je ne sais pas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5B57-4B72-91AF-DC37B4D7E5C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466248912"/>
        <c:axId val="576899984"/>
        <c:axId val="747891704"/>
      </c:bar3DChart>
      <c:catAx>
        <c:axId val="46624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576899984"/>
        <c:crosses val="autoZero"/>
        <c:auto val="1"/>
        <c:lblAlgn val="ctr"/>
        <c:lblOffset val="100"/>
        <c:noMultiLvlLbl val="0"/>
      </c:catAx>
      <c:valAx>
        <c:axId val="57689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466248912"/>
        <c:crosses val="autoZero"/>
        <c:crossBetween val="between"/>
      </c:valAx>
      <c:serAx>
        <c:axId val="747891704"/>
        <c:scaling>
          <c:orientation val="minMax"/>
        </c:scaling>
        <c:delete val="1"/>
        <c:axPos val="b"/>
        <c:majorTickMark val="none"/>
        <c:minorTickMark val="none"/>
        <c:tickLblPos val="nextTo"/>
        <c:crossAx val="576899984"/>
        <c:crosses val="autoZero"/>
      </c:ser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ayout>
        <c:manualLayout>
          <c:xMode val="edge"/>
          <c:yMode val="edge"/>
          <c:x val="0.84136835629921258"/>
          <c:y val="0.30050601005745509"/>
          <c:w val="0.14925664370078739"/>
          <c:h val="0.178675308890544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064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98179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00697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93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46522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983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02993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038068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48049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64764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25866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55911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41594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1308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2734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97259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75716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79602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BC8A7CB2-2FF5-2037-655A-734B72754F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3699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522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5932F56B-5E65-E6C2-4003-437CA95D2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6421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478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92B03E2-21CA-62B0-8815-A33DD7316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6010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320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B290C314-4D3F-A577-06C2-F3BF2BD5C5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43231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871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BCFC67FD-1049-F2B1-F0F8-DC015B970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152536"/>
              </p:ext>
            </p:extLst>
          </p:nvPr>
        </p:nvGraphicFramePr>
        <p:xfrm>
          <a:off x="1444172" y="54005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357839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10</Words>
  <Application>Microsoft Office PowerPoint</Application>
  <PresentationFormat>Grand écran</PresentationFormat>
  <Paragraphs>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R-W Corneille OUEDRAOGO</dc:creator>
  <cp:lastModifiedBy>R-W Corneille OUEDRAOGO</cp:lastModifiedBy>
  <cp:revision>7</cp:revision>
  <dcterms:created xsi:type="dcterms:W3CDTF">2025-03-11T22:44:59Z</dcterms:created>
  <dcterms:modified xsi:type="dcterms:W3CDTF">2025-03-12T01:11:39Z</dcterms:modified>
</cp:coreProperties>
</file>