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303" r:id="rId4"/>
    <p:sldId id="281" r:id="rId5"/>
    <p:sldId id="286" r:id="rId6"/>
    <p:sldId id="287" r:id="rId7"/>
    <p:sldId id="288" r:id="rId8"/>
    <p:sldId id="297" r:id="rId9"/>
    <p:sldId id="290" r:id="rId10"/>
    <p:sldId id="306" r:id="rId11"/>
    <p:sldId id="304" r:id="rId12"/>
    <p:sldId id="307" r:id="rId13"/>
    <p:sldId id="308" r:id="rId14"/>
    <p:sldId id="309" r:id="rId15"/>
    <p:sldId id="310" r:id="rId16"/>
    <p:sldId id="291" r:id="rId1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25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45" autoAdjust="0"/>
    <p:restoredTop sz="94679"/>
  </p:normalViewPr>
  <p:slideViewPr>
    <p:cSldViewPr snapToGrid="0">
      <p:cViewPr varScale="1">
        <p:scale>
          <a:sx n="108" d="100"/>
          <a:sy n="108" d="100"/>
        </p:scale>
        <p:origin x="414" y="11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35012-C341-4AEE-A5B6-5DBC1823FC4B}" type="datetimeFigureOut">
              <a:rPr lang="es-ES"/>
              <a:t>14/11/2022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91538-C8E5-4C75-AD33-C6CE73CBF08B}" type="slidenum">
              <a:rPr lang="es-ES"/>
              <a:t>‹Nº›</a:t>
            </a:fld>
            <a:endParaRPr lang="es-ES"/>
          </a:p>
        </p:txBody>
      </p:sp>
    </p:spTree>
    <p:extLst>
      <p:ext uri="{BB962C8B-B14F-4D97-AF65-F5344CB8AC3E}">
        <p14:creationId xmlns:p14="http://schemas.microsoft.com/office/powerpoint/2010/main" val="2617383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14/11/2022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14/11/2022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14/11/2022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14/11/2022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14/11/2022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14/11/2022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14/11/2022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14/11/2022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14/11/2022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14/11/2022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14/11/2022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14/11/2022</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6.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7.xml"/><Relationship Id="rId11" Type="http://schemas.openxmlformats.org/officeDocument/2006/relationships/slide" Target="slide14.xml"/><Relationship Id="rId5" Type="http://schemas.openxmlformats.org/officeDocument/2006/relationships/slide" Target="slide6.xml"/><Relationship Id="rId10" Type="http://schemas.openxmlformats.org/officeDocument/2006/relationships/slide" Target="slide13.xml"/><Relationship Id="rId4" Type="http://schemas.openxmlformats.org/officeDocument/2006/relationships/slide" Target="slide5.xml"/><Relationship Id="rId9" Type="http://schemas.openxmlformats.org/officeDocument/2006/relationships/slide" Target="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0CCDFE1-D500-436B-9F87-C06385D7EDFE}"/>
              </a:ext>
            </a:extLst>
          </p:cNvPr>
          <p:cNvSpPr txBox="1"/>
          <p:nvPr/>
        </p:nvSpPr>
        <p:spPr>
          <a:xfrm>
            <a:off x="1002324" y="646900"/>
            <a:ext cx="912030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dirty="0">
                <a:latin typeface="Aharoni"/>
                <a:cs typeface="Aharoni"/>
              </a:rPr>
              <a:t>TEMA:</a:t>
            </a:r>
          </a:p>
          <a:p>
            <a:endParaRPr lang="es-ES" sz="3200" dirty="0">
              <a:latin typeface="Aharoni"/>
              <a:cs typeface="Aharoni"/>
            </a:endParaRPr>
          </a:p>
          <a:p>
            <a:r>
              <a:rPr lang="es-MX" sz="3200" dirty="0">
                <a:latin typeface="Aharoni"/>
                <a:cs typeface="Aharoni"/>
              </a:rPr>
              <a:t>Universo del discurso del Ejercito</a:t>
            </a:r>
            <a:endParaRPr lang="es-ES" dirty="0"/>
          </a:p>
        </p:txBody>
      </p:sp>
      <p:sp>
        <p:nvSpPr>
          <p:cNvPr id="6" name="CuadroTexto 5">
            <a:extLst>
              <a:ext uri="{FF2B5EF4-FFF2-40B4-BE49-F238E27FC236}">
                <a16:creationId xmlns:a16="http://schemas.microsoft.com/office/drawing/2014/main" id="{8BA8465E-0F28-4E28-83C0-F769920DE515}"/>
              </a:ext>
            </a:extLst>
          </p:cNvPr>
          <p:cNvSpPr txBox="1"/>
          <p:nvPr/>
        </p:nvSpPr>
        <p:spPr>
          <a:xfrm>
            <a:off x="1002324" y="4936859"/>
            <a:ext cx="503556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dirty="0">
                <a:latin typeface="Book Antiqua"/>
              </a:rPr>
              <a:t>Universidad Laica Eloy Alfaro de Manabí</a:t>
            </a:r>
          </a:p>
          <a:p>
            <a:r>
              <a:rPr lang="es-ES" b="1" dirty="0">
                <a:latin typeface="Book Antiqua"/>
              </a:rPr>
              <a:t>Nombre: Cobeña Cornejo Roberto Carlos</a:t>
            </a:r>
          </a:p>
          <a:p>
            <a:r>
              <a:rPr lang="es-ES" b="1" dirty="0">
                <a:latin typeface="Book Antiqua"/>
              </a:rPr>
              <a:t>Curso: “5B”</a:t>
            </a:r>
          </a:p>
          <a:p>
            <a:r>
              <a:rPr lang="es-ES" b="1" dirty="0">
                <a:latin typeface="Book Antiqua"/>
              </a:rPr>
              <a:t>Materia: Gestión de bases de datos</a:t>
            </a:r>
          </a:p>
          <a:p>
            <a:r>
              <a:rPr lang="es-ES" b="1" dirty="0">
                <a:latin typeface="Book Antiqua"/>
              </a:rPr>
              <a:t>Colaborador: Ing. Robert Moreira Centeno</a:t>
            </a:r>
          </a:p>
        </p:txBody>
      </p:sp>
      <p:sp>
        <p:nvSpPr>
          <p:cNvPr id="7" name="Rectángulo: esquinas redondeadas 6">
            <a:extLst>
              <a:ext uri="{FF2B5EF4-FFF2-40B4-BE49-F238E27FC236}">
                <a16:creationId xmlns:a16="http://schemas.microsoft.com/office/drawing/2014/main" id="{FAEBF03B-056E-443A-A32E-3106EEC5D727}"/>
              </a:ext>
            </a:extLst>
          </p:cNvPr>
          <p:cNvSpPr/>
          <p:nvPr/>
        </p:nvSpPr>
        <p:spPr>
          <a:xfrm>
            <a:off x="7687331" y="5740110"/>
            <a:ext cx="4433648" cy="674077"/>
          </a:xfrm>
          <a:prstGeom prst="roundRect">
            <a:avLst/>
          </a:prstGeom>
          <a:solidFill>
            <a:schemeClr val="accent3">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lumMod val="95000"/>
                    <a:lumOff val="5000"/>
                  </a:schemeClr>
                </a:solidFill>
                <a:cs typeface="Calibri"/>
              </a:rPr>
              <a:t>Fuente: </a:t>
            </a:r>
            <a:r>
              <a:rPr lang="es-ES" u="sng" dirty="0">
                <a:solidFill>
                  <a:schemeClr val="tx1">
                    <a:lumMod val="95000"/>
                    <a:lumOff val="5000"/>
                  </a:schemeClr>
                </a:solidFill>
                <a:ea typeface="+mn-lt"/>
                <a:cs typeface="+mn-lt"/>
              </a:rPr>
              <a:t>Propia</a:t>
            </a:r>
            <a:endParaRPr lang="es-ES" dirty="0">
              <a:solidFill>
                <a:schemeClr val="tx1">
                  <a:lumMod val="95000"/>
                  <a:lumOff val="5000"/>
                </a:schemeClr>
              </a:solidFill>
              <a:cs typeface="Calibri"/>
            </a:endParaRPr>
          </a:p>
        </p:txBody>
      </p:sp>
      <p:sp>
        <p:nvSpPr>
          <p:cNvPr id="2" name="CuadroTexto 1">
            <a:extLst>
              <a:ext uri="{FF2B5EF4-FFF2-40B4-BE49-F238E27FC236}">
                <a16:creationId xmlns:a16="http://schemas.microsoft.com/office/drawing/2014/main" id="{354612C6-2A7F-4A22-BD3F-2DB6AC4B0276}"/>
              </a:ext>
            </a:extLst>
          </p:cNvPr>
          <p:cNvSpPr txBox="1"/>
          <p:nvPr/>
        </p:nvSpPr>
        <p:spPr>
          <a:xfrm>
            <a:off x="1002324" y="2898215"/>
            <a:ext cx="8995505"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600" u="sng" dirty="0">
                <a:latin typeface="Cooper Black"/>
                <a:cs typeface="Aharoni"/>
              </a:rPr>
              <a:t>OBJETIVO: </a:t>
            </a:r>
            <a:endParaRPr lang="es-ES" u="sng" dirty="0">
              <a:cs typeface="Calibri"/>
            </a:endParaRPr>
          </a:p>
          <a:p>
            <a:endParaRPr lang="es-ES" sz="2600" dirty="0">
              <a:latin typeface="Cooper Black"/>
              <a:cs typeface="Aharoni"/>
            </a:endParaRPr>
          </a:p>
          <a:p>
            <a:r>
              <a:rPr lang="es-ES" dirty="0">
                <a:cs typeface="Calibri"/>
              </a:rPr>
              <a:t>Realizar un análisis de los procesos dados en un hotel y desarrollar una estructura de base de datos de acuerdo a sus necesidades.</a:t>
            </a:r>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6D269913-8B3C-4935-ABBB-ECA8E06D8E72}"/>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ES" dirty="0">
              <a:solidFill>
                <a:schemeClr val="bg1"/>
              </a:solidFill>
            </a:endParaRPr>
          </a:p>
        </p:txBody>
      </p:sp>
      <p:sp>
        <p:nvSpPr>
          <p:cNvPr id="4" name="Título 1">
            <a:extLst>
              <a:ext uri="{FF2B5EF4-FFF2-40B4-BE49-F238E27FC236}">
                <a16:creationId xmlns:a16="http://schemas.microsoft.com/office/drawing/2014/main" id="{93B66282-146A-53AB-01E8-9E76CB0A13EA}"/>
              </a:ext>
            </a:extLst>
          </p:cNvPr>
          <p:cNvSpPr txBox="1">
            <a:spLocks/>
          </p:cNvSpPr>
          <p:nvPr/>
        </p:nvSpPr>
        <p:spPr>
          <a:xfrm>
            <a:off x="490537" y="760042"/>
            <a:ext cx="11210925" cy="74483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COMPROBACIÓN DEL TRIGGER</a:t>
            </a:r>
            <a:endParaRPr lang="es-ES" dirty="0">
              <a:solidFill>
                <a:schemeClr val="bg1"/>
              </a:solidFill>
            </a:endParaRPr>
          </a:p>
        </p:txBody>
      </p:sp>
      <p:pic>
        <p:nvPicPr>
          <p:cNvPr id="5" name="Imagen 4">
            <a:extLst>
              <a:ext uri="{FF2B5EF4-FFF2-40B4-BE49-F238E27FC236}">
                <a16:creationId xmlns:a16="http://schemas.microsoft.com/office/drawing/2014/main" id="{12D8F1DF-DC85-A15E-C882-04540B51BF90}"/>
              </a:ext>
            </a:extLst>
          </p:cNvPr>
          <p:cNvPicPr>
            <a:picLocks noChangeAspect="1"/>
          </p:cNvPicPr>
          <p:nvPr/>
        </p:nvPicPr>
        <p:blipFill>
          <a:blip r:embed="rId2"/>
          <a:stretch>
            <a:fillRect/>
          </a:stretch>
        </p:blipFill>
        <p:spPr>
          <a:xfrm>
            <a:off x="1228044" y="1602599"/>
            <a:ext cx="9735909" cy="1991003"/>
          </a:xfrm>
          <a:prstGeom prst="rect">
            <a:avLst/>
          </a:prstGeom>
          <a:ln>
            <a:solidFill>
              <a:schemeClr val="tx1"/>
            </a:solidFill>
          </a:ln>
        </p:spPr>
      </p:pic>
      <p:pic>
        <p:nvPicPr>
          <p:cNvPr id="9" name="Imagen 8">
            <a:extLst>
              <a:ext uri="{FF2B5EF4-FFF2-40B4-BE49-F238E27FC236}">
                <a16:creationId xmlns:a16="http://schemas.microsoft.com/office/drawing/2014/main" id="{E9BEA295-C982-3056-F99E-577413B93E28}"/>
              </a:ext>
            </a:extLst>
          </p:cNvPr>
          <p:cNvPicPr>
            <a:picLocks noChangeAspect="1"/>
          </p:cNvPicPr>
          <p:nvPr/>
        </p:nvPicPr>
        <p:blipFill>
          <a:blip r:embed="rId3"/>
          <a:stretch>
            <a:fillRect/>
          </a:stretch>
        </p:blipFill>
        <p:spPr>
          <a:xfrm>
            <a:off x="1793755" y="4846849"/>
            <a:ext cx="8604486" cy="1083434"/>
          </a:xfrm>
          <a:prstGeom prst="rect">
            <a:avLst/>
          </a:prstGeom>
          <a:ln>
            <a:solidFill>
              <a:schemeClr val="tx1"/>
            </a:solidFill>
          </a:ln>
        </p:spPr>
      </p:pic>
      <p:sp>
        <p:nvSpPr>
          <p:cNvPr id="12" name="CuadroTexto 11">
            <a:extLst>
              <a:ext uri="{FF2B5EF4-FFF2-40B4-BE49-F238E27FC236}">
                <a16:creationId xmlns:a16="http://schemas.microsoft.com/office/drawing/2014/main" id="{D26FB8AD-D966-55F2-8689-5D49CA8DE493}"/>
              </a:ext>
            </a:extLst>
          </p:cNvPr>
          <p:cNvSpPr txBox="1"/>
          <p:nvPr/>
        </p:nvSpPr>
        <p:spPr>
          <a:xfrm>
            <a:off x="1573958" y="3973413"/>
            <a:ext cx="9044080" cy="369332"/>
          </a:xfrm>
          <a:prstGeom prst="rect">
            <a:avLst/>
          </a:prstGeom>
          <a:noFill/>
        </p:spPr>
        <p:txBody>
          <a:bodyPr wrap="square" rtlCol="0">
            <a:spAutoFit/>
          </a:bodyPr>
          <a:lstStyle/>
          <a:p>
            <a:pPr algn="just"/>
            <a:r>
              <a:rPr lang="es-ES" dirty="0"/>
              <a:t>SE BLOQUEO EL INGRESO DE DATOS POR INCUMPLIR LA NORMA PLANTEADA EN EL TRIGGER</a:t>
            </a:r>
          </a:p>
        </p:txBody>
      </p:sp>
    </p:spTree>
    <p:extLst>
      <p:ext uri="{BB962C8B-B14F-4D97-AF65-F5344CB8AC3E}">
        <p14:creationId xmlns:p14="http://schemas.microsoft.com/office/powerpoint/2010/main" val="120656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6D269913-8B3C-4935-ABBB-ECA8E06D8E72}"/>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ES" dirty="0">
              <a:solidFill>
                <a:schemeClr val="bg1"/>
              </a:solidFill>
            </a:endParaRPr>
          </a:p>
        </p:txBody>
      </p:sp>
      <p:sp>
        <p:nvSpPr>
          <p:cNvPr id="4" name="Título 1">
            <a:extLst>
              <a:ext uri="{FF2B5EF4-FFF2-40B4-BE49-F238E27FC236}">
                <a16:creationId xmlns:a16="http://schemas.microsoft.com/office/drawing/2014/main" id="{B051A4DE-5959-0D82-60CC-30F09E09187B}"/>
              </a:ext>
            </a:extLst>
          </p:cNvPr>
          <p:cNvSpPr txBox="1">
            <a:spLocks/>
          </p:cNvSpPr>
          <p:nvPr/>
        </p:nvSpPr>
        <p:spPr>
          <a:xfrm>
            <a:off x="490537" y="760042"/>
            <a:ext cx="11210925" cy="74483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CURSOR</a:t>
            </a:r>
            <a:endParaRPr lang="es-ES" dirty="0">
              <a:solidFill>
                <a:schemeClr val="bg1"/>
              </a:solidFill>
            </a:endParaRPr>
          </a:p>
        </p:txBody>
      </p:sp>
      <p:sp>
        <p:nvSpPr>
          <p:cNvPr id="8" name="CuadroTexto 7">
            <a:extLst>
              <a:ext uri="{FF2B5EF4-FFF2-40B4-BE49-F238E27FC236}">
                <a16:creationId xmlns:a16="http://schemas.microsoft.com/office/drawing/2014/main" id="{391AE7D3-F3E9-8D17-E4B1-104423EF6957}"/>
              </a:ext>
            </a:extLst>
          </p:cNvPr>
          <p:cNvSpPr txBox="1"/>
          <p:nvPr/>
        </p:nvSpPr>
        <p:spPr>
          <a:xfrm>
            <a:off x="394599" y="1504878"/>
            <a:ext cx="11065252" cy="923330"/>
          </a:xfrm>
          <a:prstGeom prst="rect">
            <a:avLst/>
          </a:prstGeom>
          <a:noFill/>
        </p:spPr>
        <p:txBody>
          <a:bodyPr wrap="square" rtlCol="0">
            <a:spAutoFit/>
          </a:bodyPr>
          <a:lstStyle/>
          <a:p>
            <a:pPr algn="just"/>
            <a:r>
              <a:rPr lang="es-ES" dirty="0"/>
              <a:t>Cursor que muestra la información detallada de los integrantes de los batallones y su misión asignada, así como la descripción de la misma, esto nos permitirá segmentar la información de una manera ordenada en base a los batallones existentes.</a:t>
            </a:r>
          </a:p>
        </p:txBody>
      </p:sp>
      <p:sp>
        <p:nvSpPr>
          <p:cNvPr id="10" name="CuadroTexto 9">
            <a:extLst>
              <a:ext uri="{FF2B5EF4-FFF2-40B4-BE49-F238E27FC236}">
                <a16:creationId xmlns:a16="http://schemas.microsoft.com/office/drawing/2014/main" id="{A999BA8A-776F-614C-42D2-1BF1FAE4842F}"/>
              </a:ext>
            </a:extLst>
          </p:cNvPr>
          <p:cNvSpPr txBox="1"/>
          <p:nvPr/>
        </p:nvSpPr>
        <p:spPr>
          <a:xfrm>
            <a:off x="3207798" y="2281445"/>
            <a:ext cx="8493664" cy="4493538"/>
          </a:xfrm>
          <a:prstGeom prst="rect">
            <a:avLst/>
          </a:prstGeom>
          <a:noFill/>
        </p:spPr>
        <p:txBody>
          <a:bodyPr wrap="square">
            <a:spAutoFit/>
          </a:bodyPr>
          <a:lstStyle/>
          <a:p>
            <a:r>
              <a:rPr lang="es-EC" sz="1100" dirty="0"/>
              <a:t>DO $$</a:t>
            </a:r>
          </a:p>
          <a:p>
            <a:r>
              <a:rPr lang="es-EC" sz="1100" dirty="0"/>
              <a:t>DECLARE                                              </a:t>
            </a:r>
          </a:p>
          <a:p>
            <a:r>
              <a:rPr lang="es-EC" sz="1100" dirty="0"/>
              <a:t>	  INFOR RECORD;</a:t>
            </a:r>
          </a:p>
          <a:p>
            <a:r>
              <a:rPr lang="es-EC" sz="1100" dirty="0"/>
              <a:t>	  CURSOR_BATA CURSOR FOR </a:t>
            </a:r>
          </a:p>
          <a:p>
            <a:r>
              <a:rPr lang="es-EC" sz="1100" dirty="0"/>
              <a:t>	  SELECT</a:t>
            </a:r>
          </a:p>
          <a:p>
            <a:r>
              <a:rPr lang="es-EC" sz="1100" dirty="0"/>
              <a:t>	  </a:t>
            </a:r>
            <a:r>
              <a:rPr lang="es-EC" sz="1100" dirty="0" err="1"/>
              <a:t>soldados.sol_code</a:t>
            </a:r>
            <a:r>
              <a:rPr lang="es-EC" sz="1100" dirty="0"/>
              <a:t> as CODIGO_SOLDADO,</a:t>
            </a:r>
          </a:p>
          <a:p>
            <a:r>
              <a:rPr lang="es-EC" sz="1100" dirty="0"/>
              <a:t>	  </a:t>
            </a:r>
            <a:r>
              <a:rPr lang="es-EC" sz="1100" dirty="0" err="1"/>
              <a:t>lista_sol.bata_id</a:t>
            </a:r>
            <a:r>
              <a:rPr lang="es-EC" sz="1100" dirty="0"/>
              <a:t> as BATALLON_ID,</a:t>
            </a:r>
          </a:p>
          <a:p>
            <a:r>
              <a:rPr lang="es-EC" sz="1100" dirty="0"/>
              <a:t>	  </a:t>
            </a:r>
            <a:r>
              <a:rPr lang="es-EC" sz="1100" dirty="0" err="1"/>
              <a:t>soldados.sol_name</a:t>
            </a:r>
            <a:r>
              <a:rPr lang="es-EC" sz="1100" dirty="0"/>
              <a:t> as NOMBRE, </a:t>
            </a:r>
            <a:r>
              <a:rPr lang="es-EC" sz="1100" dirty="0" err="1"/>
              <a:t>soldados.sol_apellido</a:t>
            </a:r>
            <a:r>
              <a:rPr lang="es-EC" sz="1100" dirty="0"/>
              <a:t> as APELLIDO,</a:t>
            </a:r>
          </a:p>
          <a:p>
            <a:r>
              <a:rPr lang="es-EC" sz="1100" dirty="0"/>
              <a:t>                               </a:t>
            </a:r>
            <a:r>
              <a:rPr lang="es-EC" sz="1100" dirty="0" err="1"/>
              <a:t>mision.mision_id</a:t>
            </a:r>
            <a:r>
              <a:rPr lang="es-EC" sz="1100" dirty="0"/>
              <a:t> as MISION_ID, </a:t>
            </a:r>
            <a:r>
              <a:rPr lang="es-EC" sz="1100" dirty="0" err="1"/>
              <a:t>mision.mis_descripcion</a:t>
            </a:r>
            <a:r>
              <a:rPr lang="es-EC" sz="1100" dirty="0"/>
              <a:t> AS DESCRIPCION  </a:t>
            </a:r>
            <a:r>
              <a:rPr lang="es-EC" sz="1100" dirty="0" err="1"/>
              <a:t>from</a:t>
            </a:r>
            <a:r>
              <a:rPr lang="es-EC" sz="1100" dirty="0"/>
              <a:t> soldados</a:t>
            </a:r>
          </a:p>
          <a:p>
            <a:r>
              <a:rPr lang="es-EC" sz="1100" dirty="0"/>
              <a:t>	  </a:t>
            </a:r>
            <a:r>
              <a:rPr lang="es-EC" sz="1100" dirty="0" err="1"/>
              <a:t>inner</a:t>
            </a:r>
            <a:r>
              <a:rPr lang="es-EC" sz="1100" dirty="0"/>
              <a:t> </a:t>
            </a:r>
            <a:r>
              <a:rPr lang="es-EC" sz="1100" dirty="0" err="1"/>
              <a:t>join</a:t>
            </a:r>
            <a:r>
              <a:rPr lang="es-EC" sz="1100" dirty="0"/>
              <a:t> </a:t>
            </a:r>
            <a:r>
              <a:rPr lang="es-EC" sz="1100" dirty="0" err="1"/>
              <a:t>lista_sol</a:t>
            </a:r>
            <a:r>
              <a:rPr lang="es-EC" sz="1100" dirty="0"/>
              <a:t> </a:t>
            </a:r>
            <a:r>
              <a:rPr lang="es-EC" sz="1100" dirty="0" err="1"/>
              <a:t>on</a:t>
            </a:r>
            <a:r>
              <a:rPr lang="es-EC" sz="1100" dirty="0"/>
              <a:t> </a:t>
            </a:r>
            <a:r>
              <a:rPr lang="es-EC" sz="1100" dirty="0" err="1"/>
              <a:t>lista_sol.sol_code</a:t>
            </a:r>
            <a:r>
              <a:rPr lang="es-EC" sz="1100" dirty="0"/>
              <a:t> = </a:t>
            </a:r>
            <a:r>
              <a:rPr lang="es-EC" sz="1100" dirty="0" err="1"/>
              <a:t>soldados.sol_code</a:t>
            </a:r>
            <a:endParaRPr lang="es-EC" sz="1100" dirty="0"/>
          </a:p>
          <a:p>
            <a:r>
              <a:rPr lang="es-EC" sz="1100" dirty="0"/>
              <a:t>                               </a:t>
            </a:r>
            <a:r>
              <a:rPr lang="es-EC" sz="1100" dirty="0" err="1"/>
              <a:t>inner</a:t>
            </a:r>
            <a:r>
              <a:rPr lang="es-EC" sz="1100" dirty="0"/>
              <a:t> </a:t>
            </a:r>
            <a:r>
              <a:rPr lang="es-EC" sz="1100" dirty="0" err="1"/>
              <a:t>join</a:t>
            </a:r>
            <a:r>
              <a:rPr lang="es-EC" sz="1100" dirty="0"/>
              <a:t> MISION </a:t>
            </a:r>
            <a:r>
              <a:rPr lang="es-EC" sz="1100" dirty="0" err="1"/>
              <a:t>on</a:t>
            </a:r>
            <a:r>
              <a:rPr lang="es-EC" sz="1100" dirty="0"/>
              <a:t> </a:t>
            </a:r>
            <a:r>
              <a:rPr lang="es-EC" sz="1100" dirty="0" err="1"/>
              <a:t>lista_sol.bata_id</a:t>
            </a:r>
            <a:r>
              <a:rPr lang="es-EC" sz="1100" dirty="0"/>
              <a:t>=</a:t>
            </a:r>
            <a:r>
              <a:rPr lang="es-EC" sz="1100" dirty="0" err="1"/>
              <a:t>mision.bata_id</a:t>
            </a:r>
            <a:r>
              <a:rPr lang="es-EC" sz="1100" dirty="0"/>
              <a:t>;</a:t>
            </a:r>
          </a:p>
          <a:p>
            <a:r>
              <a:rPr lang="es-EC" sz="1100" dirty="0"/>
              <a:t>BEGIN</a:t>
            </a:r>
          </a:p>
          <a:p>
            <a:r>
              <a:rPr lang="es-EC" sz="1100" dirty="0"/>
              <a:t>OPEN CURSOR_BATA;</a:t>
            </a:r>
          </a:p>
          <a:p>
            <a:r>
              <a:rPr lang="es-EC" sz="1100" dirty="0"/>
              <a:t>FETCH CURSOR_BATA INTO INFOR;</a:t>
            </a:r>
          </a:p>
          <a:p>
            <a:r>
              <a:rPr lang="es-EC" sz="1100" dirty="0"/>
              <a:t>WHILE(FOUND)LOOP</a:t>
            </a:r>
          </a:p>
          <a:p>
            <a:r>
              <a:rPr lang="es-EC" sz="1100" dirty="0"/>
              <a:t>RAISE NOTICE '•CODIGO_SOLDADO: %  •BATALLON_ID: %   •MISION_ID:%  •DESCRIPCION:% •APELLIDO:%  •NOMBRE: %',</a:t>
            </a:r>
          </a:p>
          <a:p>
            <a:r>
              <a:rPr lang="es-EC" sz="1100" dirty="0"/>
              <a:t>	INFOR.CODIGO_SOLDADO,</a:t>
            </a:r>
          </a:p>
          <a:p>
            <a:r>
              <a:rPr lang="es-EC" sz="1100" dirty="0"/>
              <a:t>	INFOR.BATALLON_ID,</a:t>
            </a:r>
          </a:p>
          <a:p>
            <a:r>
              <a:rPr lang="es-EC" sz="1100" dirty="0"/>
              <a:t>    INFOR.MISION_ID,</a:t>
            </a:r>
          </a:p>
          <a:p>
            <a:r>
              <a:rPr lang="es-EC" sz="1100" dirty="0"/>
              <a:t>    INFOR.DESCRIPCION,</a:t>
            </a:r>
          </a:p>
          <a:p>
            <a:r>
              <a:rPr lang="es-EC" sz="1100" dirty="0"/>
              <a:t>    INFOR.APELLIDO,</a:t>
            </a:r>
          </a:p>
          <a:p>
            <a:r>
              <a:rPr lang="es-EC" sz="1100" dirty="0"/>
              <a:t>	INFOR.NOMBRE;</a:t>
            </a:r>
          </a:p>
          <a:p>
            <a:r>
              <a:rPr lang="es-EC" sz="1100" dirty="0"/>
              <a:t>FETCH CURSOR_BATA INTO INFOR;</a:t>
            </a:r>
          </a:p>
          <a:p>
            <a:r>
              <a:rPr lang="es-EC" sz="1100" dirty="0"/>
              <a:t>END LOOP;</a:t>
            </a:r>
          </a:p>
          <a:p>
            <a:r>
              <a:rPr lang="es-EC" sz="1100" dirty="0"/>
              <a:t>END $$</a:t>
            </a:r>
          </a:p>
          <a:p>
            <a:r>
              <a:rPr lang="es-EC" sz="1100" dirty="0"/>
              <a:t>LANGUAGE PLPGSQL; </a:t>
            </a:r>
          </a:p>
        </p:txBody>
      </p:sp>
    </p:spTree>
    <p:extLst>
      <p:ext uri="{BB962C8B-B14F-4D97-AF65-F5344CB8AC3E}">
        <p14:creationId xmlns:p14="http://schemas.microsoft.com/office/powerpoint/2010/main" val="1790577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6D269913-8B3C-4935-ABBB-ECA8E06D8E72}"/>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ES" dirty="0">
              <a:solidFill>
                <a:schemeClr val="bg1"/>
              </a:solidFill>
            </a:endParaRPr>
          </a:p>
        </p:txBody>
      </p:sp>
      <p:sp>
        <p:nvSpPr>
          <p:cNvPr id="4" name="Título 1">
            <a:extLst>
              <a:ext uri="{FF2B5EF4-FFF2-40B4-BE49-F238E27FC236}">
                <a16:creationId xmlns:a16="http://schemas.microsoft.com/office/drawing/2014/main" id="{93B66282-146A-53AB-01E8-9E76CB0A13EA}"/>
              </a:ext>
            </a:extLst>
          </p:cNvPr>
          <p:cNvSpPr txBox="1">
            <a:spLocks/>
          </p:cNvSpPr>
          <p:nvPr/>
        </p:nvSpPr>
        <p:spPr>
          <a:xfrm>
            <a:off x="490537" y="760042"/>
            <a:ext cx="11210925" cy="74483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COMPROBACIÓN DEL CURSOR</a:t>
            </a:r>
            <a:endParaRPr lang="es-ES" dirty="0">
              <a:solidFill>
                <a:schemeClr val="bg1"/>
              </a:solidFill>
            </a:endParaRPr>
          </a:p>
        </p:txBody>
      </p:sp>
      <p:pic>
        <p:nvPicPr>
          <p:cNvPr id="6" name="Imagen 5">
            <a:extLst>
              <a:ext uri="{FF2B5EF4-FFF2-40B4-BE49-F238E27FC236}">
                <a16:creationId xmlns:a16="http://schemas.microsoft.com/office/drawing/2014/main" id="{219C8897-8F65-5147-6214-09231BE83BFD}"/>
              </a:ext>
            </a:extLst>
          </p:cNvPr>
          <p:cNvPicPr>
            <a:picLocks noChangeAspect="1"/>
          </p:cNvPicPr>
          <p:nvPr/>
        </p:nvPicPr>
        <p:blipFill rotWithShape="1">
          <a:blip r:embed="rId2"/>
          <a:srcRect t="1520"/>
          <a:stretch/>
        </p:blipFill>
        <p:spPr>
          <a:xfrm>
            <a:off x="145002" y="2095129"/>
            <a:ext cx="11901996" cy="3647304"/>
          </a:xfrm>
          <a:prstGeom prst="rect">
            <a:avLst/>
          </a:prstGeom>
          <a:ln>
            <a:solidFill>
              <a:schemeClr val="tx1"/>
            </a:solidFill>
          </a:ln>
        </p:spPr>
      </p:pic>
    </p:spTree>
    <p:extLst>
      <p:ext uri="{BB962C8B-B14F-4D97-AF65-F5344CB8AC3E}">
        <p14:creationId xmlns:p14="http://schemas.microsoft.com/office/powerpoint/2010/main" val="576252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6D269913-8B3C-4935-ABBB-ECA8E06D8E72}"/>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ES" dirty="0">
              <a:solidFill>
                <a:schemeClr val="bg1"/>
              </a:solidFill>
            </a:endParaRPr>
          </a:p>
        </p:txBody>
      </p:sp>
      <p:sp>
        <p:nvSpPr>
          <p:cNvPr id="4" name="Título 1">
            <a:extLst>
              <a:ext uri="{FF2B5EF4-FFF2-40B4-BE49-F238E27FC236}">
                <a16:creationId xmlns:a16="http://schemas.microsoft.com/office/drawing/2014/main" id="{B051A4DE-5959-0D82-60CC-30F09E09187B}"/>
              </a:ext>
            </a:extLst>
          </p:cNvPr>
          <p:cNvSpPr txBox="1">
            <a:spLocks/>
          </p:cNvSpPr>
          <p:nvPr/>
        </p:nvSpPr>
        <p:spPr>
          <a:xfrm>
            <a:off x="490537" y="760042"/>
            <a:ext cx="11210925" cy="74483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PROCEDIMIENTO ALMACENADO</a:t>
            </a:r>
            <a:endParaRPr lang="es-ES" dirty="0">
              <a:solidFill>
                <a:schemeClr val="bg1"/>
              </a:solidFill>
            </a:endParaRPr>
          </a:p>
        </p:txBody>
      </p:sp>
      <p:sp>
        <p:nvSpPr>
          <p:cNvPr id="8" name="CuadroTexto 7">
            <a:extLst>
              <a:ext uri="{FF2B5EF4-FFF2-40B4-BE49-F238E27FC236}">
                <a16:creationId xmlns:a16="http://schemas.microsoft.com/office/drawing/2014/main" id="{391AE7D3-F3E9-8D17-E4B1-104423EF6957}"/>
              </a:ext>
            </a:extLst>
          </p:cNvPr>
          <p:cNvSpPr txBox="1"/>
          <p:nvPr/>
        </p:nvSpPr>
        <p:spPr>
          <a:xfrm>
            <a:off x="394599" y="1602599"/>
            <a:ext cx="11065252" cy="923330"/>
          </a:xfrm>
          <a:prstGeom prst="rect">
            <a:avLst/>
          </a:prstGeom>
          <a:noFill/>
        </p:spPr>
        <p:txBody>
          <a:bodyPr wrap="square" rtlCol="0">
            <a:spAutoFit/>
          </a:bodyPr>
          <a:lstStyle/>
          <a:p>
            <a:pPr algn="just"/>
            <a:r>
              <a:rPr lang="es-ES" dirty="0"/>
              <a:t>Este procedimiento almacenado consiste en un proceso de retorno de la cantidad total de armas disponibles luego de una misión, es decir, se realizará el calculo entre las armas otorgadas y dañas para retornar el total de las armas restantes de la misión.</a:t>
            </a:r>
          </a:p>
        </p:txBody>
      </p:sp>
      <p:sp>
        <p:nvSpPr>
          <p:cNvPr id="5" name="CuadroTexto 4">
            <a:extLst>
              <a:ext uri="{FF2B5EF4-FFF2-40B4-BE49-F238E27FC236}">
                <a16:creationId xmlns:a16="http://schemas.microsoft.com/office/drawing/2014/main" id="{D25E802E-1838-60A2-2E6E-9E888F2EBB2D}"/>
              </a:ext>
            </a:extLst>
          </p:cNvPr>
          <p:cNvSpPr txBox="1"/>
          <p:nvPr/>
        </p:nvSpPr>
        <p:spPr>
          <a:xfrm>
            <a:off x="1463198" y="2748950"/>
            <a:ext cx="5750465" cy="2893100"/>
          </a:xfrm>
          <a:prstGeom prst="rect">
            <a:avLst/>
          </a:prstGeom>
          <a:noFill/>
        </p:spPr>
        <p:txBody>
          <a:bodyPr wrap="square">
            <a:spAutoFit/>
          </a:bodyPr>
          <a:lstStyle/>
          <a:p>
            <a:r>
              <a:rPr lang="es-EC" sz="1400" dirty="0"/>
              <a:t>CREATE FUNCTION </a:t>
            </a:r>
            <a:r>
              <a:rPr lang="es-EC" sz="1400" dirty="0" err="1"/>
              <a:t>public</a:t>
            </a:r>
            <a:r>
              <a:rPr lang="es-EC" sz="1400" dirty="0"/>
              <a:t>."INVENTARIO_TOTAL"(</a:t>
            </a:r>
          </a:p>
          <a:p>
            <a:r>
              <a:rPr lang="es-EC" sz="1400" dirty="0"/>
              <a:t>	"var1" </a:t>
            </a:r>
            <a:r>
              <a:rPr lang="es-EC" sz="1400" dirty="0" err="1"/>
              <a:t>integer</a:t>
            </a:r>
            <a:r>
              <a:rPr lang="es-EC" sz="1400" dirty="0"/>
              <a:t>)</a:t>
            </a:r>
          </a:p>
          <a:p>
            <a:r>
              <a:rPr lang="es-EC" sz="1400" dirty="0"/>
              <a:t>    RETURNS </a:t>
            </a:r>
            <a:r>
              <a:rPr lang="es-EC" sz="1400" dirty="0" err="1"/>
              <a:t>integer</a:t>
            </a:r>
            <a:endParaRPr lang="es-EC" sz="1400" dirty="0"/>
          </a:p>
          <a:p>
            <a:r>
              <a:rPr lang="es-EC" sz="1400" dirty="0"/>
              <a:t>    LANGUAGE '</a:t>
            </a:r>
            <a:r>
              <a:rPr lang="es-EC" sz="1400" dirty="0" err="1"/>
              <a:t>plpgsql</a:t>
            </a:r>
            <a:r>
              <a:rPr lang="es-EC" sz="1400" dirty="0"/>
              <a:t>'</a:t>
            </a:r>
          </a:p>
          <a:p>
            <a:r>
              <a:rPr lang="es-EC" sz="1400" dirty="0"/>
              <a:t>AS $BODY$</a:t>
            </a:r>
          </a:p>
          <a:p>
            <a:r>
              <a:rPr lang="es-EC" sz="1400" dirty="0"/>
              <a:t>declare </a:t>
            </a:r>
            <a:r>
              <a:rPr lang="es-EC" sz="1400" dirty="0" err="1"/>
              <a:t>var</a:t>
            </a:r>
            <a:r>
              <a:rPr lang="es-EC" sz="1400" dirty="0"/>
              <a:t> </a:t>
            </a:r>
            <a:r>
              <a:rPr lang="es-EC" sz="1400" dirty="0" err="1"/>
              <a:t>numeric</a:t>
            </a:r>
            <a:r>
              <a:rPr lang="es-EC" sz="1400" dirty="0"/>
              <a:t>;</a:t>
            </a:r>
          </a:p>
          <a:p>
            <a:r>
              <a:rPr lang="es-EC" sz="1400" dirty="0" err="1"/>
              <a:t>begin</a:t>
            </a:r>
            <a:endParaRPr lang="es-EC" sz="1400" dirty="0"/>
          </a:p>
          <a:p>
            <a:r>
              <a:rPr lang="es-EC" sz="1400" dirty="0"/>
              <a:t>    </a:t>
            </a:r>
            <a:r>
              <a:rPr lang="es-EC" sz="1400" dirty="0" err="1"/>
              <a:t>select</a:t>
            </a:r>
            <a:r>
              <a:rPr lang="es-EC" sz="1400" dirty="0"/>
              <a:t> (</a:t>
            </a:r>
            <a:r>
              <a:rPr lang="es-EC" sz="1400" dirty="0" err="1"/>
              <a:t>inv_armas-inv_danos</a:t>
            </a:r>
            <a:r>
              <a:rPr lang="es-EC" sz="1400" dirty="0"/>
              <a:t>) </a:t>
            </a:r>
            <a:r>
              <a:rPr lang="es-EC" sz="1400" dirty="0" err="1"/>
              <a:t>into</a:t>
            </a:r>
            <a:r>
              <a:rPr lang="es-EC" sz="1400" dirty="0"/>
              <a:t> </a:t>
            </a:r>
            <a:r>
              <a:rPr lang="es-EC" sz="1400" dirty="0" err="1"/>
              <a:t>var</a:t>
            </a:r>
            <a:r>
              <a:rPr lang="es-EC" sz="1400" dirty="0"/>
              <a:t> </a:t>
            </a:r>
            <a:r>
              <a:rPr lang="es-EC" sz="1400" dirty="0" err="1"/>
              <a:t>from</a:t>
            </a:r>
            <a:r>
              <a:rPr lang="es-EC" sz="1400" dirty="0"/>
              <a:t> inventario </a:t>
            </a:r>
          </a:p>
          <a:p>
            <a:r>
              <a:rPr lang="es-EC" sz="1400" dirty="0"/>
              <a:t>    </a:t>
            </a:r>
            <a:r>
              <a:rPr lang="es-EC" sz="1400" dirty="0" err="1"/>
              <a:t>where</a:t>
            </a:r>
            <a:r>
              <a:rPr lang="es-EC" sz="1400" dirty="0"/>
              <a:t> </a:t>
            </a:r>
            <a:r>
              <a:rPr lang="es-EC" sz="1400" dirty="0" err="1"/>
              <a:t>inv_id</a:t>
            </a:r>
            <a:r>
              <a:rPr lang="es-EC" sz="1400" dirty="0"/>
              <a:t> = var1;</a:t>
            </a:r>
          </a:p>
          <a:p>
            <a:r>
              <a:rPr lang="es-EC" sz="1400" dirty="0"/>
              <a:t>   </a:t>
            </a:r>
          </a:p>
          <a:p>
            <a:r>
              <a:rPr lang="es-EC" sz="1400" dirty="0"/>
              <a:t>    </a:t>
            </a:r>
            <a:r>
              <a:rPr lang="es-EC" sz="1400" dirty="0" err="1"/>
              <a:t>return</a:t>
            </a:r>
            <a:r>
              <a:rPr lang="es-EC" sz="1400" dirty="0"/>
              <a:t> </a:t>
            </a:r>
            <a:r>
              <a:rPr lang="es-EC" sz="1400" dirty="0" err="1"/>
              <a:t>var</a:t>
            </a:r>
            <a:r>
              <a:rPr lang="es-EC" sz="1400" dirty="0"/>
              <a:t> ;</a:t>
            </a:r>
          </a:p>
          <a:p>
            <a:r>
              <a:rPr lang="es-EC" sz="1400" dirty="0" err="1"/>
              <a:t>end</a:t>
            </a:r>
            <a:r>
              <a:rPr lang="es-EC" sz="1400" dirty="0"/>
              <a:t>;</a:t>
            </a:r>
          </a:p>
          <a:p>
            <a:r>
              <a:rPr lang="es-EC" sz="1400" dirty="0"/>
              <a:t>$BODY$;</a:t>
            </a:r>
          </a:p>
        </p:txBody>
      </p:sp>
      <p:pic>
        <p:nvPicPr>
          <p:cNvPr id="7" name="Imagen 6">
            <a:extLst>
              <a:ext uri="{FF2B5EF4-FFF2-40B4-BE49-F238E27FC236}">
                <a16:creationId xmlns:a16="http://schemas.microsoft.com/office/drawing/2014/main" id="{66ACB7A4-EE27-4B4A-C5D1-17A4B8F50BF5}"/>
              </a:ext>
            </a:extLst>
          </p:cNvPr>
          <p:cNvPicPr>
            <a:picLocks noChangeAspect="1"/>
          </p:cNvPicPr>
          <p:nvPr/>
        </p:nvPicPr>
        <p:blipFill>
          <a:blip r:embed="rId2"/>
          <a:stretch>
            <a:fillRect/>
          </a:stretch>
        </p:blipFill>
        <p:spPr>
          <a:xfrm>
            <a:off x="7213663" y="3247630"/>
            <a:ext cx="3286584" cy="1895740"/>
          </a:xfrm>
          <a:prstGeom prst="rect">
            <a:avLst/>
          </a:prstGeom>
          <a:ln>
            <a:solidFill>
              <a:schemeClr val="tx1"/>
            </a:solidFill>
          </a:ln>
        </p:spPr>
      </p:pic>
      <p:sp>
        <p:nvSpPr>
          <p:cNvPr id="9" name="CuadroTexto 8">
            <a:extLst>
              <a:ext uri="{FF2B5EF4-FFF2-40B4-BE49-F238E27FC236}">
                <a16:creationId xmlns:a16="http://schemas.microsoft.com/office/drawing/2014/main" id="{78316911-281C-F287-5977-40B263B7E720}"/>
              </a:ext>
            </a:extLst>
          </p:cNvPr>
          <p:cNvSpPr txBox="1"/>
          <p:nvPr/>
        </p:nvSpPr>
        <p:spPr>
          <a:xfrm>
            <a:off x="7213663" y="5116901"/>
            <a:ext cx="3286584" cy="276999"/>
          </a:xfrm>
          <a:prstGeom prst="rect">
            <a:avLst/>
          </a:prstGeom>
          <a:noFill/>
        </p:spPr>
        <p:txBody>
          <a:bodyPr wrap="square" rtlCol="0">
            <a:spAutoFit/>
          </a:bodyPr>
          <a:lstStyle/>
          <a:p>
            <a:pPr algn="ctr"/>
            <a:r>
              <a:rPr lang="es-ES" sz="1200" dirty="0"/>
              <a:t>Verificación del proceso almacenado</a:t>
            </a:r>
          </a:p>
        </p:txBody>
      </p:sp>
    </p:spTree>
    <p:extLst>
      <p:ext uri="{BB962C8B-B14F-4D97-AF65-F5344CB8AC3E}">
        <p14:creationId xmlns:p14="http://schemas.microsoft.com/office/powerpoint/2010/main" val="605489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6D269913-8B3C-4935-ABBB-ECA8E06D8E72}"/>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ES" dirty="0">
              <a:solidFill>
                <a:schemeClr val="bg1"/>
              </a:solidFill>
            </a:endParaRPr>
          </a:p>
        </p:txBody>
      </p:sp>
      <p:sp>
        <p:nvSpPr>
          <p:cNvPr id="4" name="Título 1">
            <a:extLst>
              <a:ext uri="{FF2B5EF4-FFF2-40B4-BE49-F238E27FC236}">
                <a16:creationId xmlns:a16="http://schemas.microsoft.com/office/drawing/2014/main" id="{93B66282-146A-53AB-01E8-9E76CB0A13EA}"/>
              </a:ext>
            </a:extLst>
          </p:cNvPr>
          <p:cNvSpPr txBox="1">
            <a:spLocks/>
          </p:cNvSpPr>
          <p:nvPr/>
        </p:nvSpPr>
        <p:spPr>
          <a:xfrm>
            <a:off x="490537" y="760042"/>
            <a:ext cx="11210925" cy="74483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REPORTE</a:t>
            </a:r>
            <a:endParaRPr lang="es-ES" dirty="0">
              <a:solidFill>
                <a:schemeClr val="bg1"/>
              </a:solidFill>
            </a:endParaRPr>
          </a:p>
        </p:txBody>
      </p:sp>
      <p:sp>
        <p:nvSpPr>
          <p:cNvPr id="2" name="CuadroTexto 1">
            <a:extLst>
              <a:ext uri="{FF2B5EF4-FFF2-40B4-BE49-F238E27FC236}">
                <a16:creationId xmlns:a16="http://schemas.microsoft.com/office/drawing/2014/main" id="{058E08C5-8493-34B0-F608-3DDAC74D8955}"/>
              </a:ext>
            </a:extLst>
          </p:cNvPr>
          <p:cNvSpPr txBox="1"/>
          <p:nvPr/>
        </p:nvSpPr>
        <p:spPr>
          <a:xfrm>
            <a:off x="341332" y="1915506"/>
            <a:ext cx="11065252" cy="646331"/>
          </a:xfrm>
          <a:prstGeom prst="rect">
            <a:avLst/>
          </a:prstGeom>
          <a:noFill/>
        </p:spPr>
        <p:txBody>
          <a:bodyPr wrap="square" rtlCol="0">
            <a:spAutoFit/>
          </a:bodyPr>
          <a:lstStyle/>
          <a:p>
            <a:pPr algn="just"/>
            <a:r>
              <a:rPr lang="es-ES" dirty="0"/>
              <a:t>Reporte de una gráfica comparativa entre la altura y pesos de los soldados que componen al cuartel, en el reporte hice uso de dos gráficas en la que se comparará la altura y el peso respectivamente.</a:t>
            </a:r>
          </a:p>
        </p:txBody>
      </p:sp>
      <p:sp>
        <p:nvSpPr>
          <p:cNvPr id="7" name="CuadroTexto 6">
            <a:extLst>
              <a:ext uri="{FF2B5EF4-FFF2-40B4-BE49-F238E27FC236}">
                <a16:creationId xmlns:a16="http://schemas.microsoft.com/office/drawing/2014/main" id="{F4225592-5132-6D33-E822-6EE7FAC0EE87}"/>
              </a:ext>
            </a:extLst>
          </p:cNvPr>
          <p:cNvSpPr txBox="1"/>
          <p:nvPr/>
        </p:nvSpPr>
        <p:spPr>
          <a:xfrm>
            <a:off x="341332" y="3167908"/>
            <a:ext cx="5677727" cy="2062103"/>
          </a:xfrm>
          <a:prstGeom prst="rect">
            <a:avLst/>
          </a:prstGeom>
          <a:noFill/>
        </p:spPr>
        <p:txBody>
          <a:bodyPr wrap="square">
            <a:spAutoFit/>
          </a:bodyPr>
          <a:lstStyle/>
          <a:p>
            <a:r>
              <a:rPr lang="es-EC" sz="1600" dirty="0"/>
              <a:t>--CONSULTA REALIZADA EN EL IREPORT</a:t>
            </a:r>
          </a:p>
          <a:p>
            <a:endParaRPr lang="es-EC" sz="1600" dirty="0"/>
          </a:p>
          <a:p>
            <a:r>
              <a:rPr lang="es-EC" sz="1600" dirty="0"/>
              <a:t>SELECT SOL_CODE as "</a:t>
            </a:r>
            <a:r>
              <a:rPr lang="es-EC" sz="1600" dirty="0" err="1"/>
              <a:t>Codigo</a:t>
            </a:r>
            <a:r>
              <a:rPr lang="es-EC" sz="1600" dirty="0"/>
              <a:t> Soldado", SOL_NAME as "Nombre", SOL_APELLIDO as "Apellido", </a:t>
            </a:r>
            <a:r>
              <a:rPr lang="es-EC" sz="1600" dirty="0" err="1"/>
              <a:t>estadofisico.sol_estatura</a:t>
            </a:r>
            <a:r>
              <a:rPr lang="es-EC" sz="1600" dirty="0"/>
              <a:t> as "Altura en cm", </a:t>
            </a:r>
          </a:p>
          <a:p>
            <a:r>
              <a:rPr lang="es-EC" sz="1600" dirty="0" err="1"/>
              <a:t>estadofisico.sol_peso</a:t>
            </a:r>
            <a:r>
              <a:rPr lang="es-EC" sz="1600" dirty="0"/>
              <a:t> as "Peso KG"</a:t>
            </a:r>
          </a:p>
          <a:p>
            <a:r>
              <a:rPr lang="es-EC" sz="1600" dirty="0" err="1"/>
              <a:t>from</a:t>
            </a:r>
            <a:r>
              <a:rPr lang="es-EC" sz="1600" dirty="0"/>
              <a:t> SOLDADOS </a:t>
            </a:r>
            <a:r>
              <a:rPr lang="es-EC" sz="1600" dirty="0" err="1"/>
              <a:t>inner</a:t>
            </a:r>
            <a:r>
              <a:rPr lang="es-EC" sz="1600" dirty="0"/>
              <a:t> </a:t>
            </a:r>
            <a:r>
              <a:rPr lang="es-EC" sz="1600" dirty="0" err="1"/>
              <a:t>join</a:t>
            </a:r>
            <a:r>
              <a:rPr lang="es-EC" sz="1600" dirty="0"/>
              <a:t> </a:t>
            </a:r>
            <a:r>
              <a:rPr lang="es-EC" sz="1600" dirty="0" err="1"/>
              <a:t>estadofisico</a:t>
            </a:r>
            <a:r>
              <a:rPr lang="es-EC" sz="1600" dirty="0"/>
              <a:t> </a:t>
            </a:r>
            <a:r>
              <a:rPr lang="es-EC" sz="1600" dirty="0" err="1"/>
              <a:t>on</a:t>
            </a:r>
            <a:r>
              <a:rPr lang="es-EC" sz="1600" dirty="0"/>
              <a:t> </a:t>
            </a:r>
            <a:r>
              <a:rPr lang="es-EC" sz="1600" dirty="0" err="1"/>
              <a:t>soldados.ID_SOL</a:t>
            </a:r>
            <a:r>
              <a:rPr lang="es-EC" sz="1600" dirty="0"/>
              <a:t>=</a:t>
            </a:r>
            <a:r>
              <a:rPr lang="es-EC" sz="1600" dirty="0" err="1"/>
              <a:t>estadofisico.ID_SOL</a:t>
            </a:r>
            <a:endParaRPr lang="es-EC" sz="1600" dirty="0"/>
          </a:p>
        </p:txBody>
      </p:sp>
      <p:pic>
        <p:nvPicPr>
          <p:cNvPr id="9" name="Imagen 8">
            <a:extLst>
              <a:ext uri="{FF2B5EF4-FFF2-40B4-BE49-F238E27FC236}">
                <a16:creationId xmlns:a16="http://schemas.microsoft.com/office/drawing/2014/main" id="{64C15A79-B6F8-F226-443F-26708CBC70B8}"/>
              </a:ext>
            </a:extLst>
          </p:cNvPr>
          <p:cNvPicPr>
            <a:picLocks noChangeAspect="1"/>
          </p:cNvPicPr>
          <p:nvPr/>
        </p:nvPicPr>
        <p:blipFill>
          <a:blip r:embed="rId2"/>
          <a:stretch>
            <a:fillRect/>
          </a:stretch>
        </p:blipFill>
        <p:spPr>
          <a:xfrm>
            <a:off x="6172942" y="3303485"/>
            <a:ext cx="5249008" cy="1790950"/>
          </a:xfrm>
          <a:prstGeom prst="rect">
            <a:avLst/>
          </a:prstGeom>
          <a:ln>
            <a:solidFill>
              <a:schemeClr val="tx1"/>
            </a:solidFill>
          </a:ln>
        </p:spPr>
      </p:pic>
    </p:spTree>
    <p:extLst>
      <p:ext uri="{BB962C8B-B14F-4D97-AF65-F5344CB8AC3E}">
        <p14:creationId xmlns:p14="http://schemas.microsoft.com/office/powerpoint/2010/main" val="1908336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6D269913-8B3C-4935-ABBB-ECA8E06D8E72}"/>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ES" dirty="0">
              <a:solidFill>
                <a:schemeClr val="bg1"/>
              </a:solidFill>
            </a:endParaRPr>
          </a:p>
        </p:txBody>
      </p:sp>
      <p:sp>
        <p:nvSpPr>
          <p:cNvPr id="4" name="Título 1">
            <a:extLst>
              <a:ext uri="{FF2B5EF4-FFF2-40B4-BE49-F238E27FC236}">
                <a16:creationId xmlns:a16="http://schemas.microsoft.com/office/drawing/2014/main" id="{93B66282-146A-53AB-01E8-9E76CB0A13EA}"/>
              </a:ext>
            </a:extLst>
          </p:cNvPr>
          <p:cNvSpPr txBox="1">
            <a:spLocks/>
          </p:cNvSpPr>
          <p:nvPr/>
        </p:nvSpPr>
        <p:spPr>
          <a:xfrm>
            <a:off x="490537" y="760042"/>
            <a:ext cx="11210925" cy="74483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REPORTE</a:t>
            </a:r>
            <a:endParaRPr lang="es-ES" dirty="0">
              <a:solidFill>
                <a:schemeClr val="bg1"/>
              </a:solidFill>
            </a:endParaRPr>
          </a:p>
        </p:txBody>
      </p:sp>
      <p:pic>
        <p:nvPicPr>
          <p:cNvPr id="5" name="Imagen 4">
            <a:extLst>
              <a:ext uri="{FF2B5EF4-FFF2-40B4-BE49-F238E27FC236}">
                <a16:creationId xmlns:a16="http://schemas.microsoft.com/office/drawing/2014/main" id="{25773212-CB85-1FBD-A8EF-A2B2270D1DC3}"/>
              </a:ext>
            </a:extLst>
          </p:cNvPr>
          <p:cNvPicPr>
            <a:picLocks noChangeAspect="1"/>
          </p:cNvPicPr>
          <p:nvPr/>
        </p:nvPicPr>
        <p:blipFill>
          <a:blip r:embed="rId2"/>
          <a:stretch>
            <a:fillRect/>
          </a:stretch>
        </p:blipFill>
        <p:spPr>
          <a:xfrm>
            <a:off x="639189" y="1504878"/>
            <a:ext cx="5456810" cy="5027466"/>
          </a:xfrm>
          <a:prstGeom prst="rect">
            <a:avLst/>
          </a:prstGeom>
        </p:spPr>
      </p:pic>
      <p:pic>
        <p:nvPicPr>
          <p:cNvPr id="8" name="Imagen 7">
            <a:extLst>
              <a:ext uri="{FF2B5EF4-FFF2-40B4-BE49-F238E27FC236}">
                <a16:creationId xmlns:a16="http://schemas.microsoft.com/office/drawing/2014/main" id="{38E149E4-4DCC-C3EB-B339-CF05C502D714}"/>
              </a:ext>
            </a:extLst>
          </p:cNvPr>
          <p:cNvPicPr>
            <a:picLocks noChangeAspect="1"/>
          </p:cNvPicPr>
          <p:nvPr/>
        </p:nvPicPr>
        <p:blipFill>
          <a:blip r:embed="rId3"/>
          <a:stretch>
            <a:fillRect/>
          </a:stretch>
        </p:blipFill>
        <p:spPr>
          <a:xfrm>
            <a:off x="6244651" y="1625568"/>
            <a:ext cx="5280024" cy="4590644"/>
          </a:xfrm>
          <a:prstGeom prst="rect">
            <a:avLst/>
          </a:prstGeom>
        </p:spPr>
      </p:pic>
    </p:spTree>
    <p:extLst>
      <p:ext uri="{BB962C8B-B14F-4D97-AF65-F5344CB8AC3E}">
        <p14:creationId xmlns:p14="http://schemas.microsoft.com/office/powerpoint/2010/main" val="1290901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AFC800AF-BACF-4218-91A5-0C32C25C2B7B}"/>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ES" dirty="0">
              <a:solidFill>
                <a:schemeClr val="bg1"/>
              </a:solidFill>
            </a:endParaRPr>
          </a:p>
        </p:txBody>
      </p:sp>
      <p:sp>
        <p:nvSpPr>
          <p:cNvPr id="4" name="CuadroTexto 3">
            <a:extLst>
              <a:ext uri="{FF2B5EF4-FFF2-40B4-BE49-F238E27FC236}">
                <a16:creationId xmlns:a16="http://schemas.microsoft.com/office/drawing/2014/main" id="{56FB6F59-CE00-4573-ADBC-6EE988C29DC3}"/>
              </a:ext>
            </a:extLst>
          </p:cNvPr>
          <p:cNvSpPr txBox="1"/>
          <p:nvPr/>
        </p:nvSpPr>
        <p:spPr>
          <a:xfrm>
            <a:off x="490537" y="4066633"/>
            <a:ext cx="9936671" cy="2031325"/>
          </a:xfrm>
          <a:prstGeom prst="rect">
            <a:avLst/>
          </a:prstGeom>
          <a:noFill/>
        </p:spPr>
        <p:txBody>
          <a:bodyPr wrap="square" rtlCol="0">
            <a:spAutoFit/>
          </a:bodyPr>
          <a:lstStyle/>
          <a:p>
            <a:pPr marL="285750" indent="-285750">
              <a:buFont typeface="Arial" panose="020B0604020202020204" pitchFamily="34" charset="0"/>
              <a:buChar char="•"/>
            </a:pPr>
            <a:r>
              <a:rPr lang="es-EC" dirty="0"/>
              <a:t>El desarrollo de la estructura de esta base de datos se realizó con la finalidad de ser de muy fácil entendimiento y de fácil adaptación y evolución, teniendo una estructura muy fácil de desarrollar y dando la posibilidad de poder crear una mucho más completa, sin embargo, se buscó y logró encontrar una rigidez y consistencia propia de una buena base de datos.</a:t>
            </a:r>
          </a:p>
          <a:p>
            <a:pPr marL="285750" indent="-285750">
              <a:buFont typeface="Arial" panose="020B0604020202020204" pitchFamily="34" charset="0"/>
              <a:buChar char="•"/>
            </a:pPr>
            <a:r>
              <a:rPr lang="es-EC" dirty="0"/>
              <a:t>Dentro de las consultas se realizaron de una manera en que estas puedan resolver cualquier duda real y sirvan para un mejor entendimiento de la base de datos; Además de contar con una estructura dinámica con la posibilidad de agregar o quitar campos a medida que sea necesario.</a:t>
            </a:r>
          </a:p>
        </p:txBody>
      </p:sp>
      <p:sp>
        <p:nvSpPr>
          <p:cNvPr id="5" name="CuadroTexto 4">
            <a:extLst>
              <a:ext uri="{FF2B5EF4-FFF2-40B4-BE49-F238E27FC236}">
                <a16:creationId xmlns:a16="http://schemas.microsoft.com/office/drawing/2014/main" id="{C917EF9C-915A-D32B-FB71-5C60E71391F8}"/>
              </a:ext>
            </a:extLst>
          </p:cNvPr>
          <p:cNvSpPr txBox="1"/>
          <p:nvPr/>
        </p:nvSpPr>
        <p:spPr>
          <a:xfrm>
            <a:off x="490537" y="1758309"/>
            <a:ext cx="9936671" cy="2308324"/>
          </a:xfrm>
          <a:prstGeom prst="rect">
            <a:avLst/>
          </a:prstGeom>
          <a:noFill/>
        </p:spPr>
        <p:txBody>
          <a:bodyPr wrap="square" rtlCol="0">
            <a:spAutoFit/>
          </a:bodyPr>
          <a:lstStyle/>
          <a:p>
            <a:pPr marL="285750" indent="-285750">
              <a:buFont typeface="Arial" panose="020B0604020202020204" pitchFamily="34" charset="0"/>
              <a:buChar char="•"/>
            </a:pPr>
            <a:r>
              <a:rPr lang="es-EC" dirty="0"/>
              <a:t>Con una buena implementación de </a:t>
            </a:r>
            <a:r>
              <a:rPr lang="es-EC" dirty="0" err="1"/>
              <a:t>triggers</a:t>
            </a:r>
            <a:r>
              <a:rPr lang="es-EC" dirty="0"/>
              <a:t>, cursores y procedimientos almacenados podemos validar y justificar el correcto estado de nuestra base de datos, de manera que si no cuentas con una buena estructura en tu modelo es muy probable que encuentres fallas en el momento de querer implementar una de estas funciones.</a:t>
            </a:r>
          </a:p>
          <a:p>
            <a:pPr marL="285750" indent="-285750">
              <a:buFont typeface="Arial" panose="020B0604020202020204" pitchFamily="34" charset="0"/>
              <a:buChar char="•"/>
            </a:pPr>
            <a:r>
              <a:rPr lang="es-EC" dirty="0"/>
              <a:t>En base a este trabajo se puede demostrar como unas buenas consultas puedes organizar y ahorrar tiempo de todo un sistema que de la mano de una herramienta de reporte son una parte esencial de las bases de datos de manera que podemos ver reflejado todos los datos y relaciones que componen nuestra base de datos.</a:t>
            </a:r>
          </a:p>
        </p:txBody>
      </p:sp>
      <p:sp>
        <p:nvSpPr>
          <p:cNvPr id="6" name="Título 1">
            <a:extLst>
              <a:ext uri="{FF2B5EF4-FFF2-40B4-BE49-F238E27FC236}">
                <a16:creationId xmlns:a16="http://schemas.microsoft.com/office/drawing/2014/main" id="{E3CAD88B-976D-7F4F-F98A-3D8ABE764272}"/>
              </a:ext>
            </a:extLst>
          </p:cNvPr>
          <p:cNvSpPr txBox="1">
            <a:spLocks/>
          </p:cNvSpPr>
          <p:nvPr/>
        </p:nvSpPr>
        <p:spPr>
          <a:xfrm>
            <a:off x="490537" y="760042"/>
            <a:ext cx="11210925" cy="74483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CONCLUSIONES</a:t>
            </a:r>
            <a:endParaRPr lang="es-ES" dirty="0">
              <a:solidFill>
                <a:schemeClr val="bg1"/>
              </a:solidFill>
            </a:endParaRPr>
          </a:p>
        </p:txBody>
      </p:sp>
    </p:spTree>
    <p:extLst>
      <p:ext uri="{BB962C8B-B14F-4D97-AF65-F5344CB8AC3E}">
        <p14:creationId xmlns:p14="http://schemas.microsoft.com/office/powerpoint/2010/main" val="3671091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18F46BE-AE68-4871-A0E0-164EAE8C7643}"/>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vert="horz" lIns="91440" tIns="45720" rIns="91440" bIns="45720" rtlCol="0" anchor="ctr">
            <a:normAutofit/>
          </a:bodyPr>
          <a:lstStyle/>
          <a:p>
            <a:pPr algn="ctr"/>
            <a:r>
              <a:rPr lang="es-EC" sz="3200" b="1" kern="1200" dirty="0">
                <a:solidFill>
                  <a:srgbClr val="262626"/>
                </a:solidFill>
                <a:latin typeface="+mj-lt"/>
                <a:ea typeface="+mj-ea"/>
                <a:cs typeface="+mj-cs"/>
              </a:rPr>
              <a:t>Índice</a:t>
            </a:r>
            <a:endParaRPr lang="es-EC" sz="3200" kern="1200" dirty="0">
              <a:solidFill>
                <a:srgbClr val="262626"/>
              </a:solidFill>
              <a:latin typeface="+mj-lt"/>
              <a:ea typeface="+mj-ea"/>
              <a:cs typeface="+mj-cs"/>
            </a:endParaRPr>
          </a:p>
        </p:txBody>
      </p:sp>
      <p:sp>
        <p:nvSpPr>
          <p:cNvPr id="3" name="CuadroTexto 2">
            <a:extLst>
              <a:ext uri="{FF2B5EF4-FFF2-40B4-BE49-F238E27FC236}">
                <a16:creationId xmlns:a16="http://schemas.microsoft.com/office/drawing/2014/main" id="{9D28A475-0C82-4684-8B0A-14852855ED58}"/>
              </a:ext>
            </a:extLst>
          </p:cNvPr>
          <p:cNvSpPr txBox="1"/>
          <p:nvPr/>
        </p:nvSpPr>
        <p:spPr>
          <a:xfrm>
            <a:off x="5637247" y="1079106"/>
            <a:ext cx="6310216" cy="46997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marL="342900" lvl="0" indent="-228600">
              <a:lnSpc>
                <a:spcPct val="90000"/>
              </a:lnSpc>
              <a:spcAft>
                <a:spcPts val="600"/>
              </a:spcAft>
              <a:buFont typeface="Arial" panose="020B0604020202020204" pitchFamily="34" charset="0"/>
              <a:buChar char="•"/>
              <a:defRPr/>
            </a:pPr>
            <a:r>
              <a:rPr lang="es-ES" sz="2400" dirty="0">
                <a:solidFill>
                  <a:schemeClr val="tx1">
                    <a:lumMod val="95000"/>
                  </a:schemeClr>
                </a:solidFill>
                <a:cs typeface="Calibri"/>
                <a:hlinkClick r:id="rId2" action="ppaction://hlinksldjump">
                  <a:extLst>
                    <a:ext uri="{A12FA001-AC4F-418D-AE19-62706E023703}">
                      <ahyp:hlinkClr xmlns:ahyp="http://schemas.microsoft.com/office/drawing/2018/hyperlinkcolor" val="tx"/>
                    </a:ext>
                  </a:extLst>
                </a:hlinkClick>
              </a:rPr>
              <a:t>Universo del discurso</a:t>
            </a:r>
            <a:endParaRPr lang="es-ES" sz="2400" dirty="0">
              <a:solidFill>
                <a:schemeClr val="tx1">
                  <a:lumMod val="95000"/>
                </a:schemeClr>
              </a:solidFill>
              <a:cs typeface="Calibri"/>
            </a:endParaRPr>
          </a:p>
          <a:p>
            <a:pPr marL="342900" lvl="0" indent="-228600">
              <a:lnSpc>
                <a:spcPct val="90000"/>
              </a:lnSpc>
              <a:spcAft>
                <a:spcPts val="600"/>
              </a:spcAft>
              <a:buFont typeface="Arial" panose="020B0604020202020204" pitchFamily="34" charset="0"/>
              <a:buChar char="•"/>
              <a:defRPr/>
            </a:pPr>
            <a:r>
              <a:rPr lang="es-MX" sz="2400" dirty="0">
                <a:solidFill>
                  <a:schemeClr val="tx1">
                    <a:lumMod val="95000"/>
                  </a:schemeClr>
                </a:solidFill>
                <a:cs typeface="Calibri"/>
                <a:hlinkClick r:id="rId3" action="ppaction://hlinksldjump">
                  <a:extLst>
                    <a:ext uri="{A12FA001-AC4F-418D-AE19-62706E023703}">
                      <ahyp:hlinkClr xmlns:ahyp="http://schemas.microsoft.com/office/drawing/2018/hyperlinkcolor" val="tx"/>
                    </a:ext>
                  </a:extLst>
                </a:hlinkClick>
              </a:rPr>
              <a:t>Modelo lógico</a:t>
            </a:r>
            <a:endParaRPr lang="es-MX" sz="2400" dirty="0">
              <a:solidFill>
                <a:schemeClr val="tx1">
                  <a:lumMod val="95000"/>
                </a:schemeClr>
              </a:solidFill>
              <a:cs typeface="Calibri"/>
            </a:endParaRPr>
          </a:p>
          <a:p>
            <a:pPr marL="342900" lvl="0" indent="-228600">
              <a:lnSpc>
                <a:spcPct val="90000"/>
              </a:lnSpc>
              <a:spcAft>
                <a:spcPts val="600"/>
              </a:spcAft>
              <a:buFont typeface="Arial" panose="020B0604020202020204" pitchFamily="34" charset="0"/>
              <a:buChar char="•"/>
              <a:defRPr/>
            </a:pPr>
            <a:r>
              <a:rPr lang="es-MX" sz="2400" dirty="0">
                <a:solidFill>
                  <a:schemeClr val="tx1">
                    <a:lumMod val="95000"/>
                  </a:schemeClr>
                </a:solidFill>
                <a:cs typeface="Calibri"/>
                <a:hlinkClick r:id="rId4" action="ppaction://hlinksldjump">
                  <a:extLst>
                    <a:ext uri="{A12FA001-AC4F-418D-AE19-62706E023703}">
                      <ahyp:hlinkClr xmlns:ahyp="http://schemas.microsoft.com/office/drawing/2018/hyperlinkcolor" val="tx"/>
                    </a:ext>
                  </a:extLst>
                </a:hlinkClick>
              </a:rPr>
              <a:t>Consulta 1</a:t>
            </a:r>
            <a:endParaRPr lang="es-MX" sz="2400" dirty="0">
              <a:solidFill>
                <a:schemeClr val="tx1">
                  <a:lumMod val="95000"/>
                </a:schemeClr>
              </a:solidFill>
              <a:cs typeface="Calibri"/>
            </a:endParaRPr>
          </a:p>
          <a:p>
            <a:pPr marL="342900" lvl="0" indent="-228600">
              <a:lnSpc>
                <a:spcPct val="90000"/>
              </a:lnSpc>
              <a:spcAft>
                <a:spcPts val="600"/>
              </a:spcAft>
              <a:buFont typeface="Arial" panose="020B0604020202020204" pitchFamily="34" charset="0"/>
              <a:buChar char="•"/>
              <a:defRPr/>
            </a:pPr>
            <a:r>
              <a:rPr lang="es-MX" sz="2400" dirty="0">
                <a:solidFill>
                  <a:schemeClr val="tx1">
                    <a:lumMod val="95000"/>
                  </a:schemeClr>
                </a:solidFill>
                <a:cs typeface="Calibri"/>
                <a:hlinkClick r:id="rId5" action="ppaction://hlinksldjump">
                  <a:extLst>
                    <a:ext uri="{A12FA001-AC4F-418D-AE19-62706E023703}">
                      <ahyp:hlinkClr xmlns:ahyp="http://schemas.microsoft.com/office/drawing/2018/hyperlinkcolor" val="tx"/>
                    </a:ext>
                  </a:extLst>
                </a:hlinkClick>
              </a:rPr>
              <a:t>Consulta 2</a:t>
            </a:r>
            <a:endParaRPr lang="es-MX" sz="2400" dirty="0">
              <a:solidFill>
                <a:schemeClr val="tx1">
                  <a:lumMod val="95000"/>
                </a:schemeClr>
              </a:solidFill>
              <a:cs typeface="Calibri"/>
            </a:endParaRPr>
          </a:p>
          <a:p>
            <a:pPr marL="342900" lvl="0" indent="-228600">
              <a:lnSpc>
                <a:spcPct val="90000"/>
              </a:lnSpc>
              <a:spcAft>
                <a:spcPts val="600"/>
              </a:spcAft>
              <a:buFont typeface="Arial" panose="020B0604020202020204" pitchFamily="34" charset="0"/>
              <a:buChar char="•"/>
              <a:defRPr/>
            </a:pPr>
            <a:r>
              <a:rPr lang="es-MX" sz="2400" dirty="0">
                <a:solidFill>
                  <a:schemeClr val="tx1">
                    <a:lumMod val="95000"/>
                  </a:schemeClr>
                </a:solidFill>
                <a:cs typeface="Calibri"/>
                <a:hlinkClick r:id="rId6" action="ppaction://hlinksldjump">
                  <a:extLst>
                    <a:ext uri="{A12FA001-AC4F-418D-AE19-62706E023703}">
                      <ahyp:hlinkClr xmlns:ahyp="http://schemas.microsoft.com/office/drawing/2018/hyperlinkcolor" val="tx"/>
                    </a:ext>
                  </a:extLst>
                </a:hlinkClick>
              </a:rPr>
              <a:t>Consulta 3</a:t>
            </a:r>
            <a:endParaRPr lang="es-MX" sz="2400" dirty="0">
              <a:solidFill>
                <a:schemeClr val="tx1">
                  <a:lumMod val="95000"/>
                </a:schemeClr>
              </a:solidFill>
              <a:cs typeface="Calibri"/>
            </a:endParaRPr>
          </a:p>
          <a:p>
            <a:pPr marL="342900" lvl="0" indent="-228600">
              <a:lnSpc>
                <a:spcPct val="90000"/>
              </a:lnSpc>
              <a:spcAft>
                <a:spcPts val="600"/>
              </a:spcAft>
              <a:buFont typeface="Arial" panose="020B0604020202020204" pitchFamily="34" charset="0"/>
              <a:buChar char="•"/>
              <a:defRPr/>
            </a:pPr>
            <a:r>
              <a:rPr lang="es-MX" sz="2400" dirty="0">
                <a:solidFill>
                  <a:schemeClr val="tx1">
                    <a:lumMod val="95000"/>
                  </a:schemeClr>
                </a:solidFill>
                <a:cs typeface="Calibri"/>
                <a:hlinkClick r:id="rId7" action="ppaction://hlinksldjump">
                  <a:extLst>
                    <a:ext uri="{A12FA001-AC4F-418D-AE19-62706E023703}">
                      <ahyp:hlinkClr xmlns:ahyp="http://schemas.microsoft.com/office/drawing/2018/hyperlinkcolor" val="tx"/>
                    </a:ext>
                  </a:extLst>
                </a:hlinkClick>
              </a:rPr>
              <a:t>Consulta 4</a:t>
            </a:r>
            <a:endParaRPr lang="es-MX" sz="2400" dirty="0">
              <a:solidFill>
                <a:schemeClr val="tx1">
                  <a:lumMod val="95000"/>
                </a:schemeClr>
              </a:solidFill>
              <a:cs typeface="Calibri"/>
            </a:endParaRPr>
          </a:p>
          <a:p>
            <a:pPr marL="342900" lvl="0" indent="-228600">
              <a:lnSpc>
                <a:spcPct val="90000"/>
              </a:lnSpc>
              <a:spcAft>
                <a:spcPts val="600"/>
              </a:spcAft>
              <a:buFont typeface="Arial" panose="020B0604020202020204" pitchFamily="34" charset="0"/>
              <a:buChar char="•"/>
              <a:defRPr/>
            </a:pPr>
            <a:r>
              <a:rPr lang="es-MX" sz="2400" dirty="0">
                <a:solidFill>
                  <a:schemeClr val="tx1">
                    <a:lumMod val="95000"/>
                  </a:schemeClr>
                </a:solidFill>
                <a:cs typeface="Calibri"/>
                <a:hlinkClick r:id="rId8" action="ppaction://hlinksldjump" tooltip="Trigger">
                  <a:extLst>
                    <a:ext uri="{A12FA001-AC4F-418D-AE19-62706E023703}">
                      <ahyp:hlinkClr xmlns:ahyp="http://schemas.microsoft.com/office/drawing/2018/hyperlinkcolor" val="tx"/>
                    </a:ext>
                  </a:extLst>
                </a:hlinkClick>
              </a:rPr>
              <a:t>Trigger</a:t>
            </a:r>
            <a:endParaRPr lang="es-MX" sz="2400" dirty="0">
              <a:solidFill>
                <a:schemeClr val="tx1">
                  <a:lumMod val="95000"/>
                </a:schemeClr>
              </a:solidFill>
              <a:cs typeface="Calibri"/>
            </a:endParaRPr>
          </a:p>
          <a:p>
            <a:pPr marL="342900" lvl="0" indent="-228600">
              <a:lnSpc>
                <a:spcPct val="90000"/>
              </a:lnSpc>
              <a:spcAft>
                <a:spcPts val="600"/>
              </a:spcAft>
              <a:buFont typeface="Arial" panose="020B0604020202020204" pitchFamily="34" charset="0"/>
              <a:buChar char="•"/>
              <a:defRPr/>
            </a:pPr>
            <a:r>
              <a:rPr lang="es-MX" sz="2400" dirty="0">
                <a:solidFill>
                  <a:schemeClr val="tx1">
                    <a:lumMod val="95000"/>
                  </a:schemeClr>
                </a:solidFill>
                <a:cs typeface="Calibri"/>
                <a:hlinkClick r:id="rId9" action="ppaction://hlinksldjump">
                  <a:extLst>
                    <a:ext uri="{A12FA001-AC4F-418D-AE19-62706E023703}">
                      <ahyp:hlinkClr xmlns:ahyp="http://schemas.microsoft.com/office/drawing/2018/hyperlinkcolor" val="tx"/>
                    </a:ext>
                  </a:extLst>
                </a:hlinkClick>
              </a:rPr>
              <a:t>Cursor</a:t>
            </a:r>
            <a:endParaRPr lang="es-MX" sz="2400" dirty="0">
              <a:solidFill>
                <a:schemeClr val="tx1">
                  <a:lumMod val="95000"/>
                </a:schemeClr>
              </a:solidFill>
              <a:cs typeface="Calibri"/>
            </a:endParaRPr>
          </a:p>
          <a:p>
            <a:pPr marL="342900" lvl="0" indent="-228600">
              <a:lnSpc>
                <a:spcPct val="90000"/>
              </a:lnSpc>
              <a:spcAft>
                <a:spcPts val="600"/>
              </a:spcAft>
              <a:buFont typeface="Arial" panose="020B0604020202020204" pitchFamily="34" charset="0"/>
              <a:buChar char="•"/>
              <a:defRPr/>
            </a:pPr>
            <a:r>
              <a:rPr lang="es-MX" sz="2400" dirty="0">
                <a:solidFill>
                  <a:schemeClr val="tx1">
                    <a:lumMod val="95000"/>
                  </a:schemeClr>
                </a:solidFill>
                <a:cs typeface="Calibri"/>
                <a:hlinkClick r:id="rId10" action="ppaction://hlinksldjump">
                  <a:extLst>
                    <a:ext uri="{A12FA001-AC4F-418D-AE19-62706E023703}">
                      <ahyp:hlinkClr xmlns:ahyp="http://schemas.microsoft.com/office/drawing/2018/hyperlinkcolor" val="tx"/>
                    </a:ext>
                  </a:extLst>
                </a:hlinkClick>
              </a:rPr>
              <a:t>Procedimiento Almacenado</a:t>
            </a:r>
            <a:endParaRPr lang="es-MX" sz="2400" dirty="0">
              <a:solidFill>
                <a:schemeClr val="tx1">
                  <a:lumMod val="95000"/>
                </a:schemeClr>
              </a:solidFill>
              <a:cs typeface="Calibri"/>
            </a:endParaRPr>
          </a:p>
          <a:p>
            <a:pPr marL="342900" lvl="0" indent="-228600">
              <a:lnSpc>
                <a:spcPct val="90000"/>
              </a:lnSpc>
              <a:spcAft>
                <a:spcPts val="600"/>
              </a:spcAft>
              <a:buFont typeface="Arial" panose="020B0604020202020204" pitchFamily="34" charset="0"/>
              <a:buChar char="•"/>
              <a:defRPr/>
            </a:pPr>
            <a:r>
              <a:rPr lang="es-MX" sz="2400" dirty="0">
                <a:solidFill>
                  <a:schemeClr val="tx1">
                    <a:lumMod val="95000"/>
                  </a:schemeClr>
                </a:solidFill>
                <a:cs typeface="Calibri"/>
                <a:hlinkClick r:id="rId11" action="ppaction://hlinksldjump">
                  <a:extLst>
                    <a:ext uri="{A12FA001-AC4F-418D-AE19-62706E023703}">
                      <ahyp:hlinkClr xmlns:ahyp="http://schemas.microsoft.com/office/drawing/2018/hyperlinkcolor" val="tx"/>
                    </a:ext>
                  </a:extLst>
                </a:hlinkClick>
              </a:rPr>
              <a:t>Reporte</a:t>
            </a:r>
            <a:endParaRPr lang="es-MX" sz="2400" dirty="0">
              <a:solidFill>
                <a:schemeClr val="tx1">
                  <a:lumMod val="95000"/>
                </a:schemeClr>
              </a:solidFill>
              <a:cs typeface="Calibri"/>
            </a:endParaRPr>
          </a:p>
          <a:p>
            <a:pPr marL="342900" lvl="0" indent="-228600">
              <a:lnSpc>
                <a:spcPct val="90000"/>
              </a:lnSpc>
              <a:spcAft>
                <a:spcPts val="600"/>
              </a:spcAft>
              <a:buFont typeface="Arial" panose="020B0604020202020204" pitchFamily="34" charset="0"/>
              <a:buChar char="•"/>
              <a:defRPr/>
            </a:pPr>
            <a:r>
              <a:rPr lang="es-MX" sz="2400" dirty="0">
                <a:solidFill>
                  <a:schemeClr val="tx1">
                    <a:lumMod val="95000"/>
                  </a:schemeClr>
                </a:solidFill>
                <a:cs typeface="Calibri"/>
                <a:hlinkClick r:id="rId12" action="ppaction://hlinksldjump">
                  <a:extLst>
                    <a:ext uri="{A12FA001-AC4F-418D-AE19-62706E023703}">
                      <ahyp:hlinkClr xmlns:ahyp="http://schemas.microsoft.com/office/drawing/2018/hyperlinkcolor" val="tx"/>
                    </a:ext>
                  </a:extLst>
                </a:hlinkClick>
              </a:rPr>
              <a:t>Conclusiones</a:t>
            </a:r>
            <a:endParaRPr lang="es-MX" sz="2400" dirty="0">
              <a:solidFill>
                <a:schemeClr val="tx1">
                  <a:lumMod val="95000"/>
                </a:schemeClr>
              </a:solidFill>
              <a:cs typeface="Calibri"/>
            </a:endParaRPr>
          </a:p>
          <a:p>
            <a:pPr marL="342900" lvl="0" indent="-228600">
              <a:lnSpc>
                <a:spcPct val="90000"/>
              </a:lnSpc>
              <a:spcAft>
                <a:spcPts val="600"/>
              </a:spcAft>
              <a:buFont typeface="Arial" panose="020B0604020202020204" pitchFamily="34" charset="0"/>
              <a:buChar char="•"/>
              <a:defRPr/>
            </a:pPr>
            <a:endParaRPr lang="es-MX" sz="2400" dirty="0">
              <a:cs typeface="Calibri"/>
            </a:endParaRPr>
          </a:p>
          <a:p>
            <a:pPr marL="342900" lvl="0" indent="-228600">
              <a:lnSpc>
                <a:spcPct val="90000"/>
              </a:lnSpc>
              <a:spcAft>
                <a:spcPts val="600"/>
              </a:spcAft>
              <a:buFont typeface="Arial" panose="020B0604020202020204" pitchFamily="34" charset="0"/>
              <a:buChar char="•"/>
              <a:defRPr/>
            </a:pPr>
            <a:endParaRPr lang="es-ES" sz="2400" dirty="0">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MX"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p:txBody>
      </p:sp>
    </p:spTree>
    <p:extLst>
      <p:ext uri="{BB962C8B-B14F-4D97-AF65-F5344CB8AC3E}">
        <p14:creationId xmlns:p14="http://schemas.microsoft.com/office/powerpoint/2010/main" val="189191381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ángulo 3">
            <a:extLst>
              <a:ext uri="{FF2B5EF4-FFF2-40B4-BE49-F238E27FC236}">
                <a16:creationId xmlns:a16="http://schemas.microsoft.com/office/drawing/2014/main" id="{C1C6662A-F8B4-FBF1-8FF9-C11DDCB2F877}"/>
              </a:ext>
            </a:extLst>
          </p:cNvPr>
          <p:cNvSpPr/>
          <p:nvPr/>
        </p:nvSpPr>
        <p:spPr>
          <a:xfrm>
            <a:off x="0" y="647609"/>
            <a:ext cx="12366594" cy="7365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C">
              <a:ln>
                <a:solidFill>
                  <a:schemeClr val="tx1">
                    <a:lumMod val="95000"/>
                    <a:lumOff val="5000"/>
                  </a:schemeClr>
                </a:solidFill>
              </a:ln>
              <a:solidFill>
                <a:schemeClr val="tx1"/>
              </a:solidFill>
            </a:endParaRPr>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Universo del discurso </a:t>
            </a:r>
            <a:endParaRPr lang="es-ES" dirty="0">
              <a:solidFill>
                <a:schemeClr val="bg1"/>
              </a:solidFill>
            </a:endParaRPr>
          </a:p>
        </p:txBody>
      </p:sp>
      <p:sp>
        <p:nvSpPr>
          <p:cNvPr id="3" name="CuadroTexto 2">
            <a:extLst>
              <a:ext uri="{FF2B5EF4-FFF2-40B4-BE49-F238E27FC236}">
                <a16:creationId xmlns:a16="http://schemas.microsoft.com/office/drawing/2014/main" id="{8D134432-F541-443C-B9AA-9A49AEFC59F6}"/>
              </a:ext>
            </a:extLst>
          </p:cNvPr>
          <p:cNvSpPr txBox="1"/>
          <p:nvPr/>
        </p:nvSpPr>
        <p:spPr>
          <a:xfrm>
            <a:off x="490537" y="1690218"/>
            <a:ext cx="11210925" cy="4524315"/>
          </a:xfrm>
          <a:prstGeom prst="rect">
            <a:avLst/>
          </a:prstGeom>
          <a:noFill/>
        </p:spPr>
        <p:txBody>
          <a:bodyPr wrap="square" rtlCol="0">
            <a:spAutoFit/>
          </a:bodyPr>
          <a:lstStyle/>
          <a:p>
            <a:r>
              <a:rPr lang="es-ES" dirty="0"/>
              <a:t>El fuerte militar “Paquisha” desea un sistema para la gestión de sus actividades y control de personal. Se debe almacenar información de los soldados: Nombre, Apellido, Fecha de Nacimiento, Fecha en que se enlisto. A demás se deberá almacenar información sobre su estado físico y mental dando lugar a: Exámenes psicológicos, historial médico, etc. Se debe almacenar la información de los rangos definidos en el ejercito donde cada soldado deberá contar con un rango asignado, para el ascenso de rango se tomarán en cuenta factores como: uso de tatuajes, comportamiento dentro de la central, historial de castigos. Dentro de los castigos se llevará un registro de: fecha del incidente, fecha del inicio del castigo, fecha del fin del castigo, motivo del castigo, comentarios adicionales además de una clausula de números de castigos máximos para cada individuo parte del cuartel. Cada solado será asignado a una misión de la cual se llevará un registro de: fecha de inicio, fecha de fin, alias de la misión y comentario breve sobre la misión. Los soldados son asignados a batallones los cuales están identificados con un alias y un número (Ejemplo: Batallon13), dentro de estos batallones existe un oficial al mando de mayor rango. Cada batallón contará con un inventario armamentístico del cual se llevará registro de: Cantidad de armas de fuego, cantidad de provisiones alimenticias y cantidad de armas que hayan recibido algún daño. Los soldados realizan un entrenamiento del cual se lleva registro: fecha de inicio, fecha de término, calificación y comentarios adicionales sobre el tipo de entrenamiento. </a:t>
            </a:r>
          </a:p>
          <a:p>
            <a:r>
              <a:rPr lang="es-ES" dirty="0"/>
              <a:t>Para finalizar, los militares se podrán separar de la entidad por distintas causas de las cuales se llevará un registro por los motivos y la fecha en que se separó del cuartel.</a:t>
            </a:r>
          </a:p>
        </p:txBody>
      </p:sp>
    </p:spTree>
    <p:extLst>
      <p:ext uri="{BB962C8B-B14F-4D97-AF65-F5344CB8AC3E}">
        <p14:creationId xmlns:p14="http://schemas.microsoft.com/office/powerpoint/2010/main" val="3517750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MODELO LOGICO</a:t>
            </a:r>
            <a:endParaRPr lang="es-ES" dirty="0">
              <a:solidFill>
                <a:schemeClr val="bg1"/>
              </a:solidFill>
            </a:endParaRPr>
          </a:p>
        </p:txBody>
      </p:sp>
      <p:pic>
        <p:nvPicPr>
          <p:cNvPr id="4" name="Imagen 3">
            <a:extLst>
              <a:ext uri="{FF2B5EF4-FFF2-40B4-BE49-F238E27FC236}">
                <a16:creationId xmlns:a16="http://schemas.microsoft.com/office/drawing/2014/main" id="{841A42D2-A30F-CDE6-6601-72BA76E837F3}"/>
              </a:ext>
            </a:extLst>
          </p:cNvPr>
          <p:cNvPicPr>
            <a:picLocks noChangeAspect="1"/>
          </p:cNvPicPr>
          <p:nvPr/>
        </p:nvPicPr>
        <p:blipFill>
          <a:blip r:embed="rId2"/>
          <a:stretch>
            <a:fillRect/>
          </a:stretch>
        </p:blipFill>
        <p:spPr>
          <a:xfrm>
            <a:off x="490537" y="1464860"/>
            <a:ext cx="11342914" cy="5029110"/>
          </a:xfrm>
          <a:prstGeom prst="rect">
            <a:avLst/>
          </a:prstGeom>
        </p:spPr>
      </p:pic>
    </p:spTree>
    <p:extLst>
      <p:ext uri="{BB962C8B-B14F-4D97-AF65-F5344CB8AC3E}">
        <p14:creationId xmlns:p14="http://schemas.microsoft.com/office/powerpoint/2010/main" val="82131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95FAE90E-5128-4AE8-ACB0-64116871F854}"/>
              </a:ext>
            </a:extLst>
          </p:cNvPr>
          <p:cNvSpPr txBox="1">
            <a:spLocks/>
          </p:cNvSpPr>
          <p:nvPr/>
        </p:nvSpPr>
        <p:spPr>
          <a:xfrm>
            <a:off x="-26635" y="722328"/>
            <a:ext cx="12277817"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ES" dirty="0">
              <a:solidFill>
                <a:schemeClr val="bg1"/>
              </a:solidFill>
            </a:endParaRPr>
          </a:p>
        </p:txBody>
      </p:sp>
      <p:sp>
        <p:nvSpPr>
          <p:cNvPr id="8" name="CuadroTexto 7">
            <a:extLst>
              <a:ext uri="{FF2B5EF4-FFF2-40B4-BE49-F238E27FC236}">
                <a16:creationId xmlns:a16="http://schemas.microsoft.com/office/drawing/2014/main" id="{1CEF7088-72D2-4E9C-94CE-871BD81E3F06}"/>
              </a:ext>
            </a:extLst>
          </p:cNvPr>
          <p:cNvSpPr txBox="1"/>
          <p:nvPr/>
        </p:nvSpPr>
        <p:spPr>
          <a:xfrm>
            <a:off x="662152" y="1551251"/>
            <a:ext cx="10758704" cy="646331"/>
          </a:xfrm>
          <a:prstGeom prst="rect">
            <a:avLst/>
          </a:prstGeom>
          <a:noFill/>
        </p:spPr>
        <p:txBody>
          <a:bodyPr wrap="square" rtlCol="0">
            <a:spAutoFit/>
          </a:bodyPr>
          <a:lstStyle/>
          <a:p>
            <a:pPr algn="just"/>
            <a:r>
              <a:rPr lang="es-ES" dirty="0"/>
              <a:t>Se muestran los datos personales de los soldados, para esta consulta se unieron 3 tablas a razón de entregar la información completa y detallada de cada individuo con los datos más relevantes para su análisis e identificación.</a:t>
            </a:r>
            <a:endParaRPr lang="es-EC" dirty="0"/>
          </a:p>
        </p:txBody>
      </p:sp>
      <p:sp>
        <p:nvSpPr>
          <p:cNvPr id="3" name="Título 1">
            <a:extLst>
              <a:ext uri="{FF2B5EF4-FFF2-40B4-BE49-F238E27FC236}">
                <a16:creationId xmlns:a16="http://schemas.microsoft.com/office/drawing/2014/main" id="{5D693319-010D-5092-C7A9-17B8D4238833}"/>
              </a:ext>
            </a:extLst>
          </p:cNvPr>
          <p:cNvSpPr txBox="1">
            <a:spLocks/>
          </p:cNvSpPr>
          <p:nvPr/>
        </p:nvSpPr>
        <p:spPr>
          <a:xfrm>
            <a:off x="318923" y="815293"/>
            <a:ext cx="11210925" cy="74483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1</a:t>
            </a:r>
            <a:endParaRPr lang="es-ES" dirty="0">
              <a:solidFill>
                <a:schemeClr val="bg1"/>
              </a:solidFill>
            </a:endParaRPr>
          </a:p>
        </p:txBody>
      </p:sp>
      <p:sp>
        <p:nvSpPr>
          <p:cNvPr id="9" name="CuadroTexto 8">
            <a:extLst>
              <a:ext uri="{FF2B5EF4-FFF2-40B4-BE49-F238E27FC236}">
                <a16:creationId xmlns:a16="http://schemas.microsoft.com/office/drawing/2014/main" id="{BF4C68C2-277C-7BE0-94CA-B2E6CAAB4FEC}"/>
              </a:ext>
            </a:extLst>
          </p:cNvPr>
          <p:cNvSpPr txBox="1"/>
          <p:nvPr/>
        </p:nvSpPr>
        <p:spPr>
          <a:xfrm>
            <a:off x="662152" y="2384121"/>
            <a:ext cx="8897645" cy="1600438"/>
          </a:xfrm>
          <a:prstGeom prst="rect">
            <a:avLst/>
          </a:prstGeom>
          <a:noFill/>
        </p:spPr>
        <p:txBody>
          <a:bodyPr wrap="square">
            <a:spAutoFit/>
          </a:bodyPr>
          <a:lstStyle/>
          <a:p>
            <a:r>
              <a:rPr lang="es-EC" sz="1400" dirty="0"/>
              <a:t>--CONSULTA 1 (DATOS PERSONALES DE LOS SOLDADOS)</a:t>
            </a:r>
          </a:p>
          <a:p>
            <a:endParaRPr lang="es-EC" sz="1400" dirty="0"/>
          </a:p>
          <a:p>
            <a:r>
              <a:rPr lang="es-EC" sz="1400" dirty="0"/>
              <a:t>SELECT SOL_CODE as "</a:t>
            </a:r>
            <a:r>
              <a:rPr lang="es-EC" sz="1400" dirty="0" err="1"/>
              <a:t>Codigo</a:t>
            </a:r>
            <a:r>
              <a:rPr lang="es-EC" sz="1400" dirty="0"/>
              <a:t> Soldado", </a:t>
            </a:r>
            <a:r>
              <a:rPr lang="es-EC" sz="1400" dirty="0" err="1"/>
              <a:t>tipo_sol.info_Tipo</a:t>
            </a:r>
            <a:r>
              <a:rPr lang="es-EC" sz="1400" dirty="0"/>
              <a:t> as "Rango", SOL_NAME as "Nombre", SOL_APELLIDO as "Apellido", </a:t>
            </a:r>
            <a:r>
              <a:rPr lang="es-EC" sz="1400" dirty="0" err="1"/>
              <a:t>estadofisico.sol_estatura</a:t>
            </a:r>
            <a:r>
              <a:rPr lang="es-EC" sz="1400" dirty="0"/>
              <a:t> as "Altura en cm", </a:t>
            </a:r>
          </a:p>
          <a:p>
            <a:r>
              <a:rPr lang="es-EC" sz="1400" dirty="0" err="1"/>
              <a:t>estadofisico.sol_peso</a:t>
            </a:r>
            <a:r>
              <a:rPr lang="es-EC" sz="1400" dirty="0"/>
              <a:t> as "Peso KG", </a:t>
            </a:r>
            <a:r>
              <a:rPr lang="es-EC" sz="1400" dirty="0" err="1"/>
              <a:t>estadofisico.Sol_Sangre</a:t>
            </a:r>
            <a:r>
              <a:rPr lang="es-EC" sz="1400" dirty="0"/>
              <a:t> as "Tipo de sangre", FECHA_NACIMIENTO, FECHA_ENLISTE </a:t>
            </a:r>
          </a:p>
          <a:p>
            <a:r>
              <a:rPr lang="es-EC" sz="1400" dirty="0" err="1"/>
              <a:t>from</a:t>
            </a:r>
            <a:r>
              <a:rPr lang="es-EC" sz="1400" dirty="0"/>
              <a:t> SOLDADOS </a:t>
            </a:r>
            <a:r>
              <a:rPr lang="es-EC" sz="1400" dirty="0" err="1"/>
              <a:t>inner</a:t>
            </a:r>
            <a:r>
              <a:rPr lang="es-EC" sz="1400" dirty="0"/>
              <a:t> </a:t>
            </a:r>
            <a:r>
              <a:rPr lang="es-EC" sz="1400" dirty="0" err="1"/>
              <a:t>join</a:t>
            </a:r>
            <a:r>
              <a:rPr lang="es-EC" sz="1400" dirty="0"/>
              <a:t> </a:t>
            </a:r>
            <a:r>
              <a:rPr lang="es-EC" sz="1400" dirty="0" err="1"/>
              <a:t>estadofisico</a:t>
            </a:r>
            <a:r>
              <a:rPr lang="es-EC" sz="1400" dirty="0"/>
              <a:t> </a:t>
            </a:r>
            <a:r>
              <a:rPr lang="es-EC" sz="1400" dirty="0" err="1"/>
              <a:t>on</a:t>
            </a:r>
            <a:r>
              <a:rPr lang="es-EC" sz="1400" dirty="0"/>
              <a:t> </a:t>
            </a:r>
            <a:r>
              <a:rPr lang="es-EC" sz="1400" dirty="0" err="1"/>
              <a:t>soldados.ID_SOL</a:t>
            </a:r>
            <a:r>
              <a:rPr lang="es-EC" sz="1400" dirty="0"/>
              <a:t>=</a:t>
            </a:r>
            <a:r>
              <a:rPr lang="es-EC" sz="1400" dirty="0" err="1"/>
              <a:t>estadofisico.ID_SOL</a:t>
            </a:r>
            <a:endParaRPr lang="es-EC" sz="1400" dirty="0"/>
          </a:p>
          <a:p>
            <a:r>
              <a:rPr lang="es-EC" sz="1400" dirty="0" err="1"/>
              <a:t>inner</a:t>
            </a:r>
            <a:r>
              <a:rPr lang="es-EC" sz="1400" dirty="0"/>
              <a:t> </a:t>
            </a:r>
            <a:r>
              <a:rPr lang="es-EC" sz="1400" dirty="0" err="1"/>
              <a:t>join</a:t>
            </a:r>
            <a:r>
              <a:rPr lang="es-EC" sz="1400" dirty="0"/>
              <a:t> </a:t>
            </a:r>
            <a:r>
              <a:rPr lang="es-EC" sz="1400" dirty="0" err="1"/>
              <a:t>tipo_sol</a:t>
            </a:r>
            <a:r>
              <a:rPr lang="es-EC" sz="1400" dirty="0"/>
              <a:t> </a:t>
            </a:r>
            <a:r>
              <a:rPr lang="es-EC" sz="1400" dirty="0" err="1"/>
              <a:t>on</a:t>
            </a:r>
            <a:r>
              <a:rPr lang="es-EC" sz="1400" dirty="0"/>
              <a:t> </a:t>
            </a:r>
            <a:r>
              <a:rPr lang="es-EC" sz="1400" dirty="0" err="1"/>
              <a:t>soldados.tipo_sol_id</a:t>
            </a:r>
            <a:r>
              <a:rPr lang="es-EC" sz="1400" dirty="0"/>
              <a:t>=</a:t>
            </a:r>
            <a:r>
              <a:rPr lang="es-EC" sz="1400" dirty="0" err="1"/>
              <a:t>tipo_sol.tipo_sol_id</a:t>
            </a:r>
            <a:endParaRPr lang="es-EC" sz="1400" dirty="0"/>
          </a:p>
        </p:txBody>
      </p:sp>
      <p:pic>
        <p:nvPicPr>
          <p:cNvPr id="11" name="Imagen 10">
            <a:extLst>
              <a:ext uri="{FF2B5EF4-FFF2-40B4-BE49-F238E27FC236}">
                <a16:creationId xmlns:a16="http://schemas.microsoft.com/office/drawing/2014/main" id="{0795BE0E-5C1E-DCDE-9F0F-EE0D9F3D4861}"/>
              </a:ext>
            </a:extLst>
          </p:cNvPr>
          <p:cNvPicPr>
            <a:picLocks noChangeAspect="1"/>
          </p:cNvPicPr>
          <p:nvPr/>
        </p:nvPicPr>
        <p:blipFill>
          <a:blip r:embed="rId2"/>
          <a:stretch>
            <a:fillRect/>
          </a:stretch>
        </p:blipFill>
        <p:spPr>
          <a:xfrm>
            <a:off x="109487" y="4295874"/>
            <a:ext cx="12005571" cy="1746833"/>
          </a:xfrm>
          <a:prstGeom prst="rect">
            <a:avLst/>
          </a:prstGeom>
          <a:ln>
            <a:solidFill>
              <a:schemeClr val="tx1">
                <a:lumMod val="95000"/>
                <a:lumOff val="5000"/>
              </a:schemeClr>
            </a:solidFill>
          </a:ln>
        </p:spPr>
      </p:pic>
    </p:spTree>
    <p:extLst>
      <p:ext uri="{BB962C8B-B14F-4D97-AF65-F5344CB8AC3E}">
        <p14:creationId xmlns:p14="http://schemas.microsoft.com/office/powerpoint/2010/main" val="1678006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067ADA5E-84A7-48A1-B7AA-5D2BF5E4E8F5}"/>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ES" dirty="0">
              <a:solidFill>
                <a:schemeClr val="bg1"/>
              </a:solidFill>
            </a:endParaRPr>
          </a:p>
        </p:txBody>
      </p:sp>
      <p:sp>
        <p:nvSpPr>
          <p:cNvPr id="4" name="CuadroTexto 3">
            <a:extLst>
              <a:ext uri="{FF2B5EF4-FFF2-40B4-BE49-F238E27FC236}">
                <a16:creationId xmlns:a16="http://schemas.microsoft.com/office/drawing/2014/main" id="{1FAE871F-704F-44E9-90B5-CCDA1F39E2BD}"/>
              </a:ext>
            </a:extLst>
          </p:cNvPr>
          <p:cNvSpPr txBox="1"/>
          <p:nvPr/>
        </p:nvSpPr>
        <p:spPr>
          <a:xfrm>
            <a:off x="676396" y="1595819"/>
            <a:ext cx="10839203" cy="1200329"/>
          </a:xfrm>
          <a:prstGeom prst="rect">
            <a:avLst/>
          </a:prstGeom>
          <a:noFill/>
        </p:spPr>
        <p:txBody>
          <a:bodyPr wrap="square" rtlCol="0">
            <a:spAutoFit/>
          </a:bodyPr>
          <a:lstStyle/>
          <a:p>
            <a:pPr algn="just"/>
            <a:r>
              <a:rPr lang="es-ES" dirty="0"/>
              <a:t>Se muestra la información detallada del inventario, donde identificaremos, la misión asignada así mismo como su batallón; La consulta permitirá mostrar el registro del inventario completo, dándonos la cantidad de armas usadas, las raciones de comida asignadas y la cantidad de armas que recibieron daños durante la misión. </a:t>
            </a:r>
          </a:p>
          <a:p>
            <a:pPr algn="just"/>
            <a:r>
              <a:rPr lang="es-ES" dirty="0"/>
              <a:t>Esta consulta se realizo con la unión de 3 tablas para presentar la información al completo.</a:t>
            </a:r>
          </a:p>
        </p:txBody>
      </p:sp>
      <p:sp>
        <p:nvSpPr>
          <p:cNvPr id="5" name="Título 1">
            <a:extLst>
              <a:ext uri="{FF2B5EF4-FFF2-40B4-BE49-F238E27FC236}">
                <a16:creationId xmlns:a16="http://schemas.microsoft.com/office/drawing/2014/main" id="{32D1A3D0-6036-BE62-E1CD-B60688C981C5}"/>
              </a:ext>
            </a:extLst>
          </p:cNvPr>
          <p:cNvSpPr txBox="1">
            <a:spLocks/>
          </p:cNvSpPr>
          <p:nvPr/>
        </p:nvSpPr>
        <p:spPr>
          <a:xfrm>
            <a:off x="490536" y="724941"/>
            <a:ext cx="11210925" cy="74483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2</a:t>
            </a:r>
            <a:endParaRPr lang="es-ES" dirty="0">
              <a:solidFill>
                <a:schemeClr val="bg1"/>
              </a:solidFill>
            </a:endParaRPr>
          </a:p>
        </p:txBody>
      </p:sp>
      <p:pic>
        <p:nvPicPr>
          <p:cNvPr id="9" name="Imagen 8">
            <a:extLst>
              <a:ext uri="{FF2B5EF4-FFF2-40B4-BE49-F238E27FC236}">
                <a16:creationId xmlns:a16="http://schemas.microsoft.com/office/drawing/2014/main" id="{1013C50F-F3D1-80E5-6ECA-3B9A270440B1}"/>
              </a:ext>
            </a:extLst>
          </p:cNvPr>
          <p:cNvPicPr>
            <a:picLocks noChangeAspect="1"/>
          </p:cNvPicPr>
          <p:nvPr/>
        </p:nvPicPr>
        <p:blipFill>
          <a:blip r:embed="rId2"/>
          <a:stretch>
            <a:fillRect/>
          </a:stretch>
        </p:blipFill>
        <p:spPr>
          <a:xfrm>
            <a:off x="676396" y="5234467"/>
            <a:ext cx="10964805" cy="590632"/>
          </a:xfrm>
          <a:prstGeom prst="rect">
            <a:avLst/>
          </a:prstGeom>
          <a:ln>
            <a:solidFill>
              <a:schemeClr val="tx1"/>
            </a:solidFill>
          </a:ln>
        </p:spPr>
      </p:pic>
      <p:sp>
        <p:nvSpPr>
          <p:cNvPr id="11" name="CuadroTexto 10">
            <a:extLst>
              <a:ext uri="{FF2B5EF4-FFF2-40B4-BE49-F238E27FC236}">
                <a16:creationId xmlns:a16="http://schemas.microsoft.com/office/drawing/2014/main" id="{C16B4F88-76DE-E8E9-1D01-DD089BBFCC21}"/>
              </a:ext>
            </a:extLst>
          </p:cNvPr>
          <p:cNvSpPr txBox="1"/>
          <p:nvPr/>
        </p:nvSpPr>
        <p:spPr>
          <a:xfrm>
            <a:off x="676395" y="3082170"/>
            <a:ext cx="10964805" cy="1815882"/>
          </a:xfrm>
          <a:prstGeom prst="rect">
            <a:avLst/>
          </a:prstGeom>
          <a:noFill/>
        </p:spPr>
        <p:txBody>
          <a:bodyPr wrap="square">
            <a:spAutoFit/>
          </a:bodyPr>
          <a:lstStyle/>
          <a:p>
            <a:r>
              <a:rPr lang="es-EC" sz="1400" dirty="0"/>
              <a:t>--CONSULTA 2 (REGISTRO DE INVENTARIO CON MISION Y BATALLON ASIGNADO)</a:t>
            </a:r>
          </a:p>
          <a:p>
            <a:endParaRPr lang="es-EC" sz="1400" dirty="0"/>
          </a:p>
          <a:p>
            <a:r>
              <a:rPr lang="es-EC" sz="1400" dirty="0"/>
              <a:t>SELECT MISION.MISION_ID, </a:t>
            </a:r>
            <a:r>
              <a:rPr lang="es-EC" sz="1400" dirty="0" err="1"/>
              <a:t>batallon.BATA_ID</a:t>
            </a:r>
            <a:r>
              <a:rPr lang="es-EC" sz="1400" dirty="0"/>
              <a:t> as "</a:t>
            </a:r>
            <a:r>
              <a:rPr lang="es-EC" sz="1400" dirty="0" err="1"/>
              <a:t>Batallon_ID</a:t>
            </a:r>
            <a:r>
              <a:rPr lang="es-EC" sz="1400" dirty="0"/>
              <a:t>", </a:t>
            </a:r>
            <a:r>
              <a:rPr lang="es-EC" sz="1400" dirty="0" err="1"/>
              <a:t>batallon.bata_descripcion</a:t>
            </a:r>
            <a:r>
              <a:rPr lang="es-EC" sz="1400" dirty="0"/>
              <a:t> as "</a:t>
            </a:r>
            <a:r>
              <a:rPr lang="es-EC" sz="1400" dirty="0" err="1"/>
              <a:t>Batallon_Asignado</a:t>
            </a:r>
            <a:r>
              <a:rPr lang="es-EC" sz="1400" dirty="0"/>
              <a:t>", </a:t>
            </a:r>
          </a:p>
          <a:p>
            <a:r>
              <a:rPr lang="es-EC" sz="1400" dirty="0"/>
              <a:t>MIS_INICIO as "Inicio de la </a:t>
            </a:r>
            <a:r>
              <a:rPr lang="es-EC" sz="1400" dirty="0" err="1"/>
              <a:t>Mision</a:t>
            </a:r>
            <a:r>
              <a:rPr lang="es-EC" sz="1400" dirty="0"/>
              <a:t>", MIS_FINAL as "Final de la </a:t>
            </a:r>
            <a:r>
              <a:rPr lang="es-EC" sz="1400" dirty="0" err="1"/>
              <a:t>Mision</a:t>
            </a:r>
            <a:r>
              <a:rPr lang="es-EC" sz="1400" dirty="0"/>
              <a:t>" , MIS_DESCRIPCION AS "Descripción", </a:t>
            </a:r>
          </a:p>
          <a:p>
            <a:r>
              <a:rPr lang="es-EC" sz="1400" dirty="0" err="1"/>
              <a:t>inventario.inv_id</a:t>
            </a:r>
            <a:r>
              <a:rPr lang="es-EC" sz="1400" dirty="0"/>
              <a:t> as "</a:t>
            </a:r>
            <a:r>
              <a:rPr lang="es-EC" sz="1400" dirty="0" err="1"/>
              <a:t>Inventario_ID</a:t>
            </a:r>
            <a:r>
              <a:rPr lang="es-EC" sz="1400" dirty="0"/>
              <a:t>", </a:t>
            </a:r>
            <a:r>
              <a:rPr lang="es-EC" sz="1400" dirty="0" err="1"/>
              <a:t>INVENTARIO.inv_armas</a:t>
            </a:r>
            <a:r>
              <a:rPr lang="es-EC" sz="1400" dirty="0"/>
              <a:t> AS "Armas Otorgadas",</a:t>
            </a:r>
          </a:p>
          <a:p>
            <a:r>
              <a:rPr lang="es-EC" sz="1400" dirty="0" err="1"/>
              <a:t>Inventario.INV_DANOS</a:t>
            </a:r>
            <a:r>
              <a:rPr lang="es-EC" sz="1400" dirty="0"/>
              <a:t> as "Armas Dañadas",</a:t>
            </a:r>
            <a:r>
              <a:rPr lang="es-EC" sz="1400" dirty="0" err="1"/>
              <a:t>INVENTARIO.inv_raciones</a:t>
            </a:r>
            <a:r>
              <a:rPr lang="es-EC" sz="1400" dirty="0"/>
              <a:t> as "Raciones comida" </a:t>
            </a:r>
          </a:p>
          <a:p>
            <a:r>
              <a:rPr lang="es-EC" sz="1400" dirty="0" err="1"/>
              <a:t>from</a:t>
            </a:r>
            <a:r>
              <a:rPr lang="es-EC" sz="1400" dirty="0"/>
              <a:t> MISION </a:t>
            </a:r>
            <a:r>
              <a:rPr lang="es-EC" sz="1400" dirty="0" err="1"/>
              <a:t>inner</a:t>
            </a:r>
            <a:r>
              <a:rPr lang="es-EC" sz="1400" dirty="0"/>
              <a:t> </a:t>
            </a:r>
            <a:r>
              <a:rPr lang="es-EC" sz="1400" dirty="0" err="1"/>
              <a:t>join</a:t>
            </a:r>
            <a:r>
              <a:rPr lang="es-EC" sz="1400" dirty="0"/>
              <a:t> inventario </a:t>
            </a:r>
            <a:r>
              <a:rPr lang="es-EC" sz="1400" dirty="0" err="1"/>
              <a:t>on</a:t>
            </a:r>
            <a:r>
              <a:rPr lang="es-EC" sz="1400" dirty="0"/>
              <a:t> </a:t>
            </a:r>
            <a:r>
              <a:rPr lang="es-EC" sz="1400" dirty="0" err="1"/>
              <a:t>Mision.MISION_ID</a:t>
            </a:r>
            <a:r>
              <a:rPr lang="es-EC" sz="1400" dirty="0"/>
              <a:t>=</a:t>
            </a:r>
            <a:r>
              <a:rPr lang="es-EC" sz="1400" dirty="0" err="1"/>
              <a:t>inventario.MISION_ID</a:t>
            </a:r>
            <a:endParaRPr lang="es-EC" sz="1400" dirty="0"/>
          </a:p>
          <a:p>
            <a:r>
              <a:rPr lang="es-EC" sz="1400" dirty="0" err="1"/>
              <a:t>inner</a:t>
            </a:r>
            <a:r>
              <a:rPr lang="es-EC" sz="1400" dirty="0"/>
              <a:t> </a:t>
            </a:r>
            <a:r>
              <a:rPr lang="es-EC" sz="1400" dirty="0" err="1"/>
              <a:t>join</a:t>
            </a:r>
            <a:r>
              <a:rPr lang="es-EC" sz="1400" dirty="0"/>
              <a:t> </a:t>
            </a:r>
            <a:r>
              <a:rPr lang="es-EC" sz="1400" dirty="0" err="1"/>
              <a:t>batallon</a:t>
            </a:r>
            <a:r>
              <a:rPr lang="es-EC" sz="1400" dirty="0"/>
              <a:t> </a:t>
            </a:r>
            <a:r>
              <a:rPr lang="es-EC" sz="1400" dirty="0" err="1"/>
              <a:t>on</a:t>
            </a:r>
            <a:r>
              <a:rPr lang="es-EC" sz="1400" dirty="0"/>
              <a:t> </a:t>
            </a:r>
            <a:r>
              <a:rPr lang="es-EC" sz="1400" dirty="0" err="1"/>
              <a:t>MISION.bata_id</a:t>
            </a:r>
            <a:r>
              <a:rPr lang="es-EC" sz="1400" dirty="0"/>
              <a:t>=</a:t>
            </a:r>
            <a:r>
              <a:rPr lang="es-EC" sz="1400" dirty="0" err="1"/>
              <a:t>batallon.bata_id</a:t>
            </a:r>
            <a:endParaRPr lang="es-EC" sz="1400" dirty="0"/>
          </a:p>
        </p:txBody>
      </p:sp>
    </p:spTree>
    <p:extLst>
      <p:ext uri="{BB962C8B-B14F-4D97-AF65-F5344CB8AC3E}">
        <p14:creationId xmlns:p14="http://schemas.microsoft.com/office/powerpoint/2010/main" val="2673109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1F58C62A-DB2A-4926-A03F-F97ACC1B28FE}"/>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ES" dirty="0">
              <a:solidFill>
                <a:schemeClr val="bg1"/>
              </a:solidFill>
            </a:endParaRPr>
          </a:p>
        </p:txBody>
      </p:sp>
      <p:sp>
        <p:nvSpPr>
          <p:cNvPr id="4" name="CuadroTexto 3">
            <a:extLst>
              <a:ext uri="{FF2B5EF4-FFF2-40B4-BE49-F238E27FC236}">
                <a16:creationId xmlns:a16="http://schemas.microsoft.com/office/drawing/2014/main" id="{7D396574-05A9-4E19-B2D1-F00B76D1FA83}"/>
              </a:ext>
            </a:extLst>
          </p:cNvPr>
          <p:cNvSpPr txBox="1"/>
          <p:nvPr/>
        </p:nvSpPr>
        <p:spPr>
          <a:xfrm>
            <a:off x="769593" y="1507173"/>
            <a:ext cx="11039311" cy="1200329"/>
          </a:xfrm>
          <a:prstGeom prst="rect">
            <a:avLst/>
          </a:prstGeom>
          <a:noFill/>
        </p:spPr>
        <p:txBody>
          <a:bodyPr wrap="square" rtlCol="0">
            <a:spAutoFit/>
          </a:bodyPr>
          <a:lstStyle/>
          <a:p>
            <a:pPr algn="just"/>
            <a:r>
              <a:rPr lang="es-ES" dirty="0"/>
              <a:t>Se muestra la información de los castigos realizados a los integrantes del cuartel, se muestran los datos de identificación del soldado así como el motivo del incidente, la fecha del incidente, el inicio del castigo y el final del mismo, además para temas de legalidad, se adjunta un campo para comentarios adicionales una vez se haya culminado el castigo.</a:t>
            </a:r>
          </a:p>
        </p:txBody>
      </p:sp>
      <p:sp>
        <p:nvSpPr>
          <p:cNvPr id="6" name="Título 1">
            <a:extLst>
              <a:ext uri="{FF2B5EF4-FFF2-40B4-BE49-F238E27FC236}">
                <a16:creationId xmlns:a16="http://schemas.microsoft.com/office/drawing/2014/main" id="{0F695D30-A106-4BD6-CEA9-3D191D790FC8}"/>
              </a:ext>
            </a:extLst>
          </p:cNvPr>
          <p:cNvSpPr txBox="1">
            <a:spLocks/>
          </p:cNvSpPr>
          <p:nvPr/>
        </p:nvSpPr>
        <p:spPr>
          <a:xfrm>
            <a:off x="490537" y="762337"/>
            <a:ext cx="11210925" cy="74483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3</a:t>
            </a:r>
            <a:endParaRPr lang="es-ES" dirty="0">
              <a:solidFill>
                <a:schemeClr val="bg1"/>
              </a:solidFill>
            </a:endParaRPr>
          </a:p>
        </p:txBody>
      </p:sp>
      <p:pic>
        <p:nvPicPr>
          <p:cNvPr id="9" name="Imagen 8">
            <a:extLst>
              <a:ext uri="{FF2B5EF4-FFF2-40B4-BE49-F238E27FC236}">
                <a16:creationId xmlns:a16="http://schemas.microsoft.com/office/drawing/2014/main" id="{537144EB-F836-F413-F5E9-2EBA085A33D0}"/>
              </a:ext>
            </a:extLst>
          </p:cNvPr>
          <p:cNvPicPr>
            <a:picLocks noChangeAspect="1"/>
          </p:cNvPicPr>
          <p:nvPr/>
        </p:nvPicPr>
        <p:blipFill>
          <a:blip r:embed="rId2"/>
          <a:stretch>
            <a:fillRect/>
          </a:stretch>
        </p:blipFill>
        <p:spPr>
          <a:xfrm>
            <a:off x="475464" y="5219241"/>
            <a:ext cx="11241069" cy="876422"/>
          </a:xfrm>
          <a:prstGeom prst="rect">
            <a:avLst/>
          </a:prstGeom>
          <a:ln>
            <a:solidFill>
              <a:schemeClr val="tx1"/>
            </a:solidFill>
          </a:ln>
        </p:spPr>
      </p:pic>
      <p:sp>
        <p:nvSpPr>
          <p:cNvPr id="11" name="CuadroTexto 10">
            <a:extLst>
              <a:ext uri="{FF2B5EF4-FFF2-40B4-BE49-F238E27FC236}">
                <a16:creationId xmlns:a16="http://schemas.microsoft.com/office/drawing/2014/main" id="{43D87064-D49B-6810-A7A9-8DAE40589DCA}"/>
              </a:ext>
            </a:extLst>
          </p:cNvPr>
          <p:cNvSpPr txBox="1"/>
          <p:nvPr/>
        </p:nvSpPr>
        <p:spPr>
          <a:xfrm>
            <a:off x="769593" y="2912599"/>
            <a:ext cx="8482613" cy="1815882"/>
          </a:xfrm>
          <a:prstGeom prst="rect">
            <a:avLst/>
          </a:prstGeom>
          <a:noFill/>
        </p:spPr>
        <p:txBody>
          <a:bodyPr wrap="square">
            <a:spAutoFit/>
          </a:bodyPr>
          <a:lstStyle/>
          <a:p>
            <a:r>
              <a:rPr lang="es-EC" sz="1400" dirty="0"/>
              <a:t>--CONSULTA 3 (HISTORIAL DE CASTIGO DE SOLDADOS)</a:t>
            </a:r>
          </a:p>
          <a:p>
            <a:endParaRPr lang="es-EC" sz="1400" dirty="0"/>
          </a:p>
          <a:p>
            <a:r>
              <a:rPr lang="es-EC" sz="1400" dirty="0"/>
              <a:t>SELECT  SOLDADOS.SOL_CODE as "SOL_CODE", CAS_ID, SOLDADOS.SOL_NAME as "Nombre", </a:t>
            </a:r>
            <a:r>
              <a:rPr lang="es-EC" sz="1400" dirty="0" err="1"/>
              <a:t>SOLDADOS.sol_apellido</a:t>
            </a:r>
            <a:r>
              <a:rPr lang="es-EC" sz="1400" dirty="0"/>
              <a:t> as "Apellido", </a:t>
            </a:r>
          </a:p>
          <a:p>
            <a:r>
              <a:rPr lang="es-EC" sz="1400" dirty="0"/>
              <a:t>CAS_MOTIVO as "Motivo", CAS_INCIDENT as "Incidente", </a:t>
            </a:r>
          </a:p>
          <a:p>
            <a:r>
              <a:rPr lang="es-EC" sz="1400" dirty="0" err="1"/>
              <a:t>cas_inicio</a:t>
            </a:r>
            <a:r>
              <a:rPr lang="es-EC" sz="1400" dirty="0"/>
              <a:t> as "Inicio", CAS_FINAL as "Final", </a:t>
            </a:r>
          </a:p>
          <a:p>
            <a:r>
              <a:rPr lang="es-EC" sz="1400" dirty="0"/>
              <a:t>CAS_COMENTARIOS as "Comentarios"</a:t>
            </a:r>
          </a:p>
          <a:p>
            <a:r>
              <a:rPr lang="es-EC" sz="1400" dirty="0"/>
              <a:t>FROM CASTIGOS </a:t>
            </a:r>
            <a:r>
              <a:rPr lang="es-EC" sz="1400" dirty="0" err="1"/>
              <a:t>inner</a:t>
            </a:r>
            <a:r>
              <a:rPr lang="es-EC" sz="1400" dirty="0"/>
              <a:t> </a:t>
            </a:r>
            <a:r>
              <a:rPr lang="es-EC" sz="1400" dirty="0" err="1"/>
              <a:t>join</a:t>
            </a:r>
            <a:r>
              <a:rPr lang="es-EC" sz="1400" dirty="0"/>
              <a:t> SOLDADOS </a:t>
            </a:r>
            <a:r>
              <a:rPr lang="es-EC" sz="1400" dirty="0" err="1"/>
              <a:t>on</a:t>
            </a:r>
            <a:r>
              <a:rPr lang="es-EC" sz="1400" dirty="0"/>
              <a:t> </a:t>
            </a:r>
            <a:r>
              <a:rPr lang="es-EC" sz="1400" dirty="0" err="1"/>
              <a:t>castigos.SOL_CODE</a:t>
            </a:r>
            <a:r>
              <a:rPr lang="es-EC" sz="1400" dirty="0"/>
              <a:t>=</a:t>
            </a:r>
            <a:r>
              <a:rPr lang="es-EC" sz="1400" dirty="0" err="1"/>
              <a:t>soldados.SOL_CODE</a:t>
            </a:r>
            <a:endParaRPr lang="es-EC" sz="1400" dirty="0"/>
          </a:p>
        </p:txBody>
      </p:sp>
    </p:spTree>
    <p:extLst>
      <p:ext uri="{BB962C8B-B14F-4D97-AF65-F5344CB8AC3E}">
        <p14:creationId xmlns:p14="http://schemas.microsoft.com/office/powerpoint/2010/main" val="2144648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ES" dirty="0">
              <a:solidFill>
                <a:schemeClr val="bg1"/>
              </a:solidFill>
            </a:endParaRPr>
          </a:p>
        </p:txBody>
      </p:sp>
      <p:sp>
        <p:nvSpPr>
          <p:cNvPr id="4" name="CuadroTexto 3">
            <a:extLst>
              <a:ext uri="{FF2B5EF4-FFF2-40B4-BE49-F238E27FC236}">
                <a16:creationId xmlns:a16="http://schemas.microsoft.com/office/drawing/2014/main" id="{3C7A7F31-8D15-48B2-995F-8F41C9EAD332}"/>
              </a:ext>
            </a:extLst>
          </p:cNvPr>
          <p:cNvSpPr txBox="1"/>
          <p:nvPr/>
        </p:nvSpPr>
        <p:spPr>
          <a:xfrm>
            <a:off x="563373" y="1481238"/>
            <a:ext cx="11065252" cy="1200329"/>
          </a:xfrm>
          <a:prstGeom prst="rect">
            <a:avLst/>
          </a:prstGeom>
          <a:noFill/>
        </p:spPr>
        <p:txBody>
          <a:bodyPr wrap="square" rtlCol="0">
            <a:spAutoFit/>
          </a:bodyPr>
          <a:lstStyle/>
          <a:p>
            <a:pPr algn="just"/>
            <a:r>
              <a:rPr lang="es-ES" dirty="0"/>
              <a:t>Se muestra el historial de los soldados que se hayan separado de la institución dando la información de identidad del soldado, así como su fecha de ingreso y salida, además se agregaron los campos de salud mental del soldado para poder contar con un seguimiento del estado mental antes y después de la salida del cuartel.</a:t>
            </a:r>
          </a:p>
          <a:p>
            <a:pPr algn="just"/>
            <a:r>
              <a:rPr lang="es-ES" dirty="0"/>
              <a:t>Para esta consulta se enlazaron 4 tablas a razón de poder entregar la información completa y detallada.</a:t>
            </a:r>
          </a:p>
        </p:txBody>
      </p:sp>
      <p:sp>
        <p:nvSpPr>
          <p:cNvPr id="6" name="Título 1">
            <a:extLst>
              <a:ext uri="{FF2B5EF4-FFF2-40B4-BE49-F238E27FC236}">
                <a16:creationId xmlns:a16="http://schemas.microsoft.com/office/drawing/2014/main" id="{7AB2097B-C431-FD60-A5C7-77E54FEDFFA7}"/>
              </a:ext>
            </a:extLst>
          </p:cNvPr>
          <p:cNvSpPr txBox="1">
            <a:spLocks/>
          </p:cNvSpPr>
          <p:nvPr/>
        </p:nvSpPr>
        <p:spPr>
          <a:xfrm>
            <a:off x="490537" y="760042"/>
            <a:ext cx="11210925" cy="74483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4</a:t>
            </a:r>
            <a:endParaRPr lang="es-ES" dirty="0">
              <a:solidFill>
                <a:schemeClr val="bg1"/>
              </a:solidFill>
            </a:endParaRPr>
          </a:p>
        </p:txBody>
      </p:sp>
      <p:pic>
        <p:nvPicPr>
          <p:cNvPr id="11" name="Imagen 10">
            <a:extLst>
              <a:ext uri="{FF2B5EF4-FFF2-40B4-BE49-F238E27FC236}">
                <a16:creationId xmlns:a16="http://schemas.microsoft.com/office/drawing/2014/main" id="{F9CD89C4-2B0D-80DE-CE90-32699052F570}"/>
              </a:ext>
            </a:extLst>
          </p:cNvPr>
          <p:cNvPicPr>
            <a:picLocks noChangeAspect="1"/>
          </p:cNvPicPr>
          <p:nvPr/>
        </p:nvPicPr>
        <p:blipFill>
          <a:blip r:embed="rId2"/>
          <a:stretch>
            <a:fillRect/>
          </a:stretch>
        </p:blipFill>
        <p:spPr>
          <a:xfrm>
            <a:off x="245268" y="5426797"/>
            <a:ext cx="11701462" cy="787736"/>
          </a:xfrm>
          <a:prstGeom prst="rect">
            <a:avLst/>
          </a:prstGeom>
          <a:ln>
            <a:solidFill>
              <a:schemeClr val="tx1"/>
            </a:solidFill>
          </a:ln>
        </p:spPr>
      </p:pic>
      <p:sp>
        <p:nvSpPr>
          <p:cNvPr id="13" name="CuadroTexto 12">
            <a:extLst>
              <a:ext uri="{FF2B5EF4-FFF2-40B4-BE49-F238E27FC236}">
                <a16:creationId xmlns:a16="http://schemas.microsoft.com/office/drawing/2014/main" id="{42E85A2D-C519-977E-49DA-19F67E70C843}"/>
              </a:ext>
            </a:extLst>
          </p:cNvPr>
          <p:cNvSpPr txBox="1"/>
          <p:nvPr/>
        </p:nvSpPr>
        <p:spPr>
          <a:xfrm>
            <a:off x="563373" y="2897666"/>
            <a:ext cx="9965185" cy="2031325"/>
          </a:xfrm>
          <a:prstGeom prst="rect">
            <a:avLst/>
          </a:prstGeom>
          <a:noFill/>
        </p:spPr>
        <p:txBody>
          <a:bodyPr wrap="square">
            <a:spAutoFit/>
          </a:bodyPr>
          <a:lstStyle/>
          <a:p>
            <a:r>
              <a:rPr lang="es-EC" sz="1400" dirty="0"/>
              <a:t>--CONSULTA 4 (HISTORIAL DE SOLDADOS SEPARADOS DE LA INSTITUCIÓN)</a:t>
            </a:r>
          </a:p>
          <a:p>
            <a:endParaRPr lang="es-EC" sz="1400" dirty="0"/>
          </a:p>
          <a:p>
            <a:r>
              <a:rPr lang="es-EC" sz="1400" dirty="0"/>
              <a:t>SELECT  SOLDADOS.SOL_CODE as "SOL_CODE", TIPO_SOL_ID AS "RANGO", SOLDADOS.SOL_NAME as "NOMBRE", </a:t>
            </a:r>
          </a:p>
          <a:p>
            <a:r>
              <a:rPr lang="es-EC" sz="1400" dirty="0" err="1"/>
              <a:t>SOLDADOS.sol_apellido</a:t>
            </a:r>
            <a:r>
              <a:rPr lang="es-EC" sz="1400" dirty="0"/>
              <a:t> as "APELLIDO",FECHA_ENLISTE AS "FECHA ENLISTE",</a:t>
            </a:r>
          </a:p>
          <a:p>
            <a:r>
              <a:rPr lang="es-EC" sz="1400" dirty="0"/>
              <a:t>SOL_RETIRO.FECHA_SALIDA AS "FECHA SALIDA", SOL_RETIRO.RETIRO_COMEN AS "MOTIVO", </a:t>
            </a:r>
          </a:p>
          <a:p>
            <a:r>
              <a:rPr lang="es-EC" sz="1400" dirty="0" err="1"/>
              <a:t>estado_men.pre_Estado</a:t>
            </a:r>
            <a:r>
              <a:rPr lang="es-EC" sz="1400" dirty="0"/>
              <a:t> as "</a:t>
            </a:r>
            <a:r>
              <a:rPr lang="es-EC" sz="1400" dirty="0" err="1"/>
              <a:t>Pre_Estado</a:t>
            </a:r>
            <a:r>
              <a:rPr lang="es-EC" sz="1400" dirty="0"/>
              <a:t>", </a:t>
            </a:r>
            <a:r>
              <a:rPr lang="es-EC" sz="1400" dirty="0" err="1"/>
              <a:t>estado_men.post_Estado</a:t>
            </a:r>
            <a:r>
              <a:rPr lang="es-EC" sz="1400" dirty="0"/>
              <a:t> as "</a:t>
            </a:r>
            <a:r>
              <a:rPr lang="es-EC" sz="1400" dirty="0" err="1"/>
              <a:t>Post_Estado</a:t>
            </a:r>
            <a:r>
              <a:rPr lang="es-EC" sz="1400" dirty="0"/>
              <a:t>" </a:t>
            </a:r>
          </a:p>
          <a:p>
            <a:r>
              <a:rPr lang="es-EC" sz="1400" dirty="0"/>
              <a:t>FROM SOLDADOS </a:t>
            </a:r>
            <a:r>
              <a:rPr lang="es-EC" sz="1400" dirty="0" err="1"/>
              <a:t>inner</a:t>
            </a:r>
            <a:r>
              <a:rPr lang="es-EC" sz="1400" dirty="0"/>
              <a:t> </a:t>
            </a:r>
            <a:r>
              <a:rPr lang="es-EC" sz="1400" dirty="0" err="1"/>
              <a:t>join</a:t>
            </a:r>
            <a:r>
              <a:rPr lang="es-EC" sz="1400" dirty="0"/>
              <a:t> SOL_RETIRO </a:t>
            </a:r>
            <a:r>
              <a:rPr lang="es-EC" sz="1400" dirty="0" err="1"/>
              <a:t>on</a:t>
            </a:r>
            <a:r>
              <a:rPr lang="es-EC" sz="1400" dirty="0"/>
              <a:t> SOLDADOS.SOL_CODE=SOL_RETIRO.SOL_CODE</a:t>
            </a:r>
          </a:p>
          <a:p>
            <a:r>
              <a:rPr lang="es-EC" sz="1400" dirty="0" err="1"/>
              <a:t>inner</a:t>
            </a:r>
            <a:r>
              <a:rPr lang="es-EC" sz="1400" dirty="0"/>
              <a:t> </a:t>
            </a:r>
            <a:r>
              <a:rPr lang="es-EC" sz="1400" dirty="0" err="1"/>
              <a:t>join</a:t>
            </a:r>
            <a:r>
              <a:rPr lang="es-EC" sz="1400" dirty="0"/>
              <a:t> </a:t>
            </a:r>
            <a:r>
              <a:rPr lang="es-EC" sz="1400" dirty="0" err="1"/>
              <a:t>estadofisico</a:t>
            </a:r>
            <a:r>
              <a:rPr lang="es-EC" sz="1400" dirty="0"/>
              <a:t> </a:t>
            </a:r>
            <a:r>
              <a:rPr lang="es-EC" sz="1400" dirty="0" err="1"/>
              <a:t>on</a:t>
            </a:r>
            <a:r>
              <a:rPr lang="es-EC" sz="1400" dirty="0"/>
              <a:t> </a:t>
            </a:r>
            <a:r>
              <a:rPr lang="es-EC" sz="1400" dirty="0" err="1"/>
              <a:t>soldados.id_sol</a:t>
            </a:r>
            <a:r>
              <a:rPr lang="es-EC" sz="1400" dirty="0"/>
              <a:t>=</a:t>
            </a:r>
            <a:r>
              <a:rPr lang="es-EC" sz="1400" dirty="0" err="1"/>
              <a:t>estadofisico.id_sol</a:t>
            </a:r>
            <a:endParaRPr lang="es-EC" sz="1400" dirty="0"/>
          </a:p>
          <a:p>
            <a:r>
              <a:rPr lang="es-EC" sz="1400" dirty="0" err="1"/>
              <a:t>inner</a:t>
            </a:r>
            <a:r>
              <a:rPr lang="es-EC" sz="1400" dirty="0"/>
              <a:t> </a:t>
            </a:r>
            <a:r>
              <a:rPr lang="es-EC" sz="1400" dirty="0" err="1"/>
              <a:t>join</a:t>
            </a:r>
            <a:r>
              <a:rPr lang="es-EC" sz="1400" dirty="0"/>
              <a:t> </a:t>
            </a:r>
            <a:r>
              <a:rPr lang="es-EC" sz="1400" dirty="0" err="1"/>
              <a:t>estado_men</a:t>
            </a:r>
            <a:r>
              <a:rPr lang="es-EC" sz="1400" dirty="0"/>
              <a:t> </a:t>
            </a:r>
            <a:r>
              <a:rPr lang="es-EC" sz="1400" dirty="0" err="1"/>
              <a:t>on</a:t>
            </a:r>
            <a:r>
              <a:rPr lang="es-EC" sz="1400" dirty="0"/>
              <a:t> </a:t>
            </a:r>
            <a:r>
              <a:rPr lang="es-EC" sz="1400" dirty="0" err="1"/>
              <a:t>estadofisico.mental_id</a:t>
            </a:r>
            <a:r>
              <a:rPr lang="es-EC" sz="1400" dirty="0"/>
              <a:t>=</a:t>
            </a:r>
            <a:r>
              <a:rPr lang="es-EC" sz="1400" dirty="0" err="1"/>
              <a:t>estado_men.mental_id</a:t>
            </a:r>
            <a:endParaRPr lang="es-EC" sz="1400" dirty="0"/>
          </a:p>
        </p:txBody>
      </p:sp>
    </p:spTree>
    <p:extLst>
      <p:ext uri="{BB962C8B-B14F-4D97-AF65-F5344CB8AC3E}">
        <p14:creationId xmlns:p14="http://schemas.microsoft.com/office/powerpoint/2010/main" val="1879984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6D269913-8B3C-4935-ABBB-ECA8E06D8E72}"/>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ES" dirty="0">
              <a:solidFill>
                <a:schemeClr val="bg1"/>
              </a:solidFill>
            </a:endParaRPr>
          </a:p>
        </p:txBody>
      </p:sp>
      <p:sp>
        <p:nvSpPr>
          <p:cNvPr id="4" name="Título 1">
            <a:extLst>
              <a:ext uri="{FF2B5EF4-FFF2-40B4-BE49-F238E27FC236}">
                <a16:creationId xmlns:a16="http://schemas.microsoft.com/office/drawing/2014/main" id="{93B66282-146A-53AB-01E8-9E76CB0A13EA}"/>
              </a:ext>
            </a:extLst>
          </p:cNvPr>
          <p:cNvSpPr txBox="1">
            <a:spLocks/>
          </p:cNvSpPr>
          <p:nvPr/>
        </p:nvSpPr>
        <p:spPr>
          <a:xfrm>
            <a:off x="490537" y="760042"/>
            <a:ext cx="11210925" cy="74483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TRIGGER</a:t>
            </a:r>
            <a:endParaRPr lang="es-ES" dirty="0">
              <a:solidFill>
                <a:schemeClr val="bg1"/>
              </a:solidFill>
            </a:endParaRPr>
          </a:p>
        </p:txBody>
      </p:sp>
      <p:sp>
        <p:nvSpPr>
          <p:cNvPr id="6" name="CuadroTexto 5">
            <a:extLst>
              <a:ext uri="{FF2B5EF4-FFF2-40B4-BE49-F238E27FC236}">
                <a16:creationId xmlns:a16="http://schemas.microsoft.com/office/drawing/2014/main" id="{50FA7F61-9E8A-ECFE-D865-468FBD8416F1}"/>
              </a:ext>
            </a:extLst>
          </p:cNvPr>
          <p:cNvSpPr txBox="1"/>
          <p:nvPr/>
        </p:nvSpPr>
        <p:spPr>
          <a:xfrm>
            <a:off x="394599" y="1504878"/>
            <a:ext cx="11065252" cy="646331"/>
          </a:xfrm>
          <a:prstGeom prst="rect">
            <a:avLst/>
          </a:prstGeom>
          <a:noFill/>
        </p:spPr>
        <p:txBody>
          <a:bodyPr wrap="square" rtlCol="0">
            <a:spAutoFit/>
          </a:bodyPr>
          <a:lstStyle/>
          <a:p>
            <a:pPr algn="just"/>
            <a:r>
              <a:rPr lang="es-ES" dirty="0"/>
              <a:t>TRIGGER que no permita ingresar más de 3 castigos a un soldado, esto a razón de que en el sistema del cuartel, cuando un soldado recibe su cuarto castigo se deberá aplicar una sanción mayor o una expulsión del cuartel.</a:t>
            </a:r>
          </a:p>
        </p:txBody>
      </p:sp>
      <p:sp>
        <p:nvSpPr>
          <p:cNvPr id="8" name="CuadroTexto 7">
            <a:extLst>
              <a:ext uri="{FF2B5EF4-FFF2-40B4-BE49-F238E27FC236}">
                <a16:creationId xmlns:a16="http://schemas.microsoft.com/office/drawing/2014/main" id="{A6B5759B-0BD6-0889-1AAF-7BE264168060}"/>
              </a:ext>
            </a:extLst>
          </p:cNvPr>
          <p:cNvSpPr txBox="1"/>
          <p:nvPr/>
        </p:nvSpPr>
        <p:spPr>
          <a:xfrm>
            <a:off x="732149" y="2234054"/>
            <a:ext cx="6663150" cy="4154984"/>
          </a:xfrm>
          <a:prstGeom prst="rect">
            <a:avLst/>
          </a:prstGeom>
          <a:noFill/>
        </p:spPr>
        <p:txBody>
          <a:bodyPr wrap="square">
            <a:spAutoFit/>
          </a:bodyPr>
          <a:lstStyle/>
          <a:p>
            <a:pPr algn="just"/>
            <a:r>
              <a:rPr lang="es-EC" sz="1100" dirty="0"/>
              <a:t>--CREACIÓN DEL TRIGGER</a:t>
            </a:r>
          </a:p>
          <a:p>
            <a:pPr algn="just"/>
            <a:endParaRPr lang="es-EC" sz="1100" dirty="0"/>
          </a:p>
          <a:p>
            <a:pPr algn="just"/>
            <a:r>
              <a:rPr lang="es-EC" sz="1100" dirty="0" err="1"/>
              <a:t>create</a:t>
            </a:r>
            <a:r>
              <a:rPr lang="es-EC" sz="1100" dirty="0"/>
              <a:t> </a:t>
            </a:r>
            <a:r>
              <a:rPr lang="es-EC" sz="1100" dirty="0" err="1"/>
              <a:t>or</a:t>
            </a:r>
            <a:r>
              <a:rPr lang="es-EC" sz="1100" dirty="0"/>
              <a:t> </a:t>
            </a:r>
            <a:r>
              <a:rPr lang="es-EC" sz="1100" dirty="0" err="1"/>
              <a:t>replace</a:t>
            </a:r>
            <a:r>
              <a:rPr lang="es-EC" sz="1100" dirty="0"/>
              <a:t> </a:t>
            </a:r>
            <a:r>
              <a:rPr lang="es-EC" sz="1100" dirty="0" err="1"/>
              <a:t>function</a:t>
            </a:r>
            <a:r>
              <a:rPr lang="es-EC" sz="1100" dirty="0"/>
              <a:t> TR_T1 () RETURNS TRIGGER </a:t>
            </a:r>
          </a:p>
          <a:p>
            <a:pPr algn="just"/>
            <a:r>
              <a:rPr lang="es-EC" sz="1100" dirty="0"/>
              <a:t>as </a:t>
            </a:r>
          </a:p>
          <a:p>
            <a:pPr algn="just"/>
            <a:r>
              <a:rPr lang="es-EC" sz="1100" dirty="0"/>
              <a:t>$$</a:t>
            </a:r>
          </a:p>
          <a:p>
            <a:pPr algn="just"/>
            <a:r>
              <a:rPr lang="es-EC" sz="1100" dirty="0"/>
              <a:t>declare</a:t>
            </a:r>
          </a:p>
          <a:p>
            <a:pPr algn="just"/>
            <a:r>
              <a:rPr lang="es-EC" sz="1100" dirty="0"/>
              <a:t>		SOL </a:t>
            </a:r>
            <a:r>
              <a:rPr lang="es-EC" sz="1100" dirty="0" err="1"/>
              <a:t>int</a:t>
            </a:r>
            <a:r>
              <a:rPr lang="es-EC" sz="1100" dirty="0"/>
              <a:t> ;</a:t>
            </a:r>
          </a:p>
          <a:p>
            <a:pPr algn="just"/>
            <a:r>
              <a:rPr lang="es-EC" sz="1100" dirty="0"/>
              <a:t>		PRIMA </a:t>
            </a:r>
            <a:r>
              <a:rPr lang="es-EC" sz="1100" dirty="0" err="1"/>
              <a:t>int</a:t>
            </a:r>
            <a:r>
              <a:rPr lang="es-EC" sz="1100" dirty="0"/>
              <a:t>; </a:t>
            </a:r>
          </a:p>
          <a:p>
            <a:pPr algn="just"/>
            <a:r>
              <a:rPr lang="es-EC" sz="1100" dirty="0" err="1"/>
              <a:t>begin</a:t>
            </a:r>
            <a:endParaRPr lang="es-EC" sz="1100" dirty="0"/>
          </a:p>
          <a:p>
            <a:pPr algn="just"/>
            <a:r>
              <a:rPr lang="es-EC" sz="1100" dirty="0"/>
              <a:t>   </a:t>
            </a:r>
            <a:r>
              <a:rPr lang="es-EC" sz="1100" dirty="0" err="1"/>
              <a:t>select</a:t>
            </a:r>
            <a:r>
              <a:rPr lang="es-EC" sz="1100" dirty="0"/>
              <a:t> </a:t>
            </a:r>
            <a:r>
              <a:rPr lang="es-EC" sz="1100" dirty="0" err="1"/>
              <a:t>count</a:t>
            </a:r>
            <a:r>
              <a:rPr lang="es-EC" sz="1100" dirty="0"/>
              <a:t> (*) </a:t>
            </a:r>
            <a:r>
              <a:rPr lang="es-EC" sz="1100" dirty="0" err="1"/>
              <a:t>into</a:t>
            </a:r>
            <a:r>
              <a:rPr lang="es-EC" sz="1100" dirty="0"/>
              <a:t> SOL </a:t>
            </a:r>
            <a:r>
              <a:rPr lang="es-EC" sz="1100" dirty="0" err="1"/>
              <a:t>from</a:t>
            </a:r>
            <a:r>
              <a:rPr lang="es-EC" sz="1100" dirty="0"/>
              <a:t> CASTIGOS</a:t>
            </a:r>
          </a:p>
          <a:p>
            <a:pPr algn="just"/>
            <a:r>
              <a:rPr lang="es-EC" sz="1100" dirty="0"/>
              <a:t>   </a:t>
            </a:r>
            <a:r>
              <a:rPr lang="es-EC" sz="1100" dirty="0" err="1"/>
              <a:t>where</a:t>
            </a:r>
            <a:r>
              <a:rPr lang="es-EC" sz="1100" dirty="0"/>
              <a:t> SOL_CODE = SOL_CODE;</a:t>
            </a:r>
          </a:p>
          <a:p>
            <a:pPr algn="just"/>
            <a:r>
              <a:rPr lang="es-EC" sz="1100" dirty="0"/>
              <a:t>   </a:t>
            </a:r>
            <a:r>
              <a:rPr lang="es-EC" sz="1100" dirty="0" err="1"/>
              <a:t>select</a:t>
            </a:r>
            <a:r>
              <a:rPr lang="es-EC" sz="1100" dirty="0"/>
              <a:t> SOL_CODE </a:t>
            </a:r>
            <a:r>
              <a:rPr lang="es-EC" sz="1100" dirty="0" err="1"/>
              <a:t>into</a:t>
            </a:r>
            <a:r>
              <a:rPr lang="es-EC" sz="1100" dirty="0"/>
              <a:t> PRIMA </a:t>
            </a:r>
            <a:r>
              <a:rPr lang="es-EC" sz="1100" dirty="0" err="1"/>
              <a:t>from</a:t>
            </a:r>
            <a:r>
              <a:rPr lang="es-EC" sz="1100" dirty="0"/>
              <a:t>  CASTIGOS </a:t>
            </a:r>
            <a:r>
              <a:rPr lang="es-EC" sz="1100" dirty="0" err="1"/>
              <a:t>where</a:t>
            </a:r>
            <a:r>
              <a:rPr lang="es-EC" sz="1100" dirty="0"/>
              <a:t> SOL_CODE = </a:t>
            </a:r>
            <a:r>
              <a:rPr lang="es-EC" sz="1100" dirty="0" err="1"/>
              <a:t>new.SOL_CODE</a:t>
            </a:r>
            <a:r>
              <a:rPr lang="es-EC" sz="1100" dirty="0"/>
              <a:t> ;</a:t>
            </a:r>
          </a:p>
          <a:p>
            <a:pPr algn="just"/>
            <a:r>
              <a:rPr lang="es-EC" sz="1100" dirty="0"/>
              <a:t>   </a:t>
            </a:r>
            <a:r>
              <a:rPr lang="es-EC" sz="1100" dirty="0" err="1"/>
              <a:t>if</a:t>
            </a:r>
            <a:r>
              <a:rPr lang="es-EC" sz="1100" dirty="0"/>
              <a:t> (SOL&gt;2)</a:t>
            </a:r>
            <a:r>
              <a:rPr lang="es-EC" sz="1100" dirty="0" err="1"/>
              <a:t>then</a:t>
            </a:r>
            <a:r>
              <a:rPr lang="es-EC" sz="1100" dirty="0"/>
              <a:t> </a:t>
            </a:r>
          </a:p>
          <a:p>
            <a:pPr algn="just"/>
            <a:r>
              <a:rPr lang="es-EC" sz="1100" dirty="0"/>
              <a:t>   </a:t>
            </a:r>
            <a:r>
              <a:rPr lang="es-EC" sz="1100" dirty="0" err="1"/>
              <a:t>raise</a:t>
            </a:r>
            <a:r>
              <a:rPr lang="es-EC" sz="1100" dirty="0"/>
              <a:t> </a:t>
            </a:r>
            <a:r>
              <a:rPr lang="es-EC" sz="1100" dirty="0" err="1"/>
              <a:t>notice</a:t>
            </a:r>
            <a:r>
              <a:rPr lang="es-EC" sz="1100" dirty="0"/>
              <a:t> 'FUNCIONAMIENTO DEL TRIGGER EN PROCESO';</a:t>
            </a:r>
          </a:p>
          <a:p>
            <a:pPr algn="just"/>
            <a:r>
              <a:rPr lang="es-EC" sz="1100" dirty="0"/>
              <a:t>   </a:t>
            </a:r>
            <a:r>
              <a:rPr lang="es-EC" sz="1100" dirty="0" err="1"/>
              <a:t>raise</a:t>
            </a:r>
            <a:r>
              <a:rPr lang="es-EC" sz="1100" dirty="0"/>
              <a:t> </a:t>
            </a:r>
            <a:r>
              <a:rPr lang="es-EC" sz="1100" dirty="0" err="1"/>
              <a:t>exception</a:t>
            </a:r>
            <a:r>
              <a:rPr lang="es-EC" sz="1100" dirty="0"/>
              <a:t> 'ESTE USUARIO ALCANZÓ EL LIMITE DE CASTIGOS Y SE DEBERÁ APLICAR UNA SANCIÓN MAYOR';</a:t>
            </a:r>
          </a:p>
          <a:p>
            <a:pPr algn="just"/>
            <a:r>
              <a:rPr lang="es-EC" sz="1100" dirty="0"/>
              <a:t>   END IF; </a:t>
            </a:r>
          </a:p>
          <a:p>
            <a:pPr algn="just"/>
            <a:r>
              <a:rPr lang="es-EC" sz="1100" dirty="0"/>
              <a:t>   </a:t>
            </a:r>
            <a:r>
              <a:rPr lang="es-EC" sz="1100" dirty="0" err="1"/>
              <a:t>return</a:t>
            </a:r>
            <a:r>
              <a:rPr lang="es-EC" sz="1100" dirty="0"/>
              <a:t> new;</a:t>
            </a:r>
          </a:p>
          <a:p>
            <a:pPr algn="just"/>
            <a:r>
              <a:rPr lang="es-EC" sz="1100" dirty="0" err="1"/>
              <a:t>end</a:t>
            </a:r>
            <a:r>
              <a:rPr lang="es-EC" sz="1100" dirty="0"/>
              <a:t>;</a:t>
            </a:r>
          </a:p>
          <a:p>
            <a:pPr algn="just"/>
            <a:r>
              <a:rPr lang="es-EC" sz="1100" dirty="0"/>
              <a:t>$$</a:t>
            </a:r>
          </a:p>
          <a:p>
            <a:pPr algn="just"/>
            <a:r>
              <a:rPr lang="es-EC" sz="1100" dirty="0" err="1"/>
              <a:t>language</a:t>
            </a:r>
            <a:r>
              <a:rPr lang="es-EC" sz="1100" dirty="0"/>
              <a:t> </a:t>
            </a:r>
            <a:r>
              <a:rPr lang="es-EC" sz="1100" dirty="0" err="1"/>
              <a:t>plpgsql</a:t>
            </a:r>
            <a:r>
              <a:rPr lang="es-EC" sz="1100" dirty="0"/>
              <a:t>;</a:t>
            </a:r>
          </a:p>
          <a:p>
            <a:pPr algn="just"/>
            <a:endParaRPr lang="es-EC" sz="1100" dirty="0"/>
          </a:p>
          <a:p>
            <a:pPr algn="just"/>
            <a:r>
              <a:rPr lang="es-EC" sz="1100" dirty="0"/>
              <a:t>CREATE TRIGGER TR_T1  BEFORE  INSERT</a:t>
            </a:r>
          </a:p>
          <a:p>
            <a:pPr algn="just"/>
            <a:r>
              <a:rPr lang="es-EC" sz="1100" dirty="0"/>
              <a:t> ON Castigos FOR EACH ROW </a:t>
            </a:r>
          </a:p>
          <a:p>
            <a:pPr algn="just"/>
            <a:r>
              <a:rPr lang="es-EC" sz="1100" dirty="0"/>
              <a:t> EXECUTE PROCEDURE TR_T1 ();</a:t>
            </a:r>
          </a:p>
        </p:txBody>
      </p:sp>
      <p:pic>
        <p:nvPicPr>
          <p:cNvPr id="10" name="Imagen 9">
            <a:extLst>
              <a:ext uri="{FF2B5EF4-FFF2-40B4-BE49-F238E27FC236}">
                <a16:creationId xmlns:a16="http://schemas.microsoft.com/office/drawing/2014/main" id="{E294565C-B3E2-A2FA-9620-1052A699F769}"/>
              </a:ext>
            </a:extLst>
          </p:cNvPr>
          <p:cNvPicPr>
            <a:picLocks noChangeAspect="1"/>
          </p:cNvPicPr>
          <p:nvPr/>
        </p:nvPicPr>
        <p:blipFill>
          <a:blip r:embed="rId2"/>
          <a:stretch>
            <a:fillRect/>
          </a:stretch>
        </p:blipFill>
        <p:spPr>
          <a:xfrm>
            <a:off x="8076023" y="2336991"/>
            <a:ext cx="2194220" cy="3299302"/>
          </a:xfrm>
          <a:prstGeom prst="rect">
            <a:avLst/>
          </a:prstGeom>
          <a:ln>
            <a:solidFill>
              <a:srgbClr val="302533"/>
            </a:solidFill>
          </a:ln>
        </p:spPr>
      </p:pic>
      <p:sp>
        <p:nvSpPr>
          <p:cNvPr id="11" name="CuadroTexto 10">
            <a:extLst>
              <a:ext uri="{FF2B5EF4-FFF2-40B4-BE49-F238E27FC236}">
                <a16:creationId xmlns:a16="http://schemas.microsoft.com/office/drawing/2014/main" id="{5A271C68-5C7C-0E0B-8947-511E8C7AE676}"/>
              </a:ext>
            </a:extLst>
          </p:cNvPr>
          <p:cNvSpPr txBox="1"/>
          <p:nvPr/>
        </p:nvSpPr>
        <p:spPr>
          <a:xfrm>
            <a:off x="8076023" y="5599755"/>
            <a:ext cx="2194220" cy="461665"/>
          </a:xfrm>
          <a:prstGeom prst="rect">
            <a:avLst/>
          </a:prstGeom>
          <a:noFill/>
        </p:spPr>
        <p:txBody>
          <a:bodyPr wrap="square" rtlCol="0">
            <a:spAutoFit/>
          </a:bodyPr>
          <a:lstStyle/>
          <a:p>
            <a:pPr algn="just"/>
            <a:r>
              <a:rPr lang="es-ES" sz="1200" dirty="0"/>
              <a:t>TRIGGER VERIFICADO DENTRO DE LA TABLA CORRECTA</a:t>
            </a:r>
          </a:p>
        </p:txBody>
      </p:sp>
    </p:spTree>
    <p:extLst>
      <p:ext uri="{BB962C8B-B14F-4D97-AF65-F5344CB8AC3E}">
        <p14:creationId xmlns:p14="http://schemas.microsoft.com/office/powerpoint/2010/main" val="111143019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1907</TotalTime>
  <Words>2123</Words>
  <Application>Microsoft Office PowerPoint</Application>
  <PresentationFormat>Panorámica</PresentationFormat>
  <Paragraphs>159</Paragraphs>
  <Slides>16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16</vt:i4>
      </vt:variant>
    </vt:vector>
  </HeadingPairs>
  <TitlesOfParts>
    <vt:vector size="23" baseType="lpstr">
      <vt:lpstr>Aharoni</vt:lpstr>
      <vt:lpstr>Arial</vt:lpstr>
      <vt:lpstr>Book Antiqua</vt:lpstr>
      <vt:lpstr>Calibri</vt:lpstr>
      <vt:lpstr>Calibri Light</vt:lpstr>
      <vt:lpstr>Cooper Black</vt:lpstr>
      <vt:lpstr>Tema de Office</vt:lpstr>
      <vt:lpstr>Presentación de PowerPoint</vt:lpstr>
      <vt:lpstr>Índice</vt:lpstr>
      <vt:lpstr>Universo del discurso </vt:lpstr>
      <vt:lpstr>MODELO LOGICO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PC</dc:creator>
  <cp:lastModifiedBy>Roberto Cobeña</cp:lastModifiedBy>
  <cp:revision>250</cp:revision>
  <dcterms:created xsi:type="dcterms:W3CDTF">2012-07-30T22:48:03Z</dcterms:created>
  <dcterms:modified xsi:type="dcterms:W3CDTF">2022-11-15T02:13:03Z</dcterms:modified>
</cp:coreProperties>
</file>