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918" r:id="rId3"/>
    <p:sldId id="838" r:id="rId4"/>
    <p:sldId id="919" r:id="rId5"/>
    <p:sldId id="920" r:id="rId6"/>
    <p:sldId id="839" r:id="rId7"/>
    <p:sldId id="921" r:id="rId8"/>
    <p:sldId id="929" r:id="rId9"/>
    <p:sldId id="922" r:id="rId10"/>
    <p:sldId id="923" r:id="rId11"/>
    <p:sldId id="924" r:id="rId12"/>
    <p:sldId id="925" r:id="rId13"/>
    <p:sldId id="926" r:id="rId14"/>
    <p:sldId id="927" r:id="rId15"/>
    <p:sldId id="928" r:id="rId16"/>
    <p:sldId id="933" r:id="rId17"/>
    <p:sldId id="932" r:id="rId18"/>
    <p:sldId id="934" r:id="rId19"/>
    <p:sldId id="930" r:id="rId20"/>
    <p:sldId id="843" r:id="rId21"/>
    <p:sldId id="844" r:id="rId22"/>
    <p:sldId id="845" r:id="rId23"/>
    <p:sldId id="846" r:id="rId24"/>
    <p:sldId id="847" r:id="rId25"/>
    <p:sldId id="849" r:id="rId26"/>
    <p:sldId id="850" r:id="rId27"/>
    <p:sldId id="851" r:id="rId28"/>
    <p:sldId id="852" r:id="rId29"/>
    <p:sldId id="853" r:id="rId30"/>
    <p:sldId id="854" r:id="rId31"/>
    <p:sldId id="856" r:id="rId32"/>
    <p:sldId id="857" r:id="rId33"/>
    <p:sldId id="858" r:id="rId34"/>
    <p:sldId id="859" r:id="rId35"/>
    <p:sldId id="866" r:id="rId36"/>
    <p:sldId id="860" r:id="rId37"/>
    <p:sldId id="861" r:id="rId38"/>
    <p:sldId id="862" r:id="rId39"/>
    <p:sldId id="863" r:id="rId40"/>
    <p:sldId id="864" r:id="rId41"/>
    <p:sldId id="865" r:id="rId42"/>
    <p:sldId id="867" r:id="rId43"/>
    <p:sldId id="869" r:id="rId44"/>
    <p:sldId id="870" r:id="rId45"/>
    <p:sldId id="871" r:id="rId46"/>
    <p:sldId id="872" r:id="rId47"/>
    <p:sldId id="873" r:id="rId48"/>
    <p:sldId id="874" r:id="rId49"/>
    <p:sldId id="875" r:id="rId50"/>
    <p:sldId id="876" r:id="rId51"/>
    <p:sldId id="877" r:id="rId52"/>
    <p:sldId id="878" r:id="rId53"/>
    <p:sldId id="880" r:id="rId54"/>
    <p:sldId id="931" r:id="rId55"/>
    <p:sldId id="883" r:id="rId56"/>
    <p:sldId id="884" r:id="rId57"/>
    <p:sldId id="885" r:id="rId58"/>
    <p:sldId id="886" r:id="rId59"/>
    <p:sldId id="887" r:id="rId60"/>
    <p:sldId id="888" r:id="rId61"/>
    <p:sldId id="889" r:id="rId62"/>
    <p:sldId id="890" r:id="rId63"/>
    <p:sldId id="891" r:id="rId64"/>
    <p:sldId id="892" r:id="rId65"/>
    <p:sldId id="893" r:id="rId66"/>
    <p:sldId id="894" r:id="rId67"/>
    <p:sldId id="895" r:id="rId68"/>
    <p:sldId id="896" r:id="rId69"/>
    <p:sldId id="897" r:id="rId70"/>
    <p:sldId id="898" r:id="rId71"/>
    <p:sldId id="899" r:id="rId72"/>
    <p:sldId id="900" r:id="rId73"/>
    <p:sldId id="901" r:id="rId74"/>
    <p:sldId id="902" r:id="rId75"/>
    <p:sldId id="903" r:id="rId76"/>
    <p:sldId id="904" r:id="rId77"/>
    <p:sldId id="905" r:id="rId78"/>
    <p:sldId id="906" r:id="rId79"/>
    <p:sldId id="907" r:id="rId80"/>
    <p:sldId id="908" r:id="rId81"/>
    <p:sldId id="909" r:id="rId82"/>
    <p:sldId id="910" r:id="rId83"/>
    <p:sldId id="911" r:id="rId84"/>
    <p:sldId id="913" r:id="rId85"/>
    <p:sldId id="914" r:id="rId86"/>
    <p:sldId id="915" r:id="rId87"/>
    <p:sldId id="916" r:id="rId88"/>
    <p:sldId id="917" r:id="rId8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9/9/20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kanis.de/weblog/2017-01-05-measurements-of-system-call-performance-and-over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4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Abstractions 2: Files and I/O</a:t>
            </a:r>
            <a:br>
              <a:rPr lang="en-US" sz="3000" dirty="0" smtClean="0"/>
            </a:br>
            <a:r>
              <a:rPr lang="en-US" sz="3000" dirty="0" smtClean="0"/>
              <a:t>A quick </a:t>
            </a:r>
            <a:r>
              <a:rPr lang="en-US" sz="3000" smtClean="0"/>
              <a:t>programmer’s viewpoint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September 9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m</a:t>
            </a:r>
            <a:r>
              <a:rPr lang="en-US" b="0" dirty="0" smtClean="0">
                <a:latin typeface="Consolas" panose="020B0609020204030204" pitchFamily="49" charset="0"/>
              </a:rPr>
              <a:t>ain() {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 smtClean="0">
                <a:latin typeface="Consolas" panose="020B0609020204030204" pitchFamily="49" charset="0"/>
              </a:rPr>
              <a:t>  …</a:t>
            </a:r>
          </a:p>
          <a:p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  <a:endParaRPr lang="en-US" b="0" dirty="0" smtClean="0">
              <a:latin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078" y="1513568"/>
            <a:ext cx="1066800" cy="750633"/>
            <a:chOff x="6687078" y="1513568"/>
            <a:chExt cx="1066800" cy="750633"/>
          </a:xfrm>
        </p:grpSpPr>
        <p:sp>
          <p:nvSpPr>
            <p:cNvPr id="15" name="Right Arrow 14"/>
            <p:cNvSpPr/>
            <p:nvPr/>
          </p:nvSpPr>
          <p:spPr bwMode="auto">
            <a:xfrm>
              <a:off x="6687078" y="1803928"/>
              <a:ext cx="1066800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93373" y="151356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exec</a:t>
              </a:r>
              <a:endParaRPr lang="en-US" b="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29400" y="4568656"/>
            <a:ext cx="1066800" cy="765344"/>
            <a:chOff x="6553200" y="4568656"/>
            <a:chExt cx="1066800" cy="765344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6553200" y="4873727"/>
              <a:ext cx="1066800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328" y="456865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wait</a:t>
              </a:r>
              <a:endParaRPr lang="en-US" b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New Program (for instance in Shell)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88644" y="3437276"/>
            <a:ext cx="2216956" cy="1846660"/>
            <a:chOff x="4488644" y="3437276"/>
            <a:chExt cx="2216956" cy="1846660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0" y="3806608"/>
              <a:ext cx="2133600" cy="1477328"/>
              <a:chOff x="3505200" y="4648200"/>
              <a:chExt cx="2133600" cy="1477328"/>
            </a:xfrm>
            <a:solidFill>
              <a:schemeClr val="bg1"/>
            </a:solidFill>
          </p:grpSpPr>
          <p:sp>
            <p:nvSpPr>
              <p:cNvPr id="8" name="TextBox 7"/>
              <p:cNvSpPr txBox="1"/>
              <p:nvPr/>
            </p:nvSpPr>
            <p:spPr>
              <a:xfrm>
                <a:off x="3505200" y="4648200"/>
                <a:ext cx="2133600" cy="1477328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 err="1">
                    <a:latin typeface="Consolas" panose="020B0609020204030204" pitchFamily="49" charset="0"/>
                  </a:rPr>
                  <a:t>p</a:t>
                </a:r>
                <a:r>
                  <a:rPr lang="en-US" b="0" dirty="0" err="1" smtClean="0">
                    <a:latin typeface="Consolas" panose="020B0609020204030204" pitchFamily="49" charset="0"/>
                  </a:rPr>
                  <a:t>id</a:t>
                </a:r>
                <a:r>
                  <a:rPr lang="en-US" b="0" dirty="0" smtClean="0">
                    <a:latin typeface="Consolas" panose="020B0609020204030204" pitchFamily="49" charset="0"/>
                  </a:rPr>
                  <a:t>=fork();</a:t>
                </a:r>
              </a:p>
              <a:p>
                <a:r>
                  <a:rPr lang="en-US" b="0" dirty="0"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latin typeface="Consolas" panose="020B0609020204030204" pitchFamily="49" charset="0"/>
                  </a:rPr>
                  <a:t>f (</a:t>
                </a:r>
                <a:r>
                  <a:rPr lang="en-US" b="0" dirty="0" err="1" smtClean="0">
                    <a:latin typeface="Consolas" panose="020B0609020204030204" pitchFamily="49" charset="0"/>
                  </a:rPr>
                  <a:t>pid</a:t>
                </a:r>
                <a:r>
                  <a:rPr lang="en-US" b="0" dirty="0" smtClean="0">
                    <a:latin typeface="Consolas" panose="020B0609020204030204" pitchFamily="49" charset="0"/>
                  </a:rPr>
                  <a:t>==0)</a:t>
                </a:r>
              </a:p>
              <a:p>
                <a:r>
                  <a:rPr lang="en-US" b="0" dirty="0" smtClean="0">
                    <a:latin typeface="Consolas" panose="020B0609020204030204" pitchFamily="49" charset="0"/>
                  </a:rPr>
                  <a:t>  exec(…);</a:t>
                </a:r>
              </a:p>
              <a:p>
                <a:r>
                  <a:rPr lang="en-US" b="0" dirty="0" smtClean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b="0" dirty="0" smtClean="0">
                    <a:latin typeface="Consolas" panose="020B0609020204030204" pitchFamily="49" charset="0"/>
                  </a:rPr>
                  <a:t>  wait(&amp;stat)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3760444" y="5819725"/>
                <a:ext cx="1524083" cy="25146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Comic Sans MS" pitchFamily="66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4DC2E4-5B2C-9E4B-8576-E82C1EDA296C}"/>
                </a:ext>
              </a:extLst>
            </p:cNvPr>
            <p:cNvSpPr txBox="1"/>
            <p:nvPr/>
          </p:nvSpPr>
          <p:spPr>
            <a:xfrm>
              <a:off x="4488644" y="3437276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5">
                      <a:lumMod val="50000"/>
                    </a:schemeClr>
                  </a:solidFill>
                </a:rPr>
                <a:t>parent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45273" y="898688"/>
            <a:ext cx="2160327" cy="1874040"/>
            <a:chOff x="4545273" y="898688"/>
            <a:chExt cx="2160327" cy="18740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0780B-10FD-B247-929D-BAED76044F6C}"/>
                </a:ext>
              </a:extLst>
            </p:cNvPr>
            <p:cNvSpPr txBox="1"/>
            <p:nvPr/>
          </p:nvSpPr>
          <p:spPr>
            <a:xfrm>
              <a:off x="4545273" y="89868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6">
                      <a:lumMod val="75000"/>
                    </a:schemeClr>
                  </a:solidFill>
                </a:rPr>
                <a:t>child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295400"/>
              <a:ext cx="2133600" cy="14773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Consolas" panose="020B0609020204030204" pitchFamily="49" charset="0"/>
                </a:rPr>
                <a:t>p</a:t>
              </a:r>
              <a:r>
                <a:rPr lang="en-US" b="0" dirty="0" err="1" smtClean="0">
                  <a:latin typeface="Consolas" panose="020B0609020204030204" pitchFamily="49" charset="0"/>
                </a:rPr>
                <a:t>id</a:t>
              </a:r>
              <a:r>
                <a:rPr lang="en-US" b="0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b="0" dirty="0">
                  <a:latin typeface="Consolas" panose="020B0609020204030204" pitchFamily="49" charset="0"/>
                </a:rPr>
                <a:t>i</a:t>
              </a:r>
              <a:r>
                <a:rPr lang="en-US" b="0" dirty="0" smtClean="0">
                  <a:latin typeface="Consolas" panose="020B0609020204030204" pitchFamily="49" charset="0"/>
                </a:rPr>
                <a:t>f (</a:t>
              </a:r>
              <a:r>
                <a:rPr lang="en-US" b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0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b="0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b="0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b="0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2678" y="2069068"/>
            <a:ext cx="1442521" cy="695584"/>
            <a:chOff x="3362678" y="2069068"/>
            <a:chExt cx="1442521" cy="695584"/>
          </a:xfrm>
        </p:grpSpPr>
        <p:sp>
          <p:nvSpPr>
            <p:cNvPr id="13" name="Right Arrow 12"/>
            <p:cNvSpPr/>
            <p:nvPr/>
          </p:nvSpPr>
          <p:spPr bwMode="auto">
            <a:xfrm rot="19408573">
              <a:off x="3362678" y="2304379"/>
              <a:ext cx="1442521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9445" y="206906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f</a:t>
              </a:r>
              <a:r>
                <a:rPr lang="en-US" b="0" dirty="0" smtClean="0"/>
                <a:t>ork</a:t>
              </a:r>
              <a:endParaRPr lang="en-US" b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62760" y="4421736"/>
            <a:ext cx="1442521" cy="671996"/>
            <a:chOff x="3362760" y="4421736"/>
            <a:chExt cx="1442521" cy="671996"/>
          </a:xfrm>
        </p:grpSpPr>
        <p:sp>
          <p:nvSpPr>
            <p:cNvPr id="16" name="Right Arrow 15"/>
            <p:cNvSpPr/>
            <p:nvPr/>
          </p:nvSpPr>
          <p:spPr bwMode="auto">
            <a:xfrm rot="2191427" flipV="1">
              <a:off x="3362760" y="4421736"/>
              <a:ext cx="1442521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9445" y="47244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f</a:t>
              </a:r>
              <a:r>
                <a:rPr lang="en-US" b="0" dirty="0" smtClean="0"/>
                <a:t>ork</a:t>
              </a:r>
              <a:endParaRPr lang="en-US" b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panose="020B0609020204030204" pitchFamily="49" charset="0"/>
              </a:rPr>
              <a:t>p</a:t>
            </a:r>
            <a:r>
              <a:rPr lang="en-US" b="0" dirty="0" err="1" smtClean="0">
                <a:latin typeface="Consolas" panose="020B0609020204030204" pitchFamily="49" charset="0"/>
              </a:rPr>
              <a:t>id</a:t>
            </a:r>
            <a:r>
              <a:rPr lang="en-US" b="0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b="0" dirty="0">
                <a:latin typeface="Consolas" panose="020B0609020204030204" pitchFamily="49" charset="0"/>
              </a:rPr>
              <a:t>i</a:t>
            </a:r>
            <a:r>
              <a:rPr lang="en-US" b="0" dirty="0" smtClean="0">
                <a:latin typeface="Consolas" panose="020B0609020204030204" pitchFamily="49" charset="0"/>
              </a:rPr>
              <a:t>f (</a:t>
            </a:r>
            <a:r>
              <a:rPr lang="en-US" b="0" dirty="0" err="1" smtClean="0">
                <a:latin typeface="Consolas" panose="020B0609020204030204" pitchFamily="49" charset="0"/>
              </a:rPr>
              <a:t>pid</a:t>
            </a:r>
            <a:r>
              <a:rPr lang="en-US" b="0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b="0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b="0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b="0" dirty="0" smtClean="0">
                <a:latin typeface="Consolas" panose="020B0609020204030204" pitchFamily="49" charset="0"/>
              </a:rPr>
              <a:t>  wait(&amp;stat)</a:t>
            </a:r>
          </a:p>
        </p:txBody>
      </p:sp>
    </p:spTree>
    <p:extLst>
      <p:ext uri="{BB962C8B-B14F-4D97-AF65-F5344CB8AC3E}">
        <p14:creationId xmlns:p14="http://schemas.microsoft.com/office/powerpoint/2010/main" val="1397062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up: Process </a:t>
            </a:r>
            <a:r>
              <a:rPr lang="en-US" dirty="0"/>
              <a:t>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6630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6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up: Process </a:t>
            </a:r>
            <a:r>
              <a:rPr lang="en-US" dirty="0"/>
              <a:t>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19916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</a:rPr>
              <a:t>types.h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sa.sa_flags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sigemptyset</a:t>
            </a:r>
            <a:r>
              <a:rPr lang="en-US" sz="1800" dirty="0"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latin typeface="Consolas" panose="020B0609020204030204" pitchFamily="49" charset="0"/>
              </a:rPr>
              <a:t>sa.sa_mask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22745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SIGINT</a:t>
            </a:r>
            <a:r>
              <a:rPr lang="en-US" sz="2000" dirty="0"/>
              <a:t> – control-C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SIGTERM</a:t>
            </a:r>
            <a:r>
              <a:rPr lang="en-US" sz="2000" dirty="0"/>
              <a:t> – default for </a:t>
            </a:r>
            <a:r>
              <a:rPr lang="en-US" sz="2000" dirty="0">
                <a:latin typeface="Consolas" panose="020B0609020204030204" pitchFamily="49" charset="0"/>
              </a:rPr>
              <a:t>kill</a:t>
            </a:r>
            <a:r>
              <a:rPr lang="en-US" sz="2000" dirty="0"/>
              <a:t> shell command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SIGSTP</a:t>
            </a:r>
            <a:r>
              <a:rPr lang="en-US" sz="2000" dirty="0"/>
              <a:t> – control-Z (default action: stop process)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SIGKILL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SIGSTOP</a:t>
            </a:r>
            <a:r>
              <a:rPr lang="en-US" sz="2000" dirty="0"/>
              <a:t> – terminate/stop process</a:t>
            </a:r>
          </a:p>
          <a:p>
            <a:pPr lvl="1"/>
            <a:r>
              <a:rPr lang="en-US" sz="2000" dirty="0"/>
              <a:t>Can’t be changed with </a:t>
            </a:r>
            <a:r>
              <a:rPr lang="en-US" sz="2000" dirty="0" err="1">
                <a:latin typeface="Consolas" panose="020B0609020204030204" pitchFamily="49" charset="0"/>
              </a:rPr>
              <a:t>sigaction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3545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1925-2E85-4E50-B2EC-2BA455B6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UNIX </a:t>
            </a:r>
            <a:r>
              <a:rPr lang="en-US" dirty="0"/>
              <a:t>System Structure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0A142C-0CD8-42EE-AD23-37D029C8F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7420050" cy="4351338"/>
          </a:xfrm>
        </p:spPr>
      </p:pic>
    </p:spTree>
    <p:extLst>
      <p:ext uri="{BB962C8B-B14F-4D97-AF65-F5344CB8AC3E}">
        <p14:creationId xmlns:p14="http://schemas.microsoft.com/office/powerpoint/2010/main" val="78366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System </a:t>
            </a:r>
            <a:r>
              <a:rPr lang="en-US" dirty="0"/>
              <a:t>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4880437" y="324728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412805" y="134618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133688" y="203633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286088" y="134618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3976158" y="21402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4996767" y="17700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4634272" y="116152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4880437" y="28710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164873" y="324728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045255" y="3893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495338" y="433709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095708" y="48328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328144" y="4832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433674" y="48328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377758" y="572666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4891803" y="572475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6786867" y="5695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330676" y="57103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328144" y="5698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379721" y="50842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485984" y="119282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6995992" y="110284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495338" y="272463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1692622" y="479410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1893778" y="48328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1893778" y="428497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176409" y="367182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175201" y="31239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2919269" y="3651933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389530" y="28701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7783418" y="222099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3093482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</a:t>
            </a:r>
            <a:r>
              <a:rPr lang="en-US" dirty="0"/>
              <a:t>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2192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2192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2192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6820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6645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6645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6645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3378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9551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9551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9551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9878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685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Game 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277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Project 0 due today!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 be done on your own – like a homework!</a:t>
            </a:r>
          </a:p>
          <a:p>
            <a:r>
              <a:rPr lang="en-US" dirty="0" smtClean="0"/>
              <a:t>Slip </a:t>
            </a:r>
            <a:r>
              <a:rPr lang="en-US" dirty="0"/>
              <a:t>days: </a:t>
            </a:r>
            <a:r>
              <a:rPr lang="en-US" dirty="0" smtClean="0"/>
              <a:t>I’d bank these and not spend them right away!</a:t>
            </a:r>
          </a:p>
          <a:p>
            <a:pPr lvl="1"/>
            <a:r>
              <a:rPr lang="en-US" dirty="0" smtClean="0"/>
              <a:t>No credit when late and run out of slip days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Group assignment in process (preferences were due Monday night)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Plan on attending your permanent discussion section this Friday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Remember to turn on your camera in Zoom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 section attendance is mandatory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1: October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, 5-7PM (Three weeks from tomorrow!)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understand that this partially conflicts with CS170, but those of you in CS170 can start that exam after 7PM (according to CS170 staff)</a:t>
            </a:r>
          </a:p>
          <a:p>
            <a:pPr lvl="1"/>
            <a:r>
              <a:rPr lang="en-US" dirty="0" smtClean="0"/>
              <a:t>Video Proctored, No curve, Use of computer to answer questions</a:t>
            </a:r>
          </a:p>
          <a:p>
            <a:pPr lvl="1"/>
            <a:r>
              <a:rPr lang="en-US" dirty="0" smtClean="0"/>
              <a:t>More details as we get closer to exam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Start Planning on how your group will collaborate on projects!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Virtual Coffee Hours with your group (with camera)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Regular Brainstorming meetings?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Try to meet multiple times a week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29600" y="5199365"/>
            <a:ext cx="3428631" cy="1321597"/>
            <a:chOff x="8713366" y="3947261"/>
            <a:chExt cx="3428631" cy="1321597"/>
          </a:xfrm>
        </p:grpSpPr>
        <p:pic>
          <p:nvPicPr>
            <p:cNvPr id="5" name="Picture 4" descr="Web Camera PNG Transparent Images | PNG All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6" name="Picture 5" descr="Web Camera PNG Transparent Images | PNG All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7" name="Oval Callout 6"/>
          <p:cNvSpPr/>
          <p:nvPr/>
        </p:nvSpPr>
        <p:spPr bwMode="auto">
          <a:xfrm>
            <a:off x="9420095" y="5143529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9498434" y="5790565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2994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r>
              <a:rPr lang="en-US" dirty="0"/>
              <a:t>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</a:t>
            </a:r>
            <a:r>
              <a:rPr lang="en-US" b="1" dirty="0"/>
              <a:t> </a:t>
            </a:r>
            <a:r>
              <a:rPr lang="en-US" dirty="0"/>
              <a:t>discussion of process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High-Level </a:t>
            </a:r>
            <a:r>
              <a:rPr lang="en-US" dirty="0"/>
              <a:t>File I/O: Streams</a:t>
            </a:r>
          </a:p>
          <a:p>
            <a:r>
              <a:rPr lang="en-US" dirty="0"/>
              <a:t>Low-Level File I/O: File Descriptors</a:t>
            </a: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r>
              <a:rPr lang="en-US" dirty="0"/>
              <a:t>Process State for File Descriptors</a:t>
            </a:r>
          </a:p>
          <a:p>
            <a:r>
              <a:rPr lang="en-US" dirty="0"/>
              <a:t>Common Pitfalls with OS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i="1" dirty="0" err="1"/>
              <a:t>pthread</a:t>
            </a:r>
            <a:r>
              <a:rPr lang="en-US" dirty="0"/>
              <a:t>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library: </a:t>
            </a:r>
            <a:r>
              <a:rPr lang="en-US" dirty="0">
                <a:solidFill>
                  <a:srgbClr val="FF0000"/>
                </a:solidFill>
              </a:rPr>
              <a:t>POSIX</a:t>
            </a:r>
            <a:r>
              <a:rPr lang="en-US" dirty="0"/>
              <a:t> thread library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POSIX: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</a:t>
            </a:r>
            <a:r>
              <a:rPr lang="en-US" dirty="0" smtClean="0"/>
              <a:t>(for </a:t>
            </a:r>
            <a:r>
              <a:rPr lang="en-US" dirty="0" err="1" smtClean="0"/>
              <a:t>uni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</a:t>
            </a:r>
            <a:r>
              <a:rPr lang="en-US" dirty="0" smtClean="0"/>
              <a:t>portable</a:t>
            </a:r>
          </a:p>
          <a:p>
            <a:pPr lvl="2"/>
            <a:r>
              <a:rPr lang="en-US" dirty="0" smtClean="0"/>
              <a:t>Partially available on non-Unix OSes, like Windows</a:t>
            </a:r>
            <a:endParaRPr lang="en-US" dirty="0"/>
          </a:p>
          <a:p>
            <a:pPr lvl="1"/>
            <a:r>
              <a:rPr lang="en-US" dirty="0"/>
              <a:t>Requires standard system call </a:t>
            </a:r>
            <a:r>
              <a:rPr lang="en-US" dirty="0" smtClean="0"/>
              <a:t>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r>
              <a:rPr lang="en-US" dirty="0" smtClean="0"/>
              <a:t>Based </a:t>
            </a:r>
            <a:r>
              <a:rPr lang="en-US" dirty="0"/>
              <a:t>on the system calls </a:t>
            </a:r>
            <a:r>
              <a:rPr lang="en-US" b="1" dirty="0">
                <a:latin typeface="Consolas" panose="020B0609020204030204" pitchFamily="49" charset="0"/>
              </a:rPr>
              <a:t>open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close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Additional: </a:t>
            </a:r>
            <a:r>
              <a:rPr lang="en-US" b="1" dirty="0" err="1" smtClean="0">
                <a:latin typeface="Consolas" panose="020B0609020204030204" pitchFamily="49" charset="0"/>
              </a:rPr>
              <a:t>ioctl</a:t>
            </a:r>
            <a:r>
              <a:rPr lang="en-US" b="1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for custom configuration that doesn’t quite fit</a:t>
            </a:r>
            <a:endParaRPr lang="en-US" dirty="0"/>
          </a:p>
          <a:p>
            <a:r>
              <a:rPr lang="en-US" dirty="0" smtClean="0"/>
              <a:t>Note that the “Everything is a File” idea was a radical idea when proposed</a:t>
            </a:r>
          </a:p>
          <a:p>
            <a:pPr lvl="1"/>
            <a:r>
              <a:rPr lang="en-US" dirty="0" smtClean="0"/>
              <a:t>Dennis Ritchie and Ken Thompson </a:t>
            </a:r>
            <a:r>
              <a:rPr lang="en-US" dirty="0" smtClean="0"/>
              <a:t>described </a:t>
            </a:r>
            <a:r>
              <a:rPr lang="en-US" dirty="0" smtClean="0"/>
              <a:t>this idea in their seminal paper on UNIX called “The UNIX Time-Sharing System” from 1974</a:t>
            </a:r>
          </a:p>
          <a:p>
            <a:pPr lvl="1"/>
            <a:r>
              <a:rPr lang="en-US" dirty="0" smtClean="0"/>
              <a:t>I posted this on the resources page if you are curious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1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/>
              <a:t>/home/ff/cs162/</a:t>
            </a:r>
            <a:r>
              <a:rPr lang="en-US" dirty="0" err="1"/>
              <a:t>public_html</a:t>
            </a:r>
            <a:r>
              <a:rPr lang="en-US" dirty="0"/>
              <a:t>/fa14/index.html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77754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</a:t>
            </a:r>
            <a:r>
              <a:rPr lang="en-US" b="1" i="1" dirty="0" smtClean="0">
                <a:solidFill>
                  <a:srgbClr val="FF0000"/>
                </a:solidFill>
              </a:rPr>
              <a:t>directory </a:t>
            </a:r>
            <a:r>
              <a:rPr lang="en-US" b="1" dirty="0" smtClean="0">
                <a:solidFill>
                  <a:srgbClr val="FF0000"/>
                </a:solidFill>
              </a:rPr>
              <a:t>(CWD)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tabLst>
                <a:tab pos="2462213" algn="l"/>
              </a:tabLst>
            </a:pPr>
            <a:r>
              <a:rPr lang="en-US" dirty="0" smtClean="0"/>
              <a:t>Can be set with system call:  </a:t>
            </a:r>
            <a:br>
              <a:rPr lang="en-US" dirty="0" smtClean="0"/>
            </a:b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chdir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char *path); //change CWD</a:t>
            </a:r>
          </a:p>
          <a:p>
            <a:r>
              <a:rPr lang="en-US" dirty="0" smtClean="0"/>
              <a:t>Absolute paths ignore CWD</a:t>
            </a:r>
            <a:endParaRPr lang="en-US" dirty="0"/>
          </a:p>
          <a:p>
            <a:pPr lvl="1"/>
            <a:r>
              <a:rPr lang="en-US" dirty="0"/>
              <a:t>/home/</a:t>
            </a:r>
            <a:r>
              <a:rPr lang="en-US" dirty="0" err="1"/>
              <a:t>oski</a:t>
            </a:r>
            <a:r>
              <a:rPr lang="en-US" dirty="0"/>
              <a:t>/cs162</a:t>
            </a:r>
          </a:p>
          <a:p>
            <a:r>
              <a:rPr lang="en-US" dirty="0"/>
              <a:t>Relative </a:t>
            </a:r>
            <a:r>
              <a:rPr lang="en-US" dirty="0" smtClean="0"/>
              <a:t>paths are relative to CWD</a:t>
            </a:r>
            <a:endParaRPr lang="en-US" dirty="0"/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~cs162/index.html</a:t>
            </a:r>
          </a:p>
          <a:p>
            <a:pPr lvl="2"/>
            <a:r>
              <a:rPr lang="en-US" dirty="0"/>
              <a:t>Refers to index.html in the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72703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292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67906" y="1219200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480919" y="1703098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Arrow: Right 5">
            <a:extLst>
              <a:ext uri="{FF2B5EF4-FFF2-40B4-BE49-F238E27FC236}">
                <a16:creationId xmlns:a16="http://schemas.microsoft.com/office/drawing/2014/main" id="{DB606297-6081-4800-8311-2F45BAFDCE3D}"/>
              </a:ext>
            </a:extLst>
          </p:cNvPr>
          <p:cNvSpPr/>
          <p:nvPr/>
        </p:nvSpPr>
        <p:spPr>
          <a:xfrm flipH="1">
            <a:off x="7256691" y="1219200"/>
            <a:ext cx="1049109" cy="5196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155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1.04167E-6 0.16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High-Level File I/O: Streams</a:t>
            </a:r>
          </a:p>
          <a:p>
            <a:r>
              <a:rPr lang="en-US" dirty="0"/>
              <a:t>Low-Level File I/O: File Descriptors</a:t>
            </a: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r>
              <a:rPr lang="en-US" dirty="0"/>
              <a:t>Process State for File Descriptors</a:t>
            </a:r>
          </a:p>
          <a:p>
            <a:r>
              <a:rPr lang="en-US" dirty="0"/>
              <a:t>Common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384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 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</a:t>
            </a:r>
            <a:r>
              <a:rPr lang="en-US" dirty="0" smtClean="0"/>
              <a:t>unformatted sequences </a:t>
            </a:r>
            <a:r>
              <a:rPr lang="en-US" dirty="0"/>
              <a:t>of </a:t>
            </a:r>
            <a:r>
              <a:rPr lang="en-US" dirty="0" smtClean="0"/>
              <a:t>bytes (wither </a:t>
            </a:r>
            <a:r>
              <a:rPr lang="en-US" dirty="0"/>
              <a:t>text or </a:t>
            </a:r>
            <a:r>
              <a:rPr lang="en-US" dirty="0" smtClean="0"/>
              <a:t>binary data), </a:t>
            </a:r>
            <a:r>
              <a:rPr lang="en-US" dirty="0"/>
              <a:t>with a </a:t>
            </a:r>
            <a:r>
              <a:rPr lang="en-US" dirty="0" smtClean="0"/>
              <a:t>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stream represented by </a:t>
            </a:r>
            <a:r>
              <a:rPr lang="en-US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data structure</a:t>
            </a:r>
          </a:p>
          <a:p>
            <a:pPr lvl="1"/>
            <a:r>
              <a:rPr lang="en-US" dirty="0" smtClean="0"/>
              <a:t>Error reported by returning a NULL pointer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05454"/>
              </p:ext>
            </p:extLst>
          </p:nvPr>
        </p:nvGraphicFramePr>
        <p:xfrm>
          <a:off x="1320800" y="297644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5544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too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</a:t>
            </a:r>
            <a:r>
              <a:rPr lang="en-US" dirty="0" smtClean="0"/>
              <a:t>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210232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608382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48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86C-86A0-4C97-96EF-C405FEA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smtClean="0"/>
              <a:t>Synchronization between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8728-C09B-41E6-BCEA-69E138A3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77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Mutual Exclusion: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Critical Section: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Code </a:t>
            </a:r>
            <a:r>
              <a:rPr lang="en-US" dirty="0" smtClean="0"/>
              <a:t>that exactly </a:t>
            </a:r>
            <a:r>
              <a:rPr lang="en-US" dirty="0"/>
              <a:t>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r>
              <a:rPr lang="en-US" b="1" dirty="0">
                <a:solidFill>
                  <a:srgbClr val="FF0000"/>
                </a:solidFill>
              </a:rPr>
              <a:t>Lock: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 object only one thread can hold at a time</a:t>
            </a:r>
          </a:p>
          <a:p>
            <a:pPr lvl="1"/>
            <a:r>
              <a:rPr lang="en-US" b="1" dirty="0"/>
              <a:t>Provides</a:t>
            </a:r>
            <a:r>
              <a:rPr lang="en-US" dirty="0"/>
              <a:t> mutual exclusion</a:t>
            </a:r>
            <a:endParaRPr lang="en-US" b="1" dirty="0"/>
          </a:p>
          <a:p>
            <a:r>
              <a:rPr lang="en-US" dirty="0"/>
              <a:t>Offers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wait until lock is free; then grab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Unlock, wake up waiters</a:t>
            </a:r>
          </a:p>
          <a:p>
            <a:r>
              <a:rPr lang="en-US" dirty="0"/>
              <a:t>Need other tools for “cooperation” </a:t>
            </a:r>
          </a:p>
          <a:p>
            <a:pPr lvl="1"/>
            <a:r>
              <a:rPr lang="en-US" dirty="0"/>
              <a:t>e.g., semaphores</a:t>
            </a:r>
          </a:p>
        </p:txBody>
      </p:sp>
    </p:spTree>
    <p:extLst>
      <p:ext uri="{BB962C8B-B14F-4D97-AF65-F5344CB8AC3E}">
        <p14:creationId xmlns:p14="http://schemas.microsoft.com/office/powerpoint/2010/main" val="480986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26503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length,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39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/>
          <a:lstStyle/>
          <a:p>
            <a:r>
              <a:rPr lang="en-US" dirty="0"/>
              <a:t>Systems programmers </a:t>
            </a:r>
            <a:r>
              <a:rPr lang="en-US" dirty="0" smtClean="0"/>
              <a:t>should always be paranoid!</a:t>
            </a:r>
          </a:p>
          <a:p>
            <a:pPr lvl="1"/>
            <a:r>
              <a:rPr lang="en-US" dirty="0" smtClean="0"/>
              <a:t>Otherwise you get intermittently buggy code</a:t>
            </a:r>
            <a:endParaRPr lang="en-US" dirty="0"/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</a:t>
            </a:r>
            <a:r>
              <a:rPr lang="en-US" b="1" dirty="0" smtClean="0"/>
              <a:t>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I may be a bit loose with error checking for examples in class (to keep short)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as I say, not as I show in class!</a:t>
            </a:r>
          </a:p>
        </p:txBody>
      </p:sp>
    </p:spTree>
    <p:extLst>
      <p:ext uri="{BB962C8B-B14F-4D97-AF65-F5344CB8AC3E}">
        <p14:creationId xmlns:p14="http://schemas.microsoft.com/office/powerpoint/2010/main" val="177537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</a:t>
            </a:r>
            <a:r>
              <a:rPr lang="en-US" dirty="0" smtClean="0"/>
              <a:t>Positioning The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(FILE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rewind (FILE *stream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Overall preserves high-level abstraction of a uniform stream of objects</a:t>
            </a:r>
            <a:endParaRPr lang="en-US" dirty="0">
              <a:latin typeface="Gill Sans Light"/>
              <a:ea typeface="Consolas" charset="0"/>
              <a:cs typeface="Consola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2743200" y="47244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3524409" y="50920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2743200" y="41148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5181600" y="41177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857CB-18F6-455B-9E69-661A7FB985F0}"/>
              </a:ext>
            </a:extLst>
          </p:cNvPr>
          <p:cNvSpPr/>
          <p:nvPr/>
        </p:nvSpPr>
        <p:spPr>
          <a:xfrm>
            <a:off x="1665374" y="467105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493668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r>
              <a:rPr lang="en-US" dirty="0">
                <a:solidFill>
                  <a:srgbClr val="FF0000"/>
                </a:solidFill>
              </a:rPr>
              <a:t>Low-Level File I/O: File Descriptors</a:t>
            </a: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r>
              <a:rPr lang="en-US" dirty="0"/>
              <a:t>Process State for File Descriptors</a:t>
            </a:r>
          </a:p>
          <a:p>
            <a:r>
              <a:rPr lang="en-US" dirty="0"/>
              <a:t>Common Pitfalls with OS Abstractions [if time]</a:t>
            </a:r>
          </a:p>
        </p:txBody>
      </p:sp>
    </p:spTree>
    <p:extLst>
      <p:ext uri="{BB962C8B-B14F-4D97-AF65-F5344CB8AC3E}">
        <p14:creationId xmlns:p14="http://schemas.microsoft.com/office/powerpoint/2010/main" val="378722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Uniformity – everything is a file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r>
              <a:rPr lang="en-US" dirty="0"/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/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/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/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/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471145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</a:t>
            </a:r>
            <a:r>
              <a:rPr lang="en-US" dirty="0" smtClean="0"/>
              <a:t>I/O: The RAW system-call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Integer return from </a:t>
            </a:r>
            <a:r>
              <a:rPr lang="en-US" dirty="0" smtClean="0">
                <a:latin typeface="Consolas" panose="020B0609020204030204" pitchFamily="49" charset="0"/>
              </a:rPr>
              <a:t>open()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Error indicated by return &lt; 0: </a:t>
            </a:r>
            <a:r>
              <a:rPr lang="en-US" dirty="0" smtClean="0">
                <a:solidFill>
                  <a:srgbClr val="FF0000"/>
                </a:solidFill>
              </a:rPr>
              <a:t>the global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 smtClean="0">
                <a:solidFill>
                  <a:srgbClr val="FF0000"/>
                </a:solidFill>
              </a:rPr>
              <a:t> variable set with error (see man pages)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i="1" dirty="0"/>
              <a:t>file </a:t>
            </a:r>
            <a:r>
              <a:rPr lang="en-US" i="1" dirty="0" smtClean="0"/>
              <a:t>descriptors</a:t>
            </a:r>
            <a:r>
              <a:rPr lang="en-US" dirty="0" smtClean="0"/>
              <a:t>:</a:t>
            </a:r>
            <a:endParaRPr lang="en-US" i="1" dirty="0"/>
          </a:p>
          <a:p>
            <a:pPr lvl="1"/>
            <a:r>
              <a:rPr lang="en-US" dirty="0" smtClean="0"/>
              <a:t>Open system call created an </a:t>
            </a:r>
            <a:r>
              <a:rPr lang="en-US" i="1" dirty="0" smtClean="0"/>
              <a:t>open file description </a:t>
            </a:r>
            <a:r>
              <a:rPr lang="en-US" dirty="0" smtClean="0"/>
              <a:t>entry in system-wide table of open files</a:t>
            </a:r>
            <a:endParaRPr lang="en-US" i="1" dirty="0" smtClean="0"/>
          </a:p>
          <a:p>
            <a:pPr lvl="1"/>
            <a:r>
              <a:rPr lang="en-US" i="1" dirty="0" smtClean="0"/>
              <a:t>Open </a:t>
            </a:r>
            <a:r>
              <a:rPr lang="en-US" i="1" dirty="0"/>
              <a:t>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give user an integer instead of a pointer to the file description in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2421064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</a:t>
            </a:r>
            <a:r>
              <a:rPr lang="en-US" dirty="0" smtClean="0"/>
              <a:t>(pre-opened) Standard </a:t>
            </a:r>
            <a:r>
              <a:rPr lang="en-US" dirty="0"/>
              <a:t>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STDIN_FILENO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	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FILE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6908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"/>
              </a:rPr>
              <a:t>Read data from open file using file descriptor: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read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Reads </a:t>
            </a:r>
            <a:r>
              <a:rPr lang="en-US" dirty="0">
                <a:cs typeface="Courier"/>
              </a:rPr>
              <a:t>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</a:t>
            </a:r>
            <a:r>
              <a:rPr lang="en-US" dirty="0" smtClean="0">
                <a:cs typeface="Courier"/>
              </a:rPr>
              <a:t>error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Write data to open file using file descriptor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write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number of bytes written</a:t>
            </a:r>
          </a:p>
          <a:p>
            <a:pPr lvl="1"/>
            <a:endParaRPr lang="en-US" dirty="0" smtClean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</a:t>
            </a:r>
            <a:r>
              <a:rPr lang="en-US" dirty="0" smtClean="0">
                <a:cs typeface="Courier"/>
              </a:rPr>
              <a:t>file!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0675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154131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5740-8E7B-4D61-B6C1-B828845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Semaphores: A quick 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99C5-B992-4C74-810A-EBAF4BB8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66725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Dijkstra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 (&amp; Pintos)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atomic operation that waits for semaphore to become positive, then decrements it by 1 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stands for “</a:t>
            </a:r>
            <a:r>
              <a:rPr lang="en-US" altLang="ko-KR" sz="2000" i="1" dirty="0" err="1">
                <a:ea typeface="굴림" panose="020B0600000101010101" pitchFamily="34" charset="-127"/>
              </a:rPr>
              <a:t>proberen</a:t>
            </a:r>
            <a:r>
              <a:rPr lang="en-US" altLang="ko-KR" sz="2000" i="1" dirty="0">
                <a:ea typeface="굴림" panose="020B0600000101010101" pitchFamily="34" charset="-127"/>
              </a:rPr>
              <a:t>” </a:t>
            </a:r>
            <a:r>
              <a:rPr lang="en-US" altLang="ko-KR" sz="2000" dirty="0">
                <a:ea typeface="굴림" panose="020B0600000101010101" pitchFamily="34" charset="-127"/>
              </a:rPr>
              <a:t>(to test) and 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stands for “</a:t>
            </a:r>
            <a:r>
              <a:rPr lang="en-US" altLang="ko-KR" sz="2000" i="1" dirty="0" err="1">
                <a:ea typeface="굴림" panose="020B0600000101010101" pitchFamily="34" charset="-127"/>
              </a:rPr>
              <a:t>verhogen</a:t>
            </a:r>
            <a:r>
              <a:rPr lang="en-US" altLang="ko-KR" sz="2000" i="1" dirty="0">
                <a:ea typeface="굴림" panose="020B0600000101010101" pitchFamily="34" charset="-127"/>
              </a:rPr>
              <a:t>”</a:t>
            </a:r>
            <a:r>
              <a:rPr lang="en-US" altLang="ko-KR" sz="2000" dirty="0">
                <a:ea typeface="굴림" panose="020B0600000101010101" pitchFamily="34" charset="-127"/>
              </a:rPr>
              <a:t> (to increment) in Dutch</a:t>
            </a:r>
          </a:p>
        </p:txBody>
      </p:sp>
    </p:spTree>
    <p:extLst>
      <p:ext uri="{BB962C8B-B14F-4D97-AF65-F5344CB8AC3E}">
        <p14:creationId xmlns:p14="http://schemas.microsoft.com/office/powerpoint/2010/main" val="181500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992404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 smtClean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261319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2109589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r>
              <a:rPr lang="en-US" dirty="0"/>
              <a:t>Low-Level File I/O: File Descriptors</a:t>
            </a:r>
          </a:p>
          <a:p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Why</a:t>
            </a:r>
            <a:r>
              <a:rPr lang="en-US" dirty="0">
                <a:solidFill>
                  <a:srgbClr val="FF0000"/>
                </a:solidFill>
              </a:rPr>
              <a:t> of High-Level File I/O</a:t>
            </a:r>
          </a:p>
          <a:p>
            <a:r>
              <a:rPr lang="en-US" dirty="0"/>
              <a:t>Process State for File Descriptors</a:t>
            </a:r>
          </a:p>
          <a:p>
            <a:r>
              <a:rPr lang="en-US" dirty="0"/>
              <a:t>Some Pitfalls with OS Abstractions [if time]</a:t>
            </a:r>
          </a:p>
        </p:txBody>
      </p:sp>
    </p:spTree>
    <p:extLst>
      <p:ext uri="{BB962C8B-B14F-4D97-AF65-F5344CB8AC3E}">
        <p14:creationId xmlns:p14="http://schemas.microsoft.com/office/powerpoint/2010/main" val="236760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BBEF0-35D9-4544-8C8A-B6CE408A0AA2}"/>
              </a:ext>
            </a:extLst>
          </p:cNvPr>
          <p:cNvGrpSpPr/>
          <p:nvPr/>
        </p:nvGrpSpPr>
        <p:grpSpPr>
          <a:xfrm>
            <a:off x="228600" y="990600"/>
            <a:ext cx="5633484" cy="4568692"/>
            <a:chOff x="1447800" y="1805464"/>
            <a:chExt cx="5077699" cy="381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8AB41C-ABB6-448F-9C66-F758AA8757D0}"/>
                </a:ext>
              </a:extLst>
            </p:cNvPr>
            <p:cNvSpPr txBox="1"/>
            <p:nvPr/>
          </p:nvSpPr>
          <p:spPr>
            <a:xfrm>
              <a:off x="1447800" y="1805464"/>
              <a:ext cx="2579355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43254-3594-4DF8-9B09-6F37335A94FE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 Do some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BFD9E-890D-47F3-B011-820D3C1CF2B1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Do some more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AC76F-D505-433F-893E-C27E19146329}"/>
              </a:ext>
            </a:extLst>
          </p:cNvPr>
          <p:cNvSpPr/>
          <p:nvPr/>
        </p:nvSpPr>
        <p:spPr bwMode="auto">
          <a:xfrm>
            <a:off x="1391892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71BB-1CDA-418A-959C-A16A85615CCA}"/>
              </a:ext>
            </a:extLst>
          </p:cNvPr>
          <p:cNvSpPr/>
          <p:nvPr/>
        </p:nvSpPr>
        <p:spPr>
          <a:xfrm>
            <a:off x="1391892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CF3E4-FA09-40EF-94E5-22140D638191}"/>
              </a:ext>
            </a:extLst>
          </p:cNvPr>
          <p:cNvGrpSpPr/>
          <p:nvPr/>
        </p:nvGrpSpPr>
        <p:grpSpPr>
          <a:xfrm>
            <a:off x="6018325" y="990600"/>
            <a:ext cx="5633484" cy="4568692"/>
            <a:chOff x="1447800" y="1805464"/>
            <a:chExt cx="5077699" cy="38158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1447800" y="1805464"/>
              <a:ext cx="2527340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read(…)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3B647-A304-4BC2-B9A7-87C9F98F096B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181617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181617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64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Streams are buffered in user memory: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 smtClean="0"/>
              <a:t>Prints </a:t>
            </a:r>
            <a:r>
              <a:rPr lang="en-US" dirty="0"/>
              <a:t>out everything at </a:t>
            </a:r>
            <a:r>
              <a:rPr lang="en-US" dirty="0" smtClean="0"/>
              <a:t>once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Operations </a:t>
            </a:r>
            <a:r>
              <a:rPr lang="en-US" dirty="0"/>
              <a:t>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</a:t>
            </a:r>
            <a:r>
              <a:rPr lang="en-US" dirty="0" smtClean="0"/>
              <a:t>earlier than “and end of line”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6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7FD-3217-42A8-911E-BC2C89CB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8D0-5364-46B5-8C99-191B9820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in the </a:t>
            </a:r>
            <a:r>
              <a:rPr lang="en-US" dirty="0">
                <a:latin typeface="Consolas" panose="020B0609020204030204" pitchFamily="49" charset="0"/>
              </a:rPr>
              <a:t>FILE*</a:t>
            </a:r>
            <a:r>
              <a:rPr lang="en-US" dirty="0"/>
              <a:t> returned by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descriptor (from call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 smtClean="0">
                <a:solidFill>
                  <a:srgbClr val="FF0000"/>
                </a:solidFill>
              </a:rPr>
              <a:t>)  &lt;= Need this to interface with the kernel!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Buffer (array)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Lock (in case multiple threads use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 concurrently)</a:t>
            </a:r>
          </a:p>
          <a:p>
            <a:pPr lvl="1"/>
            <a:endParaRPr lang="en-US" dirty="0"/>
          </a:p>
          <a:p>
            <a:r>
              <a:rPr lang="en-US" dirty="0"/>
              <a:t>Of course there’s other stuff in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too…</a:t>
            </a:r>
          </a:p>
          <a:p>
            <a:r>
              <a:rPr lang="en-US" dirty="0"/>
              <a:t>… but this is useful model to have</a:t>
            </a:r>
          </a:p>
        </p:txBody>
      </p:sp>
    </p:spTree>
    <p:extLst>
      <p:ext uri="{BB962C8B-B14F-4D97-AF65-F5344CB8AC3E}">
        <p14:creationId xmlns:p14="http://schemas.microsoft.com/office/powerpoint/2010/main" val="2017017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63C7-B840-44D2-8327-6A79896D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Buffering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22D1-192E-498C-A13C-EA0D1051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/>
              <a:t>, what happens to the data you provided?</a:t>
            </a:r>
          </a:p>
          <a:p>
            <a:pPr lvl="1"/>
            <a:r>
              <a:rPr lang="en-US" dirty="0"/>
              <a:t>It gets written to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’s buffer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’s buffer is full, then it is </a:t>
            </a:r>
            <a:r>
              <a:rPr lang="en-US" i="1" dirty="0"/>
              <a:t>flushed</a:t>
            </a:r>
          </a:p>
          <a:p>
            <a:pPr lvl="2"/>
            <a:r>
              <a:rPr lang="en-US" dirty="0"/>
              <a:t>Which means it’s written to the underlying file descriptor</a:t>
            </a:r>
          </a:p>
          <a:p>
            <a:pPr lvl="1"/>
            <a:r>
              <a:rPr lang="en-US" dirty="0"/>
              <a:t>The C standard library </a:t>
            </a:r>
            <a:r>
              <a:rPr lang="en-US" i="1" dirty="0"/>
              <a:t>may </a:t>
            </a:r>
            <a:r>
              <a:rPr lang="en-US" dirty="0"/>
              <a:t>flush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more frequently</a:t>
            </a:r>
          </a:p>
          <a:p>
            <a:pPr lvl="2"/>
            <a:r>
              <a:rPr lang="en-US" dirty="0"/>
              <a:t>e.g., if it sees a certain character in the stream</a:t>
            </a:r>
          </a:p>
          <a:p>
            <a:pPr lvl="2"/>
            <a:endParaRPr lang="en-US" dirty="0"/>
          </a:p>
          <a:p>
            <a:r>
              <a:rPr lang="en-US" dirty="0"/>
              <a:t>When you write code, make the weakest possible assumptions about how data is flushed from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buffers</a:t>
            </a:r>
          </a:p>
        </p:txBody>
      </p:sp>
    </p:spTree>
    <p:extLst>
      <p:ext uri="{BB962C8B-B14F-4D97-AF65-F5344CB8AC3E}">
        <p14:creationId xmlns:p14="http://schemas.microsoft.com/office/powerpoint/2010/main" val="587216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66400" cy="5105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f1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“w”);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(“b”,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f2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“r”);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(&amp;x,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f2);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call to </a:t>
            </a:r>
            <a:r>
              <a:rPr lang="en-US" dirty="0" err="1"/>
              <a:t>fread</a:t>
            </a:r>
            <a:r>
              <a:rPr lang="en-US" dirty="0"/>
              <a:t> might see the latest write </a:t>
            </a:r>
            <a:r>
              <a:rPr lang="en-US" dirty="0">
                <a:latin typeface="Consolas" panose="020B0609020204030204" pitchFamily="49" charset="0"/>
              </a:rPr>
              <a:t>‘b’</a:t>
            </a:r>
          </a:p>
          <a:p>
            <a:r>
              <a:rPr lang="en-US" dirty="0"/>
              <a:t>Or it might miss it </a:t>
            </a:r>
            <a:r>
              <a:rPr lang="en-US" dirty="0" smtClean="0"/>
              <a:t>and see </a:t>
            </a:r>
            <a:r>
              <a:rPr lang="en-US" dirty="0"/>
              <a:t>end of file (in which case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will remain </a:t>
            </a:r>
            <a:r>
              <a:rPr lang="en-US" dirty="0">
                <a:latin typeface="Consolas" panose="020B0609020204030204" pitchFamily="49" charset="0"/>
              </a:rPr>
              <a:t>‘c’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f1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</a:t>
            </a:r>
            <a:r>
              <a:rPr lang="en-US" sz="1800" dirty="0" err="1">
                <a:latin typeface="Consolas" panose="020B0609020204030204" pitchFamily="49" charset="0"/>
              </a:rPr>
              <a:t>wb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(“b”,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fflush</a:t>
            </a:r>
            <a:r>
              <a:rPr lang="en-US" sz="1800" dirty="0">
                <a:latin typeface="Consolas" panose="020B0609020204030204" pitchFamily="49" charset="0"/>
              </a:rPr>
              <a:t>(f1);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f2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</a:t>
            </a:r>
            <a:r>
              <a:rPr lang="en-US" sz="1800" dirty="0" err="1">
                <a:latin typeface="Consolas" panose="020B0609020204030204" pitchFamily="49" charset="0"/>
              </a:rPr>
              <a:t>rb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(&amp;x,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f2);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the call to </a:t>
            </a:r>
            <a:r>
              <a:rPr lang="en-US" dirty="0" err="1"/>
              <a:t>fread</a:t>
            </a:r>
            <a:r>
              <a:rPr lang="en-US" dirty="0"/>
              <a:t> will </a:t>
            </a:r>
            <a:r>
              <a:rPr lang="en-US" dirty="0" smtClean="0"/>
              <a:t>definitely see </a:t>
            </a:r>
            <a:r>
              <a:rPr lang="en-US" dirty="0"/>
              <a:t>the latest write </a:t>
            </a:r>
            <a:r>
              <a:rPr lang="en-US" dirty="0">
                <a:latin typeface="Consolas" panose="020B0609020204030204" pitchFamily="49" charset="0"/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98363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04A3-C73C-42AE-8995-929504B9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Semaphore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4401-342C-44E3-AEB6-A509A3E3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990600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Mutual Exclusion:</a:t>
            </a:r>
            <a:r>
              <a:rPr lang="en-US" b="1" dirty="0"/>
              <a:t> </a:t>
            </a:r>
            <a:r>
              <a:rPr lang="en-US" dirty="0" smtClean="0"/>
              <a:t>(like 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a "binary </a:t>
            </a:r>
            <a:r>
              <a:rPr lang="en-US" dirty="0" smtClean="0"/>
              <a:t>semaphore“ or “</a:t>
            </a:r>
            <a:r>
              <a:rPr lang="en-US" dirty="0" err="1" smtClean="0"/>
              <a:t>mutex</a:t>
            </a:r>
            <a:r>
              <a:rPr lang="en-US" dirty="0" smtClean="0"/>
              <a:t>”</a:t>
            </a:r>
            <a:endParaRPr lang="en-US" dirty="0"/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initial </a:t>
            </a: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value of semaphore = 1;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semaphore.down</a:t>
            </a: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 </a:t>
            </a:r>
            <a:b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// </a:t>
            </a: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Critical section goes here</a:t>
            </a:r>
            <a:b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semaphore.up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ea typeface="굴림" charset="0"/>
                <a:cs typeface="Consolas" panose="020B0609020204030204" pitchFamily="49" charset="0"/>
              </a:rPr>
              <a:t>Signaling </a:t>
            </a:r>
            <a:r>
              <a:rPr lang="en-US" altLang="ko-KR" dirty="0">
                <a:ea typeface="굴림" charset="0"/>
                <a:cs typeface="Consolas" panose="020B0609020204030204" pitchFamily="49" charset="0"/>
              </a:rPr>
              <a:t>other threads, e.g.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ko-KR" dirty="0" smtClean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Initial </a:t>
            </a:r>
            <a:r>
              <a:rPr lang="en-US" altLang="ko-KR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ko-KR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	</a:t>
            </a:r>
            <a:r>
              <a:rPr lang="en-US" altLang="ko-KR" dirty="0" err="1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semaphore.down</a:t>
            </a: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}</a:t>
            </a:r>
            <a:endParaRPr lang="en-US" altLang="ko-KR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9C94E-FE59-49E0-A77E-697256EDD59B}"/>
              </a:ext>
            </a:extLst>
          </p:cNvPr>
          <p:cNvSpPr/>
          <p:nvPr/>
        </p:nvSpPr>
        <p:spPr>
          <a:xfrm>
            <a:off x="6061887" y="4001889"/>
            <a:ext cx="3091079" cy="8354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ThreadFinish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marL="0" lvl="2">
              <a:lnSpc>
                <a:spcPct val="80000"/>
              </a:lnSpc>
              <a:buFontTx/>
              <a:buNone/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semaphore.up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73D27-A959-407B-82DF-EFA5050BF321}"/>
              </a:ext>
            </a:extLst>
          </p:cNvPr>
          <p:cNvCxnSpPr>
            <a:cxnSpLocks/>
          </p:cNvCxnSpPr>
          <p:nvPr/>
        </p:nvCxnSpPr>
        <p:spPr>
          <a:xfrm flipH="1">
            <a:off x="4572000" y="4419600"/>
            <a:ext cx="2022828" cy="417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9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9597-52E3-4594-A428-93E197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Correct Code with </a:t>
            </a:r>
            <a:r>
              <a:rPr lang="en-US" dirty="0"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A986-F518-47CD-87D0-CA0C0A6D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behave correctly regardless of when C Standard Library flushes its buffer</a:t>
            </a:r>
          </a:p>
          <a:p>
            <a:pPr lvl="1"/>
            <a:r>
              <a:rPr lang="en-US" dirty="0"/>
              <a:t>Add your own calls to </a:t>
            </a:r>
            <a:r>
              <a:rPr lang="en-US" dirty="0" err="1">
                <a:latin typeface="Consolas" panose="020B0609020204030204" pitchFamily="49" charset="0"/>
              </a:rPr>
              <a:t>fflush</a:t>
            </a:r>
            <a:r>
              <a:rPr lang="en-US" dirty="0"/>
              <a:t> so that data is written when you need to</a:t>
            </a:r>
          </a:p>
          <a:p>
            <a:pPr lvl="1"/>
            <a:r>
              <a:rPr lang="en-US" dirty="0"/>
              <a:t>Calls to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/>
              <a:t> flush the buffer before deallocating memory and closing the file descriptor</a:t>
            </a:r>
          </a:p>
          <a:p>
            <a:pPr lvl="1"/>
            <a:endParaRPr lang="en-US" dirty="0"/>
          </a:p>
          <a:p>
            <a:r>
              <a:rPr lang="en-US" dirty="0"/>
              <a:t>With the low-level file API, we don’t have this problem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completes, data is visible to any subsequent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59909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22DE-66F2-4BF1-B4C0-DD85767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 in </a:t>
            </a:r>
            <a:r>
              <a:rPr lang="en-US" dirty="0" err="1"/>
              <a:t>Userspace</a:t>
            </a:r>
            <a:r>
              <a:rPr lang="en-US" dirty="0"/>
              <a:t>? Overhead!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768F-5A5C-4FC9-99E7-ED29489D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09" y="3272971"/>
            <a:ext cx="10982739" cy="2698267"/>
          </a:xfrm>
        </p:spPr>
        <p:txBody>
          <a:bodyPr>
            <a:normAutofit/>
          </a:bodyPr>
          <a:lstStyle/>
          <a:p>
            <a:r>
              <a:rPr lang="en-US" sz="2800" dirty="0" err="1"/>
              <a:t>Syscalls</a:t>
            </a:r>
            <a:r>
              <a:rPr lang="en-US" sz="2800" dirty="0"/>
              <a:t> are 25x more expensive than function calls (~100 ns)</a:t>
            </a:r>
          </a:p>
          <a:p>
            <a:pPr lvl="1"/>
            <a:r>
              <a:rPr lang="en-US" sz="2400" dirty="0" smtClean="0"/>
              <a:t>This example about special shared-memory interface to the </a:t>
            </a:r>
            <a:r>
              <a:rPr lang="en-US" sz="2400" dirty="0" err="1" smtClean="0">
                <a:latin typeface="Consolas" panose="020B0609020204030204" pitchFamily="49" charset="0"/>
              </a:rPr>
              <a:t>getpid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sz="2400" dirty="0" smtClean="0"/>
              <a:t>functionality, but point is the same!</a:t>
            </a:r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sz="2800" dirty="0"/>
              <a:t> a file byte by byte? Max throughput of </a:t>
            </a:r>
            <a:r>
              <a:rPr lang="en-US" sz="2800" b="1" dirty="0"/>
              <a:t>~10MB/second</a:t>
            </a:r>
          </a:p>
          <a:p>
            <a:r>
              <a:rPr lang="en-US" sz="2800" dirty="0"/>
              <a:t>With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sz="2800" dirty="0"/>
              <a:t>? Keeps up with your SSD</a:t>
            </a:r>
          </a:p>
        </p:txBody>
      </p:sp>
      <p:pic>
        <p:nvPicPr>
          <p:cNvPr id="8" name="Content Placeholder 4">
            <a:hlinkClick r:id="rId2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703385"/>
            <a:ext cx="8584248" cy="24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BD4D-88FE-41FD-8715-EB6B29C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 in </a:t>
            </a:r>
            <a:r>
              <a:rPr lang="en-US" dirty="0" err="1"/>
              <a:t>Userspace</a:t>
            </a:r>
            <a:r>
              <a:rPr lang="en-US" dirty="0"/>
              <a:t>? Functionality!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23FD-3CED-4A1A-8FDA-DB322E7F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11582400" cy="5105400"/>
          </a:xfrm>
        </p:spPr>
        <p:txBody>
          <a:bodyPr/>
          <a:lstStyle/>
          <a:p>
            <a:r>
              <a:rPr lang="en-US" sz="3200" dirty="0"/>
              <a:t>System call operations less capable</a:t>
            </a:r>
          </a:p>
          <a:p>
            <a:pPr lvl="1"/>
            <a:r>
              <a:rPr lang="en-US" sz="2800" dirty="0"/>
              <a:t>Simplifies operating system</a:t>
            </a:r>
          </a:p>
          <a:p>
            <a:pPr lvl="1"/>
            <a:endParaRPr lang="en-US" sz="2800" dirty="0"/>
          </a:p>
          <a:p>
            <a:r>
              <a:rPr lang="en-US" sz="3200" dirty="0"/>
              <a:t>Example: No “read until new line” </a:t>
            </a:r>
            <a:r>
              <a:rPr lang="en-US" sz="3200" dirty="0" smtClean="0"/>
              <a:t>operation in kernel</a:t>
            </a:r>
          </a:p>
          <a:p>
            <a:pPr lvl="1"/>
            <a:r>
              <a:rPr lang="en-US" sz="3000" dirty="0" smtClean="0"/>
              <a:t>Why?  Kernel </a:t>
            </a:r>
            <a:r>
              <a:rPr lang="en-US" sz="3000" i="1" dirty="0" smtClean="0"/>
              <a:t>agnostic</a:t>
            </a:r>
            <a:r>
              <a:rPr lang="en-US" sz="3000" dirty="0" smtClean="0"/>
              <a:t> about formatting!</a:t>
            </a:r>
            <a:endParaRPr lang="en-US" sz="3000" dirty="0"/>
          </a:p>
          <a:p>
            <a:pPr lvl="1"/>
            <a:r>
              <a:rPr lang="en-US" sz="2800" dirty="0"/>
              <a:t>Solution: Make a big read </a:t>
            </a:r>
            <a:r>
              <a:rPr lang="en-US" sz="2800" dirty="0" err="1"/>
              <a:t>syscall</a:t>
            </a:r>
            <a:r>
              <a:rPr lang="en-US" sz="2800" dirty="0"/>
              <a:t>, find first new line in </a:t>
            </a:r>
            <a:r>
              <a:rPr lang="en-US" sz="2800" dirty="0" err="1" smtClean="0"/>
              <a:t>userspace</a:t>
            </a:r>
            <a:endParaRPr lang="en-US" sz="2800" dirty="0" smtClean="0"/>
          </a:p>
          <a:p>
            <a:pPr lvl="2"/>
            <a:r>
              <a:rPr lang="en-US" sz="2600" dirty="0" smtClean="0"/>
              <a:t>i.e. use one of the following high-level options: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200" dirty="0">
                <a:latin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</a:rPr>
              <a:t>fgets</a:t>
            </a:r>
            <a:r>
              <a:rPr lang="en-US" sz="2200" dirty="0">
                <a:latin typeface="Consolas" panose="020B0609020204030204" pitchFamily="49" charset="0"/>
              </a:rPr>
              <a:t>(char *s,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size,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FILE *stream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latin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200" dirty="0" err="1" smtClean="0">
                <a:latin typeface="Consolas" panose="020B0609020204030204" pitchFamily="49" charset="0"/>
              </a:rPr>
              <a:t>ssize_t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getline</a:t>
            </a:r>
            <a:r>
              <a:rPr lang="en-US" sz="2200" dirty="0" smtClean="0">
                <a:latin typeface="Consolas" panose="020B0609020204030204" pitchFamily="49" charset="0"/>
              </a:rPr>
              <a:t>(char **</a:t>
            </a:r>
            <a:r>
              <a:rPr lang="en-US" sz="2200" dirty="0" err="1" smtClean="0">
                <a:latin typeface="Consolas" panose="020B0609020204030204" pitchFamily="49" charset="0"/>
              </a:rPr>
              <a:t>lineptr</a:t>
            </a:r>
            <a:r>
              <a:rPr lang="en-US" sz="2200" dirty="0" smtClean="0"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</a:rPr>
              <a:t>size_t</a:t>
            </a:r>
            <a:r>
              <a:rPr lang="en-US" sz="2200" dirty="0" smtClean="0">
                <a:latin typeface="Consolas" panose="020B0609020204030204" pitchFamily="49" charset="0"/>
              </a:rPr>
              <a:t> *n,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FILE *stream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r>
              <a:rPr lang="en-US" sz="2200" dirty="0"/>
              <a:t/>
            </a:r>
            <a:br>
              <a:rPr lang="en-US" sz="2200" dirty="0"/>
            </a:b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43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r>
              <a:rPr lang="en-US" dirty="0"/>
              <a:t>Low-Level File I/O: File Descriptors</a:t>
            </a: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r>
              <a:rPr lang="en-US" dirty="0">
                <a:solidFill>
                  <a:srgbClr val="FF0000"/>
                </a:solidFill>
              </a:rPr>
              <a:t>Process State for File Descriptors</a:t>
            </a:r>
          </a:p>
          <a:p>
            <a:r>
              <a:rPr lang="en-US" dirty="0"/>
              <a:t>Some Pitfalls with OS Abstractions [if time]</a:t>
            </a:r>
          </a:p>
        </p:txBody>
      </p:sp>
    </p:spTree>
    <p:extLst>
      <p:ext uri="{BB962C8B-B14F-4D97-AF65-F5344CB8AC3E}">
        <p14:creationId xmlns:p14="http://schemas.microsoft.com/office/powerpoint/2010/main" val="2072892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292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67906" y="1219200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480919" y="1703098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Arrow: Right 5">
            <a:extLst>
              <a:ext uri="{FF2B5EF4-FFF2-40B4-BE49-F238E27FC236}">
                <a16:creationId xmlns:a16="http://schemas.microsoft.com/office/drawing/2014/main" id="{DB606297-6081-4800-8311-2F45BAFDCE3D}"/>
              </a:ext>
            </a:extLst>
          </p:cNvPr>
          <p:cNvSpPr/>
          <p:nvPr/>
        </p:nvSpPr>
        <p:spPr>
          <a:xfrm flipH="1">
            <a:off x="7256691" y="2286000"/>
            <a:ext cx="1049109" cy="5196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638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Maintained by the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38" y="694592"/>
            <a:ext cx="10566400" cy="5105400"/>
          </a:xfrm>
        </p:spPr>
        <p:txBody>
          <a:bodyPr/>
          <a:lstStyle/>
          <a:p>
            <a:r>
              <a:rPr lang="en-US" dirty="0" smtClean="0"/>
              <a:t>Recall: On a successful call to open():</a:t>
            </a:r>
          </a:p>
          <a:p>
            <a:pPr lvl="1"/>
            <a:r>
              <a:rPr lang="en-US" dirty="0" smtClean="0"/>
              <a:t>A file descriptor (</a:t>
            </a:r>
            <a:r>
              <a:rPr lang="en-US" dirty="0" err="1" smtClean="0"/>
              <a:t>int</a:t>
            </a:r>
            <a:r>
              <a:rPr lang="en-US" dirty="0" smtClean="0"/>
              <a:t>) is returned to the user</a:t>
            </a:r>
          </a:p>
          <a:p>
            <a:pPr lvl="1"/>
            <a:r>
              <a:rPr lang="en-US" dirty="0" smtClean="0"/>
              <a:t>An open file description is created in the kernel</a:t>
            </a:r>
          </a:p>
          <a:p>
            <a:endParaRPr lang="en-US" dirty="0" smtClean="0"/>
          </a:p>
          <a:p>
            <a:r>
              <a:rPr lang="en-US" dirty="0" smtClean="0"/>
              <a:t>For each process, kernel maintains mapping from file descriptor to open file description</a:t>
            </a:r>
          </a:p>
          <a:p>
            <a:pPr lvl="1"/>
            <a:r>
              <a:rPr lang="en-US" dirty="0" smtClean="0"/>
              <a:t>On future system calls (e.g., read()), kernel looks up </a:t>
            </a:r>
            <a:r>
              <a:rPr lang="en-US" dirty="0" smtClean="0">
                <a:solidFill>
                  <a:srgbClr val="FF0000"/>
                </a:solidFill>
              </a:rPr>
              <a:t>open file description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file descriptor </a:t>
            </a:r>
            <a:r>
              <a:rPr lang="en-US" dirty="0" smtClean="0"/>
              <a:t>and uses it to service the system call: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char </a:t>
            </a:r>
            <a:r>
              <a:rPr lang="en-US" sz="1800" dirty="0">
                <a:latin typeface="Consolas" panose="020B0609020204030204" pitchFamily="49" charset="0"/>
              </a:rPr>
              <a:t>buffer1[100];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char </a:t>
            </a:r>
            <a:r>
              <a:rPr lang="en-US" sz="1800" dirty="0">
                <a:latin typeface="Consolas" panose="020B0609020204030204" pitchFamily="49" charset="0"/>
              </a:rPr>
              <a:t>buffer2[100];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 = open(“foo.txt”,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read(</a:t>
            </a:r>
            <a:r>
              <a:rPr lang="en-US" sz="1800" dirty="0" err="1" smtClean="0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, buffer1, 100);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read(</a:t>
            </a:r>
            <a:r>
              <a:rPr lang="en-US" sz="1800" dirty="0" err="1" smtClean="0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, buffer2, 100);</a:t>
            </a:r>
          </a:p>
          <a:p>
            <a:pPr lvl="1"/>
            <a:endParaRPr lang="en-US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34A3A-0AFE-400E-A717-D81D7246A354}"/>
              </a:ext>
            </a:extLst>
          </p:cNvPr>
          <p:cNvSpPr txBox="1"/>
          <p:nvPr/>
        </p:nvSpPr>
        <p:spPr>
          <a:xfrm>
            <a:off x="7023952" y="4568785"/>
            <a:ext cx="4253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Light"/>
              </a:rPr>
              <a:t>The kernel remembers that the int it receives (stored in </a:t>
            </a:r>
            <a:r>
              <a:rPr lang="en-US" sz="2000" dirty="0" err="1">
                <a:solidFill>
                  <a:srgbClr val="FF0000"/>
                </a:solidFill>
                <a:latin typeface="Gill Sans Light"/>
              </a:rPr>
              <a:t>fd</a:t>
            </a:r>
            <a:r>
              <a:rPr lang="en-US" sz="2000" dirty="0">
                <a:solidFill>
                  <a:srgbClr val="FF0000"/>
                </a:solidFill>
                <a:latin typeface="Gill Sans Light"/>
              </a:rPr>
              <a:t>) corresponds to foo.txt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6ABD2-E9D7-411A-9802-912BF826CFD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50078" y="5168950"/>
            <a:ext cx="2673874" cy="90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4A8C5-DE02-4AE4-AF65-E117BBB21EB3}"/>
              </a:ext>
            </a:extLst>
          </p:cNvPr>
          <p:cNvSpPr txBox="1"/>
          <p:nvPr/>
        </p:nvSpPr>
        <p:spPr>
          <a:xfrm>
            <a:off x="6700818" y="5769114"/>
            <a:ext cx="425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Light"/>
              </a:rPr>
              <a:t>The kernel picks up where it left off in the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6C4EA-3417-4B34-BBDE-44A35036F3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50078" y="5603518"/>
            <a:ext cx="2350740" cy="581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5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1133571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6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1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 animBg="1"/>
      <p:bldP spid="14" grpId="0" animBg="1"/>
      <p:bldP spid="16" grpId="0"/>
      <p:bldP spid="17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8CCB4-96BD-4356-AC1F-B65DF9259D3D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250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3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6854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968A-741B-488C-90E9-21B16BC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1BEA-D575-4985-A94A-2F89F3B6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3900"/>
            <a:ext cx="11734800" cy="5105400"/>
          </a:xfrm>
        </p:spPr>
        <p:txBody>
          <a:bodyPr>
            <a:normAutofit/>
          </a:bodyPr>
          <a:lstStyle/>
          <a:p>
            <a:r>
              <a:rPr lang="en-US" dirty="0"/>
              <a:t>Definition: execution environment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restricted </a:t>
            </a:r>
            <a:r>
              <a:rPr lang="en-US" dirty="0"/>
              <a:t>rights</a:t>
            </a:r>
          </a:p>
          <a:p>
            <a:pPr lvl="1"/>
            <a:r>
              <a:rPr lang="en-US" dirty="0"/>
              <a:t>One or more threads executing in a </a:t>
            </a:r>
            <a:r>
              <a:rPr lang="en-US" dirty="0" smtClean="0"/>
              <a:t>single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/>
              <a:t>space</a:t>
            </a:r>
          </a:p>
          <a:p>
            <a:pPr lvl="1"/>
            <a:r>
              <a:rPr lang="en-US" dirty="0"/>
              <a:t>Owns file descriptors, network connections</a:t>
            </a:r>
          </a:p>
          <a:p>
            <a:r>
              <a:rPr lang="en-US" dirty="0" smtClean="0"/>
              <a:t>Instance </a:t>
            </a:r>
            <a:r>
              <a:rPr lang="en-US" dirty="0"/>
              <a:t>of a running program</a:t>
            </a:r>
          </a:p>
          <a:p>
            <a:pPr lvl="1"/>
            <a:r>
              <a:rPr lang="en-US" dirty="0"/>
              <a:t>When you run an executable, it runs in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own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Application: one or more </a:t>
            </a:r>
            <a:r>
              <a:rPr lang="en-US" dirty="0" smtClean="0"/>
              <a:t>processes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together</a:t>
            </a:r>
          </a:p>
          <a:p>
            <a:r>
              <a:rPr lang="en-US" dirty="0" smtClean="0"/>
              <a:t>Protected </a:t>
            </a:r>
            <a:r>
              <a:rPr lang="en-US" dirty="0"/>
              <a:t>from each other; OS protected from them</a:t>
            </a:r>
          </a:p>
          <a:p>
            <a:r>
              <a:rPr lang="en-US" b="1" dirty="0" smtClean="0"/>
              <a:t>In </a:t>
            </a:r>
            <a:r>
              <a:rPr lang="en-US" b="1" dirty="0"/>
              <a:t>modern OSes, anything that runs outside of the kernel runs in a process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324600" y="828791"/>
            <a:ext cx="5791200" cy="3438409"/>
          </a:xfrm>
          <a:prstGeom prst="rect">
            <a:avLst/>
          </a:prstGeom>
          <a:noFill/>
          <a:ln w="38100" cmpd="dbl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65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close(3)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779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Closing, </a:t>
            </a:r>
            <a:r>
              <a:rPr lang="en-US" dirty="0"/>
              <a:t>let’s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File descriptor is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215966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ill Sans Light"/>
              </a:rPr>
              <a:t>Open File Description is </a:t>
            </a:r>
            <a:r>
              <a:rPr lang="en-US" sz="2800" i="1" dirty="0">
                <a:latin typeface="Gill Sans Light"/>
              </a:rPr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-25093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61698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27180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218948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49223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687581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175D1-02B0-4066-8115-BF240C9A404B}"/>
              </a:ext>
            </a:extLst>
          </p:cNvPr>
          <p:cNvSpPr txBox="1"/>
          <p:nvPr/>
        </p:nvSpPr>
        <p:spPr>
          <a:xfrm>
            <a:off x="5166118" y="1851690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407147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EDFA-4116-4A22-9742-B8284FF7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Why is Aliasing the Open File Description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3785390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POSIX,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pPr lvl="1"/>
            <a:endParaRPr lang="en-US" dirty="0"/>
          </a:p>
          <a:p>
            <a:r>
              <a:rPr lang="en-US" dirty="0"/>
              <a:t>Based on the system calls </a:t>
            </a:r>
            <a:r>
              <a:rPr lang="en-US" b="1" dirty="0"/>
              <a:t>open()</a:t>
            </a:r>
            <a:r>
              <a:rPr lang="en-US" dirty="0"/>
              <a:t>, </a:t>
            </a:r>
            <a:r>
              <a:rPr lang="en-US" b="1" dirty="0"/>
              <a:t>read()</a:t>
            </a:r>
            <a:r>
              <a:rPr lang="en-US" dirty="0"/>
              <a:t>, </a:t>
            </a:r>
            <a:r>
              <a:rPr lang="en-US" b="1" dirty="0"/>
              <a:t>write()</a:t>
            </a:r>
            <a:r>
              <a:rPr lang="en-US" dirty="0"/>
              <a:t>, and </a:t>
            </a:r>
            <a:r>
              <a:rPr lang="en-US" b="1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446202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Creating </a:t>
            </a:r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fork()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75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6C6-CCE7-476B-9F4A-67E1720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AC5-023F-475C-9F4E-A088BC1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 process, the parent’s and child’s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outputs go to the same terminal</a:t>
            </a:r>
          </a:p>
        </p:txBody>
      </p:sp>
    </p:spTree>
    <p:extLst>
      <p:ext uri="{BB962C8B-B14F-4D97-AF65-F5344CB8AC3E}">
        <p14:creationId xmlns:p14="http://schemas.microsoft.com/office/powerpoint/2010/main" val="296892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4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</p:spTree>
    <p:extLst>
      <p:ext uri="{BB962C8B-B14F-4D97-AF65-F5344CB8AC3E}">
        <p14:creationId xmlns:p14="http://schemas.microsoft.com/office/powerpoint/2010/main" val="80691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AAF6D-011D-4EE3-B021-B6955E766887}"/>
              </a:ext>
            </a:extLst>
          </p:cNvPr>
          <p:cNvSpPr txBox="1"/>
          <p:nvPr/>
        </p:nvSpPr>
        <p:spPr>
          <a:xfrm>
            <a:off x="5166118" y="1851690"/>
            <a:ext cx="268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If one process closes stdin (0), it remains open in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297634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F68-C087-4A78-9A90-25EC14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D72-1713-4B08-AEFC-8F7F62D8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network connections after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endParaRPr lang="en-US" dirty="0"/>
          </a:p>
          <a:p>
            <a:pPr lvl="1"/>
            <a:r>
              <a:rPr lang="en-US" dirty="0"/>
              <a:t>Allows handling each connection in a separate process</a:t>
            </a:r>
          </a:p>
          <a:p>
            <a:pPr lvl="1"/>
            <a:r>
              <a:rPr lang="en-US" dirty="0"/>
              <a:t>We’ll explore this next time</a:t>
            </a:r>
          </a:p>
          <a:p>
            <a:pPr lvl="1"/>
            <a:endParaRPr lang="en-US" dirty="0"/>
          </a:p>
          <a:p>
            <a:r>
              <a:rPr lang="en-US" dirty="0"/>
              <a:t>Shared access to pipes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And in writing a shell (Homework 2)</a:t>
            </a:r>
          </a:p>
        </p:txBody>
      </p:sp>
    </p:spTree>
    <p:extLst>
      <p:ext uri="{BB962C8B-B14F-4D97-AF65-F5344CB8AC3E}">
        <p14:creationId xmlns:p14="http://schemas.microsoft.com/office/powerpoint/2010/main" val="141963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30E-2452-45A1-833C-9D7378F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dup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79F4-8648-4BA9-B683-51B211F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you to duplicate the file descriptor</a:t>
            </a:r>
          </a:p>
          <a:p>
            <a:r>
              <a:rPr lang="en-US" dirty="0"/>
              <a:t>But the open file description remains aliased</a:t>
            </a:r>
          </a:p>
        </p:txBody>
      </p:sp>
    </p:spTree>
    <p:extLst>
      <p:ext uri="{BB962C8B-B14F-4D97-AF65-F5344CB8AC3E}">
        <p14:creationId xmlns:p14="http://schemas.microsoft.com/office/powerpoint/2010/main" val="1107817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dup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889579"/>
            <a:ext cx="3794046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18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18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1800" dirty="0">
              <a:latin typeface="Gill Sans Ligh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18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18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18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Gill Sans Light"/>
              </a:rPr>
              <a:t>dup(3)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Gill Sans Light"/>
                <a:cs typeface="Calibri" panose="020F0502020204030204" pitchFamily="34" charset="0"/>
              </a:rPr>
              <a:t>And that the result is 4</a:t>
            </a:r>
          </a:p>
          <a:p>
            <a:pPr marL="0" indent="0">
              <a:buNone/>
            </a:pPr>
            <a:endParaRPr lang="en-US" sz="1800" dirty="0">
              <a:solidFill>
                <a:schemeClr val="accent6"/>
              </a:solidFill>
              <a:latin typeface="Gill Sans Ligh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Gill Sans Light"/>
              </a:rPr>
              <a:t>dup2(3, 162)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061708" y="385213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4</a:t>
            </a:r>
          </a:p>
          <a:p>
            <a:pPr algn="r"/>
            <a:r>
              <a:rPr lang="en-US" dirty="0">
                <a:solidFill>
                  <a:schemeClr val="accent4"/>
                </a:solidFill>
                <a:latin typeface="Gill Sans Light"/>
              </a:rPr>
              <a:t>162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</p:cNvCxnSpPr>
          <p:nvPr/>
        </p:nvCxnSpPr>
        <p:spPr>
          <a:xfrm>
            <a:off x="3869633" y="4099159"/>
            <a:ext cx="1515447" cy="25227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E1FD173-9114-4295-96E2-7F06B6E5A3A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78997" y="4368466"/>
            <a:ext cx="1506083" cy="112589"/>
          </a:xfrm>
          <a:prstGeom prst="curved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9725EF7-90B5-4E44-B90E-8A526304E8AC}"/>
              </a:ext>
            </a:extLst>
          </p:cNvPr>
          <p:cNvCxnSpPr>
            <a:cxnSpLocks/>
          </p:cNvCxnSpPr>
          <p:nvPr/>
        </p:nvCxnSpPr>
        <p:spPr>
          <a:xfrm flipV="1">
            <a:off x="3878997" y="4610674"/>
            <a:ext cx="1506083" cy="49769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72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r>
              <a:rPr lang="en-US" dirty="0"/>
              <a:t>Low-Level File I/O: File Descriptors</a:t>
            </a: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r>
              <a:rPr lang="en-US" dirty="0"/>
              <a:t>Process State for File Descriptors</a:t>
            </a:r>
          </a:p>
          <a:p>
            <a:r>
              <a:rPr lang="en-US" dirty="0">
                <a:solidFill>
                  <a:srgbClr val="FF0000"/>
                </a:solidFill>
              </a:rPr>
              <a:t>Some Pitfalls with OS Abstractions [if time]</a:t>
            </a:r>
          </a:p>
        </p:txBody>
      </p:sp>
    </p:spTree>
    <p:extLst>
      <p:ext uri="{BB962C8B-B14F-4D97-AF65-F5344CB8AC3E}">
        <p14:creationId xmlns:p14="http://schemas.microsoft.com/office/powerpoint/2010/main" val="3860705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C23-A9FF-40D3-83DE-5484B66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a process that already has multiple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18DF-373B-4288-8515-2AF4CCFE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Unless you plan to call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exec()</a:t>
            </a:r>
            <a:r>
              <a:rPr lang="en-US" dirty="0">
                <a:solidFill>
                  <a:schemeClr val="tx1"/>
                </a:solidFill>
              </a:rPr>
              <a:t> in 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240397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8298-EBB7-467B-8808-169BF101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Multithreaded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265A-19FE-4BC4-BC4D-A51207D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process always has just a single thread</a:t>
            </a:r>
          </a:p>
          <a:p>
            <a:pPr lvl="1"/>
            <a:r>
              <a:rPr lang="en-US" dirty="0"/>
              <a:t>The thread in which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was called</a:t>
            </a:r>
          </a:p>
          <a:p>
            <a:pPr lvl="1"/>
            <a:endParaRPr lang="en-US" dirty="0"/>
          </a:p>
          <a:p>
            <a:r>
              <a:rPr lang="en-US" dirty="0"/>
              <a:t>The other threads just vanish</a:t>
            </a:r>
          </a:p>
        </p:txBody>
      </p:sp>
    </p:spTree>
    <p:extLst>
      <p:ext uri="{BB962C8B-B14F-4D97-AF65-F5344CB8AC3E}">
        <p14:creationId xmlns:p14="http://schemas.microsoft.com/office/powerpoint/2010/main" val="2858278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 smtClean="0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7340600" cy="5334000"/>
          </a:xfrm>
        </p:spPr>
        <p:txBody>
          <a:bodyPr>
            <a:noAutofit/>
          </a:bodyPr>
          <a:lstStyle/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} else { /* ERROR! */ }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cs typeface="Courier"/>
              </a:rPr>
              <a:t>What does this </a:t>
            </a:r>
            <a:r>
              <a:rPr lang="en-US" sz="2800" dirty="0"/>
              <a:t>print</a:t>
            </a:r>
            <a:r>
              <a:rPr lang="en-US" sz="2800" dirty="0"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cs typeface="Courier"/>
              </a:rPr>
              <a:t>Would adding the calls to 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matter?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1676400"/>
            <a:ext cx="1905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Parent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 Sans Light"/>
              </a:rPr>
              <a:t>Runs HERE!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05600" y="3200400"/>
            <a:ext cx="1905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Child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 Sans Light"/>
              </a:rPr>
              <a:t>Runs HERE!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0800000">
            <a:off x="5638800" y="1905000"/>
            <a:ext cx="914400" cy="5334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5638800" y="3314700"/>
            <a:ext cx="914400" cy="5334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2285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 in a Multithreaded Processes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 1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 1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7054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Only the thread that called fork() exists in the new process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20EB7A-D982-41B8-8CCB-B20149088A9C}"/>
              </a:ext>
            </a:extLst>
          </p:cNvPr>
          <p:cNvSpPr/>
          <p:nvPr/>
        </p:nvSpPr>
        <p:spPr>
          <a:xfrm>
            <a:off x="2376448" y="2224090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ill Sans Light"/>
              </a:rPr>
              <a:t>Thread 2 Regs</a:t>
            </a:r>
          </a:p>
        </p:txBody>
      </p:sp>
    </p:spTree>
    <p:extLst>
      <p:ext uri="{BB962C8B-B14F-4D97-AF65-F5344CB8AC3E}">
        <p14:creationId xmlns:p14="http://schemas.microsoft.com/office/powerpoint/2010/main" val="3083285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A725-D7CE-4DFC-8889-56E04132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 with Multithreaded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BD2E-CF2B-436A-8FEC-2B8DC3A6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a multithreaded process, the other threads (the ones that didn’t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) just vanish</a:t>
            </a:r>
          </a:p>
          <a:p>
            <a:pPr lvl="1"/>
            <a:r>
              <a:rPr lang="en-US" dirty="0"/>
              <a:t>What if one of these threads was holding a lock?</a:t>
            </a:r>
          </a:p>
          <a:p>
            <a:pPr lvl="1"/>
            <a:r>
              <a:rPr lang="en-US" dirty="0"/>
              <a:t>What if one of these threads was in the middle of modifying a data structure?</a:t>
            </a:r>
          </a:p>
          <a:p>
            <a:pPr lvl="1"/>
            <a:r>
              <a:rPr lang="en-US" dirty="0"/>
              <a:t>No cleanup happens!</a:t>
            </a:r>
          </a:p>
          <a:p>
            <a:pPr lvl="1"/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It’s safe if you call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exec()</a:t>
            </a:r>
            <a:r>
              <a:rPr lang="en-US" sz="2800" dirty="0">
                <a:solidFill>
                  <a:srgbClr val="FF0000"/>
                </a:solidFill>
              </a:rPr>
              <a:t> in the child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Replacing the entire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75041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E286-33DF-4F43-99D6-A4C43E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carelessly mix low-level and high-level file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F883-01E8-4F08-8146-431B63B5F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F251-924A-45ED-9E23-4E5E0A42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 Mixing FILE* and File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C5F5-4CFD-4B20-92CB-DAA05400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char x[10];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char y[10];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FILE* f = </a:t>
            </a:r>
            <a:r>
              <a:rPr lang="en-US" sz="1800" dirty="0" err="1" smtClean="0">
                <a:latin typeface="Consolas" panose="020B0609020204030204" pitchFamily="49" charset="0"/>
              </a:rPr>
              <a:t>fopen</a:t>
            </a:r>
            <a:r>
              <a:rPr lang="en-US" sz="1800" dirty="0" smtClean="0">
                <a:latin typeface="Consolas" panose="020B0609020204030204" pitchFamily="49" charset="0"/>
              </a:rPr>
              <a:t>(“foo.txt”, “</a:t>
            </a:r>
            <a:r>
              <a:rPr lang="en-US" sz="1800" dirty="0" err="1" smtClean="0">
                <a:latin typeface="Consolas" panose="020B0609020204030204" pitchFamily="49" charset="0"/>
              </a:rPr>
              <a:t>rb</a:t>
            </a:r>
            <a:r>
              <a:rPr lang="en-US" sz="1800" dirty="0" smtClean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fd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fileno</a:t>
            </a:r>
            <a:r>
              <a:rPr lang="en-US" sz="1800" dirty="0" smtClean="0"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fread</a:t>
            </a:r>
            <a:r>
              <a:rPr lang="en-US" sz="1800" dirty="0" smtClean="0">
                <a:latin typeface="Consolas" panose="020B0609020204030204" pitchFamily="49" charset="0"/>
              </a:rPr>
              <a:t>(x, 10, 1, f); // read 10 bytes from f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read(</a:t>
            </a:r>
            <a:r>
              <a:rPr lang="en-US" sz="1800" dirty="0" err="1" smtClean="0">
                <a:latin typeface="Consolas" panose="020B0609020204030204" pitchFamily="49" charset="0"/>
              </a:rPr>
              <a:t>fd</a:t>
            </a:r>
            <a:r>
              <a:rPr lang="en-US" sz="1800" dirty="0" smtClean="0">
                <a:latin typeface="Consolas" panose="020B0609020204030204" pitchFamily="49" charset="0"/>
              </a:rPr>
              <a:t>, y, 10); // assumes that this returns data starting at offset 10</a:t>
            </a:r>
          </a:p>
          <a:p>
            <a:endParaRPr lang="en-US" dirty="0" smtClean="0"/>
          </a:p>
          <a:p>
            <a:r>
              <a:rPr lang="en-US" dirty="0" smtClean="0"/>
              <a:t>Which bytes from the file are read into y?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Bytes 0 to 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Bytes 10 to 19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None of these?</a:t>
            </a:r>
          </a:p>
          <a:p>
            <a:r>
              <a:rPr lang="en-US" dirty="0" smtClean="0"/>
              <a:t>Answer: C!  None of the above.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fread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reads a big chunk of file into user-level buffer</a:t>
            </a:r>
          </a:p>
          <a:p>
            <a:pPr lvl="1"/>
            <a:r>
              <a:rPr lang="en-US" dirty="0" smtClean="0"/>
              <a:t>Might be all of the file!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483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0799-2EC9-49A7-AB08-43EF267E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with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FILE*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9A92-F4AA-4ACB-ACB0-97DAF5A84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A2AA-D2A4-4A51-BBA0-0739AA10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Using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FILE*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79B0-D497-48EC-8811-9F1667DB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f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(“foo.txt”, “w”);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(“a”, 1, 1, f);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fork();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After all processes exit, what is in </a:t>
            </a:r>
            <a:r>
              <a:rPr lang="en-US" dirty="0">
                <a:latin typeface="Consolas" panose="020B0609020204030204" pitchFamily="49" charset="0"/>
              </a:rPr>
              <a:t>foo.txt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Could be either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</a:p>
          <a:p>
            <a:r>
              <a:rPr lang="en-US" dirty="0">
                <a:solidFill>
                  <a:srgbClr val="FF0000"/>
                </a:solidFill>
              </a:rPr>
              <a:t>Usually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solidFill>
                  <a:srgbClr val="FF0000"/>
                </a:solidFill>
              </a:rPr>
              <a:t> based on what I’ve observed in Linux…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1B1D13-77B7-4105-9572-DC87F73FA66E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1600200"/>
            <a:ext cx="2728570" cy="263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08FE2-1FE7-4126-87FE-14447D557128}"/>
              </a:ext>
            </a:extLst>
          </p:cNvPr>
          <p:cNvSpPr txBox="1"/>
          <p:nvPr/>
        </p:nvSpPr>
        <p:spPr>
          <a:xfrm>
            <a:off x="7183483" y="1623934"/>
            <a:ext cx="4176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Light"/>
              </a:rPr>
              <a:t>Depends on whether this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FF0000"/>
                </a:solidFill>
                <a:latin typeface="Gill Sans Light"/>
              </a:rPr>
              <a:t>call flushes…</a:t>
            </a:r>
          </a:p>
        </p:txBody>
      </p:sp>
    </p:spTree>
    <p:extLst>
      <p:ext uri="{BB962C8B-B14F-4D97-AF65-F5344CB8AC3E}">
        <p14:creationId xmlns:p14="http://schemas.microsoft.com/office/powerpoint/2010/main" val="142731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Using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FILE*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09698" y="1567574"/>
            <a:ext cx="2802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But the FILE* buffer is copied!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4845F-D97E-4920-B027-6A9D609ED990}"/>
              </a:ext>
            </a:extLst>
          </p:cNvPr>
          <p:cNvSpPr/>
          <p:nvPr/>
        </p:nvSpPr>
        <p:spPr>
          <a:xfrm>
            <a:off x="3560512" y="1718471"/>
            <a:ext cx="1329872" cy="28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Gill Sans Light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BE5DD-FBF9-49EA-B37B-6082ECAC37B2}"/>
              </a:ext>
            </a:extLst>
          </p:cNvPr>
          <p:cNvSpPr/>
          <p:nvPr/>
        </p:nvSpPr>
        <p:spPr>
          <a:xfrm>
            <a:off x="3553961" y="2014622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FILE* Buffer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F5600C-1A14-443F-A46A-C1EAB9815F6E}"/>
              </a:ext>
            </a:extLst>
          </p:cNvPr>
          <p:cNvSpPr/>
          <p:nvPr/>
        </p:nvSpPr>
        <p:spPr>
          <a:xfrm>
            <a:off x="9177713" y="1718471"/>
            <a:ext cx="1329872" cy="28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Gill Sans Light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0DCF8E-AB0F-4936-81AD-E1E4CA68FA99}"/>
              </a:ext>
            </a:extLst>
          </p:cNvPr>
          <p:cNvSpPr/>
          <p:nvPr/>
        </p:nvSpPr>
        <p:spPr>
          <a:xfrm>
            <a:off x="9171162" y="2014622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FILE* Buffer</a:t>
            </a:r>
          </a:p>
        </p:txBody>
      </p:sp>
    </p:spTree>
    <p:extLst>
      <p:ext uri="{BB962C8B-B14F-4D97-AF65-F5344CB8AC3E}">
        <p14:creationId xmlns:p14="http://schemas.microsoft.com/office/powerpoint/2010/main" val="187559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5" grpId="0"/>
      <p:bldP spid="35" grpId="0" animBg="1"/>
      <p:bldP spid="3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301198" y="156837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208620" y="15683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322670" y="19552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362928" y="20328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719663" y="23015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Syscall</a:t>
            </a:r>
            <a:endParaRPr lang="en-US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716696" y="23015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430591" y="278450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409917" y="26778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520976" y="32983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208620" y="33247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823313" y="38605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2975713" y="3681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423635" y="38605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300314" y="40392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681213" y="40392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542923" y="41368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524782" y="38441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631418" y="36654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043000" y="10668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444220" y="1457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444220" y="19041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444220" y="22129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444220" y="288032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444220" y="3325971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482734" y="386503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12" y="43719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76" y="43719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2" y="47444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8" y="50387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99" y="45854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851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015506" y="1383704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328519" y="1867602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441748" y="252616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406364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CD90-241A-48A4-B786-453E5115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D73E-4215-4C93-A7D9-06A003A1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idea: “everything is a file”</a:t>
            </a:r>
          </a:p>
          <a:p>
            <a:r>
              <a:rPr lang="en-US" dirty="0"/>
              <a:t>All sorts of I/O managed by open/read/write/close</a:t>
            </a:r>
          </a:p>
          <a:p>
            <a:endParaRPr lang="en-US" dirty="0"/>
          </a:p>
          <a:p>
            <a:r>
              <a:rPr lang="en-US" dirty="0"/>
              <a:t>We added two new elements to the PCB:</a:t>
            </a:r>
          </a:p>
          <a:p>
            <a:pPr lvl="1"/>
            <a:r>
              <a:rPr lang="en-US" dirty="0"/>
              <a:t>Mapping from file descriptor to open file description</a:t>
            </a:r>
          </a:p>
          <a:p>
            <a:pPr lvl="1"/>
            <a:r>
              <a:rPr lang="en-US" dirty="0"/>
              <a:t>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18857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Start new Program with exec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02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63634</TotalTime>
  <Pages>60</Pages>
  <Words>6359</Words>
  <Application>Microsoft Office PowerPoint</Application>
  <PresentationFormat>Widescreen</PresentationFormat>
  <Paragraphs>1160</Paragraphs>
  <Slides>88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ＭＳ Ｐゴシック</vt:lpstr>
      <vt:lpstr>Arial</vt:lpstr>
      <vt:lpstr>Calibri</vt:lpstr>
      <vt:lpstr>Comic Sans MS</vt:lpstr>
      <vt:lpstr>Consolas</vt:lpstr>
      <vt:lpstr>Courier</vt:lpstr>
      <vt:lpstr>Gill Sans</vt:lpstr>
      <vt:lpstr>Gill Sans Light</vt:lpstr>
      <vt:lpstr>굴림</vt:lpstr>
      <vt:lpstr>Office</vt:lpstr>
      <vt:lpstr>CS162 Operating Systems and Systems Programming Lecture 4  Abstractions 2: Files and I/O A quick programmer’s viewpoint</vt:lpstr>
      <vt:lpstr>Goals for Today: The File Abstraction</vt:lpstr>
      <vt:lpstr>Recall: Synchronization between threads</vt:lpstr>
      <vt:lpstr>Semaphores: A quick look</vt:lpstr>
      <vt:lpstr>Two Semaphore Patterns</vt:lpstr>
      <vt:lpstr>Recall: Processes</vt:lpstr>
      <vt:lpstr>Recall: Creating Processes</vt:lpstr>
      <vt:lpstr>Recall: fork_race.c</vt:lpstr>
      <vt:lpstr>Recall: Start new Program with exec</vt:lpstr>
      <vt:lpstr>Starting New Program (for instance in Shell)</vt:lpstr>
      <vt:lpstr>Finishing up: Process Management API</vt:lpstr>
      <vt:lpstr>fork2.c – parent waits for child to finish</vt:lpstr>
      <vt:lpstr>Finishing up: Process Management API</vt:lpstr>
      <vt:lpstr>inf_loop.c</vt:lpstr>
      <vt:lpstr>Common POSIX Signals</vt:lpstr>
      <vt:lpstr>Recall: UNIX System Structure</vt:lpstr>
      <vt:lpstr>Recall: System Calls (“Syscalls”)</vt:lpstr>
      <vt:lpstr>Recall: OS Library Issues Syscalls</vt:lpstr>
      <vt:lpstr>Administrivia: Game On!</vt:lpstr>
      <vt:lpstr>What does pthread stand for?</vt:lpstr>
      <vt:lpstr>Unix/POSIX Idea: Everything is a “File”</vt:lpstr>
      <vt:lpstr>The File System Abstraction</vt:lpstr>
      <vt:lpstr>Connecting Processes, File Systems, and Users</vt:lpstr>
      <vt:lpstr>I/O and Storage Layers</vt:lpstr>
      <vt:lpstr>Today: The File Abstraction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System Programming</vt:lpstr>
      <vt:lpstr>C High-Level File API: Positioning The Pointer</vt:lpstr>
      <vt:lpstr>Today: The File Abstraction</vt:lpstr>
      <vt:lpstr>Key Unix I/O Design Concepts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Today: The File Abstraction</vt:lpstr>
      <vt:lpstr>High-Level vs. Low-Level File API</vt:lpstr>
      <vt:lpstr>High-Level vs. Low-Level File API</vt:lpstr>
      <vt:lpstr>What’s in a FILE?</vt:lpstr>
      <vt:lpstr>FILE Buffering</vt:lpstr>
      <vt:lpstr>Example</vt:lpstr>
      <vt:lpstr>Example</vt:lpstr>
      <vt:lpstr>Writing Correct Code with FILE</vt:lpstr>
      <vt:lpstr>Why Buffer in Userspace? Overhead!</vt:lpstr>
      <vt:lpstr>Why Buffer in Userspace? Functionality!</vt:lpstr>
      <vt:lpstr>Today: The File Abstraction</vt:lpstr>
      <vt:lpstr>I/O and Storage Layers</vt:lpstr>
      <vt:lpstr>State Maintained by the Kernel</vt:lpstr>
      <vt:lpstr>What’s in an Open File Description?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Instead of Closing, let’s fork()!</vt:lpstr>
      <vt:lpstr>Open File Description is Aliased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Recall: In POSIX, Everything is a “File”</vt:lpstr>
      <vt:lpstr>Example: Shared Terminal Emulator</vt:lpstr>
      <vt:lpstr>Example: Shared Terminal Emulator</vt:lpstr>
      <vt:lpstr>Example: Shared Terminal Emulator</vt:lpstr>
      <vt:lpstr>Example: Shared Terminal Emulator</vt:lpstr>
      <vt:lpstr>Other Examples</vt:lpstr>
      <vt:lpstr>Other Syscalls: dup and dup2</vt:lpstr>
      <vt:lpstr>Other Syscalls: dup and dup2</vt:lpstr>
      <vt:lpstr>Today: The File Abstraction</vt:lpstr>
      <vt:lpstr>Don’t fork() in a process that already has multiple threads</vt:lpstr>
      <vt:lpstr>fork() in Multithreaded Processes</vt:lpstr>
      <vt:lpstr>fork() in a Multithreaded Processes</vt:lpstr>
      <vt:lpstr>Possible Problems with Multithreaded fork()</vt:lpstr>
      <vt:lpstr>Don’t carelessly mix low-level and high-level file I/O</vt:lpstr>
      <vt:lpstr>Avoid Mixing FILE* and File Descriptors</vt:lpstr>
      <vt:lpstr>Be careful with fork() and FILE*</vt:lpstr>
      <vt:lpstr>Be Careful Using fork() with FILE*</vt:lpstr>
      <vt:lpstr>Be Careful Using fork() with FILE*</vt:lpstr>
      <vt:lpstr>Conclusion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682</cp:revision>
  <cp:lastPrinted>2020-09-10T01:16:27Z</cp:lastPrinted>
  <dcterms:created xsi:type="dcterms:W3CDTF">1995-08-12T11:37:26Z</dcterms:created>
  <dcterms:modified xsi:type="dcterms:W3CDTF">2020-09-10T16:04:59Z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