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1124" r:id="rId3"/>
    <p:sldId id="1031" r:id="rId4"/>
    <p:sldId id="1009" r:id="rId5"/>
    <p:sldId id="1020" r:id="rId6"/>
    <p:sldId id="981" r:id="rId7"/>
    <p:sldId id="984" r:id="rId8"/>
    <p:sldId id="1037" r:id="rId9"/>
    <p:sldId id="1043" r:id="rId10"/>
    <p:sldId id="1125" r:id="rId11"/>
    <p:sldId id="1040" r:id="rId12"/>
    <p:sldId id="1100" r:id="rId13"/>
    <p:sldId id="1041" r:id="rId14"/>
    <p:sldId id="1033" r:id="rId15"/>
    <p:sldId id="1044" r:id="rId16"/>
    <p:sldId id="1047" r:id="rId17"/>
    <p:sldId id="1128" r:id="rId18"/>
    <p:sldId id="1048" r:id="rId19"/>
    <p:sldId id="1049" r:id="rId20"/>
    <p:sldId id="1123" r:id="rId21"/>
    <p:sldId id="1050" r:id="rId22"/>
    <p:sldId id="1051" r:id="rId23"/>
    <p:sldId id="1052" r:id="rId24"/>
    <p:sldId id="1053" r:id="rId25"/>
    <p:sldId id="1054" r:id="rId26"/>
    <p:sldId id="1055" r:id="rId27"/>
    <p:sldId id="1056" r:id="rId28"/>
    <p:sldId id="1126" r:id="rId29"/>
    <p:sldId id="1057" r:id="rId30"/>
    <p:sldId id="1058" r:id="rId31"/>
    <p:sldId id="1059" r:id="rId32"/>
    <p:sldId id="1060" r:id="rId33"/>
    <p:sldId id="1061" r:id="rId34"/>
    <p:sldId id="1062" r:id="rId35"/>
    <p:sldId id="1063" r:id="rId36"/>
    <p:sldId id="1065" r:id="rId37"/>
    <p:sldId id="1066" r:id="rId38"/>
    <p:sldId id="1102" r:id="rId39"/>
    <p:sldId id="1101" r:id="rId40"/>
    <p:sldId id="1067" r:id="rId41"/>
    <p:sldId id="1068" r:id="rId42"/>
    <p:sldId id="1069" r:id="rId43"/>
    <p:sldId id="1070" r:id="rId44"/>
    <p:sldId id="1071" r:id="rId45"/>
    <p:sldId id="1072" r:id="rId46"/>
    <p:sldId id="1104" r:id="rId47"/>
    <p:sldId id="1106" r:id="rId48"/>
    <p:sldId id="1077" r:id="rId49"/>
    <p:sldId id="1073" r:id="rId50"/>
    <p:sldId id="1074" r:id="rId51"/>
    <p:sldId id="1107" r:id="rId52"/>
    <p:sldId id="1109" r:id="rId53"/>
    <p:sldId id="1099" r:id="rId54"/>
    <p:sldId id="1110" r:id="rId55"/>
    <p:sldId id="1111" r:id="rId56"/>
    <p:sldId id="1112" r:id="rId57"/>
    <p:sldId id="1113" r:id="rId58"/>
    <p:sldId id="1114" r:id="rId59"/>
    <p:sldId id="1115" r:id="rId60"/>
    <p:sldId id="1122" r:id="rId61"/>
    <p:sldId id="1117" r:id="rId62"/>
    <p:sldId id="1118" r:id="rId63"/>
    <p:sldId id="1119" r:id="rId64"/>
    <p:sldId id="1120" r:id="rId65"/>
    <p:sldId id="1098" r:id="rId66"/>
    <p:sldId id="1127" r:id="rId67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/>
    <p:restoredTop sz="95005" autoAdjust="0"/>
  </p:normalViewPr>
  <p:slideViewPr>
    <p:cSldViewPr>
      <p:cViewPr varScale="1">
        <p:scale>
          <a:sx n="109" d="100"/>
          <a:sy n="109" d="100"/>
        </p:scale>
        <p:origin x="108" y="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862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59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539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51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Intel seems to be discarding SMT in Silvermont because of power problems</a:t>
            </a:r>
          </a:p>
        </p:txBody>
      </p:sp>
    </p:spTree>
    <p:extLst>
      <p:ext uri="{BB962C8B-B14F-4D97-AF65-F5344CB8AC3E}">
        <p14:creationId xmlns:p14="http://schemas.microsoft.com/office/powerpoint/2010/main" val="2681736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73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Patterson’s a nice guy, so he gives up the body after using it for awhile and let’s John </a:t>
            </a:r>
            <a:r>
              <a:rPr lang="en-US" altLang="ko-KR" dirty="0" err="1" smtClean="0">
                <a:ea typeface="Gulim" panose="020B0600000101010101" pitchFamily="34" charset="-127"/>
              </a:rPr>
              <a:t>Kubitowicz</a:t>
            </a:r>
            <a:r>
              <a:rPr lang="en-US" altLang="ko-KR" dirty="0" smtClean="0">
                <a:ea typeface="Gulim" panose="020B0600000101010101" pitchFamily="34" charset="-127"/>
              </a:rPr>
              <a:t> have it.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But </a:t>
            </a:r>
            <a:r>
              <a:rPr lang="en-US" altLang="ko-KR" dirty="0" err="1" smtClean="0">
                <a:ea typeface="Gulim" panose="020B0600000101010101" pitchFamily="34" charset="-127"/>
              </a:rPr>
              <a:t>Kubi’s</a:t>
            </a:r>
            <a:r>
              <a:rPr lang="en-US" altLang="ko-KR" dirty="0" smtClean="0">
                <a:ea typeface="Gulim" panose="020B0600000101010101" pitchFamily="34" charset="-127"/>
              </a:rPr>
              <a:t> not so nice, so he won’t give up control…</a:t>
            </a:r>
          </a:p>
          <a:p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If you want to wake up for a final, you set your clock, or ask your roommate to pour water over your head – OS does the same</a:t>
            </a:r>
          </a:p>
        </p:txBody>
      </p:sp>
    </p:spTree>
    <p:extLst>
      <p:ext uri="{BB962C8B-B14F-4D97-AF65-F5344CB8AC3E}">
        <p14:creationId xmlns:p14="http://schemas.microsoft.com/office/powerpoint/2010/main" val="4111807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262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452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02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79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109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3395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106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8241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7141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3187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6733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737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X could be (13, 5, 3)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0858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022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675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718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7650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3655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4567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3807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5009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7" tIns="45705" rIns="91407" bIns="45705"/>
          <a:lstStyle/>
          <a:p>
            <a:fld id="{BB7440CD-BA39-A148-AE3A-F33EF3E7FD3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565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7" tIns="45705" rIns="91407" bIns="45705"/>
          <a:lstStyle/>
          <a:p>
            <a:fld id="{BB7440CD-BA39-A148-AE3A-F33EF3E7FD3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744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7" tIns="45705" rIns="91407" bIns="45705"/>
          <a:lstStyle/>
          <a:p>
            <a:fld id="{BB7440CD-BA39-A148-AE3A-F33EF3E7FD3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244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785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388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4097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90263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548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65079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681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96889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716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3952349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Emergency crash of operating system called “</a:t>
            </a: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panic()</a:t>
            </a:r>
            <a:r>
              <a:rPr lang="en-US" altLang="ko-KR">
                <a:ea typeface="Gulim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13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9" y="8763001"/>
            <a:ext cx="3038475" cy="409575"/>
          </a:xfrm>
          <a:prstGeom prst="rect">
            <a:avLst/>
          </a:prstGeom>
        </p:spPr>
        <p:txBody>
          <a:bodyPr lIns="91427" tIns="45714" rIns="91427" bIns="45714"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OS’s have almost human characteristics – unpredictable, hard to understand, …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Different things share the same CPU – one thread, then another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Similar to schizophrenia, like the movie Sybil, one body shared by several people, say we start with Dave Patterson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Threads are like the personalities of the CPU. First one thread/personality uses the CPU, then another,…</a:t>
            </a:r>
          </a:p>
        </p:txBody>
      </p:sp>
    </p:spTree>
    <p:extLst>
      <p:ext uri="{BB962C8B-B14F-4D97-AF65-F5344CB8AC3E}">
        <p14:creationId xmlns:p14="http://schemas.microsoft.com/office/powerpoint/2010/main" val="47972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Yield is for really nice people – Ever see two people at the supermarket checkout line? You first, no you first, …</a:t>
            </a:r>
          </a:p>
        </p:txBody>
      </p:sp>
    </p:spTree>
    <p:extLst>
      <p:ext uri="{BB962C8B-B14F-4D97-AF65-F5344CB8AC3E}">
        <p14:creationId xmlns:p14="http://schemas.microsoft.com/office/powerpoint/2010/main" val="246030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811354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6.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8096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9/16/20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313737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Fall 2020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opengroup.org/onlinepubs/7908799/xsh/pthread_exit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embsw.blogspot.com/2014/09/a-case-study-of-toyota-unintended.html" TargetMode="External"/><Relationship Id="rId2" Type="http://schemas.openxmlformats.org/officeDocument/2006/relationships/hyperlink" Target="https://www.cs.unc.edu/~anderson/teach/comp790/papers/mars_pathfinder_long_vers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6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200" dirty="0" smtClean="0"/>
              <a:t>Synchronization 1: Concurrency </a:t>
            </a:r>
            <a:br>
              <a:rPr lang="en-US" sz="3200" dirty="0" smtClean="0"/>
            </a:br>
            <a:r>
              <a:rPr lang="en-US" sz="3200" dirty="0" smtClean="0"/>
              <a:t>and Mutual Exclusion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September 16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, 2020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charset="0"/>
              </a:rPr>
              <a:t>Lifecycle of a Process or Thread</a:t>
            </a:r>
            <a:endParaRPr lang="en-US" altLang="ko-KR" dirty="0">
              <a:ea typeface="Gulim" charset="0"/>
            </a:endParaRP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905000" y="3810000"/>
            <a:ext cx="8305800" cy="2819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charset="0"/>
              </a:rPr>
              <a:t>As a process executes, it changes state: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new</a:t>
            </a:r>
            <a:r>
              <a:rPr lang="en-US" altLang="ko-KR" dirty="0" smtClean="0">
                <a:ea typeface="Gulim" charset="0"/>
              </a:rPr>
              <a:t>:  The process/thread is being created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ready</a:t>
            </a:r>
            <a:r>
              <a:rPr lang="en-US" altLang="ko-KR" dirty="0" smtClean="0">
                <a:ea typeface="Gulim" charset="0"/>
              </a:rPr>
              <a:t>:  The process is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running</a:t>
            </a:r>
            <a:r>
              <a:rPr lang="en-US" altLang="ko-KR" dirty="0" smtClean="0">
                <a:ea typeface="Gulim" charset="0"/>
              </a:rPr>
              <a:t>:  Instructions are being executed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waiting</a:t>
            </a:r>
            <a:r>
              <a:rPr lang="en-US" altLang="ko-KR" dirty="0" smtClean="0">
                <a:ea typeface="Gulim" charset="0"/>
              </a:rPr>
              <a:t>:  Process waiting for some event to occur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terminated</a:t>
            </a:r>
            <a:r>
              <a:rPr lang="en-US" altLang="ko-KR" dirty="0" smtClean="0">
                <a:ea typeface="Gulim" charset="0"/>
              </a:rPr>
              <a:t>:  The process has finished execution</a:t>
            </a:r>
            <a:endParaRPr lang="en-US" altLang="ko-KR" dirty="0">
              <a:ea typeface="Gulim" charset="0"/>
            </a:endParaRP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2819400" y="1023938"/>
            <a:ext cx="6553200" cy="2557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05" name="Freeform 5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>
            <a:off x="5022850" y="1476376"/>
            <a:ext cx="2025650" cy="455613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Freeform 8"/>
          <p:cNvSpPr>
            <a:spLocks/>
          </p:cNvSpPr>
          <p:nvPr/>
        </p:nvSpPr>
        <p:spPr bwMode="auto">
          <a:xfrm>
            <a:off x="4876800" y="2454275"/>
            <a:ext cx="507636" cy="781647"/>
          </a:xfrm>
          <a:custGeom>
            <a:avLst/>
            <a:gdLst>
              <a:gd name="T0" fmla="*/ 2147483647 w 300"/>
              <a:gd name="T1" fmla="*/ 2147483647 h 465"/>
              <a:gd name="T2" fmla="*/ 2147483647 w 300"/>
              <a:gd name="T3" fmla="*/ 2147483647 h 465"/>
              <a:gd name="T4" fmla="*/ 2147483647 w 300"/>
              <a:gd name="T5" fmla="*/ 2147483647 h 465"/>
              <a:gd name="T6" fmla="*/ 2147483647 w 300"/>
              <a:gd name="T7" fmla="*/ 2147483647 h 465"/>
              <a:gd name="T8" fmla="*/ 2147483647 w 300"/>
              <a:gd name="T9" fmla="*/ 2147483647 h 465"/>
              <a:gd name="T10" fmla="*/ 2147483647 w 300"/>
              <a:gd name="T11" fmla="*/ 2147483647 h 465"/>
              <a:gd name="T12" fmla="*/ 0 w 300"/>
              <a:gd name="T13" fmla="*/ 0 h 4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0"/>
              <a:gd name="T22" fmla="*/ 0 h 465"/>
              <a:gd name="T23" fmla="*/ 300 w 300"/>
              <a:gd name="T24" fmla="*/ 465 h 4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0" h="465">
                <a:moveTo>
                  <a:pt x="300" y="465"/>
                </a:moveTo>
                <a:cubicBezTo>
                  <a:pt x="269" y="426"/>
                  <a:pt x="247" y="389"/>
                  <a:pt x="205" y="363"/>
                </a:cubicBezTo>
                <a:cubicBezTo>
                  <a:pt x="182" y="326"/>
                  <a:pt x="154" y="308"/>
                  <a:pt x="119" y="284"/>
                </a:cubicBezTo>
                <a:cubicBezTo>
                  <a:pt x="91" y="201"/>
                  <a:pt x="135" y="324"/>
                  <a:pt x="95" y="236"/>
                </a:cubicBezTo>
                <a:cubicBezTo>
                  <a:pt x="74" y="189"/>
                  <a:pt x="63" y="140"/>
                  <a:pt x="40" y="94"/>
                </a:cubicBezTo>
                <a:cubicBezTo>
                  <a:pt x="32" y="78"/>
                  <a:pt x="23" y="63"/>
                  <a:pt x="16" y="47"/>
                </a:cubicBezTo>
                <a:cubicBezTo>
                  <a:pt x="9" y="32"/>
                  <a:pt x="0" y="0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Freeform 9"/>
          <p:cNvSpPr>
            <a:spLocks/>
          </p:cNvSpPr>
          <p:nvPr/>
        </p:nvSpPr>
        <p:spPr bwMode="auto">
          <a:xfrm rot="176822">
            <a:off x="6651625" y="2449687"/>
            <a:ext cx="458788" cy="766763"/>
          </a:xfrm>
          <a:custGeom>
            <a:avLst/>
            <a:gdLst>
              <a:gd name="T0" fmla="*/ 2147483647 w 289"/>
              <a:gd name="T1" fmla="*/ 0 h 483"/>
              <a:gd name="T2" fmla="*/ 2147483647 w 289"/>
              <a:gd name="T3" fmla="*/ 2147483647 h 483"/>
              <a:gd name="T4" fmla="*/ 2147483647 w 289"/>
              <a:gd name="T5" fmla="*/ 2147483647 h 483"/>
              <a:gd name="T6" fmla="*/ 2147483647 w 289"/>
              <a:gd name="T7" fmla="*/ 2147483647 h 483"/>
              <a:gd name="T8" fmla="*/ 2147483647 w 289"/>
              <a:gd name="T9" fmla="*/ 2147483647 h 483"/>
              <a:gd name="T10" fmla="*/ 2147483647 w 289"/>
              <a:gd name="T11" fmla="*/ 2147483647 h 483"/>
              <a:gd name="T12" fmla="*/ 2147483647 w 289"/>
              <a:gd name="T13" fmla="*/ 2147483647 h 483"/>
              <a:gd name="T14" fmla="*/ 2147483647 w 289"/>
              <a:gd name="T15" fmla="*/ 2147483647 h 483"/>
              <a:gd name="T16" fmla="*/ 2147483647 w 289"/>
              <a:gd name="T17" fmla="*/ 2147483647 h 4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"/>
              <a:gd name="T28" fmla="*/ 0 h 483"/>
              <a:gd name="T29" fmla="*/ 289 w 289"/>
              <a:gd name="T30" fmla="*/ 483 h 4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" h="483">
                <a:moveTo>
                  <a:pt x="289" y="0"/>
                </a:moveTo>
                <a:cubicBezTo>
                  <a:pt x="275" y="69"/>
                  <a:pt x="257" y="138"/>
                  <a:pt x="234" y="205"/>
                </a:cubicBezTo>
                <a:cubicBezTo>
                  <a:pt x="219" y="249"/>
                  <a:pt x="202" y="292"/>
                  <a:pt x="155" y="308"/>
                </a:cubicBezTo>
                <a:cubicBezTo>
                  <a:pt x="150" y="316"/>
                  <a:pt x="146" y="325"/>
                  <a:pt x="139" y="332"/>
                </a:cubicBezTo>
                <a:cubicBezTo>
                  <a:pt x="133" y="338"/>
                  <a:pt x="122" y="340"/>
                  <a:pt x="116" y="347"/>
                </a:cubicBezTo>
                <a:cubicBezTo>
                  <a:pt x="71" y="404"/>
                  <a:pt x="152" y="337"/>
                  <a:pt x="92" y="395"/>
                </a:cubicBezTo>
                <a:cubicBezTo>
                  <a:pt x="31" y="454"/>
                  <a:pt x="107" y="358"/>
                  <a:pt x="45" y="434"/>
                </a:cubicBezTo>
                <a:cubicBezTo>
                  <a:pt x="35" y="446"/>
                  <a:pt x="22" y="475"/>
                  <a:pt x="5" y="481"/>
                </a:cubicBezTo>
                <a:cubicBezTo>
                  <a:pt x="0" y="483"/>
                  <a:pt x="5" y="471"/>
                  <a:pt x="5" y="4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Freeform 10"/>
          <p:cNvSpPr>
            <a:spLocks/>
          </p:cNvSpPr>
          <p:nvPr/>
        </p:nvSpPr>
        <p:spPr bwMode="auto">
          <a:xfrm rot="189247">
            <a:off x="4103689" y="1317405"/>
            <a:ext cx="814386" cy="528638"/>
          </a:xfrm>
          <a:custGeom>
            <a:avLst/>
            <a:gdLst>
              <a:gd name="T0" fmla="*/ 0 w 474"/>
              <a:gd name="T1" fmla="*/ 0 h 324"/>
              <a:gd name="T2" fmla="*/ 2147483647 w 474"/>
              <a:gd name="T3" fmla="*/ 2147483647 h 324"/>
              <a:gd name="T4" fmla="*/ 2147483647 w 474"/>
              <a:gd name="T5" fmla="*/ 2147483647 h 324"/>
              <a:gd name="T6" fmla="*/ 2147483647 w 474"/>
              <a:gd name="T7" fmla="*/ 2147483647 h 324"/>
              <a:gd name="T8" fmla="*/ 2147483647 w 474"/>
              <a:gd name="T9" fmla="*/ 2147483647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"/>
              <a:gd name="T16" fmla="*/ 0 h 324"/>
              <a:gd name="T17" fmla="*/ 474 w 474"/>
              <a:gd name="T18" fmla="*/ 324 h 3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" h="324">
                <a:moveTo>
                  <a:pt x="0" y="0"/>
                </a:moveTo>
                <a:cubicBezTo>
                  <a:pt x="50" y="25"/>
                  <a:pt x="109" y="30"/>
                  <a:pt x="158" y="55"/>
                </a:cubicBezTo>
                <a:cubicBezTo>
                  <a:pt x="210" y="82"/>
                  <a:pt x="268" y="115"/>
                  <a:pt x="324" y="134"/>
                </a:cubicBezTo>
                <a:cubicBezTo>
                  <a:pt x="368" y="178"/>
                  <a:pt x="414" y="216"/>
                  <a:pt x="450" y="268"/>
                </a:cubicBezTo>
                <a:cubicBezTo>
                  <a:pt x="456" y="286"/>
                  <a:pt x="474" y="307"/>
                  <a:pt x="474" y="324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1" name="Freeform 11"/>
          <p:cNvSpPr>
            <a:spLocks/>
          </p:cNvSpPr>
          <p:nvPr/>
        </p:nvSpPr>
        <p:spPr bwMode="auto">
          <a:xfrm>
            <a:off x="7123113" y="1323180"/>
            <a:ext cx="933034" cy="519114"/>
          </a:xfrm>
          <a:custGeom>
            <a:avLst/>
            <a:gdLst>
              <a:gd name="T0" fmla="*/ 0 w 560"/>
              <a:gd name="T1" fmla="*/ 2147483647 h 315"/>
              <a:gd name="T2" fmla="*/ 2147483647 w 560"/>
              <a:gd name="T3" fmla="*/ 2147483647 h 315"/>
              <a:gd name="T4" fmla="*/ 2147483647 w 560"/>
              <a:gd name="T5" fmla="*/ 2147483647 h 315"/>
              <a:gd name="T6" fmla="*/ 2147483647 w 560"/>
              <a:gd name="T7" fmla="*/ 2147483647 h 315"/>
              <a:gd name="T8" fmla="*/ 2147483647 w 560"/>
              <a:gd name="T9" fmla="*/ 2147483647 h 315"/>
              <a:gd name="T10" fmla="*/ 2147483647 w 560"/>
              <a:gd name="T11" fmla="*/ 0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315"/>
              <a:gd name="T20" fmla="*/ 560 w 560"/>
              <a:gd name="T21" fmla="*/ 315 h 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315">
                <a:moveTo>
                  <a:pt x="0" y="315"/>
                </a:moveTo>
                <a:cubicBezTo>
                  <a:pt x="38" y="269"/>
                  <a:pt x="77" y="223"/>
                  <a:pt x="126" y="189"/>
                </a:cubicBezTo>
                <a:cubicBezTo>
                  <a:pt x="202" y="74"/>
                  <a:pt x="340" y="40"/>
                  <a:pt x="466" y="8"/>
                </a:cubicBezTo>
                <a:cubicBezTo>
                  <a:pt x="484" y="11"/>
                  <a:pt x="503" y="13"/>
                  <a:pt x="521" y="16"/>
                </a:cubicBezTo>
                <a:cubicBezTo>
                  <a:pt x="529" y="18"/>
                  <a:pt x="537" y="26"/>
                  <a:pt x="544" y="23"/>
                </a:cubicBezTo>
                <a:cubicBezTo>
                  <a:pt x="553" y="19"/>
                  <a:pt x="560" y="0"/>
                  <a:pt x="56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2819400" y="10239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6391275" y="18399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5" name="Oval 15"/>
          <p:cNvSpPr>
            <a:spLocks noChangeArrowheads="1"/>
          </p:cNvSpPr>
          <p:nvPr/>
        </p:nvSpPr>
        <p:spPr bwMode="auto">
          <a:xfrm>
            <a:off x="8056563" y="101282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5391150" y="29702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7" name="Freeform 17"/>
          <p:cNvSpPr>
            <a:spLocks/>
          </p:cNvSpPr>
          <p:nvPr/>
        </p:nvSpPr>
        <p:spPr bwMode="auto">
          <a:xfrm>
            <a:off x="5035550" y="2400301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8" name="Freeform 18"/>
          <p:cNvSpPr>
            <a:spLocks/>
          </p:cNvSpPr>
          <p:nvPr/>
        </p:nvSpPr>
        <p:spPr bwMode="auto">
          <a:xfrm>
            <a:off x="5029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6397625" y="184467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0" name="Oval 20"/>
          <p:cNvSpPr>
            <a:spLocks noChangeArrowheads="1"/>
          </p:cNvSpPr>
          <p:nvPr/>
        </p:nvSpPr>
        <p:spPr bwMode="auto">
          <a:xfrm>
            <a:off x="4321175" y="18335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1" name="Freeform 21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3" name="Oval 23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4" name="Freeform 24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5" name="Oval 25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7" name="Freeform 27"/>
          <p:cNvSpPr>
            <a:spLocks/>
          </p:cNvSpPr>
          <p:nvPr/>
        </p:nvSpPr>
        <p:spPr bwMode="auto">
          <a:xfrm>
            <a:off x="5022434" y="1452563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8" name="Freeform 28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9" name="Oval 29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0" name="Oval 30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9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2" grpId="0" uiExpand="1" build="p" bldLvl="2"/>
      <p:bldP spid="358405" grpId="0" animBg="1"/>
      <p:bldP spid="358407" grpId="0" animBg="1"/>
      <p:bldP spid="358408" grpId="0" animBg="1"/>
      <p:bldP spid="358409" grpId="0" animBg="1"/>
      <p:bldP spid="358410" grpId="0" animBg="1"/>
      <p:bldP spid="358411" grpId="0" animBg="1"/>
      <p:bldP spid="358412" grpId="0" animBg="1"/>
      <p:bldP spid="358413" grpId="0" animBg="1"/>
      <p:bldP spid="358414" grpId="0" animBg="1"/>
      <p:bldP spid="358415" grpId="0" animBg="1"/>
      <p:bldP spid="358416" grpId="0" animBg="1"/>
      <p:bldP spid="358417" grpId="0" animBg="1"/>
      <p:bldP spid="358418" grpId="0" animBg="1"/>
      <p:bldP spid="358419" grpId="0" animBg="1"/>
      <p:bldP spid="358420" grpId="0" animBg="1"/>
      <p:bldP spid="358421" grpId="0" animBg="1"/>
      <p:bldP spid="358422" grpId="0" animBg="1"/>
      <p:bldP spid="358423" grpId="0" animBg="1"/>
      <p:bldP spid="358424" grpId="0" animBg="1"/>
      <p:bldP spid="358425" grpId="0" animBg="1"/>
      <p:bldP spid="358426" grpId="0" animBg="1"/>
      <p:bldP spid="358427" grpId="0" animBg="1"/>
      <p:bldP spid="358428" grpId="0" animBg="1"/>
      <p:bldP spid="358429" grpId="0" animBg="1"/>
      <p:bldP spid="3584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228600"/>
            <a:ext cx="7429500" cy="1325563"/>
          </a:xfrm>
        </p:spPr>
        <p:txBody>
          <a:bodyPr/>
          <a:lstStyle/>
          <a:p>
            <a:r>
              <a:rPr lang="en-US" altLang="en-US" dirty="0"/>
              <a:t>Scheduling: All About Queues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38300" y="4691062"/>
            <a:ext cx="8610600" cy="1905000"/>
          </a:xfrm>
        </p:spPr>
        <p:txBody>
          <a:bodyPr/>
          <a:lstStyle/>
          <a:p>
            <a:r>
              <a:rPr lang="en-US" altLang="en-US" dirty="0"/>
              <a:t>PCBs move from queue to queue</a:t>
            </a:r>
          </a:p>
          <a:p>
            <a:r>
              <a:rPr lang="en-US" altLang="en-US" b="1" dirty="0"/>
              <a:t>Scheduling:</a:t>
            </a:r>
            <a:r>
              <a:rPr lang="en-US" altLang="en-US" dirty="0"/>
              <a:t> which order to remove from queue</a:t>
            </a:r>
          </a:p>
          <a:p>
            <a:pPr lvl="1"/>
            <a:r>
              <a:rPr lang="en-US" altLang="en-US" dirty="0"/>
              <a:t>Much more on this soon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2971800" y="914400"/>
            <a:ext cx="6248400" cy="3632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16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Ready Queue And Various I/O Device Queues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86106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Process not running </a:t>
            </a:r>
            <a:r>
              <a:rPr lang="en-US" altLang="ko-KR" sz="2000" dirty="0">
                <a:ea typeface="Gulim" panose="020B0600000101010101" pitchFamily="34" charset="-127"/>
                <a:sym typeface="Symbol" panose="05050102010706020507" pitchFamily="18" charset="2"/>
              </a:rPr>
              <a:t> PCB </a:t>
            </a:r>
            <a:r>
              <a:rPr lang="en-US" altLang="ko-KR" sz="2000" dirty="0">
                <a:ea typeface="Gulim" panose="020B0600000101010101" pitchFamily="34" charset="-127"/>
              </a:rPr>
              <a:t>is in some scheduler queue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Separate queue for each device/signal/condition 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Each queue can have a different scheduler policy</a:t>
            </a:r>
          </a:p>
        </p:txBody>
      </p:sp>
      <p:grpSp>
        <p:nvGrpSpPr>
          <p:cNvPr id="359562" name="Group 138"/>
          <p:cNvGrpSpPr>
            <a:grpSpLocks/>
          </p:cNvGrpSpPr>
          <p:nvPr/>
        </p:nvGrpSpPr>
        <p:grpSpPr bwMode="auto">
          <a:xfrm>
            <a:off x="3779838" y="1931988"/>
            <a:ext cx="6400800" cy="1524000"/>
            <a:chOff x="1432" y="527"/>
            <a:chExt cx="4032" cy="960"/>
          </a:xfrm>
        </p:grpSpPr>
        <p:grpSp>
          <p:nvGrpSpPr>
            <p:cNvPr id="16472" name="Group 24"/>
            <p:cNvGrpSpPr>
              <a:grpSpLocks/>
            </p:cNvGrpSpPr>
            <p:nvPr/>
          </p:nvGrpSpPr>
          <p:grpSpPr bwMode="auto">
            <a:xfrm>
              <a:off x="2440" y="527"/>
              <a:ext cx="624" cy="864"/>
              <a:chOff x="2208" y="528"/>
              <a:chExt cx="672" cy="1008"/>
            </a:xfrm>
          </p:grpSpPr>
          <p:sp>
            <p:nvSpPr>
              <p:cNvPr id="16491" name="Rectangle 2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9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92" name="Rectangle 22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93" name="Rectangle 2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3" name="Group 29"/>
            <p:cNvGrpSpPr>
              <a:grpSpLocks/>
            </p:cNvGrpSpPr>
            <p:nvPr/>
          </p:nvGrpSpPr>
          <p:grpSpPr bwMode="auto">
            <a:xfrm>
              <a:off x="3352" y="527"/>
              <a:ext cx="624" cy="864"/>
              <a:chOff x="2208" y="528"/>
              <a:chExt cx="672" cy="1008"/>
            </a:xfrm>
          </p:grpSpPr>
          <p:sp>
            <p:nvSpPr>
              <p:cNvPr id="16488" name="Rectangle 30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6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9" name="Rectangle 3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90" name="Rectangle 32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4" name="Group 33"/>
            <p:cNvGrpSpPr>
              <a:grpSpLocks/>
            </p:cNvGrpSpPr>
            <p:nvPr/>
          </p:nvGrpSpPr>
          <p:grpSpPr bwMode="auto">
            <a:xfrm>
              <a:off x="4456" y="527"/>
              <a:ext cx="624" cy="864"/>
              <a:chOff x="2208" y="528"/>
              <a:chExt cx="672" cy="1008"/>
            </a:xfrm>
          </p:grpSpPr>
          <p:sp>
            <p:nvSpPr>
              <p:cNvPr id="16485" name="Rectangle 3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16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6" name="Rectangle 35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87" name="Rectangle 36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5" name="Group 42"/>
            <p:cNvGrpSpPr>
              <a:grpSpLocks/>
            </p:cNvGrpSpPr>
            <p:nvPr/>
          </p:nvGrpSpPr>
          <p:grpSpPr bwMode="auto">
            <a:xfrm>
              <a:off x="5272" y="623"/>
              <a:ext cx="192" cy="192"/>
              <a:chOff x="2448" y="2016"/>
              <a:chExt cx="192" cy="192"/>
            </a:xfrm>
          </p:grpSpPr>
          <p:sp>
            <p:nvSpPr>
              <p:cNvPr id="16481" name="Line 25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2" name="Line 26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3" name="Line 27"/>
              <p:cNvSpPr>
                <a:spLocks noChangeShapeType="1"/>
              </p:cNvSpPr>
              <p:nvPr/>
            </p:nvSpPr>
            <p:spPr bwMode="auto">
              <a:xfrm>
                <a:off x="2520" y="220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4" name="Line 4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6476" name="Line 43"/>
            <p:cNvSpPr>
              <a:spLocks noChangeShapeType="1"/>
            </p:cNvSpPr>
            <p:nvPr/>
          </p:nvSpPr>
          <p:spPr bwMode="auto">
            <a:xfrm>
              <a:off x="3064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7" name="Line 44"/>
            <p:cNvSpPr>
              <a:spLocks noChangeShapeType="1"/>
            </p:cNvSpPr>
            <p:nvPr/>
          </p:nvSpPr>
          <p:spPr bwMode="auto">
            <a:xfrm>
              <a:off x="3976" y="6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8" name="Line 45"/>
            <p:cNvSpPr>
              <a:spLocks noChangeShapeType="1"/>
            </p:cNvSpPr>
            <p:nvPr/>
          </p:nvSpPr>
          <p:spPr bwMode="auto">
            <a:xfrm>
              <a:off x="5080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>
              <a:off x="1432" y="623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80" name="Freeform 86"/>
            <p:cNvSpPr>
              <a:spLocks/>
            </p:cNvSpPr>
            <p:nvPr/>
          </p:nvSpPr>
          <p:spPr bwMode="auto">
            <a:xfrm>
              <a:off x="1432" y="671"/>
              <a:ext cx="3024" cy="816"/>
            </a:xfrm>
            <a:custGeom>
              <a:avLst/>
              <a:gdLst>
                <a:gd name="T0" fmla="*/ 0 w 3024"/>
                <a:gd name="T1" fmla="*/ 154 h 912"/>
                <a:gd name="T2" fmla="*/ 816 w 3024"/>
                <a:gd name="T3" fmla="*/ 730 h 912"/>
                <a:gd name="T4" fmla="*/ 2640 w 3024"/>
                <a:gd name="T5" fmla="*/ 730 h 912"/>
                <a:gd name="T6" fmla="*/ 3024 w 302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912">
                  <a:moveTo>
                    <a:pt x="0" y="192"/>
                  </a:moveTo>
                  <a:lnTo>
                    <a:pt x="816" y="912"/>
                  </a:lnTo>
                  <a:lnTo>
                    <a:pt x="2640" y="912"/>
                  </a:lnTo>
                  <a:lnTo>
                    <a:pt x="30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60" name="Group 136"/>
          <p:cNvGrpSpPr>
            <a:grpSpLocks/>
          </p:cNvGrpSpPr>
          <p:nvPr/>
        </p:nvGrpSpPr>
        <p:grpSpPr bwMode="auto">
          <a:xfrm>
            <a:off x="3779838" y="5132388"/>
            <a:ext cx="2362200" cy="1371600"/>
            <a:chOff x="1432" y="2543"/>
            <a:chExt cx="1488" cy="864"/>
          </a:xfrm>
        </p:grpSpPr>
        <p:grpSp>
          <p:nvGrpSpPr>
            <p:cNvPr id="16458" name="Group 104"/>
            <p:cNvGrpSpPr>
              <a:grpSpLocks/>
            </p:cNvGrpSpPr>
            <p:nvPr/>
          </p:nvGrpSpPr>
          <p:grpSpPr bwMode="auto">
            <a:xfrm>
              <a:off x="1912" y="2543"/>
              <a:ext cx="1008" cy="864"/>
              <a:chOff x="1680" y="2544"/>
              <a:chExt cx="1008" cy="912"/>
            </a:xfrm>
          </p:grpSpPr>
          <p:grpSp>
            <p:nvGrpSpPr>
              <p:cNvPr id="16461" name="Group 70"/>
              <p:cNvGrpSpPr>
                <a:grpSpLocks/>
              </p:cNvGrpSpPr>
              <p:nvPr/>
            </p:nvGrpSpPr>
            <p:grpSpPr bwMode="auto">
              <a:xfrm>
                <a:off x="1680" y="2544"/>
                <a:ext cx="624" cy="912"/>
                <a:chOff x="2208" y="528"/>
                <a:chExt cx="672" cy="1008"/>
              </a:xfrm>
            </p:grpSpPr>
            <p:sp>
              <p:nvSpPr>
                <p:cNvPr id="16469" name="Rectangle 71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Other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State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PCB</a:t>
                  </a:r>
                  <a:r>
                    <a:rPr lang="en-US" altLang="ko-KR" sz="1600" b="0" baseline="-25000" dirty="0">
                      <a:latin typeface="Consolas" charset="0"/>
                      <a:ea typeface="Consolas" charset="0"/>
                      <a:cs typeface="Consolas" charset="0"/>
                    </a:rPr>
                    <a:t>8</a:t>
                  </a:r>
                  <a:endParaRPr lang="en-US" altLang="ko-KR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70" name="Rectangle 7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Link</a:t>
                  </a:r>
                </a:p>
              </p:txBody>
            </p:sp>
            <p:sp>
              <p:nvSpPr>
                <p:cNvPr id="1647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Registers</a:t>
                  </a:r>
                </a:p>
              </p:txBody>
            </p:sp>
          </p:grpSp>
          <p:grpSp>
            <p:nvGrpSpPr>
              <p:cNvPr id="16462" name="Group 89"/>
              <p:cNvGrpSpPr>
                <a:grpSpLocks/>
              </p:cNvGrpSpPr>
              <p:nvPr/>
            </p:nvGrpSpPr>
            <p:grpSpPr bwMode="auto">
              <a:xfrm>
                <a:off x="2304" y="2640"/>
                <a:ext cx="384" cy="192"/>
                <a:chOff x="2304" y="2640"/>
                <a:chExt cx="384" cy="192"/>
              </a:xfrm>
            </p:grpSpPr>
            <p:grpSp>
              <p:nvGrpSpPr>
                <p:cNvPr id="16463" name="Group 74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1646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6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</p:grpSp>
            <p:sp>
              <p:nvSpPr>
                <p:cNvPr id="16464" name="Line 79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</p:grpSp>
        <p:sp>
          <p:nvSpPr>
            <p:cNvPr id="16459" name="Line 87"/>
            <p:cNvSpPr>
              <a:spLocks noChangeShapeType="1"/>
            </p:cNvSpPr>
            <p:nvPr/>
          </p:nvSpPr>
          <p:spPr bwMode="auto">
            <a:xfrm flipV="1">
              <a:off x="1432" y="2639"/>
              <a:ext cx="48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60" name="Line 88"/>
            <p:cNvSpPr>
              <a:spLocks noChangeShapeType="1"/>
            </p:cNvSpPr>
            <p:nvPr/>
          </p:nvSpPr>
          <p:spPr bwMode="auto">
            <a:xfrm flipV="1">
              <a:off x="1432" y="2687"/>
              <a:ext cx="48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59" name="Group 135"/>
          <p:cNvGrpSpPr>
            <a:grpSpLocks/>
          </p:cNvGrpSpPr>
          <p:nvPr/>
        </p:nvGrpSpPr>
        <p:grpSpPr bwMode="auto">
          <a:xfrm>
            <a:off x="3703638" y="4522788"/>
            <a:ext cx="685800" cy="685800"/>
            <a:chOff x="1384" y="2159"/>
            <a:chExt cx="432" cy="432"/>
          </a:xfrm>
        </p:grpSpPr>
        <p:grpSp>
          <p:nvGrpSpPr>
            <p:cNvPr id="16444" name="Group 90"/>
            <p:cNvGrpSpPr>
              <a:grpSpLocks/>
            </p:cNvGrpSpPr>
            <p:nvPr/>
          </p:nvGrpSpPr>
          <p:grpSpPr bwMode="auto">
            <a:xfrm>
              <a:off x="1432" y="2159"/>
              <a:ext cx="384" cy="192"/>
              <a:chOff x="2304" y="2640"/>
              <a:chExt cx="384" cy="192"/>
            </a:xfrm>
          </p:grpSpPr>
          <p:grpSp>
            <p:nvGrpSpPr>
              <p:cNvPr id="16452" name="Group 91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54" name="Line 92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5" name="Line 93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6" name="Line 94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7" name="Line 95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53" name="Line 9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16445" name="Group 97"/>
            <p:cNvGrpSpPr>
              <a:grpSpLocks/>
            </p:cNvGrpSpPr>
            <p:nvPr/>
          </p:nvGrpSpPr>
          <p:grpSpPr bwMode="auto">
            <a:xfrm>
              <a:off x="1384" y="2399"/>
              <a:ext cx="384" cy="192"/>
              <a:chOff x="2304" y="2640"/>
              <a:chExt cx="384" cy="192"/>
            </a:xfrm>
          </p:grpSpPr>
          <p:grpSp>
            <p:nvGrpSpPr>
              <p:cNvPr id="16446" name="Group 98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48" name="Line 99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49" name="Line 100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0" name="Line 101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1" name="Line 102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47" name="Line 10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grpSp>
        <p:nvGrpSpPr>
          <p:cNvPr id="359561" name="Group 137"/>
          <p:cNvGrpSpPr>
            <a:grpSpLocks/>
          </p:cNvGrpSpPr>
          <p:nvPr/>
        </p:nvGrpSpPr>
        <p:grpSpPr bwMode="auto">
          <a:xfrm>
            <a:off x="3779838" y="3608388"/>
            <a:ext cx="5638800" cy="1600200"/>
            <a:chOff x="1432" y="1583"/>
            <a:chExt cx="3552" cy="1008"/>
          </a:xfrm>
        </p:grpSpPr>
        <p:grpSp>
          <p:nvGrpSpPr>
            <p:cNvPr id="16426" name="Group 52"/>
            <p:cNvGrpSpPr>
              <a:grpSpLocks/>
            </p:cNvGrpSpPr>
            <p:nvPr/>
          </p:nvGrpSpPr>
          <p:grpSpPr bwMode="auto">
            <a:xfrm>
              <a:off x="2824" y="1583"/>
              <a:ext cx="624" cy="864"/>
              <a:chOff x="2208" y="528"/>
              <a:chExt cx="672" cy="1008"/>
            </a:xfrm>
          </p:grpSpPr>
          <p:sp>
            <p:nvSpPr>
              <p:cNvPr id="16441" name="Rectangle 53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42" name="Rectangle 5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43" name="Rectangle 55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sp>
          <p:nvSpPr>
            <p:cNvPr id="16427" name="Line 66"/>
            <p:cNvSpPr>
              <a:spLocks noChangeShapeType="1"/>
            </p:cNvSpPr>
            <p:nvPr/>
          </p:nvSpPr>
          <p:spPr bwMode="auto">
            <a:xfrm>
              <a:off x="3448" y="1679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16428" name="Group 68"/>
            <p:cNvGrpSpPr>
              <a:grpSpLocks/>
            </p:cNvGrpSpPr>
            <p:nvPr/>
          </p:nvGrpSpPr>
          <p:grpSpPr bwMode="auto">
            <a:xfrm>
              <a:off x="3976" y="1583"/>
              <a:ext cx="1008" cy="864"/>
              <a:chOff x="3984" y="2064"/>
              <a:chExt cx="1008" cy="912"/>
            </a:xfrm>
          </p:grpSpPr>
          <p:grpSp>
            <p:nvGrpSpPr>
              <p:cNvPr id="16431" name="Group 56"/>
              <p:cNvGrpSpPr>
                <a:grpSpLocks/>
              </p:cNvGrpSpPr>
              <p:nvPr/>
            </p:nvGrpSpPr>
            <p:grpSpPr bwMode="auto">
              <a:xfrm>
                <a:off x="3984" y="2064"/>
                <a:ext cx="624" cy="912"/>
                <a:chOff x="2208" y="528"/>
                <a:chExt cx="672" cy="1008"/>
              </a:xfrm>
            </p:grpSpPr>
            <p:sp>
              <p:nvSpPr>
                <p:cNvPr id="16438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Other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State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PCB</a:t>
                  </a:r>
                  <a:r>
                    <a:rPr lang="en-US" altLang="ko-KR" sz="1600" b="0" baseline="-25000" dirty="0">
                      <a:latin typeface="Consolas" charset="0"/>
                      <a:ea typeface="Consolas" charset="0"/>
                      <a:cs typeface="Consolas" charset="0"/>
                    </a:rPr>
                    <a:t>3</a:t>
                  </a:r>
                  <a:endParaRPr lang="en-US" altLang="ko-KR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9" name="Rectangle 58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Link</a:t>
                  </a:r>
                </a:p>
              </p:txBody>
            </p:sp>
            <p:sp>
              <p:nvSpPr>
                <p:cNvPr id="16440" name="Rectangle 59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Registers</a:t>
                  </a:r>
                </a:p>
              </p:txBody>
            </p:sp>
          </p:grpSp>
          <p:grpSp>
            <p:nvGrpSpPr>
              <p:cNvPr id="16432" name="Group 60"/>
              <p:cNvGrpSpPr>
                <a:grpSpLocks/>
              </p:cNvGrpSpPr>
              <p:nvPr/>
            </p:nvGrpSpPr>
            <p:grpSpPr bwMode="auto">
              <a:xfrm>
                <a:off x="4800" y="2160"/>
                <a:ext cx="192" cy="192"/>
                <a:chOff x="2448" y="2016"/>
                <a:chExt cx="192" cy="192"/>
              </a:xfrm>
            </p:grpSpPr>
            <p:sp>
              <p:nvSpPr>
                <p:cNvPr id="16434" name="Line 6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5" name="Line 6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6" name="Line 6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7" name="Line 6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33" name="Line 67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6429" name="Line 105"/>
            <p:cNvSpPr>
              <a:spLocks noChangeShapeType="1"/>
            </p:cNvSpPr>
            <p:nvPr/>
          </p:nvSpPr>
          <p:spPr bwMode="auto">
            <a:xfrm>
              <a:off x="1432" y="1679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1432" y="1775"/>
              <a:ext cx="2544" cy="816"/>
            </a:xfrm>
            <a:custGeom>
              <a:avLst/>
              <a:gdLst>
                <a:gd name="T0" fmla="*/ 0 w 2544"/>
                <a:gd name="T1" fmla="*/ 96 h 816"/>
                <a:gd name="T2" fmla="*/ 1488 w 2544"/>
                <a:gd name="T3" fmla="*/ 816 h 816"/>
                <a:gd name="T4" fmla="*/ 2160 w 2544"/>
                <a:gd name="T5" fmla="*/ 816 h 816"/>
                <a:gd name="T6" fmla="*/ 2544 w 2544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816">
                  <a:moveTo>
                    <a:pt x="0" y="96"/>
                  </a:moveTo>
                  <a:lnTo>
                    <a:pt x="1488" y="816"/>
                  </a:lnTo>
                  <a:lnTo>
                    <a:pt x="2160" y="816"/>
                  </a:lnTo>
                  <a:lnTo>
                    <a:pt x="2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58" name="Group 134"/>
          <p:cNvGrpSpPr>
            <a:grpSpLocks/>
          </p:cNvGrpSpPr>
          <p:nvPr/>
        </p:nvGrpSpPr>
        <p:grpSpPr bwMode="auto">
          <a:xfrm>
            <a:off x="3703638" y="2846388"/>
            <a:ext cx="685800" cy="685800"/>
            <a:chOff x="1384" y="1103"/>
            <a:chExt cx="432" cy="432"/>
          </a:xfrm>
        </p:grpSpPr>
        <p:grpSp>
          <p:nvGrpSpPr>
            <p:cNvPr id="16412" name="Group 109"/>
            <p:cNvGrpSpPr>
              <a:grpSpLocks/>
            </p:cNvGrpSpPr>
            <p:nvPr/>
          </p:nvGrpSpPr>
          <p:grpSpPr bwMode="auto">
            <a:xfrm>
              <a:off x="1432" y="1103"/>
              <a:ext cx="384" cy="192"/>
              <a:chOff x="2304" y="2640"/>
              <a:chExt cx="384" cy="192"/>
            </a:xfrm>
          </p:grpSpPr>
          <p:grpSp>
            <p:nvGrpSpPr>
              <p:cNvPr id="16420" name="Group 110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22" name="Line 11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3" name="Line 11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4" name="Line 11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5" name="Line 11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21" name="Line 1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16413" name="Group 116"/>
            <p:cNvGrpSpPr>
              <a:grpSpLocks/>
            </p:cNvGrpSpPr>
            <p:nvPr/>
          </p:nvGrpSpPr>
          <p:grpSpPr bwMode="auto">
            <a:xfrm>
              <a:off x="1384" y="1343"/>
              <a:ext cx="384" cy="192"/>
              <a:chOff x="2304" y="2640"/>
              <a:chExt cx="384" cy="192"/>
            </a:xfrm>
          </p:grpSpPr>
          <p:grpSp>
            <p:nvGrpSpPr>
              <p:cNvPr id="16414" name="Group 117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16" name="Line 118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7" name="Line 119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8" name="Line 120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9" name="Line 121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15" name="Line 1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grpSp>
        <p:nvGrpSpPr>
          <p:cNvPr id="359557" name="Group 133"/>
          <p:cNvGrpSpPr>
            <a:grpSpLocks/>
          </p:cNvGrpSpPr>
          <p:nvPr/>
        </p:nvGrpSpPr>
        <p:grpSpPr bwMode="auto">
          <a:xfrm>
            <a:off x="1703389" y="1905000"/>
            <a:ext cx="2076451" cy="3989388"/>
            <a:chOff x="124" y="510"/>
            <a:chExt cx="1308" cy="2513"/>
          </a:xfrm>
        </p:grpSpPr>
        <p:sp>
          <p:nvSpPr>
            <p:cNvPr id="16394" name="Rectangle 19"/>
            <p:cNvSpPr>
              <a:spLocks noChangeArrowheads="1"/>
            </p:cNvSpPr>
            <p:nvPr/>
          </p:nvSpPr>
          <p:spPr bwMode="auto">
            <a:xfrm>
              <a:off x="808" y="2111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Head</a:t>
              </a:r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808" y="2303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Tail</a:t>
              </a:r>
            </a:p>
          </p:txBody>
        </p:sp>
        <p:sp>
          <p:nvSpPr>
            <p:cNvPr id="16396" name="Rectangle 124"/>
            <p:cNvSpPr>
              <a:spLocks noChangeArrowheads="1"/>
            </p:cNvSpPr>
            <p:nvPr/>
          </p:nvSpPr>
          <p:spPr bwMode="auto">
            <a:xfrm>
              <a:off x="808" y="1055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Head</a:t>
              </a:r>
            </a:p>
          </p:txBody>
        </p:sp>
        <p:sp>
          <p:nvSpPr>
            <p:cNvPr id="16397" name="Rectangle 125"/>
            <p:cNvSpPr>
              <a:spLocks noChangeArrowheads="1"/>
            </p:cNvSpPr>
            <p:nvPr/>
          </p:nvSpPr>
          <p:spPr bwMode="auto">
            <a:xfrm>
              <a:off x="808" y="1247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Tail</a:t>
              </a:r>
            </a:p>
          </p:txBody>
        </p:sp>
        <p:grpSp>
          <p:nvGrpSpPr>
            <p:cNvPr id="16398" name="Group 8"/>
            <p:cNvGrpSpPr>
              <a:grpSpLocks/>
            </p:cNvGrpSpPr>
            <p:nvPr/>
          </p:nvGrpSpPr>
          <p:grpSpPr bwMode="auto">
            <a:xfrm>
              <a:off x="808" y="527"/>
              <a:ext cx="624" cy="384"/>
              <a:chOff x="672" y="768"/>
              <a:chExt cx="720" cy="480"/>
            </a:xfrm>
          </p:grpSpPr>
          <p:sp>
            <p:nvSpPr>
              <p:cNvPr id="16410" name="Rectangle 5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11" name="Rectangle 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grpSp>
          <p:nvGrpSpPr>
            <p:cNvPr id="16399" name="Group 12"/>
            <p:cNvGrpSpPr>
              <a:grpSpLocks/>
            </p:cNvGrpSpPr>
            <p:nvPr/>
          </p:nvGrpSpPr>
          <p:grpSpPr bwMode="auto">
            <a:xfrm>
              <a:off x="808" y="1583"/>
              <a:ext cx="624" cy="384"/>
              <a:chOff x="672" y="768"/>
              <a:chExt cx="720" cy="480"/>
            </a:xfrm>
          </p:grpSpPr>
          <p:sp>
            <p:nvSpPr>
              <p:cNvPr id="16408" name="Rectangle 13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09" name="Rectangle 14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grpSp>
          <p:nvGrpSpPr>
            <p:cNvPr id="16400" name="Group 15"/>
            <p:cNvGrpSpPr>
              <a:grpSpLocks/>
            </p:cNvGrpSpPr>
            <p:nvPr/>
          </p:nvGrpSpPr>
          <p:grpSpPr bwMode="auto">
            <a:xfrm>
              <a:off x="808" y="2639"/>
              <a:ext cx="624" cy="384"/>
              <a:chOff x="672" y="768"/>
              <a:chExt cx="720" cy="480"/>
            </a:xfrm>
          </p:grpSpPr>
          <p:sp>
            <p:nvSpPr>
              <p:cNvPr id="16406" name="Rectangle 16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07" name="Rectangle 1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sp>
          <p:nvSpPr>
            <p:cNvPr id="16401" name="Text Box 126"/>
            <p:cNvSpPr txBox="1">
              <a:spLocks noChangeArrowheads="1"/>
            </p:cNvSpPr>
            <p:nvPr/>
          </p:nvSpPr>
          <p:spPr bwMode="auto">
            <a:xfrm>
              <a:off x="201" y="510"/>
              <a:ext cx="5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Ready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Queue</a:t>
              </a:r>
            </a:p>
          </p:txBody>
        </p:sp>
        <p:sp>
          <p:nvSpPr>
            <p:cNvPr id="16402" name="Text Box 127"/>
            <p:cNvSpPr txBox="1">
              <a:spLocks noChangeArrowheads="1"/>
            </p:cNvSpPr>
            <p:nvPr/>
          </p:nvSpPr>
          <p:spPr bwMode="auto">
            <a:xfrm>
              <a:off x="164" y="1055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 smtClean="0">
                  <a:latin typeface="Consolas" charset="0"/>
                  <a:ea typeface="Consolas" charset="0"/>
                  <a:cs typeface="Consolas" charset="0"/>
                </a:rPr>
                <a:t>USB</a:t>
              </a:r>
              <a:endParaRPr lang="en-US" altLang="ko-KR" b="0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altLang="ko-KR" b="0" dirty="0">
                  <a:latin typeface="Consolas" charset="0"/>
                  <a:ea typeface="Consolas" charset="0"/>
                  <a:cs typeface="Consolas" charset="0"/>
                </a:rPr>
                <a:t>Unit 0</a:t>
              </a:r>
            </a:p>
          </p:txBody>
        </p:sp>
        <p:sp>
          <p:nvSpPr>
            <p:cNvPr id="16403" name="Text Box 128"/>
            <p:cNvSpPr txBox="1">
              <a:spLocks noChangeArrowheads="1"/>
            </p:cNvSpPr>
            <p:nvPr/>
          </p:nvSpPr>
          <p:spPr bwMode="auto">
            <a:xfrm>
              <a:off x="164" y="1535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Disk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Unit 0</a:t>
              </a:r>
            </a:p>
          </p:txBody>
        </p:sp>
        <p:sp>
          <p:nvSpPr>
            <p:cNvPr id="16404" name="Text Box 129"/>
            <p:cNvSpPr txBox="1">
              <a:spLocks noChangeArrowheads="1"/>
            </p:cNvSpPr>
            <p:nvPr/>
          </p:nvSpPr>
          <p:spPr bwMode="auto">
            <a:xfrm>
              <a:off x="164" y="2063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Disk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Unit 2</a:t>
              </a:r>
            </a:p>
          </p:txBody>
        </p:sp>
        <p:sp>
          <p:nvSpPr>
            <p:cNvPr id="16405" name="Text Box 130"/>
            <p:cNvSpPr txBox="1">
              <a:spLocks noChangeArrowheads="1"/>
            </p:cNvSpPr>
            <p:nvPr/>
          </p:nvSpPr>
          <p:spPr bwMode="auto">
            <a:xfrm>
              <a:off x="124" y="2591"/>
              <a:ext cx="6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Ether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Netwk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1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28800" y="3863096"/>
            <a:ext cx="8610600" cy="2537704"/>
          </a:xfrm>
        </p:spPr>
        <p:txBody>
          <a:bodyPr>
            <a:normAutofit/>
          </a:bodyPr>
          <a:lstStyle/>
          <a:p>
            <a:r>
              <a:rPr lang="en-US" dirty="0"/>
              <a:t>Scheduling: Mechanism for deciding which processes/threads receive the CPU</a:t>
            </a:r>
          </a:p>
          <a:p>
            <a:r>
              <a:rPr lang="en-US" dirty="0"/>
              <a:t>Lots of different scheduling policies provide …</a:t>
            </a:r>
          </a:p>
          <a:p>
            <a:pPr lvl="1"/>
            <a:r>
              <a:rPr lang="en-US" dirty="0"/>
              <a:t>Fairness or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guarantees or</a:t>
            </a:r>
          </a:p>
          <a:p>
            <a:pPr lvl="1"/>
            <a:r>
              <a:rPr lang="en-US" dirty="0"/>
              <a:t>Latency optimization or ..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455257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f ( </a:t>
            </a:r>
            <a:r>
              <a:rPr lang="en-US" b="1" dirty="0" err="1" smtClean="0">
                <a:latin typeface="Courier New"/>
                <a:cs typeface="Courier New"/>
              </a:rPr>
              <a:t>readyProcesses</a:t>
            </a:r>
            <a:r>
              <a:rPr lang="en-US" b="1" dirty="0" smtClean="0">
                <a:latin typeface="Courier New"/>
                <a:cs typeface="Courier New"/>
              </a:rPr>
              <a:t>(PCBs) ) {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selectProcess</a:t>
            </a:r>
            <a:r>
              <a:rPr lang="en-US" b="1" dirty="0" smtClean="0">
                <a:latin typeface="Courier New"/>
                <a:cs typeface="Courier New"/>
              </a:rPr>
              <a:t>(PCBs);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b="1" dirty="0" smtClean="0">
                <a:latin typeface="Courier New"/>
                <a:cs typeface="Courier New"/>
              </a:rPr>
              <a:t>run( 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else {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run_idle_process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2192952" y="914401"/>
            <a:ext cx="1328660" cy="2817795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67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8475" y="152400"/>
            <a:ext cx="8655050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Recall: Single </a:t>
            </a:r>
            <a:r>
              <a:rPr lang="en-US" dirty="0">
                <a:ea typeface="MS PGothic" charset="0"/>
              </a:rPr>
              <a:t>and Multithreaded Processes</a:t>
            </a:r>
          </a:p>
        </p:txBody>
      </p:sp>
      <p:sp>
        <p:nvSpPr>
          <p:cNvPr id="839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1" y="4694238"/>
            <a:ext cx="8670925" cy="1858962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Threads encapsulate concurrency: “Active” component</a:t>
            </a:r>
          </a:p>
          <a:p>
            <a:r>
              <a:rPr lang="en-US" dirty="0">
                <a:ea typeface="MS PGothic" charset="0"/>
              </a:rPr>
              <a:t>Address spaces encapsulate protection: “Passive” part</a:t>
            </a:r>
          </a:p>
          <a:p>
            <a:pPr lvl="1"/>
            <a:r>
              <a:rPr lang="en-US" dirty="0">
                <a:ea typeface="MS PGothic" charset="0"/>
              </a:rPr>
              <a:t>Keeps buggy program from trashing the system</a:t>
            </a:r>
          </a:p>
          <a:p>
            <a:r>
              <a:rPr lang="en-US" dirty="0">
                <a:ea typeface="MS PGothic" charset="0"/>
              </a:rPr>
              <a:t>Why have multiple threads per address space?</a:t>
            </a:r>
          </a:p>
          <a:p>
            <a:pPr>
              <a:buFontTx/>
              <a:buNone/>
            </a:pPr>
            <a:endParaRPr lang="en-US" dirty="0">
              <a:ea typeface="MS PGothic" charset="0"/>
            </a:endParaRP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2819400" y="9144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322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Shared vs. Per-Thread State</a:t>
            </a:r>
            <a:endParaRPr lang="en-US" dirty="0"/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0740" r="-107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7227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The Core of Concurrency: the 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Conceptually, the scheduling loop of the operating system looks as follows: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This is an </a:t>
            </a:r>
            <a:r>
              <a:rPr lang="en-US" altLang="ko-KR" i="1" dirty="0" smtClean="0">
                <a:ea typeface="Gulim" panose="020B0600000101010101" pitchFamily="34" charset="-127"/>
              </a:rPr>
              <a:t>infinite</a:t>
            </a:r>
            <a:r>
              <a:rPr lang="en-US" altLang="ko-KR" dirty="0" smtClean="0">
                <a:ea typeface="Gulim" panose="020B0600000101010101" pitchFamily="34" charset="-127"/>
              </a:rPr>
              <a:t> loop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One could argue that this is all that the OS does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Should we ever exit this loop???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When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3803703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00454"/>
            <a:ext cx="11277600" cy="6019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Homework 1 due Today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Project 1 in full swing!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We expect that your design document will give intuitions behind your designs, not just a dump of pseudo-code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Think of this you are in a company and your TA is you manager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Paradox: need code for design document?  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Not full code, just enough prove you have thought through complexities of design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Should be attending your permanent discussion section!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Remember to turn on your camera in Zoom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Discussion section attendance is mandatory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Midterm 1: October 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, 5-7PM (Three weeks from tomorrow!)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understand that this partially conflicts with CS170, but those of you in CS170 can start that exam after 7PM (according to CS170 staff)</a:t>
            </a:r>
          </a:p>
          <a:p>
            <a:pPr lvl="1"/>
            <a:r>
              <a:rPr lang="en-US" dirty="0" smtClean="0"/>
              <a:t>Video Proctored, No curve, Use of computer to answer questions</a:t>
            </a:r>
          </a:p>
          <a:p>
            <a:pPr lvl="1"/>
            <a:r>
              <a:rPr lang="en-US" dirty="0" smtClean="0"/>
              <a:t>More details as we get closer to exam</a:t>
            </a:r>
          </a:p>
        </p:txBody>
      </p:sp>
    </p:spTree>
    <p:extLst>
      <p:ext uri="{BB962C8B-B14F-4D97-AF65-F5344CB8AC3E}">
        <p14:creationId xmlns:p14="http://schemas.microsoft.com/office/powerpoint/2010/main" val="2410116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Running a thread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900" y="914400"/>
            <a:ext cx="8458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Consider first portion: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How do I run a thread?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Load its state (registers, PC, stack pointer) into CPU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Load environment (virtual memory space, </a:t>
            </a:r>
            <a:r>
              <a:rPr lang="en-US" altLang="ko-KR" dirty="0" err="1" smtClean="0">
                <a:ea typeface="Gulim" panose="020B0600000101010101" pitchFamily="34" charset="-127"/>
              </a:rPr>
              <a:t>etc</a:t>
            </a:r>
            <a:r>
              <a:rPr lang="en-US" altLang="ko-KR" dirty="0" smtClean="0">
                <a:ea typeface="Gulim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Jump to the PC</a:t>
            </a:r>
          </a:p>
          <a:p>
            <a:pPr lvl="1"/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How does the dispatcher get control back?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Internal events: thread returns control voluntarily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External events: thread gets </a:t>
            </a:r>
            <a:r>
              <a:rPr lang="en-US" altLang="ko-KR" i="1" dirty="0" smtClean="0">
                <a:ea typeface="Gulim" panose="020B0600000101010101" pitchFamily="34" charset="-127"/>
              </a:rPr>
              <a:t>preempted</a:t>
            </a:r>
            <a:endParaRPr lang="en-US" altLang="ko-KR" dirty="0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endParaRPr lang="en-US" altLang="ko-KR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446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Internal Events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534400" cy="54102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Blocking on I/O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The act of requesting I/O implicitly yields the CPU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Waiting on a “signal” from other thread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 asks to wait and thus yields the CPU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Thread executes a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yield()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 volunteers to give up CPU</a:t>
            </a:r>
          </a:p>
          <a:p>
            <a:pPr lvl="1"/>
            <a:endParaRPr lang="en-US" altLang="ko-KR" dirty="0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computePI</a:t>
            </a: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while(TRUE) {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   </a:t>
            </a:r>
            <a:r>
              <a:rPr lang="en-US" altLang="ko-KR" dirty="0" err="1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ComputeNextDigit</a:t>
            </a: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   yield();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}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115541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r>
              <a:rPr lang="en-US" dirty="0"/>
              <a:t>: </a:t>
            </a:r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10896600" cy="5410200"/>
          </a:xfrm>
        </p:spPr>
        <p:txBody>
          <a:bodyPr/>
          <a:lstStyle/>
          <a:p>
            <a:r>
              <a:rPr lang="en-US" dirty="0" smtClean="0"/>
              <a:t>How does an OS provide concurrency through threads?</a:t>
            </a:r>
          </a:p>
          <a:p>
            <a:pPr lvl="1"/>
            <a:r>
              <a:rPr lang="en-US" dirty="0" smtClean="0"/>
              <a:t>Brief discussion of process/thread states and scheduling</a:t>
            </a:r>
          </a:p>
          <a:p>
            <a:pPr lvl="1"/>
            <a:r>
              <a:rPr lang="en-US" dirty="0" smtClean="0"/>
              <a:t>High-level discussion of how stacks contribute to concurrency</a:t>
            </a:r>
          </a:p>
          <a:p>
            <a:r>
              <a:rPr lang="en-US" dirty="0" smtClean="0"/>
              <a:t>Introduce needs for synchronization</a:t>
            </a:r>
          </a:p>
          <a:p>
            <a:r>
              <a:rPr lang="en-US" dirty="0" smtClean="0"/>
              <a:t>Discussion of Locks and Semaphores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04336-B193-493B-B5E8-C870DD3A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581" y="838200"/>
            <a:ext cx="2527819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53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A20E-2D48-4075-A178-B5A3DD85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POSIX API </a:t>
            </a:r>
            <a:r>
              <a:rPr lang="en-US" dirty="0"/>
              <a:t>for Threads: </a:t>
            </a:r>
            <a:r>
              <a:rPr lang="en-US" i="1" dirty="0" err="1"/>
              <a:t>pthreads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69DC-F260-44FC-B2A7-202D721A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10515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</a:rPr>
              <a:t>			 void </a:t>
            </a:r>
            <a:r>
              <a:rPr lang="en-US" sz="2200" dirty="0">
                <a:latin typeface="Consolas" panose="020B0609020204030204" pitchFamily="49" charset="0"/>
              </a:rPr>
              <a:t>*(*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 *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</a:t>
            </a:r>
            <a:r>
              <a:rPr lang="en-US" dirty="0" smtClean="0"/>
              <a:t>argument.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is implicit call to </a:t>
            </a:r>
            <a:r>
              <a:rPr lang="en-US" dirty="0" err="1" smtClean="0"/>
              <a:t>pthread_exit</a:t>
            </a: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void </a:t>
            </a:r>
            <a:r>
              <a:rPr lang="en-US" sz="2200" dirty="0" err="1" smtClean="0">
                <a:latin typeface="Consolas" panose="020B0609020204030204" pitchFamily="49" charset="0"/>
              </a:rPr>
              <a:t>pthread_exit</a:t>
            </a:r>
            <a:r>
              <a:rPr lang="en-US" sz="2200" dirty="0" smtClean="0">
                <a:latin typeface="Consolas" panose="020B0609020204030204" pitchFamily="49" charset="0"/>
              </a:rPr>
              <a:t>(void *</a:t>
            </a:r>
            <a:r>
              <a:rPr lang="en-US" sz="2200" i="1" dirty="0" err="1" smtClean="0">
                <a:latin typeface="Consolas" panose="020B0609020204030204" pitchFamily="49" charset="0"/>
              </a:rPr>
              <a:t>value_ptr</a:t>
            </a:r>
            <a:r>
              <a:rPr lang="en-US" sz="2200" dirty="0" smtClean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smtClean="0"/>
              <a:t>terminates </a:t>
            </a:r>
            <a:r>
              <a:rPr lang="en-US" dirty="0"/>
              <a:t>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</a:t>
            </a:r>
            <a:r>
              <a:rPr lang="en-US" dirty="0" smtClean="0"/>
              <a:t>join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 **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2"/>
              </a:rPr>
              <a:t>pthread_exit</a:t>
            </a:r>
            <a:r>
              <a:rPr lang="en-US" i="1" dirty="0">
                <a:hlinkClick r:id="rId2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pthread_yield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(void);   </a:t>
            </a:r>
            <a:b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sched_yield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(void);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 thread </a:t>
            </a:r>
            <a:r>
              <a:rPr lang="en-US" i="1" dirty="0" smtClean="0">
                <a:solidFill>
                  <a:srgbClr val="FF0000"/>
                </a:solidFill>
              </a:rPr>
              <a:t>yields</a:t>
            </a:r>
            <a:r>
              <a:rPr lang="en-US" dirty="0" smtClean="0">
                <a:solidFill>
                  <a:srgbClr val="FF0000"/>
                </a:solidFill>
              </a:rPr>
              <a:t> (gives up) CPU so that another thread can run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3900" y="3049588"/>
            <a:ext cx="86741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How do we run a new thread?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run_new_thread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PickNewThread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switch(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curThread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,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ThreadHouseKeeping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ko-KR" sz="2600" dirty="0">
                <a:ea typeface="Gulim" panose="020B0600000101010101" pitchFamily="34" charset="-127"/>
              </a:rPr>
              <a:t>How does dispatcher switch to a new thread?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Save anything next thread may trash: PC, </a:t>
            </a:r>
            <a:r>
              <a:rPr lang="en-US" altLang="ko-KR" dirty="0" err="1" smtClean="0">
                <a:ea typeface="Gulim" panose="020B0600000101010101" pitchFamily="34" charset="-127"/>
              </a:rPr>
              <a:t>regs</a:t>
            </a:r>
            <a:r>
              <a:rPr lang="en-US" altLang="ko-KR" dirty="0" smtClean="0">
                <a:ea typeface="Gulim" panose="020B0600000101010101" pitchFamily="34" charset="-127"/>
              </a:rPr>
              <a:t>, stack pointer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Maintain isolation for each thread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 flipV="1">
            <a:off x="5334000" y="12192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yield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 flipV="1">
            <a:off x="5335588" y="7620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ComputePI</a:t>
            </a:r>
          </a:p>
        </p:txBody>
      </p: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7542213" y="1066218"/>
            <a:ext cx="369874" cy="1661108"/>
            <a:chOff x="4606" y="816"/>
            <a:chExt cx="234" cy="1152"/>
          </a:xfrm>
        </p:grpSpPr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 rot="5400000">
              <a:off x="4196" y="1273"/>
              <a:ext cx="10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364565" name="Group 21"/>
          <p:cNvGrpSpPr>
            <a:grpSpLocks/>
          </p:cNvGrpSpPr>
          <p:nvPr/>
        </p:nvGrpSpPr>
        <p:grpSpPr bwMode="auto">
          <a:xfrm>
            <a:off x="3433505" y="1435101"/>
            <a:ext cx="3870585" cy="1522413"/>
            <a:chOff x="1202" y="1056"/>
            <a:chExt cx="2446" cy="1056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kernel_yield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4" name="Arc 13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5" name="Text Box 14"/>
            <p:cNvSpPr txBox="1">
              <a:spLocks noChangeArrowheads="1"/>
            </p:cNvSpPr>
            <p:nvPr/>
          </p:nvSpPr>
          <p:spPr bwMode="auto">
            <a:xfrm>
              <a:off x="1202" y="1152"/>
              <a:ext cx="82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1516" name="Rectangle 19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138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What Do the Stacks Look Like?</a:t>
            </a:r>
            <a:endParaRPr lang="en-US" altLang="ko-KR" dirty="0" smtClean="0">
              <a:ea typeface="Gulim" panose="020B0600000101010101" pitchFamily="34" charset="-127"/>
            </a:endParaRP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3810000" cy="5486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    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7315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5392739" y="156210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71" y="984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57" y="1262"/>
                <a:ext cx="113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8305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39" y="976"/>
              <a:ext cx="7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68D1C425-8AE5-614A-9EFB-68101E25797B}"/>
              </a:ext>
            </a:extLst>
          </p:cNvPr>
          <p:cNvSpPr txBox="1">
            <a:spLocks noChangeArrowheads="1"/>
          </p:cNvSpPr>
          <p:nvPr/>
        </p:nvSpPr>
        <p:spPr>
          <a:xfrm>
            <a:off x="5638801" y="5343526"/>
            <a:ext cx="5144293" cy="105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ko-KR" b="0" dirty="0">
                <a:latin typeface="Gill Sans Light"/>
                <a:ea typeface="Consolas" charset="0"/>
                <a:cs typeface="Consolas" panose="020B0609020204030204" pitchFamily="49" charset="0"/>
              </a:rPr>
              <a:t>Thread S's switch returns to Thread T's (and vice versa)</a:t>
            </a:r>
          </a:p>
        </p:txBody>
      </p:sp>
      <p:sp>
        <p:nvSpPr>
          <p:cNvPr id="23" name="AutoShape 14">
            <a:extLst>
              <a:ext uri="{FF2B5EF4-FFF2-40B4-BE49-F238E27FC236}">
                <a16:creationId xmlns:a16="http://schemas.microsoft.com/office/drawing/2014/main" id="{BF913E49-B133-4143-970D-66400D63EF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25493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  <p:bldP spid="366606" grpId="1" animBg="1"/>
      <p:bldP spid="22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9296400" cy="533400"/>
          </a:xfrm>
        </p:spPr>
        <p:txBody>
          <a:bodyPr/>
          <a:lstStyle/>
          <a:p>
            <a:r>
              <a:rPr lang="en-US" altLang="ko-KR" sz="3000" dirty="0">
                <a:ea typeface="Gulim" panose="020B0600000101010101" pitchFamily="34" charset="-127"/>
              </a:rPr>
              <a:t>Saving/Restoring state (often called “Context Switch)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534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Switch(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tCur,tNew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].regs.r7 = CPU.r7;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].regs.r0 = CPU.r0;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regs.sp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CPU.sp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regs.retpc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 /*return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addr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*/</a:t>
            </a:r>
          </a:p>
          <a:p>
            <a:pPr>
              <a:buFontTx/>
              <a:buNone/>
            </a:pPr>
            <a:endParaRPr lang="en-US" altLang="ko-KR" sz="2000" dirty="0">
              <a:solidFill>
                <a:schemeClr val="accent2"/>
              </a:solidFill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ko-KR" sz="2000" dirty="0">
                <a:solidFill>
                  <a:srgbClr val="53FB25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CPU.r7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CPU.r0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CPU.sp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regs.sp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return; /* Return to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61968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Switch Details (continued)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11125199" cy="6019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What if you make a mistake in implementing switch?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Suppose you forget to save/restore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Get intermittent failures depending on when context switch occurred and whether new thread uses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System will give wrong result without warning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Can you devise an exhaustive test to test switch code?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No! Too many combinations and inter-leavings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Cautionary tale: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For speed, Topaz kernel saved one instruction in switch()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Carefully documented! Only works as long as kernel size &lt; 1MB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What happened?  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Time passed, People forgot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Later, they added features to kernel (no one removes features!)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Very weird behavior started happening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Moral of story: Design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488613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AC8E-F693-AD41-8C92-AE7ACE7D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Aren't we still switching contexts?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A701-B82A-2A48-BB59-869A9711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11582400" cy="24616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Yes, but </a:t>
            </a:r>
            <a:r>
              <a:rPr lang="en-US" dirty="0" smtClean="0">
                <a:solidFill>
                  <a:srgbClr val="FF0000"/>
                </a:solidFill>
              </a:rPr>
              <a:t>much cheaper </a:t>
            </a:r>
            <a:r>
              <a:rPr lang="en-US" dirty="0" smtClean="0"/>
              <a:t>than switching processes</a:t>
            </a:r>
          </a:p>
          <a:p>
            <a:pPr lvl="1"/>
            <a:r>
              <a:rPr lang="en-US" dirty="0" smtClean="0"/>
              <a:t>No need to change address space</a:t>
            </a:r>
          </a:p>
          <a:p>
            <a:r>
              <a:rPr lang="en-US" dirty="0" smtClean="0"/>
              <a:t>Some numbers from Linux:</a:t>
            </a:r>
          </a:p>
          <a:p>
            <a:pPr lvl="1"/>
            <a:r>
              <a:rPr lang="en-US" dirty="0" smtClean="0"/>
              <a:t>Frequency of context switch: 10-100ms</a:t>
            </a:r>
          </a:p>
          <a:p>
            <a:pPr lvl="1"/>
            <a:r>
              <a:rPr lang="en-US" dirty="0" smtClean="0"/>
              <a:t>Switching between processes: 3-4 </a:t>
            </a:r>
            <a:r>
              <a:rPr lang="en-US" dirty="0" err="1" smtClean="0"/>
              <a:t>μsec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Switching between threads: 100 ns</a:t>
            </a:r>
          </a:p>
          <a:p>
            <a:r>
              <a:rPr lang="en-US" dirty="0" smtClean="0"/>
              <a:t>Even cheaper: switch threads (using “yield”) in user-space!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88086" y="4008681"/>
            <a:ext cx="4495800" cy="2544519"/>
            <a:chOff x="335303" y="3932481"/>
            <a:chExt cx="4495800" cy="2544519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BD917D89-AE76-4173-A3EB-B1C1B3254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" t="25420" r="540" b="25180"/>
            <a:stretch>
              <a:fillRect/>
            </a:stretch>
          </p:blipFill>
          <p:spPr bwMode="auto">
            <a:xfrm>
              <a:off x="335303" y="3932481"/>
              <a:ext cx="4495800" cy="168116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CBB50054-8986-41A2-8986-FCD0F58A4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125" y="5646003"/>
              <a:ext cx="258615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Simple One-to-One</a:t>
              </a:r>
            </a:p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Threading Model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70443" y="3243560"/>
            <a:ext cx="2895600" cy="3357265"/>
            <a:chOff x="5370443" y="3260232"/>
            <a:chExt cx="2895600" cy="335726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0A1455B3-67C1-4C7F-97C1-58735D1E5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2" t="1207" r="12682" b="1208"/>
            <a:stretch>
              <a:fillRect/>
            </a:stretch>
          </p:blipFill>
          <p:spPr bwMode="auto">
            <a:xfrm>
              <a:off x="5370443" y="3260232"/>
              <a:ext cx="2895600" cy="283845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D02273D2-3699-4481-83B0-2718BD467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7893" y="6155832"/>
              <a:ext cx="186070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Many-to-One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610600" y="3243560"/>
            <a:ext cx="3276600" cy="3385840"/>
            <a:chOff x="8610600" y="3260232"/>
            <a:chExt cx="3276600" cy="3385840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A1554D32-3359-4A4D-8FA4-E93B41C59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3" t="838" r="6912" b="838"/>
            <a:stretch>
              <a:fillRect/>
            </a:stretch>
          </p:blipFill>
          <p:spPr bwMode="auto">
            <a:xfrm>
              <a:off x="8610600" y="3260232"/>
              <a:ext cx="3276600" cy="2854325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5A42E076-6DAC-4952-9BA6-5930554AE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1499" y="6184407"/>
              <a:ext cx="20473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Many-to-Many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1409" y="3200218"/>
            <a:ext cx="4980191" cy="3352982"/>
            <a:chOff x="48626" y="3124018"/>
            <a:chExt cx="4980191" cy="33529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D5272B-F9AA-4E44-9952-950BED58CB04}"/>
                </a:ext>
              </a:extLst>
            </p:cNvPr>
            <p:cNvSpPr/>
            <p:nvPr/>
          </p:nvSpPr>
          <p:spPr>
            <a:xfrm>
              <a:off x="48626" y="3147464"/>
              <a:ext cx="4980191" cy="332953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9AF7E6-C47D-4B87-8551-9217B09801CE}"/>
                </a:ext>
              </a:extLst>
            </p:cNvPr>
            <p:cNvSpPr txBox="1"/>
            <p:nvPr/>
          </p:nvSpPr>
          <p:spPr>
            <a:xfrm>
              <a:off x="192806" y="3124018"/>
              <a:ext cx="46382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solidFill>
                    <a:srgbClr val="FF0000"/>
                  </a:solidFill>
                </a:rPr>
                <a:t>What we are talking about</a:t>
              </a:r>
              <a:br>
                <a:rPr lang="en-US" sz="2400" b="1" i="1" dirty="0" smtClean="0">
                  <a:solidFill>
                    <a:srgbClr val="FF0000"/>
                  </a:solidFill>
                </a:rPr>
              </a:br>
              <a:r>
                <a:rPr lang="en-US" sz="2400" b="1" i="1" dirty="0" smtClean="0">
                  <a:solidFill>
                    <a:srgbClr val="FF0000"/>
                  </a:solidFill>
                </a:rPr>
                <a:t>in Today’s lecture</a:t>
              </a:r>
              <a:endParaRPr lang="en-US" sz="2400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024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Processes vs. Threads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2174875" y="762000"/>
            <a:ext cx="132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35052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624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5715000" y="4191000"/>
            <a:ext cx="55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114800" y="5334000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>
            <a:off x="4610100" y="47244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4953000" y="48768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 dirty="0">
                <a:latin typeface="Gill Sans Light"/>
                <a:cs typeface="Gill Sans Light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17145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32385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32385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18669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26289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22479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20193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20955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24457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5184775" y="76200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47244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62484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 dirty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62484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48768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56388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52578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50292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51054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54556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4191001" y="22860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46101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20955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28575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46101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7467600" y="723900"/>
            <a:ext cx="3733800" cy="541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Switch overhead: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process: 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proc.: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Protection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  <a:endParaRPr lang="en-US" i="1" dirty="0">
              <a:solidFill>
                <a:srgbClr val="00B05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Sharing overhead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proc: </a:t>
            </a:r>
            <a:r>
              <a:rPr lang="en-US" b="1" dirty="0" smtClean="0">
                <a:ea typeface="ＭＳ Ｐゴシック" charset="-128"/>
              </a:rPr>
              <a:t>high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Parallelism: </a:t>
            </a:r>
            <a:r>
              <a:rPr lang="en-US" b="1" dirty="0" smtClean="0">
                <a:ea typeface="ＭＳ Ｐゴシック" charset="-128"/>
              </a:rPr>
              <a:t>no</a:t>
            </a:r>
            <a:endParaRPr lang="en-US" dirty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endParaRPr lang="en-US" dirty="0">
              <a:ea typeface="ＭＳ Ｐゴシック" charset="-128"/>
            </a:endParaRPr>
          </a:p>
        </p:txBody>
      </p: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1866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2628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5638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4876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246205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Processes vs. Threads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2174875" y="762000"/>
            <a:ext cx="132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35052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624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5715000" y="4191000"/>
            <a:ext cx="55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472810" y="5621278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1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 flipH="1">
            <a:off x="2968110" y="4724400"/>
            <a:ext cx="1641990" cy="8968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6113704" y="4698940"/>
            <a:ext cx="1219200" cy="685800"/>
          </a:xfrm>
          <a:prstGeom prst="wedgeRectCallout">
            <a:avLst>
              <a:gd name="adj1" fmla="val -91057"/>
              <a:gd name="adj2" fmla="val 1722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dirty="0">
                <a:latin typeface="Gill Sans Light"/>
                <a:cs typeface="Gill Sans Light"/>
              </a:rPr>
              <a:t>4</a:t>
            </a:r>
            <a:r>
              <a:rPr lang="en-US" b="0" dirty="0">
                <a:latin typeface="Gill Sans Light"/>
                <a:cs typeface="Gill Sans Light"/>
              </a:rPr>
              <a:t> threads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17145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32385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32385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18669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26289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22479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20193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20955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24457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5184775" y="76200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47244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62484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 dirty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62484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48768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56388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52578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50292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51054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54556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4191001" y="22860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46101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20955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28575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46101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1866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2628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5638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4876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5AE9D0-05DA-2E43-9A9A-0BF220EB15E1}"/>
              </a:ext>
            </a:extLst>
          </p:cNvPr>
          <p:cNvSpPr/>
          <p:nvPr/>
        </p:nvSpPr>
        <p:spPr bwMode="auto">
          <a:xfrm>
            <a:off x="3615810" y="5629275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2D8FF9-D88C-3445-8F67-4D3CDC367C33}"/>
              </a:ext>
            </a:extLst>
          </p:cNvPr>
          <p:cNvSpPr/>
          <p:nvPr/>
        </p:nvSpPr>
        <p:spPr bwMode="auto">
          <a:xfrm>
            <a:off x="4762500" y="5629275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2C669E-8057-5141-A1C8-557C8C16E114}"/>
              </a:ext>
            </a:extLst>
          </p:cNvPr>
          <p:cNvSpPr/>
          <p:nvPr/>
        </p:nvSpPr>
        <p:spPr bwMode="auto">
          <a:xfrm>
            <a:off x="5909190" y="5621278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4</a:t>
            </a:r>
          </a:p>
        </p:txBody>
      </p:sp>
      <p:cxnSp>
        <p:nvCxnSpPr>
          <p:cNvPr id="53" name="Straight Arrow Connector 50">
            <a:extLst>
              <a:ext uri="{FF2B5EF4-FFF2-40B4-BE49-F238E27FC236}">
                <a16:creationId xmlns:a16="http://schemas.microsoft.com/office/drawing/2014/main" id="{2F084A93-4232-E548-8D8C-B4BF4E7CFAAA}"/>
              </a:ext>
            </a:extLst>
          </p:cNvPr>
          <p:cNvCxnSpPr>
            <a:cxnSpLocks noChangeShapeType="1"/>
            <a:stCxn id="47" idx="4"/>
            <a:endCxn id="50" idx="0"/>
          </p:cNvCxnSpPr>
          <p:nvPr/>
        </p:nvCxnSpPr>
        <p:spPr bwMode="auto">
          <a:xfrm flipH="1">
            <a:off x="4111110" y="4724401"/>
            <a:ext cx="498990" cy="904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0">
            <a:extLst>
              <a:ext uri="{FF2B5EF4-FFF2-40B4-BE49-F238E27FC236}">
                <a16:creationId xmlns:a16="http://schemas.microsoft.com/office/drawing/2014/main" id="{84DDE51C-3742-2547-B237-D8158404B844}"/>
              </a:ext>
            </a:extLst>
          </p:cNvPr>
          <p:cNvCxnSpPr>
            <a:cxnSpLocks noChangeShapeType="1"/>
            <a:stCxn id="47" idx="4"/>
            <a:endCxn id="51" idx="0"/>
          </p:cNvCxnSpPr>
          <p:nvPr/>
        </p:nvCxnSpPr>
        <p:spPr bwMode="auto">
          <a:xfrm>
            <a:off x="4610100" y="4724401"/>
            <a:ext cx="647700" cy="904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50">
            <a:extLst>
              <a:ext uri="{FF2B5EF4-FFF2-40B4-BE49-F238E27FC236}">
                <a16:creationId xmlns:a16="http://schemas.microsoft.com/office/drawing/2014/main" id="{C1FC75E1-CF80-594D-888D-5AD38E189075}"/>
              </a:ext>
            </a:extLst>
          </p:cNvPr>
          <p:cNvCxnSpPr>
            <a:cxnSpLocks noChangeShapeType="1"/>
            <a:stCxn id="47" idx="4"/>
            <a:endCxn id="52" idx="0"/>
          </p:cNvCxnSpPr>
          <p:nvPr/>
        </p:nvCxnSpPr>
        <p:spPr bwMode="auto">
          <a:xfrm>
            <a:off x="4610100" y="4724400"/>
            <a:ext cx="1794390" cy="8968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D41CCA5-A071-6242-A622-410AE7D0FB33}"/>
              </a:ext>
            </a:extLst>
          </p:cNvPr>
          <p:cNvSpPr/>
          <p:nvPr/>
        </p:nvSpPr>
        <p:spPr>
          <a:xfrm>
            <a:off x="3695169" y="4890324"/>
            <a:ext cx="1950409" cy="23412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A11355D5-2870-FF47-8758-2C5879F0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0" y="723900"/>
            <a:ext cx="44196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Switch overhead: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process: 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proc.: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Protection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  <a:endParaRPr lang="en-US" i="1" dirty="0">
              <a:solidFill>
                <a:srgbClr val="00B05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Sharing overhead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</a:t>
            </a:r>
            <a:r>
              <a:rPr lang="en-US" dirty="0" err="1" smtClean="0">
                <a:ea typeface="ＭＳ Ｐゴシック" charset="-128"/>
              </a:rPr>
              <a:t>proc</a:t>
            </a:r>
            <a:r>
              <a:rPr lang="en-US" dirty="0" smtClean="0">
                <a:ea typeface="ＭＳ Ｐゴシック" charset="-128"/>
              </a:rPr>
              <a:t>, 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simultaneous core: </a:t>
            </a:r>
            <a:r>
              <a:rPr lang="en-US" b="1" dirty="0" smtClean="0">
                <a:ea typeface="ＭＳ Ｐゴシック" charset="-128"/>
              </a:rPr>
              <a:t>medium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ea typeface="ＭＳ Ｐゴシック" charset="-128"/>
              </a:rPr>
              <a:t>Different </a:t>
            </a:r>
            <a:r>
              <a:rPr lang="en-US" dirty="0" err="1" smtClean="0">
                <a:ea typeface="ＭＳ Ｐゴシック" charset="-128"/>
              </a:rPr>
              <a:t>proc</a:t>
            </a:r>
            <a:r>
              <a:rPr lang="en-US" dirty="0" smtClean="0">
                <a:ea typeface="ＭＳ Ｐゴシック" charset="-128"/>
              </a:rPr>
              <a:t>,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offloaded core: high</a:t>
            </a:r>
            <a:endParaRPr lang="en-US" b="1" dirty="0" smtClean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ea typeface="ＭＳ Ｐゴシック" charset="-128"/>
              </a:rPr>
              <a:t>Parallelism: </a:t>
            </a:r>
            <a:r>
              <a:rPr lang="en-US" b="1" dirty="0" smtClean="0">
                <a:ea typeface="ＭＳ Ｐゴシック" charset="-128"/>
              </a:rPr>
              <a:t>yes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6415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en-US" smtClean="0">
                <a:latin typeface="Gill Sans Light"/>
              </a:rPr>
              <a:t>Simultaneous MultiThreading/Hyperthreading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83236"/>
            <a:ext cx="10134600" cy="609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Hardware scheduling technique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Superscalar processors can execute multiple </a:t>
            </a:r>
            <a:r>
              <a:rPr lang="en-US" altLang="en-US" dirty="0">
                <a:latin typeface="Gill Sans Light"/>
              </a:rPr>
              <a:t/>
            </a:r>
            <a:br>
              <a:rPr lang="en-US" altLang="en-US" dirty="0">
                <a:latin typeface="Gill Sans Light"/>
              </a:rPr>
            </a:br>
            <a:r>
              <a:rPr lang="en-US" altLang="en-US" dirty="0" smtClean="0">
                <a:latin typeface="Gill Sans Light"/>
              </a:rPr>
              <a:t>instructions that are independent.</a:t>
            </a:r>
          </a:p>
          <a:p>
            <a:pPr lvl="1">
              <a:lnSpc>
                <a:spcPct val="100000"/>
              </a:lnSpc>
            </a:pPr>
            <a:r>
              <a:rPr lang="en-US" altLang="en-US" dirty="0" err="1" smtClean="0">
                <a:latin typeface="Gill Sans Light"/>
              </a:rPr>
              <a:t>Hyperthreading</a:t>
            </a:r>
            <a:r>
              <a:rPr lang="en-US" altLang="en-US" dirty="0" smtClean="0">
                <a:latin typeface="Gill Sans Light"/>
              </a:rPr>
              <a:t> duplicates register state to make a</a:t>
            </a:r>
            <a:br>
              <a:rPr lang="en-US" altLang="en-US" dirty="0" smtClean="0">
                <a:latin typeface="Gill Sans Light"/>
              </a:rPr>
            </a:br>
            <a:r>
              <a:rPr lang="en-US" altLang="en-US" dirty="0" smtClean="0">
                <a:latin typeface="Gill Sans Light"/>
              </a:rPr>
              <a:t>second “thread,” allowing more instructions to run.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Can schedule each thread as if were separate CPU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But, sub-linear speedup!</a:t>
            </a:r>
          </a:p>
          <a:p>
            <a:pPr lvl="1">
              <a:lnSpc>
                <a:spcPct val="100000"/>
              </a:lnSpc>
            </a:pPr>
            <a:endParaRPr lang="en-US" altLang="en-US" dirty="0">
              <a:latin typeface="Gill Sans Light"/>
            </a:endParaRPr>
          </a:p>
          <a:p>
            <a:pPr lvl="1">
              <a:lnSpc>
                <a:spcPct val="100000"/>
              </a:lnSpc>
            </a:pPr>
            <a:endParaRPr lang="en-US" altLang="en-US" dirty="0" smtClean="0">
              <a:latin typeface="Gill Sans Light"/>
            </a:endParaRP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Original technique called “Simultaneous Multithreading”</a:t>
            </a:r>
            <a:endParaRPr lang="en-US" altLang="ja-JP" dirty="0" smtClean="0">
              <a:latin typeface="Gill Sans Light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Gill Sans Light"/>
                <a:hlinkClick r:id="rId3"/>
              </a:rPr>
              <a:t>http://www.cs.washington.edu/research/smt/index.html</a:t>
            </a:r>
            <a:r>
              <a:rPr lang="en-US" altLang="en-US" dirty="0" smtClean="0">
                <a:latin typeface="Gill Sans Light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SPARC, Pentium 4/Xeon (“</a:t>
            </a:r>
            <a:r>
              <a:rPr lang="en-US" altLang="ja-JP" dirty="0" err="1" smtClean="0">
                <a:latin typeface="Gill Sans Light"/>
              </a:rPr>
              <a:t>Hyperthreading</a:t>
            </a:r>
            <a:r>
              <a:rPr lang="en-US" altLang="en-US" dirty="0" smtClean="0">
                <a:latin typeface="Gill Sans Light"/>
              </a:rPr>
              <a:t>”</a:t>
            </a:r>
            <a:r>
              <a:rPr lang="en-US" altLang="ja-JP" dirty="0" smtClean="0">
                <a:latin typeface="Gill Sans Light"/>
              </a:rPr>
              <a:t>), Power 5</a:t>
            </a:r>
          </a:p>
          <a:p>
            <a:pPr>
              <a:lnSpc>
                <a:spcPct val="100000"/>
              </a:lnSpc>
            </a:pPr>
            <a:endParaRPr lang="en-US" altLang="en-US" dirty="0" smtClean="0">
              <a:latin typeface="Gill Sans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86600" y="762000"/>
            <a:ext cx="5867400" cy="4673263"/>
            <a:chOff x="4038600" y="685800"/>
            <a:chExt cx="5867400" cy="4673263"/>
          </a:xfrm>
        </p:grpSpPr>
        <p:pic>
          <p:nvPicPr>
            <p:cNvPr id="346117" name="Picture 5" descr="hyperthreadi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7" y="685800"/>
              <a:ext cx="3960813" cy="363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Box 1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58674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 Light"/>
                </a:rPr>
                <a:t>Colored blocks show </a:t>
              </a:r>
            </a:p>
            <a:p>
              <a:pPr algn="ctr"/>
              <a:r>
                <a:rPr lang="en-US" altLang="en-US" sz="2000" b="0" dirty="0">
                  <a:latin typeface="Gill Sans Light"/>
                </a:rPr>
                <a:t>instructions executed</a:t>
              </a:r>
            </a:p>
            <a:p>
              <a:endParaRPr lang="en-US" altLang="en-US" sz="2000" b="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61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1" name="Group 11"/>
          <p:cNvGrpSpPr>
            <a:grpSpLocks/>
          </p:cNvGrpSpPr>
          <p:nvPr/>
        </p:nvGrpSpPr>
        <p:grpSpPr bwMode="auto">
          <a:xfrm>
            <a:off x="4043104" y="1828801"/>
            <a:ext cx="3870585" cy="1522413"/>
            <a:chOff x="1202" y="1056"/>
            <a:chExt cx="2446" cy="1056"/>
          </a:xfrm>
        </p:grpSpPr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6" name="Arc 14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7" name="Text Box 15"/>
            <p:cNvSpPr txBox="1">
              <a:spLocks noChangeArrowheads="1"/>
            </p:cNvSpPr>
            <p:nvPr/>
          </p:nvSpPr>
          <p:spPr bwMode="auto">
            <a:xfrm>
              <a:off x="1202" y="1152"/>
              <a:ext cx="82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6638" name="Rectangle 16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153400" cy="5334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What happens when thread blocks on I/O?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3505200"/>
            <a:ext cx="8077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What happens when a thread requests a block of data from the file system?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User code invokes a system call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Read operation is initiated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Run new thread/switch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Thread communication similar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Wait for Signal/Join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Networking</a:t>
            </a:r>
          </a:p>
          <a:p>
            <a:pPr lvl="1">
              <a:lnSpc>
                <a:spcPct val="80000"/>
              </a:lnSpc>
            </a:pPr>
            <a:endParaRPr lang="ko-KR" altLang="en-US" smtClean="0">
              <a:ea typeface="Gulim" panose="020B0600000101010101" pitchFamily="34" charset="-127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932488" y="965200"/>
            <a:ext cx="1981200" cy="6096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CopyFile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932488" y="1574800"/>
            <a:ext cx="1981200" cy="5334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read</a:t>
            </a:r>
          </a:p>
        </p:txBody>
      </p:sp>
      <p:grpSp>
        <p:nvGrpSpPr>
          <p:cNvPr id="26631" name="Group 18"/>
          <p:cNvGrpSpPr>
            <a:grpSpLocks/>
          </p:cNvGrpSpPr>
          <p:nvPr/>
        </p:nvGrpSpPr>
        <p:grpSpPr bwMode="auto">
          <a:xfrm>
            <a:off x="8075613" y="1377369"/>
            <a:ext cx="369874" cy="1661107"/>
            <a:chOff x="4606" y="816"/>
            <a:chExt cx="234" cy="1152"/>
          </a:xfrm>
        </p:grpSpPr>
        <p:sp>
          <p:nvSpPr>
            <p:cNvPr id="26632" name="Text Box 19"/>
            <p:cNvSpPr txBox="1">
              <a:spLocks noChangeArrowheads="1"/>
            </p:cNvSpPr>
            <p:nvPr/>
          </p:nvSpPr>
          <p:spPr bwMode="auto">
            <a:xfrm rot="5400000">
              <a:off x="4196" y="1273"/>
              <a:ext cx="10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6633" name="Line 2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176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4B38-E2F1-4367-9E61-BFF1D0E5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Inter-Process </a:t>
            </a:r>
            <a:r>
              <a:rPr lang="en-US" dirty="0"/>
              <a:t>Communication (IPC)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1A69-75E1-4697-B677-DB72AAC0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 to create communication channel between distinct processes</a:t>
            </a:r>
          </a:p>
          <a:p>
            <a:pPr lvl="1"/>
            <a:r>
              <a:rPr lang="en-US" dirty="0"/>
              <a:t>Same or different machines, same or different programming language…</a:t>
            </a:r>
          </a:p>
          <a:p>
            <a:endParaRPr lang="en-US" dirty="0"/>
          </a:p>
          <a:p>
            <a:r>
              <a:rPr lang="en-US" dirty="0"/>
              <a:t>Requires serialization format understood by both</a:t>
            </a:r>
          </a:p>
          <a:p>
            <a:r>
              <a:rPr lang="en-US" dirty="0"/>
              <a:t>Failure in one process isolated from the other</a:t>
            </a:r>
          </a:p>
          <a:p>
            <a:pPr lvl="1"/>
            <a:r>
              <a:rPr lang="en-US" dirty="0"/>
              <a:t>Sharing is done in a controlled way through IPC</a:t>
            </a:r>
          </a:p>
          <a:p>
            <a:pPr lvl="1"/>
            <a:r>
              <a:rPr lang="en-US" dirty="0"/>
              <a:t>Still have to be careful handling what is received via </a:t>
            </a:r>
            <a:r>
              <a:rPr lang="en-US" dirty="0" smtClean="0"/>
              <a:t>IPC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Later in the term: Many uses and interaction patterns</a:t>
            </a:r>
          </a:p>
          <a:p>
            <a:pPr lvl="1"/>
            <a:r>
              <a:rPr lang="en-US" dirty="0" smtClean="0"/>
              <a:t>Logging process, window management, …</a:t>
            </a:r>
          </a:p>
          <a:p>
            <a:pPr lvl="1"/>
            <a:r>
              <a:rPr lang="en-US" dirty="0" smtClean="0"/>
              <a:t>Potentially allows us to move some system functions outside of kernel to </a:t>
            </a:r>
            <a:r>
              <a:rPr lang="en-US" dirty="0" err="1" smtClean="0"/>
              <a:t>userspace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8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External Events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14400"/>
            <a:ext cx="7924800" cy="57912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Gulim" panose="020B0600000101010101" pitchFamily="34" charset="-127"/>
              </a:rPr>
              <a:t>What happens if thread never does any I/O, never waits, and never yields control?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Could the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 smtClean="0">
                <a:ea typeface="Gulim" panose="020B0600000101010101" pitchFamily="34" charset="-127"/>
              </a:rPr>
              <a:t> program grab all resources and never release the processor?</a:t>
            </a:r>
          </a:p>
          <a:p>
            <a:pPr lvl="2"/>
            <a:r>
              <a:rPr lang="en-US" altLang="ko-KR" dirty="0" smtClean="0">
                <a:ea typeface="Gulim" panose="020B0600000101010101" pitchFamily="34" charset="-127"/>
              </a:rPr>
              <a:t>What if it didn’t print to console?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Must find way that dispatcher can regain control!</a:t>
            </a:r>
          </a:p>
          <a:p>
            <a:pPr lvl="4"/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Answer: </a:t>
            </a:r>
            <a:r>
              <a:rPr lang="en-US" altLang="ko-KR" dirty="0">
                <a:ea typeface="Gulim" panose="020B0600000101010101" pitchFamily="34" charset="-127"/>
              </a:rPr>
              <a:t>u</a:t>
            </a:r>
            <a:r>
              <a:rPr lang="en-US" altLang="ko-KR" dirty="0" smtClean="0">
                <a:ea typeface="Gulim" panose="020B0600000101010101" pitchFamily="34" charset="-127"/>
              </a:rPr>
              <a:t>tilize external </a:t>
            </a:r>
            <a:r>
              <a:rPr lang="en-US" altLang="ko-KR" dirty="0">
                <a:ea typeface="Gulim" panose="020B0600000101010101" pitchFamily="34" charset="-127"/>
              </a:rPr>
              <a:t>e</a:t>
            </a:r>
            <a:r>
              <a:rPr lang="en-US" altLang="ko-KR" dirty="0" smtClean="0">
                <a:ea typeface="Gulim" panose="020B0600000101010101" pitchFamily="34" charset="-127"/>
              </a:rPr>
              <a:t>vents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Interrupts: signals from hardware or software that stop the running code and jump to kernel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Timer: like an alarm clock that goes off every some milliseconds</a:t>
            </a:r>
          </a:p>
          <a:p>
            <a:pPr lvl="4"/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If we make sure that external events occur frequently enough, can ensure dispatcher runs</a:t>
            </a:r>
          </a:p>
          <a:p>
            <a:pPr lvl="1"/>
            <a:endParaRPr lang="ko-KR" altLang="en-US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945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1" y="1524000"/>
            <a:ext cx="17494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Interrupt Controller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843338"/>
            <a:ext cx="8839200" cy="291306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Interrupts invoked with interrupt lines from devices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 controller chooses interrupt request to honor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Interrupt identity specified with ID line 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Mask enables/disables interrupts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Priority encoder picks highest enabled interrupt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Software Interrupt Set/Cleared by Software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CPU can disable all interrupts with internal flag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Non-</a:t>
            </a:r>
            <a:r>
              <a:rPr lang="en-US" altLang="ko-KR" sz="2200" dirty="0" err="1">
                <a:ea typeface="굴림" panose="020B0600000101010101" pitchFamily="34" charset="-127"/>
              </a:rPr>
              <a:t>Maskable</a:t>
            </a:r>
            <a:r>
              <a:rPr lang="en-US" altLang="ko-KR" sz="2200" dirty="0">
                <a:ea typeface="굴림" panose="020B0600000101010101" pitchFamily="34" charset="-127"/>
              </a:rPr>
              <a:t> Interrupt line (NMI) can’t be disabled</a:t>
            </a:r>
          </a:p>
        </p:txBody>
      </p:sp>
      <p:sp>
        <p:nvSpPr>
          <p:cNvPr id="9221" name="Text Box 55"/>
          <p:cNvSpPr txBox="1">
            <a:spLocks noChangeArrowheads="1"/>
          </p:cNvSpPr>
          <p:nvPr/>
        </p:nvSpPr>
        <p:spPr bwMode="auto">
          <a:xfrm>
            <a:off x="1828801" y="3429000"/>
            <a:ext cx="1042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Network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4805364" y="1993384"/>
            <a:ext cx="2503487" cy="369332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23" name="Group 60"/>
          <p:cNvGrpSpPr>
            <a:grpSpLocks/>
          </p:cNvGrpSpPr>
          <p:nvPr/>
        </p:nvGrpSpPr>
        <p:grpSpPr bwMode="auto">
          <a:xfrm>
            <a:off x="7202488" y="1465264"/>
            <a:ext cx="1155700" cy="293687"/>
            <a:chOff x="3527" y="1190"/>
            <a:chExt cx="710" cy="178"/>
          </a:xfrm>
        </p:grpSpPr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3527" y="1190"/>
              <a:ext cx="71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6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9224" name="Line 13"/>
          <p:cNvSpPr>
            <a:spLocks noChangeShapeType="1"/>
          </p:cNvSpPr>
          <p:nvPr/>
        </p:nvSpPr>
        <p:spPr bwMode="auto">
          <a:xfrm flipH="1">
            <a:off x="7720014" y="1335088"/>
            <a:ext cx="130175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7381876" y="1011238"/>
            <a:ext cx="665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IntID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7178676" y="1828800"/>
            <a:ext cx="1033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6327776" y="779464"/>
            <a:ext cx="455613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 Mask</a:t>
            </a:r>
          </a:p>
        </p:txBody>
      </p:sp>
      <p:sp>
        <p:nvSpPr>
          <p:cNvPr id="9228" name="Freeform 36"/>
          <p:cNvSpPr>
            <a:spLocks/>
          </p:cNvSpPr>
          <p:nvPr/>
        </p:nvSpPr>
        <p:spPr bwMode="auto">
          <a:xfrm>
            <a:off x="6021389" y="2303464"/>
            <a:ext cx="306387" cy="714375"/>
          </a:xfrm>
          <a:custGeom>
            <a:avLst/>
            <a:gdLst>
              <a:gd name="T0" fmla="*/ 0 w 240"/>
              <a:gd name="T1" fmla="*/ 714375 h 624"/>
              <a:gd name="T2" fmla="*/ 0 w 240"/>
              <a:gd name="T3" fmla="*/ 0 h 624"/>
              <a:gd name="T4" fmla="*/ 306387 w 240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624">
                <a:moveTo>
                  <a:pt x="0" y="624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9" name="AutoShape 41"/>
          <p:cNvSpPr>
            <a:spLocks noChangeArrowheads="1"/>
          </p:cNvSpPr>
          <p:nvPr/>
        </p:nvSpPr>
        <p:spPr bwMode="auto">
          <a:xfrm rot="-8552390">
            <a:off x="7308851" y="2039939"/>
            <a:ext cx="1133475" cy="1011237"/>
          </a:xfrm>
          <a:custGeom>
            <a:avLst/>
            <a:gdLst>
              <a:gd name="T0" fmla="*/ 756122 w 21600"/>
              <a:gd name="T1" fmla="*/ 0 h 21600"/>
              <a:gd name="T2" fmla="*/ 756122 w 21600"/>
              <a:gd name="T3" fmla="*/ 569195 h 21600"/>
              <a:gd name="T4" fmla="*/ 76877 w 21600"/>
              <a:gd name="T5" fmla="*/ 1011237 h 21600"/>
              <a:gd name="T6" fmla="*/ 1133475 w 21600"/>
              <a:gd name="T7" fmla="*/ 28459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646 h 21600"/>
              <a:gd name="T14" fmla="*/ 19905 w 21600"/>
              <a:gd name="T15" fmla="*/ 75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9" y="0"/>
                </a:lnTo>
                <a:lnTo>
                  <a:pt x="14409" y="4646"/>
                </a:lnTo>
                <a:lnTo>
                  <a:pt x="12427" y="4646"/>
                </a:lnTo>
                <a:cubicBezTo>
                  <a:pt x="5564" y="4646"/>
                  <a:pt x="0" y="8009"/>
                  <a:pt x="0" y="12158"/>
                </a:cubicBezTo>
                <a:lnTo>
                  <a:pt x="0" y="21600"/>
                </a:lnTo>
                <a:lnTo>
                  <a:pt x="2929" y="21600"/>
                </a:lnTo>
                <a:lnTo>
                  <a:pt x="2929" y="12158"/>
                </a:lnTo>
                <a:cubicBezTo>
                  <a:pt x="2929" y="9592"/>
                  <a:pt x="7181" y="7512"/>
                  <a:pt x="12427" y="7512"/>
                </a:cubicBezTo>
                <a:lnTo>
                  <a:pt x="14409" y="7512"/>
                </a:lnTo>
                <a:lnTo>
                  <a:pt x="1440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0" name="Text Box 42"/>
          <p:cNvSpPr txBox="1">
            <a:spLocks noChangeArrowheads="1"/>
          </p:cNvSpPr>
          <p:nvPr/>
        </p:nvSpPr>
        <p:spPr bwMode="auto">
          <a:xfrm>
            <a:off x="7620000" y="2949575"/>
            <a:ext cx="930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9231" name="Rectangle 44"/>
          <p:cNvSpPr>
            <a:spLocks noChangeArrowheads="1"/>
          </p:cNvSpPr>
          <p:nvPr/>
        </p:nvSpPr>
        <p:spPr bwMode="auto">
          <a:xfrm>
            <a:off x="5656264" y="3021013"/>
            <a:ext cx="1271587" cy="646112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grpSp>
        <p:nvGrpSpPr>
          <p:cNvPr id="9232" name="Group 61"/>
          <p:cNvGrpSpPr>
            <a:grpSpLocks/>
          </p:cNvGrpSpPr>
          <p:nvPr/>
        </p:nvGrpSpPr>
        <p:grpSpPr bwMode="auto">
          <a:xfrm>
            <a:off x="8893176" y="2670177"/>
            <a:ext cx="602032" cy="950659"/>
            <a:chOff x="4578" y="2034"/>
            <a:chExt cx="413" cy="651"/>
          </a:xfrm>
        </p:grpSpPr>
        <p:sp>
          <p:nvSpPr>
            <p:cNvPr id="9249" name="Line 46"/>
            <p:cNvSpPr>
              <a:spLocks noChangeShapeType="1"/>
            </p:cNvSpPr>
            <p:nvPr/>
          </p:nvSpPr>
          <p:spPr bwMode="auto">
            <a:xfrm flipV="1">
              <a:off x="4815" y="2034"/>
              <a:ext cx="0" cy="3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0" name="Text Box 47"/>
            <p:cNvSpPr txBox="1">
              <a:spLocks noChangeArrowheads="1"/>
            </p:cNvSpPr>
            <p:nvPr/>
          </p:nvSpPr>
          <p:spPr bwMode="auto">
            <a:xfrm>
              <a:off x="4578" y="2432"/>
              <a:ext cx="41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NMI</a:t>
              </a:r>
            </a:p>
          </p:txBody>
        </p:sp>
      </p:grpSp>
      <p:sp>
        <p:nvSpPr>
          <p:cNvPr id="9233" name="Oval 8"/>
          <p:cNvSpPr>
            <a:spLocks noChangeArrowheads="1"/>
          </p:cNvSpPr>
          <p:nvPr/>
        </p:nvSpPr>
        <p:spPr bwMode="auto">
          <a:xfrm>
            <a:off x="8288338" y="685801"/>
            <a:ext cx="1922462" cy="2036763"/>
          </a:xfrm>
          <a:prstGeom prst="ellipse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4" name="Text Box 6"/>
          <p:cNvSpPr txBox="1">
            <a:spLocks noChangeArrowheads="1"/>
          </p:cNvSpPr>
          <p:nvPr/>
        </p:nvSpPr>
        <p:spPr bwMode="auto">
          <a:xfrm>
            <a:off x="8839200" y="1143001"/>
            <a:ext cx="685800" cy="4476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32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9235" name="Line 40"/>
          <p:cNvSpPr>
            <a:spLocks noChangeShapeType="1"/>
          </p:cNvSpPr>
          <p:nvPr/>
        </p:nvSpPr>
        <p:spPr bwMode="auto">
          <a:xfrm>
            <a:off x="5116513" y="1982788"/>
            <a:ext cx="1200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6" name="Line 37"/>
          <p:cNvSpPr>
            <a:spLocks noChangeShapeType="1"/>
          </p:cNvSpPr>
          <p:nvPr/>
        </p:nvSpPr>
        <p:spPr bwMode="auto">
          <a:xfrm>
            <a:off x="4495801" y="1012825"/>
            <a:ext cx="1820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7" name="Line 38"/>
          <p:cNvSpPr>
            <a:spLocks noChangeShapeType="1"/>
          </p:cNvSpPr>
          <p:nvPr/>
        </p:nvSpPr>
        <p:spPr bwMode="auto">
          <a:xfrm>
            <a:off x="3962401" y="1336675"/>
            <a:ext cx="2354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8" name="Line 39"/>
          <p:cNvSpPr>
            <a:spLocks noChangeShapeType="1"/>
          </p:cNvSpPr>
          <p:nvPr/>
        </p:nvSpPr>
        <p:spPr bwMode="auto">
          <a:xfrm>
            <a:off x="4038601" y="1658938"/>
            <a:ext cx="2278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9" name="Line 52"/>
          <p:cNvSpPr>
            <a:spLocks noChangeShapeType="1"/>
          </p:cNvSpPr>
          <p:nvPr/>
        </p:nvSpPr>
        <p:spPr bwMode="auto">
          <a:xfrm>
            <a:off x="2362200" y="457200"/>
            <a:ext cx="0" cy="29416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0" name="Line 53"/>
          <p:cNvSpPr>
            <a:spLocks noChangeShapeType="1"/>
          </p:cNvSpPr>
          <p:nvPr/>
        </p:nvSpPr>
        <p:spPr bwMode="auto">
          <a:xfrm flipV="1">
            <a:off x="2362200" y="2112963"/>
            <a:ext cx="533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1" name="Rectangle 59"/>
          <p:cNvSpPr>
            <a:spLocks noChangeArrowheads="1"/>
          </p:cNvSpPr>
          <p:nvPr/>
        </p:nvSpPr>
        <p:spPr bwMode="auto">
          <a:xfrm>
            <a:off x="6748464" y="779464"/>
            <a:ext cx="454025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Priority Encoder</a:t>
            </a:r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 rot="5400000">
            <a:off x="4546601" y="2244726"/>
            <a:ext cx="1358900" cy="4540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Timer</a:t>
            </a:r>
          </a:p>
        </p:txBody>
      </p:sp>
      <p:sp>
        <p:nvSpPr>
          <p:cNvPr id="9243" name="cddrive"/>
          <p:cNvSpPr>
            <a:spLocks noEditPoints="1" noChangeArrowheads="1"/>
          </p:cNvSpPr>
          <p:nvPr/>
        </p:nvSpPr>
        <p:spPr bwMode="auto">
          <a:xfrm>
            <a:off x="2971800" y="228600"/>
            <a:ext cx="1295400" cy="647700"/>
          </a:xfrm>
          <a:custGeom>
            <a:avLst/>
            <a:gdLst>
              <a:gd name="T0" fmla="*/ 647700 w 21600"/>
              <a:gd name="T1" fmla="*/ 0 h 21600"/>
              <a:gd name="T2" fmla="*/ 1295400 w 21600"/>
              <a:gd name="T3" fmla="*/ 323850 h 21600"/>
              <a:gd name="T4" fmla="*/ 647700 w 21600"/>
              <a:gd name="T5" fmla="*/ 647700 h 21600"/>
              <a:gd name="T6" fmla="*/ 0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9244" name="Line 64"/>
          <p:cNvSpPr>
            <a:spLocks noChangeShapeType="1"/>
          </p:cNvSpPr>
          <p:nvPr/>
        </p:nvSpPr>
        <p:spPr bwMode="auto">
          <a:xfrm flipH="1" flipV="1">
            <a:off x="4203700" y="785813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5" name="printer2"/>
          <p:cNvSpPr>
            <a:spLocks noEditPoints="1" noChangeArrowheads="1"/>
          </p:cNvSpPr>
          <p:nvPr/>
        </p:nvSpPr>
        <p:spPr bwMode="auto">
          <a:xfrm>
            <a:off x="2667001" y="990600"/>
            <a:ext cx="1285875" cy="604838"/>
          </a:xfrm>
          <a:custGeom>
            <a:avLst/>
            <a:gdLst>
              <a:gd name="T0" fmla="*/ 635377 w 21600"/>
              <a:gd name="T1" fmla="*/ 0 h 21600"/>
              <a:gd name="T2" fmla="*/ 1142167 w 21600"/>
              <a:gd name="T3" fmla="*/ 0 h 21600"/>
              <a:gd name="T4" fmla="*/ 1285875 w 21600"/>
              <a:gd name="T5" fmla="*/ 131692 h 21600"/>
              <a:gd name="T6" fmla="*/ 1285875 w 21600"/>
              <a:gd name="T7" fmla="*/ 302419 h 21600"/>
              <a:gd name="T8" fmla="*/ 1285875 w 21600"/>
              <a:gd name="T9" fmla="*/ 463373 h 21600"/>
              <a:gd name="T10" fmla="*/ 1074063 w 21600"/>
              <a:gd name="T11" fmla="*/ 604838 h 21600"/>
              <a:gd name="T12" fmla="*/ 635377 w 21600"/>
              <a:gd name="T13" fmla="*/ 604838 h 21600"/>
              <a:gd name="T14" fmla="*/ 189071 w 21600"/>
              <a:gd name="T15" fmla="*/ 604838 h 21600"/>
              <a:gd name="T16" fmla="*/ 0 w 21600"/>
              <a:gd name="T17" fmla="*/ 463373 h 21600"/>
              <a:gd name="T18" fmla="*/ 0 w 21600"/>
              <a:gd name="T19" fmla="*/ 302419 h 21600"/>
              <a:gd name="T20" fmla="*/ 0 w 21600"/>
              <a:gd name="T21" fmla="*/ 131692 h 21600"/>
              <a:gd name="T22" fmla="*/ 143708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397 w 21600"/>
              <a:gd name="T37" fmla="*/ 23298 h 21600"/>
              <a:gd name="T38" fmla="*/ 20266 w 21600"/>
              <a:gd name="T39" fmla="*/ 31137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46" name="Group 68"/>
          <p:cNvGrpSpPr>
            <a:grpSpLocks/>
          </p:cNvGrpSpPr>
          <p:nvPr/>
        </p:nvGrpSpPr>
        <p:grpSpPr bwMode="auto">
          <a:xfrm>
            <a:off x="8458206" y="1828800"/>
            <a:ext cx="1479551" cy="369888"/>
            <a:chOff x="4377" y="758"/>
            <a:chExt cx="932" cy="233"/>
          </a:xfrm>
        </p:grpSpPr>
        <p:sp>
          <p:nvSpPr>
            <p:cNvPr id="9247" name="Rectangle 66"/>
            <p:cNvSpPr>
              <a:spLocks noChangeArrowheads="1"/>
            </p:cNvSpPr>
            <p:nvPr/>
          </p:nvSpPr>
          <p:spPr bwMode="auto">
            <a:xfrm>
              <a:off x="4377" y="807"/>
              <a:ext cx="14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48" name="Text Box 67"/>
            <p:cNvSpPr txBox="1">
              <a:spLocks noChangeArrowheads="1"/>
            </p:cNvSpPr>
            <p:nvPr/>
          </p:nvSpPr>
          <p:spPr bwMode="auto">
            <a:xfrm>
              <a:off x="4506" y="758"/>
              <a:ext cx="8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Int Disable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64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2693989" y="1227943"/>
            <a:ext cx="265747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add 	$r1,$r2,$r3</a:t>
            </a:r>
          </a:p>
          <a:p>
            <a:pPr algn="l"/>
            <a:r>
              <a:rPr lang="en-US" altLang="ko-KR" b="0" dirty="0" err="1" smtClean="0">
                <a:latin typeface="Consolas" charset="0"/>
                <a:ea typeface="Consolas" charset="0"/>
                <a:cs typeface="Consolas" charset="0"/>
              </a:rPr>
              <a:t>subi</a:t>
            </a:r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 	$r4,$r1,#4</a:t>
            </a:r>
          </a:p>
          <a:p>
            <a:pPr algn="l"/>
            <a:r>
              <a:rPr lang="en-US" altLang="ko-KR" b="0" dirty="0" err="1" smtClean="0">
                <a:latin typeface="Consolas" charset="0"/>
                <a:ea typeface="Consolas" charset="0"/>
                <a:cs typeface="Consolas" charset="0"/>
              </a:rPr>
              <a:t>slli</a:t>
            </a:r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 	$r4,$r4,#2</a:t>
            </a:r>
          </a:p>
          <a:p>
            <a:pPr algn="l"/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</p:txBody>
      </p:sp>
      <p:grpSp>
        <p:nvGrpSpPr>
          <p:cNvPr id="380945" name="Group 17"/>
          <p:cNvGrpSpPr>
            <a:grpSpLocks/>
          </p:cNvGrpSpPr>
          <p:nvPr/>
        </p:nvGrpSpPr>
        <p:grpSpPr bwMode="auto">
          <a:xfrm rot="-391188">
            <a:off x="4946319" y="1213342"/>
            <a:ext cx="2219325" cy="1016000"/>
            <a:chOff x="2093" y="908"/>
            <a:chExt cx="1398" cy="640"/>
          </a:xfrm>
        </p:grpSpPr>
        <p:sp>
          <p:nvSpPr>
            <p:cNvPr id="28691" name="Line 9"/>
            <p:cNvSpPr>
              <a:spLocks noChangeShapeType="1"/>
            </p:cNvSpPr>
            <p:nvPr/>
          </p:nvSpPr>
          <p:spPr bwMode="auto">
            <a:xfrm rot="-2286349">
              <a:off x="2093" y="1301"/>
              <a:ext cx="1398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692" name="Text Box 10"/>
            <p:cNvSpPr txBox="1">
              <a:spLocks noChangeArrowheads="1"/>
            </p:cNvSpPr>
            <p:nvPr/>
          </p:nvSpPr>
          <p:spPr bwMode="auto">
            <a:xfrm rot="19313651">
              <a:off x="2140" y="908"/>
              <a:ext cx="1177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PC saved</a:t>
              </a:r>
            </a:p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Disable All </a:t>
              </a:r>
              <a:r>
                <a:rPr lang="en-US" altLang="ko-KR" sz="2000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Kernel Mode</a:t>
              </a:r>
            </a:p>
          </p:txBody>
        </p:sp>
      </p:grpSp>
      <p:grpSp>
        <p:nvGrpSpPr>
          <p:cNvPr id="380946" name="Group 18"/>
          <p:cNvGrpSpPr>
            <a:grpSpLocks/>
          </p:cNvGrpSpPr>
          <p:nvPr/>
        </p:nvGrpSpPr>
        <p:grpSpPr bwMode="auto">
          <a:xfrm rot="483410">
            <a:off x="4851760" y="3721036"/>
            <a:ext cx="2286000" cy="923926"/>
            <a:chOff x="2064" y="2472"/>
            <a:chExt cx="1440" cy="582"/>
          </a:xfrm>
        </p:grpSpPr>
        <p:sp>
          <p:nvSpPr>
            <p:cNvPr id="28689" name="Line 11"/>
            <p:cNvSpPr>
              <a:spLocks noChangeShapeType="1"/>
            </p:cNvSpPr>
            <p:nvPr/>
          </p:nvSpPr>
          <p:spPr bwMode="auto">
            <a:xfrm rot="2461539" flipH="1">
              <a:off x="2064" y="268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690" name="Text Box 12"/>
            <p:cNvSpPr txBox="1">
              <a:spLocks noChangeArrowheads="1"/>
            </p:cNvSpPr>
            <p:nvPr/>
          </p:nvSpPr>
          <p:spPr bwMode="auto">
            <a:xfrm rot="2461539">
              <a:off x="2190" y="2472"/>
              <a:ext cx="113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Restore PC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Enable all </a:t>
              </a:r>
              <a:r>
                <a:rPr lang="en-US" altLang="ko-KR" sz="2000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User Mode</a:t>
              </a:r>
            </a:p>
          </p:txBody>
        </p:sp>
      </p:grpSp>
      <p:grpSp>
        <p:nvGrpSpPr>
          <p:cNvPr id="380952" name="Group 24"/>
          <p:cNvGrpSpPr>
            <a:grpSpLocks/>
          </p:cNvGrpSpPr>
          <p:nvPr/>
        </p:nvGrpSpPr>
        <p:grpSpPr bwMode="auto">
          <a:xfrm>
            <a:off x="6838953" y="587375"/>
            <a:ext cx="3670302" cy="4770438"/>
            <a:chOff x="3398" y="380"/>
            <a:chExt cx="2312" cy="3005"/>
          </a:xfrm>
        </p:grpSpPr>
        <p:sp>
          <p:nvSpPr>
            <p:cNvPr id="28686" name="Text Box 4"/>
            <p:cNvSpPr txBox="1">
              <a:spLocks noChangeArrowheads="1"/>
            </p:cNvSpPr>
            <p:nvPr/>
          </p:nvSpPr>
          <p:spPr bwMode="auto">
            <a:xfrm>
              <a:off x="3398" y="380"/>
              <a:ext cx="1980" cy="3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Raise priority 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	(set mask)</a:t>
              </a:r>
            </a:p>
            <a:p>
              <a:pPr algn="l"/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Reenable</a:t>
              </a: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 All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Save registers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Dispatch to Handler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</a:p>
            <a:p>
              <a:pPr algn="l"/>
              <a:r>
                <a:rPr lang="en-US" altLang="ko-KR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Transfer </a:t>
              </a:r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Network Packet </a:t>
              </a:r>
              <a:r>
                <a:rPr lang="en-US" altLang="ko-KR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	from </a:t>
              </a:r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hardware</a:t>
              </a:r>
              <a:b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to Kernel Buffers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Restore registers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Clear current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Disable All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Restore priority 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	(clear Mask)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RTI</a:t>
              </a:r>
            </a:p>
          </p:txBody>
        </p:sp>
        <p:sp>
          <p:nvSpPr>
            <p:cNvPr id="28687" name="AutoShape 13"/>
            <p:cNvSpPr>
              <a:spLocks/>
            </p:cNvSpPr>
            <p:nvPr/>
          </p:nvSpPr>
          <p:spPr bwMode="auto">
            <a:xfrm>
              <a:off x="5182" y="605"/>
              <a:ext cx="288" cy="2496"/>
            </a:xfrm>
            <a:prstGeom prst="rightBrace">
              <a:avLst>
                <a:gd name="adj1" fmla="val 72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8" name="Text Box 14"/>
            <p:cNvSpPr txBox="1">
              <a:spLocks noChangeArrowheads="1"/>
            </p:cNvSpPr>
            <p:nvPr/>
          </p:nvSpPr>
          <p:spPr bwMode="auto">
            <a:xfrm rot="16200000">
              <a:off x="4714" y="1765"/>
              <a:ext cx="17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ko-KR" altLang="en-US" sz="24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“</a:t>
              </a:r>
              <a:r>
                <a:rPr lang="en-US" altLang="ko-KR" sz="24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Interrupt Handler”</a:t>
              </a:r>
            </a:p>
          </p:txBody>
        </p:sp>
      </p:grpSp>
      <p:sp>
        <p:nvSpPr>
          <p:cNvPr id="28678" name="Rectangle 15"/>
          <p:cNvSpPr>
            <a:spLocks noGrp="1" noChangeArrowheads="1"/>
          </p:cNvSpPr>
          <p:nvPr>
            <p:ph type="title"/>
          </p:nvPr>
        </p:nvSpPr>
        <p:spPr>
          <a:xfrm>
            <a:off x="2289176" y="227013"/>
            <a:ext cx="7540625" cy="3683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Example: Network Interrupt</a:t>
            </a:r>
          </a:p>
        </p:txBody>
      </p:sp>
      <p:sp>
        <p:nvSpPr>
          <p:cNvPr id="38094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1844675" y="5221288"/>
            <a:ext cx="8534400" cy="1524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An interrupt is a hardware-invoked context switch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 separate step to choose what to run next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Always run the interrupt handler immediately</a:t>
            </a: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1600201" y="1541463"/>
            <a:ext cx="3794127" cy="2546352"/>
            <a:chOff x="100" y="971"/>
            <a:chExt cx="2390" cy="1604"/>
          </a:xfrm>
        </p:grpSpPr>
        <p:grpSp>
          <p:nvGrpSpPr>
            <p:cNvPr id="28682" name="Group 20"/>
            <p:cNvGrpSpPr>
              <a:grpSpLocks/>
            </p:cNvGrpSpPr>
            <p:nvPr/>
          </p:nvGrpSpPr>
          <p:grpSpPr bwMode="auto">
            <a:xfrm>
              <a:off x="100" y="971"/>
              <a:ext cx="725" cy="1604"/>
              <a:chOff x="121" y="971"/>
              <a:chExt cx="725" cy="1604"/>
            </a:xfrm>
          </p:grpSpPr>
          <p:sp>
            <p:nvSpPr>
              <p:cNvPr id="28684" name="AutoShape 5"/>
              <p:cNvSpPr>
                <a:spLocks noChangeArrowheads="1"/>
              </p:cNvSpPr>
              <p:nvPr/>
            </p:nvSpPr>
            <p:spPr bwMode="auto">
              <a:xfrm>
                <a:off x="396" y="1565"/>
                <a:ext cx="450" cy="480"/>
              </a:xfrm>
              <a:prstGeom prst="rightArrow">
                <a:avLst>
                  <a:gd name="adj1" fmla="val 37500"/>
                  <a:gd name="adj2" fmla="val 5933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685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-535" y="1627"/>
                <a:ext cx="16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400" b="0" dirty="0">
                    <a:solidFill>
                      <a:srgbClr val="2A40E2"/>
                    </a:solidFill>
                    <a:latin typeface="Gill Sans" charset="0"/>
                    <a:ea typeface="Gill Sans" charset="0"/>
                    <a:cs typeface="Gill Sans" charset="0"/>
                  </a:rPr>
                  <a:t>External Interrupt</a:t>
                </a:r>
              </a:p>
            </p:txBody>
          </p:sp>
        </p:grpSp>
        <p:sp>
          <p:nvSpPr>
            <p:cNvPr id="28683" name="Text Box 23"/>
            <p:cNvSpPr txBox="1">
              <a:spLocks noChangeArrowheads="1"/>
            </p:cNvSpPr>
            <p:nvPr/>
          </p:nvSpPr>
          <p:spPr bwMode="auto">
            <a:xfrm>
              <a:off x="816" y="1638"/>
              <a:ext cx="1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Pipeline Flush</a:t>
              </a:r>
            </a:p>
          </p:txBody>
        </p:sp>
      </p:grpSp>
      <p:sp>
        <p:nvSpPr>
          <p:cNvPr id="380950" name="Text Box 22"/>
          <p:cNvSpPr txBox="1">
            <a:spLocks noChangeArrowheads="1"/>
          </p:cNvSpPr>
          <p:nvPr/>
        </p:nvSpPr>
        <p:spPr bwMode="auto">
          <a:xfrm>
            <a:off x="2693989" y="2967281"/>
            <a:ext cx="2657475" cy="165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b="0" dirty="0" err="1" smtClean="0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$r2,0($r4)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$r3,4($r4)</a:t>
            </a:r>
          </a:p>
          <a:p>
            <a:pPr algn="l"/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add	$r2,$r2,$r3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8($r4),$r2</a:t>
            </a:r>
          </a:p>
          <a:p>
            <a:pPr>
              <a:lnSpc>
                <a:spcPct val="50000"/>
              </a:lnSpc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...</a:t>
            </a:r>
            <a:endParaRPr lang="en-US" altLang="ko-KR" sz="20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76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  <p:bldP spid="380947" grpId="0" build="p"/>
      <p:bldP spid="3809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Use of Timer Interrupt to Return Control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3575" y="838200"/>
            <a:ext cx="8229600" cy="5773738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Solution to our dispatcher problem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Use the timer interrupt to force scheduling decisions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Timer Interrupt routine:</a:t>
            </a:r>
          </a:p>
          <a:p>
            <a:pPr marL="0" indent="0"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TimerInterrupt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DoPeriodicHouseKeeping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3448052" y="1752601"/>
            <a:ext cx="4330702" cy="1776413"/>
            <a:chOff x="1104" y="576"/>
            <a:chExt cx="2728" cy="1119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2208" y="57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Some Routine</a:t>
              </a:r>
            </a:p>
          </p:txBody>
        </p:sp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1104" y="736"/>
              <a:ext cx="2352" cy="959"/>
              <a:chOff x="1289" y="1056"/>
              <a:chExt cx="2359" cy="1056"/>
            </a:xfrm>
          </p:grpSpPr>
          <p:sp>
            <p:nvSpPr>
              <p:cNvPr id="29706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7" name="Rectangle 7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TimerInterrupt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8" name="Arc 8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Text Box 9"/>
              <p:cNvSpPr txBox="1">
                <a:spLocks noChangeArrowheads="1"/>
              </p:cNvSpPr>
              <p:nvPr/>
            </p:nvSpPr>
            <p:spPr bwMode="auto">
              <a:xfrm>
                <a:off x="1289" y="1152"/>
                <a:ext cx="660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29710" name="Rectangle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  <p:grpSp>
          <p:nvGrpSpPr>
            <p:cNvPr id="29703" name="Group 11"/>
            <p:cNvGrpSpPr>
              <a:grpSpLocks/>
            </p:cNvGrpSpPr>
            <p:nvPr/>
          </p:nvGrpSpPr>
          <p:grpSpPr bwMode="auto">
            <a:xfrm>
              <a:off x="3599" y="627"/>
              <a:ext cx="233" cy="1046"/>
              <a:chOff x="4606" y="816"/>
              <a:chExt cx="234" cy="1152"/>
            </a:xfrm>
          </p:grpSpPr>
          <p:sp>
            <p:nvSpPr>
              <p:cNvPr id="29704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196" y="1273"/>
                <a:ext cx="1053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9705" name="Line 13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0827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do we initialize TCB and Stack?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488" y="762000"/>
            <a:ext cx="8839200" cy="3581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Initialize Register fields of TCB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Stack pointer made to point at stack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PC return address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OS (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asm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) routine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Two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arg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registers (a0 and a1) initialized to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fcnPtr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and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fcnArgPtr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, respectively</a:t>
            </a:r>
          </a:p>
          <a:p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Initialize stack data?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No. Important part of stack frame is in registers (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Think of stack frame as just before body of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really gets started</a:t>
            </a:r>
          </a:p>
        </p:txBody>
      </p:sp>
      <p:grpSp>
        <p:nvGrpSpPr>
          <p:cNvPr id="392213" name="Group 21"/>
          <p:cNvGrpSpPr>
            <a:grpSpLocks/>
          </p:cNvGrpSpPr>
          <p:nvPr/>
        </p:nvGrpSpPr>
        <p:grpSpPr bwMode="auto">
          <a:xfrm>
            <a:off x="3657602" y="4056061"/>
            <a:ext cx="3819027" cy="2287585"/>
            <a:chOff x="2169" y="2658"/>
            <a:chExt cx="1705" cy="1441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2169" y="2752"/>
              <a:ext cx="1344" cy="224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ko-KR" sz="2400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15366" name="Text Box 5"/>
            <p:cNvSpPr txBox="1">
              <a:spLocks noChangeArrowheads="1"/>
            </p:cNvSpPr>
            <p:nvPr/>
          </p:nvSpPr>
          <p:spPr bwMode="auto">
            <a:xfrm>
              <a:off x="2361" y="3808"/>
              <a:ext cx="7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Initial Stack</a:t>
              </a:r>
            </a:p>
          </p:txBody>
        </p:sp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>
              <a:off x="3657" y="2658"/>
              <a:ext cx="217" cy="1238"/>
              <a:chOff x="4608" y="709"/>
              <a:chExt cx="218" cy="1363"/>
            </a:xfrm>
          </p:grpSpPr>
          <p:sp>
            <p:nvSpPr>
              <p:cNvPr id="15368" name="Text Box 7"/>
              <p:cNvSpPr txBox="1">
                <a:spLocks noChangeArrowheads="1"/>
              </p:cNvSpPr>
              <p:nvPr/>
            </p:nvSpPr>
            <p:spPr bwMode="auto">
              <a:xfrm rot="5400000">
                <a:off x="4041" y="1287"/>
                <a:ext cx="1363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15369" name="Line 8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7275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How does Thread get started?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1525" y="5203825"/>
            <a:ext cx="8305800" cy="1524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run_new_thread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will select this TCB and return into beginning of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This really starts the new thread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5334000" y="4489450"/>
            <a:ext cx="1828800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3348040" y="757238"/>
            <a:ext cx="2700339" cy="3732212"/>
            <a:chOff x="1149" y="505"/>
            <a:chExt cx="1701" cy="2351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49" y="1274"/>
              <a:ext cx="291" cy="1237"/>
              <a:chOff x="4599" y="770"/>
              <a:chExt cx="291" cy="1237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26" y="1243"/>
                <a:ext cx="12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5" name="Rectangle 23"/>
            <p:cNvSpPr>
              <a:spLocks noChangeArrowheads="1"/>
            </p:cNvSpPr>
            <p:nvPr/>
          </p:nvSpPr>
          <p:spPr bwMode="auto">
            <a:xfrm>
              <a:off x="1536" y="816"/>
              <a:ext cx="1248" cy="384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84" y="505"/>
              <a:ext cx="1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6692900" y="3505200"/>
            <a:ext cx="2146300" cy="965200"/>
            <a:chOff x="3256" y="2208"/>
            <a:chExt cx="1352" cy="608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94" y="2208"/>
              <a:ext cx="1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273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886700" cy="37290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does a thread get started?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0DDEA-CFF4-C541-8E65-D191EC87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4727085"/>
            <a:ext cx="11201400" cy="19765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do we make a </a:t>
            </a:r>
            <a:r>
              <a:rPr lang="en-US" b="1" i="1" dirty="0"/>
              <a:t>new</a:t>
            </a:r>
            <a:r>
              <a:rPr lang="en-US" i="1" dirty="0"/>
              <a:t> </a:t>
            </a:r>
            <a:r>
              <a:rPr lang="en-US" dirty="0"/>
              <a:t>thread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Setup TCB/kernel thread to point at new user stack and </a:t>
            </a:r>
            <a:r>
              <a:rPr lang="en-US" dirty="0" err="1" smtClean="0">
                <a:solidFill>
                  <a:srgbClr val="FF0000"/>
                </a:solidFill>
              </a:rPr>
              <a:t>ThreadRoot</a:t>
            </a:r>
            <a:r>
              <a:rPr lang="en-US" dirty="0" smtClean="0">
                <a:solidFill>
                  <a:srgbClr val="FF0000"/>
                </a:solidFill>
              </a:rPr>
              <a:t> code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Put pointers to start function and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 in registers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This depends heavily on the calling convention (i.e. RISC-V vs x86)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run_new_thread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will select this TCB and return into beginning of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This really starts the new thread</a:t>
            </a:r>
          </a:p>
          <a:p>
            <a:endParaRPr lang="en-US" dirty="0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793329" y="4112821"/>
            <a:ext cx="1438274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1881188" y="661597"/>
            <a:ext cx="2624139" cy="3451225"/>
            <a:chOff x="1149" y="682"/>
            <a:chExt cx="1653" cy="2174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49" y="1274"/>
              <a:ext cx="291" cy="1237"/>
              <a:chOff x="4599" y="770"/>
              <a:chExt cx="291" cy="1237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26" y="1243"/>
                <a:ext cx="12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36" y="682"/>
              <a:ext cx="1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4639471" y="3346864"/>
            <a:ext cx="2146300" cy="782638"/>
            <a:chOff x="3256" y="2323"/>
            <a:chExt cx="1352" cy="493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09" y="2323"/>
              <a:ext cx="1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F9976A-0395-424C-B799-10A712ADA530}"/>
              </a:ext>
            </a:extLst>
          </p:cNvPr>
          <p:cNvSpPr txBox="1"/>
          <p:nvPr/>
        </p:nvSpPr>
        <p:spPr>
          <a:xfrm>
            <a:off x="5089526" y="885095"/>
            <a:ext cx="556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SetupNewThread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regs.sp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newStackPtr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regs.retpc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ThreadRoot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].regs.r0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fcnPtr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].regs.r1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fcnArgPtr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FFA1B5B-26C4-B84D-808E-53EE555A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1048148"/>
            <a:ext cx="1981201" cy="400050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endParaRPr lang="en-US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98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305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does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look like?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60426"/>
            <a:ext cx="11430000" cy="58451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</a:rPr>
              <a:t>is the root for the thread routine: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fcnPTR,fcnArgPtr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DoStartupHousekeeping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UserModeSwitch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/* enter user mode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Call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fcnArgPtr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}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Startup Housekeeping 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Includes things like recording start time of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Other statistics</a:t>
            </a:r>
            <a:endParaRPr lang="en-US" altLang="ko-KR" sz="14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Stack will grow and shrink with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execution of thread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Final return from thread returns into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which calls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</a:rPr>
              <a:t>wake up sleeping threads</a:t>
            </a:r>
          </a:p>
        </p:txBody>
      </p:sp>
      <p:grpSp>
        <p:nvGrpSpPr>
          <p:cNvPr id="393227" name="Group 11"/>
          <p:cNvGrpSpPr>
            <a:grpSpLocks/>
          </p:cNvGrpSpPr>
          <p:nvPr/>
        </p:nvGrpSpPr>
        <p:grpSpPr bwMode="auto">
          <a:xfrm>
            <a:off x="7924800" y="1219200"/>
            <a:ext cx="2835276" cy="2235202"/>
            <a:chOff x="2136" y="2657"/>
            <a:chExt cx="1786" cy="1408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160" y="2752"/>
              <a:ext cx="1344" cy="27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136" y="3774"/>
              <a:ext cx="13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Running Stack</a:t>
              </a:r>
            </a:p>
          </p:txBody>
        </p:sp>
        <p:grpSp>
          <p:nvGrpSpPr>
            <p:cNvPr id="6151" name="Group 7"/>
            <p:cNvGrpSpPr>
              <a:grpSpLocks/>
            </p:cNvGrpSpPr>
            <p:nvPr/>
          </p:nvGrpSpPr>
          <p:grpSpPr bwMode="auto">
            <a:xfrm>
              <a:off x="3631" y="2657"/>
              <a:ext cx="291" cy="1238"/>
              <a:chOff x="4577" y="708"/>
              <a:chExt cx="292" cy="1363"/>
            </a:xfrm>
          </p:grpSpPr>
          <p:sp>
            <p:nvSpPr>
              <p:cNvPr id="6153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041" y="1244"/>
                <a:ext cx="136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6154" name="Line 9"/>
              <p:cNvSpPr>
                <a:spLocks noChangeShapeType="1"/>
              </p:cNvSpPr>
              <p:nvPr/>
            </p:nvSpPr>
            <p:spPr bwMode="auto">
              <a:xfrm>
                <a:off x="4579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2160" y="3024"/>
              <a:ext cx="1344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Thread </a:t>
              </a:r>
              <a:r>
                <a:rPr lang="en-US" altLang="en-US" dirty="0" smtClean="0">
                  <a:latin typeface="Consolas" charset="0"/>
                  <a:ea typeface="Consolas" charset="0"/>
                  <a:cs typeface="Consolas" charset="0"/>
                </a:rPr>
                <a:t>Code</a:t>
              </a:r>
              <a:br>
                <a:rPr lang="en-US" altLang="en-US" dirty="0" smtClean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dirty="0" smtClean="0">
                  <a:latin typeface="Consolas" charset="0"/>
                  <a:ea typeface="Consolas" charset="0"/>
                  <a:cs typeface="Consolas" charset="0"/>
                </a:rPr>
                <a:t>*</a:t>
              </a:r>
              <a:r>
                <a:rPr lang="en-US" altLang="en-US" dirty="0" err="1" smtClean="0">
                  <a:latin typeface="Consolas" charset="0"/>
                  <a:ea typeface="Consolas" charset="0"/>
                  <a:cs typeface="Consolas" charset="0"/>
                </a:rPr>
                <a:t>fcnPtr</a:t>
              </a:r>
              <a:r>
                <a:rPr lang="en-US" altLang="en-US" dirty="0" smtClean="0">
                  <a:latin typeface="Consolas" charset="0"/>
                  <a:ea typeface="Consolas" charset="0"/>
                  <a:cs typeface="Consolas" charset="0"/>
                </a:rPr>
                <a:t>()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58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4080-7A91-4777-BB80-B3BEAE71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with Concurrent </a:t>
            </a:r>
            <a:r>
              <a:rPr lang="en-US" dirty="0" smtClean="0"/>
              <a:t>Threads?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C161-BF1C-4843-A836-CF22453C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Non-determinism:</a:t>
            </a:r>
          </a:p>
          <a:p>
            <a:pPr lvl="1"/>
            <a:r>
              <a:rPr lang="en-US" dirty="0"/>
              <a:t>Scheduler can run threads in </a:t>
            </a:r>
            <a:r>
              <a:rPr lang="en-US" b="1" dirty="0"/>
              <a:t>any order</a:t>
            </a:r>
          </a:p>
          <a:p>
            <a:pPr lvl="1"/>
            <a:r>
              <a:rPr lang="en-US" dirty="0"/>
              <a:t>Scheduler can switch threads </a:t>
            </a:r>
            <a:r>
              <a:rPr lang="en-US" b="1" dirty="0"/>
              <a:t>at any time</a:t>
            </a:r>
          </a:p>
          <a:p>
            <a:pPr lvl="1"/>
            <a:r>
              <a:rPr lang="en-US" dirty="0"/>
              <a:t>This can make testing very difficult</a:t>
            </a:r>
          </a:p>
          <a:p>
            <a:r>
              <a:rPr lang="en-US" i="1" dirty="0"/>
              <a:t>Independent Threads</a:t>
            </a:r>
          </a:p>
          <a:p>
            <a:pPr lvl="1"/>
            <a:r>
              <a:rPr lang="en-US" dirty="0"/>
              <a:t>No state shared with other threads</a:t>
            </a:r>
          </a:p>
          <a:p>
            <a:pPr lvl="1"/>
            <a:r>
              <a:rPr lang="en-US" dirty="0"/>
              <a:t>Deterministic, reproducible conditions</a:t>
            </a:r>
          </a:p>
          <a:p>
            <a:r>
              <a:rPr lang="en-US" i="1" dirty="0"/>
              <a:t>Cooperating Threads</a:t>
            </a:r>
          </a:p>
          <a:p>
            <a:pPr lvl="1"/>
            <a:r>
              <a:rPr lang="en-US" dirty="0"/>
              <a:t>Shared state between multiple threads</a:t>
            </a:r>
          </a:p>
          <a:p>
            <a:r>
              <a:rPr lang="en-US" b="1" dirty="0"/>
              <a:t>Goal: Correctness by Design</a:t>
            </a:r>
          </a:p>
        </p:txBody>
      </p:sp>
    </p:spTree>
    <p:extLst>
      <p:ext uri="{BB962C8B-B14F-4D97-AF65-F5344CB8AC3E}">
        <p14:creationId xmlns:p14="http://schemas.microsoft.com/office/powerpoint/2010/main" val="2588954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6DEF-6CAD-48AA-9008-B957712D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Possible </a:t>
            </a:r>
            <a:r>
              <a:rPr lang="en-US" dirty="0"/>
              <a:t>Executions</a:t>
            </a:r>
          </a:p>
        </p:txBody>
      </p:sp>
      <p:pic>
        <p:nvPicPr>
          <p:cNvPr id="6" name="Content Placeholder 5" descr="unpredictableSpeed.pdf">
            <a:extLst>
              <a:ext uri="{FF2B5EF4-FFF2-40B4-BE49-F238E27FC236}">
                <a16:creationId xmlns:a16="http://schemas.microsoft.com/office/drawing/2014/main" id="{AEF04A6A-88C7-4EF8-881B-76C4E52F3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" r="4148"/>
          <a:stretch/>
        </p:blipFill>
        <p:spPr>
          <a:xfrm>
            <a:off x="2286000" y="1066800"/>
            <a:ext cx="7520921" cy="48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01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24C6-9F1F-406F-973D-07748CB5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533400"/>
          </a:xfrm>
        </p:spPr>
        <p:txBody>
          <a:bodyPr/>
          <a:lstStyle/>
          <a:p>
            <a:r>
              <a:rPr lang="en-US" dirty="0" smtClean="0"/>
              <a:t>Recall: POSIX/Unix PIPE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F168-7C6B-42DA-A8FA-5103AFF5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87828"/>
            <a:ext cx="11277600" cy="568917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Memory Buffer is finite:</a:t>
            </a:r>
          </a:p>
          <a:p>
            <a:pPr lvl="1"/>
            <a:r>
              <a:rPr lang="en-US" dirty="0" smtClean="0"/>
              <a:t>If producer (A) tries to write when buffer full, it </a:t>
            </a:r>
            <a:r>
              <a:rPr lang="en-US" i="1" dirty="0" smtClean="0"/>
              <a:t>blocks </a:t>
            </a:r>
            <a:r>
              <a:rPr lang="en-US" dirty="0" smtClean="0"/>
              <a:t>(Put sleep until space)</a:t>
            </a:r>
          </a:p>
          <a:p>
            <a:pPr lvl="1"/>
            <a:r>
              <a:rPr lang="en-US" dirty="0" smtClean="0"/>
              <a:t>If consumer (B) tries to read when buffer empty, it </a:t>
            </a:r>
            <a:r>
              <a:rPr lang="en-US" i="1" dirty="0" smtClean="0"/>
              <a:t>blocks</a:t>
            </a:r>
            <a:r>
              <a:rPr lang="en-US" dirty="0" smtClean="0"/>
              <a:t> (Put to sleep until data)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err="1" smtClean="0"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pipe(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fileds</a:t>
            </a:r>
            <a:r>
              <a:rPr lang="en-US" b="1" dirty="0">
                <a:latin typeface="Consolas" panose="020B0609020204030204" pitchFamily="49" charset="0"/>
              </a:rPr>
              <a:t>[2]);</a:t>
            </a:r>
            <a:endParaRPr lang="en-US" dirty="0"/>
          </a:p>
          <a:p>
            <a:pPr lvl="1"/>
            <a:r>
              <a:rPr lang="en-US" dirty="0"/>
              <a:t>Allocates two new file descriptors in the process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Writes to </a:t>
            </a:r>
            <a:r>
              <a:rPr lang="en-US" dirty="0" err="1">
                <a:latin typeface="Consolas" panose="020B0609020204030204" pitchFamily="49" charset="0"/>
              </a:rPr>
              <a:t>fileds</a:t>
            </a:r>
            <a:r>
              <a:rPr lang="en-US" dirty="0">
                <a:latin typeface="Consolas" panose="020B0609020204030204" pitchFamily="49" charset="0"/>
              </a:rPr>
              <a:t>[1]</a:t>
            </a:r>
            <a:r>
              <a:rPr lang="en-US" dirty="0"/>
              <a:t> read from </a:t>
            </a:r>
            <a:r>
              <a:rPr lang="en-US" dirty="0" err="1">
                <a:latin typeface="Consolas" panose="020B0609020204030204" pitchFamily="49" charset="0"/>
              </a:rPr>
              <a:t>fileds</a:t>
            </a:r>
            <a:r>
              <a:rPr lang="en-US" dirty="0">
                <a:latin typeface="Consolas" panose="020B0609020204030204" pitchFamily="49" charset="0"/>
              </a:rPr>
              <a:t>[0]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Implemented as a fixed-size queue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2963" y="762000"/>
            <a:ext cx="11521191" cy="1680865"/>
            <a:chOff x="442963" y="762000"/>
            <a:chExt cx="11521191" cy="1680865"/>
          </a:xfrm>
        </p:grpSpPr>
        <p:grpSp>
          <p:nvGrpSpPr>
            <p:cNvPr id="6" name="Group 5"/>
            <p:cNvGrpSpPr/>
            <p:nvPr/>
          </p:nvGrpSpPr>
          <p:grpSpPr>
            <a:xfrm>
              <a:off x="4891045" y="1186533"/>
              <a:ext cx="2173123" cy="865675"/>
              <a:chOff x="4913476" y="2069612"/>
              <a:chExt cx="2173123" cy="865675"/>
            </a:xfrm>
          </p:grpSpPr>
          <p:sp>
            <p:nvSpPr>
              <p:cNvPr id="4" name="Flowchart: Direct Access Storage 3"/>
              <p:cNvSpPr/>
              <p:nvPr/>
            </p:nvSpPr>
            <p:spPr bwMode="auto">
              <a:xfrm flipH="1">
                <a:off x="4913476" y="2069612"/>
                <a:ext cx="2173123" cy="865675"/>
              </a:xfrm>
              <a:prstGeom prst="flowChartMagneticDrum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638800" y="2302394"/>
                <a:ext cx="14109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Gill Sans Light"/>
                  </a:rPr>
                  <a:t>UNIX Pipe</a:t>
                </a:r>
                <a:endParaRPr lang="en-US" sz="2000" dirty="0">
                  <a:latin typeface="Gill Sans Light"/>
                </a:endParaRPr>
              </a:p>
            </p:txBody>
          </p:sp>
        </p:grpSp>
        <p:sp>
          <p:nvSpPr>
            <p:cNvPr id="17" name="Right Arrow 16"/>
            <p:cNvSpPr/>
            <p:nvPr/>
          </p:nvSpPr>
          <p:spPr bwMode="auto">
            <a:xfrm>
              <a:off x="4250072" y="1428870"/>
              <a:ext cx="1007727" cy="381000"/>
            </a:xfrm>
            <a:prstGeom prst="rightArrow">
              <a:avLst/>
            </a:prstGeom>
            <a:solidFill>
              <a:srgbClr val="F430A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>
              <a:off x="7084708" y="1421818"/>
              <a:ext cx="832202" cy="381000"/>
            </a:xfrm>
            <a:prstGeom prst="rightArrow">
              <a:avLst/>
            </a:prstGeom>
            <a:solidFill>
              <a:srgbClr val="F430A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503613-36DA-4D9F-8614-7983C2EB16C8}"/>
                </a:ext>
              </a:extLst>
            </p:cNvPr>
            <p:cNvSpPr/>
            <p:nvPr/>
          </p:nvSpPr>
          <p:spPr>
            <a:xfrm>
              <a:off x="442963" y="762000"/>
              <a:ext cx="46689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5A6351-8A40-42B0-87E2-6AC5E2FA7D30}"/>
                </a:ext>
              </a:extLst>
            </p:cNvPr>
            <p:cNvSpPr/>
            <p:nvPr/>
          </p:nvSpPr>
          <p:spPr>
            <a:xfrm>
              <a:off x="7345410" y="1981200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0" dirty="0" smtClean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 smtClean="0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BD695E-EDEF-46AF-B4E1-E938344704B9}"/>
                </a:ext>
              </a:extLst>
            </p:cNvPr>
            <p:cNvSpPr/>
            <p:nvPr/>
          </p:nvSpPr>
          <p:spPr>
            <a:xfrm>
              <a:off x="3057791" y="1346159"/>
              <a:ext cx="1201074" cy="5464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Process 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2CCB54-E4B7-408B-8A80-07AFF7AB11D6}"/>
                </a:ext>
              </a:extLst>
            </p:cNvPr>
            <p:cNvSpPr/>
            <p:nvPr/>
          </p:nvSpPr>
          <p:spPr>
            <a:xfrm>
              <a:off x="7916910" y="1346159"/>
              <a:ext cx="1150890" cy="5464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Process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531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ATM Bank Server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8988" y="4897438"/>
            <a:ext cx="79248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ATM server problem: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Service a set of requests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 so without corrupting database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Don’t hand out too much money</a:t>
            </a:r>
          </a:p>
        </p:txBody>
      </p:sp>
      <p:grpSp>
        <p:nvGrpSpPr>
          <p:cNvPr id="14340" name="Group 11"/>
          <p:cNvGrpSpPr>
            <a:grpSpLocks/>
          </p:cNvGrpSpPr>
          <p:nvPr/>
        </p:nvGrpSpPr>
        <p:grpSpPr bwMode="auto">
          <a:xfrm>
            <a:off x="2743200" y="838200"/>
            <a:ext cx="1219200" cy="1219200"/>
            <a:chOff x="3456" y="960"/>
            <a:chExt cx="1056" cy="1056"/>
          </a:xfrm>
        </p:grpSpPr>
        <p:sp>
          <p:nvSpPr>
            <p:cNvPr id="14380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82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1" name="Group 16"/>
          <p:cNvGrpSpPr>
            <a:grpSpLocks/>
          </p:cNvGrpSpPr>
          <p:nvPr/>
        </p:nvGrpSpPr>
        <p:grpSpPr bwMode="auto">
          <a:xfrm>
            <a:off x="3200400" y="3276600"/>
            <a:ext cx="1219200" cy="1219200"/>
            <a:chOff x="3456" y="960"/>
            <a:chExt cx="1056" cy="1056"/>
          </a:xfrm>
        </p:grpSpPr>
        <p:sp>
          <p:nvSpPr>
            <p:cNvPr id="14377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1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9" name="Rectangle 19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2" name="Group 20"/>
          <p:cNvGrpSpPr>
            <a:grpSpLocks/>
          </p:cNvGrpSpPr>
          <p:nvPr/>
        </p:nvGrpSpPr>
        <p:grpSpPr bwMode="auto">
          <a:xfrm>
            <a:off x="8763000" y="2286000"/>
            <a:ext cx="1219200" cy="1219200"/>
            <a:chOff x="3456" y="960"/>
            <a:chExt cx="1056" cy="1056"/>
          </a:xfrm>
        </p:grpSpPr>
        <p:sp>
          <p:nvSpPr>
            <p:cNvPr id="14374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Rectangle 2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6" name="Rectangle 2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3" name="tower"/>
          <p:cNvSpPr>
            <a:spLocks noEditPoints="1" noChangeArrowheads="1"/>
          </p:cNvSpPr>
          <p:nvPr/>
        </p:nvSpPr>
        <p:spPr bwMode="auto">
          <a:xfrm>
            <a:off x="5638801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ower"/>
          <p:cNvSpPr>
            <a:spLocks noEditPoints="1" noChangeArrowheads="1"/>
          </p:cNvSpPr>
          <p:nvPr/>
        </p:nvSpPr>
        <p:spPr bwMode="auto">
          <a:xfrm>
            <a:off x="6096001" y="10668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tower"/>
          <p:cNvSpPr>
            <a:spLocks noEditPoints="1" noChangeArrowheads="1"/>
          </p:cNvSpPr>
          <p:nvPr/>
        </p:nvSpPr>
        <p:spPr bwMode="auto">
          <a:xfrm>
            <a:off x="6553201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346" name="Group 40"/>
          <p:cNvGrpSpPr>
            <a:grpSpLocks/>
          </p:cNvGrpSpPr>
          <p:nvPr/>
        </p:nvGrpSpPr>
        <p:grpSpPr bwMode="auto">
          <a:xfrm>
            <a:off x="6096000" y="3962400"/>
            <a:ext cx="1219200" cy="1219200"/>
            <a:chOff x="3456" y="960"/>
            <a:chExt cx="1056" cy="1056"/>
          </a:xfrm>
        </p:grpSpPr>
        <p:sp>
          <p:nvSpPr>
            <p:cNvPr id="14371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Rectangle 4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3" name="Rectangle 4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7" name="Freeform 44"/>
          <p:cNvSpPr>
            <a:spLocks/>
          </p:cNvSpPr>
          <p:nvPr/>
        </p:nvSpPr>
        <p:spPr bwMode="auto">
          <a:xfrm>
            <a:off x="3962400" y="11176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8" name="Freeform 49"/>
          <p:cNvSpPr>
            <a:spLocks/>
          </p:cNvSpPr>
          <p:nvPr/>
        </p:nvSpPr>
        <p:spPr bwMode="auto">
          <a:xfrm rot="10800000">
            <a:off x="3962400" y="15240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49" name="Group 54"/>
          <p:cNvGrpSpPr>
            <a:grpSpLocks/>
          </p:cNvGrpSpPr>
          <p:nvPr/>
        </p:nvGrpSpPr>
        <p:grpSpPr bwMode="auto">
          <a:xfrm>
            <a:off x="4114800" y="1600200"/>
            <a:ext cx="914400" cy="914400"/>
            <a:chOff x="1584" y="1200"/>
            <a:chExt cx="576" cy="576"/>
          </a:xfrm>
        </p:grpSpPr>
        <p:sp>
          <p:nvSpPr>
            <p:cNvPr id="14368" name="Freeform 5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Freeform 5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Freeform 51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0" name="Freeform 55"/>
          <p:cNvSpPr>
            <a:spLocks/>
          </p:cNvSpPr>
          <p:nvPr/>
        </p:nvSpPr>
        <p:spPr bwMode="auto">
          <a:xfrm rot="1001955">
            <a:off x="7391401" y="2057400"/>
            <a:ext cx="1444625" cy="330200"/>
          </a:xfrm>
          <a:custGeom>
            <a:avLst/>
            <a:gdLst>
              <a:gd name="T0" fmla="*/ 0 w 1008"/>
              <a:gd name="T1" fmla="*/ 177800 h 208"/>
              <a:gd name="T2" fmla="*/ 756708 w 1008"/>
              <a:gd name="T3" fmla="*/ 25400 h 208"/>
              <a:gd name="T4" fmla="*/ 144462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1" name="Freeform 58"/>
          <p:cNvSpPr>
            <a:spLocks/>
          </p:cNvSpPr>
          <p:nvPr/>
        </p:nvSpPr>
        <p:spPr bwMode="auto">
          <a:xfrm rot="-9965838">
            <a:off x="7389814" y="2416175"/>
            <a:ext cx="1374775" cy="330200"/>
          </a:xfrm>
          <a:custGeom>
            <a:avLst/>
            <a:gdLst>
              <a:gd name="T0" fmla="*/ 0 w 1008"/>
              <a:gd name="T1" fmla="*/ 177800 h 208"/>
              <a:gd name="T2" fmla="*/ 720120 w 1008"/>
              <a:gd name="T3" fmla="*/ 25400 h 208"/>
              <a:gd name="T4" fmla="*/ 137477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2" name="Group 59"/>
          <p:cNvGrpSpPr>
            <a:grpSpLocks/>
          </p:cNvGrpSpPr>
          <p:nvPr/>
        </p:nvGrpSpPr>
        <p:grpSpPr bwMode="auto">
          <a:xfrm>
            <a:off x="7467600" y="2514600"/>
            <a:ext cx="914400" cy="914400"/>
            <a:chOff x="1584" y="1200"/>
            <a:chExt cx="576" cy="576"/>
          </a:xfrm>
        </p:grpSpPr>
        <p:sp>
          <p:nvSpPr>
            <p:cNvPr id="14365" name="Freeform 60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Freeform 61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Freeform 62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3" name="Freeform 63"/>
          <p:cNvSpPr>
            <a:spLocks/>
          </p:cNvSpPr>
          <p:nvPr/>
        </p:nvSpPr>
        <p:spPr bwMode="auto">
          <a:xfrm rot="5100375">
            <a:off x="6288088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4" name="Freeform 64"/>
          <p:cNvSpPr>
            <a:spLocks/>
          </p:cNvSpPr>
          <p:nvPr/>
        </p:nvSpPr>
        <p:spPr bwMode="auto">
          <a:xfrm rot="-5699625">
            <a:off x="5994400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5" name="Group 65"/>
          <p:cNvGrpSpPr>
            <a:grpSpLocks/>
          </p:cNvGrpSpPr>
          <p:nvPr/>
        </p:nvGrpSpPr>
        <p:grpSpPr bwMode="auto">
          <a:xfrm>
            <a:off x="6019800" y="2895600"/>
            <a:ext cx="914400" cy="914400"/>
            <a:chOff x="1584" y="1200"/>
            <a:chExt cx="576" cy="576"/>
          </a:xfrm>
        </p:grpSpPr>
        <p:sp>
          <p:nvSpPr>
            <p:cNvPr id="14362" name="Freeform 66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67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Freeform 68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6" name="Freeform 69"/>
          <p:cNvSpPr>
            <a:spLocks/>
          </p:cNvSpPr>
          <p:nvPr/>
        </p:nvSpPr>
        <p:spPr bwMode="auto">
          <a:xfrm rot="-2311332">
            <a:off x="4114800" y="27432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7" name="Freeform 70"/>
          <p:cNvSpPr>
            <a:spLocks/>
          </p:cNvSpPr>
          <p:nvPr/>
        </p:nvSpPr>
        <p:spPr bwMode="auto">
          <a:xfrm rot="8288181">
            <a:off x="4267200" y="29718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8" name="Group 71"/>
          <p:cNvGrpSpPr>
            <a:grpSpLocks/>
          </p:cNvGrpSpPr>
          <p:nvPr/>
        </p:nvGrpSpPr>
        <p:grpSpPr bwMode="auto">
          <a:xfrm>
            <a:off x="4724400" y="3048000"/>
            <a:ext cx="914400" cy="914400"/>
            <a:chOff x="1584" y="1200"/>
            <a:chExt cx="576" cy="576"/>
          </a:xfrm>
        </p:grpSpPr>
        <p:sp>
          <p:nvSpPr>
            <p:cNvPr id="14359" name="Freeform 7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7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74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172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ATM bank server 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762000"/>
            <a:ext cx="9982199" cy="59436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we wanted to implement a server process to handle requests from an ATM network: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BankServer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while (TRUE)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ReceiveRequest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(&amp;op, &amp;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&amp;amount);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}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if (op == deposit) 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else if …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(acct);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could we speed this up?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More than one request being processed at once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Event driven (overlap computation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Multiple threads (multi-</a:t>
            </a:r>
            <a:r>
              <a:rPr lang="en-US" altLang="ko-KR" dirty="0" err="1" smtClean="0">
                <a:ea typeface="굴림" panose="020B0600000101010101" pitchFamily="34" charset="-127"/>
              </a:rPr>
              <a:t>proc</a:t>
            </a:r>
            <a:r>
              <a:rPr lang="en-US" altLang="ko-KR" dirty="0" smtClean="0">
                <a:ea typeface="굴림" panose="020B0600000101010101" pitchFamily="34" charset="-127"/>
              </a:rPr>
              <a:t>, or overlap comp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278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Event Driven Version of ATM server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105918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we only had one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Still like to overlap I/O with computation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Without threads, we would have to rewrite in event-driven style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BankServer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while(TRUE)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event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WaitForNextEvent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ATMRequest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StartOnRequest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AcctAvail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ContinueRequest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AcctStored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FinishRequest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}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we missed a blocking I/O step?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we have to split code into hundreds of pieces which could be blocking?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technique is used for graphical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264374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Can Threads Make This Easier?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01687"/>
            <a:ext cx="10210800" cy="5980113"/>
          </a:xfrm>
        </p:spPr>
        <p:txBody>
          <a:bodyPr/>
          <a:lstStyle/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Threads yield overlapped I/O and computation without “deconstructing” code into non-blocking fragments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One thread per request</a:t>
            </a: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Requests proceeds to completion, blocking as required: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);	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(acct); 		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b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Unfortunately, shared state can get corrupted: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1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2</a:t>
            </a:r>
            <a:br>
              <a:rPr lang="en-US" altLang="ko-KR" sz="2000" u="sng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load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load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add r1, amount2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store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add r1, amount1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store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u="sng" dirty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42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Problem is at the Lowest </a:t>
            </a:r>
            <a:r>
              <a:rPr lang="en-US" altLang="ko-KR" dirty="0">
                <a:ea typeface="굴림" panose="020B0600000101010101" pitchFamily="34" charset="-127"/>
              </a:rPr>
              <a:t>L</a:t>
            </a:r>
            <a:r>
              <a:rPr lang="en-US" altLang="ko-KR" dirty="0" smtClean="0">
                <a:ea typeface="굴림" panose="020B0600000101010101" pitchFamily="34" charset="-127"/>
              </a:rPr>
              <a:t>evel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684214"/>
            <a:ext cx="10209212" cy="6022975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sz="2800" dirty="0">
                <a:ea typeface="굴림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	x = 1;	y = 2;	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	x = 1;	y = 2;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	x = y+1;	y = y*2;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What are the possible values of x?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Or, what are the possible values of x below?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	x = 1;	x = 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X could be 1 or 2 (non-deterministic!)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Could even be 3 for serial processors: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Thread A writes 0001, B writes 0010 → scheduling order ABABABBA yields 3!</a:t>
            </a:r>
          </a:p>
        </p:txBody>
      </p:sp>
    </p:spTree>
    <p:extLst>
      <p:ext uri="{BB962C8B-B14F-4D97-AF65-F5344CB8AC3E}">
        <p14:creationId xmlns:p14="http://schemas.microsoft.com/office/powerpoint/2010/main" val="1806774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Atomic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20970"/>
            <a:ext cx="10895012" cy="59435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To understand a concurrent program, we need to know what the underlying indivisible operations are!</a:t>
            </a:r>
            <a:endParaRPr lang="en-US" altLang="ko-KR" sz="11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Atomic Operation</a:t>
            </a:r>
            <a:r>
              <a:rPr lang="en-US" altLang="ko-KR" dirty="0" smtClean="0">
                <a:ea typeface="굴림" panose="020B0600000101010101" pitchFamily="34" charset="-127"/>
              </a:rPr>
              <a:t>: an operation that always runs to completion or not at all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It is </a:t>
            </a:r>
            <a:r>
              <a:rPr lang="en-US" altLang="ko-KR" i="1" dirty="0" smtClean="0">
                <a:ea typeface="굴림" panose="020B0600000101010101" pitchFamily="34" charset="-127"/>
              </a:rPr>
              <a:t>indivisible: </a:t>
            </a:r>
            <a:r>
              <a:rPr lang="en-US" altLang="ko-KR" dirty="0" smtClean="0">
                <a:ea typeface="굴림" panose="020B0600000101010101" pitchFamily="34" charset="-127"/>
              </a:rPr>
              <a:t>it cannot be stopped in the middle and state cannot be modified by someone else in the middle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Fundamental building block – if no atomic operations, then have no way for threads to work together</a:t>
            </a:r>
            <a:endParaRPr lang="en-US" altLang="ko-KR" sz="12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 most machines, memory references and assignments (i.e. loads and stores) of words are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Consequently – weird example that produces “3” on previous slide can’t happen</a:t>
            </a:r>
            <a:endParaRPr lang="en-US" altLang="ko-KR" sz="11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Many instructions are not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Double-precision floating point store often not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VAX and IBM 360 had an instruction to copy a whole array</a:t>
            </a:r>
          </a:p>
          <a:p>
            <a:pPr>
              <a:lnSpc>
                <a:spcPct val="100000"/>
              </a:lnSpc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066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DB2-8FB5-4EF2-B74E-E4317618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BFF8-25C7-4F66-91F9-90FF9CBB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11353800" cy="57912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 before entering critical section and </a:t>
            </a:r>
            <a:r>
              <a:rPr lang="en-US" altLang="ko-KR" dirty="0" smtClean="0">
                <a:ea typeface="굴림" panose="020B0600000101010101" pitchFamily="34" charset="-127"/>
              </a:rPr>
              <a:t>before </a:t>
            </a:r>
            <a:r>
              <a:rPr lang="en-US" altLang="ko-KR" dirty="0">
                <a:ea typeface="굴림" panose="020B0600000101010101" pitchFamily="34" charset="-127"/>
              </a:rPr>
              <a:t>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Unlock</a:t>
            </a:r>
            <a:r>
              <a:rPr lang="en-US" altLang="ko-KR" dirty="0">
                <a:ea typeface="굴림" panose="020B0600000101010101" pitchFamily="34" charset="-127"/>
              </a:rPr>
              <a:t> when leaving, after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Wait</a:t>
            </a:r>
            <a:r>
              <a:rPr lang="en-US" altLang="ko-KR" dirty="0">
                <a:ea typeface="굴림" panose="020B0600000101010101" pitchFamily="34" charset="-127"/>
              </a:rPr>
              <a:t> if locked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r>
              <a:rPr lang="en-US" dirty="0" smtClean="0"/>
              <a:t>Locks need to be allocated and initialized: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</a:rPr>
              <a:t>tructure Lock </a:t>
            </a:r>
            <a:r>
              <a:rPr lang="en-US" dirty="0" err="1" smtClean="0">
                <a:latin typeface="Consolas" panose="020B0609020204030204" pitchFamily="49" charset="0"/>
              </a:rPr>
              <a:t>mylock</a:t>
            </a:r>
            <a:r>
              <a:rPr lang="en-US" dirty="0" smtClean="0">
                <a:latin typeface="Consolas" panose="020B0609020204030204" pitchFamily="49" charset="0"/>
              </a:rPr>
              <a:t>	or	</a:t>
            </a:r>
            <a:r>
              <a:rPr lang="en-US" dirty="0" err="1" smtClean="0">
                <a:latin typeface="Consolas" panose="020B0609020204030204" pitchFamily="49" charset="0"/>
              </a:rPr>
              <a:t>pthread_mutex_t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mylock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lock_init</a:t>
            </a:r>
            <a:r>
              <a:rPr lang="en-US" dirty="0" smtClean="0">
                <a:latin typeface="Consolas" panose="020B0609020204030204" pitchFamily="49" charset="0"/>
              </a:rPr>
              <a:t>(&amp;</a:t>
            </a:r>
            <a:r>
              <a:rPr lang="en-US" dirty="0" err="1" smtClean="0">
                <a:latin typeface="Consolas" panose="020B0609020204030204" pitchFamily="49" charset="0"/>
              </a:rPr>
              <a:t>mylock</a:t>
            </a:r>
            <a:r>
              <a:rPr lang="en-US" dirty="0" smtClean="0">
                <a:latin typeface="Consolas" panose="020B0609020204030204" pitchFamily="49" charset="0"/>
              </a:rPr>
              <a:t>)  	or 	</a:t>
            </a:r>
            <a:r>
              <a:rPr lang="en-US" dirty="0" err="1" smtClean="0">
                <a:latin typeface="Consolas" panose="020B0609020204030204" pitchFamily="49" charset="0"/>
              </a:rPr>
              <a:t>mylock</a:t>
            </a:r>
            <a:r>
              <a:rPr lang="en-US" dirty="0" smtClean="0">
                <a:latin typeface="Consolas" panose="020B0609020204030204" pitchFamily="49" charset="0"/>
              </a:rPr>
              <a:t> = PTHREAD_MUTEX_INITIALIZER;</a:t>
            </a:r>
          </a:p>
          <a:p>
            <a:r>
              <a:rPr lang="en-US" dirty="0" smtClean="0"/>
              <a:t>Locks </a:t>
            </a:r>
            <a:r>
              <a:rPr lang="en-US" dirty="0"/>
              <a:t>provide two </a:t>
            </a:r>
            <a:r>
              <a:rPr lang="en-US" b="1" dirty="0"/>
              <a:t>atomic</a:t>
            </a:r>
            <a:r>
              <a:rPr lang="en-US" dirty="0"/>
              <a:t> operations: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acquire(&amp;</a:t>
            </a:r>
            <a:r>
              <a:rPr lang="en-US" dirty="0" err="1" smtClean="0">
                <a:solidFill>
                  <a:srgbClr val="FF0000"/>
                </a:solidFill>
              </a:rPr>
              <a:t>mylock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/>
              <a:t>– wait until lock is free; then mark it as busy</a:t>
            </a:r>
          </a:p>
          <a:p>
            <a:pPr lvl="2"/>
            <a:r>
              <a:rPr lang="en-US" dirty="0"/>
              <a:t>After this returns, we say the calling thread </a:t>
            </a:r>
            <a:r>
              <a:rPr lang="en-US" i="1" dirty="0"/>
              <a:t>holds</a:t>
            </a:r>
            <a:r>
              <a:rPr lang="en-US" dirty="0"/>
              <a:t> the lock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release(&amp;</a:t>
            </a:r>
            <a:r>
              <a:rPr lang="en-US" dirty="0" err="1" smtClean="0">
                <a:solidFill>
                  <a:srgbClr val="FF0000"/>
                </a:solidFill>
              </a:rPr>
              <a:t>mylock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/>
              <a:t>– mark lock as free</a:t>
            </a:r>
          </a:p>
          <a:p>
            <a:pPr lvl="2"/>
            <a:r>
              <a:rPr lang="en-US" dirty="0"/>
              <a:t>Should only be called by a thread that currently holds the lock</a:t>
            </a:r>
          </a:p>
          <a:p>
            <a:pPr lvl="2"/>
            <a:r>
              <a:rPr lang="en-US" dirty="0"/>
              <a:t>After this returns, the calling thread no longer holds the </a:t>
            </a:r>
            <a:r>
              <a:rPr lang="en-US" dirty="0" smtClean="0"/>
              <a:t>lock</a:t>
            </a:r>
            <a:endParaRPr lang="en-US" dirty="0"/>
          </a:p>
        </p:txBody>
      </p:sp>
      <p:pic>
        <p:nvPicPr>
          <p:cNvPr id="4" name="Picture 9" descr="MCj03078320000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914400"/>
            <a:ext cx="1749897" cy="211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219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676400" y="427108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C</a:t>
            </a:r>
            <a:endParaRPr lang="en-US" dirty="0">
              <a:latin typeface="Gill Sans Light"/>
            </a:endParaRP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685800"/>
            <a:ext cx="11087100" cy="60198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Identify critical sections (atomic instruction sequences) and add locking: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amount) 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</a:p>
          <a:p>
            <a:pPr indent="0">
              <a:lnSpc>
                <a:spcPct val="95000"/>
              </a:lnSpc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acquire(&amp;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Wait if someone else in critical section!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acct-&gt;balance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(acct); 		</a:t>
            </a:r>
            <a:endParaRPr lang="en-US" altLang="ko-KR" sz="2000" dirty="0" smtClean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 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release(&amp;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Release someone into critical section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spcBef>
                <a:spcPts val="2400"/>
              </a:spcBef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use SAME lock (</a:t>
            </a:r>
            <a:r>
              <a:rPr lang="en-US" altLang="ko-KR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dirty="0" smtClean="0">
                <a:ea typeface="굴림" panose="020B0600000101010101" pitchFamily="34" charset="-127"/>
              </a:rPr>
              <a:t>) with all of the methods (Withdraw, etc…)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Shared with all threads!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0696" y="4271080"/>
            <a:ext cx="1176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A</a:t>
            </a:r>
            <a:endParaRPr lang="en-US" dirty="0">
              <a:latin typeface="Gill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6400" y="427108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B</a:t>
            </a:r>
            <a:endParaRPr lang="en-US" dirty="0">
              <a:latin typeface="Gill Sans Ligh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05711" y="4781836"/>
            <a:ext cx="1610283" cy="918975"/>
            <a:chOff x="3574680" y="5127826"/>
            <a:chExt cx="1610283" cy="873831"/>
          </a:xfrm>
        </p:grpSpPr>
        <p:sp>
          <p:nvSpPr>
            <p:cNvPr id="14" name="Freeform 13"/>
            <p:cNvSpPr/>
            <p:nvPr/>
          </p:nvSpPr>
          <p:spPr bwMode="auto">
            <a:xfrm rot="1170167" flipH="1">
              <a:off x="4420296" y="5127826"/>
              <a:ext cx="764667" cy="688979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4680" y="5650468"/>
              <a:ext cx="1176348" cy="351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A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Fix banking problem with Locks!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04190" y="3135109"/>
            <a:ext cx="1978018" cy="817658"/>
            <a:chOff x="1758713" y="3704465"/>
            <a:chExt cx="1978018" cy="1081481"/>
          </a:xfrm>
        </p:grpSpPr>
        <p:sp>
          <p:nvSpPr>
            <p:cNvPr id="5" name="Freeform 4"/>
            <p:cNvSpPr/>
            <p:nvPr/>
          </p:nvSpPr>
          <p:spPr bwMode="auto">
            <a:xfrm>
              <a:off x="2936434" y="3889131"/>
              <a:ext cx="800297" cy="896815"/>
            </a:xfrm>
            <a:custGeom>
              <a:avLst/>
              <a:gdLst>
                <a:gd name="connsiteX0" fmla="*/ 0 w 800297"/>
                <a:gd name="connsiteY0" fmla="*/ 0 h 896815"/>
                <a:gd name="connsiteX1" fmla="*/ 219808 w 800297"/>
                <a:gd name="connsiteY1" fmla="*/ 17584 h 896815"/>
                <a:gd name="connsiteX2" fmla="*/ 298938 w 800297"/>
                <a:gd name="connsiteY2" fmla="*/ 26377 h 896815"/>
                <a:gd name="connsiteX3" fmla="*/ 325315 w 800297"/>
                <a:gd name="connsiteY3" fmla="*/ 96715 h 896815"/>
                <a:gd name="connsiteX4" fmla="*/ 334108 w 800297"/>
                <a:gd name="connsiteY4" fmla="*/ 439615 h 896815"/>
                <a:gd name="connsiteX5" fmla="*/ 351692 w 800297"/>
                <a:gd name="connsiteY5" fmla="*/ 501161 h 896815"/>
                <a:gd name="connsiteX6" fmla="*/ 386861 w 800297"/>
                <a:gd name="connsiteY6" fmla="*/ 518746 h 896815"/>
                <a:gd name="connsiteX7" fmla="*/ 422031 w 800297"/>
                <a:gd name="connsiteY7" fmla="*/ 553915 h 896815"/>
                <a:gd name="connsiteX8" fmla="*/ 483577 w 800297"/>
                <a:gd name="connsiteY8" fmla="*/ 589084 h 896815"/>
                <a:gd name="connsiteX9" fmla="*/ 509954 w 800297"/>
                <a:gd name="connsiteY9" fmla="*/ 606669 h 896815"/>
                <a:gd name="connsiteX10" fmla="*/ 553915 w 800297"/>
                <a:gd name="connsiteY10" fmla="*/ 615461 h 896815"/>
                <a:gd name="connsiteX11" fmla="*/ 615461 w 800297"/>
                <a:gd name="connsiteY11" fmla="*/ 659423 h 896815"/>
                <a:gd name="connsiteX12" fmla="*/ 650631 w 800297"/>
                <a:gd name="connsiteY12" fmla="*/ 677008 h 896815"/>
                <a:gd name="connsiteX13" fmla="*/ 677008 w 800297"/>
                <a:gd name="connsiteY13" fmla="*/ 703384 h 896815"/>
                <a:gd name="connsiteX14" fmla="*/ 729761 w 800297"/>
                <a:gd name="connsiteY14" fmla="*/ 738554 h 896815"/>
                <a:gd name="connsiteX15" fmla="*/ 756138 w 800297"/>
                <a:gd name="connsiteY15" fmla="*/ 764931 h 896815"/>
                <a:gd name="connsiteX16" fmla="*/ 791308 w 800297"/>
                <a:gd name="connsiteY16" fmla="*/ 817684 h 896815"/>
                <a:gd name="connsiteX17" fmla="*/ 800100 w 800297"/>
                <a:gd name="connsiteY17" fmla="*/ 896815 h 89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297" h="896815">
                  <a:moveTo>
                    <a:pt x="0" y="0"/>
                  </a:moveTo>
                  <a:lnTo>
                    <a:pt x="219808" y="17584"/>
                  </a:lnTo>
                  <a:cubicBezTo>
                    <a:pt x="246244" y="19917"/>
                    <a:pt x="277707" y="10453"/>
                    <a:pt x="298938" y="26377"/>
                  </a:cubicBezTo>
                  <a:cubicBezTo>
                    <a:pt x="318970" y="41401"/>
                    <a:pt x="316523" y="73269"/>
                    <a:pt x="325315" y="96715"/>
                  </a:cubicBezTo>
                  <a:cubicBezTo>
                    <a:pt x="328246" y="211015"/>
                    <a:pt x="328796" y="325401"/>
                    <a:pt x="334108" y="439615"/>
                  </a:cubicBezTo>
                  <a:cubicBezTo>
                    <a:pt x="334119" y="439854"/>
                    <a:pt x="347538" y="497006"/>
                    <a:pt x="351692" y="501161"/>
                  </a:cubicBezTo>
                  <a:cubicBezTo>
                    <a:pt x="360960" y="510429"/>
                    <a:pt x="376376" y="510882"/>
                    <a:pt x="386861" y="518746"/>
                  </a:cubicBezTo>
                  <a:cubicBezTo>
                    <a:pt x="400124" y="528693"/>
                    <a:pt x="409443" y="543126"/>
                    <a:pt x="422031" y="553915"/>
                  </a:cubicBezTo>
                  <a:cubicBezTo>
                    <a:pt x="443456" y="572279"/>
                    <a:pt x="458624" y="574825"/>
                    <a:pt x="483577" y="589084"/>
                  </a:cubicBezTo>
                  <a:cubicBezTo>
                    <a:pt x="492752" y="594327"/>
                    <a:pt x="500060" y="602959"/>
                    <a:pt x="509954" y="606669"/>
                  </a:cubicBezTo>
                  <a:cubicBezTo>
                    <a:pt x="523946" y="611916"/>
                    <a:pt x="539261" y="612530"/>
                    <a:pt x="553915" y="615461"/>
                  </a:cubicBezTo>
                  <a:cubicBezTo>
                    <a:pt x="569001" y="626775"/>
                    <a:pt x="597471" y="649143"/>
                    <a:pt x="615461" y="659423"/>
                  </a:cubicBezTo>
                  <a:cubicBezTo>
                    <a:pt x="626841" y="665926"/>
                    <a:pt x="639965" y="669390"/>
                    <a:pt x="650631" y="677008"/>
                  </a:cubicBezTo>
                  <a:cubicBezTo>
                    <a:pt x="660749" y="684235"/>
                    <a:pt x="667193" y="695750"/>
                    <a:pt x="677008" y="703384"/>
                  </a:cubicBezTo>
                  <a:cubicBezTo>
                    <a:pt x="693690" y="716359"/>
                    <a:pt x="714817" y="723610"/>
                    <a:pt x="729761" y="738554"/>
                  </a:cubicBezTo>
                  <a:cubicBezTo>
                    <a:pt x="738553" y="747346"/>
                    <a:pt x="748504" y="755116"/>
                    <a:pt x="756138" y="764931"/>
                  </a:cubicBezTo>
                  <a:cubicBezTo>
                    <a:pt x="769113" y="781613"/>
                    <a:pt x="791308" y="817684"/>
                    <a:pt x="791308" y="817684"/>
                  </a:cubicBezTo>
                  <a:cubicBezTo>
                    <a:pt x="802399" y="873141"/>
                    <a:pt x="800100" y="846702"/>
                    <a:pt x="800100" y="89681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8713" y="3704465"/>
              <a:ext cx="1176348" cy="488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A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84077" y="3206271"/>
            <a:ext cx="2044778" cy="746495"/>
            <a:chOff x="4038600" y="3598956"/>
            <a:chExt cx="2044778" cy="1186990"/>
          </a:xfrm>
        </p:grpSpPr>
        <p:sp>
          <p:nvSpPr>
            <p:cNvPr id="6" name="Freeform 5"/>
            <p:cNvSpPr/>
            <p:nvPr/>
          </p:nvSpPr>
          <p:spPr bwMode="auto">
            <a:xfrm>
              <a:off x="4038600" y="3651564"/>
              <a:ext cx="808892" cy="1134382"/>
            </a:xfrm>
            <a:custGeom>
              <a:avLst/>
              <a:gdLst>
                <a:gd name="connsiteX0" fmla="*/ 808892 w 808892"/>
                <a:gd name="connsiteY0" fmla="*/ 79305 h 1134382"/>
                <a:gd name="connsiteX1" fmla="*/ 580292 w 808892"/>
                <a:gd name="connsiteY1" fmla="*/ 174 h 1134382"/>
                <a:gd name="connsiteX2" fmla="*/ 509954 w 808892"/>
                <a:gd name="connsiteY2" fmla="*/ 8966 h 1134382"/>
                <a:gd name="connsiteX3" fmla="*/ 448407 w 808892"/>
                <a:gd name="connsiteY3" fmla="*/ 44136 h 1134382"/>
                <a:gd name="connsiteX4" fmla="*/ 386861 w 808892"/>
                <a:gd name="connsiteY4" fmla="*/ 114474 h 1134382"/>
                <a:gd name="connsiteX5" fmla="*/ 342900 w 808892"/>
                <a:gd name="connsiteY5" fmla="*/ 263943 h 1134382"/>
                <a:gd name="connsiteX6" fmla="*/ 334107 w 808892"/>
                <a:gd name="connsiteY6" fmla="*/ 395828 h 1134382"/>
                <a:gd name="connsiteX7" fmla="*/ 325315 w 808892"/>
                <a:gd name="connsiteY7" fmla="*/ 879405 h 1134382"/>
                <a:gd name="connsiteX8" fmla="*/ 272561 w 808892"/>
                <a:gd name="connsiteY8" fmla="*/ 896989 h 1134382"/>
                <a:gd name="connsiteX9" fmla="*/ 246184 w 808892"/>
                <a:gd name="connsiteY9" fmla="*/ 905782 h 1134382"/>
                <a:gd name="connsiteX10" fmla="*/ 211015 w 808892"/>
                <a:gd name="connsiteY10" fmla="*/ 932159 h 1134382"/>
                <a:gd name="connsiteX11" fmla="*/ 175846 w 808892"/>
                <a:gd name="connsiteY11" fmla="*/ 940951 h 1134382"/>
                <a:gd name="connsiteX12" fmla="*/ 149469 w 808892"/>
                <a:gd name="connsiteY12" fmla="*/ 967328 h 1134382"/>
                <a:gd name="connsiteX13" fmla="*/ 140677 w 808892"/>
                <a:gd name="connsiteY13" fmla="*/ 993705 h 1134382"/>
                <a:gd name="connsiteX14" fmla="*/ 87923 w 808892"/>
                <a:gd name="connsiteY14" fmla="*/ 1011289 h 1134382"/>
                <a:gd name="connsiteX15" fmla="*/ 79131 w 808892"/>
                <a:gd name="connsiteY15" fmla="*/ 1037666 h 1134382"/>
                <a:gd name="connsiteX16" fmla="*/ 35169 w 808892"/>
                <a:gd name="connsiteY16" fmla="*/ 1090420 h 1134382"/>
                <a:gd name="connsiteX17" fmla="*/ 8792 w 808892"/>
                <a:gd name="connsiteY17" fmla="*/ 1108005 h 1134382"/>
                <a:gd name="connsiteX18" fmla="*/ 0 w 808892"/>
                <a:gd name="connsiteY18" fmla="*/ 1134382 h 113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8892" h="1134382">
                  <a:moveTo>
                    <a:pt x="808892" y="79305"/>
                  </a:moveTo>
                  <a:cubicBezTo>
                    <a:pt x="756051" y="57547"/>
                    <a:pt x="651035" y="4336"/>
                    <a:pt x="580292" y="174"/>
                  </a:cubicBezTo>
                  <a:cubicBezTo>
                    <a:pt x="556704" y="-1214"/>
                    <a:pt x="533400" y="6035"/>
                    <a:pt x="509954" y="8966"/>
                  </a:cubicBezTo>
                  <a:cubicBezTo>
                    <a:pt x="488454" y="19716"/>
                    <a:pt x="467049" y="28601"/>
                    <a:pt x="448407" y="44136"/>
                  </a:cubicBezTo>
                  <a:cubicBezTo>
                    <a:pt x="424624" y="63956"/>
                    <a:pt x="405859" y="90728"/>
                    <a:pt x="386861" y="114474"/>
                  </a:cubicBezTo>
                  <a:cubicBezTo>
                    <a:pt x="352842" y="216532"/>
                    <a:pt x="367227" y="166631"/>
                    <a:pt x="342900" y="263943"/>
                  </a:cubicBezTo>
                  <a:cubicBezTo>
                    <a:pt x="339969" y="307905"/>
                    <a:pt x="335365" y="351787"/>
                    <a:pt x="334107" y="395828"/>
                  </a:cubicBezTo>
                  <a:cubicBezTo>
                    <a:pt x="329503" y="556981"/>
                    <a:pt x="344966" y="719388"/>
                    <a:pt x="325315" y="879405"/>
                  </a:cubicBezTo>
                  <a:cubicBezTo>
                    <a:pt x="323056" y="897803"/>
                    <a:pt x="290146" y="891127"/>
                    <a:pt x="272561" y="896989"/>
                  </a:cubicBezTo>
                  <a:lnTo>
                    <a:pt x="246184" y="905782"/>
                  </a:lnTo>
                  <a:cubicBezTo>
                    <a:pt x="234461" y="914574"/>
                    <a:pt x="224122" y="925606"/>
                    <a:pt x="211015" y="932159"/>
                  </a:cubicBezTo>
                  <a:cubicBezTo>
                    <a:pt x="200207" y="937563"/>
                    <a:pt x="186338" y="934956"/>
                    <a:pt x="175846" y="940951"/>
                  </a:cubicBezTo>
                  <a:cubicBezTo>
                    <a:pt x="165050" y="947120"/>
                    <a:pt x="158261" y="958536"/>
                    <a:pt x="149469" y="967328"/>
                  </a:cubicBezTo>
                  <a:cubicBezTo>
                    <a:pt x="146538" y="976120"/>
                    <a:pt x="148219" y="988318"/>
                    <a:pt x="140677" y="993705"/>
                  </a:cubicBezTo>
                  <a:cubicBezTo>
                    <a:pt x="125594" y="1004479"/>
                    <a:pt x="87923" y="1011289"/>
                    <a:pt x="87923" y="1011289"/>
                  </a:cubicBezTo>
                  <a:cubicBezTo>
                    <a:pt x="84992" y="1020081"/>
                    <a:pt x="83276" y="1029377"/>
                    <a:pt x="79131" y="1037666"/>
                  </a:cubicBezTo>
                  <a:cubicBezTo>
                    <a:pt x="69251" y="1057426"/>
                    <a:pt x="51836" y="1076531"/>
                    <a:pt x="35169" y="1090420"/>
                  </a:cubicBezTo>
                  <a:cubicBezTo>
                    <a:pt x="27051" y="1097185"/>
                    <a:pt x="17584" y="1102143"/>
                    <a:pt x="8792" y="1108005"/>
                  </a:cubicBezTo>
                  <a:lnTo>
                    <a:pt x="0" y="113438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98438" y="3598956"/>
              <a:ext cx="1184940" cy="587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C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88002" y="2667000"/>
            <a:ext cx="1184940" cy="1256458"/>
            <a:chOff x="3064202" y="3083681"/>
            <a:chExt cx="1184940" cy="1484695"/>
          </a:xfrm>
        </p:grpSpPr>
        <p:sp>
          <p:nvSpPr>
            <p:cNvPr id="7" name="Freeform 6"/>
            <p:cNvSpPr/>
            <p:nvPr/>
          </p:nvSpPr>
          <p:spPr bwMode="auto">
            <a:xfrm>
              <a:off x="3656672" y="3516204"/>
              <a:ext cx="277582" cy="1052172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4202" y="3083681"/>
              <a:ext cx="1184940" cy="436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B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2105711" y="4838219"/>
            <a:ext cx="1709298" cy="8289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81400" y="4959474"/>
            <a:ext cx="1184940" cy="846871"/>
            <a:chOff x="3885272" y="5275783"/>
            <a:chExt cx="1184940" cy="758057"/>
          </a:xfrm>
        </p:grpSpPr>
        <p:sp>
          <p:nvSpPr>
            <p:cNvPr id="31" name="Freeform 30"/>
            <p:cNvSpPr/>
            <p:nvPr/>
          </p:nvSpPr>
          <p:spPr bwMode="auto">
            <a:xfrm>
              <a:off x="4262552" y="5275783"/>
              <a:ext cx="361950" cy="479923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5272" y="5703241"/>
              <a:ext cx="1184940" cy="330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B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66611" y="1597762"/>
            <a:ext cx="6288206" cy="764438"/>
            <a:chOff x="1366611" y="1717140"/>
            <a:chExt cx="6288206" cy="813254"/>
          </a:xfrm>
        </p:grpSpPr>
        <p:grpSp>
          <p:nvGrpSpPr>
            <p:cNvPr id="4" name="Group 3"/>
            <p:cNvGrpSpPr/>
            <p:nvPr/>
          </p:nvGrpSpPr>
          <p:grpSpPr>
            <a:xfrm>
              <a:off x="5105400" y="1772678"/>
              <a:ext cx="2549417" cy="741922"/>
              <a:chOff x="5562600" y="2971800"/>
              <a:chExt cx="2549417" cy="990600"/>
            </a:xfrm>
          </p:grpSpPr>
          <p:sp>
            <p:nvSpPr>
              <p:cNvPr id="2" name="Right Brace 1"/>
              <p:cNvSpPr/>
              <p:nvPr/>
            </p:nvSpPr>
            <p:spPr bwMode="auto">
              <a:xfrm>
                <a:off x="5562600" y="2971800"/>
                <a:ext cx="685800" cy="990600"/>
              </a:xfrm>
              <a:prstGeom prst="rightBrac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215344" y="3156401"/>
                <a:ext cx="1896673" cy="568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 smtClean="0">
                    <a:solidFill>
                      <a:srgbClr val="FF0000"/>
                    </a:solidFill>
                    <a:latin typeface="Gill Sans Light"/>
                  </a:rPr>
                  <a:t>Critical Section</a:t>
                </a:r>
                <a:endParaRPr lang="en-US" sz="2000" b="0" dirty="0">
                  <a:solidFill>
                    <a:srgbClr val="FF0000"/>
                  </a:solidFill>
                  <a:latin typeface="Gill Sans Light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1366611" y="1717140"/>
              <a:ext cx="3637453" cy="813254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64680" y="3923459"/>
            <a:ext cx="4931520" cy="997927"/>
            <a:chOff x="3221880" y="4224379"/>
            <a:chExt cx="4931520" cy="997927"/>
          </a:xfrm>
        </p:grpSpPr>
        <p:sp>
          <p:nvSpPr>
            <p:cNvPr id="41" name="Rectangle 40"/>
            <p:cNvSpPr/>
            <p:nvPr/>
          </p:nvSpPr>
          <p:spPr bwMode="auto">
            <a:xfrm>
              <a:off x="3314636" y="4541647"/>
              <a:ext cx="1986479" cy="393471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221880" y="4224379"/>
              <a:ext cx="4931520" cy="997927"/>
              <a:chOff x="3221880" y="4224379"/>
              <a:chExt cx="4931520" cy="99792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232020" y="4224379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acquire(&amp;</a:t>
                </a:r>
                <a:r>
                  <a:rPr lang="en-US" dirty="0" err="1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4294602" y="4578431"/>
                <a:ext cx="0" cy="341407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3221880" y="4852974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release(&amp;</a:t>
                </a:r>
                <a:r>
                  <a:rPr lang="en-US" dirty="0" err="1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330706" y="4549075"/>
                <a:ext cx="2822694" cy="400110"/>
                <a:chOff x="5935053" y="3218652"/>
                <a:chExt cx="2822694" cy="520144"/>
              </a:xfrm>
            </p:grpSpPr>
            <p:sp>
              <p:nvSpPr>
                <p:cNvPr id="24" name="Right Brace 23"/>
                <p:cNvSpPr/>
                <p:nvPr/>
              </p:nvSpPr>
              <p:spPr bwMode="auto">
                <a:xfrm>
                  <a:off x="5935053" y="3225322"/>
                  <a:ext cx="386253" cy="506802"/>
                </a:xfrm>
                <a:prstGeom prst="rightBrac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316053" y="3218652"/>
                  <a:ext cx="2441694" cy="520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Critical Section</a:t>
                  </a:r>
                  <a:endParaRPr lang="en-US" sz="2000" b="0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sp>
        <p:nvSpPr>
          <p:cNvPr id="9" name="TextBox 8"/>
          <p:cNvSpPr txBox="1"/>
          <p:nvPr/>
        </p:nvSpPr>
        <p:spPr>
          <a:xfrm>
            <a:off x="7896591" y="3727360"/>
            <a:ext cx="3746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 Light"/>
              </a:rPr>
              <a:t>Threads serialized by lock</a:t>
            </a:r>
            <a:br>
              <a:rPr lang="en-US" sz="2400" b="0" dirty="0" smtClean="0">
                <a:latin typeface="Gill Sans Light"/>
              </a:rPr>
            </a:br>
            <a:r>
              <a:rPr lang="en-US" sz="2400" b="0" dirty="0" smtClean="0">
                <a:latin typeface="Gill Sans Light"/>
              </a:rPr>
              <a:t>through critical section.</a:t>
            </a:r>
          </a:p>
          <a:p>
            <a:r>
              <a:rPr lang="en-US" sz="2400" b="0" dirty="0" smtClean="0">
                <a:latin typeface="Gill Sans Light"/>
              </a:rPr>
              <a:t>Only one thread at a time</a:t>
            </a:r>
            <a:endParaRPr lang="en-US" sz="24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620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6771" grpId="0" uiExpand="1" build="p"/>
      <p:bldP spid="22" grpId="0" animBg="1"/>
      <p:bldP spid="22" grpId="1" animBg="1"/>
      <p:bldP spid="33" grpId="0" animBg="1"/>
      <p:bldP spid="33" grpId="1" animBg="1"/>
      <p:bldP spid="34" grpId="0" animBg="1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Definitions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115062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Synchronization</a:t>
            </a:r>
            <a:r>
              <a:rPr lang="en-US" altLang="ko-KR" dirty="0" smtClean="0">
                <a:ea typeface="굴림" panose="020B0600000101010101" pitchFamily="34" charset="-127"/>
              </a:rPr>
              <a:t>: using atomic operations to ensure cooperation between threads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For now, only loads and stores are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We are going to show that its hard to build anything useful with only reads and writes</a:t>
            </a:r>
          </a:p>
          <a:p>
            <a:pPr lvl="1">
              <a:lnSpc>
                <a:spcPct val="100000"/>
              </a:lnSpc>
            </a:pPr>
            <a:endParaRPr lang="en-US" altLang="ko-KR" sz="12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  <a:r>
              <a:rPr lang="en-US" altLang="ko-KR" dirty="0" smtClean="0">
                <a:ea typeface="굴림" panose="020B0600000101010101" pitchFamily="34" charset="-127"/>
              </a:rPr>
              <a:t>: ensuring that only one thread does a particular thing at a time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One thread </a:t>
            </a:r>
            <a:r>
              <a:rPr lang="en-US" altLang="ko-KR" i="1" dirty="0" smtClean="0">
                <a:ea typeface="굴림" panose="020B0600000101010101" pitchFamily="34" charset="-127"/>
              </a:rPr>
              <a:t>excludes</a:t>
            </a:r>
            <a:r>
              <a:rPr lang="en-US" altLang="ko-KR" dirty="0" smtClean="0">
                <a:ea typeface="굴림" panose="020B0600000101010101" pitchFamily="34" charset="-127"/>
              </a:rPr>
              <a:t> the other while doing its task</a:t>
            </a:r>
          </a:p>
          <a:p>
            <a:pPr lvl="1">
              <a:lnSpc>
                <a:spcPct val="100000"/>
              </a:lnSpc>
            </a:pPr>
            <a:endParaRPr lang="en-US" altLang="ko-KR" sz="10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dirty="0" smtClean="0">
                <a:ea typeface="굴림" panose="020B0600000101010101" pitchFamily="34" charset="-127"/>
              </a:rPr>
              <a:t>: piece of code that only one thread can execute at once. Only one thread at a time will get into this section of code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Critical section is the result of mutual exclusion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Critical section and mutual exclusion are two ways of describing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1988510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Another Concurrent Program Example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210800" cy="5878512"/>
          </a:xfrm>
        </p:spPr>
        <p:txBody>
          <a:bodyPr/>
          <a:lstStyle/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Two threads, A and B, compete with each other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One tries to increment a shared counter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The other tries to decrement the counter</a:t>
            </a:r>
          </a:p>
          <a:p>
            <a:pPr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while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&lt; 10)	while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&gt; -10)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+ 1;	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– 1;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(“A wins!”);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(“B wins!”);</a:t>
            </a:r>
            <a:endParaRPr lang="en-US" altLang="ko-KR" dirty="0" smtClean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Assume that memory loads and stores are atomic, but incrementing and decrementing are </a:t>
            </a:r>
            <a:r>
              <a:rPr lang="en-US" altLang="ko-KR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not</a:t>
            </a:r>
            <a:r>
              <a:rPr lang="en-US" altLang="ko-KR" dirty="0" smtClean="0">
                <a:ea typeface="굴림" panose="020B0600000101010101" pitchFamily="34" charset="-127"/>
              </a:rPr>
              <a:t> atomic 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 difference between: “</a:t>
            </a:r>
            <a:r>
              <a:rPr lang="en-US" altLang="ko-KR" dirty="0" err="1" smtClean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=i+1” and “</a:t>
            </a:r>
            <a:r>
              <a:rPr lang="en-US" altLang="ko-KR" dirty="0" err="1" smtClean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++” 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Same instruction sequence, the ++ operator is just syntactic sugar 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Who wins? Could be either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Is it guaranteed that someone wins? Why or why not?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What if both threads have their own CPU running at same speed?  Is it guaranteed that it goes on forever?</a:t>
            </a:r>
          </a:p>
        </p:txBody>
      </p:sp>
    </p:spTree>
    <p:extLst>
      <p:ext uri="{BB962C8B-B14F-4D97-AF65-F5344CB8AC3E}">
        <p14:creationId xmlns:p14="http://schemas.microsoft.com/office/powerpoint/2010/main" val="1025948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8B71-E4E7-49A5-948E-3B6D8A96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533400"/>
          </a:xfrm>
        </p:spPr>
        <p:txBody>
          <a:bodyPr/>
          <a:lstStyle/>
          <a:p>
            <a:r>
              <a:rPr lang="en-US" dirty="0" smtClean="0"/>
              <a:t>Recall: Socket Endpoint for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F678-5D24-4CA6-AF9A-B8C9BBAF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10922000" cy="5715000"/>
          </a:xfrm>
        </p:spPr>
        <p:txBody>
          <a:bodyPr/>
          <a:lstStyle/>
          <a:p>
            <a:r>
              <a:rPr lang="en-US" b="1" dirty="0"/>
              <a:t>Key Idea:</a:t>
            </a:r>
            <a:r>
              <a:rPr lang="en-US" dirty="0"/>
              <a:t> Communication across the world looks like File </a:t>
            </a:r>
            <a:r>
              <a:rPr lang="en-US" dirty="0" smtClean="0"/>
              <a:t>I/O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Sockets</a:t>
            </a:r>
            <a:r>
              <a:rPr lang="en-US" dirty="0"/>
              <a:t>: </a:t>
            </a:r>
            <a:r>
              <a:rPr lang="en-US" dirty="0" smtClean="0"/>
              <a:t>Bidirectional Endpoint for Communication</a:t>
            </a:r>
          </a:p>
          <a:p>
            <a:pPr lvl="1"/>
            <a:r>
              <a:rPr lang="en-US" dirty="0" smtClean="0"/>
              <a:t>Queues to temporarily hold results</a:t>
            </a:r>
          </a:p>
          <a:p>
            <a:pPr lvl="1"/>
            <a:r>
              <a:rPr lang="en-US" dirty="0" smtClean="0"/>
              <a:t>Queues are NOT Pipes!</a:t>
            </a:r>
          </a:p>
          <a:p>
            <a:r>
              <a:rPr lang="en-US" dirty="0" smtClean="0"/>
              <a:t>Connection: Two Sockets Connected Over </a:t>
            </a:r>
            <a:r>
              <a:rPr lang="en-US" dirty="0"/>
              <a:t>the </a:t>
            </a:r>
            <a:r>
              <a:rPr lang="en-US" dirty="0" smtClean="0"/>
              <a:t>network </a:t>
            </a:r>
            <a:r>
              <a:rPr lang="en-US" dirty="0" smtClean="0">
                <a:sym typeface="Symbol" panose="05050102010706020507" pitchFamily="18" charset="2"/>
              </a:rPr>
              <a:t> IPC over network!</a:t>
            </a:r>
            <a:endParaRPr lang="en-US" dirty="0"/>
          </a:p>
          <a:p>
            <a:pPr lvl="1"/>
            <a:r>
              <a:rPr lang="en-US" dirty="0"/>
              <a:t>How to </a:t>
            </a:r>
            <a:r>
              <a:rPr lang="en-US" b="1" dirty="0"/>
              <a:t>open()</a:t>
            </a:r>
            <a:r>
              <a:rPr lang="en-US" dirty="0"/>
              <a:t>? </a:t>
            </a:r>
          </a:p>
          <a:p>
            <a:pPr lvl="1"/>
            <a:r>
              <a:rPr lang="en-US" dirty="0" smtClean="0"/>
              <a:t>What is the namespace?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are </a:t>
            </a:r>
            <a:r>
              <a:rPr lang="en-US" dirty="0" smtClean="0"/>
              <a:t>they </a:t>
            </a:r>
            <a:r>
              <a:rPr lang="en-US" dirty="0"/>
              <a:t>connected in time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82662" y="1430986"/>
            <a:ext cx="11826675" cy="1999653"/>
            <a:chOff x="117777" y="1663376"/>
            <a:chExt cx="11826675" cy="1999653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D9B4B69D-93E5-49AB-85FF-AD0ADA007143}"/>
                </a:ext>
              </a:extLst>
            </p:cNvPr>
            <p:cNvSpPr/>
            <p:nvPr/>
          </p:nvSpPr>
          <p:spPr>
            <a:xfrm>
              <a:off x="4420065" y="2091546"/>
              <a:ext cx="2921441" cy="1159307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D4B934-4D6E-4926-B6A9-84F82FE83049}"/>
                </a:ext>
              </a:extLst>
            </p:cNvPr>
            <p:cNvSpPr/>
            <p:nvPr/>
          </p:nvSpPr>
          <p:spPr>
            <a:xfrm>
              <a:off x="117777" y="1663376"/>
              <a:ext cx="40976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898800-31A0-41AA-A267-ECEEB729F14D}"/>
                </a:ext>
              </a:extLst>
            </p:cNvPr>
            <p:cNvSpPr/>
            <p:nvPr/>
          </p:nvSpPr>
          <p:spPr>
            <a:xfrm>
              <a:off x="7325708" y="3201364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4250616" y="2188574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Socket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2758085" y="2201241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Process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7AEC5A-F289-414B-A55A-2F146758F3CA}"/>
                </a:ext>
              </a:extLst>
            </p:cNvPr>
            <p:cNvCxnSpPr>
              <a:stCxn id="10" idx="3"/>
              <a:endCxn id="9" idx="2"/>
            </p:cNvCxnSpPr>
            <p:nvPr/>
          </p:nvCxnSpPr>
          <p:spPr>
            <a:xfrm>
              <a:off x="3747423" y="2474453"/>
              <a:ext cx="503193" cy="255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6629400" y="2637969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Socket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4D4374-BAAF-4C64-BAC8-2943EED0F6F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>
              <a:off x="7619535" y="2809650"/>
              <a:ext cx="590397" cy="1292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8209932" y="2549360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Process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</p:grpSp>
      <p:sp>
        <p:nvSpPr>
          <p:cNvPr id="27" name="Left-Right Arrow 26"/>
          <p:cNvSpPr/>
          <p:nvPr/>
        </p:nvSpPr>
        <p:spPr bwMode="auto">
          <a:xfrm rot="905306">
            <a:off x="5328290" y="2240313"/>
            <a:ext cx="1343341" cy="38100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7116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077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Hand Simulation Multiprocessor Example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56492"/>
            <a:ext cx="10896600" cy="604910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Inner loop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r1=0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load	 r1, M[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]	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		r1=0	load r1, M[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]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r1=1	add 	 r1, r1,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		r1=-1	sub r1, r1,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M[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]=1	store r1, M[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]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ts val="600"/>
              </a:spcAft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		M[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]=-1	store r1, M[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]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Hand Simulation: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And we’re off.  A gets off to an early start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 says “</a:t>
            </a:r>
            <a:r>
              <a:rPr lang="en-US" altLang="ko-KR" dirty="0" err="1" smtClean="0">
                <a:ea typeface="굴림" panose="020B0600000101010101" pitchFamily="34" charset="-127"/>
              </a:rPr>
              <a:t>hmph</a:t>
            </a:r>
            <a:r>
              <a:rPr lang="en-US" altLang="ko-KR" dirty="0" smtClean="0">
                <a:ea typeface="굴림" panose="020B0600000101010101" pitchFamily="34" charset="-127"/>
              </a:rPr>
              <a:t>, better go fast” and tries really hard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 goes ahead and writes “1”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 goes and writes “-1”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 says “HUH??? I could have sworn I put a 1 there”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Uncontrolled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race condition</a:t>
            </a:r>
            <a:r>
              <a:rPr lang="en-US" altLang="ko-KR" dirty="0">
                <a:ea typeface="굴림" panose="020B0600000101010101" pitchFamily="34" charset="-127"/>
              </a:rPr>
              <a:t>: two threads </a:t>
            </a:r>
            <a:r>
              <a:rPr lang="en-US" altLang="ko-KR" dirty="0" smtClean="0">
                <a:ea typeface="굴림" panose="020B0600000101010101" pitchFamily="34" charset="-127"/>
              </a:rPr>
              <a:t>attempting to access same </a:t>
            </a:r>
            <a:r>
              <a:rPr lang="en-US" altLang="ko-KR" dirty="0">
                <a:ea typeface="굴림" panose="020B0600000101010101" pitchFamily="34" charset="-127"/>
              </a:rPr>
              <a:t>data </a:t>
            </a:r>
            <a:r>
              <a:rPr lang="en-US" altLang="ko-KR" i="1" dirty="0" smtClean="0">
                <a:ea typeface="굴림" panose="020B0600000101010101" pitchFamily="34" charset="-127"/>
              </a:rPr>
              <a:t>simultaneously </a:t>
            </a:r>
            <a:r>
              <a:rPr lang="en-US" altLang="ko-KR" dirty="0" smtClean="0">
                <a:ea typeface="굴림" panose="020B0600000101010101" pitchFamily="34" charset="-127"/>
              </a:rPr>
              <a:t>with </a:t>
            </a:r>
            <a:r>
              <a:rPr lang="en-US" altLang="ko-KR" dirty="0">
                <a:ea typeface="굴림" panose="020B0600000101010101" pitchFamily="34" charset="-127"/>
              </a:rPr>
              <a:t>one of them performing a </a:t>
            </a:r>
            <a:r>
              <a:rPr lang="en-US" altLang="ko-KR" dirty="0" smtClean="0">
                <a:ea typeface="굴림" panose="020B0600000101010101" pitchFamily="34" charset="-127"/>
              </a:rPr>
              <a:t>write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Here “simultaneous” is defined even with one CPU as “could access at same time if only there were two CPUs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54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So – does this fix it?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50888"/>
            <a:ext cx="10820400" cy="5878512"/>
          </a:xfrm>
        </p:spPr>
        <p:txBody>
          <a:bodyPr/>
          <a:lstStyle/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Put locks around increment/decrement:</a:t>
            </a:r>
          </a:p>
          <a:p>
            <a:pPr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while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&lt; 10)	while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&gt; -10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	  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acquire(&amp;</a:t>
            </a:r>
            <a:r>
              <a:rPr lang="en-US" altLang="ko-KR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	   acquire(&amp;</a:t>
            </a:r>
            <a:r>
              <a:rPr lang="en-US" altLang="ko-KR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+ 1;	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– 1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</a:p>
          <a:p>
            <a:pPr>
              <a:spcBef>
                <a:spcPts val="0"/>
              </a:spcBef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	  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release(&amp;</a:t>
            </a:r>
            <a:r>
              <a:rPr lang="en-US" altLang="ko-KR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	   release(&amp;</a:t>
            </a:r>
            <a:r>
              <a:rPr lang="en-US" altLang="ko-KR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(“A wins!”);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(“B wins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!”);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What does this do?  Is it better???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Each increment or decrement operation is now atomic. 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Good!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Technically, no race conditions, since lock prevents simultaneous reads/writes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Program is likely still broken. 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Not so good…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May or may not be what you intended (probably not)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Still unclear who wins – it is a nondeterministic result: different on each run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When might something like this make sense?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each thread needed to get a unique integer for some reason</a:t>
            </a:r>
          </a:p>
        </p:txBody>
      </p:sp>
    </p:spTree>
    <p:extLst>
      <p:ext uri="{BB962C8B-B14F-4D97-AF65-F5344CB8AC3E}">
        <p14:creationId xmlns:p14="http://schemas.microsoft.com/office/powerpoint/2010/main" val="3181414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Red-Black tree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1354" y="4262806"/>
            <a:ext cx="11605846" cy="24427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Here, the Lock is associated with the root of the tree</a:t>
            </a:r>
          </a:p>
          <a:p>
            <a:pPr lvl="1"/>
            <a:r>
              <a:rPr lang="en-US" dirty="0" smtClean="0"/>
              <a:t>Restricts parallelism but makes sure that tree </a:t>
            </a:r>
            <a:r>
              <a:rPr lang="en-US" i="1" dirty="0" smtClean="0"/>
              <a:t>always</a:t>
            </a:r>
            <a:r>
              <a:rPr lang="en-US" dirty="0" smtClean="0"/>
              <a:t> consistent</a:t>
            </a:r>
          </a:p>
          <a:p>
            <a:pPr lvl="1"/>
            <a:r>
              <a:rPr lang="en-US" dirty="0" smtClean="0"/>
              <a:t>No races at the operation level</a:t>
            </a:r>
          </a:p>
          <a:p>
            <a:r>
              <a:rPr lang="en-US" dirty="0"/>
              <a:t>T</a:t>
            </a:r>
            <a:r>
              <a:rPr lang="en-US" dirty="0" smtClean="0"/>
              <a:t>hreads are exchange information through a consistent data structure</a:t>
            </a:r>
          </a:p>
          <a:p>
            <a:r>
              <a:rPr lang="en-US" dirty="0" smtClean="0"/>
              <a:t>Could you make it faster with one lock per node?  Perhaps, but must be careful!</a:t>
            </a:r>
          </a:p>
          <a:p>
            <a:pPr lvl="1"/>
            <a:r>
              <a:rPr lang="en-US" dirty="0" smtClean="0"/>
              <a:t>Need to define invariants that are always true despite many simultaneous threads…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4F368BDF-6CFF-46F7-B7EC-0CBC637E75F0}"/>
              </a:ext>
            </a:extLst>
          </p:cNvPr>
          <p:cNvSpPr txBox="1">
            <a:spLocks/>
          </p:cNvSpPr>
          <p:nvPr/>
        </p:nvSpPr>
        <p:spPr bwMode="auto">
          <a:xfrm>
            <a:off x="609600" y="762000"/>
            <a:ext cx="2743200" cy="4351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u="sng" kern="0" dirty="0" smtClean="0"/>
              <a:t>Thread A</a:t>
            </a:r>
          </a:p>
          <a:p>
            <a:pPr marL="0" indent="0">
              <a:buFontTx/>
              <a:buNone/>
            </a:pPr>
            <a:r>
              <a:rPr lang="en-US" sz="1800" kern="0" dirty="0" smtClean="0">
                <a:latin typeface="Consolas" panose="020B0609020204030204" pitchFamily="49" charset="0"/>
              </a:rPr>
              <a:t>Insert(3) {</a:t>
            </a:r>
          </a:p>
          <a:p>
            <a:pPr marL="0" indent="0">
              <a:buFontTx/>
              <a:buNone/>
            </a:pPr>
            <a:r>
              <a:rPr lang="en-US" sz="1800" kern="0" dirty="0" smtClean="0">
                <a:latin typeface="Consolas" panose="020B0609020204030204" pitchFamily="49" charset="0"/>
              </a:rPr>
              <a:t>  </a:t>
            </a:r>
            <a:r>
              <a:rPr lang="en-US" sz="180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acquire(&amp;</a:t>
            </a:r>
            <a:r>
              <a:rPr lang="en-US" sz="1800" kern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kern="0" dirty="0" smtClean="0">
                <a:latin typeface="Consolas" panose="020B0609020204030204" pitchFamily="49" charset="0"/>
              </a:rPr>
              <a:t>  </a:t>
            </a:r>
            <a:r>
              <a:rPr lang="en-US" sz="1800" kern="0" dirty="0" err="1" smtClean="0">
                <a:latin typeface="Consolas" panose="020B0609020204030204" pitchFamily="49" charset="0"/>
              </a:rPr>
              <a:t>Tree.Insert</a:t>
            </a:r>
            <a:r>
              <a:rPr lang="en-US" sz="1800" kern="0" dirty="0" smtClean="0">
                <a:latin typeface="Consolas" panose="020B0609020204030204" pitchFamily="49" charset="0"/>
              </a:rPr>
              <a:t>(3)</a:t>
            </a:r>
          </a:p>
          <a:p>
            <a:pPr marL="0" indent="0">
              <a:buFontTx/>
              <a:buNone/>
            </a:pPr>
            <a:r>
              <a:rPr lang="en-US" sz="1800" kern="0" dirty="0" smtClean="0">
                <a:latin typeface="Consolas" panose="020B0609020204030204" pitchFamily="49" charset="0"/>
              </a:rPr>
              <a:t>  </a:t>
            </a:r>
            <a:r>
              <a:rPr lang="en-US" sz="180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release(&amp;</a:t>
            </a:r>
            <a:r>
              <a:rPr lang="en-US" sz="1800" kern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kern="0" dirty="0" smtClean="0">
                <a:latin typeface="Consolas" panose="020B0609020204030204" pitchFamily="49" charset="0"/>
              </a:rPr>
              <a:t>}</a:t>
            </a:r>
            <a:endParaRPr lang="en-US" sz="1800" kern="0" dirty="0">
              <a:latin typeface="Consolas" panose="020B0609020204030204" pitchFamily="49" charset="0"/>
            </a:endParaRPr>
          </a:p>
        </p:txBody>
      </p:sp>
      <p:pic>
        <p:nvPicPr>
          <p:cNvPr id="8" name="Picture 7" descr="A screen shot of a football ball&#10;&#10;Description automatically generated">
            <a:extLst>
              <a:ext uri="{FF2B5EF4-FFF2-40B4-BE49-F238E27FC236}">
                <a16:creationId xmlns:a16="http://schemas.microsoft.com/office/drawing/2014/main" id="{8267D675-3BF6-44FF-A0D6-7C0EFDE2F58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72" y="984766"/>
            <a:ext cx="5628351" cy="27086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68E81C-97AA-48BF-8BF4-3B76BCD0B7E5}"/>
              </a:ext>
            </a:extLst>
          </p:cNvPr>
          <p:cNvSpPr txBox="1"/>
          <p:nvPr/>
        </p:nvSpPr>
        <p:spPr>
          <a:xfrm>
            <a:off x="3876487" y="3749910"/>
            <a:ext cx="387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Tree-Based Set Data Structure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06B593ED-CFF1-4634-9A09-A67FE55F853B}"/>
              </a:ext>
            </a:extLst>
          </p:cNvPr>
          <p:cNvSpPr txBox="1">
            <a:spLocks/>
          </p:cNvSpPr>
          <p:nvPr/>
        </p:nvSpPr>
        <p:spPr>
          <a:xfrm>
            <a:off x="9144000" y="762000"/>
            <a:ext cx="2819400" cy="482326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u="sng" kern="0" dirty="0" smtClean="0"/>
              <a:t>Thread B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Insert(4) {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  </a:t>
            </a:r>
            <a:r>
              <a:rPr lang="en-US" sz="1800" b="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acquire(&amp;</a:t>
            </a:r>
            <a:r>
              <a:rPr lang="en-US" sz="1800" b="0" kern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b="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  </a:t>
            </a:r>
            <a:r>
              <a:rPr lang="en-US" sz="1800" b="0" kern="0" dirty="0" err="1" smtClean="0">
                <a:latin typeface="Consolas" panose="020B0609020204030204" pitchFamily="49" charset="0"/>
              </a:rPr>
              <a:t>Tree.insert</a:t>
            </a:r>
            <a:r>
              <a:rPr lang="en-US" sz="1800" b="0" kern="0" dirty="0" smtClean="0">
                <a:latin typeface="Consolas" panose="020B0609020204030204" pitchFamily="49" charset="0"/>
              </a:rPr>
              <a:t>(4)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  </a:t>
            </a:r>
            <a:r>
              <a:rPr lang="en-US" sz="1800" b="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release(&amp;</a:t>
            </a:r>
            <a:r>
              <a:rPr lang="en-US" sz="1800" b="0" kern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b="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Get(6) {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acquire(&amp;</a:t>
            </a:r>
            <a:r>
              <a:rPr lang="en-US" sz="1800" b="0" kern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b="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  </a:t>
            </a:r>
            <a:r>
              <a:rPr lang="en-US" sz="1800" b="0" kern="0" dirty="0" err="1" smtClean="0">
                <a:latin typeface="Consolas" panose="020B0609020204030204" pitchFamily="49" charset="0"/>
              </a:rPr>
              <a:t>Tree.search</a:t>
            </a:r>
            <a:r>
              <a:rPr lang="en-US" sz="1800" b="0" kern="0" dirty="0" smtClean="0">
                <a:latin typeface="Consolas" panose="020B0609020204030204" pitchFamily="49" charset="0"/>
              </a:rPr>
              <a:t>(6)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  </a:t>
            </a:r>
            <a:r>
              <a:rPr lang="en-US" sz="1800" b="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release(&amp;</a:t>
            </a:r>
            <a:r>
              <a:rPr lang="en-US" sz="1800" b="0" kern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b="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}</a:t>
            </a:r>
            <a:endParaRPr lang="en-US" sz="1800" b="0" kern="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5200" y="697433"/>
            <a:ext cx="108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Gill Sans Light"/>
              </a:rPr>
              <a:t>treelock</a:t>
            </a:r>
            <a:endParaRPr lang="en-US" dirty="0">
              <a:latin typeface="Gill Sans Ligh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591626" y="925998"/>
            <a:ext cx="818574" cy="29320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06651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C0D7-9A22-4ADE-8F35-FEBD241A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is Hard!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C9B1-721F-4636-8E78-464CC9D7D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11277600" cy="5562600"/>
          </a:xfrm>
        </p:spPr>
        <p:txBody>
          <a:bodyPr>
            <a:normAutofit/>
          </a:bodyPr>
          <a:lstStyle/>
          <a:p>
            <a:r>
              <a:rPr lang="en-US" dirty="0"/>
              <a:t>Even for practicing engineers trying to write mission-critical, bulletproof code!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Threaded programs must work for all </a:t>
            </a:r>
            <a:r>
              <a:rPr lang="en-US" altLang="ko-KR" dirty="0" err="1">
                <a:ea typeface="굴림" panose="020B0600000101010101" pitchFamily="34" charset="-127"/>
              </a:rPr>
              <a:t>interleavings</a:t>
            </a:r>
            <a:r>
              <a:rPr lang="en-US" altLang="ko-KR" dirty="0">
                <a:ea typeface="굴림" panose="020B0600000101010101" pitchFamily="34" charset="-127"/>
              </a:rPr>
              <a:t> of thread instruction sequences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Cooperating threads inherently non-deterministic and non-reproducible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Really hard to debug unless carefully designed!</a:t>
            </a:r>
            <a:endParaRPr lang="en-US" dirty="0"/>
          </a:p>
          <a:p>
            <a:r>
              <a:rPr lang="en-US" dirty="0"/>
              <a:t>Therac-25: Radiation Therapy Machine with Unintended Overdoses (reading on course site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Concurrency </a:t>
            </a:r>
            <a:r>
              <a:rPr lang="en-US" dirty="0" err="1" smtClean="0"/>
              <a:t>errrors</a:t>
            </a:r>
            <a:r>
              <a:rPr lang="en-US" dirty="0" smtClean="0"/>
              <a:t> caused the death of a number</a:t>
            </a:r>
            <a:br>
              <a:rPr lang="en-US" dirty="0" smtClean="0"/>
            </a:br>
            <a:r>
              <a:rPr lang="en-US" dirty="0" smtClean="0"/>
              <a:t>of patients by misconfiguring the radiation production</a:t>
            </a:r>
          </a:p>
          <a:p>
            <a:pPr lvl="1"/>
            <a:r>
              <a:rPr lang="en-US" dirty="0" smtClean="0"/>
              <a:t>Improper synchronization between input from operators</a:t>
            </a:r>
            <a:br>
              <a:rPr lang="en-US" dirty="0" smtClean="0"/>
            </a:br>
            <a:r>
              <a:rPr lang="en-US" dirty="0" smtClean="0"/>
              <a:t>and positioning software</a:t>
            </a:r>
            <a:endParaRPr lang="en-US" dirty="0"/>
          </a:p>
          <a:p>
            <a:r>
              <a:rPr lang="en-US" dirty="0"/>
              <a:t>Mars Pathfinder Priority Inversion (</a:t>
            </a:r>
            <a:r>
              <a:rPr lang="en-US" dirty="0">
                <a:hlinkClick r:id="rId2"/>
              </a:rPr>
              <a:t>JPL Account</a:t>
            </a:r>
            <a:r>
              <a:rPr lang="en-US" dirty="0"/>
              <a:t>)</a:t>
            </a:r>
          </a:p>
          <a:p>
            <a:r>
              <a:rPr lang="en-US" dirty="0"/>
              <a:t>Toyota Uncontrolled Acceleration (</a:t>
            </a:r>
            <a:r>
              <a:rPr lang="en-US" dirty="0">
                <a:hlinkClick r:id="rId3"/>
              </a:rPr>
              <a:t>CMU Talk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256.6K Lines of C Code, ~9-11K global variables</a:t>
            </a:r>
          </a:p>
          <a:p>
            <a:pPr lvl="1"/>
            <a:r>
              <a:rPr lang="en-US" dirty="0"/>
              <a:t>Inconsistent mutual exclusion on reads/writes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5A357-16AF-4E8C-BAE9-05197273E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6" y="3352800"/>
            <a:ext cx="3257519" cy="239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164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382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Producer-Consumer with a Bounded </a:t>
            </a:r>
            <a:r>
              <a:rPr lang="en-US" altLang="ko-KR" dirty="0">
                <a:ea typeface="굴림" panose="020B0600000101010101" pitchFamily="34" charset="-127"/>
              </a:rPr>
              <a:t>B</a:t>
            </a:r>
            <a:r>
              <a:rPr lang="en-US" altLang="ko-KR" dirty="0" smtClean="0">
                <a:ea typeface="굴림" panose="020B0600000101010101" pitchFamily="34" charset="-127"/>
              </a:rPr>
              <a:t>uffer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162" y="790294"/>
            <a:ext cx="9906000" cy="59153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 Definition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Producer(s) put things into a shared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Consumer(s) take them out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synchronization to coordinate producer/consumer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want producer and consumer to have to work in lockstep, so put a fixed-size buffer between them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to synchronize access to this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needs to wait if buffer is full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needs to wait if buffer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1: GCC compiler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cpp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| cc1 | cc2 | as |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ld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2: Coke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can put limited number of Cokes in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can’t take Cokes out if machine is empty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Others: Web servers, Routers, ….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4628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371" y="3429001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98497CA3-96EE-AD43-9502-1CC1C466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068" y="10950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84472BC-AD9C-CF47-942E-032A15DBF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668" y="9426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711648" y="7902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238268" y="7902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198936" y="899310"/>
            <a:ext cx="656420" cy="38156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Buffer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8816024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9855356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9017E023-D334-A04E-BEE4-D5372DC1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048" y="9426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1166355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0FA3-ED5E-894D-8B92-0CE36865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3102429"/>
            <a:ext cx="7886700" cy="3074534"/>
          </a:xfrm>
        </p:spPr>
        <p:txBody>
          <a:bodyPr/>
          <a:lstStyle/>
          <a:p>
            <a:r>
              <a:rPr lang="en-US" dirty="0"/>
              <a:t>Insert: write &amp; bump write </a:t>
            </a:r>
            <a:r>
              <a:rPr lang="en-US" dirty="0" err="1"/>
              <a:t>ptr</a:t>
            </a:r>
            <a:r>
              <a:rPr lang="en-US" dirty="0"/>
              <a:t> (enqueue)</a:t>
            </a:r>
          </a:p>
          <a:p>
            <a:r>
              <a:rPr lang="en-US" dirty="0"/>
              <a:t>Remove: read &amp; bump read </a:t>
            </a:r>
            <a:r>
              <a:rPr lang="en-US" dirty="0" err="1"/>
              <a:t>ptr</a:t>
            </a:r>
            <a:r>
              <a:rPr lang="en-US" dirty="0"/>
              <a:t> (dequeue)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How to tell if Full (on insert) Empty (on remove)?</a:t>
            </a:r>
          </a:p>
          <a:p>
            <a:r>
              <a:rPr lang="en-US" i="1" dirty="0">
                <a:solidFill>
                  <a:srgbClr val="FF0000"/>
                </a:solidFill>
              </a:rPr>
              <a:t>And what do you do if it is?</a:t>
            </a:r>
          </a:p>
          <a:p>
            <a:r>
              <a:rPr lang="en-US" i="1" dirty="0">
                <a:solidFill>
                  <a:srgbClr val="FF0000"/>
                </a:solidFill>
              </a:rPr>
              <a:t>What needs to be atomic?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1D329-23D2-3341-BA18-42D19EFF5E5F}"/>
              </a:ext>
            </a:extLst>
          </p:cNvPr>
          <p:cNvSpPr/>
          <p:nvPr/>
        </p:nvSpPr>
        <p:spPr>
          <a:xfrm>
            <a:off x="2152650" y="1273353"/>
            <a:ext cx="401955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US" dirty="0">
              <a:solidFill>
                <a:srgbClr val="C200FF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write_index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read_index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&lt;type&gt;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*</a:t>
            </a:r>
            <a:r>
              <a:rPr lang="en-US" dirty="0">
                <a:solidFill>
                  <a:srgbClr val="C1651C"/>
                </a:solidFill>
                <a:latin typeface="Courier" pitchFamily="2" charset="0"/>
              </a:rPr>
              <a:t>entries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[BUFSIZE];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}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buf_t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2D961E"/>
              </a:solidFill>
              <a:effectLst/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38674-364D-4A44-9700-36D6BFFB2AB3}"/>
              </a:ext>
            </a:extLst>
          </p:cNvPr>
          <p:cNvSpPr/>
          <p:nvPr/>
        </p:nvSpPr>
        <p:spPr>
          <a:xfrm>
            <a:off x="7815944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56D3F-0950-3049-A27E-80947BD39B5C}"/>
              </a:ext>
            </a:extLst>
          </p:cNvPr>
          <p:cNvSpPr/>
          <p:nvPr/>
        </p:nvSpPr>
        <p:spPr>
          <a:xfrm>
            <a:off x="8074091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47A4B-ACC0-6847-AB31-6DB7989A5ED3}"/>
              </a:ext>
            </a:extLst>
          </p:cNvPr>
          <p:cNvSpPr/>
          <p:nvPr/>
        </p:nvSpPr>
        <p:spPr>
          <a:xfrm>
            <a:off x="8332238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188BE-8667-A84A-9F3C-AF5000AC070C}"/>
              </a:ext>
            </a:extLst>
          </p:cNvPr>
          <p:cNvSpPr/>
          <p:nvPr/>
        </p:nvSpPr>
        <p:spPr>
          <a:xfrm>
            <a:off x="8590385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54DD3-EF7A-6345-94E4-2640C53CC864}"/>
              </a:ext>
            </a:extLst>
          </p:cNvPr>
          <p:cNvSpPr/>
          <p:nvPr/>
        </p:nvSpPr>
        <p:spPr>
          <a:xfrm>
            <a:off x="8848532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479EDA-B846-F141-A053-342F9D17E0A6}"/>
              </a:ext>
            </a:extLst>
          </p:cNvPr>
          <p:cNvSpPr/>
          <p:nvPr/>
        </p:nvSpPr>
        <p:spPr>
          <a:xfrm>
            <a:off x="9106679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ECA2F-4452-E642-8459-8A7F145DA660}"/>
              </a:ext>
            </a:extLst>
          </p:cNvPr>
          <p:cNvSpPr/>
          <p:nvPr/>
        </p:nvSpPr>
        <p:spPr>
          <a:xfrm>
            <a:off x="9364826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185F3-27CC-8348-8E97-754D5E5C0237}"/>
              </a:ext>
            </a:extLst>
          </p:cNvPr>
          <p:cNvSpPr/>
          <p:nvPr/>
        </p:nvSpPr>
        <p:spPr>
          <a:xfrm>
            <a:off x="9622975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D49F5F-E40E-C640-9C24-6E7179650A1A}"/>
              </a:ext>
            </a:extLst>
          </p:cNvPr>
          <p:cNvGrpSpPr/>
          <p:nvPr/>
        </p:nvGrpSpPr>
        <p:grpSpPr>
          <a:xfrm rot="5400000">
            <a:off x="7229151" y="1129777"/>
            <a:ext cx="508521" cy="609600"/>
            <a:chOff x="7405397" y="1665515"/>
            <a:chExt cx="508521" cy="609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99D6A9-D813-A14F-9370-E5550B3E826C}"/>
                </a:ext>
              </a:extLst>
            </p:cNvPr>
            <p:cNvSpPr/>
            <p:nvPr/>
          </p:nvSpPr>
          <p:spPr>
            <a:xfrm>
              <a:off x="7405397" y="1665515"/>
              <a:ext cx="250372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677780-287C-FE4A-844A-A474759BBAA6}"/>
                </a:ext>
              </a:extLst>
            </p:cNvPr>
            <p:cNvSpPr/>
            <p:nvPr/>
          </p:nvSpPr>
          <p:spPr>
            <a:xfrm>
              <a:off x="7663546" y="1665515"/>
              <a:ext cx="250372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8F26987-FF22-3243-A0D2-F96410C29C41}"/>
              </a:ext>
            </a:extLst>
          </p:cNvPr>
          <p:cNvSpPr txBox="1"/>
          <p:nvPr/>
        </p:nvSpPr>
        <p:spPr>
          <a:xfrm>
            <a:off x="7299947" y="10994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09C29-A3C7-2740-8115-6E07C8C4C39A}"/>
              </a:ext>
            </a:extLst>
          </p:cNvPr>
          <p:cNvSpPr txBox="1"/>
          <p:nvPr/>
        </p:nvSpPr>
        <p:spPr>
          <a:xfrm>
            <a:off x="7321782" y="13447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574A79C-934D-BB4A-B02E-0793E479041E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>
            <a:off x="7788211" y="1305504"/>
            <a:ext cx="411066" cy="591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FC1B27-CB32-7944-ABC5-FCB6095E3DF1}"/>
              </a:ext>
            </a:extLst>
          </p:cNvPr>
          <p:cNvCxnSpPr>
            <a:cxnSpLocks/>
            <a:stCxn id="15" idx="0"/>
            <a:endCxn id="12" idx="0"/>
          </p:cNvCxnSpPr>
          <p:nvPr/>
        </p:nvCxnSpPr>
        <p:spPr>
          <a:xfrm>
            <a:off x="7788212" y="1563652"/>
            <a:ext cx="1701801" cy="33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32F8EE-B602-9D4F-ABAF-6C91A91BC51F}"/>
              </a:ext>
            </a:extLst>
          </p:cNvPr>
          <p:cNvSpPr txBox="1"/>
          <p:nvPr/>
        </p:nvSpPr>
        <p:spPr>
          <a:xfrm>
            <a:off x="9320735" y="20687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3E41C6-0C90-EF4D-9495-5047A860EE6B}"/>
              </a:ext>
            </a:extLst>
          </p:cNvPr>
          <p:cNvSpPr txBox="1"/>
          <p:nvPr/>
        </p:nvSpPr>
        <p:spPr>
          <a:xfrm>
            <a:off x="9517970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93454-5D1C-034F-985D-972936CB1D4C}"/>
              </a:ext>
            </a:extLst>
          </p:cNvPr>
          <p:cNvSpPr txBox="1"/>
          <p:nvPr/>
        </p:nvSpPr>
        <p:spPr>
          <a:xfrm>
            <a:off x="7700587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i+2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0200" y="194382"/>
            <a:ext cx="89916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Circular Buffer Data </a:t>
            </a:r>
            <a:r>
              <a:rPr lang="en-US" dirty="0" smtClean="0"/>
              <a:t>Structure (sequential </a:t>
            </a:r>
            <a:r>
              <a:rPr lang="en-US" dirty="0"/>
              <a:t>case)</a:t>
            </a:r>
          </a:p>
        </p:txBody>
      </p:sp>
    </p:spTree>
    <p:extLst>
      <p:ext uri="{BB962C8B-B14F-4D97-AF65-F5344CB8AC3E}">
        <p14:creationId xmlns:p14="http://schemas.microsoft.com/office/powerpoint/2010/main" val="1644797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782536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985890" y="1522274"/>
            <a:ext cx="738671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{}; // Wait for a free slot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985890" y="3693656"/>
            <a:ext cx="738671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{}; // Wait for arrival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53744" y="2645561"/>
            <a:ext cx="4874026" cy="1244037"/>
            <a:chOff x="3929744" y="2645560"/>
            <a:chExt cx="4874026" cy="1244037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35728" y="349771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65158" y="2841502"/>
              <a:ext cx="3738612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Will we ever come out of the wait loop?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Buffer – </a:t>
            </a:r>
            <a:r>
              <a:rPr lang="en-US" dirty="0"/>
              <a:t>first cut</a:t>
            </a:r>
          </a:p>
        </p:txBody>
      </p:sp>
    </p:spTree>
    <p:extLst>
      <p:ext uri="{BB962C8B-B14F-4D97-AF65-F5344CB8AC3E}">
        <p14:creationId xmlns:p14="http://schemas.microsoft.com/office/powerpoint/2010/main" val="1782985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1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524000" y="1522274"/>
            <a:ext cx="89916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524000" y="3693656"/>
            <a:ext cx="9144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29754" y="2569736"/>
            <a:ext cx="5026048" cy="1569660"/>
            <a:chOff x="3905754" y="2569736"/>
            <a:chExt cx="5026048" cy="1569660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05754" y="360087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29200" y="2569736"/>
              <a:ext cx="3902602" cy="15696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What happens when one is waiting for the other?</a:t>
              </a:r>
            </a:p>
            <a:p>
              <a:r>
                <a:rPr lang="en-US" sz="2400" dirty="0"/>
                <a:t> - Multiple cores ?</a:t>
              </a:r>
            </a:p>
            <a:p>
              <a:r>
                <a:rPr lang="en-US" sz="2400" dirty="0"/>
                <a:t> - Single core 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Buffer –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cut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255370" y="-121860"/>
            <a:ext cx="1336431" cy="1569660"/>
            <a:chOff x="7595371" y="-22830"/>
            <a:chExt cx="1336431" cy="1569660"/>
          </a:xfrm>
        </p:grpSpPr>
        <p:pic>
          <p:nvPicPr>
            <p:cNvPr id="11" name="Picture 9" descr="MCj0285432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5371" y="117281"/>
              <a:ext cx="1336431" cy="1289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731242" y="-22830"/>
              <a:ext cx="11079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FF0000"/>
                  </a:solidFill>
                  <a:sym typeface="Symbol" panose="05050102010706020507" pitchFamily="18" charset="2"/>
                </a:rPr>
                <a:t>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856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049000" cy="58674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is right abstraction for synchronizing threads that share memory?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Want as high a level primitive as possible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Good primitives and practices important!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Since execution is not entirely sequential, really hard to find bugs, since they happen rarely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UNIX is pretty stable now, but up until about mid-80s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(10 years after started), systems running UNIX would crash every week or so – concurrency bugs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This lecture and the next presents a some ways of structuring sharing</a:t>
            </a:r>
          </a:p>
        </p:txBody>
      </p:sp>
    </p:spTree>
    <p:extLst>
      <p:ext uri="{BB962C8B-B14F-4D97-AF65-F5344CB8AC3E}">
        <p14:creationId xmlns:p14="http://schemas.microsoft.com/office/powerpoint/2010/main" val="839097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591800" cy="5638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Semaphores are a kind of 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First defined by </a:t>
            </a:r>
            <a:r>
              <a:rPr lang="en-US" altLang="ko-KR" dirty="0" err="1" smtClean="0">
                <a:ea typeface="굴림" panose="020B0600000101010101" pitchFamily="34" charset="-127"/>
              </a:rPr>
              <a:t>Dijkstra</a:t>
            </a:r>
            <a:r>
              <a:rPr lang="en-US" altLang="ko-KR" dirty="0" smtClean="0">
                <a:ea typeface="굴림" panose="020B0600000101010101" pitchFamily="34" charset="-127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Main synchronization primitive used in original UNIX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Definition: a Semaphore has a non-negative integer value and supports the following two operations: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Down()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 smtClean="0">
                <a:ea typeface="굴림" panose="020B0600000101010101" pitchFamily="34" charset="-127"/>
              </a:rPr>
              <a:t> an atomic operation that waits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Up()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 smtClean="0">
                <a:ea typeface="굴림" panose="020B0600000101010101" pitchFamily="34" charset="-127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of this as the signal()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Note that </a:t>
            </a: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stands for “</a:t>
            </a:r>
            <a:r>
              <a:rPr lang="en-US" altLang="ko-KR" i="1" dirty="0" err="1" smtClean="0">
                <a:ea typeface="굴림" panose="020B0600000101010101" pitchFamily="34" charset="-127"/>
              </a:rPr>
              <a:t>proberen</a:t>
            </a:r>
            <a:r>
              <a:rPr lang="en-US" altLang="ko-KR" i="1" dirty="0" smtClean="0">
                <a:ea typeface="굴림" panose="020B0600000101010101" pitchFamily="34" charset="-127"/>
              </a:rPr>
              <a:t>” </a:t>
            </a:r>
            <a:r>
              <a:rPr lang="en-US" altLang="ko-KR" dirty="0" smtClean="0">
                <a:ea typeface="굴림" panose="020B0600000101010101" pitchFamily="34" charset="-127"/>
              </a:rPr>
              <a:t>(to test) and </a:t>
            </a: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stands for “</a:t>
            </a:r>
            <a:r>
              <a:rPr lang="en-US" altLang="ko-KR" i="1" dirty="0" err="1" smtClean="0">
                <a:ea typeface="굴림" panose="020B0600000101010101" pitchFamily="34" charset="-127"/>
              </a:rPr>
              <a:t>verhogen</a:t>
            </a:r>
            <a:r>
              <a:rPr lang="en-US" altLang="ko-KR" i="1" dirty="0" smtClean="0">
                <a:ea typeface="굴림" panose="020B0600000101010101" pitchFamily="34" charset="-127"/>
              </a:rPr>
              <a:t>”</a:t>
            </a:r>
            <a:r>
              <a:rPr lang="en-US" altLang="ko-KR" dirty="0" smtClean="0">
                <a:ea typeface="굴림" panose="020B0600000101010101" pitchFamily="34" charset="-127"/>
              </a:rPr>
              <a:t> (to increment) in Dutch</a:t>
            </a:r>
          </a:p>
        </p:txBody>
      </p:sp>
      <p:pic>
        <p:nvPicPr>
          <p:cNvPr id="24580" name="Picture 20" descr="MCj03641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1" y="228601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00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Recall: Connection </a:t>
            </a:r>
            <a:r>
              <a:rPr lang="en-US" dirty="0">
                <a:latin typeface="Gill Sans Light"/>
              </a:rPr>
              <a:t>Setup over 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038601"/>
            <a:ext cx="5181600" cy="24710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5-Tuple identifies each connection: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(always TCP here)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247" y="2803270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8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326001" y="1272685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259873" y="1806715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1839" y="3393646"/>
            <a:ext cx="1063143" cy="36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190" y="3318809"/>
            <a:ext cx="988537" cy="36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Client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07582" y="1136251"/>
            <a:ext cx="565150" cy="950628"/>
          </a:xfrm>
          <a:prstGeom prst="rect">
            <a:avLst/>
          </a:prstGeom>
        </p:spPr>
      </p:pic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910" y="1027906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8221208" y="1868160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176716" y="2111116"/>
            <a:ext cx="1991758" cy="1572058"/>
            <a:chOff x="6096663" y="1860237"/>
            <a:chExt cx="1991758" cy="1572058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89868" y="1860237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663" y="2552391"/>
              <a:ext cx="1765123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Connection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390" y="2970793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738E480-1BAA-4EBC-A7FE-AFD9073C2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4038600"/>
            <a:ext cx="5685739" cy="247101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Gill Sans Light"/>
              </a:rPr>
              <a:t>Often, Client Port “randomly” assigned</a:t>
            </a:r>
          </a:p>
          <a:p>
            <a:pPr lvl="1"/>
            <a:r>
              <a:rPr lang="en-US" dirty="0">
                <a:latin typeface="Gill Sans Light"/>
              </a:rPr>
              <a:t>Done by OS during client socket setup</a:t>
            </a:r>
          </a:p>
          <a:p>
            <a:r>
              <a:rPr lang="en-US" dirty="0">
                <a:latin typeface="Gill Sans Light"/>
              </a:rPr>
              <a:t>Server Port often “well known”</a:t>
            </a:r>
          </a:p>
          <a:p>
            <a:pPr lvl="1"/>
            <a:r>
              <a:rPr lang="en-US" dirty="0">
                <a:latin typeface="Gill Sans Light"/>
              </a:rPr>
              <a:t>80 (web), 443 (secure web), 25 (</a:t>
            </a:r>
            <a:r>
              <a:rPr lang="en-US" dirty="0" err="1">
                <a:latin typeface="Gill Sans Light"/>
              </a:rPr>
              <a:t>sendmail</a:t>
            </a:r>
            <a:r>
              <a:rPr lang="en-US" dirty="0">
                <a:latin typeface="Gill Sans Light"/>
              </a:rPr>
              <a:t>), </a:t>
            </a:r>
            <a:r>
              <a:rPr lang="en-US" dirty="0" err="1">
                <a:latin typeface="Gill Sans Light"/>
              </a:rPr>
              <a:t>etc</a:t>
            </a:r>
            <a:endParaRPr lang="en-US" dirty="0">
              <a:latin typeface="Gill Sans Light"/>
            </a:endParaRPr>
          </a:p>
          <a:p>
            <a:pPr lvl="1"/>
            <a:r>
              <a:rPr lang="en-US" dirty="0">
                <a:latin typeface="Gill Sans Light"/>
              </a:rPr>
              <a:t>Well-known ports from 0—1023 </a:t>
            </a:r>
          </a:p>
        </p:txBody>
      </p:sp>
    </p:spTree>
    <p:extLst>
      <p:ext uri="{BB962C8B-B14F-4D97-AF65-F5344CB8AC3E}">
        <p14:creationId xmlns:p14="http://schemas.microsoft.com/office/powerpoint/2010/main" val="2720298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23622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Like Integers Except…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353800" cy="56388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like integers, except: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Only operations allowed are P and V – can’t read or write value, except initially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Operations must be atomic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Two P’s together can’t decrement value below zero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T</a:t>
            </a:r>
            <a:r>
              <a:rPr lang="en-US" altLang="ko-KR" dirty="0" smtClean="0">
                <a:ea typeface="굴림" panose="020B0600000101010101" pitchFamily="34" charset="-127"/>
              </a:rPr>
              <a:t>hread going to sleep in P won’t miss wakeup from V – even if both happen at same time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POSIX adds ability to read value, but technically not part of proper interface!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Semaphore from railway analogy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Here is a semaphore initialized to 2 for resource control:</a:t>
            </a: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11" name="Group 11"/>
          <p:cNvGrpSpPr>
            <a:grpSpLocks/>
          </p:cNvGrpSpPr>
          <p:nvPr/>
        </p:nvGrpSpPr>
        <p:grpSpPr bwMode="auto">
          <a:xfrm>
            <a:off x="2514600" y="4800600"/>
            <a:ext cx="7239000" cy="1447800"/>
            <a:chOff x="672" y="3024"/>
            <a:chExt cx="4560" cy="912"/>
          </a:xfrm>
        </p:grpSpPr>
        <p:sp>
          <p:nvSpPr>
            <p:cNvPr id="25621" name="Line 12"/>
            <p:cNvSpPr>
              <a:spLocks noChangeShapeType="1"/>
            </p:cNvSpPr>
            <p:nvPr/>
          </p:nvSpPr>
          <p:spPr bwMode="auto">
            <a:xfrm>
              <a:off x="672" y="3648"/>
              <a:ext cx="139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8" name="Line 19"/>
            <p:cNvSpPr>
              <a:spLocks noChangeShapeType="1"/>
            </p:cNvSpPr>
            <p:nvPr/>
          </p:nvSpPr>
          <p:spPr bwMode="auto">
            <a:xfrm>
              <a:off x="4320" y="3648"/>
              <a:ext cx="91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25629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6096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3276600" y="4800600"/>
            <a:ext cx="1143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60960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3533599" y="5943600"/>
            <a:ext cx="111460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</p:spTree>
    <p:extLst>
      <p:ext uri="{BB962C8B-B14F-4D97-AF65-F5344CB8AC3E}">
        <p14:creationId xmlns:p14="http://schemas.microsoft.com/office/powerpoint/2010/main" val="1069093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7 -0.04467 C 0.12644 -0.04028 0.20612 -0.03565 0.25105 -0.04467 C 0.29597 -0.0537 0.28165 -0.09028 0.3168 -0.0993 C 0.35196 -0.10833 0.40691 -0.10393 0.46198 -0.0993 " pathEditMode="fixed" rAng="0" ptsTypes="AAAA">
                                      <p:cBhvr>
                                        <p:cTn id="44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55" y="-275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7 -0.03079 C 0.11602 -0.02963 0.18256 -0.02824 0.22748 -0.02708 C 0.2724 -0.02592 0.29623 -0.03379 0.31928 -0.02338 C 0.34245 -0.01296 0.34206 0.02546 0.36589 0.03496 C 0.38959 0.04445 0.42579 0.03889 0.46185 0.03334 " pathEditMode="fixed" rAng="0" ptsTypes="AAAAA">
                                      <p:cBhvr>
                                        <p:cTn id="50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12" y="354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56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73 -0.08889 C 0.52657 -0.09329 0.5974 -0.09745 0.63529 -0.09074 C 0.67305 -0.08403 0.66524 -0.05741 0.68321 -0.04884 C 0.70105 -0.04028 0.69336 -0.04051 0.7431 -0.03958 C 0.79271 -0.03866 0.93178 -0.04259 0.98139 -0.04329 " pathEditMode="fixed" rAng="0" ptsTypes="AAAAA">
                                      <p:cBhvr>
                                        <p:cTn id="60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76" y="217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-0.03333 C 0.22084 -0.02847 0.24219 -0.02338 0.26251 -0.03333 C 0.28282 -0.04329 0.28803 -0.08356 0.32136 -0.09352 C 0.35469 -0.10347 0.40847 -0.09861 0.46251 -0.09352 " pathEditMode="fixed" rAng="0" ptsTypes="AAAA">
                                      <p:cBhvr>
                                        <p:cTn id="67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-303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77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/>
      <p:bldP spid="512021" grpId="0" animBg="1"/>
      <p:bldP spid="512023" grpId="0" animBg="1"/>
      <p:bldP spid="512024" grpId="0" animBg="1"/>
      <p:bldP spid="512026" grpId="0" animBg="1"/>
      <p:bldP spid="51203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820400" cy="6172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Mutual Exclusion (initial value = 1)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Also called “Binary Semaphore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” or “</a:t>
            </a:r>
            <a:r>
              <a:rPr lang="en-US" altLang="ko-KR" dirty="0" err="1" smtClean="0">
                <a:latin typeface="Gill Sans Light"/>
                <a:ea typeface="굴림" charset="0"/>
                <a:cs typeface="Gill Sans Light"/>
              </a:rPr>
              <a:t>mutex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”.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Can be used for mutual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exclusion, just like a lock: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  // 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Critical section goes here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endParaRPr lang="en-US" altLang="ko-KR" b="1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Scheduling Constraints (initial value = 0)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Allow thread 1 to wait for a signal from thread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2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thread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2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schedules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thread 1 when a given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event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occurs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Example: suppose you had to implement </a:t>
            </a:r>
            <a:r>
              <a:rPr lang="en-US" altLang="ko-KR" dirty="0" err="1">
                <a:latin typeface="Gill Sans Light"/>
                <a:ea typeface="굴림" charset="0"/>
                <a:cs typeface="Gill Sans Light"/>
              </a:rPr>
              <a:t>ThreadJoin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which must wait for thread to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terminate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ThreadJoin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ThreadFinish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 flipV="1">
            <a:off x="5257800" y="5257800"/>
            <a:ext cx="533400" cy="990600"/>
          </a:xfrm>
          <a:prstGeom prst="curvedRightArrow">
            <a:avLst>
              <a:gd name="adj1" fmla="val 24994"/>
              <a:gd name="adj2" fmla="val 49997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416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10668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Revisit Bounded </a:t>
            </a:r>
            <a:r>
              <a:rPr lang="en-US" altLang="ko-KR" sz="2800" dirty="0" smtClean="0">
                <a:ea typeface="굴림" panose="020B0600000101010101" pitchFamily="34" charset="-127"/>
              </a:rPr>
              <a:t>Buffer: Correctness </a:t>
            </a:r>
            <a:r>
              <a:rPr lang="en-US" altLang="ko-KR" sz="2800" dirty="0">
                <a:ea typeface="굴림" panose="020B0600000101010101" pitchFamily="34" charset="-127"/>
              </a:rPr>
              <a:t>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176" y="696913"/>
            <a:ext cx="10385424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Consumer must wait for producer to fill buffers, if none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Producer must wait for consumer to empty buffers, if all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Only one thread can manipulate buffer queue at a time (mutual exclusion)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Remember why we need mutual exclusion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Because computers are stupid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Imagine if in real life: the delivery person is filling the machine and somebody comes up and tries to stick their money into the machine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General rule of thumb: 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Use a separate semaphore for each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fullBuffers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; // consumer’s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emptyBuffers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;// producer’s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mutex;       //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644098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071" y="966788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space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Tell consumers there is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more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if there’s a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tell producer need more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4217313"/>
            <a:ext cx="337143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smtClean="0">
                <a:latin typeface="Consolas" panose="020B0609020204030204" pitchFamily="49" charset="0"/>
              </a:rPr>
              <a:t> </a:t>
            </a:r>
            <a:r>
              <a:rPr lang="en-US" sz="2200" b="0" dirty="0" err="1" smtClean="0">
                <a:latin typeface="Consolas" panose="020B0609020204030204" pitchFamily="49" charset="0"/>
              </a:rPr>
              <a:t>fullSlots</a:t>
            </a:r>
            <a:r>
              <a:rPr lang="en-US" sz="2200" b="0" dirty="0" smtClean="0">
                <a:latin typeface="Gill Sans Light"/>
              </a:rPr>
              <a:t> signals coke</a:t>
            </a:r>
            <a:endParaRPr lang="en-US" sz="2200" b="0" dirty="0">
              <a:latin typeface="Gill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5157788"/>
            <a:ext cx="1895071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err="1" smtClean="0">
                <a:latin typeface="Consolas" panose="020B0609020204030204" pitchFamily="49" charset="0"/>
              </a:rPr>
              <a:t>emptySlots</a:t>
            </a:r>
            <a:r>
              <a:rPr lang="en-US" sz="2200" b="0" dirty="0" smtClean="0">
                <a:latin typeface="Gill Sans Light"/>
              </a:rPr>
              <a:t> </a:t>
            </a:r>
          </a:p>
          <a:p>
            <a:r>
              <a:rPr lang="en-US" sz="2200" b="0" dirty="0" smtClean="0">
                <a:latin typeface="Gill Sans Light"/>
              </a:rPr>
              <a:t>signals space</a:t>
            </a:r>
            <a:endParaRPr lang="en-US" sz="2200" b="0" dirty="0">
              <a:latin typeface="Gill Sans Light"/>
            </a:endParaRPr>
          </a:p>
        </p:txBody>
      </p:sp>
      <p:sp>
        <p:nvSpPr>
          <p:cNvPr id="5" name="Curved Right Arrow 4"/>
          <p:cNvSpPr>
            <a:spLocks noChangeArrowheads="1"/>
          </p:cNvSpPr>
          <p:nvPr/>
        </p:nvSpPr>
        <p:spPr bwMode="auto">
          <a:xfrm flipV="1">
            <a:off x="1628371" y="2692400"/>
            <a:ext cx="723900" cy="3251200"/>
          </a:xfrm>
          <a:prstGeom prst="curvedRightArrow">
            <a:avLst>
              <a:gd name="adj1" fmla="val 25014"/>
              <a:gd name="adj2" fmla="val 50006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324360" y="2992232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Full Solution to Bounded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Buffer (coke machine)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>
            <a:off x="4953000" y="3810000"/>
            <a:ext cx="381000" cy="1143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24360" y="5043770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743642" y="3252788"/>
            <a:ext cx="2376886" cy="2209799"/>
            <a:chOff x="9243614" y="3080238"/>
            <a:chExt cx="2429640" cy="2209799"/>
          </a:xfrm>
        </p:grpSpPr>
        <p:sp>
          <p:nvSpPr>
            <p:cNvPr id="4" name="TextBox 3"/>
            <p:cNvSpPr txBox="1"/>
            <p:nvPr/>
          </p:nvSpPr>
          <p:spPr>
            <a:xfrm>
              <a:off x="9321535" y="3468997"/>
              <a:ext cx="2351719" cy="14465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b="0" dirty="0" smtClean="0">
                  <a:latin typeface="Gill Sans Light"/>
                </a:rPr>
                <a:t>Critical sections using </a:t>
              </a:r>
              <a:r>
                <a:rPr lang="en-US" sz="2200" b="0" dirty="0" err="1" smtClean="0">
                  <a:latin typeface="Gill Sans Light"/>
                </a:rPr>
                <a:t>mutex</a:t>
              </a:r>
              <a:r>
                <a:rPr lang="en-US" sz="2200" b="0" dirty="0" smtClean="0">
                  <a:latin typeface="Gill Sans Light"/>
                </a:rPr>
                <a:t> protect integrity of the queue</a:t>
              </a:r>
              <a:endParaRPr lang="en-US" sz="2200" b="0" dirty="0">
                <a:latin typeface="Gill Sans Light"/>
              </a:endParaRPr>
            </a:p>
          </p:txBody>
        </p:sp>
        <p:sp>
          <p:nvSpPr>
            <p:cNvPr id="10" name="Bent Arrow 9"/>
            <p:cNvSpPr/>
            <p:nvPr/>
          </p:nvSpPr>
          <p:spPr bwMode="auto">
            <a:xfrm rot="10800000">
              <a:off x="9243614" y="4864793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Bent Arrow 11"/>
            <p:cNvSpPr/>
            <p:nvPr/>
          </p:nvSpPr>
          <p:spPr bwMode="auto">
            <a:xfrm rot="10800000" flipV="1">
              <a:off x="9243614" y="3080238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718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9" grpId="0" animBg="1"/>
      <p:bldP spid="16" grpId="0" animBg="1"/>
      <p:bldP spid="5" grpId="0" animBg="1"/>
      <p:bldP spid="3" grpId="0" animBg="1"/>
      <p:bldP spid="2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Discussion about Solution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Why asymmetry?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Producer does: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Consumer does: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Is order of P’s important?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Yes!  Can cause deadlock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Is order of V’s important?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No, except that it might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affect scheduling efficiency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What if we have 2 producers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or 2 consumers?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Do we need to change anything?</a:t>
            </a:r>
          </a:p>
          <a:p>
            <a:pPr lvl="1"/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1263698" y="356479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1524000" y="4437464"/>
            <a:ext cx="4114800" cy="664321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4196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empty slots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6200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occupied slots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772400" y="2362200"/>
            <a:ext cx="1752600" cy="685800"/>
          </a:xfrm>
          <a:prstGeom prst="wedgeRectCallout">
            <a:avLst>
              <a:gd name="adj1" fmla="val -9741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empty slots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257800" y="2362200"/>
            <a:ext cx="1752600" cy="685800"/>
          </a:xfrm>
          <a:prstGeom prst="wedgeRectCallout">
            <a:avLst>
              <a:gd name="adj1" fmla="val -37838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occupied slots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24000" y="586740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6170920" y="3287340"/>
            <a:ext cx="4116079" cy="3733800"/>
            <a:chOff x="5332720" y="3287340"/>
            <a:chExt cx="4116079" cy="3733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2720" y="3287340"/>
              <a:ext cx="4116079" cy="373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lIns="90478" tIns="44445" rIns="90478" bIns="44445"/>
            <a:lstStyle>
              <a:lvl1pPr marL="2857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Producer(item) {</a:t>
              </a:r>
              <a:b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 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Enqueue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(item);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Consumer() {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item =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Dequeue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return item;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endPara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endParaRPr>
            </a:p>
          </p:txBody>
        </p:sp>
        <p:sp>
          <p:nvSpPr>
            <p:cNvPr id="2" name="Arc 1"/>
            <p:cNvSpPr/>
            <p:nvPr/>
          </p:nvSpPr>
          <p:spPr bwMode="auto">
            <a:xfrm rot="10505001">
              <a:off x="5484889" y="3620561"/>
              <a:ext cx="750265" cy="341290"/>
            </a:xfrm>
            <a:prstGeom prst="arc">
              <a:avLst>
                <a:gd name="adj1" fmla="val 15642640"/>
                <a:gd name="adj2" fmla="val 6441015"/>
              </a:avLst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039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 bldLvl="2"/>
      <p:bldP spid="465924" grpId="0" uiExpand="1" animBg="1"/>
      <p:bldP spid="465925" grpId="0" uiExpand="1" animBg="1"/>
      <p:bldP spid="6" grpId="0" animBg="1"/>
      <p:bldP spid="7" grpId="0" animBg="1"/>
      <p:bldP spid="8" grpId="0" animBg="1"/>
      <p:bldP spid="9" grpId="0" animBg="1"/>
      <p:bldP spid="11" grpId="0" uiExpan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752600" y="7620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153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143000" y="4038600"/>
            <a:ext cx="9525000" cy="21336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Need to provide primitives useful at user-level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Talk about how to structure programs so that they are correct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Under any scheduling and number of processors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3276600" y="30480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Load/Store    Disable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Ints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Test&amp;Set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Compare&amp;Swap</a:t>
            </a:r>
            <a:endParaRPr lang="en-US" alt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3276600" y="16002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276600" y="7620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39344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nimBg="1"/>
      <p:bldP spid="436232" grpId="0" animBg="1"/>
      <p:bldP spid="43623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698292"/>
            <a:ext cx="11658600" cy="58549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Concurrency accomplished by multiplexing CPU time:</a:t>
            </a:r>
          </a:p>
          <a:p>
            <a:pPr lvl="1"/>
            <a:r>
              <a:rPr lang="en-US" dirty="0" smtClean="0"/>
              <a:t>Unloading current thread (PC, registers)</a:t>
            </a:r>
          </a:p>
          <a:p>
            <a:pPr lvl="1"/>
            <a:r>
              <a:rPr lang="en-US" dirty="0" smtClean="0"/>
              <a:t>Loading new thread (PC, registers)</a:t>
            </a:r>
          </a:p>
          <a:p>
            <a:pPr lvl="1"/>
            <a:r>
              <a:rPr lang="en-US" dirty="0" smtClean="0"/>
              <a:t>Such </a:t>
            </a:r>
            <a:r>
              <a:rPr lang="en-US" dirty="0" smtClean="0">
                <a:solidFill>
                  <a:srgbClr val="FF0000"/>
                </a:solidFill>
              </a:rPr>
              <a:t>context switching</a:t>
            </a:r>
            <a:r>
              <a:rPr lang="en-US" dirty="0" smtClean="0"/>
              <a:t> may be voluntary (yield(), I/O) or involuntary (interrupts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TCB + Stacks hold complete state of thread for restarting</a:t>
            </a:r>
            <a:endParaRPr lang="en-US" dirty="0" smtClean="0"/>
          </a:p>
          <a:p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Atomic Operation</a:t>
            </a:r>
            <a:r>
              <a:rPr lang="en-US" altLang="ko-KR" dirty="0">
                <a:ea typeface="굴림" panose="020B0600000101010101" pitchFamily="34" charset="-127"/>
              </a:rPr>
              <a:t>: an operation that always runs to completion or not at all</a:t>
            </a:r>
          </a:p>
          <a:p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Synchronization</a:t>
            </a:r>
            <a:r>
              <a:rPr lang="en-US" altLang="ko-KR" dirty="0">
                <a:ea typeface="굴림" panose="020B0600000101010101" pitchFamily="34" charset="-127"/>
              </a:rPr>
              <a:t>: using atomic operations to ensure cooperation between </a:t>
            </a:r>
            <a:r>
              <a:rPr lang="en-US" altLang="ko-KR" dirty="0" smtClean="0">
                <a:ea typeface="굴림" panose="020B0600000101010101" pitchFamily="34" charset="-127"/>
              </a:rPr>
              <a:t>threads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  <a:r>
              <a:rPr lang="en-US" altLang="ko-KR" dirty="0">
                <a:ea typeface="굴림" panose="020B0600000101010101" pitchFamily="34" charset="-127"/>
              </a:rPr>
              <a:t>: ensuring that only one thread does a particular thing at a time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One thread </a:t>
            </a:r>
            <a:r>
              <a:rPr lang="en-US" altLang="ko-KR" i="1" dirty="0">
                <a:ea typeface="굴림" panose="020B0600000101010101" pitchFamily="34" charset="-127"/>
              </a:rPr>
              <a:t>excludes</a:t>
            </a:r>
            <a:r>
              <a:rPr lang="en-US" altLang="ko-KR" dirty="0">
                <a:ea typeface="굴림" panose="020B0600000101010101" pitchFamily="34" charset="-127"/>
              </a:rPr>
              <a:t> the other while doing its </a:t>
            </a:r>
            <a:r>
              <a:rPr lang="en-US" altLang="ko-KR" dirty="0" smtClean="0">
                <a:ea typeface="굴림" panose="020B0600000101010101" pitchFamily="34" charset="-127"/>
              </a:rPr>
              <a:t>task</a:t>
            </a:r>
            <a:endParaRPr lang="en-US" altLang="ko-KR" sz="10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dirty="0">
                <a:ea typeface="굴림" panose="020B0600000101010101" pitchFamily="34" charset="-127"/>
              </a:rPr>
              <a:t>: piece of code that only one thread can execute at once. Only one thread at a time will get into this section of </a:t>
            </a:r>
            <a:r>
              <a:rPr lang="en-US" altLang="ko-KR" dirty="0" smtClean="0">
                <a:ea typeface="굴림" panose="020B0600000101010101" pitchFamily="34" charset="-127"/>
              </a:rPr>
              <a:t>code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Locks: synchronization mechanism for enforcing mutual exclusion on critical sections to construct atomic operations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Semaphores: synchronization mechanism for enforcing resource constraints </a:t>
            </a:r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72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C055-2F05-4B09-8E7E-A4136A86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30"/>
            <a:ext cx="10515600" cy="54088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Create socket to listen for client connections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char *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 = </a:t>
            </a:r>
            <a:r>
              <a:rPr lang="en-US" b="1" dirty="0" err="1">
                <a:latin typeface="Consolas" panose="020B0609020204030204" pitchFamily="49" charset="0"/>
              </a:rPr>
              <a:t>setup_address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b="1" dirty="0">
                <a:latin typeface="Consolas" panose="020B0609020204030204" pitchFamily="49" charset="0"/>
              </a:rPr>
              <a:t>(server-&gt;</a:t>
            </a:r>
            <a:r>
              <a:rPr lang="en-US" b="1" dirty="0" err="1">
                <a:latin typeface="Consolas" panose="020B0609020204030204" pitchFamily="49" charset="0"/>
              </a:rPr>
              <a:t>ai_family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	server-&gt;</a:t>
            </a:r>
            <a:r>
              <a:rPr lang="en-US" b="1" dirty="0" err="1">
                <a:latin typeface="Consolas" panose="020B0609020204030204" pitchFamily="49" charset="0"/>
              </a:rPr>
              <a:t>ai_socktype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ai_protocol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Bind socket to specific port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ai_addrlen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Start listening for new client connections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Server </a:t>
            </a:r>
            <a:r>
              <a:rPr lang="en-US" dirty="0"/>
              <a:t>Protocol (v1)</a:t>
            </a:r>
          </a:p>
        </p:txBody>
      </p:sp>
    </p:spTree>
    <p:extLst>
      <p:ext uri="{BB962C8B-B14F-4D97-AF65-F5344CB8AC3E}">
        <p14:creationId xmlns:p14="http://schemas.microsoft.com/office/powerpoint/2010/main" val="580548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88" y="762000"/>
            <a:ext cx="7162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Kernel represents each process as a process control block (PCB)</a:t>
            </a:r>
            <a:endParaRPr lang="en-US" dirty="0"/>
          </a:p>
          <a:p>
            <a:pPr lvl="1"/>
            <a:r>
              <a:rPr lang="en-US" dirty="0" smtClean="0"/>
              <a:t>Status (running, ready, blocked, …)</a:t>
            </a:r>
          </a:p>
          <a:p>
            <a:pPr lvl="1"/>
            <a:r>
              <a:rPr lang="en-US" dirty="0" smtClean="0"/>
              <a:t>Register state (when not ready)</a:t>
            </a:r>
          </a:p>
          <a:p>
            <a:pPr lvl="1"/>
            <a:r>
              <a:rPr lang="en-US" dirty="0" smtClean="0"/>
              <a:t>Process ID (PID), User, Executable, Priority, …</a:t>
            </a:r>
          </a:p>
          <a:p>
            <a:pPr lvl="1"/>
            <a:r>
              <a:rPr lang="en-US" dirty="0" smtClean="0"/>
              <a:t>Execution time, …</a:t>
            </a:r>
          </a:p>
          <a:p>
            <a:pPr lvl="1"/>
            <a:r>
              <a:rPr lang="en-US" dirty="0" smtClean="0"/>
              <a:t>Memory space, translation, …</a:t>
            </a:r>
          </a:p>
          <a:p>
            <a:r>
              <a:rPr lang="en-US" dirty="0" smtClean="0"/>
              <a:t>Kernel </a:t>
            </a:r>
            <a:r>
              <a:rPr lang="en-US" i="1" dirty="0" smtClean="0"/>
              <a:t>Scheduler</a:t>
            </a:r>
            <a:r>
              <a:rPr lang="en-US" dirty="0" smtClean="0"/>
              <a:t> maintains a data structure containing the </a:t>
            </a:r>
            <a:r>
              <a:rPr lang="en-US" dirty="0"/>
              <a:t>PCBs	</a:t>
            </a:r>
            <a:endParaRPr lang="en-US" dirty="0" smtClean="0"/>
          </a:p>
          <a:p>
            <a:pPr lvl="1"/>
            <a:r>
              <a:rPr lang="en-US" dirty="0" smtClean="0"/>
              <a:t>Give </a:t>
            </a:r>
            <a:r>
              <a:rPr lang="en-US" dirty="0"/>
              <a:t>out CPU to different processes</a:t>
            </a:r>
          </a:p>
          <a:p>
            <a:pPr lvl="1"/>
            <a:r>
              <a:rPr lang="en-US" dirty="0" smtClean="0"/>
              <a:t>This is a Policy </a:t>
            </a:r>
            <a:r>
              <a:rPr lang="en-US" dirty="0"/>
              <a:t>Decision</a:t>
            </a:r>
          </a:p>
          <a:p>
            <a:r>
              <a:rPr lang="en-US" dirty="0"/>
              <a:t>Give out non-CPU resources</a:t>
            </a:r>
          </a:p>
          <a:p>
            <a:pPr lvl="1"/>
            <a:r>
              <a:rPr lang="en-US" dirty="0"/>
              <a:t>Memory/IO</a:t>
            </a:r>
          </a:p>
          <a:p>
            <a:pPr lvl="1"/>
            <a:r>
              <a:rPr lang="en-US" dirty="0"/>
              <a:t>Another policy decision</a:t>
            </a:r>
          </a:p>
          <a:p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8180388" y="914401"/>
            <a:ext cx="2335212" cy="5010149"/>
            <a:chOff x="4128" y="768"/>
            <a:chExt cx="1471" cy="31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54" y="3168"/>
              <a:ext cx="81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Processes: The Process Control Block</a:t>
            </a:r>
          </a:p>
        </p:txBody>
      </p:sp>
    </p:spTree>
    <p:extLst>
      <p:ext uri="{BB962C8B-B14F-4D97-AF65-F5344CB8AC3E}">
        <p14:creationId xmlns:p14="http://schemas.microsoft.com/office/powerpoint/2010/main" val="2009704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EEDE-1BF6-4143-A89C-F537175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2400"/>
            <a:ext cx="7353300" cy="594518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Context </a:t>
            </a:r>
            <a:r>
              <a:rPr lang="en-US" dirty="0">
                <a:latin typeface="Gill Sans Light"/>
              </a:rPr>
              <a:t>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45AB2-38CC-8842-B83C-10104463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978691" y="975519"/>
            <a:ext cx="5967918" cy="48950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385C098-5F2C-BB42-B59D-046AFC41502B}"/>
              </a:ext>
            </a:extLst>
          </p:cNvPr>
          <p:cNvGrpSpPr/>
          <p:nvPr/>
        </p:nvGrpSpPr>
        <p:grpSpPr>
          <a:xfrm>
            <a:off x="2062909" y="1356518"/>
            <a:ext cx="8385295" cy="4968083"/>
            <a:chOff x="538909" y="1752599"/>
            <a:chExt cx="8385295" cy="49680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3200400" y="1752599"/>
              <a:ext cx="2895600" cy="4968083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476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 Ligh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82E93E-E99E-C844-B2E9-1AB5ED53E290}"/>
                </a:ext>
              </a:extLst>
            </p:cNvPr>
            <p:cNvSpPr txBox="1"/>
            <p:nvPr/>
          </p:nvSpPr>
          <p:spPr>
            <a:xfrm>
              <a:off x="3283898" y="6309003"/>
              <a:ext cx="2659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/>
                </a:rPr>
                <a:t>Privilege Level: 0 - sys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1A04-EF20-0842-81D2-D191C14ED1F2}"/>
                </a:ext>
              </a:extLst>
            </p:cNvPr>
            <p:cNvSpPr txBox="1"/>
            <p:nvPr/>
          </p:nvSpPr>
          <p:spPr>
            <a:xfrm>
              <a:off x="538909" y="6347835"/>
              <a:ext cx="276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Gill Sans Light"/>
                </a:rPr>
                <a:t>Privilege Level: 3 - user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86E64C-D1BE-6A47-91DE-4868439A7EED}"/>
                </a:ext>
              </a:extLst>
            </p:cNvPr>
            <p:cNvSpPr txBox="1"/>
            <p:nvPr/>
          </p:nvSpPr>
          <p:spPr>
            <a:xfrm>
              <a:off x="6161909" y="6347835"/>
              <a:ext cx="276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Gill Sans Light"/>
                </a:rPr>
                <a:t>Privilege Level: 3 - user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D83B9F66-603E-9547-943A-D6C565C3E0EE}"/>
              </a:ext>
            </a:extLst>
          </p:cNvPr>
          <p:cNvSpPr/>
          <p:nvPr/>
        </p:nvSpPr>
        <p:spPr bwMode="auto">
          <a:xfrm>
            <a:off x="4572000" y="1737518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082635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65A71A-412A-1143-BD99-A88434F4CB08}"/>
              </a:ext>
            </a:extLst>
          </p:cNvPr>
          <p:cNvSpPr/>
          <p:nvPr/>
        </p:nvSpPr>
        <p:spPr bwMode="auto">
          <a:xfrm>
            <a:off x="4572000" y="5486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962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6647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67538</TotalTime>
  <Pages>60</Pages>
  <Words>6633</Words>
  <Application>Microsoft Office PowerPoint</Application>
  <PresentationFormat>Widescreen</PresentationFormat>
  <Paragraphs>1028</Paragraphs>
  <Slides>66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1" baseType="lpstr">
      <vt:lpstr>MS PGothic</vt:lpstr>
      <vt:lpstr>MS PGothic</vt:lpstr>
      <vt:lpstr>Arial</vt:lpstr>
      <vt:lpstr>Calibri</vt:lpstr>
      <vt:lpstr>Comic Sans MS</vt:lpstr>
      <vt:lpstr>Consolas</vt:lpstr>
      <vt:lpstr>Courier</vt:lpstr>
      <vt:lpstr>Courier New</vt:lpstr>
      <vt:lpstr>Gill Sans</vt:lpstr>
      <vt:lpstr>Gill Sans Light</vt:lpstr>
      <vt:lpstr>Gulim</vt:lpstr>
      <vt:lpstr>Gulim</vt:lpstr>
      <vt:lpstr>Helvetica</vt:lpstr>
      <vt:lpstr>Symbol</vt:lpstr>
      <vt:lpstr>Office</vt:lpstr>
      <vt:lpstr>CS162 Operating Systems and Systems Programming Lecture 6  Synchronization 1: Concurrency  and Mutual Exclusion</vt:lpstr>
      <vt:lpstr>Goals for Today: Synchronization</vt:lpstr>
      <vt:lpstr>Recall: Inter-Process Communication (IPC)</vt:lpstr>
      <vt:lpstr>Recall: POSIX/Unix PIPE</vt:lpstr>
      <vt:lpstr>Recall: Socket Endpoint for Communication</vt:lpstr>
      <vt:lpstr>Recall: Connection Setup over TCP/IP</vt:lpstr>
      <vt:lpstr>Recall: Server Protocol (v1)</vt:lpstr>
      <vt:lpstr>Multiplexing Processes: The Process Control Block</vt:lpstr>
      <vt:lpstr>Context Switch</vt:lpstr>
      <vt:lpstr>Lifecycle of a Process or Thread</vt:lpstr>
      <vt:lpstr>Scheduling: All About Queues</vt:lpstr>
      <vt:lpstr>Ready Queue And Various I/O Device Queues</vt:lpstr>
      <vt:lpstr>Scheduler</vt:lpstr>
      <vt:lpstr>Recall: Single and Multithreaded Processes</vt:lpstr>
      <vt:lpstr>Recall: Shared vs. Per-Thread State</vt:lpstr>
      <vt:lpstr>The Core of Concurrency: the Dispatch Loop</vt:lpstr>
      <vt:lpstr>Administrivia</vt:lpstr>
      <vt:lpstr>Running a thread</vt:lpstr>
      <vt:lpstr>Internal Events</vt:lpstr>
      <vt:lpstr>Recall: POSIX API for Threads: pthreads</vt:lpstr>
      <vt:lpstr>Stack for Yielding Thread</vt:lpstr>
      <vt:lpstr>What Do the Stacks Look Like?</vt:lpstr>
      <vt:lpstr>Saving/Restoring state (often called “Context Switch)</vt:lpstr>
      <vt:lpstr>Switch Details (continued)</vt:lpstr>
      <vt:lpstr>Aren't we still switching contexts?</vt:lpstr>
      <vt:lpstr>Processes vs. Threads</vt:lpstr>
      <vt:lpstr>Processes vs. Threads</vt:lpstr>
      <vt:lpstr>Simultaneous MultiThreading/Hyperthreading</vt:lpstr>
      <vt:lpstr>What happens when thread blocks on I/O?</vt:lpstr>
      <vt:lpstr>External Events</vt:lpstr>
      <vt:lpstr>Interrupt Controller</vt:lpstr>
      <vt:lpstr>Example: Network Interrupt</vt:lpstr>
      <vt:lpstr>Use of Timer Interrupt to Return Control</vt:lpstr>
      <vt:lpstr>How do we initialize TCB and Stack?</vt:lpstr>
      <vt:lpstr>How does Thread get started?</vt:lpstr>
      <vt:lpstr>How does a thread get started?</vt:lpstr>
      <vt:lpstr>What does ThreadRoot() look like?</vt:lpstr>
      <vt:lpstr>Correctness with Concurrent Threads?</vt:lpstr>
      <vt:lpstr>Recall: Possible Executions</vt:lpstr>
      <vt:lpstr>ATM Bank Server</vt:lpstr>
      <vt:lpstr>ATM bank server example</vt:lpstr>
      <vt:lpstr>Event Driven Version of ATM server</vt:lpstr>
      <vt:lpstr>Can Threads Make This Easier?</vt:lpstr>
      <vt:lpstr>Problem is at the Lowest Level</vt:lpstr>
      <vt:lpstr>Atomic Operations</vt:lpstr>
      <vt:lpstr>Recall: Locks</vt:lpstr>
      <vt:lpstr>Fix banking problem with Locks!</vt:lpstr>
      <vt:lpstr>Recall: Definitions</vt:lpstr>
      <vt:lpstr>Another Concurrent Program Example</vt:lpstr>
      <vt:lpstr>Hand Simulation Multiprocessor Example</vt:lpstr>
      <vt:lpstr>So – does this fix it?</vt:lpstr>
      <vt:lpstr>Recall: Red-Black tree example</vt:lpstr>
      <vt:lpstr>Concurrency is Hard!</vt:lpstr>
      <vt:lpstr>Producer-Consumer with a Bounded Buffer</vt:lpstr>
      <vt:lpstr>Circular Buffer Data Structure (sequential case)</vt:lpstr>
      <vt:lpstr>Circular Buffer – first cut</vt:lpstr>
      <vt:lpstr>Circular Buffer – 2nd cut</vt:lpstr>
      <vt:lpstr>Higher-level Primitives than Locks</vt:lpstr>
      <vt:lpstr>Recall: Semaphores</vt:lpstr>
      <vt:lpstr>Semaphores Like Integers Except…</vt:lpstr>
      <vt:lpstr>Two Uses of Semaphores</vt:lpstr>
      <vt:lpstr>Revisit Bounded Buffer: Correctness constraints for solution</vt:lpstr>
      <vt:lpstr>Full Solution to Bounded Buffer (coke machine)</vt:lpstr>
      <vt:lpstr>Discussion about Solution</vt:lpstr>
      <vt:lpstr>Where are we going with synchronization?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John Kubiatowicz</cp:lastModifiedBy>
  <cp:revision>813</cp:revision>
  <cp:lastPrinted>2020-09-16T21:26:49Z</cp:lastPrinted>
  <dcterms:created xsi:type="dcterms:W3CDTF">1995-08-12T11:37:26Z</dcterms:created>
  <dcterms:modified xsi:type="dcterms:W3CDTF">2020-09-17T01:19:29Z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