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1051" r:id="rId3"/>
    <p:sldId id="1135" r:id="rId4"/>
    <p:sldId id="1136" r:id="rId5"/>
    <p:sldId id="1137" r:id="rId6"/>
    <p:sldId id="1138" r:id="rId7"/>
    <p:sldId id="1106" r:id="rId8"/>
    <p:sldId id="1122" r:id="rId9"/>
    <p:sldId id="1124" r:id="rId10"/>
    <p:sldId id="1125" r:id="rId11"/>
    <p:sldId id="1126" r:id="rId12"/>
    <p:sldId id="1127" r:id="rId13"/>
    <p:sldId id="1128" r:id="rId14"/>
    <p:sldId id="1129" r:id="rId15"/>
    <p:sldId id="1130" r:id="rId16"/>
    <p:sldId id="1131" r:id="rId17"/>
    <p:sldId id="1132" r:id="rId18"/>
    <p:sldId id="1133" r:id="rId19"/>
    <p:sldId id="1134" r:id="rId20"/>
    <p:sldId id="1176" r:id="rId21"/>
    <p:sldId id="1098" r:id="rId22"/>
    <p:sldId id="1076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1087" r:id="rId33"/>
    <p:sldId id="1088" r:id="rId34"/>
    <p:sldId id="1089" r:id="rId35"/>
    <p:sldId id="1090" r:id="rId36"/>
    <p:sldId id="1091" r:id="rId37"/>
    <p:sldId id="1092" r:id="rId38"/>
    <p:sldId id="1174" r:id="rId39"/>
    <p:sldId id="1093" r:id="rId40"/>
    <p:sldId id="1094" r:id="rId41"/>
    <p:sldId id="1095" r:id="rId42"/>
    <p:sldId id="1096" r:id="rId43"/>
    <p:sldId id="1097" r:id="rId44"/>
    <p:sldId id="1140" r:id="rId45"/>
    <p:sldId id="1141" r:id="rId46"/>
    <p:sldId id="1142" r:id="rId47"/>
    <p:sldId id="1143" r:id="rId48"/>
    <p:sldId id="1144" r:id="rId49"/>
    <p:sldId id="1145" r:id="rId50"/>
    <p:sldId id="1146" r:id="rId51"/>
    <p:sldId id="1147" r:id="rId52"/>
    <p:sldId id="1159" r:id="rId53"/>
    <p:sldId id="1160" r:id="rId54"/>
    <p:sldId id="1161" r:id="rId55"/>
    <p:sldId id="1162" r:id="rId56"/>
    <p:sldId id="1163" r:id="rId57"/>
    <p:sldId id="1164" r:id="rId58"/>
    <p:sldId id="1165" r:id="rId59"/>
    <p:sldId id="1166" r:id="rId60"/>
    <p:sldId id="1167" r:id="rId61"/>
    <p:sldId id="1168" r:id="rId62"/>
    <p:sldId id="1169" r:id="rId63"/>
    <p:sldId id="1170" r:id="rId64"/>
    <p:sldId id="1149" r:id="rId65"/>
    <p:sldId id="1150" r:id="rId66"/>
    <p:sldId id="1151" r:id="rId67"/>
    <p:sldId id="1152" r:id="rId68"/>
    <p:sldId id="1153" r:id="rId69"/>
    <p:sldId id="1154" r:id="rId70"/>
    <p:sldId id="1155" r:id="rId71"/>
    <p:sldId id="1156" r:id="rId72"/>
    <p:sldId id="1157" r:id="rId73"/>
    <p:sldId id="1158" r:id="rId74"/>
    <p:sldId id="1171" r:id="rId75"/>
    <p:sldId id="1172" r:id="rId76"/>
    <p:sldId id="1173" r:id="rId77"/>
    <p:sldId id="1175" r:id="rId7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11" d="100"/>
          <a:sy n="111" d="100"/>
        </p:scale>
        <p:origin x="138" y="5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552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945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801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6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175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13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6577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716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584378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797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944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6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6310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5086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64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3562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3471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517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37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63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9654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9657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0955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36324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21" tIns="45711" rIns="91421" bIns="45711"/>
          <a:lstStyle/>
          <a:p>
            <a:fld id="{BB7440CD-BA39-A148-AE3A-F33EF3E7FD3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18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21" tIns="45711" rIns="91421" bIns="45711"/>
          <a:lstStyle/>
          <a:p>
            <a:fld id="{7FE697C0-5B50-7944-9EB6-688F19C305C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2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4557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58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9850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05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4076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68475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63013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5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71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599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7.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9/21/20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1373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Fall 2020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kanis.de/weblog/2017-01-05-measurements-of-system-call-performance-and-overh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-info.labri.fr/~denis/Enseignement/2008-IR/Articles/01-futex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7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</a:t>
            </a:r>
            <a:r>
              <a:rPr lang="en-US" sz="3200" dirty="0" smtClean="0"/>
              <a:t>2: Semaphores (</a:t>
            </a:r>
            <a:r>
              <a:rPr lang="en-US" sz="3200" dirty="0" err="1" smtClean="0"/>
              <a:t>Con’t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Lock Implementation, Atomic Instructions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September </a:t>
            </a:r>
            <a:r>
              <a:rPr lang="en-US" altLang="en-US" dirty="0" smtClean="0">
                <a:ea typeface="Gill Sans" charset="0"/>
              </a:rPr>
              <a:t>21</a:t>
            </a:r>
            <a:r>
              <a:rPr lang="en-US" altLang="en-US" baseline="30000" dirty="0" smtClean="0">
                <a:ea typeface="Gill Sans" charset="0"/>
              </a:rPr>
              <a:t>st</a:t>
            </a:r>
            <a:r>
              <a:rPr lang="en-US" altLang="en-US" dirty="0" smtClean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2020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</a:t>
            </a:r>
            <a:r>
              <a:rPr lang="en-US" dirty="0" smtClean="0"/>
              <a:t>Structure (sequential </a:t>
            </a:r>
            <a:r>
              <a:rPr lang="en-US" dirty="0"/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308437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first cut</a:t>
            </a:r>
          </a:p>
        </p:txBody>
      </p:sp>
    </p:spTree>
    <p:extLst>
      <p:ext uri="{BB962C8B-B14F-4D97-AF65-F5344CB8AC3E}">
        <p14:creationId xmlns:p14="http://schemas.microsoft.com/office/powerpoint/2010/main" val="67803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24400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99784" y="2556123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87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1741611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 that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proberen</a:t>
            </a:r>
            <a:r>
              <a:rPr lang="en-US" altLang="ko-KR" i="1" dirty="0" smtClean="0">
                <a:ea typeface="굴림" panose="020B0600000101010101" pitchFamily="34" charset="-127"/>
              </a:rPr>
              <a:t>” </a:t>
            </a:r>
            <a:r>
              <a:rPr lang="en-US" altLang="ko-KR" dirty="0" smtClean="0">
                <a:ea typeface="굴림" panose="020B0600000101010101" pitchFamily="34" charset="-127"/>
              </a:rPr>
              <a:t>(to test) and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 smtClean="0">
                <a:ea typeface="굴림" panose="020B0600000101010101" pitchFamily="34" charset="-127"/>
              </a:rPr>
              <a:t>verhogen</a:t>
            </a:r>
            <a:r>
              <a:rPr lang="en-US" altLang="ko-KR" i="1" dirty="0" smtClean="0">
                <a:ea typeface="굴림" panose="020B0600000101010101" pitchFamily="34" charset="-127"/>
              </a:rPr>
              <a:t>”</a:t>
            </a:r>
            <a:r>
              <a:rPr lang="en-US" altLang="ko-KR" dirty="0" smtClean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hread going to sleep in P won’t miss wakeup from V – even if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394658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89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</a:t>
            </a:r>
            <a:r>
              <a:rPr lang="en-US" altLang="ko-KR" sz="2800" dirty="0" smtClean="0">
                <a:ea typeface="굴림" panose="020B0600000101010101" pitchFamily="34" charset="-127"/>
              </a:rPr>
              <a:t>Buffer: Correctness </a:t>
            </a:r>
            <a:r>
              <a:rPr lang="en-US" altLang="ko-KR" sz="2800" dirty="0">
                <a:ea typeface="굴림" panose="020B0600000101010101" pitchFamily="34" charset="-127"/>
              </a:rPr>
              <a:t>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6" y="696913"/>
            <a:ext cx="103854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24920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Buffer 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17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964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Multithreaded Stack Example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Midterm </a:t>
            </a:r>
            <a:r>
              <a:rPr lang="en-US" dirty="0" smtClean="0">
                <a:solidFill>
                  <a:srgbClr val="FF0000"/>
                </a:solidFill>
              </a:rPr>
              <a:t>1: October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, 5-7PM (Three weeks from tomorrow!)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understand that this partially conflicts with CS170, but those of you in CS170 can start that exam after 7PM (according to CS170 staff)</a:t>
            </a:r>
          </a:p>
          <a:p>
            <a:pPr lvl="1"/>
            <a:r>
              <a:rPr lang="en-US" dirty="0" smtClean="0"/>
              <a:t>Video Proctored, No curve, Use of computer to answer questions</a:t>
            </a:r>
          </a:p>
          <a:p>
            <a:pPr lvl="1"/>
            <a:r>
              <a:rPr lang="en-US" dirty="0" smtClean="0"/>
              <a:t>More details as we get closer to </a:t>
            </a:r>
            <a:r>
              <a:rPr lang="en-US" dirty="0" smtClean="0"/>
              <a:t>exam</a:t>
            </a:r>
          </a:p>
          <a:p>
            <a:r>
              <a:rPr lang="en-US" dirty="0" smtClean="0"/>
              <a:t>Midterm Review: Tuesday September 29</a:t>
            </a:r>
            <a:r>
              <a:rPr lang="en-US" baseline="30000" dirty="0" smtClean="0"/>
              <a:t>th</a:t>
            </a:r>
            <a:r>
              <a:rPr lang="en-US" dirty="0" smtClean="0"/>
              <a:t>, 7-9pm </a:t>
            </a:r>
          </a:p>
          <a:p>
            <a:pPr lvl="1"/>
            <a:r>
              <a:rPr lang="en-US" dirty="0" smtClean="0"/>
              <a:t>Details TBA </a:t>
            </a:r>
          </a:p>
        </p:txBody>
      </p:sp>
    </p:spTree>
    <p:extLst>
      <p:ext uri="{BB962C8B-B14F-4D97-AF65-F5344CB8AC3E}">
        <p14:creationId xmlns:p14="http://schemas.microsoft.com/office/powerpoint/2010/main" val="2665238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2202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9344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Motivating Example: “Too Much </a:t>
            </a:r>
            <a:r>
              <a:rPr lang="en-US" altLang="ko-KR" dirty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1828800" y="5530851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1828800" y="5165726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1828800" y="4800601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1828800" y="4435476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1828800" y="3705226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1828800" y="3340101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1828800" y="4070351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1828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838200"/>
            <a:ext cx="1379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What is a lock?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108966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before entering critical section and </a:t>
            </a:r>
            <a:r>
              <a:rPr lang="en-US" altLang="ko-KR" dirty="0" smtClean="0">
                <a:ea typeface="굴림" panose="020B0600000101010101" pitchFamily="34" charset="-127"/>
              </a:rPr>
              <a:t>before </a:t>
            </a:r>
            <a:r>
              <a:rPr lang="en-US" altLang="ko-KR" dirty="0" smtClean="0">
                <a:ea typeface="굴림" panose="020B0600000101010101" pitchFamily="34" charset="-127"/>
              </a:rPr>
              <a:t>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Unlock</a:t>
            </a:r>
            <a:r>
              <a:rPr lang="en-US" altLang="ko-KR" dirty="0" smtClean="0">
                <a:ea typeface="굴림" panose="020B0600000101010101" pitchFamily="34" charset="-127"/>
              </a:rPr>
              <a:t>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 smtClean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Of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Course – We don’t know how to make a lock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yet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Let’s see if we can answer this question!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pic>
        <p:nvPicPr>
          <p:cNvPr id="427017" name="Picture 9" descr="MCj03078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9906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3352800" y="3962400"/>
            <a:ext cx="4648200" cy="1524000"/>
            <a:chOff x="1536" y="3024"/>
            <a:chExt cx="3216" cy="114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1536" y="3072"/>
              <a:ext cx="826" cy="1075"/>
              <a:chOff x="3852" y="3024"/>
              <a:chExt cx="826" cy="1075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3024"/>
                <a:ext cx="742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893" y="3213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425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10160000" cy="5105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Instead, think first, then code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write down behavior </a:t>
            </a:r>
            <a:r>
              <a:rPr lang="en-US" altLang="ko-KR" dirty="0" smtClean="0">
                <a:ea typeface="굴림" panose="020B0600000101010101" pitchFamily="34" charset="-127"/>
              </a:rPr>
              <a:t>first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First attempt: Restrict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26391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791200" y="2514600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6934200" y="2667001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too much milk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remove Note;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199"/>
            <a:ext cx="9982200" cy="5770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dirty="0" smtClean="0">
                <a:ea typeface="굴림" panose="020B0600000101010101" pitchFamily="34" charset="-127"/>
              </a:rPr>
              <a:t>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Use </a:t>
            </a:r>
            <a:r>
              <a:rPr lang="en-US" altLang="ko-KR" dirty="0" smtClean="0">
                <a:ea typeface="굴림" panose="020B0600000101010101" pitchFamily="34" charset="-127"/>
              </a:rPr>
              <a:t>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515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7086600" y="1295400"/>
            <a:ext cx="2514600" cy="2438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914401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</a:t>
            </a:r>
            <a:r>
              <a:rPr lang="en-US" altLang="ko-KR" dirty="0" smtClean="0">
                <a:ea typeface="굴림" panose="020B0600000101010101" pitchFamily="34" charset="-127"/>
              </a:rPr>
              <a:t>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Solution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6600"/>
            <a:ext cx="102870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There’s got to be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 better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way!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higher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-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level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primitives than atomic load &amp;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this hardware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3CFDF3-9C4B-1041-B420-7796D64F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965200"/>
            <a:ext cx="4182939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A6403-F55B-F944-A600-7FA604E7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65" y="152400"/>
            <a:ext cx="8131470" cy="533400"/>
          </a:xfrm>
        </p:spPr>
        <p:txBody>
          <a:bodyPr/>
          <a:lstStyle/>
          <a:p>
            <a:r>
              <a:rPr lang="en-US" dirty="0"/>
              <a:t>Hardware context switch </a:t>
            </a:r>
            <a:r>
              <a:rPr lang="en-US" dirty="0" smtClean="0"/>
              <a:t>support in x86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E095-75A1-2C45-83DA-F4D9DB6A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46" y="965200"/>
            <a:ext cx="4182939" cy="5410200"/>
          </a:xfrm>
        </p:spPr>
        <p:txBody>
          <a:bodyPr/>
          <a:lstStyle/>
          <a:p>
            <a:r>
              <a:rPr lang="en-US" sz="2000" dirty="0" err="1"/>
              <a:t>Syscall</a:t>
            </a:r>
            <a:r>
              <a:rPr lang="en-US" sz="2000" dirty="0"/>
              <a:t>/</a:t>
            </a:r>
            <a:r>
              <a:rPr lang="en-US" sz="2000" dirty="0" err="1"/>
              <a:t>Intr</a:t>
            </a:r>
            <a:r>
              <a:rPr lang="en-US" sz="2000" dirty="0"/>
              <a:t> (U </a:t>
            </a:r>
            <a:r>
              <a:rPr lang="en-US" sz="2000" dirty="0">
                <a:sym typeface="Wingdings" pitchFamily="2" charset="2"/>
              </a:rPr>
              <a:t> K)</a:t>
            </a:r>
            <a:endParaRPr lang="en-US" sz="2000" dirty="0"/>
          </a:p>
          <a:p>
            <a:pPr lvl="1"/>
            <a:r>
              <a:rPr lang="en-US" sz="1400" dirty="0"/>
              <a:t>PL 3 </a:t>
            </a:r>
            <a:r>
              <a:rPr lang="en-US" sz="1400" dirty="0">
                <a:sym typeface="Wingdings" pitchFamily="2" charset="2"/>
              </a:rPr>
              <a:t> 0; </a:t>
            </a:r>
          </a:p>
          <a:p>
            <a:pPr lvl="1"/>
            <a:r>
              <a:rPr lang="en-US" sz="1400" dirty="0">
                <a:sym typeface="Wingdings" pitchFamily="2" charset="2"/>
              </a:rPr>
              <a:t>TSS  EFLAGS, CS:EIP; 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SS:ESP </a:t>
            </a:r>
            <a:r>
              <a:rPr lang="en-US" sz="1400" dirty="0">
                <a:sym typeface="Wingdings" pitchFamily="2" charset="2"/>
              </a:rPr>
              <a:t> k-thread stack (TSS PL 0); </a:t>
            </a:r>
          </a:p>
          <a:p>
            <a:pPr lvl="1"/>
            <a:r>
              <a:rPr lang="en-US" sz="1400" dirty="0">
                <a:sym typeface="Wingdings" pitchFamily="2" charset="2"/>
              </a:rPr>
              <a:t>push (old) SS:ESP onto (new) k-stack</a:t>
            </a:r>
          </a:p>
          <a:p>
            <a:pPr lvl="1"/>
            <a:r>
              <a:rPr lang="en-US" sz="1400" dirty="0">
                <a:sym typeface="Wingdings" pitchFamily="2" charset="2"/>
              </a:rPr>
              <a:t>push (old) </a:t>
            </a:r>
            <a:r>
              <a:rPr lang="en-US" sz="1400" dirty="0" err="1">
                <a:sym typeface="Wingdings" pitchFamily="2" charset="2"/>
              </a:rPr>
              <a:t>eflags</a:t>
            </a:r>
            <a:r>
              <a:rPr lang="en-US" sz="1400" dirty="0">
                <a:sym typeface="Wingdings" pitchFamily="2" charset="2"/>
              </a:rPr>
              <a:t>, </a:t>
            </a:r>
            <a:r>
              <a:rPr lang="en-US" sz="1400" dirty="0" err="1">
                <a:sym typeface="Wingdings" pitchFamily="2" charset="2"/>
              </a:rPr>
              <a:t>cs:eip</a:t>
            </a:r>
            <a:r>
              <a:rPr lang="en-US" sz="1400" dirty="0">
                <a:sym typeface="Wingdings" pitchFamily="2" charset="2"/>
              </a:rPr>
              <a:t>, &lt;err&gt;</a:t>
            </a:r>
          </a:p>
          <a:p>
            <a:pPr lvl="1"/>
            <a:r>
              <a:rPr lang="en-US" sz="1400" dirty="0">
                <a:sym typeface="Wingdings" pitchFamily="2" charset="2"/>
              </a:rPr>
              <a:t>CS:EIP  &lt;k target handler&gt;</a:t>
            </a:r>
          </a:p>
          <a:p>
            <a:r>
              <a:rPr lang="en-US" sz="2000" dirty="0">
                <a:sym typeface="Wingdings" pitchFamily="2" charset="2"/>
              </a:rPr>
              <a:t>Then</a:t>
            </a:r>
          </a:p>
          <a:p>
            <a:pPr lvl="1"/>
            <a:r>
              <a:rPr lang="en-US" sz="1400" i="1" dirty="0">
                <a:sym typeface="Wingdings" pitchFamily="2" charset="2"/>
              </a:rPr>
              <a:t>Handler then saves other regs, </a:t>
            </a:r>
            <a:r>
              <a:rPr lang="en-US" sz="1400" i="1" dirty="0" err="1">
                <a:sym typeface="Wingdings" pitchFamily="2" charset="2"/>
              </a:rPr>
              <a:t>etc</a:t>
            </a:r>
            <a:endParaRPr lang="en-US" sz="1400" i="1" dirty="0">
              <a:sym typeface="Wingdings" pitchFamily="2" charset="2"/>
            </a:endParaRPr>
          </a:p>
          <a:p>
            <a:pPr lvl="1"/>
            <a:r>
              <a:rPr lang="en-US" sz="1400" i="1" dirty="0">
                <a:sym typeface="Wingdings" pitchFamily="2" charset="2"/>
              </a:rPr>
              <a:t>Does all its works, possibly choosing other threads, changing PTBR (CR3)</a:t>
            </a:r>
          </a:p>
          <a:p>
            <a:pPr lvl="1"/>
            <a:endParaRPr lang="en-US" sz="1400" i="1" dirty="0">
              <a:sym typeface="Wingdings" pitchFamily="2" charset="2"/>
            </a:endParaRPr>
          </a:p>
          <a:p>
            <a:pPr lvl="1"/>
            <a:r>
              <a:rPr lang="en-US" sz="1400" dirty="0">
                <a:sym typeface="Wingdings" pitchFamily="2" charset="2"/>
              </a:rPr>
              <a:t>kernel thread has set up user GPRs</a:t>
            </a:r>
            <a:endParaRPr lang="en-US" sz="1400" i="1" dirty="0">
              <a:sym typeface="Wingdings" pitchFamily="2" charset="2"/>
            </a:endParaRPr>
          </a:p>
          <a:p>
            <a:r>
              <a:rPr lang="en-US" sz="2000" dirty="0" err="1"/>
              <a:t>iret</a:t>
            </a:r>
            <a:r>
              <a:rPr lang="en-US" sz="2000" dirty="0"/>
              <a:t>  (K </a:t>
            </a:r>
            <a:r>
              <a:rPr lang="en-US" sz="2000" dirty="0">
                <a:sym typeface="Wingdings" pitchFamily="2" charset="2"/>
              </a:rPr>
              <a:t> U)</a:t>
            </a:r>
            <a:endParaRPr lang="en-US" sz="1400" dirty="0"/>
          </a:p>
          <a:p>
            <a:pPr lvl="1"/>
            <a:r>
              <a:rPr lang="en-US" sz="1400" dirty="0"/>
              <a:t>PL 0 </a:t>
            </a:r>
            <a:r>
              <a:rPr lang="en-US" sz="1400" dirty="0">
                <a:sym typeface="Wingdings" pitchFamily="2" charset="2"/>
              </a:rPr>
              <a:t> 3; </a:t>
            </a:r>
          </a:p>
          <a:p>
            <a:pPr lvl="1"/>
            <a:r>
              <a:rPr lang="en-US" sz="1400" dirty="0" err="1">
                <a:sym typeface="Wingdings" pitchFamily="2" charset="2"/>
              </a:rPr>
              <a:t>Eflags</a:t>
            </a:r>
            <a:r>
              <a:rPr lang="en-US" sz="1400" dirty="0">
                <a:sym typeface="Wingdings" pitchFamily="2" charset="2"/>
              </a:rPr>
              <a:t>, CS:EIP  popped off k-stack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SS:ESP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smtClean="0">
                <a:sym typeface="Wingdings" pitchFamily="2" charset="2"/>
              </a:rPr>
              <a:t>popped off k-stack</a:t>
            </a:r>
            <a:endParaRPr lang="en-US" sz="1400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7F542-7A70-D446-ABF4-CF0AFBC33876}"/>
              </a:ext>
            </a:extLst>
          </p:cNvPr>
          <p:cNvSpPr txBox="1"/>
          <p:nvPr/>
        </p:nvSpPr>
        <p:spPr>
          <a:xfrm>
            <a:off x="2286000" y="601980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pg</a:t>
            </a:r>
            <a:r>
              <a:rPr lang="en-US" sz="1100" dirty="0"/>
              <a:t> 2,942 of 4,922 of x86 reference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680FF-7977-DE42-9BC2-E609BBA10B6E}"/>
              </a:ext>
            </a:extLst>
          </p:cNvPr>
          <p:cNvSpPr txBox="1"/>
          <p:nvPr/>
        </p:nvSpPr>
        <p:spPr>
          <a:xfrm>
            <a:off x="7437913" y="589181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Pintos: </a:t>
            </a:r>
            <a:r>
              <a:rPr lang="en-US" dirty="0" err="1">
                <a:highlight>
                  <a:srgbClr val="FFFF00"/>
                </a:highlight>
              </a:rPr>
              <a:t>tss.c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intr-stubs.S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842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</a:t>
            </a:r>
            <a:r>
              <a:rPr lang="en-US" altLang="ko-KR" dirty="0" smtClean="0">
                <a:ea typeface="굴림" panose="020B0600000101010101" pitchFamily="34" charset="-127"/>
              </a:rPr>
              <a:t>4?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 our target lock interface: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Back to: How </a:t>
            </a:r>
            <a:r>
              <a:rPr lang="en-US" altLang="ko-KR" dirty="0" smtClean="0">
                <a:ea typeface="굴림" panose="020B0600000101010101" pitchFamily="34" charset="-127"/>
              </a:rPr>
              <a:t>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68311"/>
            <a:ext cx="1005840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is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Done in the Intel 432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pic>
        <p:nvPicPr>
          <p:cNvPr id="442372" name="Picture 4" descr="MCj03078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31" y="1066801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Consequently, naïve Implementation of locks</a:t>
            </a:r>
            <a:r>
              <a:rPr lang="en-US" altLang="ko-KR" dirty="0" smtClean="0">
                <a:ea typeface="굴림" panose="020B0600000101010101" pitchFamily="34" charset="-127"/>
              </a:rPr>
              <a:t>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disable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enable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 smtClean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“Reactor about to meltdown. Help?”</a:t>
            </a:r>
          </a:p>
        </p:txBody>
      </p:sp>
      <p:pic>
        <p:nvPicPr>
          <p:cNvPr id="444420" name="Picture 4" descr="MCj01049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343400"/>
            <a:ext cx="18256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176640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6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 smtClean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3276601" y="1676400"/>
            <a:ext cx="6475415" cy="3308350"/>
            <a:chOff x="1104" y="1056"/>
            <a:chExt cx="4079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391" cy="1200"/>
              <a:chOff x="3811" y="2112"/>
              <a:chExt cx="1391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393"/>
                <a:ext cx="978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14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6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</a:t>
            </a:r>
            <a:r>
              <a:rPr lang="en-US" altLang="ko-KR" dirty="0" smtClean="0">
                <a:ea typeface="굴림" panose="020B0600000101010101" pitchFamily="34" charset="-127"/>
              </a:rPr>
              <a:t>queue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9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4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664044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 smtClean="0"/>
              <a:t>Pintos: Kernel Crossing on </a:t>
            </a:r>
            <a:r>
              <a:rPr lang="en-US" dirty="0" err="1" smtClean="0"/>
              <a:t>Syscall</a:t>
            </a:r>
            <a:r>
              <a:rPr lang="en-US" dirty="0" smtClean="0"/>
              <a:t> or Interrupt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884140" y="140561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826742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869279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907442" y="107439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743200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828801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869375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987591" y="37667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743298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3022857" y="5180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861485" y="463938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843320" y="547747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4267297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4385513" y="377635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2496065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3509319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2553730" y="3091191"/>
            <a:ext cx="2854974" cy="1436823"/>
            <a:chOff x="1029730" y="3091190"/>
            <a:chExt cx="2854974" cy="14368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91190"/>
              <a:ext cx="799406" cy="590482"/>
              <a:chOff x="1295399" y="2990918"/>
              <a:chExt cx="799406" cy="59048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869279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4267201" y="4169498"/>
            <a:ext cx="799601" cy="402503"/>
            <a:chOff x="2743200" y="4169497"/>
            <a:chExt cx="799601" cy="40250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69497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4191000" y="1687055"/>
            <a:ext cx="990600" cy="3779676"/>
            <a:chOff x="2667000" y="1687055"/>
            <a:chExt cx="990600" cy="3779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D8F49B-A9E8-AC43-93BB-DEA9586DF472}"/>
                </a:ext>
              </a:extLst>
            </p:cNvPr>
            <p:cNvSpPr/>
            <p:nvPr/>
          </p:nvSpPr>
          <p:spPr bwMode="auto">
            <a:xfrm>
              <a:off x="2667000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04A5B7-206D-8F45-B65C-8E8BC9D83577}"/>
                </a:ext>
              </a:extLst>
            </p:cNvPr>
            <p:cNvSpPr/>
            <p:nvPr/>
          </p:nvSpPr>
          <p:spPr bwMode="auto">
            <a:xfrm>
              <a:off x="2667000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827D3-2218-424E-B7D2-02EC44DC2439}"/>
                </a:ext>
              </a:extLst>
            </p:cNvPr>
            <p:cNvSpPr txBox="1"/>
            <p:nvPr/>
          </p:nvSpPr>
          <p:spPr>
            <a:xfrm>
              <a:off x="2896778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87064E-0275-8A49-BA70-1BBE33CC1D92}"/>
                </a:ext>
              </a:extLst>
            </p:cNvPr>
            <p:cNvGrpSpPr/>
            <p:nvPr/>
          </p:nvGrpSpPr>
          <p:grpSpPr>
            <a:xfrm>
              <a:off x="2743200" y="1687055"/>
              <a:ext cx="799601" cy="1250343"/>
              <a:chOff x="2743200" y="1687055"/>
              <a:chExt cx="799601" cy="12503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2709D0-4716-DA42-AC89-667333D9DF7F}"/>
                  </a:ext>
                </a:extLst>
              </p:cNvPr>
              <p:cNvSpPr/>
              <p:nvPr/>
            </p:nvSpPr>
            <p:spPr bwMode="auto">
              <a:xfrm>
                <a:off x="2743200" y="1687055"/>
                <a:ext cx="799601" cy="12503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Arial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D7B63BC-1361-7249-8E98-8F0B9608E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3200" y="2209800"/>
                <a:ext cx="7996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828953" y="50518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syscall</a:t>
            </a:r>
            <a:r>
              <a:rPr lang="en-US" i="1" dirty="0">
                <a:solidFill>
                  <a:srgbClr val="FF0000"/>
                </a:solidFill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5259758" y="1687055"/>
            <a:ext cx="1687929" cy="3779676"/>
            <a:chOff x="3735757" y="1687055"/>
            <a:chExt cx="1687929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102697"/>
              <a:ext cx="799406" cy="578975"/>
              <a:chOff x="1295399" y="3002425"/>
              <a:chExt cx="799406" cy="57897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300242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544999" y="492904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saves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3355A-8CAB-7E49-B5AC-A8E0C0CD8E25}"/>
              </a:ext>
            </a:extLst>
          </p:cNvPr>
          <p:cNvGrpSpPr/>
          <p:nvPr/>
        </p:nvGrpSpPr>
        <p:grpSpPr>
          <a:xfrm>
            <a:off x="7678825" y="1661017"/>
            <a:ext cx="1280515" cy="3779676"/>
            <a:chOff x="6154824" y="1661017"/>
            <a:chExt cx="1280515" cy="377967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102697"/>
              <a:ext cx="799406" cy="577354"/>
              <a:chOff x="1295399" y="3004046"/>
              <a:chExt cx="799406" cy="57735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300404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44939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8278585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iret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9067801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831481" y="3695975"/>
            <a:ext cx="835124" cy="1826141"/>
            <a:chOff x="5307481" y="3695974"/>
            <a:chExt cx="835124" cy="18261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879479" y="4699397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060257" y="44397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869375" y="3102697"/>
            <a:ext cx="799406" cy="569390"/>
            <a:chOff x="1295399" y="3012010"/>
            <a:chExt cx="799406" cy="56939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301201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5290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9" name="Right Arrow 148"/>
          <p:cNvSpPr/>
          <p:nvPr/>
        </p:nvSpPr>
        <p:spPr bwMode="auto">
          <a:xfrm>
            <a:off x="4083306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83387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91" grpId="0"/>
      <p:bldP spid="1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Interrupt Re-enable in Going to </a:t>
            </a:r>
            <a:r>
              <a:rPr lang="en-US" altLang="ko-KR" dirty="0">
                <a:ea typeface="굴림" panose="020B0600000101010101" pitchFamily="34" charset="-127"/>
              </a:rPr>
              <a:t>S</a:t>
            </a:r>
            <a:r>
              <a:rPr lang="en-US" altLang="ko-KR" dirty="0" smtClean="0">
                <a:ea typeface="굴림" panose="020B0600000101010101" pitchFamily="34" charset="-127"/>
              </a:rPr>
              <a:t>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Want to put it after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 smtClean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952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42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Lock: Simulation</a:t>
            </a:r>
            <a:endParaRPr lang="en-US" dirty="0"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Value: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1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9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71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0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24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D77-D1D5-471F-A974-494E080E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431"/>
            <a:ext cx="8215312" cy="395221"/>
          </a:xfrm>
        </p:spPr>
        <p:txBody>
          <a:bodyPr/>
          <a:lstStyle/>
          <a:p>
            <a:r>
              <a:rPr lang="en-US" dirty="0"/>
              <a:t>Recall: Multithreaded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B285-EC7C-4108-8322-9EDB9862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66800"/>
            <a:ext cx="7886700" cy="4351338"/>
          </a:xfrm>
        </p:spPr>
        <p:txBody>
          <a:bodyPr/>
          <a:lstStyle/>
          <a:p>
            <a:r>
              <a:rPr lang="en-US" b="1" dirty="0"/>
              <a:t>Bounded</a:t>
            </a:r>
            <a:r>
              <a:rPr lang="en-US" dirty="0"/>
              <a:t> pool of worker threads</a:t>
            </a:r>
          </a:p>
          <a:p>
            <a:pPr lvl="1"/>
            <a:r>
              <a:rPr lang="en-US" dirty="0"/>
              <a:t>Allocated in </a:t>
            </a:r>
            <a:r>
              <a:rPr lang="en-US" b="1" dirty="0"/>
              <a:t>advance:</a:t>
            </a:r>
            <a:r>
              <a:rPr lang="en-US" dirty="0"/>
              <a:t> no thread creation overhead</a:t>
            </a:r>
          </a:p>
          <a:p>
            <a:pPr lvl="1"/>
            <a:r>
              <a:rPr lang="en-US" b="1" dirty="0"/>
              <a:t>Queue</a:t>
            </a:r>
            <a:r>
              <a:rPr lang="en-US" dirty="0"/>
              <a:t> of pending requests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13C2E-4FE7-7B49-9BD4-B9C0FECC57A9}"/>
              </a:ext>
            </a:extLst>
          </p:cNvPr>
          <p:cNvSpPr/>
          <p:nvPr/>
        </p:nvSpPr>
        <p:spPr>
          <a:xfrm>
            <a:off x="5392340" y="2513013"/>
            <a:ext cx="140732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36E01-F179-2047-BEB8-1314A8C0BFE4}"/>
              </a:ext>
            </a:extLst>
          </p:cNvPr>
          <p:cNvSpPr/>
          <p:nvPr/>
        </p:nvSpPr>
        <p:spPr>
          <a:xfrm>
            <a:off x="7144941" y="2513012"/>
            <a:ext cx="536973" cy="1225296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AF20F-39A6-7D49-9658-F25A886FF749}"/>
              </a:ext>
            </a:extLst>
          </p:cNvPr>
          <p:cNvSpPr txBox="1"/>
          <p:nvPr/>
        </p:nvSpPr>
        <p:spPr>
          <a:xfrm>
            <a:off x="6999691" y="37153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3E967-E2A3-624A-98D4-728997C55881}"/>
              </a:ext>
            </a:extLst>
          </p:cNvPr>
          <p:cNvSpPr txBox="1"/>
          <p:nvPr/>
        </p:nvSpPr>
        <p:spPr>
          <a:xfrm>
            <a:off x="2152651" y="4084638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91C23-C573-4ABB-B036-A3C91D18B80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799660" y="3125661"/>
            <a:ext cx="345280" cy="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19077-BBC0-4A23-B3DC-958325B44E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81914" y="3125660"/>
            <a:ext cx="480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3210A-B453-43C5-932D-C5BFBB8F457E}"/>
              </a:ext>
            </a:extLst>
          </p:cNvPr>
          <p:cNvSpPr/>
          <p:nvPr/>
        </p:nvSpPr>
        <p:spPr>
          <a:xfrm>
            <a:off x="8283774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1D82D-20CB-42B5-BF13-45EDBB5A34BD}"/>
              </a:ext>
            </a:extLst>
          </p:cNvPr>
          <p:cNvSpPr/>
          <p:nvPr/>
        </p:nvSpPr>
        <p:spPr>
          <a:xfrm>
            <a:off x="8575164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2BD0A-CD37-4CF8-AC99-85D74C6096EF}"/>
              </a:ext>
            </a:extLst>
          </p:cNvPr>
          <p:cNvSpPr/>
          <p:nvPr/>
        </p:nvSpPr>
        <p:spPr>
          <a:xfrm>
            <a:off x="8848047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00765-D120-4FC3-983C-907F1FD379ED}"/>
              </a:ext>
            </a:extLst>
          </p:cNvPr>
          <p:cNvSpPr/>
          <p:nvPr/>
        </p:nvSpPr>
        <p:spPr>
          <a:xfrm>
            <a:off x="9120930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E5500-2FA9-47F9-AAF2-551323607148}"/>
              </a:ext>
            </a:extLst>
          </p:cNvPr>
          <p:cNvSpPr/>
          <p:nvPr/>
        </p:nvSpPr>
        <p:spPr>
          <a:xfrm>
            <a:off x="8162801" y="2396887"/>
            <a:ext cx="1240165" cy="14781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F90D-FBA2-4377-991B-B68593CDE1D6}"/>
              </a:ext>
            </a:extLst>
          </p:cNvPr>
          <p:cNvSpPr txBox="1"/>
          <p:nvPr/>
        </p:nvSpPr>
        <p:spPr>
          <a:xfrm>
            <a:off x="8182224" y="386129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72897-88AC-4AF2-B683-738788A5A61B}"/>
              </a:ext>
            </a:extLst>
          </p:cNvPr>
          <p:cNvSpPr/>
          <p:nvPr/>
        </p:nvSpPr>
        <p:spPr>
          <a:xfrm>
            <a:off x="2541528" y="2714005"/>
            <a:ext cx="1086280" cy="826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7D134-5C09-475F-B363-5A037F32B922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3627808" y="3127375"/>
            <a:ext cx="1764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E8D653-682F-4DBE-8BD3-835A3BD5A989}"/>
              </a:ext>
            </a:extLst>
          </p:cNvPr>
          <p:cNvSpPr txBox="1"/>
          <p:nvPr/>
        </p:nvSpPr>
        <p:spPr>
          <a:xfrm>
            <a:off x="3973089" y="27666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066AA99-8DDC-415F-80C6-DA3653403B30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5400000" flipH="1">
            <a:off x="5626329" y="999084"/>
            <a:ext cx="200992" cy="5284314"/>
          </a:xfrm>
          <a:prstGeom prst="curvedConnector3">
            <a:avLst>
              <a:gd name="adj1" fmla="val -404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7B6172-A936-408B-9531-95F05B86501E}"/>
              </a:ext>
            </a:extLst>
          </p:cNvPr>
          <p:cNvSpPr txBox="1"/>
          <p:nvPr/>
        </p:nvSpPr>
        <p:spPr>
          <a:xfrm>
            <a:off x="5256183" y="454160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5D996-9722-8D46-9D43-057348024342}"/>
              </a:ext>
            </a:extLst>
          </p:cNvPr>
          <p:cNvCxnSpPr/>
          <p:nvPr/>
        </p:nvCxnSpPr>
        <p:spPr>
          <a:xfrm>
            <a:off x="7568184" y="2513012"/>
            <a:ext cx="0" cy="122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8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C9B6-3DCF-654A-843B-855BE374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14401"/>
            <a:ext cx="7886700" cy="4995305"/>
          </a:xfrm>
        </p:spPr>
        <p:txBody>
          <a:bodyPr>
            <a:normAutofit/>
          </a:bodyPr>
          <a:lstStyle/>
          <a:p>
            <a:r>
              <a:rPr lang="en-US" dirty="0"/>
              <a:t>Given that the overhead of a critical section is X</a:t>
            </a:r>
          </a:p>
          <a:p>
            <a:pPr lvl="1"/>
            <a:r>
              <a:rPr lang="en-US" dirty="0"/>
              <a:t>User-&gt;Kernel Context Switch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Kernel-&gt;User Context Switch</a:t>
            </a:r>
          </a:p>
          <a:p>
            <a:pPr lvl="1"/>
            <a:r>
              <a:rPr lang="en-US" dirty="0"/>
              <a:t>&lt;perform exclusive work&gt;</a:t>
            </a:r>
          </a:p>
          <a:p>
            <a:pPr lvl="1"/>
            <a:r>
              <a:rPr lang="en-US" dirty="0"/>
              <a:t>User-&gt;Kernel Context Switch</a:t>
            </a:r>
          </a:p>
          <a:p>
            <a:pPr lvl="1"/>
            <a:r>
              <a:rPr lang="en-US" dirty="0"/>
              <a:t>Release Lock</a:t>
            </a:r>
          </a:p>
          <a:p>
            <a:pPr lvl="1"/>
            <a:r>
              <a:rPr lang="en-US" dirty="0"/>
              <a:t>Kernel-&gt;User Context Switch</a:t>
            </a:r>
          </a:p>
          <a:p>
            <a:r>
              <a:rPr lang="en-US" dirty="0"/>
              <a:t>Even if everything else is infinitely fast, with any number of threads and cores</a:t>
            </a:r>
          </a:p>
          <a:p>
            <a:r>
              <a:rPr lang="en-US" dirty="0"/>
              <a:t>What is the maximum rate of operations that involve this overhead?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172673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664044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Pintos: Context </a:t>
            </a:r>
            <a:r>
              <a:rPr lang="en-US" dirty="0"/>
              <a:t>Switch –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884140" y="140561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826742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869279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907442" y="107439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869375" y="3091191"/>
            <a:ext cx="799406" cy="580897"/>
            <a:chOff x="1295399" y="3000503"/>
            <a:chExt cx="799406" cy="580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3000503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5290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743200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828801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869375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987591" y="37667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743298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3022857" y="5180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861485" y="463938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843320" y="547747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8F49B-A9E8-AC43-93BB-DEA9586DF472}"/>
              </a:ext>
            </a:extLst>
          </p:cNvPr>
          <p:cNvSpPr/>
          <p:nvPr/>
        </p:nvSpPr>
        <p:spPr bwMode="auto">
          <a:xfrm>
            <a:off x="4191000" y="4122127"/>
            <a:ext cx="990600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4267297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4385513" y="377635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04A5B7-206D-8F45-B65C-8E8BC9D83577}"/>
              </a:ext>
            </a:extLst>
          </p:cNvPr>
          <p:cNvSpPr/>
          <p:nvPr/>
        </p:nvSpPr>
        <p:spPr bwMode="auto">
          <a:xfrm>
            <a:off x="4191000" y="4972139"/>
            <a:ext cx="990600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827D3-2218-424E-B7D2-02EC44DC2439}"/>
              </a:ext>
            </a:extLst>
          </p:cNvPr>
          <p:cNvSpPr txBox="1"/>
          <p:nvPr/>
        </p:nvSpPr>
        <p:spPr>
          <a:xfrm>
            <a:off x="4420779" y="51897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2496065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3509319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2553730" y="3091191"/>
            <a:ext cx="2854974" cy="1436823"/>
            <a:chOff x="1029730" y="3091190"/>
            <a:chExt cx="2854974" cy="14368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91190"/>
              <a:ext cx="799406" cy="590482"/>
              <a:chOff x="1295399" y="2990918"/>
              <a:chExt cx="799406" cy="59048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869279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4267201" y="4157990"/>
            <a:ext cx="799601" cy="414010"/>
            <a:chOff x="2743200" y="4157990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87064E-0275-8A49-BA70-1BBE33CC1D92}"/>
              </a:ext>
            </a:extLst>
          </p:cNvPr>
          <p:cNvGrpSpPr/>
          <p:nvPr/>
        </p:nvGrpSpPr>
        <p:grpSpPr>
          <a:xfrm>
            <a:off x="4267201" y="1687056"/>
            <a:ext cx="799601" cy="1250343"/>
            <a:chOff x="2743200" y="1687055"/>
            <a:chExt cx="799601" cy="12503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709D0-4716-DA42-AC89-667333D9DF7F}"/>
                </a:ext>
              </a:extLst>
            </p:cNvPr>
            <p:cNvSpPr/>
            <p:nvPr/>
          </p:nvSpPr>
          <p:spPr bwMode="auto">
            <a:xfrm>
              <a:off x="2743200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7B63BC-1361-7249-8E98-8F0B9608E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828953" y="50518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syscall</a:t>
            </a:r>
            <a:r>
              <a:rPr lang="en-US" i="1" dirty="0">
                <a:solidFill>
                  <a:srgbClr val="FF0000"/>
                </a:solidFill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5259758" y="1687055"/>
            <a:ext cx="1687929" cy="3779676"/>
            <a:chOff x="3735757" y="1687055"/>
            <a:chExt cx="1687929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91190"/>
              <a:ext cx="799406" cy="590482"/>
              <a:chOff x="1295399" y="2990918"/>
              <a:chExt cx="799406" cy="59048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544999" y="492904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saves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8278585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iret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9067801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75FF7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2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2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PTBR’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831481" y="3695975"/>
            <a:ext cx="835124" cy="1826141"/>
            <a:chOff x="5307481" y="3695974"/>
            <a:chExt cx="835124" cy="18261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879479" y="4699397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060257" y="44397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76BDAB-A8A1-8A49-B7B7-A15C28D40EC6}"/>
              </a:ext>
            </a:extLst>
          </p:cNvPr>
          <p:cNvSpPr txBox="1"/>
          <p:nvPr/>
        </p:nvSpPr>
        <p:spPr>
          <a:xfrm rot="16200000">
            <a:off x="6652758" y="29461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C3333"/>
                </a:solidFill>
              </a:rPr>
              <a:t>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60605" y="5484675"/>
            <a:ext cx="2616422" cy="717437"/>
            <a:chOff x="4636605" y="5484674"/>
            <a:chExt cx="2616422" cy="717437"/>
          </a:xfrm>
        </p:grpSpPr>
        <p:sp>
          <p:nvSpPr>
            <p:cNvPr id="46" name="Curved Up Arrow 45">
              <a:extLst>
                <a:ext uri="{FF2B5EF4-FFF2-40B4-BE49-F238E27FC236}">
                  <a16:creationId xmlns:a16="http://schemas.microsoft.com/office/drawing/2014/main" id="{A29BA8FA-B27E-2740-AA06-534AA29871AF}"/>
                </a:ext>
              </a:extLst>
            </p:cNvPr>
            <p:cNvSpPr/>
            <p:nvPr/>
          </p:nvSpPr>
          <p:spPr bwMode="auto">
            <a:xfrm>
              <a:off x="5161317" y="5484674"/>
              <a:ext cx="1188020" cy="376881"/>
            </a:xfrm>
            <a:prstGeom prst="curved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204082-66FF-6244-A6E3-DCC6BACA406E}"/>
                </a:ext>
              </a:extLst>
            </p:cNvPr>
            <p:cNvSpPr txBox="1"/>
            <p:nvPr/>
          </p:nvSpPr>
          <p:spPr>
            <a:xfrm>
              <a:off x="4636605" y="5832779"/>
              <a:ext cx="2616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 kernel threads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825" y="1041855"/>
            <a:ext cx="1280515" cy="4398838"/>
            <a:chOff x="6154824" y="1041855"/>
            <a:chExt cx="1280515" cy="439883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PTBR’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7793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cs:eip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6720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ss:esp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102697"/>
              <a:ext cx="831874" cy="577354"/>
              <a:chOff x="1295399" y="3004046"/>
              <a:chExt cx="831874" cy="57735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300404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4493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707B5FF-DFFF-6049-9336-B5CCD5AF5880}"/>
                </a:ext>
              </a:extLst>
            </p:cNvPr>
            <p:cNvSpPr txBox="1"/>
            <p:nvPr/>
          </p:nvSpPr>
          <p:spPr>
            <a:xfrm>
              <a:off x="6311544" y="1041855"/>
              <a:ext cx="777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user’</a:t>
              </a:r>
            </a:p>
            <a:p>
              <a:r>
                <a:rPr lang="en-US" dirty="0"/>
                <a:t>stack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BD64D2-C9FD-D844-8A4A-0DCE4FCD4244}"/>
              </a:ext>
            </a:extLst>
          </p:cNvPr>
          <p:cNvSpPr txBox="1"/>
          <p:nvPr/>
        </p:nvSpPr>
        <p:spPr>
          <a:xfrm>
            <a:off x="8234195" y="628054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Pintos: </a:t>
            </a:r>
            <a:r>
              <a:rPr lang="en-US" dirty="0" err="1">
                <a:highlight>
                  <a:srgbClr val="FFFF00"/>
                </a:highlight>
              </a:rPr>
              <a:t>switch.S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2" name="Right Arrow 141"/>
          <p:cNvSpPr/>
          <p:nvPr/>
        </p:nvSpPr>
        <p:spPr bwMode="auto">
          <a:xfrm>
            <a:off x="4083306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18150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8C25CE1-2D7A-5D44-ADD5-9DB5FCD628AD}"/>
              </a:ext>
            </a:extLst>
          </p:cNvPr>
          <p:cNvSpPr/>
          <p:nvPr/>
        </p:nvSpPr>
        <p:spPr>
          <a:xfrm>
            <a:off x="2746944" y="1574993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E1316AC-D16D-FA4E-8C07-A4C45EF59B59}"/>
              </a:ext>
            </a:extLst>
          </p:cNvPr>
          <p:cNvSpPr/>
          <p:nvPr/>
        </p:nvSpPr>
        <p:spPr>
          <a:xfrm>
            <a:off x="3443041" y="1574993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EE16A8-F4E4-A64E-B69B-DD7F5BF3E8E1}"/>
              </a:ext>
            </a:extLst>
          </p:cNvPr>
          <p:cNvSpPr/>
          <p:nvPr/>
        </p:nvSpPr>
        <p:spPr>
          <a:xfrm>
            <a:off x="4349203" y="1574993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243738B-6A28-BA4C-8042-07A365077849}"/>
              </a:ext>
            </a:extLst>
          </p:cNvPr>
          <p:cNvSpPr/>
          <p:nvPr/>
        </p:nvSpPr>
        <p:spPr>
          <a:xfrm>
            <a:off x="6429257" y="157499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D2C05-FAE6-A54F-9017-C01874492D12}"/>
              </a:ext>
            </a:extLst>
          </p:cNvPr>
          <p:cNvSpPr txBox="1"/>
          <p:nvPr/>
        </p:nvSpPr>
        <p:spPr>
          <a:xfrm>
            <a:off x="5169244" y="2081618"/>
            <a:ext cx="56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º º º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93B67-5B57-284A-B1E6-09DF6CD2240E}"/>
              </a:ext>
            </a:extLst>
          </p:cNvPr>
          <p:cNvCxnSpPr/>
          <p:nvPr/>
        </p:nvCxnSpPr>
        <p:spPr>
          <a:xfrm>
            <a:off x="4533331" y="2727949"/>
            <a:ext cx="0" cy="407772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F584F-77C9-5A46-9581-2EFB0B66944C}"/>
              </a:ext>
            </a:extLst>
          </p:cNvPr>
          <p:cNvCxnSpPr/>
          <p:nvPr/>
        </p:nvCxnSpPr>
        <p:spPr>
          <a:xfrm>
            <a:off x="4538371" y="3135721"/>
            <a:ext cx="0" cy="40777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EF260-30B8-2F46-BB0D-694A9922712F}"/>
              </a:ext>
            </a:extLst>
          </p:cNvPr>
          <p:cNvCxnSpPr/>
          <p:nvPr/>
        </p:nvCxnSpPr>
        <p:spPr>
          <a:xfrm>
            <a:off x="4528291" y="3572328"/>
            <a:ext cx="0" cy="40777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35402-14C8-F64C-A870-258A111B99C3}"/>
              </a:ext>
            </a:extLst>
          </p:cNvPr>
          <p:cNvCxnSpPr/>
          <p:nvPr/>
        </p:nvCxnSpPr>
        <p:spPr>
          <a:xfrm>
            <a:off x="4507939" y="4276662"/>
            <a:ext cx="0" cy="407772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310B34-470A-3F43-8D98-3C22CB487A06}"/>
              </a:ext>
            </a:extLst>
          </p:cNvPr>
          <p:cNvSpPr txBox="1"/>
          <p:nvPr/>
        </p:nvSpPr>
        <p:spPr>
          <a:xfrm>
            <a:off x="4256413" y="3935136"/>
            <a:ext cx="56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º º º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DE6E040-F1B8-8C4F-A915-C24A6722E03C}"/>
              </a:ext>
            </a:extLst>
          </p:cNvPr>
          <p:cNvSpPr/>
          <p:nvPr/>
        </p:nvSpPr>
        <p:spPr>
          <a:xfrm>
            <a:off x="6429257" y="3065701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2371AD2-8A2F-6E4C-9137-160BD323D2D3}"/>
              </a:ext>
            </a:extLst>
          </p:cNvPr>
          <p:cNvSpPr/>
          <p:nvPr/>
        </p:nvSpPr>
        <p:spPr>
          <a:xfrm>
            <a:off x="2746944" y="365710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CE4D50A-CE9E-564F-8365-B118AAF385C8}"/>
              </a:ext>
            </a:extLst>
          </p:cNvPr>
          <p:cNvSpPr/>
          <p:nvPr/>
        </p:nvSpPr>
        <p:spPr>
          <a:xfrm>
            <a:off x="3503737" y="406042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285BC9-6761-1244-91FC-73B1BA465CC9}"/>
              </a:ext>
            </a:extLst>
          </p:cNvPr>
          <p:cNvSpPr/>
          <p:nvPr/>
        </p:nvSpPr>
        <p:spPr>
          <a:xfrm>
            <a:off x="4354242" y="4678258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E379C6-0586-0748-A971-4FFC00CA17B1}"/>
              </a:ext>
            </a:extLst>
          </p:cNvPr>
          <p:cNvCxnSpPr>
            <a:cxnSpLocks/>
          </p:cNvCxnSpPr>
          <p:nvPr/>
        </p:nvCxnSpPr>
        <p:spPr>
          <a:xfrm flipH="1">
            <a:off x="4538371" y="2588247"/>
            <a:ext cx="2075015" cy="13970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21578-7415-DF46-A924-C71C9A5480A4}"/>
              </a:ext>
            </a:extLst>
          </p:cNvPr>
          <p:cNvCxnSpPr>
            <a:cxnSpLocks/>
          </p:cNvCxnSpPr>
          <p:nvPr/>
        </p:nvCxnSpPr>
        <p:spPr>
          <a:xfrm flipH="1" flipV="1">
            <a:off x="2931073" y="2588247"/>
            <a:ext cx="1607296" cy="54747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C48E9-2AA7-584E-A414-BF6AB67816CF}"/>
              </a:ext>
            </a:extLst>
          </p:cNvPr>
          <p:cNvCxnSpPr>
            <a:cxnSpLocks/>
          </p:cNvCxnSpPr>
          <p:nvPr/>
        </p:nvCxnSpPr>
        <p:spPr>
          <a:xfrm flipH="1" flipV="1">
            <a:off x="3595801" y="2658097"/>
            <a:ext cx="895712" cy="9032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3924F89-2C74-084D-B091-D0F70AC6D18B}"/>
              </a:ext>
            </a:extLst>
          </p:cNvPr>
          <p:cNvSpPr/>
          <p:nvPr/>
        </p:nvSpPr>
        <p:spPr>
          <a:xfrm>
            <a:off x="7439112" y="2685900"/>
            <a:ext cx="435412" cy="19424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058BA-827B-4E41-B5C0-A716F483D77A}"/>
              </a:ext>
            </a:extLst>
          </p:cNvPr>
          <p:cNvSpPr txBox="1"/>
          <p:nvPr/>
        </p:nvSpPr>
        <p:spPr>
          <a:xfrm>
            <a:off x="8009512" y="3151279"/>
            <a:ext cx="244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p*X sec</a:t>
            </a:r>
          </a:p>
          <a:p>
            <a:r>
              <a:rPr lang="en-US" dirty="0"/>
              <a:t>Rate = 1/X ops/sec, regardless of # cores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FCAF4-7D4D-974A-8E1C-D4BEE5ED9F92}"/>
              </a:ext>
            </a:extLst>
          </p:cNvPr>
          <p:cNvCxnSpPr/>
          <p:nvPr/>
        </p:nvCxnSpPr>
        <p:spPr>
          <a:xfrm>
            <a:off x="2839009" y="1355401"/>
            <a:ext cx="3774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7184-6FCE-C541-97A1-BA1F72A5CC1B}"/>
              </a:ext>
            </a:extLst>
          </p:cNvPr>
          <p:cNvSpPr txBox="1"/>
          <p:nvPr/>
        </p:nvSpPr>
        <p:spPr>
          <a:xfrm>
            <a:off x="4447198" y="917488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214EE65-2BBC-9848-AF0B-76CC24B7F174}"/>
              </a:ext>
            </a:extLst>
          </p:cNvPr>
          <p:cNvSpPr/>
          <p:nvPr/>
        </p:nvSpPr>
        <p:spPr>
          <a:xfrm>
            <a:off x="4783838" y="3131265"/>
            <a:ext cx="184115" cy="430083"/>
          </a:xfrm>
          <a:prstGeom prst="rightBrace">
            <a:avLst>
              <a:gd name="adj1" fmla="val 8333"/>
              <a:gd name="adj2" fmla="val 42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E78B9-BDA3-D447-A215-C6D5BBA64227}"/>
              </a:ext>
            </a:extLst>
          </p:cNvPr>
          <p:cNvSpPr/>
          <p:nvPr/>
        </p:nvSpPr>
        <p:spPr>
          <a:xfrm>
            <a:off x="4933227" y="316722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A391AC9-BE50-5D49-8ADF-059EAB71E712}"/>
              </a:ext>
            </a:extLst>
          </p:cNvPr>
          <p:cNvSpPr/>
          <p:nvPr/>
        </p:nvSpPr>
        <p:spPr>
          <a:xfrm>
            <a:off x="6832924" y="2470741"/>
            <a:ext cx="1041600" cy="1873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E6CED-E4D5-364F-8D08-CBA13E5A5219}"/>
              </a:ext>
            </a:extLst>
          </p:cNvPr>
          <p:cNvSpPr txBox="1"/>
          <p:nvPr/>
        </p:nvSpPr>
        <p:spPr>
          <a:xfrm>
            <a:off x="7874525" y="235861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try to grab lock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Contended Case – in a picture</a:t>
            </a:r>
          </a:p>
        </p:txBody>
      </p:sp>
    </p:spTree>
    <p:extLst>
      <p:ext uri="{BB962C8B-B14F-4D97-AF65-F5344CB8AC3E}">
        <p14:creationId xmlns:p14="http://schemas.microsoft.com/office/powerpoint/2010/main" val="3878047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D5D4-C78C-FE41-AF3F-65661964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5869460"/>
            <a:ext cx="7886700" cy="667265"/>
          </a:xfrm>
        </p:spPr>
        <p:txBody>
          <a:bodyPr>
            <a:normAutofit/>
          </a:bodyPr>
          <a:lstStyle/>
          <a:p>
            <a:r>
              <a:rPr lang="en-US" dirty="0"/>
              <a:t>X = </a:t>
            </a:r>
            <a:r>
              <a:rPr lang="en-US" dirty="0">
                <a:latin typeface="Courier" pitchFamily="2" charset="0"/>
              </a:rPr>
              <a:t>1</a:t>
            </a:r>
            <a:r>
              <a:rPr lang="en-US" dirty="0"/>
              <a:t>ms =&gt; </a:t>
            </a:r>
            <a:r>
              <a:rPr lang="en-US" dirty="0">
                <a:latin typeface="Courier" pitchFamily="2" charset="0"/>
              </a:rPr>
              <a:t>1,000</a:t>
            </a:r>
            <a:r>
              <a:rPr lang="en-US" dirty="0"/>
              <a:t> ops/sec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AA922-1C8D-3A41-A463-AC1122E4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31" y="868063"/>
            <a:ext cx="6487297" cy="48654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8BA90-08B5-A340-865B-4F83BEF35E5C}"/>
              </a:ext>
            </a:extLst>
          </p:cNvPr>
          <p:cNvGrpSpPr/>
          <p:nvPr/>
        </p:nvGrpSpPr>
        <p:grpSpPr>
          <a:xfrm>
            <a:off x="9829286" y="3639065"/>
            <a:ext cx="420128" cy="562232"/>
            <a:chOff x="864973" y="2891481"/>
            <a:chExt cx="395416" cy="1088939"/>
          </a:xfrm>
        </p:grpSpPr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51066C90-D44D-1A45-A6C1-E39B17EF8D1E}"/>
                </a:ext>
              </a:extLst>
            </p:cNvPr>
            <p:cNvSpPr/>
            <p:nvPr/>
          </p:nvSpPr>
          <p:spPr>
            <a:xfrm>
              <a:off x="864973" y="2891481"/>
              <a:ext cx="395416" cy="53751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355D2E29-4CC5-A841-904A-179204B834CC}"/>
                </a:ext>
              </a:extLst>
            </p:cNvPr>
            <p:cNvSpPr/>
            <p:nvPr/>
          </p:nvSpPr>
          <p:spPr>
            <a:xfrm flipV="1">
              <a:off x="864973" y="3442901"/>
              <a:ext cx="395416" cy="53751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2984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8C25CE1-2D7A-5D44-ADD5-9DB5FCD628AD}"/>
              </a:ext>
            </a:extLst>
          </p:cNvPr>
          <p:cNvSpPr/>
          <p:nvPr/>
        </p:nvSpPr>
        <p:spPr>
          <a:xfrm>
            <a:off x="2746944" y="130981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E1316AC-D16D-FA4E-8C07-A4C45EF59B59}"/>
              </a:ext>
            </a:extLst>
          </p:cNvPr>
          <p:cNvSpPr/>
          <p:nvPr/>
        </p:nvSpPr>
        <p:spPr>
          <a:xfrm>
            <a:off x="3443041" y="130981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EE16A8-F4E4-A64E-B69B-DD7F5BF3E8E1}"/>
              </a:ext>
            </a:extLst>
          </p:cNvPr>
          <p:cNvSpPr/>
          <p:nvPr/>
        </p:nvSpPr>
        <p:spPr>
          <a:xfrm>
            <a:off x="4349203" y="130981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243738B-6A28-BA4C-8042-07A365077849}"/>
              </a:ext>
            </a:extLst>
          </p:cNvPr>
          <p:cNvSpPr/>
          <p:nvPr/>
        </p:nvSpPr>
        <p:spPr>
          <a:xfrm>
            <a:off x="6429257" y="1309816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D2C05-FAE6-A54F-9017-C01874492D12}"/>
              </a:ext>
            </a:extLst>
          </p:cNvPr>
          <p:cNvSpPr txBox="1"/>
          <p:nvPr/>
        </p:nvSpPr>
        <p:spPr>
          <a:xfrm>
            <a:off x="5169244" y="1816442"/>
            <a:ext cx="56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º º º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93B67-5B57-284A-B1E6-09DF6CD2240E}"/>
              </a:ext>
            </a:extLst>
          </p:cNvPr>
          <p:cNvCxnSpPr/>
          <p:nvPr/>
        </p:nvCxnSpPr>
        <p:spPr>
          <a:xfrm>
            <a:off x="6605196" y="2420724"/>
            <a:ext cx="0" cy="407772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F584F-77C9-5A46-9581-2EFB0B66944C}"/>
              </a:ext>
            </a:extLst>
          </p:cNvPr>
          <p:cNvCxnSpPr/>
          <p:nvPr/>
        </p:nvCxnSpPr>
        <p:spPr>
          <a:xfrm>
            <a:off x="2927923" y="2459347"/>
            <a:ext cx="0" cy="40777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EF260-30B8-2F46-BB0D-694A9922712F}"/>
              </a:ext>
            </a:extLst>
          </p:cNvPr>
          <p:cNvCxnSpPr/>
          <p:nvPr/>
        </p:nvCxnSpPr>
        <p:spPr>
          <a:xfrm>
            <a:off x="3632228" y="2532241"/>
            <a:ext cx="0" cy="40777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35402-14C8-F64C-A870-258A111B99C3}"/>
              </a:ext>
            </a:extLst>
          </p:cNvPr>
          <p:cNvCxnSpPr/>
          <p:nvPr/>
        </p:nvCxnSpPr>
        <p:spPr>
          <a:xfrm>
            <a:off x="4491513" y="2514199"/>
            <a:ext cx="0" cy="407772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310B34-470A-3F43-8D98-3C22CB487A06}"/>
              </a:ext>
            </a:extLst>
          </p:cNvPr>
          <p:cNvSpPr txBox="1"/>
          <p:nvPr/>
        </p:nvSpPr>
        <p:spPr>
          <a:xfrm>
            <a:off x="5345268" y="3962350"/>
            <a:ext cx="56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º º º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DE6E040-F1B8-8C4F-A915-C24A6722E03C}"/>
              </a:ext>
            </a:extLst>
          </p:cNvPr>
          <p:cNvSpPr/>
          <p:nvPr/>
        </p:nvSpPr>
        <p:spPr>
          <a:xfrm>
            <a:off x="6498382" y="398371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2371AD2-8A2F-6E4C-9137-160BD323D2D3}"/>
              </a:ext>
            </a:extLst>
          </p:cNvPr>
          <p:cNvSpPr/>
          <p:nvPr/>
        </p:nvSpPr>
        <p:spPr>
          <a:xfrm>
            <a:off x="2746944" y="3391931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CE4D50A-CE9E-564F-8365-B118AAF385C8}"/>
              </a:ext>
            </a:extLst>
          </p:cNvPr>
          <p:cNvSpPr/>
          <p:nvPr/>
        </p:nvSpPr>
        <p:spPr>
          <a:xfrm>
            <a:off x="3503737" y="3795246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285BC9-6761-1244-91FC-73B1BA465CC9}"/>
              </a:ext>
            </a:extLst>
          </p:cNvPr>
          <p:cNvSpPr/>
          <p:nvPr/>
        </p:nvSpPr>
        <p:spPr>
          <a:xfrm>
            <a:off x="4354242" y="441308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3924F89-2C74-084D-B091-D0F70AC6D18B}"/>
              </a:ext>
            </a:extLst>
          </p:cNvPr>
          <p:cNvSpPr/>
          <p:nvPr/>
        </p:nvSpPr>
        <p:spPr>
          <a:xfrm>
            <a:off x="6905709" y="2420724"/>
            <a:ext cx="435412" cy="19424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058BA-827B-4E41-B5C0-A716F483D77A}"/>
              </a:ext>
            </a:extLst>
          </p:cNvPr>
          <p:cNvSpPr txBox="1"/>
          <p:nvPr/>
        </p:nvSpPr>
        <p:spPr>
          <a:xfrm>
            <a:off x="7613218" y="2547546"/>
            <a:ext cx="282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sys overhead is Y, even when the lock is free?</a:t>
            </a:r>
          </a:p>
          <a:p>
            <a:endParaRPr lang="en-US" dirty="0"/>
          </a:p>
          <a:p>
            <a:r>
              <a:rPr lang="en-US" dirty="0"/>
              <a:t>What if the OS can only handle one lock operation at a time?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Uncontended Many-Lock Case</a:t>
            </a:r>
          </a:p>
        </p:txBody>
      </p:sp>
    </p:spTree>
    <p:extLst>
      <p:ext uri="{BB962C8B-B14F-4D97-AF65-F5344CB8AC3E}">
        <p14:creationId xmlns:p14="http://schemas.microsoft.com/office/powerpoint/2010/main" val="1577668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22442-AEC1-8741-9B9B-FDF224F1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918635"/>
            <a:ext cx="7886700" cy="2192808"/>
          </a:xfrm>
        </p:spPr>
        <p:txBody>
          <a:bodyPr>
            <a:normAutofit/>
          </a:bodyPr>
          <a:lstStyle/>
          <a:p>
            <a:r>
              <a:rPr lang="en-US" dirty="0"/>
              <a:t>Min System call ~ 25x cost of function call</a:t>
            </a:r>
          </a:p>
          <a:p>
            <a:r>
              <a:rPr lang="en-US" dirty="0"/>
              <a:t>Scheduling could be many times more</a:t>
            </a:r>
          </a:p>
          <a:p>
            <a:r>
              <a:rPr lang="en-US" dirty="0"/>
              <a:t>Streamline system processing as much as possible</a:t>
            </a:r>
          </a:p>
          <a:p>
            <a:r>
              <a:rPr lang="en-US" dirty="0"/>
              <a:t>Other optimizations seek to process as much of the call in user space as possible (</a:t>
            </a:r>
            <a:r>
              <a:rPr lang="en-US" dirty="0" err="1"/>
              <a:t>eg</a:t>
            </a:r>
            <a:r>
              <a:rPr lang="en-US" dirty="0"/>
              <a:t>, Linux </a:t>
            </a:r>
            <a:r>
              <a:rPr lang="en-US" dirty="0" err="1"/>
              <a:t>vDSO</a:t>
            </a:r>
            <a:r>
              <a:rPr lang="en-US" dirty="0"/>
              <a:t>) </a:t>
            </a:r>
          </a:p>
        </p:txBody>
      </p:sp>
      <p:pic>
        <p:nvPicPr>
          <p:cNvPr id="7" name="Content Placeholder 4">
            <a:hlinkClick r:id="rId2"/>
            <a:extLst>
              <a:ext uri="{FF2B5EF4-FFF2-40B4-BE49-F238E27FC236}">
                <a16:creationId xmlns:a16="http://schemas.microsoft.com/office/drawing/2014/main" id="{3F835BE2-8323-CB46-AE8F-3CC86E4F0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97118" y="990601"/>
            <a:ext cx="7731167" cy="21928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Basic </a:t>
            </a:r>
            <a:r>
              <a:rPr lang="en-US" dirty="0"/>
              <a:t>cost of a system call</a:t>
            </a:r>
          </a:p>
        </p:txBody>
      </p:sp>
    </p:spTree>
    <p:extLst>
      <p:ext uri="{BB962C8B-B14F-4D97-AF65-F5344CB8AC3E}">
        <p14:creationId xmlns:p14="http://schemas.microsoft.com/office/powerpoint/2010/main" val="2700179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763000" cy="548640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Alternative: </a:t>
            </a:r>
            <a:r>
              <a:rPr lang="en-US" altLang="ko-KR" dirty="0" smtClean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Hardware is responsible for implementing this correctly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809996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{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  /*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most architectures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result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= M[address]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M[address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] = 1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result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{     /*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= M[address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M[address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] = register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register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= temp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(reg1 == M[address])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] = reg2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else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return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/* 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do arbitrary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computation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  <a:endParaRPr lang="en-US" altLang="ko-KR" sz="1500" b="1" dirty="0">
              <a:latin typeface="Consolas" panose="020B06090202040302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18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(&amp;address, reg1, reg2) { /* 68000 */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linked-list function:</a:t>
            </a:r>
            <a:endParaRPr lang="en-US" altLang="ko-KR" sz="2000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2895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3962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>
                      <a:ea typeface="굴림" panose="020B0600000101010101" pitchFamily="34" charset="-127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9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New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46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9829800" cy="60960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Another flawed, but simple solution: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value = 0; // Free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(value)); // while busy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value = 0;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free,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0 and sets value=1, so lock is now busy.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It </a:t>
            </a:r>
            <a:r>
              <a:rPr lang="en-US" altLang="ko-KR" dirty="0" smtClean="0">
                <a:ea typeface="굴림" panose="020B0600000101010101" pitchFamily="34" charset="-127"/>
              </a:rPr>
              <a:t>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lock is busy,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reads 1 and sets value=1 (no change)</a:t>
            </a: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we set value = 0, someone else can get lock.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For multiprocessors: every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() is a write, which makes value ping-pong around in cache (using lots of network BW)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69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7442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semaphores and monitors,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69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839200" cy="5943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better solution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for multiprocessors: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 // Free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Acquire()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do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while(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  // Wait until might be free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 while(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)); // exit if get lock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733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133600" y="457200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C</a:t>
            </a:r>
            <a:endParaRPr lang="en-US" dirty="0">
              <a:latin typeface="Gill Sans Light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0210800" cy="5980113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   // Wait if someone else in critical section!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 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   // Release someone into critical section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ust use SAME lock with all of the methods (Withdraw, etc…)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7896" y="457200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A</a:t>
            </a:r>
            <a:endParaRPr lang="en-US" dirty="0">
              <a:latin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3600" y="457200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B</a:t>
            </a:r>
            <a:endParaRPr lang="en-US" dirty="0">
              <a:latin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10511" y="5082755"/>
            <a:ext cx="1610283" cy="938055"/>
            <a:chOff x="3574680" y="5127826"/>
            <a:chExt cx="1610283" cy="891974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Fix </a:t>
            </a:r>
            <a:r>
              <a:rPr lang="en-US" altLang="ko-KR" dirty="0" smtClean="0">
                <a:ea typeface="굴림" panose="020B0600000101010101" pitchFamily="34" charset="-127"/>
              </a:rPr>
              <a:t>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08990" y="343602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8877" y="350719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C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2802" y="296792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410511" y="513913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10000" y="5189083"/>
            <a:ext cx="1184940" cy="826714"/>
            <a:chOff x="3885272" y="5275783"/>
            <a:chExt cx="1184940" cy="740014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12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717140"/>
            <a:ext cx="6705336" cy="813254"/>
            <a:chOff x="1366611" y="1717140"/>
            <a:chExt cx="670533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966547" cy="741922"/>
              <a:chOff x="5562600" y="2971800"/>
              <a:chExt cx="296654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89431" y="3148474"/>
                <a:ext cx="22397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4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880" y="4224379"/>
            <a:ext cx="4008793" cy="997927"/>
            <a:chOff x="3221880" y="4224379"/>
            <a:chExt cx="4008793" cy="997927"/>
          </a:xfrm>
        </p:grpSpPr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008793" cy="997927"/>
              <a:chOff x="3221880" y="4224379"/>
              <a:chExt cx="4008793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17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  <a:latin typeface="Gill Sans Light"/>
                  </a:rPr>
                  <a:t>Lock.acquire</a:t>
                </a:r>
                <a:r>
                  <a:rPr lang="en-US" dirty="0" smtClean="0">
                    <a:solidFill>
                      <a:srgbClr val="FF0000"/>
                    </a:solidFill>
                    <a:latin typeface="Gill Sans Light"/>
                  </a:rPr>
                  <a:t>()</a:t>
                </a:r>
                <a:endParaRPr lang="en-US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113030" y="459371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  <a:latin typeface="Gill Sans Light"/>
                  </a:rPr>
                  <a:t>Lock.release</a:t>
                </a:r>
                <a:r>
                  <a:rPr lang="en-US" dirty="0" smtClean="0">
                    <a:solidFill>
                      <a:srgbClr val="FF0000"/>
                    </a:solidFill>
                    <a:latin typeface="Gill Sans Light"/>
                  </a:rPr>
                  <a:t>()</a:t>
                </a:r>
                <a:endParaRPr lang="en-US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953000" y="4549080"/>
                <a:ext cx="2277673" cy="400110"/>
                <a:chOff x="5557347" y="3218652"/>
                <a:chExt cx="2277673" cy="520143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557347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938347" y="3218652"/>
                  <a:ext cx="1896673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rgbClr val="FF0000"/>
                      </a:solidFill>
                      <a:latin typeface="Gill Sans Light"/>
                    </a:rPr>
                    <a:t>Critical Section</a:t>
                  </a:r>
                  <a:endParaRPr lang="en-US" sz="2000" b="0" dirty="0">
                    <a:solidFill>
                      <a:srgbClr val="FF0000"/>
                    </a:solidFill>
                    <a:latin typeface="Gill Sans Light"/>
                  </a:endParaRPr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 bwMode="auto">
            <a:xfrm>
              <a:off x="3314637" y="4541647"/>
              <a:ext cx="1539888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build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6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005514" y="1752600"/>
            <a:ext cx="4662487" cy="3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sz="1900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1600200" y="1752600"/>
            <a:ext cx="4724400" cy="4186238"/>
            <a:chOff x="48" y="1152"/>
            <a:chExt cx="2976" cy="2637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8" y="1152"/>
              <a:ext cx="2976" cy="2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guard = 0;</a:t>
              </a:r>
            </a:p>
            <a:p>
              <a:pPr algn="l"/>
              <a:r>
                <a:rPr lang="en-US" altLang="en-US" sz="1900" b="0" dirty="0" err="1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 value = FREE;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// Short busy-wait time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while (</a:t>
              </a:r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(guard));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if (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== BUSY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go to sleep() &amp; 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 BUSY;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22535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2253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4 w 1303"/>
                  <a:gd name="T1" fmla="*/ 79 h 1327"/>
                  <a:gd name="T2" fmla="*/ 7 w 1303"/>
                  <a:gd name="T3" fmla="*/ 86 h 1327"/>
                  <a:gd name="T4" fmla="*/ 13 w 1303"/>
                  <a:gd name="T5" fmla="*/ 97 h 1327"/>
                  <a:gd name="T6" fmla="*/ 19 w 1303"/>
                  <a:gd name="T7" fmla="*/ 109 h 1327"/>
                  <a:gd name="T8" fmla="*/ 28 w 1303"/>
                  <a:gd name="T9" fmla="*/ 121 h 1327"/>
                  <a:gd name="T10" fmla="*/ 38 w 1303"/>
                  <a:gd name="T11" fmla="*/ 132 h 1327"/>
                  <a:gd name="T12" fmla="*/ 50 w 1303"/>
                  <a:gd name="T13" fmla="*/ 140 h 1327"/>
                  <a:gd name="T14" fmla="*/ 63 w 1303"/>
                  <a:gd name="T15" fmla="*/ 145 h 1327"/>
                  <a:gd name="T16" fmla="*/ 76 w 1303"/>
                  <a:gd name="T17" fmla="*/ 147 h 1327"/>
                  <a:gd name="T18" fmla="*/ 90 w 1303"/>
                  <a:gd name="T19" fmla="*/ 146 h 1327"/>
                  <a:gd name="T20" fmla="*/ 104 w 1303"/>
                  <a:gd name="T21" fmla="*/ 142 h 1327"/>
                  <a:gd name="T22" fmla="*/ 116 w 1303"/>
                  <a:gd name="T23" fmla="*/ 136 h 1327"/>
                  <a:gd name="T24" fmla="*/ 128 w 1303"/>
                  <a:gd name="T25" fmla="*/ 126 h 1327"/>
                  <a:gd name="T26" fmla="*/ 136 w 1303"/>
                  <a:gd name="T27" fmla="*/ 116 h 1327"/>
                  <a:gd name="T28" fmla="*/ 142 w 1303"/>
                  <a:gd name="T29" fmla="*/ 105 h 1327"/>
                  <a:gd name="T30" fmla="*/ 144 w 1303"/>
                  <a:gd name="T31" fmla="*/ 94 h 1327"/>
                  <a:gd name="T32" fmla="*/ 145 w 1303"/>
                  <a:gd name="T33" fmla="*/ 82 h 1327"/>
                  <a:gd name="T34" fmla="*/ 143 w 1303"/>
                  <a:gd name="T35" fmla="*/ 71 h 1327"/>
                  <a:gd name="T36" fmla="*/ 140 w 1303"/>
                  <a:gd name="T37" fmla="*/ 59 h 1327"/>
                  <a:gd name="T38" fmla="*/ 136 w 1303"/>
                  <a:gd name="T39" fmla="*/ 48 h 1327"/>
                  <a:gd name="T40" fmla="*/ 132 w 1303"/>
                  <a:gd name="T41" fmla="*/ 37 h 1327"/>
                  <a:gd name="T42" fmla="*/ 128 w 1303"/>
                  <a:gd name="T43" fmla="*/ 27 h 1327"/>
                  <a:gd name="T44" fmla="*/ 123 w 1303"/>
                  <a:gd name="T45" fmla="*/ 18 h 1327"/>
                  <a:gd name="T46" fmla="*/ 117 w 1303"/>
                  <a:gd name="T47" fmla="*/ 11 h 1327"/>
                  <a:gd name="T48" fmla="*/ 111 w 1303"/>
                  <a:gd name="T49" fmla="*/ 5 h 1327"/>
                  <a:gd name="T50" fmla="*/ 104 w 1303"/>
                  <a:gd name="T51" fmla="*/ 1 h 1327"/>
                  <a:gd name="T52" fmla="*/ 98 w 1303"/>
                  <a:gd name="T53" fmla="*/ 0 h 1327"/>
                  <a:gd name="T54" fmla="*/ 93 w 1303"/>
                  <a:gd name="T55" fmla="*/ 0 h 1327"/>
                  <a:gd name="T56" fmla="*/ 89 w 1303"/>
                  <a:gd name="T57" fmla="*/ 3 h 1327"/>
                  <a:gd name="T58" fmla="*/ 85 w 1303"/>
                  <a:gd name="T59" fmla="*/ 6 h 1327"/>
                  <a:gd name="T60" fmla="*/ 84 w 1303"/>
                  <a:gd name="T61" fmla="*/ 10 h 1327"/>
                  <a:gd name="T62" fmla="*/ 83 w 1303"/>
                  <a:gd name="T63" fmla="*/ 15 h 1327"/>
                  <a:gd name="T64" fmla="*/ 83 w 1303"/>
                  <a:gd name="T65" fmla="*/ 20 h 1327"/>
                  <a:gd name="T66" fmla="*/ 83 w 1303"/>
                  <a:gd name="T67" fmla="*/ 25 h 1327"/>
                  <a:gd name="T68" fmla="*/ 84 w 1303"/>
                  <a:gd name="T69" fmla="*/ 28 h 1327"/>
                  <a:gd name="T70" fmla="*/ 85 w 1303"/>
                  <a:gd name="T71" fmla="*/ 32 h 1327"/>
                  <a:gd name="T72" fmla="*/ 85 w 1303"/>
                  <a:gd name="T73" fmla="*/ 36 h 1327"/>
                  <a:gd name="T74" fmla="*/ 82 w 1303"/>
                  <a:gd name="T75" fmla="*/ 40 h 1327"/>
                  <a:gd name="T76" fmla="*/ 78 w 1303"/>
                  <a:gd name="T77" fmla="*/ 41 h 1327"/>
                  <a:gd name="T78" fmla="*/ 73 w 1303"/>
                  <a:gd name="T79" fmla="*/ 43 h 1327"/>
                  <a:gd name="T80" fmla="*/ 68 w 1303"/>
                  <a:gd name="T81" fmla="*/ 45 h 1327"/>
                  <a:gd name="T82" fmla="*/ 63 w 1303"/>
                  <a:gd name="T83" fmla="*/ 47 h 1327"/>
                  <a:gd name="T84" fmla="*/ 58 w 1303"/>
                  <a:gd name="T85" fmla="*/ 49 h 1327"/>
                  <a:gd name="T86" fmla="*/ 54 w 1303"/>
                  <a:gd name="T87" fmla="*/ 52 h 1327"/>
                  <a:gd name="T88" fmla="*/ 50 w 1303"/>
                  <a:gd name="T89" fmla="*/ 55 h 1327"/>
                  <a:gd name="T90" fmla="*/ 45 w 1303"/>
                  <a:gd name="T91" fmla="*/ 57 h 1327"/>
                  <a:gd name="T92" fmla="*/ 41 w 1303"/>
                  <a:gd name="T93" fmla="*/ 55 h 1327"/>
                  <a:gd name="T94" fmla="*/ 38 w 1303"/>
                  <a:gd name="T95" fmla="*/ 52 h 1327"/>
                  <a:gd name="T96" fmla="*/ 34 w 1303"/>
                  <a:gd name="T97" fmla="*/ 48 h 1327"/>
                  <a:gd name="T98" fmla="*/ 29 w 1303"/>
                  <a:gd name="T99" fmla="*/ 44 h 1327"/>
                  <a:gd name="T100" fmla="*/ 24 w 1303"/>
                  <a:gd name="T101" fmla="*/ 41 h 1327"/>
                  <a:gd name="T102" fmla="*/ 17 w 1303"/>
                  <a:gd name="T103" fmla="*/ 40 h 1327"/>
                  <a:gd name="T104" fmla="*/ 11 w 1303"/>
                  <a:gd name="T105" fmla="*/ 41 h 1327"/>
                  <a:gd name="T106" fmla="*/ 5 w 1303"/>
                  <a:gd name="T107" fmla="*/ 45 h 1327"/>
                  <a:gd name="T108" fmla="*/ 1 w 1303"/>
                  <a:gd name="T109" fmla="*/ 51 h 1327"/>
                  <a:gd name="T110" fmla="*/ 0 w 1303"/>
                  <a:gd name="T111" fmla="*/ 58 h 1327"/>
                  <a:gd name="T112" fmla="*/ 0 w 1303"/>
                  <a:gd name="T113" fmla="*/ 65 h 1327"/>
                  <a:gd name="T114" fmla="*/ 2 w 1303"/>
                  <a:gd name="T115" fmla="*/ 71 h 1327"/>
                  <a:gd name="T116" fmla="*/ 3 w 1303"/>
                  <a:gd name="T117" fmla="*/ 75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31 w 285"/>
                  <a:gd name="T1" fmla="*/ 35 h 411"/>
                  <a:gd name="T2" fmla="*/ 30 w 285"/>
                  <a:gd name="T3" fmla="*/ 33 h 411"/>
                  <a:gd name="T4" fmla="*/ 29 w 285"/>
                  <a:gd name="T5" fmla="*/ 30 h 411"/>
                  <a:gd name="T6" fmla="*/ 27 w 285"/>
                  <a:gd name="T7" fmla="*/ 28 h 411"/>
                  <a:gd name="T8" fmla="*/ 26 w 285"/>
                  <a:gd name="T9" fmla="*/ 25 h 411"/>
                  <a:gd name="T10" fmla="*/ 25 w 285"/>
                  <a:gd name="T11" fmla="*/ 23 h 411"/>
                  <a:gd name="T12" fmla="*/ 25 w 285"/>
                  <a:gd name="T13" fmla="*/ 21 h 411"/>
                  <a:gd name="T14" fmla="*/ 25 w 285"/>
                  <a:gd name="T15" fmla="*/ 19 h 411"/>
                  <a:gd name="T16" fmla="*/ 26 w 285"/>
                  <a:gd name="T17" fmla="*/ 17 h 411"/>
                  <a:gd name="T18" fmla="*/ 26 w 285"/>
                  <a:gd name="T19" fmla="*/ 15 h 411"/>
                  <a:gd name="T20" fmla="*/ 26 w 285"/>
                  <a:gd name="T21" fmla="*/ 13 h 411"/>
                  <a:gd name="T22" fmla="*/ 26 w 285"/>
                  <a:gd name="T23" fmla="*/ 11 h 411"/>
                  <a:gd name="T24" fmla="*/ 26 w 285"/>
                  <a:gd name="T25" fmla="*/ 10 h 411"/>
                  <a:gd name="T26" fmla="*/ 25 w 285"/>
                  <a:gd name="T27" fmla="*/ 8 h 411"/>
                  <a:gd name="T28" fmla="*/ 25 w 285"/>
                  <a:gd name="T29" fmla="*/ 6 h 411"/>
                  <a:gd name="T30" fmla="*/ 23 w 285"/>
                  <a:gd name="T31" fmla="*/ 4 h 411"/>
                  <a:gd name="T32" fmla="*/ 21 w 285"/>
                  <a:gd name="T33" fmla="*/ 2 h 411"/>
                  <a:gd name="T34" fmla="*/ 19 w 285"/>
                  <a:gd name="T35" fmla="*/ 1 h 411"/>
                  <a:gd name="T36" fmla="*/ 18 w 285"/>
                  <a:gd name="T37" fmla="*/ 1 h 411"/>
                  <a:gd name="T38" fmla="*/ 16 w 285"/>
                  <a:gd name="T39" fmla="*/ 0 h 411"/>
                  <a:gd name="T40" fmla="*/ 14 w 285"/>
                  <a:gd name="T41" fmla="*/ 0 h 411"/>
                  <a:gd name="T42" fmla="*/ 12 w 285"/>
                  <a:gd name="T43" fmla="*/ 0 h 411"/>
                  <a:gd name="T44" fmla="*/ 10 w 285"/>
                  <a:gd name="T45" fmla="*/ 0 h 411"/>
                  <a:gd name="T46" fmla="*/ 9 w 285"/>
                  <a:gd name="T47" fmla="*/ 1 h 411"/>
                  <a:gd name="T48" fmla="*/ 7 w 285"/>
                  <a:gd name="T49" fmla="*/ 2 h 411"/>
                  <a:gd name="T50" fmla="*/ 5 w 285"/>
                  <a:gd name="T51" fmla="*/ 3 h 411"/>
                  <a:gd name="T52" fmla="*/ 2 w 285"/>
                  <a:gd name="T53" fmla="*/ 6 h 411"/>
                  <a:gd name="T54" fmla="*/ 1 w 285"/>
                  <a:gd name="T55" fmla="*/ 8 h 411"/>
                  <a:gd name="T56" fmla="*/ 0 w 285"/>
                  <a:gd name="T57" fmla="*/ 9 h 411"/>
                  <a:gd name="T58" fmla="*/ 0 w 285"/>
                  <a:gd name="T59" fmla="*/ 12 h 411"/>
                  <a:gd name="T60" fmla="*/ 0 w 285"/>
                  <a:gd name="T61" fmla="*/ 14 h 411"/>
                  <a:gd name="T62" fmla="*/ 1 w 285"/>
                  <a:gd name="T63" fmla="*/ 17 h 411"/>
                  <a:gd name="T64" fmla="*/ 2 w 285"/>
                  <a:gd name="T65" fmla="*/ 19 h 411"/>
                  <a:gd name="T66" fmla="*/ 4 w 285"/>
                  <a:gd name="T67" fmla="*/ 21 h 411"/>
                  <a:gd name="T68" fmla="*/ 6 w 285"/>
                  <a:gd name="T69" fmla="*/ 23 h 411"/>
                  <a:gd name="T70" fmla="*/ 8 w 285"/>
                  <a:gd name="T71" fmla="*/ 24 h 411"/>
                  <a:gd name="T72" fmla="*/ 10 w 285"/>
                  <a:gd name="T73" fmla="*/ 25 h 411"/>
                  <a:gd name="T74" fmla="*/ 11 w 285"/>
                  <a:gd name="T75" fmla="*/ 26 h 411"/>
                  <a:gd name="T76" fmla="*/ 12 w 285"/>
                  <a:gd name="T77" fmla="*/ 28 h 411"/>
                  <a:gd name="T78" fmla="*/ 13 w 285"/>
                  <a:gd name="T79" fmla="*/ 31 h 411"/>
                  <a:gd name="T80" fmla="*/ 13 w 285"/>
                  <a:gd name="T81" fmla="*/ 33 h 411"/>
                  <a:gd name="T82" fmla="*/ 14 w 285"/>
                  <a:gd name="T83" fmla="*/ 34 h 411"/>
                  <a:gd name="T84" fmla="*/ 15 w 285"/>
                  <a:gd name="T85" fmla="*/ 36 h 411"/>
                  <a:gd name="T86" fmla="*/ 16 w 285"/>
                  <a:gd name="T87" fmla="*/ 38 h 411"/>
                  <a:gd name="T88" fmla="*/ 17 w 285"/>
                  <a:gd name="T89" fmla="*/ 40 h 411"/>
                  <a:gd name="T90" fmla="*/ 18 w 285"/>
                  <a:gd name="T91" fmla="*/ 42 h 411"/>
                  <a:gd name="T92" fmla="*/ 20 w 285"/>
                  <a:gd name="T93" fmla="*/ 44 h 411"/>
                  <a:gd name="T94" fmla="*/ 23 w 285"/>
                  <a:gd name="T95" fmla="*/ 45 h 411"/>
                  <a:gd name="T96" fmla="*/ 25 w 285"/>
                  <a:gd name="T97" fmla="*/ 46 h 411"/>
                  <a:gd name="T98" fmla="*/ 28 w 285"/>
                  <a:gd name="T99" fmla="*/ 45 h 411"/>
                  <a:gd name="T100" fmla="*/ 29 w 285"/>
                  <a:gd name="T101" fmla="*/ 44 h 411"/>
                  <a:gd name="T102" fmla="*/ 31 w 285"/>
                  <a:gd name="T103" fmla="*/ 42 h 411"/>
                  <a:gd name="T104" fmla="*/ 31 w 285"/>
                  <a:gd name="T105" fmla="*/ 40 h 411"/>
                  <a:gd name="T106" fmla="*/ 32 w 285"/>
                  <a:gd name="T107" fmla="*/ 38 h 411"/>
                  <a:gd name="T108" fmla="*/ 32 w 285"/>
                  <a:gd name="T109" fmla="*/ 37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10 w 942"/>
                  <a:gd name="T1" fmla="*/ 24 h 833"/>
                  <a:gd name="T2" fmla="*/ 17 w 942"/>
                  <a:gd name="T3" fmla="*/ 16 h 833"/>
                  <a:gd name="T4" fmla="*/ 24 w 942"/>
                  <a:gd name="T5" fmla="*/ 10 h 833"/>
                  <a:gd name="T6" fmla="*/ 33 w 942"/>
                  <a:gd name="T7" fmla="*/ 5 h 833"/>
                  <a:gd name="T8" fmla="*/ 41 w 942"/>
                  <a:gd name="T9" fmla="*/ 2 h 833"/>
                  <a:gd name="T10" fmla="*/ 49 w 942"/>
                  <a:gd name="T11" fmla="*/ 0 h 833"/>
                  <a:gd name="T12" fmla="*/ 56 w 942"/>
                  <a:gd name="T13" fmla="*/ 0 h 833"/>
                  <a:gd name="T14" fmla="*/ 63 w 942"/>
                  <a:gd name="T15" fmla="*/ 0 h 833"/>
                  <a:gd name="T16" fmla="*/ 68 w 942"/>
                  <a:gd name="T17" fmla="*/ 1 h 833"/>
                  <a:gd name="T18" fmla="*/ 73 w 942"/>
                  <a:gd name="T19" fmla="*/ 2 h 833"/>
                  <a:gd name="T20" fmla="*/ 77 w 942"/>
                  <a:gd name="T21" fmla="*/ 4 h 833"/>
                  <a:gd name="T22" fmla="*/ 81 w 942"/>
                  <a:gd name="T23" fmla="*/ 6 h 833"/>
                  <a:gd name="T24" fmla="*/ 83 w 942"/>
                  <a:gd name="T25" fmla="*/ 10 h 833"/>
                  <a:gd name="T26" fmla="*/ 87 w 942"/>
                  <a:gd name="T27" fmla="*/ 13 h 833"/>
                  <a:gd name="T28" fmla="*/ 91 w 942"/>
                  <a:gd name="T29" fmla="*/ 12 h 833"/>
                  <a:gd name="T30" fmla="*/ 94 w 942"/>
                  <a:gd name="T31" fmla="*/ 11 h 833"/>
                  <a:gd name="T32" fmla="*/ 99 w 942"/>
                  <a:gd name="T33" fmla="*/ 11 h 833"/>
                  <a:gd name="T34" fmla="*/ 103 w 942"/>
                  <a:gd name="T35" fmla="*/ 14 h 833"/>
                  <a:gd name="T36" fmla="*/ 105 w 942"/>
                  <a:gd name="T37" fmla="*/ 19 h 833"/>
                  <a:gd name="T38" fmla="*/ 104 w 942"/>
                  <a:gd name="T39" fmla="*/ 22 h 833"/>
                  <a:gd name="T40" fmla="*/ 104 w 942"/>
                  <a:gd name="T41" fmla="*/ 26 h 833"/>
                  <a:gd name="T42" fmla="*/ 102 w 942"/>
                  <a:gd name="T43" fmla="*/ 30 h 833"/>
                  <a:gd name="T44" fmla="*/ 98 w 942"/>
                  <a:gd name="T45" fmla="*/ 34 h 833"/>
                  <a:gd name="T46" fmla="*/ 92 w 942"/>
                  <a:gd name="T47" fmla="*/ 36 h 833"/>
                  <a:gd name="T48" fmla="*/ 87 w 942"/>
                  <a:gd name="T49" fmla="*/ 34 h 833"/>
                  <a:gd name="T50" fmla="*/ 87 w 942"/>
                  <a:gd name="T51" fmla="*/ 30 h 833"/>
                  <a:gd name="T52" fmla="*/ 85 w 942"/>
                  <a:gd name="T53" fmla="*/ 26 h 833"/>
                  <a:gd name="T54" fmla="*/ 81 w 942"/>
                  <a:gd name="T55" fmla="*/ 25 h 833"/>
                  <a:gd name="T56" fmla="*/ 76 w 942"/>
                  <a:gd name="T57" fmla="*/ 27 h 833"/>
                  <a:gd name="T58" fmla="*/ 72 w 942"/>
                  <a:gd name="T59" fmla="*/ 27 h 833"/>
                  <a:gd name="T60" fmla="*/ 68 w 942"/>
                  <a:gd name="T61" fmla="*/ 25 h 833"/>
                  <a:gd name="T62" fmla="*/ 63 w 942"/>
                  <a:gd name="T63" fmla="*/ 24 h 833"/>
                  <a:gd name="T64" fmla="*/ 56 w 942"/>
                  <a:gd name="T65" fmla="*/ 23 h 833"/>
                  <a:gd name="T66" fmla="*/ 49 w 942"/>
                  <a:gd name="T67" fmla="*/ 24 h 833"/>
                  <a:gd name="T68" fmla="*/ 40 w 942"/>
                  <a:gd name="T69" fmla="*/ 27 h 833"/>
                  <a:gd name="T70" fmla="*/ 34 w 942"/>
                  <a:gd name="T71" fmla="*/ 32 h 833"/>
                  <a:gd name="T72" fmla="*/ 30 w 942"/>
                  <a:gd name="T73" fmla="*/ 37 h 833"/>
                  <a:gd name="T74" fmla="*/ 27 w 942"/>
                  <a:gd name="T75" fmla="*/ 43 h 833"/>
                  <a:gd name="T76" fmla="*/ 26 w 942"/>
                  <a:gd name="T77" fmla="*/ 49 h 833"/>
                  <a:gd name="T78" fmla="*/ 26 w 942"/>
                  <a:gd name="T79" fmla="*/ 55 h 833"/>
                  <a:gd name="T80" fmla="*/ 26 w 942"/>
                  <a:gd name="T81" fmla="*/ 60 h 833"/>
                  <a:gd name="T82" fmla="*/ 26 w 942"/>
                  <a:gd name="T83" fmla="*/ 65 h 833"/>
                  <a:gd name="T84" fmla="*/ 27 w 942"/>
                  <a:gd name="T85" fmla="*/ 69 h 833"/>
                  <a:gd name="T86" fmla="*/ 29 w 942"/>
                  <a:gd name="T87" fmla="*/ 72 h 833"/>
                  <a:gd name="T88" fmla="*/ 31 w 942"/>
                  <a:gd name="T89" fmla="*/ 77 h 833"/>
                  <a:gd name="T90" fmla="*/ 27 w 942"/>
                  <a:gd name="T91" fmla="*/ 80 h 833"/>
                  <a:gd name="T92" fmla="*/ 24 w 942"/>
                  <a:gd name="T93" fmla="*/ 80 h 833"/>
                  <a:gd name="T94" fmla="*/ 19 w 942"/>
                  <a:gd name="T95" fmla="*/ 82 h 833"/>
                  <a:gd name="T96" fmla="*/ 15 w 942"/>
                  <a:gd name="T97" fmla="*/ 85 h 833"/>
                  <a:gd name="T98" fmla="*/ 11 w 942"/>
                  <a:gd name="T99" fmla="*/ 89 h 833"/>
                  <a:gd name="T100" fmla="*/ 10 w 942"/>
                  <a:gd name="T101" fmla="*/ 92 h 833"/>
                  <a:gd name="T102" fmla="*/ 6 w 942"/>
                  <a:gd name="T103" fmla="*/ 91 h 833"/>
                  <a:gd name="T104" fmla="*/ 4 w 942"/>
                  <a:gd name="T105" fmla="*/ 87 h 833"/>
                  <a:gd name="T106" fmla="*/ 2 w 942"/>
                  <a:gd name="T107" fmla="*/ 78 h 833"/>
                  <a:gd name="T108" fmla="*/ 0 w 942"/>
                  <a:gd name="T109" fmla="*/ 68 h 833"/>
                  <a:gd name="T110" fmla="*/ 0 w 942"/>
                  <a:gd name="T111" fmla="*/ 56 h 833"/>
                  <a:gd name="T112" fmla="*/ 1 w 942"/>
                  <a:gd name="T113" fmla="*/ 44 h 833"/>
                  <a:gd name="T114" fmla="*/ 5 w 942"/>
                  <a:gd name="T115" fmla="*/ 34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9 w 243"/>
                  <a:gd name="T1" fmla="*/ 0 h 87"/>
                  <a:gd name="T2" fmla="*/ 10 w 243"/>
                  <a:gd name="T3" fmla="*/ 0 h 87"/>
                  <a:gd name="T4" fmla="*/ 12 w 243"/>
                  <a:gd name="T5" fmla="*/ 0 h 87"/>
                  <a:gd name="T6" fmla="*/ 13 w 243"/>
                  <a:gd name="T7" fmla="*/ 0 h 87"/>
                  <a:gd name="T8" fmla="*/ 14 w 243"/>
                  <a:gd name="T9" fmla="*/ 0 h 87"/>
                  <a:gd name="T10" fmla="*/ 15 w 243"/>
                  <a:gd name="T11" fmla="*/ 0 h 87"/>
                  <a:gd name="T12" fmla="*/ 17 w 243"/>
                  <a:gd name="T13" fmla="*/ 0 h 87"/>
                  <a:gd name="T14" fmla="*/ 18 w 243"/>
                  <a:gd name="T15" fmla="*/ 0 h 87"/>
                  <a:gd name="T16" fmla="*/ 19 w 243"/>
                  <a:gd name="T17" fmla="*/ 1 h 87"/>
                  <a:gd name="T18" fmla="*/ 21 w 243"/>
                  <a:gd name="T19" fmla="*/ 1 h 87"/>
                  <a:gd name="T20" fmla="*/ 22 w 243"/>
                  <a:gd name="T21" fmla="*/ 2 h 87"/>
                  <a:gd name="T22" fmla="*/ 24 w 243"/>
                  <a:gd name="T23" fmla="*/ 3 h 87"/>
                  <a:gd name="T24" fmla="*/ 25 w 243"/>
                  <a:gd name="T25" fmla="*/ 3 h 87"/>
                  <a:gd name="T26" fmla="*/ 26 w 243"/>
                  <a:gd name="T27" fmla="*/ 4 h 87"/>
                  <a:gd name="T28" fmla="*/ 27 w 243"/>
                  <a:gd name="T29" fmla="*/ 5 h 87"/>
                  <a:gd name="T30" fmla="*/ 26 w 243"/>
                  <a:gd name="T31" fmla="*/ 6 h 87"/>
                  <a:gd name="T32" fmla="*/ 25 w 243"/>
                  <a:gd name="T33" fmla="*/ 7 h 87"/>
                  <a:gd name="T34" fmla="*/ 24 w 243"/>
                  <a:gd name="T35" fmla="*/ 7 h 87"/>
                  <a:gd name="T36" fmla="*/ 23 w 243"/>
                  <a:gd name="T37" fmla="*/ 6 h 87"/>
                  <a:gd name="T38" fmla="*/ 22 w 243"/>
                  <a:gd name="T39" fmla="*/ 6 h 87"/>
                  <a:gd name="T40" fmla="*/ 20 w 243"/>
                  <a:gd name="T41" fmla="*/ 6 h 87"/>
                  <a:gd name="T42" fmla="*/ 19 w 243"/>
                  <a:gd name="T43" fmla="*/ 6 h 87"/>
                  <a:gd name="T44" fmla="*/ 18 w 243"/>
                  <a:gd name="T45" fmla="*/ 5 h 87"/>
                  <a:gd name="T46" fmla="*/ 16 w 243"/>
                  <a:gd name="T47" fmla="*/ 5 h 87"/>
                  <a:gd name="T48" fmla="*/ 15 w 243"/>
                  <a:gd name="T49" fmla="*/ 5 h 87"/>
                  <a:gd name="T50" fmla="*/ 13 w 243"/>
                  <a:gd name="T51" fmla="*/ 6 h 87"/>
                  <a:gd name="T52" fmla="*/ 11 w 243"/>
                  <a:gd name="T53" fmla="*/ 6 h 87"/>
                  <a:gd name="T54" fmla="*/ 10 w 243"/>
                  <a:gd name="T55" fmla="*/ 7 h 87"/>
                  <a:gd name="T56" fmla="*/ 9 w 243"/>
                  <a:gd name="T57" fmla="*/ 7 h 87"/>
                  <a:gd name="T58" fmla="*/ 7 w 243"/>
                  <a:gd name="T59" fmla="*/ 8 h 87"/>
                  <a:gd name="T60" fmla="*/ 6 w 243"/>
                  <a:gd name="T61" fmla="*/ 9 h 87"/>
                  <a:gd name="T62" fmla="*/ 5 w 243"/>
                  <a:gd name="T63" fmla="*/ 9 h 87"/>
                  <a:gd name="T64" fmla="*/ 4 w 243"/>
                  <a:gd name="T65" fmla="*/ 9 h 87"/>
                  <a:gd name="T66" fmla="*/ 3 w 243"/>
                  <a:gd name="T67" fmla="*/ 10 h 87"/>
                  <a:gd name="T68" fmla="*/ 1 w 243"/>
                  <a:gd name="T69" fmla="*/ 9 h 87"/>
                  <a:gd name="T70" fmla="*/ 0 w 243"/>
                  <a:gd name="T71" fmla="*/ 8 h 87"/>
                  <a:gd name="T72" fmla="*/ 0 w 243"/>
                  <a:gd name="T73" fmla="*/ 7 h 87"/>
                  <a:gd name="T74" fmla="*/ 0 w 243"/>
                  <a:gd name="T75" fmla="*/ 6 h 87"/>
                  <a:gd name="T76" fmla="*/ 1 w 243"/>
                  <a:gd name="T77" fmla="*/ 4 h 87"/>
                  <a:gd name="T78" fmla="*/ 2 w 243"/>
                  <a:gd name="T79" fmla="*/ 4 h 87"/>
                  <a:gd name="T80" fmla="*/ 3 w 243"/>
                  <a:gd name="T81" fmla="*/ 3 h 87"/>
                  <a:gd name="T82" fmla="*/ 4 w 243"/>
                  <a:gd name="T83" fmla="*/ 2 h 87"/>
                  <a:gd name="T84" fmla="*/ 5 w 243"/>
                  <a:gd name="T85" fmla="*/ 2 h 87"/>
                  <a:gd name="T86" fmla="*/ 7 w 243"/>
                  <a:gd name="T87" fmla="*/ 1 h 87"/>
                  <a:gd name="T88" fmla="*/ 8 w 243"/>
                  <a:gd name="T89" fmla="*/ 1 h 87"/>
                  <a:gd name="T90" fmla="*/ 9 w 243"/>
                  <a:gd name="T91" fmla="*/ 1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2 w 102"/>
                  <a:gd name="T1" fmla="*/ 12 h 330"/>
                  <a:gd name="T2" fmla="*/ 2 w 102"/>
                  <a:gd name="T3" fmla="*/ 13 h 330"/>
                  <a:gd name="T4" fmla="*/ 2 w 102"/>
                  <a:gd name="T5" fmla="*/ 14 h 330"/>
                  <a:gd name="T6" fmla="*/ 2 w 102"/>
                  <a:gd name="T7" fmla="*/ 16 h 330"/>
                  <a:gd name="T8" fmla="*/ 2 w 102"/>
                  <a:gd name="T9" fmla="*/ 17 h 330"/>
                  <a:gd name="T10" fmla="*/ 2 w 102"/>
                  <a:gd name="T11" fmla="*/ 19 h 330"/>
                  <a:gd name="T12" fmla="*/ 2 w 102"/>
                  <a:gd name="T13" fmla="*/ 20 h 330"/>
                  <a:gd name="T14" fmla="*/ 2 w 102"/>
                  <a:gd name="T15" fmla="*/ 22 h 330"/>
                  <a:gd name="T16" fmla="*/ 2 w 102"/>
                  <a:gd name="T17" fmla="*/ 23 h 330"/>
                  <a:gd name="T18" fmla="*/ 2 w 102"/>
                  <a:gd name="T19" fmla="*/ 25 h 330"/>
                  <a:gd name="T20" fmla="*/ 2 w 102"/>
                  <a:gd name="T21" fmla="*/ 27 h 330"/>
                  <a:gd name="T22" fmla="*/ 2 w 102"/>
                  <a:gd name="T23" fmla="*/ 28 h 330"/>
                  <a:gd name="T24" fmla="*/ 2 w 102"/>
                  <a:gd name="T25" fmla="*/ 29 h 330"/>
                  <a:gd name="T26" fmla="*/ 2 w 102"/>
                  <a:gd name="T27" fmla="*/ 30 h 330"/>
                  <a:gd name="T28" fmla="*/ 2 w 102"/>
                  <a:gd name="T29" fmla="*/ 32 h 330"/>
                  <a:gd name="T30" fmla="*/ 2 w 102"/>
                  <a:gd name="T31" fmla="*/ 33 h 330"/>
                  <a:gd name="T32" fmla="*/ 2 w 102"/>
                  <a:gd name="T33" fmla="*/ 34 h 330"/>
                  <a:gd name="T34" fmla="*/ 3 w 102"/>
                  <a:gd name="T35" fmla="*/ 35 h 330"/>
                  <a:gd name="T36" fmla="*/ 4 w 102"/>
                  <a:gd name="T37" fmla="*/ 36 h 330"/>
                  <a:gd name="T38" fmla="*/ 5 w 102"/>
                  <a:gd name="T39" fmla="*/ 36 h 330"/>
                  <a:gd name="T40" fmla="*/ 7 w 102"/>
                  <a:gd name="T41" fmla="*/ 36 h 330"/>
                  <a:gd name="T42" fmla="*/ 8 w 102"/>
                  <a:gd name="T43" fmla="*/ 36 h 330"/>
                  <a:gd name="T44" fmla="*/ 9 w 102"/>
                  <a:gd name="T45" fmla="*/ 35 h 330"/>
                  <a:gd name="T46" fmla="*/ 10 w 102"/>
                  <a:gd name="T47" fmla="*/ 34 h 330"/>
                  <a:gd name="T48" fmla="*/ 11 w 102"/>
                  <a:gd name="T49" fmla="*/ 33 h 330"/>
                  <a:gd name="T50" fmla="*/ 11 w 102"/>
                  <a:gd name="T51" fmla="*/ 31 h 330"/>
                  <a:gd name="T52" fmla="*/ 11 w 102"/>
                  <a:gd name="T53" fmla="*/ 30 h 330"/>
                  <a:gd name="T54" fmla="*/ 11 w 102"/>
                  <a:gd name="T55" fmla="*/ 28 h 330"/>
                  <a:gd name="T56" fmla="*/ 11 w 102"/>
                  <a:gd name="T57" fmla="*/ 27 h 330"/>
                  <a:gd name="T58" fmla="*/ 11 w 102"/>
                  <a:gd name="T59" fmla="*/ 25 h 330"/>
                  <a:gd name="T60" fmla="*/ 11 w 102"/>
                  <a:gd name="T61" fmla="*/ 24 h 330"/>
                  <a:gd name="T62" fmla="*/ 11 w 102"/>
                  <a:gd name="T63" fmla="*/ 23 h 330"/>
                  <a:gd name="T64" fmla="*/ 11 w 102"/>
                  <a:gd name="T65" fmla="*/ 22 h 330"/>
                  <a:gd name="T66" fmla="*/ 10 w 102"/>
                  <a:gd name="T67" fmla="*/ 21 h 330"/>
                  <a:gd name="T68" fmla="*/ 10 w 102"/>
                  <a:gd name="T69" fmla="*/ 19 h 330"/>
                  <a:gd name="T70" fmla="*/ 10 w 102"/>
                  <a:gd name="T71" fmla="*/ 18 h 330"/>
                  <a:gd name="T72" fmla="*/ 9 w 102"/>
                  <a:gd name="T73" fmla="*/ 16 h 330"/>
                  <a:gd name="T74" fmla="*/ 9 w 102"/>
                  <a:gd name="T75" fmla="*/ 14 h 330"/>
                  <a:gd name="T76" fmla="*/ 8 w 102"/>
                  <a:gd name="T77" fmla="*/ 13 h 330"/>
                  <a:gd name="T78" fmla="*/ 8 w 102"/>
                  <a:gd name="T79" fmla="*/ 11 h 330"/>
                  <a:gd name="T80" fmla="*/ 7 w 102"/>
                  <a:gd name="T81" fmla="*/ 9 h 330"/>
                  <a:gd name="T82" fmla="*/ 7 w 102"/>
                  <a:gd name="T83" fmla="*/ 8 h 330"/>
                  <a:gd name="T84" fmla="*/ 6 w 102"/>
                  <a:gd name="T85" fmla="*/ 6 h 330"/>
                  <a:gd name="T86" fmla="*/ 6 w 102"/>
                  <a:gd name="T87" fmla="*/ 5 h 330"/>
                  <a:gd name="T88" fmla="*/ 5 w 102"/>
                  <a:gd name="T89" fmla="*/ 3 h 330"/>
                  <a:gd name="T90" fmla="*/ 4 w 102"/>
                  <a:gd name="T91" fmla="*/ 2 h 330"/>
                  <a:gd name="T92" fmla="*/ 4 w 102"/>
                  <a:gd name="T93" fmla="*/ 2 h 330"/>
                  <a:gd name="T94" fmla="*/ 3 w 102"/>
                  <a:gd name="T95" fmla="*/ 0 h 330"/>
                  <a:gd name="T96" fmla="*/ 2 w 102"/>
                  <a:gd name="T97" fmla="*/ 0 h 330"/>
                  <a:gd name="T98" fmla="*/ 0 w 102"/>
                  <a:gd name="T99" fmla="*/ 2 h 330"/>
                  <a:gd name="T100" fmla="*/ 0 w 102"/>
                  <a:gd name="T101" fmla="*/ 2 h 330"/>
                  <a:gd name="T102" fmla="*/ 0 w 102"/>
                  <a:gd name="T103" fmla="*/ 4 h 330"/>
                  <a:gd name="T104" fmla="*/ 0 w 102"/>
                  <a:gd name="T105" fmla="*/ 5 h 330"/>
                  <a:gd name="T106" fmla="*/ 0 w 102"/>
                  <a:gd name="T107" fmla="*/ 6 h 330"/>
                  <a:gd name="T108" fmla="*/ 1 w 102"/>
                  <a:gd name="T109" fmla="*/ 7 h 330"/>
                  <a:gd name="T110" fmla="*/ 1 w 102"/>
                  <a:gd name="T111" fmla="*/ 9 h 330"/>
                  <a:gd name="T112" fmla="*/ 2 w 102"/>
                  <a:gd name="T113" fmla="*/ 9 h 330"/>
                  <a:gd name="T114" fmla="*/ 2 w 102"/>
                  <a:gd name="T115" fmla="*/ 11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8 h 219"/>
                  <a:gd name="T2" fmla="*/ 1 w 151"/>
                  <a:gd name="T3" fmla="*/ 9 h 219"/>
                  <a:gd name="T4" fmla="*/ 1 w 151"/>
                  <a:gd name="T5" fmla="*/ 10 h 219"/>
                  <a:gd name="T6" fmla="*/ 2 w 151"/>
                  <a:gd name="T7" fmla="*/ 12 h 219"/>
                  <a:gd name="T8" fmla="*/ 3 w 151"/>
                  <a:gd name="T9" fmla="*/ 14 h 219"/>
                  <a:gd name="T10" fmla="*/ 4 w 151"/>
                  <a:gd name="T11" fmla="*/ 15 h 219"/>
                  <a:gd name="T12" fmla="*/ 4 w 151"/>
                  <a:gd name="T13" fmla="*/ 16 h 219"/>
                  <a:gd name="T14" fmla="*/ 5 w 151"/>
                  <a:gd name="T15" fmla="*/ 18 h 219"/>
                  <a:gd name="T16" fmla="*/ 6 w 151"/>
                  <a:gd name="T17" fmla="*/ 20 h 219"/>
                  <a:gd name="T18" fmla="*/ 7 w 151"/>
                  <a:gd name="T19" fmla="*/ 21 h 219"/>
                  <a:gd name="T20" fmla="*/ 8 w 151"/>
                  <a:gd name="T21" fmla="*/ 22 h 219"/>
                  <a:gd name="T22" fmla="*/ 9 w 151"/>
                  <a:gd name="T23" fmla="*/ 23 h 219"/>
                  <a:gd name="T24" fmla="*/ 11 w 151"/>
                  <a:gd name="T25" fmla="*/ 23 h 219"/>
                  <a:gd name="T26" fmla="*/ 12 w 151"/>
                  <a:gd name="T27" fmla="*/ 24 h 219"/>
                  <a:gd name="T28" fmla="*/ 13 w 151"/>
                  <a:gd name="T29" fmla="*/ 24 h 219"/>
                  <a:gd name="T30" fmla="*/ 14 w 151"/>
                  <a:gd name="T31" fmla="*/ 24 h 219"/>
                  <a:gd name="T32" fmla="*/ 15 w 151"/>
                  <a:gd name="T33" fmla="*/ 24 h 219"/>
                  <a:gd name="T34" fmla="*/ 16 w 151"/>
                  <a:gd name="T35" fmla="*/ 24 h 219"/>
                  <a:gd name="T36" fmla="*/ 17 w 151"/>
                  <a:gd name="T37" fmla="*/ 22 h 219"/>
                  <a:gd name="T38" fmla="*/ 16 w 151"/>
                  <a:gd name="T39" fmla="*/ 21 h 219"/>
                  <a:gd name="T40" fmla="*/ 15 w 151"/>
                  <a:gd name="T41" fmla="*/ 20 h 219"/>
                  <a:gd name="T42" fmla="*/ 15 w 151"/>
                  <a:gd name="T43" fmla="*/ 19 h 219"/>
                  <a:gd name="T44" fmla="*/ 14 w 151"/>
                  <a:gd name="T45" fmla="*/ 18 h 219"/>
                  <a:gd name="T46" fmla="*/ 13 w 151"/>
                  <a:gd name="T47" fmla="*/ 17 h 219"/>
                  <a:gd name="T48" fmla="*/ 13 w 151"/>
                  <a:gd name="T49" fmla="*/ 16 h 219"/>
                  <a:gd name="T50" fmla="*/ 12 w 151"/>
                  <a:gd name="T51" fmla="*/ 14 h 219"/>
                  <a:gd name="T52" fmla="*/ 11 w 151"/>
                  <a:gd name="T53" fmla="*/ 13 h 219"/>
                  <a:gd name="T54" fmla="*/ 11 w 151"/>
                  <a:gd name="T55" fmla="*/ 12 h 219"/>
                  <a:gd name="T56" fmla="*/ 10 w 151"/>
                  <a:gd name="T57" fmla="*/ 10 h 219"/>
                  <a:gd name="T58" fmla="*/ 9 w 151"/>
                  <a:gd name="T59" fmla="*/ 9 h 219"/>
                  <a:gd name="T60" fmla="*/ 9 w 151"/>
                  <a:gd name="T61" fmla="*/ 7 h 219"/>
                  <a:gd name="T62" fmla="*/ 8 w 151"/>
                  <a:gd name="T63" fmla="*/ 6 h 219"/>
                  <a:gd name="T64" fmla="*/ 7 w 151"/>
                  <a:gd name="T65" fmla="*/ 5 h 219"/>
                  <a:gd name="T66" fmla="*/ 7 w 151"/>
                  <a:gd name="T67" fmla="*/ 4 h 219"/>
                  <a:gd name="T68" fmla="*/ 6 w 151"/>
                  <a:gd name="T69" fmla="*/ 3 h 219"/>
                  <a:gd name="T70" fmla="*/ 5 w 151"/>
                  <a:gd name="T71" fmla="*/ 2 h 219"/>
                  <a:gd name="T72" fmla="*/ 4 w 151"/>
                  <a:gd name="T73" fmla="*/ 0 h 219"/>
                  <a:gd name="T74" fmla="*/ 3 w 151"/>
                  <a:gd name="T75" fmla="*/ 0 h 219"/>
                  <a:gd name="T76" fmla="*/ 2 w 151"/>
                  <a:gd name="T77" fmla="*/ 1 h 219"/>
                  <a:gd name="T78" fmla="*/ 1 w 151"/>
                  <a:gd name="T79" fmla="*/ 2 h 219"/>
                  <a:gd name="T80" fmla="*/ 1 w 151"/>
                  <a:gd name="T81" fmla="*/ 3 h 219"/>
                  <a:gd name="T82" fmla="*/ 0 w 151"/>
                  <a:gd name="T83" fmla="*/ 5 h 219"/>
                  <a:gd name="T84" fmla="*/ 0 w 151"/>
                  <a:gd name="T85" fmla="*/ 6 h 219"/>
                  <a:gd name="T86" fmla="*/ 0 w 151"/>
                  <a:gd name="T87" fmla="*/ 7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82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Locks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using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Interrupts vs. </a:t>
            </a:r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test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&amp;</a:t>
            </a:r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set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23914"/>
            <a:ext cx="8610600" cy="58816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Compare to “disable interrupt”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solution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>
                <a:latin typeface="Gill Sans Light"/>
                <a:ea typeface="굴림" charset="0"/>
                <a:cs typeface="Gill Sans Light"/>
              </a:rPr>
              <a:t>Basically we replaced:</a:t>
            </a:r>
            <a:endParaRPr lang="en-US" altLang="ko-KR" sz="2200" dirty="0">
              <a:latin typeface="Gill Sans Light"/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disable interrupts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  <a:sym typeface="Wingdings" charset="0"/>
              </a:rPr>
              <a:t>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while (</a:t>
            </a:r>
            <a:r>
              <a:rPr lang="en-US" sz="2000" b="1" dirty="0" err="1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test&amp;set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(guard))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enable interrupts 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  <a:sym typeface="Wingdings" charset="0"/>
              </a:rPr>
              <a:t> guard = 0;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288226"/>
            <a:ext cx="4581525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(value == BUSY)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Enable interrupts?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BUSY;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1364426"/>
            <a:ext cx="4648200" cy="38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(anyone on wait queue)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Place on ready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endParaRPr lang="en-US" sz="1900" dirty="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19600" y="1219200"/>
            <a:ext cx="609600" cy="685800"/>
            <a:chOff x="1776" y="912"/>
            <a:chExt cx="476" cy="576"/>
          </a:xfrm>
        </p:grpSpPr>
        <p:sp>
          <p:nvSpPr>
            <p:cNvPr id="18438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639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886200" y="838200"/>
            <a:ext cx="289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interrupts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858000" y="901700"/>
            <a:ext cx="3810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(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go to sleep() //?? 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500188" y="24892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600">
                <a:latin typeface="Courier New" charset="0"/>
              </a:rPr>
              <a:t/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962400" y="39624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3429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3505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3429000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3886200" y="4953000"/>
            <a:ext cx="2895600" cy="1371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no other activity (including OS) can run! 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81400" y="838200"/>
            <a:ext cx="3200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test &amp; set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858000" y="685801"/>
            <a:ext cx="3810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 guard = 0;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rgbClr val="233AE1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(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sleep()&amp; 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while (test&amp;set(guard));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1500188" y="2489200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657600" y="1608138"/>
            <a:ext cx="3429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chemeClr val="hlink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while(test&amp;set(value));</a:t>
            </a:r>
            <a:r>
              <a:rPr lang="en-US" sz="1600">
                <a:latin typeface="Courier New" charset="0"/>
              </a:rPr>
              <a:t/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657600" y="39624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3733800" y="5105400"/>
            <a:ext cx="2895600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3429000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3352800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3200400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3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702"/>
            <a:ext cx="10515600" cy="321558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</a:t>
            </a:r>
          </a:p>
          <a:p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8382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 smtClean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9781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9291-30D7-4D59-8190-708CDC7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</a:t>
            </a:r>
            <a:r>
              <a:rPr lang="en-US" dirty="0" err="1">
                <a:latin typeface="Gill Sans Light"/>
              </a:rPr>
              <a:t>futex</a:t>
            </a:r>
            <a:r>
              <a:rPr lang="en-US" dirty="0">
                <a:latin typeface="Gill Sans Light"/>
              </a:rPr>
              <a:t>: Fast </a:t>
            </a:r>
            <a:r>
              <a:rPr lang="en-US" dirty="0" err="1">
                <a:latin typeface="Gill Sans Light"/>
              </a:rPr>
              <a:t>Userspace</a:t>
            </a:r>
            <a:r>
              <a:rPr lang="en-US" dirty="0">
                <a:latin typeface="Gill Sans Light"/>
              </a:rPr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F283-9467-4DAF-945B-3AB965D9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Userspace</a:t>
            </a:r>
            <a:r>
              <a:rPr lang="en-US" dirty="0"/>
              <a:t> lock is </a:t>
            </a:r>
            <a:r>
              <a:rPr lang="en-US" i="1" dirty="0" err="1"/>
              <a:t>syscall</a:t>
            </a:r>
            <a:r>
              <a:rPr lang="en-US" i="1" dirty="0"/>
              <a:t>-free</a:t>
            </a:r>
            <a:r>
              <a:rPr lang="en-US" dirty="0"/>
              <a:t> in the uncontended case</a:t>
            </a:r>
          </a:p>
          <a:p>
            <a:endParaRPr lang="en-US" dirty="0"/>
          </a:p>
          <a:p>
            <a:r>
              <a:rPr lang="en-US" dirty="0"/>
              <a:t>Lock has three states</a:t>
            </a:r>
          </a:p>
          <a:p>
            <a:pPr lvl="1"/>
            <a:r>
              <a:rPr lang="en-US" dirty="0"/>
              <a:t>Free (no </a:t>
            </a:r>
            <a:r>
              <a:rPr lang="en-US" dirty="0" err="1"/>
              <a:t>syscall</a:t>
            </a:r>
            <a:r>
              <a:rPr lang="en-US" dirty="0"/>
              <a:t> when acquiring lock)</a:t>
            </a:r>
          </a:p>
          <a:p>
            <a:pPr lvl="1"/>
            <a:r>
              <a:rPr lang="en-US" dirty="0"/>
              <a:t>Busy, no waiters (no </a:t>
            </a:r>
            <a:r>
              <a:rPr lang="en-US" dirty="0" err="1"/>
              <a:t>syscall</a:t>
            </a:r>
            <a:r>
              <a:rPr lang="en-US" dirty="0"/>
              <a:t> when releasing lock)</a:t>
            </a:r>
          </a:p>
          <a:p>
            <a:pPr lvl="1"/>
            <a:r>
              <a:rPr lang="en-US" dirty="0"/>
              <a:t>Busy, possibly with some waiters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 is not exposed in </a:t>
            </a:r>
            <a:r>
              <a:rPr lang="en-US" dirty="0" err="1"/>
              <a:t>libc</a:t>
            </a:r>
            <a:r>
              <a:rPr lang="en-US" dirty="0"/>
              <a:t>; it is used within the implementation of </a:t>
            </a:r>
            <a:r>
              <a:rPr lang="en-US" dirty="0" err="1"/>
              <a:t>pthreads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8362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Userspace</a:t>
            </a:r>
            <a:r>
              <a:rPr lang="en-US" dirty="0"/>
              <a:t> Locks with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593"/>
            <a:ext cx="10515600" cy="152920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acquire/release</a:t>
            </a:r>
          </a:p>
          <a:p>
            <a:r>
              <a:rPr lang="en-US" dirty="0"/>
              <a:t>But it can be considerably optimized!</a:t>
            </a:r>
          </a:p>
          <a:p>
            <a:pPr lvl="1"/>
            <a:r>
              <a:rPr lang="en-US" dirty="0"/>
              <a:t>See “</a:t>
            </a:r>
            <a:r>
              <a:rPr lang="en-US" dirty="0" err="1">
                <a:hlinkClick r:id="rId2"/>
              </a:rPr>
              <a:t>Futexes</a:t>
            </a:r>
            <a:r>
              <a:rPr lang="en-US" dirty="0">
                <a:hlinkClick r:id="rId2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863" y="853437"/>
            <a:ext cx="5628860" cy="322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value 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en-US" sz="1900" b="0" dirty="0" err="1"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 err="1"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 = false;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(&amp;value,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// </a:t>
            </a:r>
            <a:r>
              <a:rPr lang="en-US" altLang="en-US" sz="1900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wake up a sleeping thread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sz="1900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784639" y="853437"/>
            <a:ext cx="5689601" cy="3308350"/>
            <a:chOff x="-136" y="1152"/>
            <a:chExt cx="3584" cy="2084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 value = 0; // free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bool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maybe_waiters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= false;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(value)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maybe_waiters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true;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(&amp;value, FUTEX_WAIT, 1);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//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: sleep if lock is acquired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maybe_waiters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true;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58924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concept: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20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Red-Black tree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354" y="4262806"/>
            <a:ext cx="11605846" cy="24427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Here, the Lock is associated with the root of the tree</a:t>
            </a:r>
          </a:p>
          <a:p>
            <a:pPr lvl="1"/>
            <a:r>
              <a:rPr lang="en-US" dirty="0" smtClean="0"/>
              <a:t>Restricts parallelism but makes sure that tree </a:t>
            </a:r>
            <a:r>
              <a:rPr lang="en-US" i="1" dirty="0" smtClean="0"/>
              <a:t>always</a:t>
            </a:r>
            <a:r>
              <a:rPr lang="en-US" dirty="0" smtClean="0"/>
              <a:t> consistent</a:t>
            </a:r>
          </a:p>
          <a:p>
            <a:pPr lvl="1"/>
            <a:r>
              <a:rPr lang="en-US" dirty="0" smtClean="0"/>
              <a:t>No races at the operation level</a:t>
            </a:r>
          </a:p>
          <a:p>
            <a:r>
              <a:rPr lang="en-US" dirty="0"/>
              <a:t>T</a:t>
            </a:r>
            <a:r>
              <a:rPr lang="en-US" dirty="0" smtClean="0"/>
              <a:t>hreads are exchange information through a consistent data structure</a:t>
            </a:r>
          </a:p>
          <a:p>
            <a:r>
              <a:rPr lang="en-US" dirty="0" smtClean="0"/>
              <a:t>Could you make it faster with one lock per node?  Perhaps, but must be careful!</a:t>
            </a:r>
          </a:p>
          <a:p>
            <a:pPr lvl="1"/>
            <a:r>
              <a:rPr lang="en-US" dirty="0" smtClean="0"/>
              <a:t>Need to define invariants that are always true despite many simultaneous threads…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 txBox="1">
            <a:spLocks/>
          </p:cNvSpPr>
          <p:nvPr/>
        </p:nvSpPr>
        <p:spPr bwMode="auto">
          <a:xfrm>
            <a:off x="609600" y="762000"/>
            <a:ext cx="2743200" cy="4351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u="sng" kern="0" dirty="0" smtClean="0"/>
              <a:t>Thread A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Insert(3) {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  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  </a:t>
            </a:r>
            <a:r>
              <a:rPr lang="en-US" sz="1800" kern="0" dirty="0" err="1" smtClean="0">
                <a:latin typeface="Consolas" panose="020B0609020204030204" pitchFamily="49" charset="0"/>
              </a:rPr>
              <a:t>Tree.Insert</a:t>
            </a:r>
            <a:r>
              <a:rPr lang="en-US" sz="1800" kern="0" dirty="0" smtClean="0">
                <a:latin typeface="Consolas" panose="020B0609020204030204" pitchFamily="49" charset="0"/>
              </a:rPr>
              <a:t>(3)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  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 smtClean="0">
                <a:latin typeface="Consolas" panose="020B0609020204030204" pitchFamily="49" charset="0"/>
              </a:rPr>
              <a:t>}</a:t>
            </a:r>
            <a:endParaRPr lang="en-US" sz="1800" kern="0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2" y="984766"/>
            <a:ext cx="5628351" cy="2708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876487" y="3749910"/>
            <a:ext cx="387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Tree-Based Set Data Structure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 txBox="1">
            <a:spLocks/>
          </p:cNvSpPr>
          <p:nvPr/>
        </p:nvSpPr>
        <p:spPr>
          <a:xfrm>
            <a:off x="9144000" y="762000"/>
            <a:ext cx="2819400" cy="48232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u="sng" kern="0" dirty="0" smtClean="0"/>
              <a:t>Thread B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Insert(4) {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err="1" smtClean="0">
                <a:latin typeface="Consolas" panose="020B0609020204030204" pitchFamily="49" charset="0"/>
              </a:rPr>
              <a:t>Tree.insert</a:t>
            </a:r>
            <a:r>
              <a:rPr lang="en-US" sz="1800" b="0" kern="0" dirty="0" smtClean="0">
                <a:latin typeface="Consolas" panose="020B0609020204030204" pitchFamily="49" charset="0"/>
              </a:rPr>
              <a:t>(4)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Get(6) {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acquire(&amp;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err="1" smtClean="0">
                <a:latin typeface="Consolas" panose="020B0609020204030204" pitchFamily="49" charset="0"/>
              </a:rPr>
              <a:t>Tree.search</a:t>
            </a:r>
            <a:r>
              <a:rPr lang="en-US" sz="1800" b="0" kern="0" dirty="0" smtClean="0">
                <a:latin typeface="Consolas" panose="020B0609020204030204" pitchFamily="49" charset="0"/>
              </a:rPr>
              <a:t>(6)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  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 smtClean="0">
                <a:latin typeface="Consolas" panose="020B0609020204030204" pitchFamily="49" charset="0"/>
              </a:rPr>
              <a:t>}</a:t>
            </a:r>
            <a:endParaRPr lang="en-US" sz="1800" b="0" kern="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697433"/>
            <a:ext cx="10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Gill Sans Light"/>
              </a:rPr>
              <a:t>treelock</a:t>
            </a:r>
            <a:endParaRPr lang="en-US" dirty="0">
              <a:latin typeface="Gill Sans Ligh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591626" y="925998"/>
            <a:ext cx="818574" cy="29320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3570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312443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67530</TotalTime>
  <Pages>60</Pages>
  <Words>8526</Words>
  <Application>Microsoft Office PowerPoint</Application>
  <PresentationFormat>Widescreen</PresentationFormat>
  <Paragraphs>1209</Paragraphs>
  <Slides>77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MS PGothic</vt:lpstr>
      <vt:lpstr>MS PGothic</vt:lpstr>
      <vt:lpstr>Arial</vt:lpstr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Wingdings</vt:lpstr>
      <vt:lpstr>Office</vt:lpstr>
      <vt:lpstr>CS162 Operating Systems and Systems Programming Lecture 7  Synchronization 2: Semaphores (Con’t) Lock Implementation, Atomic Instructions</vt:lpstr>
      <vt:lpstr>Recall: Multithreaded Stack Example</vt:lpstr>
      <vt:lpstr>Recall: Use of Timer Interrupt to Return Control</vt:lpstr>
      <vt:lpstr>Hardware context switch support in x86</vt:lpstr>
      <vt:lpstr>Pintos: Kernel Crossing on Syscall or Interrupt</vt:lpstr>
      <vt:lpstr>Pintos: Context Switch – Scheduling</vt:lpstr>
      <vt:lpstr>Recall: Fix banking problem with Locks!</vt:lpstr>
      <vt:lpstr>Recall: Red-Black tree example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Higher-level Primitives than Locks</vt:lpstr>
      <vt:lpstr>Recall: 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Administrivia</vt:lpstr>
      <vt:lpstr>Where are we going with synchronization?</vt:lpstr>
      <vt:lpstr>Motivating Example: “Too Much Milk”</vt:lpstr>
      <vt:lpstr>Recall: What is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Back to: How to Implement Locks?</vt:lpstr>
      <vt:lpstr>Naïve use of Interrupt Enable/Disable</vt:lpstr>
      <vt:lpstr>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Recall: Multithreaded Server</vt:lpstr>
      <vt:lpstr>Simple Performance Model</vt:lpstr>
      <vt:lpstr>Highly Contended Case – in a picture</vt:lpstr>
      <vt:lpstr>Back to system performance</vt:lpstr>
      <vt:lpstr>Uncontended Many-Lock Case</vt:lpstr>
      <vt:lpstr>Recall: Basic cost of a system call</vt:lpstr>
      <vt:lpstr>Atomic Read-Modify-Write Instructions</vt:lpstr>
      <vt:lpstr>Examples of Read-Modify-Write </vt:lpstr>
      <vt:lpstr>Using of Compare&amp;Swap for queues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Recall: Locks using Interrupts vs. test&amp;set</vt:lpstr>
      <vt:lpstr>Recap: Locks using interrupts</vt:lpstr>
      <vt:lpstr>Recap: Locks using test &amp; set</vt:lpstr>
      <vt:lpstr>Linux futex: Fast Userspace Mutex</vt:lpstr>
      <vt:lpstr>Linux futex: Fast Userspace Mutex</vt:lpstr>
      <vt:lpstr>Example: Userspace Locks with futex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John Kubiatowicz</cp:lastModifiedBy>
  <cp:revision>799</cp:revision>
  <cp:lastPrinted>2020-09-22T01:15:24Z</cp:lastPrinted>
  <dcterms:created xsi:type="dcterms:W3CDTF">1995-08-12T11:37:26Z</dcterms:created>
  <dcterms:modified xsi:type="dcterms:W3CDTF">2020-09-22T01:19:23Z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