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735" r:id="rId1"/>
  </p:sldMasterIdLst>
  <p:sldIdLst>
    <p:sldId id="276" r:id="rId2"/>
    <p:sldId id="256" r:id="rId3"/>
    <p:sldId id="270" r:id="rId4"/>
    <p:sldId id="257" r:id="rId5"/>
    <p:sldId id="258" r:id="rId6"/>
    <p:sldId id="274" r:id="rId7"/>
    <p:sldId id="259" r:id="rId8"/>
    <p:sldId id="260" r:id="rId9"/>
    <p:sldId id="261" r:id="rId10"/>
    <p:sldId id="262" r:id="rId11"/>
    <p:sldId id="27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53" d="100"/>
          <a:sy n="53" d="100"/>
        </p:scale>
        <p:origin x="86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B6F76-F05D-4402-9B8B-6A105B348B03}" type="datetimeFigureOut">
              <a:rPr lang="es-DO" smtClean="0"/>
              <a:t>8/9/2022</a:t>
            </a:fld>
            <a:endParaRPr lang="es-D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5AC64-DBD3-40BE-A0A2-CE7284966F36}" type="slidenum">
              <a:rPr lang="es-DO" smtClean="0"/>
              <a:t>‹Nº›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2451653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B6F76-F05D-4402-9B8B-6A105B348B03}" type="datetimeFigureOut">
              <a:rPr lang="es-DO" smtClean="0"/>
              <a:t>8/9/2022</a:t>
            </a:fld>
            <a:endParaRPr lang="es-D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5AC64-DBD3-40BE-A0A2-CE7284966F36}" type="slidenum">
              <a:rPr lang="es-DO" smtClean="0"/>
              <a:t>‹Nº›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431981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B6F76-F05D-4402-9B8B-6A105B348B03}" type="datetimeFigureOut">
              <a:rPr lang="es-DO" smtClean="0"/>
              <a:t>8/9/2022</a:t>
            </a:fld>
            <a:endParaRPr lang="es-D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5AC64-DBD3-40BE-A0A2-CE7284966F36}" type="slidenum">
              <a:rPr lang="es-DO" smtClean="0"/>
              <a:t>‹Nº›</a:t>
            </a:fld>
            <a:endParaRPr lang="es-DO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601885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B6F76-F05D-4402-9B8B-6A105B348B03}" type="datetimeFigureOut">
              <a:rPr lang="es-DO" smtClean="0"/>
              <a:t>8/9/2022</a:t>
            </a:fld>
            <a:endParaRPr lang="es-D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5AC64-DBD3-40BE-A0A2-CE7284966F36}" type="slidenum">
              <a:rPr lang="es-DO" smtClean="0"/>
              <a:t>‹Nº›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40299396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B6F76-F05D-4402-9B8B-6A105B348B03}" type="datetimeFigureOut">
              <a:rPr lang="es-DO" smtClean="0"/>
              <a:t>8/9/2022</a:t>
            </a:fld>
            <a:endParaRPr lang="es-D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5AC64-DBD3-40BE-A0A2-CE7284966F36}" type="slidenum">
              <a:rPr lang="es-DO" smtClean="0"/>
              <a:t>‹Nº›</a:t>
            </a:fld>
            <a:endParaRPr lang="es-DO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841472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B6F76-F05D-4402-9B8B-6A105B348B03}" type="datetimeFigureOut">
              <a:rPr lang="es-DO" smtClean="0"/>
              <a:t>8/9/2022</a:t>
            </a:fld>
            <a:endParaRPr lang="es-D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5AC64-DBD3-40BE-A0A2-CE7284966F36}" type="slidenum">
              <a:rPr lang="es-DO" smtClean="0"/>
              <a:t>‹Nº›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27962127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B6F76-F05D-4402-9B8B-6A105B348B03}" type="datetimeFigureOut">
              <a:rPr lang="es-DO" smtClean="0"/>
              <a:t>8/9/2022</a:t>
            </a:fld>
            <a:endParaRPr lang="es-D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5AC64-DBD3-40BE-A0A2-CE7284966F36}" type="slidenum">
              <a:rPr lang="es-DO" smtClean="0"/>
              <a:t>‹Nº›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28008841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B6F76-F05D-4402-9B8B-6A105B348B03}" type="datetimeFigureOut">
              <a:rPr lang="es-DO" smtClean="0"/>
              <a:t>8/9/2022</a:t>
            </a:fld>
            <a:endParaRPr lang="es-D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5AC64-DBD3-40BE-A0A2-CE7284966F36}" type="slidenum">
              <a:rPr lang="es-DO" smtClean="0"/>
              <a:t>‹Nº›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2409321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B6F76-F05D-4402-9B8B-6A105B348B03}" type="datetimeFigureOut">
              <a:rPr lang="es-DO" smtClean="0"/>
              <a:t>8/9/2022</a:t>
            </a:fld>
            <a:endParaRPr lang="es-D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5AC64-DBD3-40BE-A0A2-CE7284966F36}" type="slidenum">
              <a:rPr lang="es-DO" smtClean="0"/>
              <a:t>‹Nº›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3287354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B6F76-F05D-4402-9B8B-6A105B348B03}" type="datetimeFigureOut">
              <a:rPr lang="es-DO" smtClean="0"/>
              <a:t>8/9/2022</a:t>
            </a:fld>
            <a:endParaRPr lang="es-D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5AC64-DBD3-40BE-A0A2-CE7284966F36}" type="slidenum">
              <a:rPr lang="es-DO" smtClean="0"/>
              <a:t>‹Nº›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2690094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B6F76-F05D-4402-9B8B-6A105B348B03}" type="datetimeFigureOut">
              <a:rPr lang="es-DO" smtClean="0"/>
              <a:t>8/9/2022</a:t>
            </a:fld>
            <a:endParaRPr lang="es-D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5AC64-DBD3-40BE-A0A2-CE7284966F36}" type="slidenum">
              <a:rPr lang="es-DO" smtClean="0"/>
              <a:t>‹Nº›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1399728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B6F76-F05D-4402-9B8B-6A105B348B03}" type="datetimeFigureOut">
              <a:rPr lang="es-DO" smtClean="0"/>
              <a:t>8/9/2022</a:t>
            </a:fld>
            <a:endParaRPr lang="es-D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5AC64-DBD3-40BE-A0A2-CE7284966F36}" type="slidenum">
              <a:rPr lang="es-DO" smtClean="0"/>
              <a:t>‹Nº›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960007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B6F76-F05D-4402-9B8B-6A105B348B03}" type="datetimeFigureOut">
              <a:rPr lang="es-DO" smtClean="0"/>
              <a:t>8/9/2022</a:t>
            </a:fld>
            <a:endParaRPr lang="es-D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5AC64-DBD3-40BE-A0A2-CE7284966F36}" type="slidenum">
              <a:rPr lang="es-DO" smtClean="0"/>
              <a:t>‹Nº›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1895138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B6F76-F05D-4402-9B8B-6A105B348B03}" type="datetimeFigureOut">
              <a:rPr lang="es-DO" smtClean="0"/>
              <a:t>8/9/2022</a:t>
            </a:fld>
            <a:endParaRPr lang="es-D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5AC64-DBD3-40BE-A0A2-CE7284966F36}" type="slidenum">
              <a:rPr lang="es-DO" smtClean="0"/>
              <a:t>‹Nº›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3175490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B6F76-F05D-4402-9B8B-6A105B348B03}" type="datetimeFigureOut">
              <a:rPr lang="es-DO" smtClean="0"/>
              <a:t>8/9/2022</a:t>
            </a:fld>
            <a:endParaRPr lang="es-D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5AC64-DBD3-40BE-A0A2-CE7284966F36}" type="slidenum">
              <a:rPr lang="es-DO" smtClean="0"/>
              <a:t>‹Nº›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1006744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B6F76-F05D-4402-9B8B-6A105B348B03}" type="datetimeFigureOut">
              <a:rPr lang="es-DO" smtClean="0"/>
              <a:t>8/9/2022</a:t>
            </a:fld>
            <a:endParaRPr lang="es-D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5AC64-DBD3-40BE-A0A2-CE7284966F36}" type="slidenum">
              <a:rPr lang="es-DO" smtClean="0"/>
              <a:t>‹Nº›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1570279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5B6F76-F05D-4402-9B8B-6A105B348B03}" type="datetimeFigureOut">
              <a:rPr lang="es-DO" smtClean="0"/>
              <a:t>8/9/2022</a:t>
            </a:fld>
            <a:endParaRPr lang="es-D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D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9A5AC64-DBD3-40BE-A0A2-CE7284966F36}" type="slidenum">
              <a:rPr lang="es-DO" smtClean="0"/>
              <a:t>‹Nº›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2016757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  <p:sldLayoutId id="2147483748" r:id="rId13"/>
    <p:sldLayoutId id="2147483749" r:id="rId14"/>
    <p:sldLayoutId id="2147483750" r:id="rId15"/>
    <p:sldLayoutId id="214748375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7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8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9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#_Toc113380929"/><Relationship Id="rId13" Type="http://schemas.openxmlformats.org/officeDocument/2006/relationships/hyperlink" Target="#_Toc113380934"/><Relationship Id="rId18" Type="http://schemas.openxmlformats.org/officeDocument/2006/relationships/hyperlink" Target="#_Toc113380939"/><Relationship Id="rId3" Type="http://schemas.openxmlformats.org/officeDocument/2006/relationships/hyperlink" Target="#_Toc113380924"/><Relationship Id="rId7" Type="http://schemas.openxmlformats.org/officeDocument/2006/relationships/hyperlink" Target="#_Toc113380928"/><Relationship Id="rId12" Type="http://schemas.openxmlformats.org/officeDocument/2006/relationships/hyperlink" Target="#_Toc113380933"/><Relationship Id="rId17" Type="http://schemas.openxmlformats.org/officeDocument/2006/relationships/hyperlink" Target="#_Toc113380938"/><Relationship Id="rId2" Type="http://schemas.openxmlformats.org/officeDocument/2006/relationships/hyperlink" Target="#_Toc113380923"/><Relationship Id="rId16" Type="http://schemas.openxmlformats.org/officeDocument/2006/relationships/hyperlink" Target="#_Toc113380937"/><Relationship Id="rId1" Type="http://schemas.openxmlformats.org/officeDocument/2006/relationships/slideLayout" Target="../slideLayouts/slideLayout1.xml"/><Relationship Id="rId6" Type="http://schemas.openxmlformats.org/officeDocument/2006/relationships/hyperlink" Target="#_Toc113380927"/><Relationship Id="rId11" Type="http://schemas.openxmlformats.org/officeDocument/2006/relationships/hyperlink" Target="#_Toc113380932"/><Relationship Id="rId5" Type="http://schemas.openxmlformats.org/officeDocument/2006/relationships/hyperlink" Target="#_Toc113380926"/><Relationship Id="rId15" Type="http://schemas.openxmlformats.org/officeDocument/2006/relationships/hyperlink" Target="#_Toc113380936"/><Relationship Id="rId10" Type="http://schemas.openxmlformats.org/officeDocument/2006/relationships/hyperlink" Target="#_Toc113380931"/><Relationship Id="rId4" Type="http://schemas.openxmlformats.org/officeDocument/2006/relationships/hyperlink" Target="#_Toc113380925"/><Relationship Id="rId9" Type="http://schemas.openxmlformats.org/officeDocument/2006/relationships/hyperlink" Target="#_Toc113380930"/><Relationship Id="rId14" Type="http://schemas.openxmlformats.org/officeDocument/2006/relationships/hyperlink" Target="#_Toc113380935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599"/>
            <a:ext cx="9569752" cy="3280229"/>
          </a:xfrm>
        </p:spPr>
        <p:txBody>
          <a:bodyPr>
            <a:normAutofit/>
          </a:bodyPr>
          <a:lstStyle/>
          <a:p>
            <a:r>
              <a:rPr lang="es-DO" sz="4400" dirty="0" smtClean="0"/>
              <a:t>Expositor:</a:t>
            </a:r>
            <a:br>
              <a:rPr lang="es-DO" sz="4400" dirty="0" smtClean="0"/>
            </a:br>
            <a:r>
              <a:rPr lang="es-DO" sz="4400" dirty="0"/>
              <a:t>	</a:t>
            </a:r>
            <a:r>
              <a:rPr lang="es-DO" sz="4400" dirty="0" err="1" smtClean="0"/>
              <a:t>Oelmis</a:t>
            </a:r>
            <a:r>
              <a:rPr lang="es-DO" sz="4400" dirty="0" smtClean="0"/>
              <a:t> </a:t>
            </a:r>
            <a:r>
              <a:rPr lang="es-DO" sz="4400" dirty="0" err="1" smtClean="0"/>
              <a:t>Perez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7481537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A20DA81B-9F36-3C2F-0202-87FF794B4E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8783" y="225425"/>
            <a:ext cx="11701669" cy="6519932"/>
          </a:xfrm>
        </p:spPr>
        <p:txBody>
          <a:bodyPr>
            <a:noAutofit/>
          </a:bodyPr>
          <a:lstStyle/>
          <a:p>
            <a:pPr marL="0" marR="0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</a:pPr>
            <a:r>
              <a:rPr lang="es-ES" sz="2800" b="1" dirty="0">
                <a:solidFill>
                  <a:srgbClr val="00B050"/>
                </a:solidFill>
                <a:effectLst/>
                <a:latin typeface="Abadi" panose="020B06040201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Causa</a:t>
            </a:r>
            <a:endParaRPr lang="es-DO" sz="2800" b="1" dirty="0">
              <a:solidFill>
                <a:srgbClr val="00B050"/>
              </a:solidFill>
              <a:effectLst/>
              <a:latin typeface="Abadi" panose="020B0604020104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s-ES" sz="2800" dirty="0"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Esto causa que el colmado tenga gastos no controlados porque no se registran los productos, su venta y compra impidiendo evaluar las ganancias que genera el negocio.</a:t>
            </a:r>
            <a:endParaRPr lang="es-DO" sz="2800" dirty="0">
              <a:effectLst/>
              <a:latin typeface="Arial Rounded MT Bold" panose="020F07040305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</a:pPr>
            <a:r>
              <a:rPr lang="es-ES" sz="2800" b="1" dirty="0">
                <a:solidFill>
                  <a:srgbClr val="00B050"/>
                </a:solidFill>
                <a:effectLst/>
                <a:latin typeface="Abadi" panose="020B06040201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Consecuencia</a:t>
            </a:r>
            <a:endParaRPr lang="es-DO" sz="2800" b="1" dirty="0">
              <a:solidFill>
                <a:srgbClr val="00B050"/>
              </a:solidFill>
              <a:effectLst/>
              <a:latin typeface="Abadi" panose="020B0604020104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s-ES" sz="2800" dirty="0"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Perdida de dinero y pocas ganancias</a:t>
            </a:r>
            <a:endParaRPr lang="es-DO" sz="2800" dirty="0">
              <a:effectLst/>
              <a:latin typeface="Arial Rounded MT Bold" panose="020F07040305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</a:pPr>
            <a:r>
              <a:rPr lang="es-ES" sz="2800" b="1" dirty="0">
                <a:solidFill>
                  <a:srgbClr val="00B050"/>
                </a:solidFill>
                <a:effectLst/>
                <a:latin typeface="Abadi" panose="020B06040201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Solución</a:t>
            </a:r>
            <a:endParaRPr lang="es-DO" sz="2800" b="1" dirty="0">
              <a:solidFill>
                <a:srgbClr val="00B050"/>
              </a:solidFill>
              <a:effectLst/>
              <a:latin typeface="Abadi" panose="020B0604020104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s-ES" sz="2800" dirty="0"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Comprar una computadora, comprar un sistema operativo Windows, comprar un Microsoft Office y hacer un sistema de inventario para verificar los productos que tenga el colmado.</a:t>
            </a:r>
            <a:endParaRPr lang="es-DO" sz="2800" dirty="0">
              <a:effectLst/>
              <a:latin typeface="Arial Rounded MT Bold" panose="020F07040305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</a:pPr>
            <a:r>
              <a:rPr lang="es-ES" sz="2800" b="1" dirty="0">
                <a:solidFill>
                  <a:srgbClr val="00B050"/>
                </a:solidFill>
                <a:effectLst/>
                <a:latin typeface="Abadi" panose="020B06040201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s-DO" sz="2800" b="1" dirty="0">
              <a:solidFill>
                <a:srgbClr val="00B050"/>
              </a:solidFill>
              <a:effectLst/>
              <a:latin typeface="Abadi" panose="020B0604020104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</a:pPr>
            <a:r>
              <a:rPr lang="es-ES" sz="2800" b="1" dirty="0">
                <a:solidFill>
                  <a:srgbClr val="00B050"/>
                </a:solidFill>
                <a:effectLst/>
                <a:latin typeface="Abadi" panose="020B06040201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Cotización de la inversión </a:t>
            </a:r>
            <a:endParaRPr lang="es-DO" sz="2800" b="1" dirty="0">
              <a:solidFill>
                <a:srgbClr val="00B050"/>
              </a:solidFill>
              <a:effectLst/>
              <a:latin typeface="Abadi" panose="020B0604020104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ES" sz="2800" dirty="0"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Computadora y office</a:t>
            </a:r>
            <a:endParaRPr lang="es-DO" sz="28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485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599"/>
            <a:ext cx="9569752" cy="3280229"/>
          </a:xfrm>
        </p:spPr>
        <p:txBody>
          <a:bodyPr>
            <a:normAutofit/>
          </a:bodyPr>
          <a:lstStyle/>
          <a:p>
            <a:r>
              <a:rPr lang="es-DO" sz="4400" dirty="0" smtClean="0"/>
              <a:t>Expositor:</a:t>
            </a:r>
            <a:br>
              <a:rPr lang="es-DO" sz="4400" dirty="0" smtClean="0"/>
            </a:br>
            <a:r>
              <a:rPr lang="es-DO" sz="4400" dirty="0"/>
              <a:t>	</a:t>
            </a:r>
            <a:r>
              <a:rPr lang="es-DO" sz="4400" dirty="0" smtClean="0"/>
              <a:t>Cornelio </a:t>
            </a:r>
            <a:r>
              <a:rPr lang="es-DO" sz="4400" dirty="0" err="1" smtClean="0"/>
              <a:t>Manzueta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9020166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9CD04CF7-FAFC-263E-CF5C-5394B45181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304799"/>
            <a:ext cx="10429461" cy="6308035"/>
          </a:xfrm>
        </p:spPr>
        <p:txBody>
          <a:bodyPr/>
          <a:lstStyle/>
          <a:p>
            <a:endParaRPr lang="es-DO" dirty="0"/>
          </a:p>
        </p:txBody>
      </p:sp>
      <p:pic>
        <p:nvPicPr>
          <p:cNvPr id="18" name="Imagen 17" descr="Interfaz de usuario gráfica, Aplicación, Word&#10;&#10;Descripción generada automáticamente">
            <a:extLst>
              <a:ext uri="{FF2B5EF4-FFF2-40B4-BE49-F238E27FC236}">
                <a16:creationId xmlns:a16="http://schemas.microsoft.com/office/drawing/2014/main" id="{D42FBF2E-D4F8-9070-1F48-1C62E31F2F6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43" t="22788" r="15761" b="14185"/>
          <a:stretch/>
        </p:blipFill>
        <p:spPr>
          <a:xfrm>
            <a:off x="2092296" y="781879"/>
            <a:ext cx="8933513" cy="5446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107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nterfaz de usuario gráfica, Texto, Aplicación, Word&#10;&#10;Descripción generada automáticamente">
            <a:extLst>
              <a:ext uri="{FF2B5EF4-FFF2-40B4-BE49-F238E27FC236}">
                <a16:creationId xmlns:a16="http://schemas.microsoft.com/office/drawing/2014/main" id="{4009A55D-C99A-720B-0682-2993AD59859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39" t="24559" r="22923" b="9929"/>
          <a:stretch/>
        </p:blipFill>
        <p:spPr>
          <a:xfrm>
            <a:off x="1111348" y="464234"/>
            <a:ext cx="10058400" cy="596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965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nterfaz de usuario gráfica, Aplicación, Word&#10;&#10;Descripción generada automáticamente">
            <a:extLst>
              <a:ext uri="{FF2B5EF4-FFF2-40B4-BE49-F238E27FC236}">
                <a16:creationId xmlns:a16="http://schemas.microsoft.com/office/drawing/2014/main" id="{347CFF01-E5F8-FD19-4472-4632968E074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92" t="24808" r="5615" b="9313"/>
          <a:stretch/>
        </p:blipFill>
        <p:spPr>
          <a:xfrm>
            <a:off x="815926" y="914401"/>
            <a:ext cx="10691446" cy="530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742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DF61ED13-8029-453D-03EA-4D3D20FBC867}"/>
              </a:ext>
            </a:extLst>
          </p:cNvPr>
          <p:cNvSpPr txBox="1"/>
          <p:nvPr/>
        </p:nvSpPr>
        <p:spPr>
          <a:xfrm>
            <a:off x="573206" y="316335"/>
            <a:ext cx="11259403" cy="54418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20"/>
              </a:spcBef>
              <a:spcAft>
                <a:spcPts val="0"/>
              </a:spcAft>
            </a:pPr>
            <a:r>
              <a:rPr lang="es-ES" sz="2400" b="1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 </a:t>
            </a:r>
            <a:endParaRPr lang="es-DO" sz="1800" dirty="0"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72390" marR="0">
              <a:spcBef>
                <a:spcPts val="530"/>
              </a:spcBef>
              <a:spcAft>
                <a:spcPts val="0"/>
              </a:spcAft>
            </a:pPr>
            <a:r>
              <a:rPr lang="es-ES" sz="18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¿Necesitas</a:t>
            </a:r>
            <a:r>
              <a:rPr lang="es-ES" sz="1800" spc="9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s-ES" sz="18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ayuda?</a:t>
            </a:r>
            <a:endParaRPr lang="es-DO" sz="1800" dirty="0"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72390" marR="0">
              <a:spcBef>
                <a:spcPts val="35"/>
              </a:spcBef>
              <a:spcAft>
                <a:spcPts val="0"/>
              </a:spcAft>
            </a:pPr>
            <a:r>
              <a:rPr lang="es-ES" sz="1800" dirty="0">
                <a:solidFill>
                  <a:srgbClr val="666666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Llamar</a:t>
            </a:r>
            <a:r>
              <a:rPr lang="es-ES" sz="1800" spc="45" dirty="0">
                <a:solidFill>
                  <a:srgbClr val="666666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s-ES" sz="1800" dirty="0">
                <a:solidFill>
                  <a:srgbClr val="666666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al</a:t>
            </a:r>
            <a:r>
              <a:rPr lang="es-ES" sz="1800" spc="40" dirty="0">
                <a:solidFill>
                  <a:srgbClr val="666666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s-ES" sz="1800" dirty="0">
                <a:solidFill>
                  <a:srgbClr val="0066B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+1</a:t>
            </a:r>
            <a:r>
              <a:rPr lang="es-ES" sz="1800" spc="45" dirty="0">
                <a:solidFill>
                  <a:srgbClr val="0066B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s-ES" sz="1800" dirty="0">
                <a:solidFill>
                  <a:srgbClr val="0066B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800</a:t>
            </a:r>
            <a:r>
              <a:rPr lang="es-ES" sz="1800" spc="50" dirty="0">
                <a:solidFill>
                  <a:srgbClr val="0066B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s-ES" sz="1800" dirty="0">
                <a:solidFill>
                  <a:srgbClr val="0066B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148</a:t>
            </a:r>
            <a:r>
              <a:rPr lang="es-ES" sz="1800" spc="45" dirty="0">
                <a:solidFill>
                  <a:srgbClr val="0066B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s-ES" sz="1800" dirty="0">
                <a:solidFill>
                  <a:srgbClr val="0066B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5008</a:t>
            </a:r>
            <a:endParaRPr lang="es-DO" sz="1800" dirty="0"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72390" marR="0">
              <a:lnSpc>
                <a:spcPct val="107000"/>
              </a:lnSpc>
              <a:spcBef>
                <a:spcPts val="35"/>
              </a:spcBef>
              <a:spcAft>
                <a:spcPts val="800"/>
              </a:spcAft>
            </a:pPr>
            <a:r>
              <a:rPr lang="es-ES" sz="3200" dirty="0">
                <a:solidFill>
                  <a:srgbClr val="66666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Carro:</a:t>
            </a:r>
            <a:r>
              <a:rPr lang="es-ES" sz="3200" spc="90" dirty="0">
                <a:solidFill>
                  <a:srgbClr val="66666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3200" b="1" dirty="0">
                <a:solidFill>
                  <a:srgbClr val="66666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9311197962</a:t>
            </a:r>
            <a:endParaRPr lang="es-DO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s-ES" sz="24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 </a:t>
            </a:r>
            <a:endParaRPr lang="es-DO" sz="1800" dirty="0"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s-ES" sz="24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 </a:t>
            </a:r>
            <a:endParaRPr lang="es-DO" sz="1800" dirty="0"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s-ES" sz="24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 </a:t>
            </a:r>
            <a:endParaRPr lang="es-DO" sz="1800" dirty="0"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s-ES" sz="24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 </a:t>
            </a:r>
            <a:endParaRPr lang="es-DO" sz="1800" dirty="0"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s-ES" sz="24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 </a:t>
            </a:r>
            <a:endParaRPr lang="es-DO" sz="1800" dirty="0"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s-ES" sz="24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 </a:t>
            </a:r>
            <a:endParaRPr lang="es-DO" sz="1800" dirty="0"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62230" algn="r">
              <a:lnSpc>
                <a:spcPct val="107000"/>
              </a:lnSpc>
              <a:spcBef>
                <a:spcPts val="750"/>
              </a:spcBef>
              <a:spcAft>
                <a:spcPts val="800"/>
              </a:spcAft>
              <a:tabLst>
                <a:tab pos="890270" algn="l"/>
              </a:tabLst>
            </a:pPr>
            <a:r>
              <a:rPr lang="es-ES" sz="4000" dirty="0">
                <a:solidFill>
                  <a:srgbClr val="2E74B5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PRECIO GENERAL TOTAL DE ESTIMADO DE COTIZACION</a:t>
            </a:r>
            <a:r>
              <a:rPr lang="es-ES" sz="4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	</a:t>
            </a:r>
            <a:r>
              <a:rPr lang="es-ES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RD$73,570.00</a:t>
            </a:r>
            <a:endParaRPr lang="es-DO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58160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078173" y="832513"/>
            <a:ext cx="38266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</a:rPr>
              <a:t>Sistema de </a:t>
            </a:r>
            <a:r>
              <a:rPr lang="en-US" sz="2800" b="1" dirty="0" err="1" smtClean="0">
                <a:solidFill>
                  <a:srgbClr val="00B050"/>
                </a:solidFill>
              </a:rPr>
              <a:t>Inventario</a:t>
            </a:r>
            <a:endParaRPr lang="en-US" sz="2800" b="1" dirty="0">
              <a:solidFill>
                <a:srgbClr val="00B050"/>
              </a:solidFill>
            </a:endParaRPr>
          </a:p>
        </p:txBody>
      </p:sp>
      <p:sp>
        <p:nvSpPr>
          <p:cNvPr id="3" name="Rectangle 7"/>
          <p:cNvSpPr>
            <a:spLocks noChangeArrowheads="1"/>
          </p:cNvSpPr>
          <p:nvPr/>
        </p:nvSpPr>
        <p:spPr bwMode="auto">
          <a:xfrm>
            <a:off x="1296537" y="200622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2" name="Objeto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5138716"/>
              </p:ext>
            </p:extLst>
          </p:nvPr>
        </p:nvGraphicFramePr>
        <p:xfrm>
          <a:off x="841375" y="2308225"/>
          <a:ext cx="9869488" cy="306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6" name="Documento" r:id="rId3" imgW="6219359" imgH="1934890" progId="Word.Document.12">
                  <p:embed/>
                </p:oleObj>
              </mc:Choice>
              <mc:Fallback>
                <p:oleObj name="Documento" r:id="rId3" imgW="6219359" imgH="193489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41375" y="2308225"/>
                        <a:ext cx="9869488" cy="30622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Rectángulo 22"/>
          <p:cNvSpPr/>
          <p:nvPr/>
        </p:nvSpPr>
        <p:spPr>
          <a:xfrm>
            <a:off x="1510342" y="1739136"/>
            <a:ext cx="2484655" cy="3425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61000"/>
              </a:lnSpc>
              <a:spcBef>
                <a:spcPts val="130"/>
              </a:spcBef>
              <a:spcAft>
                <a:spcPts val="800"/>
              </a:spcAft>
            </a:pPr>
            <a:r>
              <a:rPr lang="en-US" sz="2400" b="1" spc="-260" dirty="0" smtClean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   </a:t>
            </a:r>
            <a:r>
              <a:rPr lang="en-US" sz="2400" b="1" spc="-260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    O   D    U    C    T    </a:t>
            </a:r>
            <a:r>
              <a:rPr lang="en-US" sz="2400" b="1" spc="-10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</a:t>
            </a:r>
            <a:r>
              <a:rPr lang="en-US" sz="2400" b="1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endParaRPr lang="en-US" sz="2400" dirty="0">
              <a:solidFill>
                <a:srgbClr val="00B05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01340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to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1021576"/>
              </p:ext>
            </p:extLst>
          </p:nvPr>
        </p:nvGraphicFramePr>
        <p:xfrm>
          <a:off x="1641877" y="2262898"/>
          <a:ext cx="8574904" cy="3960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Documento" r:id="rId3" imgW="4941231" imgH="2432402" progId="Word.Document.12">
                  <p:embed/>
                </p:oleObj>
              </mc:Choice>
              <mc:Fallback>
                <p:oleObj name="Documento" r:id="rId3" imgW="4941231" imgH="243240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41877" y="2262898"/>
                        <a:ext cx="8574904" cy="39604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ángulo 2"/>
          <p:cNvSpPr/>
          <p:nvPr/>
        </p:nvSpPr>
        <p:spPr>
          <a:xfrm>
            <a:off x="1641877" y="1275005"/>
            <a:ext cx="1664045" cy="470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95885">
              <a:lnSpc>
                <a:spcPct val="107000"/>
              </a:lnSpc>
              <a:spcBef>
                <a:spcPts val="790"/>
              </a:spcBef>
              <a:spcAft>
                <a:spcPts val="800"/>
              </a:spcAft>
            </a:pPr>
            <a:r>
              <a:rPr lang="en-US" sz="2400" b="1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ENTRADAS</a:t>
            </a:r>
            <a:endParaRPr lang="en-US" sz="2400" dirty="0">
              <a:solidFill>
                <a:srgbClr val="00B05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96109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to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4835272"/>
              </p:ext>
            </p:extLst>
          </p:nvPr>
        </p:nvGraphicFramePr>
        <p:xfrm>
          <a:off x="993491" y="2959408"/>
          <a:ext cx="7315200" cy="297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" name="Documento" r:id="rId3" imgW="4267264" imgH="2079818" progId="Word.Document.12">
                  <p:embed/>
                </p:oleObj>
              </mc:Choice>
              <mc:Fallback>
                <p:oleObj name="Documento" r:id="rId3" imgW="4267264" imgH="207981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3491" y="2959408"/>
                        <a:ext cx="7315200" cy="2974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ángulo 2"/>
          <p:cNvSpPr/>
          <p:nvPr/>
        </p:nvSpPr>
        <p:spPr>
          <a:xfrm>
            <a:off x="805217" y="1460310"/>
            <a:ext cx="2961564" cy="7369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DO" sz="2800" dirty="0" smtClean="0">
                <a:solidFill>
                  <a:srgbClr val="00B050"/>
                </a:solidFill>
              </a:rPr>
              <a:t>salida</a:t>
            </a:r>
            <a:endParaRPr lang="en-US" sz="28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7590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2409E4-7310-727B-F60A-FC8DEF6F5D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00119"/>
            <a:ext cx="9144000" cy="1427922"/>
          </a:xfrm>
        </p:spPr>
        <p:txBody>
          <a:bodyPr>
            <a:normAutofit fontScale="90000"/>
          </a:bodyPr>
          <a:lstStyle/>
          <a:p>
            <a:pPr algn="ctr"/>
            <a:r>
              <a:rPr lang="es-ES" sz="4400" b="1" dirty="0">
                <a:ln>
                  <a:noFill/>
                </a:ln>
                <a:solidFill>
                  <a:srgbClr val="FFC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Presentación</a:t>
            </a:r>
            <a:br>
              <a:rPr lang="es-ES" sz="4400" b="1" dirty="0">
                <a:ln>
                  <a:noFill/>
                </a:ln>
                <a:solidFill>
                  <a:srgbClr val="FFC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s-DO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s-DO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s-DO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centro de estudio</a:t>
            </a:r>
            <a:endParaRPr lang="es-DO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4433DB3-AA01-1DCE-16E7-F700948E28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60952" y="2518479"/>
            <a:ext cx="9144000" cy="4106818"/>
          </a:xfrm>
        </p:spPr>
        <p:txBody>
          <a:bodyPr>
            <a:normAutofit fontScale="25000" lnSpcReduction="20000"/>
          </a:bodyPr>
          <a:lstStyle/>
          <a:p>
            <a:pPr marL="22860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s-E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s-D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s-DO" sz="11200" dirty="0">
                <a:ln>
                  <a:noFill/>
                </a:ln>
                <a:solidFill>
                  <a:srgbClr val="00B05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Trabajo de</a:t>
            </a:r>
            <a:endParaRPr lang="es-DO" sz="11200" dirty="0">
              <a:solidFill>
                <a:srgbClr val="00B05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s-DO" sz="112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Proyecto ABP (aprendizaje basado en problemas) y Sistema de inventario</a:t>
            </a:r>
            <a:endParaRPr lang="es-DO" sz="1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s-ES" sz="112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s-DO" sz="11200" dirty="0">
              <a:solidFill>
                <a:srgbClr val="00B05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s-DO" sz="11200" dirty="0">
                <a:ln>
                  <a:noFill/>
                </a:ln>
                <a:solidFill>
                  <a:srgbClr val="00B05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Profesor</a:t>
            </a:r>
            <a:endParaRPr lang="es-DO" sz="11200" dirty="0">
              <a:solidFill>
                <a:srgbClr val="00B05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s-DO" sz="112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Rolando </a:t>
            </a:r>
            <a:r>
              <a:rPr lang="es-DO" sz="112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Garcia</a:t>
            </a:r>
            <a:endParaRPr lang="es-DO" sz="1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s-DO" sz="1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s-DO" sz="1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s-DO" sz="11200" dirty="0">
                <a:ln>
                  <a:noFill/>
                </a:ln>
                <a:solidFill>
                  <a:srgbClr val="00B05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Nombre(s)</a:t>
            </a:r>
            <a:endParaRPr lang="es-DO" sz="11200" dirty="0">
              <a:solidFill>
                <a:srgbClr val="00B05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s-ES" sz="112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Oelmis</a:t>
            </a:r>
            <a:r>
              <a:rPr lang="es-ES" sz="112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s-ES" sz="112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Perez</a:t>
            </a:r>
            <a:r>
              <a:rPr lang="es-ES" sz="112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s-ES" sz="112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Delin</a:t>
            </a:r>
            <a:r>
              <a:rPr lang="es-ES" sz="112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Peguero, Gabriel Frías, Cornelio </a:t>
            </a:r>
            <a:r>
              <a:rPr lang="es-ES" sz="112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Manzueta</a:t>
            </a:r>
            <a:endParaRPr lang="es-DO" sz="1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s-DO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CDAA92F2-C29A-5DDC-7CE4-260756F16AD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0952" y="400119"/>
            <a:ext cx="1487170" cy="211836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A4AE2A53-DD54-C990-33A2-FF58695B0F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8173" y="375354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075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599"/>
            <a:ext cx="9569752" cy="3280229"/>
          </a:xfrm>
        </p:spPr>
        <p:txBody>
          <a:bodyPr>
            <a:normAutofit/>
          </a:bodyPr>
          <a:lstStyle/>
          <a:p>
            <a:r>
              <a:rPr lang="es-DO" sz="4400" dirty="0" smtClean="0"/>
              <a:t>Expositor:</a:t>
            </a:r>
            <a:br>
              <a:rPr lang="es-DO" sz="4400" dirty="0" smtClean="0"/>
            </a:br>
            <a:r>
              <a:rPr lang="es-DO" sz="4400" dirty="0"/>
              <a:t>	</a:t>
            </a:r>
            <a:r>
              <a:rPr lang="es-DO" sz="4400" dirty="0" smtClean="0"/>
              <a:t>Gabriel Frías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9212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">
            <a:extLst>
              <a:ext uri="{FF2B5EF4-FFF2-40B4-BE49-F238E27FC236}">
                <a16:creationId xmlns:a16="http://schemas.microsoft.com/office/drawing/2014/main" id="{2E8BD159-DA56-9D5E-A185-881CA1A419FC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452579" y="0"/>
            <a:ext cx="9923873" cy="66787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60546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60546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60546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60546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60546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60546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60546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60546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60546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605463" algn="r"/>
              </a:tabLst>
            </a:pPr>
            <a:r>
              <a:rPr kumimoji="0" lang="es-ES" altLang="es-DO" sz="40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Abadi" panose="020B06040201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Contenido de Proyecto ABP y Sistema de Inventario</a:t>
            </a:r>
            <a:endParaRPr kumimoji="0" lang="es-DO" altLang="es-DO" sz="2800" b="0" i="0" u="none" strike="noStrike" cap="none" normalizeH="0" baseline="0" dirty="0">
              <a:ln>
                <a:noFill/>
              </a:ln>
              <a:solidFill>
                <a:srgbClr val="00B050"/>
              </a:solidFill>
              <a:effectLst/>
              <a:latin typeface="Abadi" panose="020B0604020104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5605463" algn="r"/>
              </a:tabLst>
            </a:pPr>
            <a:r>
              <a:rPr kumimoji="0" lang="es-ES" altLang="es-DO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Proyecto ABP y Sistema de Inventario para colmado </a:t>
            </a:r>
            <a:r>
              <a:rPr kumimoji="0" lang="es-ES" altLang="es-DO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basico</a:t>
            </a:r>
            <a:endParaRPr kumimoji="0" lang="es-DO" altLang="es-DO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5605463" algn="r"/>
              </a:tabLst>
            </a:pPr>
            <a:r>
              <a:rPr kumimoji="0" lang="es-ES" altLang="es-DO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Nombre </a:t>
            </a:r>
            <a:r>
              <a:rPr kumimoji="0" lang="es-ES" altLang="es-DO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y logo del Proyecto</a:t>
            </a:r>
            <a:endParaRPr kumimoji="0" lang="es-DO" altLang="es-DO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5605463" algn="r"/>
              </a:tabLst>
            </a:pPr>
            <a:r>
              <a:rPr kumimoji="0" lang="es-ES" altLang="es-DO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Descripción </a:t>
            </a:r>
            <a:r>
              <a:rPr kumimoji="0" lang="es-ES" altLang="es-DO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del proyecto</a:t>
            </a:r>
            <a:endParaRPr kumimoji="0" lang="es-DO" altLang="es-DO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5605463" algn="r"/>
              </a:tabLst>
            </a:pPr>
            <a:r>
              <a:rPr kumimoji="0" lang="es-ES" altLang="es-DO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Descripción </a:t>
            </a:r>
            <a:r>
              <a:rPr kumimoji="0" lang="es-ES" altLang="es-DO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de la necesidad / problemática</a:t>
            </a:r>
            <a:endParaRPr kumimoji="0" lang="es-DO" altLang="es-DO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5605463" algn="r"/>
              </a:tabLst>
            </a:pPr>
            <a:r>
              <a:rPr kumimoji="0" lang="es-ES" altLang="es-DO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6"/>
              </a:rPr>
              <a:t>Resultados </a:t>
            </a:r>
            <a:r>
              <a:rPr kumimoji="0" lang="es-ES" altLang="es-DO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6"/>
              </a:rPr>
              <a:t>Esperados</a:t>
            </a:r>
            <a:endParaRPr kumimoji="0" lang="es-DO" altLang="es-DO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5605463" algn="r"/>
              </a:tabLst>
            </a:pPr>
            <a:r>
              <a:rPr kumimoji="0" lang="es-ES" altLang="es-DO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7"/>
              </a:rPr>
              <a:t>Objetivo </a:t>
            </a:r>
            <a:r>
              <a:rPr kumimoji="0" lang="es-ES" altLang="es-DO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7"/>
              </a:rPr>
              <a:t>específico del trabajo</a:t>
            </a:r>
            <a:endParaRPr kumimoji="0" lang="es-DO" altLang="es-DO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5605463" algn="r"/>
              </a:tabLst>
            </a:pPr>
            <a:r>
              <a:rPr kumimoji="0" lang="es-ES" altLang="es-DO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8"/>
              </a:rPr>
              <a:t>Actividades </a:t>
            </a:r>
            <a:r>
              <a:rPr kumimoji="0" lang="es-ES" altLang="es-DO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8"/>
              </a:rPr>
              <a:t>de control</a:t>
            </a:r>
            <a:endParaRPr kumimoji="0" lang="es-DO" altLang="es-DO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5605463" algn="r"/>
              </a:tabLst>
            </a:pPr>
            <a:r>
              <a:rPr kumimoji="0" lang="es-ES" altLang="es-DO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9"/>
              </a:rPr>
              <a:t>Anexos</a:t>
            </a:r>
            <a:endParaRPr kumimoji="0" lang="es-DO" altLang="es-DO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5605463" algn="r"/>
              </a:tabLst>
            </a:pPr>
            <a:r>
              <a:rPr kumimoji="0" lang="es-ES" altLang="es-DO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10"/>
              </a:rPr>
              <a:t>PRESUPUESTO</a:t>
            </a:r>
            <a:endParaRPr kumimoji="0" lang="es-DO" altLang="es-DO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5605463" algn="r"/>
              </a:tabLst>
            </a:pPr>
            <a:r>
              <a:rPr kumimoji="0" lang="es-ES" altLang="es-DO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11"/>
              </a:rPr>
              <a:t>Causa</a:t>
            </a:r>
            <a:endParaRPr kumimoji="0" lang="es-DO" altLang="es-DO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5605463" algn="r"/>
              </a:tabLst>
            </a:pPr>
            <a:r>
              <a:rPr kumimoji="0" lang="es-ES" altLang="es-DO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12"/>
              </a:rPr>
              <a:t>Consecuencia</a:t>
            </a:r>
            <a:endParaRPr kumimoji="0" lang="es-DO" altLang="es-DO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5605463" algn="r"/>
              </a:tabLst>
            </a:pPr>
            <a:r>
              <a:rPr kumimoji="0" lang="es-ES" altLang="es-DO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13"/>
              </a:rPr>
              <a:t>Solución</a:t>
            </a:r>
            <a:endParaRPr kumimoji="0" lang="es-DO" altLang="es-DO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5605463" algn="r"/>
              </a:tabLst>
            </a:pPr>
            <a:r>
              <a:rPr kumimoji="0" lang="es-ES" altLang="es-DO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14"/>
              </a:rPr>
              <a:t>Cotización de la inversión</a:t>
            </a:r>
            <a:endParaRPr kumimoji="0" lang="es-DO" altLang="es-DO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5605463" algn="r"/>
              </a:tabLst>
            </a:pPr>
            <a:r>
              <a:rPr kumimoji="0" lang="en-US" altLang="es-DO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15"/>
              </a:rPr>
              <a:t>COTIZACIÓN DE PC</a:t>
            </a:r>
            <a:endParaRPr kumimoji="0" lang="es-DO" altLang="es-DO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5605463" algn="r"/>
              </a:tabLst>
            </a:pPr>
            <a:r>
              <a:rPr kumimoji="0" lang="es-ES" altLang="es-DO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16"/>
              </a:rPr>
              <a:t>Office Hogar y Estudiantes 2021</a:t>
            </a:r>
            <a:endParaRPr kumimoji="0" lang="es-DO" altLang="es-DO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5605463" algn="r"/>
              </a:tabLst>
            </a:pPr>
            <a:r>
              <a:rPr kumimoji="0" lang="es-ES" altLang="es-DO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17"/>
              </a:rPr>
              <a:t>PRECIO GENERAL TOTAL DE ESTIMADO DE COTIZACION</a:t>
            </a:r>
            <a:endParaRPr kumimoji="0" lang="es-DO" altLang="es-DO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5605463" algn="r"/>
              </a:tabLst>
            </a:pPr>
            <a:r>
              <a:rPr kumimoji="0" lang="en-US" altLang="es-DO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18"/>
              </a:rPr>
              <a:t>Sistema de </a:t>
            </a:r>
            <a:r>
              <a:rPr kumimoji="0" lang="en-US" altLang="es-DO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18"/>
              </a:rPr>
              <a:t>Inventario</a:t>
            </a:r>
            <a:endParaRPr kumimoji="0" lang="en-US" altLang="es-DO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5760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CC001F-A93C-55A1-6EB7-3F00D1BE1B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5827" y="201155"/>
            <a:ext cx="9144000" cy="1762539"/>
          </a:xfrm>
        </p:spPr>
        <p:txBody>
          <a:bodyPr>
            <a:normAutofit/>
          </a:bodyPr>
          <a:lstStyle/>
          <a:p>
            <a:pPr marL="0" marR="0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</a:pPr>
            <a:r>
              <a:rPr lang="es-ES" sz="2400" b="1" kern="0" dirty="0">
                <a:solidFill>
                  <a:srgbClr val="00B050"/>
                </a:solidFill>
                <a:effectLst/>
                <a:latin typeface="Abadi" panose="020B06040201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Proyecto ABP y Sistema de Inventario para colmado </a:t>
            </a:r>
            <a:r>
              <a:rPr lang="es-ES" sz="2400" b="1" kern="0" dirty="0" err="1">
                <a:solidFill>
                  <a:srgbClr val="00B050"/>
                </a:solidFill>
                <a:effectLst/>
                <a:latin typeface="Abadi" panose="020B06040201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basico</a:t>
            </a:r>
            <a:r>
              <a:rPr lang="es-DO" sz="2400" b="1" kern="0" dirty="0">
                <a:solidFill>
                  <a:srgbClr val="00B050"/>
                </a:solidFill>
                <a:effectLst/>
                <a:latin typeface="Abadi" panose="020B06040201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s-DO" sz="2400" b="1" kern="0" dirty="0">
                <a:solidFill>
                  <a:srgbClr val="00B050"/>
                </a:solidFill>
                <a:effectLst/>
                <a:latin typeface="Abadi" panose="020B06040201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ES" sz="2400" dirty="0">
                <a:solidFill>
                  <a:srgbClr val="00B050"/>
                </a:solidFill>
                <a:effectLst/>
                <a:latin typeface="Abadi" panose="020B06040201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s-DO" sz="2400" dirty="0">
                <a:solidFill>
                  <a:srgbClr val="00B050"/>
                </a:solidFill>
                <a:effectLst/>
                <a:latin typeface="Abadi" panose="020B06040201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s-DO" sz="2400" dirty="0">
                <a:solidFill>
                  <a:srgbClr val="00B050"/>
                </a:solidFill>
                <a:effectLst/>
                <a:latin typeface="Abadi" panose="020B06040201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s-DO" sz="2400" dirty="0">
              <a:solidFill>
                <a:srgbClr val="00B050"/>
              </a:solidFill>
              <a:latin typeface="Abadi" panose="020B0604020104020204" pitchFamily="34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1FF8D06-FBE6-85CC-B4A4-9B4AA42A99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123028"/>
            <a:ext cx="9144000" cy="3291840"/>
          </a:xfrm>
        </p:spPr>
        <p:txBody>
          <a:bodyPr>
            <a:normAutofit fontScale="92500" lnSpcReduction="20000"/>
          </a:bodyPr>
          <a:lstStyle/>
          <a:p>
            <a:pPr marL="0" marR="0" algn="l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</a:pPr>
            <a:r>
              <a:rPr lang="es-ES" sz="2800" b="1" dirty="0">
                <a:solidFill>
                  <a:srgbClr val="00B050"/>
                </a:solidFill>
                <a:effectLst/>
                <a:latin typeface="Abadi" panose="020B06040201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Descripción del proyecto</a:t>
            </a:r>
            <a:endParaRPr lang="es-DO" sz="2800" b="1" dirty="0">
              <a:solidFill>
                <a:srgbClr val="00B050"/>
              </a:solidFill>
              <a:effectLst/>
              <a:latin typeface="Abadi" panose="020B0604020104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s-ES" sz="2800" dirty="0"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s-DO" sz="2800" dirty="0">
              <a:effectLst/>
              <a:latin typeface="Arial Rounded MT Bold" panose="020F07040305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s-ES" sz="2800" dirty="0"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 </a:t>
            </a:r>
            <a:r>
              <a:rPr lang="es-ES" sz="2800" dirty="0" smtClean="0"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objetivo </a:t>
            </a:r>
            <a:r>
              <a:rPr lang="es-ES" sz="2800" dirty="0"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 saber la estructura de como se compone el sistema de inventario de un colmado básico partiendo desde cero en su funcionamiento, este necesita de un computador, sistema operativo Windows y un programa de office con Excel para procesar el inventario del colmado y su realización.</a:t>
            </a:r>
            <a:endParaRPr lang="es-DO" sz="2800" dirty="0">
              <a:effectLst/>
              <a:latin typeface="Arial Rounded MT Bold" panose="020F07040305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s-DO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FF1485B-5F86-AFF8-2D3D-E8EC22C95D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1062" y="1082424"/>
            <a:ext cx="3800475" cy="207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9797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599"/>
            <a:ext cx="9569752" cy="3280229"/>
          </a:xfrm>
        </p:spPr>
        <p:txBody>
          <a:bodyPr>
            <a:normAutofit/>
          </a:bodyPr>
          <a:lstStyle/>
          <a:p>
            <a:r>
              <a:rPr lang="es-DO" sz="4400" dirty="0" smtClean="0"/>
              <a:t>Expositor:</a:t>
            </a:r>
            <a:br>
              <a:rPr lang="es-DO" sz="4400" dirty="0" smtClean="0"/>
            </a:br>
            <a:r>
              <a:rPr lang="es-DO" sz="4400" dirty="0"/>
              <a:t>	</a:t>
            </a:r>
            <a:r>
              <a:rPr lang="es-DO" sz="4400" dirty="0" err="1" smtClean="0"/>
              <a:t>Delin</a:t>
            </a:r>
            <a:r>
              <a:rPr lang="es-DO" sz="4400" dirty="0" smtClean="0"/>
              <a:t> Peguero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8726418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13CB8A1D-B8B7-4AFC-4F2C-6554B18E25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1648661" cy="6665843"/>
          </a:xfrm>
        </p:spPr>
        <p:txBody>
          <a:bodyPr>
            <a:normAutofit/>
          </a:bodyPr>
          <a:lstStyle/>
          <a:p>
            <a:pPr marL="0" marR="0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</a:pPr>
            <a:endParaRPr lang="es-ES" sz="2800" b="1" dirty="0">
              <a:solidFill>
                <a:srgbClr val="00B050"/>
              </a:solidFill>
              <a:effectLst/>
              <a:latin typeface="Abadi" panose="020B0604020104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</a:pPr>
            <a:endParaRPr lang="es-ES" sz="2800" b="1" dirty="0">
              <a:solidFill>
                <a:srgbClr val="00B050"/>
              </a:solidFill>
              <a:latin typeface="Abadi" panose="020B0604020104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</a:pPr>
            <a:r>
              <a:rPr lang="es-ES" sz="2800" b="1" dirty="0">
                <a:solidFill>
                  <a:srgbClr val="00B050"/>
                </a:solidFill>
                <a:effectLst/>
                <a:latin typeface="Abadi" panose="020B06040201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Descripción de la necesidad / problemática</a:t>
            </a:r>
            <a:endParaRPr lang="es-DO" sz="2800" b="1" dirty="0">
              <a:solidFill>
                <a:srgbClr val="00B050"/>
              </a:solidFill>
              <a:effectLst/>
              <a:latin typeface="Abadi" panose="020B0604020104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s-ES" sz="2800" dirty="0">
                <a:solidFill>
                  <a:srgbClr val="00B050"/>
                </a:solidFill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s-DO" sz="2800" dirty="0">
              <a:solidFill>
                <a:srgbClr val="00B050"/>
              </a:solidFill>
              <a:effectLst/>
              <a:latin typeface="Arial Rounded MT Bold" panose="020F07040305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s-ES" sz="2800" dirty="0"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 colmado tiene un déficit y quieren saber dónde está la falla y decide contratar a alguien para hacer un sistema en Excel, hay que hacer un inventario y calcular el gasto del computador y del sistema operativo y el programa de Excel.</a:t>
            </a:r>
            <a:endParaRPr lang="es-DO" sz="2800" dirty="0">
              <a:effectLst/>
              <a:latin typeface="Arial Rounded MT Bold" panose="020F07040305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</a:pPr>
            <a:r>
              <a:rPr lang="es-ES" sz="2800" b="1" dirty="0" smtClean="0">
                <a:solidFill>
                  <a:srgbClr val="00B050"/>
                </a:solidFill>
                <a:effectLst/>
                <a:latin typeface="Abadi" panose="020B06040201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Resultados </a:t>
            </a:r>
            <a:r>
              <a:rPr lang="es-ES" sz="2800" b="1" dirty="0">
                <a:solidFill>
                  <a:srgbClr val="00B050"/>
                </a:solidFill>
                <a:effectLst/>
                <a:latin typeface="Abadi" panose="020B06040201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Esperados</a:t>
            </a:r>
            <a:endParaRPr lang="es-DO" sz="2800" b="1" dirty="0">
              <a:solidFill>
                <a:srgbClr val="00B050"/>
              </a:solidFill>
              <a:effectLst/>
              <a:latin typeface="Abadi" panose="020B0604020104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s-ES" sz="2800" dirty="0"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Los resultados esperados son que el colmado administre su inventario y no tenga déficit de dinero y que se pueda comprar la mercancía y evitar que no se tenga productos en el </a:t>
            </a:r>
            <a:r>
              <a:rPr lang="es-ES" sz="2800" dirty="0" err="1"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almacen</a:t>
            </a:r>
            <a:r>
              <a:rPr lang="es-ES" sz="2800" dirty="0"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.</a:t>
            </a:r>
            <a:endParaRPr lang="es-DO" sz="2800" dirty="0">
              <a:effectLst/>
              <a:latin typeface="Arial Rounded MT Bold" panose="020F07040305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s-DO" dirty="0"/>
          </a:p>
        </p:txBody>
      </p:sp>
    </p:spTree>
    <p:extLst>
      <p:ext uri="{BB962C8B-B14F-4D97-AF65-F5344CB8AC3E}">
        <p14:creationId xmlns:p14="http://schemas.microsoft.com/office/powerpoint/2010/main" val="5094277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28606BF-1D3B-E8CD-2C76-C39749CCDB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1763" y="-477077"/>
            <a:ext cx="11715750" cy="7076316"/>
          </a:xfrm>
        </p:spPr>
        <p:txBody>
          <a:bodyPr>
            <a:normAutofit fontScale="25000" lnSpcReduction="20000"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s-DO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s-DO" sz="1800" b="1" dirty="0">
              <a:solidFill>
                <a:srgbClr val="2E74B5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</a:pPr>
            <a:r>
              <a:rPr lang="es-ES" sz="8000" b="1" dirty="0">
                <a:solidFill>
                  <a:srgbClr val="2E74B5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s-DO" sz="8000" b="1" dirty="0">
              <a:solidFill>
                <a:srgbClr val="2E74B5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</a:pPr>
            <a:r>
              <a:rPr lang="es-ES" sz="8000" b="1" dirty="0">
                <a:solidFill>
                  <a:srgbClr val="2E74B5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s-DO" sz="8000" b="1" dirty="0">
              <a:solidFill>
                <a:srgbClr val="2E74B5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s-ES" sz="11200" b="1" dirty="0" smtClean="0">
                <a:solidFill>
                  <a:srgbClr val="00B050"/>
                </a:solidFill>
                <a:effectLst/>
                <a:latin typeface="Abadi" panose="020B06040201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Objetivo </a:t>
            </a:r>
            <a:r>
              <a:rPr lang="es-ES" sz="11200" b="1" dirty="0">
                <a:solidFill>
                  <a:srgbClr val="00B050"/>
                </a:solidFill>
                <a:effectLst/>
                <a:latin typeface="Abadi" panose="020B06040201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específico del trabajo</a:t>
            </a:r>
            <a:endParaRPr lang="es-DO" sz="11200" b="1" dirty="0">
              <a:solidFill>
                <a:srgbClr val="00B050"/>
              </a:solidFill>
              <a:effectLst/>
              <a:latin typeface="Abadi" panose="020B0604020104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s-ES" sz="1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s-ES" sz="11200" dirty="0"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Administrar el sistema de inventario de un colmado en Excel con la instalación desde cero.</a:t>
            </a:r>
            <a:endParaRPr lang="es-DO" sz="11200" dirty="0">
              <a:effectLst/>
              <a:latin typeface="Arial Rounded MT Bold" panose="020F07040305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s-ES" sz="1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s-DO" sz="1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s-ES" sz="1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s-DO" sz="1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s-ES" sz="1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s-DO" sz="1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</a:pPr>
            <a:r>
              <a:rPr lang="es-ES" sz="11200" b="1" dirty="0" smtClean="0">
                <a:solidFill>
                  <a:srgbClr val="00B050"/>
                </a:solidFill>
                <a:effectLst/>
                <a:latin typeface="Abadi" panose="020B06040201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Actividades </a:t>
            </a:r>
            <a:r>
              <a:rPr lang="es-ES" sz="11200" b="1" dirty="0">
                <a:solidFill>
                  <a:srgbClr val="00B050"/>
                </a:solidFill>
                <a:effectLst/>
                <a:latin typeface="Abadi" panose="020B06040201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 control</a:t>
            </a:r>
            <a:endParaRPr lang="es-DO" sz="11200" b="1" dirty="0">
              <a:solidFill>
                <a:srgbClr val="00B050"/>
              </a:solidFill>
              <a:effectLst/>
              <a:latin typeface="Abadi" panose="020B0604020104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s-ES" sz="1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s-ES" sz="11200" dirty="0"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 mejora al sistema de inventario que se pueden hacer es poner mas funciones para la mejora al proyecto y accesibilidad para el usuario.</a:t>
            </a:r>
            <a:endParaRPr lang="es-DO" sz="11200" dirty="0">
              <a:effectLst/>
              <a:latin typeface="Arial Rounded MT Bold" panose="020F07040305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s-ES" sz="1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s-DO" sz="1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</a:pPr>
            <a:r>
              <a:rPr lang="es-ES" sz="11200" b="1" dirty="0" smtClean="0">
                <a:solidFill>
                  <a:srgbClr val="00B050"/>
                </a:solidFill>
                <a:effectLst/>
                <a:latin typeface="Abadi" panose="020B06040201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Anexos</a:t>
            </a:r>
            <a:endParaRPr lang="es-DO" sz="11200" b="1" dirty="0">
              <a:solidFill>
                <a:srgbClr val="00B050"/>
              </a:solidFill>
              <a:effectLst/>
              <a:latin typeface="Abadi" panose="020B0604020104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s-ES" sz="1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s-ES" sz="11200" dirty="0"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Los anexos fueron presentados acorde a los requerimientos:</a:t>
            </a:r>
            <a:endParaRPr lang="es-DO" sz="11200" dirty="0">
              <a:effectLst/>
              <a:latin typeface="Arial Rounded MT Bold" panose="020F07040305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s-ES" sz="11200" dirty="0"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Cronograma</a:t>
            </a:r>
            <a:endParaRPr lang="es-DO" sz="11200" dirty="0">
              <a:effectLst/>
              <a:latin typeface="Arial Rounded MT Bold" panose="020F07040305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s-ES" sz="11200" dirty="0"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Presupuestos</a:t>
            </a:r>
            <a:endParaRPr lang="es-DO" sz="11200" dirty="0">
              <a:effectLst/>
              <a:latin typeface="Arial Rounded MT Bold" panose="020F07040305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59406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6B4155EE-2045-BA1D-B7C4-C787E36D4B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4567981"/>
              </p:ext>
            </p:extLst>
          </p:nvPr>
        </p:nvGraphicFramePr>
        <p:xfrm>
          <a:off x="1249931" y="1982793"/>
          <a:ext cx="9664848" cy="3189315"/>
        </p:xfrm>
        <a:graphic>
          <a:graphicData uri="http://schemas.openxmlformats.org/drawingml/2006/table">
            <a:tbl>
              <a:tblPr firstRow="1" firstCol="1" bandRow="1"/>
              <a:tblGrid>
                <a:gridCol w="2991892">
                  <a:extLst>
                    <a:ext uri="{9D8B030D-6E8A-4147-A177-3AD203B41FA5}">
                      <a16:colId xmlns:a16="http://schemas.microsoft.com/office/drawing/2014/main" val="444800115"/>
                    </a:ext>
                  </a:extLst>
                </a:gridCol>
                <a:gridCol w="2272506">
                  <a:extLst>
                    <a:ext uri="{9D8B030D-6E8A-4147-A177-3AD203B41FA5}">
                      <a16:colId xmlns:a16="http://schemas.microsoft.com/office/drawing/2014/main" val="842458556"/>
                    </a:ext>
                  </a:extLst>
                </a:gridCol>
                <a:gridCol w="2253231">
                  <a:extLst>
                    <a:ext uri="{9D8B030D-6E8A-4147-A177-3AD203B41FA5}">
                      <a16:colId xmlns:a16="http://schemas.microsoft.com/office/drawing/2014/main" val="3567004848"/>
                    </a:ext>
                  </a:extLst>
                </a:gridCol>
                <a:gridCol w="2147219">
                  <a:extLst>
                    <a:ext uri="{9D8B030D-6E8A-4147-A177-3AD203B41FA5}">
                      <a16:colId xmlns:a16="http://schemas.microsoft.com/office/drawing/2014/main" val="3846338463"/>
                    </a:ext>
                  </a:extLst>
                </a:gridCol>
              </a:tblGrid>
              <a:tr h="355027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21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Descripcion</a:t>
                      </a:r>
                      <a:endParaRPr lang="es-ES" sz="3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8658" marR="128658" marT="1786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21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Cantidad</a:t>
                      </a:r>
                      <a:endParaRPr lang="es-ES" sz="3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8658" marR="128658" marT="1786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21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Precio </a:t>
                      </a:r>
                      <a:endParaRPr lang="es-ES" sz="3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8658" marR="128658" marT="1786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21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Importe</a:t>
                      </a:r>
                      <a:endParaRPr lang="es-ES" sz="3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8658" marR="128658" marT="1786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7776138"/>
                  </a:ext>
                </a:extLst>
              </a:tr>
              <a:tr h="637467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21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Computadora Completa con </a:t>
                      </a:r>
                      <a:r>
                        <a:rPr lang="es-ES" sz="2100" b="0" i="0" u="none" strike="noStrike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Window</a:t>
                      </a:r>
                      <a:r>
                        <a:rPr lang="es-ES" sz="21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10 </a:t>
                      </a:r>
                      <a:endParaRPr lang="es-ES" sz="3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8658" marR="128658" marT="1786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21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s-ES" sz="3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8658" marR="128658" marT="1786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66,570.00</a:t>
                      </a:r>
                      <a:endParaRPr lang="en-US" sz="3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8658" marR="128658" marT="1786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66,570.00</a:t>
                      </a:r>
                      <a:endParaRPr lang="en-US" sz="3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8658" marR="128658" marT="1786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9906108"/>
                  </a:ext>
                </a:extLst>
              </a:tr>
              <a:tr h="637467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21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Paquete de Office Hogar 2021</a:t>
                      </a:r>
                      <a:endParaRPr lang="es-ES" sz="3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8658" marR="128658" marT="1786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21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s-ES" sz="3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8658" marR="128658" marT="1786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21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6,312.93</a:t>
                      </a:r>
                      <a:endParaRPr lang="es-ES" sz="3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8658" marR="128658" marT="1786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21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6312,93</a:t>
                      </a:r>
                      <a:endParaRPr lang="es-ES" sz="3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8658" marR="128658" marT="1786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134480"/>
                  </a:ext>
                </a:extLst>
              </a:tr>
              <a:tr h="637467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21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Sistema de Inventario en Excel</a:t>
                      </a:r>
                      <a:endParaRPr lang="es-ES" sz="3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8658" marR="128658" marT="1786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21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s-ES" sz="3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8658" marR="128658" marT="1786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21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1,000</a:t>
                      </a:r>
                      <a:endParaRPr lang="es-ES" sz="3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8658" marR="128658" marT="1786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21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1,000</a:t>
                      </a:r>
                      <a:endParaRPr lang="es-ES" sz="3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8658" marR="128658" marT="1786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5951874"/>
                  </a:ext>
                </a:extLst>
              </a:tr>
              <a:tr h="355027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21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Mano de Obra</a:t>
                      </a:r>
                      <a:endParaRPr lang="es-ES" sz="3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8658" marR="128658" marT="1786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21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s-ES" sz="3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8658" marR="128658" marT="1786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21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10,000</a:t>
                      </a:r>
                      <a:endParaRPr lang="es-ES" sz="3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8658" marR="128658" marT="1786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21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10,000</a:t>
                      </a:r>
                      <a:endParaRPr lang="es-ES" sz="3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8658" marR="128658" marT="1786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2194243"/>
                  </a:ext>
                </a:extLst>
              </a:tr>
              <a:tr h="302406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21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Total de Gastos</a:t>
                      </a:r>
                      <a:endParaRPr lang="es-ES" sz="3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8658" marR="128658" marT="1786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21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s-ES" sz="3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8658" marR="128658" marT="1786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21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83,883</a:t>
                      </a:r>
                      <a:endParaRPr lang="es-ES" sz="3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8658" marR="128658" marT="1786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21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83,883</a:t>
                      </a:r>
                      <a:endParaRPr lang="es-ES" sz="3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8658" marR="128658" marT="1786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7579241"/>
                  </a:ext>
                </a:extLst>
              </a:tr>
            </a:tbl>
          </a:graphicData>
        </a:graphic>
      </p:graphicFrame>
      <p:sp>
        <p:nvSpPr>
          <p:cNvPr id="2" name="CuadroTexto 1"/>
          <p:cNvSpPr txBox="1"/>
          <p:nvPr/>
        </p:nvSpPr>
        <p:spPr>
          <a:xfrm>
            <a:off x="1249931" y="818865"/>
            <a:ext cx="29482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DO" sz="4000" dirty="0" smtClean="0">
                <a:solidFill>
                  <a:srgbClr val="00B050"/>
                </a:solidFill>
              </a:rPr>
              <a:t>Presupuesto</a:t>
            </a:r>
            <a:endParaRPr lang="en-US" sz="40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514497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251</TotalTime>
  <Words>215</Words>
  <Application>Microsoft Office PowerPoint</Application>
  <PresentationFormat>Panorámica</PresentationFormat>
  <Paragraphs>108</Paragraphs>
  <Slides>18</Slides>
  <Notes>0</Notes>
  <HiddenSlides>0</HiddenSlides>
  <MMClips>0</MMClips>
  <ScaleCrop>false</ScaleCrop>
  <HeadingPairs>
    <vt:vector size="8" baseType="variant">
      <vt:variant>
        <vt:lpstr>Fuentes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9" baseType="lpstr">
      <vt:lpstr>Abadi</vt:lpstr>
      <vt:lpstr>Arial</vt:lpstr>
      <vt:lpstr>Arial Rounded MT Bold</vt:lpstr>
      <vt:lpstr>Calibri</vt:lpstr>
      <vt:lpstr>Calibri Light</vt:lpstr>
      <vt:lpstr>Times New Roman</vt:lpstr>
      <vt:lpstr>Trebuchet MS</vt:lpstr>
      <vt:lpstr>Verdana</vt:lpstr>
      <vt:lpstr>Wingdings 3</vt:lpstr>
      <vt:lpstr>Faceta</vt:lpstr>
      <vt:lpstr>Documento</vt:lpstr>
      <vt:lpstr>Expositor:  Oelmis Perez</vt:lpstr>
      <vt:lpstr>Presentación  centro de estudio</vt:lpstr>
      <vt:lpstr>Expositor:  Gabriel Frías</vt:lpstr>
      <vt:lpstr>Presentación de PowerPoint</vt:lpstr>
      <vt:lpstr>Proyecto ABP y Sistema de Inventario para colmado basico   </vt:lpstr>
      <vt:lpstr>Expositor:  Delin Peguero</vt:lpstr>
      <vt:lpstr>Presentación de PowerPoint</vt:lpstr>
      <vt:lpstr>Presentación de PowerPoint</vt:lpstr>
      <vt:lpstr>Presentación de PowerPoint</vt:lpstr>
      <vt:lpstr>Presentación de PowerPoint</vt:lpstr>
      <vt:lpstr>Expositor:  Cornelio Manzueta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 centro de estudio</dc:title>
  <dc:creator>dele4934h@gmail.com</dc:creator>
  <cp:lastModifiedBy>Dibujo</cp:lastModifiedBy>
  <cp:revision>9</cp:revision>
  <dcterms:created xsi:type="dcterms:W3CDTF">2022-09-07T18:44:47Z</dcterms:created>
  <dcterms:modified xsi:type="dcterms:W3CDTF">2022-09-08T22:50:14Z</dcterms:modified>
</cp:coreProperties>
</file>