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handoutMasterIdLst>
    <p:handoutMasterId r:id="rId13"/>
  </p:handoutMasterIdLst>
  <p:sldIdLst>
    <p:sldId id="256" r:id="rId2"/>
    <p:sldId id="318" r:id="rId3"/>
    <p:sldId id="326" r:id="rId4"/>
    <p:sldId id="263" r:id="rId5"/>
    <p:sldId id="325" r:id="rId6"/>
    <p:sldId id="319" r:id="rId7"/>
    <p:sldId id="324" r:id="rId8"/>
    <p:sldId id="320" r:id="rId9"/>
    <p:sldId id="323" r:id="rId10"/>
    <p:sldId id="321" r:id="rId11"/>
    <p:sldId id="32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CC"/>
    <a:srgbClr val="99FFCC"/>
    <a:srgbClr val="66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0929"/>
  </p:normalViewPr>
  <p:slideViewPr>
    <p:cSldViewPr>
      <p:cViewPr varScale="1">
        <p:scale>
          <a:sx n="63" d="100"/>
          <a:sy n="63" d="100"/>
        </p:scale>
        <p:origin x="15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804ABE1-20CD-4298-AE3E-F2F5644DC20F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EFBBE40-3CD3-41E9-80B9-B43A9EF354D6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87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820DD-6A8C-4A13-8132-37C590A62B41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208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7ED227-FB4C-4824-A23B-C65BE37FFD25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3105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B52E0-65C6-45BB-BD38-F584D8C974D0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0615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DE44E-2CDB-4035-9D9F-37062FFC4389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0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85A47-F05A-471B-87EC-6366288A55DA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304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9007D-12CA-43B3-ADD8-FBC7BCCB6E7F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3697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D0558-2FAF-47BC-AAB5-AB2AFFA56160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5725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D733B-3F30-4324-BDB5-B787806B00BA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1623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2C319-7943-421C-B0FC-33C9F486D201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6700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DBD39-8187-4072-8A7A-38B955CFBB64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093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71D0558-2FAF-47BC-AAB5-AB2AFFA56160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7714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2.wav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4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5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ChangeArrowheads="1"/>
          </p:cNvSpPr>
          <p:nvPr/>
        </p:nvSpPr>
        <p:spPr bwMode="auto">
          <a:xfrm>
            <a:off x="914400" y="285750"/>
            <a:ext cx="6248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ES" altLang="en-US" sz="7200" b="1" i="1" dirty="0">
                <a:solidFill>
                  <a:schemeClr val="tx2"/>
                </a:solidFill>
              </a:rPr>
              <a:t>Formación </a:t>
            </a:r>
          </a:p>
          <a:p>
            <a:pPr algn="ctr" eaLnBrk="1" hangingPunct="1"/>
            <a:r>
              <a:rPr lang="es-ES" altLang="en-US" sz="7200" b="1" i="1" dirty="0">
                <a:solidFill>
                  <a:schemeClr val="tx2"/>
                </a:solidFill>
              </a:rPr>
              <a:t>Humana y su incidencia en el ámbito laboral</a:t>
            </a:r>
          </a:p>
        </p:txBody>
      </p:sp>
      <p:pic>
        <p:nvPicPr>
          <p:cNvPr id="7171" name="Picture 4" descr="C:\Documents and Settings\Secretariado 1\Configuración local\Archivos temporales de Internet\Content.IE5\W9M3O1UB\MC90031017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3714750"/>
            <a:ext cx="2214562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himes.wav"/>
          </p:stSnd>
        </p:sndAc>
      </p:transition>
    </mc:Choice>
    <mc:Fallback xmlns="">
      <p:transition spd="slow"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Imagen 3" descr="&lt;strong&gt;La&lt;/strong&gt; &lt;strong&gt;Formación&lt;/strong&gt; de los Recursos &lt;strong&gt;Humanos&lt;/strong&g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61048"/>
            <a:ext cx="3851473" cy="280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46107" cy="1019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s-ES" altLang="en-US" b="1" dirty="0" smtClean="0">
                <a:solidFill>
                  <a:schemeClr val="tx1"/>
                </a:solidFill>
              </a:rPr>
              <a:t>Rol del participante en la formación profesional</a:t>
            </a:r>
            <a:endParaRPr lang="en-US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6387" name="Marcador de contenido 2"/>
          <p:cNvSpPr>
            <a:spLocks noGrp="1"/>
          </p:cNvSpPr>
          <p:nvPr>
            <p:ph idx="1"/>
          </p:nvPr>
        </p:nvSpPr>
        <p:spPr>
          <a:xfrm>
            <a:off x="730157" y="1597792"/>
            <a:ext cx="8111486" cy="2767312"/>
          </a:xfrm>
        </p:spPr>
        <p:txBody>
          <a:bodyPr>
            <a:noAutofit/>
          </a:bodyPr>
          <a:lstStyle/>
          <a:p>
            <a:r>
              <a:rPr lang="es-ES" altLang="en-US" sz="2800" dirty="0">
                <a:solidFill>
                  <a:schemeClr val="tx1"/>
                </a:solidFill>
              </a:rPr>
              <a:t>Las incidencias laborales son eventos que anteceden pérdidas o daños que podrían causar una lesión o enfermedades en el trabajador. Cuando se permite que el colaborador haga sus tareas en medio de condiciones por debajo del nivel de seguridad adecuado, aumentan las probabilidades de ocurrir incidentes y accidentes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750" y="1412875"/>
            <a:ext cx="8424863" cy="238283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s-ES" altLang="en-US" dirty="0" smtClean="0">
                <a:latin typeface="Basic Font" pitchFamily="2" charset="0"/>
              </a:rPr>
              <a:t/>
            </a:r>
            <a:br>
              <a:rPr lang="es-ES" altLang="en-US" dirty="0" smtClean="0">
                <a:latin typeface="Basic Font" pitchFamily="2" charset="0"/>
              </a:rPr>
            </a:br>
            <a:r>
              <a:rPr lang="es-ES" altLang="en-US" b="1" dirty="0" smtClean="0">
                <a:solidFill>
                  <a:schemeClr val="tx1"/>
                </a:solidFill>
                <a:latin typeface="Basic Font" pitchFamily="2" charset="0"/>
              </a:rPr>
              <a:t>Gracias por su atención.</a:t>
            </a:r>
            <a:br>
              <a:rPr lang="es-ES" altLang="en-US" b="1" dirty="0" smtClean="0">
                <a:solidFill>
                  <a:schemeClr val="tx1"/>
                </a:solidFill>
                <a:latin typeface="Basic Font" pitchFamily="2" charset="0"/>
              </a:rPr>
            </a:br>
            <a: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  <a:t/>
            </a:r>
            <a:b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</a:br>
            <a: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  <a:t/>
            </a:r>
            <a:b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</a:br>
            <a: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  <a:t>	</a:t>
            </a:r>
            <a:r>
              <a:rPr lang="es-DO" altLang="en-US" dirty="0" smtClean="0">
                <a:solidFill>
                  <a:schemeClr val="tx1"/>
                </a:solidFill>
                <a:latin typeface="Basic Font" pitchFamily="2" charset="0"/>
              </a:rPr>
              <a:t>Fin de la presentación</a:t>
            </a:r>
            <a:endParaRPr lang="es-ES" altLang="en-US" dirty="0" smtClean="0">
              <a:solidFill>
                <a:schemeClr val="tx1"/>
              </a:solidFill>
              <a:latin typeface="Basic Font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pplause.wav"/>
          </p:stSnd>
        </p:sndAc>
      </p:transition>
    </mc:Choice>
    <mc:Fallback xmlns="">
      <p:transition spd="slow"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4 Título"/>
          <p:cNvSpPr>
            <a:spLocks noGrp="1"/>
          </p:cNvSpPr>
          <p:nvPr>
            <p:ph type="title"/>
          </p:nvPr>
        </p:nvSpPr>
        <p:spPr>
          <a:xfrm>
            <a:off x="357188" y="214313"/>
            <a:ext cx="8101012" cy="1538287"/>
          </a:xfrm>
        </p:spPr>
        <p:txBody>
          <a:bodyPr/>
          <a:lstStyle/>
          <a:p>
            <a:pPr algn="ctr" eaLnBrk="1" hangingPunct="1"/>
            <a:r>
              <a:rPr lang="es-ES" altLang="en-US" dirty="0" smtClean="0">
                <a:cs typeface="Times New Roman" panose="02020603050405020304" pitchFamily="18" charset="0"/>
              </a:rPr>
              <a:t> </a:t>
            </a:r>
            <a:r>
              <a:rPr lang="es-ES" altLang="en-US" sz="36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rPr>
              <a:t>Participantes</a:t>
            </a:r>
            <a:endParaRPr lang="es-MX" alt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1187624" y="1465263"/>
            <a:ext cx="4320480" cy="2736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n-US" sz="32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rPr>
              <a:t>Cornelio </a:t>
            </a:r>
            <a:r>
              <a:rPr lang="es-ES" altLang="en-US" sz="3200" b="1" dirty="0" err="1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rPr>
              <a:t>Manzueta</a:t>
            </a:r>
            <a:endParaRPr lang="es-ES" altLang="en-US" sz="3200" b="1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n-US" sz="32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rPr>
              <a:t>Gabriel </a:t>
            </a:r>
            <a:r>
              <a:rPr lang="es-ES" altLang="en-US" sz="3200" b="1" dirty="0" err="1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rPr>
              <a:t>Frias</a:t>
            </a:r>
            <a:endParaRPr lang="es-ES" altLang="en-US" sz="3200" b="1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n-US" sz="3200" b="1" dirty="0" err="1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rPr>
              <a:t>Oelmis</a:t>
            </a:r>
            <a:r>
              <a:rPr lang="es-ES" altLang="en-US" sz="32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rPr>
              <a:t> </a:t>
            </a:r>
            <a:r>
              <a:rPr lang="es-ES" altLang="en-US" sz="3200" b="1" dirty="0" err="1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rPr>
              <a:t>Perez</a:t>
            </a:r>
            <a:endParaRPr lang="es-ES" altLang="en-US" sz="3200" b="1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n-US" sz="3200" b="1" dirty="0" err="1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rPr>
              <a:t>Delin</a:t>
            </a:r>
            <a:r>
              <a:rPr lang="es-ES" altLang="en-US" sz="32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rPr>
              <a:t> Peguero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n-US" dirty="0" smtClean="0">
              <a:latin typeface="Arial Unicode MS" pitchFamily="34" charset="-128"/>
              <a:ea typeface="Arial Unicode MS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s-MX" altLang="en-US" dirty="0" smtClean="0"/>
          </a:p>
        </p:txBody>
      </p:sp>
      <p:pic>
        <p:nvPicPr>
          <p:cNvPr id="8196" name="Picture 5" descr="C:\Documents and Settings\Secretariado 1\Configuración local\Archivos temporales de Internet\Content.IE5\VPDZ6EM9\dglxasset[1].asp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202113"/>
            <a:ext cx="2214563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02113"/>
            <a:ext cx="2207319" cy="2207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bomb.wav"/>
          </p:stSnd>
        </p:sndAc>
      </p:transition>
    </mc:Choice>
    <mc:Fallback xmlns="">
      <p:transition spd="slow"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750" y="1412875"/>
            <a:ext cx="8424863" cy="2382838"/>
          </a:xfrm>
        </p:spPr>
        <p:txBody>
          <a:bodyPr/>
          <a:lstStyle/>
          <a:p>
            <a:pPr eaLnBrk="1" hangingPunct="1"/>
            <a:r>
              <a:rPr lang="es-ES" altLang="en-US" dirty="0" smtClean="0">
                <a:latin typeface="Basic Font" pitchFamily="2" charset="0"/>
              </a:rPr>
              <a:t/>
            </a:r>
            <a:br>
              <a:rPr lang="es-ES" altLang="en-US" dirty="0" smtClean="0">
                <a:latin typeface="Basic Font" pitchFamily="2" charset="0"/>
              </a:rPr>
            </a:br>
            <a:r>
              <a:rPr lang="es-ES" altLang="en-US" b="1" dirty="0" smtClean="0">
                <a:solidFill>
                  <a:schemeClr val="tx1"/>
                </a:solidFill>
                <a:latin typeface="Basic Font" pitchFamily="2" charset="0"/>
              </a:rPr>
              <a:t>Expositor:</a:t>
            </a:r>
            <a: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  <a:t/>
            </a:r>
            <a:b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</a:br>
            <a: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  <a:t/>
            </a:r>
            <a:b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</a:br>
            <a: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  <a:t>	</a:t>
            </a:r>
            <a:r>
              <a:rPr lang="es-DO" altLang="en-US" dirty="0" smtClean="0">
                <a:solidFill>
                  <a:schemeClr val="tx1"/>
                </a:solidFill>
                <a:latin typeface="Basic Font" pitchFamily="2" charset="0"/>
              </a:rPr>
              <a:t>Gabriel Frías</a:t>
            </a:r>
            <a:endParaRPr lang="es-ES" altLang="en-US" dirty="0" smtClean="0">
              <a:solidFill>
                <a:schemeClr val="tx1"/>
              </a:solidFill>
              <a:latin typeface="Basic Font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ashreg.wav"/>
          </p:stSnd>
        </p:sndAc>
      </p:transition>
    </mc:Choice>
    <mc:Fallback xmlns="">
      <p:transition spd="slow">
        <p:sndAc>
          <p:stSnd>
            <p:snd r:embed="rId3" name="cashreg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288" y="685800"/>
            <a:ext cx="8153400" cy="762000"/>
          </a:xfrm>
        </p:spPr>
        <p:txBody>
          <a:bodyPr/>
          <a:lstStyle/>
          <a:p>
            <a:pPr eaLnBrk="1" hangingPunct="1"/>
            <a:r>
              <a:rPr lang="es-MX" altLang="en-US" dirty="0" smtClean="0">
                <a:solidFill>
                  <a:schemeClr val="tx1"/>
                </a:solidFill>
                <a:latin typeface="Basic Font" pitchFamily="2" charset="0"/>
              </a:rPr>
              <a:t>¿Qué es Formación Humana?</a:t>
            </a:r>
            <a:endParaRPr lang="es-ES" altLang="en-US" dirty="0" smtClean="0">
              <a:solidFill>
                <a:schemeClr val="tx1"/>
              </a:solidFill>
              <a:latin typeface="Basic Font" pitchFamily="2" charset="0"/>
            </a:endParaRPr>
          </a:p>
        </p:txBody>
      </p:sp>
      <p:sp>
        <p:nvSpPr>
          <p:cNvPr id="10244" name="Marcador de contenido 1"/>
          <p:cNvSpPr>
            <a:spLocks noGrp="1"/>
          </p:cNvSpPr>
          <p:nvPr>
            <p:ph idx="1"/>
          </p:nvPr>
        </p:nvSpPr>
        <p:spPr>
          <a:xfrm>
            <a:off x="914401" y="1447801"/>
            <a:ext cx="4626879" cy="2629271"/>
          </a:xfrm>
        </p:spPr>
        <p:txBody>
          <a:bodyPr>
            <a:normAutofit/>
          </a:bodyPr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sz="2800" dirty="0">
                <a:solidFill>
                  <a:schemeClr val="tx1"/>
                </a:solidFill>
              </a:rPr>
              <a:t>La </a:t>
            </a:r>
            <a:r>
              <a:rPr lang="es-ES" sz="2800" b="1" dirty="0">
                <a:solidFill>
                  <a:schemeClr val="tx1"/>
                </a:solidFill>
              </a:rPr>
              <a:t>formación humana</a:t>
            </a:r>
            <a:r>
              <a:rPr lang="es-ES" sz="2800" dirty="0">
                <a:solidFill>
                  <a:schemeClr val="tx1"/>
                </a:solidFill>
              </a:rPr>
              <a:t> incluye diversos elementos de desarrollo del ser </a:t>
            </a:r>
            <a:r>
              <a:rPr lang="es-ES" sz="2800" b="1" dirty="0">
                <a:solidFill>
                  <a:schemeClr val="tx1"/>
                </a:solidFill>
              </a:rPr>
              <a:t>humano</a:t>
            </a:r>
            <a:r>
              <a:rPr lang="es-ES" sz="2800" dirty="0">
                <a:solidFill>
                  <a:schemeClr val="tx1"/>
                </a:solidFill>
              </a:rPr>
              <a:t>: espirituales, afectivos, </a:t>
            </a:r>
            <a:r>
              <a:rPr lang="es-ES" sz="2800" dirty="0" smtClean="0">
                <a:solidFill>
                  <a:schemeClr val="tx1"/>
                </a:solidFill>
              </a:rPr>
              <a:t>cognitivos.</a:t>
            </a:r>
            <a:endParaRPr lang="es-ES" sz="2800" dirty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43" name="Picture 4" descr="C:\Documents and Settings\Secretariado 1\Configuración local\Archivos temporales de Internet\Content.IE5\F2BJ2SRI\dglxasset[1].as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77072"/>
            <a:ext cx="2957786" cy="214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80" y="1554929"/>
            <a:ext cx="1853295" cy="185329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860032" y="3407832"/>
            <a:ext cx="403244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Los </a:t>
            </a:r>
            <a:r>
              <a:rPr lang="es-ES" sz="2800" b="1" dirty="0"/>
              <a:t>valores</a:t>
            </a:r>
            <a:r>
              <a:rPr lang="es-ES" sz="2800" dirty="0"/>
              <a:t> profesionales son los fundamentos del conocimiento y de la experiencia en los cuales se basan los individuos para tomar decisiones y posturas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750" y="1412875"/>
            <a:ext cx="8424863" cy="2382838"/>
          </a:xfrm>
        </p:spPr>
        <p:txBody>
          <a:bodyPr/>
          <a:lstStyle/>
          <a:p>
            <a:pPr eaLnBrk="1" hangingPunct="1"/>
            <a:r>
              <a:rPr lang="es-ES" altLang="en-US" dirty="0" smtClean="0">
                <a:latin typeface="Basic Font" pitchFamily="2" charset="0"/>
              </a:rPr>
              <a:t/>
            </a:r>
            <a:br>
              <a:rPr lang="es-ES" altLang="en-US" dirty="0" smtClean="0">
                <a:latin typeface="Basic Font" pitchFamily="2" charset="0"/>
              </a:rPr>
            </a:br>
            <a:r>
              <a:rPr lang="es-ES" altLang="en-US" b="1" dirty="0" smtClean="0">
                <a:solidFill>
                  <a:schemeClr val="tx1"/>
                </a:solidFill>
                <a:latin typeface="Basic Font" pitchFamily="2" charset="0"/>
              </a:rPr>
              <a:t>Expositor</a:t>
            </a:r>
            <a: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  <a:t>:</a:t>
            </a:r>
            <a:b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</a:br>
            <a: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  <a:t/>
            </a:r>
            <a:b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</a:br>
            <a: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  <a:t>	</a:t>
            </a:r>
            <a:r>
              <a:rPr lang="es-DO" altLang="en-US" dirty="0" err="1" smtClean="0">
                <a:solidFill>
                  <a:schemeClr val="tx1"/>
                </a:solidFill>
                <a:latin typeface="Basic Font" pitchFamily="2" charset="0"/>
              </a:rPr>
              <a:t>Delin</a:t>
            </a:r>
            <a:r>
              <a:rPr lang="es-DO" altLang="en-US" dirty="0" smtClean="0">
                <a:solidFill>
                  <a:schemeClr val="tx1"/>
                </a:solidFill>
                <a:latin typeface="Basic Font" pitchFamily="2" charset="0"/>
              </a:rPr>
              <a:t> Peguero</a:t>
            </a:r>
            <a:endParaRPr lang="es-ES" altLang="en-US" dirty="0" smtClean="0">
              <a:solidFill>
                <a:schemeClr val="tx1"/>
              </a:solidFill>
              <a:latin typeface="Basic Font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ashreg.wav"/>
          </p:stSnd>
        </p:sndAc>
      </p:transition>
    </mc:Choice>
    <mc:Fallback xmlns="">
      <p:transition spd="slow">
        <p:sndAc>
          <p:stSnd>
            <p:snd r:embed="rId3" name="cashreg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Imagen 5" descr="&lt;strong&gt;La&lt;/strong&gt; &lt;strong&gt;importancia&lt;/strong&gt; &lt;strong&gt;de&lt;/strong&gt; &lt;strong&gt;la&lt;/strong&gt; familia en &lt;strong&gt;la&lt;/strong&gt; educación &lt;strong&gt;de&lt;/strong&gt; los niños | Buscar Emple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340597"/>
            <a:ext cx="2879998" cy="204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288" y="685800"/>
            <a:ext cx="8424862" cy="11588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s-MX" altLang="en-US" dirty="0" smtClean="0">
                <a:solidFill>
                  <a:schemeClr val="tx1"/>
                </a:solidFill>
                <a:latin typeface="Basic Font" pitchFamily="2" charset="0"/>
              </a:rPr>
              <a:t>Importancia de la formación Humana</a:t>
            </a:r>
            <a:endParaRPr lang="es-ES" altLang="en-US" dirty="0" smtClean="0">
              <a:solidFill>
                <a:schemeClr val="tx1"/>
              </a:solidFill>
              <a:latin typeface="Basic Font" pitchFamily="2" charset="0"/>
            </a:endParaRPr>
          </a:p>
        </p:txBody>
      </p:sp>
      <p:sp>
        <p:nvSpPr>
          <p:cNvPr id="12291" name="Marcador de contenido 1"/>
          <p:cNvSpPr>
            <a:spLocks noGrp="1"/>
          </p:cNvSpPr>
          <p:nvPr>
            <p:ph idx="1"/>
          </p:nvPr>
        </p:nvSpPr>
        <p:spPr>
          <a:xfrm>
            <a:off x="791270" y="1700808"/>
            <a:ext cx="7525146" cy="3672681"/>
          </a:xfrm>
        </p:spPr>
        <p:txBody>
          <a:bodyPr>
            <a:noAutofit/>
          </a:bodyPr>
          <a:lstStyle/>
          <a:p>
            <a:pPr eaLnBrk="1" hangingPunct="1"/>
            <a:r>
              <a:rPr lang="es-ES" altLang="en-US" sz="3200" dirty="0">
                <a:solidFill>
                  <a:schemeClr val="tx1"/>
                </a:solidFill>
              </a:rPr>
              <a:t>C</a:t>
            </a:r>
            <a:r>
              <a:rPr lang="es-ES" altLang="en-US" sz="3200" dirty="0" smtClean="0">
                <a:solidFill>
                  <a:schemeClr val="tx1"/>
                </a:solidFill>
              </a:rPr>
              <a:t>onsiste </a:t>
            </a:r>
            <a:r>
              <a:rPr lang="es-ES" altLang="en-US" sz="3200" dirty="0" smtClean="0">
                <a:solidFill>
                  <a:schemeClr val="tx1"/>
                </a:solidFill>
              </a:rPr>
              <a:t>en propiciar en el individuo, una formación integral y armónica: intelectual, humana, social y profesional, para que desarrolle conocimientos, habilidades, destrezas, actitudes y valores necesarios para lograr el desarrollo de valores humanos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750" y="1412875"/>
            <a:ext cx="8424863" cy="2382838"/>
          </a:xfrm>
        </p:spPr>
        <p:txBody>
          <a:bodyPr/>
          <a:lstStyle/>
          <a:p>
            <a:pPr eaLnBrk="1" hangingPunct="1"/>
            <a: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  <a:t/>
            </a:r>
            <a:b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</a:br>
            <a:r>
              <a:rPr lang="es-ES" altLang="en-US" b="1" dirty="0" smtClean="0">
                <a:solidFill>
                  <a:schemeClr val="tx1"/>
                </a:solidFill>
                <a:latin typeface="Basic Font" pitchFamily="2" charset="0"/>
              </a:rPr>
              <a:t>Expositor</a:t>
            </a:r>
            <a: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  <a:t>:</a:t>
            </a:r>
            <a:b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</a:br>
            <a: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  <a:t/>
            </a:r>
            <a:b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</a:br>
            <a: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  <a:t>	</a:t>
            </a:r>
            <a:r>
              <a:rPr lang="es-DO" altLang="en-US" dirty="0" smtClean="0">
                <a:solidFill>
                  <a:schemeClr val="tx1"/>
                </a:solidFill>
                <a:latin typeface="Basic Font" pitchFamily="2" charset="0"/>
              </a:rPr>
              <a:t>Cornelio </a:t>
            </a:r>
            <a:r>
              <a:rPr lang="es-DO" altLang="en-US" dirty="0" err="1" smtClean="0">
                <a:solidFill>
                  <a:schemeClr val="tx1"/>
                </a:solidFill>
                <a:latin typeface="Basic Font" pitchFamily="2" charset="0"/>
              </a:rPr>
              <a:t>Manzueta</a:t>
            </a:r>
            <a:endParaRPr lang="es-ES" altLang="en-US" dirty="0" smtClean="0">
              <a:solidFill>
                <a:schemeClr val="tx1"/>
              </a:solidFill>
              <a:latin typeface="Basic Fo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23" y="3573016"/>
            <a:ext cx="4644771" cy="3093490"/>
          </a:xfrm>
          <a:prstGeom prst="rect">
            <a:avLst/>
          </a:prstGeom>
        </p:spPr>
      </p:pic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424862" cy="1158875"/>
          </a:xfrm>
        </p:spPr>
        <p:txBody>
          <a:bodyPr/>
          <a:lstStyle/>
          <a:p>
            <a:pPr eaLnBrk="1" hangingPunct="1"/>
            <a:r>
              <a:rPr lang="es-MX" altLang="en-US" dirty="0" smtClean="0">
                <a:solidFill>
                  <a:schemeClr val="tx1"/>
                </a:solidFill>
                <a:latin typeface="Basic Font" pitchFamily="2" charset="0"/>
              </a:rPr>
              <a:t>Elementos de la formación humana</a:t>
            </a:r>
            <a:endParaRPr lang="es-ES" altLang="en-US" dirty="0" smtClean="0">
              <a:solidFill>
                <a:schemeClr val="tx1"/>
              </a:solidFill>
              <a:latin typeface="Basic Font" pitchFamily="2" charset="0"/>
            </a:endParaRPr>
          </a:p>
        </p:txBody>
      </p:sp>
      <p:sp>
        <p:nvSpPr>
          <p:cNvPr id="14339" name="Marcador de contenido 1"/>
          <p:cNvSpPr>
            <a:spLocks noGrp="1"/>
          </p:cNvSpPr>
          <p:nvPr>
            <p:ph idx="1"/>
          </p:nvPr>
        </p:nvSpPr>
        <p:spPr>
          <a:xfrm>
            <a:off x="827522" y="1394334"/>
            <a:ext cx="7632910" cy="3330810"/>
          </a:xfrm>
        </p:spPr>
        <p:txBody>
          <a:bodyPr>
            <a:noAutofit/>
          </a:bodyPr>
          <a:lstStyle/>
          <a:p>
            <a:pPr eaLnBrk="1" hangingPunct="1"/>
            <a:r>
              <a:rPr lang="es-ES" altLang="en-US" sz="3200" dirty="0" smtClean="0">
                <a:solidFill>
                  <a:schemeClr val="tx1"/>
                </a:solidFill>
              </a:rPr>
              <a:t>La formación humana incluye diversos elementos de desarrollo del ser humano: </a:t>
            </a:r>
            <a:r>
              <a:rPr lang="es-ES" altLang="en-US" sz="3200" b="1" dirty="0" smtClean="0">
                <a:solidFill>
                  <a:schemeClr val="tx1"/>
                </a:solidFill>
              </a:rPr>
              <a:t>espirituales, afectivos, cognitivos, </a:t>
            </a:r>
            <a:r>
              <a:rPr lang="es-ES" altLang="en-US" sz="3200" dirty="0" smtClean="0">
                <a:solidFill>
                  <a:schemeClr val="tx1"/>
                </a:solidFill>
              </a:rPr>
              <a:t>enfocada en potencializar el SER, en formación académica, formación Integral, formación Humana, pensamiento crítico.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amera.wav"/>
          </p:stSnd>
        </p:sndAc>
      </p:transition>
    </mc:Choice>
    <mc:Fallback xmlns="">
      <p:transition spd="slow"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750" y="1412875"/>
            <a:ext cx="8424863" cy="2382838"/>
          </a:xfrm>
        </p:spPr>
        <p:txBody>
          <a:bodyPr/>
          <a:lstStyle/>
          <a:p>
            <a:pPr eaLnBrk="1" hangingPunct="1"/>
            <a:r>
              <a:rPr lang="es-ES" altLang="en-US" dirty="0" smtClean="0">
                <a:latin typeface="Basic Font" pitchFamily="2" charset="0"/>
              </a:rPr>
              <a:t/>
            </a:r>
            <a:br>
              <a:rPr lang="es-ES" altLang="en-US" dirty="0" smtClean="0">
                <a:latin typeface="Basic Font" pitchFamily="2" charset="0"/>
              </a:rPr>
            </a:br>
            <a:r>
              <a:rPr lang="es-ES" altLang="en-US" b="1" dirty="0" smtClean="0">
                <a:solidFill>
                  <a:schemeClr val="tx1"/>
                </a:solidFill>
                <a:latin typeface="Basic Font" pitchFamily="2" charset="0"/>
              </a:rPr>
              <a:t>Expositor</a:t>
            </a:r>
            <a: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  <a:t>:</a:t>
            </a:r>
            <a:b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</a:br>
            <a: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  <a:t/>
            </a:r>
            <a:b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</a:br>
            <a: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  <a:t>	</a:t>
            </a:r>
            <a:r>
              <a:rPr lang="es-ES" altLang="en-US" dirty="0" err="1" smtClean="0">
                <a:solidFill>
                  <a:schemeClr val="tx1"/>
                </a:solidFill>
                <a:latin typeface="Basic Font" pitchFamily="2" charset="0"/>
              </a:rPr>
              <a:t>Oelmis</a:t>
            </a:r>
            <a:r>
              <a:rPr lang="es-ES" altLang="en-US" dirty="0" smtClean="0">
                <a:solidFill>
                  <a:schemeClr val="tx1"/>
                </a:solidFill>
                <a:latin typeface="Basic Font" pitchFamily="2" charset="0"/>
              </a:rPr>
              <a:t> P</a:t>
            </a:r>
            <a:r>
              <a:rPr lang="es-DO" altLang="en-US" dirty="0" smtClean="0">
                <a:solidFill>
                  <a:schemeClr val="tx1"/>
                </a:solidFill>
                <a:latin typeface="Basic Font" pitchFamily="2" charset="0"/>
              </a:rPr>
              <a:t>é</a:t>
            </a:r>
            <a:r>
              <a:rPr lang="es-ES" altLang="en-US" dirty="0" err="1" smtClean="0">
                <a:solidFill>
                  <a:schemeClr val="tx1"/>
                </a:solidFill>
                <a:latin typeface="Basic Font" pitchFamily="2" charset="0"/>
              </a:rPr>
              <a:t>rez</a:t>
            </a:r>
            <a:endParaRPr lang="es-ES" altLang="en-US" dirty="0" smtClean="0">
              <a:solidFill>
                <a:schemeClr val="tx1"/>
              </a:solidFill>
              <a:latin typeface="Basic Font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ashreg.wav"/>
          </p:stSnd>
        </p:sndAc>
      </p:transition>
    </mc:Choice>
    <mc:Fallback xmlns="">
      <p:transition spd="slow">
        <p:sndAc>
          <p:stSnd>
            <p:snd r:embed="rId3" name="cashreg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511</TotalTime>
  <Words>147</Words>
  <Application>Microsoft Office PowerPoint</Application>
  <PresentationFormat>Presentación en pantalla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 Unicode MS</vt:lpstr>
      <vt:lpstr>Basic Font</vt:lpstr>
      <vt:lpstr>Calibri</vt:lpstr>
      <vt:lpstr>Corbel</vt:lpstr>
      <vt:lpstr>Times New Roman</vt:lpstr>
      <vt:lpstr>Wingdings</vt:lpstr>
      <vt:lpstr>Base</vt:lpstr>
      <vt:lpstr>Presentación de PowerPoint</vt:lpstr>
      <vt:lpstr> Participantes</vt:lpstr>
      <vt:lpstr> Expositor:   Gabriel Frías</vt:lpstr>
      <vt:lpstr>¿Qué es Formación Humana?</vt:lpstr>
      <vt:lpstr> Expositor:   Delin Peguero</vt:lpstr>
      <vt:lpstr>Importancia de la formación Humana</vt:lpstr>
      <vt:lpstr> Expositor:   Cornelio Manzueta</vt:lpstr>
      <vt:lpstr>Elementos de la formación humana</vt:lpstr>
      <vt:lpstr> Expositor:   Oelmis Pérez</vt:lpstr>
      <vt:lpstr>Rol del participante en la formación profesional</vt:lpstr>
      <vt:lpstr> Gracias por su atención.    Fin de la presentación</vt:lpstr>
    </vt:vector>
  </TitlesOfParts>
  <Company>Colegio Las Hayas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Humana</dc:title>
  <dc:creator>maestros</dc:creator>
  <cp:lastModifiedBy>Dibujo</cp:lastModifiedBy>
  <cp:revision>58</cp:revision>
  <dcterms:created xsi:type="dcterms:W3CDTF">2007-06-29T16:06:27Z</dcterms:created>
  <dcterms:modified xsi:type="dcterms:W3CDTF">2022-08-29T22:09:14Z</dcterms:modified>
</cp:coreProperties>
</file>