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ISABELLA PHAM"/>
  <p:cmAuthor clrIdx="1" id="1" initials="" lastIdx="2" name="MANVEER SING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40E2697-E5BC-4D08-B1E1-C7D5FE58BFA7}">
  <a:tblStyle styleId="{E40E2697-E5BC-4D08-B1E1-C7D5FE58BF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9-23T06:38:48.727">
    <p:pos x="858" y="69"/>
    <p:text>if you got any classes with me lmk and i'm happy to study or help you out</p:text>
  </p:cm>
  <p:cm authorId="1" idx="1" dt="2019-09-23T06:38:17.330">
    <p:pos x="858" y="69"/>
    <p:text>Going through the slides to review for discrete, just realized you also have comp arch lol. I kinda need help with Linked lists for assignment 1</p:text>
  </p:cm>
  <p:cm authorId="1" idx="2" dt="2019-09-23T06:38:48.727">
    <p:pos x="858" y="69"/>
    <p:text>Oh damn you don't have Jeffrey Ames as your professor though.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09-09T18:27:19.821">
    <p:pos x="196" y="725"/>
    <p:text>(message me on Facebook if you want my fortnite and league username)- Feel free to introduce yourself too!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9-09-09T18:18:13.474">
    <p:pos x="196" y="725"/>
    <p:text>nand, nor, and xor aren't commonly used but it's still good to know because they are used sometimes!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76242f8d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76242f8d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76242f8d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76242f8d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76242f8d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76242f8d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76bf35e3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76bf35e3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76ffbe9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76ffbe9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76ffbe96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76ffbe96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76ffbe9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76ffbe9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6ffbe96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6ffbe96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76ffbe96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76ffbe96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76ffbe96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76ffbe96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76bf35e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76bf35e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76bf35e3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76bf35e3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76bf35e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76bf35e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76bf35e3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76bf35e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76bf35e3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76bf35e3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76bf35e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76bf35e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76bf35e3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76bf35e3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dfeb21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dfeb21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7625e08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7625e08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dfeb21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dfeb21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RUTCOR is by Werblin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7549584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7549584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76242f8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76242f8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76242f8d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76242f8d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Nand, nor, and xor aren’t commonly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76242f8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76242f8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edium.com/phamiliarizing-myself-with-computer-science" TargetMode="External"/><Relationship Id="rId4" Type="http://schemas.openxmlformats.org/officeDocument/2006/relationships/hyperlink" Target="https://medium.com/phamiliarizing-myself-with-computer-science/inside-amazon-what-its-like-to-intern-at-a-top-tech-company-as-a-freshman-4d2bc2d66b1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Relationship Id="rId4" Type="http://schemas.openxmlformats.org/officeDocument/2006/relationships/hyperlink" Target="mailto:isabella.pham@rutgers.edu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87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Recitation 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Conjunction Truth Table</a:t>
            </a:r>
            <a:endParaRPr/>
          </a:p>
        </p:txBody>
      </p:sp>
      <p:graphicFrame>
        <p:nvGraphicFramePr>
          <p:cNvPr id="108" name="Google Shape;108;p22"/>
          <p:cNvGraphicFramePr/>
          <p:nvPr/>
        </p:nvGraphicFramePr>
        <p:xfrm>
          <a:off x="952500" y="268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{E40E2697-E5BC-4D08-B1E1-C7D5FE58BFA7}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p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q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p ∧ q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F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F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F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T</a:t>
                      </a:r>
                      <a:br>
                        <a:rPr lang="en" sz="1800">
                          <a:solidFill>
                            <a:srgbClr val="FFFFFF"/>
                          </a:solidFill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F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22"/>
          <p:cNvSpPr txBox="1"/>
          <p:nvPr/>
        </p:nvSpPr>
        <p:spPr>
          <a:xfrm>
            <a:off x="998750" y="1017725"/>
            <a:ext cx="6716400" cy="1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“</a:t>
            </a:r>
            <a:r>
              <a:rPr lang="en" sz="1800">
                <a:solidFill>
                  <a:srgbClr val="FFFFFF"/>
                </a:solidFill>
              </a:rPr>
              <a:t>Isabella is good at Fortnite and bad at League of Legends”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</a:t>
            </a:r>
            <a:r>
              <a:rPr lang="en" sz="1800">
                <a:solidFill>
                  <a:srgbClr val="FFFFFF"/>
                </a:solidFill>
              </a:rPr>
              <a:t> = Isabella is good at Fortnite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q</a:t>
            </a:r>
            <a:r>
              <a:rPr lang="en" sz="1800">
                <a:solidFill>
                  <a:srgbClr val="FFFFFF"/>
                </a:solidFill>
              </a:rPr>
              <a:t> = Isabella is bad at League of Legends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5834300" y="3379000"/>
            <a:ext cx="15231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</a:t>
            </a:r>
            <a:r>
              <a:rPr lang="en"/>
              <a:t>junctions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do we represent a statement like this?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“Isabella wants hotpot or Korean barbeque”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89200" y="2220400"/>
            <a:ext cx="8520600" cy="27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Let,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p = “Isabella wants hotpot”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q = “Isabella wants Korean barbeque”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 we can write the above statement as “p or q” or “p ∨ q”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∨ </a:t>
            </a:r>
            <a:r>
              <a:rPr lang="en">
                <a:solidFill>
                  <a:srgbClr val="FFFFFF"/>
                </a:solidFill>
              </a:rPr>
              <a:t>is the symbol to represent “or” when working with propositional variables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Disjunction</a:t>
            </a:r>
            <a:r>
              <a:rPr lang="en"/>
              <a:t> Truth Table</a:t>
            </a:r>
            <a:endParaRPr/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952500" y="268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{E40E2697-E5BC-4D08-B1E1-C7D5FE58BFA7}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p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q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p </a:t>
                      </a: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∨</a:t>
                      </a: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 q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F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F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F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T</a:t>
                      </a:r>
                      <a:br>
                        <a:rPr lang="en" sz="1800">
                          <a:solidFill>
                            <a:srgbClr val="FFFFFF"/>
                          </a:solidFill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F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4"/>
          <p:cNvSpPr txBox="1"/>
          <p:nvPr/>
        </p:nvSpPr>
        <p:spPr>
          <a:xfrm>
            <a:off x="998750" y="1017725"/>
            <a:ext cx="6716400" cy="1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“Isabella wants hotpot or Korean barbeque”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 = Isabella wants hotpot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q = Isabella wants Korean barbeque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5834300" y="3379000"/>
            <a:ext cx="15231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Conditional, Biconditional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Conditionals are “if...then” statements (though they don’t always have the words “if…then”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</a:t>
            </a:r>
            <a:r>
              <a:rPr lang="en">
                <a:solidFill>
                  <a:srgbClr val="FFFFFF"/>
                </a:solidFill>
              </a:rPr>
              <a:t>e</a:t>
            </a:r>
            <a:r>
              <a:rPr lang="en">
                <a:solidFill>
                  <a:srgbClr val="FFFFFF"/>
                </a:solidFill>
              </a:rPr>
              <a:t>.g. “I only eat hotpot when it is cold”.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Can be rewritten as “If I eat hotpot, then it is cold.”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Conditional: p → q, can also be written as ¬p ∨ q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Biconditional: p ↔ q, can also be written as (p → q) ∧ (q → p)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</a:t>
            </a:r>
            <a:r>
              <a:rPr b="1" lang="en">
                <a:solidFill>
                  <a:srgbClr val="FFFFFF"/>
                </a:solidFill>
              </a:rPr>
              <a:t>FUN QUESTION: What’s the opposite of a biconditional?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#5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00" y="1153475"/>
            <a:ext cx="63531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arenR"/>
            </a:pPr>
            <a:r>
              <a:rPr lang="en">
                <a:solidFill>
                  <a:srgbClr val="FFFFFF"/>
                </a:solidFill>
              </a:rPr>
              <a:t>Steve does not have more than 100 GB of free space on his laptop.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arenR"/>
            </a:pPr>
            <a:r>
              <a:rPr lang="en">
                <a:solidFill>
                  <a:srgbClr val="FFFFFF"/>
                </a:solidFill>
              </a:rPr>
              <a:t>Zach does not block </a:t>
            </a:r>
            <a:r>
              <a:rPr lang="en">
                <a:solidFill>
                  <a:srgbClr val="FFFFFF"/>
                </a:solidFill>
              </a:rPr>
              <a:t>emails</a:t>
            </a:r>
            <a:r>
              <a:rPr lang="en">
                <a:solidFill>
                  <a:srgbClr val="FFFFFF"/>
                </a:solidFill>
              </a:rPr>
              <a:t> and texts from Jennifer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arenR"/>
            </a:pPr>
            <a:r>
              <a:rPr lang="en">
                <a:solidFill>
                  <a:srgbClr val="FFFFFF"/>
                </a:solidFill>
              </a:rPr>
              <a:t>7*11*13 =/= 999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arenR"/>
            </a:pPr>
            <a:r>
              <a:rPr lang="en">
                <a:solidFill>
                  <a:srgbClr val="FFFFFF"/>
                </a:solidFill>
              </a:rPr>
              <a:t>Diane did not ride her bicycle 100 miles on Sunday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#9 a-c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145150"/>
            <a:ext cx="61722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arenR"/>
            </a:pPr>
            <a:r>
              <a:rPr lang="en">
                <a:solidFill>
                  <a:srgbClr val="FFFFFF"/>
                </a:solidFill>
              </a:rPr>
              <a:t>Sharks have not been spotted near the shore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arenR"/>
            </a:pPr>
            <a:r>
              <a:rPr lang="en">
                <a:solidFill>
                  <a:srgbClr val="FFFFFF"/>
                </a:solidFill>
              </a:rPr>
              <a:t>Swimming at the New Jersey shore is allowed and sharks have been spotted near the shore.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arenR"/>
            </a:pPr>
            <a:r>
              <a:rPr lang="en">
                <a:solidFill>
                  <a:srgbClr val="FFFFFF"/>
                </a:solidFill>
              </a:rPr>
              <a:t>Swimming at the New Jersey shore is not allowed or sharks have been spotted near the shore.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#11 a-d</a:t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38" y="1128713"/>
            <a:ext cx="65627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arenR"/>
            </a:pPr>
            <a:r>
              <a:rPr lang="en">
                <a:solidFill>
                  <a:srgbClr val="FFFFFF"/>
                </a:solidFill>
              </a:rPr>
              <a:t>p ∧ q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arenR"/>
            </a:pP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 ∧ ¬q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arenR"/>
            </a:pPr>
            <a:r>
              <a:rPr lang="en">
                <a:solidFill>
                  <a:srgbClr val="FFFFFF"/>
                </a:solidFill>
              </a:rPr>
              <a:t>¬p ∧ ¬q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arenR"/>
            </a:pPr>
            <a:r>
              <a:rPr lang="en">
                <a:solidFill>
                  <a:srgbClr val="FFFFFF"/>
                </a:solidFill>
              </a:rPr>
              <a:t>p ∨ q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Recitation Schedule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Quick r</a:t>
            </a: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eview on propositions, conjunctions, disjunctions, not, conditionals, biconditionals, converse, inverse, contrapositive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Practice problems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Converse, Inverse, Contrapositive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Converse, inverse, contrapositive are different ways to transform the original </a:t>
            </a:r>
            <a:r>
              <a:rPr lang="en">
                <a:solidFill>
                  <a:srgbClr val="FFFFFF"/>
                </a:solidFill>
              </a:rPr>
              <a:t>conditional</a:t>
            </a:r>
            <a:r>
              <a:rPr lang="en">
                <a:solidFill>
                  <a:srgbClr val="FFFFFF"/>
                </a:solidFill>
              </a:rPr>
              <a:t> statement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Original: p → q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Converse: q → 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Inverse: ¬p → ¬q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Contrapositive: ¬q → ¬p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ONLY CONTRAPOSITIVE HAS SAME MEANING HAS THE ORIGINAL STATEMENT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#27</a:t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63" y="1190625"/>
            <a:ext cx="47148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613" y="353150"/>
            <a:ext cx="5112776" cy="13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7950" y="2017400"/>
            <a:ext cx="5146276" cy="13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5925" y="3559771"/>
            <a:ext cx="5452151" cy="11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Bits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Series of 0s and 1s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</a:t>
            </a:r>
            <a:r>
              <a:rPr lang="en">
                <a:solidFill>
                  <a:srgbClr val="FFFFFF"/>
                </a:solidFill>
              </a:rPr>
              <a:t>e</a:t>
            </a:r>
            <a:r>
              <a:rPr lang="en">
                <a:solidFill>
                  <a:srgbClr val="FFFFFF"/>
                </a:solidFill>
              </a:rPr>
              <a:t>.g. 0010010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Think of the 0s representing “false” and the 1s representing “true”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#44</a:t>
            </a:r>
            <a:endParaRPr/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321" y="1203400"/>
            <a:ext cx="6529375" cy="1874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arenR"/>
            </a:pPr>
            <a:r>
              <a:rPr lang="en">
                <a:solidFill>
                  <a:srgbClr val="FFFFFF"/>
                </a:solidFill>
              </a:rPr>
              <a:t>1 1000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arenR"/>
            </a:pPr>
            <a:r>
              <a:rPr lang="en">
                <a:solidFill>
                  <a:srgbClr val="FFFFFF"/>
                </a:solidFill>
              </a:rPr>
              <a:t>0 1101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arenR"/>
            </a:pPr>
            <a:r>
              <a:rPr lang="en">
                <a:solidFill>
                  <a:srgbClr val="FFFFFF"/>
                </a:solidFill>
              </a:rPr>
              <a:t>1 1001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arenR"/>
            </a:pPr>
            <a:r>
              <a:rPr lang="en">
                <a:solidFill>
                  <a:srgbClr val="FFFFFF"/>
                </a:solidFill>
              </a:rPr>
              <a:t>1 1011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About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Undergraduate sophomore graduating in 2021 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and Cognitive Science major (CS</a:t>
            </a:r>
            <a:r>
              <a:rPr baseline="30000"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with a mathematics minor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Software Development Engineer Intern at Amazon over the summer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Vision Research Intern at Colgate-Palmolive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Undergraduate Research Assistant at SEQAM Lab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HackRU Organizer 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 out my medium publication: </a:t>
            </a:r>
            <a:r>
              <a:rPr lang="en" sz="1100" u="sng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https://medium.com/phamiliarizing-myself-with-computer-science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Char char="○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Wrote about my Amazon internship experience: </a:t>
            </a:r>
            <a:r>
              <a:rPr lang="en" sz="1100" u="sng">
                <a:solidFill>
                  <a:srgbClr val="FFFFFF"/>
                </a:solidFill>
                <a:hlinkClick r:id="rId4"/>
              </a:rPr>
              <a:t>https://medium.com/phamiliarizing-myself-with-computer-science/inside-amazon-what-its-like-to-intern-at-a-top-tech-company-as-a-freshman-4d2bc2d66b14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148" y="110100"/>
            <a:ext cx="6417699" cy="46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Contact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Email: </a:t>
            </a:r>
            <a:r>
              <a:rPr lang="en" u="sng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isabella.pham@rutgers.edu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Office Hours: Wednesday 5PM-6PM RUTCOR111 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Other: 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Facebook: </a:t>
            </a: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https://www.facebook.com/isabella.pham.96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LinkedIn: https://www.linkedin.com/in/isabella-pham-29312a162/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Discord: DeputyDank#1733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Github: Isabella-Pham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333500"/>
            <a:ext cx="8520600" cy="17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SKIPPING RECITATION: I get you want to but you can’t because we have quizzes during recitation and you have to turn your homework in too so don’t skip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Textbook PDF: https://t.ly/8q5M0</a:t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888" y="2769200"/>
            <a:ext cx="4312225" cy="21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Propositions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Assign variables to propositions (claims). They can either be True (T) or False (F)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= “Isabella is good at Fortnite”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Compound Propositions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Combining propositions together. Below are the different symbols used to create compound propositions: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</a:t>
            </a:r>
            <a:r>
              <a:rPr lang="en">
                <a:solidFill>
                  <a:srgbClr val="FFFFFF"/>
                </a:solidFill>
              </a:rPr>
              <a:t>nd: ∧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and: ⊼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r: ∨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or: ⊽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xor: ⊕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not: ¬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</a:t>
            </a:r>
            <a:r>
              <a:rPr lang="en">
                <a:solidFill>
                  <a:srgbClr val="FFFFFF"/>
                </a:solidFill>
              </a:rPr>
              <a:t>onditional: →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</a:t>
            </a:r>
            <a:r>
              <a:rPr lang="en">
                <a:solidFill>
                  <a:srgbClr val="FFFFFF"/>
                </a:solidFill>
              </a:rPr>
              <a:t>iconditional: ↔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Conjunctions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do we represent a statement like this?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“Isabella is good at Fortnite and bad at League of Legends”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89200" y="2220400"/>
            <a:ext cx="8520600" cy="27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Let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p = “Isabella is good at Fortnite”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q = “Isabella is bad at League of Legends”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 we can write the above statement as “p and q” or “p ∧ q”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∧ is the symbol to represent “and” when working with propositional variables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