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b48e246e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b48e246e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b48e2476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b48e2476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b48e246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b48e246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see that this is phrased as an if, then statement so we can either use contradiction or contraposition for it. The answer key explains how to do it using contradiction, so I’ll explain how to solve it using contraposition.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is the contrapositive of this statement?</a:t>
            </a:r>
            <a:endParaRPr/>
          </a:p>
          <a:p>
            <a:pPr indent="0" lvl="0" marL="0" rtl="0" algn="l">
              <a:spcBef>
                <a:spcPts val="0"/>
              </a:spcBef>
              <a:spcAft>
                <a:spcPts val="0"/>
              </a:spcAft>
              <a:buNone/>
            </a:pPr>
            <a:r>
              <a:rPr lang="en"/>
              <a:t>	If (1+a)/(1-a) is rational, then a is rational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do we represent rational numbers? As p/q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Thus (1+a)/(1-a) = p/q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then solve for 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1+a = </a:t>
            </a:r>
            <a:r>
              <a:rPr lang="en"/>
              <a:t>p/q - p/q * a</a:t>
            </a:r>
            <a:endParaRPr/>
          </a:p>
          <a:p>
            <a:pPr indent="0" lvl="0" marL="0" rtl="0" algn="l">
              <a:spcBef>
                <a:spcPts val="0"/>
              </a:spcBef>
              <a:spcAft>
                <a:spcPts val="0"/>
              </a:spcAft>
              <a:buNone/>
            </a:pPr>
            <a:r>
              <a:rPr lang="en"/>
              <a:t>1 - p/q = -a - p/q * a</a:t>
            </a:r>
            <a:endParaRPr/>
          </a:p>
          <a:p>
            <a:pPr indent="0" lvl="0" marL="0" rtl="0" algn="l">
              <a:spcBef>
                <a:spcPts val="0"/>
              </a:spcBef>
              <a:spcAft>
                <a:spcPts val="0"/>
              </a:spcAft>
              <a:buNone/>
            </a:pPr>
            <a:r>
              <a:rPr lang="en"/>
              <a:t>a = - (1-p/q)/(1+p/q)</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 does this mean a is rational?</a:t>
            </a:r>
            <a:endParaRPr/>
          </a:p>
          <a:p>
            <a:pPr indent="0" lvl="0" marL="0" rtl="0" algn="l">
              <a:spcBef>
                <a:spcPts val="0"/>
              </a:spcBef>
              <a:spcAft>
                <a:spcPts val="0"/>
              </a:spcAft>
              <a:buNone/>
            </a:pPr>
            <a:r>
              <a:rPr lang="en"/>
              <a:t>Because 1-p/q and 1+p/q are both rational numbers (sum/difference of rational numbers is a rational number) and we can represent a in a fraction form where the numerator and denominator are rational numbers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b48e246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b48e246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//ignore this for the time being, has to be modified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see that we are dealing with irrationals and it’s a lot easier to deal with rationals, so we can either do a proof by contraposition or proof by contradiction to change the irrational to a rational.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Contradiction: When proving the opposite of the statement, we see that something is wrong thus the original must be true.</a:t>
            </a:r>
            <a:endParaRPr/>
          </a:p>
          <a:p>
            <a:pPr indent="0" lvl="0" marL="0" rtl="0" algn="l">
              <a:spcBef>
                <a:spcPts val="0"/>
              </a:spcBef>
              <a:spcAft>
                <a:spcPts val="0"/>
              </a:spcAft>
              <a:buNone/>
            </a:pPr>
            <a:r>
              <a:rPr lang="en"/>
              <a:t>Opposite: If √2 and √3 are irrational, then √2+√3 and √2-√3 are rational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are some properties of rational/irrational numbers?</a:t>
            </a:r>
            <a:endParaRPr/>
          </a:p>
          <a:p>
            <a:pPr indent="0" lvl="0" marL="0" rtl="0" algn="l">
              <a:spcBef>
                <a:spcPts val="0"/>
              </a:spcBef>
              <a:spcAft>
                <a:spcPts val="0"/>
              </a:spcAft>
              <a:buNone/>
            </a:pPr>
            <a:r>
              <a:rPr lang="en"/>
              <a:t>	Sum of two rationals = rational</a:t>
            </a:r>
            <a:endParaRPr/>
          </a:p>
          <a:p>
            <a:pPr indent="0" lvl="0" marL="0" rtl="0" algn="l">
              <a:spcBef>
                <a:spcPts val="0"/>
              </a:spcBef>
              <a:spcAft>
                <a:spcPts val="0"/>
              </a:spcAft>
              <a:buNone/>
            </a:pPr>
            <a:r>
              <a:rPr lang="en"/>
              <a:t>	Sum of rational+irrational = irrational </a:t>
            </a:r>
            <a:endParaRPr/>
          </a:p>
          <a:p>
            <a:pPr indent="0" lvl="0" marL="0" rtl="0" algn="l">
              <a:spcBef>
                <a:spcPts val="0"/>
              </a:spcBef>
              <a:spcAft>
                <a:spcPts val="0"/>
              </a:spcAft>
              <a:buNone/>
            </a:pPr>
            <a:r>
              <a:rPr lang="en"/>
              <a:t>	Sum of two </a:t>
            </a:r>
            <a:r>
              <a:rPr lang="en"/>
              <a:t>irrationals</a:t>
            </a:r>
            <a:r>
              <a:rPr lang="en"/>
              <a:t> = rational/irrational</a:t>
            </a:r>
            <a:endParaRPr/>
          </a:p>
          <a:p>
            <a:pPr indent="0" lvl="0" marL="0" rtl="0" algn="l">
              <a:spcBef>
                <a:spcPts val="0"/>
              </a:spcBef>
              <a:spcAft>
                <a:spcPts val="0"/>
              </a:spcAft>
              <a:buNone/>
            </a:pPr>
            <a:r>
              <a:rPr lang="en"/>
              <a:t>We have to use the properties of rational/irrational numbers somehow in our proof.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If √2+√3 and √2-√3 are rational, then their sum must be rational because the sum of two </a:t>
            </a:r>
            <a:r>
              <a:rPr lang="en"/>
              <a:t>rational</a:t>
            </a:r>
            <a:r>
              <a:rPr lang="en"/>
              <a:t> numbers is rational</a:t>
            </a:r>
            <a:endParaRPr/>
          </a:p>
          <a:p>
            <a:pPr indent="0" lvl="0" marL="0" rtl="0" algn="l">
              <a:spcBef>
                <a:spcPts val="0"/>
              </a:spcBef>
              <a:spcAft>
                <a:spcPts val="0"/>
              </a:spcAft>
              <a:buNone/>
            </a:pPr>
            <a:r>
              <a:rPr lang="en"/>
              <a:t>	(√2+√3)+(√2-√3) = √2 which is irrational, which means that the opposite statement is false thus the original is true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Contraposition: If √2+√3 and √2-√3 are not irrational, then √2 and √3 are not irrational; </a:t>
            </a:r>
            <a:r>
              <a:rPr lang="en"/>
              <a:t>If √2+√3 and √2-√3 are rational, then √2 and √3 are rational</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b48e246e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b48e246e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Theorem: n = 2</a:t>
            </a:r>
            <a:r>
              <a:rPr baseline="30000" lang="en"/>
              <a:t>k</a:t>
            </a:r>
            <a:r>
              <a:rPr lang="en"/>
              <a:t>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usually don’t know where to start, I’d suggest proving a couple values (don’t prove a bunch though) in the basis until you see a pattern </a:t>
            </a:r>
            <a:endParaRPr/>
          </a:p>
          <a:p>
            <a:pPr indent="0" lvl="0" marL="0" rtl="0" algn="l">
              <a:spcBef>
                <a:spcPts val="0"/>
              </a:spcBef>
              <a:spcAft>
                <a:spcPts val="0"/>
              </a:spcAft>
              <a:buNone/>
            </a:pPr>
            <a:r>
              <a:rPr lang="en"/>
              <a:t>Basis: </a:t>
            </a:r>
            <a:endParaRPr/>
          </a:p>
          <a:p>
            <a:pPr indent="0" lvl="0" marL="0" rtl="0" algn="l">
              <a:spcBef>
                <a:spcPts val="0"/>
              </a:spcBef>
              <a:spcAft>
                <a:spcPts val="0"/>
              </a:spcAft>
              <a:buNone/>
            </a:pPr>
            <a:r>
              <a:rPr lang="en"/>
              <a:t>	1 = 2</a:t>
            </a:r>
            <a:r>
              <a:rPr baseline="30000" lang="en"/>
              <a:t>0</a:t>
            </a:r>
            <a:r>
              <a:rPr lang="en"/>
              <a:t> * 1</a:t>
            </a:r>
            <a:endParaRPr/>
          </a:p>
          <a:p>
            <a:pPr indent="0" lvl="0" marL="0" rtl="0" algn="l">
              <a:spcBef>
                <a:spcPts val="0"/>
              </a:spcBef>
              <a:spcAft>
                <a:spcPts val="0"/>
              </a:spcAft>
              <a:buNone/>
            </a:pPr>
            <a:r>
              <a:rPr lang="en"/>
              <a:t>	2 = 2</a:t>
            </a:r>
            <a:r>
              <a:rPr baseline="30000" lang="en"/>
              <a:t>1</a:t>
            </a:r>
            <a:r>
              <a:rPr lang="en"/>
              <a:t> * 2</a:t>
            </a:r>
            <a:endParaRPr/>
          </a:p>
          <a:p>
            <a:pPr indent="0" lvl="0" marL="0" rtl="0" algn="l">
              <a:spcBef>
                <a:spcPts val="0"/>
              </a:spcBef>
              <a:spcAft>
                <a:spcPts val="0"/>
              </a:spcAft>
              <a:buNone/>
            </a:pPr>
            <a:r>
              <a:rPr lang="en"/>
              <a:t>	3</a:t>
            </a:r>
            <a:r>
              <a:rPr lang="en"/>
              <a:t> = 2</a:t>
            </a:r>
            <a:r>
              <a:rPr baseline="30000" lang="en"/>
              <a:t>0</a:t>
            </a:r>
            <a:r>
              <a:rPr lang="en"/>
              <a:t> * 3</a:t>
            </a:r>
            <a:endParaRPr/>
          </a:p>
          <a:p>
            <a:pPr indent="0" lvl="0" marL="0" rtl="0" algn="l">
              <a:spcBef>
                <a:spcPts val="0"/>
              </a:spcBef>
              <a:spcAft>
                <a:spcPts val="0"/>
              </a:spcAft>
              <a:buNone/>
            </a:pPr>
            <a:r>
              <a:rPr lang="en"/>
              <a:t>	4 = 2</a:t>
            </a:r>
            <a:r>
              <a:rPr baseline="30000" lang="en"/>
              <a:t>1</a:t>
            </a:r>
            <a:r>
              <a:rPr lang="en"/>
              <a:t> * 2</a:t>
            </a:r>
            <a:endParaRPr/>
          </a:p>
          <a:p>
            <a:pPr indent="0" lvl="0" marL="0" rtl="0" algn="l">
              <a:spcBef>
                <a:spcPts val="0"/>
              </a:spcBef>
              <a:spcAft>
                <a:spcPts val="0"/>
              </a:spcAft>
              <a:buNone/>
            </a:pPr>
            <a:r>
              <a:rPr lang="en"/>
              <a:t>	5 = 2</a:t>
            </a:r>
            <a:r>
              <a:rPr baseline="30000" lang="en"/>
              <a:t>0</a:t>
            </a:r>
            <a:r>
              <a:rPr lang="en"/>
              <a:t> * 5</a:t>
            </a:r>
            <a:endParaRPr/>
          </a:p>
          <a:p>
            <a:pPr indent="0" lvl="0" marL="0" rtl="0" algn="l">
              <a:spcBef>
                <a:spcPts val="0"/>
              </a:spcBef>
              <a:spcAft>
                <a:spcPts val="0"/>
              </a:spcAft>
              <a:buNone/>
            </a:pPr>
            <a:r>
              <a:rPr lang="en"/>
              <a:t>What do you notice? We are either multiplying numbers by 2</a:t>
            </a:r>
            <a:r>
              <a:rPr baseline="30000" lang="en"/>
              <a:t>0</a:t>
            </a:r>
            <a:r>
              <a:rPr lang="en"/>
              <a:t> or 2</a:t>
            </a:r>
            <a:r>
              <a:rPr baseline="30000" lang="en"/>
              <a:t>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kind of numbers are we multiplying by 2</a:t>
            </a:r>
            <a:r>
              <a:rPr baseline="30000" lang="en"/>
              <a:t>1</a:t>
            </a:r>
            <a:r>
              <a:rPr lang="en"/>
              <a:t>? Even!</a:t>
            </a:r>
            <a:endParaRPr/>
          </a:p>
          <a:p>
            <a:pPr indent="0" lvl="0" marL="0" rtl="0" algn="l">
              <a:spcBef>
                <a:spcPts val="0"/>
              </a:spcBef>
              <a:spcAft>
                <a:spcPts val="0"/>
              </a:spcAft>
              <a:buNone/>
            </a:pPr>
            <a:r>
              <a:rPr lang="en"/>
              <a:t>What kind of numbers are we multiplying by 2</a:t>
            </a:r>
            <a:r>
              <a:rPr baseline="30000" lang="en"/>
              <a:t>0</a:t>
            </a:r>
            <a:r>
              <a:rPr lang="en"/>
              <a:t>? O</a:t>
            </a:r>
            <a:r>
              <a:rPr lang="en"/>
              <a:t>dd!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what are our two cases we have to prove? Even and Odd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odd numbers:</a:t>
            </a:r>
            <a:endParaRPr/>
          </a:p>
          <a:p>
            <a:pPr indent="0" lvl="0" marL="0" rtl="0" algn="l">
              <a:spcBef>
                <a:spcPts val="0"/>
              </a:spcBef>
              <a:spcAft>
                <a:spcPts val="0"/>
              </a:spcAft>
              <a:buNone/>
            </a:pPr>
            <a:r>
              <a:rPr lang="en"/>
              <a:t>	(n+1) = </a:t>
            </a:r>
            <a:r>
              <a:rPr lang="en"/>
              <a:t>2</a:t>
            </a:r>
            <a:r>
              <a:rPr baseline="30000" lang="en"/>
              <a:t>0</a:t>
            </a:r>
            <a:r>
              <a:rPr lang="en"/>
              <a:t> * (n+1)</a:t>
            </a:r>
            <a:endParaRPr/>
          </a:p>
          <a:p>
            <a:pPr indent="0" lvl="0" marL="457200" rtl="0" algn="l">
              <a:spcBef>
                <a:spcPts val="0"/>
              </a:spcBef>
              <a:spcAft>
                <a:spcPts val="0"/>
              </a:spcAft>
              <a:buNone/>
            </a:pPr>
            <a:r>
              <a:rPr lang="en"/>
              <a:t>t</a:t>
            </a:r>
            <a:r>
              <a:rPr lang="en"/>
              <a:t>hus </a:t>
            </a:r>
            <a:r>
              <a:rPr lang="en"/>
              <a:t>l</a:t>
            </a:r>
            <a:r>
              <a:rPr lang="en"/>
              <a:t> = </a:t>
            </a:r>
            <a:r>
              <a:rPr lang="en"/>
              <a:t>(n+1)</a:t>
            </a:r>
            <a:endParaRPr/>
          </a:p>
          <a:p>
            <a:pPr indent="0" lvl="0" marL="0" rtl="0" algn="l">
              <a:spcBef>
                <a:spcPts val="0"/>
              </a:spcBef>
              <a:spcAft>
                <a:spcPts val="0"/>
              </a:spcAft>
              <a:buNone/>
            </a:pPr>
            <a:r>
              <a:rPr lang="en"/>
              <a:t>For even numbers: (this is where we will need strong induction):</a:t>
            </a:r>
            <a:endParaRPr/>
          </a:p>
          <a:p>
            <a:pPr indent="0" lvl="0" marL="0" rtl="0" algn="l">
              <a:spcBef>
                <a:spcPts val="0"/>
              </a:spcBef>
              <a:spcAft>
                <a:spcPts val="0"/>
              </a:spcAft>
              <a:buNone/>
            </a:pPr>
            <a:r>
              <a:rPr lang="en"/>
              <a:t>	(n+1) = </a:t>
            </a:r>
            <a:r>
              <a:rPr lang="en"/>
              <a:t>2</a:t>
            </a:r>
            <a:r>
              <a:rPr baseline="30000" lang="en"/>
              <a:t>1</a:t>
            </a:r>
            <a:r>
              <a:rPr lang="en"/>
              <a:t> * (n+1)/2</a:t>
            </a:r>
            <a:endParaRPr/>
          </a:p>
          <a:p>
            <a:pPr indent="0" lvl="0" marL="0" rtl="0" algn="l">
              <a:spcBef>
                <a:spcPts val="0"/>
              </a:spcBef>
              <a:spcAft>
                <a:spcPts val="0"/>
              </a:spcAft>
              <a:buNone/>
            </a:pPr>
            <a:r>
              <a:rPr lang="en"/>
              <a:t>	thus l = (n+1)/2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are we using strong induction for this?</a:t>
            </a:r>
            <a:endParaRPr/>
          </a:p>
          <a:p>
            <a:pPr indent="0" lvl="0" marL="0" rtl="0" algn="l">
              <a:spcBef>
                <a:spcPts val="0"/>
              </a:spcBef>
              <a:spcAft>
                <a:spcPts val="0"/>
              </a:spcAft>
              <a:buNone/>
            </a:pPr>
            <a:r>
              <a:rPr lang="en"/>
              <a:t>	Because we are using a previous value of (n+1)/2</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53425" y="2021700"/>
            <a:ext cx="8520600" cy="110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Comic Sans MS"/>
                <a:ea typeface="Comic Sans MS"/>
                <a:cs typeface="Comic Sans MS"/>
                <a:sym typeface="Comic Sans MS"/>
              </a:rPr>
              <a:t>Recitation 10</a:t>
            </a:r>
            <a:endParaRPr>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Recitation Schedule</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Review questions 5, 8, 9 from the exam using different solutions from the answer key</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rPr lang="en">
                <a:solidFill>
                  <a:srgbClr val="FFFFFF"/>
                </a:solidFill>
              </a:rPr>
              <a:t>Where can I pick up my exam?</a:t>
            </a:r>
            <a:endParaRPr>
              <a:solidFill>
                <a:srgbClr val="FFFFFF"/>
              </a:solidFill>
            </a:endParaRPr>
          </a:p>
          <a:p>
            <a:pPr indent="0" lvl="0" marL="457200" rtl="0" algn="l">
              <a:spcBef>
                <a:spcPts val="1600"/>
              </a:spcBef>
              <a:spcAft>
                <a:spcPts val="1600"/>
              </a:spcAft>
              <a:buNone/>
            </a:pPr>
            <a:r>
              <a:rPr lang="en">
                <a:solidFill>
                  <a:srgbClr val="FFFFFF"/>
                </a:solidFill>
              </a:rPr>
              <a:t>During my office hours, Professor B doesn’t want to use up class time giving them back</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3454125" y="152400"/>
            <a:ext cx="2235739"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5</a:t>
            </a:r>
            <a:endParaRPr/>
          </a:p>
        </p:txBody>
      </p:sp>
      <p:pic>
        <p:nvPicPr>
          <p:cNvPr id="71" name="Google Shape;71;p16"/>
          <p:cNvPicPr preferRelativeResize="0"/>
          <p:nvPr/>
        </p:nvPicPr>
        <p:blipFill>
          <a:blip r:embed="rId3">
            <a:alphaModFix/>
          </a:blip>
          <a:stretch>
            <a:fillRect/>
          </a:stretch>
        </p:blipFill>
        <p:spPr>
          <a:xfrm>
            <a:off x="1547813" y="2247900"/>
            <a:ext cx="6048375" cy="647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8</a:t>
            </a:r>
            <a:endParaRPr/>
          </a:p>
        </p:txBody>
      </p:sp>
      <p:pic>
        <p:nvPicPr>
          <p:cNvPr id="77" name="Google Shape;77;p17"/>
          <p:cNvPicPr preferRelativeResize="0"/>
          <p:nvPr/>
        </p:nvPicPr>
        <p:blipFill>
          <a:blip r:embed="rId3">
            <a:alphaModFix/>
          </a:blip>
          <a:stretch>
            <a:fillRect/>
          </a:stretch>
        </p:blipFill>
        <p:spPr>
          <a:xfrm>
            <a:off x="152400" y="2151925"/>
            <a:ext cx="8839200" cy="8396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9</a:t>
            </a:r>
            <a:endParaRPr/>
          </a:p>
        </p:txBody>
      </p:sp>
      <p:pic>
        <p:nvPicPr>
          <p:cNvPr id="83" name="Google Shape;83;p18"/>
          <p:cNvPicPr preferRelativeResize="0"/>
          <p:nvPr/>
        </p:nvPicPr>
        <p:blipFill>
          <a:blip r:embed="rId3">
            <a:alphaModFix/>
          </a:blip>
          <a:stretch>
            <a:fillRect/>
          </a:stretch>
        </p:blipFill>
        <p:spPr>
          <a:xfrm>
            <a:off x="381000" y="1809750"/>
            <a:ext cx="8382000" cy="1524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