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79642F7-2727-4969-86CF-E4F2424A25E3}">
  <a:tblStyle styleId="{579642F7-2727-4969-86CF-E4F2424A25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15ac8370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15ac8370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5ac84f6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5ac84f6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15ac8370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15ac8370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15ac84f6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15ac84f6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15ac8370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15ac8370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5ac84f6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5ac84f6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15ac8370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15ac8370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15ac84f6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15ac84f6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15ac8370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15ac8370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15ac84f6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15ac84f6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15ac8370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15ac8370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15ac84f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15ac84f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15ac8370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15ac8370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15ac84f6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15ac84f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15ac8370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15ac8370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15ac84f6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15ac84f6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5ac8370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15ac8370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15ac84f6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15ac84f6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112750"/>
            <a:ext cx="8520600" cy="9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Recitation 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#9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13" y="1017725"/>
            <a:ext cx="581977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a) ∃x(P(x) ∧ Q(x))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b) ∃x(P(x) ∧ ¬Q(x))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c) ∀x(P(x) ∨ Q(x))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d) ∀x(¬P(x) ∨ ¬Q(x))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#17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00" y="1681163"/>
            <a:ext cx="58674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a) P(0) ∨ P(1) ∨ P(2) ∨ P(3) ∨ P(4)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b) </a:t>
            </a:r>
            <a:r>
              <a:rPr lang="en">
                <a:solidFill>
                  <a:srgbClr val="FFFFFF"/>
                </a:solidFill>
              </a:rPr>
              <a:t>P(0) ∧ P(1) ∧ P(2) ∧ P(3) ∧ P(4)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c) ¬</a:t>
            </a:r>
            <a:r>
              <a:rPr lang="en">
                <a:solidFill>
                  <a:srgbClr val="FFFFFF"/>
                </a:solidFill>
              </a:rPr>
              <a:t>P(0) ∨ ¬P(1) ∨ ¬P(2) ∨ ¬P(3) ∨ ¬P(4)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d) </a:t>
            </a:r>
            <a:r>
              <a:rPr lang="en">
                <a:solidFill>
                  <a:srgbClr val="FFFFFF"/>
                </a:solidFill>
              </a:rPr>
              <a:t>¬P(0) ∧ ¬P(1) ∧ ¬P(2) ∧ ¬P(3) ∧ ¬P(4)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e) </a:t>
            </a:r>
            <a:r>
              <a:rPr lang="en">
                <a:solidFill>
                  <a:srgbClr val="FFFFFF"/>
                </a:solidFill>
              </a:rPr>
              <a:t>¬P(0) ∧ ¬P(1) ∧ ¬P(2) ∧ ¬P(3) ∧ ¬P(4)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f) </a:t>
            </a:r>
            <a:r>
              <a:rPr lang="en">
                <a:solidFill>
                  <a:srgbClr val="FFFFFF"/>
                </a:solidFill>
              </a:rPr>
              <a:t>¬P(0) ∨ ¬P(1) ∨ ¬P(2) ∨ ¬P(3) ∨ ¬P(4)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#29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38" y="1485900"/>
            <a:ext cx="61055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C(x) = x is a contradiction, T(x) = x is a tautology, N(x) = x is a contingency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Let the domain of x be all propositions (thus x is a proposition)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a) ∃xT(x)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b) ∀x(C(x) → T(</a:t>
            </a:r>
            <a:r>
              <a:rPr lang="en">
                <a:solidFill>
                  <a:srgbClr val="FFFFFF"/>
                </a:solidFill>
              </a:rPr>
              <a:t>¬</a:t>
            </a:r>
            <a:r>
              <a:rPr lang="en">
                <a:solidFill>
                  <a:srgbClr val="FFFFFF"/>
                </a:solidFill>
              </a:rPr>
              <a:t>x))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c) ∃x∃y(N(x) ∧ N(y) →</a:t>
            </a:r>
            <a:r>
              <a:rPr lang="en">
                <a:solidFill>
                  <a:srgbClr val="FFFFFF"/>
                </a:solidFill>
              </a:rPr>
              <a:t> T(x ∨ y))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d) ∀x∀y(T(x) ∧ T(y) → T(x ∧ y))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#31</a:t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338" y="1466850"/>
            <a:ext cx="602932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a) Q(0,0,0) ∧ Q(0,1,0)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b) Q(0,1,1) ∨ Q(1,1,1) ∨ Q(2,1,1)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c) ¬Q(0,0,0) ∨ ¬Q(0,0,1)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d) ¬Q(0,0,1) ∨ ¬Q(1,0,1) ∨ ¬Q(2,0,1)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#62</a:t>
            </a:r>
            <a:endParaRPr/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400" y="1017725"/>
            <a:ext cx="4985189" cy="15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9400" y="2571750"/>
            <a:ext cx="4985200" cy="1658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a) ∀x (P(x) → ¬S(x))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b) ∀x(Q(x) → ¬S(x))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c) ∀x(Q(x) → ¬P(x))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d) ∀</a:t>
            </a:r>
            <a:r>
              <a:rPr lang="en">
                <a:solidFill>
                  <a:srgbClr val="FFFFFF"/>
                </a:solidFill>
              </a:rPr>
              <a:t>x (Q(x) → ¬R(x))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e) Yes. All my poultry are ducks and ducks do not waltz, which means they are not officers because officers do waltz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#3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975" y="2276475"/>
            <a:ext cx="421005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294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a) 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679625" y="128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{579642F7-2727-4969-86CF-E4F2424A25E3}</a:tableStyleId>
              </a:tblPr>
              <a:tblGrid>
                <a:gridCol w="382850"/>
                <a:gridCol w="382850"/>
                <a:gridCol w="595050"/>
                <a:gridCol w="635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q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∨ q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q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∨ 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424500" y="1193825"/>
            <a:ext cx="294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r>
              <a:rPr lang="en">
                <a:solidFill>
                  <a:srgbClr val="FFFFFF"/>
                </a:solidFill>
              </a:rPr>
              <a:t>) 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3833775" y="128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{579642F7-2727-4969-86CF-E4F2424A25E3}</a:tableStyleId>
              </a:tblPr>
              <a:tblGrid>
                <a:gridCol w="382850"/>
                <a:gridCol w="382850"/>
                <a:gridCol w="595050"/>
                <a:gridCol w="635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q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 ∧ q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q ∧ 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#7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513" y="1684925"/>
            <a:ext cx="47529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5513" y="2723150"/>
            <a:ext cx="4752975" cy="735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a) </a:t>
            </a:r>
            <a:r>
              <a:rPr lang="en">
                <a:solidFill>
                  <a:srgbClr val="FFFFFF"/>
                </a:solidFill>
              </a:rPr>
              <a:t>Jan is not rich or not happy.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b) Carlos will not bike and will not run tomorrow.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c) Mei does not walk and does not take the bus to class.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d) Ibrahim is not smart or not hard working.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#6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000" y="1833563"/>
            <a:ext cx="590550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a) There exists a student in my school that has visited North Dakota.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b) All students in my school have </a:t>
            </a:r>
            <a:r>
              <a:rPr lang="en">
                <a:solidFill>
                  <a:srgbClr val="FFFFFF"/>
                </a:solidFill>
              </a:rPr>
              <a:t>visited</a:t>
            </a:r>
            <a:r>
              <a:rPr lang="en">
                <a:solidFill>
                  <a:srgbClr val="FFFFFF"/>
                </a:solidFill>
              </a:rPr>
              <a:t> North Dakota.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c) There exists no student in my school  who have visited North Dakota.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d) There exists a student in my school who has not </a:t>
            </a:r>
            <a:r>
              <a:rPr lang="en">
                <a:solidFill>
                  <a:srgbClr val="FFFFFF"/>
                </a:solidFill>
              </a:rPr>
              <a:t>visited</a:t>
            </a:r>
            <a:r>
              <a:rPr lang="en">
                <a:solidFill>
                  <a:srgbClr val="FFFFFF"/>
                </a:solidFill>
              </a:rPr>
              <a:t> North Dakota.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e) Not all of the students in my school have </a:t>
            </a:r>
            <a:r>
              <a:rPr lang="en">
                <a:solidFill>
                  <a:srgbClr val="FFFFFF"/>
                </a:solidFill>
              </a:rPr>
              <a:t>visited</a:t>
            </a:r>
            <a:r>
              <a:rPr lang="en">
                <a:solidFill>
                  <a:srgbClr val="FFFFFF"/>
                </a:solidFill>
              </a:rPr>
              <a:t> North Dakota.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f) All students in my school have not visited North Dakota.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#8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200" y="1804975"/>
            <a:ext cx="574357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a) Every rabbit hops.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b) All animals are rabbits and all animals hop.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c) There exists an animal such that if it is a rabbit, then it hops.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d) There exists a rabbit that hops.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