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ans" charset="1" panose="00000000000000000000"/>
      <p:regular r:id="rId22"/>
    </p:embeddedFont>
    <p:embeddedFont>
      <p:font typeface="DM Sans Italics" charset="1" panose="00000000000000000000"/>
      <p:regular r:id="rId23"/>
    </p:embeddedFont>
    <p:embeddedFont>
      <p:font typeface="DM Sans Bold" charset="1" panose="00000000000000000000"/>
      <p:regular r:id="rId24"/>
    </p:embeddedFont>
    <p:embeddedFont>
      <p:font typeface="DM Sans Bold Italics" charset="1" panose="00000000000000000000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jpeg" Type="http://schemas.openxmlformats.org/officeDocument/2006/relationships/image"/><Relationship Id="rId3" Target="../media/image41.jpe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73394" y="5517574"/>
            <a:ext cx="3230704" cy="8337302"/>
          </a:xfrm>
          <a:custGeom>
            <a:avLst/>
            <a:gdLst/>
            <a:ahLst/>
            <a:cxnLst/>
            <a:rect r="r" b="b" t="t" l="l"/>
            <a:pathLst>
              <a:path h="8337302" w="3230704">
                <a:moveTo>
                  <a:pt x="0" y="0"/>
                </a:moveTo>
                <a:lnTo>
                  <a:pt x="3230705" y="0"/>
                </a:lnTo>
                <a:lnTo>
                  <a:pt x="3230705" y="8337302"/>
                </a:lnTo>
                <a:lnTo>
                  <a:pt x="0" y="8337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6421" y="4943602"/>
            <a:ext cx="3061384" cy="8029859"/>
          </a:xfrm>
          <a:custGeom>
            <a:avLst/>
            <a:gdLst/>
            <a:ahLst/>
            <a:cxnLst/>
            <a:rect r="r" b="b" t="t" l="l"/>
            <a:pathLst>
              <a:path h="8029859" w="3061384">
                <a:moveTo>
                  <a:pt x="0" y="0"/>
                </a:moveTo>
                <a:lnTo>
                  <a:pt x="3061384" y="0"/>
                </a:lnTo>
                <a:lnTo>
                  <a:pt x="3061384" y="8029858"/>
                </a:lnTo>
                <a:lnTo>
                  <a:pt x="0" y="8029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33745" y="6599233"/>
            <a:ext cx="3953219" cy="4326369"/>
          </a:xfrm>
          <a:custGeom>
            <a:avLst/>
            <a:gdLst/>
            <a:ahLst/>
            <a:cxnLst/>
            <a:rect r="r" b="b" t="t" l="l"/>
            <a:pathLst>
              <a:path h="4326369" w="3953219">
                <a:moveTo>
                  <a:pt x="0" y="0"/>
                </a:moveTo>
                <a:lnTo>
                  <a:pt x="3953220" y="0"/>
                </a:lnTo>
                <a:lnTo>
                  <a:pt x="3953220" y="4326369"/>
                </a:lnTo>
                <a:lnTo>
                  <a:pt x="0" y="43263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1889" y="5343461"/>
            <a:ext cx="4203333" cy="7079297"/>
          </a:xfrm>
          <a:custGeom>
            <a:avLst/>
            <a:gdLst/>
            <a:ahLst/>
            <a:cxnLst/>
            <a:rect r="r" b="b" t="t" l="l"/>
            <a:pathLst>
              <a:path h="7079297" w="4203333">
                <a:moveTo>
                  <a:pt x="0" y="0"/>
                </a:moveTo>
                <a:lnTo>
                  <a:pt x="4203333" y="0"/>
                </a:lnTo>
                <a:lnTo>
                  <a:pt x="4203333" y="7079297"/>
                </a:lnTo>
                <a:lnTo>
                  <a:pt x="0" y="7079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04099" y="6204895"/>
            <a:ext cx="3096619" cy="6768565"/>
          </a:xfrm>
          <a:custGeom>
            <a:avLst/>
            <a:gdLst/>
            <a:ahLst/>
            <a:cxnLst/>
            <a:rect r="r" b="b" t="t" l="l"/>
            <a:pathLst>
              <a:path h="6768565" w="3096619">
                <a:moveTo>
                  <a:pt x="0" y="0"/>
                </a:moveTo>
                <a:lnTo>
                  <a:pt x="3096619" y="0"/>
                </a:lnTo>
                <a:lnTo>
                  <a:pt x="3096619" y="6768565"/>
                </a:lnTo>
                <a:lnTo>
                  <a:pt x="0" y="67685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907724" y="127561"/>
            <a:ext cx="5148248" cy="1291809"/>
            <a:chOff x="0" y="0"/>
            <a:chExt cx="1355917" cy="3402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55917" cy="340229"/>
            </a:xfrm>
            <a:custGeom>
              <a:avLst/>
              <a:gdLst/>
              <a:ahLst/>
              <a:cxnLst/>
              <a:rect r="r" b="b" t="t" l="l"/>
              <a:pathLst>
                <a:path h="340229" w="1355917">
                  <a:moveTo>
                    <a:pt x="76694" y="0"/>
                  </a:moveTo>
                  <a:lnTo>
                    <a:pt x="1279223" y="0"/>
                  </a:lnTo>
                  <a:cubicBezTo>
                    <a:pt x="1299564" y="0"/>
                    <a:pt x="1319071" y="8080"/>
                    <a:pt x="1333454" y="22463"/>
                  </a:cubicBezTo>
                  <a:cubicBezTo>
                    <a:pt x="1347837" y="36846"/>
                    <a:pt x="1355917" y="56353"/>
                    <a:pt x="1355917" y="76694"/>
                  </a:cubicBezTo>
                  <a:lnTo>
                    <a:pt x="1355917" y="263536"/>
                  </a:lnTo>
                  <a:cubicBezTo>
                    <a:pt x="1355917" y="283876"/>
                    <a:pt x="1347837" y="303384"/>
                    <a:pt x="1333454" y="317766"/>
                  </a:cubicBezTo>
                  <a:cubicBezTo>
                    <a:pt x="1319071" y="332149"/>
                    <a:pt x="1299564" y="340229"/>
                    <a:pt x="1279223" y="340229"/>
                  </a:cubicBezTo>
                  <a:lnTo>
                    <a:pt x="76694" y="340229"/>
                  </a:lnTo>
                  <a:cubicBezTo>
                    <a:pt x="56353" y="340229"/>
                    <a:pt x="36846" y="332149"/>
                    <a:pt x="22463" y="317766"/>
                  </a:cubicBezTo>
                  <a:cubicBezTo>
                    <a:pt x="8080" y="303384"/>
                    <a:pt x="0" y="283876"/>
                    <a:pt x="0" y="263536"/>
                  </a:cubicBezTo>
                  <a:lnTo>
                    <a:pt x="0" y="76694"/>
                  </a:lnTo>
                  <a:cubicBezTo>
                    <a:pt x="0" y="56353"/>
                    <a:pt x="8080" y="36846"/>
                    <a:pt x="22463" y="22463"/>
                  </a:cubicBezTo>
                  <a:cubicBezTo>
                    <a:pt x="36846" y="8080"/>
                    <a:pt x="56353" y="0"/>
                    <a:pt x="76694" y="0"/>
                  </a:cubicBezTo>
                  <a:close/>
                </a:path>
              </a:pathLst>
            </a:custGeom>
            <a:solidFill>
              <a:srgbClr val="FF403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55917" cy="3783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14586" y="1514620"/>
            <a:ext cx="17458828" cy="234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3"/>
              </a:lnSpc>
              <a:spcBef>
                <a:spcPct val="0"/>
              </a:spcBef>
            </a:pPr>
            <a:r>
              <a:rPr lang="en-US" sz="6745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Data for Justice:</a:t>
            </a:r>
          </a:p>
          <a:p>
            <a:pPr algn="ctr">
              <a:lnSpc>
                <a:spcPts val="9443"/>
              </a:lnSpc>
              <a:spcBef>
                <a:spcPct val="0"/>
              </a:spcBef>
            </a:pPr>
            <a:r>
              <a:rPr lang="en-US" sz="6745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Mapping and Predicting Femicide in Kenya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40207" y="4016928"/>
            <a:ext cx="12512201" cy="117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4"/>
              </a:lnSpc>
            </a:pPr>
            <a:r>
              <a:rPr lang="en-US" sz="3388" i="true">
                <a:solidFill>
                  <a:srgbClr val="F3D1B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 Data-Driven Approach to proactive intervention</a:t>
            </a:r>
          </a:p>
          <a:p>
            <a:pPr algn="ctr">
              <a:lnSpc>
                <a:spcPts val="474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170526" y="318595"/>
            <a:ext cx="4613969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FemSafe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179" y="342708"/>
            <a:ext cx="17269133" cy="10287000"/>
            <a:chOff x="0" y="0"/>
            <a:chExt cx="4611876" cy="2747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1875" cy="2747235"/>
            </a:xfrm>
            <a:custGeom>
              <a:avLst/>
              <a:gdLst/>
              <a:ahLst/>
              <a:cxnLst/>
              <a:rect r="r" b="b" t="t" l="l"/>
              <a:pathLst>
                <a:path h="2747235" w="4611875">
                  <a:moveTo>
                    <a:pt x="0" y="0"/>
                  </a:moveTo>
                  <a:lnTo>
                    <a:pt x="4611875" y="0"/>
                  </a:lnTo>
                  <a:lnTo>
                    <a:pt x="4611875" y="2747235"/>
                  </a:lnTo>
                  <a:lnTo>
                    <a:pt x="0" y="27472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001D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11876" cy="2785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9375" y="1569154"/>
            <a:ext cx="5086352" cy="5603829"/>
          </a:xfrm>
          <a:custGeom>
            <a:avLst/>
            <a:gdLst/>
            <a:ahLst/>
            <a:cxnLst/>
            <a:rect r="r" b="b" t="t" l="l"/>
            <a:pathLst>
              <a:path h="5603829" w="5086352">
                <a:moveTo>
                  <a:pt x="0" y="0"/>
                </a:moveTo>
                <a:lnTo>
                  <a:pt x="5086352" y="0"/>
                </a:lnTo>
                <a:lnTo>
                  <a:pt x="5086352" y="5603829"/>
                </a:lnTo>
                <a:lnTo>
                  <a:pt x="0" y="5603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22" t="0" r="-160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13591" y="6007246"/>
            <a:ext cx="5745709" cy="4046186"/>
          </a:xfrm>
          <a:custGeom>
            <a:avLst/>
            <a:gdLst/>
            <a:ahLst/>
            <a:cxnLst/>
            <a:rect r="r" b="b" t="t" l="l"/>
            <a:pathLst>
              <a:path h="4046186" w="5745709">
                <a:moveTo>
                  <a:pt x="0" y="0"/>
                </a:moveTo>
                <a:lnTo>
                  <a:pt x="5745709" y="0"/>
                </a:lnTo>
                <a:lnTo>
                  <a:pt x="5745709" y="4046186"/>
                </a:lnTo>
                <a:lnTo>
                  <a:pt x="0" y="4046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489" t="-14205" r="-29374" b="-12339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292404" y="6217137"/>
            <a:ext cx="5762408" cy="3626405"/>
          </a:xfrm>
          <a:custGeom>
            <a:avLst/>
            <a:gdLst/>
            <a:ahLst/>
            <a:cxnLst/>
            <a:rect r="r" b="b" t="t" l="l"/>
            <a:pathLst>
              <a:path h="3626405" w="5762408">
                <a:moveTo>
                  <a:pt x="0" y="0"/>
                </a:moveTo>
                <a:lnTo>
                  <a:pt x="5762408" y="0"/>
                </a:lnTo>
                <a:lnTo>
                  <a:pt x="5762408" y="3626404"/>
                </a:lnTo>
                <a:lnTo>
                  <a:pt x="0" y="3626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29" t="-5229" r="-342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81422" y="866775"/>
            <a:ext cx="8010303" cy="4459775"/>
          </a:xfrm>
          <a:custGeom>
            <a:avLst/>
            <a:gdLst/>
            <a:ahLst/>
            <a:cxnLst/>
            <a:rect r="r" b="b" t="t" l="l"/>
            <a:pathLst>
              <a:path h="4459775" w="8010303">
                <a:moveTo>
                  <a:pt x="0" y="0"/>
                </a:moveTo>
                <a:lnTo>
                  <a:pt x="8010304" y="0"/>
                </a:lnTo>
                <a:lnTo>
                  <a:pt x="8010304" y="4459775"/>
                </a:lnTo>
                <a:lnTo>
                  <a:pt x="0" y="44597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714" t="-3520" r="-1272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90446">
            <a:off x="7208512" y="5633127"/>
            <a:ext cx="193119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Type of femicide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61338" y="5607765"/>
            <a:ext cx="492434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Circunstance by suspect relationship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2698" y="1362462"/>
            <a:ext cx="481970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Femicide by county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936703" y="5684031"/>
            <a:ext cx="1726913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Your paragraph text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63114" y="543560"/>
            <a:ext cx="759644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TOP words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893922" cy="2475781"/>
            <a:chOff x="0" y="0"/>
            <a:chExt cx="2079058" cy="6520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9058" cy="652058"/>
            </a:xfrm>
            <a:custGeom>
              <a:avLst/>
              <a:gdLst/>
              <a:ahLst/>
              <a:cxnLst/>
              <a:rect r="r" b="b" t="t" l="l"/>
              <a:pathLst>
                <a:path h="65205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652058"/>
                  </a:lnTo>
                  <a:lnTo>
                    <a:pt x="0" y="652058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79058" cy="69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45164" y="0"/>
            <a:ext cx="7893922" cy="2227772"/>
            <a:chOff x="0" y="0"/>
            <a:chExt cx="2079058" cy="5867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586738"/>
            </a:xfrm>
            <a:custGeom>
              <a:avLst/>
              <a:gdLst/>
              <a:ahLst/>
              <a:cxnLst/>
              <a:rect r="r" b="b" t="t" l="l"/>
              <a:pathLst>
                <a:path h="58673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586738"/>
                  </a:lnTo>
                  <a:lnTo>
                    <a:pt x="0" y="586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058" cy="624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804503"/>
            <a:ext cx="5146195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49"/>
              </a:lnSpc>
            </a:pPr>
            <a:r>
              <a:rPr lang="en-US" sz="699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MODELING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86350"/>
            <a:ext cx="10954591" cy="533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6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04887" y="2560998"/>
            <a:ext cx="7065471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E7E5C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Baseline Model - Logistic Rgression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11057" y="85090"/>
            <a:ext cx="4944467" cy="158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E7E5C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Model - DistilBERT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93922" y="2170622"/>
            <a:ext cx="6899825" cy="679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297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Why BERT?</a:t>
            </a:r>
          </a:p>
          <a:p>
            <a:pPr algn="l" marL="641393" indent="-320697" lvl="1">
              <a:lnSpc>
                <a:spcPts val="4159"/>
              </a:lnSpc>
              <a:spcBef>
                <a:spcPct val="0"/>
              </a:spcBef>
              <a:buFont typeface="Arial"/>
              <a:buChar char="•"/>
            </a:pPr>
            <a:r>
              <a:rPr lang="en-US" sz="297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Transformer-based m</a:t>
            </a:r>
            <a:r>
              <a:rPr lang="en-US" sz="297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odel that understands context in text better than traditional methods</a:t>
            </a:r>
          </a:p>
          <a:p>
            <a:pPr algn="l" marL="641393" indent="-320697" lvl="1">
              <a:lnSpc>
                <a:spcPts val="4159"/>
              </a:lnSpc>
              <a:spcBef>
                <a:spcPct val="0"/>
              </a:spcBef>
              <a:buFont typeface="Arial"/>
              <a:buChar char="•"/>
            </a:pPr>
            <a:r>
              <a:rPr lang="en-US" sz="297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Pre-trained on large text corpus → fine-tuned for our data</a:t>
            </a:r>
          </a:p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sz="297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What we did:</a:t>
            </a:r>
          </a:p>
          <a:p>
            <a:pPr algn="l" marL="641393" indent="-320697" lvl="1">
              <a:lnSpc>
                <a:spcPts val="4159"/>
              </a:lnSpc>
              <a:spcBef>
                <a:spcPct val="0"/>
              </a:spcBef>
              <a:buFont typeface="Arial"/>
              <a:buChar char="•"/>
            </a:pPr>
            <a:r>
              <a:rPr lang="en-US" sz="297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Used DistilBERT (lightweight BERT) for efficiency</a:t>
            </a:r>
          </a:p>
          <a:p>
            <a:pPr algn="l" marL="641393" indent="-320697" lvl="1">
              <a:lnSpc>
                <a:spcPts val="4159"/>
              </a:lnSpc>
              <a:spcBef>
                <a:spcPct val="0"/>
              </a:spcBef>
              <a:buFont typeface="Arial"/>
              <a:buChar char="•"/>
            </a:pPr>
            <a:r>
              <a:rPr lang="en-US" sz="297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Fine-tuned with our dataset</a:t>
            </a:r>
          </a:p>
          <a:p>
            <a:pPr algn="l" marL="641393" indent="-320697" lvl="1">
              <a:lnSpc>
                <a:spcPts val="4159"/>
              </a:lnSpc>
              <a:spcBef>
                <a:spcPct val="0"/>
              </a:spcBef>
              <a:buFont typeface="Arial"/>
              <a:buChar char="•"/>
            </a:pPr>
            <a:r>
              <a:rPr lang="en-US" sz="297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Used Hugging Face Transformers library</a:t>
            </a:r>
          </a:p>
          <a:p>
            <a:pPr algn="l">
              <a:lnSpc>
                <a:spcPts val="415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19367" y="4069122"/>
            <a:ext cx="6836510" cy="511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2"/>
              </a:lnSpc>
              <a:spcBef>
                <a:spcPct val="0"/>
              </a:spcBef>
            </a:pPr>
          </a:p>
          <a:p>
            <a:pPr algn="l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How we used it:</a:t>
            </a:r>
          </a:p>
          <a:p>
            <a:pPr algn="l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TF-IDF vectorization for text</a:t>
            </a:r>
          </a:p>
          <a:p>
            <a:pPr algn="l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Train-test split</a:t>
            </a:r>
          </a:p>
          <a:p>
            <a:pPr algn="l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Measured metrics: Accuracy, Precision, Recall, F1</a:t>
            </a:r>
          </a:p>
          <a:p>
            <a:pPr algn="l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Results Example:</a:t>
            </a:r>
          </a:p>
          <a:p>
            <a:pPr algn="l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Accuracy: 78%</a:t>
            </a:r>
          </a:p>
          <a:p>
            <a:pPr algn="l">
              <a:lnSpc>
                <a:spcPts val="4562"/>
              </a:lnSpc>
              <a:spcBef>
                <a:spcPct val="0"/>
              </a:spcBef>
            </a:pPr>
            <a:r>
              <a:rPr lang="en-US" sz="325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F1: 0.76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56860" y="1028700"/>
            <a:ext cx="8174280" cy="2001328"/>
            <a:chOff x="0" y="0"/>
            <a:chExt cx="2152897" cy="527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2897" cy="527099"/>
            </a:xfrm>
            <a:custGeom>
              <a:avLst/>
              <a:gdLst/>
              <a:ahLst/>
              <a:cxnLst/>
              <a:rect r="r" b="b" t="t" l="l"/>
              <a:pathLst>
                <a:path h="527099" w="2152897">
                  <a:moveTo>
                    <a:pt x="0" y="0"/>
                  </a:moveTo>
                  <a:lnTo>
                    <a:pt x="2152897" y="0"/>
                  </a:lnTo>
                  <a:lnTo>
                    <a:pt x="2152897" y="527099"/>
                  </a:lnTo>
                  <a:lnTo>
                    <a:pt x="0" y="527099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2897" cy="56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97039" y="1152705"/>
            <a:ext cx="7893922" cy="1742536"/>
            <a:chOff x="0" y="0"/>
            <a:chExt cx="2079058" cy="458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458939"/>
            </a:xfrm>
            <a:custGeom>
              <a:avLst/>
              <a:gdLst/>
              <a:ahLst/>
              <a:cxnLst/>
              <a:rect r="r" b="b" t="t" l="l"/>
              <a:pathLst>
                <a:path h="458939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458939"/>
                  </a:lnTo>
                  <a:lnTo>
                    <a:pt x="0" y="458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058" cy="4970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46391" y="3334067"/>
          <a:ext cx="11652574" cy="3186913"/>
        </p:xfrm>
        <a:graphic>
          <a:graphicData uri="http://schemas.openxmlformats.org/drawingml/2006/table">
            <a:tbl>
              <a:tblPr/>
              <a:tblGrid>
                <a:gridCol w="3959249"/>
                <a:gridCol w="2002682"/>
                <a:gridCol w="2035306"/>
                <a:gridCol w="1905511"/>
                <a:gridCol w="1749827"/>
              </a:tblGrid>
              <a:tr h="11238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MODEL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10315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5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DISTILBERT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5297587" y="1695989"/>
            <a:ext cx="7692825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75"/>
              </a:lnSpc>
            </a:pPr>
            <a:r>
              <a:rPr lang="en-US" sz="5500" spc="-115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MODEL EVALUATION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61897" y="9220200"/>
            <a:ext cx="219094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Your paragraph text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6391" y="3286442"/>
            <a:ext cx="17012909" cy="38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sz="2232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16681" y="609600"/>
            <a:ext cx="8174280" cy="2001328"/>
            <a:chOff x="0" y="0"/>
            <a:chExt cx="2152897" cy="527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2897" cy="527099"/>
            </a:xfrm>
            <a:custGeom>
              <a:avLst/>
              <a:gdLst/>
              <a:ahLst/>
              <a:cxnLst/>
              <a:rect r="r" b="b" t="t" l="l"/>
              <a:pathLst>
                <a:path h="527099" w="2152897">
                  <a:moveTo>
                    <a:pt x="0" y="0"/>
                  </a:moveTo>
                  <a:lnTo>
                    <a:pt x="2152897" y="0"/>
                  </a:lnTo>
                  <a:lnTo>
                    <a:pt x="2152897" y="527099"/>
                  </a:lnTo>
                  <a:lnTo>
                    <a:pt x="0" y="527099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2897" cy="56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96491" y="705929"/>
            <a:ext cx="7893922" cy="1742536"/>
            <a:chOff x="0" y="0"/>
            <a:chExt cx="2079058" cy="458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458939"/>
            </a:xfrm>
            <a:custGeom>
              <a:avLst/>
              <a:gdLst/>
              <a:ahLst/>
              <a:cxnLst/>
              <a:rect r="r" b="b" t="t" l="l"/>
              <a:pathLst>
                <a:path h="458939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458939"/>
                  </a:lnTo>
                  <a:lnTo>
                    <a:pt x="0" y="458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058" cy="4970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96491" y="1276888"/>
            <a:ext cx="7692825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75"/>
              </a:lnSpc>
            </a:pPr>
            <a:r>
              <a:rPr lang="en-US" b="true" sz="5500" spc="-115">
                <a:solidFill>
                  <a:srgbClr val="E7E5C3"/>
                </a:solidFill>
                <a:latin typeface="DM Sans Bold"/>
                <a:ea typeface="DM Sans Bold"/>
                <a:cs typeface="DM Sans Bold"/>
                <a:sym typeface="DM Sans Bold"/>
              </a:rPr>
              <a:t>DEPLOYMENT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6391" y="3286442"/>
            <a:ext cx="17012909" cy="387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sz="2232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37415" y="2634740"/>
            <a:ext cx="14890469" cy="323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6179" indent="-338090" lvl="1">
              <a:lnSpc>
                <a:spcPts val="4384"/>
              </a:lnSpc>
              <a:spcBef>
                <a:spcPct val="0"/>
              </a:spcBef>
              <a:buFont typeface="Arial"/>
              <a:buChar char="•"/>
            </a:pPr>
            <a:r>
              <a:rPr lang="en-US" sz="3131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The model was deployed to make it usable for others</a:t>
            </a:r>
          </a:p>
          <a:p>
            <a:pPr algn="l">
              <a:lnSpc>
                <a:spcPts val="4384"/>
              </a:lnSpc>
              <a:spcBef>
                <a:spcPct val="0"/>
              </a:spcBef>
            </a:pPr>
            <a:r>
              <a:rPr lang="en-US" sz="3131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How it was deployed:</a:t>
            </a:r>
          </a:p>
          <a:p>
            <a:pPr algn="l" marL="676179" indent="-338090" lvl="1">
              <a:lnSpc>
                <a:spcPts val="4384"/>
              </a:lnSpc>
              <a:spcBef>
                <a:spcPct val="0"/>
              </a:spcBef>
              <a:buFont typeface="Arial"/>
              <a:buChar char="•"/>
            </a:pPr>
            <a:r>
              <a:rPr lang="en-US" sz="3131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Saved model with save_pretrained()</a:t>
            </a:r>
          </a:p>
          <a:p>
            <a:pPr algn="l" marL="676179" indent="-338090" lvl="1">
              <a:lnSpc>
                <a:spcPts val="4384"/>
              </a:lnSpc>
              <a:spcBef>
                <a:spcPct val="0"/>
              </a:spcBef>
              <a:buFont typeface="Arial"/>
              <a:buChar char="•"/>
            </a:pPr>
            <a:r>
              <a:rPr lang="en-US" sz="3131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Streamlit app for predictions</a:t>
            </a:r>
          </a:p>
          <a:p>
            <a:pPr algn="l" marL="676179" indent="-338090" lvl="1">
              <a:lnSpc>
                <a:spcPts val="4384"/>
              </a:lnSpc>
              <a:spcBef>
                <a:spcPct val="0"/>
              </a:spcBef>
              <a:buFont typeface="Arial"/>
              <a:buChar char="•"/>
            </a:pPr>
            <a:r>
              <a:rPr lang="en-US" sz="3131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Allows users to input a text narrative and get risk prediction instantly</a:t>
            </a:r>
          </a:p>
          <a:p>
            <a:pPr algn="ctr">
              <a:lnSpc>
                <a:spcPts val="3953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400180" y="5859518"/>
            <a:ext cx="95614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E7E5C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27889" y="7154514"/>
            <a:ext cx="10594998" cy="2401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3086" indent="-411543" lvl="1">
              <a:lnSpc>
                <a:spcPts val="5337"/>
              </a:lnSpc>
              <a:buFont typeface="Arial"/>
              <a:buChar char="•"/>
            </a:pPr>
            <a:r>
              <a:rPr lang="en-US" sz="3812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Limited dataset size</a:t>
            </a:r>
          </a:p>
          <a:p>
            <a:pPr algn="l" marL="823086" indent="-411543" lvl="1">
              <a:lnSpc>
                <a:spcPts val="5337"/>
              </a:lnSpc>
              <a:spcBef>
                <a:spcPct val="0"/>
              </a:spcBef>
              <a:buFont typeface="Arial"/>
              <a:buChar char="•"/>
            </a:pPr>
            <a:r>
              <a:rPr lang="en-US" sz="3812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3812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odel overfitting risk</a:t>
            </a:r>
          </a:p>
          <a:p>
            <a:pPr algn="l" marL="823086" indent="-411543" lvl="1">
              <a:lnSpc>
                <a:spcPts val="5337"/>
              </a:lnSpc>
              <a:spcBef>
                <a:spcPct val="0"/>
              </a:spcBef>
              <a:buFont typeface="Arial"/>
              <a:buChar char="•"/>
            </a:pPr>
            <a:r>
              <a:rPr lang="en-US" sz="3812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Ethical concerns around misclassification</a:t>
            </a:r>
          </a:p>
          <a:p>
            <a:pPr algn="ctr">
              <a:lnSpc>
                <a:spcPts val="29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434" y="472914"/>
            <a:ext cx="17269133" cy="9341172"/>
            <a:chOff x="0" y="0"/>
            <a:chExt cx="4611876" cy="249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1875" cy="2494643"/>
            </a:xfrm>
            <a:custGeom>
              <a:avLst/>
              <a:gdLst/>
              <a:ahLst/>
              <a:cxnLst/>
              <a:rect r="r" b="b" t="t" l="l"/>
              <a:pathLst>
                <a:path h="2494643" w="4611875">
                  <a:moveTo>
                    <a:pt x="0" y="0"/>
                  </a:moveTo>
                  <a:lnTo>
                    <a:pt x="4611875" y="0"/>
                  </a:lnTo>
                  <a:lnTo>
                    <a:pt x="4611875" y="2494643"/>
                  </a:lnTo>
                  <a:lnTo>
                    <a:pt x="0" y="24946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001D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11876" cy="253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24569" y="1028700"/>
            <a:ext cx="7893922" cy="2475781"/>
            <a:chOff x="0" y="0"/>
            <a:chExt cx="2079058" cy="6520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652058"/>
            </a:xfrm>
            <a:custGeom>
              <a:avLst/>
              <a:gdLst/>
              <a:ahLst/>
              <a:cxnLst/>
              <a:rect r="r" b="b" t="t" l="l"/>
              <a:pathLst>
                <a:path h="65205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652058"/>
                  </a:lnTo>
                  <a:lnTo>
                    <a:pt x="0" y="652058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058" cy="69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63310" y="1152705"/>
            <a:ext cx="7893922" cy="2227772"/>
            <a:chOff x="0" y="0"/>
            <a:chExt cx="2079058" cy="5867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9058" cy="586738"/>
            </a:xfrm>
            <a:custGeom>
              <a:avLst/>
              <a:gdLst/>
              <a:ahLst/>
              <a:cxnLst/>
              <a:rect r="r" b="b" t="t" l="l"/>
              <a:pathLst>
                <a:path h="58673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586738"/>
                  </a:lnTo>
                  <a:lnTo>
                    <a:pt x="0" y="586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79058" cy="624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09434" y="2018940"/>
            <a:ext cx="6734933" cy="69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50"/>
              </a:lnSpc>
            </a:pPr>
            <a:r>
              <a:rPr lang="en-US" sz="500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83039" y="1737953"/>
            <a:ext cx="620602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E7E5C3"/>
                </a:solidFill>
                <a:latin typeface="DM Sans Bold"/>
                <a:ea typeface="DM Sans Bold"/>
                <a:cs typeface="DM Sans Bold"/>
                <a:sym typeface="DM Sans Bold"/>
              </a:rPr>
              <a:t>T</a:t>
            </a:r>
            <a:r>
              <a:rPr lang="en-US" sz="3399" i="true" b="true">
                <a:solidFill>
                  <a:srgbClr val="E7E5C3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ranslating Data Into Action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31232" y="3456856"/>
            <a:ext cx="555783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09434" y="3700061"/>
            <a:ext cx="4203333" cy="7079297"/>
          </a:xfrm>
          <a:custGeom>
            <a:avLst/>
            <a:gdLst/>
            <a:ahLst/>
            <a:cxnLst/>
            <a:rect r="r" b="b" t="t" l="l"/>
            <a:pathLst>
              <a:path h="7079297" w="4203333">
                <a:moveTo>
                  <a:pt x="0" y="0"/>
                </a:moveTo>
                <a:lnTo>
                  <a:pt x="4203332" y="0"/>
                </a:lnTo>
                <a:lnTo>
                  <a:pt x="4203332" y="7079297"/>
                </a:lnTo>
                <a:lnTo>
                  <a:pt x="0" y="7079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712766" y="3700061"/>
            <a:ext cx="3096619" cy="6768565"/>
          </a:xfrm>
          <a:custGeom>
            <a:avLst/>
            <a:gdLst/>
            <a:ahLst/>
            <a:cxnLst/>
            <a:rect r="r" b="b" t="t" l="l"/>
            <a:pathLst>
              <a:path h="6768565" w="3096619">
                <a:moveTo>
                  <a:pt x="0" y="0"/>
                </a:moveTo>
                <a:lnTo>
                  <a:pt x="3096619" y="0"/>
                </a:lnTo>
                <a:lnTo>
                  <a:pt x="3096619" y="6768566"/>
                </a:lnTo>
                <a:lnTo>
                  <a:pt x="0" y="676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975864" y="3194009"/>
            <a:ext cx="9802703" cy="5511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2"/>
              </a:lnSpc>
              <a:spcBef>
                <a:spcPct val="0"/>
              </a:spcBef>
            </a:pPr>
            <a:r>
              <a:rPr lang="en-US" sz="31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1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Create Integrated Platforms</a:t>
            </a:r>
            <a:r>
              <a:rPr lang="en-US" sz="31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Develop a central platform where NGOs, police, and healthcare providers can securely share and access risk-assessment data.</a:t>
            </a:r>
          </a:p>
          <a:p>
            <a:pPr algn="just">
              <a:lnSpc>
                <a:spcPts val="4372"/>
              </a:lnSpc>
              <a:spcBef>
                <a:spcPct val="0"/>
              </a:spcBef>
            </a:pPr>
            <a:r>
              <a:rPr lang="en-US" sz="31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Develop Training Programs</a:t>
            </a:r>
            <a:r>
              <a:rPr lang="en-US" sz="31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Educate law enforcement and social workers on how to use the predictive tools and dashboards effectively.</a:t>
            </a:r>
          </a:p>
          <a:p>
            <a:pPr algn="just">
              <a:lnSpc>
                <a:spcPts val="4372"/>
              </a:lnSpc>
              <a:spcBef>
                <a:spcPct val="0"/>
              </a:spcBef>
            </a:pPr>
            <a:r>
              <a:rPr lang="en-US" sz="31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 a Pilot Program</a:t>
            </a:r>
            <a:r>
              <a:rPr lang="en-US" sz="31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Launch the risk detection system in a specific, high-risk region to test its efficacy and gather feedback for improvements..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434" y="472914"/>
            <a:ext cx="17269133" cy="9341172"/>
            <a:chOff x="0" y="0"/>
            <a:chExt cx="4611876" cy="249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1875" cy="2494643"/>
            </a:xfrm>
            <a:custGeom>
              <a:avLst/>
              <a:gdLst/>
              <a:ahLst/>
              <a:cxnLst/>
              <a:rect r="r" b="b" t="t" l="l"/>
              <a:pathLst>
                <a:path h="2494643" w="4611875">
                  <a:moveTo>
                    <a:pt x="0" y="0"/>
                  </a:moveTo>
                  <a:lnTo>
                    <a:pt x="4611875" y="0"/>
                  </a:lnTo>
                  <a:lnTo>
                    <a:pt x="4611875" y="2494643"/>
                  </a:lnTo>
                  <a:lnTo>
                    <a:pt x="0" y="24946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001D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11876" cy="253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24569" y="1028700"/>
            <a:ext cx="7893922" cy="2475781"/>
            <a:chOff x="0" y="0"/>
            <a:chExt cx="2079058" cy="6520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652058"/>
            </a:xfrm>
            <a:custGeom>
              <a:avLst/>
              <a:gdLst/>
              <a:ahLst/>
              <a:cxnLst/>
              <a:rect r="r" b="b" t="t" l="l"/>
              <a:pathLst>
                <a:path h="65205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652058"/>
                  </a:lnTo>
                  <a:lnTo>
                    <a:pt x="0" y="652058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058" cy="69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63310" y="1152705"/>
            <a:ext cx="7893922" cy="2227772"/>
            <a:chOff x="0" y="0"/>
            <a:chExt cx="2079058" cy="5867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9058" cy="586738"/>
            </a:xfrm>
            <a:custGeom>
              <a:avLst/>
              <a:gdLst/>
              <a:ahLst/>
              <a:cxnLst/>
              <a:rect r="r" b="b" t="t" l="l"/>
              <a:pathLst>
                <a:path h="58673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586738"/>
                  </a:lnTo>
                  <a:lnTo>
                    <a:pt x="0" y="586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79058" cy="624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4150869"/>
            <a:ext cx="2882097" cy="4417007"/>
          </a:xfrm>
          <a:custGeom>
            <a:avLst/>
            <a:gdLst/>
            <a:ahLst/>
            <a:cxnLst/>
            <a:rect r="r" b="b" t="t" l="l"/>
            <a:pathLst>
              <a:path h="4417007" w="2882097">
                <a:moveTo>
                  <a:pt x="0" y="0"/>
                </a:moveTo>
                <a:lnTo>
                  <a:pt x="2882097" y="0"/>
                </a:lnTo>
                <a:lnTo>
                  <a:pt x="2882097" y="4417007"/>
                </a:lnTo>
                <a:lnTo>
                  <a:pt x="0" y="4417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548514" y="4841293"/>
            <a:ext cx="2882097" cy="4417007"/>
          </a:xfrm>
          <a:custGeom>
            <a:avLst/>
            <a:gdLst/>
            <a:ahLst/>
            <a:cxnLst/>
            <a:rect r="r" b="b" t="t" l="l"/>
            <a:pathLst>
              <a:path h="4417007" w="2882097">
                <a:moveTo>
                  <a:pt x="0" y="0"/>
                </a:moveTo>
                <a:lnTo>
                  <a:pt x="2882097" y="0"/>
                </a:lnTo>
                <a:lnTo>
                  <a:pt x="2882097" y="4417007"/>
                </a:lnTo>
                <a:lnTo>
                  <a:pt x="0" y="4417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15" t="0" r="-5715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674503">
            <a:off x="533058" y="4144222"/>
            <a:ext cx="1252274" cy="412112"/>
          </a:xfrm>
          <a:custGeom>
            <a:avLst/>
            <a:gdLst/>
            <a:ahLst/>
            <a:cxnLst/>
            <a:rect r="r" b="b" t="t" l="l"/>
            <a:pathLst>
              <a:path h="412112" w="1252274">
                <a:moveTo>
                  <a:pt x="0" y="0"/>
                </a:moveTo>
                <a:lnTo>
                  <a:pt x="1252274" y="0"/>
                </a:lnTo>
                <a:lnTo>
                  <a:pt x="1252274" y="412112"/>
                </a:lnTo>
                <a:lnTo>
                  <a:pt x="0" y="412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34486" y="1437916"/>
            <a:ext cx="4662797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49"/>
              </a:lnSpc>
            </a:pPr>
            <a:r>
              <a:rPr lang="en-US" sz="699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NEXT STEPS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92943" y="1737953"/>
            <a:ext cx="616504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i="true" b="true">
                <a:solidFill>
                  <a:srgbClr val="E7E5C3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The Road Ahead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71486" y="2266591"/>
            <a:ext cx="10007081" cy="757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2"/>
              </a:lnSpc>
            </a:pPr>
            <a:r>
              <a:rPr lang="en-US" sz="309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09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Model Refinement</a:t>
            </a:r>
            <a:r>
              <a:rPr lang="en-US" sz="309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: Continuously update and retrain the model with more diverse and real-time data to improve accuracy.</a:t>
            </a:r>
          </a:p>
          <a:p>
            <a:pPr algn="l">
              <a:lnSpc>
                <a:spcPts val="4332"/>
              </a:lnSpc>
            </a:pPr>
            <a:r>
              <a:rPr lang="en-US" sz="309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09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Ethical Oversight</a:t>
            </a:r>
            <a:r>
              <a:rPr lang="en-US" sz="309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: Establish a dedicated ethics committee to oversee the deployment and use of the predictive system.</a:t>
            </a:r>
          </a:p>
          <a:p>
            <a:pPr algn="l">
              <a:lnSpc>
                <a:spcPts val="4332"/>
              </a:lnSpc>
            </a:pPr>
            <a:r>
              <a:rPr lang="en-US" sz="309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09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Expa</a:t>
            </a:r>
            <a:r>
              <a:rPr lang="en-US" sz="309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nd Data Sources</a:t>
            </a:r>
            <a:r>
              <a:rPr lang="en-US" sz="309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: Integrate additional data, such as call center logs, social media data (with consent), and court records to enhance the model's predictive power.</a:t>
            </a:r>
          </a:p>
          <a:p>
            <a:pPr algn="l">
              <a:lnSpc>
                <a:spcPts val="4332"/>
              </a:lnSpc>
            </a:pPr>
            <a:r>
              <a:rPr lang="en-US" sz="309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</a:t>
            </a:r>
            <a:r>
              <a:rPr lang="en-US" sz="309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Public Awareness</a:t>
            </a:r>
            <a:r>
              <a:rPr lang="en-US" sz="309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: Launch public campaigns to inform communities about the new system and how they can report potential cases of GBV.</a:t>
            </a:r>
          </a:p>
          <a:p>
            <a:pPr algn="l">
              <a:lnSpc>
                <a:spcPts val="4192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-1674503">
            <a:off x="2996255" y="8361820"/>
            <a:ext cx="1252274" cy="412112"/>
          </a:xfrm>
          <a:custGeom>
            <a:avLst/>
            <a:gdLst/>
            <a:ahLst/>
            <a:cxnLst/>
            <a:rect r="r" b="b" t="t" l="l"/>
            <a:pathLst>
              <a:path h="412112" w="1252274">
                <a:moveTo>
                  <a:pt x="0" y="0"/>
                </a:moveTo>
                <a:lnTo>
                  <a:pt x="1252274" y="0"/>
                </a:lnTo>
                <a:lnTo>
                  <a:pt x="1252274" y="412112"/>
                </a:lnTo>
                <a:lnTo>
                  <a:pt x="0" y="412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801037">
            <a:off x="5363426" y="4731388"/>
            <a:ext cx="1252274" cy="412112"/>
          </a:xfrm>
          <a:custGeom>
            <a:avLst/>
            <a:gdLst/>
            <a:ahLst/>
            <a:cxnLst/>
            <a:rect r="r" b="b" t="t" l="l"/>
            <a:pathLst>
              <a:path h="412112" w="1252274">
                <a:moveTo>
                  <a:pt x="0" y="0"/>
                </a:moveTo>
                <a:lnTo>
                  <a:pt x="1252274" y="0"/>
                </a:lnTo>
                <a:lnTo>
                  <a:pt x="1252274" y="412112"/>
                </a:lnTo>
                <a:lnTo>
                  <a:pt x="0" y="4121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434" y="472914"/>
            <a:ext cx="17269133" cy="9341172"/>
            <a:chOff x="0" y="0"/>
            <a:chExt cx="4611876" cy="249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1875" cy="2494643"/>
            </a:xfrm>
            <a:custGeom>
              <a:avLst/>
              <a:gdLst/>
              <a:ahLst/>
              <a:cxnLst/>
              <a:rect r="r" b="b" t="t" l="l"/>
              <a:pathLst>
                <a:path h="2494643" w="4611875">
                  <a:moveTo>
                    <a:pt x="0" y="0"/>
                  </a:moveTo>
                  <a:lnTo>
                    <a:pt x="4611875" y="0"/>
                  </a:lnTo>
                  <a:lnTo>
                    <a:pt x="4611875" y="2494643"/>
                  </a:lnTo>
                  <a:lnTo>
                    <a:pt x="0" y="24946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001D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11876" cy="253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24569" y="1028700"/>
            <a:ext cx="7893922" cy="2475781"/>
            <a:chOff x="0" y="0"/>
            <a:chExt cx="2079058" cy="6520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652058"/>
            </a:xfrm>
            <a:custGeom>
              <a:avLst/>
              <a:gdLst/>
              <a:ahLst/>
              <a:cxnLst/>
              <a:rect r="r" b="b" t="t" l="l"/>
              <a:pathLst>
                <a:path h="65205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652058"/>
                  </a:lnTo>
                  <a:lnTo>
                    <a:pt x="0" y="652058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058" cy="69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63310" y="1152705"/>
            <a:ext cx="7893922" cy="2227772"/>
            <a:chOff x="0" y="0"/>
            <a:chExt cx="2079058" cy="5867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9058" cy="586738"/>
            </a:xfrm>
            <a:custGeom>
              <a:avLst/>
              <a:gdLst/>
              <a:ahLst/>
              <a:cxnLst/>
              <a:rect r="r" b="b" t="t" l="l"/>
              <a:pathLst>
                <a:path h="58673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586738"/>
                  </a:lnTo>
                  <a:lnTo>
                    <a:pt x="0" y="586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79058" cy="624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862720" y="1804628"/>
            <a:ext cx="3306022" cy="4599683"/>
          </a:xfrm>
          <a:custGeom>
            <a:avLst/>
            <a:gdLst/>
            <a:ahLst/>
            <a:cxnLst/>
            <a:rect r="r" b="b" t="t" l="l"/>
            <a:pathLst>
              <a:path h="4599683" w="3306022">
                <a:moveTo>
                  <a:pt x="0" y="0"/>
                </a:moveTo>
                <a:lnTo>
                  <a:pt x="3306022" y="0"/>
                </a:lnTo>
                <a:lnTo>
                  <a:pt x="3306022" y="4599683"/>
                </a:lnTo>
                <a:lnTo>
                  <a:pt x="0" y="4599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899878"/>
            <a:ext cx="6151452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49"/>
              </a:lnSpc>
            </a:pPr>
            <a:r>
              <a:rPr lang="en-US" sz="699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524079"/>
            <a:ext cx="81153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i="true" b="true">
                <a:solidFill>
                  <a:srgbClr val="E7E5C3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A shift from Reactive to Proactive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313702"/>
            <a:ext cx="11593960" cy="5845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1"/>
              </a:lnSpc>
            </a:pPr>
          </a:p>
          <a:p>
            <a:pPr algn="just" marL="630743" indent="-315372" lvl="1">
              <a:lnSpc>
                <a:spcPts val="4090"/>
              </a:lnSpc>
              <a:buFont typeface="Arial"/>
              <a:buChar char="•"/>
            </a:pP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Data reveals clear temporal, demographic, and relationship-based risk patterns.</a:t>
            </a:r>
          </a:p>
          <a:p>
            <a:pPr algn="just" marL="630743" indent="-315372" lvl="1">
              <a:lnSpc>
                <a:spcPts val="4090"/>
              </a:lnSpc>
              <a:buFont typeface="Arial"/>
              <a:buChar char="•"/>
            </a:pP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Logis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tic 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es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si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on, Random Forest, and DistilBERT effectively identified high-risk cases.</a:t>
            </a:r>
          </a:p>
          <a:p>
            <a:pPr algn="just" marL="630743" indent="-315372" lvl="1">
              <a:lnSpc>
                <a:spcPts val="4090"/>
              </a:lnSpc>
              <a:buFont typeface="Arial"/>
              <a:buChar char="•"/>
            </a:pP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SHAP provided transparency and interpretability.</a:t>
            </a:r>
          </a:p>
          <a:p>
            <a:pPr algn="just" marL="630743" indent="-315372" lvl="1">
              <a:lnSpc>
                <a:spcPts val="4090"/>
              </a:lnSpc>
              <a:buFont typeface="Arial"/>
              <a:buChar char="•"/>
            </a:pP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Shif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 res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ponse from reactive crisis management to proactive prevention and protection.</a:t>
            </a:r>
          </a:p>
          <a:p>
            <a:pPr algn="just" marL="630743" indent="-315372" lvl="1">
              <a:lnSpc>
                <a:spcPts val="4090"/>
              </a:lnSpc>
              <a:buFont typeface="Arial"/>
              <a:buChar char="•"/>
            </a:pP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Emphasizes privacy, 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bi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as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mitig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tio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292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, and human oversight.</a:t>
            </a:r>
          </a:p>
          <a:p>
            <a:pPr algn="just">
              <a:lnSpc>
                <a:spcPts val="3670"/>
              </a:lnSpc>
            </a:pPr>
          </a:p>
          <a:p>
            <a:pPr algn="l">
              <a:lnSpc>
                <a:spcPts val="3551"/>
              </a:lnSpc>
            </a:pPr>
          </a:p>
          <a:p>
            <a:pPr algn="l">
              <a:lnSpc>
                <a:spcPts val="3078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294580" y="3847612"/>
            <a:ext cx="2964720" cy="3437357"/>
          </a:xfrm>
          <a:custGeom>
            <a:avLst/>
            <a:gdLst/>
            <a:ahLst/>
            <a:cxnLst/>
            <a:rect r="r" b="b" t="t" l="l"/>
            <a:pathLst>
              <a:path h="3437357" w="2964720">
                <a:moveTo>
                  <a:pt x="0" y="0"/>
                </a:moveTo>
                <a:lnTo>
                  <a:pt x="2964720" y="0"/>
                </a:lnTo>
                <a:lnTo>
                  <a:pt x="2964720" y="3437357"/>
                </a:lnTo>
                <a:lnTo>
                  <a:pt x="0" y="3437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56860" y="1028700"/>
            <a:ext cx="8174280" cy="2001328"/>
            <a:chOff x="0" y="0"/>
            <a:chExt cx="2152897" cy="527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2897" cy="527099"/>
            </a:xfrm>
            <a:custGeom>
              <a:avLst/>
              <a:gdLst/>
              <a:ahLst/>
              <a:cxnLst/>
              <a:rect r="r" b="b" t="t" l="l"/>
              <a:pathLst>
                <a:path h="527099" w="2152897">
                  <a:moveTo>
                    <a:pt x="0" y="0"/>
                  </a:moveTo>
                  <a:lnTo>
                    <a:pt x="2152897" y="0"/>
                  </a:lnTo>
                  <a:lnTo>
                    <a:pt x="2152897" y="527099"/>
                  </a:lnTo>
                  <a:lnTo>
                    <a:pt x="0" y="527099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2897" cy="56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97039" y="1152705"/>
            <a:ext cx="7893922" cy="1742536"/>
            <a:chOff x="0" y="0"/>
            <a:chExt cx="2079058" cy="458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458939"/>
            </a:xfrm>
            <a:custGeom>
              <a:avLst/>
              <a:gdLst/>
              <a:ahLst/>
              <a:cxnLst/>
              <a:rect r="r" b="b" t="t" l="l"/>
              <a:pathLst>
                <a:path h="458939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458939"/>
                  </a:lnTo>
                  <a:lnTo>
                    <a:pt x="0" y="458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33350"/>
              <a:ext cx="2079058" cy="592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939"/>
                </a:lnSpc>
              </a:pPr>
              <a:r>
                <a:rPr lang="en-US" sz="7099">
                  <a:solidFill>
                    <a:srgbClr val="E7E5C3"/>
                  </a:solidFill>
                  <a:latin typeface="DM Sans"/>
                  <a:ea typeface="DM Sans"/>
                  <a:cs typeface="DM Sans"/>
                  <a:sym typeface="DM Sans"/>
                </a:rPr>
                <a:t>MEMBERS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06693" y="3845397"/>
            <a:ext cx="2365751" cy="2597132"/>
          </a:xfrm>
          <a:custGeom>
            <a:avLst/>
            <a:gdLst/>
            <a:ahLst/>
            <a:cxnLst/>
            <a:rect r="r" b="b" t="t" l="l"/>
            <a:pathLst>
              <a:path h="2597132" w="2365751">
                <a:moveTo>
                  <a:pt x="0" y="0"/>
                </a:moveTo>
                <a:lnTo>
                  <a:pt x="2365751" y="0"/>
                </a:lnTo>
                <a:lnTo>
                  <a:pt x="2365751" y="2597133"/>
                </a:lnTo>
                <a:lnTo>
                  <a:pt x="0" y="2597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80968" y="3760954"/>
            <a:ext cx="2259034" cy="2479977"/>
          </a:xfrm>
          <a:custGeom>
            <a:avLst/>
            <a:gdLst/>
            <a:ahLst/>
            <a:cxnLst/>
            <a:rect r="r" b="b" t="t" l="l"/>
            <a:pathLst>
              <a:path h="2479977" w="2259034">
                <a:moveTo>
                  <a:pt x="0" y="0"/>
                </a:moveTo>
                <a:lnTo>
                  <a:pt x="2259034" y="0"/>
                </a:lnTo>
                <a:lnTo>
                  <a:pt x="2259034" y="2479977"/>
                </a:lnTo>
                <a:lnTo>
                  <a:pt x="0" y="2479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97487" y="3845397"/>
            <a:ext cx="2541772" cy="2790368"/>
          </a:xfrm>
          <a:custGeom>
            <a:avLst/>
            <a:gdLst/>
            <a:ahLst/>
            <a:cxnLst/>
            <a:rect r="r" b="b" t="t" l="l"/>
            <a:pathLst>
              <a:path h="2790368" w="2541772">
                <a:moveTo>
                  <a:pt x="0" y="0"/>
                </a:moveTo>
                <a:lnTo>
                  <a:pt x="2541772" y="0"/>
                </a:lnTo>
                <a:lnTo>
                  <a:pt x="2541772" y="2790368"/>
                </a:lnTo>
                <a:lnTo>
                  <a:pt x="0" y="2790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12009" y="3936899"/>
            <a:ext cx="2282402" cy="2505631"/>
          </a:xfrm>
          <a:custGeom>
            <a:avLst/>
            <a:gdLst/>
            <a:ahLst/>
            <a:cxnLst/>
            <a:rect r="r" b="b" t="t" l="l"/>
            <a:pathLst>
              <a:path h="2505631" w="2282402">
                <a:moveTo>
                  <a:pt x="0" y="0"/>
                </a:moveTo>
                <a:lnTo>
                  <a:pt x="2282401" y="0"/>
                </a:lnTo>
                <a:lnTo>
                  <a:pt x="2282401" y="2505631"/>
                </a:lnTo>
                <a:lnTo>
                  <a:pt x="0" y="2505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948224" y="7009952"/>
            <a:ext cx="219065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E7E5C3"/>
                </a:solidFill>
                <a:latin typeface="DM Sans Bold"/>
                <a:ea typeface="DM Sans Bold"/>
                <a:cs typeface="DM Sans Bold"/>
                <a:sym typeface="DM Sans Bold"/>
              </a:rPr>
              <a:t>BLAISE MWANGI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87364" y="7060081"/>
            <a:ext cx="2190949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E7E5C3"/>
                </a:solidFill>
                <a:latin typeface="DM Sans Bold"/>
                <a:ea typeface="DM Sans Bold"/>
                <a:cs typeface="DM Sans Bold"/>
                <a:sym typeface="DM Sans Bold"/>
              </a:rPr>
              <a:t>EDWIN CHELIMO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060081"/>
            <a:ext cx="2190949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E7E5C3"/>
                </a:solidFill>
                <a:latin typeface="DM Sans Bold"/>
                <a:ea typeface="DM Sans Bold"/>
                <a:cs typeface="DM Sans Bold"/>
                <a:sym typeface="DM Sans Bold"/>
              </a:rPr>
              <a:t>CORNELIUS NGATIA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03462" y="7060081"/>
            <a:ext cx="2190949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E7E5C3"/>
                </a:solidFill>
                <a:latin typeface="DM Sans Bold"/>
                <a:ea typeface="DM Sans Bold"/>
                <a:cs typeface="DM Sans Bold"/>
                <a:sym typeface="DM Sans Bold"/>
              </a:rPr>
              <a:t>MICHELLE USAGI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434" y="472914"/>
            <a:ext cx="17269133" cy="9341172"/>
            <a:chOff x="0" y="0"/>
            <a:chExt cx="4611876" cy="249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1875" cy="2494643"/>
            </a:xfrm>
            <a:custGeom>
              <a:avLst/>
              <a:gdLst/>
              <a:ahLst/>
              <a:cxnLst/>
              <a:rect r="r" b="b" t="t" l="l"/>
              <a:pathLst>
                <a:path h="2494643" w="4611875">
                  <a:moveTo>
                    <a:pt x="0" y="0"/>
                  </a:moveTo>
                  <a:lnTo>
                    <a:pt x="4611875" y="0"/>
                  </a:lnTo>
                  <a:lnTo>
                    <a:pt x="4611875" y="2494643"/>
                  </a:lnTo>
                  <a:lnTo>
                    <a:pt x="0" y="24946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001D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11876" cy="253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27956" y="4539519"/>
            <a:ext cx="3240976" cy="6417774"/>
          </a:xfrm>
          <a:custGeom>
            <a:avLst/>
            <a:gdLst/>
            <a:ahLst/>
            <a:cxnLst/>
            <a:rect r="r" b="b" t="t" l="l"/>
            <a:pathLst>
              <a:path h="6417774" w="3240976">
                <a:moveTo>
                  <a:pt x="0" y="0"/>
                </a:moveTo>
                <a:lnTo>
                  <a:pt x="3240976" y="0"/>
                </a:lnTo>
                <a:lnTo>
                  <a:pt x="3240976" y="6417774"/>
                </a:lnTo>
                <a:lnTo>
                  <a:pt x="0" y="6417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28377" y="4065479"/>
            <a:ext cx="3240976" cy="7365854"/>
          </a:xfrm>
          <a:custGeom>
            <a:avLst/>
            <a:gdLst/>
            <a:ahLst/>
            <a:cxnLst/>
            <a:rect r="r" b="b" t="t" l="l"/>
            <a:pathLst>
              <a:path h="7365854" w="3240976">
                <a:moveTo>
                  <a:pt x="0" y="0"/>
                </a:moveTo>
                <a:lnTo>
                  <a:pt x="3240976" y="0"/>
                </a:lnTo>
                <a:lnTo>
                  <a:pt x="3240976" y="7365854"/>
                </a:lnTo>
                <a:lnTo>
                  <a:pt x="0" y="73658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24569" y="1028700"/>
            <a:ext cx="7893922" cy="2475781"/>
            <a:chOff x="0" y="0"/>
            <a:chExt cx="2079058" cy="6520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79058" cy="652058"/>
            </a:xfrm>
            <a:custGeom>
              <a:avLst/>
              <a:gdLst/>
              <a:ahLst/>
              <a:cxnLst/>
              <a:rect r="r" b="b" t="t" l="l"/>
              <a:pathLst>
                <a:path h="65205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652058"/>
                  </a:lnTo>
                  <a:lnTo>
                    <a:pt x="0" y="652058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79058" cy="69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463310" y="1152705"/>
            <a:ext cx="7893922" cy="2227772"/>
            <a:chOff x="0" y="0"/>
            <a:chExt cx="2079058" cy="5867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79058" cy="586738"/>
            </a:xfrm>
            <a:custGeom>
              <a:avLst/>
              <a:gdLst/>
              <a:ahLst/>
              <a:cxnLst/>
              <a:rect r="r" b="b" t="t" l="l"/>
              <a:pathLst>
                <a:path h="58673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586738"/>
                  </a:lnTo>
                  <a:lnTo>
                    <a:pt x="0" y="586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79058" cy="624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09434" y="1437916"/>
            <a:ext cx="6607656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49"/>
              </a:lnSpc>
            </a:pPr>
            <a:r>
              <a:rPr lang="en-US" sz="699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69353" y="3446274"/>
            <a:ext cx="10209214" cy="568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6910" indent="-438455" lvl="1">
              <a:lnSpc>
                <a:spcPts val="5686"/>
              </a:lnSpc>
              <a:buFont typeface="Arial"/>
              <a:buChar char="•"/>
            </a:pPr>
            <a:r>
              <a:rPr lang="en-US" sz="406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Femicide in Kenya , the gender-based killing of women , is a growing crisis.</a:t>
            </a:r>
          </a:p>
          <a:p>
            <a:pPr algn="l" marL="876910" indent="-438455" lvl="1">
              <a:lnSpc>
                <a:spcPts val="5686"/>
              </a:lnSpc>
              <a:buFont typeface="Arial"/>
              <a:buChar char="•"/>
            </a:pPr>
            <a:r>
              <a:rPr lang="en-US" sz="406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Often underreported or misrepresented as domestic violence.</a:t>
            </a:r>
          </a:p>
          <a:p>
            <a:pPr algn="l" marL="876910" indent="-438455" lvl="1">
              <a:lnSpc>
                <a:spcPts val="5686"/>
              </a:lnSpc>
              <a:buFont typeface="Arial"/>
              <a:buChar char="•"/>
            </a:pPr>
            <a:r>
              <a:rPr lang="en-US" sz="406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Media reports exist but are scattered and unstructured.</a:t>
            </a:r>
          </a:p>
          <a:p>
            <a:pPr algn="l" marL="876910" indent="-438455" lvl="1">
              <a:lnSpc>
                <a:spcPts val="5686"/>
              </a:lnSpc>
              <a:buFont typeface="Arial"/>
              <a:buChar char="•"/>
            </a:pPr>
            <a:r>
              <a:rPr lang="en-US" sz="4061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Current interventions are reactive, not data-driven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33" y="472914"/>
            <a:ext cx="17269133" cy="9341172"/>
            <a:chOff x="0" y="0"/>
            <a:chExt cx="4611876" cy="249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1875" cy="2494643"/>
            </a:xfrm>
            <a:custGeom>
              <a:avLst/>
              <a:gdLst/>
              <a:ahLst/>
              <a:cxnLst/>
              <a:rect r="r" b="b" t="t" l="l"/>
              <a:pathLst>
                <a:path h="2494643" w="4611875">
                  <a:moveTo>
                    <a:pt x="0" y="0"/>
                  </a:moveTo>
                  <a:lnTo>
                    <a:pt x="4611875" y="0"/>
                  </a:lnTo>
                  <a:lnTo>
                    <a:pt x="4611875" y="2494643"/>
                  </a:lnTo>
                  <a:lnTo>
                    <a:pt x="0" y="24946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001D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11876" cy="253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24569" y="1028700"/>
            <a:ext cx="7893922" cy="2475781"/>
            <a:chOff x="0" y="0"/>
            <a:chExt cx="2079058" cy="6520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652058"/>
            </a:xfrm>
            <a:custGeom>
              <a:avLst/>
              <a:gdLst/>
              <a:ahLst/>
              <a:cxnLst/>
              <a:rect r="r" b="b" t="t" l="l"/>
              <a:pathLst>
                <a:path h="65205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652058"/>
                  </a:lnTo>
                  <a:lnTo>
                    <a:pt x="0" y="652058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058" cy="69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63310" y="1152705"/>
            <a:ext cx="7893922" cy="2227772"/>
            <a:chOff x="0" y="0"/>
            <a:chExt cx="2079058" cy="5867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9058" cy="586738"/>
            </a:xfrm>
            <a:custGeom>
              <a:avLst/>
              <a:gdLst/>
              <a:ahLst/>
              <a:cxnLst/>
              <a:rect r="r" b="b" t="t" l="l"/>
              <a:pathLst>
                <a:path h="58673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586738"/>
                  </a:lnTo>
                  <a:lnTo>
                    <a:pt x="0" y="586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79058" cy="624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494526"/>
            <a:ext cx="6182983" cy="1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49"/>
              </a:lnSpc>
            </a:pPr>
            <a:r>
              <a:rPr lang="en-US" sz="6999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6725" y="3437806"/>
            <a:ext cx="11592433" cy="7002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0"/>
              </a:lnSpc>
            </a:pPr>
            <a:r>
              <a:rPr lang="en-US" sz="3585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This project aims to analyze, map, and predict femicide cases in Kenya using data science:</a:t>
            </a:r>
          </a:p>
          <a:p>
            <a:pPr algn="l">
              <a:lnSpc>
                <a:spcPts val="5020"/>
              </a:lnSpc>
            </a:pPr>
            <a:r>
              <a:rPr lang="en-US" sz="3585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 Clean and analyze publicly available femicide data</a:t>
            </a:r>
          </a:p>
          <a:p>
            <a:pPr algn="l">
              <a:lnSpc>
                <a:spcPts val="5020"/>
              </a:lnSpc>
            </a:pPr>
            <a:r>
              <a:rPr lang="en-US" sz="3585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 Identify temporal, geographic, and demographic patterns</a:t>
            </a:r>
          </a:p>
          <a:p>
            <a:pPr algn="l">
              <a:lnSpc>
                <a:spcPts val="5020"/>
              </a:lnSpc>
            </a:pPr>
            <a:r>
              <a:rPr lang="en-US" sz="3585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•Build machine learning models to predict risk</a:t>
            </a:r>
          </a:p>
          <a:p>
            <a:pPr algn="l">
              <a:lnSpc>
                <a:spcPts val="5020"/>
              </a:lnSpc>
            </a:pPr>
            <a:r>
              <a:rPr lang="en-US" sz="3585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 Use NLP to extract insights from narrative case reports</a:t>
            </a:r>
          </a:p>
          <a:p>
            <a:pPr algn="l">
              <a:lnSpc>
                <a:spcPts val="5020"/>
              </a:lnSpc>
            </a:pPr>
            <a:r>
              <a:rPr lang="en-US" sz="3585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 Deploy an interactive dashboard for stakeholder use</a:t>
            </a:r>
          </a:p>
          <a:p>
            <a:pPr algn="l">
              <a:lnSpc>
                <a:spcPts val="4600"/>
              </a:lnSpc>
            </a:pPr>
          </a:p>
          <a:p>
            <a:pPr algn="l">
              <a:lnSpc>
                <a:spcPts val="6315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1999158" y="2266591"/>
            <a:ext cx="5162839" cy="2777384"/>
            <a:chOff x="0" y="0"/>
            <a:chExt cx="1942757" cy="10451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42757" cy="1045119"/>
            </a:xfrm>
            <a:custGeom>
              <a:avLst/>
              <a:gdLst/>
              <a:ahLst/>
              <a:cxnLst/>
              <a:rect r="r" b="b" t="t" l="l"/>
              <a:pathLst>
                <a:path h="1045119" w="1942757">
                  <a:moveTo>
                    <a:pt x="0" y="0"/>
                  </a:moveTo>
                  <a:lnTo>
                    <a:pt x="1942757" y="0"/>
                  </a:lnTo>
                  <a:lnTo>
                    <a:pt x="1942757" y="1045119"/>
                  </a:lnTo>
                  <a:lnTo>
                    <a:pt x="0" y="10451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942757" cy="1073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759013" y="1399276"/>
            <a:ext cx="1643129" cy="164312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A69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3942" lIns="43942" bIns="43942" rIns="43942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222835" y="1631785"/>
            <a:ext cx="910091" cy="1178112"/>
          </a:xfrm>
          <a:custGeom>
            <a:avLst/>
            <a:gdLst/>
            <a:ahLst/>
            <a:cxnLst/>
            <a:rect r="r" b="b" t="t" l="l"/>
            <a:pathLst>
              <a:path h="1178112" w="910091">
                <a:moveTo>
                  <a:pt x="0" y="0"/>
                </a:moveTo>
                <a:lnTo>
                  <a:pt x="910091" y="0"/>
                </a:lnTo>
                <a:lnTo>
                  <a:pt x="910091" y="1178112"/>
                </a:lnTo>
                <a:lnTo>
                  <a:pt x="0" y="1178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999158" y="6480916"/>
            <a:ext cx="5162839" cy="2777384"/>
            <a:chOff x="0" y="0"/>
            <a:chExt cx="1942757" cy="10451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42757" cy="1045119"/>
            </a:xfrm>
            <a:custGeom>
              <a:avLst/>
              <a:gdLst/>
              <a:ahLst/>
              <a:cxnLst/>
              <a:rect r="r" b="b" t="t" l="l"/>
              <a:pathLst>
                <a:path h="1045119" w="1942757">
                  <a:moveTo>
                    <a:pt x="0" y="0"/>
                  </a:moveTo>
                  <a:lnTo>
                    <a:pt x="1942757" y="0"/>
                  </a:lnTo>
                  <a:lnTo>
                    <a:pt x="1942757" y="1045119"/>
                  </a:lnTo>
                  <a:lnTo>
                    <a:pt x="0" y="10451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942757" cy="1073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759013" y="5855346"/>
            <a:ext cx="1643129" cy="1643129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A69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3942" lIns="43942" bIns="43942" rIns="43942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4148024" y="6056763"/>
            <a:ext cx="865106" cy="1240295"/>
          </a:xfrm>
          <a:custGeom>
            <a:avLst/>
            <a:gdLst/>
            <a:ahLst/>
            <a:cxnLst/>
            <a:rect r="r" b="b" t="t" l="l"/>
            <a:pathLst>
              <a:path h="1240295" w="865106">
                <a:moveTo>
                  <a:pt x="0" y="0"/>
                </a:moveTo>
                <a:lnTo>
                  <a:pt x="865106" y="0"/>
                </a:lnTo>
                <a:lnTo>
                  <a:pt x="865106" y="1240295"/>
                </a:lnTo>
                <a:lnTo>
                  <a:pt x="0" y="12402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771855" y="7955675"/>
            <a:ext cx="381205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“Why We Picket”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07105" y="3067272"/>
            <a:ext cx="3812050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“History of Woman Suffrage”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567" y="342514"/>
            <a:ext cx="17616866" cy="9601973"/>
            <a:chOff x="0" y="0"/>
            <a:chExt cx="4704741" cy="2564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4741" cy="2564292"/>
            </a:xfrm>
            <a:custGeom>
              <a:avLst/>
              <a:gdLst/>
              <a:ahLst/>
              <a:cxnLst/>
              <a:rect r="r" b="b" t="t" l="l"/>
              <a:pathLst>
                <a:path h="2564292" w="4704741">
                  <a:moveTo>
                    <a:pt x="0" y="0"/>
                  </a:moveTo>
                  <a:lnTo>
                    <a:pt x="4704741" y="0"/>
                  </a:lnTo>
                  <a:lnTo>
                    <a:pt x="4704741" y="2564292"/>
                  </a:lnTo>
                  <a:lnTo>
                    <a:pt x="0" y="25642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001D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04741" cy="2602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8174280" cy="1852351"/>
            <a:chOff x="0" y="0"/>
            <a:chExt cx="2152897" cy="4878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52897" cy="487862"/>
            </a:xfrm>
            <a:custGeom>
              <a:avLst/>
              <a:gdLst/>
              <a:ahLst/>
              <a:cxnLst/>
              <a:rect r="r" b="b" t="t" l="l"/>
              <a:pathLst>
                <a:path h="487862" w="2152897">
                  <a:moveTo>
                    <a:pt x="0" y="0"/>
                  </a:moveTo>
                  <a:lnTo>
                    <a:pt x="2152897" y="0"/>
                  </a:lnTo>
                  <a:lnTo>
                    <a:pt x="2152897" y="487862"/>
                  </a:lnTo>
                  <a:lnTo>
                    <a:pt x="0" y="487862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52897" cy="525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35567" y="0"/>
            <a:ext cx="7893922" cy="1742536"/>
            <a:chOff x="0" y="0"/>
            <a:chExt cx="2079058" cy="458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9058" cy="458939"/>
            </a:xfrm>
            <a:custGeom>
              <a:avLst/>
              <a:gdLst/>
              <a:ahLst/>
              <a:cxnLst/>
              <a:rect r="r" b="b" t="t" l="l"/>
              <a:pathLst>
                <a:path h="458939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458939"/>
                  </a:lnTo>
                  <a:lnTo>
                    <a:pt x="0" y="458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2079058" cy="544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439"/>
                </a:lnSpc>
              </a:pPr>
              <a:r>
                <a:rPr lang="en-US" sz="4599">
                  <a:solidFill>
                    <a:srgbClr val="E7E5C3"/>
                  </a:solidFill>
                  <a:latin typeface="DM Sans"/>
                  <a:ea typeface="DM Sans"/>
                  <a:cs typeface="DM Sans"/>
                  <a:sym typeface="DM Sans"/>
                </a:rPr>
                <a:t>PROJECT OBJECTIVES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48011" y="2902630"/>
            <a:ext cx="5327716" cy="5394912"/>
          </a:xfrm>
          <a:custGeom>
            <a:avLst/>
            <a:gdLst/>
            <a:ahLst/>
            <a:cxnLst/>
            <a:rect r="r" b="b" t="t" l="l"/>
            <a:pathLst>
              <a:path h="5394912" w="5327716">
                <a:moveTo>
                  <a:pt x="0" y="0"/>
                </a:moveTo>
                <a:lnTo>
                  <a:pt x="5327717" y="0"/>
                </a:lnTo>
                <a:lnTo>
                  <a:pt x="5327717" y="5394912"/>
                </a:lnTo>
                <a:lnTo>
                  <a:pt x="0" y="5394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292089" y="5449468"/>
            <a:ext cx="3190183" cy="301235"/>
          </a:xfrm>
          <a:custGeom>
            <a:avLst/>
            <a:gdLst/>
            <a:ahLst/>
            <a:cxnLst/>
            <a:rect r="r" b="b" t="t" l="l"/>
            <a:pathLst>
              <a:path h="301235" w="3190183">
                <a:moveTo>
                  <a:pt x="0" y="0"/>
                </a:moveTo>
                <a:lnTo>
                  <a:pt x="3190183" y="0"/>
                </a:lnTo>
                <a:lnTo>
                  <a:pt x="3190183" y="301236"/>
                </a:lnTo>
                <a:lnTo>
                  <a:pt x="0" y="301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839" t="-20809" r="0" b="-2080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82272" y="1701518"/>
            <a:ext cx="690207" cy="8052257"/>
          </a:xfrm>
          <a:custGeom>
            <a:avLst/>
            <a:gdLst/>
            <a:ahLst/>
            <a:cxnLst/>
            <a:rect r="r" b="b" t="t" l="l"/>
            <a:pathLst>
              <a:path h="8052257" w="690207">
                <a:moveTo>
                  <a:pt x="0" y="0"/>
                </a:moveTo>
                <a:lnTo>
                  <a:pt x="690207" y="0"/>
                </a:lnTo>
                <a:lnTo>
                  <a:pt x="690207" y="8052257"/>
                </a:lnTo>
                <a:lnTo>
                  <a:pt x="0" y="8052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396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84692" y="548076"/>
            <a:ext cx="4775377" cy="2608550"/>
          </a:xfrm>
          <a:custGeom>
            <a:avLst/>
            <a:gdLst/>
            <a:ahLst/>
            <a:cxnLst/>
            <a:rect r="r" b="b" t="t" l="l"/>
            <a:pathLst>
              <a:path h="2608550" w="4775377">
                <a:moveTo>
                  <a:pt x="0" y="0"/>
                </a:moveTo>
                <a:lnTo>
                  <a:pt x="4775377" y="0"/>
                </a:lnTo>
                <a:lnTo>
                  <a:pt x="4775377" y="2608549"/>
                </a:lnTo>
                <a:lnTo>
                  <a:pt x="0" y="26085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684692" y="3839225"/>
            <a:ext cx="4775377" cy="2608550"/>
          </a:xfrm>
          <a:custGeom>
            <a:avLst/>
            <a:gdLst/>
            <a:ahLst/>
            <a:cxnLst/>
            <a:rect r="r" b="b" t="t" l="l"/>
            <a:pathLst>
              <a:path h="2608550" w="4775377">
                <a:moveTo>
                  <a:pt x="0" y="0"/>
                </a:moveTo>
                <a:lnTo>
                  <a:pt x="4775377" y="0"/>
                </a:lnTo>
                <a:lnTo>
                  <a:pt x="4775377" y="2608550"/>
                </a:lnTo>
                <a:lnTo>
                  <a:pt x="0" y="2608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26578" y="7031309"/>
            <a:ext cx="4633491" cy="2531045"/>
          </a:xfrm>
          <a:custGeom>
            <a:avLst/>
            <a:gdLst/>
            <a:ahLst/>
            <a:cxnLst/>
            <a:rect r="r" b="b" t="t" l="l"/>
            <a:pathLst>
              <a:path h="2531045" w="4633491">
                <a:moveTo>
                  <a:pt x="0" y="0"/>
                </a:moveTo>
                <a:lnTo>
                  <a:pt x="4633491" y="0"/>
                </a:lnTo>
                <a:lnTo>
                  <a:pt x="4633491" y="2531044"/>
                </a:lnTo>
                <a:lnTo>
                  <a:pt x="0" y="25310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48011" y="4366835"/>
            <a:ext cx="5327716" cy="266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7"/>
              </a:lnSpc>
              <a:spcBef>
                <a:spcPct val="0"/>
              </a:spcBef>
            </a:pPr>
            <a:r>
              <a:rPr lang="en-US" sz="251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51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 prevent femicide in Kenya by identifying early warning signs, empowering at-risk individuals, and enabling timely intervention through technology, data, and community support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93109" y="3875297"/>
            <a:ext cx="4558545" cy="238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8"/>
              </a:lnSpc>
              <a:spcBef>
                <a:spcPct val="0"/>
              </a:spcBef>
            </a:pPr>
            <a:r>
              <a:rPr lang="en-US" sz="229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29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 provide real-time safety features such as a panic button, emergency contact alerts, and access to support services including counseling, shelters, and legal aid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93109" y="7106336"/>
            <a:ext cx="4525075" cy="233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5"/>
              </a:lnSpc>
              <a:spcBef>
                <a:spcPct val="0"/>
              </a:spcBef>
            </a:pPr>
            <a:r>
              <a:rPr lang="en-US" sz="220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20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 raise awareness and educate users on recognizing abuse, understanding their rights, and building safety plans through localized, culturally relevant content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26578" y="643110"/>
            <a:ext cx="4558545" cy="238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  <a:spcBef>
                <a:spcPct val="0"/>
              </a:spcBef>
            </a:pPr>
            <a:r>
              <a:rPr lang="en-US" sz="228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 develop an AI-powered system that analyzes user-reported messages and behavior patterns to detect early signs of gender-based violence and potential femicide risk.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434" y="472914"/>
            <a:ext cx="17269133" cy="9341172"/>
            <a:chOff x="0" y="0"/>
            <a:chExt cx="4611876" cy="249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1875" cy="2494643"/>
            </a:xfrm>
            <a:custGeom>
              <a:avLst/>
              <a:gdLst/>
              <a:ahLst/>
              <a:cxnLst/>
              <a:rect r="r" b="b" t="t" l="l"/>
              <a:pathLst>
                <a:path h="2494643" w="4611875">
                  <a:moveTo>
                    <a:pt x="0" y="0"/>
                  </a:moveTo>
                  <a:lnTo>
                    <a:pt x="4611875" y="0"/>
                  </a:lnTo>
                  <a:lnTo>
                    <a:pt x="4611875" y="2494643"/>
                  </a:lnTo>
                  <a:lnTo>
                    <a:pt x="0" y="24946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001D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11876" cy="253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24569" y="1028700"/>
            <a:ext cx="7893922" cy="2475781"/>
            <a:chOff x="0" y="0"/>
            <a:chExt cx="2079058" cy="6520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652058"/>
            </a:xfrm>
            <a:custGeom>
              <a:avLst/>
              <a:gdLst/>
              <a:ahLst/>
              <a:cxnLst/>
              <a:rect r="r" b="b" t="t" l="l"/>
              <a:pathLst>
                <a:path h="65205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652058"/>
                  </a:lnTo>
                  <a:lnTo>
                    <a:pt x="0" y="652058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058" cy="69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63310" y="1152705"/>
            <a:ext cx="7893922" cy="2227772"/>
            <a:chOff x="0" y="0"/>
            <a:chExt cx="2079058" cy="5867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9058" cy="586738"/>
            </a:xfrm>
            <a:custGeom>
              <a:avLst/>
              <a:gdLst/>
              <a:ahLst/>
              <a:cxnLst/>
              <a:rect r="r" b="b" t="t" l="l"/>
              <a:pathLst>
                <a:path h="58673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586738"/>
                  </a:lnTo>
                  <a:lnTo>
                    <a:pt x="0" y="586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79058" cy="624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51617" y="1489350"/>
            <a:ext cx="6428535" cy="178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30"/>
              </a:lnSpc>
            </a:pPr>
            <a:r>
              <a:rPr lang="en-US" sz="6600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KEY STAKEHOLDERS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92943" y="1737953"/>
            <a:ext cx="57961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i="true" b="true">
                <a:solidFill>
                  <a:srgbClr val="E7E5C3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who is involved 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86333" y="3205756"/>
            <a:ext cx="9572743" cy="603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15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NGOs &amp; Civil Societ</a:t>
            </a:r>
            <a:r>
              <a:rPr lang="en-US" sz="315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y: Provide support, use risk tools, offer shelters.</a:t>
            </a:r>
          </a:p>
          <a:p>
            <a:pPr algn="l">
              <a:lnSpc>
                <a:spcPts val="4415"/>
              </a:lnSpc>
            </a:pPr>
            <a:r>
              <a:rPr lang="en-US" sz="315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Law Enforcemen</a:t>
            </a:r>
            <a:r>
              <a:rPr lang="en-US" sz="315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t: Use predictive tools to prioritize protective action.</a:t>
            </a:r>
          </a:p>
          <a:p>
            <a:pPr algn="l">
              <a:lnSpc>
                <a:spcPts val="4415"/>
              </a:lnSpc>
            </a:pPr>
            <a:r>
              <a:rPr lang="en-US" sz="315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Healthcare Providers</a:t>
            </a:r>
            <a:r>
              <a:rPr lang="en-US" sz="315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: Flag recurring injuries or delayed reporting patterns.</a:t>
            </a:r>
          </a:p>
          <a:p>
            <a:pPr algn="l">
              <a:lnSpc>
                <a:spcPts val="4415"/>
              </a:lnSpc>
            </a:pPr>
            <a:r>
              <a:rPr lang="en-US" sz="315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Judiciary &amp; Legal</a:t>
            </a:r>
            <a:r>
              <a:rPr lang="en-US" sz="315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: Incorporate risk indicators into legal rulings and protection</a:t>
            </a:r>
          </a:p>
          <a:p>
            <a:pPr algn="l">
              <a:lnSpc>
                <a:spcPts val="4415"/>
              </a:lnSpc>
            </a:pPr>
            <a:r>
              <a:rPr lang="en-US" sz="315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Gov</a:t>
            </a:r>
            <a:r>
              <a:rPr lang="en-US" sz="3154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ernment</a:t>
            </a:r>
            <a:r>
              <a:rPr lang="en-US" sz="3154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: Allocate resources and design GBV prevention policies.</a:t>
            </a:r>
          </a:p>
          <a:p>
            <a:pPr algn="l">
              <a:lnSpc>
                <a:spcPts val="4135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73228" y="4797944"/>
            <a:ext cx="3240976" cy="6417774"/>
          </a:xfrm>
          <a:custGeom>
            <a:avLst/>
            <a:gdLst/>
            <a:ahLst/>
            <a:cxnLst/>
            <a:rect r="r" b="b" t="t" l="l"/>
            <a:pathLst>
              <a:path h="6417774" w="3240976">
                <a:moveTo>
                  <a:pt x="0" y="0"/>
                </a:moveTo>
                <a:lnTo>
                  <a:pt x="3240975" y="0"/>
                </a:lnTo>
                <a:lnTo>
                  <a:pt x="3240975" y="6417774"/>
                </a:lnTo>
                <a:lnTo>
                  <a:pt x="0" y="6417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14203" y="4797944"/>
            <a:ext cx="3096801" cy="7991746"/>
          </a:xfrm>
          <a:custGeom>
            <a:avLst/>
            <a:gdLst/>
            <a:ahLst/>
            <a:cxnLst/>
            <a:rect r="r" b="b" t="t" l="l"/>
            <a:pathLst>
              <a:path h="7991746" w="3096801">
                <a:moveTo>
                  <a:pt x="0" y="0"/>
                </a:moveTo>
                <a:lnTo>
                  <a:pt x="3096802" y="0"/>
                </a:lnTo>
                <a:lnTo>
                  <a:pt x="3096802" y="7991745"/>
                </a:lnTo>
                <a:lnTo>
                  <a:pt x="0" y="7991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97039" y="157432"/>
            <a:ext cx="8174280" cy="2001328"/>
            <a:chOff x="0" y="0"/>
            <a:chExt cx="2152897" cy="527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2897" cy="527099"/>
            </a:xfrm>
            <a:custGeom>
              <a:avLst/>
              <a:gdLst/>
              <a:ahLst/>
              <a:cxnLst/>
              <a:rect r="r" b="b" t="t" l="l"/>
              <a:pathLst>
                <a:path h="527099" w="2152897">
                  <a:moveTo>
                    <a:pt x="0" y="0"/>
                  </a:moveTo>
                  <a:lnTo>
                    <a:pt x="2152897" y="0"/>
                  </a:lnTo>
                  <a:lnTo>
                    <a:pt x="2152897" y="527099"/>
                  </a:lnTo>
                  <a:lnTo>
                    <a:pt x="0" y="527099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2897" cy="56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97039" y="286828"/>
            <a:ext cx="7893922" cy="1742536"/>
            <a:chOff x="0" y="0"/>
            <a:chExt cx="2079058" cy="458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458939"/>
            </a:xfrm>
            <a:custGeom>
              <a:avLst/>
              <a:gdLst/>
              <a:ahLst/>
              <a:cxnLst/>
              <a:rect r="r" b="b" t="t" l="l"/>
              <a:pathLst>
                <a:path h="458939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458939"/>
                  </a:lnTo>
                  <a:lnTo>
                    <a:pt x="0" y="458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079058" cy="535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E7E5C3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PROJECT WORKFLOW OVERVIEW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7756" y="2501305"/>
            <a:ext cx="2750836" cy="1606807"/>
            <a:chOff x="0" y="0"/>
            <a:chExt cx="724500" cy="4231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4500" cy="423192"/>
            </a:xfrm>
            <a:custGeom>
              <a:avLst/>
              <a:gdLst/>
              <a:ahLst/>
              <a:cxnLst/>
              <a:rect r="r" b="b" t="t" l="l"/>
              <a:pathLst>
                <a:path h="423192" w="724500">
                  <a:moveTo>
                    <a:pt x="0" y="0"/>
                  </a:moveTo>
                  <a:lnTo>
                    <a:pt x="724500" y="0"/>
                  </a:lnTo>
                  <a:lnTo>
                    <a:pt x="724500" y="423192"/>
                  </a:lnTo>
                  <a:lnTo>
                    <a:pt x="0" y="423192"/>
                  </a:lnTo>
                  <a:close/>
                </a:path>
              </a:pathLst>
            </a:custGeom>
            <a:solidFill>
              <a:srgbClr val="EA433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24500" cy="461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794345" y="2706194"/>
            <a:ext cx="2944713" cy="1197029"/>
            <a:chOff x="0" y="0"/>
            <a:chExt cx="775562" cy="3152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75562" cy="315267"/>
            </a:xfrm>
            <a:custGeom>
              <a:avLst/>
              <a:gdLst/>
              <a:ahLst/>
              <a:cxnLst/>
              <a:rect r="r" b="b" t="t" l="l"/>
              <a:pathLst>
                <a:path h="315267" w="775562">
                  <a:moveTo>
                    <a:pt x="0" y="0"/>
                  </a:moveTo>
                  <a:lnTo>
                    <a:pt x="775562" y="0"/>
                  </a:lnTo>
                  <a:lnTo>
                    <a:pt x="775562" y="315267"/>
                  </a:lnTo>
                  <a:lnTo>
                    <a:pt x="0" y="315267"/>
                  </a:lnTo>
                  <a:close/>
                </a:path>
              </a:pathLst>
            </a:custGeom>
            <a:solidFill>
              <a:srgbClr val="EA433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75562" cy="353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634408" y="2565062"/>
            <a:ext cx="5736912" cy="3086100"/>
            <a:chOff x="0" y="0"/>
            <a:chExt cx="1510956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10956" cy="812800"/>
            </a:xfrm>
            <a:custGeom>
              <a:avLst/>
              <a:gdLst/>
              <a:ahLst/>
              <a:cxnLst/>
              <a:rect r="r" b="b" t="t" l="l"/>
              <a:pathLst>
                <a:path h="812800" w="1510956">
                  <a:moveTo>
                    <a:pt x="0" y="0"/>
                  </a:moveTo>
                  <a:lnTo>
                    <a:pt x="1510956" y="0"/>
                  </a:lnTo>
                  <a:lnTo>
                    <a:pt x="151095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433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1095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255562" y="7528908"/>
            <a:ext cx="3366588" cy="1055210"/>
            <a:chOff x="0" y="0"/>
            <a:chExt cx="886673" cy="2779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6673" cy="277915"/>
            </a:xfrm>
            <a:custGeom>
              <a:avLst/>
              <a:gdLst/>
              <a:ahLst/>
              <a:cxnLst/>
              <a:rect r="r" b="b" t="t" l="l"/>
              <a:pathLst>
                <a:path h="277915" w="886673">
                  <a:moveTo>
                    <a:pt x="0" y="0"/>
                  </a:moveTo>
                  <a:lnTo>
                    <a:pt x="886673" y="0"/>
                  </a:lnTo>
                  <a:lnTo>
                    <a:pt x="886673" y="277915"/>
                  </a:lnTo>
                  <a:lnTo>
                    <a:pt x="0" y="277915"/>
                  </a:lnTo>
                  <a:close/>
                </a:path>
              </a:pathLst>
            </a:custGeom>
            <a:solidFill>
              <a:srgbClr val="EA433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86673" cy="316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715904" y="3030028"/>
            <a:ext cx="4445904" cy="2313695"/>
            <a:chOff x="0" y="0"/>
            <a:chExt cx="1170938" cy="60936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70938" cy="609368"/>
            </a:xfrm>
            <a:custGeom>
              <a:avLst/>
              <a:gdLst/>
              <a:ahLst/>
              <a:cxnLst/>
              <a:rect r="r" b="b" t="t" l="l"/>
              <a:pathLst>
                <a:path h="609368" w="1170938">
                  <a:moveTo>
                    <a:pt x="0" y="0"/>
                  </a:moveTo>
                  <a:lnTo>
                    <a:pt x="1170938" y="0"/>
                  </a:lnTo>
                  <a:lnTo>
                    <a:pt x="1170938" y="609368"/>
                  </a:lnTo>
                  <a:lnTo>
                    <a:pt x="0" y="609368"/>
                  </a:lnTo>
                  <a:close/>
                </a:path>
              </a:pathLst>
            </a:custGeom>
            <a:solidFill>
              <a:srgbClr val="EA433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70938" cy="6474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6362" y="4884778"/>
            <a:ext cx="3990756" cy="1601092"/>
            <a:chOff x="0" y="0"/>
            <a:chExt cx="1051063" cy="4216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51063" cy="421687"/>
            </a:xfrm>
            <a:custGeom>
              <a:avLst/>
              <a:gdLst/>
              <a:ahLst/>
              <a:cxnLst/>
              <a:rect r="r" b="b" t="t" l="l"/>
              <a:pathLst>
                <a:path h="421687" w="1051063">
                  <a:moveTo>
                    <a:pt x="0" y="0"/>
                  </a:moveTo>
                  <a:lnTo>
                    <a:pt x="1051063" y="0"/>
                  </a:lnTo>
                  <a:lnTo>
                    <a:pt x="1051063" y="421687"/>
                  </a:lnTo>
                  <a:lnTo>
                    <a:pt x="0" y="421687"/>
                  </a:lnTo>
                  <a:close/>
                </a:path>
              </a:pathLst>
            </a:custGeom>
            <a:solidFill>
              <a:srgbClr val="EA433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51063" cy="4597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25531" y="7054491"/>
            <a:ext cx="4588152" cy="2532062"/>
            <a:chOff x="0" y="0"/>
            <a:chExt cx="1208402" cy="66688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08402" cy="666880"/>
            </a:xfrm>
            <a:custGeom>
              <a:avLst/>
              <a:gdLst/>
              <a:ahLst/>
              <a:cxnLst/>
              <a:rect r="r" b="b" t="t" l="l"/>
              <a:pathLst>
                <a:path h="666880" w="1208402">
                  <a:moveTo>
                    <a:pt x="0" y="0"/>
                  </a:moveTo>
                  <a:lnTo>
                    <a:pt x="1208402" y="0"/>
                  </a:lnTo>
                  <a:lnTo>
                    <a:pt x="1208402" y="666880"/>
                  </a:lnTo>
                  <a:lnTo>
                    <a:pt x="0" y="666880"/>
                  </a:lnTo>
                  <a:close/>
                </a:path>
              </a:pathLst>
            </a:custGeom>
            <a:solidFill>
              <a:srgbClr val="EA433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08402" cy="704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332999" y="6725553"/>
            <a:ext cx="4383326" cy="3086100"/>
            <a:chOff x="0" y="0"/>
            <a:chExt cx="1154456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54456" cy="812800"/>
            </a:xfrm>
            <a:custGeom>
              <a:avLst/>
              <a:gdLst/>
              <a:ahLst/>
              <a:cxnLst/>
              <a:rect r="r" b="b" t="t" l="l"/>
              <a:pathLst>
                <a:path h="812800" w="1154456">
                  <a:moveTo>
                    <a:pt x="0" y="0"/>
                  </a:moveTo>
                  <a:lnTo>
                    <a:pt x="1154456" y="0"/>
                  </a:lnTo>
                  <a:lnTo>
                    <a:pt x="115445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4331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15445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443558" y="2501305"/>
            <a:ext cx="701574" cy="652898"/>
            <a:chOff x="0" y="0"/>
            <a:chExt cx="873396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73396" cy="812800"/>
            </a:xfrm>
            <a:custGeom>
              <a:avLst/>
              <a:gdLst/>
              <a:ahLst/>
              <a:cxnLst/>
              <a:rect r="r" b="b" t="t" l="l"/>
              <a:pathLst>
                <a:path h="812800" w="873396">
                  <a:moveTo>
                    <a:pt x="436698" y="0"/>
                  </a:moveTo>
                  <a:cubicBezTo>
                    <a:pt x="195516" y="0"/>
                    <a:pt x="0" y="181951"/>
                    <a:pt x="0" y="406400"/>
                  </a:cubicBezTo>
                  <a:cubicBezTo>
                    <a:pt x="0" y="630849"/>
                    <a:pt x="195516" y="812800"/>
                    <a:pt x="436698" y="812800"/>
                  </a:cubicBezTo>
                  <a:cubicBezTo>
                    <a:pt x="677880" y="812800"/>
                    <a:pt x="873396" y="630849"/>
                    <a:pt x="873396" y="406400"/>
                  </a:cubicBezTo>
                  <a:cubicBezTo>
                    <a:pt x="873396" y="181951"/>
                    <a:pt x="677880" y="0"/>
                    <a:pt x="436698" y="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81881" y="38100"/>
              <a:ext cx="70963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2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327126" y="2863458"/>
            <a:ext cx="2952096" cy="83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5"/>
              </a:lnSpc>
              <a:spcBef>
                <a:spcPct val="0"/>
              </a:spcBef>
            </a:pPr>
            <a:r>
              <a:rPr lang="en-US" sz="2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 Loading and Initial Exploration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077118" y="2963353"/>
            <a:ext cx="2520553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 Cleaning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634408" y="2434630"/>
            <a:ext cx="5736912" cy="3270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1"/>
              </a:lnSpc>
            </a:pPr>
            <a:r>
              <a:rPr lang="en-US" sz="3872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EDA</a:t>
            </a:r>
          </a:p>
          <a:p>
            <a:pPr algn="l" marL="401597" indent="-200798" lvl="1">
              <a:lnSpc>
                <a:spcPts val="2604"/>
              </a:lnSpc>
              <a:buFont typeface="Arial"/>
              <a:buChar char="•"/>
            </a:pPr>
            <a:r>
              <a:rPr lang="en-US" b="true" sz="186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Class, fake/real, and age distribution plot</a:t>
            </a:r>
          </a:p>
          <a:p>
            <a:pPr algn="l" marL="401597" indent="-200798" lvl="1">
              <a:lnSpc>
                <a:spcPts val="2604"/>
              </a:lnSpc>
              <a:buFont typeface="Arial"/>
              <a:buChar char="•"/>
            </a:pPr>
            <a:r>
              <a:rPr lang="en-US" b="true" sz="186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Sentiment Analysis:</a:t>
            </a:r>
          </a:p>
          <a:p>
            <a:pPr algn="ctr">
              <a:lnSpc>
                <a:spcPts val="2604"/>
              </a:lnSpc>
            </a:pPr>
            <a:r>
              <a:rPr lang="en-US" sz="186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- Calculate sentiment score using TextBlob</a:t>
            </a:r>
          </a:p>
          <a:p>
            <a:pPr algn="ctr">
              <a:lnSpc>
                <a:spcPts val="2604"/>
              </a:lnSpc>
            </a:pPr>
            <a:r>
              <a:rPr lang="en-US" sz="186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- Plot sentiment score distribution by risk level</a:t>
            </a:r>
          </a:p>
          <a:p>
            <a:pPr algn="l" marL="401597" indent="-200798" lvl="1">
              <a:lnSpc>
                <a:spcPts val="2604"/>
              </a:lnSpc>
              <a:buFont typeface="Arial"/>
              <a:buChar char="•"/>
            </a:pPr>
            <a:r>
              <a:rPr lang="en-US" b="true" sz="186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Correlation:</a:t>
            </a:r>
          </a:p>
          <a:p>
            <a:pPr algn="ctr">
              <a:lnSpc>
                <a:spcPts val="2604"/>
              </a:lnSpc>
            </a:pPr>
            <a:r>
              <a:rPr lang="en-US" b="true" sz="186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- Plot correlation heatmap between sentiment score and meta-features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662702" y="7787272"/>
            <a:ext cx="2190949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885669" y="3026879"/>
            <a:ext cx="4106374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2"/>
              </a:lnSpc>
            </a:pPr>
            <a:r>
              <a:rPr lang="en-US" sz="2773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</a:t>
            </a:r>
          </a:p>
          <a:p>
            <a:pPr algn="l" marL="501608" indent="-250804" lvl="1">
              <a:lnSpc>
                <a:spcPts val="3252"/>
              </a:lnSpc>
              <a:buFont typeface="Arial"/>
              <a:buChar char="•"/>
            </a:pPr>
            <a:r>
              <a:rPr lang="en-US" sz="23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Add sentiment_score and risk_keyword_count to features</a:t>
            </a:r>
          </a:p>
          <a:p>
            <a:pPr algn="l" marL="501608" indent="-250804" lvl="1">
              <a:lnSpc>
                <a:spcPts val="3252"/>
              </a:lnSpc>
              <a:buFont typeface="Arial"/>
              <a:buChar char="•"/>
            </a:pPr>
            <a:r>
              <a:rPr lang="en-US" sz="23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TF-IDF + meta-feature</a:t>
            </a:r>
            <a:r>
              <a:rPr lang="en-US" b="true" sz="232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25531" y="7104995"/>
            <a:ext cx="4588152" cy="2373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9"/>
              </a:lnSpc>
            </a:pPr>
            <a:r>
              <a:rPr lang="en-US" sz="2978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MODEL BUILDING 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Logistic Regression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BERT Transformer Model: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- Fine-tune DistilBERT for classification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- Save and load model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418769" y="6758650"/>
            <a:ext cx="4297556" cy="264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192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</a:t>
            </a:r>
          </a:p>
          <a:p>
            <a:pPr algn="ctr">
              <a:lnSpc>
                <a:spcPts val="2696"/>
              </a:lnSpc>
            </a:pPr>
          </a:p>
          <a:p>
            <a:pPr algn="l" marL="415914" indent="-207957" lvl="1">
              <a:lnSpc>
                <a:spcPts val="2696"/>
              </a:lnSpc>
              <a:buFont typeface="Arial"/>
              <a:buChar char="•"/>
            </a:pPr>
            <a:r>
              <a:rPr lang="en-US" sz="192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Classification reports &amp; confusion matrices</a:t>
            </a:r>
          </a:p>
          <a:p>
            <a:pPr algn="l" marL="415914" indent="-207957" lvl="1">
              <a:lnSpc>
                <a:spcPts val="2696"/>
              </a:lnSpc>
              <a:buFont typeface="Arial"/>
              <a:buChar char="•"/>
            </a:pPr>
            <a:r>
              <a:rPr lang="en-US" sz="192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SHAP Explainability:</a:t>
            </a:r>
          </a:p>
          <a:p>
            <a:pPr algn="l">
              <a:lnSpc>
                <a:spcPts val="2696"/>
              </a:lnSpc>
            </a:pPr>
            <a:r>
              <a:rPr lang="en-US" sz="192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- Local &amp; global feature importance for ML models</a:t>
            </a:r>
          </a:p>
          <a:p>
            <a:pPr algn="l">
              <a:lnSpc>
                <a:spcPts val="2696"/>
              </a:lnSpc>
              <a:spcBef>
                <a:spcPct val="0"/>
              </a:spcBef>
            </a:pPr>
            <a:r>
              <a:rPr lang="en-US" sz="192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 - SHAP applied to BERT outputs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6362" y="5234970"/>
            <a:ext cx="3833245" cy="108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8"/>
              </a:lnSpc>
              <a:spcBef>
                <a:spcPct val="0"/>
              </a:spcBef>
            </a:pPr>
            <a:r>
              <a:rPr lang="en-US" b="true" sz="176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Dimensionality Reduction </a:t>
            </a:r>
          </a:p>
          <a:p>
            <a:pPr algn="ctr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Apply PCA for visualizing feature space 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86362" y="2270791"/>
            <a:ext cx="688027" cy="640292"/>
            <a:chOff x="0" y="0"/>
            <a:chExt cx="873396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73396" cy="812800"/>
            </a:xfrm>
            <a:custGeom>
              <a:avLst/>
              <a:gdLst/>
              <a:ahLst/>
              <a:cxnLst/>
              <a:rect r="r" b="b" t="t" l="l"/>
              <a:pathLst>
                <a:path h="812800" w="873396">
                  <a:moveTo>
                    <a:pt x="436698" y="0"/>
                  </a:moveTo>
                  <a:cubicBezTo>
                    <a:pt x="195516" y="0"/>
                    <a:pt x="0" y="181951"/>
                    <a:pt x="0" y="406400"/>
                  </a:cubicBezTo>
                  <a:cubicBezTo>
                    <a:pt x="0" y="630849"/>
                    <a:pt x="195516" y="812800"/>
                    <a:pt x="436698" y="812800"/>
                  </a:cubicBezTo>
                  <a:cubicBezTo>
                    <a:pt x="677880" y="812800"/>
                    <a:pt x="873396" y="630849"/>
                    <a:pt x="873396" y="406400"/>
                  </a:cubicBezTo>
                  <a:cubicBezTo>
                    <a:pt x="873396" y="181951"/>
                    <a:pt x="677880" y="0"/>
                    <a:pt x="436698" y="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81881" y="38100"/>
              <a:ext cx="70963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1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358183" y="2389737"/>
            <a:ext cx="688027" cy="640292"/>
            <a:chOff x="0" y="0"/>
            <a:chExt cx="873396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73396" cy="812800"/>
            </a:xfrm>
            <a:custGeom>
              <a:avLst/>
              <a:gdLst/>
              <a:ahLst/>
              <a:cxnLst/>
              <a:rect r="r" b="b" t="t" l="l"/>
              <a:pathLst>
                <a:path h="812800" w="873396">
                  <a:moveTo>
                    <a:pt x="436698" y="0"/>
                  </a:moveTo>
                  <a:cubicBezTo>
                    <a:pt x="195516" y="0"/>
                    <a:pt x="0" y="181951"/>
                    <a:pt x="0" y="406400"/>
                  </a:cubicBezTo>
                  <a:cubicBezTo>
                    <a:pt x="0" y="630849"/>
                    <a:pt x="195516" y="812800"/>
                    <a:pt x="436698" y="812800"/>
                  </a:cubicBezTo>
                  <a:cubicBezTo>
                    <a:pt x="677880" y="812800"/>
                    <a:pt x="873396" y="630849"/>
                    <a:pt x="873396" y="406400"/>
                  </a:cubicBezTo>
                  <a:cubicBezTo>
                    <a:pt x="873396" y="181951"/>
                    <a:pt x="677880" y="0"/>
                    <a:pt x="436698" y="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81881" y="38100"/>
              <a:ext cx="70963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3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371891" y="2743337"/>
            <a:ext cx="688027" cy="640292"/>
            <a:chOff x="0" y="0"/>
            <a:chExt cx="873396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73396" cy="812800"/>
            </a:xfrm>
            <a:custGeom>
              <a:avLst/>
              <a:gdLst/>
              <a:ahLst/>
              <a:cxnLst/>
              <a:rect r="r" b="b" t="t" l="l"/>
              <a:pathLst>
                <a:path h="812800" w="873396">
                  <a:moveTo>
                    <a:pt x="436698" y="0"/>
                  </a:moveTo>
                  <a:cubicBezTo>
                    <a:pt x="195516" y="0"/>
                    <a:pt x="0" y="181951"/>
                    <a:pt x="0" y="406400"/>
                  </a:cubicBezTo>
                  <a:cubicBezTo>
                    <a:pt x="0" y="630849"/>
                    <a:pt x="195516" y="812800"/>
                    <a:pt x="436698" y="812800"/>
                  </a:cubicBezTo>
                  <a:cubicBezTo>
                    <a:pt x="677880" y="812800"/>
                    <a:pt x="873396" y="630849"/>
                    <a:pt x="873396" y="406400"/>
                  </a:cubicBezTo>
                  <a:cubicBezTo>
                    <a:pt x="873396" y="181951"/>
                    <a:pt x="677880" y="0"/>
                    <a:pt x="436698" y="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81881" y="38100"/>
              <a:ext cx="70963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4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-16887" y="4623253"/>
            <a:ext cx="688027" cy="640292"/>
            <a:chOff x="0" y="0"/>
            <a:chExt cx="873396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73396" cy="812800"/>
            </a:xfrm>
            <a:custGeom>
              <a:avLst/>
              <a:gdLst/>
              <a:ahLst/>
              <a:cxnLst/>
              <a:rect r="r" b="b" t="t" l="l"/>
              <a:pathLst>
                <a:path h="812800" w="873396">
                  <a:moveTo>
                    <a:pt x="436698" y="0"/>
                  </a:moveTo>
                  <a:cubicBezTo>
                    <a:pt x="195516" y="0"/>
                    <a:pt x="0" y="181951"/>
                    <a:pt x="0" y="406400"/>
                  </a:cubicBezTo>
                  <a:cubicBezTo>
                    <a:pt x="0" y="630849"/>
                    <a:pt x="195516" y="812800"/>
                    <a:pt x="436698" y="812800"/>
                  </a:cubicBezTo>
                  <a:cubicBezTo>
                    <a:pt x="677880" y="812800"/>
                    <a:pt x="873396" y="630849"/>
                    <a:pt x="873396" y="406400"/>
                  </a:cubicBezTo>
                  <a:cubicBezTo>
                    <a:pt x="873396" y="181951"/>
                    <a:pt x="677880" y="0"/>
                    <a:pt x="436698" y="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81881" y="38100"/>
              <a:ext cx="70963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5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314957" y="6725553"/>
            <a:ext cx="688027" cy="640292"/>
            <a:chOff x="0" y="0"/>
            <a:chExt cx="873396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73396" cy="812800"/>
            </a:xfrm>
            <a:custGeom>
              <a:avLst/>
              <a:gdLst/>
              <a:ahLst/>
              <a:cxnLst/>
              <a:rect r="r" b="b" t="t" l="l"/>
              <a:pathLst>
                <a:path h="812800" w="873396">
                  <a:moveTo>
                    <a:pt x="436698" y="0"/>
                  </a:moveTo>
                  <a:cubicBezTo>
                    <a:pt x="195516" y="0"/>
                    <a:pt x="0" y="181951"/>
                    <a:pt x="0" y="406400"/>
                  </a:cubicBezTo>
                  <a:cubicBezTo>
                    <a:pt x="0" y="630849"/>
                    <a:pt x="195516" y="812800"/>
                    <a:pt x="436698" y="812800"/>
                  </a:cubicBezTo>
                  <a:cubicBezTo>
                    <a:pt x="677880" y="812800"/>
                    <a:pt x="873396" y="630849"/>
                    <a:pt x="873396" y="406400"/>
                  </a:cubicBezTo>
                  <a:cubicBezTo>
                    <a:pt x="873396" y="181951"/>
                    <a:pt x="677880" y="0"/>
                    <a:pt x="436698" y="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81881" y="38100"/>
              <a:ext cx="70963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6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8046210" y="6485870"/>
            <a:ext cx="688027" cy="640292"/>
            <a:chOff x="0" y="0"/>
            <a:chExt cx="873396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73396" cy="812800"/>
            </a:xfrm>
            <a:custGeom>
              <a:avLst/>
              <a:gdLst/>
              <a:ahLst/>
              <a:cxnLst/>
              <a:rect r="r" b="b" t="t" l="l"/>
              <a:pathLst>
                <a:path h="812800" w="873396">
                  <a:moveTo>
                    <a:pt x="436698" y="0"/>
                  </a:moveTo>
                  <a:cubicBezTo>
                    <a:pt x="195516" y="0"/>
                    <a:pt x="0" y="181951"/>
                    <a:pt x="0" y="406400"/>
                  </a:cubicBezTo>
                  <a:cubicBezTo>
                    <a:pt x="0" y="630849"/>
                    <a:pt x="195516" y="812800"/>
                    <a:pt x="436698" y="812800"/>
                  </a:cubicBezTo>
                  <a:cubicBezTo>
                    <a:pt x="677880" y="812800"/>
                    <a:pt x="873396" y="630849"/>
                    <a:pt x="873396" y="406400"/>
                  </a:cubicBezTo>
                  <a:cubicBezTo>
                    <a:pt x="873396" y="181951"/>
                    <a:pt x="677880" y="0"/>
                    <a:pt x="436698" y="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81881" y="38100"/>
              <a:ext cx="70963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7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3885669" y="7365845"/>
            <a:ext cx="688027" cy="640292"/>
            <a:chOff x="0" y="0"/>
            <a:chExt cx="873396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73396" cy="812800"/>
            </a:xfrm>
            <a:custGeom>
              <a:avLst/>
              <a:gdLst/>
              <a:ahLst/>
              <a:cxnLst/>
              <a:rect r="r" b="b" t="t" l="l"/>
              <a:pathLst>
                <a:path h="812800" w="873396">
                  <a:moveTo>
                    <a:pt x="436698" y="0"/>
                  </a:moveTo>
                  <a:cubicBezTo>
                    <a:pt x="195516" y="0"/>
                    <a:pt x="0" y="181951"/>
                    <a:pt x="0" y="406400"/>
                  </a:cubicBezTo>
                  <a:cubicBezTo>
                    <a:pt x="0" y="630849"/>
                    <a:pt x="195516" y="812800"/>
                    <a:pt x="436698" y="812800"/>
                  </a:cubicBezTo>
                  <a:cubicBezTo>
                    <a:pt x="677880" y="812800"/>
                    <a:pt x="873396" y="630849"/>
                    <a:pt x="873396" y="406400"/>
                  </a:cubicBezTo>
                  <a:cubicBezTo>
                    <a:pt x="873396" y="181951"/>
                    <a:pt x="677880" y="0"/>
                    <a:pt x="436698" y="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81881" y="38100"/>
              <a:ext cx="709635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4569" y="1028700"/>
            <a:ext cx="7893922" cy="2475781"/>
            <a:chOff x="0" y="0"/>
            <a:chExt cx="2079058" cy="6520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9058" cy="652058"/>
            </a:xfrm>
            <a:custGeom>
              <a:avLst/>
              <a:gdLst/>
              <a:ahLst/>
              <a:cxnLst/>
              <a:rect r="r" b="b" t="t" l="l"/>
              <a:pathLst>
                <a:path h="65205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652058"/>
                  </a:lnTo>
                  <a:lnTo>
                    <a:pt x="0" y="652058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79058" cy="690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63310" y="1152705"/>
            <a:ext cx="7893922" cy="2227772"/>
            <a:chOff x="0" y="0"/>
            <a:chExt cx="2079058" cy="5867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9058" cy="586738"/>
            </a:xfrm>
            <a:custGeom>
              <a:avLst/>
              <a:gdLst/>
              <a:ahLst/>
              <a:cxnLst/>
              <a:rect r="r" b="b" t="t" l="l"/>
              <a:pathLst>
                <a:path h="586738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586738"/>
                  </a:lnTo>
                  <a:lnTo>
                    <a:pt x="0" y="586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79058" cy="624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623755" y="2139926"/>
            <a:ext cx="2958818" cy="3254699"/>
          </a:xfrm>
          <a:custGeom>
            <a:avLst/>
            <a:gdLst/>
            <a:ahLst/>
            <a:cxnLst/>
            <a:rect r="r" b="b" t="t" l="l"/>
            <a:pathLst>
              <a:path h="3254699" w="2958818">
                <a:moveTo>
                  <a:pt x="0" y="0"/>
                </a:moveTo>
                <a:lnTo>
                  <a:pt x="2958818" y="0"/>
                </a:lnTo>
                <a:lnTo>
                  <a:pt x="2958818" y="3254699"/>
                </a:lnTo>
                <a:lnTo>
                  <a:pt x="0" y="325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98482" y="1476934"/>
            <a:ext cx="2900628" cy="2759222"/>
          </a:xfrm>
          <a:custGeom>
            <a:avLst/>
            <a:gdLst/>
            <a:ahLst/>
            <a:cxnLst/>
            <a:rect r="r" b="b" t="t" l="l"/>
            <a:pathLst>
              <a:path h="2759222" w="2900628">
                <a:moveTo>
                  <a:pt x="0" y="0"/>
                </a:moveTo>
                <a:lnTo>
                  <a:pt x="2900628" y="0"/>
                </a:lnTo>
                <a:lnTo>
                  <a:pt x="2900628" y="2759222"/>
                </a:lnTo>
                <a:lnTo>
                  <a:pt x="0" y="2759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28241" y="4797944"/>
            <a:ext cx="2964720" cy="3437357"/>
          </a:xfrm>
          <a:custGeom>
            <a:avLst/>
            <a:gdLst/>
            <a:ahLst/>
            <a:cxnLst/>
            <a:rect r="r" b="b" t="t" l="l"/>
            <a:pathLst>
              <a:path h="3437357" w="2964720">
                <a:moveTo>
                  <a:pt x="0" y="0"/>
                </a:moveTo>
                <a:lnTo>
                  <a:pt x="2964720" y="0"/>
                </a:lnTo>
                <a:lnTo>
                  <a:pt x="2964720" y="3437356"/>
                </a:lnTo>
                <a:lnTo>
                  <a:pt x="0" y="3437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994085" y="6623861"/>
            <a:ext cx="2773653" cy="2680042"/>
          </a:xfrm>
          <a:custGeom>
            <a:avLst/>
            <a:gdLst/>
            <a:ahLst/>
            <a:cxnLst/>
            <a:rect r="r" b="b" t="t" l="l"/>
            <a:pathLst>
              <a:path h="2680042" w="2773653">
                <a:moveTo>
                  <a:pt x="0" y="0"/>
                </a:moveTo>
                <a:lnTo>
                  <a:pt x="2773653" y="0"/>
                </a:lnTo>
                <a:lnTo>
                  <a:pt x="2773653" y="2680043"/>
                </a:lnTo>
                <a:lnTo>
                  <a:pt x="0" y="2680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9514" y="1698190"/>
            <a:ext cx="6086601" cy="148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15"/>
              </a:lnSpc>
            </a:pPr>
            <a:r>
              <a:rPr lang="en-US" sz="5443">
                <a:solidFill>
                  <a:srgbClr val="E7E5C3"/>
                </a:solidFill>
                <a:latin typeface="DM Sans"/>
                <a:ea typeface="DM Sans"/>
                <a:cs typeface="DM Sans"/>
                <a:sym typeface="DM Sans"/>
              </a:rPr>
              <a:t>DATA  AND  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2822" y="3700600"/>
            <a:ext cx="10091836" cy="642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•A dataset of femicide cases in Kenya from 2016 to 2023.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•Includes columns like title, text, location, suspect relationship, Type of femicide, Mode of killing, and circumstance</a:t>
            </a:r>
          </a:p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F3D1BB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•Data preprocessing : Cleaning and preparing raw data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•Text Analysis : Using TF-IDF Vectorization and sentiment analysis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3D1BB"/>
                </a:solidFill>
                <a:latin typeface="DM Sans"/>
                <a:ea typeface="DM Sans"/>
                <a:cs typeface="DM Sans"/>
                <a:sym typeface="DM Sans"/>
              </a:rPr>
              <a:t>•Machine learning : Trained models like Logistic regression, RandomForest, DistilBert.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23F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179" y="342708"/>
            <a:ext cx="17269133" cy="10287000"/>
            <a:chOff x="0" y="0"/>
            <a:chExt cx="4611876" cy="2747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1875" cy="2747235"/>
            </a:xfrm>
            <a:custGeom>
              <a:avLst/>
              <a:gdLst/>
              <a:ahLst/>
              <a:cxnLst/>
              <a:rect r="r" b="b" t="t" l="l"/>
              <a:pathLst>
                <a:path h="2747235" w="4611875">
                  <a:moveTo>
                    <a:pt x="0" y="0"/>
                  </a:moveTo>
                  <a:lnTo>
                    <a:pt x="4611875" y="0"/>
                  </a:lnTo>
                  <a:lnTo>
                    <a:pt x="4611875" y="2747235"/>
                  </a:lnTo>
                  <a:lnTo>
                    <a:pt x="0" y="27472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solidFill>
                <a:srgbClr val="001D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11876" cy="2785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472914"/>
            <a:ext cx="8174280" cy="2001328"/>
            <a:chOff x="0" y="0"/>
            <a:chExt cx="2152897" cy="5270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52897" cy="527099"/>
            </a:xfrm>
            <a:custGeom>
              <a:avLst/>
              <a:gdLst/>
              <a:ahLst/>
              <a:cxnLst/>
              <a:rect r="r" b="b" t="t" l="l"/>
              <a:pathLst>
                <a:path h="527099" w="2152897">
                  <a:moveTo>
                    <a:pt x="0" y="0"/>
                  </a:moveTo>
                  <a:lnTo>
                    <a:pt x="2152897" y="0"/>
                  </a:lnTo>
                  <a:lnTo>
                    <a:pt x="2152897" y="527099"/>
                  </a:lnTo>
                  <a:lnTo>
                    <a:pt x="0" y="527099"/>
                  </a:lnTo>
                  <a:close/>
                </a:path>
              </a:pathLst>
            </a:custGeom>
            <a:solidFill>
              <a:srgbClr val="001D2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52897" cy="56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0179" y="602310"/>
            <a:ext cx="7893922" cy="1742536"/>
            <a:chOff x="0" y="0"/>
            <a:chExt cx="2079058" cy="458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9058" cy="458939"/>
            </a:xfrm>
            <a:custGeom>
              <a:avLst/>
              <a:gdLst/>
              <a:ahLst/>
              <a:cxnLst/>
              <a:rect r="r" b="b" t="t" l="l"/>
              <a:pathLst>
                <a:path h="458939" w="2079058">
                  <a:moveTo>
                    <a:pt x="0" y="0"/>
                  </a:moveTo>
                  <a:lnTo>
                    <a:pt x="2079058" y="0"/>
                  </a:lnTo>
                  <a:lnTo>
                    <a:pt x="2079058" y="458939"/>
                  </a:lnTo>
                  <a:lnTo>
                    <a:pt x="0" y="458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23F4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79058" cy="4970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-510751" y="1090400"/>
            <a:ext cx="769282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95"/>
              </a:lnSpc>
            </a:pPr>
            <a:r>
              <a:rPr lang="en-US" b="true" sz="5900" spc="-123">
                <a:solidFill>
                  <a:srgbClr val="E7E5C3"/>
                </a:solidFill>
                <a:latin typeface="DM Sans Bold"/>
                <a:ea typeface="DM Sans Bold"/>
                <a:cs typeface="DM Sans Bold"/>
                <a:sym typeface="DM Sans Bold"/>
              </a:rPr>
              <a:t>FINDINGS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5148" y="2631789"/>
            <a:ext cx="16679195" cy="666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02"/>
              </a:lnSpc>
              <a:spcBef>
                <a:spcPct val="0"/>
              </a:spcBef>
            </a:pPr>
            <a:r>
              <a:rPr lang="en-US" sz="421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•Geographic Patterns: Cases are disproportionately concentrated in maj</a:t>
            </a:r>
            <a:r>
              <a:rPr lang="en-US" sz="421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 urban centers and their surrounding areas.</a:t>
            </a:r>
          </a:p>
          <a:p>
            <a:pPr algn="l">
              <a:lnSpc>
                <a:spcPts val="5902"/>
              </a:lnSpc>
              <a:spcBef>
                <a:spcPct val="0"/>
              </a:spcBef>
            </a:pPr>
            <a:r>
              <a:rPr lang="en-US" sz="421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•Relationship Dynamics: A significant majority of victims were killed by a current or former intimate partner.</a:t>
            </a:r>
          </a:p>
          <a:p>
            <a:pPr algn="l">
              <a:lnSpc>
                <a:spcPts val="5902"/>
              </a:lnSpc>
              <a:spcBef>
                <a:spcPct val="0"/>
              </a:spcBef>
            </a:pPr>
            <a:r>
              <a:rPr lang="en-US" sz="421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•Common Killing Modes: The most frequent methods identified were stabbings and strangulation.</a:t>
            </a:r>
          </a:p>
          <a:p>
            <a:pPr algn="l">
              <a:lnSpc>
                <a:spcPts val="5902"/>
              </a:lnSpc>
              <a:spcBef>
                <a:spcPct val="0"/>
              </a:spcBef>
            </a:pPr>
            <a:r>
              <a:rPr lang="en-US" sz="421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Missing Data: A notable number of cases lacked information for key fields like label, femicide_type, and circumstance, highlighting a challenge in data collection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936703" y="5684031"/>
            <a:ext cx="1726913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Your paragraph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DAGvZMX5nVc</dc:identifier>
  <dcterms:modified xsi:type="dcterms:W3CDTF">2011-08-01T06:04:30Z</dcterms:modified>
  <cp:revision>1</cp:revision>
  <dc:title>Analyzing Authors’ Perspectives</dc:title>
</cp:coreProperties>
</file>