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</p:sldMasterIdLst>
  <p:sldIdLst>
    <p:sldId id="256" r:id="rId4"/>
    <p:sldId id="261" r:id="rId5"/>
    <p:sldId id="285" r:id="rId6"/>
    <p:sldId id="281" r:id="rId7"/>
    <p:sldId id="299" r:id="rId8"/>
    <p:sldId id="283" r:id="rId9"/>
    <p:sldId id="286" r:id="rId10"/>
    <p:sldId id="300" r:id="rId11"/>
    <p:sldId id="301" r:id="rId12"/>
    <p:sldId id="302" r:id="rId13"/>
    <p:sldId id="296" r:id="rId14"/>
    <p:sldId id="292" r:id="rId15"/>
    <p:sldId id="293" r:id="rId16"/>
    <p:sldId id="294" r:id="rId17"/>
    <p:sldId id="282" r:id="rId18"/>
    <p:sldId id="295" r:id="rId19"/>
    <p:sldId id="297" r:id="rId20"/>
    <p:sldId id="288" r:id="rId21"/>
    <p:sldId id="298" r:id="rId22"/>
    <p:sldId id="289" r:id="rId23"/>
    <p:sldId id="304" r:id="rId24"/>
    <p:sldId id="303" r:id="rId25"/>
    <p:sldId id="279" r:id="rId26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39DFFA52-BA23-49C4-852B-5F9E92EF80CD}">
          <p14:sldIdLst>
            <p14:sldId id="256"/>
            <p14:sldId id="261"/>
            <p14:sldId id="285"/>
            <p14:sldId id="281"/>
            <p14:sldId id="299"/>
            <p14:sldId id="283"/>
            <p14:sldId id="286"/>
            <p14:sldId id="300"/>
            <p14:sldId id="301"/>
            <p14:sldId id="302"/>
            <p14:sldId id="296"/>
            <p14:sldId id="292"/>
            <p14:sldId id="293"/>
            <p14:sldId id="294"/>
            <p14:sldId id="282"/>
            <p14:sldId id="295"/>
            <p14:sldId id="297"/>
            <p14:sldId id="288"/>
            <p14:sldId id="298"/>
            <p14:sldId id="289"/>
            <p14:sldId id="304"/>
            <p14:sldId id="303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CFF2-789B-40CF-9D8D-77784D8205D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3345-DAD4-48AF-BD19-375AA6161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CFF2-789B-40CF-9D8D-77784D8205D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3345-DAD4-48AF-BD19-375AA6161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CFF2-789B-40CF-9D8D-77784D8205D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3345-DAD4-48AF-BD19-375AA6161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CFF2-789B-40CF-9D8D-77784D8205D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3345-DAD4-48AF-BD19-375AA6161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CFF2-789B-40CF-9D8D-77784D8205D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3345-DAD4-48AF-BD19-375AA6161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CFF2-789B-40CF-9D8D-77784D8205D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3345-DAD4-48AF-BD19-375AA6161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CFF2-789B-40CF-9D8D-77784D8205D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3345-DAD4-48AF-BD19-375AA6161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CFF2-789B-40CF-9D8D-77784D8205D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3345-DAD4-48AF-BD19-375AA6161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CFF2-789B-40CF-9D8D-77784D8205D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3345-DAD4-48AF-BD19-375AA6161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CFF2-789B-40CF-9D8D-77784D8205D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3345-DAD4-48AF-BD19-375AA6161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CFF2-789B-40CF-9D8D-77784D8205D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3345-DAD4-48AF-BD19-375AA6161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CFF2-789B-40CF-9D8D-77784D8205D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3345-DAD4-48AF-BD19-375AA6161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236A-1551-42A4-9DDF-4EB1DA20308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8B6BD-081E-4C4D-9AAE-58BF31C5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/>
          <p:cNvSpPr/>
          <p:nvPr/>
        </p:nvSpPr>
        <p:spPr>
          <a:xfrm>
            <a:off x="-368300" y="2473325"/>
            <a:ext cx="12941935" cy="19107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38" name="TextBox 13"/>
          <p:cNvSpPr txBox="1"/>
          <p:nvPr/>
        </p:nvSpPr>
        <p:spPr>
          <a:xfrm>
            <a:off x="1906341" y="2811562"/>
            <a:ext cx="8379317" cy="701602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zh-CN" altLang="zh-CN" sz="4000" b="1" dirty="0">
                <a:solidFill>
                  <a:schemeClr val="bg1"/>
                </a:solidFill>
                <a:ea typeface="鸿雷行书简体" panose="00000505000000000000" pitchFamily="2" charset="-122"/>
              </a:rPr>
              <a:t>基于强化学习的旅行商问题优化方法</a:t>
            </a:r>
            <a:endParaRPr lang="zh-CN" altLang="en-US" sz="4000" b="1" dirty="0">
              <a:solidFill>
                <a:schemeClr val="bg1"/>
              </a:solidFill>
              <a:ea typeface="鸿雷行书简体" panose="00000505000000000000" pitchFamily="2" charset="-122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5577047" y="3851400"/>
            <a:ext cx="2805059" cy="49686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endParaRPr lang="zh-CN" altLang="en-US" sz="2800" b="1" dirty="0">
              <a:solidFill>
                <a:schemeClr val="bg1"/>
              </a:solidFill>
              <a:latin typeface="鸿雷行书简体" panose="00000505000000000000" pitchFamily="2" charset="-122"/>
              <a:ea typeface="鸿雷行书简体" panose="00000505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314A85-CF30-E91C-473F-8ECA727DA467}"/>
              </a:ext>
            </a:extLst>
          </p:cNvPr>
          <p:cNvSpPr txBox="1"/>
          <p:nvPr/>
        </p:nvSpPr>
        <p:spPr>
          <a:xfrm>
            <a:off x="1993557" y="5000367"/>
            <a:ext cx="92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F8D426-EACD-3FF8-AA68-53B3DA45FA66}"/>
              </a:ext>
            </a:extLst>
          </p:cNvPr>
          <p:cNvSpPr txBox="1"/>
          <p:nvPr/>
        </p:nvSpPr>
        <p:spPr>
          <a:xfrm>
            <a:off x="5490045" y="376015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17</a:t>
            </a:r>
            <a:r>
              <a:rPr lang="zh-CN" altLang="en-US" dirty="0">
                <a:solidFill>
                  <a:schemeClr val="bg1"/>
                </a:solidFill>
              </a:rPr>
              <a:t>小组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69306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en-US" altLang="zh-CN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Q-</a:t>
            </a:r>
            <a:r>
              <a:rPr lang="en-US" altLang="zh-CN" sz="2800" b="1" dirty="0" err="1">
                <a:solidFill>
                  <a:srgbClr val="004097"/>
                </a:solidFill>
                <a:ea typeface="鸿雷行书简体" panose="00000505000000000000" pitchFamily="2" charset="-122"/>
              </a:rPr>
              <a:t>Learing</a:t>
            </a: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方法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6C7ABFE-AB56-BB31-EDD9-4FCD5ECED4F8}"/>
              </a:ext>
            </a:extLst>
          </p:cNvPr>
          <p:cNvSpPr txBox="1"/>
          <p:nvPr/>
        </p:nvSpPr>
        <p:spPr>
          <a:xfrm>
            <a:off x="1451811" y="2186429"/>
            <a:ext cx="9422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 err="1"/>
              <a:t>DeliveryEnvironment</a:t>
            </a:r>
            <a:r>
              <a:rPr lang="zh-CN" altLang="en-US" dirty="0"/>
              <a:t>类作为</a:t>
            </a:r>
            <a:r>
              <a:rPr lang="en-US" altLang="zh-CN" dirty="0"/>
              <a:t>TSP</a:t>
            </a:r>
            <a:r>
              <a:rPr lang="zh-CN" altLang="en-US" dirty="0"/>
              <a:t>问题环境，</a:t>
            </a:r>
            <a:r>
              <a:rPr lang="en-US" altLang="zh-CN" dirty="0" err="1"/>
              <a:t>DeliveryQAgent</a:t>
            </a:r>
            <a:r>
              <a:rPr lang="zh-CN" altLang="en-US" dirty="0"/>
              <a:t>类作为</a:t>
            </a:r>
            <a:r>
              <a:rPr lang="en-US" altLang="zh-CN" dirty="0"/>
              <a:t>TSP</a:t>
            </a:r>
            <a:r>
              <a:rPr lang="zh-CN" altLang="en-US" dirty="0"/>
              <a:t>问题</a:t>
            </a:r>
            <a:r>
              <a:rPr lang="en-US" altLang="zh-CN" dirty="0"/>
              <a:t>agent</a:t>
            </a:r>
          </a:p>
          <a:p>
            <a:endParaRPr lang="en-US" altLang="zh-CN" dirty="0"/>
          </a:p>
          <a:p>
            <a:r>
              <a:rPr lang="zh-CN" altLang="en-US" dirty="0"/>
              <a:t>将当前</a:t>
            </a:r>
            <a:r>
              <a:rPr lang="en-US" altLang="zh-CN" dirty="0"/>
              <a:t>agent</a:t>
            </a:r>
            <a:r>
              <a:rPr lang="zh-CN" altLang="en-US" dirty="0"/>
              <a:t>所在的顶点的</a:t>
            </a:r>
            <a:r>
              <a:rPr lang="en-US" altLang="zh-CN" dirty="0"/>
              <a:t>id</a:t>
            </a:r>
            <a:r>
              <a:rPr lang="zh-CN" altLang="en-US" dirty="0"/>
              <a:t>作为</a:t>
            </a:r>
            <a:r>
              <a:rPr lang="en-US" altLang="zh-CN" dirty="0"/>
              <a:t>step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8F6C17-AB56-1ADF-7DC8-B90BEEE81B1C}"/>
              </a:ext>
            </a:extLst>
          </p:cNvPr>
          <p:cNvSpPr txBox="1"/>
          <p:nvPr/>
        </p:nvSpPr>
        <p:spPr>
          <a:xfrm>
            <a:off x="1451809" y="3386889"/>
            <a:ext cx="942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action</a:t>
            </a:r>
            <a:r>
              <a:rPr lang="zh-CN" altLang="en-US" dirty="0"/>
              <a:t>，</a:t>
            </a:r>
            <a:r>
              <a:rPr lang="en-US" altLang="zh-CN" dirty="0"/>
              <a:t>agent</a:t>
            </a:r>
            <a:r>
              <a:rPr lang="zh-CN" altLang="en-US" dirty="0"/>
              <a:t>每次可以从没被选择过的顶点中选取一个来作为下一次的移动，所以没被选择的顶点的</a:t>
            </a:r>
            <a:r>
              <a:rPr lang="en-US" altLang="zh-CN" dirty="0"/>
              <a:t>id</a:t>
            </a:r>
            <a:r>
              <a:rPr lang="zh-CN" altLang="en-US" dirty="0"/>
              <a:t>就是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C5B7FD-42B4-9329-9579-C9B5FA6AE9B6}"/>
              </a:ext>
            </a:extLst>
          </p:cNvPr>
          <p:cNvSpPr txBox="1"/>
          <p:nvPr/>
        </p:nvSpPr>
        <p:spPr>
          <a:xfrm>
            <a:off x="1451809" y="4379338"/>
            <a:ext cx="942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reward</a:t>
            </a:r>
            <a:r>
              <a:rPr lang="zh-CN" altLang="en-US" dirty="0"/>
              <a:t>，可以直接用两点之间的距离进行构造，由于是一个最小化问题，我们可以直接取当前点和选择点的距离的负数作为本次</a:t>
            </a:r>
            <a:r>
              <a:rPr lang="en-US" altLang="zh-CN" dirty="0"/>
              <a:t>action</a:t>
            </a:r>
            <a:r>
              <a:rPr lang="zh-CN" altLang="en-US" dirty="0"/>
              <a:t>的</a:t>
            </a:r>
            <a:r>
              <a:rPr lang="en-US" altLang="zh-CN" dirty="0"/>
              <a:t>reward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654DB2-BAEF-5875-1661-7357AFAD12F3}"/>
              </a:ext>
            </a:extLst>
          </p:cNvPr>
          <p:cNvSpPr txBox="1"/>
          <p:nvPr/>
        </p:nvSpPr>
        <p:spPr>
          <a:xfrm>
            <a:off x="1066800" y="1467853"/>
            <a:ext cx="418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程序实现</a:t>
            </a:r>
          </a:p>
        </p:txBody>
      </p:sp>
    </p:spTree>
    <p:extLst>
      <p:ext uri="{BB962C8B-B14F-4D97-AF65-F5344CB8AC3E}">
        <p14:creationId xmlns:p14="http://schemas.microsoft.com/office/powerpoint/2010/main" val="5893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69306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en-US" altLang="zh-CN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Q-</a:t>
            </a:r>
            <a:r>
              <a:rPr lang="en-US" altLang="zh-CN" sz="2800" b="1" dirty="0" err="1">
                <a:solidFill>
                  <a:srgbClr val="004097"/>
                </a:solidFill>
                <a:ea typeface="鸿雷行书简体" panose="00000505000000000000" pitchFamily="2" charset="-122"/>
              </a:rPr>
              <a:t>Learing</a:t>
            </a: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方法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566E8C2-636A-DDC6-0B1D-3384758F4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021" y="2496969"/>
            <a:ext cx="8189495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DeliveryEnvironment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A9B7C6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reset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.stops = []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first_stop = np.random.randint(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.n_stops)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.stops.append(first_stop)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first_stop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1D39DD-3D63-AB4D-A400-EE07A3B9D0DF}"/>
              </a:ext>
            </a:extLst>
          </p:cNvPr>
          <p:cNvSpPr txBox="1"/>
          <p:nvPr/>
        </p:nvSpPr>
        <p:spPr>
          <a:xfrm>
            <a:off x="1066800" y="1467853"/>
            <a:ext cx="418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程序实现</a:t>
            </a:r>
          </a:p>
        </p:txBody>
      </p:sp>
    </p:spTree>
    <p:extLst>
      <p:ext uri="{BB962C8B-B14F-4D97-AF65-F5344CB8AC3E}">
        <p14:creationId xmlns:p14="http://schemas.microsoft.com/office/powerpoint/2010/main" val="35188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69306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en-US" altLang="zh-CN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Q-</a:t>
            </a:r>
            <a:r>
              <a:rPr lang="en-US" altLang="zh-CN" sz="2800" b="1" dirty="0" err="1">
                <a:solidFill>
                  <a:srgbClr val="004097"/>
                </a:solidFill>
                <a:ea typeface="鸿雷行书简体" panose="00000505000000000000" pitchFamily="2" charset="-122"/>
              </a:rPr>
              <a:t>Learing</a:t>
            </a: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方法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566E8C2-636A-DDC6-0B1D-3384758F4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021" y="2173803"/>
            <a:ext cx="8189495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DeliveryEnvironment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step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destination):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state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._get_state()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new_state = destination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reward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._get_reward(state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new_state)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reward += self._get_reward(self.stops[0], new_state) - self._get_reward(self.stops[0], state)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.stops.append(destination)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done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.stops)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.n_stops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new_state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reward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done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D29C83-BF8C-6690-9F39-C1820FEA5622}"/>
              </a:ext>
            </a:extLst>
          </p:cNvPr>
          <p:cNvSpPr txBox="1"/>
          <p:nvPr/>
        </p:nvSpPr>
        <p:spPr>
          <a:xfrm>
            <a:off x="1066800" y="1467853"/>
            <a:ext cx="418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程序实现</a:t>
            </a:r>
          </a:p>
        </p:txBody>
      </p:sp>
    </p:spTree>
    <p:extLst>
      <p:ext uri="{BB962C8B-B14F-4D97-AF65-F5344CB8AC3E}">
        <p14:creationId xmlns:p14="http://schemas.microsoft.com/office/powerpoint/2010/main" val="79031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69306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en-US" altLang="zh-CN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Q-</a:t>
            </a:r>
            <a:r>
              <a:rPr lang="en-US" altLang="zh-CN" sz="2800" b="1" dirty="0" err="1">
                <a:solidFill>
                  <a:srgbClr val="004097"/>
                </a:solidFill>
                <a:ea typeface="鸿雷行书简体" panose="00000505000000000000" pitchFamily="2" charset="-122"/>
              </a:rPr>
              <a:t>Learing</a:t>
            </a: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方法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566E8C2-636A-DDC6-0B1D-3384758F4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021" y="2604691"/>
            <a:ext cx="814136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DeliveryEnvironment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_generate_q_values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box_size = 0.2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Generate actual Q Values corresponding to time elapsed between two points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.q_stops = [[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*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.n_stops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.n_stops)]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.n_stops):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.n_stops):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lang="en-US" altLang="zh-CN" sz="1400" dirty="0">
                <a:solidFill>
                  <a:srgbClr val="94558D"/>
                </a:solidFill>
                <a:latin typeface="Arial Unicode MS"/>
                <a:ea typeface="JetBrains Mono"/>
              </a:rPr>
              <a:t>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.q_stops[i][j] = math.sqrt((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.x[i] -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.x[j]) **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.y[i] -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.y[j]) **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A26D22-402A-955B-8254-897497874D99}"/>
              </a:ext>
            </a:extLst>
          </p:cNvPr>
          <p:cNvSpPr txBox="1"/>
          <p:nvPr/>
        </p:nvSpPr>
        <p:spPr>
          <a:xfrm>
            <a:off x="1066800" y="1467853"/>
            <a:ext cx="418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程序实现</a:t>
            </a:r>
          </a:p>
        </p:txBody>
      </p:sp>
    </p:spTree>
    <p:extLst>
      <p:ext uri="{BB962C8B-B14F-4D97-AF65-F5344CB8AC3E}">
        <p14:creationId xmlns:p14="http://schemas.microsoft.com/office/powerpoint/2010/main" val="102072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69306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en-US" altLang="zh-CN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Q-</a:t>
            </a:r>
            <a:r>
              <a:rPr lang="en-US" altLang="zh-CN" sz="2800" b="1" dirty="0" err="1">
                <a:solidFill>
                  <a:srgbClr val="004097"/>
                </a:solidFill>
                <a:ea typeface="鸿雷行书简体" panose="00000505000000000000" pitchFamily="2" charset="-122"/>
              </a:rPr>
              <a:t>Learing</a:t>
            </a: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方法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D3C53E-8104-8F0D-9821-8D5730564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852" y="2087848"/>
            <a:ext cx="9015663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CC7832"/>
                </a:solidFill>
                <a:latin typeface="Arial Unicode MS"/>
                <a:ea typeface="JetBrains Mono"/>
              </a:rPr>
              <a:t>c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QAgent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Get Q Vector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 = np.copy(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.Q[s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.states_memory] = -np.inf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np.random.rand() 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.epsilon: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a = np.argmax(q)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a = np.random.choice([x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.actions_size)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not 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.states_memory])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A62586-7D5B-CF40-4886-B25CCEC2AA6E}"/>
              </a:ext>
            </a:extLst>
          </p:cNvPr>
          <p:cNvSpPr txBox="1"/>
          <p:nvPr/>
        </p:nvSpPr>
        <p:spPr>
          <a:xfrm>
            <a:off x="1066800" y="1467853"/>
            <a:ext cx="418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程序实现</a:t>
            </a:r>
          </a:p>
        </p:txBody>
      </p:sp>
    </p:spTree>
    <p:extLst>
      <p:ext uri="{BB962C8B-B14F-4D97-AF65-F5344CB8AC3E}">
        <p14:creationId xmlns:p14="http://schemas.microsoft.com/office/powerpoint/2010/main" val="41079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69306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en-US" altLang="zh-CN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Q-</a:t>
            </a:r>
            <a:r>
              <a:rPr lang="en-US" altLang="zh-CN" sz="2800" b="1" dirty="0" err="1">
                <a:solidFill>
                  <a:srgbClr val="004097"/>
                </a:solidFill>
                <a:ea typeface="鸿雷行书简体" panose="00000505000000000000" pitchFamily="2" charset="-122"/>
              </a:rPr>
              <a:t>Learing</a:t>
            </a: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方法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163E680-5CDF-69B7-2B92-C93D7CC11A0D}"/>
              </a:ext>
            </a:extLst>
          </p:cNvPr>
          <p:cNvSpPr txBox="1"/>
          <p:nvPr/>
        </p:nvSpPr>
        <p:spPr>
          <a:xfrm>
            <a:off x="1355558" y="2213811"/>
            <a:ext cx="8911389" cy="304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C15AE39-754B-A61F-20D3-92854490A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558" y="2181727"/>
            <a:ext cx="7194884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run_episode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(env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verbose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 = env.reset()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agent.reset_memory()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max_step = env.n_stops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episode_reward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&lt; max_step: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agent.remember_state(s)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 = agent.act(s)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s_next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done = env.step(a)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= -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 r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verbose: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(s_next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done)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agent.train(s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s_next)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episode_reward += r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 = s_next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+=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done: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env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episode_reward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A3C0C7-0387-B21B-9BA7-A224D846D6C3}"/>
              </a:ext>
            </a:extLst>
          </p:cNvPr>
          <p:cNvSpPr txBox="1"/>
          <p:nvPr/>
        </p:nvSpPr>
        <p:spPr>
          <a:xfrm>
            <a:off x="1066800" y="1467853"/>
            <a:ext cx="418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程序实现</a:t>
            </a:r>
          </a:p>
        </p:txBody>
      </p:sp>
    </p:spTree>
    <p:extLst>
      <p:ext uri="{BB962C8B-B14F-4D97-AF65-F5344CB8AC3E}">
        <p14:creationId xmlns:p14="http://schemas.microsoft.com/office/powerpoint/2010/main" val="3748032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69306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en-US" altLang="zh-CN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Q-</a:t>
            </a:r>
            <a:r>
              <a:rPr lang="en-US" altLang="zh-CN" sz="2800" b="1" dirty="0" err="1">
                <a:solidFill>
                  <a:srgbClr val="004097"/>
                </a:solidFill>
                <a:ea typeface="鸿雷行书简体" panose="00000505000000000000" pitchFamily="2" charset="-122"/>
              </a:rPr>
              <a:t>Learing</a:t>
            </a: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方法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163E680-5CDF-69B7-2B92-C93D7CC11A0D}"/>
              </a:ext>
            </a:extLst>
          </p:cNvPr>
          <p:cNvSpPr txBox="1"/>
          <p:nvPr/>
        </p:nvSpPr>
        <p:spPr>
          <a:xfrm>
            <a:off x="1355558" y="2213811"/>
            <a:ext cx="8911389" cy="304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77992D-F388-3ECF-F0E9-66112E92F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030" y="2366210"/>
            <a:ext cx="8422105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run_n_episodes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(env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"training.gif"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n_episodes=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render_each=10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fps=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rewards = []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imgs = []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mn_re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1e18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best_stops = []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(n_episodes):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env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episode_reward = run_episode(env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verbose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env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best_stops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AB5D1A-AFE3-9F8E-4D2F-D499D6AC8AB8}"/>
              </a:ext>
            </a:extLst>
          </p:cNvPr>
          <p:cNvSpPr txBox="1"/>
          <p:nvPr/>
        </p:nvSpPr>
        <p:spPr>
          <a:xfrm>
            <a:off x="1066800" y="1467853"/>
            <a:ext cx="418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程序实现</a:t>
            </a:r>
          </a:p>
        </p:txBody>
      </p:sp>
    </p:spTree>
    <p:extLst>
      <p:ext uri="{BB962C8B-B14F-4D97-AF65-F5344CB8AC3E}">
        <p14:creationId xmlns:p14="http://schemas.microsoft.com/office/powerpoint/2010/main" val="4070431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45243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实验测试及结果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9D0D5B1-2B89-18C1-5D16-3720BF84C95D}"/>
              </a:ext>
            </a:extLst>
          </p:cNvPr>
          <p:cNvSpPr txBox="1"/>
          <p:nvPr/>
        </p:nvSpPr>
        <p:spPr>
          <a:xfrm>
            <a:off x="1066801" y="1467853"/>
            <a:ext cx="95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随机测试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2B3CD2-22B6-3260-8D00-945889E0A9BB}"/>
              </a:ext>
            </a:extLst>
          </p:cNvPr>
          <p:cNvSpPr txBox="1"/>
          <p:nvPr/>
        </p:nvSpPr>
        <p:spPr>
          <a:xfrm>
            <a:off x="1451811" y="2186429"/>
            <a:ext cx="942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随机生成若干点进行测试：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358496-CC45-7472-ACFD-033978756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83" y="2812672"/>
            <a:ext cx="2685230" cy="27940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7DD37D-D0AC-1AFE-A75B-76106E34633D}"/>
              </a:ext>
            </a:extLst>
          </p:cNvPr>
          <p:cNvSpPr txBox="1"/>
          <p:nvPr/>
        </p:nvSpPr>
        <p:spPr>
          <a:xfrm>
            <a:off x="8526379" y="573547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点数：</a:t>
            </a:r>
            <a:r>
              <a:rPr lang="en-US" altLang="zh-CN" dirty="0"/>
              <a:t>500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7FCD88-BAB5-957D-EE4D-E6D7DDF66377}"/>
              </a:ext>
            </a:extLst>
          </p:cNvPr>
          <p:cNvSpPr txBox="1"/>
          <p:nvPr/>
        </p:nvSpPr>
        <p:spPr>
          <a:xfrm>
            <a:off x="5342633" y="573547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点数：</a:t>
            </a:r>
            <a:r>
              <a:rPr lang="en-US" altLang="zh-CN" dirty="0"/>
              <a:t>100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050F660-17BC-5E59-DECA-7F8A80A40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404" y="2988977"/>
            <a:ext cx="2584275" cy="26265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F9B82B0-4C4D-F9D5-51CE-A289F0E7D13C}"/>
              </a:ext>
            </a:extLst>
          </p:cNvPr>
          <p:cNvSpPr txBox="1"/>
          <p:nvPr/>
        </p:nvSpPr>
        <p:spPr>
          <a:xfrm>
            <a:off x="1989833" y="573547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点数：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EFE47BF-2379-EC3D-8A3C-9E03CE917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902" y="2977713"/>
            <a:ext cx="2646552" cy="2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0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45243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实验测试及结果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F4600D5-4843-14C8-6E88-88B1CDCE1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189" y="2831248"/>
            <a:ext cx="3528688" cy="29419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194434-44C5-C699-49AB-FA0095B871D1}"/>
              </a:ext>
            </a:extLst>
          </p:cNvPr>
          <p:cNvSpPr txBox="1"/>
          <p:nvPr/>
        </p:nvSpPr>
        <p:spPr>
          <a:xfrm>
            <a:off x="1451811" y="2186429"/>
            <a:ext cx="942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随机生成若干点进行测试：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AED933-362B-EF09-3C08-C6BAF70AE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34" y="2831247"/>
            <a:ext cx="3528688" cy="29419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6012A6-BECC-EEB1-2743-253618C33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23" y="2831246"/>
            <a:ext cx="3263844" cy="294198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A947777-4E66-B13B-A982-F6E26CF090DD}"/>
              </a:ext>
            </a:extLst>
          </p:cNvPr>
          <p:cNvSpPr txBox="1"/>
          <p:nvPr/>
        </p:nvSpPr>
        <p:spPr>
          <a:xfrm>
            <a:off x="1066801" y="1467853"/>
            <a:ext cx="95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随机测试</a:t>
            </a:r>
          </a:p>
        </p:txBody>
      </p:sp>
    </p:spTree>
    <p:extLst>
      <p:ext uri="{BB962C8B-B14F-4D97-AF65-F5344CB8AC3E}">
        <p14:creationId xmlns:p14="http://schemas.microsoft.com/office/powerpoint/2010/main" val="156453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45243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实验测试及结果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9D0D5B1-2B89-18C1-5D16-3720BF84C95D}"/>
              </a:ext>
            </a:extLst>
          </p:cNvPr>
          <p:cNvSpPr txBox="1"/>
          <p:nvPr/>
        </p:nvSpPr>
        <p:spPr>
          <a:xfrm>
            <a:off x="1066801" y="1467853"/>
            <a:ext cx="95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随机测试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2B3CD2-22B6-3260-8D00-945889E0A9BB}"/>
              </a:ext>
            </a:extLst>
          </p:cNvPr>
          <p:cNvSpPr txBox="1"/>
          <p:nvPr/>
        </p:nvSpPr>
        <p:spPr>
          <a:xfrm>
            <a:off x="1451811" y="2186429"/>
            <a:ext cx="942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随机生成若干点进行测试：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7DD37D-D0AC-1AFE-A75B-76106E34633D}"/>
              </a:ext>
            </a:extLst>
          </p:cNvPr>
          <p:cNvSpPr txBox="1"/>
          <p:nvPr/>
        </p:nvSpPr>
        <p:spPr>
          <a:xfrm>
            <a:off x="8526379" y="573547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点数：</a:t>
            </a:r>
            <a:r>
              <a:rPr lang="en-US" altLang="zh-CN" dirty="0"/>
              <a:t>500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7FCD88-BAB5-957D-EE4D-E6D7DDF66377}"/>
              </a:ext>
            </a:extLst>
          </p:cNvPr>
          <p:cNvSpPr txBox="1"/>
          <p:nvPr/>
        </p:nvSpPr>
        <p:spPr>
          <a:xfrm>
            <a:off x="5270444" y="573547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点数：</a:t>
            </a:r>
            <a:r>
              <a:rPr lang="en-US" altLang="zh-CN" dirty="0"/>
              <a:t>100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EC1A620-3160-ADA0-231A-1E47B8553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48" y="3109847"/>
            <a:ext cx="2576804" cy="23847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8BD089-5AD1-EE93-8522-072A5A7A5F32}"/>
              </a:ext>
            </a:extLst>
          </p:cNvPr>
          <p:cNvSpPr txBox="1"/>
          <p:nvPr/>
        </p:nvSpPr>
        <p:spPr>
          <a:xfrm>
            <a:off x="1829412" y="573547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点数：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8957A10-BE77-9DF9-0C6A-8F2B6A17E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1" y="3117505"/>
            <a:ext cx="2444968" cy="238478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BA67F03-DD18-41A5-8B58-1B92E3800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955" y="3117505"/>
            <a:ext cx="2594916" cy="23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7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69306"/>
            <a:ext cx="2363270" cy="53213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zh-CN" altLang="en-US" sz="2800" b="1" dirty="0">
                <a:solidFill>
                  <a:srgbClr val="004097"/>
                </a:solidFill>
                <a:latin typeface="鸿雷行书简体" panose="00000505000000000000" pitchFamily="2" charset="-122"/>
                <a:ea typeface="鸿雷行书简体" panose="00000505000000000000" pitchFamily="2" charset="-122"/>
              </a:rPr>
              <a:t>目录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94788" y="1731645"/>
            <a:ext cx="7039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一、</a:t>
            </a:r>
            <a:r>
              <a:rPr lang="en-US" altLang="zh-CN" sz="3200" dirty="0"/>
              <a:t>TSP</a:t>
            </a:r>
            <a:r>
              <a:rPr lang="zh-CN" altLang="en-US" sz="3200" dirty="0"/>
              <a:t>问题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4789" y="2646045"/>
            <a:ext cx="9389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二、</a:t>
            </a:r>
            <a:r>
              <a:rPr lang="en-US" altLang="zh-CN" sz="3200" dirty="0"/>
              <a:t>Q-</a:t>
            </a:r>
            <a:r>
              <a:rPr lang="en-US" altLang="zh-CN" sz="3200" dirty="0" err="1"/>
              <a:t>Learing</a:t>
            </a:r>
            <a:r>
              <a:rPr lang="zh-CN" altLang="en-US" sz="3200" dirty="0"/>
              <a:t>方法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94789" y="3514090"/>
            <a:ext cx="8290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三、实验测试及结果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45243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实验测试及结果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9D0D5B1-2B89-18C1-5D16-3720BF84C95D}"/>
              </a:ext>
            </a:extLst>
          </p:cNvPr>
          <p:cNvSpPr txBox="1"/>
          <p:nvPr/>
        </p:nvSpPr>
        <p:spPr>
          <a:xfrm>
            <a:off x="1066801" y="1467853"/>
            <a:ext cx="95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实例测试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CFAEE9-F931-AC06-B85A-7A35FEF68232}"/>
              </a:ext>
            </a:extLst>
          </p:cNvPr>
          <p:cNvSpPr txBox="1"/>
          <p:nvPr/>
        </p:nvSpPr>
        <p:spPr>
          <a:xfrm>
            <a:off x="1451811" y="2186429"/>
            <a:ext cx="942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选取已有的</a:t>
            </a:r>
            <a:r>
              <a:rPr lang="en-US" altLang="zh-CN" dirty="0"/>
              <a:t>TSP</a:t>
            </a:r>
            <a:r>
              <a:rPr lang="zh-CN" altLang="en-US" dirty="0"/>
              <a:t>问题公开数据进行测试</a:t>
            </a:r>
            <a:r>
              <a:rPr lang="zh-CN" altLang="en-US"/>
              <a:t>并与贪心算法</a:t>
            </a:r>
            <a:r>
              <a:rPr lang="zh-CN" altLang="en-US" dirty="0"/>
              <a:t>进行对比：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79D988-4193-CBEC-9DEE-7E0847F3E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41097"/>
              </p:ext>
            </p:extLst>
          </p:nvPr>
        </p:nvGraphicFramePr>
        <p:xfrm>
          <a:off x="1331496" y="2812672"/>
          <a:ext cx="9792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19036381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93650719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70822089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99778104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1769555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16179109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56744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189032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地图文件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顶点数量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正确结果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贪心运行结果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贪心相对误差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Q-</a:t>
                      </a:r>
                      <a:r>
                        <a:rPr lang="en-US" altLang="zh-CN" dirty="0" err="1"/>
                        <a:t>Learing</a:t>
                      </a:r>
                      <a:r>
                        <a:rPr lang="zh-CN" altLang="en-US" dirty="0"/>
                        <a:t>运行结果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Q-</a:t>
                      </a:r>
                      <a:r>
                        <a:rPr lang="en-US" altLang="zh-CN" dirty="0" err="1"/>
                        <a:t>Learing</a:t>
                      </a:r>
                      <a:r>
                        <a:rPr lang="zh-CN" altLang="en-US" dirty="0"/>
                        <a:t>运行时间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Q-</a:t>
                      </a:r>
                      <a:r>
                        <a:rPr lang="en-US" altLang="zh-CN" dirty="0" err="1"/>
                        <a:t>Learing</a:t>
                      </a:r>
                      <a:r>
                        <a:rPr lang="zh-CN" altLang="en-US" dirty="0"/>
                        <a:t>相对误差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94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a280.tsp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20.04%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61.80s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16.01%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82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att48.tsp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12637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5.64s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6.21%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ch130.tsp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17.54s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11.18%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3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ch150.tsp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18.35%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26.89s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5.61%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4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eil101.tsp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21.67%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12.32s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9.85%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gr96.tsp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20.37%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12.12s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8.02%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98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485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45243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实验测试及结果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9D0D5B1-2B89-18C1-5D16-3720BF84C95D}"/>
              </a:ext>
            </a:extLst>
          </p:cNvPr>
          <p:cNvSpPr txBox="1"/>
          <p:nvPr/>
        </p:nvSpPr>
        <p:spPr>
          <a:xfrm>
            <a:off x="1066801" y="1467853"/>
            <a:ext cx="95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实例测试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CFAEE9-F931-AC06-B85A-7A35FEF68232}"/>
              </a:ext>
            </a:extLst>
          </p:cNvPr>
          <p:cNvSpPr txBox="1"/>
          <p:nvPr/>
        </p:nvSpPr>
        <p:spPr>
          <a:xfrm>
            <a:off x="1451811" y="2186429"/>
            <a:ext cx="942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基于贪心的思想，我们可以做一点优化，可以在强化学习得到结果后再进行局部优化，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216709-4568-542E-09C8-6BE2FEB2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818" y="2701327"/>
            <a:ext cx="7944182" cy="37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30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45243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实验测试及结果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9D0D5B1-2B89-18C1-5D16-3720BF84C95D}"/>
              </a:ext>
            </a:extLst>
          </p:cNvPr>
          <p:cNvSpPr txBox="1"/>
          <p:nvPr/>
        </p:nvSpPr>
        <p:spPr>
          <a:xfrm>
            <a:off x="1066801" y="1467853"/>
            <a:ext cx="95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实例测试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CFAEE9-F931-AC06-B85A-7A35FEF68232}"/>
              </a:ext>
            </a:extLst>
          </p:cNvPr>
          <p:cNvSpPr txBox="1"/>
          <p:nvPr/>
        </p:nvSpPr>
        <p:spPr>
          <a:xfrm>
            <a:off x="1451811" y="2186429"/>
            <a:ext cx="942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优化后结果对比如下：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79D988-4193-CBEC-9DEE-7E0847F3E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19151"/>
              </p:ext>
            </p:extLst>
          </p:nvPr>
        </p:nvGraphicFramePr>
        <p:xfrm>
          <a:off x="1451811" y="2812672"/>
          <a:ext cx="8820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90363811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9365071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70822089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1617910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56744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18903214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77744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地图文件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顶点数量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正确结果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Q-</a:t>
                      </a:r>
                      <a:r>
                        <a:rPr lang="en-US" altLang="zh-CN" dirty="0" err="1"/>
                        <a:t>Learing</a:t>
                      </a:r>
                      <a:r>
                        <a:rPr lang="zh-CN" altLang="en-US" dirty="0"/>
                        <a:t>运行结果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Q-</a:t>
                      </a:r>
                      <a:r>
                        <a:rPr lang="en-US" altLang="zh-CN" dirty="0" err="1"/>
                        <a:t>Learing</a:t>
                      </a:r>
                      <a:r>
                        <a:rPr lang="zh-CN" altLang="en-US" dirty="0"/>
                        <a:t>相对误差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局部优化后的结果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贪心相对误差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94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a280.tsp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16.01%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11.73%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82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att48.tsp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6.21%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0.04%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ch130.tsp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11.18%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7.29%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3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ch150.tsp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5.61%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4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eil101.tsp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9.85%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5.91%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gr96.tsp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8.02%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98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618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23" name="TextBox 13">
            <a:extLst>
              <a:ext uri="{FF2B5EF4-FFF2-40B4-BE49-F238E27FC236}">
                <a16:creationId xmlns:a16="http://schemas.microsoft.com/office/drawing/2014/main" id="{B8E74862-F929-1FF0-C46D-3254C84E196C}"/>
              </a:ext>
            </a:extLst>
          </p:cNvPr>
          <p:cNvSpPr txBox="1"/>
          <p:nvPr/>
        </p:nvSpPr>
        <p:spPr>
          <a:xfrm>
            <a:off x="5159690" y="2792928"/>
            <a:ext cx="1872619" cy="636072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zh-CN" altLang="en-US" sz="3600" b="1" dirty="0">
                <a:solidFill>
                  <a:srgbClr val="004097"/>
                </a:solidFill>
                <a:ea typeface="鸿雷行书简体" panose="00000505000000000000" pitchFamily="2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55300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69306"/>
            <a:ext cx="2363270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en-US" altLang="zh-CN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TSP</a:t>
            </a: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问题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AEA340E-B94A-591C-FD6F-6F9D037B681D}"/>
              </a:ext>
            </a:extLst>
          </p:cNvPr>
          <p:cNvSpPr txBox="1"/>
          <p:nvPr/>
        </p:nvSpPr>
        <p:spPr>
          <a:xfrm>
            <a:off x="1451811" y="2186429"/>
            <a:ext cx="9422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旅行商问题（</a:t>
            </a:r>
            <a:r>
              <a:rPr lang="en-US" altLang="zh-CN" dirty="0"/>
              <a:t>TSP</a:t>
            </a:r>
            <a:r>
              <a:rPr lang="zh-CN" altLang="en-US" dirty="0"/>
              <a:t>）是一个判定问题，同时也是一个</a:t>
            </a:r>
            <a:r>
              <a:rPr lang="en-US" altLang="zh-CN" dirty="0"/>
              <a:t>NP</a:t>
            </a:r>
            <a:r>
              <a:rPr lang="zh-CN" altLang="en-US" dirty="0"/>
              <a:t>完全问题，它给定的一组城市之间的路径长度和一个固定值，判断是否存在一条长度不超过该固定值的回路路径，使得每个城市恰好访问一次，然后回到起点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该问题的优化问题是一个</a:t>
            </a:r>
            <a:r>
              <a:rPr lang="en-US" altLang="zh-CN" dirty="0"/>
              <a:t>NP-Hard</a:t>
            </a:r>
            <a:r>
              <a:rPr lang="zh-CN" altLang="en-US" dirty="0"/>
              <a:t>问题，即找到城市中长度最短的回路路径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F87357-A3C9-1957-D74A-3192E81F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015" y="3781499"/>
            <a:ext cx="3013606" cy="28071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E91E22-798B-D920-D79F-92B711174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920" y="3804815"/>
            <a:ext cx="2893692" cy="2760561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CB2A908D-EFCF-3582-D9E1-C30FCF7AAA18}"/>
              </a:ext>
            </a:extLst>
          </p:cNvPr>
          <p:cNvSpPr/>
          <p:nvPr/>
        </p:nvSpPr>
        <p:spPr>
          <a:xfrm>
            <a:off x="5549267" y="4973053"/>
            <a:ext cx="1227221" cy="32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0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69306"/>
            <a:ext cx="2363270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en-US" altLang="zh-CN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TSP</a:t>
            </a: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问题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81E3F89-72F0-1FAF-6BB7-8DD40F3355A1}"/>
              </a:ext>
            </a:extLst>
          </p:cNvPr>
          <p:cNvSpPr txBox="1"/>
          <p:nvPr/>
        </p:nvSpPr>
        <p:spPr>
          <a:xfrm>
            <a:off x="1451811" y="2186429"/>
            <a:ext cx="9422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现有的</a:t>
            </a:r>
            <a:r>
              <a:rPr lang="en-US" altLang="zh-CN" dirty="0"/>
              <a:t>TSP</a:t>
            </a:r>
            <a:r>
              <a:rPr lang="zh-CN" altLang="en-US" dirty="0"/>
              <a:t>求解方法通常包括精确解法和近似算法。精确解法的主要问题是在大规模问题上的计算复杂度太高，很难扩展到实际问题，而近似算法通常不能保证得到全局最优解，也无法在较大规模的问题上取得理想的结果。因此，需要开发更加高效和准确的</a:t>
            </a:r>
            <a:r>
              <a:rPr lang="en-US" altLang="zh-CN" dirty="0"/>
              <a:t>TSP</a:t>
            </a:r>
            <a:r>
              <a:rPr lang="zh-CN" altLang="en-US" dirty="0"/>
              <a:t>求解方法。</a:t>
            </a:r>
          </a:p>
        </p:txBody>
      </p:sp>
    </p:spTree>
    <p:extLst>
      <p:ext uri="{BB962C8B-B14F-4D97-AF65-F5344CB8AC3E}">
        <p14:creationId xmlns:p14="http://schemas.microsoft.com/office/powerpoint/2010/main" val="173981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69306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en-US" altLang="zh-CN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Q-</a:t>
            </a:r>
            <a:r>
              <a:rPr lang="en-US" altLang="zh-CN" sz="2800" b="1" dirty="0" err="1">
                <a:solidFill>
                  <a:srgbClr val="004097"/>
                </a:solidFill>
                <a:ea typeface="鸿雷行书简体" panose="00000505000000000000" pitchFamily="2" charset="-122"/>
              </a:rPr>
              <a:t>Learing</a:t>
            </a: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方法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7FA1D9C-6BF6-6F00-535F-58AC800DFC2E}"/>
              </a:ext>
            </a:extLst>
          </p:cNvPr>
          <p:cNvSpPr txBox="1"/>
          <p:nvPr/>
        </p:nvSpPr>
        <p:spPr>
          <a:xfrm>
            <a:off x="518136" y="1612106"/>
            <a:ext cx="59842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Q-Learning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是一种基于值函数（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value-based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）的强化学习算法，它通过利用经验来学习最优策略，并且能够应对环境的变化和不确定性。其主要思想在于通过在状态空间中的某些状态和动作上随机选择，建立一个状态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-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动作值函数（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Q-Value Function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）。在每个时间步，代理根据当前状态采取行动，然后更新状态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-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动作值函数的值，以此来估计采取不同策略下未来的收益。随着代理不断迭代，其状态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-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动作值函数将逐渐收敛到最优策略，从而使代理能够做出最优决策。</a:t>
            </a:r>
            <a:endParaRPr lang="en-US" altLang="zh-CN" b="0" i="0" dirty="0">
              <a:solidFill>
                <a:srgbClr val="24292F"/>
              </a:solidFill>
              <a:effectLst/>
              <a:latin typeface="Noto Sans SC"/>
            </a:endParaRPr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Q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值是一种反映动作价值的指标，代表执行某个动作后可获得的总回报价值。</a:t>
            </a:r>
            <a:endParaRPr lang="en-US" altLang="zh-CN" b="0" i="0" dirty="0">
              <a:solidFill>
                <a:srgbClr val="24292F"/>
              </a:solidFill>
              <a:effectLst/>
              <a:latin typeface="Noto Sans SC"/>
            </a:endParaRPr>
          </a:p>
          <a:p>
            <a:endParaRPr lang="en-US" altLang="zh-CN" dirty="0">
              <a:solidFill>
                <a:srgbClr val="24292F"/>
              </a:solidFill>
              <a:latin typeface="Noto Sans SC"/>
            </a:endParaRPr>
          </a:p>
          <a:p>
            <a:endParaRPr lang="en-US" altLang="zh-CN" b="0" i="0" dirty="0">
              <a:solidFill>
                <a:srgbClr val="24292F"/>
              </a:solidFill>
              <a:effectLst/>
              <a:latin typeface="Noto Sans SC"/>
            </a:endParaRPr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Q-Learning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通过更新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Q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值来学习最优策略，而不是直接学习策略函数，从而可以处理同时拥有积极和消极行为的状态，以及非确定性环境等。</a:t>
            </a:r>
          </a:p>
          <a:p>
            <a:endParaRPr lang="zh-CN" altLang="en-US" sz="2000" dirty="0"/>
          </a:p>
        </p:txBody>
      </p:sp>
      <p:pic>
        <p:nvPicPr>
          <p:cNvPr id="1026" name="Picture 2" descr="Q-Learning algorithm flow chart. | Download Scientific Diagram">
            <a:extLst>
              <a:ext uri="{FF2B5EF4-FFF2-40B4-BE49-F238E27FC236}">
                <a16:creationId xmlns:a16="http://schemas.microsoft.com/office/drawing/2014/main" id="{C3298547-5861-54F7-E640-3354B0426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511" y="1195052"/>
            <a:ext cx="4073731" cy="488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F3E61B-87AA-E3A3-99BA-201DC5391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01" y="4655551"/>
            <a:ext cx="5601705" cy="5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5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69306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en-US" altLang="zh-CN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Q-</a:t>
            </a:r>
            <a:r>
              <a:rPr lang="en-US" altLang="zh-CN" sz="2800" b="1" dirty="0" err="1">
                <a:solidFill>
                  <a:srgbClr val="004097"/>
                </a:solidFill>
                <a:ea typeface="鸿雷行书简体" panose="00000505000000000000" pitchFamily="2" charset="-122"/>
              </a:rPr>
              <a:t>Learing</a:t>
            </a: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方法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5B349A5-4FD7-F430-3173-02DE9DECB260}"/>
              </a:ext>
            </a:extLst>
          </p:cNvPr>
          <p:cNvSpPr txBox="1"/>
          <p:nvPr/>
        </p:nvSpPr>
        <p:spPr>
          <a:xfrm>
            <a:off x="1867725" y="1871265"/>
            <a:ext cx="8854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在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Noto Sans SC"/>
              </a:rPr>
              <a:t>Q-Learning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中，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Noto Sans SC"/>
              </a:rPr>
              <a:t>action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的选择相当于代理在一个状态下采取的行动，对于每个状态，都有一组可能的动作，而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Noto Sans SC"/>
              </a:rPr>
              <a:t>Q-Learning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需要根据当前的状态来选择执行的动作。通常来说，我们可以通过贪心算法、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Noto Sans SC"/>
              </a:rPr>
              <a:t>ε-greedy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策略等方法来选择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Noto Sans SC"/>
              </a:rPr>
              <a:t>action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。其中，贪心算法就是基于当前状态的最大收益选择动作，而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Noto Sans SC"/>
              </a:rPr>
              <a:t>ε-greedy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策略则是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Noto Sans SC"/>
              </a:rPr>
              <a:t>exploitation 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（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Noto Sans SC"/>
              </a:rPr>
              <a:t>1-ε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）和 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Noto Sans SC"/>
              </a:rPr>
              <a:t>exploration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（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Noto Sans SC"/>
              </a:rPr>
              <a:t>ε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）之间的折衷选择。</a:t>
            </a:r>
            <a:endParaRPr lang="en-US" altLang="zh-CN" sz="2000" b="0" i="0" dirty="0">
              <a:solidFill>
                <a:srgbClr val="24292F"/>
              </a:solidFill>
              <a:effectLst/>
              <a:latin typeface="Noto Sans SC"/>
            </a:endParaRPr>
          </a:p>
          <a:p>
            <a:r>
              <a:rPr lang="zh-CN" altLang="en-US" sz="2000" dirty="0">
                <a:solidFill>
                  <a:srgbClr val="24292F"/>
                </a:solidFill>
                <a:latin typeface="Noto Sans SC"/>
              </a:rPr>
              <a:t>在</a:t>
            </a:r>
            <a:r>
              <a:rPr lang="en-US" altLang="zh-CN" sz="2000" dirty="0">
                <a:solidFill>
                  <a:srgbClr val="24292F"/>
                </a:solidFill>
                <a:latin typeface="Noto Sans SC"/>
              </a:rPr>
              <a:t>TSP</a:t>
            </a:r>
            <a:r>
              <a:rPr lang="zh-CN" altLang="en-US" sz="2000" dirty="0">
                <a:solidFill>
                  <a:srgbClr val="24292F"/>
                </a:solidFill>
                <a:latin typeface="Noto Sans SC"/>
              </a:rPr>
              <a:t>问题中，采用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Noto Sans SC"/>
              </a:rPr>
              <a:t>exploitation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则代理会选择当前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Noto Sans SC"/>
              </a:rPr>
              <a:t>Q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值最高的路径；若采用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Noto Sans SC"/>
              </a:rPr>
              <a:t>exploration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则代理会随机选择一个路径。</a:t>
            </a:r>
            <a:endParaRPr lang="en-US" altLang="zh-CN" sz="2000" b="0" i="0" dirty="0">
              <a:solidFill>
                <a:srgbClr val="24292F"/>
              </a:solidFill>
              <a:effectLst/>
              <a:latin typeface="Noto Sans SC"/>
            </a:endParaRPr>
          </a:p>
        </p:txBody>
      </p:sp>
      <p:sp>
        <p:nvSpPr>
          <p:cNvPr id="9" name="AutoShape 6" descr="Q-learning和Value Iteration有什么区别？ - Thinbug">
            <a:extLst>
              <a:ext uri="{FF2B5EF4-FFF2-40B4-BE49-F238E27FC236}">
                <a16:creationId xmlns:a16="http://schemas.microsoft.com/office/drawing/2014/main" id="{76F6C748-1AB8-9E5C-C0BB-0D2C3F766E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3D806B9-4563-7D91-9157-A288F4622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725" y="4091385"/>
            <a:ext cx="8362950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020A2B8-8FBA-FA5C-C8D2-E7D8C50A4687}"/>
              </a:ext>
            </a:extLst>
          </p:cNvPr>
          <p:cNvSpPr txBox="1"/>
          <p:nvPr/>
        </p:nvSpPr>
        <p:spPr>
          <a:xfrm>
            <a:off x="5594003" y="5831725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dirty="0">
                <a:solidFill>
                  <a:srgbClr val="24292F"/>
                </a:solidFill>
                <a:effectLst/>
                <a:latin typeface="Noto Sans SC"/>
              </a:rPr>
              <a:t>ε-greedy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02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69306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en-US" altLang="zh-CN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Q-</a:t>
            </a:r>
            <a:r>
              <a:rPr lang="en-US" altLang="zh-CN" sz="2800" b="1" dirty="0" err="1">
                <a:solidFill>
                  <a:srgbClr val="004097"/>
                </a:solidFill>
                <a:ea typeface="鸿雷行书简体" panose="00000505000000000000" pitchFamily="2" charset="-122"/>
              </a:rPr>
              <a:t>Learing</a:t>
            </a: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方法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1EB050-4BD0-63C2-A3ED-552F94402E1D}"/>
              </a:ext>
            </a:extLst>
          </p:cNvPr>
          <p:cNvSpPr txBox="1"/>
          <p:nvPr/>
        </p:nvSpPr>
        <p:spPr>
          <a:xfrm>
            <a:off x="1413509" y="2011518"/>
            <a:ext cx="95592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在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Noto Sans SC"/>
              </a:rPr>
              <a:t>Q-Learning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中，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Noto Sans SC"/>
              </a:rPr>
              <a:t> reward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是一种反馈，用于表示执行一个动作后所立即获得的回报，可以被认为是代理从环境中获取的信号，用于指导其在某个状态下应该采取什么行动。因此，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Noto Sans SC"/>
              </a:rPr>
              <a:t>reward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Noto Sans SC"/>
              </a:rPr>
              <a:t>的设计非常重要，应该根据实际问题来设计。通常来说，如果我们希望代理执行某个目标，那么我们应该给予正向的奖励，如果代理执行了某种不良行为，我们则应该给予负向的奖励</a:t>
            </a:r>
            <a:r>
              <a:rPr lang="zh-CN" altLang="en-US" sz="2000" dirty="0">
                <a:solidFill>
                  <a:srgbClr val="24292F"/>
                </a:solidFill>
                <a:latin typeface="Noto Sans SC"/>
              </a:rPr>
              <a:t>。</a:t>
            </a:r>
            <a:endParaRPr lang="en-US" altLang="zh-CN" sz="2000" dirty="0">
              <a:solidFill>
                <a:srgbClr val="24292F"/>
              </a:solidFill>
              <a:latin typeface="Noto Sans SC"/>
            </a:endParaRPr>
          </a:p>
          <a:p>
            <a:r>
              <a:rPr lang="zh-CN" altLang="en-US" sz="2000" dirty="0">
                <a:solidFill>
                  <a:srgbClr val="24292F"/>
                </a:solidFill>
                <a:latin typeface="Noto Sans SC"/>
              </a:rPr>
              <a:t>在</a:t>
            </a:r>
            <a:r>
              <a:rPr lang="en-US" altLang="zh-CN" sz="2000" dirty="0">
                <a:solidFill>
                  <a:srgbClr val="24292F"/>
                </a:solidFill>
                <a:latin typeface="Noto Sans SC"/>
              </a:rPr>
              <a:t>TSP</a:t>
            </a:r>
            <a:r>
              <a:rPr lang="zh-CN" altLang="en-US" sz="2000" dirty="0">
                <a:solidFill>
                  <a:srgbClr val="24292F"/>
                </a:solidFill>
                <a:latin typeface="Noto Sans SC"/>
              </a:rPr>
              <a:t>问题中，可以通过两地之间的距离来设定</a:t>
            </a:r>
            <a:r>
              <a:rPr lang="en-US" altLang="zh-CN" sz="2000" dirty="0">
                <a:solidFill>
                  <a:srgbClr val="24292F"/>
                </a:solidFill>
                <a:latin typeface="Noto Sans SC"/>
              </a:rPr>
              <a:t>reward</a:t>
            </a:r>
            <a:r>
              <a:rPr lang="zh-CN" altLang="en-US" sz="2000" dirty="0">
                <a:solidFill>
                  <a:srgbClr val="24292F"/>
                </a:solidFill>
                <a:latin typeface="Noto Sans SC"/>
              </a:rPr>
              <a:t>：两地之间距离越长，则执行此路径产生的</a:t>
            </a:r>
            <a:r>
              <a:rPr lang="en-US" altLang="zh-CN" sz="2000" dirty="0">
                <a:solidFill>
                  <a:srgbClr val="24292F"/>
                </a:solidFill>
                <a:latin typeface="Noto Sans SC"/>
              </a:rPr>
              <a:t>reward</a:t>
            </a:r>
            <a:r>
              <a:rPr lang="zh-CN" altLang="en-US" sz="2000" dirty="0">
                <a:solidFill>
                  <a:srgbClr val="24292F"/>
                </a:solidFill>
                <a:latin typeface="Noto Sans SC"/>
              </a:rPr>
              <a:t>越低。</a:t>
            </a:r>
            <a:endParaRPr lang="en-US" altLang="zh-CN" sz="2000" b="0" i="0" dirty="0">
              <a:solidFill>
                <a:srgbClr val="24292F"/>
              </a:solidFill>
              <a:effectLst/>
              <a:latin typeface="Noto Sans S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D6937C-E5B9-E985-02EF-8C3170C35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79" y="4258287"/>
            <a:ext cx="4781550" cy="1843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94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69306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en-US" altLang="zh-CN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Q-</a:t>
            </a:r>
            <a:r>
              <a:rPr lang="en-US" altLang="zh-CN" sz="2800" b="1" dirty="0" err="1">
                <a:solidFill>
                  <a:srgbClr val="004097"/>
                </a:solidFill>
                <a:ea typeface="鸿雷行书简体" panose="00000505000000000000" pitchFamily="2" charset="-122"/>
              </a:rPr>
              <a:t>Learing</a:t>
            </a: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方法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9D0D5B1-2B89-18C1-5D16-3720BF84C95D}"/>
              </a:ext>
            </a:extLst>
          </p:cNvPr>
          <p:cNvSpPr txBox="1"/>
          <p:nvPr/>
        </p:nvSpPr>
        <p:spPr>
          <a:xfrm>
            <a:off x="1066800" y="1467853"/>
            <a:ext cx="418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算法流程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B00B34-9024-430F-9B5D-5BD0D9373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51" y="1765058"/>
            <a:ext cx="5894431" cy="43632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A7D8F3-5298-198D-1CDB-7CF374072AF8}"/>
              </a:ext>
            </a:extLst>
          </p:cNvPr>
          <p:cNvSpPr txBox="1"/>
          <p:nvPr/>
        </p:nvSpPr>
        <p:spPr>
          <a:xfrm>
            <a:off x="620486" y="2413337"/>
            <a:ext cx="44740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初始化状态空间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和动作空间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，以及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值函数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Q(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s,a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迭代至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收敛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3.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随机选取一个城市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作为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起点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</a:p>
          <a:p>
            <a:pPr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4.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zh-CN" altLang="en-US" dirty="0"/>
              <a:t>还有城市未走过：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200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dirty="0"/>
              <a:t>检索Q表，在当前状态s下根据Q的估计值和</a:t>
            </a:r>
            <a:r>
              <a:rPr lang="en-US" altLang="zh-CN" sz="1800" b="0" i="0" dirty="0">
                <a:solidFill>
                  <a:srgbClr val="24292F"/>
                </a:solidFill>
                <a:effectLst/>
                <a:latin typeface="Noto Sans SC"/>
              </a:rPr>
              <a:t>ε-greedy</a:t>
            </a:r>
            <a:r>
              <a:rPr lang="zh-CN" altLang="en-US" sz="1800" b="0" i="0" dirty="0">
                <a:solidFill>
                  <a:srgbClr val="24292F"/>
                </a:solidFill>
                <a:effectLst/>
                <a:latin typeface="Noto Sans SC"/>
              </a:rPr>
              <a:t>策略</a:t>
            </a:r>
            <a:r>
              <a:rPr lang="zh-CN" altLang="en-US" dirty="0"/>
              <a:t>选择一个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还未走过的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城市</a:t>
            </a:r>
          </a:p>
          <a:p>
            <a:pPr marL="7200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动作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，即从城市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的路径</a:t>
            </a:r>
          </a:p>
          <a:p>
            <a:pPr marL="720000"/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值函数更新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，更新当前状态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8.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所有城市走完，记录最优解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9.Q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收敛，通过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输出最优解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67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 2"/>
          <p:cNvCxnSpPr/>
          <p:nvPr/>
        </p:nvCxnSpPr>
        <p:spPr>
          <a:xfrm>
            <a:off x="0" y="1026275"/>
            <a:ext cx="12192000" cy="0"/>
          </a:xfrm>
          <a:prstGeom prst="straightConnector1">
            <a:avLst/>
          </a:prstGeom>
          <a:solidFill>
            <a:srgbClr val="000000"/>
          </a:solidFill>
          <a:ln w="19050">
            <a:solidFill>
              <a:srgbClr val="004097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13"/>
          <p:cNvSpPr txBox="1"/>
          <p:nvPr/>
        </p:nvSpPr>
        <p:spPr>
          <a:xfrm>
            <a:off x="780622" y="269306"/>
            <a:ext cx="3534704" cy="50507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22860" rIns="0" bIns="22860" rtlCol="0" anchor="t">
            <a:spAutoFit/>
          </a:bodyPr>
          <a:lstStyle/>
          <a:p>
            <a:pPr latinLnBrk="1">
              <a:lnSpc>
                <a:spcPct val="113000"/>
              </a:lnSpc>
            </a:pPr>
            <a:r>
              <a:rPr lang="en-US" altLang="zh-CN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Q-</a:t>
            </a:r>
            <a:r>
              <a:rPr lang="en-US" altLang="zh-CN" sz="2800" b="1" dirty="0" err="1">
                <a:solidFill>
                  <a:srgbClr val="004097"/>
                </a:solidFill>
                <a:ea typeface="鸿雷行书简体" panose="00000505000000000000" pitchFamily="2" charset="-122"/>
              </a:rPr>
              <a:t>Learing</a:t>
            </a:r>
            <a:r>
              <a:rPr lang="zh-CN" altLang="en-US" sz="2800" b="1" dirty="0">
                <a:solidFill>
                  <a:srgbClr val="004097"/>
                </a:solidFill>
                <a:ea typeface="鸿雷行书简体" panose="00000505000000000000" pitchFamily="2" charset="-122"/>
              </a:rPr>
              <a:t>方法</a:t>
            </a:r>
          </a:p>
        </p:txBody>
      </p:sp>
      <p:pic>
        <p:nvPicPr>
          <p:cNvPr id="42" name="图片 41" descr="卡通人物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47" y="184937"/>
            <a:ext cx="2717224" cy="6174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9D0D5B1-2B89-18C1-5D16-3720BF84C95D}"/>
              </a:ext>
            </a:extLst>
          </p:cNvPr>
          <p:cNvSpPr txBox="1"/>
          <p:nvPr/>
        </p:nvSpPr>
        <p:spPr>
          <a:xfrm>
            <a:off x="1066800" y="1467853"/>
            <a:ext cx="418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算法流程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CA993E-3D60-95AD-B825-16B08F018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45" y="2139032"/>
            <a:ext cx="10265648" cy="425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4a27709-f8f5-4e7e-9aab-e1e5f4200ea5"/>
  <p:tag name="COMMONDATA" val="eyJoZGlkIjoiZTNiMmJjMGUyMDNhMGI0MjllZTc4OTE3ODRjOTBjMW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1762</Words>
  <Application>Microsoft Macintosh PowerPoint</Application>
  <PresentationFormat>宽屏</PresentationFormat>
  <Paragraphs>202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等线 Light</vt:lpstr>
      <vt:lpstr>鸿雷行书简体</vt:lpstr>
      <vt:lpstr>Arial Unicode MS</vt:lpstr>
      <vt:lpstr>Noto Sans SC</vt:lpstr>
      <vt:lpstr>Arial</vt:lpstr>
      <vt:lpstr>Office 主题​​</vt:lpstr>
      <vt:lpstr>自定义设计方案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lhj</dc:creator>
  <cp:lastModifiedBy>邓 棋</cp:lastModifiedBy>
  <cp:revision>308</cp:revision>
  <dcterms:created xsi:type="dcterms:W3CDTF">2023-01-01T07:39:00Z</dcterms:created>
  <dcterms:modified xsi:type="dcterms:W3CDTF">2023-04-24T09:13:35Z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DAFC07E91AD0484A90DCB41D5C6532EB</vt:lpwstr>
  </property>
  <property fmtid="{D5CDD505-2E9C-101B-9397-08002B2CF9AE}" pid="3" name="KSOProductBuildVer">
    <vt:lpwstr>2052-11.1.0.13703</vt:lpwstr>
  </property>
</Properties>
</file>