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35" r:id="rId2"/>
    <p:sldId id="336" r:id="rId3"/>
    <p:sldId id="338" r:id="rId4"/>
    <p:sldId id="339" r:id="rId5"/>
    <p:sldId id="340" r:id="rId6"/>
    <p:sldId id="341" r:id="rId7"/>
    <p:sldId id="342" r:id="rId8"/>
    <p:sldId id="343" r:id="rId9"/>
    <p:sldId id="344" r:id="rId10"/>
    <p:sldId id="345" r:id="rId11"/>
    <p:sldId id="346" r:id="rId12"/>
    <p:sldId id="347" r:id="rId13"/>
    <p:sldId id="348"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32"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33"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260"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40D816F-F31D-4B7E-B6DB-F95505476AA1}" type="doc">
      <dgm:prSet loTypeId="urn:microsoft.com/office/officeart/2005/8/layout/list1#1" loCatId="list" qsTypeId="urn:microsoft.com/office/officeart/2005/8/quickstyle/simple1#1" qsCatId="simple" csTypeId="urn:microsoft.com/office/officeart/2005/8/colors/accent1_2#1" csCatId="accent1" phldr="1"/>
      <dgm:spPr/>
      <dgm:t>
        <a:bodyPr/>
        <a:lstStyle/>
        <a:p>
          <a:endParaRPr lang="zh-CN" altLang="en-US"/>
        </a:p>
      </dgm:t>
    </dgm:pt>
    <dgm:pt modelId="{8446D54A-579E-4060-9D29-66E494F72784}">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400" b="1" dirty="0" smtClean="0">
              <a:solidFill>
                <a:schemeClr val="bg1"/>
              </a:solidFill>
            </a:rPr>
            <a:t>2.1</a:t>
          </a:r>
          <a:r>
            <a:rPr lang="zh-CN" altLang="en-US" sz="2400" b="1" dirty="0" smtClean="0">
              <a:solidFill>
                <a:schemeClr val="bg1"/>
              </a:solidFill>
            </a:rPr>
            <a:t> 算法渐进复杂度分析</a:t>
          </a:r>
          <a:endParaRPr lang="en-US" altLang="zh-CN" sz="2400" b="1" dirty="0">
            <a:solidFill>
              <a:schemeClr val="bg1"/>
            </a:solidFill>
          </a:endParaRPr>
        </a:p>
      </dgm:t>
    </dgm:pt>
    <dgm:pt modelId="{93AFEF5D-08DE-4ED6-BCB2-EE8F1740B334}" type="parTrans" cxnId="{EA969CA2-6DBF-4B88-AFD6-A3DBB5B5981B}">
      <dgm:prSet/>
      <dgm:spPr/>
      <dgm:t>
        <a:bodyPr/>
        <a:lstStyle/>
        <a:p>
          <a:endParaRPr lang="zh-CN" altLang="en-US" sz="2400" b="1">
            <a:solidFill>
              <a:schemeClr val="bg1"/>
            </a:solidFill>
          </a:endParaRPr>
        </a:p>
      </dgm:t>
    </dgm:pt>
    <dgm:pt modelId="{F0797B5E-C694-4BE8-83D6-75064EA0F9AE}" type="sibTrans" cxnId="{EA969CA2-6DBF-4B88-AFD6-A3DBB5B5981B}">
      <dgm:prSet/>
      <dgm:spPr/>
      <dgm:t>
        <a:bodyPr/>
        <a:lstStyle/>
        <a:p>
          <a:endParaRPr lang="zh-CN" altLang="en-US" sz="2400" b="1">
            <a:solidFill>
              <a:schemeClr val="bg1"/>
            </a:solidFill>
          </a:endParaRPr>
        </a:p>
      </dgm:t>
    </dgm:pt>
    <dgm:pt modelId="{87A67D4A-2B46-42FB-B0B2-7E44A1C89692}">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400" b="1" dirty="0" smtClean="0">
              <a:solidFill>
                <a:schemeClr val="bg1"/>
              </a:solidFill>
            </a:rPr>
            <a:t>2.2</a:t>
          </a:r>
          <a:r>
            <a:rPr lang="zh-CN" altLang="en-US" sz="2400" b="1" dirty="0" smtClean="0">
              <a:solidFill>
                <a:schemeClr val="bg1"/>
              </a:solidFill>
            </a:rPr>
            <a:t> </a:t>
          </a:r>
          <a:r>
            <a:rPr lang="zh-CN" altLang="en-US" sz="2400" b="1" dirty="0" smtClean="0">
              <a:solidFill>
                <a:schemeClr val="bg1"/>
              </a:solidFill>
              <a:latin typeface="+mn-ea"/>
              <a:cs typeface="宋体" panose="02010600030101010101" pitchFamily="2" charset="-122"/>
              <a:sym typeface="+mn-ea"/>
            </a:rPr>
            <a:t>递归方程及其求解方法</a:t>
          </a:r>
          <a:endParaRPr sz="2400" b="1" dirty="0">
            <a:solidFill>
              <a:schemeClr val="bg1"/>
            </a:solidFill>
          </a:endParaRPr>
        </a:p>
      </dgm:t>
    </dgm:pt>
    <dgm:pt modelId="{8FA0F792-D8AB-4E82-BF1E-8E439661AECA}" type="parTrans" cxnId="{4F418825-08FB-45DD-875A-B54F04411811}">
      <dgm:prSet/>
      <dgm:spPr/>
      <dgm:t>
        <a:bodyPr/>
        <a:lstStyle/>
        <a:p>
          <a:endParaRPr lang="zh-CN" altLang="en-US" sz="2400" b="1">
            <a:solidFill>
              <a:schemeClr val="bg1"/>
            </a:solidFill>
          </a:endParaRPr>
        </a:p>
      </dgm:t>
    </dgm:pt>
    <dgm:pt modelId="{8978246A-1C19-414E-ADC8-EFD040749CB9}" type="sibTrans" cxnId="{4F418825-08FB-45DD-875A-B54F04411811}">
      <dgm:prSet/>
      <dgm:spPr/>
      <dgm:t>
        <a:bodyPr/>
        <a:lstStyle/>
        <a:p>
          <a:endParaRPr lang="zh-CN" altLang="en-US" sz="2400" b="1">
            <a:solidFill>
              <a:schemeClr val="bg1"/>
            </a:solidFill>
          </a:endParaRPr>
        </a:p>
      </dgm:t>
    </dgm:pt>
    <dgm:pt modelId="{A2844A49-1707-42CA-BDE2-59AE12CF1EAD}" type="pres">
      <dgm:prSet presAssocID="{B40D816F-F31D-4B7E-B6DB-F95505476AA1}" presName="linear" presStyleCnt="0">
        <dgm:presLayoutVars>
          <dgm:dir/>
          <dgm:animLvl val="lvl"/>
          <dgm:resizeHandles val="exact"/>
        </dgm:presLayoutVars>
      </dgm:prSet>
      <dgm:spPr/>
      <dgm:t>
        <a:bodyPr/>
        <a:lstStyle/>
        <a:p>
          <a:endParaRPr lang="zh-CN" altLang="en-US"/>
        </a:p>
      </dgm:t>
    </dgm:pt>
    <dgm:pt modelId="{AC248A0A-50D2-432A-B2C7-999544DAD9A6}" type="pres">
      <dgm:prSet presAssocID="{8446D54A-579E-4060-9D29-66E494F72784}" presName="parentLin" presStyleCnt="0"/>
      <dgm:spPr/>
    </dgm:pt>
    <dgm:pt modelId="{6351594F-A79E-44C3-A119-E689D4F1BDEB}" type="pres">
      <dgm:prSet presAssocID="{8446D54A-579E-4060-9D29-66E494F72784}" presName="parentLeftMargin" presStyleLbl="node1" presStyleIdx="0" presStyleCnt="2"/>
      <dgm:spPr/>
      <dgm:t>
        <a:bodyPr/>
        <a:lstStyle/>
        <a:p>
          <a:endParaRPr lang="zh-CN" altLang="en-US"/>
        </a:p>
      </dgm:t>
    </dgm:pt>
    <dgm:pt modelId="{B3B23232-3B8F-4261-A5BF-6EFA93F96C89}" type="pres">
      <dgm:prSet presAssocID="{8446D54A-579E-4060-9D29-66E494F72784}" presName="parentText" presStyleLbl="node1" presStyleIdx="0" presStyleCnt="2" custScaleY="29359">
        <dgm:presLayoutVars>
          <dgm:chMax val="0"/>
          <dgm:bulletEnabled val="1"/>
        </dgm:presLayoutVars>
      </dgm:prSet>
      <dgm:spPr/>
      <dgm:t>
        <a:bodyPr/>
        <a:lstStyle/>
        <a:p>
          <a:endParaRPr lang="zh-CN" altLang="en-US"/>
        </a:p>
      </dgm:t>
    </dgm:pt>
    <dgm:pt modelId="{D31C47B7-3469-4CF5-9454-84F00DFE3DE4}" type="pres">
      <dgm:prSet presAssocID="{8446D54A-579E-4060-9D29-66E494F72784}" presName="negativeSpace" presStyleCnt="0"/>
      <dgm:spPr/>
    </dgm:pt>
    <dgm:pt modelId="{041CCC1A-28F7-4CCC-A176-06E28DE61F30}" type="pres">
      <dgm:prSet presAssocID="{8446D54A-579E-4060-9D29-66E494F72784}" presName="childText" presStyleLbl="conFgAcc1" presStyleIdx="0" presStyleCnt="2" custScaleX="85124" custScaleY="90124" custLinFactNeighborY="-9800">
        <dgm:presLayoutVars>
          <dgm:bulletEnabled val="1"/>
        </dgm:presLayoutVars>
      </dgm:prSet>
      <dgm:spPr>
        <a:solidFill>
          <a:schemeClr val="accent1">
            <a:lumMod val="20000"/>
            <a:lumOff val="80000"/>
            <a:alpha val="90000"/>
          </a:schemeClr>
        </a:solidFill>
        <a:ln>
          <a:noFill/>
        </a:ln>
      </dgm:spPr>
    </dgm:pt>
    <dgm:pt modelId="{352B71D4-E5A4-41E9-AA7E-0F23152A6DD0}" type="pres">
      <dgm:prSet presAssocID="{F0797B5E-C694-4BE8-83D6-75064EA0F9AE}" presName="spaceBetweenRectangles" presStyleCnt="0"/>
      <dgm:spPr/>
    </dgm:pt>
    <dgm:pt modelId="{47C090FD-FBE5-46E4-BE47-4F9C473D3DAB}" type="pres">
      <dgm:prSet presAssocID="{87A67D4A-2B46-42FB-B0B2-7E44A1C89692}" presName="parentLin" presStyleCnt="0"/>
      <dgm:spPr/>
    </dgm:pt>
    <dgm:pt modelId="{A48AEE50-E726-48C2-9084-A587B4EB52B6}" type="pres">
      <dgm:prSet presAssocID="{87A67D4A-2B46-42FB-B0B2-7E44A1C89692}" presName="parentLeftMargin" presStyleLbl="node1" presStyleIdx="0" presStyleCnt="2"/>
      <dgm:spPr/>
      <dgm:t>
        <a:bodyPr/>
        <a:lstStyle/>
        <a:p>
          <a:endParaRPr lang="zh-CN" altLang="en-US"/>
        </a:p>
      </dgm:t>
    </dgm:pt>
    <dgm:pt modelId="{9BFAFDFD-778C-459A-81A4-695A501D67C5}" type="pres">
      <dgm:prSet presAssocID="{87A67D4A-2B46-42FB-B0B2-7E44A1C89692}" presName="parentText" presStyleLbl="node1" presStyleIdx="1" presStyleCnt="2" custScaleY="29359">
        <dgm:presLayoutVars>
          <dgm:chMax val="0"/>
          <dgm:bulletEnabled val="1"/>
        </dgm:presLayoutVars>
      </dgm:prSet>
      <dgm:spPr/>
      <dgm:t>
        <a:bodyPr/>
        <a:lstStyle/>
        <a:p>
          <a:endParaRPr lang="zh-CN" altLang="en-US"/>
        </a:p>
      </dgm:t>
    </dgm:pt>
    <dgm:pt modelId="{DD53E7CF-68DF-4A10-9000-DD3E7BD2F87D}" type="pres">
      <dgm:prSet presAssocID="{87A67D4A-2B46-42FB-B0B2-7E44A1C89692}" presName="negativeSpace" presStyleCnt="0"/>
      <dgm:spPr/>
    </dgm:pt>
    <dgm:pt modelId="{F23376F4-0C04-477B-A7AE-A8F5C4643597}" type="pres">
      <dgm:prSet presAssocID="{87A67D4A-2B46-42FB-B0B2-7E44A1C89692}" presName="childText" presStyleLbl="conFgAcc1" presStyleIdx="1" presStyleCnt="2" custScaleX="85124" custLinFactNeighborY="-9800">
        <dgm:presLayoutVars>
          <dgm:bulletEnabled val="1"/>
        </dgm:presLayoutVars>
      </dgm:prSet>
      <dgm:spPr>
        <a:solidFill>
          <a:schemeClr val="accent1">
            <a:lumMod val="20000"/>
            <a:lumOff val="80000"/>
            <a:alpha val="90000"/>
          </a:schemeClr>
        </a:solidFill>
        <a:ln>
          <a:noFill/>
        </a:ln>
      </dgm:spPr>
    </dgm:pt>
  </dgm:ptLst>
  <dgm:cxnLst>
    <dgm:cxn modelId="{D0243905-7E05-40FE-8B0D-184381B1A09E}" type="presOf" srcId="{87A67D4A-2B46-42FB-B0B2-7E44A1C89692}" destId="{A48AEE50-E726-48C2-9084-A587B4EB52B6}" srcOrd="0" destOrd="0" presId="urn:microsoft.com/office/officeart/2005/8/layout/list1#1"/>
    <dgm:cxn modelId="{BFF7AD7A-79EA-4E1C-83AA-C61A9FFF4116}" type="presOf" srcId="{87A67D4A-2B46-42FB-B0B2-7E44A1C89692}" destId="{9BFAFDFD-778C-459A-81A4-695A501D67C5}" srcOrd="1" destOrd="0" presId="urn:microsoft.com/office/officeart/2005/8/layout/list1#1"/>
    <dgm:cxn modelId="{FE9AF854-45F0-4EAA-8C30-A504E96D749C}" type="presOf" srcId="{B40D816F-F31D-4B7E-B6DB-F95505476AA1}" destId="{A2844A49-1707-42CA-BDE2-59AE12CF1EAD}" srcOrd="0" destOrd="0" presId="urn:microsoft.com/office/officeart/2005/8/layout/list1#1"/>
    <dgm:cxn modelId="{0475E6DD-EADF-4714-BCDE-D62D951C8F82}" type="presOf" srcId="{8446D54A-579E-4060-9D29-66E494F72784}" destId="{B3B23232-3B8F-4261-A5BF-6EFA93F96C89}" srcOrd="1" destOrd="0" presId="urn:microsoft.com/office/officeart/2005/8/layout/list1#1"/>
    <dgm:cxn modelId="{22F034B3-F6BB-4442-8DE4-5EC46255A1DF}" type="presOf" srcId="{8446D54A-579E-4060-9D29-66E494F72784}" destId="{6351594F-A79E-44C3-A119-E689D4F1BDEB}" srcOrd="0" destOrd="0" presId="urn:microsoft.com/office/officeart/2005/8/layout/list1#1"/>
    <dgm:cxn modelId="{4F418825-08FB-45DD-875A-B54F04411811}" srcId="{B40D816F-F31D-4B7E-B6DB-F95505476AA1}" destId="{87A67D4A-2B46-42FB-B0B2-7E44A1C89692}" srcOrd="1" destOrd="0" parTransId="{8FA0F792-D8AB-4E82-BF1E-8E439661AECA}" sibTransId="{8978246A-1C19-414E-ADC8-EFD040749CB9}"/>
    <dgm:cxn modelId="{EA969CA2-6DBF-4B88-AFD6-A3DBB5B5981B}" srcId="{B40D816F-F31D-4B7E-B6DB-F95505476AA1}" destId="{8446D54A-579E-4060-9D29-66E494F72784}" srcOrd="0" destOrd="0" parTransId="{93AFEF5D-08DE-4ED6-BCB2-EE8F1740B334}" sibTransId="{F0797B5E-C694-4BE8-83D6-75064EA0F9AE}"/>
    <dgm:cxn modelId="{3174344A-446A-4311-9A10-01BB410886CD}" type="presParOf" srcId="{A2844A49-1707-42CA-BDE2-59AE12CF1EAD}" destId="{AC248A0A-50D2-432A-B2C7-999544DAD9A6}" srcOrd="0" destOrd="0" presId="urn:microsoft.com/office/officeart/2005/8/layout/list1#1"/>
    <dgm:cxn modelId="{B2AF2EFF-ECF0-451A-B957-A27732A5D011}" type="presParOf" srcId="{AC248A0A-50D2-432A-B2C7-999544DAD9A6}" destId="{6351594F-A79E-44C3-A119-E689D4F1BDEB}" srcOrd="0" destOrd="0" presId="urn:microsoft.com/office/officeart/2005/8/layout/list1#1"/>
    <dgm:cxn modelId="{3336862C-A97D-4857-803D-64DFA0DB417B}" type="presParOf" srcId="{AC248A0A-50D2-432A-B2C7-999544DAD9A6}" destId="{B3B23232-3B8F-4261-A5BF-6EFA93F96C89}" srcOrd="1" destOrd="0" presId="urn:microsoft.com/office/officeart/2005/8/layout/list1#1"/>
    <dgm:cxn modelId="{3F2DA5E0-79C4-4083-ABB8-A52608FF71F7}" type="presParOf" srcId="{A2844A49-1707-42CA-BDE2-59AE12CF1EAD}" destId="{D31C47B7-3469-4CF5-9454-84F00DFE3DE4}" srcOrd="1" destOrd="0" presId="urn:microsoft.com/office/officeart/2005/8/layout/list1#1"/>
    <dgm:cxn modelId="{45D2333E-E623-4EF1-AA84-CFEA1C27B2C0}" type="presParOf" srcId="{A2844A49-1707-42CA-BDE2-59AE12CF1EAD}" destId="{041CCC1A-28F7-4CCC-A176-06E28DE61F30}" srcOrd="2" destOrd="0" presId="urn:microsoft.com/office/officeart/2005/8/layout/list1#1"/>
    <dgm:cxn modelId="{6B28D84A-DEFB-4ECC-ABCF-C00F43E80C28}" type="presParOf" srcId="{A2844A49-1707-42CA-BDE2-59AE12CF1EAD}" destId="{352B71D4-E5A4-41E9-AA7E-0F23152A6DD0}" srcOrd="3" destOrd="0" presId="urn:microsoft.com/office/officeart/2005/8/layout/list1#1"/>
    <dgm:cxn modelId="{3B9ACAD9-16A2-4BE6-896F-B0EB4699B744}" type="presParOf" srcId="{A2844A49-1707-42CA-BDE2-59AE12CF1EAD}" destId="{47C090FD-FBE5-46E4-BE47-4F9C473D3DAB}" srcOrd="4" destOrd="0" presId="urn:microsoft.com/office/officeart/2005/8/layout/list1#1"/>
    <dgm:cxn modelId="{BFC88B54-1821-4A96-BD03-E19E5F9FD79F}" type="presParOf" srcId="{47C090FD-FBE5-46E4-BE47-4F9C473D3DAB}" destId="{A48AEE50-E726-48C2-9084-A587B4EB52B6}" srcOrd="0" destOrd="0" presId="urn:microsoft.com/office/officeart/2005/8/layout/list1#1"/>
    <dgm:cxn modelId="{CF6784AF-3DB4-4083-B4C9-0B5904D017C2}" type="presParOf" srcId="{47C090FD-FBE5-46E4-BE47-4F9C473D3DAB}" destId="{9BFAFDFD-778C-459A-81A4-695A501D67C5}" srcOrd="1" destOrd="0" presId="urn:microsoft.com/office/officeart/2005/8/layout/list1#1"/>
    <dgm:cxn modelId="{C9350D1D-2C84-4257-AA7A-B3301ED179D3}" type="presParOf" srcId="{A2844A49-1707-42CA-BDE2-59AE12CF1EAD}" destId="{DD53E7CF-68DF-4A10-9000-DD3E7BD2F87D}" srcOrd="5" destOrd="0" presId="urn:microsoft.com/office/officeart/2005/8/layout/list1#1"/>
    <dgm:cxn modelId="{6F722771-BD56-4754-BB7F-B636A9CB4356}" type="presParOf" srcId="{A2844A49-1707-42CA-BDE2-59AE12CF1EAD}" destId="{F23376F4-0C04-477B-A7AE-A8F5C4643597}" srcOrd="6"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C834D1-B261-48F4-A63B-D180862EFFBE}" type="doc">
      <dgm:prSet loTypeId="urn:microsoft.com/office/officeart/2005/8/layout/hList6" loCatId="list" qsTypeId="urn:microsoft.com/office/officeart/2005/8/quickstyle/simple1#3" qsCatId="simple" csTypeId="urn:microsoft.com/office/officeart/2005/8/colors/accent1_2#3" csCatId="accent1" phldr="1"/>
      <dgm:spPr/>
      <dgm:t>
        <a:bodyPr/>
        <a:lstStyle/>
        <a:p>
          <a:endParaRPr lang="zh-CN" altLang="en-US"/>
        </a:p>
      </dgm:t>
    </dgm:pt>
    <dgm:pt modelId="{578450F9-82F4-42EF-B3A5-314365328776}">
      <dgm:prSet custT="1"/>
      <dgm:spPr>
        <a:solidFill>
          <a:srgbClr val="002060"/>
        </a:solidFill>
      </dgm:spPr>
      <dgm:t>
        <a:bodyPr/>
        <a:lstStyle/>
        <a:p>
          <a:r>
            <a:rPr lang="zh-CN" altLang="en-US" sz="4400" b="1" dirty="0"/>
            <a:t>迭代法</a:t>
          </a:r>
          <a:endParaRPr lang="zh-CN" altLang="en-US" sz="4400" dirty="0"/>
        </a:p>
      </dgm:t>
    </dgm:pt>
    <dgm:pt modelId="{8B2FF0E3-4631-42F3-99FA-63E25A434274}" type="parTrans" cxnId="{D0ACE4A5-CC96-4BDF-AF62-B3906E777C52}">
      <dgm:prSet/>
      <dgm:spPr/>
      <dgm:t>
        <a:bodyPr/>
        <a:lstStyle/>
        <a:p>
          <a:endParaRPr lang="zh-CN" altLang="en-US"/>
        </a:p>
      </dgm:t>
    </dgm:pt>
    <dgm:pt modelId="{8E2322A0-2A6D-43BC-A86B-F24DC441CE6D}" type="sibTrans" cxnId="{D0ACE4A5-CC96-4BDF-AF62-B3906E777C52}">
      <dgm:prSet/>
      <dgm:spPr/>
      <dgm:t>
        <a:bodyPr/>
        <a:lstStyle/>
        <a:p>
          <a:endParaRPr lang="zh-CN" altLang="en-US"/>
        </a:p>
      </dgm:t>
    </dgm:pt>
    <dgm:pt modelId="{0CD2A124-178B-40BB-856D-431B2B565536}">
      <dgm:prSet/>
      <dgm:spPr>
        <a:solidFill>
          <a:srgbClr val="002060"/>
        </a:solidFill>
      </dgm:spPr>
      <dgm:t>
        <a:bodyPr/>
        <a:lstStyle/>
        <a:p>
          <a:r>
            <a:rPr lang="zh-CN" b="1" dirty="0"/>
            <a:t>代入法</a:t>
          </a:r>
          <a:endParaRPr lang="zh-CN" dirty="0"/>
        </a:p>
      </dgm:t>
    </dgm:pt>
    <dgm:pt modelId="{C44E3818-59DE-4BF5-A4FE-3B43958EC8D6}" type="parTrans" cxnId="{078B4FF2-F9DE-4D7E-872C-7F5903E0D08A}">
      <dgm:prSet/>
      <dgm:spPr/>
      <dgm:t>
        <a:bodyPr/>
        <a:lstStyle/>
        <a:p>
          <a:endParaRPr lang="zh-CN" altLang="en-US"/>
        </a:p>
      </dgm:t>
    </dgm:pt>
    <dgm:pt modelId="{CC60A7F3-ADC4-4079-A9EE-887959D019F8}" type="sibTrans" cxnId="{078B4FF2-F9DE-4D7E-872C-7F5903E0D08A}">
      <dgm:prSet/>
      <dgm:spPr/>
      <dgm:t>
        <a:bodyPr/>
        <a:lstStyle/>
        <a:p>
          <a:endParaRPr lang="zh-CN" altLang="en-US"/>
        </a:p>
      </dgm:t>
    </dgm:pt>
    <dgm:pt modelId="{D2FAB1D6-93A8-4CC9-8AA9-F3728B249BB7}">
      <dgm:prSet/>
      <dgm:spPr>
        <a:solidFill>
          <a:srgbClr val="002060"/>
        </a:solidFill>
      </dgm:spPr>
      <dgm:t>
        <a:bodyPr/>
        <a:lstStyle/>
        <a:p>
          <a:r>
            <a:rPr lang="zh-CN" b="1" dirty="0"/>
            <a:t>递归树法</a:t>
          </a:r>
          <a:endParaRPr lang="zh-CN" dirty="0"/>
        </a:p>
      </dgm:t>
    </dgm:pt>
    <dgm:pt modelId="{70D3230F-30BD-4688-8FFA-B178DB539774}" type="parTrans" cxnId="{DC0D18FC-8E68-4E5A-89EF-827BE03066B5}">
      <dgm:prSet/>
      <dgm:spPr/>
      <dgm:t>
        <a:bodyPr/>
        <a:lstStyle/>
        <a:p>
          <a:endParaRPr lang="zh-CN" altLang="en-US"/>
        </a:p>
      </dgm:t>
    </dgm:pt>
    <dgm:pt modelId="{28DBCFB2-F3EE-41A9-9E2B-7EF855625827}" type="sibTrans" cxnId="{DC0D18FC-8E68-4E5A-89EF-827BE03066B5}">
      <dgm:prSet/>
      <dgm:spPr/>
      <dgm:t>
        <a:bodyPr/>
        <a:lstStyle/>
        <a:p>
          <a:endParaRPr lang="zh-CN" altLang="en-US"/>
        </a:p>
      </dgm:t>
    </dgm:pt>
    <dgm:pt modelId="{19BD997D-BAF4-443D-9F76-9B93C5B3F304}">
      <dgm:prSet/>
      <dgm:spPr>
        <a:solidFill>
          <a:srgbClr val="002060"/>
        </a:solidFill>
      </dgm:spPr>
      <dgm:t>
        <a:bodyPr/>
        <a:lstStyle/>
        <a:p>
          <a:r>
            <a:rPr lang="zh-CN" b="1" dirty="0"/>
            <a:t>主方法</a:t>
          </a:r>
          <a:endParaRPr lang="zh-CN" dirty="0"/>
        </a:p>
      </dgm:t>
    </dgm:pt>
    <dgm:pt modelId="{A45EF9FE-C7AD-4739-A135-0FF164035E59}" type="parTrans" cxnId="{FB41B54A-D227-4158-8BAB-CC4B16FE2F96}">
      <dgm:prSet/>
      <dgm:spPr/>
      <dgm:t>
        <a:bodyPr/>
        <a:lstStyle/>
        <a:p>
          <a:endParaRPr lang="zh-CN" altLang="en-US"/>
        </a:p>
      </dgm:t>
    </dgm:pt>
    <dgm:pt modelId="{D85C135E-40D6-46C1-9EB0-C9F83A113F81}" type="sibTrans" cxnId="{FB41B54A-D227-4158-8BAB-CC4B16FE2F96}">
      <dgm:prSet/>
      <dgm:spPr/>
      <dgm:t>
        <a:bodyPr/>
        <a:lstStyle/>
        <a:p>
          <a:endParaRPr lang="zh-CN" altLang="en-US"/>
        </a:p>
      </dgm:t>
    </dgm:pt>
    <dgm:pt modelId="{F508FEAD-8B67-4BF0-B6C3-37FA1216E480}" type="pres">
      <dgm:prSet presAssocID="{69C834D1-B261-48F4-A63B-D180862EFFBE}" presName="Name0" presStyleCnt="0">
        <dgm:presLayoutVars>
          <dgm:dir/>
          <dgm:resizeHandles val="exact"/>
        </dgm:presLayoutVars>
      </dgm:prSet>
      <dgm:spPr/>
      <dgm:t>
        <a:bodyPr/>
        <a:lstStyle/>
        <a:p>
          <a:endParaRPr lang="zh-CN" altLang="en-US"/>
        </a:p>
      </dgm:t>
    </dgm:pt>
    <dgm:pt modelId="{7BC9FD38-2FE0-453A-B22A-BDAA12977647}" type="pres">
      <dgm:prSet presAssocID="{578450F9-82F4-42EF-B3A5-314365328776}" presName="node" presStyleLbl="node1" presStyleIdx="0" presStyleCnt="4">
        <dgm:presLayoutVars>
          <dgm:bulletEnabled val="1"/>
        </dgm:presLayoutVars>
      </dgm:prSet>
      <dgm:spPr/>
      <dgm:t>
        <a:bodyPr/>
        <a:lstStyle/>
        <a:p>
          <a:endParaRPr lang="zh-CN" altLang="en-US"/>
        </a:p>
      </dgm:t>
    </dgm:pt>
    <dgm:pt modelId="{3E3D337E-EBD7-4A84-8414-70174572B3F8}" type="pres">
      <dgm:prSet presAssocID="{8E2322A0-2A6D-43BC-A86B-F24DC441CE6D}" presName="sibTrans" presStyleCnt="0"/>
      <dgm:spPr/>
    </dgm:pt>
    <dgm:pt modelId="{436632EF-37B1-4E19-AB9D-91219F0747CD}" type="pres">
      <dgm:prSet presAssocID="{0CD2A124-178B-40BB-856D-431B2B565536}" presName="node" presStyleLbl="node1" presStyleIdx="1" presStyleCnt="4">
        <dgm:presLayoutVars>
          <dgm:bulletEnabled val="1"/>
        </dgm:presLayoutVars>
      </dgm:prSet>
      <dgm:spPr/>
      <dgm:t>
        <a:bodyPr/>
        <a:lstStyle/>
        <a:p>
          <a:endParaRPr lang="zh-CN" altLang="en-US"/>
        </a:p>
      </dgm:t>
    </dgm:pt>
    <dgm:pt modelId="{33899BAA-0F43-46F8-BEFF-4D8A9AE8111D}" type="pres">
      <dgm:prSet presAssocID="{CC60A7F3-ADC4-4079-A9EE-887959D019F8}" presName="sibTrans" presStyleCnt="0"/>
      <dgm:spPr/>
    </dgm:pt>
    <dgm:pt modelId="{1493D540-6D64-47D9-81DD-92C272000E19}" type="pres">
      <dgm:prSet presAssocID="{D2FAB1D6-93A8-4CC9-8AA9-F3728B249BB7}" presName="node" presStyleLbl="node1" presStyleIdx="2" presStyleCnt="4">
        <dgm:presLayoutVars>
          <dgm:bulletEnabled val="1"/>
        </dgm:presLayoutVars>
      </dgm:prSet>
      <dgm:spPr/>
      <dgm:t>
        <a:bodyPr/>
        <a:lstStyle/>
        <a:p>
          <a:endParaRPr lang="zh-CN" altLang="en-US"/>
        </a:p>
      </dgm:t>
    </dgm:pt>
    <dgm:pt modelId="{74B028F3-994B-4896-A082-9BAB97A00F15}" type="pres">
      <dgm:prSet presAssocID="{28DBCFB2-F3EE-41A9-9E2B-7EF855625827}" presName="sibTrans" presStyleCnt="0"/>
      <dgm:spPr/>
    </dgm:pt>
    <dgm:pt modelId="{7801E688-9936-4E59-81E6-624880F13E12}" type="pres">
      <dgm:prSet presAssocID="{19BD997D-BAF4-443D-9F76-9B93C5B3F304}" presName="node" presStyleLbl="node1" presStyleIdx="3" presStyleCnt="4">
        <dgm:presLayoutVars>
          <dgm:bulletEnabled val="1"/>
        </dgm:presLayoutVars>
      </dgm:prSet>
      <dgm:spPr/>
      <dgm:t>
        <a:bodyPr/>
        <a:lstStyle/>
        <a:p>
          <a:endParaRPr lang="zh-CN" altLang="en-US"/>
        </a:p>
      </dgm:t>
    </dgm:pt>
  </dgm:ptLst>
  <dgm:cxnLst>
    <dgm:cxn modelId="{DC0D18FC-8E68-4E5A-89EF-827BE03066B5}" srcId="{69C834D1-B261-48F4-A63B-D180862EFFBE}" destId="{D2FAB1D6-93A8-4CC9-8AA9-F3728B249BB7}" srcOrd="2" destOrd="0" parTransId="{70D3230F-30BD-4688-8FFA-B178DB539774}" sibTransId="{28DBCFB2-F3EE-41A9-9E2B-7EF855625827}"/>
    <dgm:cxn modelId="{32682413-82E7-4C99-9053-5585B782E893}" type="presOf" srcId="{19BD997D-BAF4-443D-9F76-9B93C5B3F304}" destId="{7801E688-9936-4E59-81E6-624880F13E12}" srcOrd="0" destOrd="0" presId="urn:microsoft.com/office/officeart/2005/8/layout/hList6"/>
    <dgm:cxn modelId="{5C3C9277-A398-4D16-8822-B02F0A827E51}" type="presOf" srcId="{69C834D1-B261-48F4-A63B-D180862EFFBE}" destId="{F508FEAD-8B67-4BF0-B6C3-37FA1216E480}" srcOrd="0" destOrd="0" presId="urn:microsoft.com/office/officeart/2005/8/layout/hList6"/>
    <dgm:cxn modelId="{D0ACE4A5-CC96-4BDF-AF62-B3906E777C52}" srcId="{69C834D1-B261-48F4-A63B-D180862EFFBE}" destId="{578450F9-82F4-42EF-B3A5-314365328776}" srcOrd="0" destOrd="0" parTransId="{8B2FF0E3-4631-42F3-99FA-63E25A434274}" sibTransId="{8E2322A0-2A6D-43BC-A86B-F24DC441CE6D}"/>
    <dgm:cxn modelId="{078B4FF2-F9DE-4D7E-872C-7F5903E0D08A}" srcId="{69C834D1-B261-48F4-A63B-D180862EFFBE}" destId="{0CD2A124-178B-40BB-856D-431B2B565536}" srcOrd="1" destOrd="0" parTransId="{C44E3818-59DE-4BF5-A4FE-3B43958EC8D6}" sibTransId="{CC60A7F3-ADC4-4079-A9EE-887959D019F8}"/>
    <dgm:cxn modelId="{FB41B54A-D227-4158-8BAB-CC4B16FE2F96}" srcId="{69C834D1-B261-48F4-A63B-D180862EFFBE}" destId="{19BD997D-BAF4-443D-9F76-9B93C5B3F304}" srcOrd="3" destOrd="0" parTransId="{A45EF9FE-C7AD-4739-A135-0FF164035E59}" sibTransId="{D85C135E-40D6-46C1-9EB0-C9F83A113F81}"/>
    <dgm:cxn modelId="{A415AD39-0AC1-420E-ABEA-5D6DC5C395EB}" type="presOf" srcId="{0CD2A124-178B-40BB-856D-431B2B565536}" destId="{436632EF-37B1-4E19-AB9D-91219F0747CD}" srcOrd="0" destOrd="0" presId="urn:microsoft.com/office/officeart/2005/8/layout/hList6"/>
    <dgm:cxn modelId="{BCC5087A-5BA1-4D2B-B77E-557638D5BA04}" type="presOf" srcId="{D2FAB1D6-93A8-4CC9-8AA9-F3728B249BB7}" destId="{1493D540-6D64-47D9-81DD-92C272000E19}" srcOrd="0" destOrd="0" presId="urn:microsoft.com/office/officeart/2005/8/layout/hList6"/>
    <dgm:cxn modelId="{FCA6F64D-906E-481C-AEC0-3CD829F5928F}" type="presOf" srcId="{578450F9-82F4-42EF-B3A5-314365328776}" destId="{7BC9FD38-2FE0-453A-B22A-BDAA12977647}" srcOrd="0" destOrd="0" presId="urn:microsoft.com/office/officeart/2005/8/layout/hList6"/>
    <dgm:cxn modelId="{CBF982BC-107F-478D-9D8E-ED585570B887}" type="presParOf" srcId="{F508FEAD-8B67-4BF0-B6C3-37FA1216E480}" destId="{7BC9FD38-2FE0-453A-B22A-BDAA12977647}" srcOrd="0" destOrd="0" presId="urn:microsoft.com/office/officeart/2005/8/layout/hList6"/>
    <dgm:cxn modelId="{54C41164-8F12-4932-9AD3-13CB4A92794E}" type="presParOf" srcId="{F508FEAD-8B67-4BF0-B6C3-37FA1216E480}" destId="{3E3D337E-EBD7-4A84-8414-70174572B3F8}" srcOrd="1" destOrd="0" presId="urn:microsoft.com/office/officeart/2005/8/layout/hList6"/>
    <dgm:cxn modelId="{4CD776A0-0B12-473D-B51A-F98F1761BB9C}" type="presParOf" srcId="{F508FEAD-8B67-4BF0-B6C3-37FA1216E480}" destId="{436632EF-37B1-4E19-AB9D-91219F0747CD}" srcOrd="2" destOrd="0" presId="urn:microsoft.com/office/officeart/2005/8/layout/hList6"/>
    <dgm:cxn modelId="{694C8B07-7F4C-4FE3-8D7A-1942BDC96108}" type="presParOf" srcId="{F508FEAD-8B67-4BF0-B6C3-37FA1216E480}" destId="{33899BAA-0F43-46F8-BEFF-4D8A9AE8111D}" srcOrd="3" destOrd="0" presId="urn:microsoft.com/office/officeart/2005/8/layout/hList6"/>
    <dgm:cxn modelId="{33D5DCDA-8E2C-48F9-8B47-59696FCDCBF9}" type="presParOf" srcId="{F508FEAD-8B67-4BF0-B6C3-37FA1216E480}" destId="{1493D540-6D64-47D9-81DD-92C272000E19}" srcOrd="4" destOrd="0" presId="urn:microsoft.com/office/officeart/2005/8/layout/hList6"/>
    <dgm:cxn modelId="{D829D48C-14F1-455B-8AB6-40FCFF43BB34}" type="presParOf" srcId="{F508FEAD-8B67-4BF0-B6C3-37FA1216E480}" destId="{74B028F3-994B-4896-A082-9BAB97A00F15}" srcOrd="5" destOrd="0" presId="urn:microsoft.com/office/officeart/2005/8/layout/hList6"/>
    <dgm:cxn modelId="{D2BEFB1E-E888-4F1D-8B4A-37B47DD086D5}" type="presParOf" srcId="{F508FEAD-8B67-4BF0-B6C3-37FA1216E480}" destId="{7801E688-9936-4E59-81E6-624880F13E1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CCC1A-28F7-4CCC-A176-06E28DE61F30}">
      <dsp:nvSpPr>
        <dsp:cNvPr id="0" name=""/>
        <dsp:cNvSpPr/>
      </dsp:nvSpPr>
      <dsp:spPr>
        <a:xfrm>
          <a:off x="0" y="117338"/>
          <a:ext cx="4941863" cy="1476231"/>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3B23232-3B8F-4261-A5BF-6EFA93F96C89}">
      <dsp:nvSpPr>
        <dsp:cNvPr id="0" name=""/>
        <dsp:cNvSpPr/>
      </dsp:nvSpPr>
      <dsp:spPr>
        <a:xfrm>
          <a:off x="290274" y="547795"/>
          <a:ext cx="4063841" cy="56334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604" tIns="0" rIns="153604" bIns="0" numCol="1" spcCol="1270" anchor="ctr" anchorCtr="0">
          <a:noAutofit/>
        </a:bodyPr>
        <a:lstStyle/>
        <a:p>
          <a:pPr lvl="0" algn="l" defTabSz="1066800">
            <a:lnSpc>
              <a:spcPct val="100000"/>
            </a:lnSpc>
            <a:spcBef>
              <a:spcPct val="0"/>
            </a:spcBef>
            <a:spcAft>
              <a:spcPct val="35000"/>
            </a:spcAft>
          </a:pPr>
          <a:r>
            <a:rPr lang="en-US" altLang="zh-CN" sz="2400" b="1" kern="1200" dirty="0" smtClean="0">
              <a:solidFill>
                <a:schemeClr val="bg1"/>
              </a:solidFill>
            </a:rPr>
            <a:t>2.1</a:t>
          </a:r>
          <a:r>
            <a:rPr lang="zh-CN" altLang="en-US" sz="2400" b="1" kern="1200" dirty="0" smtClean="0">
              <a:solidFill>
                <a:schemeClr val="bg1"/>
              </a:solidFill>
            </a:rPr>
            <a:t> 算法渐进复杂度分析</a:t>
          </a:r>
          <a:endParaRPr lang="en-US" altLang="zh-CN" sz="2400" b="1" kern="1200" dirty="0">
            <a:solidFill>
              <a:schemeClr val="bg1"/>
            </a:solidFill>
          </a:endParaRPr>
        </a:p>
      </dsp:txBody>
      <dsp:txXfrm>
        <a:off x="317774" y="575295"/>
        <a:ext cx="4008841" cy="508340"/>
      </dsp:txXfrm>
    </dsp:sp>
    <dsp:sp modelId="{F23376F4-0C04-477B-A7AE-A8F5C4643597}">
      <dsp:nvSpPr>
        <dsp:cNvPr id="0" name=""/>
        <dsp:cNvSpPr/>
      </dsp:nvSpPr>
      <dsp:spPr>
        <a:xfrm>
          <a:off x="0" y="1488886"/>
          <a:ext cx="4941863" cy="1638000"/>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BFAFDFD-778C-459A-81A4-695A501D67C5}">
      <dsp:nvSpPr>
        <dsp:cNvPr id="0" name=""/>
        <dsp:cNvSpPr/>
      </dsp:nvSpPr>
      <dsp:spPr>
        <a:xfrm>
          <a:off x="290274" y="1978967"/>
          <a:ext cx="4063841" cy="56334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604" tIns="0" rIns="153604" bIns="0" numCol="1" spcCol="1270" anchor="ctr" anchorCtr="0">
          <a:noAutofit/>
        </a:bodyPr>
        <a:lstStyle/>
        <a:p>
          <a:pPr lvl="0" algn="l" defTabSz="1066800">
            <a:lnSpc>
              <a:spcPct val="100000"/>
            </a:lnSpc>
            <a:spcBef>
              <a:spcPct val="0"/>
            </a:spcBef>
            <a:spcAft>
              <a:spcPct val="35000"/>
            </a:spcAft>
          </a:pPr>
          <a:r>
            <a:rPr lang="en-US" altLang="zh-CN" sz="2400" b="1" kern="1200" dirty="0" smtClean="0">
              <a:solidFill>
                <a:schemeClr val="bg1"/>
              </a:solidFill>
            </a:rPr>
            <a:t>2.2</a:t>
          </a:r>
          <a:r>
            <a:rPr lang="zh-CN" altLang="en-US" sz="2400" b="1" kern="1200" dirty="0" smtClean="0">
              <a:solidFill>
                <a:schemeClr val="bg1"/>
              </a:solidFill>
            </a:rPr>
            <a:t> </a:t>
          </a:r>
          <a:r>
            <a:rPr lang="zh-CN" altLang="en-US" sz="2400" b="1" kern="1200" dirty="0" smtClean="0">
              <a:solidFill>
                <a:schemeClr val="bg1"/>
              </a:solidFill>
              <a:latin typeface="+mn-ea"/>
              <a:cs typeface="宋体" panose="02010600030101010101" pitchFamily="2" charset="-122"/>
              <a:sym typeface="+mn-ea"/>
            </a:rPr>
            <a:t>递归方程及其求解方法</a:t>
          </a:r>
          <a:endParaRPr sz="2400" b="1" kern="1200" dirty="0">
            <a:solidFill>
              <a:schemeClr val="bg1"/>
            </a:solidFill>
          </a:endParaRPr>
        </a:p>
      </dsp:txBody>
      <dsp:txXfrm>
        <a:off x="317774" y="2006467"/>
        <a:ext cx="4008841" cy="508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9FD38-2FE0-453A-B22A-BDAA12977647}">
      <dsp:nvSpPr>
        <dsp:cNvPr id="0" name=""/>
        <dsp:cNvSpPr/>
      </dsp:nvSpPr>
      <dsp:spPr>
        <a:xfrm rot="16200000">
          <a:off x="-981891" y="983703"/>
          <a:ext cx="3745288" cy="1777881"/>
        </a:xfrm>
        <a:prstGeom prst="flowChartManualOperation">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0" tIns="0" rIns="279400" bIns="0" numCol="1" spcCol="1270" anchor="ctr" anchorCtr="0">
          <a:noAutofit/>
        </a:bodyPr>
        <a:lstStyle/>
        <a:p>
          <a:pPr lvl="0" algn="ctr" defTabSz="1955800">
            <a:lnSpc>
              <a:spcPct val="90000"/>
            </a:lnSpc>
            <a:spcBef>
              <a:spcPct val="0"/>
            </a:spcBef>
            <a:spcAft>
              <a:spcPct val="35000"/>
            </a:spcAft>
          </a:pPr>
          <a:r>
            <a:rPr lang="zh-CN" altLang="en-US" sz="4400" b="1" kern="1200" dirty="0"/>
            <a:t>迭代法</a:t>
          </a:r>
          <a:endParaRPr lang="zh-CN" altLang="en-US" sz="4400" kern="1200" dirty="0"/>
        </a:p>
      </dsp:txBody>
      <dsp:txXfrm rot="5400000">
        <a:off x="1812" y="749058"/>
        <a:ext cx="1777881" cy="2247172"/>
      </dsp:txXfrm>
    </dsp:sp>
    <dsp:sp modelId="{436632EF-37B1-4E19-AB9D-91219F0747CD}">
      <dsp:nvSpPr>
        <dsp:cNvPr id="0" name=""/>
        <dsp:cNvSpPr/>
      </dsp:nvSpPr>
      <dsp:spPr>
        <a:xfrm rot="16200000">
          <a:off x="929331" y="983703"/>
          <a:ext cx="3745288" cy="1777881"/>
        </a:xfrm>
        <a:prstGeom prst="flowChartManualOperation">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0" tIns="0" rIns="293688" bIns="0" numCol="1" spcCol="1270" anchor="ctr" anchorCtr="0">
          <a:noAutofit/>
        </a:bodyPr>
        <a:lstStyle/>
        <a:p>
          <a:pPr lvl="0" algn="ctr" defTabSz="2044700">
            <a:lnSpc>
              <a:spcPct val="90000"/>
            </a:lnSpc>
            <a:spcBef>
              <a:spcPct val="0"/>
            </a:spcBef>
            <a:spcAft>
              <a:spcPct val="35000"/>
            </a:spcAft>
          </a:pPr>
          <a:r>
            <a:rPr lang="zh-CN" sz="4600" b="1" kern="1200" dirty="0"/>
            <a:t>代入法</a:t>
          </a:r>
          <a:endParaRPr lang="zh-CN" sz="4600" kern="1200" dirty="0"/>
        </a:p>
      </dsp:txBody>
      <dsp:txXfrm rot="5400000">
        <a:off x="1913034" y="749058"/>
        <a:ext cx="1777881" cy="2247172"/>
      </dsp:txXfrm>
    </dsp:sp>
    <dsp:sp modelId="{1493D540-6D64-47D9-81DD-92C272000E19}">
      <dsp:nvSpPr>
        <dsp:cNvPr id="0" name=""/>
        <dsp:cNvSpPr/>
      </dsp:nvSpPr>
      <dsp:spPr>
        <a:xfrm rot="16200000">
          <a:off x="2840555" y="983703"/>
          <a:ext cx="3745288" cy="1777881"/>
        </a:xfrm>
        <a:prstGeom prst="flowChartManualOperation">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0" tIns="0" rIns="293688" bIns="0" numCol="1" spcCol="1270" anchor="ctr" anchorCtr="0">
          <a:noAutofit/>
        </a:bodyPr>
        <a:lstStyle/>
        <a:p>
          <a:pPr lvl="0" algn="ctr" defTabSz="2044700">
            <a:lnSpc>
              <a:spcPct val="90000"/>
            </a:lnSpc>
            <a:spcBef>
              <a:spcPct val="0"/>
            </a:spcBef>
            <a:spcAft>
              <a:spcPct val="35000"/>
            </a:spcAft>
          </a:pPr>
          <a:r>
            <a:rPr lang="zh-CN" sz="4600" b="1" kern="1200" dirty="0"/>
            <a:t>递归树法</a:t>
          </a:r>
          <a:endParaRPr lang="zh-CN" sz="4600" kern="1200" dirty="0"/>
        </a:p>
      </dsp:txBody>
      <dsp:txXfrm rot="5400000">
        <a:off x="3824258" y="749058"/>
        <a:ext cx="1777881" cy="2247172"/>
      </dsp:txXfrm>
    </dsp:sp>
    <dsp:sp modelId="{7801E688-9936-4E59-81E6-624880F13E12}">
      <dsp:nvSpPr>
        <dsp:cNvPr id="0" name=""/>
        <dsp:cNvSpPr/>
      </dsp:nvSpPr>
      <dsp:spPr>
        <a:xfrm rot="16200000">
          <a:off x="4751778" y="983703"/>
          <a:ext cx="3745288" cy="1777881"/>
        </a:xfrm>
        <a:prstGeom prst="flowChartManualOperation">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0" tIns="0" rIns="293688" bIns="0" numCol="1" spcCol="1270" anchor="ctr" anchorCtr="0">
          <a:noAutofit/>
        </a:bodyPr>
        <a:lstStyle/>
        <a:p>
          <a:pPr lvl="0" algn="ctr" defTabSz="2044700">
            <a:lnSpc>
              <a:spcPct val="90000"/>
            </a:lnSpc>
            <a:spcBef>
              <a:spcPct val="0"/>
            </a:spcBef>
            <a:spcAft>
              <a:spcPct val="35000"/>
            </a:spcAft>
          </a:pPr>
          <a:r>
            <a:rPr lang="zh-CN" sz="4600" b="1" kern="1200" dirty="0"/>
            <a:t>主方法</a:t>
          </a:r>
          <a:endParaRPr lang="zh-CN" sz="4600" kern="1200" dirty="0"/>
        </a:p>
      </dsp:txBody>
      <dsp:txXfrm rot="5400000">
        <a:off x="5735481" y="749058"/>
        <a:ext cx="1777881" cy="2247172"/>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B40EE-D363-4EEE-880C-1F4577936EEA}" type="datetimeFigureOut">
              <a:rPr lang="zh-CN" altLang="en-US" smtClean="0"/>
              <a:pPr/>
              <a:t>2019/10/25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119B0-3537-4126-B943-0AFAEAFA955C}" type="slidenum">
              <a:rPr lang="zh-CN" altLang="en-US" smtClean="0"/>
              <a:pPr/>
              <a:t>‹#›</a:t>
            </a:fld>
            <a:endParaRPr lang="zh-CN" altLang="en-US"/>
          </a:p>
        </p:txBody>
      </p:sp>
    </p:spTree>
    <p:extLst>
      <p:ext uri="{BB962C8B-B14F-4D97-AF65-F5344CB8AC3E}">
        <p14:creationId xmlns:p14="http://schemas.microsoft.com/office/powerpoint/2010/main" val="3851788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15</a:t>
            </a:fld>
            <a:endParaRPr lang="zh-CN" altLang="en-US"/>
          </a:p>
        </p:txBody>
      </p:sp>
    </p:spTree>
    <p:extLst>
      <p:ext uri="{BB962C8B-B14F-4D97-AF65-F5344CB8AC3E}">
        <p14:creationId xmlns:p14="http://schemas.microsoft.com/office/powerpoint/2010/main" val="390008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dirty="0" smtClean="0">
                <a:solidFill>
                  <a:srgbClr val="0000FF"/>
                </a:solidFill>
                <a:latin typeface="楷体" pitchFamily="49" charset="-122"/>
                <a:ea typeface="楷体" pitchFamily="49" charset="-122"/>
                <a:cs typeface="Consolas" pitchFamily="49" charset="0"/>
              </a:rPr>
              <a:t>函数体内分配的变量空间为临时空间，不计形参占用的空间，这里的仅计</a:t>
            </a:r>
            <a:r>
              <a:rPr lang="en-US" altLang="zh-CN" sz="1200" b="1" i="1" dirty="0" err="1" smtClean="0">
                <a:solidFill>
                  <a:srgbClr val="0000FF"/>
                </a:solidFill>
                <a:latin typeface="楷体" pitchFamily="49" charset="-122"/>
                <a:ea typeface="楷体" pitchFamily="49" charset="-122"/>
                <a:cs typeface="Consolas" pitchFamily="49" charset="0"/>
              </a:rPr>
              <a:t>i</a:t>
            </a:r>
            <a:r>
              <a:rPr lang="zh-CN" altLang="zh-CN" sz="1200" b="1" dirty="0" smtClean="0">
                <a:solidFill>
                  <a:srgbClr val="0000FF"/>
                </a:solidFill>
                <a:latin typeface="楷体" pitchFamily="49" charset="-122"/>
                <a:ea typeface="楷体" pitchFamily="49" charset="-122"/>
                <a:cs typeface="Consolas" pitchFamily="49" charset="0"/>
              </a:rPr>
              <a:t>、</a:t>
            </a:r>
            <a:r>
              <a:rPr lang="en-US" altLang="zh-CN" sz="1200" b="1" dirty="0" smtClean="0">
                <a:solidFill>
                  <a:srgbClr val="0000FF"/>
                </a:solidFill>
                <a:latin typeface="楷体" pitchFamily="49" charset="-122"/>
                <a:ea typeface="楷体" pitchFamily="49" charset="-122"/>
                <a:cs typeface="Consolas" pitchFamily="49" charset="0"/>
              </a:rPr>
              <a:t>maxi</a:t>
            </a:r>
            <a:r>
              <a:rPr lang="zh-CN" altLang="zh-CN" sz="1200" b="1" dirty="0" smtClean="0">
                <a:solidFill>
                  <a:srgbClr val="0000FF"/>
                </a:solidFill>
                <a:latin typeface="楷体" pitchFamily="49" charset="-122"/>
                <a:ea typeface="楷体" pitchFamily="49" charset="-122"/>
                <a:cs typeface="Consolas" pitchFamily="49" charset="0"/>
              </a:rPr>
              <a:t>变量的空间，其空间复杂度为</a:t>
            </a:r>
            <a:r>
              <a:rPr lang="en-US" altLang="zh-CN" sz="1200" b="1" dirty="0" smtClean="0">
                <a:solidFill>
                  <a:srgbClr val="0000FF"/>
                </a:solidFill>
                <a:latin typeface="楷体" pitchFamily="49" charset="-122"/>
                <a:ea typeface="楷体" pitchFamily="49" charset="-122"/>
                <a:cs typeface="Consolas" pitchFamily="49" charset="0"/>
              </a:rPr>
              <a:t>O(1)</a:t>
            </a:r>
            <a:r>
              <a:rPr lang="zh-CN" altLang="zh-CN" sz="1200" b="1" dirty="0" smtClean="0">
                <a:solidFill>
                  <a:srgbClr val="0000FF"/>
                </a:solidFill>
                <a:latin typeface="楷体" pitchFamily="49" charset="-122"/>
                <a:ea typeface="楷体" pitchFamily="49" charset="-122"/>
                <a:cs typeface="Consolas" pitchFamily="49" charset="0"/>
              </a:rPr>
              <a:t>。</a:t>
            </a:r>
            <a:r>
              <a:rPr lang="zh-CN" altLang="en-US" sz="1200" b="1" dirty="0" smtClean="0">
                <a:solidFill>
                  <a:srgbClr val="0000FF"/>
                </a:solidFill>
                <a:latin typeface="楷体" pitchFamily="49" charset="-122"/>
                <a:ea typeface="楷体" pitchFamily="49" charset="-122"/>
                <a:cs typeface="Consolas" pitchFamily="49" charset="0"/>
              </a:rPr>
              <a:t>（答案）</a:t>
            </a:r>
            <a:endParaRPr lang="zh-CN" altLang="zh-CN" sz="1200" b="1" dirty="0" smtClean="0">
              <a:solidFill>
                <a:srgbClr val="0000FF"/>
              </a:solidFill>
              <a:latin typeface="楷体" pitchFamily="49" charset="-122"/>
              <a:ea typeface="楷体" pitchFamily="49" charset="-122"/>
              <a:cs typeface="Consolas" pitchFamily="49" charset="0"/>
            </a:endParaRPr>
          </a:p>
          <a:p>
            <a:endParaRPr 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48</a:t>
            </a:fld>
            <a:endParaRPr lang="zh-CN" altLang="en-US"/>
          </a:p>
        </p:txBody>
      </p:sp>
    </p:spTree>
    <p:extLst>
      <p:ext uri="{BB962C8B-B14F-4D97-AF65-F5344CB8AC3E}">
        <p14:creationId xmlns:p14="http://schemas.microsoft.com/office/powerpoint/2010/main" val="2086578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此处有改动，请检查</a:t>
            </a:r>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55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此处有改动，请检查</a:t>
            </a:r>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59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此处有改动，请检查</a:t>
            </a:r>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60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此处有改动，请检查</a:t>
            </a:r>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61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64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17</a:t>
            </a:fld>
            <a:endParaRPr lang="zh-CN" altLang="en-US"/>
          </a:p>
        </p:txBody>
      </p:sp>
    </p:spTree>
    <p:extLst>
      <p:ext uri="{BB962C8B-B14F-4D97-AF65-F5344CB8AC3E}">
        <p14:creationId xmlns:p14="http://schemas.microsoft.com/office/powerpoint/2010/main" val="18774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18</a:t>
            </a:fld>
            <a:endParaRPr lang="zh-CN" altLang="en-US"/>
          </a:p>
        </p:txBody>
      </p:sp>
    </p:spTree>
    <p:extLst>
      <p:ext uri="{BB962C8B-B14F-4D97-AF65-F5344CB8AC3E}">
        <p14:creationId xmlns:p14="http://schemas.microsoft.com/office/powerpoint/2010/main" val="156734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DE5A67-FD10-4882-A038-01F53500C5D4}" type="slidenum">
              <a:rPr lang="zh-CN" altLang="en-US" smtClean="0"/>
              <a:pPr/>
              <a:t>19</a:t>
            </a:fld>
            <a:endParaRPr lang="zh-CN" altLang="en-US"/>
          </a:p>
        </p:txBody>
      </p:sp>
    </p:spTree>
    <p:extLst>
      <p:ext uri="{BB962C8B-B14F-4D97-AF65-F5344CB8AC3E}">
        <p14:creationId xmlns:p14="http://schemas.microsoft.com/office/powerpoint/2010/main" val="269712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DE5A67-FD10-4882-A038-01F53500C5D4}" type="slidenum">
              <a:rPr lang="zh-CN" altLang="en-US" smtClean="0"/>
              <a:pPr/>
              <a:t>20</a:t>
            </a:fld>
            <a:endParaRPr lang="zh-CN" altLang="en-US"/>
          </a:p>
        </p:txBody>
      </p:sp>
    </p:spTree>
    <p:extLst>
      <p:ext uri="{BB962C8B-B14F-4D97-AF65-F5344CB8AC3E}">
        <p14:creationId xmlns:p14="http://schemas.microsoft.com/office/powerpoint/2010/main" val="189995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DE5A67-FD10-4882-A038-01F53500C5D4}" type="slidenum">
              <a:rPr lang="zh-CN" altLang="en-US" smtClean="0"/>
              <a:pPr/>
              <a:t>21</a:t>
            </a:fld>
            <a:endParaRPr lang="zh-CN" altLang="en-US"/>
          </a:p>
        </p:txBody>
      </p:sp>
    </p:spTree>
    <p:extLst>
      <p:ext uri="{BB962C8B-B14F-4D97-AF65-F5344CB8AC3E}">
        <p14:creationId xmlns:p14="http://schemas.microsoft.com/office/powerpoint/2010/main" val="256175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119B0-3537-4126-B943-0AFAEAFA955C}" type="slidenum">
              <a:rPr lang="zh-CN" altLang="en-US" smtClean="0"/>
              <a:pPr/>
              <a:t>31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33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97C36EAE-C225-43B6-864A-3C9B44ED06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70" r="16470" b="9466"/>
          <a:stretch/>
        </p:blipFill>
        <p:spPr>
          <a:xfrm>
            <a:off x="0" y="0"/>
            <a:ext cx="9144000" cy="6858000"/>
          </a:xfrm>
          <a:prstGeom prst="rect">
            <a:avLst/>
          </a:prstGeom>
        </p:spPr>
      </p:pic>
      <p:sp>
        <p:nvSpPr>
          <p:cNvPr id="8" name="文本框 7">
            <a:extLst>
              <a:ext uri="{FF2B5EF4-FFF2-40B4-BE49-F238E27FC236}">
                <a16:creationId xmlns="" xmlns:a16="http://schemas.microsoft.com/office/drawing/2014/main" id="{D3E34A9D-1EA4-43B3-8937-A13B9764A951}"/>
              </a:ext>
            </a:extLst>
          </p:cNvPr>
          <p:cNvSpPr txBox="1"/>
          <p:nvPr userDrawn="1"/>
        </p:nvSpPr>
        <p:spPr>
          <a:xfrm>
            <a:off x="386953" y="1734906"/>
            <a:ext cx="5805488" cy="4878259"/>
          </a:xfrm>
          <a:prstGeom prst="rect">
            <a:avLst/>
          </a:prstGeom>
          <a:noFill/>
        </p:spPr>
        <p:txBody>
          <a:bodyPr wrap="square" rtlCol="0">
            <a:spAutoFit/>
          </a:bodyPr>
          <a:lstStyle/>
          <a:p>
            <a:pPr algn="ctr"/>
            <a:r>
              <a:rPr lang="zh-CN" altLang="en-US" sz="3200" b="1" dirty="0">
                <a:solidFill>
                  <a:schemeClr val="accent1">
                    <a:lumMod val="50000"/>
                  </a:schemeClr>
                </a:solidFill>
                <a:latin typeface="+mn-ea"/>
                <a:ea typeface="+mn-ea"/>
              </a:rPr>
              <a:t>武汉理工大学</a:t>
            </a:r>
            <a:endParaRPr lang="en-US" altLang="zh-CN" sz="3200" b="1" dirty="0">
              <a:solidFill>
                <a:schemeClr val="accent1">
                  <a:lumMod val="50000"/>
                </a:schemeClr>
              </a:solidFill>
              <a:latin typeface="+mn-ea"/>
              <a:ea typeface="+mn-ea"/>
            </a:endParaRPr>
          </a:p>
          <a:p>
            <a:pPr algn="ctr">
              <a:spcBef>
                <a:spcPts val="1800"/>
              </a:spcBef>
              <a:spcAft>
                <a:spcPts val="0"/>
              </a:spcAft>
            </a:pPr>
            <a:r>
              <a:rPr lang="zh-CN" altLang="en-US" sz="8000" b="1" dirty="0">
                <a:solidFill>
                  <a:schemeClr val="accent1">
                    <a:lumMod val="50000"/>
                  </a:schemeClr>
                </a:solidFill>
                <a:latin typeface="+mn-ea"/>
                <a:ea typeface="+mn-ea"/>
              </a:rPr>
              <a:t>算法设计与分析</a:t>
            </a:r>
            <a:endParaRPr lang="en-US" altLang="zh-CN" sz="8000" b="1" dirty="0">
              <a:solidFill>
                <a:schemeClr val="accent1">
                  <a:lumMod val="50000"/>
                </a:schemeClr>
              </a:solidFill>
              <a:latin typeface="+mn-ea"/>
              <a:ea typeface="+mn-ea"/>
            </a:endParaRPr>
          </a:p>
          <a:p>
            <a:pPr algn="ctr">
              <a:spcBef>
                <a:spcPts val="0"/>
              </a:spcBef>
              <a:spcAft>
                <a:spcPts val="2400"/>
              </a:spcAft>
            </a:pPr>
            <a:r>
              <a:rPr lang="en-US" altLang="zh-CN" sz="2400" b="1" dirty="0">
                <a:solidFill>
                  <a:schemeClr val="accent1">
                    <a:lumMod val="50000"/>
                  </a:schemeClr>
                </a:solidFill>
                <a:latin typeface="+mn-ea"/>
                <a:ea typeface="+mn-ea"/>
              </a:rPr>
              <a:t>Design and Analysis of Computer Algorithms </a:t>
            </a:r>
          </a:p>
          <a:p>
            <a:pPr algn="ctr"/>
            <a:r>
              <a:rPr lang="zh-CN" altLang="en-US" sz="3600" b="1" dirty="0">
                <a:solidFill>
                  <a:schemeClr val="accent1">
                    <a:lumMod val="50000"/>
                  </a:schemeClr>
                </a:solidFill>
                <a:latin typeface="+mn-ea"/>
                <a:ea typeface="+mn-ea"/>
              </a:rPr>
              <a:t>计算机科学与技术学院</a:t>
            </a:r>
          </a:p>
        </p:txBody>
      </p:sp>
      <p:pic>
        <p:nvPicPr>
          <p:cNvPr id="1026" name="Picture 2" descr="https://timgsa.baidu.com/timg?image&amp;quality=80&amp;size=b9999_10000&amp;sec=1544802657462&amp;di=d90068cd898642c1763153e0ce8f64e6&amp;imgtype=0&amp;src=http%3A%2F%2Fpic23.photophoto.cn%2F20120616%2F0007019875414028_b.jpg">
            <a:extLst>
              <a:ext uri="{FF2B5EF4-FFF2-40B4-BE49-F238E27FC236}">
                <a16:creationId xmlns="" xmlns:a16="http://schemas.microsoft.com/office/drawing/2014/main" id="{F5CA024F-7F8D-4D35-91A4-BA963CD00B09}"/>
              </a:ext>
            </a:extLst>
          </p:cNvPr>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18889"/>
          <a:stretch/>
        </p:blipFill>
        <p:spPr bwMode="auto">
          <a:xfrm>
            <a:off x="2624915" y="438906"/>
            <a:ext cx="1329565" cy="12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591266"/>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342896D6-0AA3-4B3B-AF7D-8B33ECBF94DD}"/>
              </a:ext>
            </a:extLst>
          </p:cNvPr>
          <p:cNvSpPr/>
          <p:nvPr userDrawn="1"/>
        </p:nvSpPr>
        <p:spPr>
          <a:xfrm>
            <a:off x="386953" y="6545178"/>
            <a:ext cx="8757047" cy="72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10">
            <a:extLst>
              <a:ext uri="{FF2B5EF4-FFF2-40B4-BE49-F238E27FC236}">
                <a16:creationId xmlns="" xmlns:a16="http://schemas.microsoft.com/office/drawing/2014/main" id="{D5406333-780F-4814-AB1B-3EE4DF9C89F4}"/>
              </a:ext>
            </a:extLst>
          </p:cNvPr>
          <p:cNvSpPr>
            <a:spLocks noGrp="1"/>
          </p:cNvSpPr>
          <p:nvPr>
            <p:ph type="body" sz="quarter" idx="13" hasCustomPrompt="1"/>
          </p:nvPr>
        </p:nvSpPr>
        <p:spPr>
          <a:xfrm>
            <a:off x="-498107" y="261275"/>
            <a:ext cx="7262260" cy="864000"/>
          </a:xfrm>
          <a:prstGeom prst="roundRect">
            <a:avLst>
              <a:gd name="adj" fmla="val 50000"/>
            </a:avLst>
          </a:prstGeom>
          <a:solidFill>
            <a:schemeClr val="accent5">
              <a:lumMod val="40000"/>
              <a:lumOff val="60000"/>
            </a:schemeClr>
          </a:solidFill>
        </p:spPr>
        <p:txBody>
          <a:bodyPr lIns="1080000" anchor="ctr">
            <a:noAutofit/>
          </a:bodyPr>
          <a:lstStyle>
            <a:lvl1pPr marL="0" indent="0">
              <a:lnSpc>
                <a:spcPct val="100000"/>
              </a:lnSpc>
              <a:spcBef>
                <a:spcPts val="0"/>
              </a:spcBef>
              <a:buNone/>
              <a:defRPr sz="3200">
                <a:solidFill>
                  <a:schemeClr val="accent1">
                    <a:lumMod val="50000"/>
                  </a:schemeClr>
                </a:solidFill>
              </a:defRPr>
            </a:lvl1pPr>
          </a:lstStyle>
          <a:p>
            <a:pPr lvl="0"/>
            <a:r>
              <a:rPr lang="zh-CN" altLang="en-US" dirty="0"/>
              <a:t>标题（无格式粘贴，无标题则删除本框）</a:t>
            </a:r>
          </a:p>
        </p:txBody>
      </p:sp>
      <p:sp>
        <p:nvSpPr>
          <p:cNvPr id="5" name="灯片编号占位符 4">
            <a:extLst>
              <a:ext uri="{FF2B5EF4-FFF2-40B4-BE49-F238E27FC236}">
                <a16:creationId xmlns="" xmlns:a16="http://schemas.microsoft.com/office/drawing/2014/main" id="{5D31BC75-5F18-406F-ABE5-373C58D89D4A}"/>
              </a:ext>
            </a:extLst>
          </p:cNvPr>
          <p:cNvSpPr>
            <a:spLocks noGrp="1"/>
          </p:cNvSpPr>
          <p:nvPr>
            <p:ph type="sldNum" sz="quarter" idx="12"/>
          </p:nvPr>
        </p:nvSpPr>
        <p:spPr>
          <a:xfrm>
            <a:off x="0" y="6398616"/>
            <a:ext cx="386954" cy="365125"/>
          </a:xfrm>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196442883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descr="图片包含 自然, 天空, 户外, 雨&#10;&#10;描述已自动生成">
            <a:extLst>
              <a:ext uri="{FF2B5EF4-FFF2-40B4-BE49-F238E27FC236}">
                <a16:creationId xmlns="" xmlns:a16="http://schemas.microsoft.com/office/drawing/2014/main" id="{F06F4947-B098-474E-996D-044502D437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文本框 7">
            <a:extLst>
              <a:ext uri="{FF2B5EF4-FFF2-40B4-BE49-F238E27FC236}">
                <a16:creationId xmlns="" xmlns:a16="http://schemas.microsoft.com/office/drawing/2014/main" id="{9032F00F-EE56-4529-AA49-55237B4BBFE4}"/>
              </a:ext>
            </a:extLst>
          </p:cNvPr>
          <p:cNvSpPr txBox="1"/>
          <p:nvPr userDrawn="1"/>
        </p:nvSpPr>
        <p:spPr>
          <a:xfrm>
            <a:off x="2257877" y="1736229"/>
            <a:ext cx="1815980" cy="3293209"/>
          </a:xfrm>
          <a:prstGeom prst="rect">
            <a:avLst/>
          </a:prstGeom>
          <a:noFill/>
          <a:effectLst/>
        </p:spPr>
        <p:txBody>
          <a:bodyPr wrap="square" rtlCol="0">
            <a:spAutoFit/>
          </a:bodyPr>
          <a:lstStyle/>
          <a:p>
            <a:pPr algn="dist"/>
            <a:r>
              <a:rPr lang="zh-CN" altLang="en-US" sz="8000" b="1" dirty="0" smtClean="0">
                <a:solidFill>
                  <a:schemeClr val="accent1">
                    <a:lumMod val="50000"/>
                  </a:schemeClr>
                </a:solidFill>
                <a:effectLst/>
              </a:rPr>
              <a:t>谢谢！</a:t>
            </a:r>
            <a:endParaRPr lang="en-US" altLang="zh-CN" sz="8000" b="1" dirty="0" smtClean="0">
              <a:solidFill>
                <a:schemeClr val="accent1">
                  <a:lumMod val="50000"/>
                </a:schemeClr>
              </a:solidFill>
              <a:effectLst/>
            </a:endParaRPr>
          </a:p>
          <a:p>
            <a:pPr algn="r"/>
            <a:r>
              <a:rPr lang="en-US" altLang="zh-CN" sz="2400" b="1" dirty="0" smtClean="0">
                <a:solidFill>
                  <a:schemeClr val="accent1">
                    <a:lumMod val="50000"/>
                  </a:schemeClr>
                </a:solidFill>
                <a:effectLst/>
              </a:rPr>
              <a:t>  THANK YOU !</a:t>
            </a:r>
            <a:endParaRPr lang="zh-CN" altLang="en-US" sz="2400" b="1" dirty="0">
              <a:solidFill>
                <a:schemeClr val="accent1">
                  <a:lumMod val="50000"/>
                </a:schemeClr>
              </a:solidFill>
              <a:effectLst/>
            </a:endParaRPr>
          </a:p>
        </p:txBody>
      </p:sp>
    </p:spTree>
    <p:extLst>
      <p:ext uri="{BB962C8B-B14F-4D97-AF65-F5344CB8AC3E}">
        <p14:creationId xmlns:p14="http://schemas.microsoft.com/office/powerpoint/2010/main" val="168102350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5225"/>
            <a:ext cx="2133600" cy="476250"/>
          </a:xfrm>
          <a:prstGeom prst="rect">
            <a:avLst/>
          </a:prstGeom>
        </p:spPr>
        <p:txBody>
          <a:bodyPr/>
          <a:lstStyle>
            <a:lvl1pPr>
              <a:defRPr/>
            </a:lvl1pPr>
          </a:lstStyle>
          <a:p>
            <a:fld id="{7E93D597-B178-4D05-B081-201FE644430C}" type="slidenum">
              <a:rPr lang="en-US" altLang="zh-CN"/>
              <a:pPr/>
              <a:t>‹#›</a:t>
            </a:fld>
            <a:endParaRPr lang="en-US" altLang="zh-CN"/>
          </a:p>
        </p:txBody>
      </p:sp>
    </p:spTree>
    <p:extLst>
      <p:ext uri="{BB962C8B-B14F-4D97-AF65-F5344CB8AC3E}">
        <p14:creationId xmlns:p14="http://schemas.microsoft.com/office/powerpoint/2010/main" val="4256945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6423B97-5A9E-41A6-A2D8-031392E5C36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1E10EF77-EB84-49D4-AAFC-8E4095A69C1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4902338-C205-417B-95A1-02F40712167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fld id="{ABDD4069-A07F-41AB-9065-ED863E2EC3CE}" type="datetime1">
              <a:rPr lang="zh-CN" altLang="en-US" smtClean="0"/>
              <a:pPr/>
              <a:t>2019/10/25</a:t>
            </a:fld>
            <a:endParaRPr lang="zh-CN" altLang="en-US"/>
          </a:p>
        </p:txBody>
      </p:sp>
      <p:sp>
        <p:nvSpPr>
          <p:cNvPr id="5" name="页脚占位符 4">
            <a:extLst>
              <a:ext uri="{FF2B5EF4-FFF2-40B4-BE49-F238E27FC236}">
                <a16:creationId xmlns="" xmlns:a16="http://schemas.microsoft.com/office/drawing/2014/main" id="{28BD372E-6178-41A5-B07C-5F9F3C00B9C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7570B35A-3188-4D8A-9801-4BB38BC899D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161836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201" userDrawn="1">
          <p15:clr>
            <a:srgbClr val="F26B43"/>
          </p15:clr>
        </p15:guide>
        <p15:guide id="2" pos="325"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ccf.org.cn/resources/1190201776262/2012/05/18/14.pdf" TargetMode="External"/><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6.bin"/><Relationship Id="rId4" Type="http://schemas.openxmlformats.org/officeDocument/2006/relationships/image" Target="../media/image2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33.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Text Box 9"/>
          <p:cNvSpPr txBox="1">
            <a:spLocks noChangeArrowheads="1"/>
          </p:cNvSpPr>
          <p:nvPr/>
        </p:nvSpPr>
        <p:spPr bwMode="auto">
          <a:xfrm>
            <a:off x="2124075" y="260350"/>
            <a:ext cx="6264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solidFill>
                  <a:srgbClr val="FF9900"/>
                </a:solidFill>
                <a:ea typeface="隶书" pitchFamily="49" charset="-122"/>
              </a:rPr>
              <a:t>课程简介</a:t>
            </a:r>
            <a:r>
              <a:rPr lang="en-US" altLang="zh-CN" sz="4400" b="1">
                <a:solidFill>
                  <a:srgbClr val="FF9900"/>
                </a:solidFill>
                <a:ea typeface="隶书" pitchFamily="49" charset="-122"/>
              </a:rPr>
              <a:t>——</a:t>
            </a:r>
            <a:r>
              <a:rPr lang="zh-CN" altLang="en-US" sz="4400" b="1">
                <a:solidFill>
                  <a:srgbClr val="FF9900"/>
                </a:solidFill>
                <a:ea typeface="隶书" pitchFamily="49" charset="-122"/>
              </a:rPr>
              <a:t>大纲说法</a:t>
            </a:r>
          </a:p>
        </p:txBody>
      </p:sp>
      <p:sp>
        <p:nvSpPr>
          <p:cNvPr id="14346" name="Text Box 10"/>
          <p:cNvSpPr txBox="1">
            <a:spLocks noChangeArrowheads="1"/>
          </p:cNvSpPr>
          <p:nvPr/>
        </p:nvSpPr>
        <p:spPr bwMode="auto">
          <a:xfrm>
            <a:off x="1908175" y="1412875"/>
            <a:ext cx="6551613"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latin typeface="华文仿宋"/>
                <a:ea typeface="华文仿宋" pitchFamily="2" charset="-122"/>
              </a:rPr>
              <a:t>“</a:t>
            </a:r>
            <a:r>
              <a:rPr lang="zh-CN" altLang="en-US" sz="3200" b="1" dirty="0">
                <a:ea typeface="华文仿宋" pitchFamily="2" charset="-122"/>
              </a:rPr>
              <a:t>算法设计与分析</a:t>
            </a:r>
            <a:r>
              <a:rPr lang="zh-CN" altLang="en-US" sz="3200" b="1" dirty="0">
                <a:latin typeface="华文仿宋"/>
                <a:ea typeface="华文仿宋" pitchFamily="2" charset="-122"/>
              </a:rPr>
              <a:t>”</a:t>
            </a:r>
            <a:r>
              <a:rPr lang="zh-CN" altLang="en-US" sz="3200" b="1" dirty="0">
                <a:ea typeface="华文仿宋" pitchFamily="2" charset="-122"/>
              </a:rPr>
              <a:t>是计算机科学与技术专业的专业课。无论是计算科学还是计算实践，算法都在其中扮演着重要角色。本课程的教学目的是讲授在计算机应用中常常遇到的实际问题的解法，讲授设计和分析各种算法的基本原理、方法和技术，培养学生对算法复杂性进行正确分析的能力。</a:t>
            </a:r>
          </a:p>
        </p:txBody>
      </p:sp>
    </p:spTree>
    <p:extLst>
      <p:ext uri="{BB962C8B-B14F-4D97-AF65-F5344CB8AC3E}">
        <p14:creationId xmlns:p14="http://schemas.microsoft.com/office/powerpoint/2010/main" val="3824297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33375"/>
            <a:ext cx="6408738" cy="647700"/>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1Q30015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773238"/>
            <a:ext cx="2314575" cy="324008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7655" name="Text Box 7"/>
          <p:cNvSpPr txBox="1">
            <a:spLocks noChangeArrowheads="1"/>
          </p:cNvSpPr>
          <p:nvPr/>
        </p:nvSpPr>
        <p:spPr bwMode="auto">
          <a:xfrm>
            <a:off x="4211638" y="1700213"/>
            <a:ext cx="4105275"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快速排序算法的发明者是获得</a:t>
            </a:r>
            <a:r>
              <a:rPr lang="en-US" altLang="zh-CN" b="1"/>
              <a:t>1980</a:t>
            </a:r>
            <a:r>
              <a:rPr lang="zh-CN" altLang="en-US" b="1"/>
              <a:t>年度图灵奖的英国牛津大学计算机科学家查尔斯</a:t>
            </a:r>
            <a:r>
              <a:rPr lang="en-US" altLang="zh-CN" b="1"/>
              <a:t>.</a:t>
            </a:r>
            <a:r>
              <a:rPr lang="zh-CN" altLang="en-US" b="1"/>
              <a:t>霍尔（</a:t>
            </a:r>
            <a:r>
              <a:rPr lang="en-US" altLang="zh-CN" b="1"/>
              <a:t>Charles Hoare</a:t>
            </a:r>
            <a:r>
              <a:rPr lang="zh-CN" altLang="en-US" b="1"/>
              <a:t>），他还发明了</a:t>
            </a:r>
            <a:r>
              <a:rPr lang="en-US" altLang="zh-CN" b="1"/>
              <a:t>CASE</a:t>
            </a:r>
            <a:r>
              <a:rPr lang="zh-CN" altLang="en-US" b="1"/>
              <a:t>和程序设计语言的公理化方法。程序设计语言的公理化定义方法是用一组公理和一组规则描写语言应有的性质，从而使语言与具体实现的机器无关，而且也易于证明程序的正确性。获得图灵奖不仅是因为他发明了</a:t>
            </a:r>
            <a:r>
              <a:rPr lang="en-US" altLang="zh-CN" b="1"/>
              <a:t>CASE</a:t>
            </a:r>
            <a:r>
              <a:rPr lang="zh-CN" altLang="en-US" b="1"/>
              <a:t>和</a:t>
            </a:r>
            <a:r>
              <a:rPr lang="en-US" altLang="zh-CN" b="1"/>
              <a:t>QUICKSORT</a:t>
            </a:r>
            <a:r>
              <a:rPr lang="zh-CN" altLang="en-US" b="1"/>
              <a:t>，而是因为他在编程语言的定义和设计方面的基础性贡献。</a:t>
            </a:r>
          </a:p>
        </p:txBody>
      </p:sp>
      <p:sp>
        <p:nvSpPr>
          <p:cNvPr id="27656" name="Rectangle 8"/>
          <p:cNvSpPr>
            <a:spLocks noChangeArrowheads="1"/>
          </p:cNvSpPr>
          <p:nvPr/>
        </p:nvSpPr>
        <p:spPr bwMode="auto">
          <a:xfrm>
            <a:off x="1692275" y="5419725"/>
            <a:ext cx="6496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http://www.cqvip.com/Read/Read.aspx?id=32099677</a:t>
            </a:r>
          </a:p>
        </p:txBody>
      </p:sp>
    </p:spTree>
    <p:extLst>
      <p:ext uri="{BB962C8B-B14F-4D97-AF65-F5344CB8AC3E}">
        <p14:creationId xmlns:p14="http://schemas.microsoft.com/office/powerpoint/2010/main" val="3439552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用算法解决现实问题 &lt;wbr&gt;访图灵奖获得者惠普高级院士罗伯特•塔扬教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12875"/>
            <a:ext cx="2209800" cy="3267075"/>
          </a:xfrm>
          <a:prstGeom prst="rect">
            <a:avLst/>
          </a:prstGeom>
          <a:noFill/>
          <a:extLst>
            <a:ext uri="{909E8E84-426E-40DD-AFC4-6F175D3DCCD1}">
              <a14:hiddenFill xmlns:a14="http://schemas.microsoft.com/office/drawing/2010/main">
                <a:solidFill>
                  <a:srgbClr val="FFFFFF"/>
                </a:solidFill>
              </a14:hiddenFill>
            </a:ext>
          </a:extLst>
        </p:spPr>
      </p:pic>
      <p:sp>
        <p:nvSpPr>
          <p:cNvPr id="24582" name="Text Box 6"/>
          <p:cNvSpPr txBox="1">
            <a:spLocks noChangeArrowheads="1"/>
          </p:cNvSpPr>
          <p:nvPr/>
        </p:nvSpPr>
        <p:spPr bwMode="auto">
          <a:xfrm>
            <a:off x="3779838" y="1484313"/>
            <a:ext cx="4968875"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zh-CN" altLang="en-US" b="1"/>
              <a:t>罗伯特</a:t>
            </a:r>
            <a:r>
              <a:rPr lang="en-US" altLang="zh-CN" b="1"/>
              <a:t>•</a:t>
            </a:r>
            <a:r>
              <a:rPr lang="zh-CN" altLang="en-US" b="1"/>
              <a:t>塔扬（</a:t>
            </a:r>
            <a:r>
              <a:rPr lang="en-US" altLang="zh-CN" b="1"/>
              <a:t>Robert Tarjan</a:t>
            </a:r>
            <a:r>
              <a:rPr lang="zh-CN" altLang="en-US" b="1"/>
              <a:t>）教授是世界知名计算机学家，他的研究领域主要包括图论、算法和数据结构设计。罗伯特教授是许多图论算法的发明者，比如树中最近共同祖先离线算法、</a:t>
            </a:r>
            <a:r>
              <a:rPr lang="en-US" altLang="zh-CN" b="1"/>
              <a:t>Splay trees</a:t>
            </a:r>
            <a:r>
              <a:rPr lang="zh-CN" altLang="en-US" b="1"/>
              <a:t>、</a:t>
            </a:r>
            <a:r>
              <a:rPr lang="en-US" altLang="zh-CN" b="1"/>
              <a:t>Fibonacci heaps</a:t>
            </a:r>
            <a:r>
              <a:rPr lang="zh-CN" altLang="en-US" b="1"/>
              <a:t>、平面性检测（</a:t>
            </a:r>
            <a:r>
              <a:rPr lang="en-US" altLang="zh-CN" b="1"/>
              <a:t>Planarity testing</a:t>
            </a:r>
            <a:r>
              <a:rPr lang="zh-CN" altLang="en-US" b="1"/>
              <a:t>）等。</a:t>
            </a:r>
            <a:r>
              <a:rPr lang="en-US" altLang="zh-CN" b="1"/>
              <a:t>1986</a:t>
            </a:r>
            <a:r>
              <a:rPr lang="zh-CN" altLang="en-US" b="1"/>
              <a:t>年，他与</a:t>
            </a:r>
            <a:r>
              <a:rPr lang="en-US" altLang="zh-CN" b="1"/>
              <a:t>John Hopcroft</a:t>
            </a:r>
            <a:r>
              <a:rPr lang="zh-CN" altLang="en-US" b="1"/>
              <a:t>因为在算法及数据结构的设计和分析中所取得的成果而荣获图灵奖。他于</a:t>
            </a:r>
            <a:r>
              <a:rPr lang="en-US" altLang="zh-CN" b="1"/>
              <a:t>1982</a:t>
            </a:r>
            <a:r>
              <a:rPr lang="zh-CN" altLang="en-US" b="1"/>
              <a:t>年获得首届奈望林纳奖（</a:t>
            </a:r>
            <a:r>
              <a:rPr lang="en-US" altLang="zh-CN" b="1"/>
              <a:t>Nevanlinna Prize</a:t>
            </a:r>
            <a:r>
              <a:rPr lang="zh-CN" altLang="en-US" b="1"/>
              <a:t>），现为美国科学院院士、美国计算机协会（</a:t>
            </a:r>
            <a:r>
              <a:rPr lang="en-US" altLang="zh-CN" b="1"/>
              <a:t>ACM</a:t>
            </a:r>
            <a:r>
              <a:rPr lang="zh-CN" altLang="en-US" b="1"/>
              <a:t>）院士、美国普林斯顿大学教授。 </a:t>
            </a:r>
          </a:p>
        </p:txBody>
      </p:sp>
      <p:sp>
        <p:nvSpPr>
          <p:cNvPr id="24583" name="Rectangle 7"/>
          <p:cNvSpPr>
            <a:spLocks noChangeArrowheads="1"/>
          </p:cNvSpPr>
          <p:nvPr/>
        </p:nvSpPr>
        <p:spPr bwMode="auto">
          <a:xfrm>
            <a:off x="1476375" y="5013325"/>
            <a:ext cx="734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rPr>
              <a:t>http://blog.sina.com.cn/s/blog_5e13f6110102dy7s.html?tj=1</a:t>
            </a:r>
          </a:p>
        </p:txBody>
      </p:sp>
      <p:sp>
        <p:nvSpPr>
          <p:cNvPr id="24584" name="Text Box 8"/>
          <p:cNvSpPr txBox="1">
            <a:spLocks noChangeArrowheads="1"/>
          </p:cNvSpPr>
          <p:nvPr/>
        </p:nvSpPr>
        <p:spPr bwMode="auto">
          <a:xfrm>
            <a:off x="1908175" y="260350"/>
            <a:ext cx="6911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000" b="1"/>
              <a:t>用算法解决现实问题 </a:t>
            </a:r>
          </a:p>
          <a:p>
            <a:pPr>
              <a:spcBef>
                <a:spcPct val="20000"/>
              </a:spcBef>
            </a:pPr>
            <a:r>
              <a:rPr lang="zh-CN" altLang="en-US" sz="2000" b="1"/>
              <a:t>                  图灵奖获得者惠普高级院士罗伯特</a:t>
            </a:r>
            <a:r>
              <a:rPr lang="en-US" altLang="zh-CN" sz="2000" b="1"/>
              <a:t>•</a:t>
            </a:r>
            <a:r>
              <a:rPr lang="zh-CN" altLang="en-US" sz="2000" b="1"/>
              <a:t>塔扬教授 </a:t>
            </a:r>
          </a:p>
        </p:txBody>
      </p:sp>
      <p:sp>
        <p:nvSpPr>
          <p:cNvPr id="24585" name="Rectangle 9"/>
          <p:cNvSpPr>
            <a:spLocks noChangeArrowheads="1"/>
          </p:cNvSpPr>
          <p:nvPr/>
        </p:nvSpPr>
        <p:spPr bwMode="auto">
          <a:xfrm>
            <a:off x="1476375" y="5589588"/>
            <a:ext cx="7200900" cy="366712"/>
          </a:xfrm>
          <a:prstGeom prst="rect">
            <a:avLst/>
          </a:prstGeom>
          <a:noFill/>
          <a:ln>
            <a:noFill/>
          </a:ln>
          <a:effectLst/>
          <a:extLst>
            <a:ext uri="{909E8E84-426E-40DD-AFC4-6F175D3DCCD1}">
              <a14:hiddenFill xmlns:a14="http://schemas.microsoft.com/office/drawing/2010/main">
                <a:solidFill>
                  <a:srgbClr val="18297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hlinkClick r:id="rId3"/>
              </a:rPr>
              <a:t>http://www.ccf.org.cn/resources/1190201776262/2012/05/18/14.pdf</a:t>
            </a:r>
            <a:r>
              <a:rPr lang="en-US" altLang="zh-CN"/>
              <a:t> </a:t>
            </a:r>
          </a:p>
        </p:txBody>
      </p:sp>
    </p:spTree>
    <p:extLst>
      <p:ext uri="{BB962C8B-B14F-4D97-AF65-F5344CB8AC3E}">
        <p14:creationId xmlns:p14="http://schemas.microsoft.com/office/powerpoint/2010/main" val="838621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Picture 5" descr="Hopcrof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628775"/>
            <a:ext cx="2287588" cy="324008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6630" name="Text Box 6"/>
          <p:cNvSpPr txBox="1">
            <a:spLocks noChangeArrowheads="1"/>
          </p:cNvSpPr>
          <p:nvPr/>
        </p:nvSpPr>
        <p:spPr bwMode="auto">
          <a:xfrm>
            <a:off x="3995738" y="1268413"/>
            <a:ext cx="4968875"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约翰</a:t>
            </a:r>
            <a:r>
              <a:rPr lang="en-US" altLang="zh-CN" b="1"/>
              <a:t>·E·</a:t>
            </a:r>
            <a:r>
              <a:rPr lang="zh-CN" altLang="en-US" b="1"/>
              <a:t>霍普克洛夫特（</a:t>
            </a:r>
            <a:r>
              <a:rPr lang="en-US" altLang="zh-CN" b="1"/>
              <a:t>John E. Hopcroft</a:t>
            </a:r>
            <a:r>
              <a:rPr lang="zh-CN" altLang="en-US" b="1"/>
              <a:t>），美国康奈尔大学智能机器人实验室主任、计算机科学系工程与应用数学的</a:t>
            </a:r>
            <a:r>
              <a:rPr lang="en-US" altLang="zh-CN" b="1"/>
              <a:t>IBM</a:t>
            </a:r>
            <a:r>
              <a:rPr lang="zh-CN" altLang="en-US" b="1"/>
              <a:t>教授，世界计算机科学最高奖图灵奖获得者，美国国家科学院与工程院院士。</a:t>
            </a:r>
            <a:r>
              <a:rPr lang="en-US" altLang="zh-CN" b="1"/>
              <a:t>1961</a:t>
            </a:r>
            <a:r>
              <a:rPr lang="zh-CN" altLang="en-US" b="1"/>
              <a:t>年在西雅图大学获得电气工程学士学位。研究方向主要是计算机科学理论，为评价算法可观的判断标准提出了算法最坏情况下的鉴定算法。他的深入算法是计算机科学的经典教材，也因此被誉为算法大师。</a:t>
            </a:r>
            <a:r>
              <a:rPr lang="en-US" altLang="zh-CN" b="1"/>
              <a:t>1986</a:t>
            </a:r>
            <a:r>
              <a:rPr lang="zh-CN" altLang="en-US" b="1"/>
              <a:t>年因为在数据结构和算法设计与分析领域的重要的基础性的贡献而获得图灵奖。</a:t>
            </a:r>
            <a:r>
              <a:rPr lang="en-US" altLang="zh-CN" b="1"/>
              <a:t>2005</a:t>
            </a:r>
            <a:r>
              <a:rPr lang="zh-CN" altLang="en-US" b="1"/>
              <a:t>年获得</a:t>
            </a:r>
            <a:r>
              <a:rPr lang="en-US" altLang="zh-CN" b="1"/>
              <a:t>IEEE</a:t>
            </a:r>
            <a:r>
              <a:rPr lang="zh-CN" altLang="en-US" b="1"/>
              <a:t>哈里</a:t>
            </a:r>
            <a:r>
              <a:rPr lang="en-US" altLang="zh-CN" b="1"/>
              <a:t>·</a:t>
            </a:r>
            <a:r>
              <a:rPr lang="zh-CN" altLang="en-US" b="1"/>
              <a:t>古德纪念奖。</a:t>
            </a:r>
            <a:r>
              <a:rPr lang="en-US" altLang="zh-CN" b="1"/>
              <a:t>2007</a:t>
            </a:r>
            <a:r>
              <a:rPr lang="zh-CN" altLang="en-US" b="1"/>
              <a:t>年获得计算机研究协会的杰出贡献奖。著作有</a:t>
            </a:r>
            <a:r>
              <a:rPr lang="en-US" altLang="zh-CN" b="1"/>
              <a:t>《</a:t>
            </a:r>
            <a:r>
              <a:rPr lang="zh-CN" altLang="en-US" b="1"/>
              <a:t>算法设计与分析基础</a:t>
            </a:r>
            <a:r>
              <a:rPr lang="en-US" altLang="zh-CN" b="1"/>
              <a:t>》</a:t>
            </a:r>
            <a:r>
              <a:rPr lang="zh-CN" altLang="en-US" b="1"/>
              <a:t>、</a:t>
            </a:r>
            <a:r>
              <a:rPr lang="en-US" altLang="zh-CN" b="1"/>
              <a:t>《 </a:t>
            </a:r>
            <a:r>
              <a:rPr lang="zh-CN" altLang="en-US" b="1"/>
              <a:t>数据结构与算法</a:t>
            </a:r>
            <a:r>
              <a:rPr lang="en-US" altLang="zh-CN" b="1"/>
              <a:t>》</a:t>
            </a:r>
            <a:r>
              <a:rPr lang="zh-CN" altLang="en-US" b="1"/>
              <a:t>、</a:t>
            </a:r>
            <a:r>
              <a:rPr lang="en-US" altLang="zh-CN" b="1"/>
              <a:t>《</a:t>
            </a:r>
            <a:r>
              <a:rPr lang="zh-CN" altLang="en-US" b="1"/>
              <a:t>自动机理论、语言和计算导论</a:t>
            </a:r>
            <a:r>
              <a:rPr lang="en-US" altLang="zh-CN" b="1"/>
              <a:t>》</a:t>
            </a:r>
            <a:r>
              <a:rPr lang="zh-CN" altLang="en-US" b="1"/>
              <a:t>等。</a:t>
            </a:r>
          </a:p>
        </p:txBody>
      </p:sp>
      <p:sp>
        <p:nvSpPr>
          <p:cNvPr id="26631" name="Rectangle 7"/>
          <p:cNvSpPr>
            <a:spLocks noChangeArrowheads="1"/>
          </p:cNvSpPr>
          <p:nvPr/>
        </p:nvSpPr>
        <p:spPr bwMode="auto">
          <a:xfrm>
            <a:off x="1835150" y="6092825"/>
            <a:ext cx="4478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http://www.cs.cornell.edu/jeh/</a:t>
            </a:r>
          </a:p>
        </p:txBody>
      </p:sp>
      <p:pic>
        <p:nvPicPr>
          <p:cNvPr id="266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33375"/>
            <a:ext cx="6335713"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294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3995738" y="1341438"/>
            <a:ext cx="4897437"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姚期智，祖藉湖北孝感，</a:t>
            </a:r>
            <a:r>
              <a:rPr lang="en-US" altLang="zh-CN" sz="2000" b="1"/>
              <a:t>1946</a:t>
            </a:r>
            <a:r>
              <a:rPr lang="zh-CN" altLang="en-US" sz="2000" b="1"/>
              <a:t>年出生于上海，幼年随父母移居台湾。</a:t>
            </a:r>
            <a:r>
              <a:rPr lang="en-US" altLang="zh-CN" sz="2000" b="1"/>
              <a:t>1967</a:t>
            </a:r>
            <a:r>
              <a:rPr lang="zh-CN" altLang="en-US" sz="2000" b="1"/>
              <a:t>年毕业于台湾大学，之后赴美国深造。</a:t>
            </a:r>
            <a:r>
              <a:rPr lang="en-US" altLang="zh-CN" sz="2000" b="1"/>
              <a:t>1972</a:t>
            </a:r>
            <a:r>
              <a:rPr lang="zh-CN" altLang="en-US" sz="2000" b="1"/>
              <a:t>年获哈佛大学物理学博士学位，</a:t>
            </a:r>
            <a:r>
              <a:rPr lang="en-US" altLang="zh-CN" sz="2000" b="1"/>
              <a:t>1975</a:t>
            </a:r>
            <a:r>
              <a:rPr lang="zh-CN" altLang="en-US" sz="2000" b="1"/>
              <a:t>年获伊利诺大学香槟分校计算机科学博士学位。曾先后在麻省理工学院、斯坦福大学、加州大学伯克利分校等美国高等学府从事教学和研究，</a:t>
            </a:r>
            <a:r>
              <a:rPr lang="en-US" altLang="zh-CN" sz="2000" b="1"/>
              <a:t>1986</a:t>
            </a:r>
            <a:r>
              <a:rPr lang="zh-CN" altLang="en-US" sz="2000" b="1"/>
              <a:t>年至</a:t>
            </a:r>
            <a:r>
              <a:rPr lang="en-US" altLang="zh-CN" sz="2000" b="1"/>
              <a:t>2004</a:t>
            </a:r>
            <a:r>
              <a:rPr lang="zh-CN" altLang="en-US" sz="2000" b="1"/>
              <a:t>年</a:t>
            </a:r>
            <a:r>
              <a:rPr lang="en-US" altLang="zh-CN" sz="2000" b="1"/>
              <a:t>6</a:t>
            </a:r>
            <a:r>
              <a:rPr lang="zh-CN" altLang="en-US" sz="2000" b="1"/>
              <a:t>月任普林斯顿大学计算机科学系教授。</a:t>
            </a:r>
            <a:r>
              <a:rPr lang="en-US" altLang="zh-CN" sz="2000" b="1"/>
              <a:t>2004</a:t>
            </a:r>
            <a:r>
              <a:rPr lang="zh-CN" altLang="en-US" sz="2000" b="1"/>
              <a:t>年</a:t>
            </a:r>
            <a:r>
              <a:rPr lang="en-US" altLang="zh-CN" sz="2000" b="1"/>
              <a:t>9</a:t>
            </a:r>
            <a:r>
              <a:rPr lang="zh-CN" altLang="en-US" sz="2000" b="1"/>
              <a:t>月正式加盟清华大学高等研究中心任全职教授。他是美国国家科学院院士、中国科学院外籍院士、美国人文及科学院院士。 因为对计算理论的诸多贡献，</a:t>
            </a:r>
            <a:r>
              <a:rPr lang="en-US" altLang="zh-CN" sz="2000" b="1"/>
              <a:t>2000</a:t>
            </a:r>
            <a:r>
              <a:rPr lang="zh-CN" altLang="en-US" sz="2000" b="1"/>
              <a:t>年，美国计算机学会把该年度的图灵奖授予他，使他成为自图灵奖创立以来首位获奖的华裔学者。</a:t>
            </a:r>
          </a:p>
        </p:txBody>
      </p:sp>
      <p:sp>
        <p:nvSpPr>
          <p:cNvPr id="28677" name="Text Box 5"/>
          <p:cNvSpPr txBox="1">
            <a:spLocks noChangeArrowheads="1"/>
          </p:cNvSpPr>
          <p:nvPr/>
        </p:nvSpPr>
        <p:spPr bwMode="auto">
          <a:xfrm>
            <a:off x="2124075" y="333375"/>
            <a:ext cx="4897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99"/>
                </a:solidFill>
              </a:rPr>
              <a:t>图灵奖得主</a:t>
            </a:r>
            <a:r>
              <a:rPr lang="en-US" altLang="zh-CN" sz="2800" b="1">
                <a:solidFill>
                  <a:srgbClr val="000099"/>
                </a:solidFill>
              </a:rPr>
              <a:t>——</a:t>
            </a:r>
            <a:r>
              <a:rPr lang="zh-CN" altLang="en-US" sz="2800" b="1">
                <a:solidFill>
                  <a:srgbClr val="000099"/>
                </a:solidFill>
              </a:rPr>
              <a:t>姚期智院士</a:t>
            </a:r>
          </a:p>
        </p:txBody>
      </p:sp>
      <p:pic>
        <p:nvPicPr>
          <p:cNvPr id="286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557338"/>
            <a:ext cx="2105025" cy="28765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47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297" y="1600658"/>
            <a:ext cx="43200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altLang="zh-CN" sz="2400" b="1" dirty="0" smtClean="0">
                <a:solidFill>
                  <a:schemeClr val="tx1"/>
                </a:solidFill>
                <a:latin typeface="华文楷体" panose="02010600040101010101" charset="-122"/>
                <a:ea typeface="华文楷体" panose="02010600040101010101" charset="-122"/>
                <a:cs typeface="华文楷体" panose="02010600040101010101" charset="-122"/>
              </a:rPr>
              <a:t>1.1 </a:t>
            </a:r>
            <a:r>
              <a:rPr lang="zh-CN" altLang="en-US" sz="2400" b="1" dirty="0" smtClean="0">
                <a:solidFill>
                  <a:schemeClr val="tx1"/>
                </a:solidFill>
                <a:latin typeface="华文楷体" panose="02010600040101010101" charset="-122"/>
                <a:ea typeface="华文楷体" panose="02010600040101010101" charset="-122"/>
                <a:cs typeface="华文楷体" panose="02010600040101010101" charset="-122"/>
              </a:rPr>
              <a:t>算法的概念</a:t>
            </a:r>
            <a:endParaRPr lang="zh-CN" altLang="zh-CN" sz="2400" b="1" dirty="0" smtClean="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5" name="TextBox 4"/>
          <p:cNvSpPr txBox="1"/>
          <p:nvPr/>
        </p:nvSpPr>
        <p:spPr>
          <a:xfrm>
            <a:off x="1292297" y="2324804"/>
            <a:ext cx="43200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altLang="zh-CN" sz="2400" b="1" dirty="0" smtClean="0">
                <a:solidFill>
                  <a:schemeClr val="tx1"/>
                </a:solidFill>
                <a:latin typeface="华文楷体" panose="02010600040101010101" charset="-122"/>
                <a:ea typeface="华文楷体" panose="02010600040101010101" charset="-122"/>
                <a:cs typeface="华文楷体" panose="02010600040101010101" charset="-122"/>
              </a:rPr>
              <a:t>1.2 </a:t>
            </a:r>
            <a:r>
              <a:rPr lang="zh-CN" altLang="en-US" sz="2400" b="1" dirty="0" smtClean="0">
                <a:solidFill>
                  <a:schemeClr val="tx1"/>
                </a:solidFill>
                <a:latin typeface="华文楷体" panose="02010600040101010101" charset="-122"/>
                <a:ea typeface="华文楷体" panose="02010600040101010101" charset="-122"/>
                <a:cs typeface="华文楷体" panose="02010600040101010101" charset="-122"/>
              </a:rPr>
              <a:t>算法描述方法</a:t>
            </a:r>
            <a:endParaRPr lang="zh-CN" altLang="zh-CN" sz="2400" b="1" dirty="0" smtClean="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6" name="TextBox 5"/>
          <p:cNvSpPr txBox="1"/>
          <p:nvPr/>
        </p:nvSpPr>
        <p:spPr>
          <a:xfrm>
            <a:off x="1292297" y="3038082"/>
            <a:ext cx="43200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altLang="zh-CN" sz="2400" b="1" dirty="0" smtClean="0">
                <a:solidFill>
                  <a:schemeClr val="tx1"/>
                </a:solidFill>
                <a:latin typeface="华文楷体" panose="02010600040101010101" charset="-122"/>
                <a:ea typeface="华文楷体" panose="02010600040101010101" charset="-122"/>
                <a:cs typeface="华文楷体" panose="02010600040101010101" charset="-122"/>
              </a:rPr>
              <a:t>1.3 </a:t>
            </a:r>
            <a:r>
              <a:rPr lang="zh-CN" altLang="en-US" sz="2400" b="1" dirty="0" smtClean="0">
                <a:solidFill>
                  <a:schemeClr val="tx1"/>
                </a:solidFill>
                <a:latin typeface="华文楷体" panose="02010600040101010101" charset="-122"/>
                <a:ea typeface="华文楷体" panose="02010600040101010101" charset="-122"/>
                <a:cs typeface="华文楷体" panose="02010600040101010101" charset="-122"/>
              </a:rPr>
              <a:t>算法设计的一般过程</a:t>
            </a:r>
            <a:endParaRPr lang="zh-CN" altLang="zh-CN" sz="2400" b="1" dirty="0" smtClean="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2" name="文本占位符 11"/>
          <p:cNvSpPr>
            <a:spLocks noGrp="1"/>
          </p:cNvSpPr>
          <p:nvPr>
            <p:ph type="body" sz="quarter" idx="13"/>
          </p:nvPr>
        </p:nvSpPr>
        <p:spPr>
          <a:xfrm>
            <a:off x="82165" y="261275"/>
            <a:ext cx="7262260" cy="864000"/>
          </a:xfrm>
        </p:spPr>
        <p:txBody>
          <a:bodyPr/>
          <a:lstStyle/>
          <a:p>
            <a:r>
              <a:rPr lang="zh-CN" altLang="en-US" sz="3600" dirty="0" smtClean="0">
                <a:sym typeface="+mn-ea"/>
              </a:rPr>
              <a:t>第</a:t>
            </a:r>
            <a:r>
              <a:rPr lang="en-US" altLang="zh-CN" sz="3600" dirty="0" smtClean="0">
                <a:sym typeface="+mn-ea"/>
              </a:rPr>
              <a:t>1</a:t>
            </a:r>
            <a:r>
              <a:rPr lang="zh-CN" altLang="en-US" sz="3600" dirty="0" smtClean="0">
                <a:sym typeface="+mn-ea"/>
              </a:rPr>
              <a:t>章 算法设计方法</a:t>
            </a:r>
          </a:p>
        </p:txBody>
      </p:sp>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4BD2ED7B-D5D4-4A2A-8468-823883C4BFFB}"/>
              </a:ext>
            </a:extLst>
          </p:cNvPr>
          <p:cNvSpPr>
            <a:spLocks noGrp="1"/>
          </p:cNvSpPr>
          <p:nvPr>
            <p:ph type="sldNum" sz="quarter" idx="12"/>
          </p:nvPr>
        </p:nvSpPr>
        <p:spPr/>
        <p:txBody>
          <a:bodyPr/>
          <a:lstStyle/>
          <a:p>
            <a:fld id="{2BF52340-23E5-4DE8-AD85-AB3A652D4927}" type="slidenum">
              <a:rPr lang="zh-CN" altLang="en-US" smtClean="0">
                <a:latin typeface="楷体" pitchFamily="49" charset="-122"/>
                <a:ea typeface="楷体" pitchFamily="49" charset="-122"/>
              </a:rPr>
              <a:pPr/>
              <a:t>15</a:t>
            </a:fld>
            <a:endParaRPr lang="zh-CN" altLang="en-US">
              <a:latin typeface="楷体" pitchFamily="49" charset="-122"/>
              <a:ea typeface="楷体" pitchFamily="49" charset="-122"/>
            </a:endParaRPr>
          </a:p>
        </p:txBody>
      </p:sp>
      <p:sp>
        <p:nvSpPr>
          <p:cNvPr id="4" name="矩形 3">
            <a:extLst>
              <a:ext uri="{FF2B5EF4-FFF2-40B4-BE49-F238E27FC236}">
                <a16:creationId xmlns="" xmlns:a16="http://schemas.microsoft.com/office/drawing/2014/main" id="{414C884E-1D13-4006-8D76-A9A8ABCA53AD}"/>
              </a:ext>
            </a:extLst>
          </p:cNvPr>
          <p:cNvSpPr/>
          <p:nvPr/>
        </p:nvSpPr>
        <p:spPr>
          <a:xfrm>
            <a:off x="397028" y="1167984"/>
            <a:ext cx="8415376" cy="4992136"/>
          </a:xfrm>
          <a:prstGeom prst="rect">
            <a:avLst/>
          </a:prstGeom>
        </p:spPr>
        <p:txBody>
          <a:bodyPr wrap="square">
            <a:spAutoFit/>
          </a:bodyPr>
          <a:lstStyle/>
          <a:p>
            <a:pPr>
              <a:lnSpc>
                <a:spcPct val="120000"/>
              </a:lnSpc>
              <a:spcBef>
                <a:spcPts val="1200"/>
              </a:spcBef>
            </a:pPr>
            <a:r>
              <a:rPr lang="zh-CN" altLang="en-US" sz="2000" b="1" dirty="0">
                <a:solidFill>
                  <a:srgbClr val="0000FF"/>
                </a:solidFill>
                <a:latin typeface="楷体" pitchFamily="49" charset="-122"/>
                <a:ea typeface="楷体" pitchFamily="49" charset="-122"/>
              </a:rPr>
              <a:t>一、算法的</a:t>
            </a:r>
            <a:r>
              <a:rPr lang="zh-CN" altLang="en-US" sz="2000" b="1" dirty="0" smtClean="0">
                <a:solidFill>
                  <a:srgbClr val="0000FF"/>
                </a:solidFill>
                <a:latin typeface="楷体" pitchFamily="49" charset="-122"/>
                <a:ea typeface="楷体" pitchFamily="49" charset="-122"/>
              </a:rPr>
              <a:t>定义 </a:t>
            </a:r>
            <a:endParaRPr lang="en-US" altLang="zh-CN" sz="2000" b="1" dirty="0">
              <a:solidFill>
                <a:srgbClr val="0000FF"/>
              </a:solidFill>
              <a:latin typeface="楷体" pitchFamily="49" charset="-122"/>
              <a:ea typeface="楷体" pitchFamily="49" charset="-122"/>
            </a:endParaRPr>
          </a:p>
          <a:p>
            <a:pPr marL="371475">
              <a:lnSpc>
                <a:spcPct val="120000"/>
              </a:lnSpc>
              <a:spcBef>
                <a:spcPts val="1200"/>
              </a:spcBef>
              <a:buClr>
                <a:schemeClr val="accent1">
                  <a:lumMod val="50000"/>
                </a:schemeClr>
              </a:buClr>
            </a:pPr>
            <a:r>
              <a:rPr lang="zh-CN" altLang="en-US" sz="2000" b="1" dirty="0">
                <a:solidFill>
                  <a:srgbClr val="0000FF"/>
                </a:solidFill>
                <a:latin typeface="楷体" pitchFamily="49" charset="-122"/>
                <a:ea typeface="楷体" pitchFamily="49" charset="-122"/>
              </a:rPr>
              <a:t>算法（</a:t>
            </a:r>
            <a:r>
              <a:rPr lang="en-US" altLang="zh-CN" sz="2000" b="1" dirty="0">
                <a:solidFill>
                  <a:srgbClr val="0000FF"/>
                </a:solidFill>
                <a:latin typeface="楷体" pitchFamily="49" charset="-122"/>
                <a:ea typeface="楷体" pitchFamily="49" charset="-122"/>
              </a:rPr>
              <a:t>Algorithm</a:t>
            </a:r>
            <a:r>
              <a:rPr lang="zh-CN" altLang="en-US" sz="2000" b="1" dirty="0">
                <a:solidFill>
                  <a:srgbClr val="0000FF"/>
                </a:solidFill>
                <a:latin typeface="楷体" pitchFamily="49" charset="-122"/>
                <a:ea typeface="楷体" pitchFamily="49" charset="-122"/>
              </a:rPr>
              <a:t>）：对特定问题求解步骤的一种描述，是为解决一个或一类问题给出的一个</a:t>
            </a:r>
            <a:r>
              <a:rPr lang="zh-CN" altLang="en-US" sz="2000" b="1" dirty="0">
                <a:solidFill>
                  <a:srgbClr val="FF0000"/>
                </a:solidFill>
                <a:latin typeface="楷体" pitchFamily="49" charset="-122"/>
                <a:ea typeface="楷体" pitchFamily="49" charset="-122"/>
              </a:rPr>
              <a:t>确定的、有限长</a:t>
            </a:r>
            <a:r>
              <a:rPr lang="zh-CN" altLang="en-US" sz="2000" b="1" dirty="0">
                <a:solidFill>
                  <a:srgbClr val="0000FF"/>
                </a:solidFill>
                <a:latin typeface="楷体" pitchFamily="49" charset="-122"/>
                <a:ea typeface="楷体" pitchFamily="49" charset="-122"/>
              </a:rPr>
              <a:t>的操作序列</a:t>
            </a:r>
            <a:r>
              <a:rPr lang="zh-CN" altLang="en-US" sz="2000" b="1" dirty="0" smtClean="0">
                <a:solidFill>
                  <a:srgbClr val="0000FF"/>
                </a:solidFill>
                <a:latin typeface="楷体" pitchFamily="49" charset="-122"/>
                <a:ea typeface="楷体" pitchFamily="49" charset="-122"/>
              </a:rPr>
              <a:t>。</a:t>
            </a:r>
            <a:endParaRPr lang="en-US" altLang="zh-CN" sz="2000" b="1" dirty="0" smtClean="0">
              <a:solidFill>
                <a:srgbClr val="0000FF"/>
              </a:solidFill>
              <a:latin typeface="楷体" pitchFamily="49" charset="-122"/>
              <a:ea typeface="楷体" pitchFamily="49" charset="-122"/>
            </a:endParaRPr>
          </a:p>
          <a:p>
            <a:pPr marL="371475" indent="-371475">
              <a:lnSpc>
                <a:spcPct val="120000"/>
              </a:lnSpc>
              <a:spcBef>
                <a:spcPts val="1200"/>
              </a:spcBef>
              <a:buClr>
                <a:schemeClr val="accent1">
                  <a:lumMod val="50000"/>
                </a:schemeClr>
              </a:buClr>
            </a:pPr>
            <a:endParaRPr lang="en-US" altLang="zh-CN" sz="700" b="1" dirty="0">
              <a:solidFill>
                <a:srgbClr val="0000FF"/>
              </a:solidFill>
              <a:latin typeface="楷体" pitchFamily="49" charset="-122"/>
              <a:ea typeface="楷体" pitchFamily="49" charset="-122"/>
            </a:endParaRPr>
          </a:p>
          <a:p>
            <a:pPr marL="371475" indent="-371475">
              <a:lnSpc>
                <a:spcPct val="120000"/>
              </a:lnSpc>
              <a:spcBef>
                <a:spcPts val="1200"/>
              </a:spcBef>
              <a:buClr>
                <a:schemeClr val="accent1">
                  <a:lumMod val="50000"/>
                </a:schemeClr>
              </a:buClr>
            </a:pPr>
            <a:r>
              <a:rPr lang="zh-CN" altLang="en-US" sz="2000" b="1" dirty="0" smtClean="0">
                <a:solidFill>
                  <a:srgbClr val="0000FF"/>
                </a:solidFill>
                <a:latin typeface="楷体" pitchFamily="49" charset="-122"/>
                <a:ea typeface="楷体" pitchFamily="49" charset="-122"/>
              </a:rPr>
              <a:t>二、算法</a:t>
            </a:r>
            <a:r>
              <a:rPr lang="zh-CN" altLang="en-US" sz="2000" b="1" dirty="0">
                <a:solidFill>
                  <a:srgbClr val="0000FF"/>
                </a:solidFill>
                <a:latin typeface="楷体" pitchFamily="49" charset="-122"/>
                <a:ea typeface="楷体" pitchFamily="49" charset="-122"/>
              </a:rPr>
              <a:t>与程序的区别与</a:t>
            </a:r>
            <a:r>
              <a:rPr lang="zh-CN" altLang="en-US" sz="2000" b="1" dirty="0" smtClean="0">
                <a:solidFill>
                  <a:srgbClr val="0000FF"/>
                </a:solidFill>
                <a:latin typeface="楷体" pitchFamily="49" charset="-122"/>
                <a:ea typeface="楷体" pitchFamily="49" charset="-122"/>
              </a:rPr>
              <a:t>联系</a:t>
            </a:r>
          </a:p>
          <a:p>
            <a:pPr marL="1438275" indent="-349250">
              <a:lnSpc>
                <a:spcPct val="120000"/>
              </a:lnSpc>
              <a:spcBef>
                <a:spcPts val="600"/>
              </a:spcBef>
              <a:buFont typeface="Wingdings" panose="05000000000000000000" pitchFamily="2" charset="2"/>
              <a:buChar char="Ø"/>
            </a:pPr>
            <a:r>
              <a:rPr lang="zh-CN" altLang="en-US" sz="2000" b="1" dirty="0" smtClean="0">
                <a:solidFill>
                  <a:srgbClr val="0000FF"/>
                </a:solidFill>
                <a:latin typeface="楷体" pitchFamily="49" charset="-122"/>
                <a:ea typeface="楷体" pitchFamily="49" charset="-122"/>
              </a:rPr>
              <a:t>程序：与某种编程语言有关，能直接在机器上运行。</a:t>
            </a:r>
          </a:p>
          <a:p>
            <a:pPr marL="1438275" indent="-349250">
              <a:lnSpc>
                <a:spcPct val="120000"/>
              </a:lnSpc>
              <a:spcBef>
                <a:spcPts val="600"/>
              </a:spcBef>
              <a:buFont typeface="Wingdings" panose="05000000000000000000" pitchFamily="2" charset="2"/>
              <a:buChar char="Ø"/>
            </a:pPr>
            <a:r>
              <a:rPr lang="zh-CN" altLang="en-US" sz="2000" b="1" dirty="0" smtClean="0">
                <a:solidFill>
                  <a:srgbClr val="0000FF"/>
                </a:solidFill>
                <a:latin typeface="楷体" pitchFamily="49" charset="-122"/>
                <a:ea typeface="楷体" pitchFamily="49" charset="-122"/>
              </a:rPr>
              <a:t>算法</a:t>
            </a:r>
            <a:r>
              <a:rPr lang="zh-CN" altLang="en-US" sz="2000" b="1" dirty="0">
                <a:solidFill>
                  <a:srgbClr val="0000FF"/>
                </a:solidFill>
                <a:latin typeface="楷体" pitchFamily="49" charset="-122"/>
                <a:ea typeface="楷体" pitchFamily="49" charset="-122"/>
              </a:rPr>
              <a:t>：与特定的语言无关，可用任何语言实现 ，甚至可以用自然语言实现。</a:t>
            </a:r>
          </a:p>
          <a:p>
            <a:pPr marL="1438275" indent="-349250">
              <a:lnSpc>
                <a:spcPct val="120000"/>
              </a:lnSpc>
              <a:spcBef>
                <a:spcPts val="1200"/>
              </a:spcBef>
            </a:pPr>
            <a:r>
              <a:rPr lang="zh-CN" altLang="en-US" sz="2000" b="1" dirty="0" smtClean="0">
                <a:solidFill>
                  <a:srgbClr val="0000FF"/>
                </a:solidFill>
                <a:latin typeface="楷体" pitchFamily="49" charset="-122"/>
                <a:ea typeface="楷体" pitchFamily="49" charset="-122"/>
              </a:rPr>
              <a:t> </a:t>
            </a:r>
            <a:endParaRPr lang="en-US" altLang="zh-CN" sz="2000" b="1" dirty="0" smtClean="0">
              <a:solidFill>
                <a:srgbClr val="0000FF"/>
              </a:solidFill>
              <a:latin typeface="楷体" pitchFamily="49" charset="-122"/>
              <a:ea typeface="楷体" pitchFamily="49" charset="-122"/>
            </a:endParaRPr>
          </a:p>
          <a:p>
            <a:pPr marL="1438275" indent="-349250">
              <a:lnSpc>
                <a:spcPct val="120000"/>
              </a:lnSpc>
              <a:spcBef>
                <a:spcPts val="1200"/>
              </a:spcBef>
            </a:pPr>
            <a:r>
              <a:rPr lang="zh-CN" altLang="en-US" sz="2000" b="1" dirty="0" smtClean="0">
                <a:solidFill>
                  <a:srgbClr val="0000FF"/>
                </a:solidFill>
                <a:latin typeface="楷体" pitchFamily="49" charset="-122"/>
                <a:ea typeface="楷体" pitchFamily="49" charset="-122"/>
              </a:rPr>
              <a:t>程序</a:t>
            </a:r>
            <a:r>
              <a:rPr lang="en-US" altLang="zh-CN" sz="2000" b="1" dirty="0">
                <a:solidFill>
                  <a:srgbClr val="0000FF"/>
                </a:solidFill>
                <a:latin typeface="楷体" pitchFamily="49" charset="-122"/>
                <a:ea typeface="楷体" pitchFamily="49" charset="-122"/>
              </a:rPr>
              <a:t>=</a:t>
            </a:r>
            <a:r>
              <a:rPr lang="zh-CN" altLang="en-US" sz="2000" b="1" dirty="0">
                <a:solidFill>
                  <a:srgbClr val="0000FF"/>
                </a:solidFill>
                <a:latin typeface="楷体" pitchFamily="49" charset="-122"/>
                <a:ea typeface="楷体" pitchFamily="49" charset="-122"/>
              </a:rPr>
              <a:t>算法</a:t>
            </a:r>
            <a:r>
              <a:rPr lang="en-US" altLang="zh-CN" sz="2000" b="1" dirty="0">
                <a:solidFill>
                  <a:srgbClr val="0000FF"/>
                </a:solidFill>
                <a:latin typeface="楷体" pitchFamily="49" charset="-122"/>
                <a:ea typeface="楷体" pitchFamily="49" charset="-122"/>
              </a:rPr>
              <a:t>+</a:t>
            </a:r>
            <a:r>
              <a:rPr lang="zh-CN" altLang="en-US" sz="2000" b="1" dirty="0">
                <a:solidFill>
                  <a:srgbClr val="0000FF"/>
                </a:solidFill>
                <a:latin typeface="楷体" pitchFamily="49" charset="-122"/>
                <a:ea typeface="楷体" pitchFamily="49" charset="-122"/>
              </a:rPr>
              <a:t>数据结构（</a:t>
            </a:r>
            <a:r>
              <a:rPr lang="en-US" altLang="zh-CN" sz="2000" b="1" dirty="0" err="1">
                <a:solidFill>
                  <a:srgbClr val="0000FF"/>
                </a:solidFill>
                <a:latin typeface="楷体" pitchFamily="49" charset="-122"/>
                <a:ea typeface="楷体" pitchFamily="49" charset="-122"/>
              </a:rPr>
              <a:t>N.Wirth</a:t>
            </a:r>
            <a:r>
              <a:rPr lang="zh-CN" altLang="en-US" sz="2000" b="1" dirty="0">
                <a:solidFill>
                  <a:srgbClr val="0000FF"/>
                </a:solidFill>
                <a:latin typeface="楷体" pitchFamily="49" charset="-122"/>
                <a:ea typeface="楷体" pitchFamily="49" charset="-122"/>
              </a:rPr>
              <a:t>）</a:t>
            </a:r>
          </a:p>
          <a:p>
            <a:pPr marL="1438275" indent="-349250">
              <a:lnSpc>
                <a:spcPct val="120000"/>
              </a:lnSpc>
              <a:spcBef>
                <a:spcPts val="1200"/>
              </a:spcBef>
            </a:pPr>
            <a:r>
              <a:rPr lang="zh-CN" altLang="en-US" sz="2000" b="1" dirty="0" smtClean="0">
                <a:solidFill>
                  <a:srgbClr val="0000FF"/>
                </a:solidFill>
                <a:latin typeface="楷体" pitchFamily="49" charset="-122"/>
                <a:ea typeface="楷体" pitchFamily="49" charset="-122"/>
              </a:rPr>
              <a:t> </a:t>
            </a:r>
            <a:endParaRPr lang="zh-CN" altLang="en-US" sz="2000" b="1" dirty="0">
              <a:solidFill>
                <a:srgbClr val="0000FF"/>
              </a:solidFill>
              <a:latin typeface="楷体" pitchFamily="49" charset="-122"/>
              <a:ea typeface="楷体" pitchFamily="49" charset="-122"/>
            </a:endParaRPr>
          </a:p>
        </p:txBody>
      </p:sp>
      <p:grpSp>
        <p:nvGrpSpPr>
          <p:cNvPr id="2" name="组合 7"/>
          <p:cNvGrpSpPr/>
          <p:nvPr/>
        </p:nvGrpSpPr>
        <p:grpSpPr>
          <a:xfrm>
            <a:off x="545931" y="3360154"/>
            <a:ext cx="958917" cy="2198725"/>
            <a:chOff x="727908" y="3360153"/>
            <a:chExt cx="1278556" cy="2198725"/>
          </a:xfrm>
        </p:grpSpPr>
        <p:sp>
          <p:nvSpPr>
            <p:cNvPr id="6" name="矩形 5"/>
            <p:cNvSpPr/>
            <p:nvPr/>
          </p:nvSpPr>
          <p:spPr>
            <a:xfrm>
              <a:off x="727908" y="3360153"/>
              <a:ext cx="1278556" cy="400110"/>
            </a:xfrm>
            <a:prstGeom prst="rect">
              <a:avLst/>
            </a:prstGeom>
          </p:spPr>
          <p:txBody>
            <a:bodyPr wrap="none">
              <a:spAutoFit/>
            </a:bodyPr>
            <a:lstStyle/>
            <a:p>
              <a:r>
                <a:rPr lang="zh-CN" altLang="en-US" sz="2000" b="1" dirty="0" smtClean="0">
                  <a:solidFill>
                    <a:srgbClr val="FF0000"/>
                  </a:solidFill>
                  <a:latin typeface="楷体" pitchFamily="49" charset="-122"/>
                  <a:ea typeface="楷体" pitchFamily="49" charset="-122"/>
                </a:rPr>
                <a:t>区别：</a:t>
              </a:r>
              <a:endParaRPr lang="zh-CN" altLang="en-US" sz="2000" b="1" dirty="0">
                <a:solidFill>
                  <a:srgbClr val="FF0000"/>
                </a:solidFill>
                <a:latin typeface="楷体" pitchFamily="49" charset="-122"/>
                <a:ea typeface="楷体" pitchFamily="49" charset="-122"/>
              </a:endParaRPr>
            </a:p>
          </p:txBody>
        </p:sp>
        <p:sp>
          <p:nvSpPr>
            <p:cNvPr id="7" name="矩形 6"/>
            <p:cNvSpPr/>
            <p:nvPr/>
          </p:nvSpPr>
          <p:spPr>
            <a:xfrm>
              <a:off x="727908" y="5158768"/>
              <a:ext cx="1278556" cy="400110"/>
            </a:xfrm>
            <a:prstGeom prst="rect">
              <a:avLst/>
            </a:prstGeom>
          </p:spPr>
          <p:txBody>
            <a:bodyPr wrap="none">
              <a:spAutoFit/>
            </a:bodyPr>
            <a:lstStyle/>
            <a:p>
              <a:r>
                <a:rPr lang="zh-CN" altLang="en-US" sz="2000" b="1" dirty="0" smtClean="0">
                  <a:solidFill>
                    <a:srgbClr val="FF0000"/>
                  </a:solidFill>
                  <a:latin typeface="楷体" pitchFamily="49" charset="-122"/>
                  <a:ea typeface="楷体" pitchFamily="49" charset="-122"/>
                </a:rPr>
                <a:t>联系：</a:t>
              </a:r>
              <a:endParaRPr lang="zh-CN" altLang="en-US" sz="2000" b="1" dirty="0">
                <a:solidFill>
                  <a:srgbClr val="FF0000"/>
                </a:solidFill>
                <a:latin typeface="楷体" pitchFamily="49" charset="-122"/>
                <a:ea typeface="楷体" pitchFamily="49" charset="-122"/>
              </a:endParaRPr>
            </a:p>
          </p:txBody>
        </p:sp>
      </p:grpSp>
      <p:sp>
        <p:nvSpPr>
          <p:cNvPr id="8" name="文本占位符 7"/>
          <p:cNvSpPr>
            <a:spLocks noGrp="1"/>
          </p:cNvSpPr>
          <p:nvPr>
            <p:ph type="body" sz="quarter" idx="13"/>
          </p:nvPr>
        </p:nvSpPr>
        <p:spPr/>
        <p:txBody>
          <a:bodyPr/>
          <a:lstStyle/>
          <a:p>
            <a:r>
              <a:rPr lang="en-US" altLang="zh-CN" dirty="0" smtClean="0"/>
              <a:t>1.1 </a:t>
            </a:r>
            <a:r>
              <a:rPr lang="zh-CN" altLang="en-US" dirty="0" smtClean="0"/>
              <a:t>算法的概念</a:t>
            </a:r>
          </a:p>
        </p:txBody>
      </p:sp>
    </p:spTree>
    <p:extLst>
      <p:ext uri="{BB962C8B-B14F-4D97-AF65-F5344CB8AC3E}">
        <p14:creationId xmlns:p14="http://schemas.microsoft.com/office/powerpoint/2010/main" val="213559503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1" dur="500"/>
                                        <p:tgtEl>
                                          <p:spTgt spid="4">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randombar(horizont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Text Box 3"/>
          <p:cNvSpPr txBox="1">
            <a:spLocks noChangeArrowheads="1"/>
          </p:cNvSpPr>
          <p:nvPr/>
        </p:nvSpPr>
        <p:spPr bwMode="auto">
          <a:xfrm>
            <a:off x="571472" y="1285860"/>
            <a:ext cx="5473700" cy="461665"/>
          </a:xfrm>
          <a:prstGeom prst="rect">
            <a:avLst/>
          </a:prstGeom>
          <a:noFill/>
          <a:ln w="9525">
            <a:noFill/>
            <a:miter lim="800000"/>
          </a:ln>
          <a:effectLst/>
        </p:spPr>
        <p:txBody>
          <a:bodyPr>
            <a:spAutoFit/>
          </a:bodyPr>
          <a:lstStyle/>
          <a:p>
            <a:pPr>
              <a:spcBef>
                <a:spcPct val="50000"/>
              </a:spcBef>
            </a:pPr>
            <a:r>
              <a:rPr lang="zh-CN" altLang="en-US" sz="2400" b="1" dirty="0">
                <a:solidFill>
                  <a:srgbClr val="FF0000"/>
                </a:solidFill>
                <a:latin typeface="楷体" pitchFamily="49" charset="-122"/>
                <a:ea typeface="楷体" pitchFamily="49" charset="-122"/>
                <a:cs typeface="Consolas" pitchFamily="49" charset="0"/>
              </a:rPr>
              <a:t>算法与数据结构既有联系又有区别。</a:t>
            </a:r>
          </a:p>
        </p:txBody>
      </p:sp>
      <p:sp>
        <p:nvSpPr>
          <p:cNvPr id="196612" name="Text Box 4"/>
          <p:cNvSpPr txBox="1">
            <a:spLocks noChangeArrowheads="1"/>
          </p:cNvSpPr>
          <p:nvPr/>
        </p:nvSpPr>
        <p:spPr bwMode="auto">
          <a:xfrm>
            <a:off x="611188" y="1948374"/>
            <a:ext cx="8351837" cy="1631216"/>
          </a:xfrm>
          <a:prstGeom prst="rect">
            <a:avLst/>
          </a:prstGeom>
          <a:noFill/>
          <a:ln w="9525">
            <a:noFill/>
            <a:miter lim="800000"/>
          </a:ln>
          <a:effectLst/>
        </p:spPr>
        <p:txBody>
          <a:bodyPr>
            <a:spAutoFit/>
          </a:bodyPr>
          <a:lstStyle/>
          <a:p>
            <a:pPr>
              <a:lnSpc>
                <a:spcPts val="3000"/>
              </a:lnSpc>
            </a:pPr>
            <a:r>
              <a:rPr lang="zh-CN" altLang="en-US" sz="2400" b="1" dirty="0">
                <a:solidFill>
                  <a:srgbClr val="FF0000"/>
                </a:solidFill>
                <a:latin typeface="楷体" pitchFamily="49" charset="-122"/>
                <a:ea typeface="楷体" pitchFamily="49" charset="-122"/>
                <a:cs typeface="Consolas" pitchFamily="49" charset="0"/>
              </a:rPr>
              <a:t>联系：</a:t>
            </a:r>
            <a:r>
              <a:rPr lang="zh-CN" altLang="en-US" sz="2400" b="1" dirty="0">
                <a:solidFill>
                  <a:srgbClr val="0000FF"/>
                </a:solidFill>
                <a:latin typeface="楷体" pitchFamily="49" charset="-122"/>
                <a:ea typeface="楷体" pitchFamily="49" charset="-122"/>
                <a:cs typeface="Consolas" pitchFamily="49" charset="0"/>
              </a:rPr>
              <a:t>数据结构是算法设计的基础。算法的操作对象是数据结构，在设计算法时，通常要构建适合这种算法的数据结构。数据结构设计主要是选择数据的存储方</a:t>
            </a:r>
            <a:r>
              <a:rPr lang="zh-CN" altLang="en-US" sz="2400" b="1" dirty="0" smtClean="0">
                <a:solidFill>
                  <a:srgbClr val="0000FF"/>
                </a:solidFill>
                <a:latin typeface="楷体" pitchFamily="49" charset="-122"/>
                <a:ea typeface="楷体" pitchFamily="49" charset="-122"/>
                <a:cs typeface="Consolas" pitchFamily="49" charset="0"/>
              </a:rPr>
              <a:t>式。</a:t>
            </a:r>
            <a:r>
              <a:rPr lang="zh-CN" altLang="en-US" sz="2400" b="1" dirty="0">
                <a:solidFill>
                  <a:srgbClr val="0000FF"/>
                </a:solidFill>
                <a:latin typeface="楷体" pitchFamily="49" charset="-122"/>
                <a:ea typeface="楷体" pitchFamily="49" charset="-122"/>
                <a:cs typeface="Consolas" pitchFamily="49" charset="0"/>
              </a:rPr>
              <a:t>算法设计就是在选定的存储结构上设计一个满足要求的好算法。</a:t>
            </a:r>
          </a:p>
        </p:txBody>
      </p:sp>
      <p:sp>
        <p:nvSpPr>
          <p:cNvPr id="196613" name="Text Box 5"/>
          <p:cNvSpPr txBox="1">
            <a:spLocks noChangeArrowheads="1"/>
          </p:cNvSpPr>
          <p:nvPr/>
        </p:nvSpPr>
        <p:spPr bwMode="auto">
          <a:xfrm>
            <a:off x="611188" y="4111331"/>
            <a:ext cx="8247092" cy="1586973"/>
          </a:xfrm>
          <a:prstGeom prst="rect">
            <a:avLst/>
          </a:prstGeom>
          <a:noFill/>
          <a:ln w="9525">
            <a:noFill/>
            <a:miter lim="800000"/>
          </a:ln>
          <a:effectLst/>
        </p:spPr>
        <p:txBody>
          <a:bodyPr wrap="square">
            <a:spAutoFit/>
          </a:bodyPr>
          <a:lstStyle/>
          <a:p>
            <a:pPr>
              <a:lnSpc>
                <a:spcPts val="3000"/>
              </a:lnSpc>
              <a:spcBef>
                <a:spcPts val="0"/>
              </a:spcBef>
            </a:pPr>
            <a:r>
              <a:rPr lang="zh-CN" altLang="en-US" sz="2400" b="1">
                <a:solidFill>
                  <a:srgbClr val="FF0000"/>
                </a:solidFill>
                <a:latin typeface="楷体" pitchFamily="49" charset="-122"/>
                <a:ea typeface="楷体" pitchFamily="49" charset="-122"/>
                <a:cs typeface="Consolas" pitchFamily="49" charset="0"/>
              </a:rPr>
              <a:t>区别：</a:t>
            </a:r>
            <a:r>
              <a:rPr lang="zh-CN" altLang="en-US" sz="2400" b="1">
                <a:solidFill>
                  <a:srgbClr val="0000FF"/>
                </a:solidFill>
                <a:latin typeface="楷体" pitchFamily="49" charset="-122"/>
                <a:ea typeface="楷体" pitchFamily="49" charset="-122"/>
                <a:cs typeface="Consolas" pitchFamily="49" charset="0"/>
              </a:rPr>
              <a:t>数据结构关注的是数据的逻辑结构、存储结构以及基本操作，而算法更多的是关注如何在数据结构的基础上解决实际问题。算法是编程思想，数据结构则是这些思想的逻辑基础。</a:t>
            </a:r>
          </a:p>
        </p:txBody>
      </p:sp>
      <p:sp>
        <p:nvSpPr>
          <p:cNvPr id="6" name="文本占位符 5"/>
          <p:cNvSpPr>
            <a:spLocks noGrp="1"/>
          </p:cNvSpPr>
          <p:nvPr>
            <p:ph type="body" sz="quarter" idx="13"/>
          </p:nvPr>
        </p:nvSpPr>
        <p:spPr/>
        <p:txBody>
          <a:bodyPr/>
          <a:lstStyle/>
          <a:p>
            <a:r>
              <a:rPr lang="en-US" altLang="zh-CN" dirty="0" smtClean="0"/>
              <a:t>1.1 </a:t>
            </a:r>
            <a:r>
              <a:rPr lang="zh-CN" altLang="en-US" dirty="0" smtClean="0"/>
              <a:t>算法的概念</a:t>
            </a:r>
          </a:p>
        </p:txBody>
      </p:sp>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946DED76-0ADE-4484-97EE-A49F9EF48115}"/>
              </a:ext>
            </a:extLst>
          </p:cNvPr>
          <p:cNvSpPr>
            <a:spLocks noGrp="1"/>
          </p:cNvSpPr>
          <p:nvPr>
            <p:ph type="sldNum" sz="quarter" idx="12"/>
          </p:nvPr>
        </p:nvSpPr>
        <p:spPr/>
        <p:txBody>
          <a:bodyPr/>
          <a:lstStyle/>
          <a:p>
            <a:fld id="{2BF52340-23E5-4DE8-AD85-AB3A652D4927}" type="slidenum">
              <a:rPr lang="zh-CN" altLang="en-US" smtClean="0"/>
              <a:pPr/>
              <a:t>17</a:t>
            </a:fld>
            <a:endParaRPr lang="zh-CN" altLang="en-US"/>
          </a:p>
        </p:txBody>
      </p:sp>
      <p:sp>
        <p:nvSpPr>
          <p:cNvPr id="4" name="内容占位符 2">
            <a:extLst>
              <a:ext uri="{FF2B5EF4-FFF2-40B4-BE49-F238E27FC236}">
                <a16:creationId xmlns="" xmlns:a16="http://schemas.microsoft.com/office/drawing/2014/main" id="{D680A453-D1FD-440D-BF86-C832316731BC}"/>
              </a:ext>
            </a:extLst>
          </p:cNvPr>
          <p:cNvSpPr txBox="1">
            <a:spLocks/>
          </p:cNvSpPr>
          <p:nvPr/>
        </p:nvSpPr>
        <p:spPr>
          <a:xfrm>
            <a:off x="193477" y="1417628"/>
            <a:ext cx="4260436" cy="48930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Font typeface="Arial" panose="020B0604020202020204" pitchFamily="34" charset="0"/>
              <a:buNone/>
            </a:pPr>
            <a:r>
              <a:rPr lang="zh-CN" altLang="en-US" sz="2400" dirty="0">
                <a:solidFill>
                  <a:srgbClr val="0000FF"/>
                </a:solidFill>
                <a:latin typeface="楷体" pitchFamily="49" charset="-122"/>
                <a:ea typeface="楷体" pitchFamily="49" charset="-122"/>
              </a:rPr>
              <a:t>三、算法的基本</a:t>
            </a:r>
            <a:r>
              <a:rPr lang="zh-CN" altLang="en-US" sz="2400" dirty="0" smtClean="0">
                <a:solidFill>
                  <a:srgbClr val="0000FF"/>
                </a:solidFill>
                <a:latin typeface="楷体" pitchFamily="49" charset="-122"/>
                <a:ea typeface="楷体" pitchFamily="49" charset="-122"/>
              </a:rPr>
              <a:t>特</a:t>
            </a:r>
            <a:r>
              <a:rPr lang="zh-CN" altLang="en-US" sz="2400" dirty="0">
                <a:solidFill>
                  <a:srgbClr val="0000FF"/>
                </a:solidFill>
                <a:latin typeface="楷体" pitchFamily="49" charset="-122"/>
                <a:ea typeface="楷体" pitchFamily="49" charset="-122"/>
              </a:rPr>
              <a:t>点</a:t>
            </a:r>
            <a:endParaRPr lang="en-US" altLang="zh-CN" sz="2400" dirty="0">
              <a:solidFill>
                <a:srgbClr val="0000FF"/>
              </a:solidFill>
              <a:latin typeface="楷体" pitchFamily="49" charset="-122"/>
              <a:ea typeface="楷体" pitchFamily="49" charset="-122"/>
            </a:endParaRPr>
          </a:p>
          <a:p>
            <a:pPr marL="0" indent="0">
              <a:lnSpc>
                <a:spcPct val="120000"/>
              </a:lnSpc>
              <a:spcBef>
                <a:spcPts val="1200"/>
              </a:spcBef>
              <a:buFont typeface="Arial" panose="020B0604020202020204" pitchFamily="34" charset="0"/>
              <a:buNone/>
            </a:pPr>
            <a:r>
              <a:rPr kumimoji="1" lang="en-US" altLang="zh-CN" sz="2000" dirty="0">
                <a:solidFill>
                  <a:srgbClr val="0000FF"/>
                </a:solidFill>
                <a:latin typeface="楷体" pitchFamily="49" charset="-122"/>
                <a:ea typeface="楷体" pitchFamily="49" charset="-122"/>
                <a:cs typeface="Times New Roman" panose="02020603050405020304" pitchFamily="18" charset="0"/>
              </a:rPr>
              <a:t>1</a:t>
            </a:r>
            <a:r>
              <a:rPr kumimoji="1" lang="zh-CN" altLang="en-US" sz="2000" dirty="0">
                <a:solidFill>
                  <a:srgbClr val="0000FF"/>
                </a:solidFill>
                <a:latin typeface="楷体" pitchFamily="49" charset="-122"/>
                <a:ea typeface="楷体" pitchFamily="49" charset="-122"/>
                <a:cs typeface="Times New Roman" panose="02020603050405020304" pitchFamily="18" charset="0"/>
              </a:rPr>
              <a:t>）</a:t>
            </a:r>
            <a:r>
              <a:rPr kumimoji="1" lang="zh-CN" altLang="en-US" sz="2000" dirty="0">
                <a:solidFill>
                  <a:srgbClr val="FF0000"/>
                </a:solidFill>
                <a:latin typeface="楷体" pitchFamily="49" charset="-122"/>
                <a:ea typeface="楷体" pitchFamily="49" charset="-122"/>
                <a:cs typeface="Times New Roman" panose="02020603050405020304" pitchFamily="18" charset="0"/>
              </a:rPr>
              <a:t>输入</a:t>
            </a:r>
            <a:r>
              <a:rPr kumimoji="1" lang="zh-CN" altLang="en-US" sz="2000" dirty="0">
                <a:solidFill>
                  <a:srgbClr val="0000FF"/>
                </a:solidFill>
                <a:latin typeface="楷体" pitchFamily="49" charset="-122"/>
                <a:ea typeface="楷体" pitchFamily="49" charset="-122"/>
                <a:cs typeface="Times New Roman" panose="02020603050405020304" pitchFamily="18" charset="0"/>
              </a:rPr>
              <a:t>：有零个或多个输入。</a:t>
            </a:r>
          </a:p>
          <a:p>
            <a:pPr marL="0" indent="0">
              <a:lnSpc>
                <a:spcPct val="120000"/>
              </a:lnSpc>
              <a:spcBef>
                <a:spcPts val="1200"/>
              </a:spcBef>
              <a:buFont typeface="Arial" panose="020B0604020202020204" pitchFamily="34" charset="0"/>
              <a:buNone/>
            </a:pPr>
            <a:r>
              <a:rPr kumimoji="1" lang="en-US" altLang="zh-CN" sz="2000" dirty="0">
                <a:solidFill>
                  <a:srgbClr val="0000FF"/>
                </a:solidFill>
                <a:latin typeface="楷体" pitchFamily="49" charset="-122"/>
                <a:ea typeface="楷体" pitchFamily="49" charset="-122"/>
                <a:cs typeface="Times New Roman" panose="02020603050405020304" pitchFamily="18" charset="0"/>
              </a:rPr>
              <a:t>2</a:t>
            </a:r>
            <a:r>
              <a:rPr kumimoji="1" lang="zh-CN" altLang="en-US" sz="2000" dirty="0">
                <a:solidFill>
                  <a:srgbClr val="0000FF"/>
                </a:solidFill>
                <a:latin typeface="楷体" pitchFamily="49" charset="-122"/>
                <a:ea typeface="楷体" pitchFamily="49" charset="-122"/>
                <a:cs typeface="Times New Roman" panose="02020603050405020304" pitchFamily="18" charset="0"/>
              </a:rPr>
              <a:t>）</a:t>
            </a:r>
            <a:r>
              <a:rPr kumimoji="1" lang="zh-CN" altLang="en-US" sz="2000" dirty="0">
                <a:solidFill>
                  <a:srgbClr val="FF0000"/>
                </a:solidFill>
                <a:latin typeface="楷体" pitchFamily="49" charset="-122"/>
                <a:ea typeface="楷体" pitchFamily="49" charset="-122"/>
                <a:cs typeface="Times New Roman" panose="02020603050405020304" pitchFamily="18" charset="0"/>
              </a:rPr>
              <a:t>输出</a:t>
            </a:r>
            <a:r>
              <a:rPr kumimoji="1" lang="zh-CN" altLang="en-US" sz="2000" dirty="0">
                <a:solidFill>
                  <a:srgbClr val="0000FF"/>
                </a:solidFill>
                <a:latin typeface="楷体" pitchFamily="49" charset="-122"/>
                <a:ea typeface="楷体" pitchFamily="49" charset="-122"/>
                <a:cs typeface="Times New Roman" panose="02020603050405020304" pitchFamily="18" charset="0"/>
              </a:rPr>
              <a:t>：有一个或多个输出。</a:t>
            </a:r>
          </a:p>
          <a:p>
            <a:pPr marL="361950" indent="-361950">
              <a:lnSpc>
                <a:spcPct val="120000"/>
              </a:lnSpc>
              <a:spcBef>
                <a:spcPts val="1200"/>
              </a:spcBef>
              <a:buFont typeface="Arial" panose="020B0604020202020204" pitchFamily="34" charset="0"/>
              <a:buNone/>
            </a:pPr>
            <a:r>
              <a:rPr kumimoji="1" lang="en-US" altLang="zh-CN" sz="2000" dirty="0">
                <a:solidFill>
                  <a:srgbClr val="0000FF"/>
                </a:solidFill>
                <a:latin typeface="楷体" pitchFamily="49" charset="-122"/>
                <a:ea typeface="楷体" pitchFamily="49" charset="-122"/>
                <a:cs typeface="Times New Roman" panose="02020603050405020304" pitchFamily="18" charset="0"/>
              </a:rPr>
              <a:t>3</a:t>
            </a:r>
            <a:r>
              <a:rPr kumimoji="1" lang="zh-CN" altLang="en-US" sz="2000" dirty="0">
                <a:solidFill>
                  <a:srgbClr val="0000FF"/>
                </a:solidFill>
                <a:latin typeface="楷体" pitchFamily="49" charset="-122"/>
                <a:ea typeface="楷体" pitchFamily="49" charset="-122"/>
                <a:cs typeface="Times New Roman" panose="02020603050405020304" pitchFamily="18" charset="0"/>
              </a:rPr>
              <a:t>）</a:t>
            </a:r>
            <a:r>
              <a:rPr kumimoji="1" lang="zh-CN" altLang="en-US" sz="2000" dirty="0">
                <a:solidFill>
                  <a:srgbClr val="FF0000"/>
                </a:solidFill>
                <a:latin typeface="楷体" pitchFamily="49" charset="-122"/>
                <a:ea typeface="楷体" pitchFamily="49" charset="-122"/>
                <a:cs typeface="Times New Roman" panose="02020603050405020304" pitchFamily="18" charset="0"/>
              </a:rPr>
              <a:t>有穷性</a:t>
            </a:r>
            <a:r>
              <a:rPr kumimoji="1" lang="zh-CN" altLang="en-US" sz="2000" dirty="0">
                <a:solidFill>
                  <a:srgbClr val="0000FF"/>
                </a:solidFill>
                <a:latin typeface="楷体" pitchFamily="49" charset="-122"/>
                <a:ea typeface="楷体" pitchFamily="49" charset="-122"/>
                <a:cs typeface="Times New Roman" panose="02020603050405020304" pitchFamily="18" charset="0"/>
              </a:rPr>
              <a:t>：在执行有穷步之后结束，且每一步都在有穷时间内完成。</a:t>
            </a:r>
          </a:p>
          <a:p>
            <a:pPr marL="361950" indent="-361950">
              <a:lnSpc>
                <a:spcPct val="120000"/>
              </a:lnSpc>
              <a:spcBef>
                <a:spcPts val="1200"/>
              </a:spcBef>
              <a:buNone/>
            </a:pPr>
            <a:r>
              <a:rPr kumimoji="1" lang="en-US" altLang="zh-CN" sz="2000" dirty="0">
                <a:solidFill>
                  <a:srgbClr val="0000FF"/>
                </a:solidFill>
                <a:latin typeface="楷体" pitchFamily="49" charset="-122"/>
                <a:ea typeface="楷体" pitchFamily="49" charset="-122"/>
                <a:cs typeface="Times New Roman" panose="02020603050405020304" pitchFamily="18" charset="0"/>
              </a:rPr>
              <a:t>4</a:t>
            </a:r>
            <a:r>
              <a:rPr kumimoji="1" lang="zh-CN" altLang="en-US" sz="2000" dirty="0">
                <a:solidFill>
                  <a:srgbClr val="0000FF"/>
                </a:solidFill>
                <a:latin typeface="楷体" pitchFamily="49" charset="-122"/>
                <a:ea typeface="楷体" pitchFamily="49" charset="-122"/>
                <a:cs typeface="Times New Roman" panose="02020603050405020304" pitchFamily="18" charset="0"/>
              </a:rPr>
              <a:t>）</a:t>
            </a:r>
            <a:r>
              <a:rPr kumimoji="1" lang="zh-CN" altLang="en-US" sz="2000" dirty="0">
                <a:solidFill>
                  <a:srgbClr val="FF0000"/>
                </a:solidFill>
                <a:latin typeface="楷体" pitchFamily="49" charset="-122"/>
                <a:ea typeface="楷体" pitchFamily="49" charset="-122"/>
                <a:cs typeface="Times New Roman" panose="02020603050405020304" pitchFamily="18" charset="0"/>
              </a:rPr>
              <a:t>确定性</a:t>
            </a:r>
            <a:r>
              <a:rPr kumimoji="1" lang="zh-CN" altLang="en-US" sz="2000" dirty="0">
                <a:solidFill>
                  <a:srgbClr val="0000FF"/>
                </a:solidFill>
                <a:latin typeface="楷体" pitchFamily="49" charset="-122"/>
                <a:ea typeface="楷体" pitchFamily="49" charset="-122"/>
                <a:cs typeface="Times New Roman" panose="02020603050405020304" pitchFamily="18" charset="0"/>
              </a:rPr>
              <a:t>：算法中的每一条指令必须有确切的含义，对于相同的输入只能得到相同的输出。</a:t>
            </a:r>
          </a:p>
          <a:p>
            <a:pPr marL="361950" indent="-361950">
              <a:lnSpc>
                <a:spcPct val="120000"/>
              </a:lnSpc>
              <a:spcBef>
                <a:spcPts val="1200"/>
              </a:spcBef>
              <a:buNone/>
            </a:pPr>
            <a:r>
              <a:rPr kumimoji="1" lang="en-US" altLang="zh-CN" sz="2000" dirty="0">
                <a:solidFill>
                  <a:srgbClr val="0000FF"/>
                </a:solidFill>
                <a:latin typeface="楷体" pitchFamily="49" charset="-122"/>
                <a:ea typeface="楷体" pitchFamily="49" charset="-122"/>
                <a:cs typeface="Times New Roman" panose="02020603050405020304" pitchFamily="18" charset="0"/>
              </a:rPr>
              <a:t>5</a:t>
            </a:r>
            <a:r>
              <a:rPr kumimoji="1" lang="zh-CN" altLang="en-US" sz="2000" dirty="0">
                <a:solidFill>
                  <a:srgbClr val="0000FF"/>
                </a:solidFill>
                <a:latin typeface="楷体" pitchFamily="49" charset="-122"/>
                <a:ea typeface="楷体" pitchFamily="49" charset="-122"/>
                <a:cs typeface="Times New Roman" panose="02020603050405020304" pitchFamily="18" charset="0"/>
              </a:rPr>
              <a:t>）</a:t>
            </a:r>
            <a:r>
              <a:rPr kumimoji="1" lang="zh-CN" altLang="en-US" sz="2000" dirty="0">
                <a:solidFill>
                  <a:srgbClr val="FF0000"/>
                </a:solidFill>
                <a:latin typeface="楷体" pitchFamily="49" charset="-122"/>
                <a:ea typeface="楷体" pitchFamily="49" charset="-122"/>
                <a:cs typeface="Times New Roman" panose="02020603050405020304" pitchFamily="18" charset="0"/>
              </a:rPr>
              <a:t>可行性</a:t>
            </a:r>
            <a:r>
              <a:rPr kumimoji="1" lang="zh-CN" altLang="en-US" sz="2000" dirty="0">
                <a:solidFill>
                  <a:srgbClr val="0000FF"/>
                </a:solidFill>
                <a:latin typeface="楷体" pitchFamily="49" charset="-122"/>
                <a:ea typeface="楷体" pitchFamily="49" charset="-122"/>
                <a:cs typeface="Times New Roman" panose="02020603050405020304" pitchFamily="18" charset="0"/>
              </a:rPr>
              <a:t>：算法描述的操作可以通过已经实现的基本操作执行有限次完成。</a:t>
            </a:r>
          </a:p>
          <a:p>
            <a:pPr marL="0" indent="0">
              <a:lnSpc>
                <a:spcPct val="120000"/>
              </a:lnSpc>
              <a:spcBef>
                <a:spcPts val="1200"/>
              </a:spcBef>
              <a:buFont typeface="Arial" panose="020B0604020202020204" pitchFamily="34" charset="0"/>
              <a:buNone/>
            </a:pPr>
            <a:endParaRPr lang="zh-CN" altLang="en-US" sz="2400" dirty="0">
              <a:solidFill>
                <a:srgbClr val="0000FF"/>
              </a:solidFill>
              <a:latin typeface="楷体" pitchFamily="49" charset="-122"/>
              <a:ea typeface="楷体" pitchFamily="49" charset="-122"/>
            </a:endParaRPr>
          </a:p>
        </p:txBody>
      </p:sp>
      <p:sp>
        <p:nvSpPr>
          <p:cNvPr id="5" name="Text Box 4">
            <a:extLst>
              <a:ext uri="{FF2B5EF4-FFF2-40B4-BE49-F238E27FC236}">
                <a16:creationId xmlns="" xmlns:a16="http://schemas.microsoft.com/office/drawing/2014/main" id="{D11A660E-F0B2-4336-BA56-917D98E19F71}"/>
              </a:ext>
            </a:extLst>
          </p:cNvPr>
          <p:cNvSpPr txBox="1">
            <a:spLocks noChangeArrowheads="1"/>
          </p:cNvSpPr>
          <p:nvPr/>
        </p:nvSpPr>
        <p:spPr bwMode="auto">
          <a:xfrm>
            <a:off x="4952114" y="1510210"/>
            <a:ext cx="3938346" cy="4782848"/>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ts val="1200"/>
              </a:spcBef>
            </a:pPr>
            <a:r>
              <a:rPr kumimoji="1" lang="zh-CN" altLang="en-US" sz="2400" b="1" dirty="0">
                <a:solidFill>
                  <a:srgbClr val="FF0000"/>
                </a:solidFill>
                <a:latin typeface="楷体" pitchFamily="49" charset="-122"/>
                <a:ea typeface="楷体" pitchFamily="49" charset="-122"/>
              </a:rPr>
              <a:t>例子：欧几里得算法</a:t>
            </a:r>
            <a:endParaRPr kumimoji="1" lang="en-US" altLang="zh-CN" sz="2400" b="1" dirty="0">
              <a:solidFill>
                <a:srgbClr val="FF0000"/>
              </a:solidFill>
              <a:latin typeface="楷体" pitchFamily="49" charset="-122"/>
              <a:ea typeface="楷体" pitchFamily="49" charset="-122"/>
            </a:endParaRPr>
          </a:p>
          <a:p>
            <a:pPr marL="457200" indent="-457200" algn="just">
              <a:lnSpc>
                <a:spcPct val="120000"/>
              </a:lnSpc>
              <a:spcBef>
                <a:spcPts val="1200"/>
              </a:spcBef>
              <a:buFont typeface="+mj-ea"/>
              <a:buAutoNum type="circleNumDbPlain"/>
            </a:pPr>
            <a:r>
              <a:rPr kumimoji="1" lang="zh-CN" altLang="en-US" sz="2000" b="1" dirty="0">
                <a:solidFill>
                  <a:srgbClr val="0000FF"/>
                </a:solidFill>
                <a:latin typeface="楷体" pitchFamily="49" charset="-122"/>
                <a:ea typeface="楷体" pitchFamily="49" charset="-122"/>
              </a:rPr>
              <a:t>输入</a:t>
            </a:r>
            <a:r>
              <a:rPr kumimoji="1" lang="en-US" altLang="zh-CN" sz="2000" b="1" dirty="0">
                <a:solidFill>
                  <a:srgbClr val="0000FF"/>
                </a:solidFill>
                <a:latin typeface="楷体" pitchFamily="49" charset="-122"/>
                <a:ea typeface="楷体" pitchFamily="49" charset="-122"/>
              </a:rPr>
              <a:t>m </a:t>
            </a:r>
            <a:r>
              <a:rPr kumimoji="1" lang="zh-CN" altLang="en-US" sz="2000" b="1" dirty="0">
                <a:solidFill>
                  <a:srgbClr val="0000FF"/>
                </a:solidFill>
                <a:latin typeface="楷体" pitchFamily="49" charset="-122"/>
                <a:ea typeface="楷体" pitchFamily="49" charset="-122"/>
              </a:rPr>
              <a:t>和</a:t>
            </a:r>
            <a:r>
              <a:rPr kumimoji="1" lang="en-US" altLang="zh-CN" sz="2000" b="1" dirty="0">
                <a:solidFill>
                  <a:srgbClr val="0000FF"/>
                </a:solidFill>
                <a:latin typeface="楷体" pitchFamily="49" charset="-122"/>
                <a:ea typeface="楷体" pitchFamily="49" charset="-122"/>
              </a:rPr>
              <a:t>n</a:t>
            </a:r>
            <a:r>
              <a:rPr kumimoji="1" lang="zh-CN" altLang="en-US" sz="2000" b="1" dirty="0">
                <a:solidFill>
                  <a:srgbClr val="0000FF"/>
                </a:solidFill>
                <a:latin typeface="楷体" pitchFamily="49" charset="-122"/>
                <a:ea typeface="楷体" pitchFamily="49" charset="-122"/>
              </a:rPr>
              <a:t>，如果</a:t>
            </a:r>
            <a:r>
              <a:rPr kumimoji="1" lang="en-US" altLang="zh-CN" sz="2000" b="1" dirty="0">
                <a:solidFill>
                  <a:srgbClr val="0000FF"/>
                </a:solidFill>
                <a:latin typeface="楷体" pitchFamily="49" charset="-122"/>
                <a:ea typeface="楷体" pitchFamily="49" charset="-122"/>
              </a:rPr>
              <a:t>m&lt;n,</a:t>
            </a:r>
            <a:r>
              <a:rPr kumimoji="1" lang="zh-CN" altLang="en-US" sz="2000" b="1" dirty="0">
                <a:solidFill>
                  <a:srgbClr val="0000FF"/>
                </a:solidFill>
                <a:latin typeface="楷体" pitchFamily="49" charset="-122"/>
                <a:ea typeface="楷体" pitchFamily="49" charset="-122"/>
              </a:rPr>
              <a:t>则</a:t>
            </a:r>
            <a:r>
              <a:rPr kumimoji="1" lang="en-US" altLang="zh-CN" sz="2000" b="1" dirty="0">
                <a:solidFill>
                  <a:srgbClr val="0000FF"/>
                </a:solidFill>
                <a:latin typeface="楷体" pitchFamily="49" charset="-122"/>
                <a:ea typeface="楷体" pitchFamily="49" charset="-122"/>
              </a:rPr>
              <a:t>m</a:t>
            </a:r>
            <a:r>
              <a:rPr kumimoji="1" lang="zh-CN" altLang="en-US" sz="2000" b="1" dirty="0">
                <a:solidFill>
                  <a:srgbClr val="0000FF"/>
                </a:solidFill>
                <a:latin typeface="楷体" pitchFamily="49" charset="-122"/>
                <a:ea typeface="楷体" pitchFamily="49" charset="-122"/>
              </a:rPr>
              <a:t>、</a:t>
            </a:r>
            <a:r>
              <a:rPr kumimoji="1" lang="en-US" altLang="zh-CN" sz="2000" b="1" dirty="0">
                <a:solidFill>
                  <a:srgbClr val="0000FF"/>
                </a:solidFill>
                <a:latin typeface="楷体" pitchFamily="49" charset="-122"/>
                <a:ea typeface="楷体" pitchFamily="49" charset="-122"/>
              </a:rPr>
              <a:t>n</a:t>
            </a:r>
            <a:r>
              <a:rPr kumimoji="1" lang="zh-CN" altLang="en-US" sz="2000" b="1" dirty="0">
                <a:solidFill>
                  <a:srgbClr val="0000FF"/>
                </a:solidFill>
                <a:latin typeface="楷体" pitchFamily="49" charset="-122"/>
                <a:ea typeface="楷体" pitchFamily="49" charset="-122"/>
              </a:rPr>
              <a:t>互换；</a:t>
            </a:r>
          </a:p>
          <a:p>
            <a:pPr marL="457200" indent="-457200" algn="just">
              <a:lnSpc>
                <a:spcPct val="120000"/>
              </a:lnSpc>
              <a:spcBef>
                <a:spcPts val="1200"/>
              </a:spcBef>
              <a:buFont typeface="+mj-ea"/>
              <a:buAutoNum type="circleNumDbPlain"/>
            </a:pPr>
            <a:r>
              <a:rPr kumimoji="1" lang="zh-CN" altLang="en-US" sz="2000" b="1" dirty="0">
                <a:solidFill>
                  <a:srgbClr val="0000FF"/>
                </a:solidFill>
                <a:latin typeface="楷体" pitchFamily="49" charset="-122"/>
                <a:ea typeface="楷体" pitchFamily="49" charset="-122"/>
              </a:rPr>
              <a:t>求</a:t>
            </a:r>
            <a:r>
              <a:rPr kumimoji="1" lang="en-US" altLang="zh-CN" sz="2000" b="1" dirty="0">
                <a:solidFill>
                  <a:srgbClr val="0000FF"/>
                </a:solidFill>
                <a:latin typeface="楷体" pitchFamily="49" charset="-122"/>
                <a:ea typeface="楷体" pitchFamily="49" charset="-122"/>
              </a:rPr>
              <a:t>m </a:t>
            </a:r>
            <a:r>
              <a:rPr kumimoji="1" lang="zh-CN" altLang="en-US" sz="2000" b="1" dirty="0">
                <a:solidFill>
                  <a:srgbClr val="0000FF"/>
                </a:solidFill>
                <a:latin typeface="楷体" pitchFamily="49" charset="-122"/>
                <a:ea typeface="楷体" pitchFamily="49" charset="-122"/>
              </a:rPr>
              <a:t>除以</a:t>
            </a:r>
            <a:r>
              <a:rPr kumimoji="1" lang="en-US" altLang="zh-CN" sz="2000" b="1" dirty="0">
                <a:solidFill>
                  <a:srgbClr val="0000FF"/>
                </a:solidFill>
                <a:latin typeface="楷体" pitchFamily="49" charset="-122"/>
                <a:ea typeface="楷体" pitchFamily="49" charset="-122"/>
              </a:rPr>
              <a:t>n </a:t>
            </a:r>
            <a:r>
              <a:rPr kumimoji="1" lang="zh-CN" altLang="en-US" sz="2000" b="1" dirty="0">
                <a:solidFill>
                  <a:srgbClr val="0000FF"/>
                </a:solidFill>
                <a:latin typeface="楷体" pitchFamily="49" charset="-122"/>
                <a:ea typeface="楷体" pitchFamily="49" charset="-122"/>
              </a:rPr>
              <a:t>的余数</a:t>
            </a:r>
            <a:r>
              <a:rPr kumimoji="1" lang="en-US" altLang="zh-CN" sz="2000" b="1" dirty="0">
                <a:solidFill>
                  <a:srgbClr val="0000FF"/>
                </a:solidFill>
                <a:latin typeface="楷体" pitchFamily="49" charset="-122"/>
                <a:ea typeface="楷体" pitchFamily="49" charset="-122"/>
              </a:rPr>
              <a:t>r </a:t>
            </a:r>
            <a:r>
              <a:rPr kumimoji="1" lang="zh-CN" altLang="en-US" sz="2000" b="1" dirty="0">
                <a:solidFill>
                  <a:srgbClr val="0000FF"/>
                </a:solidFill>
                <a:latin typeface="楷体" pitchFamily="49" charset="-122"/>
                <a:ea typeface="楷体" pitchFamily="49" charset="-122"/>
              </a:rPr>
              <a:t>；</a:t>
            </a:r>
          </a:p>
          <a:p>
            <a:pPr marL="457200" indent="-457200" algn="just">
              <a:lnSpc>
                <a:spcPct val="120000"/>
              </a:lnSpc>
              <a:spcBef>
                <a:spcPts val="1200"/>
              </a:spcBef>
              <a:buFont typeface="+mj-ea"/>
              <a:buAutoNum type="circleNumDbPlain"/>
            </a:pPr>
            <a:r>
              <a:rPr kumimoji="1" lang="zh-CN" altLang="en-US" sz="2000" b="1" dirty="0">
                <a:solidFill>
                  <a:srgbClr val="0000FF"/>
                </a:solidFill>
                <a:latin typeface="楷体" pitchFamily="49" charset="-122"/>
                <a:ea typeface="楷体" pitchFamily="49" charset="-122"/>
              </a:rPr>
              <a:t>若</a:t>
            </a:r>
            <a:r>
              <a:rPr kumimoji="1" lang="en-US" altLang="zh-CN" sz="2000" b="1" dirty="0">
                <a:solidFill>
                  <a:srgbClr val="0000FF"/>
                </a:solidFill>
                <a:latin typeface="楷体" pitchFamily="49" charset="-122"/>
                <a:ea typeface="楷体" pitchFamily="49" charset="-122"/>
              </a:rPr>
              <a:t>r </a:t>
            </a:r>
            <a:r>
              <a:rPr kumimoji="1" lang="zh-CN" altLang="en-US" sz="2000" b="1" dirty="0">
                <a:solidFill>
                  <a:srgbClr val="0000FF"/>
                </a:solidFill>
                <a:latin typeface="楷体" pitchFamily="49" charset="-122"/>
                <a:ea typeface="楷体" pitchFamily="49" charset="-122"/>
              </a:rPr>
              <a:t>等于</a:t>
            </a:r>
            <a:r>
              <a:rPr kumimoji="1" lang="en-US" altLang="zh-CN" sz="2000" b="1" dirty="0">
                <a:solidFill>
                  <a:srgbClr val="0000FF"/>
                </a:solidFill>
                <a:latin typeface="楷体" pitchFamily="49" charset="-122"/>
                <a:ea typeface="楷体" pitchFamily="49" charset="-122"/>
              </a:rPr>
              <a:t>0</a:t>
            </a:r>
            <a:r>
              <a:rPr kumimoji="1" lang="zh-CN" altLang="en-US" sz="2000" b="1" dirty="0">
                <a:solidFill>
                  <a:srgbClr val="0000FF"/>
                </a:solidFill>
                <a:latin typeface="楷体" pitchFamily="49" charset="-122"/>
                <a:ea typeface="楷体" pitchFamily="49" charset="-122"/>
              </a:rPr>
              <a:t>，则</a:t>
            </a:r>
            <a:r>
              <a:rPr kumimoji="1" lang="en-US" altLang="zh-CN" sz="2000" b="1" dirty="0" smtClean="0">
                <a:solidFill>
                  <a:srgbClr val="0000FF"/>
                </a:solidFill>
                <a:latin typeface="楷体" pitchFamily="49" charset="-122"/>
                <a:ea typeface="楷体" pitchFamily="49" charset="-122"/>
              </a:rPr>
              <a:t>n</a:t>
            </a:r>
            <a:r>
              <a:rPr kumimoji="1" lang="zh-CN" altLang="en-US" sz="2000" b="1" dirty="0" smtClean="0">
                <a:solidFill>
                  <a:srgbClr val="0000FF"/>
                </a:solidFill>
                <a:latin typeface="楷体" pitchFamily="49" charset="-122"/>
                <a:ea typeface="楷体" pitchFamily="49" charset="-122"/>
              </a:rPr>
              <a:t>为</a:t>
            </a:r>
            <a:r>
              <a:rPr kumimoji="1" lang="zh-CN" altLang="en-US" sz="2000" b="1" dirty="0">
                <a:solidFill>
                  <a:srgbClr val="0000FF"/>
                </a:solidFill>
                <a:latin typeface="楷体" pitchFamily="49" charset="-122"/>
                <a:ea typeface="楷体" pitchFamily="49" charset="-122"/>
              </a:rPr>
              <a:t>最大公约数，算法结束；</a:t>
            </a:r>
            <a:endParaRPr kumimoji="1" lang="en-US" altLang="zh-CN" sz="2000" b="1" dirty="0">
              <a:solidFill>
                <a:srgbClr val="0000FF"/>
              </a:solidFill>
              <a:latin typeface="楷体" pitchFamily="49" charset="-122"/>
              <a:ea typeface="楷体" pitchFamily="49" charset="-122"/>
            </a:endParaRPr>
          </a:p>
          <a:p>
            <a:pPr algn="just">
              <a:lnSpc>
                <a:spcPct val="120000"/>
              </a:lnSpc>
              <a:spcBef>
                <a:spcPts val="1200"/>
              </a:spcBef>
            </a:pPr>
            <a:r>
              <a:rPr kumimoji="1" lang="zh-CN" altLang="en-US" sz="2000" b="1" dirty="0">
                <a:solidFill>
                  <a:srgbClr val="0000FF"/>
                </a:solidFill>
                <a:latin typeface="楷体" pitchFamily="49" charset="-122"/>
                <a:ea typeface="楷体" pitchFamily="49" charset="-122"/>
              </a:rPr>
              <a:t>      否则，执行第④步；</a:t>
            </a:r>
          </a:p>
          <a:p>
            <a:pPr marL="457200" indent="-457200" algn="just">
              <a:lnSpc>
                <a:spcPct val="120000"/>
              </a:lnSpc>
              <a:spcBef>
                <a:spcPts val="1200"/>
              </a:spcBef>
              <a:buFont typeface="+mj-ea"/>
              <a:buAutoNum type="circleNumDbPlain" startAt="4"/>
            </a:pPr>
            <a:r>
              <a:rPr kumimoji="1" lang="zh-CN" altLang="en-US" sz="2000" b="1" dirty="0">
                <a:solidFill>
                  <a:srgbClr val="0000FF"/>
                </a:solidFill>
                <a:latin typeface="楷体" pitchFamily="49" charset="-122"/>
                <a:ea typeface="楷体" pitchFamily="49" charset="-122"/>
              </a:rPr>
              <a:t>将</a:t>
            </a:r>
            <a:r>
              <a:rPr kumimoji="1" lang="en-US" altLang="zh-CN" sz="2000" b="1" dirty="0">
                <a:solidFill>
                  <a:srgbClr val="0000FF"/>
                </a:solidFill>
                <a:latin typeface="楷体" pitchFamily="49" charset="-122"/>
                <a:ea typeface="楷体" pitchFamily="49" charset="-122"/>
              </a:rPr>
              <a:t>n </a:t>
            </a:r>
            <a:r>
              <a:rPr kumimoji="1" lang="zh-CN" altLang="en-US" sz="2000" b="1" dirty="0">
                <a:solidFill>
                  <a:srgbClr val="0000FF"/>
                </a:solidFill>
                <a:latin typeface="楷体" pitchFamily="49" charset="-122"/>
                <a:ea typeface="楷体" pitchFamily="49" charset="-122"/>
              </a:rPr>
              <a:t>的值放在</a:t>
            </a:r>
            <a:r>
              <a:rPr kumimoji="1" lang="en-US" altLang="zh-CN" sz="2000" b="1" dirty="0">
                <a:solidFill>
                  <a:srgbClr val="0000FF"/>
                </a:solidFill>
                <a:latin typeface="楷体" pitchFamily="49" charset="-122"/>
                <a:ea typeface="楷体" pitchFamily="49" charset="-122"/>
              </a:rPr>
              <a:t>m </a:t>
            </a:r>
            <a:r>
              <a:rPr kumimoji="1" lang="zh-CN" altLang="en-US" sz="2000" b="1" dirty="0">
                <a:solidFill>
                  <a:srgbClr val="0000FF"/>
                </a:solidFill>
                <a:latin typeface="楷体" pitchFamily="49" charset="-122"/>
                <a:ea typeface="楷体" pitchFamily="49" charset="-122"/>
              </a:rPr>
              <a:t>中，将</a:t>
            </a:r>
            <a:r>
              <a:rPr kumimoji="1" lang="en-US" altLang="zh-CN" sz="2000" b="1" dirty="0">
                <a:solidFill>
                  <a:srgbClr val="0000FF"/>
                </a:solidFill>
                <a:latin typeface="楷体" pitchFamily="49" charset="-122"/>
                <a:ea typeface="楷体" pitchFamily="49" charset="-122"/>
              </a:rPr>
              <a:t>r</a:t>
            </a:r>
            <a:r>
              <a:rPr kumimoji="1" lang="zh-CN" altLang="en-US" sz="2000" b="1" dirty="0">
                <a:solidFill>
                  <a:srgbClr val="0000FF"/>
                </a:solidFill>
                <a:latin typeface="楷体" pitchFamily="49" charset="-122"/>
                <a:ea typeface="楷体" pitchFamily="49" charset="-122"/>
              </a:rPr>
              <a:t>的值放在</a:t>
            </a:r>
            <a:r>
              <a:rPr kumimoji="1" lang="en-US" altLang="zh-CN" sz="2000" b="1" dirty="0">
                <a:solidFill>
                  <a:srgbClr val="0000FF"/>
                </a:solidFill>
                <a:latin typeface="楷体" pitchFamily="49" charset="-122"/>
                <a:ea typeface="楷体" pitchFamily="49" charset="-122"/>
              </a:rPr>
              <a:t>n </a:t>
            </a:r>
            <a:r>
              <a:rPr kumimoji="1" lang="zh-CN" altLang="en-US" sz="2000" b="1" dirty="0">
                <a:solidFill>
                  <a:srgbClr val="0000FF"/>
                </a:solidFill>
                <a:latin typeface="楷体" pitchFamily="49" charset="-122"/>
                <a:ea typeface="楷体" pitchFamily="49" charset="-122"/>
              </a:rPr>
              <a:t>中；</a:t>
            </a:r>
          </a:p>
          <a:p>
            <a:pPr marL="457200" indent="-457200" algn="just">
              <a:lnSpc>
                <a:spcPct val="120000"/>
              </a:lnSpc>
              <a:spcBef>
                <a:spcPts val="1200"/>
              </a:spcBef>
              <a:buFont typeface="+mj-ea"/>
              <a:buAutoNum type="circleNumDbPlain" startAt="4"/>
            </a:pPr>
            <a:r>
              <a:rPr kumimoji="1" lang="zh-CN" altLang="en-US" sz="2000" b="1" dirty="0">
                <a:solidFill>
                  <a:srgbClr val="0000FF"/>
                </a:solidFill>
                <a:latin typeface="楷体" pitchFamily="49" charset="-122"/>
                <a:ea typeface="楷体" pitchFamily="49" charset="-122"/>
              </a:rPr>
              <a:t>重新执行第②步。</a:t>
            </a:r>
          </a:p>
        </p:txBody>
      </p:sp>
      <p:sp>
        <p:nvSpPr>
          <p:cNvPr id="8" name="下弧形箭头 7"/>
          <p:cNvSpPr/>
          <p:nvPr/>
        </p:nvSpPr>
        <p:spPr>
          <a:xfrm rot="5400000" flipH="1">
            <a:off x="3722836" y="3937687"/>
            <a:ext cx="2207553" cy="418848"/>
          </a:xfrm>
          <a:prstGeom prst="curvedUpArrow">
            <a:avLst>
              <a:gd name="adj1" fmla="val 23995"/>
              <a:gd name="adj2" fmla="val 46065"/>
              <a:gd name="adj3" fmla="val 15846"/>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7" name="文本占位符 6"/>
          <p:cNvSpPr>
            <a:spLocks noGrp="1"/>
          </p:cNvSpPr>
          <p:nvPr>
            <p:ph type="body" sz="quarter" idx="13"/>
          </p:nvPr>
        </p:nvSpPr>
        <p:spPr/>
        <p:txBody>
          <a:bodyPr/>
          <a:lstStyle/>
          <a:p>
            <a:r>
              <a:rPr lang="en-US" altLang="zh-CN" dirty="0" smtClean="0"/>
              <a:t>1.1 </a:t>
            </a:r>
            <a:r>
              <a:rPr lang="zh-CN" altLang="en-US" dirty="0" smtClean="0"/>
              <a:t>算法的概念</a:t>
            </a:r>
          </a:p>
        </p:txBody>
      </p:sp>
      <p:sp>
        <p:nvSpPr>
          <p:cNvPr id="2" name="矩形 1"/>
          <p:cNvSpPr/>
          <p:nvPr/>
        </p:nvSpPr>
        <p:spPr>
          <a:xfrm>
            <a:off x="4453913" y="1074899"/>
            <a:ext cx="4572000" cy="584775"/>
          </a:xfrm>
          <a:prstGeom prst="rect">
            <a:avLst/>
          </a:prstGeom>
        </p:spPr>
        <p:txBody>
          <a:bodyPr>
            <a:spAutoFit/>
          </a:bodyPr>
          <a:lstStyle/>
          <a:p>
            <a:r>
              <a:rPr lang="zh-CN" altLang="en-US" sz="1600" dirty="0"/>
              <a:t>两个整数的最大公约数等于其中较小的那个数和两数相除余数的最大公约数。</a:t>
            </a:r>
            <a:endParaRPr lang="en-US" sz="1600" dirty="0"/>
          </a:p>
        </p:txBody>
      </p:sp>
    </p:spTree>
    <p:extLst>
      <p:ext uri="{BB962C8B-B14F-4D97-AF65-F5344CB8AC3E}">
        <p14:creationId xmlns:p14="http://schemas.microsoft.com/office/powerpoint/2010/main" val="173816725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F0CF054F-5EB7-4727-BF27-E0DED34C54C4}"/>
              </a:ext>
            </a:extLst>
          </p:cNvPr>
          <p:cNvSpPr>
            <a:spLocks noGrp="1"/>
          </p:cNvSpPr>
          <p:nvPr>
            <p:ph type="sldNum" sz="quarter" idx="12"/>
          </p:nvPr>
        </p:nvSpPr>
        <p:spPr/>
        <p:txBody>
          <a:bodyPr/>
          <a:lstStyle/>
          <a:p>
            <a:fld id="{2BF52340-23E5-4DE8-AD85-AB3A652D4927}" type="slidenum">
              <a:rPr lang="zh-CN" altLang="en-US" smtClean="0"/>
              <a:pPr/>
              <a:t>18</a:t>
            </a:fld>
            <a:endParaRPr lang="zh-CN" altLang="en-US"/>
          </a:p>
        </p:txBody>
      </p:sp>
      <p:sp>
        <p:nvSpPr>
          <p:cNvPr id="4" name="矩形 3">
            <a:extLst>
              <a:ext uri="{FF2B5EF4-FFF2-40B4-BE49-F238E27FC236}">
                <a16:creationId xmlns="" xmlns:a16="http://schemas.microsoft.com/office/drawing/2014/main" id="{EBC6FA45-0800-47CF-8279-094609998594}"/>
              </a:ext>
            </a:extLst>
          </p:cNvPr>
          <p:cNvSpPr/>
          <p:nvPr/>
        </p:nvSpPr>
        <p:spPr>
          <a:xfrm>
            <a:off x="386952" y="1355072"/>
            <a:ext cx="8365161" cy="4850559"/>
          </a:xfrm>
          <a:prstGeom prst="rect">
            <a:avLst/>
          </a:prstGeom>
        </p:spPr>
        <p:txBody>
          <a:bodyPr wrap="square">
            <a:spAutoFit/>
          </a:bodyPr>
          <a:lstStyle/>
          <a:p>
            <a:pPr>
              <a:lnSpc>
                <a:spcPct val="120000"/>
              </a:lnSpc>
              <a:spcBef>
                <a:spcPts val="1200"/>
              </a:spcBef>
            </a:pPr>
            <a:r>
              <a:rPr lang="zh-CN" altLang="en-US" sz="2400" b="1" dirty="0">
                <a:solidFill>
                  <a:srgbClr val="C00000"/>
                </a:solidFill>
                <a:latin typeface="楷体" pitchFamily="49" charset="-122"/>
                <a:ea typeface="楷体" pitchFamily="49" charset="-122"/>
              </a:rPr>
              <a:t>四、有效算法的五大特征：</a:t>
            </a:r>
            <a:endParaRPr lang="en-US" altLang="zh-CN" sz="2400" b="1" dirty="0">
              <a:solidFill>
                <a:srgbClr val="C00000"/>
              </a:solidFill>
              <a:latin typeface="楷体" pitchFamily="49" charset="-122"/>
              <a:ea typeface="楷体" pitchFamily="49" charset="-122"/>
            </a:endParaRPr>
          </a:p>
          <a:p>
            <a:pPr marL="808038" indent="-446088">
              <a:lnSpc>
                <a:spcPct val="120000"/>
              </a:lnSpc>
              <a:spcBef>
                <a:spcPts val="1200"/>
              </a:spcBef>
            </a:pPr>
            <a:r>
              <a:rPr lang="en-US" altLang="zh-CN" sz="2400" b="1" dirty="0" smtClean="0">
                <a:solidFill>
                  <a:schemeClr val="accent1">
                    <a:lumMod val="50000"/>
                  </a:schemeClr>
                </a:solidFill>
                <a:latin typeface="楷体" pitchFamily="49" charset="-122"/>
                <a:ea typeface="楷体" pitchFamily="49" charset="-122"/>
              </a:rPr>
              <a:t>1</a:t>
            </a:r>
            <a:r>
              <a:rPr lang="zh-CN" altLang="en-US" sz="2400" b="1" dirty="0">
                <a:solidFill>
                  <a:schemeClr val="accent1">
                    <a:lumMod val="50000"/>
                  </a:schemeClr>
                </a:solidFill>
                <a:latin typeface="楷体" pitchFamily="49" charset="-122"/>
                <a:ea typeface="楷体" pitchFamily="49" charset="-122"/>
              </a:rPr>
              <a:t>）</a:t>
            </a:r>
            <a:r>
              <a:rPr lang="zh-CN" altLang="en-US" sz="2400" b="1" dirty="0">
                <a:solidFill>
                  <a:schemeClr val="accent2"/>
                </a:solidFill>
                <a:latin typeface="楷体" pitchFamily="49" charset="-122"/>
                <a:ea typeface="楷体" pitchFamily="49" charset="-122"/>
              </a:rPr>
              <a:t>正确性：</a:t>
            </a:r>
            <a:r>
              <a:rPr lang="zh-CN" altLang="en-US" sz="2400" b="1" dirty="0">
                <a:solidFill>
                  <a:srgbClr val="0000FF"/>
                </a:solidFill>
                <a:latin typeface="楷体" pitchFamily="49" charset="-122"/>
                <a:ea typeface="楷体" pitchFamily="49" charset="-122"/>
              </a:rPr>
              <a:t>能满足具体问题的需求，对于任何合法的输入，算法都会得出正确的结果；</a:t>
            </a:r>
          </a:p>
          <a:p>
            <a:pPr marL="808038" indent="-446088">
              <a:lnSpc>
                <a:spcPct val="120000"/>
              </a:lnSpc>
              <a:spcBef>
                <a:spcPts val="1200"/>
              </a:spcBef>
            </a:pPr>
            <a:r>
              <a:rPr lang="en-US" altLang="zh-CN" sz="2400" b="1" dirty="0" smtClean="0">
                <a:solidFill>
                  <a:schemeClr val="accent1">
                    <a:lumMod val="50000"/>
                  </a:schemeClr>
                </a:solidFill>
                <a:latin typeface="楷体" pitchFamily="49" charset="-122"/>
                <a:ea typeface="楷体" pitchFamily="49" charset="-122"/>
              </a:rPr>
              <a:t>2</a:t>
            </a:r>
            <a:r>
              <a:rPr lang="zh-CN" altLang="en-US" sz="2400" b="1" dirty="0">
                <a:solidFill>
                  <a:schemeClr val="accent1">
                    <a:lumMod val="50000"/>
                  </a:schemeClr>
                </a:solidFill>
                <a:latin typeface="楷体" pitchFamily="49" charset="-122"/>
                <a:ea typeface="楷体" pitchFamily="49" charset="-122"/>
              </a:rPr>
              <a:t>）</a:t>
            </a:r>
            <a:r>
              <a:rPr lang="zh-CN" altLang="en-US" sz="2400" b="1" dirty="0">
                <a:solidFill>
                  <a:schemeClr val="accent2"/>
                </a:solidFill>
                <a:latin typeface="楷体" pitchFamily="49" charset="-122"/>
                <a:ea typeface="楷体" pitchFamily="49" charset="-122"/>
              </a:rPr>
              <a:t>健壮性：</a:t>
            </a:r>
            <a:r>
              <a:rPr lang="zh-CN" altLang="en-US" sz="2400" b="1" dirty="0">
                <a:solidFill>
                  <a:srgbClr val="0000FF"/>
                </a:solidFill>
                <a:latin typeface="楷体" pitchFamily="49" charset="-122"/>
                <a:ea typeface="楷体" pitchFamily="49" charset="-122"/>
              </a:rPr>
              <a:t>对非法输入的抵抗能力，即对于错误的输入，算法应能识别并做出相应处理，而不是产生错误结果或陷入瘫痪；</a:t>
            </a:r>
          </a:p>
          <a:p>
            <a:pPr marL="361950">
              <a:lnSpc>
                <a:spcPct val="120000"/>
              </a:lnSpc>
              <a:spcBef>
                <a:spcPts val="1200"/>
              </a:spcBef>
            </a:pPr>
            <a:r>
              <a:rPr lang="en-US" altLang="zh-CN" sz="2400" b="1" dirty="0" smtClean="0">
                <a:solidFill>
                  <a:schemeClr val="accent1">
                    <a:lumMod val="50000"/>
                  </a:schemeClr>
                </a:solidFill>
                <a:latin typeface="楷体" pitchFamily="49" charset="-122"/>
                <a:ea typeface="楷体" pitchFamily="49" charset="-122"/>
              </a:rPr>
              <a:t>3</a:t>
            </a:r>
            <a:r>
              <a:rPr lang="zh-CN" altLang="en-US" sz="2400" b="1" dirty="0">
                <a:solidFill>
                  <a:schemeClr val="accent1">
                    <a:lumMod val="50000"/>
                  </a:schemeClr>
                </a:solidFill>
                <a:latin typeface="楷体" pitchFamily="49" charset="-122"/>
                <a:ea typeface="楷体" pitchFamily="49" charset="-122"/>
              </a:rPr>
              <a:t>）</a:t>
            </a:r>
            <a:r>
              <a:rPr lang="zh-CN" altLang="en-US" sz="2400" b="1" dirty="0">
                <a:solidFill>
                  <a:schemeClr val="accent2"/>
                </a:solidFill>
                <a:latin typeface="楷体" pitchFamily="49" charset="-122"/>
                <a:ea typeface="楷体" pitchFamily="49" charset="-122"/>
              </a:rPr>
              <a:t>可读性：</a:t>
            </a:r>
            <a:r>
              <a:rPr lang="zh-CN" altLang="en-US" sz="2400" b="1" dirty="0">
                <a:solidFill>
                  <a:srgbClr val="0000FF"/>
                </a:solidFill>
                <a:latin typeface="楷体" pitchFamily="49" charset="-122"/>
                <a:ea typeface="楷体" pitchFamily="49" charset="-122"/>
              </a:rPr>
              <a:t>容易理解和实现。</a:t>
            </a:r>
          </a:p>
          <a:p>
            <a:pPr marL="361950">
              <a:lnSpc>
                <a:spcPct val="120000"/>
              </a:lnSpc>
              <a:spcBef>
                <a:spcPts val="1200"/>
              </a:spcBef>
            </a:pPr>
            <a:r>
              <a:rPr lang="en-US" altLang="zh-CN" sz="2400" b="1" dirty="0" smtClean="0">
                <a:solidFill>
                  <a:schemeClr val="accent1">
                    <a:lumMod val="50000"/>
                  </a:schemeClr>
                </a:solidFill>
                <a:latin typeface="楷体" pitchFamily="49" charset="-122"/>
                <a:ea typeface="楷体" pitchFamily="49" charset="-122"/>
              </a:rPr>
              <a:t>4</a:t>
            </a:r>
            <a:r>
              <a:rPr lang="zh-CN" altLang="en-US" sz="2400" b="1" dirty="0">
                <a:solidFill>
                  <a:schemeClr val="accent1">
                    <a:lumMod val="50000"/>
                  </a:schemeClr>
                </a:solidFill>
                <a:latin typeface="楷体" pitchFamily="49" charset="-122"/>
                <a:ea typeface="楷体" pitchFamily="49" charset="-122"/>
              </a:rPr>
              <a:t>）</a:t>
            </a:r>
            <a:r>
              <a:rPr lang="zh-CN" altLang="en-US" sz="2400" b="1" dirty="0">
                <a:solidFill>
                  <a:schemeClr val="accent2"/>
                </a:solidFill>
                <a:latin typeface="楷体" pitchFamily="49" charset="-122"/>
                <a:ea typeface="楷体" pitchFamily="49" charset="-122"/>
              </a:rPr>
              <a:t>时间效率高：</a:t>
            </a:r>
            <a:r>
              <a:rPr lang="zh-CN" altLang="en-US" sz="2400" b="1" dirty="0">
                <a:solidFill>
                  <a:srgbClr val="0000FF"/>
                </a:solidFill>
                <a:latin typeface="楷体" pitchFamily="49" charset="-122"/>
                <a:ea typeface="楷体" pitchFamily="49" charset="-122"/>
              </a:rPr>
              <a:t>运行时间短。</a:t>
            </a:r>
            <a:r>
              <a:rPr lang="zh-CN" altLang="en-US" sz="2400" b="1" dirty="0">
                <a:solidFill>
                  <a:schemeClr val="accent1">
                    <a:lumMod val="50000"/>
                  </a:schemeClr>
                </a:solidFill>
                <a:latin typeface="楷体" pitchFamily="49" charset="-122"/>
                <a:ea typeface="楷体" pitchFamily="49" charset="-122"/>
              </a:rPr>
              <a:t>   </a:t>
            </a:r>
          </a:p>
          <a:p>
            <a:pPr marL="361950">
              <a:lnSpc>
                <a:spcPct val="120000"/>
              </a:lnSpc>
              <a:spcBef>
                <a:spcPts val="1200"/>
              </a:spcBef>
            </a:pPr>
            <a:r>
              <a:rPr lang="en-US" altLang="zh-CN" sz="2400" b="1" dirty="0" smtClean="0">
                <a:solidFill>
                  <a:schemeClr val="accent1">
                    <a:lumMod val="50000"/>
                  </a:schemeClr>
                </a:solidFill>
                <a:latin typeface="楷体" pitchFamily="49" charset="-122"/>
                <a:ea typeface="楷体" pitchFamily="49" charset="-122"/>
              </a:rPr>
              <a:t>5</a:t>
            </a:r>
            <a:r>
              <a:rPr lang="zh-CN" altLang="en-US" sz="2400" b="1" dirty="0">
                <a:solidFill>
                  <a:schemeClr val="accent1">
                    <a:lumMod val="50000"/>
                  </a:schemeClr>
                </a:solidFill>
                <a:latin typeface="楷体" pitchFamily="49" charset="-122"/>
                <a:ea typeface="楷体" pitchFamily="49" charset="-122"/>
              </a:rPr>
              <a:t>）</a:t>
            </a:r>
            <a:r>
              <a:rPr lang="zh-CN" altLang="en-US" sz="2400" b="1" dirty="0">
                <a:solidFill>
                  <a:schemeClr val="accent2"/>
                </a:solidFill>
                <a:latin typeface="楷体" pitchFamily="49" charset="-122"/>
                <a:ea typeface="楷体" pitchFamily="49" charset="-122"/>
              </a:rPr>
              <a:t>空间效率高：</a:t>
            </a:r>
            <a:r>
              <a:rPr lang="zh-CN" altLang="en-US" sz="2400" b="1" dirty="0">
                <a:solidFill>
                  <a:srgbClr val="0000FF"/>
                </a:solidFill>
                <a:latin typeface="楷体" pitchFamily="49" charset="-122"/>
                <a:ea typeface="楷体" pitchFamily="49" charset="-122"/>
              </a:rPr>
              <a:t>占用的存储空间尽量少。</a:t>
            </a:r>
          </a:p>
        </p:txBody>
      </p:sp>
      <p:sp>
        <p:nvSpPr>
          <p:cNvPr id="5" name="文本占位符 4"/>
          <p:cNvSpPr>
            <a:spLocks noGrp="1"/>
          </p:cNvSpPr>
          <p:nvPr>
            <p:ph type="body" sz="quarter" idx="13"/>
          </p:nvPr>
        </p:nvSpPr>
        <p:spPr/>
        <p:txBody>
          <a:bodyPr/>
          <a:lstStyle/>
          <a:p>
            <a:r>
              <a:rPr lang="en-US" altLang="zh-CN" dirty="0" smtClean="0"/>
              <a:t>1.1 </a:t>
            </a:r>
            <a:r>
              <a:rPr lang="zh-CN" altLang="en-US" dirty="0" smtClean="0"/>
              <a:t>算法的概念</a:t>
            </a:r>
          </a:p>
        </p:txBody>
      </p:sp>
    </p:spTree>
    <p:extLst>
      <p:ext uri="{BB962C8B-B14F-4D97-AF65-F5344CB8AC3E}">
        <p14:creationId xmlns:p14="http://schemas.microsoft.com/office/powerpoint/2010/main" val="364500630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xmlns="" id="{9FC6E7A2-5776-4A2C-95A4-D70F6078B5AD}"/>
              </a:ext>
            </a:extLst>
          </p:cNvPr>
          <p:cNvSpPr txBox="1">
            <a:spLocks noChangeArrowheads="1"/>
          </p:cNvSpPr>
          <p:nvPr/>
        </p:nvSpPr>
        <p:spPr bwMode="auto">
          <a:xfrm>
            <a:off x="4717077" y="1830365"/>
            <a:ext cx="4011671" cy="397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30000"/>
              </a:spcBef>
            </a:pPr>
            <a:r>
              <a:rPr kumimoji="1" lang="en-US" altLang="zh-CN" sz="2400" b="1" dirty="0">
                <a:solidFill>
                  <a:srgbClr val="0000FF"/>
                </a:solidFill>
                <a:latin typeface="楷体" pitchFamily="49" charset="-122"/>
                <a:ea typeface="楷体" pitchFamily="49" charset="-122"/>
                <a:cs typeface="Consolas" pitchFamily="49" charset="0"/>
              </a:rPr>
              <a:t>① </a:t>
            </a:r>
            <a:r>
              <a:rPr kumimoji="1" lang="zh-CN" altLang="en-US" sz="2400" b="1" dirty="0">
                <a:solidFill>
                  <a:srgbClr val="0000FF"/>
                </a:solidFill>
                <a:latin typeface="楷体" pitchFamily="49" charset="-122"/>
                <a:ea typeface="楷体" pitchFamily="49" charset="-122"/>
                <a:cs typeface="Consolas" pitchFamily="49" charset="0"/>
              </a:rPr>
              <a:t>输入</a:t>
            </a:r>
            <a:r>
              <a:rPr kumimoji="1" lang="en-US" altLang="zh-CN" sz="2400" b="1" i="1" dirty="0" smtClean="0">
                <a:solidFill>
                  <a:srgbClr val="0000FF"/>
                </a:solidFill>
                <a:latin typeface="楷体" pitchFamily="49" charset="-122"/>
                <a:ea typeface="楷体" pitchFamily="49" charset="-122"/>
                <a:cs typeface="Consolas" pitchFamily="49" charset="0"/>
              </a:rPr>
              <a:t>m </a:t>
            </a:r>
            <a:r>
              <a:rPr kumimoji="1" lang="zh-CN" altLang="en-US" sz="2400" b="1" dirty="0" smtClean="0">
                <a:solidFill>
                  <a:srgbClr val="0000FF"/>
                </a:solidFill>
                <a:latin typeface="楷体" pitchFamily="49" charset="-122"/>
                <a:ea typeface="楷体" pitchFamily="49" charset="-122"/>
                <a:cs typeface="Consolas" pitchFamily="49" charset="0"/>
              </a:rPr>
              <a:t>和 </a:t>
            </a:r>
            <a:r>
              <a:rPr kumimoji="1" lang="en-US" altLang="zh-CN" sz="2400" b="1" i="1" dirty="0" smtClean="0">
                <a:solidFill>
                  <a:srgbClr val="0000FF"/>
                </a:solidFill>
                <a:latin typeface="楷体" pitchFamily="49" charset="-122"/>
                <a:ea typeface="楷体" pitchFamily="49" charset="-122"/>
                <a:cs typeface="Consolas" pitchFamily="49" charset="0"/>
              </a:rPr>
              <a:t>n</a:t>
            </a:r>
            <a:r>
              <a:rPr kumimoji="1" lang="zh-CN" altLang="en-US" sz="2400" b="1" i="1" dirty="0">
                <a:solidFill>
                  <a:srgbClr val="0000FF"/>
                </a:solidFill>
                <a:latin typeface="楷体" pitchFamily="49" charset="-122"/>
                <a:ea typeface="楷体" pitchFamily="49" charset="-122"/>
                <a:cs typeface="Consolas" pitchFamily="49" charset="0"/>
              </a:rPr>
              <a:t>，</a:t>
            </a:r>
            <a:r>
              <a:rPr kumimoji="1" lang="zh-CN" altLang="en-US" sz="2400" b="1" dirty="0">
                <a:solidFill>
                  <a:srgbClr val="0000FF"/>
                </a:solidFill>
                <a:latin typeface="楷体" pitchFamily="49" charset="-122"/>
                <a:ea typeface="楷体" pitchFamily="49" charset="-122"/>
                <a:cs typeface="Consolas" pitchFamily="49" charset="0"/>
              </a:rPr>
              <a:t>如果</a:t>
            </a:r>
            <a:r>
              <a:rPr kumimoji="1" lang="en-US" altLang="zh-CN" sz="2400" b="1" dirty="0">
                <a:solidFill>
                  <a:srgbClr val="0000FF"/>
                </a:solidFill>
                <a:latin typeface="楷体" pitchFamily="49" charset="-122"/>
                <a:ea typeface="楷体" pitchFamily="49" charset="-122"/>
                <a:cs typeface="Consolas" pitchFamily="49" charset="0"/>
              </a:rPr>
              <a:t>m&lt;n,</a:t>
            </a:r>
            <a:r>
              <a:rPr kumimoji="1" lang="zh-CN" altLang="en-US" sz="2400" b="1" dirty="0">
                <a:solidFill>
                  <a:srgbClr val="0000FF"/>
                </a:solidFill>
                <a:latin typeface="楷体" pitchFamily="49" charset="-122"/>
                <a:ea typeface="楷体" pitchFamily="49" charset="-122"/>
                <a:cs typeface="Consolas" pitchFamily="49" charset="0"/>
              </a:rPr>
              <a:t>则</a:t>
            </a:r>
            <a:r>
              <a:rPr kumimoji="1" lang="en-US" altLang="zh-CN" sz="2400" b="1" dirty="0">
                <a:solidFill>
                  <a:srgbClr val="0000FF"/>
                </a:solidFill>
                <a:latin typeface="楷体" pitchFamily="49" charset="-122"/>
                <a:ea typeface="楷体" pitchFamily="49" charset="-122"/>
                <a:cs typeface="Consolas" pitchFamily="49" charset="0"/>
              </a:rPr>
              <a:t>m</a:t>
            </a:r>
            <a:r>
              <a:rPr kumimoji="1" lang="zh-CN" altLang="en-US" sz="2400" b="1" dirty="0">
                <a:solidFill>
                  <a:srgbClr val="0000FF"/>
                </a:solidFill>
                <a:latin typeface="楷体" pitchFamily="49" charset="-122"/>
                <a:ea typeface="楷体" pitchFamily="49" charset="-122"/>
                <a:cs typeface="Consolas" pitchFamily="49" charset="0"/>
              </a:rPr>
              <a:t>、</a:t>
            </a:r>
            <a:r>
              <a:rPr kumimoji="1" lang="en-US" altLang="zh-CN" sz="2400" b="1" dirty="0">
                <a:solidFill>
                  <a:srgbClr val="0000FF"/>
                </a:solidFill>
                <a:latin typeface="楷体" pitchFamily="49" charset="-122"/>
                <a:ea typeface="楷体" pitchFamily="49" charset="-122"/>
                <a:cs typeface="Consolas" pitchFamily="49" charset="0"/>
              </a:rPr>
              <a:t>n</a:t>
            </a:r>
            <a:r>
              <a:rPr kumimoji="1" lang="zh-CN" altLang="en-US" sz="2400" b="1" dirty="0">
                <a:solidFill>
                  <a:srgbClr val="0000FF"/>
                </a:solidFill>
                <a:latin typeface="楷体" pitchFamily="49" charset="-122"/>
                <a:ea typeface="楷体" pitchFamily="49" charset="-122"/>
                <a:cs typeface="Consolas" pitchFamily="49" charset="0"/>
              </a:rPr>
              <a:t>互换；</a:t>
            </a:r>
          </a:p>
          <a:p>
            <a:pPr algn="just">
              <a:spcBef>
                <a:spcPct val="30000"/>
              </a:spcBef>
            </a:pPr>
            <a:r>
              <a:rPr kumimoji="1" lang="zh-CN" altLang="en-US" sz="2400" b="1" dirty="0">
                <a:solidFill>
                  <a:srgbClr val="0000FF"/>
                </a:solidFill>
                <a:latin typeface="楷体" pitchFamily="49" charset="-122"/>
                <a:ea typeface="楷体" pitchFamily="49" charset="-122"/>
                <a:cs typeface="Consolas" pitchFamily="49" charset="0"/>
              </a:rPr>
              <a:t>② 求</a:t>
            </a:r>
            <a:r>
              <a:rPr kumimoji="1" lang="en-US" altLang="zh-CN" sz="2400" b="1" i="1" dirty="0">
                <a:solidFill>
                  <a:srgbClr val="0000FF"/>
                </a:solidFill>
                <a:latin typeface="楷体" pitchFamily="49" charset="-122"/>
                <a:ea typeface="楷体" pitchFamily="49" charset="-122"/>
                <a:cs typeface="Consolas" pitchFamily="49" charset="0"/>
              </a:rPr>
              <a:t>m</a:t>
            </a:r>
            <a:r>
              <a:rPr kumimoji="1" lang="zh-CN" altLang="en-US" sz="2400" b="1" dirty="0">
                <a:solidFill>
                  <a:srgbClr val="0000FF"/>
                </a:solidFill>
                <a:latin typeface="楷体" pitchFamily="49" charset="-122"/>
                <a:ea typeface="楷体" pitchFamily="49" charset="-122"/>
                <a:cs typeface="Consolas" pitchFamily="49" charset="0"/>
              </a:rPr>
              <a:t>除以</a:t>
            </a:r>
            <a:r>
              <a:rPr kumimoji="1" lang="en-US" altLang="zh-CN" sz="2400" b="1" i="1" dirty="0">
                <a:solidFill>
                  <a:srgbClr val="0000FF"/>
                </a:solidFill>
                <a:latin typeface="楷体" pitchFamily="49" charset="-122"/>
                <a:ea typeface="楷体" pitchFamily="49" charset="-122"/>
                <a:cs typeface="Consolas" pitchFamily="49" charset="0"/>
              </a:rPr>
              <a:t>n</a:t>
            </a:r>
            <a:r>
              <a:rPr kumimoji="1" lang="zh-CN" altLang="en-US" sz="2400" b="1" dirty="0">
                <a:solidFill>
                  <a:srgbClr val="0000FF"/>
                </a:solidFill>
                <a:latin typeface="楷体" pitchFamily="49" charset="-122"/>
                <a:ea typeface="楷体" pitchFamily="49" charset="-122"/>
                <a:cs typeface="Consolas" pitchFamily="49" charset="0"/>
              </a:rPr>
              <a:t>的余数</a:t>
            </a:r>
            <a:r>
              <a:rPr kumimoji="1" lang="en-US" altLang="zh-CN" sz="2400" b="1" i="1" dirty="0">
                <a:solidFill>
                  <a:srgbClr val="0000FF"/>
                </a:solidFill>
                <a:latin typeface="楷体" pitchFamily="49" charset="-122"/>
                <a:ea typeface="楷体" pitchFamily="49" charset="-122"/>
                <a:cs typeface="Consolas" pitchFamily="49" charset="0"/>
              </a:rPr>
              <a:t>r</a:t>
            </a:r>
            <a:r>
              <a:rPr kumimoji="1" lang="zh-CN" altLang="en-US" sz="2400" b="1" dirty="0">
                <a:solidFill>
                  <a:srgbClr val="0000FF"/>
                </a:solidFill>
                <a:latin typeface="楷体" pitchFamily="49" charset="-122"/>
                <a:ea typeface="楷体" pitchFamily="49" charset="-122"/>
                <a:cs typeface="Consolas" pitchFamily="49" charset="0"/>
              </a:rPr>
              <a:t>；</a:t>
            </a:r>
          </a:p>
          <a:p>
            <a:pPr algn="just">
              <a:spcBef>
                <a:spcPct val="30000"/>
              </a:spcBef>
            </a:pPr>
            <a:r>
              <a:rPr kumimoji="1" lang="zh-CN" altLang="en-US" sz="2400" b="1" dirty="0">
                <a:solidFill>
                  <a:srgbClr val="0000FF"/>
                </a:solidFill>
                <a:latin typeface="楷体" pitchFamily="49" charset="-122"/>
                <a:ea typeface="楷体" pitchFamily="49" charset="-122"/>
                <a:cs typeface="Consolas" pitchFamily="49" charset="0"/>
              </a:rPr>
              <a:t>③ 若</a:t>
            </a:r>
            <a:r>
              <a:rPr kumimoji="1" lang="en-US" altLang="zh-CN" sz="2400" b="1" i="1" dirty="0">
                <a:solidFill>
                  <a:srgbClr val="0000FF"/>
                </a:solidFill>
                <a:latin typeface="楷体" pitchFamily="49" charset="-122"/>
                <a:ea typeface="楷体" pitchFamily="49" charset="-122"/>
                <a:cs typeface="Consolas" pitchFamily="49" charset="0"/>
              </a:rPr>
              <a:t>r</a:t>
            </a:r>
            <a:r>
              <a:rPr kumimoji="1" lang="zh-CN" altLang="en-US" sz="2400" b="1" dirty="0">
                <a:solidFill>
                  <a:srgbClr val="0000FF"/>
                </a:solidFill>
                <a:latin typeface="楷体" pitchFamily="49" charset="-122"/>
                <a:ea typeface="楷体" pitchFamily="49" charset="-122"/>
                <a:cs typeface="Consolas" pitchFamily="49" charset="0"/>
              </a:rPr>
              <a:t>等于</a:t>
            </a:r>
            <a:r>
              <a:rPr kumimoji="1" lang="en-US" altLang="zh-CN" sz="2400" b="1" dirty="0">
                <a:solidFill>
                  <a:srgbClr val="0000FF"/>
                </a:solidFill>
                <a:latin typeface="楷体" pitchFamily="49" charset="-122"/>
                <a:ea typeface="楷体" pitchFamily="49" charset="-122"/>
                <a:cs typeface="Consolas" pitchFamily="49" charset="0"/>
              </a:rPr>
              <a:t>0</a:t>
            </a:r>
            <a:r>
              <a:rPr kumimoji="1" lang="zh-CN" altLang="en-US" sz="2400" b="1" dirty="0">
                <a:solidFill>
                  <a:srgbClr val="0000FF"/>
                </a:solidFill>
                <a:latin typeface="楷体" pitchFamily="49" charset="-122"/>
                <a:ea typeface="楷体" pitchFamily="49" charset="-122"/>
                <a:cs typeface="Consolas" pitchFamily="49" charset="0"/>
              </a:rPr>
              <a:t>，则</a:t>
            </a:r>
            <a:r>
              <a:rPr kumimoji="1" lang="en-US" altLang="zh-CN" sz="2400" b="1" i="1" dirty="0">
                <a:solidFill>
                  <a:srgbClr val="0000FF"/>
                </a:solidFill>
                <a:latin typeface="楷体" pitchFamily="49" charset="-122"/>
                <a:ea typeface="楷体" pitchFamily="49" charset="-122"/>
                <a:cs typeface="Consolas" pitchFamily="49" charset="0"/>
              </a:rPr>
              <a:t>n</a:t>
            </a:r>
            <a:r>
              <a:rPr kumimoji="1" lang="zh-CN" altLang="en-US" sz="2400" b="1" dirty="0">
                <a:solidFill>
                  <a:srgbClr val="0000FF"/>
                </a:solidFill>
                <a:latin typeface="楷体" pitchFamily="49" charset="-122"/>
                <a:ea typeface="楷体" pitchFamily="49" charset="-122"/>
                <a:cs typeface="Consolas" pitchFamily="49" charset="0"/>
              </a:rPr>
              <a:t>为最大公约数，算法结束；</a:t>
            </a:r>
          </a:p>
          <a:p>
            <a:pPr algn="just">
              <a:spcBef>
                <a:spcPct val="30000"/>
              </a:spcBef>
            </a:pPr>
            <a:r>
              <a:rPr kumimoji="1" lang="zh-CN" altLang="en-US" sz="2400" b="1" dirty="0">
                <a:solidFill>
                  <a:srgbClr val="0000FF"/>
                </a:solidFill>
                <a:latin typeface="楷体" pitchFamily="49" charset="-122"/>
                <a:ea typeface="楷体" pitchFamily="49" charset="-122"/>
                <a:cs typeface="Consolas" pitchFamily="49" charset="0"/>
              </a:rPr>
              <a:t>   否则执行第④步；</a:t>
            </a:r>
          </a:p>
          <a:p>
            <a:pPr algn="just">
              <a:spcBef>
                <a:spcPct val="30000"/>
              </a:spcBef>
            </a:pPr>
            <a:r>
              <a:rPr kumimoji="1" lang="zh-CN" altLang="en-US" sz="2400" b="1" dirty="0">
                <a:solidFill>
                  <a:srgbClr val="0000FF"/>
                </a:solidFill>
                <a:latin typeface="楷体" pitchFamily="49" charset="-122"/>
                <a:ea typeface="楷体" pitchFamily="49" charset="-122"/>
                <a:cs typeface="Consolas" pitchFamily="49" charset="0"/>
              </a:rPr>
              <a:t>④ 将</a:t>
            </a:r>
            <a:r>
              <a:rPr kumimoji="1" lang="en-US" altLang="zh-CN" sz="2400" b="1" i="1" dirty="0">
                <a:solidFill>
                  <a:srgbClr val="0000FF"/>
                </a:solidFill>
                <a:latin typeface="楷体" pitchFamily="49" charset="-122"/>
                <a:ea typeface="楷体" pitchFamily="49" charset="-122"/>
                <a:cs typeface="Consolas" pitchFamily="49" charset="0"/>
              </a:rPr>
              <a:t>n</a:t>
            </a:r>
            <a:r>
              <a:rPr kumimoji="1" lang="zh-CN" altLang="en-US" sz="2400" b="1" dirty="0">
                <a:solidFill>
                  <a:srgbClr val="0000FF"/>
                </a:solidFill>
                <a:latin typeface="楷体" pitchFamily="49" charset="-122"/>
                <a:ea typeface="楷体" pitchFamily="49" charset="-122"/>
                <a:cs typeface="Consolas" pitchFamily="49" charset="0"/>
              </a:rPr>
              <a:t>的值放在</a:t>
            </a:r>
            <a:r>
              <a:rPr kumimoji="1" lang="en-US" altLang="zh-CN" sz="2400" b="1" i="1" dirty="0">
                <a:solidFill>
                  <a:srgbClr val="0000FF"/>
                </a:solidFill>
                <a:latin typeface="楷体" pitchFamily="49" charset="-122"/>
                <a:ea typeface="楷体" pitchFamily="49" charset="-122"/>
                <a:cs typeface="Consolas" pitchFamily="49" charset="0"/>
              </a:rPr>
              <a:t>m</a:t>
            </a:r>
            <a:r>
              <a:rPr kumimoji="1" lang="zh-CN" altLang="en-US" sz="2400" b="1" dirty="0">
                <a:solidFill>
                  <a:srgbClr val="0000FF"/>
                </a:solidFill>
                <a:latin typeface="楷体" pitchFamily="49" charset="-122"/>
                <a:ea typeface="楷体" pitchFamily="49" charset="-122"/>
                <a:cs typeface="Consolas" pitchFamily="49" charset="0"/>
              </a:rPr>
              <a:t>中，将</a:t>
            </a:r>
            <a:r>
              <a:rPr kumimoji="1" lang="en-US" altLang="zh-CN" sz="2400" b="1" i="1" dirty="0">
                <a:solidFill>
                  <a:srgbClr val="0000FF"/>
                </a:solidFill>
                <a:latin typeface="楷体" pitchFamily="49" charset="-122"/>
                <a:ea typeface="楷体" pitchFamily="49" charset="-122"/>
                <a:cs typeface="Consolas" pitchFamily="49" charset="0"/>
              </a:rPr>
              <a:t>r</a:t>
            </a:r>
            <a:r>
              <a:rPr kumimoji="1" lang="zh-CN" altLang="en-US" sz="2400" b="1" dirty="0">
                <a:solidFill>
                  <a:srgbClr val="0000FF"/>
                </a:solidFill>
                <a:latin typeface="楷体" pitchFamily="49" charset="-122"/>
                <a:ea typeface="楷体" pitchFamily="49" charset="-122"/>
                <a:cs typeface="Consolas" pitchFamily="49" charset="0"/>
              </a:rPr>
              <a:t>的值放在</a:t>
            </a:r>
            <a:r>
              <a:rPr kumimoji="1" lang="en-US" altLang="zh-CN" sz="2400" b="1" i="1" dirty="0">
                <a:solidFill>
                  <a:srgbClr val="0000FF"/>
                </a:solidFill>
                <a:latin typeface="楷体" pitchFamily="49" charset="-122"/>
                <a:ea typeface="楷体" pitchFamily="49" charset="-122"/>
                <a:cs typeface="Consolas" pitchFamily="49" charset="0"/>
              </a:rPr>
              <a:t>n</a:t>
            </a:r>
            <a:r>
              <a:rPr kumimoji="1" lang="zh-CN" altLang="en-US" sz="2400" b="1" dirty="0">
                <a:solidFill>
                  <a:srgbClr val="0000FF"/>
                </a:solidFill>
                <a:latin typeface="楷体" pitchFamily="49" charset="-122"/>
                <a:ea typeface="楷体" pitchFamily="49" charset="-122"/>
                <a:cs typeface="Consolas" pitchFamily="49" charset="0"/>
              </a:rPr>
              <a:t>中；</a:t>
            </a:r>
          </a:p>
          <a:p>
            <a:pPr algn="just">
              <a:spcBef>
                <a:spcPct val="30000"/>
              </a:spcBef>
            </a:pPr>
            <a:r>
              <a:rPr kumimoji="1" lang="zh-CN" altLang="en-US" sz="2400" b="1" dirty="0">
                <a:solidFill>
                  <a:srgbClr val="0000FF"/>
                </a:solidFill>
                <a:latin typeface="楷体" pitchFamily="49" charset="-122"/>
                <a:ea typeface="楷体" pitchFamily="49" charset="-122"/>
                <a:cs typeface="Consolas" pitchFamily="49" charset="0"/>
              </a:rPr>
              <a:t>⑤ 重新执行第②步。</a:t>
            </a:r>
          </a:p>
        </p:txBody>
      </p:sp>
      <p:sp>
        <p:nvSpPr>
          <p:cNvPr id="6" name="Text Box 5">
            <a:extLst>
              <a:ext uri="{FF2B5EF4-FFF2-40B4-BE49-F238E27FC236}">
                <a16:creationId xmlns:a16="http://schemas.microsoft.com/office/drawing/2014/main" xmlns="" id="{F7601EF2-E8AC-44AE-A5F6-7C911C92D2FD}"/>
              </a:ext>
            </a:extLst>
          </p:cNvPr>
          <p:cNvSpPr txBox="1">
            <a:spLocks noChangeArrowheads="1"/>
          </p:cNvSpPr>
          <p:nvPr/>
        </p:nvSpPr>
        <p:spPr bwMode="auto">
          <a:xfrm>
            <a:off x="502418" y="1779861"/>
            <a:ext cx="393895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spcBef>
                <a:spcPts val="0"/>
              </a:spcBef>
            </a:pPr>
            <a:r>
              <a:rPr kumimoji="1" lang="zh-CN" altLang="en-US" sz="2400" b="1" dirty="0">
                <a:solidFill>
                  <a:srgbClr val="FF0000"/>
                </a:solidFill>
                <a:latin typeface="楷体" pitchFamily="49" charset="-122"/>
                <a:ea typeface="楷体" pitchFamily="49" charset="-122"/>
                <a:cs typeface="Consolas" pitchFamily="49" charset="0"/>
              </a:rPr>
              <a:t>一、自然语言</a:t>
            </a:r>
          </a:p>
          <a:p>
            <a:pPr algn="l">
              <a:lnSpc>
                <a:spcPct val="125000"/>
              </a:lnSpc>
              <a:spcBef>
                <a:spcPts val="0"/>
              </a:spcBef>
            </a:pPr>
            <a:r>
              <a:rPr kumimoji="1" lang="zh-CN" altLang="en-US" sz="2400" b="1" dirty="0">
                <a:solidFill>
                  <a:srgbClr val="0000FF"/>
                </a:solidFill>
                <a:latin typeface="楷体" pitchFamily="49" charset="-122"/>
                <a:ea typeface="楷体" pitchFamily="49" charset="-122"/>
                <a:cs typeface="Consolas" pitchFamily="49" charset="0"/>
              </a:rPr>
              <a:t>优点：容易理解</a:t>
            </a:r>
          </a:p>
          <a:p>
            <a:pPr algn="l">
              <a:lnSpc>
                <a:spcPct val="125000"/>
              </a:lnSpc>
              <a:spcBef>
                <a:spcPts val="0"/>
              </a:spcBef>
            </a:pPr>
            <a:r>
              <a:rPr kumimoji="1" lang="zh-CN" altLang="en-US" sz="2400" b="1" dirty="0">
                <a:solidFill>
                  <a:srgbClr val="0000FF"/>
                </a:solidFill>
                <a:latin typeface="楷体" pitchFamily="49" charset="-122"/>
                <a:ea typeface="楷体" pitchFamily="49" charset="-122"/>
                <a:cs typeface="Consolas" pitchFamily="49" charset="0"/>
              </a:rPr>
              <a:t>缺点：冗长、二义性</a:t>
            </a:r>
          </a:p>
          <a:p>
            <a:pPr algn="l">
              <a:lnSpc>
                <a:spcPct val="125000"/>
              </a:lnSpc>
              <a:spcBef>
                <a:spcPts val="0"/>
              </a:spcBef>
            </a:pPr>
            <a:r>
              <a:rPr kumimoji="1" lang="zh-CN" altLang="en-US" sz="2400" b="1" dirty="0">
                <a:solidFill>
                  <a:srgbClr val="0000FF"/>
                </a:solidFill>
                <a:latin typeface="楷体" pitchFamily="49" charset="-122"/>
                <a:ea typeface="楷体" pitchFamily="49" charset="-122"/>
                <a:cs typeface="Consolas" pitchFamily="49" charset="0"/>
              </a:rPr>
              <a:t>使用方法：粗线条描述算法思想 </a:t>
            </a:r>
          </a:p>
          <a:p>
            <a:pPr algn="l">
              <a:lnSpc>
                <a:spcPct val="125000"/>
              </a:lnSpc>
              <a:spcBef>
                <a:spcPts val="0"/>
              </a:spcBef>
            </a:pPr>
            <a:r>
              <a:rPr kumimoji="1" lang="zh-CN" altLang="en-US" sz="2400" b="1" dirty="0">
                <a:solidFill>
                  <a:srgbClr val="0000FF"/>
                </a:solidFill>
                <a:latin typeface="楷体" pitchFamily="49" charset="-122"/>
                <a:ea typeface="楷体" pitchFamily="49" charset="-122"/>
                <a:cs typeface="Consolas" pitchFamily="49" charset="0"/>
              </a:rPr>
              <a:t>注意事项：避免写成自然段</a:t>
            </a:r>
          </a:p>
        </p:txBody>
      </p:sp>
      <p:sp>
        <p:nvSpPr>
          <p:cNvPr id="7" name="文本占位符 6"/>
          <p:cNvSpPr>
            <a:spLocks noGrp="1"/>
          </p:cNvSpPr>
          <p:nvPr>
            <p:ph type="body" sz="quarter" idx="13"/>
          </p:nvPr>
        </p:nvSpPr>
        <p:spPr/>
        <p:txBody>
          <a:bodyPr/>
          <a:lstStyle/>
          <a:p>
            <a:r>
              <a:rPr lang="en-US" altLang="zh-CN" dirty="0" smtClean="0"/>
              <a:t>1.2 </a:t>
            </a:r>
            <a:r>
              <a:rPr lang="zh-CN" altLang="en-US" dirty="0" smtClean="0"/>
              <a:t>算法描述方法</a:t>
            </a:r>
          </a:p>
        </p:txBody>
      </p:sp>
    </p:spTree>
    <p:extLst>
      <p:ext uri="{BB962C8B-B14F-4D97-AF65-F5344CB8AC3E}">
        <p14:creationId xmlns:p14="http://schemas.microsoft.com/office/powerpoint/2010/main" val="225709735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 Box 9"/>
          <p:cNvSpPr txBox="1">
            <a:spLocks noChangeArrowheads="1"/>
          </p:cNvSpPr>
          <p:nvPr/>
        </p:nvSpPr>
        <p:spPr bwMode="auto">
          <a:xfrm>
            <a:off x="2124075" y="260350"/>
            <a:ext cx="56880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solidFill>
                  <a:srgbClr val="FF9900"/>
                </a:solidFill>
                <a:ea typeface="隶书" pitchFamily="49" charset="-122"/>
              </a:rPr>
              <a:t>关于算法的一些说法</a:t>
            </a:r>
          </a:p>
        </p:txBody>
      </p:sp>
      <p:sp>
        <p:nvSpPr>
          <p:cNvPr id="17419" name="Text Box 11"/>
          <p:cNvSpPr txBox="1">
            <a:spLocks noChangeArrowheads="1"/>
          </p:cNvSpPr>
          <p:nvPr/>
        </p:nvSpPr>
        <p:spPr bwMode="auto">
          <a:xfrm>
            <a:off x="1692275" y="1412875"/>
            <a:ext cx="676751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算法在计算机科学中具有核心的地位和作用。在各种计算机软件系统的实现中，算法设计往往处于核心地位。</a:t>
            </a:r>
            <a:r>
              <a:rPr lang="zh-CN" altLang="en-US"/>
              <a:t> </a:t>
            </a:r>
          </a:p>
        </p:txBody>
      </p:sp>
      <p:sp>
        <p:nvSpPr>
          <p:cNvPr id="17421" name="Text Box 13"/>
          <p:cNvSpPr txBox="1">
            <a:spLocks noChangeArrowheads="1"/>
          </p:cNvSpPr>
          <p:nvPr/>
        </p:nvSpPr>
        <p:spPr bwMode="auto">
          <a:xfrm>
            <a:off x="1619250" y="3357563"/>
            <a:ext cx="6913563"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算法被公认为是计算科学的基石，翻开重要的学术刊物，算法都占有一席之地，没有算法，程序将不复存在。</a:t>
            </a:r>
          </a:p>
        </p:txBody>
      </p:sp>
    </p:spTree>
    <p:extLst>
      <p:ext uri="{BB962C8B-B14F-4D97-AF65-F5344CB8AC3E}">
        <p14:creationId xmlns:p14="http://schemas.microsoft.com/office/powerpoint/2010/main" val="161589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3"/>
          </p:nvPr>
        </p:nvSpPr>
        <p:spPr/>
        <p:txBody>
          <a:bodyPr/>
          <a:lstStyle/>
          <a:p>
            <a:r>
              <a:rPr lang="en-US" altLang="zh-CN" dirty="0" smtClean="0"/>
              <a:t>1.2 </a:t>
            </a:r>
            <a:r>
              <a:rPr lang="zh-CN" altLang="en-US" dirty="0" smtClean="0"/>
              <a:t>算法描述方法</a:t>
            </a:r>
          </a:p>
        </p:txBody>
      </p:sp>
      <p:sp>
        <p:nvSpPr>
          <p:cNvPr id="6" name="Text Box 5">
            <a:extLst>
              <a:ext uri="{FF2B5EF4-FFF2-40B4-BE49-F238E27FC236}">
                <a16:creationId xmlns:a16="http://schemas.microsoft.com/office/drawing/2014/main" xmlns="" id="{F7601EF2-E8AC-44AE-A5F6-7C911C92D2FD}"/>
              </a:ext>
            </a:extLst>
          </p:cNvPr>
          <p:cNvSpPr txBox="1">
            <a:spLocks noChangeArrowheads="1"/>
          </p:cNvSpPr>
          <p:nvPr/>
        </p:nvSpPr>
        <p:spPr bwMode="auto">
          <a:xfrm>
            <a:off x="649798" y="1633393"/>
            <a:ext cx="399254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kumimoji="1" lang="zh-CN" altLang="en-US" sz="2400" b="1" dirty="0">
                <a:solidFill>
                  <a:srgbClr val="FF0000"/>
                </a:solidFill>
                <a:latin typeface="楷体" pitchFamily="49" charset="-122"/>
                <a:ea typeface="楷体" pitchFamily="49" charset="-122"/>
              </a:rPr>
              <a:t>二、程序流程图 </a:t>
            </a:r>
          </a:p>
          <a:p>
            <a:pPr>
              <a:lnSpc>
                <a:spcPct val="125000"/>
              </a:lnSpc>
            </a:pPr>
            <a:r>
              <a:rPr kumimoji="1" lang="zh-CN" altLang="en-US" sz="2400" b="1" dirty="0">
                <a:solidFill>
                  <a:srgbClr val="0000FF"/>
                </a:solidFill>
                <a:latin typeface="楷体" pitchFamily="49" charset="-122"/>
                <a:ea typeface="楷体" pitchFamily="49" charset="-122"/>
              </a:rPr>
              <a:t>优点：流程直观 </a:t>
            </a:r>
          </a:p>
          <a:p>
            <a:pPr>
              <a:lnSpc>
                <a:spcPct val="125000"/>
              </a:lnSpc>
            </a:pPr>
            <a:r>
              <a:rPr kumimoji="1" lang="zh-CN" altLang="en-US" sz="2400" b="1" dirty="0">
                <a:solidFill>
                  <a:srgbClr val="0000FF"/>
                </a:solidFill>
                <a:latin typeface="楷体" pitchFamily="49" charset="-122"/>
                <a:ea typeface="楷体" pitchFamily="49" charset="-122"/>
              </a:rPr>
              <a:t>缺点：缺少严密性、灵活性</a:t>
            </a:r>
          </a:p>
          <a:p>
            <a:pPr>
              <a:lnSpc>
                <a:spcPct val="125000"/>
              </a:lnSpc>
            </a:pPr>
            <a:r>
              <a:rPr kumimoji="1" lang="zh-CN" altLang="en-US" sz="2400" b="1" dirty="0">
                <a:solidFill>
                  <a:srgbClr val="0000FF"/>
                </a:solidFill>
                <a:latin typeface="楷体" pitchFamily="49" charset="-122"/>
                <a:ea typeface="楷体" pitchFamily="49" charset="-122"/>
              </a:rPr>
              <a:t>使用方法：描述简单算法</a:t>
            </a:r>
          </a:p>
          <a:p>
            <a:pPr>
              <a:lnSpc>
                <a:spcPct val="125000"/>
              </a:lnSpc>
            </a:pPr>
            <a:r>
              <a:rPr kumimoji="1" lang="zh-CN" altLang="en-US" sz="2400" b="1" dirty="0">
                <a:solidFill>
                  <a:srgbClr val="0000FF"/>
                </a:solidFill>
                <a:latin typeface="楷体" pitchFamily="49" charset="-122"/>
                <a:ea typeface="楷体" pitchFamily="49" charset="-122"/>
              </a:rPr>
              <a:t>注意事项：注意抽象层次</a:t>
            </a:r>
          </a:p>
        </p:txBody>
      </p:sp>
      <p:grpSp>
        <p:nvGrpSpPr>
          <p:cNvPr id="2" name="Group 32">
            <a:extLst>
              <a:ext uri="{FF2B5EF4-FFF2-40B4-BE49-F238E27FC236}">
                <a16:creationId xmlns:a16="http://schemas.microsoft.com/office/drawing/2014/main" xmlns="" id="{9D486178-7E2D-4CBE-AC20-748E427BBB69}"/>
              </a:ext>
            </a:extLst>
          </p:cNvPr>
          <p:cNvGrpSpPr>
            <a:grpSpLocks/>
          </p:cNvGrpSpPr>
          <p:nvPr/>
        </p:nvGrpSpPr>
        <p:grpSpPr bwMode="auto">
          <a:xfrm>
            <a:off x="5106328" y="1261413"/>
            <a:ext cx="3183562" cy="5038904"/>
            <a:chOff x="1474" y="391"/>
            <a:chExt cx="3084" cy="3694"/>
          </a:xfrm>
        </p:grpSpPr>
        <p:sp>
          <p:nvSpPr>
            <p:cNvPr id="9" name="Text Box 5">
              <a:extLst>
                <a:ext uri="{FF2B5EF4-FFF2-40B4-BE49-F238E27FC236}">
                  <a16:creationId xmlns:a16="http://schemas.microsoft.com/office/drawing/2014/main" xmlns="" id="{4964F5E0-2376-45D8-AB86-292FDFC5A408}"/>
                </a:ext>
              </a:extLst>
            </p:cNvPr>
            <p:cNvSpPr txBox="1">
              <a:spLocks noChangeArrowheads="1"/>
            </p:cNvSpPr>
            <p:nvPr/>
          </p:nvSpPr>
          <p:spPr bwMode="auto">
            <a:xfrm>
              <a:off x="3257" y="2319"/>
              <a:ext cx="1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pPr eaLnBrk="0" fontAlgn="ctr" hangingPunct="0"/>
              <a:r>
                <a:rPr lang="en-US" altLang="zh-CN" sz="2400">
                  <a:solidFill>
                    <a:schemeClr val="tx1"/>
                  </a:solidFill>
                  <a:latin typeface="+mn-ea"/>
                  <a:ea typeface="+mn-ea"/>
                </a:rPr>
                <a:t>N</a:t>
              </a:r>
            </a:p>
          </p:txBody>
        </p:sp>
        <p:sp>
          <p:nvSpPr>
            <p:cNvPr id="10" name="AutoShape 6">
              <a:extLst>
                <a:ext uri="{FF2B5EF4-FFF2-40B4-BE49-F238E27FC236}">
                  <a16:creationId xmlns:a16="http://schemas.microsoft.com/office/drawing/2014/main" xmlns="" id="{2C679A80-D95A-409D-B07D-98B40917C960}"/>
                </a:ext>
              </a:extLst>
            </p:cNvPr>
            <p:cNvSpPr>
              <a:spLocks noChangeArrowheads="1"/>
            </p:cNvSpPr>
            <p:nvPr/>
          </p:nvSpPr>
          <p:spPr bwMode="auto">
            <a:xfrm>
              <a:off x="2557" y="391"/>
              <a:ext cx="857" cy="264"/>
            </a:xfrm>
            <a:prstGeom prst="flowChartAlternateProcess">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p>
              <a:pPr eaLnBrk="0" fontAlgn="ctr" hangingPunct="0">
                <a:lnSpc>
                  <a:spcPct val="85000"/>
                </a:lnSpc>
              </a:pPr>
              <a:r>
                <a:rPr lang="zh-CN" altLang="en-US" sz="2400">
                  <a:solidFill>
                    <a:schemeClr val="tx1"/>
                  </a:solidFill>
                  <a:latin typeface="+mn-ea"/>
                  <a:ea typeface="+mn-ea"/>
                </a:rPr>
                <a:t>开始</a:t>
              </a:r>
            </a:p>
          </p:txBody>
        </p:sp>
        <p:sp>
          <p:nvSpPr>
            <p:cNvPr id="11" name="AutoShape 7">
              <a:extLst>
                <a:ext uri="{FF2B5EF4-FFF2-40B4-BE49-F238E27FC236}">
                  <a16:creationId xmlns:a16="http://schemas.microsoft.com/office/drawing/2014/main" xmlns="" id="{0BE2E580-7FCE-44A8-8EEA-07EE35C3686D}"/>
                </a:ext>
              </a:extLst>
            </p:cNvPr>
            <p:cNvSpPr>
              <a:spLocks noChangeArrowheads="1"/>
            </p:cNvSpPr>
            <p:nvPr/>
          </p:nvSpPr>
          <p:spPr bwMode="auto">
            <a:xfrm>
              <a:off x="1945" y="910"/>
              <a:ext cx="2143" cy="265"/>
            </a:xfrm>
            <a:prstGeom prst="flowChartInputOutpu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eaLnBrk="0" fontAlgn="ctr" hangingPunct="0">
                <a:lnSpc>
                  <a:spcPct val="90000"/>
                </a:lnSpc>
              </a:pPr>
              <a:r>
                <a:rPr lang="zh-CN" altLang="en-US" sz="2400">
                  <a:solidFill>
                    <a:schemeClr val="tx1"/>
                  </a:solidFill>
                  <a:latin typeface="+mn-ea"/>
                  <a:ea typeface="+mn-ea"/>
                </a:rPr>
                <a:t>输入</a:t>
              </a:r>
              <a:r>
                <a:rPr lang="en-US" altLang="zh-CN" sz="2400">
                  <a:solidFill>
                    <a:schemeClr val="tx1"/>
                  </a:solidFill>
                  <a:latin typeface="+mn-ea"/>
                  <a:ea typeface="+mn-ea"/>
                </a:rPr>
                <a:t>m</a:t>
              </a:r>
              <a:r>
                <a:rPr lang="zh-CN" altLang="en-US" sz="2400">
                  <a:solidFill>
                    <a:schemeClr val="tx1"/>
                  </a:solidFill>
                  <a:latin typeface="+mn-ea"/>
                  <a:ea typeface="+mn-ea"/>
                </a:rPr>
                <a:t>和</a:t>
              </a:r>
              <a:r>
                <a:rPr lang="en-US" altLang="zh-CN" sz="2400">
                  <a:solidFill>
                    <a:schemeClr val="tx1"/>
                  </a:solidFill>
                  <a:latin typeface="+mn-ea"/>
                  <a:ea typeface="+mn-ea"/>
                </a:rPr>
                <a:t>n</a:t>
              </a:r>
            </a:p>
          </p:txBody>
        </p:sp>
        <p:sp>
          <p:nvSpPr>
            <p:cNvPr id="12" name="AutoShape 8">
              <a:extLst>
                <a:ext uri="{FF2B5EF4-FFF2-40B4-BE49-F238E27FC236}">
                  <a16:creationId xmlns:a16="http://schemas.microsoft.com/office/drawing/2014/main" xmlns="" id="{F10256FF-54DE-40A8-A81F-FCCEA3012E46}"/>
                </a:ext>
              </a:extLst>
            </p:cNvPr>
            <p:cNvSpPr>
              <a:spLocks noChangeArrowheads="1"/>
            </p:cNvSpPr>
            <p:nvPr/>
          </p:nvSpPr>
          <p:spPr bwMode="auto">
            <a:xfrm>
              <a:off x="2064" y="1434"/>
              <a:ext cx="1851" cy="287"/>
            </a:xfrm>
            <a:prstGeom prst="flowChartProcess">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eaLnBrk="0" fontAlgn="ctr" hangingPunct="0"/>
              <a:r>
                <a:rPr lang="en-US" altLang="zh-CN" sz="2400">
                  <a:solidFill>
                    <a:schemeClr val="tx1"/>
                  </a:solidFill>
                  <a:latin typeface="+mn-ea"/>
                  <a:ea typeface="+mn-ea"/>
                </a:rPr>
                <a:t>    r=m % n</a:t>
              </a:r>
            </a:p>
          </p:txBody>
        </p:sp>
        <p:sp>
          <p:nvSpPr>
            <p:cNvPr id="13" name="AutoShape 9">
              <a:extLst>
                <a:ext uri="{FF2B5EF4-FFF2-40B4-BE49-F238E27FC236}">
                  <a16:creationId xmlns:a16="http://schemas.microsoft.com/office/drawing/2014/main" xmlns="" id="{3C81D266-C358-41BC-9892-3260ED45489C}"/>
                </a:ext>
              </a:extLst>
            </p:cNvPr>
            <p:cNvSpPr>
              <a:spLocks noChangeArrowheads="1"/>
            </p:cNvSpPr>
            <p:nvPr/>
          </p:nvSpPr>
          <p:spPr bwMode="auto">
            <a:xfrm>
              <a:off x="2006" y="1990"/>
              <a:ext cx="2000" cy="396"/>
            </a:xfrm>
            <a:prstGeom prst="flowChartDecision">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p>
              <a:pPr eaLnBrk="0" fontAlgn="ctr" hangingPunct="0"/>
              <a:endParaRPr lang="zh-CN" altLang="zh-CN" sz="2400">
                <a:solidFill>
                  <a:schemeClr val="tx1"/>
                </a:solidFill>
                <a:latin typeface="+mn-ea"/>
                <a:ea typeface="+mn-ea"/>
              </a:endParaRPr>
            </a:p>
          </p:txBody>
        </p:sp>
        <p:sp>
          <p:nvSpPr>
            <p:cNvPr id="14" name="Rectangle 10">
              <a:extLst>
                <a:ext uri="{FF2B5EF4-FFF2-40B4-BE49-F238E27FC236}">
                  <a16:creationId xmlns:a16="http://schemas.microsoft.com/office/drawing/2014/main" xmlns="" id="{02F411BE-E0E1-4E01-8635-BE6451FA4029}"/>
                </a:ext>
              </a:extLst>
            </p:cNvPr>
            <p:cNvSpPr>
              <a:spLocks noChangeArrowheads="1"/>
            </p:cNvSpPr>
            <p:nvPr/>
          </p:nvSpPr>
          <p:spPr bwMode="auto">
            <a:xfrm>
              <a:off x="2823" y="2057"/>
              <a:ext cx="66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pPr eaLnBrk="0" fontAlgn="ctr" hangingPunct="0"/>
              <a:r>
                <a:rPr lang="en-US" altLang="zh-CN" sz="2400" dirty="0">
                  <a:solidFill>
                    <a:schemeClr val="tx1"/>
                  </a:solidFill>
                  <a:latin typeface="+mn-ea"/>
                  <a:ea typeface="+mn-ea"/>
                </a:rPr>
                <a:t>r=0</a:t>
              </a:r>
            </a:p>
          </p:txBody>
        </p:sp>
        <p:sp>
          <p:nvSpPr>
            <p:cNvPr id="15" name="AutoShape 11">
              <a:extLst>
                <a:ext uri="{FF2B5EF4-FFF2-40B4-BE49-F238E27FC236}">
                  <a16:creationId xmlns:a16="http://schemas.microsoft.com/office/drawing/2014/main" xmlns="" id="{36C341B3-8B79-4E24-9A9C-9D1A4CB381E6}"/>
                </a:ext>
              </a:extLst>
            </p:cNvPr>
            <p:cNvSpPr>
              <a:spLocks noChangeArrowheads="1"/>
            </p:cNvSpPr>
            <p:nvPr/>
          </p:nvSpPr>
          <p:spPr bwMode="auto">
            <a:xfrm>
              <a:off x="2251" y="2625"/>
              <a:ext cx="1572" cy="396"/>
            </a:xfrm>
            <a:prstGeom prst="flowChartProcess">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08000" bIns="0"/>
            <a:lstStyle/>
            <a:p>
              <a:pPr eaLnBrk="0" fontAlgn="ctr" hangingPunct="0">
                <a:lnSpc>
                  <a:spcPct val="80000"/>
                </a:lnSpc>
              </a:pPr>
              <a:r>
                <a:rPr lang="en-US" altLang="zh-CN" sz="2400">
                  <a:solidFill>
                    <a:schemeClr val="tx1"/>
                  </a:solidFill>
                  <a:latin typeface="+mn-ea"/>
                  <a:ea typeface="+mn-ea"/>
                </a:rPr>
                <a:t>m=n</a:t>
              </a:r>
              <a:r>
                <a:rPr lang="zh-CN" altLang="en-US" sz="2400">
                  <a:solidFill>
                    <a:schemeClr val="tx1"/>
                  </a:solidFill>
                  <a:latin typeface="+mn-ea"/>
                  <a:ea typeface="+mn-ea"/>
                </a:rPr>
                <a:t>；</a:t>
              </a:r>
              <a:r>
                <a:rPr lang="en-US" altLang="zh-CN" sz="2400">
                  <a:solidFill>
                    <a:schemeClr val="tx1"/>
                  </a:solidFill>
                  <a:latin typeface="+mn-ea"/>
                  <a:ea typeface="+mn-ea"/>
                </a:rPr>
                <a:t>n=r</a:t>
              </a:r>
            </a:p>
          </p:txBody>
        </p:sp>
        <p:sp>
          <p:nvSpPr>
            <p:cNvPr id="16" name="AutoShape 12">
              <a:extLst>
                <a:ext uri="{FF2B5EF4-FFF2-40B4-BE49-F238E27FC236}">
                  <a16:creationId xmlns:a16="http://schemas.microsoft.com/office/drawing/2014/main" xmlns="" id="{69E42E33-041C-4793-89F0-359F493D2138}"/>
                </a:ext>
              </a:extLst>
            </p:cNvPr>
            <p:cNvSpPr>
              <a:spLocks noChangeArrowheads="1"/>
            </p:cNvSpPr>
            <p:nvPr/>
          </p:nvSpPr>
          <p:spPr bwMode="auto">
            <a:xfrm>
              <a:off x="1904" y="3273"/>
              <a:ext cx="2144" cy="293"/>
            </a:xfrm>
            <a:prstGeom prst="flowChartInputOutpu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p>
              <a:pPr eaLnBrk="0" fontAlgn="ctr" hangingPunct="0"/>
              <a:r>
                <a:rPr lang="en-US" altLang="zh-CN" sz="2400">
                  <a:solidFill>
                    <a:schemeClr val="tx1"/>
                  </a:solidFill>
                  <a:latin typeface="+mn-ea"/>
                  <a:ea typeface="+mn-ea"/>
                </a:rPr>
                <a:t> </a:t>
              </a:r>
              <a:r>
                <a:rPr lang="zh-CN" altLang="en-US" sz="2400">
                  <a:solidFill>
                    <a:schemeClr val="tx1"/>
                  </a:solidFill>
                  <a:latin typeface="+mn-ea"/>
                  <a:ea typeface="+mn-ea"/>
                </a:rPr>
                <a:t>输出</a:t>
              </a:r>
              <a:r>
                <a:rPr lang="en-US" altLang="zh-CN" sz="2400">
                  <a:solidFill>
                    <a:schemeClr val="tx1"/>
                  </a:solidFill>
                  <a:latin typeface="+mn-ea"/>
                  <a:ea typeface="+mn-ea"/>
                </a:rPr>
                <a:t>n</a:t>
              </a:r>
            </a:p>
          </p:txBody>
        </p:sp>
        <p:sp>
          <p:nvSpPr>
            <p:cNvPr id="17" name="AutoShape 13">
              <a:extLst>
                <a:ext uri="{FF2B5EF4-FFF2-40B4-BE49-F238E27FC236}">
                  <a16:creationId xmlns:a16="http://schemas.microsoft.com/office/drawing/2014/main" xmlns="" id="{CB3CF092-C919-414E-8170-3393D0448F6D}"/>
                </a:ext>
              </a:extLst>
            </p:cNvPr>
            <p:cNvSpPr>
              <a:spLocks noChangeArrowheads="1"/>
            </p:cNvSpPr>
            <p:nvPr/>
          </p:nvSpPr>
          <p:spPr bwMode="auto">
            <a:xfrm>
              <a:off x="2557" y="3822"/>
              <a:ext cx="857" cy="263"/>
            </a:xfrm>
            <a:prstGeom prst="flowChartAlternateProcess">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p>
              <a:pPr eaLnBrk="0" fontAlgn="ctr" hangingPunct="0">
                <a:lnSpc>
                  <a:spcPct val="85000"/>
                </a:lnSpc>
              </a:pPr>
              <a:r>
                <a:rPr lang="zh-CN" altLang="en-US" sz="2400">
                  <a:solidFill>
                    <a:schemeClr val="tx1"/>
                  </a:solidFill>
                  <a:latin typeface="+mn-ea"/>
                  <a:ea typeface="+mn-ea"/>
                </a:rPr>
                <a:t>结束</a:t>
              </a:r>
            </a:p>
          </p:txBody>
        </p:sp>
        <p:sp>
          <p:nvSpPr>
            <p:cNvPr id="18" name="Line 14">
              <a:extLst>
                <a:ext uri="{FF2B5EF4-FFF2-40B4-BE49-F238E27FC236}">
                  <a16:creationId xmlns:a16="http://schemas.microsoft.com/office/drawing/2014/main" xmlns="" id="{DD377FA1-B491-4636-B54C-8EBB004C9EAD}"/>
                </a:ext>
              </a:extLst>
            </p:cNvPr>
            <p:cNvSpPr>
              <a:spLocks noChangeShapeType="1"/>
            </p:cNvSpPr>
            <p:nvPr/>
          </p:nvSpPr>
          <p:spPr bwMode="auto">
            <a:xfrm>
              <a:off x="2985" y="658"/>
              <a:ext cx="0" cy="26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19" name="Line 15">
              <a:extLst>
                <a:ext uri="{FF2B5EF4-FFF2-40B4-BE49-F238E27FC236}">
                  <a16:creationId xmlns:a16="http://schemas.microsoft.com/office/drawing/2014/main" xmlns="" id="{5A961C06-F1DB-4448-9C5D-04EB3FDCCF3B}"/>
                </a:ext>
              </a:extLst>
            </p:cNvPr>
            <p:cNvSpPr>
              <a:spLocks noChangeShapeType="1"/>
            </p:cNvSpPr>
            <p:nvPr/>
          </p:nvSpPr>
          <p:spPr bwMode="auto">
            <a:xfrm>
              <a:off x="2985" y="1177"/>
              <a:ext cx="0" cy="26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0" name="Line 16">
              <a:extLst>
                <a:ext uri="{FF2B5EF4-FFF2-40B4-BE49-F238E27FC236}">
                  <a16:creationId xmlns:a16="http://schemas.microsoft.com/office/drawing/2014/main" xmlns="" id="{2461637B-F8A2-4DB6-98F2-9847F3DC9807}"/>
                </a:ext>
              </a:extLst>
            </p:cNvPr>
            <p:cNvSpPr>
              <a:spLocks noChangeShapeType="1"/>
            </p:cNvSpPr>
            <p:nvPr/>
          </p:nvSpPr>
          <p:spPr bwMode="auto">
            <a:xfrm>
              <a:off x="2985" y="1730"/>
              <a:ext cx="0" cy="26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1" name="Line 17">
              <a:extLst>
                <a:ext uri="{FF2B5EF4-FFF2-40B4-BE49-F238E27FC236}">
                  <a16:creationId xmlns:a16="http://schemas.microsoft.com/office/drawing/2014/main" xmlns="" id="{84D141E0-3100-4A68-BC17-130731435C6A}"/>
                </a:ext>
              </a:extLst>
            </p:cNvPr>
            <p:cNvSpPr>
              <a:spLocks noChangeShapeType="1"/>
            </p:cNvSpPr>
            <p:nvPr/>
          </p:nvSpPr>
          <p:spPr bwMode="auto">
            <a:xfrm>
              <a:off x="3006" y="2376"/>
              <a:ext cx="0" cy="249"/>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2" name="Line 18">
              <a:extLst>
                <a:ext uri="{FF2B5EF4-FFF2-40B4-BE49-F238E27FC236}">
                  <a16:creationId xmlns:a16="http://schemas.microsoft.com/office/drawing/2014/main" xmlns="" id="{6605D04D-4B30-495C-9D98-F666BD67A360}"/>
                </a:ext>
              </a:extLst>
            </p:cNvPr>
            <p:cNvSpPr>
              <a:spLocks noChangeShapeType="1"/>
            </p:cNvSpPr>
            <p:nvPr/>
          </p:nvSpPr>
          <p:spPr bwMode="auto">
            <a:xfrm>
              <a:off x="2985" y="3558"/>
              <a:ext cx="0" cy="264"/>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3" name="Line 19">
              <a:extLst>
                <a:ext uri="{FF2B5EF4-FFF2-40B4-BE49-F238E27FC236}">
                  <a16:creationId xmlns:a16="http://schemas.microsoft.com/office/drawing/2014/main" xmlns="" id="{5B54575D-9914-4191-A4BE-573A0A008D57}"/>
                </a:ext>
              </a:extLst>
            </p:cNvPr>
            <p:cNvSpPr>
              <a:spLocks noChangeShapeType="1"/>
            </p:cNvSpPr>
            <p:nvPr/>
          </p:nvSpPr>
          <p:spPr bwMode="auto">
            <a:xfrm>
              <a:off x="3997" y="2191"/>
              <a:ext cx="54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4" name="Line 20">
              <a:extLst>
                <a:ext uri="{FF2B5EF4-FFF2-40B4-BE49-F238E27FC236}">
                  <a16:creationId xmlns:a16="http://schemas.microsoft.com/office/drawing/2014/main" xmlns="" id="{16365253-9846-4BBA-8297-61B243BE7A4E}"/>
                </a:ext>
              </a:extLst>
            </p:cNvPr>
            <p:cNvSpPr>
              <a:spLocks noChangeShapeType="1"/>
            </p:cNvSpPr>
            <p:nvPr/>
          </p:nvSpPr>
          <p:spPr bwMode="auto">
            <a:xfrm>
              <a:off x="4558" y="2191"/>
              <a:ext cx="0" cy="9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5" name="Line 21">
              <a:extLst>
                <a:ext uri="{FF2B5EF4-FFF2-40B4-BE49-F238E27FC236}">
                  <a16:creationId xmlns:a16="http://schemas.microsoft.com/office/drawing/2014/main" xmlns="" id="{55499BEA-A51C-40D8-9B58-2D8A150479E8}"/>
                </a:ext>
              </a:extLst>
            </p:cNvPr>
            <p:cNvSpPr>
              <a:spLocks noChangeShapeType="1"/>
            </p:cNvSpPr>
            <p:nvPr/>
          </p:nvSpPr>
          <p:spPr bwMode="auto">
            <a:xfrm>
              <a:off x="3231" y="3115"/>
              <a:ext cx="1" cy="158"/>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6" name="Line 22">
              <a:extLst>
                <a:ext uri="{FF2B5EF4-FFF2-40B4-BE49-F238E27FC236}">
                  <a16:creationId xmlns:a16="http://schemas.microsoft.com/office/drawing/2014/main" xmlns="" id="{D87407ED-DFE2-43C5-8E27-94EB9318788A}"/>
                </a:ext>
              </a:extLst>
            </p:cNvPr>
            <p:cNvSpPr>
              <a:spLocks noChangeShapeType="1"/>
            </p:cNvSpPr>
            <p:nvPr/>
          </p:nvSpPr>
          <p:spPr bwMode="auto">
            <a:xfrm>
              <a:off x="3231" y="3103"/>
              <a:ext cx="132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7" name="Line 23">
              <a:extLst>
                <a:ext uri="{FF2B5EF4-FFF2-40B4-BE49-F238E27FC236}">
                  <a16:creationId xmlns:a16="http://schemas.microsoft.com/office/drawing/2014/main" xmlns="" id="{9E135F6C-6B12-4FEF-99F8-85394144A797}"/>
                </a:ext>
              </a:extLst>
            </p:cNvPr>
            <p:cNvSpPr>
              <a:spLocks noChangeShapeType="1"/>
            </p:cNvSpPr>
            <p:nvPr/>
          </p:nvSpPr>
          <p:spPr bwMode="auto">
            <a:xfrm>
              <a:off x="2985" y="3021"/>
              <a:ext cx="0" cy="1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8" name="Line 24">
              <a:extLst>
                <a:ext uri="{FF2B5EF4-FFF2-40B4-BE49-F238E27FC236}">
                  <a16:creationId xmlns:a16="http://schemas.microsoft.com/office/drawing/2014/main" xmlns="" id="{8B5782CF-A8C2-4E3C-B70F-1F4400039673}"/>
                </a:ext>
              </a:extLst>
            </p:cNvPr>
            <p:cNvSpPr>
              <a:spLocks noChangeShapeType="1"/>
            </p:cNvSpPr>
            <p:nvPr/>
          </p:nvSpPr>
          <p:spPr bwMode="auto">
            <a:xfrm flipH="1">
              <a:off x="1475" y="3154"/>
              <a:ext cx="149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29" name="Line 25">
              <a:extLst>
                <a:ext uri="{FF2B5EF4-FFF2-40B4-BE49-F238E27FC236}">
                  <a16:creationId xmlns:a16="http://schemas.microsoft.com/office/drawing/2014/main" xmlns="" id="{7F876256-E210-4AB6-B44D-F444644E9533}"/>
                </a:ext>
              </a:extLst>
            </p:cNvPr>
            <p:cNvSpPr>
              <a:spLocks noChangeShapeType="1"/>
            </p:cNvSpPr>
            <p:nvPr/>
          </p:nvSpPr>
          <p:spPr bwMode="auto">
            <a:xfrm flipV="1">
              <a:off x="1474" y="1278"/>
              <a:ext cx="1" cy="18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30" name="Line 26">
              <a:extLst>
                <a:ext uri="{FF2B5EF4-FFF2-40B4-BE49-F238E27FC236}">
                  <a16:creationId xmlns:a16="http://schemas.microsoft.com/office/drawing/2014/main" xmlns="" id="{2FFBB586-B740-491F-8B54-B2E7242E24A2}"/>
                </a:ext>
              </a:extLst>
            </p:cNvPr>
            <p:cNvSpPr>
              <a:spLocks noChangeShapeType="1"/>
            </p:cNvSpPr>
            <p:nvPr/>
          </p:nvSpPr>
          <p:spPr bwMode="auto">
            <a:xfrm>
              <a:off x="1479" y="1270"/>
              <a:ext cx="147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2400">
                <a:latin typeface="+mn-ea"/>
                <a:ea typeface="+mn-ea"/>
              </a:endParaRPr>
            </a:p>
          </p:txBody>
        </p:sp>
        <p:sp>
          <p:nvSpPr>
            <p:cNvPr id="31" name="Text Box 28">
              <a:extLst>
                <a:ext uri="{FF2B5EF4-FFF2-40B4-BE49-F238E27FC236}">
                  <a16:creationId xmlns:a16="http://schemas.microsoft.com/office/drawing/2014/main" xmlns="" id="{5D1FDF8C-EE25-4319-91F6-C7F5FE179350}"/>
                </a:ext>
              </a:extLst>
            </p:cNvPr>
            <p:cNvSpPr txBox="1">
              <a:spLocks noChangeArrowheads="1"/>
            </p:cNvSpPr>
            <p:nvPr/>
          </p:nvSpPr>
          <p:spPr bwMode="auto">
            <a:xfrm>
              <a:off x="4154" y="1916"/>
              <a:ext cx="30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pPr eaLnBrk="0" fontAlgn="ctr" hangingPunct="0"/>
              <a:r>
                <a:rPr lang="en-US" altLang="zh-CN" sz="2400">
                  <a:solidFill>
                    <a:schemeClr val="tx1"/>
                  </a:solidFill>
                  <a:latin typeface="+mn-ea"/>
                  <a:ea typeface="+mn-ea"/>
                </a:rPr>
                <a:t>Y</a:t>
              </a:r>
            </a:p>
          </p:txBody>
        </p:sp>
      </p:grpSp>
    </p:spTree>
    <p:extLst>
      <p:ext uri="{BB962C8B-B14F-4D97-AF65-F5344CB8AC3E}">
        <p14:creationId xmlns:p14="http://schemas.microsoft.com/office/powerpoint/2010/main" val="3413423032"/>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1.2 </a:t>
            </a:r>
            <a:r>
              <a:rPr lang="zh-CN" altLang="en-US" dirty="0" smtClean="0"/>
              <a:t>算法描述方法</a:t>
            </a:r>
          </a:p>
        </p:txBody>
      </p:sp>
      <p:sp>
        <p:nvSpPr>
          <p:cNvPr id="32" name="Text Box 5">
            <a:extLst>
              <a:ext uri="{FF2B5EF4-FFF2-40B4-BE49-F238E27FC236}">
                <a16:creationId xmlns:a16="http://schemas.microsoft.com/office/drawing/2014/main" xmlns="" id="{B15C95A6-7583-4069-977C-CB3BA25153D0}"/>
              </a:ext>
            </a:extLst>
          </p:cNvPr>
          <p:cNvSpPr txBox="1">
            <a:spLocks noChangeArrowheads="1"/>
          </p:cNvSpPr>
          <p:nvPr/>
        </p:nvSpPr>
        <p:spPr bwMode="auto">
          <a:xfrm>
            <a:off x="472089" y="1427803"/>
            <a:ext cx="397933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spcBef>
                <a:spcPts val="0"/>
              </a:spcBef>
            </a:pPr>
            <a:r>
              <a:rPr kumimoji="1" lang="zh-CN" altLang="en-US" sz="2400" b="1" dirty="0">
                <a:solidFill>
                  <a:srgbClr val="FF0000"/>
                </a:solidFill>
                <a:latin typeface="楷体" pitchFamily="49" charset="-122"/>
                <a:ea typeface="楷体" pitchFamily="49" charset="-122"/>
              </a:rPr>
              <a:t>三、伪代码</a:t>
            </a:r>
            <a:r>
              <a:rPr kumimoji="1" lang="en-US" altLang="zh-CN" sz="2400" b="1" dirty="0">
                <a:solidFill>
                  <a:srgbClr val="FF0000"/>
                </a:solidFill>
                <a:latin typeface="楷体" pitchFamily="49" charset="-122"/>
                <a:ea typeface="楷体" pitchFamily="49" charset="-122"/>
              </a:rPr>
              <a:t>——</a:t>
            </a:r>
            <a:r>
              <a:rPr kumimoji="1" lang="zh-CN" altLang="en-US" sz="2400" b="1" dirty="0">
                <a:solidFill>
                  <a:srgbClr val="FF0000"/>
                </a:solidFill>
                <a:latin typeface="楷体" pitchFamily="49" charset="-122"/>
                <a:ea typeface="楷体" pitchFamily="49" charset="-122"/>
              </a:rPr>
              <a:t>算法语言</a:t>
            </a:r>
          </a:p>
          <a:p>
            <a:pPr marL="342900" indent="-342900" algn="l">
              <a:lnSpc>
                <a:spcPct val="125000"/>
              </a:lnSpc>
              <a:spcBef>
                <a:spcPts val="0"/>
              </a:spcBef>
              <a:buFont typeface="Wingdings" panose="05000000000000000000" pitchFamily="2" charset="2"/>
              <a:buChar char="Ø"/>
            </a:pPr>
            <a:r>
              <a:rPr kumimoji="1" lang="zh-CN" altLang="en-US" sz="2400" b="1" dirty="0">
                <a:solidFill>
                  <a:srgbClr val="0000FF"/>
                </a:solidFill>
                <a:latin typeface="楷体" pitchFamily="49" charset="-122"/>
                <a:ea typeface="楷体" pitchFamily="49" charset="-122"/>
              </a:rPr>
              <a:t>介于自然语言和程序设计语言之间，它采用某一程序设计语言的基本语法，操作指令可以结合自然语言设计。</a:t>
            </a:r>
          </a:p>
          <a:p>
            <a:pPr marL="342900" indent="-342900" algn="l">
              <a:lnSpc>
                <a:spcPct val="125000"/>
              </a:lnSpc>
              <a:spcBef>
                <a:spcPts val="0"/>
              </a:spcBef>
              <a:buFont typeface="Wingdings" panose="05000000000000000000" pitchFamily="2" charset="2"/>
              <a:buChar char="Ø"/>
            </a:pPr>
            <a:r>
              <a:rPr kumimoji="1" lang="zh-CN" altLang="en-US" sz="2400" b="1" dirty="0">
                <a:solidFill>
                  <a:srgbClr val="0000FF"/>
                </a:solidFill>
                <a:latin typeface="楷体" pitchFamily="49" charset="-122"/>
                <a:ea typeface="楷体" pitchFamily="49" charset="-122"/>
              </a:rPr>
              <a:t>优点：表达能力强，抽象性强，容易理解</a:t>
            </a:r>
          </a:p>
          <a:p>
            <a:pPr marL="342900" indent="-342900" algn="l">
              <a:lnSpc>
                <a:spcPct val="125000"/>
              </a:lnSpc>
              <a:spcBef>
                <a:spcPts val="0"/>
              </a:spcBef>
              <a:buFont typeface="Wingdings" panose="05000000000000000000" pitchFamily="2" charset="2"/>
              <a:buChar char="Ø"/>
            </a:pPr>
            <a:r>
              <a:rPr kumimoji="1" lang="zh-CN" altLang="en-US" sz="2400" b="1" dirty="0">
                <a:solidFill>
                  <a:srgbClr val="0000FF"/>
                </a:solidFill>
                <a:latin typeface="楷体" pitchFamily="49" charset="-122"/>
                <a:ea typeface="楷体" pitchFamily="49" charset="-122"/>
              </a:rPr>
              <a:t>使用方法：自然语言</a:t>
            </a:r>
            <a:r>
              <a:rPr kumimoji="1" lang="en-US" altLang="zh-CN" sz="2400" b="1" dirty="0">
                <a:solidFill>
                  <a:srgbClr val="0000FF"/>
                </a:solidFill>
                <a:latin typeface="楷体" pitchFamily="49" charset="-122"/>
                <a:ea typeface="楷体" pitchFamily="49" charset="-122"/>
              </a:rPr>
              <a:t>+</a:t>
            </a:r>
            <a:r>
              <a:rPr kumimoji="1" lang="zh-CN" altLang="en-US" sz="2400" b="1" dirty="0">
                <a:solidFill>
                  <a:srgbClr val="0000FF"/>
                </a:solidFill>
                <a:latin typeface="楷体" pitchFamily="49" charset="-122"/>
                <a:ea typeface="楷体" pitchFamily="49" charset="-122"/>
              </a:rPr>
              <a:t>程序设计语言</a:t>
            </a:r>
            <a:endParaRPr kumimoji="1" lang="en-US" altLang="zh-CN" sz="2400" b="1" dirty="0">
              <a:solidFill>
                <a:srgbClr val="0000FF"/>
              </a:solidFill>
              <a:latin typeface="楷体" pitchFamily="49" charset="-122"/>
              <a:ea typeface="楷体" pitchFamily="49" charset="-122"/>
            </a:endParaRPr>
          </a:p>
        </p:txBody>
      </p:sp>
      <p:sp>
        <p:nvSpPr>
          <p:cNvPr id="33" name="Text Box 5">
            <a:extLst>
              <a:ext uri="{FF2B5EF4-FFF2-40B4-BE49-F238E27FC236}">
                <a16:creationId xmlns:a16="http://schemas.microsoft.com/office/drawing/2014/main" xmlns="" id="{64CC3903-E674-4789-A2AF-58F76693BB25}"/>
              </a:ext>
            </a:extLst>
          </p:cNvPr>
          <p:cNvSpPr txBox="1">
            <a:spLocks noChangeArrowheads="1"/>
          </p:cNvSpPr>
          <p:nvPr/>
        </p:nvSpPr>
        <p:spPr bwMode="auto">
          <a:xfrm>
            <a:off x="5117481" y="1949824"/>
            <a:ext cx="3725068" cy="2762853"/>
          </a:xfrm>
          <a:prstGeom prst="rect">
            <a:avLst/>
          </a:prstGeom>
          <a:noFill/>
          <a:ln w="952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lnSpc>
                <a:spcPct val="104000"/>
              </a:lnSpc>
            </a:pPr>
            <a:r>
              <a:rPr lang="en-US" altLang="zh-CN" sz="2400" b="1" dirty="0">
                <a:solidFill>
                  <a:srgbClr val="0000FF"/>
                </a:solidFill>
                <a:latin typeface="Consolas" pitchFamily="49" charset="0"/>
                <a:ea typeface="SimSun" panose="02010600030101010101" pitchFamily="2" charset="-122"/>
                <a:cs typeface="Consolas" pitchFamily="49" charset="0"/>
              </a:rPr>
              <a:t>1. r = m % n;</a:t>
            </a:r>
          </a:p>
          <a:p>
            <a:pPr eaLnBrk="0" hangingPunct="0">
              <a:lnSpc>
                <a:spcPct val="104000"/>
              </a:lnSpc>
            </a:pPr>
            <a:r>
              <a:rPr lang="en-US" altLang="zh-CN" sz="2400" b="1" dirty="0">
                <a:solidFill>
                  <a:srgbClr val="0000FF"/>
                </a:solidFill>
                <a:latin typeface="Consolas" pitchFamily="49" charset="0"/>
                <a:ea typeface="SimSun" panose="02010600030101010101" pitchFamily="2" charset="-122"/>
                <a:cs typeface="Consolas" pitchFamily="49" charset="0"/>
              </a:rPr>
              <a:t>2. </a:t>
            </a:r>
            <a:r>
              <a:rPr lang="zh-CN" altLang="en-US" sz="2400" b="1" dirty="0">
                <a:solidFill>
                  <a:srgbClr val="0000FF"/>
                </a:solidFill>
                <a:latin typeface="Consolas" pitchFamily="49" charset="0"/>
                <a:ea typeface="SimSun" panose="02010600030101010101" pitchFamily="2" charset="-122"/>
                <a:cs typeface="Consolas" pitchFamily="49" charset="0"/>
              </a:rPr>
              <a:t>循环直到 </a:t>
            </a:r>
            <a:r>
              <a:rPr lang="en-US" altLang="zh-CN" sz="2400" b="1" dirty="0">
                <a:solidFill>
                  <a:srgbClr val="0000FF"/>
                </a:solidFill>
                <a:latin typeface="Consolas" pitchFamily="49" charset="0"/>
                <a:ea typeface="SimSun" panose="02010600030101010101" pitchFamily="2" charset="-122"/>
                <a:cs typeface="Consolas" pitchFamily="49" charset="0"/>
              </a:rPr>
              <a:t>r </a:t>
            </a:r>
            <a:r>
              <a:rPr lang="zh-CN" altLang="en-US" sz="2400" b="1" dirty="0">
                <a:solidFill>
                  <a:srgbClr val="0000FF"/>
                </a:solidFill>
                <a:latin typeface="Consolas" pitchFamily="49" charset="0"/>
                <a:ea typeface="SimSun" panose="02010600030101010101" pitchFamily="2" charset="-122"/>
                <a:cs typeface="Consolas" pitchFamily="49" charset="0"/>
              </a:rPr>
              <a:t>等于</a:t>
            </a:r>
            <a:r>
              <a:rPr lang="en-US" altLang="zh-CN" sz="2400" b="1" dirty="0">
                <a:solidFill>
                  <a:srgbClr val="0000FF"/>
                </a:solidFill>
                <a:latin typeface="Consolas" pitchFamily="49" charset="0"/>
                <a:ea typeface="SimSun" panose="02010600030101010101" pitchFamily="2" charset="-122"/>
                <a:cs typeface="Consolas" pitchFamily="49" charset="0"/>
              </a:rPr>
              <a:t>0</a:t>
            </a:r>
          </a:p>
          <a:p>
            <a:pPr eaLnBrk="0" hangingPunct="0">
              <a:lnSpc>
                <a:spcPct val="104000"/>
              </a:lnSpc>
            </a:pPr>
            <a:r>
              <a:rPr lang="en-US" altLang="zh-CN" sz="2400" b="1" dirty="0">
                <a:solidFill>
                  <a:srgbClr val="0000FF"/>
                </a:solidFill>
                <a:latin typeface="Consolas" pitchFamily="49" charset="0"/>
                <a:ea typeface="SimSun" panose="02010600030101010101" pitchFamily="2" charset="-122"/>
                <a:cs typeface="Consolas" pitchFamily="49" charset="0"/>
              </a:rPr>
              <a:t>     2.1  m = n;</a:t>
            </a:r>
          </a:p>
          <a:p>
            <a:pPr eaLnBrk="0" hangingPunct="0">
              <a:lnSpc>
                <a:spcPct val="104000"/>
              </a:lnSpc>
            </a:pPr>
            <a:r>
              <a:rPr lang="en-US" altLang="zh-CN" sz="2400" b="1" dirty="0">
                <a:solidFill>
                  <a:srgbClr val="0000FF"/>
                </a:solidFill>
                <a:latin typeface="Consolas" pitchFamily="49" charset="0"/>
                <a:ea typeface="SimSun" panose="02010600030101010101" pitchFamily="2" charset="-122"/>
                <a:cs typeface="Consolas" pitchFamily="49" charset="0"/>
              </a:rPr>
              <a:t>     2.2  n = r;</a:t>
            </a:r>
          </a:p>
          <a:p>
            <a:pPr eaLnBrk="0" hangingPunct="0">
              <a:lnSpc>
                <a:spcPct val="104000"/>
              </a:lnSpc>
            </a:pPr>
            <a:r>
              <a:rPr lang="en-US" altLang="zh-CN" sz="2400" b="1" dirty="0">
                <a:solidFill>
                  <a:srgbClr val="0000FF"/>
                </a:solidFill>
                <a:latin typeface="Consolas" pitchFamily="49" charset="0"/>
                <a:ea typeface="SimSun" panose="02010600030101010101" pitchFamily="2" charset="-122"/>
                <a:cs typeface="Consolas" pitchFamily="49" charset="0"/>
              </a:rPr>
              <a:t>     2.3  r = m % n;</a:t>
            </a:r>
          </a:p>
          <a:p>
            <a:pPr eaLnBrk="0" hangingPunct="0">
              <a:lnSpc>
                <a:spcPct val="104000"/>
              </a:lnSpc>
            </a:pPr>
            <a:r>
              <a:rPr lang="en-US" altLang="zh-CN" sz="2400" b="1" dirty="0">
                <a:solidFill>
                  <a:srgbClr val="0000FF"/>
                </a:solidFill>
                <a:latin typeface="Consolas" pitchFamily="49" charset="0"/>
                <a:ea typeface="SimSun" panose="02010600030101010101" pitchFamily="2" charset="-122"/>
                <a:cs typeface="Consolas" pitchFamily="49" charset="0"/>
              </a:rPr>
              <a:t>3. </a:t>
            </a:r>
            <a:r>
              <a:rPr lang="zh-CN" altLang="en-US" sz="2400" b="1" dirty="0">
                <a:solidFill>
                  <a:srgbClr val="0000FF"/>
                </a:solidFill>
                <a:latin typeface="Consolas" pitchFamily="49" charset="0"/>
                <a:ea typeface="SimSun" panose="02010600030101010101" pitchFamily="2" charset="-122"/>
                <a:cs typeface="Consolas" pitchFamily="49" charset="0"/>
              </a:rPr>
              <a:t>输出 </a:t>
            </a:r>
            <a:r>
              <a:rPr lang="en-US" altLang="zh-CN" sz="2400" b="1" dirty="0">
                <a:solidFill>
                  <a:srgbClr val="0000FF"/>
                </a:solidFill>
                <a:latin typeface="Consolas" pitchFamily="49" charset="0"/>
                <a:ea typeface="SimSun" panose="02010600030101010101" pitchFamily="2" charset="-122"/>
                <a:cs typeface="Consolas" pitchFamily="49" charset="0"/>
              </a:rPr>
              <a:t>n ;</a:t>
            </a:r>
          </a:p>
        </p:txBody>
      </p:sp>
    </p:spTree>
    <p:extLst>
      <p:ext uri="{BB962C8B-B14F-4D97-AF65-F5344CB8AC3E}">
        <p14:creationId xmlns:p14="http://schemas.microsoft.com/office/powerpoint/2010/main" val="2363141282"/>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361740" y="1638244"/>
            <a:ext cx="3593305" cy="370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zh-CN" altLang="en-US" sz="2400" b="1" dirty="0" smtClean="0">
                <a:solidFill>
                  <a:srgbClr val="FF0000"/>
                </a:solidFill>
                <a:latin typeface="楷体" pitchFamily="49" charset="-122"/>
                <a:ea typeface="楷体" pitchFamily="49" charset="-122"/>
              </a:rPr>
              <a:t>（</a:t>
            </a:r>
            <a:r>
              <a:rPr kumimoji="1" lang="en-US" altLang="zh-CN" sz="2400" b="1" dirty="0" smtClean="0">
                <a:solidFill>
                  <a:srgbClr val="FF0000"/>
                </a:solidFill>
                <a:latin typeface="楷体" pitchFamily="49" charset="-122"/>
                <a:ea typeface="楷体" pitchFamily="49" charset="-122"/>
              </a:rPr>
              <a:t>4</a:t>
            </a:r>
            <a:r>
              <a:rPr kumimoji="1" lang="zh-CN" altLang="en-US" sz="2400" b="1" dirty="0" smtClean="0">
                <a:solidFill>
                  <a:srgbClr val="FF0000"/>
                </a:solidFill>
                <a:latin typeface="楷体" pitchFamily="49" charset="-122"/>
                <a:ea typeface="楷体" pitchFamily="49" charset="-122"/>
              </a:rPr>
              <a:t>）</a:t>
            </a:r>
            <a:r>
              <a:rPr kumimoji="1" lang="en-US" altLang="zh-CN" sz="2400" b="1" dirty="0" smtClean="0">
                <a:solidFill>
                  <a:srgbClr val="FF0000"/>
                </a:solidFill>
                <a:latin typeface="楷体" pitchFamily="49" charset="-122"/>
                <a:ea typeface="楷体" pitchFamily="49" charset="-122"/>
              </a:rPr>
              <a:t> </a:t>
            </a:r>
            <a:r>
              <a:rPr kumimoji="1" lang="zh-CN" altLang="en-US" sz="2400" b="1" dirty="0">
                <a:solidFill>
                  <a:srgbClr val="FF0000"/>
                </a:solidFill>
                <a:latin typeface="楷体" pitchFamily="49" charset="-122"/>
                <a:ea typeface="楷体" pitchFamily="49" charset="-122"/>
              </a:rPr>
              <a:t>程序设计语言</a:t>
            </a:r>
          </a:p>
          <a:p>
            <a:pPr eaLnBrk="1" hangingPunct="1">
              <a:lnSpc>
                <a:spcPct val="90000"/>
              </a:lnSpc>
              <a:spcBef>
                <a:spcPct val="50000"/>
              </a:spcBef>
            </a:pPr>
            <a:r>
              <a:rPr kumimoji="1" lang="zh-CN" altLang="en-US" sz="2400" b="1" dirty="0">
                <a:solidFill>
                  <a:srgbClr val="0000FF"/>
                </a:solidFill>
                <a:latin typeface="楷体" pitchFamily="49" charset="-122"/>
                <a:ea typeface="楷体" pitchFamily="49" charset="-122"/>
              </a:rPr>
              <a:t>优点：能由计算机执行 </a:t>
            </a:r>
          </a:p>
          <a:p>
            <a:pPr eaLnBrk="1" hangingPunct="1">
              <a:lnSpc>
                <a:spcPct val="90000"/>
              </a:lnSpc>
              <a:spcBef>
                <a:spcPct val="50000"/>
              </a:spcBef>
            </a:pPr>
            <a:r>
              <a:rPr kumimoji="1" lang="zh-CN" altLang="en-US" sz="2400" b="1" dirty="0">
                <a:solidFill>
                  <a:srgbClr val="0000FF"/>
                </a:solidFill>
                <a:latin typeface="楷体" pitchFamily="49" charset="-122"/>
                <a:ea typeface="楷体" pitchFamily="49" charset="-122"/>
              </a:rPr>
              <a:t>缺点：抽象性差，对语言要求高</a:t>
            </a:r>
          </a:p>
          <a:p>
            <a:pPr eaLnBrk="1" hangingPunct="1">
              <a:lnSpc>
                <a:spcPct val="90000"/>
              </a:lnSpc>
              <a:spcBef>
                <a:spcPct val="50000"/>
              </a:spcBef>
            </a:pPr>
            <a:r>
              <a:rPr kumimoji="1" lang="zh-CN" altLang="en-US" sz="2400" b="1" dirty="0">
                <a:solidFill>
                  <a:srgbClr val="0000FF"/>
                </a:solidFill>
                <a:latin typeface="楷体" pitchFamily="49" charset="-122"/>
                <a:ea typeface="楷体" pitchFamily="49" charset="-122"/>
              </a:rPr>
              <a:t>使用方法：算法需要验证</a:t>
            </a:r>
          </a:p>
          <a:p>
            <a:pPr eaLnBrk="1" hangingPunct="1">
              <a:lnSpc>
                <a:spcPct val="90000"/>
              </a:lnSpc>
              <a:spcBef>
                <a:spcPct val="50000"/>
              </a:spcBef>
            </a:pPr>
            <a:r>
              <a:rPr kumimoji="1" lang="zh-CN" altLang="en-US" sz="2400" b="1" dirty="0">
                <a:solidFill>
                  <a:srgbClr val="0000FF"/>
                </a:solidFill>
                <a:latin typeface="楷体" pitchFamily="49" charset="-122"/>
                <a:ea typeface="楷体" pitchFamily="49" charset="-122"/>
              </a:rPr>
              <a:t>注意事项：将算法写成子函数</a:t>
            </a:r>
          </a:p>
          <a:p>
            <a:pPr eaLnBrk="1" hangingPunct="1">
              <a:spcBef>
                <a:spcPct val="50000"/>
              </a:spcBef>
            </a:pPr>
            <a:endParaRPr kumimoji="1" lang="zh-CN" altLang="en-US" sz="2400" b="1" dirty="0">
              <a:solidFill>
                <a:srgbClr val="3907F1"/>
              </a:solidFill>
              <a:latin typeface="楷体" pitchFamily="49" charset="-122"/>
              <a:ea typeface="楷体" pitchFamily="49" charset="-122"/>
            </a:endParaRPr>
          </a:p>
        </p:txBody>
      </p:sp>
      <p:sp>
        <p:nvSpPr>
          <p:cNvPr id="4" name="Text Box 4"/>
          <p:cNvSpPr txBox="1">
            <a:spLocks noChangeArrowheads="1"/>
          </p:cNvSpPr>
          <p:nvPr/>
        </p:nvSpPr>
        <p:spPr bwMode="auto">
          <a:xfrm>
            <a:off x="1296323" y="232339"/>
            <a:ext cx="6551613"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1.1.2  算法的描述方法 </a:t>
            </a:r>
          </a:p>
        </p:txBody>
      </p:sp>
      <p:sp>
        <p:nvSpPr>
          <p:cNvPr id="31746" name="Text Box 4"/>
          <p:cNvSpPr txBox="1">
            <a:spLocks noChangeArrowheads="1"/>
          </p:cNvSpPr>
          <p:nvPr/>
        </p:nvSpPr>
        <p:spPr bwMode="auto">
          <a:xfrm>
            <a:off x="4384724" y="1643687"/>
            <a:ext cx="4045843" cy="33085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pPr>
            <a:r>
              <a:rPr kumimoji="1" lang="en-US" altLang="zh-CN" sz="2000" b="1" dirty="0" err="1" smtClean="0">
                <a:solidFill>
                  <a:schemeClr val="tx1"/>
                </a:solidFill>
                <a:latin typeface="Times New Roman" panose="02020603050405020304" pitchFamily="18" charset="0"/>
              </a:rPr>
              <a:t>int</a:t>
            </a:r>
            <a:r>
              <a:rPr kumimoji="1" lang="en-US" altLang="zh-CN" sz="2000" b="1" dirty="0" smtClean="0">
                <a:solidFill>
                  <a:schemeClr val="tx1"/>
                </a:solidFill>
                <a:latin typeface="Times New Roman" panose="02020603050405020304" pitchFamily="18" charset="0"/>
              </a:rPr>
              <a:t> </a:t>
            </a:r>
            <a:r>
              <a:rPr kumimoji="1" lang="en-US" altLang="zh-CN" sz="2000" b="1" dirty="0" err="1">
                <a:solidFill>
                  <a:schemeClr val="tx1"/>
                </a:solidFill>
                <a:latin typeface="Times New Roman" panose="02020603050405020304" pitchFamily="18" charset="0"/>
              </a:rPr>
              <a:t>CommonFactor</a:t>
            </a:r>
            <a:r>
              <a:rPr kumimoji="1" lang="en-US" altLang="zh-CN" sz="2000" b="1" dirty="0">
                <a:solidFill>
                  <a:schemeClr val="tx1"/>
                </a:solidFill>
                <a:latin typeface="Times New Roman" panose="02020603050405020304" pitchFamily="18" charset="0"/>
              </a:rPr>
              <a:t>(</a:t>
            </a:r>
            <a:r>
              <a:rPr kumimoji="1" lang="en-US" altLang="zh-CN" sz="2000" b="1" dirty="0" err="1">
                <a:solidFill>
                  <a:schemeClr val="tx1"/>
                </a:solidFill>
                <a:latin typeface="Times New Roman" panose="02020603050405020304" pitchFamily="18" charset="0"/>
              </a:rPr>
              <a:t>int</a:t>
            </a:r>
            <a:r>
              <a:rPr kumimoji="1" lang="en-US" altLang="zh-CN" sz="2000" b="1" dirty="0">
                <a:solidFill>
                  <a:schemeClr val="tx1"/>
                </a:solidFill>
                <a:latin typeface="Times New Roman" panose="02020603050405020304" pitchFamily="18" charset="0"/>
              </a:rPr>
              <a:t> m, </a:t>
            </a:r>
            <a:r>
              <a:rPr kumimoji="1" lang="en-US" altLang="zh-CN" sz="2000" b="1" dirty="0" err="1">
                <a:solidFill>
                  <a:schemeClr val="tx1"/>
                </a:solidFill>
                <a:latin typeface="Times New Roman" panose="02020603050405020304" pitchFamily="18" charset="0"/>
              </a:rPr>
              <a:t>int</a:t>
            </a:r>
            <a:r>
              <a:rPr kumimoji="1" lang="en-US" altLang="zh-CN" sz="2000" b="1" dirty="0">
                <a:solidFill>
                  <a:schemeClr val="tx1"/>
                </a:solidFill>
                <a:latin typeface="Times New Roman" panose="02020603050405020304" pitchFamily="18" charset="0"/>
              </a:rPr>
              <a:t> n)</a:t>
            </a:r>
          </a:p>
          <a:p>
            <a:pPr algn="just" eaLnBrk="1" hangingPunct="1">
              <a:lnSpc>
                <a:spcPct val="95000"/>
              </a:lnSpc>
            </a:pPr>
            <a:r>
              <a:rPr kumimoji="1" lang="en-US" altLang="zh-CN" sz="2000" b="1" dirty="0">
                <a:solidFill>
                  <a:schemeClr val="tx1"/>
                </a:solidFill>
                <a:latin typeface="Times New Roman" panose="02020603050405020304" pitchFamily="18" charset="0"/>
              </a:rPr>
              <a:t>{</a:t>
            </a:r>
          </a:p>
          <a:p>
            <a:pPr algn="just"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a:t>
            </a:r>
            <a:r>
              <a:rPr kumimoji="1" lang="en-US" altLang="zh-CN" sz="2000" b="1" dirty="0" err="1" smtClean="0">
                <a:solidFill>
                  <a:schemeClr val="tx1"/>
                </a:solidFill>
                <a:latin typeface="Times New Roman" panose="02020603050405020304" pitchFamily="18" charset="0"/>
              </a:rPr>
              <a:t>int</a:t>
            </a:r>
            <a:r>
              <a:rPr kumimoji="1" lang="en-US" altLang="zh-CN" sz="2000" b="1" dirty="0" smtClean="0">
                <a:solidFill>
                  <a:schemeClr val="tx1"/>
                </a:solidFill>
                <a:latin typeface="Times New Roman" panose="02020603050405020304" pitchFamily="18" charset="0"/>
              </a:rPr>
              <a:t> </a:t>
            </a:r>
            <a:r>
              <a:rPr kumimoji="1" lang="en-US" altLang="zh-CN" sz="2000" b="1" dirty="0">
                <a:solidFill>
                  <a:schemeClr val="tx1"/>
                </a:solidFill>
                <a:latin typeface="Times New Roman" panose="02020603050405020304" pitchFamily="18" charset="0"/>
              </a:rPr>
              <a:t>r=m % n;</a:t>
            </a: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while </a:t>
            </a:r>
            <a:r>
              <a:rPr kumimoji="1" lang="en-US" altLang="zh-CN" sz="2000" b="1" dirty="0">
                <a:solidFill>
                  <a:schemeClr val="tx1"/>
                </a:solidFill>
                <a:latin typeface="Times New Roman" panose="02020603050405020304" pitchFamily="18" charset="0"/>
              </a:rPr>
              <a:t>(r!=0) </a:t>
            </a:r>
          </a:p>
          <a:p>
            <a:pPr algn="just"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a:t>
            </a:r>
            <a:r>
              <a:rPr kumimoji="1" lang="en-US" altLang="zh-CN" sz="2000" b="1" dirty="0">
                <a:solidFill>
                  <a:schemeClr val="tx1"/>
                </a:solidFill>
                <a:latin typeface="Times New Roman" panose="02020603050405020304" pitchFamily="18" charset="0"/>
              </a:rPr>
              <a:t>{</a:t>
            </a: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m=n</a:t>
            </a:r>
            <a:r>
              <a:rPr kumimoji="1" lang="en-US" altLang="zh-CN" sz="2000" b="1" dirty="0">
                <a:solidFill>
                  <a:schemeClr val="tx1"/>
                </a:solidFill>
                <a:latin typeface="Times New Roman" panose="02020603050405020304" pitchFamily="18" charset="0"/>
              </a:rPr>
              <a:t>;</a:t>
            </a: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n=r</a:t>
            </a:r>
            <a:r>
              <a:rPr kumimoji="1" lang="en-US" altLang="zh-CN" sz="2000" b="1" dirty="0">
                <a:solidFill>
                  <a:schemeClr val="tx1"/>
                </a:solidFill>
                <a:latin typeface="Times New Roman" panose="02020603050405020304" pitchFamily="18" charset="0"/>
              </a:rPr>
              <a:t>;</a:t>
            </a: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r=m </a:t>
            </a:r>
            <a:r>
              <a:rPr kumimoji="1" lang="en-US" altLang="zh-CN" sz="2000" b="1" dirty="0">
                <a:solidFill>
                  <a:schemeClr val="tx1"/>
                </a:solidFill>
                <a:latin typeface="Times New Roman" panose="02020603050405020304" pitchFamily="18" charset="0"/>
              </a:rPr>
              <a:t>% n;</a:t>
            </a: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a:t>
            </a: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a:t>
            </a:r>
            <a:r>
              <a:rPr kumimoji="1" lang="en-US" altLang="zh-CN" sz="2000" b="1" dirty="0">
                <a:solidFill>
                  <a:schemeClr val="tx1"/>
                </a:solidFill>
                <a:latin typeface="Times New Roman" panose="02020603050405020304" pitchFamily="18" charset="0"/>
              </a:rPr>
              <a:t>return n;</a:t>
            </a:r>
          </a:p>
          <a:p>
            <a:pPr eaLnBrk="1" hangingPunct="1">
              <a:lnSpc>
                <a:spcPct val="95000"/>
              </a:lnSpc>
            </a:pPr>
            <a:r>
              <a:rPr kumimoji="1" lang="en-US" altLang="zh-CN" sz="2000" b="1" dirty="0" smtClean="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endParaRPr>
          </a:p>
        </p:txBody>
      </p:sp>
      <p:sp>
        <p:nvSpPr>
          <p:cNvPr id="6" name="文本占位符 5"/>
          <p:cNvSpPr>
            <a:spLocks noGrp="1"/>
          </p:cNvSpPr>
          <p:nvPr>
            <p:ph type="body" sz="quarter" idx="13"/>
          </p:nvPr>
        </p:nvSpPr>
        <p:spPr/>
        <p:txBody>
          <a:bodyPr/>
          <a:lstStyle/>
          <a:p>
            <a:r>
              <a:rPr lang="en-US" altLang="zh-CN" dirty="0" smtClean="0"/>
              <a:t>1.2 </a:t>
            </a:r>
            <a:r>
              <a:rPr lang="zh-CN" altLang="en-US" dirty="0" smtClean="0"/>
              <a:t>算法描述方法</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1.3 </a:t>
            </a:r>
            <a:r>
              <a:rPr lang="zh-CN" altLang="en-US" dirty="0" smtClean="0"/>
              <a:t>算法设计的一般过程</a:t>
            </a:r>
          </a:p>
        </p:txBody>
      </p:sp>
      <p:sp>
        <p:nvSpPr>
          <p:cNvPr id="3" name="灯片编号占位符 2"/>
          <p:cNvSpPr>
            <a:spLocks noGrp="1"/>
          </p:cNvSpPr>
          <p:nvPr>
            <p:ph type="sldNum" sz="quarter" idx="12"/>
          </p:nvPr>
        </p:nvSpPr>
        <p:spPr>
          <a:xfrm>
            <a:off x="0" y="6492875"/>
            <a:ext cx="386954" cy="365125"/>
          </a:xfrm>
        </p:spPr>
        <p:txBody>
          <a:bodyPr/>
          <a:lstStyle/>
          <a:p>
            <a:fld id="{2BF52340-23E5-4DE8-AD85-AB3A652D4927}" type="slidenum">
              <a:rPr lang="zh-CN" altLang="en-US" smtClean="0"/>
              <a:pPr/>
              <a:t>23</a:t>
            </a:fld>
            <a:endParaRPr lang="zh-CN" altLang="en-US"/>
          </a:p>
        </p:txBody>
      </p:sp>
      <p:pic>
        <p:nvPicPr>
          <p:cNvPr id="5" name="图片 4">
            <a:extLst>
              <a:ext uri="{FF2B5EF4-FFF2-40B4-BE49-F238E27FC236}">
                <a16:creationId xmlns:a16="http://schemas.microsoft.com/office/drawing/2014/main" xmlns="" id="{6F44FD53-91BB-4393-856E-30CCA2816EDA}"/>
              </a:ext>
            </a:extLst>
          </p:cNvPr>
          <p:cNvPicPr>
            <a:picLocks noChangeAspect="1"/>
          </p:cNvPicPr>
          <p:nvPr/>
        </p:nvPicPr>
        <p:blipFill>
          <a:blip r:embed="rId2" cstate="print"/>
          <a:stretch>
            <a:fillRect/>
          </a:stretch>
        </p:blipFill>
        <p:spPr>
          <a:xfrm>
            <a:off x="3121202" y="1187926"/>
            <a:ext cx="4320480" cy="5614251"/>
          </a:xfrm>
          <a:prstGeom prst="rect">
            <a:avLst/>
          </a:prstGeom>
        </p:spPr>
      </p:pic>
      <p:grpSp>
        <p:nvGrpSpPr>
          <p:cNvPr id="4" name="组合 5">
            <a:extLst>
              <a:ext uri="{FF2B5EF4-FFF2-40B4-BE49-F238E27FC236}">
                <a16:creationId xmlns:a16="http://schemas.microsoft.com/office/drawing/2014/main" xmlns="" id="{5FE2653B-4ED6-4761-9A35-EDA7326889E2}"/>
              </a:ext>
            </a:extLst>
          </p:cNvPr>
          <p:cNvGrpSpPr/>
          <p:nvPr/>
        </p:nvGrpSpPr>
        <p:grpSpPr>
          <a:xfrm>
            <a:off x="1178552" y="5681554"/>
            <a:ext cx="7620000" cy="521126"/>
            <a:chOff x="2545080" y="5681554"/>
            <a:chExt cx="7620000" cy="521126"/>
          </a:xfrm>
        </p:grpSpPr>
        <p:cxnSp>
          <p:nvCxnSpPr>
            <p:cNvPr id="7" name="直接连接符 6">
              <a:extLst>
                <a:ext uri="{FF2B5EF4-FFF2-40B4-BE49-F238E27FC236}">
                  <a16:creationId xmlns:a16="http://schemas.microsoft.com/office/drawing/2014/main" xmlns="" id="{C2A1609D-BCA4-4F81-92D8-7283F2F6FD77}"/>
                </a:ext>
              </a:extLst>
            </p:cNvPr>
            <p:cNvCxnSpPr/>
            <p:nvPr/>
          </p:nvCxnSpPr>
          <p:spPr>
            <a:xfrm flipV="1">
              <a:off x="2697480" y="6149340"/>
              <a:ext cx="7467600" cy="5334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 name="文本框 4">
              <a:extLst>
                <a:ext uri="{FF2B5EF4-FFF2-40B4-BE49-F238E27FC236}">
                  <a16:creationId xmlns:a16="http://schemas.microsoft.com/office/drawing/2014/main" xmlns="" id="{BC45B0D3-9C5F-4A6D-A4C2-E8B92E3AD7A6}"/>
                </a:ext>
              </a:extLst>
            </p:cNvPr>
            <p:cNvSpPr txBox="1"/>
            <p:nvPr/>
          </p:nvSpPr>
          <p:spPr>
            <a:xfrm>
              <a:off x="2545080" y="5681554"/>
              <a:ext cx="1722120" cy="369332"/>
            </a:xfrm>
            <a:prstGeom prst="rect">
              <a:avLst/>
            </a:prstGeom>
            <a:noFill/>
          </p:spPr>
          <p:txBody>
            <a:bodyPr wrap="square" rtlCol="0">
              <a:spAutoFit/>
            </a:bodyPr>
            <a:lstStyle/>
            <a:p>
              <a:r>
                <a:rPr lang="zh-CN" altLang="en-US" dirty="0"/>
                <a:t>分析</a:t>
              </a:r>
            </a:p>
          </p:txBody>
        </p:sp>
      </p:grpSp>
      <p:grpSp>
        <p:nvGrpSpPr>
          <p:cNvPr id="6" name="组合 8">
            <a:extLst>
              <a:ext uri="{FF2B5EF4-FFF2-40B4-BE49-F238E27FC236}">
                <a16:creationId xmlns:a16="http://schemas.microsoft.com/office/drawing/2014/main" xmlns="" id="{FA1E5843-4377-4BF5-97B0-5044362B50C0}"/>
              </a:ext>
            </a:extLst>
          </p:cNvPr>
          <p:cNvGrpSpPr/>
          <p:nvPr/>
        </p:nvGrpSpPr>
        <p:grpSpPr>
          <a:xfrm>
            <a:off x="1125212" y="4034880"/>
            <a:ext cx="7536180" cy="485509"/>
            <a:chOff x="2545080" y="3995051"/>
            <a:chExt cx="7536180" cy="485509"/>
          </a:xfrm>
        </p:grpSpPr>
        <p:cxnSp>
          <p:nvCxnSpPr>
            <p:cNvPr id="10" name="直接连接符 9">
              <a:extLst>
                <a:ext uri="{FF2B5EF4-FFF2-40B4-BE49-F238E27FC236}">
                  <a16:creationId xmlns:a16="http://schemas.microsoft.com/office/drawing/2014/main" xmlns="" id="{93710C73-6BA6-4C27-BD98-A5D1DC159438}"/>
                </a:ext>
              </a:extLst>
            </p:cNvPr>
            <p:cNvCxnSpPr/>
            <p:nvPr/>
          </p:nvCxnSpPr>
          <p:spPr>
            <a:xfrm flipV="1">
              <a:off x="2613660" y="4427220"/>
              <a:ext cx="7467600" cy="5334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34">
              <a:extLst>
                <a:ext uri="{FF2B5EF4-FFF2-40B4-BE49-F238E27FC236}">
                  <a16:creationId xmlns:a16="http://schemas.microsoft.com/office/drawing/2014/main" xmlns="" id="{C2333128-22B6-483D-A2EE-EAE0AC4ABC8E}"/>
                </a:ext>
              </a:extLst>
            </p:cNvPr>
            <p:cNvSpPr txBox="1"/>
            <p:nvPr/>
          </p:nvSpPr>
          <p:spPr>
            <a:xfrm>
              <a:off x="2545080" y="3995051"/>
              <a:ext cx="1722120" cy="369332"/>
            </a:xfrm>
            <a:prstGeom prst="rect">
              <a:avLst/>
            </a:prstGeom>
            <a:noFill/>
          </p:spPr>
          <p:txBody>
            <a:bodyPr wrap="square" rtlCol="0">
              <a:spAutoFit/>
            </a:bodyPr>
            <a:lstStyle/>
            <a:p>
              <a:r>
                <a:rPr lang="zh-CN" altLang="en-US" dirty="0"/>
                <a:t>设计</a:t>
              </a:r>
            </a:p>
          </p:txBody>
        </p:sp>
      </p:grpSp>
      <p:grpSp>
        <p:nvGrpSpPr>
          <p:cNvPr id="9" name="组合 11">
            <a:extLst>
              <a:ext uri="{FF2B5EF4-FFF2-40B4-BE49-F238E27FC236}">
                <a16:creationId xmlns:a16="http://schemas.microsoft.com/office/drawing/2014/main" xmlns="" id="{4142FEDA-D996-4DF2-B46B-8CCDE3853D7C}"/>
              </a:ext>
            </a:extLst>
          </p:cNvPr>
          <p:cNvGrpSpPr/>
          <p:nvPr/>
        </p:nvGrpSpPr>
        <p:grpSpPr>
          <a:xfrm>
            <a:off x="1247132" y="2678283"/>
            <a:ext cx="7467600" cy="369332"/>
            <a:chOff x="2613660" y="2678283"/>
            <a:chExt cx="7467600" cy="369332"/>
          </a:xfrm>
        </p:grpSpPr>
        <p:cxnSp>
          <p:nvCxnSpPr>
            <p:cNvPr id="13" name="直接连接符 12">
              <a:extLst>
                <a:ext uri="{FF2B5EF4-FFF2-40B4-BE49-F238E27FC236}">
                  <a16:creationId xmlns:a16="http://schemas.microsoft.com/office/drawing/2014/main" xmlns="" id="{18EB0FD0-5F93-4435-A68C-5D4329397FD2}"/>
                </a:ext>
              </a:extLst>
            </p:cNvPr>
            <p:cNvCxnSpPr/>
            <p:nvPr/>
          </p:nvCxnSpPr>
          <p:spPr>
            <a:xfrm flipV="1">
              <a:off x="2613660" y="2948940"/>
              <a:ext cx="7467600" cy="5334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文本框 35">
              <a:extLst>
                <a:ext uri="{FF2B5EF4-FFF2-40B4-BE49-F238E27FC236}">
                  <a16:creationId xmlns:a16="http://schemas.microsoft.com/office/drawing/2014/main" xmlns="" id="{C27A2EE2-7FF7-4868-B09A-14D5E87DC2B1}"/>
                </a:ext>
              </a:extLst>
            </p:cNvPr>
            <p:cNvSpPr txBox="1"/>
            <p:nvPr/>
          </p:nvSpPr>
          <p:spPr>
            <a:xfrm>
              <a:off x="2689635" y="2678283"/>
              <a:ext cx="1722120" cy="369332"/>
            </a:xfrm>
            <a:prstGeom prst="rect">
              <a:avLst/>
            </a:prstGeom>
            <a:noFill/>
          </p:spPr>
          <p:txBody>
            <a:bodyPr wrap="square" rtlCol="0">
              <a:spAutoFit/>
            </a:bodyPr>
            <a:lstStyle/>
            <a:p>
              <a:r>
                <a:rPr lang="zh-CN" altLang="en-US" dirty="0"/>
                <a:t>理解</a:t>
              </a:r>
            </a:p>
          </p:txBody>
        </p:sp>
      </p:grpSp>
      <p:sp>
        <p:nvSpPr>
          <p:cNvPr id="15" name="文本框 36">
            <a:extLst>
              <a:ext uri="{FF2B5EF4-FFF2-40B4-BE49-F238E27FC236}">
                <a16:creationId xmlns:a16="http://schemas.microsoft.com/office/drawing/2014/main" xmlns="" id="{8A26547F-AC97-4936-A0E4-FF3B69A6141C}"/>
              </a:ext>
            </a:extLst>
          </p:cNvPr>
          <p:cNvSpPr txBox="1"/>
          <p:nvPr/>
        </p:nvSpPr>
        <p:spPr>
          <a:xfrm>
            <a:off x="1178552" y="6424667"/>
            <a:ext cx="1722120" cy="369332"/>
          </a:xfrm>
          <a:prstGeom prst="rect">
            <a:avLst/>
          </a:prstGeom>
          <a:noFill/>
        </p:spPr>
        <p:txBody>
          <a:bodyPr wrap="square" rtlCol="0">
            <a:spAutoFit/>
          </a:bodyPr>
          <a:lstStyle/>
          <a:p>
            <a:r>
              <a:rPr lang="zh-CN" altLang="en-US" dirty="0"/>
              <a:t>实现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第</a:t>
            </a:r>
            <a:r>
              <a:rPr lang="en-US" altLang="zh-CN" dirty="0" smtClean="0"/>
              <a:t>2</a:t>
            </a:r>
            <a:r>
              <a:rPr lang="zh-CN" altLang="en-US" dirty="0" smtClean="0"/>
              <a:t>章</a:t>
            </a:r>
            <a:r>
              <a:rPr lang="en-US" altLang="zh-CN" dirty="0" smtClean="0"/>
              <a:t>  </a:t>
            </a:r>
            <a:r>
              <a:rPr lang="zh-CN" altLang="en-US" dirty="0" smtClean="0"/>
              <a:t>算法分析基础</a:t>
            </a:r>
            <a:endParaRPr lang="zh-CN" altLang="en-US" dirty="0"/>
          </a:p>
        </p:txBody>
      </p:sp>
      <p:sp>
        <p:nvSpPr>
          <p:cNvPr id="3" name="灯片编号占位符 2"/>
          <p:cNvSpPr>
            <a:spLocks noGrp="1"/>
          </p:cNvSpPr>
          <p:nvPr>
            <p:ph type="sldNum" sz="quarter" idx="12"/>
          </p:nvPr>
        </p:nvSpPr>
        <p:spPr/>
        <p:txBody>
          <a:bodyPr/>
          <a:lstStyle/>
          <a:p>
            <a:fld id="{2BF52340-23E5-4DE8-AD85-AB3A652D4927}" type="slidenum">
              <a:rPr lang="zh-CN" altLang="en-US" sz="900" smtClean="0"/>
              <a:pPr/>
              <a:t>24</a:t>
            </a:fld>
            <a:endParaRPr lang="zh-CN" altLang="en-US" sz="900"/>
          </a:p>
        </p:txBody>
      </p:sp>
      <p:graphicFrame>
        <p:nvGraphicFramePr>
          <p:cNvPr id="5" name="图示 4"/>
          <p:cNvGraphicFramePr/>
          <p:nvPr/>
        </p:nvGraphicFramePr>
        <p:xfrm>
          <a:off x="825508" y="1777765"/>
          <a:ext cx="5805488" cy="3372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25</a:t>
            </a:fld>
            <a:endParaRPr lang="zh-CN" altLang="en-US"/>
          </a:p>
        </p:txBody>
      </p:sp>
      <p:sp>
        <p:nvSpPr>
          <p:cNvPr id="4" name="矩形 3"/>
          <p:cNvSpPr/>
          <p:nvPr/>
        </p:nvSpPr>
        <p:spPr>
          <a:xfrm>
            <a:off x="2098222" y="2605387"/>
            <a:ext cx="5192447" cy="646331"/>
          </a:xfrm>
          <a:prstGeom prst="rect">
            <a:avLst/>
          </a:prstGeom>
        </p:spPr>
        <p:txBody>
          <a:bodyPr wrap="none">
            <a:spAutoFit/>
          </a:bodyPr>
          <a:lstStyle/>
          <a:p>
            <a:pPr marL="355600" indent="-342900">
              <a:lnSpc>
                <a:spcPct val="100000"/>
              </a:lnSpc>
              <a:spcBef>
                <a:spcPts val="1800"/>
              </a:spcBef>
              <a:tabLst>
                <a:tab pos="354965" algn="l"/>
                <a:tab pos="355600" algn="l"/>
              </a:tabLst>
            </a:pPr>
            <a:r>
              <a:rPr lang="en-US" altLang="zh-CN" sz="3600" b="1" dirty="0">
                <a:solidFill>
                  <a:srgbClr val="FF0000"/>
                </a:solidFill>
                <a:latin typeface="+mn-ea"/>
                <a:cs typeface="宋体" panose="02010600030101010101" pitchFamily="2" charset="-122"/>
                <a:sym typeface="+mn-ea"/>
              </a:rPr>
              <a:t>2.1 </a:t>
            </a:r>
            <a:r>
              <a:rPr lang="zh-CN" altLang="zh-CN" sz="3600" b="1" dirty="0">
                <a:solidFill>
                  <a:srgbClr val="FF0000"/>
                </a:solidFill>
                <a:latin typeface="+mn-ea"/>
                <a:cs typeface="宋体" panose="02010600030101010101" pitchFamily="2" charset="-122"/>
                <a:sym typeface="+mn-ea"/>
              </a:rPr>
              <a:t>算法</a:t>
            </a:r>
            <a:r>
              <a:rPr lang="zh-CN" altLang="en-US" sz="3600" b="1" dirty="0">
                <a:solidFill>
                  <a:srgbClr val="FF0000"/>
                </a:solidFill>
                <a:latin typeface="+mn-ea"/>
                <a:cs typeface="宋体" panose="02010600030101010101" pitchFamily="2" charset="-122"/>
                <a:sym typeface="+mn-ea"/>
              </a:rPr>
              <a:t>渐</a:t>
            </a:r>
            <a:r>
              <a:rPr lang="zh-CN" altLang="en-US" sz="3600" b="1" dirty="0" smtClean="0">
                <a:solidFill>
                  <a:srgbClr val="FF0000"/>
                </a:solidFill>
                <a:latin typeface="+mn-ea"/>
                <a:cs typeface="宋体" panose="02010600030101010101" pitchFamily="2" charset="-122"/>
                <a:sym typeface="+mn-ea"/>
              </a:rPr>
              <a:t>近复杂度</a:t>
            </a:r>
            <a:r>
              <a:rPr lang="zh-CN" altLang="zh-CN" sz="3600" b="1" dirty="0" smtClean="0">
                <a:solidFill>
                  <a:srgbClr val="FF0000"/>
                </a:solidFill>
                <a:latin typeface="+mn-ea"/>
                <a:cs typeface="宋体" panose="02010600030101010101" pitchFamily="2" charset="-122"/>
                <a:sym typeface="+mn-ea"/>
              </a:rPr>
              <a:t>分</a:t>
            </a:r>
            <a:r>
              <a:rPr lang="zh-CN" altLang="zh-CN" sz="3600" b="1" dirty="0">
                <a:solidFill>
                  <a:srgbClr val="FF0000"/>
                </a:solidFill>
                <a:latin typeface="+mn-ea"/>
                <a:cs typeface="宋体" panose="02010600030101010101" pitchFamily="2" charset="-122"/>
                <a:sym typeface="+mn-ea"/>
              </a:rPr>
              <a:t>析</a:t>
            </a:r>
            <a:endParaRPr lang="en-US" altLang="zh-CN" sz="3600" b="1" dirty="0">
              <a:solidFill>
                <a:srgbClr val="FF0000"/>
              </a:solidFill>
              <a:latin typeface="+mn-ea"/>
              <a:cs typeface="宋体" panose="02010600030101010101" pitchFamily="2" charset="-122"/>
              <a:sym typeface="+mn-ea"/>
            </a:endParaRPr>
          </a:p>
        </p:txBody>
      </p:sp>
      <p:sp>
        <p:nvSpPr>
          <p:cNvPr id="5" name="文本占位符 1"/>
          <p:cNvSpPr>
            <a:spLocks noGrp="1"/>
          </p:cNvSpPr>
          <p:nvPr>
            <p:ph type="body" sz="quarter" idx="13"/>
          </p:nvPr>
        </p:nvSpPr>
        <p:spPr>
          <a:xfrm>
            <a:off x="-498107" y="261275"/>
            <a:ext cx="7262260" cy="864000"/>
          </a:xfrm>
        </p:spPr>
        <p:txBody>
          <a:bodyPr/>
          <a:lstStyle/>
          <a:p>
            <a:r>
              <a:rPr lang="zh-CN" altLang="en-US" dirty="0" smtClean="0"/>
              <a:t>第</a:t>
            </a:r>
            <a:r>
              <a:rPr lang="en-US" altLang="zh-CN" dirty="0" smtClean="0"/>
              <a:t>2</a:t>
            </a:r>
            <a:r>
              <a:rPr lang="zh-CN" altLang="en-US" dirty="0" smtClean="0"/>
              <a:t>章</a:t>
            </a:r>
            <a:r>
              <a:rPr lang="en-US" altLang="zh-CN" dirty="0" smtClean="0"/>
              <a:t>  </a:t>
            </a:r>
            <a:r>
              <a:rPr lang="zh-CN" altLang="en-US" dirty="0" smtClean="0"/>
              <a:t>算法分析基础</a:t>
            </a:r>
            <a:endParaRPr lang="zh-CN" alt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一、 算法分析概述</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26</a:t>
            </a:fld>
            <a:endParaRPr lang="zh-CN" altLang="en-US"/>
          </a:p>
        </p:txBody>
      </p:sp>
      <p:sp>
        <p:nvSpPr>
          <p:cNvPr id="5" name="矩形 4"/>
          <p:cNvSpPr/>
          <p:nvPr/>
        </p:nvSpPr>
        <p:spPr>
          <a:xfrm>
            <a:off x="449898" y="1517644"/>
            <a:ext cx="6096000" cy="876650"/>
          </a:xfrm>
          <a:prstGeom prst="rect">
            <a:avLst/>
          </a:prstGeom>
        </p:spPr>
        <p:txBody>
          <a:bodyPr>
            <a:spAutoFit/>
          </a:bodyPr>
          <a:lstStyle/>
          <a:p>
            <a:pPr marL="342900" indent="-342900">
              <a:lnSpc>
                <a:spcPct val="120000"/>
              </a:lnSpc>
              <a:spcBef>
                <a:spcPts val="600"/>
              </a:spcBef>
              <a:buFont typeface="Wingdings" panose="05000000000000000000" pitchFamily="2" charset="2"/>
              <a:buChar char="l"/>
            </a:pPr>
            <a:r>
              <a:rPr lang="zh-CN" altLang="en-US" sz="2000" b="1" dirty="0">
                <a:solidFill>
                  <a:srgbClr val="FF0000"/>
                </a:solidFill>
              </a:rPr>
              <a:t>什么是算法分析</a:t>
            </a:r>
          </a:p>
          <a:p>
            <a:pPr marL="268605">
              <a:lnSpc>
                <a:spcPct val="120000"/>
              </a:lnSpc>
              <a:spcBef>
                <a:spcPts val="600"/>
              </a:spcBef>
            </a:pPr>
            <a:r>
              <a:rPr lang="zh-CN" altLang="en-US" sz="2000" b="1" dirty="0">
                <a:solidFill>
                  <a:srgbClr val="0000FF"/>
                </a:solidFill>
              </a:rPr>
              <a:t>分析算法占用的计算机资源的情况</a:t>
            </a:r>
          </a:p>
        </p:txBody>
      </p:sp>
      <p:sp>
        <p:nvSpPr>
          <p:cNvPr id="6" name="矩形 5"/>
          <p:cNvSpPr/>
          <p:nvPr/>
        </p:nvSpPr>
        <p:spPr>
          <a:xfrm>
            <a:off x="371838" y="2792883"/>
            <a:ext cx="7680209" cy="1322926"/>
          </a:xfrm>
          <a:prstGeom prst="rect">
            <a:avLst/>
          </a:prstGeom>
        </p:spPr>
        <p:txBody>
          <a:bodyPr wrap="square">
            <a:spAutoFit/>
          </a:bodyPr>
          <a:lstStyle/>
          <a:p>
            <a:pPr marL="342900" indent="-342900">
              <a:lnSpc>
                <a:spcPct val="120000"/>
              </a:lnSpc>
              <a:spcBef>
                <a:spcPts val="1200"/>
              </a:spcBef>
              <a:buFont typeface="Wingdings" panose="05000000000000000000" pitchFamily="2" charset="2"/>
              <a:buChar char="l"/>
            </a:pPr>
            <a:r>
              <a:rPr lang="zh-CN" altLang="en-US" sz="2000" b="1" dirty="0">
                <a:solidFill>
                  <a:srgbClr val="FF0000"/>
                </a:solidFill>
              </a:rPr>
              <a:t>算法分析的两个方面</a:t>
            </a:r>
          </a:p>
          <a:p>
            <a:pPr marL="713105" indent="-374650">
              <a:lnSpc>
                <a:spcPct val="120000"/>
              </a:lnSpc>
              <a:spcBef>
                <a:spcPts val="600"/>
              </a:spcBef>
              <a:buClr>
                <a:schemeClr val="accent2"/>
              </a:buClr>
              <a:buFont typeface="Wingdings" panose="05000000000000000000" pitchFamily="2" charset="2"/>
              <a:buChar char="Ø"/>
            </a:pPr>
            <a:r>
              <a:rPr lang="zh-CN" altLang="en-US" sz="2000" b="1" dirty="0">
                <a:solidFill>
                  <a:srgbClr val="0000FF"/>
                </a:solidFill>
              </a:rPr>
              <a:t>时间复杂度</a:t>
            </a:r>
            <a:r>
              <a:rPr lang="en-US" altLang="zh-CN" sz="2000" b="1" dirty="0">
                <a:solidFill>
                  <a:srgbClr val="0000FF"/>
                </a:solidFill>
              </a:rPr>
              <a:t>——</a:t>
            </a:r>
            <a:r>
              <a:rPr lang="zh-CN" altLang="en-US" sz="2000" b="1" dirty="0">
                <a:solidFill>
                  <a:srgbClr val="0000FF"/>
                </a:solidFill>
              </a:rPr>
              <a:t>算法运行所需要的时间资源的量</a:t>
            </a:r>
          </a:p>
          <a:p>
            <a:pPr marL="713105" indent="-374650">
              <a:lnSpc>
                <a:spcPct val="120000"/>
              </a:lnSpc>
              <a:spcBef>
                <a:spcPts val="600"/>
              </a:spcBef>
              <a:buClr>
                <a:schemeClr val="accent2"/>
              </a:buClr>
              <a:buFont typeface="Wingdings" panose="05000000000000000000" pitchFamily="2" charset="2"/>
              <a:buChar char="Ø"/>
            </a:pPr>
            <a:r>
              <a:rPr lang="zh-CN" altLang="en-US" sz="2000" b="1" dirty="0">
                <a:solidFill>
                  <a:srgbClr val="0000FF"/>
                </a:solidFill>
              </a:rPr>
              <a:t>空间复杂度</a:t>
            </a:r>
            <a:r>
              <a:rPr lang="en-US" altLang="zh-CN" sz="2000" b="1" dirty="0">
                <a:solidFill>
                  <a:srgbClr val="0000FF"/>
                </a:solidFill>
              </a:rPr>
              <a:t>——</a:t>
            </a:r>
            <a:r>
              <a:rPr lang="zh-CN" altLang="en-US" sz="2000" b="1" dirty="0">
                <a:solidFill>
                  <a:srgbClr val="0000FF"/>
                </a:solidFill>
              </a:rPr>
              <a:t>算法运行所需要的空间资源的量</a:t>
            </a:r>
          </a:p>
        </p:txBody>
      </p:sp>
      <p:sp>
        <p:nvSpPr>
          <p:cNvPr id="7" name="矩形 6"/>
          <p:cNvSpPr/>
          <p:nvPr/>
        </p:nvSpPr>
        <p:spPr>
          <a:xfrm>
            <a:off x="449897" y="4574653"/>
            <a:ext cx="7602149" cy="1322926"/>
          </a:xfrm>
          <a:prstGeom prst="rect">
            <a:avLst/>
          </a:prstGeom>
        </p:spPr>
        <p:txBody>
          <a:bodyPr wrap="square">
            <a:spAutoFit/>
          </a:bodyPr>
          <a:lstStyle/>
          <a:p>
            <a:pPr marL="342900" indent="-342900">
              <a:lnSpc>
                <a:spcPct val="120000"/>
              </a:lnSpc>
              <a:spcBef>
                <a:spcPts val="1200"/>
              </a:spcBef>
              <a:buFont typeface="Wingdings" panose="05000000000000000000" pitchFamily="2" charset="2"/>
              <a:buChar char="l"/>
            </a:pPr>
            <a:r>
              <a:rPr lang="zh-CN" altLang="en-US" sz="2000" b="1" dirty="0">
                <a:solidFill>
                  <a:srgbClr val="FF0000"/>
                </a:solidFill>
              </a:rPr>
              <a:t>算法分析的目的</a:t>
            </a:r>
          </a:p>
          <a:p>
            <a:pPr marL="621030" indent="-371475">
              <a:lnSpc>
                <a:spcPct val="120000"/>
              </a:lnSpc>
              <a:spcBef>
                <a:spcPts val="600"/>
              </a:spcBef>
              <a:buClr>
                <a:schemeClr val="accent2"/>
              </a:buClr>
              <a:buFont typeface="Wingdings" panose="05000000000000000000" pitchFamily="2" charset="2"/>
              <a:buChar char="Ø"/>
            </a:pPr>
            <a:r>
              <a:rPr lang="zh-CN" altLang="en-US" sz="2000" b="1" dirty="0">
                <a:solidFill>
                  <a:srgbClr val="0000FF"/>
                </a:solidFill>
              </a:rPr>
              <a:t>设计算法</a:t>
            </a:r>
            <a:r>
              <a:rPr lang="en-US" altLang="zh-CN" sz="2000" b="1" dirty="0">
                <a:solidFill>
                  <a:srgbClr val="0000FF"/>
                </a:solidFill>
              </a:rPr>
              <a:t>——</a:t>
            </a:r>
            <a:r>
              <a:rPr lang="zh-CN" altLang="en-US" sz="2000" b="1" dirty="0">
                <a:solidFill>
                  <a:srgbClr val="0000FF"/>
                </a:solidFill>
              </a:rPr>
              <a:t>设计出复杂性尽可能低的算法</a:t>
            </a:r>
          </a:p>
          <a:p>
            <a:pPr marL="621030" indent="-371475">
              <a:lnSpc>
                <a:spcPct val="120000"/>
              </a:lnSpc>
              <a:spcBef>
                <a:spcPts val="600"/>
              </a:spcBef>
              <a:buClr>
                <a:schemeClr val="accent2"/>
              </a:buClr>
              <a:buFont typeface="Wingdings" panose="05000000000000000000" pitchFamily="2" charset="2"/>
              <a:buChar char="Ø"/>
            </a:pPr>
            <a:r>
              <a:rPr lang="zh-CN" altLang="en-US" sz="2000" b="1" dirty="0">
                <a:solidFill>
                  <a:srgbClr val="0000FF"/>
                </a:solidFill>
              </a:rPr>
              <a:t>选择算法</a:t>
            </a:r>
            <a:r>
              <a:rPr lang="en-US" altLang="zh-CN" sz="2000" b="1" dirty="0">
                <a:solidFill>
                  <a:srgbClr val="0000FF"/>
                </a:solidFill>
              </a:rPr>
              <a:t>——</a:t>
            </a:r>
            <a:r>
              <a:rPr lang="zh-CN" altLang="en-US" sz="2000" b="1" dirty="0">
                <a:solidFill>
                  <a:srgbClr val="0000FF"/>
                </a:solidFill>
              </a:rPr>
              <a:t>在多种算法中选择复杂性最低的算法</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一、 算法分析概述</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27</a:t>
            </a:fld>
            <a:endParaRPr lang="zh-CN" altLang="en-US"/>
          </a:p>
        </p:txBody>
      </p:sp>
      <p:sp>
        <p:nvSpPr>
          <p:cNvPr id="7" name="矩形 6"/>
          <p:cNvSpPr/>
          <p:nvPr/>
        </p:nvSpPr>
        <p:spPr>
          <a:xfrm>
            <a:off x="512128" y="1425609"/>
            <a:ext cx="2672080" cy="521970"/>
          </a:xfrm>
          <a:prstGeom prst="rect">
            <a:avLst/>
          </a:prstGeom>
        </p:spPr>
        <p:txBody>
          <a:bodyPr wrap="none">
            <a:spAutoFit/>
          </a:bodyPr>
          <a:lstStyle/>
          <a:p>
            <a:r>
              <a:rPr lang="zh-CN" altLang="en-US" sz="2800" b="1" dirty="0">
                <a:solidFill>
                  <a:srgbClr val="FF0000"/>
                </a:solidFill>
              </a:rPr>
              <a:t>时间复杂度分析</a:t>
            </a:r>
          </a:p>
        </p:txBody>
      </p:sp>
      <p:sp>
        <p:nvSpPr>
          <p:cNvPr id="8" name="矩形 7"/>
          <p:cNvSpPr/>
          <p:nvPr/>
        </p:nvSpPr>
        <p:spPr>
          <a:xfrm>
            <a:off x="919727" y="2157982"/>
            <a:ext cx="7333051" cy="953594"/>
          </a:xfrm>
          <a:prstGeom prst="rect">
            <a:avLst/>
          </a:prstGeom>
        </p:spPr>
        <p:txBody>
          <a:bodyPr wrap="square">
            <a:spAutoFit/>
          </a:bodyPr>
          <a:lstStyle/>
          <a:p>
            <a:pPr marL="542925" indent="-542925">
              <a:lnSpc>
                <a:spcPct val="120000"/>
              </a:lnSpc>
              <a:spcBef>
                <a:spcPts val="1200"/>
              </a:spcBef>
              <a:buClr>
                <a:schemeClr val="accent2"/>
              </a:buClr>
              <a:buFont typeface="Wingdings" panose="05000000000000000000" pitchFamily="2" charset="2"/>
              <a:buChar char="u"/>
            </a:pPr>
            <a:r>
              <a:rPr lang="zh-CN" altLang="en-US" sz="2000" b="1" dirty="0">
                <a:solidFill>
                  <a:srgbClr val="0000FF"/>
                </a:solidFill>
                <a:latin typeface="+mn-ea"/>
              </a:rPr>
              <a:t>事后实验统计法</a:t>
            </a:r>
            <a:r>
              <a:rPr lang="en-US" altLang="zh-CN" sz="2000" b="1" dirty="0">
                <a:solidFill>
                  <a:srgbClr val="0000FF"/>
                </a:solidFill>
                <a:latin typeface="+mn-ea"/>
              </a:rPr>
              <a:t>——</a:t>
            </a:r>
            <a:r>
              <a:rPr lang="zh-CN" altLang="en-US" sz="2000" b="1" dirty="0">
                <a:solidFill>
                  <a:srgbClr val="0000FF"/>
                </a:solidFill>
                <a:latin typeface="+mn-ea"/>
              </a:rPr>
              <a:t>编写算法对应程序，统计其执行时间</a:t>
            </a:r>
          </a:p>
          <a:p>
            <a:pPr marL="542925" indent="-542925">
              <a:lnSpc>
                <a:spcPct val="120000"/>
              </a:lnSpc>
              <a:spcBef>
                <a:spcPts val="1200"/>
              </a:spcBef>
              <a:buClr>
                <a:schemeClr val="accent2"/>
              </a:buClr>
              <a:buFont typeface="Wingdings" panose="05000000000000000000" pitchFamily="2" charset="2"/>
              <a:buChar char="u"/>
            </a:pPr>
            <a:r>
              <a:rPr lang="zh-CN" altLang="en-US" sz="2000" b="1" dirty="0">
                <a:solidFill>
                  <a:srgbClr val="0000FF"/>
                </a:solidFill>
                <a:latin typeface="+mn-ea"/>
              </a:rPr>
              <a:t>事前分析估算法</a:t>
            </a:r>
            <a:r>
              <a:rPr lang="en-US" altLang="zh-CN" sz="2000" b="1" dirty="0">
                <a:solidFill>
                  <a:srgbClr val="0000FF"/>
                </a:solidFill>
                <a:latin typeface="+mn-ea"/>
              </a:rPr>
              <a:t>——</a:t>
            </a:r>
            <a:r>
              <a:rPr lang="zh-CN" altLang="en-US" sz="2000" b="1" dirty="0">
                <a:solidFill>
                  <a:srgbClr val="0000FF"/>
                </a:solidFill>
                <a:latin typeface="+mn-ea"/>
              </a:rPr>
              <a:t>渐近分析法</a:t>
            </a:r>
          </a:p>
        </p:txBody>
      </p:sp>
      <p:pic>
        <p:nvPicPr>
          <p:cNvPr id="1026" name="Picture 2" descr="https://timgsa.baidu.com/timg?image&amp;quality=80&amp;size=b9999_10000&amp;sec=1547983509056&amp;di=af36aacb6445604df1394387ea3c7cbc&amp;imgtype=0&amp;src=http%3A%2F%2Ffile.elecfans.com%2Fweb1%2FM00%2F61%2F17%2Fo4YBAFt_el2AVCaLAARM0x-y3Lk2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926" y="3597467"/>
            <a:ext cx="4300727" cy="24033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barn(inVertical)">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 渐近复杂度分析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28</a:t>
            </a:fld>
            <a:endParaRPr lang="zh-CN" altLang="en-US"/>
          </a:p>
        </p:txBody>
      </p:sp>
      <p:sp>
        <p:nvSpPr>
          <p:cNvPr id="4" name="矩形 3"/>
          <p:cNvSpPr/>
          <p:nvPr/>
        </p:nvSpPr>
        <p:spPr>
          <a:xfrm>
            <a:off x="527341" y="1288789"/>
            <a:ext cx="7903535" cy="2325370"/>
          </a:xfrm>
          <a:prstGeom prst="rect">
            <a:avLst/>
          </a:prstGeom>
        </p:spPr>
        <p:txBody>
          <a:bodyPr wrap="square">
            <a:spAutoFit/>
          </a:bodyPr>
          <a:lstStyle/>
          <a:p>
            <a:pPr marL="542925" indent="-542925">
              <a:lnSpc>
                <a:spcPct val="120000"/>
              </a:lnSpc>
              <a:spcBef>
                <a:spcPts val="1200"/>
              </a:spcBef>
              <a:buClr>
                <a:schemeClr val="accent2"/>
              </a:buClr>
              <a:buFont typeface="Wingdings" panose="05000000000000000000" pitchFamily="2" charset="2"/>
              <a:buChar char="p"/>
            </a:pPr>
            <a:r>
              <a:rPr lang="zh-CN" altLang="en-US" sz="2400" b="1" dirty="0">
                <a:solidFill>
                  <a:srgbClr val="0000FF"/>
                </a:solidFill>
                <a:latin typeface="Consolas" pitchFamily="49" charset="0"/>
                <a:cs typeface="Consolas" pitchFamily="49" charset="0"/>
              </a:rPr>
              <a:t>算法</a:t>
            </a:r>
            <a:r>
              <a:rPr lang="zh-CN" altLang="en-US" sz="2400" b="1" dirty="0" smtClean="0">
                <a:solidFill>
                  <a:srgbClr val="0000FF"/>
                </a:solidFill>
                <a:latin typeface="Consolas" pitchFamily="49" charset="0"/>
                <a:cs typeface="Consolas" pitchFamily="49" charset="0"/>
              </a:rPr>
              <a:t>的运行时</a:t>
            </a:r>
            <a:r>
              <a:rPr lang="zh-CN" altLang="en-US" sz="2400" b="1" dirty="0">
                <a:solidFill>
                  <a:srgbClr val="0000FF"/>
                </a:solidFill>
                <a:latin typeface="Consolas" pitchFamily="49" charset="0"/>
                <a:cs typeface="Consolas" pitchFamily="49" charset="0"/>
              </a:rPr>
              <a:t>间是问题规模</a:t>
            </a:r>
            <a:r>
              <a:rPr lang="en-US" altLang="zh-CN" sz="2400" b="1" dirty="0">
                <a:solidFill>
                  <a:srgbClr val="0000FF"/>
                </a:solidFill>
                <a:latin typeface="Consolas" pitchFamily="49" charset="0"/>
                <a:cs typeface="Consolas" pitchFamily="49" charset="0"/>
              </a:rPr>
              <a:t>n</a:t>
            </a:r>
            <a:r>
              <a:rPr lang="zh-CN" altLang="en-US" sz="2400" b="1" dirty="0">
                <a:solidFill>
                  <a:srgbClr val="0000FF"/>
                </a:solidFill>
                <a:latin typeface="Consolas" pitchFamily="49" charset="0"/>
                <a:cs typeface="Consolas" pitchFamily="49" charset="0"/>
              </a:rPr>
              <a:t>的函数，记作</a:t>
            </a:r>
            <a:r>
              <a:rPr lang="en-US" altLang="zh-CN" sz="2400" b="1" dirty="0">
                <a:solidFill>
                  <a:srgbClr val="0000FF"/>
                </a:solidFill>
                <a:latin typeface="Consolas" pitchFamily="49" charset="0"/>
                <a:cs typeface="Consolas" pitchFamily="49" charset="0"/>
              </a:rPr>
              <a:t>T(n)</a:t>
            </a:r>
          </a:p>
          <a:p>
            <a:pPr marL="542925" indent="-542925">
              <a:lnSpc>
                <a:spcPct val="120000"/>
              </a:lnSpc>
              <a:spcBef>
                <a:spcPts val="1200"/>
              </a:spcBef>
              <a:buClr>
                <a:schemeClr val="accent2"/>
              </a:buClr>
              <a:buFont typeface="Wingdings" panose="05000000000000000000" pitchFamily="2" charset="2"/>
              <a:buChar char="p"/>
            </a:pPr>
            <a:r>
              <a:rPr lang="zh-CN" altLang="en-US" sz="2400" b="1" dirty="0">
                <a:solidFill>
                  <a:srgbClr val="0000FF"/>
                </a:solidFill>
                <a:latin typeface="Consolas" pitchFamily="49" charset="0"/>
                <a:cs typeface="Consolas" pitchFamily="49" charset="0"/>
              </a:rPr>
              <a:t>用基本语句</a:t>
            </a:r>
            <a:r>
              <a:rPr lang="zh-CN" altLang="en-US" sz="2400" b="1" dirty="0" smtClean="0">
                <a:solidFill>
                  <a:srgbClr val="0000FF"/>
                </a:solidFill>
                <a:latin typeface="Consolas" pitchFamily="49" charset="0"/>
                <a:cs typeface="Consolas" pitchFamily="49" charset="0"/>
              </a:rPr>
              <a:t>的执</a:t>
            </a:r>
            <a:r>
              <a:rPr lang="zh-CN" altLang="en-US" sz="2400" b="1" dirty="0">
                <a:solidFill>
                  <a:srgbClr val="0000FF"/>
                </a:solidFill>
                <a:latin typeface="Consolas" pitchFamily="49" charset="0"/>
                <a:cs typeface="Consolas" pitchFamily="49" charset="0"/>
              </a:rPr>
              <a:t>行次数表示</a:t>
            </a:r>
            <a:r>
              <a:rPr lang="en-US" altLang="zh-CN" sz="2400" b="1" dirty="0">
                <a:solidFill>
                  <a:srgbClr val="0000FF"/>
                </a:solidFill>
                <a:latin typeface="Consolas" pitchFamily="49" charset="0"/>
                <a:cs typeface="Consolas" pitchFamily="49" charset="0"/>
              </a:rPr>
              <a:t>T(n)</a:t>
            </a:r>
          </a:p>
          <a:p>
            <a:pPr marL="542925" indent="-542925">
              <a:lnSpc>
                <a:spcPct val="120000"/>
              </a:lnSpc>
              <a:spcBef>
                <a:spcPts val="1200"/>
              </a:spcBef>
              <a:buClr>
                <a:schemeClr val="accent2"/>
              </a:buClr>
              <a:buFont typeface="Wingdings" panose="05000000000000000000" pitchFamily="2" charset="2"/>
              <a:buChar char="p"/>
            </a:pPr>
            <a:r>
              <a:rPr lang="zh-CN" altLang="en-US" sz="2400" b="1" dirty="0">
                <a:solidFill>
                  <a:srgbClr val="0000FF"/>
                </a:solidFill>
                <a:latin typeface="Consolas" pitchFamily="49" charset="0"/>
                <a:cs typeface="Consolas" pitchFamily="49" charset="0"/>
              </a:rPr>
              <a:t>忽略低阶项和常系数，只考虑最高阶</a:t>
            </a:r>
          </a:p>
          <a:p>
            <a:pPr marL="542925" indent="-542925">
              <a:lnSpc>
                <a:spcPct val="120000"/>
              </a:lnSpc>
              <a:spcBef>
                <a:spcPts val="1200"/>
              </a:spcBef>
              <a:buClr>
                <a:schemeClr val="accent2"/>
              </a:buClr>
              <a:buFont typeface="Wingdings" panose="05000000000000000000" pitchFamily="2" charset="2"/>
              <a:buChar char="p"/>
            </a:pPr>
            <a:r>
              <a:rPr lang="zh-CN" altLang="en-US" sz="2400" b="1" dirty="0">
                <a:solidFill>
                  <a:srgbClr val="0000FF"/>
                </a:solidFill>
                <a:latin typeface="Consolas" pitchFamily="49" charset="0"/>
                <a:cs typeface="Consolas" pitchFamily="49" charset="0"/>
              </a:rPr>
              <a:t>用大</a:t>
            </a:r>
            <a:r>
              <a:rPr lang="en-US" altLang="zh-CN" sz="2400" b="1" dirty="0">
                <a:solidFill>
                  <a:srgbClr val="0000FF"/>
                </a:solidFill>
                <a:latin typeface="Consolas" pitchFamily="49" charset="0"/>
                <a:cs typeface="Consolas" pitchFamily="49" charset="0"/>
              </a:rPr>
              <a:t>O</a:t>
            </a:r>
            <a:r>
              <a:rPr lang="zh-CN" altLang="en-US" sz="2400" b="1" dirty="0">
                <a:solidFill>
                  <a:srgbClr val="0000FF"/>
                </a:solidFill>
                <a:latin typeface="Consolas" pitchFamily="49" charset="0"/>
                <a:cs typeface="Consolas" pitchFamily="49" charset="0"/>
              </a:rPr>
              <a:t>、大</a:t>
            </a:r>
            <a:r>
              <a:rPr lang="en-US" altLang="zh-CN" sz="2400" b="1" spc="-5" dirty="0">
                <a:solidFill>
                  <a:srgbClr val="0000FF"/>
                </a:solidFill>
                <a:latin typeface="Consolas" pitchFamily="49" charset="0"/>
                <a:cs typeface="Consolas" pitchFamily="49" charset="0"/>
                <a:sym typeface="Symbol" panose="05050102010706020507" pitchFamily="18" charset="2"/>
              </a:rPr>
              <a:t> </a:t>
            </a:r>
            <a:r>
              <a:rPr lang="zh-CN" altLang="en-US" sz="2400" b="1" dirty="0" smtClean="0">
                <a:solidFill>
                  <a:srgbClr val="0000FF"/>
                </a:solidFill>
                <a:latin typeface="Consolas" pitchFamily="49" charset="0"/>
                <a:cs typeface="Consolas" pitchFamily="49" charset="0"/>
              </a:rPr>
              <a:t>和大</a:t>
            </a:r>
            <a:r>
              <a:rPr lang="zh-CN" altLang="en-US" sz="2400" b="1" spc="-5" dirty="0" smtClean="0">
                <a:solidFill>
                  <a:srgbClr val="0000FF"/>
                </a:solidFill>
                <a:latin typeface="Consolas" pitchFamily="49" charset="0"/>
                <a:cs typeface="Consolas" pitchFamily="49" charset="0"/>
                <a:sym typeface="Symbol" panose="05050102010706020507" pitchFamily="18" charset="2"/>
              </a:rPr>
              <a:t></a:t>
            </a:r>
            <a:r>
              <a:rPr lang="zh-CN" altLang="en-US" sz="2400" b="1" dirty="0">
                <a:solidFill>
                  <a:srgbClr val="0000FF"/>
                </a:solidFill>
                <a:latin typeface="Consolas" pitchFamily="49" charset="0"/>
                <a:cs typeface="Consolas" pitchFamily="49" charset="0"/>
              </a:rPr>
              <a:t>表示其渐近意义下的阶</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 渐近复杂度分析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29</a:t>
            </a:fld>
            <a:endParaRPr lang="zh-CN" altLang="en-US"/>
          </a:p>
        </p:txBody>
      </p:sp>
      <p:sp>
        <p:nvSpPr>
          <p:cNvPr id="5" name="AutoShape 4"/>
          <p:cNvSpPr>
            <a:spLocks noChangeArrowheads="1"/>
          </p:cNvSpPr>
          <p:nvPr/>
        </p:nvSpPr>
        <p:spPr bwMode="auto">
          <a:xfrm>
            <a:off x="2900224" y="2794920"/>
            <a:ext cx="1887220" cy="454283"/>
          </a:xfrm>
          <a:prstGeom prst="foldedCorner">
            <a:avLst>
              <a:gd name="adj" fmla="val 12500"/>
            </a:avLst>
          </a:prstGeom>
          <a:noFill/>
          <a:ln w="28575">
            <a:solidFill>
              <a:schemeClr val="tx1"/>
            </a:solidFill>
            <a:miter lim="800000"/>
          </a:ln>
          <a:effectLst/>
        </p:spPr>
        <p:txBody>
          <a:bodyPr wrap="square">
            <a:spAutoFit/>
          </a:bodyPr>
          <a:lstStyle/>
          <a:p>
            <a:pPr algn="ctr">
              <a:spcBef>
                <a:spcPct val="50000"/>
              </a:spcBef>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算法</a:t>
            </a:r>
          </a:p>
        </p:txBody>
      </p:sp>
      <p:sp>
        <p:nvSpPr>
          <p:cNvPr id="6" name="Text Box 5"/>
          <p:cNvSpPr txBox="1">
            <a:spLocks noChangeArrowheads="1"/>
          </p:cNvSpPr>
          <p:nvPr/>
        </p:nvSpPr>
        <p:spPr bwMode="auto">
          <a:xfrm>
            <a:off x="1485127" y="3665036"/>
            <a:ext cx="4751387" cy="707886"/>
          </a:xfrm>
          <a:prstGeom prst="rect">
            <a:avLst/>
          </a:prstGeom>
          <a:noFill/>
          <a:ln w="28575">
            <a:solidFill>
              <a:schemeClr val="tx1"/>
            </a:solidFill>
            <a:miter lim="800000"/>
          </a:ln>
          <a:effectLst/>
        </p:spPr>
        <p:txBody>
          <a:bodyPr>
            <a:spAutoFit/>
          </a:bodyPr>
          <a:lstStyle/>
          <a:p>
            <a:pPr algn="ctr">
              <a:spcBef>
                <a:spcPct val="50000"/>
              </a:spcBef>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分析问题规模</a:t>
            </a:r>
            <a:r>
              <a:rPr lang="en-US" altLang="zh-CN" sz="2000" b="1" i="1" dirty="0">
                <a:latin typeface="华文楷体" panose="02010600040101010101" pitchFamily="2" charset="-122"/>
                <a:ea typeface="华文楷体" panose="02010600040101010101" pitchFamily="2" charset="-122"/>
                <a:cs typeface="Times New Roman" panose="02020603050405020304" pitchFamily="18" charset="0"/>
              </a:rPr>
              <a:t>n</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，找出基本语句，求出其运行次数</a:t>
            </a:r>
            <a:r>
              <a:rPr lang="en-US" altLang="zh-CN" sz="2000" b="1" i="1" dirty="0">
                <a:latin typeface="华文楷体" panose="02010600040101010101" pitchFamily="2" charset="-122"/>
                <a:ea typeface="华文楷体" panose="02010600040101010101" pitchFamily="2" charset="-122"/>
                <a:cs typeface="Times New Roman" panose="02020603050405020304" pitchFamily="18" charset="0"/>
              </a:rPr>
              <a:t>f</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i="1" dirty="0">
                <a:latin typeface="华文楷体" panose="02010600040101010101" pitchFamily="2" charset="-122"/>
                <a:ea typeface="华文楷体" panose="02010600040101010101" pitchFamily="2" charset="-122"/>
                <a:cs typeface="Times New Roman" panose="02020603050405020304" pitchFamily="18" charset="0"/>
              </a:rPr>
              <a:t>n</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7" name="Text Box 6"/>
          <p:cNvSpPr txBox="1">
            <a:spLocks noChangeArrowheads="1"/>
          </p:cNvSpPr>
          <p:nvPr/>
        </p:nvSpPr>
        <p:spPr bwMode="auto">
          <a:xfrm>
            <a:off x="2411151" y="4845070"/>
            <a:ext cx="3313112" cy="400110"/>
          </a:xfrm>
          <a:prstGeom prst="rect">
            <a:avLst/>
          </a:prstGeom>
          <a:noFill/>
          <a:ln w="28575">
            <a:solidFill>
              <a:schemeClr val="tx1"/>
            </a:solidFill>
            <a:miter lim="800000"/>
          </a:ln>
          <a:effectLst/>
        </p:spPr>
        <p:txBody>
          <a:bodyPr>
            <a:spAutoFit/>
          </a:bodyPr>
          <a:lstStyle/>
          <a:p>
            <a:pPr algn="ctr">
              <a:spcBef>
                <a:spcPct val="50000"/>
              </a:spcBef>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用</a:t>
            </a:r>
            <a:r>
              <a:rPr lang="en-US" altLang="zh-CN" sz="2000" b="1" dirty="0">
                <a:solidFill>
                  <a:srgbClr val="3907F1"/>
                </a:solidFill>
                <a:latin typeface="华文楷体" panose="02010600040101010101" pitchFamily="2" charset="-122"/>
                <a:ea typeface="华文楷体" panose="02010600040101010101" pitchFamily="2" charset="-122"/>
                <a:sym typeface="+mn-ea"/>
              </a:rPr>
              <a:t>O</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solidFill>
                  <a:srgbClr val="3907F1"/>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2000" b="1" dirty="0">
                <a:solidFill>
                  <a:srgbClr val="3907F1"/>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000" b="1" dirty="0">
                <a:solidFill>
                  <a:srgbClr val="3907F1"/>
                </a:solidFill>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表示其阶</a:t>
            </a:r>
          </a:p>
        </p:txBody>
      </p:sp>
      <p:sp>
        <p:nvSpPr>
          <p:cNvPr id="8" name="AutoShape 7"/>
          <p:cNvSpPr>
            <a:spLocks noChangeArrowheads="1"/>
          </p:cNvSpPr>
          <p:nvPr/>
        </p:nvSpPr>
        <p:spPr bwMode="auto">
          <a:xfrm>
            <a:off x="3617722" y="3289031"/>
            <a:ext cx="360680" cy="331243"/>
          </a:xfrm>
          <a:prstGeom prst="downArrow">
            <a:avLst>
              <a:gd name="adj1" fmla="val 50000"/>
              <a:gd name="adj2" fmla="val 25000"/>
            </a:avLst>
          </a:prstGeom>
          <a:solidFill>
            <a:schemeClr val="folHlink"/>
          </a:solidFill>
          <a:ln w="9525">
            <a:solidFill>
              <a:schemeClr val="tx1"/>
            </a:solidFill>
            <a:miter lim="800000"/>
          </a:ln>
          <a:effectLst/>
        </p:spPr>
        <p:txBody>
          <a:bodyPr vert="eaVert" wrap="none" anchor="ctr"/>
          <a:lstStyle/>
          <a:p>
            <a:endParaRPr lang="zh-CN" altLang="en-US" sz="2400">
              <a:latin typeface="华文楷体" panose="02010600040101010101" pitchFamily="2" charset="-122"/>
              <a:ea typeface="华文楷体" panose="02010600040101010101" pitchFamily="2" charset="-122"/>
            </a:endParaRPr>
          </a:p>
        </p:txBody>
      </p:sp>
      <p:sp>
        <p:nvSpPr>
          <p:cNvPr id="9" name="AutoShape 8"/>
          <p:cNvSpPr>
            <a:spLocks noChangeArrowheads="1"/>
          </p:cNvSpPr>
          <p:nvPr/>
        </p:nvSpPr>
        <p:spPr bwMode="auto">
          <a:xfrm>
            <a:off x="3595744" y="4415624"/>
            <a:ext cx="360680" cy="370975"/>
          </a:xfrm>
          <a:prstGeom prst="downArrow">
            <a:avLst>
              <a:gd name="adj1" fmla="val 50000"/>
              <a:gd name="adj2" fmla="val 25000"/>
            </a:avLst>
          </a:prstGeom>
          <a:solidFill>
            <a:schemeClr val="folHlink"/>
          </a:solidFill>
          <a:ln w="9525">
            <a:solidFill>
              <a:schemeClr val="tx1"/>
            </a:solidFill>
            <a:miter lim="800000"/>
          </a:ln>
          <a:effectLst/>
        </p:spPr>
        <p:txBody>
          <a:bodyPr vert="eaVert" wrap="none" anchor="ctr"/>
          <a:lstStyle/>
          <a:p>
            <a:endParaRPr lang="zh-CN" altLang="en-US" sz="2400">
              <a:latin typeface="华文楷体" panose="02010600040101010101" pitchFamily="2" charset="-122"/>
              <a:ea typeface="华文楷体" panose="02010600040101010101" pitchFamily="2" charset="-122"/>
            </a:endParaRPr>
          </a:p>
        </p:txBody>
      </p:sp>
      <p:sp>
        <p:nvSpPr>
          <p:cNvPr id="10" name="Text Box 3"/>
          <p:cNvSpPr txBox="1">
            <a:spLocks noChangeArrowheads="1"/>
          </p:cNvSpPr>
          <p:nvPr/>
        </p:nvSpPr>
        <p:spPr bwMode="auto">
          <a:xfrm>
            <a:off x="417719" y="1681822"/>
            <a:ext cx="5106003" cy="460375"/>
          </a:xfrm>
          <a:prstGeom prst="rect">
            <a:avLst/>
          </a:prstGeom>
          <a:solidFill>
            <a:srgbClr val="9900FF"/>
          </a:solidFill>
          <a:ln w="9525">
            <a:noFill/>
            <a:miter lim="800000"/>
          </a:ln>
          <a:effectLst/>
        </p:spPr>
        <p:txBody>
          <a:bodyPr wrap="square">
            <a:spAutoFit/>
          </a:bodyPr>
          <a:lstStyle/>
          <a:p>
            <a:pPr lvl="0" algn="just">
              <a:spcBef>
                <a:spcPct val="50000"/>
              </a:spcBef>
            </a:pPr>
            <a:r>
              <a:rPr lang="en-US" altLang="zh-CN" sz="2400" b="1" dirty="0">
                <a:solidFill>
                  <a:schemeClr val="bg1"/>
                </a:solidFill>
                <a:latin typeface="楷体" panose="02010609060101010101" pitchFamily="49" charset="-122"/>
                <a:ea typeface="楷体" panose="02010609060101010101" pitchFamily="49" charset="-122"/>
                <a:sym typeface="+mn-ea"/>
              </a:rPr>
              <a:t>分析算法时间复杂度的一般步骤 ：</a:t>
            </a: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6"/>
          <p:cNvSpPr txBox="1">
            <a:spLocks noChangeArrowheads="1"/>
          </p:cNvSpPr>
          <p:nvPr/>
        </p:nvSpPr>
        <p:spPr bwMode="auto">
          <a:xfrm>
            <a:off x="1908175" y="1557338"/>
            <a:ext cx="691197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要成为编程高手，要有必胜的信心，信心来源于建立扎实的基础功之上。而程序员的基础功，无疑就是对“算法与数据结构”的理解。</a:t>
            </a:r>
          </a:p>
        </p:txBody>
      </p:sp>
      <p:sp>
        <p:nvSpPr>
          <p:cNvPr id="18439" name="Text Box 7"/>
          <p:cNvSpPr txBox="1">
            <a:spLocks noChangeArrowheads="1"/>
          </p:cNvSpPr>
          <p:nvPr/>
        </p:nvSpPr>
        <p:spPr bwMode="auto">
          <a:xfrm>
            <a:off x="1835150" y="4076700"/>
            <a:ext cx="66960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对算法与数据结构的理解有助于程序员了解语言背后的具体细节，因此算法与数据是程序员信心之源。</a:t>
            </a:r>
          </a:p>
        </p:txBody>
      </p:sp>
      <p:sp>
        <p:nvSpPr>
          <p:cNvPr id="18445" name="Text Box 13"/>
          <p:cNvSpPr txBox="1">
            <a:spLocks noChangeArrowheads="1"/>
          </p:cNvSpPr>
          <p:nvPr/>
        </p:nvSpPr>
        <p:spPr bwMode="auto">
          <a:xfrm>
            <a:off x="2124075" y="260350"/>
            <a:ext cx="56880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solidFill>
                  <a:srgbClr val="FF9900"/>
                </a:solidFill>
                <a:ea typeface="隶书" pitchFamily="49" charset="-122"/>
              </a:rPr>
              <a:t>程序与算法</a:t>
            </a:r>
          </a:p>
        </p:txBody>
      </p:sp>
    </p:spTree>
    <p:extLst>
      <p:ext uri="{BB962C8B-B14F-4D97-AF65-F5344CB8AC3E}">
        <p14:creationId xmlns:p14="http://schemas.microsoft.com/office/powerpoint/2010/main" val="3613118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二、渐近复杂度分析</a:t>
            </a:r>
          </a:p>
        </p:txBody>
      </p:sp>
      <p:sp>
        <p:nvSpPr>
          <p:cNvPr id="3" name="灯片编号占位符 2"/>
          <p:cNvSpPr>
            <a:spLocks noGrp="1"/>
          </p:cNvSpPr>
          <p:nvPr>
            <p:ph type="sldNum" sz="quarter" idx="12"/>
          </p:nvPr>
        </p:nvSpPr>
        <p:spPr>
          <a:xfrm>
            <a:off x="88900" y="6425285"/>
            <a:ext cx="386954" cy="365125"/>
          </a:xfrm>
        </p:spPr>
        <p:txBody>
          <a:bodyPr/>
          <a:lstStyle/>
          <a:p>
            <a:fld id="{2BF52340-23E5-4DE8-AD85-AB3A652D4927}" type="slidenum">
              <a:rPr lang="zh-CN" altLang="en-US" smtClean="0"/>
              <a:pPr/>
              <a:t>30</a:t>
            </a:fld>
            <a:endParaRPr lang="zh-CN" altLang="en-US"/>
          </a:p>
        </p:txBody>
      </p:sp>
      <p:sp>
        <p:nvSpPr>
          <p:cNvPr id="4" name="矩形 3"/>
          <p:cNvSpPr/>
          <p:nvPr/>
        </p:nvSpPr>
        <p:spPr>
          <a:xfrm>
            <a:off x="391435" y="1399112"/>
            <a:ext cx="4954905" cy="460375"/>
          </a:xfrm>
          <a:prstGeom prst="rect">
            <a:avLst/>
          </a:prstGeom>
        </p:spPr>
        <p:txBody>
          <a:bodyPr wrap="none">
            <a:spAutoFit/>
          </a:bodyPr>
          <a:lstStyle/>
          <a:p>
            <a:r>
              <a:rPr lang="zh-CN" altLang="en-US" sz="2400" b="1" dirty="0">
                <a:solidFill>
                  <a:srgbClr val="FF0000"/>
                </a:solidFill>
              </a:rPr>
              <a:t>定义</a:t>
            </a:r>
            <a:r>
              <a:rPr lang="en-US" altLang="zh-CN" sz="2400" b="1" dirty="0">
                <a:solidFill>
                  <a:srgbClr val="FF0000"/>
                </a:solidFill>
              </a:rPr>
              <a:t>1.  </a:t>
            </a:r>
            <a:r>
              <a:rPr lang="zh-CN" altLang="en-US" sz="2400" b="1" dirty="0">
                <a:solidFill>
                  <a:srgbClr val="FF0000"/>
                </a:solidFill>
              </a:rPr>
              <a:t>大〇符号</a:t>
            </a:r>
            <a:r>
              <a:rPr lang="en-US" altLang="zh-CN" sz="2400" b="1" dirty="0">
                <a:solidFill>
                  <a:srgbClr val="FF0000"/>
                </a:solidFill>
              </a:rPr>
              <a:t>——</a:t>
            </a:r>
            <a:r>
              <a:rPr lang="zh-CN" altLang="en-US" sz="2400" b="1" dirty="0">
                <a:solidFill>
                  <a:srgbClr val="FF0000"/>
                </a:solidFill>
              </a:rPr>
              <a:t>渐近上界记号</a:t>
            </a:r>
          </a:p>
        </p:txBody>
      </p:sp>
      <p:sp>
        <p:nvSpPr>
          <p:cNvPr id="5" name="Text Box 6"/>
          <p:cNvSpPr txBox="1">
            <a:spLocks noChangeArrowheads="1"/>
          </p:cNvSpPr>
          <p:nvPr/>
        </p:nvSpPr>
        <p:spPr bwMode="auto">
          <a:xfrm>
            <a:off x="466531" y="1981317"/>
            <a:ext cx="854684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ts val="1200"/>
              </a:spcBef>
            </a:pPr>
            <a:r>
              <a:rPr kumimoji="1" lang="zh-CN" altLang="en-US" sz="2200" b="1" dirty="0" smtClean="0">
                <a:solidFill>
                  <a:srgbClr val="0000FF"/>
                </a:solidFill>
                <a:latin typeface="Consolas" pitchFamily="49" charset="0"/>
                <a:ea typeface="楷体" pitchFamily="49" charset="-122"/>
                <a:cs typeface="Consolas" pitchFamily="49" charset="0"/>
              </a:rPr>
              <a:t>如果存</a:t>
            </a:r>
            <a:r>
              <a:rPr kumimoji="1" lang="zh-CN" altLang="en-US" sz="2200" b="1" dirty="0">
                <a:solidFill>
                  <a:srgbClr val="0000FF"/>
                </a:solidFill>
                <a:latin typeface="Consolas" pitchFamily="49" charset="0"/>
                <a:ea typeface="楷体" pitchFamily="49" charset="-122"/>
                <a:cs typeface="Consolas" pitchFamily="49" charset="0"/>
              </a:rPr>
              <a:t>在两个正的常数</a:t>
            </a:r>
            <a:r>
              <a:rPr kumimoji="1" lang="en-US" altLang="zh-CN" sz="2200" b="1" i="1" dirty="0" smtClean="0">
                <a:solidFill>
                  <a:srgbClr val="0000FF"/>
                </a:solidFill>
                <a:latin typeface="Consolas" pitchFamily="49" charset="0"/>
                <a:ea typeface="楷体" pitchFamily="49" charset="-122"/>
                <a:cs typeface="Consolas" pitchFamily="49" charset="0"/>
              </a:rPr>
              <a:t>c</a:t>
            </a:r>
            <a:r>
              <a:rPr kumimoji="1" lang="zh-CN" altLang="en-US" sz="2200" b="1" dirty="0" smtClean="0">
                <a:solidFill>
                  <a:srgbClr val="0000FF"/>
                </a:solidFill>
                <a:latin typeface="Consolas" pitchFamily="49" charset="0"/>
                <a:ea typeface="楷体" pitchFamily="49" charset="-122"/>
                <a:cs typeface="Consolas" pitchFamily="49" charset="0"/>
              </a:rPr>
              <a:t>和</a:t>
            </a:r>
            <a:r>
              <a:rPr kumimoji="1" lang="en-US" altLang="zh-CN" sz="2200" b="1" i="1" dirty="0">
                <a:solidFill>
                  <a:srgbClr val="0000FF"/>
                </a:solidFill>
                <a:latin typeface="Consolas" pitchFamily="49" charset="0"/>
                <a:ea typeface="楷体" pitchFamily="49" charset="-122"/>
                <a:cs typeface="Consolas" pitchFamily="49" charset="0"/>
              </a:rPr>
              <a:t>n</a:t>
            </a:r>
            <a:r>
              <a:rPr kumimoji="1" lang="en-US" altLang="zh-CN" sz="2200" b="1" baseline="-30000" dirty="0">
                <a:solidFill>
                  <a:srgbClr val="0000FF"/>
                </a:solidFill>
                <a:latin typeface="Consolas" pitchFamily="49" charset="0"/>
                <a:ea typeface="楷体" pitchFamily="49" charset="-122"/>
                <a:cs typeface="Consolas" pitchFamily="49" charset="0"/>
              </a:rPr>
              <a:t>0</a:t>
            </a:r>
            <a:r>
              <a:rPr kumimoji="1" lang="zh-CN" altLang="en-US" sz="2200" b="1" dirty="0">
                <a:solidFill>
                  <a:srgbClr val="0000FF"/>
                </a:solidFill>
                <a:latin typeface="Consolas" pitchFamily="49" charset="0"/>
                <a:ea typeface="楷体" pitchFamily="49" charset="-122"/>
                <a:cs typeface="Consolas" pitchFamily="49" charset="0"/>
              </a:rPr>
              <a:t>，对于任意</a:t>
            </a:r>
            <a:r>
              <a:rPr kumimoji="1" lang="en-US" altLang="zh-CN" sz="2200" b="1" i="1" dirty="0">
                <a:solidFill>
                  <a:srgbClr val="0000FF"/>
                </a:solidFill>
                <a:latin typeface="Consolas" pitchFamily="49" charset="0"/>
                <a:ea typeface="楷体" pitchFamily="49" charset="-122"/>
                <a:cs typeface="Consolas" pitchFamily="49" charset="0"/>
              </a:rPr>
              <a:t>n</a:t>
            </a:r>
            <a:r>
              <a:rPr kumimoji="1" lang="en-US" altLang="zh-CN" sz="2200" b="1" dirty="0">
                <a:solidFill>
                  <a:srgbClr val="0000FF"/>
                </a:solidFill>
                <a:latin typeface="Consolas" pitchFamily="49" charset="0"/>
                <a:ea typeface="楷体" pitchFamily="49" charset="-122"/>
                <a:cs typeface="Consolas" pitchFamily="49" charset="0"/>
              </a:rPr>
              <a:t>≥</a:t>
            </a:r>
            <a:r>
              <a:rPr kumimoji="1" lang="en-US" altLang="zh-CN" sz="2200" b="1" i="1" dirty="0">
                <a:solidFill>
                  <a:srgbClr val="0000FF"/>
                </a:solidFill>
                <a:latin typeface="Consolas" pitchFamily="49" charset="0"/>
                <a:ea typeface="楷体" pitchFamily="49" charset="-122"/>
                <a:cs typeface="Consolas" pitchFamily="49" charset="0"/>
              </a:rPr>
              <a:t>n</a:t>
            </a:r>
            <a:r>
              <a:rPr kumimoji="1" lang="en-US" altLang="zh-CN" sz="2200" b="1" baseline="-30000" dirty="0">
                <a:solidFill>
                  <a:srgbClr val="0000FF"/>
                </a:solidFill>
                <a:latin typeface="Consolas" pitchFamily="49" charset="0"/>
                <a:ea typeface="楷体" pitchFamily="49" charset="-122"/>
                <a:cs typeface="Consolas" pitchFamily="49" charset="0"/>
              </a:rPr>
              <a:t>0</a:t>
            </a:r>
            <a:r>
              <a:rPr kumimoji="1" lang="zh-CN" altLang="en-US" sz="2200" b="1" dirty="0">
                <a:solidFill>
                  <a:srgbClr val="0000FF"/>
                </a:solidFill>
                <a:latin typeface="Consolas" pitchFamily="49" charset="0"/>
                <a:ea typeface="楷体" pitchFamily="49" charset="-122"/>
                <a:cs typeface="Consolas" pitchFamily="49" charset="0"/>
              </a:rPr>
              <a:t>，都</a:t>
            </a:r>
            <a:r>
              <a:rPr kumimoji="1" lang="zh-CN" altLang="en-US" sz="2200" b="1" dirty="0" smtClean="0">
                <a:solidFill>
                  <a:srgbClr val="0000FF"/>
                </a:solidFill>
                <a:latin typeface="Consolas" pitchFamily="49" charset="0"/>
                <a:ea typeface="楷体" pitchFamily="49" charset="-122"/>
                <a:cs typeface="Consolas" pitchFamily="49" charset="0"/>
              </a:rPr>
              <a:t>有</a:t>
            </a:r>
            <a:r>
              <a:rPr kumimoji="1" lang="en-US" altLang="zh-CN" sz="2200" b="1" i="1" dirty="0" smtClean="0">
                <a:solidFill>
                  <a:srgbClr val="0000FF"/>
                </a:solidFill>
                <a:latin typeface="Consolas" pitchFamily="49" charset="0"/>
                <a:ea typeface="楷体" pitchFamily="49" charset="-122"/>
                <a:cs typeface="Consolas" pitchFamily="49" charset="0"/>
              </a:rPr>
              <a:t>f</a:t>
            </a:r>
            <a:r>
              <a:rPr kumimoji="1" lang="en-US" altLang="zh-CN" sz="2200" b="1" dirty="0" smtClean="0">
                <a:solidFill>
                  <a:srgbClr val="0000FF"/>
                </a:solidFill>
                <a:latin typeface="Consolas" pitchFamily="49" charset="0"/>
                <a:ea typeface="楷体" pitchFamily="49" charset="-122"/>
                <a:cs typeface="Consolas" pitchFamily="49" charset="0"/>
              </a:rPr>
              <a:t>(</a:t>
            </a:r>
            <a:r>
              <a:rPr kumimoji="1" lang="en-US" altLang="zh-CN" sz="2200" b="1" i="1" dirty="0" smtClean="0">
                <a:solidFill>
                  <a:srgbClr val="0000FF"/>
                </a:solidFill>
                <a:latin typeface="Consolas" pitchFamily="49" charset="0"/>
                <a:ea typeface="楷体" pitchFamily="49" charset="-122"/>
                <a:cs typeface="Consolas" pitchFamily="49" charset="0"/>
              </a:rPr>
              <a:t>n</a:t>
            </a:r>
            <a:r>
              <a:rPr kumimoji="1" lang="en-US" altLang="zh-CN" sz="2200" b="1" dirty="0">
                <a:solidFill>
                  <a:srgbClr val="0000FF"/>
                </a:solidFill>
                <a:latin typeface="Consolas" pitchFamily="49" charset="0"/>
                <a:ea typeface="楷体" pitchFamily="49" charset="-122"/>
                <a:cs typeface="Consolas" pitchFamily="49" charset="0"/>
              </a:rPr>
              <a:t>)≤</a:t>
            </a:r>
            <a:r>
              <a:rPr kumimoji="1" lang="en-US" altLang="zh-CN" sz="2200" b="1" i="1" dirty="0">
                <a:solidFill>
                  <a:srgbClr val="0000FF"/>
                </a:solidFill>
                <a:latin typeface="Consolas" pitchFamily="49" charset="0"/>
                <a:ea typeface="楷体" pitchFamily="49" charset="-122"/>
                <a:cs typeface="Consolas" pitchFamily="49" charset="0"/>
              </a:rPr>
              <a:t>c</a:t>
            </a:r>
            <a:r>
              <a:rPr kumimoji="1" lang="en-US" altLang="zh-CN" sz="2200" b="1" dirty="0">
                <a:solidFill>
                  <a:srgbClr val="0000FF"/>
                </a:solidFill>
                <a:latin typeface="Consolas" pitchFamily="49" charset="0"/>
                <a:ea typeface="楷体" pitchFamily="49" charset="-122"/>
                <a:cs typeface="Consolas" pitchFamily="49" charset="0"/>
              </a:rPr>
              <a:t>×</a:t>
            </a:r>
            <a:r>
              <a:rPr kumimoji="1" lang="en-US" altLang="zh-CN" sz="2200" b="1" i="1" dirty="0">
                <a:solidFill>
                  <a:srgbClr val="0000FF"/>
                </a:solidFill>
                <a:latin typeface="Consolas" pitchFamily="49" charset="0"/>
                <a:ea typeface="楷体" pitchFamily="49" charset="-122"/>
                <a:cs typeface="Consolas" pitchFamily="49" charset="0"/>
              </a:rPr>
              <a:t>g</a:t>
            </a:r>
            <a:r>
              <a:rPr kumimoji="1" lang="en-US" altLang="zh-CN" sz="2200" b="1" dirty="0">
                <a:solidFill>
                  <a:srgbClr val="0000FF"/>
                </a:solidFill>
                <a:latin typeface="Consolas" pitchFamily="49" charset="0"/>
                <a:ea typeface="楷体" pitchFamily="49" charset="-122"/>
                <a:cs typeface="Consolas" pitchFamily="49" charset="0"/>
              </a:rPr>
              <a:t>(</a:t>
            </a:r>
            <a:r>
              <a:rPr kumimoji="1" lang="en-US" altLang="zh-CN" sz="2200" b="1" i="1" dirty="0">
                <a:solidFill>
                  <a:srgbClr val="0000FF"/>
                </a:solidFill>
                <a:latin typeface="Consolas" pitchFamily="49" charset="0"/>
                <a:ea typeface="楷体" pitchFamily="49" charset="-122"/>
                <a:cs typeface="Consolas" pitchFamily="49" charset="0"/>
              </a:rPr>
              <a:t>n</a:t>
            </a:r>
            <a:r>
              <a:rPr kumimoji="1" lang="en-US" altLang="zh-CN" sz="2200" b="1" dirty="0">
                <a:solidFill>
                  <a:srgbClr val="0000FF"/>
                </a:solidFill>
                <a:latin typeface="Consolas" pitchFamily="49" charset="0"/>
                <a:ea typeface="楷体" pitchFamily="49" charset="-122"/>
                <a:cs typeface="Consolas" pitchFamily="49" charset="0"/>
              </a:rPr>
              <a:t>)</a:t>
            </a:r>
            <a:r>
              <a:rPr kumimoji="1" lang="zh-CN" altLang="en-US" sz="2200" b="1" dirty="0">
                <a:solidFill>
                  <a:srgbClr val="0000FF"/>
                </a:solidFill>
                <a:latin typeface="Consolas" pitchFamily="49" charset="0"/>
                <a:ea typeface="楷体" pitchFamily="49" charset="-122"/>
                <a:cs typeface="Consolas" pitchFamily="49" charset="0"/>
              </a:rPr>
              <a:t>，则称</a:t>
            </a:r>
            <a:r>
              <a:rPr kumimoji="1" lang="en-US" altLang="zh-CN" sz="2200" b="1" i="1" dirty="0" smtClean="0">
                <a:solidFill>
                  <a:srgbClr val="0000FF"/>
                </a:solidFill>
                <a:latin typeface="Consolas" pitchFamily="49" charset="0"/>
                <a:ea typeface="楷体" pitchFamily="49" charset="-122"/>
                <a:cs typeface="Consolas" pitchFamily="49" charset="0"/>
              </a:rPr>
              <a:t>f</a:t>
            </a:r>
            <a:r>
              <a:rPr kumimoji="1" lang="en-US" altLang="zh-CN" sz="2200" b="1" dirty="0" smtClean="0">
                <a:solidFill>
                  <a:srgbClr val="0000FF"/>
                </a:solidFill>
                <a:latin typeface="Consolas" pitchFamily="49" charset="0"/>
                <a:ea typeface="楷体" pitchFamily="49" charset="-122"/>
                <a:cs typeface="Consolas" pitchFamily="49" charset="0"/>
              </a:rPr>
              <a:t>(</a:t>
            </a:r>
            <a:r>
              <a:rPr kumimoji="1" lang="en-US" altLang="zh-CN" sz="2200" b="1" i="1" dirty="0" smtClean="0">
                <a:solidFill>
                  <a:srgbClr val="0000FF"/>
                </a:solidFill>
                <a:latin typeface="Consolas" pitchFamily="49" charset="0"/>
                <a:ea typeface="楷体" pitchFamily="49" charset="-122"/>
                <a:cs typeface="Consolas" pitchFamily="49" charset="0"/>
              </a:rPr>
              <a:t>n</a:t>
            </a:r>
            <a:r>
              <a:rPr kumimoji="1" lang="en-US" altLang="zh-CN" sz="2200" b="1" dirty="0">
                <a:solidFill>
                  <a:srgbClr val="0000FF"/>
                </a:solidFill>
                <a:latin typeface="Consolas" pitchFamily="49" charset="0"/>
                <a:ea typeface="楷体" pitchFamily="49" charset="-122"/>
                <a:cs typeface="Consolas" pitchFamily="49" charset="0"/>
              </a:rPr>
              <a:t>)=</a:t>
            </a:r>
            <a:r>
              <a:rPr lang="en-US" altLang="zh-CN" sz="2200" b="1" dirty="0">
                <a:solidFill>
                  <a:srgbClr val="0000FF"/>
                </a:solidFill>
                <a:latin typeface="Consolas" pitchFamily="49" charset="0"/>
                <a:ea typeface="楷体" pitchFamily="49" charset="-122"/>
                <a:cs typeface="Consolas" pitchFamily="49" charset="0"/>
                <a:sym typeface="+mn-ea"/>
              </a:rPr>
              <a:t>O</a:t>
            </a:r>
            <a:r>
              <a:rPr kumimoji="1" lang="en-US" altLang="zh-CN" sz="2200" b="1" dirty="0">
                <a:solidFill>
                  <a:srgbClr val="0000FF"/>
                </a:solidFill>
                <a:latin typeface="Consolas" pitchFamily="49" charset="0"/>
                <a:ea typeface="楷体" pitchFamily="49" charset="-122"/>
                <a:cs typeface="Consolas" pitchFamily="49" charset="0"/>
              </a:rPr>
              <a:t>(</a:t>
            </a:r>
            <a:r>
              <a:rPr kumimoji="1" lang="en-US" altLang="zh-CN" sz="2200" b="1" i="1" dirty="0">
                <a:solidFill>
                  <a:srgbClr val="0000FF"/>
                </a:solidFill>
                <a:latin typeface="Consolas" pitchFamily="49" charset="0"/>
                <a:ea typeface="楷体" pitchFamily="49" charset="-122"/>
                <a:cs typeface="Consolas" pitchFamily="49" charset="0"/>
              </a:rPr>
              <a:t>g</a:t>
            </a:r>
            <a:r>
              <a:rPr kumimoji="1" lang="en-US" altLang="zh-CN" sz="2200" b="1" dirty="0">
                <a:solidFill>
                  <a:srgbClr val="0000FF"/>
                </a:solidFill>
                <a:latin typeface="Consolas" pitchFamily="49" charset="0"/>
                <a:ea typeface="楷体" pitchFamily="49" charset="-122"/>
                <a:cs typeface="Consolas" pitchFamily="49" charset="0"/>
              </a:rPr>
              <a:t>(</a:t>
            </a:r>
            <a:r>
              <a:rPr kumimoji="1" lang="en-US" altLang="zh-CN" sz="2200" b="1" i="1" dirty="0">
                <a:solidFill>
                  <a:srgbClr val="0000FF"/>
                </a:solidFill>
                <a:latin typeface="Consolas" pitchFamily="49" charset="0"/>
                <a:ea typeface="楷体" pitchFamily="49" charset="-122"/>
                <a:cs typeface="Consolas" pitchFamily="49" charset="0"/>
              </a:rPr>
              <a:t>n</a:t>
            </a:r>
            <a:r>
              <a:rPr kumimoji="1" lang="en-US" altLang="zh-CN" sz="2200" b="1" dirty="0">
                <a:solidFill>
                  <a:srgbClr val="0000FF"/>
                </a:solidFill>
                <a:latin typeface="Consolas" pitchFamily="49" charset="0"/>
                <a:ea typeface="楷体" pitchFamily="49" charset="-122"/>
                <a:cs typeface="Consolas" pitchFamily="49" charset="0"/>
              </a:rPr>
              <a:t>)),</a:t>
            </a:r>
            <a:r>
              <a:rPr lang="zh-CN" altLang="en-US" sz="2200" b="1" dirty="0">
                <a:solidFill>
                  <a:srgbClr val="0000FF"/>
                </a:solidFill>
                <a:latin typeface="Consolas" pitchFamily="49" charset="0"/>
                <a:ea typeface="楷体" pitchFamily="49" charset="-122"/>
                <a:cs typeface="Consolas" pitchFamily="49" charset="0"/>
                <a:sym typeface="+mn-ea"/>
              </a:rPr>
              <a:t>即</a:t>
            </a:r>
            <a:r>
              <a:rPr lang="en-US" altLang="zh-CN" sz="2200" b="1" i="1" dirty="0">
                <a:solidFill>
                  <a:srgbClr val="0000FF"/>
                </a:solidFill>
                <a:latin typeface="Consolas" pitchFamily="49" charset="0"/>
                <a:ea typeface="楷体" pitchFamily="49" charset="-122"/>
                <a:cs typeface="Consolas" pitchFamily="49" charset="0"/>
                <a:sym typeface="+mn-ea"/>
              </a:rPr>
              <a:t>g</a:t>
            </a:r>
            <a:r>
              <a:rPr lang="en-US" altLang="zh-CN" sz="2200" b="1" dirty="0">
                <a:solidFill>
                  <a:srgbClr val="0000FF"/>
                </a:solidFill>
                <a:latin typeface="Consolas" pitchFamily="49" charset="0"/>
                <a:ea typeface="楷体" pitchFamily="49" charset="-122"/>
                <a:cs typeface="Consolas" pitchFamily="49" charset="0"/>
                <a:sym typeface="+mn-ea"/>
              </a:rPr>
              <a:t>(</a:t>
            </a:r>
            <a:r>
              <a:rPr lang="en-US" altLang="zh-CN" sz="2200" b="1" i="1" dirty="0">
                <a:solidFill>
                  <a:srgbClr val="0000FF"/>
                </a:solidFill>
                <a:latin typeface="Consolas" pitchFamily="49" charset="0"/>
                <a:ea typeface="楷体" pitchFamily="49" charset="-122"/>
                <a:cs typeface="Consolas" pitchFamily="49" charset="0"/>
                <a:sym typeface="+mn-ea"/>
              </a:rPr>
              <a:t>n</a:t>
            </a:r>
            <a:r>
              <a:rPr lang="en-US" altLang="zh-CN" sz="2200" b="1" dirty="0">
                <a:solidFill>
                  <a:srgbClr val="0000FF"/>
                </a:solidFill>
                <a:latin typeface="Consolas" pitchFamily="49" charset="0"/>
                <a:ea typeface="楷体" pitchFamily="49" charset="-122"/>
                <a:cs typeface="Consolas" pitchFamily="49" charset="0"/>
                <a:sym typeface="+mn-ea"/>
              </a:rPr>
              <a:t>)</a:t>
            </a:r>
            <a:r>
              <a:rPr lang="zh-CN" altLang="en-US" sz="2200" b="1" dirty="0">
                <a:solidFill>
                  <a:srgbClr val="0000FF"/>
                </a:solidFill>
                <a:latin typeface="Consolas" pitchFamily="49" charset="0"/>
                <a:ea typeface="楷体" pitchFamily="49" charset="-122"/>
                <a:cs typeface="Consolas" pitchFamily="49" charset="0"/>
                <a:sym typeface="+mn-ea"/>
              </a:rPr>
              <a:t>为</a:t>
            </a:r>
            <a:r>
              <a:rPr lang="en-US" altLang="zh-CN" sz="2200" b="1" i="1" dirty="0">
                <a:solidFill>
                  <a:srgbClr val="0000FF"/>
                </a:solidFill>
                <a:latin typeface="Consolas" pitchFamily="49" charset="0"/>
                <a:ea typeface="楷体" pitchFamily="49" charset="-122"/>
                <a:cs typeface="Consolas" pitchFamily="49" charset="0"/>
                <a:sym typeface="+mn-ea"/>
              </a:rPr>
              <a:t>f</a:t>
            </a:r>
            <a:r>
              <a:rPr lang="en-US" altLang="zh-CN" sz="2200" b="1" dirty="0">
                <a:solidFill>
                  <a:srgbClr val="0000FF"/>
                </a:solidFill>
                <a:latin typeface="Consolas" pitchFamily="49" charset="0"/>
                <a:ea typeface="楷体" pitchFamily="49" charset="-122"/>
                <a:cs typeface="Consolas" pitchFamily="49" charset="0"/>
                <a:sym typeface="+mn-ea"/>
              </a:rPr>
              <a:t>(</a:t>
            </a:r>
            <a:r>
              <a:rPr lang="en-US" altLang="zh-CN" sz="2200" b="1" i="1" dirty="0">
                <a:solidFill>
                  <a:srgbClr val="0000FF"/>
                </a:solidFill>
                <a:latin typeface="Consolas" pitchFamily="49" charset="0"/>
                <a:ea typeface="楷体" pitchFamily="49" charset="-122"/>
                <a:cs typeface="Consolas" pitchFamily="49" charset="0"/>
                <a:sym typeface="+mn-ea"/>
              </a:rPr>
              <a:t>n</a:t>
            </a:r>
            <a:r>
              <a:rPr lang="en-US" altLang="zh-CN" sz="2200" b="1" dirty="0">
                <a:solidFill>
                  <a:srgbClr val="0000FF"/>
                </a:solidFill>
                <a:latin typeface="Consolas" pitchFamily="49" charset="0"/>
                <a:ea typeface="楷体" pitchFamily="49" charset="-122"/>
                <a:cs typeface="Consolas" pitchFamily="49" charset="0"/>
                <a:sym typeface="+mn-ea"/>
              </a:rPr>
              <a:t>)</a:t>
            </a:r>
            <a:r>
              <a:rPr lang="zh-CN" altLang="en-US" sz="2200" b="1" dirty="0">
                <a:solidFill>
                  <a:srgbClr val="0000FF"/>
                </a:solidFill>
                <a:latin typeface="Consolas" pitchFamily="49" charset="0"/>
                <a:ea typeface="楷体" pitchFamily="49" charset="-122"/>
                <a:cs typeface="Consolas" pitchFamily="49" charset="0"/>
                <a:sym typeface="+mn-ea"/>
              </a:rPr>
              <a:t>的上界。</a:t>
            </a:r>
            <a:endParaRPr kumimoji="1" lang="zh-CN" altLang="en-US" sz="2200" b="1" dirty="0">
              <a:solidFill>
                <a:srgbClr val="0000FF"/>
              </a:solidFill>
              <a:latin typeface="Consolas" pitchFamily="49" charset="0"/>
              <a:ea typeface="楷体" pitchFamily="49" charset="-122"/>
              <a:cs typeface="Consolas" pitchFamily="49" charset="0"/>
              <a:sym typeface="+mn-ea"/>
            </a:endParaRPr>
          </a:p>
        </p:txBody>
      </p:sp>
      <p:grpSp>
        <p:nvGrpSpPr>
          <p:cNvPr id="6" name="Group 48"/>
          <p:cNvGrpSpPr/>
          <p:nvPr/>
        </p:nvGrpSpPr>
        <p:grpSpPr bwMode="auto">
          <a:xfrm>
            <a:off x="2419462" y="3195997"/>
            <a:ext cx="4878229" cy="2514600"/>
            <a:chOff x="1200" y="1982"/>
            <a:chExt cx="3585" cy="2084"/>
          </a:xfrm>
        </p:grpSpPr>
        <p:sp>
          <p:nvSpPr>
            <p:cNvPr id="7" name="Text Box 34"/>
            <p:cNvSpPr txBox="1">
              <a:spLocks noChangeArrowheads="1"/>
            </p:cNvSpPr>
            <p:nvPr/>
          </p:nvSpPr>
          <p:spPr bwMode="auto">
            <a:xfrm>
              <a:off x="2234" y="3791"/>
              <a:ext cx="15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b="1" i="1">
                  <a:latin typeface="华文楷体" panose="02010600040101010101" charset="-122"/>
                  <a:ea typeface="华文楷体" panose="02010600040101010101" charset="-122"/>
                </a:rPr>
                <a:t>n</a:t>
              </a:r>
              <a:r>
                <a:rPr lang="en-US" altLang="zh-CN" sz="1200" b="1" baseline="-25000">
                  <a:latin typeface="华文楷体" panose="02010600040101010101" charset="-122"/>
                  <a:ea typeface="华文楷体" panose="02010600040101010101" charset="-122"/>
                </a:rPr>
                <a:t>0</a:t>
              </a:r>
              <a:endParaRPr lang="en-US" altLang="zh-CN" sz="1200" b="1">
                <a:latin typeface="华文楷体" panose="02010600040101010101" charset="-122"/>
                <a:ea typeface="华文楷体" panose="02010600040101010101" charset="-122"/>
              </a:endParaRPr>
            </a:p>
          </p:txBody>
        </p:sp>
        <p:sp>
          <p:nvSpPr>
            <p:cNvPr id="8" name="Line 35"/>
            <p:cNvSpPr>
              <a:spLocks noChangeShapeType="1"/>
            </p:cNvSpPr>
            <p:nvPr/>
          </p:nvSpPr>
          <p:spPr bwMode="auto">
            <a:xfrm>
              <a:off x="1446" y="3786"/>
              <a:ext cx="3311"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9" name="Line 36"/>
            <p:cNvSpPr>
              <a:spLocks noChangeShapeType="1"/>
            </p:cNvSpPr>
            <p:nvPr/>
          </p:nvSpPr>
          <p:spPr bwMode="auto">
            <a:xfrm flipV="1">
              <a:off x="1460" y="2011"/>
              <a:ext cx="0" cy="1775"/>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10" name="Text Box 37"/>
            <p:cNvSpPr txBox="1">
              <a:spLocks noChangeArrowheads="1"/>
            </p:cNvSpPr>
            <p:nvPr/>
          </p:nvSpPr>
          <p:spPr bwMode="auto">
            <a:xfrm>
              <a:off x="4025" y="3864"/>
              <a:ext cx="76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350" b="1">
                  <a:latin typeface="华文楷体" panose="02010600040101010101" charset="-122"/>
                  <a:ea typeface="华文楷体" panose="02010600040101010101" charset="-122"/>
                </a:rPr>
                <a:t>问题规模</a:t>
              </a:r>
              <a:r>
                <a:rPr lang="en-US" altLang="zh-CN" sz="1350" b="1" i="1">
                  <a:latin typeface="华文楷体" panose="02010600040101010101" charset="-122"/>
                  <a:ea typeface="华文楷体" panose="02010600040101010101" charset="-122"/>
                </a:rPr>
                <a:t>n</a:t>
              </a:r>
              <a:endParaRPr lang="en-US" altLang="zh-CN" sz="1350" b="1">
                <a:latin typeface="华文楷体" panose="02010600040101010101" charset="-122"/>
                <a:ea typeface="华文楷体" panose="02010600040101010101" charset="-122"/>
              </a:endParaRPr>
            </a:p>
          </p:txBody>
        </p:sp>
        <p:sp>
          <p:nvSpPr>
            <p:cNvPr id="11" name="Text Box 38"/>
            <p:cNvSpPr txBox="1">
              <a:spLocks noChangeArrowheads="1"/>
            </p:cNvSpPr>
            <p:nvPr/>
          </p:nvSpPr>
          <p:spPr bwMode="auto">
            <a:xfrm>
              <a:off x="1200" y="2000"/>
              <a:ext cx="14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350" b="1">
                  <a:latin typeface="华文楷体" panose="02010600040101010101" charset="-122"/>
                  <a:ea typeface="华文楷体" panose="02010600040101010101" charset="-122"/>
                </a:rPr>
                <a:t>执行次数</a:t>
              </a:r>
            </a:p>
          </p:txBody>
        </p:sp>
        <p:sp>
          <p:nvSpPr>
            <p:cNvPr id="12" name="Line 40"/>
            <p:cNvSpPr>
              <a:spLocks noChangeShapeType="1"/>
            </p:cNvSpPr>
            <p:nvPr/>
          </p:nvSpPr>
          <p:spPr bwMode="auto">
            <a:xfrm>
              <a:off x="2271" y="2035"/>
              <a:ext cx="0" cy="1751"/>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13" name="Text Box 41"/>
            <p:cNvSpPr txBox="1">
              <a:spLocks noChangeArrowheads="1"/>
            </p:cNvSpPr>
            <p:nvPr/>
          </p:nvSpPr>
          <p:spPr bwMode="auto">
            <a:xfrm>
              <a:off x="1523" y="3131"/>
              <a:ext cx="642"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1350" b="1" i="1" dirty="0">
                  <a:latin typeface="华文楷体" panose="02010600040101010101" charset="-122"/>
                  <a:ea typeface="华文楷体" panose="02010600040101010101" charset="-122"/>
                </a:rPr>
                <a:t>n</a:t>
              </a:r>
              <a:r>
                <a:rPr lang="en-US" altLang="zh-CN" sz="1350" b="1" baseline="-25000" dirty="0">
                  <a:latin typeface="华文楷体" panose="02010600040101010101" charset="-122"/>
                  <a:ea typeface="华文楷体" panose="02010600040101010101" charset="-122"/>
                </a:rPr>
                <a:t>0</a:t>
              </a:r>
              <a:r>
                <a:rPr lang="zh-CN" altLang="en-US" sz="1350" b="1" dirty="0">
                  <a:latin typeface="华文楷体" panose="02010600040101010101" charset="-122"/>
                  <a:ea typeface="华文楷体" panose="02010600040101010101" charset="-122"/>
                </a:rPr>
                <a:t>之前的情况无关紧要</a:t>
              </a:r>
            </a:p>
          </p:txBody>
        </p:sp>
        <p:sp>
          <p:nvSpPr>
            <p:cNvPr id="14" name="Freeform 42"/>
            <p:cNvSpPr/>
            <p:nvPr/>
          </p:nvSpPr>
          <p:spPr bwMode="auto">
            <a:xfrm>
              <a:off x="2271" y="2354"/>
              <a:ext cx="1818" cy="1243"/>
            </a:xfrm>
            <a:custGeom>
              <a:avLst/>
              <a:gdLst>
                <a:gd name="T0" fmla="*/ 0 w 2206"/>
                <a:gd name="T1" fmla="*/ 490 h 1696"/>
                <a:gd name="T2" fmla="*/ 173 w 2206"/>
                <a:gd name="T3" fmla="*/ 438 h 1696"/>
                <a:gd name="T4" fmla="*/ 312 w 2206"/>
                <a:gd name="T5" fmla="*/ 377 h 1696"/>
                <a:gd name="T6" fmla="*/ 505 w 2206"/>
                <a:gd name="T7" fmla="*/ 311 h 1696"/>
                <a:gd name="T8" fmla="*/ 741 w 2206"/>
                <a:gd name="T9" fmla="*/ 221 h 1696"/>
                <a:gd name="T10" fmla="*/ 879 w 2206"/>
                <a:gd name="T11" fmla="*/ 103 h 1696"/>
                <a:gd name="T12" fmla="*/ 963 w 2206"/>
                <a:gd name="T13" fmla="*/ 56 h 1696"/>
                <a:gd name="T14" fmla="*/ 1018 w 2206"/>
                <a:gd name="T15" fmla="*/ 0 h 1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6" h="1696">
                  <a:moveTo>
                    <a:pt x="0" y="1696"/>
                  </a:moveTo>
                  <a:cubicBezTo>
                    <a:pt x="63" y="1666"/>
                    <a:pt x="263" y="1580"/>
                    <a:pt x="376" y="1515"/>
                  </a:cubicBezTo>
                  <a:cubicBezTo>
                    <a:pt x="489" y="1455"/>
                    <a:pt x="556" y="1377"/>
                    <a:pt x="676" y="1305"/>
                  </a:cubicBezTo>
                  <a:cubicBezTo>
                    <a:pt x="796" y="1233"/>
                    <a:pt x="941" y="1170"/>
                    <a:pt x="1096" y="1080"/>
                  </a:cubicBezTo>
                  <a:cubicBezTo>
                    <a:pt x="1301" y="955"/>
                    <a:pt x="1471" y="885"/>
                    <a:pt x="1606" y="765"/>
                  </a:cubicBezTo>
                  <a:cubicBezTo>
                    <a:pt x="1741" y="645"/>
                    <a:pt x="1811" y="462"/>
                    <a:pt x="1906" y="360"/>
                  </a:cubicBezTo>
                  <a:cubicBezTo>
                    <a:pt x="1982" y="262"/>
                    <a:pt x="2036" y="255"/>
                    <a:pt x="2086" y="195"/>
                  </a:cubicBezTo>
                  <a:cubicBezTo>
                    <a:pt x="2136" y="135"/>
                    <a:pt x="2181" y="41"/>
                    <a:pt x="2206"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15" name="Freeform 43"/>
            <p:cNvSpPr/>
            <p:nvPr/>
          </p:nvSpPr>
          <p:spPr bwMode="auto">
            <a:xfrm>
              <a:off x="2271" y="2189"/>
              <a:ext cx="1831" cy="1255"/>
            </a:xfrm>
            <a:custGeom>
              <a:avLst/>
              <a:gdLst>
                <a:gd name="T0" fmla="*/ 0 w 2130"/>
                <a:gd name="T1" fmla="*/ 617 h 1590"/>
                <a:gd name="T2" fmla="*/ 262 w 2130"/>
                <a:gd name="T3" fmla="*/ 553 h 1590"/>
                <a:gd name="T4" fmla="*/ 549 w 2130"/>
                <a:gd name="T5" fmla="*/ 418 h 1590"/>
                <a:gd name="T6" fmla="*/ 827 w 2130"/>
                <a:gd name="T7" fmla="*/ 256 h 1590"/>
                <a:gd name="T8" fmla="*/ 999 w 2130"/>
                <a:gd name="T9" fmla="*/ 140 h 1590"/>
                <a:gd name="T10" fmla="*/ 1163 w 2130"/>
                <a:gd name="T11" fmla="*/ 0 h 1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16" name="Text Box 44"/>
            <p:cNvSpPr txBox="1">
              <a:spLocks noChangeArrowheads="1"/>
            </p:cNvSpPr>
            <p:nvPr/>
          </p:nvSpPr>
          <p:spPr bwMode="auto">
            <a:xfrm>
              <a:off x="4193" y="2302"/>
              <a:ext cx="37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350" b="1" i="1" dirty="0">
                  <a:latin typeface="华文楷体" panose="02010600040101010101" charset="-122"/>
                  <a:ea typeface="华文楷体" panose="02010600040101010101" charset="-122"/>
                </a:rPr>
                <a:t>f</a:t>
              </a:r>
              <a:r>
                <a:rPr lang="en-US" altLang="zh-CN" sz="1350" b="1" dirty="0">
                  <a:latin typeface="华文楷体" panose="02010600040101010101" charset="-122"/>
                  <a:ea typeface="华文楷体" panose="02010600040101010101" charset="-122"/>
                </a:rPr>
                <a:t>(</a:t>
              </a:r>
              <a:r>
                <a:rPr lang="en-US" altLang="zh-CN" sz="1350" b="1" i="1" dirty="0">
                  <a:latin typeface="华文楷体" panose="02010600040101010101" charset="-122"/>
                  <a:ea typeface="华文楷体" panose="02010600040101010101" charset="-122"/>
                </a:rPr>
                <a:t>n</a:t>
              </a:r>
              <a:r>
                <a:rPr lang="en-US" altLang="zh-CN" sz="1350" b="1" dirty="0">
                  <a:latin typeface="华文楷体" panose="02010600040101010101" charset="-122"/>
                  <a:ea typeface="华文楷体" panose="02010600040101010101" charset="-122"/>
                </a:rPr>
                <a:t>)</a:t>
              </a:r>
            </a:p>
          </p:txBody>
        </p:sp>
        <p:sp>
          <p:nvSpPr>
            <p:cNvPr id="17" name="Text Box 45"/>
            <p:cNvSpPr txBox="1">
              <a:spLocks noChangeArrowheads="1"/>
            </p:cNvSpPr>
            <p:nvPr/>
          </p:nvSpPr>
          <p:spPr bwMode="auto">
            <a:xfrm>
              <a:off x="4143" y="1982"/>
              <a:ext cx="52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350" b="1" i="1" dirty="0">
                  <a:latin typeface="华文楷体" panose="02010600040101010101" charset="-122"/>
                  <a:ea typeface="华文楷体" panose="02010600040101010101" charset="-122"/>
                </a:rPr>
                <a:t>c</a:t>
              </a:r>
              <a:r>
                <a:rPr lang="en-US" altLang="zh-CN" sz="1350" b="1" dirty="0">
                  <a:latin typeface="华文楷体" panose="02010600040101010101" charset="-122"/>
                  <a:ea typeface="华文楷体" panose="02010600040101010101" charset="-122"/>
                </a:rPr>
                <a:t>×</a:t>
              </a:r>
              <a:r>
                <a:rPr lang="en-US" altLang="zh-CN" sz="1350" b="1" i="1" dirty="0">
                  <a:latin typeface="华文楷体" panose="02010600040101010101" charset="-122"/>
                  <a:ea typeface="华文楷体" panose="02010600040101010101" charset="-122"/>
                </a:rPr>
                <a:t>g</a:t>
              </a:r>
              <a:r>
                <a:rPr lang="en-US" altLang="zh-CN" sz="1350" b="1" dirty="0">
                  <a:latin typeface="华文楷体" panose="02010600040101010101" charset="-122"/>
                  <a:ea typeface="华文楷体" panose="02010600040101010101" charset="-122"/>
                </a:rPr>
                <a:t>(</a:t>
              </a:r>
              <a:r>
                <a:rPr lang="en-US" altLang="zh-CN" sz="1350" b="1" i="1" dirty="0">
                  <a:latin typeface="华文楷体" panose="02010600040101010101" charset="-122"/>
                  <a:ea typeface="华文楷体" panose="02010600040101010101" charset="-122"/>
                </a:rPr>
                <a:t>n</a:t>
              </a:r>
              <a:r>
                <a:rPr lang="en-US" altLang="zh-CN" sz="1350" b="1" dirty="0">
                  <a:latin typeface="华文楷体" panose="02010600040101010101" charset="-122"/>
                  <a:ea typeface="华文楷体" panose="02010600040101010101" charset="-122"/>
                </a:rPr>
                <a:t>)</a:t>
              </a:r>
            </a:p>
          </p:txBody>
        </p:sp>
      </p:grpSp>
      <p:sp>
        <p:nvSpPr>
          <p:cNvPr id="18" name="矩形 17"/>
          <p:cNvSpPr/>
          <p:nvPr/>
        </p:nvSpPr>
        <p:spPr>
          <a:xfrm>
            <a:off x="597158" y="5730657"/>
            <a:ext cx="8220269" cy="707886"/>
          </a:xfrm>
          <a:prstGeom prst="rect">
            <a:avLst/>
          </a:prstGeom>
        </p:spPr>
        <p:txBody>
          <a:bodyPr wrap="square">
            <a:spAutoFit/>
          </a:bodyPr>
          <a:lstStyle/>
          <a:p>
            <a:r>
              <a:rPr lang="zh-CN" altLang="en-US" sz="2000" b="1" dirty="0" smtClean="0">
                <a:latin typeface="Consolas" pitchFamily="49" charset="0"/>
                <a:ea typeface="楷体" pitchFamily="49" charset="-122"/>
                <a:cs typeface="Consolas" pitchFamily="49" charset="0"/>
              </a:rPr>
              <a:t>大</a:t>
            </a:r>
            <a:r>
              <a:rPr lang="en-US" altLang="zh-CN" sz="2000" b="1" dirty="0" smtClean="0">
                <a:solidFill>
                  <a:srgbClr val="3907F1"/>
                </a:solidFill>
                <a:latin typeface="Consolas" pitchFamily="49" charset="0"/>
                <a:ea typeface="楷体" pitchFamily="49" charset="-122"/>
                <a:cs typeface="Consolas" pitchFamily="49" charset="0"/>
                <a:sym typeface="+mn-ea"/>
              </a:rPr>
              <a:t>O</a:t>
            </a:r>
            <a:r>
              <a:rPr lang="zh-CN" altLang="en-US" sz="2000" b="1" dirty="0" smtClean="0">
                <a:latin typeface="Consolas" pitchFamily="49" charset="0"/>
                <a:ea typeface="楷体" pitchFamily="49" charset="-122"/>
                <a:cs typeface="Consolas" pitchFamily="49" charset="0"/>
              </a:rPr>
              <a:t>符号用来描述</a:t>
            </a:r>
            <a:r>
              <a:rPr lang="zh-CN" altLang="en-US" sz="2000" b="1" dirty="0" smtClean="0">
                <a:solidFill>
                  <a:srgbClr val="9900FF"/>
                </a:solidFill>
                <a:latin typeface="Consolas" pitchFamily="49" charset="0"/>
                <a:ea typeface="楷体" pitchFamily="49" charset="-122"/>
                <a:cs typeface="Consolas" pitchFamily="49" charset="0"/>
              </a:rPr>
              <a:t>增长率的上界</a:t>
            </a:r>
            <a:r>
              <a:rPr lang="zh-CN" altLang="en-US" sz="2000" b="1" dirty="0" smtClean="0">
                <a:latin typeface="Consolas" pitchFamily="49" charset="0"/>
                <a:ea typeface="楷体" pitchFamily="49" charset="-122"/>
                <a:cs typeface="Consolas" pitchFamily="49" charset="0"/>
              </a:rPr>
              <a:t>，表示</a:t>
            </a:r>
            <a:r>
              <a:rPr lang="en-US" altLang="zh-CN" sz="2000" b="1" i="1" dirty="0" smtClean="0">
                <a:latin typeface="Consolas" pitchFamily="49" charset="0"/>
                <a:ea typeface="楷体" pitchFamily="49" charset="-122"/>
                <a:cs typeface="Consolas" pitchFamily="49" charset="0"/>
              </a:rPr>
              <a:t>f</a:t>
            </a:r>
            <a:r>
              <a:rPr lang="en-US" altLang="zh-CN" sz="2000" b="1" dirty="0" smtClean="0">
                <a:latin typeface="Consolas" pitchFamily="49" charset="0"/>
                <a:ea typeface="楷体" pitchFamily="49" charset="-122"/>
                <a:cs typeface="Consolas" pitchFamily="49" charset="0"/>
              </a:rPr>
              <a:t>(</a:t>
            </a:r>
            <a:r>
              <a:rPr lang="en-US" altLang="zh-CN" sz="2000" b="1" i="1" dirty="0" smtClean="0">
                <a:latin typeface="Consolas" pitchFamily="49" charset="0"/>
                <a:ea typeface="楷体" pitchFamily="49" charset="-122"/>
                <a:cs typeface="Consolas" pitchFamily="49" charset="0"/>
              </a:rPr>
              <a:t>n</a:t>
            </a:r>
            <a:r>
              <a:rPr lang="en-US" altLang="zh-CN" sz="2000" b="1" dirty="0" smtClean="0">
                <a:latin typeface="Consolas" pitchFamily="49" charset="0"/>
                <a:ea typeface="楷体" pitchFamily="49" charset="-122"/>
                <a:cs typeface="Consolas" pitchFamily="49" charset="0"/>
              </a:rPr>
              <a:t>)</a:t>
            </a:r>
            <a:r>
              <a:rPr lang="zh-CN" altLang="en-US" sz="2000" b="1" dirty="0" smtClean="0">
                <a:latin typeface="Consolas" pitchFamily="49" charset="0"/>
                <a:ea typeface="楷体" pitchFamily="49" charset="-122"/>
                <a:cs typeface="Consolas" pitchFamily="49" charset="0"/>
              </a:rPr>
              <a:t>的增长最多像</a:t>
            </a:r>
            <a:r>
              <a:rPr lang="en-US" altLang="zh-CN" sz="2000" b="1" i="1" dirty="0" smtClean="0">
                <a:latin typeface="Consolas" pitchFamily="49" charset="0"/>
                <a:ea typeface="楷体" pitchFamily="49" charset="-122"/>
                <a:cs typeface="Consolas" pitchFamily="49" charset="0"/>
              </a:rPr>
              <a:t>g</a:t>
            </a:r>
            <a:r>
              <a:rPr lang="en-US" altLang="zh-CN" sz="2000" b="1" dirty="0" smtClean="0">
                <a:latin typeface="Consolas" pitchFamily="49" charset="0"/>
                <a:ea typeface="楷体" pitchFamily="49" charset="-122"/>
                <a:cs typeface="Consolas" pitchFamily="49" charset="0"/>
              </a:rPr>
              <a:t>(</a:t>
            </a:r>
            <a:r>
              <a:rPr lang="en-US" altLang="zh-CN" sz="2000" b="1" i="1" dirty="0" smtClean="0">
                <a:latin typeface="Consolas" pitchFamily="49" charset="0"/>
                <a:ea typeface="楷体" pitchFamily="49" charset="-122"/>
                <a:cs typeface="Consolas" pitchFamily="49" charset="0"/>
              </a:rPr>
              <a:t>n</a:t>
            </a:r>
            <a:r>
              <a:rPr lang="en-US" altLang="zh-CN" sz="2000" b="1" dirty="0" smtClean="0">
                <a:latin typeface="Consolas" pitchFamily="49" charset="0"/>
                <a:ea typeface="楷体" pitchFamily="49" charset="-122"/>
                <a:cs typeface="Consolas" pitchFamily="49" charset="0"/>
              </a:rPr>
              <a:t>) </a:t>
            </a:r>
            <a:r>
              <a:rPr lang="zh-CN" altLang="en-US" sz="2000" b="1" dirty="0" smtClean="0">
                <a:latin typeface="Consolas" pitchFamily="49" charset="0"/>
                <a:ea typeface="楷体" pitchFamily="49" charset="-122"/>
                <a:cs typeface="Consolas" pitchFamily="49" charset="0"/>
              </a:rPr>
              <a:t>增长的那样快，也就是说，当输入规模为</a:t>
            </a:r>
            <a:r>
              <a:rPr lang="en-US" altLang="zh-CN" sz="2000" b="1" i="1" dirty="0" smtClean="0">
                <a:latin typeface="Consolas" pitchFamily="49" charset="0"/>
                <a:ea typeface="楷体" pitchFamily="49" charset="-122"/>
                <a:cs typeface="Consolas" pitchFamily="49" charset="0"/>
              </a:rPr>
              <a:t>n</a:t>
            </a:r>
            <a:r>
              <a:rPr lang="zh-CN" altLang="en-US" sz="2000" b="1" dirty="0" smtClean="0">
                <a:latin typeface="Consolas" pitchFamily="49" charset="0"/>
                <a:ea typeface="楷体" pitchFamily="49" charset="-122"/>
                <a:cs typeface="Consolas" pitchFamily="49" charset="0"/>
              </a:rPr>
              <a:t>时，算法消耗时间的最大值。</a:t>
            </a:r>
            <a:endParaRPr lang="zh-CN" altLang="en-US" sz="2000" dirty="0">
              <a:latin typeface="Consolas" pitchFamily="49" charset="0"/>
              <a:ea typeface="楷体" pitchFamily="49" charset="-122"/>
              <a:cs typeface="Consolas" pitchFamily="49"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二、渐近复杂度分析</a:t>
            </a:r>
          </a:p>
        </p:txBody>
      </p:sp>
      <p:sp>
        <p:nvSpPr>
          <p:cNvPr id="3" name="灯片编号占位符 2"/>
          <p:cNvSpPr>
            <a:spLocks noGrp="1"/>
          </p:cNvSpPr>
          <p:nvPr>
            <p:ph type="sldNum" sz="quarter" idx="12"/>
          </p:nvPr>
        </p:nvSpPr>
        <p:spPr>
          <a:xfrm>
            <a:off x="-55781" y="6434274"/>
            <a:ext cx="515938" cy="365125"/>
          </a:xfrm>
        </p:spPr>
        <p:txBody>
          <a:bodyPr/>
          <a:lstStyle/>
          <a:p>
            <a:fld id="{2BF52340-23E5-4DE8-AD85-AB3A652D4927}" type="slidenum">
              <a:rPr lang="zh-CN" altLang="en-US" sz="1000" smtClean="0"/>
              <a:pPr/>
              <a:t>31</a:t>
            </a:fld>
            <a:endParaRPr lang="zh-CN" altLang="en-US" sz="1000" smtClean="0"/>
          </a:p>
        </p:txBody>
      </p:sp>
      <p:sp>
        <p:nvSpPr>
          <p:cNvPr id="4" name="矩形 3"/>
          <p:cNvSpPr/>
          <p:nvPr/>
        </p:nvSpPr>
        <p:spPr>
          <a:xfrm>
            <a:off x="289878" y="1383636"/>
            <a:ext cx="4203395" cy="400110"/>
          </a:xfrm>
          <a:prstGeom prst="rect">
            <a:avLst/>
          </a:prstGeom>
        </p:spPr>
        <p:txBody>
          <a:bodyPr wrap="none">
            <a:spAutoFit/>
          </a:bodyPr>
          <a:lstStyle/>
          <a:p>
            <a:r>
              <a:rPr lang="zh-CN" altLang="en-US" sz="2000" b="1" dirty="0">
                <a:solidFill>
                  <a:srgbClr val="FF0000"/>
                </a:solidFill>
              </a:rPr>
              <a:t>定义</a:t>
            </a:r>
            <a:r>
              <a:rPr lang="en-US" altLang="zh-CN" sz="2000" b="1" dirty="0">
                <a:solidFill>
                  <a:srgbClr val="FF0000"/>
                </a:solidFill>
              </a:rPr>
              <a:t>1.  </a:t>
            </a:r>
            <a:r>
              <a:rPr lang="zh-CN" altLang="en-US" sz="2000" b="1" dirty="0">
                <a:solidFill>
                  <a:srgbClr val="FF0000"/>
                </a:solidFill>
              </a:rPr>
              <a:t>大〇符号</a:t>
            </a:r>
            <a:r>
              <a:rPr lang="en-US" altLang="zh-CN" sz="2000" b="1" dirty="0">
                <a:solidFill>
                  <a:srgbClr val="FF0000"/>
                </a:solidFill>
              </a:rPr>
              <a:t>——</a:t>
            </a:r>
            <a:r>
              <a:rPr lang="zh-CN" altLang="en-US" sz="2000" b="1" dirty="0">
                <a:solidFill>
                  <a:srgbClr val="FF0000"/>
                </a:solidFill>
              </a:rPr>
              <a:t>渐近上界记号</a:t>
            </a:r>
          </a:p>
        </p:txBody>
      </p:sp>
      <p:sp>
        <p:nvSpPr>
          <p:cNvPr id="5" name="Text Box 6"/>
          <p:cNvSpPr txBox="1">
            <a:spLocks noChangeArrowheads="1"/>
          </p:cNvSpPr>
          <p:nvPr/>
        </p:nvSpPr>
        <p:spPr bwMode="auto">
          <a:xfrm>
            <a:off x="1000607" y="1912709"/>
            <a:ext cx="701126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ts val="1200"/>
              </a:spcBef>
            </a:pPr>
            <a:r>
              <a:rPr kumimoji="1" lang="zh-CN" altLang="en-US" sz="2000" b="1" dirty="0">
                <a:solidFill>
                  <a:srgbClr val="0000FF"/>
                </a:solidFill>
                <a:latin typeface="楷体" pitchFamily="49" charset="-122"/>
                <a:ea typeface="楷体" pitchFamily="49" charset="-122"/>
              </a:rPr>
              <a:t>一个算法</a:t>
            </a:r>
            <a:r>
              <a:rPr kumimoji="1" lang="zh-CN" altLang="en-US" sz="2000" b="1" dirty="0" smtClean="0">
                <a:solidFill>
                  <a:srgbClr val="0000FF"/>
                </a:solidFill>
                <a:latin typeface="楷体" pitchFamily="49" charset="-122"/>
                <a:ea typeface="楷体" pitchFamily="49" charset="-122"/>
              </a:rPr>
              <a:t>的运行时</a:t>
            </a:r>
            <a:r>
              <a:rPr kumimoji="1" lang="zh-CN" altLang="en-US" sz="2000" b="1" dirty="0">
                <a:solidFill>
                  <a:srgbClr val="0000FF"/>
                </a:solidFill>
                <a:latin typeface="楷体" pitchFamily="49" charset="-122"/>
                <a:ea typeface="楷体" pitchFamily="49" charset="-122"/>
              </a:rPr>
              <a:t>间用大</a:t>
            </a:r>
            <a:r>
              <a:rPr kumimoji="1" lang="en-US" altLang="zh-CN" sz="2000" b="1" dirty="0">
                <a:solidFill>
                  <a:srgbClr val="0000FF"/>
                </a:solidFill>
                <a:latin typeface="楷体" pitchFamily="49" charset="-122"/>
                <a:ea typeface="楷体" pitchFamily="49" charset="-122"/>
              </a:rPr>
              <a:t>O</a:t>
            </a:r>
            <a:r>
              <a:rPr kumimoji="1" lang="zh-CN" altLang="en-US" sz="2000" b="1" dirty="0">
                <a:solidFill>
                  <a:srgbClr val="0000FF"/>
                </a:solidFill>
                <a:latin typeface="楷体" pitchFamily="49" charset="-122"/>
                <a:ea typeface="楷体" pitchFamily="49" charset="-122"/>
              </a:rPr>
              <a:t>符号表示时，总是采用最有价值的</a:t>
            </a:r>
            <a:r>
              <a:rPr kumimoji="1" lang="en-US" altLang="zh-CN" sz="2000" b="1" dirty="0">
                <a:solidFill>
                  <a:srgbClr val="0000FF"/>
                </a:solidFill>
                <a:latin typeface="楷体" pitchFamily="49" charset="-122"/>
                <a:ea typeface="楷体" pitchFamily="49" charset="-122"/>
              </a:rPr>
              <a:t>g(n)</a:t>
            </a:r>
            <a:r>
              <a:rPr kumimoji="1" lang="zh-CN" altLang="en-US" sz="2000" b="1" dirty="0">
                <a:solidFill>
                  <a:srgbClr val="0000FF"/>
                </a:solidFill>
                <a:latin typeface="楷体" pitchFamily="49" charset="-122"/>
                <a:ea typeface="楷体" pitchFamily="49" charset="-122"/>
              </a:rPr>
              <a:t>表示，称之为“紧凑上界”或“紧确上界”。</a:t>
            </a:r>
          </a:p>
        </p:txBody>
      </p:sp>
      <p:sp>
        <p:nvSpPr>
          <p:cNvPr id="18" name="Text Box 4"/>
          <p:cNvSpPr txBox="1">
            <a:spLocks noChangeArrowheads="1"/>
          </p:cNvSpPr>
          <p:nvPr/>
        </p:nvSpPr>
        <p:spPr bwMode="auto">
          <a:xfrm>
            <a:off x="289878" y="2983675"/>
            <a:ext cx="5891241" cy="553998"/>
          </a:xfrm>
          <a:prstGeom prst="rect">
            <a:avLst/>
          </a:prstGeom>
          <a:noFill/>
          <a:ln w="9525">
            <a:noFill/>
            <a:miter lim="800000"/>
          </a:ln>
          <a:effectLst/>
        </p:spPr>
        <p:txBody>
          <a:bodyPr wrap="square">
            <a:spAutoFit/>
          </a:bodyPr>
          <a:lstStyle/>
          <a:p>
            <a:pPr>
              <a:lnSpc>
                <a:spcPct val="150000"/>
              </a:lnSpc>
            </a:pPr>
            <a:r>
              <a:rPr lang="zh-CN" altLang="en-US" sz="2000" b="1" dirty="0">
                <a:solidFill>
                  <a:srgbClr val="0000FF"/>
                </a:solidFill>
                <a:latin typeface="Consolas" pitchFamily="49" charset="0"/>
                <a:ea typeface="楷体" pitchFamily="49" charset="-122"/>
                <a:cs typeface="Consolas" pitchFamily="49" charset="0"/>
              </a:rPr>
              <a:t>例</a:t>
            </a:r>
            <a:r>
              <a:rPr lang="en-US" altLang="zh-CN" sz="2000" b="1" dirty="0">
                <a:solidFill>
                  <a:srgbClr val="0000FF"/>
                </a:solidFill>
                <a:latin typeface="Consolas" pitchFamily="49" charset="0"/>
                <a:ea typeface="楷体" pitchFamily="49" charset="-122"/>
                <a:cs typeface="Consolas" pitchFamily="49" charset="0"/>
              </a:rPr>
              <a:t>1 </a:t>
            </a:r>
            <a:r>
              <a:rPr lang="zh-CN" altLang="en-US" sz="2000" b="1" dirty="0">
                <a:solidFill>
                  <a:srgbClr val="0000FF"/>
                </a:solidFill>
                <a:latin typeface="Consolas" pitchFamily="49" charset="0"/>
                <a:ea typeface="楷体" pitchFamily="49" charset="-122"/>
                <a:cs typeface="Consolas" pitchFamily="49" charset="0"/>
              </a:rPr>
              <a:t>求</a:t>
            </a:r>
            <a:r>
              <a:rPr lang="en-US" altLang="zh-CN" sz="2000" b="1" dirty="0">
                <a:solidFill>
                  <a:srgbClr val="0000FF"/>
                </a:solidFill>
                <a:latin typeface="Consolas" pitchFamily="49" charset="0"/>
                <a:ea typeface="楷体" pitchFamily="49" charset="-122"/>
                <a:cs typeface="Consolas" pitchFamily="49" charset="0"/>
              </a:rPr>
              <a:t>f(n)=3</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en-US" altLang="zh-CN" sz="2000" b="1" dirty="0">
                <a:solidFill>
                  <a:srgbClr val="0000FF"/>
                </a:solidFill>
                <a:latin typeface="Consolas" pitchFamily="49" charset="0"/>
                <a:ea typeface="楷体" pitchFamily="49" charset="-122"/>
                <a:cs typeface="Consolas" pitchFamily="49" charset="0"/>
              </a:rPr>
              <a:t>+2</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+4</a:t>
            </a:r>
            <a:r>
              <a:rPr lang="zh-CN" altLang="en-US" sz="2000" b="1" dirty="0">
                <a:solidFill>
                  <a:srgbClr val="0000FF"/>
                </a:solidFill>
                <a:latin typeface="Consolas" pitchFamily="49" charset="0"/>
                <a:ea typeface="楷体" pitchFamily="49" charset="-122"/>
                <a:cs typeface="Consolas" pitchFamily="49" charset="0"/>
              </a:rPr>
              <a:t>的渐近上界</a:t>
            </a:r>
          </a:p>
        </p:txBody>
      </p:sp>
      <p:sp>
        <p:nvSpPr>
          <p:cNvPr id="21" name="矩形 20"/>
          <p:cNvSpPr/>
          <p:nvPr/>
        </p:nvSpPr>
        <p:spPr>
          <a:xfrm>
            <a:off x="380947" y="5831368"/>
            <a:ext cx="9337785" cy="523220"/>
          </a:xfrm>
          <a:prstGeom prst="rect">
            <a:avLst/>
          </a:prstGeom>
        </p:spPr>
        <p:txBody>
          <a:bodyPr wrap="square">
            <a:spAutoFit/>
          </a:bodyPr>
          <a:lstStyle/>
          <a:p>
            <a:pPr>
              <a:lnSpc>
                <a:spcPct val="140000"/>
              </a:lnSpc>
            </a:pPr>
            <a:r>
              <a:rPr lang="zh-CN" altLang="en-US" sz="2000" b="1" dirty="0">
                <a:solidFill>
                  <a:srgbClr val="0000FF"/>
                </a:solidFill>
                <a:latin typeface="Consolas" pitchFamily="49" charset="0"/>
                <a:cs typeface="Consolas" pitchFamily="49" charset="0"/>
              </a:rPr>
              <a:t>一般地</a:t>
            </a:r>
            <a:r>
              <a:rPr lang="zh-CN" altLang="pt-BR" sz="2000" b="1" dirty="0">
                <a:solidFill>
                  <a:srgbClr val="0000FF"/>
                </a:solidFill>
                <a:latin typeface="Consolas" pitchFamily="49" charset="0"/>
                <a:cs typeface="Consolas" pitchFamily="49" charset="0"/>
              </a:rPr>
              <a:t>，如果</a:t>
            </a:r>
            <a:r>
              <a:rPr lang="pt-BR" altLang="zh-CN" sz="2000" b="1" i="1" dirty="0">
                <a:solidFill>
                  <a:srgbClr val="0000FF"/>
                </a:solidFill>
                <a:latin typeface="Consolas" pitchFamily="49" charset="0"/>
                <a:cs typeface="Consolas" pitchFamily="49" charset="0"/>
              </a:rPr>
              <a:t>f</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n</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i="1" baseline="-25000" dirty="0">
                <a:solidFill>
                  <a:srgbClr val="0000FF"/>
                </a:solidFill>
                <a:latin typeface="Consolas" pitchFamily="49" charset="0"/>
                <a:cs typeface="Consolas" pitchFamily="49" charset="0"/>
              </a:rPr>
              <a:t>m</a:t>
            </a:r>
            <a:r>
              <a:rPr lang="pt-BR" altLang="zh-CN" sz="2000" b="1" i="1" dirty="0">
                <a:solidFill>
                  <a:srgbClr val="0000FF"/>
                </a:solidFill>
                <a:latin typeface="Consolas" pitchFamily="49" charset="0"/>
                <a:cs typeface="Consolas" pitchFamily="49" charset="0"/>
              </a:rPr>
              <a:t>n</a:t>
            </a:r>
            <a:r>
              <a:rPr lang="pt-BR" altLang="zh-CN" sz="2000" b="1" i="1" baseline="30000" dirty="0">
                <a:solidFill>
                  <a:srgbClr val="0000FF"/>
                </a:solidFill>
                <a:latin typeface="Consolas" pitchFamily="49" charset="0"/>
                <a:cs typeface="Consolas" pitchFamily="49" charset="0"/>
              </a:rPr>
              <a:t>m</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i="1" baseline="-25000" dirty="0">
                <a:solidFill>
                  <a:srgbClr val="0000FF"/>
                </a:solidFill>
                <a:latin typeface="Consolas" pitchFamily="49" charset="0"/>
                <a:cs typeface="Consolas" pitchFamily="49" charset="0"/>
              </a:rPr>
              <a:t>m</a:t>
            </a:r>
            <a:r>
              <a:rPr lang="pt-BR" altLang="zh-CN" sz="2000" b="1" baseline="-25000" dirty="0">
                <a:solidFill>
                  <a:srgbClr val="0000FF"/>
                </a:solidFill>
                <a:latin typeface="Consolas" pitchFamily="49" charset="0"/>
                <a:cs typeface="Consolas" pitchFamily="49" charset="0"/>
              </a:rPr>
              <a:t>-1</a:t>
            </a:r>
            <a:r>
              <a:rPr lang="pt-BR" altLang="zh-CN" sz="2000" b="1" i="1" dirty="0">
                <a:solidFill>
                  <a:srgbClr val="0000FF"/>
                </a:solidFill>
                <a:latin typeface="Consolas" pitchFamily="49" charset="0"/>
                <a:cs typeface="Consolas" pitchFamily="49" charset="0"/>
              </a:rPr>
              <a:t>n</a:t>
            </a:r>
            <a:r>
              <a:rPr lang="pt-BR" altLang="zh-CN" sz="2000" b="1" i="1" baseline="30000" dirty="0">
                <a:solidFill>
                  <a:srgbClr val="0000FF"/>
                </a:solidFill>
                <a:latin typeface="Consolas" pitchFamily="49" charset="0"/>
                <a:cs typeface="Consolas" pitchFamily="49" charset="0"/>
              </a:rPr>
              <a:t>m</a:t>
            </a:r>
            <a:r>
              <a:rPr lang="pt-BR" altLang="zh-CN" sz="2000" b="1" baseline="30000" dirty="0">
                <a:solidFill>
                  <a:srgbClr val="0000FF"/>
                </a:solidFill>
                <a:latin typeface="Consolas" pitchFamily="49" charset="0"/>
                <a:cs typeface="Consolas" pitchFamily="49" charset="0"/>
              </a:rPr>
              <a:t>-1</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baseline="-25000" dirty="0">
                <a:solidFill>
                  <a:srgbClr val="0000FF"/>
                </a:solidFill>
                <a:latin typeface="Consolas" pitchFamily="49" charset="0"/>
                <a:cs typeface="Consolas" pitchFamily="49" charset="0"/>
              </a:rPr>
              <a:t>1</a:t>
            </a:r>
            <a:r>
              <a:rPr lang="pt-BR" altLang="zh-CN" sz="2000" b="1" i="1" dirty="0">
                <a:solidFill>
                  <a:srgbClr val="0000FF"/>
                </a:solidFill>
                <a:latin typeface="Consolas" pitchFamily="49" charset="0"/>
                <a:cs typeface="Consolas" pitchFamily="49" charset="0"/>
              </a:rPr>
              <a:t>n</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baseline="-25000" dirty="0">
                <a:solidFill>
                  <a:srgbClr val="0000FF"/>
                </a:solidFill>
                <a:latin typeface="Consolas" pitchFamily="49" charset="0"/>
                <a:cs typeface="Consolas" pitchFamily="49" charset="0"/>
              </a:rPr>
              <a:t>0</a:t>
            </a:r>
            <a:r>
              <a:rPr lang="zh-CN" altLang="pt-BR" sz="2000" b="1" dirty="0">
                <a:solidFill>
                  <a:srgbClr val="0000FF"/>
                </a:solidFill>
                <a:latin typeface="Consolas" pitchFamily="49" charset="0"/>
                <a:cs typeface="Consolas" pitchFamily="49" charset="0"/>
              </a:rPr>
              <a:t>，有</a:t>
            </a:r>
            <a:r>
              <a:rPr lang="pt-BR" altLang="zh-CN" sz="2000" b="1" i="1" dirty="0" smtClean="0">
                <a:solidFill>
                  <a:srgbClr val="0000FF"/>
                </a:solidFill>
                <a:latin typeface="Consolas" pitchFamily="49" charset="0"/>
                <a:cs typeface="Consolas" pitchFamily="49" charset="0"/>
              </a:rPr>
              <a:t>f</a:t>
            </a:r>
            <a:r>
              <a:rPr lang="pt-BR" altLang="zh-CN" sz="2000" b="1" dirty="0" smtClean="0">
                <a:solidFill>
                  <a:srgbClr val="0000FF"/>
                </a:solidFill>
                <a:latin typeface="Consolas" pitchFamily="49" charset="0"/>
                <a:cs typeface="Consolas" pitchFamily="49" charset="0"/>
              </a:rPr>
              <a:t>(</a:t>
            </a:r>
            <a:r>
              <a:rPr lang="pt-BR" altLang="zh-CN" sz="2000" b="1" i="1" dirty="0" smtClean="0">
                <a:solidFill>
                  <a:srgbClr val="0000FF"/>
                </a:solidFill>
                <a:latin typeface="Consolas" pitchFamily="49" charset="0"/>
                <a:cs typeface="Consolas" pitchFamily="49" charset="0"/>
              </a:rPr>
              <a:t>n</a:t>
            </a:r>
            <a:r>
              <a:rPr lang="pt-BR" altLang="zh-CN" sz="2000" b="1" dirty="0">
                <a:solidFill>
                  <a:srgbClr val="0000FF"/>
                </a:solidFill>
                <a:latin typeface="Consolas" pitchFamily="49" charset="0"/>
                <a:cs typeface="Consolas" pitchFamily="49" charset="0"/>
              </a:rPr>
              <a:t>)=O(</a:t>
            </a:r>
            <a:r>
              <a:rPr lang="pt-BR" altLang="zh-CN" sz="2000" b="1" i="1" dirty="0">
                <a:solidFill>
                  <a:srgbClr val="0000FF"/>
                </a:solidFill>
                <a:latin typeface="Consolas" pitchFamily="49" charset="0"/>
                <a:cs typeface="Consolas" pitchFamily="49" charset="0"/>
              </a:rPr>
              <a:t>n</a:t>
            </a:r>
            <a:r>
              <a:rPr lang="pt-BR" altLang="zh-CN" sz="2000" b="1" i="1" baseline="30000" dirty="0">
                <a:solidFill>
                  <a:srgbClr val="0000FF"/>
                </a:solidFill>
                <a:latin typeface="Consolas" pitchFamily="49" charset="0"/>
                <a:cs typeface="Consolas" pitchFamily="49" charset="0"/>
              </a:rPr>
              <a:t>m</a:t>
            </a:r>
            <a:r>
              <a:rPr lang="pt-BR" altLang="zh-CN" sz="2000" b="1" dirty="0">
                <a:solidFill>
                  <a:srgbClr val="0000FF"/>
                </a:solidFill>
                <a:latin typeface="Consolas" pitchFamily="49" charset="0"/>
                <a:cs typeface="Consolas" pitchFamily="49" charset="0"/>
              </a:rPr>
              <a:t>)</a:t>
            </a:r>
            <a:r>
              <a:rPr lang="zh-CN" altLang="pt-BR" sz="2000" b="1" dirty="0">
                <a:solidFill>
                  <a:srgbClr val="0000FF"/>
                </a:solidFill>
                <a:latin typeface="Consolas" pitchFamily="49" charset="0"/>
                <a:cs typeface="Consolas" pitchFamily="49" charset="0"/>
              </a:rPr>
              <a:t>。</a:t>
            </a:r>
          </a:p>
        </p:txBody>
      </p:sp>
      <p:sp>
        <p:nvSpPr>
          <p:cNvPr id="12" name="矩形 11"/>
          <p:cNvSpPr/>
          <p:nvPr/>
        </p:nvSpPr>
        <p:spPr>
          <a:xfrm>
            <a:off x="351456" y="3571287"/>
            <a:ext cx="8056345" cy="553998"/>
          </a:xfrm>
          <a:prstGeom prst="rect">
            <a:avLst/>
          </a:prstGeom>
        </p:spPr>
        <p:txBody>
          <a:bodyPr wrap="square">
            <a:spAutoFit/>
          </a:bodyPr>
          <a:lstStyle/>
          <a:p>
            <a:pPr lvl="0">
              <a:lnSpc>
                <a:spcPct val="150000"/>
              </a:lnSpc>
            </a:pPr>
            <a:r>
              <a:rPr lang="zh-CN" altLang="en-US" sz="2000" b="1" dirty="0" smtClean="0">
                <a:solidFill>
                  <a:srgbClr val="0000FF"/>
                </a:solidFill>
                <a:latin typeface="Consolas" pitchFamily="49" charset="0"/>
                <a:cs typeface="Consolas" pitchFamily="49" charset="0"/>
              </a:rPr>
              <a:t>解： ∵  存</a:t>
            </a:r>
            <a:r>
              <a:rPr lang="zh-CN" altLang="en-US" sz="2000" b="1" dirty="0">
                <a:solidFill>
                  <a:srgbClr val="0000FF"/>
                </a:solidFill>
                <a:latin typeface="Consolas" pitchFamily="49" charset="0"/>
                <a:cs typeface="Consolas" pitchFamily="49" charset="0"/>
              </a:rPr>
              <a:t>在</a:t>
            </a:r>
            <a:r>
              <a:rPr kumimoji="1" lang="en-US" altLang="zh-CN" sz="2000" b="1" i="1" dirty="0">
                <a:solidFill>
                  <a:srgbClr val="0000FF"/>
                </a:solidFill>
                <a:latin typeface="Consolas" pitchFamily="49" charset="0"/>
                <a:cs typeface="Consolas" pitchFamily="49" charset="0"/>
              </a:rPr>
              <a:t>n</a:t>
            </a:r>
            <a:r>
              <a:rPr kumimoji="1" lang="en-US" altLang="zh-CN" sz="2000" b="1" baseline="-30000" dirty="0">
                <a:solidFill>
                  <a:srgbClr val="0000FF"/>
                </a:solidFill>
                <a:latin typeface="Consolas" pitchFamily="49" charset="0"/>
                <a:cs typeface="Consolas" pitchFamily="49" charset="0"/>
              </a:rPr>
              <a:t>0</a:t>
            </a:r>
            <a:r>
              <a:rPr kumimoji="1" lang="en-US" altLang="zh-CN" sz="2000" b="1" dirty="0">
                <a:solidFill>
                  <a:srgbClr val="0000FF"/>
                </a:solidFill>
                <a:latin typeface="Consolas" pitchFamily="49" charset="0"/>
                <a:cs typeface="Consolas" pitchFamily="49" charset="0"/>
              </a:rPr>
              <a:t>=4</a:t>
            </a:r>
            <a:r>
              <a:rPr kumimoji="1"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c</a:t>
            </a:r>
            <a:r>
              <a:rPr lang="en-US" altLang="zh-CN" sz="2000" b="1" dirty="0">
                <a:solidFill>
                  <a:srgbClr val="0000FF"/>
                </a:solidFill>
                <a:latin typeface="Consolas" pitchFamily="49" charset="0"/>
                <a:cs typeface="Consolas" pitchFamily="49" charset="0"/>
              </a:rPr>
              <a:t>=4</a:t>
            </a:r>
            <a:r>
              <a:rPr lang="zh-CN" altLang="en-US" sz="2000" b="1" dirty="0">
                <a:solidFill>
                  <a:srgbClr val="0000FF"/>
                </a:solidFill>
                <a:latin typeface="Consolas" pitchFamily="49" charset="0"/>
                <a:cs typeface="Consolas" pitchFamily="49" charset="0"/>
              </a:rPr>
              <a:t>，使得当</a:t>
            </a:r>
            <a:r>
              <a:rPr lang="en-US" altLang="zh-CN" sz="2000" b="1" i="1" dirty="0">
                <a:solidFill>
                  <a:srgbClr val="0000FF"/>
                </a:solidFill>
                <a:latin typeface="Consolas" pitchFamily="49" charset="0"/>
                <a:cs typeface="Consolas" pitchFamily="49" charset="0"/>
              </a:rPr>
              <a:t>n</a:t>
            </a:r>
            <a:r>
              <a:rPr lang="en-US" altLang="zh-CN" sz="2000" b="1" dirty="0" smtClean="0">
                <a:solidFill>
                  <a:srgbClr val="0000FF"/>
                </a:solidFill>
                <a:latin typeface="Consolas" pitchFamily="49" charset="0"/>
                <a:cs typeface="Consolas" pitchFamily="49" charset="0"/>
              </a:rPr>
              <a:t>≥</a:t>
            </a:r>
            <a:r>
              <a:rPr kumimoji="1" lang="en-US" altLang="zh-CN" sz="2000" b="1" i="1" dirty="0" smtClean="0">
                <a:solidFill>
                  <a:srgbClr val="0000FF"/>
                </a:solidFill>
                <a:latin typeface="Consolas" pitchFamily="49" charset="0"/>
                <a:cs typeface="Consolas" pitchFamily="49" charset="0"/>
              </a:rPr>
              <a:t>n</a:t>
            </a:r>
            <a:r>
              <a:rPr kumimoji="1" lang="en-US" altLang="zh-CN" sz="2000" b="1" baseline="-30000" dirty="0" smtClean="0">
                <a:solidFill>
                  <a:srgbClr val="0000FF"/>
                </a:solidFill>
                <a:latin typeface="Consolas" pitchFamily="49" charset="0"/>
                <a:cs typeface="Consolas" pitchFamily="49" charset="0"/>
              </a:rPr>
              <a:t>0</a:t>
            </a:r>
            <a:r>
              <a:rPr lang="zh-CN" altLang="en-US" sz="2000" b="1" dirty="0" smtClean="0">
                <a:solidFill>
                  <a:srgbClr val="0000FF"/>
                </a:solidFill>
                <a:latin typeface="Consolas" pitchFamily="49" charset="0"/>
                <a:cs typeface="Consolas" pitchFamily="49" charset="0"/>
              </a:rPr>
              <a:t>时</a:t>
            </a:r>
            <a:r>
              <a:rPr lang="zh-CN" altLang="en-US"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rPr>
              <a:t>3</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en-US" altLang="zh-CN" sz="2000" b="1" dirty="0">
                <a:solidFill>
                  <a:srgbClr val="0000FF"/>
                </a:solidFill>
                <a:latin typeface="Consolas" pitchFamily="49" charset="0"/>
                <a:cs typeface="Consolas" pitchFamily="49" charset="0"/>
              </a:rPr>
              <a:t>+2</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+4≤4</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zh-CN" altLang="en-US" sz="2000" b="1" dirty="0">
                <a:solidFill>
                  <a:srgbClr val="0000FF"/>
                </a:solidFill>
                <a:latin typeface="Consolas" pitchFamily="49" charset="0"/>
                <a:cs typeface="Consolas" pitchFamily="49" charset="0"/>
              </a:rPr>
              <a:t>。</a:t>
            </a:r>
          </a:p>
        </p:txBody>
      </p:sp>
      <p:sp>
        <p:nvSpPr>
          <p:cNvPr id="13" name="矩形 12"/>
          <p:cNvSpPr/>
          <p:nvPr/>
        </p:nvSpPr>
        <p:spPr>
          <a:xfrm>
            <a:off x="1000392" y="4178678"/>
            <a:ext cx="2431149" cy="398780"/>
          </a:xfrm>
          <a:prstGeom prst="rect">
            <a:avLst/>
          </a:prstGeom>
        </p:spPr>
        <p:txBody>
          <a:bodyPr wrap="square">
            <a:spAutoFit/>
          </a:bodyPr>
          <a:lstStyle/>
          <a:p>
            <a:r>
              <a:rPr lang="zh-CN" altLang="en-US" sz="2000" b="1" dirty="0" smtClean="0">
                <a:solidFill>
                  <a:srgbClr val="0000FF"/>
                </a:solidFill>
                <a:latin typeface="Consolas" pitchFamily="49" charset="0"/>
                <a:ea typeface="楷体" pitchFamily="49" charset="-122"/>
                <a:cs typeface="Consolas" pitchFamily="49" charset="0"/>
              </a:rPr>
              <a:t>∴  </a:t>
            </a:r>
            <a:r>
              <a:rPr lang="en-US" altLang="zh-CN" sz="2000" b="1" dirty="0">
                <a:solidFill>
                  <a:srgbClr val="0000FF"/>
                </a:solidFill>
                <a:latin typeface="Consolas" pitchFamily="49" charset="0"/>
                <a:ea typeface="楷体" pitchFamily="49" charset="-122"/>
                <a:cs typeface="Consolas" pitchFamily="49" charset="0"/>
              </a:rPr>
              <a:t>f(n)=O(</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en-US" altLang="zh-CN" sz="2000" b="1" dirty="0">
                <a:solidFill>
                  <a:srgbClr val="0000FF"/>
                </a:solidFill>
                <a:latin typeface="Consolas" pitchFamily="49" charset="0"/>
                <a:ea typeface="楷体" pitchFamily="49" charset="-122"/>
                <a:cs typeface="Consolas" pitchFamily="49" charset="0"/>
              </a:rPr>
              <a:t>)</a:t>
            </a:r>
          </a:p>
        </p:txBody>
      </p:sp>
      <p:sp>
        <p:nvSpPr>
          <p:cNvPr id="14" name="矩形 13"/>
          <p:cNvSpPr/>
          <p:nvPr/>
        </p:nvSpPr>
        <p:spPr>
          <a:xfrm>
            <a:off x="971514" y="5138263"/>
            <a:ext cx="2089033" cy="553998"/>
          </a:xfrm>
          <a:prstGeom prst="rect">
            <a:avLst/>
          </a:prstGeom>
        </p:spPr>
        <p:txBody>
          <a:bodyPr wrap="none">
            <a:spAutoFit/>
          </a:bodyPr>
          <a:lstStyle/>
          <a:p>
            <a:pPr lvl="0">
              <a:lnSpc>
                <a:spcPct val="150000"/>
              </a:lnSpc>
            </a:pPr>
            <a:r>
              <a:rPr lang="zh-CN" altLang="en-US" sz="2000" b="1" dirty="0">
                <a:solidFill>
                  <a:srgbClr val="0000FF"/>
                </a:solidFill>
                <a:latin typeface="Consolas" pitchFamily="49" charset="0"/>
                <a:ea typeface="楷体" pitchFamily="49" charset="-122"/>
                <a:cs typeface="Consolas" pitchFamily="49" charset="0"/>
              </a:rPr>
              <a:t>∴</a:t>
            </a:r>
            <a:r>
              <a:rPr lang="en-US" altLang="zh-CN" sz="2000" b="1" dirty="0">
                <a:solidFill>
                  <a:srgbClr val="0000FF"/>
                </a:solidFill>
                <a:latin typeface="Consolas" pitchFamily="49" charset="0"/>
                <a:ea typeface="楷体" pitchFamily="49" charset="-122"/>
                <a:cs typeface="Consolas" pitchFamily="49" charset="0"/>
              </a:rPr>
              <a:t> </a:t>
            </a:r>
            <a:r>
              <a:rPr lang="en-US" altLang="zh-CN" sz="2000" b="1" dirty="0" smtClean="0">
                <a:solidFill>
                  <a:srgbClr val="0000FF"/>
                </a:solidFill>
                <a:latin typeface="Consolas" pitchFamily="49" charset="0"/>
                <a:ea typeface="楷体" pitchFamily="49" charset="-122"/>
                <a:cs typeface="Consolas" pitchFamily="49" charset="0"/>
              </a:rPr>
              <a:t> f(n</a:t>
            </a:r>
            <a:r>
              <a:rPr lang="en-US" altLang="zh-CN" sz="2000" b="1" dirty="0">
                <a:solidFill>
                  <a:srgbClr val="0000FF"/>
                </a:solidFill>
                <a:latin typeface="Consolas" pitchFamily="49" charset="0"/>
                <a:ea typeface="楷体" pitchFamily="49" charset="-122"/>
                <a:cs typeface="Consolas" pitchFamily="49" charset="0"/>
              </a:rPr>
              <a:t>)=O(</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3</a:t>
            </a:r>
            <a:r>
              <a:rPr lang="en-US" altLang="zh-CN" sz="2000" b="1" dirty="0">
                <a:solidFill>
                  <a:srgbClr val="0000FF"/>
                </a:solidFill>
                <a:latin typeface="Consolas" pitchFamily="49" charset="0"/>
                <a:ea typeface="楷体" pitchFamily="49" charset="-122"/>
                <a:cs typeface="Consolas" pitchFamily="49" charset="0"/>
              </a:rPr>
              <a:t>)</a:t>
            </a:r>
          </a:p>
        </p:txBody>
      </p:sp>
      <p:sp>
        <p:nvSpPr>
          <p:cNvPr id="15" name="矩形 14"/>
          <p:cNvSpPr/>
          <p:nvPr/>
        </p:nvSpPr>
        <p:spPr>
          <a:xfrm>
            <a:off x="973250" y="4649203"/>
            <a:ext cx="7145780" cy="553998"/>
          </a:xfrm>
          <a:prstGeom prst="rect">
            <a:avLst/>
          </a:prstGeom>
        </p:spPr>
        <p:txBody>
          <a:bodyPr wrap="square">
            <a:spAutoFit/>
          </a:bodyPr>
          <a:lstStyle/>
          <a:p>
            <a:pPr lvl="0">
              <a:lnSpc>
                <a:spcPct val="150000"/>
              </a:lnSpc>
            </a:pPr>
            <a:r>
              <a:rPr lang="zh-CN" altLang="en-US" sz="2000" b="1" dirty="0" smtClean="0">
                <a:solidFill>
                  <a:srgbClr val="0000FF"/>
                </a:solidFill>
                <a:latin typeface="Consolas" pitchFamily="49" charset="0"/>
                <a:ea typeface="楷体" pitchFamily="49" charset="-122"/>
                <a:cs typeface="Consolas" pitchFamily="49" charset="0"/>
              </a:rPr>
              <a:t>∵  存</a:t>
            </a:r>
            <a:r>
              <a:rPr lang="zh-CN" altLang="en-US" sz="2000" b="1" dirty="0">
                <a:solidFill>
                  <a:srgbClr val="0000FF"/>
                </a:solidFill>
                <a:latin typeface="Consolas" pitchFamily="49" charset="0"/>
                <a:ea typeface="楷体" pitchFamily="49" charset="-122"/>
                <a:cs typeface="Consolas" pitchFamily="49" charset="0"/>
              </a:rPr>
              <a:t>在</a:t>
            </a:r>
            <a:r>
              <a:rPr kumimoji="1" lang="en-US" altLang="zh-CN" sz="2000" b="1" i="1" dirty="0">
                <a:solidFill>
                  <a:srgbClr val="0000FF"/>
                </a:solidFill>
                <a:latin typeface="Consolas" pitchFamily="49" charset="0"/>
                <a:ea typeface="楷体" pitchFamily="49" charset="-122"/>
                <a:cs typeface="Consolas" pitchFamily="49" charset="0"/>
              </a:rPr>
              <a:t>n</a:t>
            </a:r>
            <a:r>
              <a:rPr kumimoji="1" lang="en-US" altLang="zh-CN" sz="2000" b="1" baseline="-30000" dirty="0">
                <a:solidFill>
                  <a:srgbClr val="0000FF"/>
                </a:solidFill>
                <a:latin typeface="Consolas" pitchFamily="49" charset="0"/>
                <a:ea typeface="楷体" pitchFamily="49" charset="-122"/>
                <a:cs typeface="Consolas" pitchFamily="49" charset="0"/>
              </a:rPr>
              <a:t>0</a:t>
            </a:r>
            <a:r>
              <a:rPr kumimoji="1" lang="en-US" altLang="zh-CN" sz="2000" b="1" dirty="0">
                <a:solidFill>
                  <a:srgbClr val="0000FF"/>
                </a:solidFill>
                <a:latin typeface="Consolas" pitchFamily="49" charset="0"/>
                <a:ea typeface="楷体" pitchFamily="49" charset="-122"/>
                <a:cs typeface="Consolas" pitchFamily="49" charset="0"/>
              </a:rPr>
              <a:t>=2</a:t>
            </a:r>
            <a:r>
              <a:rPr kumimoji="1" lang="zh-CN" altLang="en-US"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c</a:t>
            </a:r>
            <a:r>
              <a:rPr lang="en-US" altLang="zh-CN" sz="2000" b="1" dirty="0">
                <a:solidFill>
                  <a:srgbClr val="0000FF"/>
                </a:solidFill>
                <a:latin typeface="Consolas" pitchFamily="49" charset="0"/>
                <a:ea typeface="楷体" pitchFamily="49" charset="-122"/>
                <a:cs typeface="Consolas" pitchFamily="49" charset="0"/>
              </a:rPr>
              <a:t>=3</a:t>
            </a:r>
            <a:r>
              <a:rPr lang="zh-CN" altLang="en-US" sz="2000" b="1" dirty="0">
                <a:solidFill>
                  <a:srgbClr val="0000FF"/>
                </a:solidFill>
                <a:latin typeface="Consolas" pitchFamily="49" charset="0"/>
                <a:ea typeface="楷体" pitchFamily="49" charset="-122"/>
                <a:cs typeface="Consolas" pitchFamily="49" charset="0"/>
              </a:rPr>
              <a:t>，使得当</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smtClean="0">
                <a:solidFill>
                  <a:srgbClr val="0000FF"/>
                </a:solidFill>
                <a:latin typeface="Consolas" pitchFamily="49" charset="0"/>
                <a:ea typeface="楷体" pitchFamily="49" charset="-122"/>
                <a:cs typeface="Consolas" pitchFamily="49" charset="0"/>
              </a:rPr>
              <a:t>≥</a:t>
            </a:r>
            <a:r>
              <a:rPr kumimoji="1" lang="en-US" altLang="zh-CN" sz="2000" b="1" i="1" dirty="0" smtClean="0">
                <a:solidFill>
                  <a:srgbClr val="0000FF"/>
                </a:solidFill>
                <a:latin typeface="Consolas" pitchFamily="49" charset="0"/>
                <a:ea typeface="楷体" pitchFamily="49" charset="-122"/>
                <a:cs typeface="Consolas" pitchFamily="49" charset="0"/>
              </a:rPr>
              <a:t>n</a:t>
            </a:r>
            <a:r>
              <a:rPr kumimoji="1" lang="en-US" altLang="zh-CN" sz="2000" b="1" baseline="-30000" dirty="0" smtClean="0">
                <a:solidFill>
                  <a:srgbClr val="0000FF"/>
                </a:solidFill>
                <a:latin typeface="Consolas" pitchFamily="49" charset="0"/>
                <a:ea typeface="楷体" pitchFamily="49" charset="-122"/>
                <a:cs typeface="Consolas" pitchFamily="49" charset="0"/>
              </a:rPr>
              <a:t>0</a:t>
            </a:r>
            <a:r>
              <a:rPr lang="zh-CN" altLang="en-US" sz="2000" b="1" dirty="0" smtClean="0">
                <a:solidFill>
                  <a:srgbClr val="0000FF"/>
                </a:solidFill>
                <a:latin typeface="Consolas" pitchFamily="49" charset="0"/>
                <a:ea typeface="楷体" pitchFamily="49" charset="-122"/>
                <a:cs typeface="Consolas" pitchFamily="49" charset="0"/>
              </a:rPr>
              <a:t>时</a:t>
            </a:r>
            <a:r>
              <a:rPr lang="zh-CN" altLang="en-US" sz="2000" b="1" dirty="0">
                <a:solidFill>
                  <a:srgbClr val="0000FF"/>
                </a:solidFill>
                <a:latin typeface="Consolas" pitchFamily="49" charset="0"/>
                <a:ea typeface="楷体" pitchFamily="49" charset="-122"/>
                <a:cs typeface="Consolas" pitchFamily="49" charset="0"/>
              </a:rPr>
              <a:t>，</a:t>
            </a:r>
            <a:r>
              <a:rPr lang="en-US" altLang="zh-CN" sz="2000" b="1" dirty="0">
                <a:solidFill>
                  <a:srgbClr val="0000FF"/>
                </a:solidFill>
                <a:latin typeface="Consolas" pitchFamily="49" charset="0"/>
                <a:ea typeface="楷体" pitchFamily="49" charset="-122"/>
                <a:cs typeface="Consolas" pitchFamily="49" charset="0"/>
              </a:rPr>
              <a:t>3</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en-US" altLang="zh-CN" sz="2000" b="1" dirty="0">
                <a:solidFill>
                  <a:srgbClr val="0000FF"/>
                </a:solidFill>
                <a:latin typeface="Consolas" pitchFamily="49" charset="0"/>
                <a:ea typeface="楷体" pitchFamily="49" charset="-122"/>
                <a:cs typeface="Consolas" pitchFamily="49" charset="0"/>
              </a:rPr>
              <a:t>+2</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+4≤3</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3</a:t>
            </a:r>
            <a:r>
              <a:rPr lang="zh-CN" altLang="en-US" sz="2000" b="1" dirty="0">
                <a:solidFill>
                  <a:srgbClr val="0000FF"/>
                </a:solidFill>
                <a:latin typeface="Consolas" pitchFamily="49" charset="0"/>
                <a:ea typeface="楷体" pitchFamily="49" charset="-122"/>
                <a:cs typeface="Consolas" pitchFamily="49" charset="0"/>
              </a:rPr>
              <a:t>。</a:t>
            </a:r>
          </a:p>
        </p:txBody>
      </p:sp>
      <p:sp>
        <p:nvSpPr>
          <p:cNvPr id="16" name="矩形 15"/>
          <p:cNvSpPr/>
          <p:nvPr/>
        </p:nvSpPr>
        <p:spPr>
          <a:xfrm>
            <a:off x="4671145" y="2992206"/>
            <a:ext cx="1689886" cy="553998"/>
          </a:xfrm>
          <a:prstGeom prst="rect">
            <a:avLst/>
          </a:prstGeom>
        </p:spPr>
        <p:txBody>
          <a:bodyPr wrap="none">
            <a:spAutoFit/>
          </a:bodyPr>
          <a:lstStyle/>
          <a:p>
            <a:pPr>
              <a:lnSpc>
                <a:spcPct val="150000"/>
              </a:lnSpc>
              <a:spcBef>
                <a:spcPts val="1200"/>
              </a:spcBef>
            </a:pPr>
            <a:r>
              <a:rPr lang="en-US" altLang="zh-CN" sz="2000" b="1" dirty="0" smtClean="0">
                <a:solidFill>
                  <a:srgbClr val="FF0000"/>
                </a:solidFill>
                <a:latin typeface="Consolas" pitchFamily="49" charset="0"/>
                <a:ea typeface="楷体" pitchFamily="49" charset="-122"/>
                <a:cs typeface="Consolas" pitchFamily="49" charset="0"/>
              </a:rPr>
              <a:t>f(n)=</a:t>
            </a:r>
            <a:r>
              <a:rPr lang="en-US" altLang="zh-CN" sz="2000" b="1" dirty="0" smtClean="0">
                <a:solidFill>
                  <a:srgbClr val="FF0000"/>
                </a:solidFill>
                <a:latin typeface="Consolas" pitchFamily="49" charset="0"/>
                <a:ea typeface="楷体" pitchFamily="49" charset="-122"/>
                <a:cs typeface="Consolas" pitchFamily="49" charset="0"/>
                <a:sym typeface="Symbol" panose="05050102010706020507" pitchFamily="18" charset="2"/>
              </a:rPr>
              <a:t> </a:t>
            </a:r>
            <a:r>
              <a:rPr lang="pt-BR" altLang="zh-CN" sz="2000" b="1" dirty="0" smtClean="0">
                <a:solidFill>
                  <a:srgbClr val="FF0000"/>
                </a:solidFill>
                <a:latin typeface="Consolas" pitchFamily="49" charset="0"/>
                <a:ea typeface="楷体" pitchFamily="49" charset="-122"/>
                <a:cs typeface="Consolas" pitchFamily="49" charset="0"/>
              </a:rPr>
              <a:t>O</a:t>
            </a:r>
            <a:r>
              <a:rPr lang="en-US" altLang="zh-CN" sz="2000" b="1" dirty="0" smtClean="0">
                <a:solidFill>
                  <a:srgbClr val="FF0000"/>
                </a:solidFill>
                <a:latin typeface="Consolas" pitchFamily="49" charset="0"/>
                <a:ea typeface="楷体" pitchFamily="49" charset="-122"/>
                <a:cs typeface="Consolas" pitchFamily="49" charset="0"/>
              </a:rPr>
              <a:t>(n</a:t>
            </a:r>
            <a:r>
              <a:rPr lang="en-US" altLang="zh-CN" sz="2000" b="1" baseline="30000" dirty="0" smtClean="0">
                <a:solidFill>
                  <a:srgbClr val="FF0000"/>
                </a:solidFill>
                <a:latin typeface="Consolas" pitchFamily="49" charset="0"/>
                <a:ea typeface="楷体" pitchFamily="49" charset="-122"/>
                <a:cs typeface="Consolas" pitchFamily="49" charset="0"/>
              </a:rPr>
              <a:t>2</a:t>
            </a:r>
            <a:r>
              <a:rPr lang="en-US" altLang="zh-CN" sz="2000" b="1" dirty="0" smtClean="0">
                <a:solidFill>
                  <a:srgbClr val="FF0000"/>
                </a:solidFill>
                <a:latin typeface="Consolas" pitchFamily="49" charset="0"/>
                <a:ea typeface="楷体" pitchFamily="49" charset="-122"/>
                <a:cs typeface="Consolas" pitchFamily="49"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anim calcmode="lin" valueType="num">
                                      <p:cBhvr>
                                        <p:cTn id="48" dur="500" fill="hold"/>
                                        <p:tgtEl>
                                          <p:spTgt spid="21"/>
                                        </p:tgtEl>
                                        <p:attrNameLst>
                                          <p:attrName>ppt_x</p:attrName>
                                        </p:attrNameLst>
                                      </p:cBhvr>
                                      <p:tavLst>
                                        <p:tav tm="0">
                                          <p:val>
                                            <p:strVal val="#ppt_x"/>
                                          </p:val>
                                        </p:tav>
                                        <p:tav tm="100000">
                                          <p:val>
                                            <p:strVal val="#ppt_x"/>
                                          </p:val>
                                        </p:tav>
                                      </p:tavLst>
                                    </p:anim>
                                    <p:anim calcmode="lin" valueType="num">
                                      <p:cBhvr>
                                        <p:cTn id="49" dur="450" decel="100000" fill="hold"/>
                                        <p:tgtEl>
                                          <p:spTgt spid="21"/>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18" grpId="0" bldLvl="0" animBg="1"/>
      <p:bldP spid="21" grpId="0"/>
      <p:bldP spid="12" grpId="0"/>
      <p:bldP spid="13" grpId="0"/>
      <p:bldP spid="14"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二、渐近复杂度分析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32</a:t>
            </a:fld>
            <a:endParaRPr lang="zh-CN" altLang="en-US"/>
          </a:p>
        </p:txBody>
      </p:sp>
      <p:sp>
        <p:nvSpPr>
          <p:cNvPr id="4" name="矩形 3"/>
          <p:cNvSpPr/>
          <p:nvPr/>
        </p:nvSpPr>
        <p:spPr>
          <a:xfrm>
            <a:off x="245428" y="1383636"/>
            <a:ext cx="4901565" cy="460375"/>
          </a:xfrm>
          <a:prstGeom prst="rect">
            <a:avLst/>
          </a:prstGeom>
        </p:spPr>
        <p:txBody>
          <a:bodyPr wrap="none">
            <a:spAutoFit/>
          </a:bodyPr>
          <a:lstStyle/>
          <a:p>
            <a:r>
              <a:rPr lang="zh-CN" altLang="en-US" sz="2400" b="1" dirty="0">
                <a:solidFill>
                  <a:srgbClr val="FF0000"/>
                </a:solidFill>
              </a:rPr>
              <a:t>定义</a:t>
            </a:r>
            <a:r>
              <a:rPr lang="en-US" altLang="zh-CN" sz="2400" b="1" dirty="0">
                <a:solidFill>
                  <a:srgbClr val="FF0000"/>
                </a:solidFill>
              </a:rPr>
              <a:t>2.  </a:t>
            </a:r>
            <a:r>
              <a:rPr lang="zh-CN" altLang="en-US" sz="2400" b="1" dirty="0">
                <a:solidFill>
                  <a:srgbClr val="FF0000"/>
                </a:solidFill>
              </a:rPr>
              <a:t>大</a:t>
            </a:r>
            <a:r>
              <a:rPr lang="en-US" altLang="zh-CN" sz="2400" b="1" dirty="0">
                <a:solidFill>
                  <a:srgbClr val="FF0000"/>
                </a:solidFill>
              </a:rPr>
              <a:t>Ω</a:t>
            </a:r>
            <a:r>
              <a:rPr lang="zh-CN" altLang="en-US" sz="2400" b="1" dirty="0">
                <a:solidFill>
                  <a:srgbClr val="FF0000"/>
                </a:solidFill>
              </a:rPr>
              <a:t>符号</a:t>
            </a:r>
            <a:r>
              <a:rPr lang="en-US" altLang="zh-CN" sz="2400" b="1" dirty="0">
                <a:solidFill>
                  <a:srgbClr val="FF0000"/>
                </a:solidFill>
              </a:rPr>
              <a:t>——</a:t>
            </a:r>
            <a:r>
              <a:rPr lang="zh-CN" altLang="en-US" sz="2400" b="1" dirty="0">
                <a:solidFill>
                  <a:srgbClr val="FF0000"/>
                </a:solidFill>
              </a:rPr>
              <a:t>渐近下界记号</a:t>
            </a:r>
          </a:p>
        </p:txBody>
      </p:sp>
      <p:sp>
        <p:nvSpPr>
          <p:cNvPr id="5" name="Text Box 6"/>
          <p:cNvSpPr txBox="1">
            <a:spLocks noChangeArrowheads="1"/>
          </p:cNvSpPr>
          <p:nvPr/>
        </p:nvSpPr>
        <p:spPr bwMode="auto">
          <a:xfrm>
            <a:off x="834465" y="1970105"/>
            <a:ext cx="7740367"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ts val="1200"/>
              </a:spcBef>
            </a:pPr>
            <a:r>
              <a:rPr kumimoji="1" lang="zh-CN" altLang="en-US" sz="2200" b="1" dirty="0">
                <a:solidFill>
                  <a:srgbClr val="0000FF"/>
                </a:solidFill>
                <a:latin typeface="Consolas" pitchFamily="49" charset="0"/>
                <a:ea typeface="楷体" pitchFamily="49" charset="-122"/>
                <a:cs typeface="Consolas" pitchFamily="49" charset="0"/>
              </a:rPr>
              <a:t>若存在两个正的常数</a:t>
            </a:r>
            <a:r>
              <a:rPr kumimoji="1" lang="en-US" altLang="zh-CN" sz="2200" b="1" i="1" dirty="0">
                <a:solidFill>
                  <a:srgbClr val="0000FF"/>
                </a:solidFill>
                <a:latin typeface="Consolas" pitchFamily="49" charset="0"/>
                <a:ea typeface="楷体" pitchFamily="49" charset="-122"/>
                <a:cs typeface="Consolas" pitchFamily="49" charset="0"/>
              </a:rPr>
              <a:t>c </a:t>
            </a:r>
            <a:r>
              <a:rPr kumimoji="1" lang="zh-CN" altLang="en-US" sz="2200" b="1" i="1" dirty="0">
                <a:solidFill>
                  <a:srgbClr val="0000FF"/>
                </a:solidFill>
                <a:latin typeface="Consolas" pitchFamily="49" charset="0"/>
                <a:ea typeface="楷体" pitchFamily="49" charset="-122"/>
                <a:cs typeface="Consolas" pitchFamily="49" charset="0"/>
              </a:rPr>
              <a:t>和</a:t>
            </a:r>
            <a:r>
              <a:rPr kumimoji="1" lang="en-US" altLang="zh-CN" sz="2200" b="1" i="1" dirty="0" smtClean="0">
                <a:solidFill>
                  <a:srgbClr val="0000FF"/>
                </a:solidFill>
                <a:latin typeface="Consolas" pitchFamily="49" charset="0"/>
                <a:ea typeface="楷体" pitchFamily="49" charset="-122"/>
                <a:cs typeface="Consolas" pitchFamily="49" charset="0"/>
              </a:rPr>
              <a:t>n</a:t>
            </a:r>
            <a:r>
              <a:rPr kumimoji="1" lang="en-US" altLang="zh-CN" sz="2200" b="1" baseline="-30000" dirty="0" smtClean="0">
                <a:solidFill>
                  <a:srgbClr val="0000FF"/>
                </a:solidFill>
                <a:latin typeface="Consolas" pitchFamily="49" charset="0"/>
                <a:ea typeface="楷体" pitchFamily="49" charset="-122"/>
                <a:cs typeface="Consolas" pitchFamily="49" charset="0"/>
              </a:rPr>
              <a:t>0</a:t>
            </a:r>
            <a:r>
              <a:rPr kumimoji="1" lang="zh-CN" altLang="en-US" sz="2200" b="1" i="1" dirty="0" smtClean="0">
                <a:solidFill>
                  <a:srgbClr val="0000FF"/>
                </a:solidFill>
                <a:latin typeface="Consolas" pitchFamily="49" charset="0"/>
                <a:ea typeface="楷体" pitchFamily="49" charset="-122"/>
                <a:cs typeface="Consolas" pitchFamily="49" charset="0"/>
              </a:rPr>
              <a:t>，</a:t>
            </a:r>
            <a:r>
              <a:rPr kumimoji="1" lang="zh-CN" altLang="en-US" sz="2200" b="1" i="1" dirty="0">
                <a:solidFill>
                  <a:srgbClr val="0000FF"/>
                </a:solidFill>
                <a:latin typeface="Consolas" pitchFamily="49" charset="0"/>
                <a:ea typeface="楷体" pitchFamily="49" charset="-122"/>
                <a:cs typeface="Consolas" pitchFamily="49" charset="0"/>
              </a:rPr>
              <a:t>对于</a:t>
            </a:r>
            <a:r>
              <a:rPr kumimoji="1" lang="zh-CN" altLang="en-US" sz="2200" b="1" dirty="0">
                <a:solidFill>
                  <a:srgbClr val="0000FF"/>
                </a:solidFill>
                <a:latin typeface="Consolas" pitchFamily="49" charset="0"/>
                <a:ea typeface="楷体" pitchFamily="49" charset="-122"/>
                <a:cs typeface="Consolas" pitchFamily="49" charset="0"/>
              </a:rPr>
              <a:t>任意</a:t>
            </a:r>
            <a:r>
              <a:rPr kumimoji="1" lang="en-US" altLang="zh-CN" sz="2200" b="1" i="1" dirty="0">
                <a:solidFill>
                  <a:srgbClr val="0000FF"/>
                </a:solidFill>
                <a:latin typeface="Consolas" pitchFamily="49" charset="0"/>
                <a:ea typeface="楷体" pitchFamily="49" charset="-122"/>
                <a:cs typeface="Consolas" pitchFamily="49" charset="0"/>
              </a:rPr>
              <a:t>n</a:t>
            </a:r>
            <a:r>
              <a:rPr kumimoji="1" lang="en-US" altLang="zh-CN" sz="2200" b="1" i="1" dirty="0" smtClean="0">
                <a:solidFill>
                  <a:srgbClr val="0000FF"/>
                </a:solidFill>
                <a:latin typeface="Consolas" pitchFamily="49" charset="0"/>
                <a:ea typeface="楷体" pitchFamily="49" charset="-122"/>
                <a:cs typeface="Consolas" pitchFamily="49" charset="0"/>
              </a:rPr>
              <a:t>≥n</a:t>
            </a:r>
            <a:r>
              <a:rPr kumimoji="1" lang="en-US" altLang="zh-CN" sz="2200" b="1" baseline="-30000" dirty="0" smtClean="0">
                <a:solidFill>
                  <a:srgbClr val="0000FF"/>
                </a:solidFill>
                <a:latin typeface="Consolas" pitchFamily="49" charset="0"/>
                <a:ea typeface="楷体" pitchFamily="49" charset="-122"/>
                <a:cs typeface="Consolas" pitchFamily="49" charset="0"/>
              </a:rPr>
              <a:t>0</a:t>
            </a:r>
            <a:r>
              <a:rPr kumimoji="1" lang="zh-CN" altLang="en-US" sz="2200" b="1" dirty="0" smtClean="0">
                <a:solidFill>
                  <a:srgbClr val="0000FF"/>
                </a:solidFill>
                <a:latin typeface="Consolas" pitchFamily="49" charset="0"/>
                <a:ea typeface="楷体" pitchFamily="49" charset="-122"/>
                <a:cs typeface="Consolas" pitchFamily="49" charset="0"/>
              </a:rPr>
              <a:t>，</a:t>
            </a:r>
            <a:r>
              <a:rPr kumimoji="1" lang="zh-CN" altLang="en-US" sz="2200" b="1" dirty="0">
                <a:solidFill>
                  <a:srgbClr val="0000FF"/>
                </a:solidFill>
                <a:latin typeface="Consolas" pitchFamily="49" charset="0"/>
                <a:ea typeface="楷体" pitchFamily="49" charset="-122"/>
                <a:cs typeface="Consolas" pitchFamily="49" charset="0"/>
              </a:rPr>
              <a:t>都有</a:t>
            </a:r>
            <a:r>
              <a:rPr kumimoji="1" lang="en-US" altLang="zh-CN" sz="2200" b="1" i="1" dirty="0">
                <a:solidFill>
                  <a:srgbClr val="0000FF"/>
                </a:solidFill>
                <a:latin typeface="Consolas" pitchFamily="49" charset="0"/>
                <a:ea typeface="楷体" pitchFamily="49" charset="-122"/>
                <a:cs typeface="Consolas" pitchFamily="49" charset="0"/>
              </a:rPr>
              <a:t>f(n)≥</a:t>
            </a:r>
            <a:r>
              <a:rPr kumimoji="1" lang="en-US" altLang="zh-CN" sz="2200" b="1" i="1" dirty="0" err="1">
                <a:solidFill>
                  <a:srgbClr val="0000FF"/>
                </a:solidFill>
                <a:latin typeface="Consolas" pitchFamily="49" charset="0"/>
                <a:ea typeface="楷体" pitchFamily="49" charset="-122"/>
                <a:cs typeface="Consolas" pitchFamily="49" charset="0"/>
              </a:rPr>
              <a:t>c×g</a:t>
            </a:r>
            <a:r>
              <a:rPr kumimoji="1" lang="en-US" altLang="zh-CN" sz="2200" b="1" i="1" dirty="0">
                <a:solidFill>
                  <a:srgbClr val="0000FF"/>
                </a:solidFill>
                <a:latin typeface="Consolas" pitchFamily="49" charset="0"/>
                <a:ea typeface="楷体" pitchFamily="49" charset="-122"/>
                <a:cs typeface="Consolas" pitchFamily="49" charset="0"/>
              </a:rPr>
              <a:t>(n)</a:t>
            </a:r>
            <a:r>
              <a:rPr kumimoji="1" lang="zh-CN" altLang="en-US" sz="2200" b="1" dirty="0">
                <a:solidFill>
                  <a:srgbClr val="0000FF"/>
                </a:solidFill>
                <a:latin typeface="Consolas" pitchFamily="49" charset="0"/>
                <a:ea typeface="楷体" pitchFamily="49" charset="-122"/>
                <a:cs typeface="Consolas" pitchFamily="49" charset="0"/>
              </a:rPr>
              <a:t>，则称</a:t>
            </a:r>
            <a:r>
              <a:rPr kumimoji="1" lang="en-US" altLang="zh-CN" sz="2200" b="1" i="1" dirty="0">
                <a:solidFill>
                  <a:srgbClr val="0000FF"/>
                </a:solidFill>
                <a:latin typeface="Consolas" pitchFamily="49" charset="0"/>
                <a:ea typeface="楷体" pitchFamily="49" charset="-122"/>
                <a:cs typeface="Consolas" pitchFamily="49" charset="0"/>
              </a:rPr>
              <a:t>f(n)=</a:t>
            </a:r>
            <a:r>
              <a:rPr kumimoji="1" lang="el-GR" altLang="zh-CN" sz="2200" b="1" i="1" dirty="0">
                <a:solidFill>
                  <a:srgbClr val="0000FF"/>
                </a:solidFill>
                <a:latin typeface="Consolas" pitchFamily="49" charset="0"/>
                <a:ea typeface="楷体" pitchFamily="49" charset="-122"/>
                <a:cs typeface="Consolas" pitchFamily="49" charset="0"/>
              </a:rPr>
              <a:t>Ω(</a:t>
            </a:r>
            <a:r>
              <a:rPr kumimoji="1" lang="en-US" altLang="zh-CN" sz="2200" b="1" i="1" dirty="0">
                <a:solidFill>
                  <a:srgbClr val="0000FF"/>
                </a:solidFill>
                <a:latin typeface="Consolas" pitchFamily="49" charset="0"/>
                <a:ea typeface="楷体" pitchFamily="49" charset="-122"/>
                <a:cs typeface="Consolas" pitchFamily="49" charset="0"/>
              </a:rPr>
              <a:t>g(n)),</a:t>
            </a:r>
            <a:r>
              <a:rPr kumimoji="1" lang="zh-CN" altLang="en-US" sz="2200" b="1" dirty="0">
                <a:solidFill>
                  <a:srgbClr val="0000FF"/>
                </a:solidFill>
                <a:latin typeface="Consolas" pitchFamily="49" charset="0"/>
                <a:ea typeface="楷体" pitchFamily="49" charset="-122"/>
                <a:cs typeface="Consolas" pitchFamily="49" charset="0"/>
              </a:rPr>
              <a:t>即</a:t>
            </a:r>
            <a:r>
              <a:rPr kumimoji="1" lang="en-US" altLang="zh-CN" sz="2200" b="1" i="1" dirty="0">
                <a:solidFill>
                  <a:srgbClr val="0000FF"/>
                </a:solidFill>
                <a:latin typeface="Consolas" pitchFamily="49" charset="0"/>
                <a:ea typeface="楷体" pitchFamily="49" charset="-122"/>
                <a:cs typeface="Consolas" pitchFamily="49" charset="0"/>
              </a:rPr>
              <a:t>g(n)</a:t>
            </a:r>
            <a:r>
              <a:rPr kumimoji="1" lang="zh-CN" altLang="en-US" sz="2200" b="1" dirty="0">
                <a:solidFill>
                  <a:srgbClr val="0000FF"/>
                </a:solidFill>
                <a:latin typeface="Consolas" pitchFamily="49" charset="0"/>
                <a:ea typeface="楷体" pitchFamily="49" charset="-122"/>
                <a:cs typeface="Consolas" pitchFamily="49" charset="0"/>
              </a:rPr>
              <a:t>为</a:t>
            </a:r>
            <a:r>
              <a:rPr kumimoji="1" lang="en-US" altLang="zh-CN" sz="2200" b="1" i="1" dirty="0">
                <a:solidFill>
                  <a:srgbClr val="0000FF"/>
                </a:solidFill>
                <a:latin typeface="Consolas" pitchFamily="49" charset="0"/>
                <a:ea typeface="楷体" pitchFamily="49" charset="-122"/>
                <a:cs typeface="Consolas" pitchFamily="49" charset="0"/>
              </a:rPr>
              <a:t>f(n)</a:t>
            </a:r>
            <a:r>
              <a:rPr kumimoji="1" lang="zh-CN" altLang="en-US" sz="2200" b="1" dirty="0">
                <a:solidFill>
                  <a:srgbClr val="0000FF"/>
                </a:solidFill>
                <a:latin typeface="Consolas" pitchFamily="49" charset="0"/>
                <a:ea typeface="楷体" pitchFamily="49" charset="-122"/>
                <a:cs typeface="Consolas" pitchFamily="49" charset="0"/>
              </a:rPr>
              <a:t>的下界。</a:t>
            </a:r>
          </a:p>
        </p:txBody>
      </p:sp>
      <p:grpSp>
        <p:nvGrpSpPr>
          <p:cNvPr id="6" name="Group 36"/>
          <p:cNvGrpSpPr/>
          <p:nvPr/>
        </p:nvGrpSpPr>
        <p:grpSpPr bwMode="auto">
          <a:xfrm>
            <a:off x="1559572" y="3025166"/>
            <a:ext cx="4954858" cy="2783623"/>
            <a:chOff x="1066" y="1797"/>
            <a:chExt cx="3810" cy="2313"/>
          </a:xfrm>
        </p:grpSpPr>
        <p:sp>
          <p:nvSpPr>
            <p:cNvPr id="19" name="Text Box 21"/>
            <p:cNvSpPr txBox="1">
              <a:spLocks noChangeArrowheads="1"/>
            </p:cNvSpPr>
            <p:nvPr/>
          </p:nvSpPr>
          <p:spPr bwMode="auto">
            <a:xfrm>
              <a:off x="2165" y="3817"/>
              <a:ext cx="16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350" b="1" i="1">
                  <a:latin typeface="华文楷体" panose="02010600040101010101" charset="-122"/>
                  <a:ea typeface="华文楷体" panose="02010600040101010101" charset="-122"/>
                </a:rPr>
                <a:t>n</a:t>
              </a:r>
              <a:r>
                <a:rPr lang="en-US" altLang="zh-CN" sz="1350" b="1" baseline="-25000">
                  <a:latin typeface="华文楷体" panose="02010600040101010101" charset="-122"/>
                  <a:ea typeface="华文楷体" panose="02010600040101010101" charset="-122"/>
                </a:rPr>
                <a:t>0</a:t>
              </a:r>
              <a:endParaRPr lang="en-US" altLang="zh-CN" sz="1350" b="1">
                <a:latin typeface="华文楷体" panose="02010600040101010101" charset="-122"/>
                <a:ea typeface="华文楷体" panose="02010600040101010101" charset="-122"/>
              </a:endParaRPr>
            </a:p>
          </p:txBody>
        </p:sp>
        <p:sp>
          <p:nvSpPr>
            <p:cNvPr id="20" name="Line 22"/>
            <p:cNvSpPr>
              <a:spLocks noChangeShapeType="1"/>
            </p:cNvSpPr>
            <p:nvPr/>
          </p:nvSpPr>
          <p:spPr bwMode="auto">
            <a:xfrm>
              <a:off x="1328" y="3815"/>
              <a:ext cx="3519"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21" name="Line 23"/>
            <p:cNvSpPr>
              <a:spLocks noChangeShapeType="1"/>
            </p:cNvSpPr>
            <p:nvPr/>
          </p:nvSpPr>
          <p:spPr bwMode="auto">
            <a:xfrm flipH="1" flipV="1">
              <a:off x="1329" y="1837"/>
              <a:ext cx="0" cy="1978"/>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22" name="Text Box 24"/>
            <p:cNvSpPr txBox="1">
              <a:spLocks noChangeArrowheads="1"/>
            </p:cNvSpPr>
            <p:nvPr/>
          </p:nvSpPr>
          <p:spPr bwMode="auto">
            <a:xfrm>
              <a:off x="4068" y="3897"/>
              <a:ext cx="8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350" b="1">
                  <a:latin typeface="华文楷体" panose="02010600040101010101" charset="-122"/>
                  <a:ea typeface="华文楷体" panose="02010600040101010101" charset="-122"/>
                </a:rPr>
                <a:t>问题规模</a:t>
              </a:r>
              <a:r>
                <a:rPr lang="en-US" altLang="zh-CN" sz="1350" b="1" i="1">
                  <a:latin typeface="华文楷体" panose="02010600040101010101" charset="-122"/>
                  <a:ea typeface="华文楷体" panose="02010600040101010101" charset="-122"/>
                </a:rPr>
                <a:t>n</a:t>
              </a:r>
              <a:endParaRPr lang="en-US" altLang="zh-CN" sz="1350" b="1">
                <a:latin typeface="华文楷体" panose="02010600040101010101" charset="-122"/>
                <a:ea typeface="华文楷体" panose="02010600040101010101" charset="-122"/>
              </a:endParaRPr>
            </a:p>
          </p:txBody>
        </p:sp>
        <p:sp>
          <p:nvSpPr>
            <p:cNvPr id="23" name="Text Box 25"/>
            <p:cNvSpPr txBox="1">
              <a:spLocks noChangeArrowheads="1"/>
            </p:cNvSpPr>
            <p:nvPr/>
          </p:nvSpPr>
          <p:spPr bwMode="auto">
            <a:xfrm>
              <a:off x="1066" y="1847"/>
              <a:ext cx="150"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350" b="1">
                  <a:latin typeface="华文楷体" panose="02010600040101010101" charset="-122"/>
                  <a:ea typeface="华文楷体" panose="02010600040101010101" charset="-122"/>
                </a:rPr>
                <a:t>执行次数</a:t>
              </a:r>
            </a:p>
          </p:txBody>
        </p:sp>
        <p:sp>
          <p:nvSpPr>
            <p:cNvPr id="24" name="Line 27"/>
            <p:cNvSpPr>
              <a:spLocks noChangeShapeType="1"/>
            </p:cNvSpPr>
            <p:nvPr/>
          </p:nvSpPr>
          <p:spPr bwMode="auto">
            <a:xfrm flipH="1">
              <a:off x="2204" y="1887"/>
              <a:ext cx="1" cy="1928"/>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25" name="Text Box 28"/>
            <p:cNvSpPr txBox="1">
              <a:spLocks noChangeArrowheads="1"/>
            </p:cNvSpPr>
            <p:nvPr/>
          </p:nvSpPr>
          <p:spPr bwMode="auto">
            <a:xfrm>
              <a:off x="1410" y="3120"/>
              <a:ext cx="682"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1350" b="1" i="1">
                  <a:latin typeface="华文楷体" panose="02010600040101010101" charset="-122"/>
                  <a:ea typeface="华文楷体" panose="02010600040101010101" charset="-122"/>
                </a:rPr>
                <a:t>n</a:t>
              </a:r>
              <a:r>
                <a:rPr lang="en-US" altLang="zh-CN" sz="1350" b="1" baseline="-25000">
                  <a:latin typeface="华文楷体" panose="02010600040101010101" charset="-122"/>
                  <a:ea typeface="华文楷体" panose="02010600040101010101" charset="-122"/>
                </a:rPr>
                <a:t>0</a:t>
              </a:r>
              <a:r>
                <a:rPr lang="zh-CN" altLang="en-US" sz="1350" b="1">
                  <a:latin typeface="华文楷体" panose="02010600040101010101" charset="-122"/>
                  <a:ea typeface="华文楷体" panose="02010600040101010101" charset="-122"/>
                </a:rPr>
                <a:t>之前的情况无关紧要</a:t>
              </a:r>
            </a:p>
          </p:txBody>
        </p:sp>
        <p:sp>
          <p:nvSpPr>
            <p:cNvPr id="26" name="Freeform 29"/>
            <p:cNvSpPr/>
            <p:nvPr/>
          </p:nvSpPr>
          <p:spPr bwMode="auto">
            <a:xfrm>
              <a:off x="2204" y="1947"/>
              <a:ext cx="1932" cy="1317"/>
            </a:xfrm>
            <a:custGeom>
              <a:avLst/>
              <a:gdLst>
                <a:gd name="T0" fmla="*/ 0 w 2206"/>
                <a:gd name="T1" fmla="*/ 617 h 1696"/>
                <a:gd name="T2" fmla="*/ 221 w 2206"/>
                <a:gd name="T3" fmla="*/ 551 h 1696"/>
                <a:gd name="T4" fmla="*/ 398 w 2206"/>
                <a:gd name="T5" fmla="*/ 474 h 1696"/>
                <a:gd name="T6" fmla="*/ 645 w 2206"/>
                <a:gd name="T7" fmla="*/ 393 h 1696"/>
                <a:gd name="T8" fmla="*/ 945 w 2206"/>
                <a:gd name="T9" fmla="*/ 278 h 1696"/>
                <a:gd name="T10" fmla="*/ 1121 w 2206"/>
                <a:gd name="T11" fmla="*/ 131 h 1696"/>
                <a:gd name="T12" fmla="*/ 1227 w 2206"/>
                <a:gd name="T13" fmla="*/ 71 h 1696"/>
                <a:gd name="T14" fmla="*/ 1298 w 2206"/>
                <a:gd name="T15" fmla="*/ 0 h 1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6" h="1696">
                  <a:moveTo>
                    <a:pt x="0" y="1696"/>
                  </a:moveTo>
                  <a:cubicBezTo>
                    <a:pt x="63" y="1666"/>
                    <a:pt x="263" y="1580"/>
                    <a:pt x="376" y="1515"/>
                  </a:cubicBezTo>
                  <a:cubicBezTo>
                    <a:pt x="489" y="1455"/>
                    <a:pt x="556" y="1377"/>
                    <a:pt x="676" y="1305"/>
                  </a:cubicBezTo>
                  <a:cubicBezTo>
                    <a:pt x="796" y="1233"/>
                    <a:pt x="941" y="1170"/>
                    <a:pt x="1096" y="1080"/>
                  </a:cubicBezTo>
                  <a:cubicBezTo>
                    <a:pt x="1301" y="955"/>
                    <a:pt x="1471" y="885"/>
                    <a:pt x="1606" y="765"/>
                  </a:cubicBezTo>
                  <a:cubicBezTo>
                    <a:pt x="1741" y="645"/>
                    <a:pt x="1811" y="462"/>
                    <a:pt x="1906" y="360"/>
                  </a:cubicBezTo>
                  <a:cubicBezTo>
                    <a:pt x="1982" y="262"/>
                    <a:pt x="2036" y="255"/>
                    <a:pt x="2086" y="195"/>
                  </a:cubicBezTo>
                  <a:cubicBezTo>
                    <a:pt x="2136" y="135"/>
                    <a:pt x="2181" y="41"/>
                    <a:pt x="2206"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27" name="Freeform 30"/>
            <p:cNvSpPr/>
            <p:nvPr/>
          </p:nvSpPr>
          <p:spPr bwMode="auto">
            <a:xfrm>
              <a:off x="2204" y="2135"/>
              <a:ext cx="1946" cy="1329"/>
            </a:xfrm>
            <a:custGeom>
              <a:avLst/>
              <a:gdLst>
                <a:gd name="T0" fmla="*/ 0 w 2130"/>
                <a:gd name="T1" fmla="*/ 777 h 1590"/>
                <a:gd name="T2" fmla="*/ 334 w 2130"/>
                <a:gd name="T3" fmla="*/ 695 h 1590"/>
                <a:gd name="T4" fmla="*/ 701 w 2130"/>
                <a:gd name="T5" fmla="*/ 527 h 1590"/>
                <a:gd name="T6" fmla="*/ 1055 w 2130"/>
                <a:gd name="T7" fmla="*/ 322 h 1590"/>
                <a:gd name="T8" fmla="*/ 1275 w 2130"/>
                <a:gd name="T9" fmla="*/ 176 h 1590"/>
                <a:gd name="T10" fmla="*/ 1484 w 2130"/>
                <a:gd name="T11" fmla="*/ 0 h 1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28" name="Text Box 31"/>
            <p:cNvSpPr txBox="1">
              <a:spLocks noChangeArrowheads="1"/>
            </p:cNvSpPr>
            <p:nvPr/>
          </p:nvSpPr>
          <p:spPr bwMode="auto">
            <a:xfrm>
              <a:off x="4194" y="1797"/>
              <a:ext cx="39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350" b="1">
                  <a:latin typeface="华文楷体" panose="02010600040101010101" charset="-122"/>
                  <a:ea typeface="华文楷体" panose="02010600040101010101" charset="-122"/>
                </a:rPr>
                <a:t>f(</a:t>
              </a:r>
              <a:r>
                <a:rPr lang="en-US" altLang="zh-CN" sz="1350" b="1" i="1">
                  <a:latin typeface="华文楷体" panose="02010600040101010101" charset="-122"/>
                  <a:ea typeface="华文楷体" panose="02010600040101010101" charset="-122"/>
                </a:rPr>
                <a:t>n</a:t>
              </a:r>
              <a:r>
                <a:rPr lang="en-US" altLang="zh-CN" sz="1350" b="1">
                  <a:latin typeface="华文楷体" panose="02010600040101010101" charset="-122"/>
                  <a:ea typeface="华文楷体" panose="02010600040101010101" charset="-122"/>
                </a:rPr>
                <a:t>)</a:t>
              </a:r>
            </a:p>
          </p:txBody>
        </p:sp>
        <p:sp>
          <p:nvSpPr>
            <p:cNvPr id="29" name="Text Box 32"/>
            <p:cNvSpPr txBox="1">
              <a:spLocks noChangeArrowheads="1"/>
            </p:cNvSpPr>
            <p:nvPr/>
          </p:nvSpPr>
          <p:spPr bwMode="auto">
            <a:xfrm>
              <a:off x="4228" y="2083"/>
              <a:ext cx="58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350" b="1" i="1">
                  <a:latin typeface="华文楷体" panose="02010600040101010101" charset="-122"/>
                  <a:ea typeface="华文楷体" panose="02010600040101010101" charset="-122"/>
                </a:rPr>
                <a:t>c</a:t>
              </a:r>
              <a:r>
                <a:rPr lang="en-US" altLang="zh-CN" sz="1350" b="1">
                  <a:latin typeface="华文楷体" panose="02010600040101010101" charset="-122"/>
                  <a:ea typeface="华文楷体" panose="02010600040101010101" charset="-122"/>
                </a:rPr>
                <a:t>×</a:t>
              </a:r>
              <a:r>
                <a:rPr lang="en-US" altLang="zh-CN" sz="1350" b="1" i="1">
                  <a:latin typeface="华文楷体" panose="02010600040101010101" charset="-122"/>
                  <a:ea typeface="华文楷体" panose="02010600040101010101" charset="-122"/>
                </a:rPr>
                <a:t>g</a:t>
              </a:r>
              <a:r>
                <a:rPr lang="en-US" altLang="zh-CN" sz="1350" b="1">
                  <a:latin typeface="华文楷体" panose="02010600040101010101" charset="-122"/>
                  <a:ea typeface="华文楷体" panose="02010600040101010101" charset="-122"/>
                </a:rPr>
                <a:t>(</a:t>
              </a:r>
              <a:r>
                <a:rPr lang="en-US" altLang="zh-CN" sz="1350" b="1" i="1">
                  <a:latin typeface="华文楷体" panose="02010600040101010101" charset="-122"/>
                  <a:ea typeface="华文楷体" panose="02010600040101010101" charset="-122"/>
                </a:rPr>
                <a:t>n</a:t>
              </a:r>
              <a:r>
                <a:rPr lang="en-US" altLang="zh-CN" sz="1350" b="1">
                  <a:latin typeface="华文楷体" panose="02010600040101010101" charset="-122"/>
                  <a:ea typeface="华文楷体" panose="02010600040101010101" charset="-122"/>
                </a:rPr>
                <a:t>)</a:t>
              </a:r>
            </a:p>
          </p:txBody>
        </p:sp>
      </p:grpSp>
      <p:sp>
        <p:nvSpPr>
          <p:cNvPr id="30" name="矩形 29"/>
          <p:cNvSpPr/>
          <p:nvPr/>
        </p:nvSpPr>
        <p:spPr>
          <a:xfrm>
            <a:off x="643812" y="5795971"/>
            <a:ext cx="8098971" cy="707886"/>
          </a:xfrm>
          <a:prstGeom prst="rect">
            <a:avLst/>
          </a:prstGeom>
        </p:spPr>
        <p:txBody>
          <a:bodyPr wrap="square">
            <a:spAutoFit/>
          </a:bodyPr>
          <a:lstStyle/>
          <a:p>
            <a:r>
              <a:rPr lang="zh-CN" altLang="en-US" sz="2000" b="1" dirty="0" smtClean="0">
                <a:latin typeface="Consolas" pitchFamily="49" charset="0"/>
                <a:ea typeface="楷体" panose="02010609060101010101" pitchFamily="49" charset="-122"/>
                <a:cs typeface="Consolas" pitchFamily="49" charset="0"/>
              </a:rPr>
              <a:t>大</a:t>
            </a:r>
            <a:r>
              <a:rPr lang="en-US" altLang="zh-CN" sz="2000" b="1" dirty="0" smtClean="0">
                <a:latin typeface="Consolas" pitchFamily="49" charset="0"/>
                <a:ea typeface="楷体" panose="02010609060101010101" pitchFamily="49" charset="-122"/>
                <a:cs typeface="Consolas" pitchFamily="49" charset="0"/>
                <a:sym typeface="Symbol" panose="05050102010706020507"/>
              </a:rPr>
              <a:t></a:t>
            </a:r>
            <a:r>
              <a:rPr lang="zh-CN" altLang="en-US" sz="2000" b="1" dirty="0" smtClean="0">
                <a:latin typeface="Consolas" pitchFamily="49" charset="0"/>
                <a:ea typeface="楷体" panose="02010609060101010101" pitchFamily="49" charset="-122"/>
                <a:cs typeface="Consolas" pitchFamily="49" charset="0"/>
              </a:rPr>
              <a:t>符号用来描述</a:t>
            </a:r>
            <a:r>
              <a:rPr lang="zh-CN" altLang="en-US" sz="2000" b="1" dirty="0" smtClean="0">
                <a:solidFill>
                  <a:srgbClr val="9900FF"/>
                </a:solidFill>
                <a:latin typeface="Consolas" pitchFamily="49" charset="0"/>
                <a:ea typeface="楷体" panose="02010609060101010101" pitchFamily="49" charset="-122"/>
                <a:cs typeface="Consolas" pitchFamily="49" charset="0"/>
              </a:rPr>
              <a:t>增长率的下界</a:t>
            </a:r>
            <a:r>
              <a:rPr lang="zh-CN" altLang="en-US" sz="2000" b="1" dirty="0" smtClean="0">
                <a:latin typeface="Consolas" pitchFamily="49" charset="0"/>
                <a:ea typeface="楷体" panose="02010609060101010101" pitchFamily="49" charset="-122"/>
                <a:cs typeface="Consolas" pitchFamily="49" charset="0"/>
              </a:rPr>
              <a:t>，表示</a:t>
            </a:r>
            <a:r>
              <a:rPr lang="en-US" altLang="zh-CN" sz="2000" b="1" i="1" dirty="0" smtClean="0">
                <a:latin typeface="Consolas" pitchFamily="49" charset="0"/>
                <a:ea typeface="楷体" panose="02010609060101010101" pitchFamily="49" charset="-122"/>
                <a:cs typeface="Consolas" pitchFamily="49" charset="0"/>
              </a:rPr>
              <a:t>f</a:t>
            </a:r>
            <a:r>
              <a:rPr lang="en-US" altLang="zh-CN" sz="2000" b="1" dirty="0" smtClean="0">
                <a:latin typeface="Consolas" pitchFamily="49" charset="0"/>
                <a:ea typeface="楷体" panose="02010609060101010101" pitchFamily="49" charset="-122"/>
                <a:cs typeface="Consolas" pitchFamily="49" charset="0"/>
              </a:rPr>
              <a:t>(</a:t>
            </a:r>
            <a:r>
              <a:rPr lang="en-US" altLang="zh-CN" sz="2000" b="1" i="1" dirty="0" smtClean="0">
                <a:latin typeface="Consolas" pitchFamily="49" charset="0"/>
                <a:ea typeface="楷体" panose="02010609060101010101" pitchFamily="49" charset="-122"/>
                <a:cs typeface="Consolas" pitchFamily="49" charset="0"/>
              </a:rPr>
              <a:t>n</a:t>
            </a:r>
            <a:r>
              <a:rPr lang="en-US" altLang="zh-CN" sz="2000" b="1" dirty="0" smtClean="0">
                <a:latin typeface="Consolas" pitchFamily="49" charset="0"/>
                <a:ea typeface="楷体" panose="02010609060101010101" pitchFamily="49" charset="-122"/>
                <a:cs typeface="Consolas" pitchFamily="49" charset="0"/>
              </a:rPr>
              <a:t>)</a:t>
            </a:r>
            <a:r>
              <a:rPr lang="zh-CN" altLang="en-US" sz="2000" b="1" dirty="0" smtClean="0">
                <a:latin typeface="Consolas" pitchFamily="49" charset="0"/>
                <a:ea typeface="楷体" panose="02010609060101010101" pitchFamily="49" charset="-122"/>
                <a:cs typeface="Consolas" pitchFamily="49" charset="0"/>
              </a:rPr>
              <a:t>的增长最少像</a:t>
            </a:r>
            <a:r>
              <a:rPr lang="en-US" altLang="zh-CN" sz="2000" b="1" i="1" dirty="0" smtClean="0">
                <a:latin typeface="Consolas" pitchFamily="49" charset="0"/>
                <a:ea typeface="楷体" panose="02010609060101010101" pitchFamily="49" charset="-122"/>
                <a:cs typeface="Consolas" pitchFamily="49" charset="0"/>
              </a:rPr>
              <a:t>g</a:t>
            </a:r>
            <a:r>
              <a:rPr lang="en-US" altLang="zh-CN" sz="2000" b="1" dirty="0" smtClean="0">
                <a:latin typeface="Consolas" pitchFamily="49" charset="0"/>
                <a:ea typeface="楷体" panose="02010609060101010101" pitchFamily="49" charset="-122"/>
                <a:cs typeface="Consolas" pitchFamily="49" charset="0"/>
              </a:rPr>
              <a:t>(</a:t>
            </a:r>
            <a:r>
              <a:rPr lang="en-US" altLang="zh-CN" sz="2000" b="1" i="1" dirty="0" smtClean="0">
                <a:latin typeface="Consolas" pitchFamily="49" charset="0"/>
                <a:ea typeface="楷体" panose="02010609060101010101" pitchFamily="49" charset="-122"/>
                <a:cs typeface="Consolas" pitchFamily="49" charset="0"/>
              </a:rPr>
              <a:t>n</a:t>
            </a:r>
            <a:r>
              <a:rPr lang="en-US" altLang="zh-CN" sz="2000" b="1" dirty="0" smtClean="0">
                <a:latin typeface="Consolas" pitchFamily="49" charset="0"/>
                <a:ea typeface="楷体" panose="02010609060101010101" pitchFamily="49" charset="-122"/>
                <a:cs typeface="Consolas" pitchFamily="49" charset="0"/>
              </a:rPr>
              <a:t>) </a:t>
            </a:r>
            <a:r>
              <a:rPr lang="zh-CN" altLang="en-US" sz="2000" b="1" dirty="0" smtClean="0">
                <a:latin typeface="Consolas" pitchFamily="49" charset="0"/>
                <a:ea typeface="楷体" panose="02010609060101010101" pitchFamily="49" charset="-122"/>
                <a:cs typeface="Consolas" pitchFamily="49" charset="0"/>
              </a:rPr>
              <a:t>增长的那样快，也就是说，当输入规模为</a:t>
            </a:r>
            <a:r>
              <a:rPr lang="en-US" altLang="zh-CN" sz="2000" b="1" i="1" dirty="0" smtClean="0">
                <a:latin typeface="Consolas" pitchFamily="49" charset="0"/>
                <a:ea typeface="楷体" panose="02010609060101010101" pitchFamily="49" charset="-122"/>
                <a:cs typeface="Consolas" pitchFamily="49" charset="0"/>
              </a:rPr>
              <a:t>n</a:t>
            </a:r>
            <a:r>
              <a:rPr lang="zh-CN" altLang="en-US" sz="2000" b="1" dirty="0" smtClean="0">
                <a:latin typeface="Consolas" pitchFamily="49" charset="0"/>
                <a:ea typeface="楷体" panose="02010609060101010101" pitchFamily="49" charset="-122"/>
                <a:cs typeface="Consolas" pitchFamily="49" charset="0"/>
              </a:rPr>
              <a:t>时，算法消耗时间的最小值。</a:t>
            </a:r>
            <a:endParaRPr lang="zh-CN" altLang="en-US" sz="2000" dirty="0">
              <a:latin typeface="Consolas" pitchFamily="49" charset="0"/>
              <a:cs typeface="Consolas" pitchFamily="49"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solidFill>
                  <a:srgbClr val="0000FF"/>
                </a:solidFill>
                <a:latin typeface="Consolas" pitchFamily="49" charset="0"/>
                <a:cs typeface="Consolas" pitchFamily="49" charset="0"/>
              </a:rPr>
              <a:t>二、渐近复杂度分析</a:t>
            </a:r>
          </a:p>
        </p:txBody>
      </p:sp>
      <p:sp>
        <p:nvSpPr>
          <p:cNvPr id="3" name="灯片编号占位符 2"/>
          <p:cNvSpPr>
            <a:spLocks noGrp="1"/>
          </p:cNvSpPr>
          <p:nvPr>
            <p:ph type="sldNum" sz="quarter" idx="12"/>
          </p:nvPr>
        </p:nvSpPr>
        <p:spPr>
          <a:xfrm>
            <a:off x="124460" y="6398615"/>
            <a:ext cx="386954" cy="365125"/>
          </a:xfrm>
        </p:spPr>
        <p:txBody>
          <a:bodyPr/>
          <a:lstStyle/>
          <a:p>
            <a:fld id="{2BF52340-23E5-4DE8-AD85-AB3A652D4927}" type="slidenum">
              <a:rPr lang="zh-CN" altLang="en-US" sz="1000" smtClean="0">
                <a:solidFill>
                  <a:srgbClr val="0000FF"/>
                </a:solidFill>
                <a:latin typeface="Consolas" pitchFamily="49" charset="0"/>
                <a:cs typeface="Consolas" pitchFamily="49" charset="0"/>
              </a:rPr>
              <a:pPr/>
              <a:t>33</a:t>
            </a:fld>
            <a:endParaRPr lang="zh-CN" altLang="en-US" sz="1000" smtClean="0">
              <a:solidFill>
                <a:srgbClr val="0000FF"/>
              </a:solidFill>
              <a:latin typeface="Consolas" pitchFamily="49" charset="0"/>
              <a:cs typeface="Consolas" pitchFamily="49" charset="0"/>
            </a:endParaRPr>
          </a:p>
        </p:txBody>
      </p:sp>
      <p:sp>
        <p:nvSpPr>
          <p:cNvPr id="4" name="矩形 3"/>
          <p:cNvSpPr/>
          <p:nvPr/>
        </p:nvSpPr>
        <p:spPr>
          <a:xfrm>
            <a:off x="138748" y="1383636"/>
            <a:ext cx="4158511" cy="400110"/>
          </a:xfrm>
          <a:prstGeom prst="rect">
            <a:avLst/>
          </a:prstGeom>
        </p:spPr>
        <p:txBody>
          <a:bodyPr wrap="none">
            <a:spAutoFit/>
          </a:bodyPr>
          <a:lstStyle/>
          <a:p>
            <a:r>
              <a:rPr lang="zh-CN" altLang="en-US" sz="2000" b="1" dirty="0">
                <a:solidFill>
                  <a:srgbClr val="FF0000"/>
                </a:solidFill>
              </a:rPr>
              <a:t>定义</a:t>
            </a:r>
            <a:r>
              <a:rPr lang="en-US" altLang="zh-CN" sz="2000" b="1" dirty="0">
                <a:solidFill>
                  <a:srgbClr val="FF0000"/>
                </a:solidFill>
              </a:rPr>
              <a:t>2.  </a:t>
            </a:r>
            <a:r>
              <a:rPr lang="zh-CN" altLang="en-US" sz="2000" b="1" dirty="0">
                <a:solidFill>
                  <a:srgbClr val="FF0000"/>
                </a:solidFill>
              </a:rPr>
              <a:t>大</a:t>
            </a:r>
            <a:r>
              <a:rPr lang="en-US" altLang="zh-CN" sz="2000" b="1" dirty="0">
                <a:solidFill>
                  <a:srgbClr val="FF0000"/>
                </a:solidFill>
              </a:rPr>
              <a:t>Ω</a:t>
            </a:r>
            <a:r>
              <a:rPr lang="zh-CN" altLang="en-US" sz="2000" b="1" dirty="0">
                <a:solidFill>
                  <a:srgbClr val="FF0000"/>
                </a:solidFill>
              </a:rPr>
              <a:t>符号</a:t>
            </a:r>
            <a:r>
              <a:rPr lang="en-US" altLang="zh-CN" sz="2000" b="1" dirty="0">
                <a:solidFill>
                  <a:srgbClr val="FF0000"/>
                </a:solidFill>
              </a:rPr>
              <a:t>——</a:t>
            </a:r>
            <a:r>
              <a:rPr lang="zh-CN" altLang="en-US" sz="2000" b="1" dirty="0">
                <a:solidFill>
                  <a:srgbClr val="FF0000"/>
                </a:solidFill>
              </a:rPr>
              <a:t>渐近下界记号</a:t>
            </a:r>
          </a:p>
        </p:txBody>
      </p:sp>
      <p:sp>
        <p:nvSpPr>
          <p:cNvPr id="5" name="Text Box 6"/>
          <p:cNvSpPr txBox="1">
            <a:spLocks noChangeArrowheads="1"/>
          </p:cNvSpPr>
          <p:nvPr/>
        </p:nvSpPr>
        <p:spPr bwMode="auto">
          <a:xfrm>
            <a:off x="714530" y="1989238"/>
            <a:ext cx="7164868"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ts val="1200"/>
              </a:spcBef>
            </a:pPr>
            <a:r>
              <a:rPr kumimoji="1" lang="zh-CN" altLang="en-US" sz="2000" b="1" dirty="0">
                <a:solidFill>
                  <a:srgbClr val="0000FF"/>
                </a:solidFill>
                <a:latin typeface="Consolas" pitchFamily="49" charset="0"/>
                <a:ea typeface="楷体" pitchFamily="49" charset="-122"/>
                <a:cs typeface="Consolas" pitchFamily="49" charset="0"/>
              </a:rPr>
              <a:t>一个算法</a:t>
            </a:r>
            <a:r>
              <a:rPr kumimoji="1" lang="zh-CN" altLang="en-US" sz="2000" b="1" dirty="0" smtClean="0">
                <a:solidFill>
                  <a:srgbClr val="0000FF"/>
                </a:solidFill>
                <a:latin typeface="Consolas" pitchFamily="49" charset="0"/>
                <a:ea typeface="楷体" pitchFamily="49" charset="-122"/>
                <a:cs typeface="Consolas" pitchFamily="49" charset="0"/>
              </a:rPr>
              <a:t>的运行时</a:t>
            </a:r>
            <a:r>
              <a:rPr kumimoji="1" lang="zh-CN" altLang="en-US" sz="2000" b="1" dirty="0">
                <a:solidFill>
                  <a:srgbClr val="0000FF"/>
                </a:solidFill>
                <a:latin typeface="Consolas" pitchFamily="49" charset="0"/>
                <a:ea typeface="楷体" pitchFamily="49" charset="-122"/>
                <a:cs typeface="Consolas" pitchFamily="49" charset="0"/>
              </a:rPr>
              <a:t>间用大</a:t>
            </a:r>
            <a:r>
              <a:rPr lang="en-US" altLang="zh-CN" sz="2000" b="1" dirty="0">
                <a:solidFill>
                  <a:srgbClr val="0000FF"/>
                </a:solidFill>
                <a:latin typeface="Consolas" pitchFamily="49" charset="0"/>
                <a:ea typeface="楷体" pitchFamily="49" charset="-122"/>
                <a:cs typeface="Consolas" pitchFamily="49" charset="0"/>
                <a:sym typeface="Symbol" panose="05050102010706020507"/>
              </a:rPr>
              <a:t></a:t>
            </a:r>
            <a:r>
              <a:rPr kumimoji="1" lang="zh-CN" altLang="en-US" sz="2000" b="1" dirty="0">
                <a:solidFill>
                  <a:srgbClr val="0000FF"/>
                </a:solidFill>
                <a:latin typeface="Consolas" pitchFamily="49" charset="0"/>
                <a:ea typeface="楷体" pitchFamily="49" charset="-122"/>
                <a:cs typeface="Consolas" pitchFamily="49" charset="0"/>
              </a:rPr>
              <a:t>符号表示时，总是采用最有价值的</a:t>
            </a:r>
            <a:r>
              <a:rPr kumimoji="1" lang="en-US" altLang="zh-CN" sz="2000" b="1" i="1" dirty="0">
                <a:solidFill>
                  <a:srgbClr val="0000FF"/>
                </a:solidFill>
                <a:latin typeface="Consolas" pitchFamily="49" charset="0"/>
                <a:ea typeface="楷体" pitchFamily="49" charset="-122"/>
                <a:cs typeface="Consolas" pitchFamily="49" charset="0"/>
              </a:rPr>
              <a:t>g</a:t>
            </a:r>
            <a:r>
              <a:rPr kumimoji="1" lang="en-US" altLang="zh-CN" sz="2000" b="1" dirty="0">
                <a:solidFill>
                  <a:srgbClr val="0000FF"/>
                </a:solidFill>
                <a:latin typeface="Consolas" pitchFamily="49" charset="0"/>
                <a:ea typeface="楷体" pitchFamily="49" charset="-122"/>
                <a:cs typeface="Consolas" pitchFamily="49" charset="0"/>
              </a:rPr>
              <a:t>(</a:t>
            </a:r>
            <a:r>
              <a:rPr kumimoji="1" lang="en-US" altLang="zh-CN" sz="2000" b="1" i="1" dirty="0">
                <a:solidFill>
                  <a:srgbClr val="0000FF"/>
                </a:solidFill>
                <a:latin typeface="Consolas" pitchFamily="49" charset="0"/>
                <a:ea typeface="楷体" pitchFamily="49" charset="-122"/>
                <a:cs typeface="Consolas" pitchFamily="49" charset="0"/>
              </a:rPr>
              <a:t>n</a:t>
            </a:r>
            <a:r>
              <a:rPr kumimoji="1" lang="en-US" altLang="zh-CN" sz="2000" b="1" dirty="0">
                <a:solidFill>
                  <a:srgbClr val="0000FF"/>
                </a:solidFill>
                <a:latin typeface="Consolas" pitchFamily="49" charset="0"/>
                <a:ea typeface="楷体" pitchFamily="49" charset="-122"/>
                <a:cs typeface="Consolas" pitchFamily="49" charset="0"/>
              </a:rPr>
              <a:t>)</a:t>
            </a:r>
            <a:r>
              <a:rPr kumimoji="1" lang="zh-CN" altLang="en-US" sz="2000" b="1" dirty="0">
                <a:solidFill>
                  <a:srgbClr val="0000FF"/>
                </a:solidFill>
                <a:latin typeface="Consolas" pitchFamily="49" charset="0"/>
                <a:ea typeface="楷体" pitchFamily="49" charset="-122"/>
                <a:cs typeface="Consolas" pitchFamily="49" charset="0"/>
              </a:rPr>
              <a:t>表示，称之为“紧凑下界”或“紧确下界”。 </a:t>
            </a:r>
          </a:p>
        </p:txBody>
      </p:sp>
      <p:sp>
        <p:nvSpPr>
          <p:cNvPr id="30" name="Text Box 4"/>
          <p:cNvSpPr txBox="1">
            <a:spLocks noChangeArrowheads="1"/>
          </p:cNvSpPr>
          <p:nvPr/>
        </p:nvSpPr>
        <p:spPr bwMode="auto">
          <a:xfrm>
            <a:off x="156596" y="3103527"/>
            <a:ext cx="8660834" cy="1783715"/>
          </a:xfrm>
          <a:prstGeom prst="rect">
            <a:avLst/>
          </a:prstGeom>
          <a:noFill/>
          <a:ln w="9525">
            <a:noFill/>
            <a:miter lim="800000"/>
          </a:ln>
          <a:effectLst/>
        </p:spPr>
        <p:txBody>
          <a:bodyPr wrap="square">
            <a:spAutoFit/>
          </a:bodyPr>
          <a:lstStyle/>
          <a:p>
            <a:pPr>
              <a:lnSpc>
                <a:spcPct val="150000"/>
              </a:lnSpc>
              <a:spcBef>
                <a:spcPts val="1200"/>
              </a:spcBef>
            </a:pPr>
            <a:r>
              <a:rPr lang="zh-CN" altLang="en-US" sz="2000" b="1" dirty="0">
                <a:solidFill>
                  <a:srgbClr val="0000FF"/>
                </a:solidFill>
                <a:latin typeface="Consolas" pitchFamily="49" charset="0"/>
                <a:ea typeface="楷体" pitchFamily="49" charset="-122"/>
                <a:cs typeface="Consolas" pitchFamily="49" charset="0"/>
                <a:sym typeface="+mn-ea"/>
              </a:rPr>
              <a:t>例</a:t>
            </a:r>
            <a:r>
              <a:rPr lang="en-US" altLang="zh-CN" sz="2000" b="1" dirty="0">
                <a:solidFill>
                  <a:srgbClr val="0000FF"/>
                </a:solidFill>
                <a:latin typeface="Consolas" pitchFamily="49" charset="0"/>
                <a:ea typeface="楷体" pitchFamily="49" charset="-122"/>
                <a:cs typeface="Consolas" pitchFamily="49" charset="0"/>
                <a:sym typeface="+mn-ea"/>
              </a:rPr>
              <a:t>2 </a:t>
            </a:r>
            <a:r>
              <a:rPr lang="zh-CN" altLang="en-US" sz="2000" b="1" dirty="0">
                <a:solidFill>
                  <a:srgbClr val="0000FF"/>
                </a:solidFill>
                <a:latin typeface="Consolas" pitchFamily="49" charset="0"/>
                <a:ea typeface="楷体" pitchFamily="49" charset="-122"/>
                <a:cs typeface="Consolas" pitchFamily="49" charset="0"/>
              </a:rPr>
              <a:t>求</a:t>
            </a:r>
            <a:r>
              <a:rPr lang="en-US" altLang="zh-CN" sz="2000" b="1" dirty="0">
                <a:solidFill>
                  <a:srgbClr val="0000FF"/>
                </a:solidFill>
                <a:latin typeface="Consolas" pitchFamily="49" charset="0"/>
                <a:ea typeface="楷体" pitchFamily="49" charset="-122"/>
                <a:cs typeface="Consolas" pitchFamily="49" charset="0"/>
              </a:rPr>
              <a:t>f(n)=3</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en-US" altLang="zh-CN" sz="2000" b="1" dirty="0">
                <a:solidFill>
                  <a:srgbClr val="0000FF"/>
                </a:solidFill>
                <a:latin typeface="Consolas" pitchFamily="49" charset="0"/>
                <a:ea typeface="楷体" pitchFamily="49" charset="-122"/>
                <a:cs typeface="Consolas" pitchFamily="49" charset="0"/>
              </a:rPr>
              <a:t>+2</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+4</a:t>
            </a:r>
            <a:r>
              <a:rPr lang="zh-CN" altLang="en-US" sz="2000" b="1" dirty="0">
                <a:solidFill>
                  <a:srgbClr val="0000FF"/>
                </a:solidFill>
                <a:latin typeface="Consolas" pitchFamily="49" charset="0"/>
                <a:ea typeface="楷体" pitchFamily="49" charset="-122"/>
                <a:cs typeface="Consolas" pitchFamily="49" charset="0"/>
              </a:rPr>
              <a:t>的渐近下界</a:t>
            </a:r>
            <a:endParaRPr lang="en-US" altLang="zh-CN" sz="2000" b="1" dirty="0">
              <a:solidFill>
                <a:srgbClr val="0000FF"/>
              </a:solidFill>
              <a:latin typeface="Consolas" pitchFamily="49" charset="0"/>
              <a:ea typeface="楷体" pitchFamily="49" charset="-122"/>
              <a:cs typeface="Consolas" pitchFamily="49" charset="0"/>
            </a:endParaRPr>
          </a:p>
          <a:p>
            <a:pPr>
              <a:lnSpc>
                <a:spcPct val="150000"/>
              </a:lnSpc>
              <a:spcBef>
                <a:spcPts val="1200"/>
              </a:spcBef>
            </a:pPr>
            <a:r>
              <a:rPr lang="zh-CN" altLang="en-US" sz="2000" b="1" dirty="0" smtClean="0">
                <a:solidFill>
                  <a:srgbClr val="0000FF"/>
                </a:solidFill>
                <a:latin typeface="Consolas" pitchFamily="49" charset="0"/>
                <a:ea typeface="楷体" pitchFamily="49" charset="-122"/>
                <a:cs typeface="Consolas" pitchFamily="49" charset="0"/>
              </a:rPr>
              <a:t> ∵ 存</a:t>
            </a:r>
            <a:r>
              <a:rPr lang="zh-CN" altLang="en-US" sz="2000" b="1" dirty="0">
                <a:solidFill>
                  <a:srgbClr val="0000FF"/>
                </a:solidFill>
                <a:latin typeface="Consolas" pitchFamily="49" charset="0"/>
                <a:ea typeface="楷体" pitchFamily="49" charset="-122"/>
                <a:cs typeface="Consolas" pitchFamily="49" charset="0"/>
              </a:rPr>
              <a:t>在</a:t>
            </a:r>
            <a:r>
              <a:rPr kumimoji="1" lang="en-US" altLang="zh-CN" sz="2000" b="1" i="1" dirty="0">
                <a:solidFill>
                  <a:srgbClr val="0000FF"/>
                </a:solidFill>
                <a:latin typeface="Consolas" pitchFamily="49" charset="0"/>
                <a:ea typeface="楷体" pitchFamily="49" charset="-122"/>
                <a:cs typeface="Consolas" pitchFamily="49" charset="0"/>
              </a:rPr>
              <a:t>n</a:t>
            </a:r>
            <a:r>
              <a:rPr kumimoji="1" lang="en-US" altLang="zh-CN" sz="2000" b="1" baseline="-30000" dirty="0">
                <a:solidFill>
                  <a:srgbClr val="0000FF"/>
                </a:solidFill>
                <a:latin typeface="Consolas" pitchFamily="49" charset="0"/>
                <a:ea typeface="楷体" pitchFamily="49" charset="-122"/>
                <a:cs typeface="Consolas" pitchFamily="49" charset="0"/>
              </a:rPr>
              <a:t>0</a:t>
            </a:r>
            <a:r>
              <a:rPr kumimoji="1" lang="en-US" altLang="zh-CN" sz="2000" b="1" dirty="0">
                <a:solidFill>
                  <a:srgbClr val="0000FF"/>
                </a:solidFill>
                <a:latin typeface="Consolas" pitchFamily="49" charset="0"/>
                <a:ea typeface="楷体" pitchFamily="49" charset="-122"/>
                <a:cs typeface="Consolas" pitchFamily="49" charset="0"/>
              </a:rPr>
              <a:t>=1</a:t>
            </a:r>
            <a:r>
              <a:rPr kumimoji="1" lang="zh-CN" altLang="en-US" sz="2000" b="1" dirty="0">
                <a:solidFill>
                  <a:srgbClr val="0000FF"/>
                </a:solidFill>
                <a:latin typeface="Consolas" pitchFamily="49" charset="0"/>
                <a:ea typeface="楷体" pitchFamily="49" charset="-122"/>
                <a:cs typeface="Consolas" pitchFamily="49" charset="0"/>
              </a:rPr>
              <a:t>，</a:t>
            </a:r>
            <a:r>
              <a:rPr lang="en-US" altLang="zh-CN" sz="2000" b="1" i="1" dirty="0" smtClean="0">
                <a:solidFill>
                  <a:srgbClr val="0000FF"/>
                </a:solidFill>
                <a:latin typeface="Consolas" pitchFamily="49" charset="0"/>
                <a:ea typeface="楷体" pitchFamily="49" charset="-122"/>
                <a:cs typeface="Consolas" pitchFamily="49" charset="0"/>
              </a:rPr>
              <a:t>c</a:t>
            </a:r>
            <a:r>
              <a:rPr lang="en-US" altLang="zh-CN" sz="2000" b="1" dirty="0" smtClean="0">
                <a:solidFill>
                  <a:srgbClr val="0000FF"/>
                </a:solidFill>
                <a:latin typeface="Consolas" pitchFamily="49" charset="0"/>
                <a:ea typeface="楷体" pitchFamily="49" charset="-122"/>
                <a:cs typeface="Consolas" pitchFamily="49" charset="0"/>
              </a:rPr>
              <a:t>=1</a:t>
            </a:r>
            <a:r>
              <a:rPr lang="zh-CN" altLang="en-US" sz="2000" b="1" dirty="0" smtClean="0">
                <a:solidFill>
                  <a:srgbClr val="0000FF"/>
                </a:solidFill>
                <a:latin typeface="Consolas" pitchFamily="49" charset="0"/>
                <a:ea typeface="楷体" pitchFamily="49" charset="-122"/>
                <a:cs typeface="Consolas" pitchFamily="49" charset="0"/>
              </a:rPr>
              <a:t>，</a:t>
            </a:r>
            <a:r>
              <a:rPr lang="zh-CN" altLang="en-US" sz="2000" b="1" dirty="0">
                <a:solidFill>
                  <a:srgbClr val="0000FF"/>
                </a:solidFill>
                <a:latin typeface="Consolas" pitchFamily="49" charset="0"/>
                <a:ea typeface="楷体" pitchFamily="49" charset="-122"/>
                <a:cs typeface="Consolas" pitchFamily="49" charset="0"/>
              </a:rPr>
              <a:t>使得当</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≥1</a:t>
            </a:r>
            <a:r>
              <a:rPr lang="zh-CN" altLang="en-US" sz="2000" b="1" dirty="0">
                <a:solidFill>
                  <a:srgbClr val="0000FF"/>
                </a:solidFill>
                <a:latin typeface="Consolas" pitchFamily="49" charset="0"/>
                <a:ea typeface="楷体" pitchFamily="49" charset="-122"/>
                <a:cs typeface="Consolas" pitchFamily="49" charset="0"/>
              </a:rPr>
              <a:t>时，</a:t>
            </a:r>
            <a:r>
              <a:rPr lang="en-US" altLang="zh-CN" sz="2000" b="1" dirty="0">
                <a:solidFill>
                  <a:srgbClr val="0000FF"/>
                </a:solidFill>
                <a:latin typeface="Consolas" pitchFamily="49" charset="0"/>
                <a:ea typeface="楷体" pitchFamily="49" charset="-122"/>
                <a:cs typeface="Consolas" pitchFamily="49" charset="0"/>
              </a:rPr>
              <a:t>3</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en-US" altLang="zh-CN" sz="2000" b="1" dirty="0">
                <a:solidFill>
                  <a:srgbClr val="0000FF"/>
                </a:solidFill>
                <a:latin typeface="Consolas" pitchFamily="49" charset="0"/>
                <a:ea typeface="楷体" pitchFamily="49" charset="-122"/>
                <a:cs typeface="Consolas" pitchFamily="49" charset="0"/>
              </a:rPr>
              <a:t>+2</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+4</a:t>
            </a:r>
            <a:r>
              <a:rPr lang="en-US" altLang="zh-CN" sz="2000" b="1" dirty="0" smtClean="0">
                <a:solidFill>
                  <a:srgbClr val="0000FF"/>
                </a:solidFill>
                <a:latin typeface="Consolas" pitchFamily="49" charset="0"/>
                <a:ea typeface="楷体" pitchFamily="49" charset="-122"/>
                <a:cs typeface="Consolas" pitchFamily="49" charset="0"/>
              </a:rPr>
              <a:t>≥</a:t>
            </a:r>
            <a:r>
              <a:rPr lang="en-US" altLang="zh-CN" sz="2000" b="1" i="1" dirty="0" smtClean="0">
                <a:solidFill>
                  <a:srgbClr val="0000FF"/>
                </a:solidFill>
                <a:latin typeface="Consolas" pitchFamily="49" charset="0"/>
                <a:ea typeface="楷体" pitchFamily="49" charset="-122"/>
                <a:cs typeface="Consolas" pitchFamily="49" charset="0"/>
              </a:rPr>
              <a:t>n</a:t>
            </a:r>
            <a:r>
              <a:rPr lang="en-US" altLang="zh-CN" sz="2000" b="1" baseline="30000" dirty="0" smtClean="0">
                <a:solidFill>
                  <a:srgbClr val="0000FF"/>
                </a:solidFill>
                <a:latin typeface="Consolas" pitchFamily="49" charset="0"/>
                <a:ea typeface="楷体" pitchFamily="49" charset="-122"/>
                <a:cs typeface="Consolas" pitchFamily="49" charset="0"/>
              </a:rPr>
              <a:t>2</a:t>
            </a:r>
            <a:r>
              <a:rPr lang="zh-CN" altLang="en-US" sz="2000" b="1" dirty="0" smtClean="0">
                <a:solidFill>
                  <a:srgbClr val="0000FF"/>
                </a:solidFill>
                <a:latin typeface="Consolas" pitchFamily="49" charset="0"/>
                <a:ea typeface="楷体" pitchFamily="49" charset="-122"/>
                <a:cs typeface="Consolas" pitchFamily="49" charset="0"/>
              </a:rPr>
              <a:t>。   ∴ </a:t>
            </a:r>
            <a:r>
              <a:rPr lang="en-US" altLang="zh-CN" sz="2000" b="1" dirty="0">
                <a:solidFill>
                  <a:srgbClr val="0000FF"/>
                </a:solidFill>
                <a:latin typeface="Consolas" pitchFamily="49" charset="0"/>
                <a:ea typeface="楷体" pitchFamily="49" charset="-122"/>
                <a:cs typeface="Consolas" pitchFamily="49" charset="0"/>
              </a:rPr>
              <a:t>f(n)=</a:t>
            </a:r>
            <a:r>
              <a:rPr lang="en-US" altLang="zh-CN" sz="2000" b="1" dirty="0">
                <a:solidFill>
                  <a:srgbClr val="0000FF"/>
                </a:solidFill>
                <a:latin typeface="Consolas" pitchFamily="49" charset="0"/>
                <a:ea typeface="楷体" pitchFamily="49" charset="-122"/>
                <a:cs typeface="Consolas" pitchFamily="49" charset="0"/>
                <a:sym typeface="Symbol" panose="05050102010706020507" pitchFamily="18" charset="2"/>
              </a:rPr>
              <a:t> </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en-US" altLang="zh-CN" sz="2000" b="1" dirty="0">
                <a:solidFill>
                  <a:srgbClr val="0000FF"/>
                </a:solidFill>
                <a:latin typeface="Consolas" pitchFamily="49" charset="0"/>
                <a:ea typeface="楷体" pitchFamily="49" charset="-122"/>
                <a:cs typeface="Consolas" pitchFamily="49" charset="0"/>
              </a:rPr>
              <a:t>)</a:t>
            </a:r>
          </a:p>
          <a:p>
            <a:pPr>
              <a:lnSpc>
                <a:spcPct val="150000"/>
              </a:lnSpc>
              <a:spcBef>
                <a:spcPts val="1200"/>
              </a:spcBef>
            </a:pPr>
            <a:r>
              <a:rPr lang="zh-CN" altLang="en-US" sz="2000" b="1" dirty="0" smtClean="0">
                <a:solidFill>
                  <a:srgbClr val="0000FF"/>
                </a:solidFill>
                <a:latin typeface="Consolas" pitchFamily="49" charset="0"/>
                <a:ea typeface="楷体" pitchFamily="49" charset="-122"/>
                <a:cs typeface="Consolas" pitchFamily="49" charset="0"/>
              </a:rPr>
              <a:t> ∵ 存</a:t>
            </a:r>
            <a:r>
              <a:rPr lang="zh-CN" altLang="en-US" sz="2000" b="1" dirty="0">
                <a:solidFill>
                  <a:srgbClr val="0000FF"/>
                </a:solidFill>
                <a:latin typeface="Consolas" pitchFamily="49" charset="0"/>
                <a:ea typeface="楷体" pitchFamily="49" charset="-122"/>
                <a:cs typeface="Consolas" pitchFamily="49" charset="0"/>
              </a:rPr>
              <a:t>在</a:t>
            </a:r>
            <a:r>
              <a:rPr kumimoji="1" lang="en-US" altLang="zh-CN" sz="2000" b="1" i="1" dirty="0">
                <a:solidFill>
                  <a:srgbClr val="0000FF"/>
                </a:solidFill>
                <a:latin typeface="Consolas" pitchFamily="49" charset="0"/>
                <a:ea typeface="楷体" pitchFamily="49" charset="-122"/>
                <a:cs typeface="Consolas" pitchFamily="49" charset="0"/>
              </a:rPr>
              <a:t>n</a:t>
            </a:r>
            <a:r>
              <a:rPr kumimoji="1" lang="en-US" altLang="zh-CN" sz="2000" b="1" baseline="-30000" dirty="0">
                <a:solidFill>
                  <a:srgbClr val="0000FF"/>
                </a:solidFill>
                <a:latin typeface="Consolas" pitchFamily="49" charset="0"/>
                <a:ea typeface="楷体" pitchFamily="49" charset="-122"/>
                <a:cs typeface="Consolas" pitchFamily="49" charset="0"/>
              </a:rPr>
              <a:t>0</a:t>
            </a:r>
            <a:r>
              <a:rPr kumimoji="1" lang="en-US" altLang="zh-CN" sz="2000" b="1" dirty="0">
                <a:solidFill>
                  <a:srgbClr val="0000FF"/>
                </a:solidFill>
                <a:latin typeface="Consolas" pitchFamily="49" charset="0"/>
                <a:ea typeface="楷体" pitchFamily="49" charset="-122"/>
                <a:cs typeface="Consolas" pitchFamily="49" charset="0"/>
              </a:rPr>
              <a:t>=1</a:t>
            </a:r>
            <a:r>
              <a:rPr kumimoji="1" lang="zh-CN" altLang="en-US" sz="2000" b="1" dirty="0">
                <a:solidFill>
                  <a:srgbClr val="0000FF"/>
                </a:solidFill>
                <a:latin typeface="Consolas" pitchFamily="49" charset="0"/>
                <a:ea typeface="楷体" pitchFamily="49" charset="-122"/>
                <a:cs typeface="Consolas" pitchFamily="49" charset="0"/>
              </a:rPr>
              <a:t>，</a:t>
            </a:r>
            <a:r>
              <a:rPr lang="en-US" altLang="zh-CN" sz="2000" b="1" i="1" dirty="0" smtClean="0">
                <a:solidFill>
                  <a:srgbClr val="0000FF"/>
                </a:solidFill>
                <a:latin typeface="Consolas" pitchFamily="49" charset="0"/>
                <a:ea typeface="楷体" pitchFamily="49" charset="-122"/>
                <a:cs typeface="Consolas" pitchFamily="49" charset="0"/>
              </a:rPr>
              <a:t>c</a:t>
            </a:r>
            <a:r>
              <a:rPr lang="en-US" altLang="zh-CN" sz="2000" b="1" dirty="0" smtClean="0">
                <a:solidFill>
                  <a:srgbClr val="0000FF"/>
                </a:solidFill>
                <a:latin typeface="Consolas" pitchFamily="49" charset="0"/>
                <a:ea typeface="楷体" pitchFamily="49" charset="-122"/>
                <a:cs typeface="Consolas" pitchFamily="49" charset="0"/>
              </a:rPr>
              <a:t>=2</a:t>
            </a:r>
            <a:r>
              <a:rPr lang="zh-CN" altLang="en-US" sz="2000" b="1" dirty="0" smtClean="0">
                <a:solidFill>
                  <a:srgbClr val="0000FF"/>
                </a:solidFill>
                <a:latin typeface="Consolas" pitchFamily="49" charset="0"/>
                <a:ea typeface="楷体" pitchFamily="49" charset="-122"/>
                <a:cs typeface="Consolas" pitchFamily="49" charset="0"/>
              </a:rPr>
              <a:t>，</a:t>
            </a:r>
            <a:r>
              <a:rPr lang="zh-CN" altLang="en-US" sz="2000" b="1" dirty="0">
                <a:solidFill>
                  <a:srgbClr val="0000FF"/>
                </a:solidFill>
                <a:latin typeface="Consolas" pitchFamily="49" charset="0"/>
                <a:ea typeface="楷体" pitchFamily="49" charset="-122"/>
                <a:cs typeface="Consolas" pitchFamily="49" charset="0"/>
              </a:rPr>
              <a:t>使得当</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≥1</a:t>
            </a:r>
            <a:r>
              <a:rPr lang="zh-CN" altLang="en-US" sz="2000" b="1" dirty="0">
                <a:solidFill>
                  <a:srgbClr val="0000FF"/>
                </a:solidFill>
                <a:latin typeface="Consolas" pitchFamily="49" charset="0"/>
                <a:ea typeface="楷体" pitchFamily="49" charset="-122"/>
                <a:cs typeface="Consolas" pitchFamily="49" charset="0"/>
              </a:rPr>
              <a:t>时，</a:t>
            </a:r>
            <a:r>
              <a:rPr lang="en-US" altLang="zh-CN" sz="2000" b="1" dirty="0">
                <a:solidFill>
                  <a:srgbClr val="0000FF"/>
                </a:solidFill>
                <a:latin typeface="Consolas" pitchFamily="49" charset="0"/>
                <a:ea typeface="楷体" pitchFamily="49" charset="-122"/>
                <a:cs typeface="Consolas" pitchFamily="49" charset="0"/>
              </a:rPr>
              <a:t>3</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en-US" altLang="zh-CN" sz="2000" b="1" dirty="0">
                <a:solidFill>
                  <a:srgbClr val="0000FF"/>
                </a:solidFill>
                <a:latin typeface="Consolas" pitchFamily="49" charset="0"/>
                <a:ea typeface="楷体" pitchFamily="49" charset="-122"/>
                <a:cs typeface="Consolas" pitchFamily="49" charset="0"/>
              </a:rPr>
              <a:t>+2</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+4</a:t>
            </a:r>
            <a:r>
              <a:rPr lang="en-US" altLang="zh-CN" sz="2000" b="1" dirty="0" smtClean="0">
                <a:solidFill>
                  <a:srgbClr val="0000FF"/>
                </a:solidFill>
                <a:latin typeface="Consolas" pitchFamily="49" charset="0"/>
                <a:ea typeface="楷体" pitchFamily="49" charset="-122"/>
                <a:cs typeface="Consolas" pitchFamily="49" charset="0"/>
              </a:rPr>
              <a:t>≥2</a:t>
            </a:r>
            <a:r>
              <a:rPr lang="en-US" altLang="zh-CN" sz="2000" b="1" i="1" dirty="0" smtClean="0">
                <a:solidFill>
                  <a:srgbClr val="0000FF"/>
                </a:solidFill>
                <a:latin typeface="Consolas" pitchFamily="49" charset="0"/>
                <a:ea typeface="楷体" pitchFamily="49" charset="-122"/>
                <a:cs typeface="Consolas" pitchFamily="49" charset="0"/>
              </a:rPr>
              <a:t>n</a:t>
            </a:r>
            <a:r>
              <a:rPr lang="zh-CN" altLang="en-US" sz="2000" b="1" dirty="0">
                <a:solidFill>
                  <a:srgbClr val="0000FF"/>
                </a:solidFill>
                <a:latin typeface="Consolas" pitchFamily="49" charset="0"/>
                <a:ea typeface="楷体" pitchFamily="49" charset="-122"/>
                <a:cs typeface="Consolas" pitchFamily="49" charset="0"/>
              </a:rPr>
              <a:t>。 </a:t>
            </a:r>
            <a:r>
              <a:rPr lang="zh-CN" altLang="en-US" sz="2000" b="1" dirty="0" smtClean="0">
                <a:solidFill>
                  <a:srgbClr val="0000FF"/>
                </a:solidFill>
                <a:latin typeface="Consolas" pitchFamily="49" charset="0"/>
                <a:ea typeface="楷体" pitchFamily="49" charset="-122"/>
                <a:cs typeface="Consolas" pitchFamily="49" charset="0"/>
              </a:rPr>
              <a:t> ∴ </a:t>
            </a:r>
            <a:r>
              <a:rPr lang="en-US" altLang="zh-CN" sz="2000" b="1" dirty="0">
                <a:solidFill>
                  <a:srgbClr val="0000FF"/>
                </a:solidFill>
                <a:latin typeface="Consolas" pitchFamily="49" charset="0"/>
                <a:ea typeface="楷体" pitchFamily="49" charset="-122"/>
                <a:cs typeface="Consolas" pitchFamily="49" charset="0"/>
              </a:rPr>
              <a:t>f(n)=</a:t>
            </a:r>
            <a:r>
              <a:rPr lang="en-US" altLang="zh-CN" sz="2000" b="1" dirty="0">
                <a:solidFill>
                  <a:srgbClr val="0000FF"/>
                </a:solidFill>
                <a:latin typeface="Consolas" pitchFamily="49" charset="0"/>
                <a:ea typeface="楷体" pitchFamily="49" charset="-122"/>
                <a:cs typeface="Consolas" pitchFamily="49" charset="0"/>
                <a:sym typeface="Symbol" panose="05050102010706020507" pitchFamily="18" charset="2"/>
              </a:rPr>
              <a:t> </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p>
        </p:txBody>
      </p:sp>
      <p:sp>
        <p:nvSpPr>
          <p:cNvPr id="31" name="矩形 30"/>
          <p:cNvSpPr/>
          <p:nvPr/>
        </p:nvSpPr>
        <p:spPr>
          <a:xfrm>
            <a:off x="280280" y="5272886"/>
            <a:ext cx="8635369" cy="433067"/>
          </a:xfrm>
          <a:prstGeom prst="rect">
            <a:avLst/>
          </a:prstGeom>
        </p:spPr>
        <p:txBody>
          <a:bodyPr wrap="square">
            <a:spAutoFit/>
          </a:bodyPr>
          <a:lstStyle/>
          <a:p>
            <a:pPr>
              <a:lnSpc>
                <a:spcPct val="120000"/>
              </a:lnSpc>
            </a:pPr>
            <a:r>
              <a:rPr lang="zh-CN" altLang="pt-BR" sz="2000" b="1" dirty="0">
                <a:solidFill>
                  <a:srgbClr val="0000FF"/>
                </a:solidFill>
                <a:latin typeface="Consolas" pitchFamily="49" charset="0"/>
                <a:cs typeface="Consolas" pitchFamily="49" charset="0"/>
              </a:rPr>
              <a:t>一般地，如果</a:t>
            </a:r>
            <a:r>
              <a:rPr lang="pt-BR" altLang="zh-CN" sz="2000" b="1" i="1" dirty="0">
                <a:solidFill>
                  <a:srgbClr val="0000FF"/>
                </a:solidFill>
                <a:latin typeface="Consolas" pitchFamily="49" charset="0"/>
                <a:cs typeface="Consolas" pitchFamily="49" charset="0"/>
              </a:rPr>
              <a:t>f</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n</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i="1" baseline="-25000" dirty="0">
                <a:solidFill>
                  <a:srgbClr val="0000FF"/>
                </a:solidFill>
                <a:latin typeface="Consolas" pitchFamily="49" charset="0"/>
                <a:cs typeface="Consolas" pitchFamily="49" charset="0"/>
              </a:rPr>
              <a:t>m</a:t>
            </a:r>
            <a:r>
              <a:rPr lang="pt-BR" altLang="zh-CN" sz="2000" b="1" i="1" dirty="0">
                <a:solidFill>
                  <a:srgbClr val="0000FF"/>
                </a:solidFill>
                <a:latin typeface="Consolas" pitchFamily="49" charset="0"/>
                <a:cs typeface="Consolas" pitchFamily="49" charset="0"/>
              </a:rPr>
              <a:t>n</a:t>
            </a:r>
            <a:r>
              <a:rPr lang="pt-BR" altLang="zh-CN" sz="2000" b="1" i="1" baseline="30000" dirty="0">
                <a:solidFill>
                  <a:srgbClr val="0000FF"/>
                </a:solidFill>
                <a:latin typeface="Consolas" pitchFamily="49" charset="0"/>
                <a:cs typeface="Consolas" pitchFamily="49" charset="0"/>
              </a:rPr>
              <a:t>m</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i="1" baseline="-25000" dirty="0">
                <a:solidFill>
                  <a:srgbClr val="0000FF"/>
                </a:solidFill>
                <a:latin typeface="Consolas" pitchFamily="49" charset="0"/>
                <a:cs typeface="Consolas" pitchFamily="49" charset="0"/>
              </a:rPr>
              <a:t>m</a:t>
            </a:r>
            <a:r>
              <a:rPr lang="pt-BR" altLang="zh-CN" sz="2000" b="1" baseline="-25000" dirty="0">
                <a:solidFill>
                  <a:srgbClr val="0000FF"/>
                </a:solidFill>
                <a:latin typeface="Consolas" pitchFamily="49" charset="0"/>
                <a:cs typeface="Consolas" pitchFamily="49" charset="0"/>
              </a:rPr>
              <a:t>-1</a:t>
            </a:r>
            <a:r>
              <a:rPr lang="pt-BR" altLang="zh-CN" sz="2000" b="1" i="1" dirty="0">
                <a:solidFill>
                  <a:srgbClr val="0000FF"/>
                </a:solidFill>
                <a:latin typeface="Consolas" pitchFamily="49" charset="0"/>
                <a:cs typeface="Consolas" pitchFamily="49" charset="0"/>
              </a:rPr>
              <a:t>n</a:t>
            </a:r>
            <a:r>
              <a:rPr lang="pt-BR" altLang="zh-CN" sz="2000" b="1" i="1" baseline="30000" dirty="0">
                <a:solidFill>
                  <a:srgbClr val="0000FF"/>
                </a:solidFill>
                <a:latin typeface="Consolas" pitchFamily="49" charset="0"/>
                <a:cs typeface="Consolas" pitchFamily="49" charset="0"/>
              </a:rPr>
              <a:t>m</a:t>
            </a:r>
            <a:r>
              <a:rPr lang="pt-BR" altLang="zh-CN" sz="2000" b="1" baseline="30000" dirty="0">
                <a:solidFill>
                  <a:srgbClr val="0000FF"/>
                </a:solidFill>
                <a:latin typeface="Consolas" pitchFamily="49" charset="0"/>
                <a:cs typeface="Consolas" pitchFamily="49" charset="0"/>
              </a:rPr>
              <a:t>-1</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baseline="-25000" dirty="0">
                <a:solidFill>
                  <a:srgbClr val="0000FF"/>
                </a:solidFill>
                <a:latin typeface="Consolas" pitchFamily="49" charset="0"/>
                <a:cs typeface="Consolas" pitchFamily="49" charset="0"/>
              </a:rPr>
              <a:t>1</a:t>
            </a:r>
            <a:r>
              <a:rPr lang="pt-BR" altLang="zh-CN" sz="2000" b="1" i="1" dirty="0">
                <a:solidFill>
                  <a:srgbClr val="0000FF"/>
                </a:solidFill>
                <a:latin typeface="Consolas" pitchFamily="49" charset="0"/>
                <a:cs typeface="Consolas" pitchFamily="49" charset="0"/>
              </a:rPr>
              <a:t>n</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baseline="-25000" dirty="0">
                <a:solidFill>
                  <a:srgbClr val="0000FF"/>
                </a:solidFill>
                <a:latin typeface="Consolas" pitchFamily="49" charset="0"/>
                <a:cs typeface="Consolas" pitchFamily="49" charset="0"/>
              </a:rPr>
              <a:t>0</a:t>
            </a:r>
            <a:r>
              <a:rPr lang="zh-CN" altLang="pt-BR" sz="2000" b="1" dirty="0">
                <a:solidFill>
                  <a:srgbClr val="0000FF"/>
                </a:solidFill>
                <a:latin typeface="Consolas" pitchFamily="49" charset="0"/>
                <a:cs typeface="Consolas" pitchFamily="49" charset="0"/>
              </a:rPr>
              <a:t>，有</a:t>
            </a:r>
            <a:r>
              <a:rPr lang="pt-BR" altLang="zh-CN" sz="2000" b="1" i="1" dirty="0">
                <a:solidFill>
                  <a:srgbClr val="0000FF"/>
                </a:solidFill>
                <a:latin typeface="Consolas" pitchFamily="49" charset="0"/>
                <a:cs typeface="Consolas" pitchFamily="49" charset="0"/>
              </a:rPr>
              <a:t>f</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n</a:t>
            </a:r>
            <a:r>
              <a:rPr lang="pt-BR" altLang="zh-CN" sz="2000" b="1" dirty="0">
                <a:solidFill>
                  <a:srgbClr val="0000FF"/>
                </a:solidFill>
                <a:latin typeface="Consolas" pitchFamily="49" charset="0"/>
                <a:cs typeface="Consolas" pitchFamily="49" charset="0"/>
              </a:rPr>
              <a:t>)= </a:t>
            </a:r>
            <a:r>
              <a:rPr lang="en-US" altLang="zh-CN" sz="2000" b="1" dirty="0">
                <a:solidFill>
                  <a:srgbClr val="0000FF"/>
                </a:solidFill>
                <a:latin typeface="Consolas" pitchFamily="49" charset="0"/>
                <a:cs typeface="Consolas" pitchFamily="49" charset="0"/>
                <a:sym typeface="Symbol" panose="05050102010706020507" pitchFamily="18" charset="2"/>
              </a:rPr>
              <a:t></a:t>
            </a:r>
            <a:r>
              <a:rPr lang="pt-BR" altLang="zh-CN" sz="2000" b="1" dirty="0">
                <a:solidFill>
                  <a:srgbClr val="0000FF"/>
                </a:solidFill>
                <a:latin typeface="Consolas" pitchFamily="49" charset="0"/>
                <a:cs typeface="Consolas" pitchFamily="49" charset="0"/>
              </a:rPr>
              <a:t> (</a:t>
            </a:r>
            <a:r>
              <a:rPr lang="pt-BR" altLang="zh-CN" sz="2000" b="1" i="1" dirty="0">
                <a:solidFill>
                  <a:srgbClr val="0000FF"/>
                </a:solidFill>
                <a:latin typeface="Consolas" pitchFamily="49" charset="0"/>
                <a:cs typeface="Consolas" pitchFamily="49" charset="0"/>
              </a:rPr>
              <a:t>n</a:t>
            </a:r>
            <a:r>
              <a:rPr lang="pt-BR" altLang="zh-CN" sz="2000" b="1" i="1" baseline="30000" dirty="0">
                <a:solidFill>
                  <a:srgbClr val="0000FF"/>
                </a:solidFill>
                <a:latin typeface="Consolas" pitchFamily="49" charset="0"/>
                <a:cs typeface="Consolas" pitchFamily="49" charset="0"/>
              </a:rPr>
              <a:t>m</a:t>
            </a:r>
            <a:r>
              <a:rPr lang="pt-BR" altLang="zh-CN" sz="2000" b="1" dirty="0">
                <a:solidFill>
                  <a:srgbClr val="0000FF"/>
                </a:solidFill>
                <a:latin typeface="Consolas" pitchFamily="49" charset="0"/>
                <a:cs typeface="Consolas" pitchFamily="49" charset="0"/>
              </a:rPr>
              <a:t>)</a:t>
            </a:r>
            <a:r>
              <a:rPr lang="zh-CN" altLang="pt-BR" sz="2000" b="1" dirty="0">
                <a:solidFill>
                  <a:srgbClr val="0000FF"/>
                </a:solidFill>
                <a:latin typeface="Consolas" pitchFamily="49" charset="0"/>
                <a:cs typeface="Consolas" pitchFamily="49" charset="0"/>
              </a:rPr>
              <a:t>。</a:t>
            </a:r>
          </a:p>
        </p:txBody>
      </p:sp>
      <p:sp>
        <p:nvSpPr>
          <p:cNvPr id="8" name="矩形 7"/>
          <p:cNvSpPr/>
          <p:nvPr/>
        </p:nvSpPr>
        <p:spPr>
          <a:xfrm>
            <a:off x="4850750" y="3114693"/>
            <a:ext cx="1745991" cy="553998"/>
          </a:xfrm>
          <a:prstGeom prst="rect">
            <a:avLst/>
          </a:prstGeom>
        </p:spPr>
        <p:txBody>
          <a:bodyPr wrap="none">
            <a:spAutoFit/>
          </a:bodyPr>
          <a:lstStyle/>
          <a:p>
            <a:pPr>
              <a:lnSpc>
                <a:spcPct val="150000"/>
              </a:lnSpc>
              <a:spcBef>
                <a:spcPts val="1200"/>
              </a:spcBef>
            </a:pPr>
            <a:r>
              <a:rPr lang="en-US" altLang="zh-CN" sz="2000" b="1" dirty="0" smtClean="0">
                <a:solidFill>
                  <a:srgbClr val="FF0000"/>
                </a:solidFill>
                <a:latin typeface="Consolas" pitchFamily="49" charset="0"/>
                <a:ea typeface="楷体" pitchFamily="49" charset="-122"/>
                <a:cs typeface="Consolas" pitchFamily="49" charset="0"/>
              </a:rPr>
              <a:t>f(n)=</a:t>
            </a:r>
            <a:r>
              <a:rPr lang="en-US" altLang="zh-CN" sz="2000" b="1" dirty="0" smtClean="0">
                <a:solidFill>
                  <a:srgbClr val="FF0000"/>
                </a:solidFill>
                <a:latin typeface="Consolas" pitchFamily="49" charset="0"/>
                <a:ea typeface="楷体" pitchFamily="49" charset="-122"/>
                <a:cs typeface="Consolas" pitchFamily="49" charset="0"/>
                <a:sym typeface="Symbol" panose="05050102010706020507" pitchFamily="18" charset="2"/>
              </a:rPr>
              <a:t> </a:t>
            </a:r>
            <a:r>
              <a:rPr lang="en-US" altLang="zh-CN" sz="2000" b="1" dirty="0" smtClean="0">
                <a:solidFill>
                  <a:srgbClr val="FF0000"/>
                </a:solidFill>
                <a:latin typeface="Consolas" pitchFamily="49" charset="0"/>
                <a:ea typeface="楷体" pitchFamily="49" charset="-122"/>
                <a:cs typeface="Consolas" pitchFamily="49" charset="0"/>
              </a:rPr>
              <a:t>(n</a:t>
            </a:r>
            <a:r>
              <a:rPr lang="en-US" altLang="zh-CN" sz="2000" b="1" baseline="30000" dirty="0" smtClean="0">
                <a:solidFill>
                  <a:srgbClr val="FF0000"/>
                </a:solidFill>
                <a:latin typeface="Consolas" pitchFamily="49" charset="0"/>
                <a:ea typeface="楷体" pitchFamily="49" charset="-122"/>
                <a:cs typeface="Consolas" pitchFamily="49" charset="0"/>
              </a:rPr>
              <a:t>2</a:t>
            </a:r>
            <a:r>
              <a:rPr lang="en-US" altLang="zh-CN" sz="2000" b="1" dirty="0" smtClean="0">
                <a:solidFill>
                  <a:srgbClr val="FF0000"/>
                </a:solidFill>
                <a:latin typeface="Consolas" pitchFamily="49" charset="0"/>
                <a:ea typeface="楷体" pitchFamily="49" charset="-122"/>
                <a:cs typeface="Consolas" pitchFamily="49"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900" decel="100000" fill="hold"/>
                                        <p:tgtEl>
                                          <p:spTgt spid="3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30" grpId="0" bldLvl="0" animBg="1"/>
      <p:bldP spid="31"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二、渐近复杂度分析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34</a:t>
            </a:fld>
            <a:endParaRPr lang="zh-CN" altLang="en-US"/>
          </a:p>
        </p:txBody>
      </p:sp>
      <p:sp>
        <p:nvSpPr>
          <p:cNvPr id="4" name="矩形 3"/>
          <p:cNvSpPr/>
          <p:nvPr/>
        </p:nvSpPr>
        <p:spPr>
          <a:xfrm>
            <a:off x="272098" y="1383636"/>
            <a:ext cx="4785360" cy="460375"/>
          </a:xfrm>
          <a:prstGeom prst="rect">
            <a:avLst/>
          </a:prstGeom>
        </p:spPr>
        <p:txBody>
          <a:bodyPr wrap="none">
            <a:spAutoFit/>
          </a:bodyPr>
          <a:lstStyle/>
          <a:p>
            <a:r>
              <a:rPr lang="zh-CN" altLang="en-US" sz="2400" b="1" dirty="0">
                <a:solidFill>
                  <a:srgbClr val="FF0000"/>
                </a:solidFill>
              </a:rPr>
              <a:t>定义</a:t>
            </a:r>
            <a:r>
              <a:rPr lang="en-US" altLang="zh-CN" sz="2400" b="1" dirty="0">
                <a:solidFill>
                  <a:srgbClr val="FF0000"/>
                </a:solidFill>
              </a:rPr>
              <a:t>3. </a:t>
            </a:r>
            <a:r>
              <a:rPr lang="zh-CN" altLang="en-US" sz="2400" b="1" dirty="0">
                <a:solidFill>
                  <a:srgbClr val="FF0000"/>
                </a:solidFill>
              </a:rPr>
              <a:t>大</a:t>
            </a:r>
            <a:r>
              <a:rPr lang="zh-CN" altLang="en-US" sz="2400" dirty="0">
                <a:solidFill>
                  <a:srgbClr val="FF0000"/>
                </a:solidFill>
                <a:latin typeface="+mn-ea"/>
                <a:cs typeface="Consolas" panose="020B0609020204030204" pitchFamily="49" charset="0"/>
                <a:sym typeface="Symbol" panose="05050102010706020507" pitchFamily="18" charset="2"/>
              </a:rPr>
              <a:t></a:t>
            </a:r>
            <a:r>
              <a:rPr lang="zh-CN" altLang="en-US" sz="2400" b="1" dirty="0">
                <a:solidFill>
                  <a:srgbClr val="FF0000"/>
                </a:solidFill>
              </a:rPr>
              <a:t>符号</a:t>
            </a:r>
            <a:r>
              <a:rPr lang="en-US" altLang="zh-CN" sz="2400" b="1" dirty="0">
                <a:solidFill>
                  <a:srgbClr val="FF0000"/>
                </a:solidFill>
              </a:rPr>
              <a:t>——</a:t>
            </a:r>
            <a:r>
              <a:rPr lang="zh-CN" altLang="en-US" sz="2400" b="1" dirty="0">
                <a:solidFill>
                  <a:srgbClr val="FF0000"/>
                </a:solidFill>
              </a:rPr>
              <a:t>渐近紧界记号</a:t>
            </a:r>
          </a:p>
        </p:txBody>
      </p:sp>
      <p:sp>
        <p:nvSpPr>
          <p:cNvPr id="5" name="Text Box 6"/>
          <p:cNvSpPr txBox="1">
            <a:spLocks noChangeArrowheads="1"/>
          </p:cNvSpPr>
          <p:nvPr/>
        </p:nvSpPr>
        <p:spPr bwMode="auto">
          <a:xfrm>
            <a:off x="794171" y="1905405"/>
            <a:ext cx="7218578"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ts val="1200"/>
              </a:spcBef>
            </a:pPr>
            <a:r>
              <a:rPr kumimoji="1" lang="zh-CN" altLang="en-US" sz="2200" b="1" dirty="0">
                <a:solidFill>
                  <a:srgbClr val="0000FF"/>
                </a:solidFill>
                <a:latin typeface="Consolas" pitchFamily="49" charset="0"/>
                <a:ea typeface="+mn-ea"/>
                <a:cs typeface="Consolas" pitchFamily="49" charset="0"/>
              </a:rPr>
              <a:t>若存在三个正的常数</a:t>
            </a:r>
            <a:r>
              <a:rPr kumimoji="1" lang="en-US" altLang="zh-CN" sz="2200" b="1" dirty="0">
                <a:solidFill>
                  <a:srgbClr val="0000FF"/>
                </a:solidFill>
                <a:latin typeface="Consolas" pitchFamily="49" charset="0"/>
                <a:ea typeface="+mn-ea"/>
                <a:cs typeface="Consolas" pitchFamily="49" charset="0"/>
              </a:rPr>
              <a:t>c</a:t>
            </a:r>
            <a:r>
              <a:rPr kumimoji="1" lang="en-US" altLang="zh-CN" sz="2200" b="1" baseline="-25000" dirty="0">
                <a:solidFill>
                  <a:srgbClr val="0000FF"/>
                </a:solidFill>
                <a:latin typeface="Consolas" pitchFamily="49" charset="0"/>
                <a:ea typeface="+mn-ea"/>
                <a:cs typeface="Consolas" pitchFamily="49" charset="0"/>
              </a:rPr>
              <a:t>1</a:t>
            </a:r>
            <a:r>
              <a:rPr kumimoji="1" lang="zh-CN" altLang="en-US" sz="2200" b="1" dirty="0">
                <a:solidFill>
                  <a:srgbClr val="0000FF"/>
                </a:solidFill>
                <a:latin typeface="Consolas" pitchFamily="49" charset="0"/>
                <a:ea typeface="+mn-ea"/>
                <a:cs typeface="Consolas" pitchFamily="49" charset="0"/>
              </a:rPr>
              <a:t>、</a:t>
            </a:r>
            <a:r>
              <a:rPr kumimoji="1" lang="en-US" altLang="zh-CN" sz="2200" b="1" dirty="0">
                <a:solidFill>
                  <a:srgbClr val="0000FF"/>
                </a:solidFill>
                <a:latin typeface="Consolas" pitchFamily="49" charset="0"/>
                <a:ea typeface="+mn-ea"/>
                <a:cs typeface="Consolas" pitchFamily="49" charset="0"/>
              </a:rPr>
              <a:t>c</a:t>
            </a:r>
            <a:r>
              <a:rPr kumimoji="1" lang="en-US" altLang="zh-CN" sz="2200" b="1" baseline="-25000" dirty="0">
                <a:solidFill>
                  <a:srgbClr val="0000FF"/>
                </a:solidFill>
                <a:latin typeface="Consolas" pitchFamily="49" charset="0"/>
                <a:ea typeface="+mn-ea"/>
                <a:cs typeface="Consolas" pitchFamily="49" charset="0"/>
              </a:rPr>
              <a:t>2</a:t>
            </a:r>
            <a:r>
              <a:rPr kumimoji="1" lang="zh-CN" altLang="en-US" sz="2200" b="1" dirty="0">
                <a:solidFill>
                  <a:srgbClr val="0000FF"/>
                </a:solidFill>
                <a:latin typeface="Consolas" pitchFamily="49" charset="0"/>
                <a:ea typeface="+mn-ea"/>
                <a:cs typeface="Consolas" pitchFamily="49" charset="0"/>
              </a:rPr>
              <a:t>和</a:t>
            </a:r>
            <a:r>
              <a:rPr kumimoji="1" lang="en-US" altLang="zh-CN" sz="2200" b="1" i="1" dirty="0" smtClean="0">
                <a:solidFill>
                  <a:srgbClr val="0000FF"/>
                </a:solidFill>
                <a:latin typeface="Consolas" pitchFamily="49" charset="0"/>
                <a:cs typeface="Consolas" pitchFamily="49" charset="0"/>
              </a:rPr>
              <a:t>n</a:t>
            </a:r>
            <a:r>
              <a:rPr kumimoji="1" lang="en-US" altLang="zh-CN" sz="2200" b="1" baseline="-30000" dirty="0" smtClean="0">
                <a:solidFill>
                  <a:srgbClr val="0000FF"/>
                </a:solidFill>
                <a:latin typeface="Consolas" pitchFamily="49" charset="0"/>
                <a:cs typeface="Consolas" pitchFamily="49" charset="0"/>
              </a:rPr>
              <a:t>0</a:t>
            </a:r>
            <a:r>
              <a:rPr kumimoji="1" lang="zh-CN" altLang="en-US" sz="2200" b="1" dirty="0" smtClean="0">
                <a:solidFill>
                  <a:srgbClr val="0000FF"/>
                </a:solidFill>
                <a:latin typeface="Consolas" pitchFamily="49" charset="0"/>
                <a:ea typeface="+mn-ea"/>
                <a:cs typeface="Consolas" pitchFamily="49" charset="0"/>
              </a:rPr>
              <a:t>，</a:t>
            </a:r>
            <a:r>
              <a:rPr kumimoji="1" lang="zh-CN" altLang="en-US" sz="2200" b="1" dirty="0">
                <a:solidFill>
                  <a:srgbClr val="0000FF"/>
                </a:solidFill>
                <a:latin typeface="Consolas" pitchFamily="49" charset="0"/>
                <a:ea typeface="+mn-ea"/>
                <a:cs typeface="Consolas" pitchFamily="49" charset="0"/>
              </a:rPr>
              <a:t>对于任意</a:t>
            </a:r>
            <a:r>
              <a:rPr kumimoji="1" lang="en-US" altLang="zh-CN" sz="2200" b="1" dirty="0">
                <a:solidFill>
                  <a:srgbClr val="0000FF"/>
                </a:solidFill>
                <a:latin typeface="Consolas" pitchFamily="49" charset="0"/>
                <a:ea typeface="+mn-ea"/>
                <a:cs typeface="Consolas" pitchFamily="49" charset="0"/>
              </a:rPr>
              <a:t>n≥</a:t>
            </a:r>
            <a:r>
              <a:rPr kumimoji="1" lang="en-US" altLang="zh-CN" sz="2200" b="1" i="1" dirty="0">
                <a:solidFill>
                  <a:srgbClr val="0000FF"/>
                </a:solidFill>
                <a:latin typeface="Consolas" pitchFamily="49" charset="0"/>
                <a:cs typeface="Consolas" pitchFamily="49" charset="0"/>
              </a:rPr>
              <a:t>n</a:t>
            </a:r>
            <a:r>
              <a:rPr kumimoji="1" lang="en-US" altLang="zh-CN" sz="2200" b="1" baseline="-30000" dirty="0">
                <a:solidFill>
                  <a:srgbClr val="0000FF"/>
                </a:solidFill>
                <a:latin typeface="Consolas" pitchFamily="49" charset="0"/>
                <a:cs typeface="Consolas" pitchFamily="49" charset="0"/>
              </a:rPr>
              <a:t>0</a:t>
            </a:r>
            <a:r>
              <a:rPr kumimoji="1" lang="zh-CN" altLang="en-US" sz="2200" b="1" dirty="0">
                <a:solidFill>
                  <a:srgbClr val="0000FF"/>
                </a:solidFill>
                <a:latin typeface="Consolas" pitchFamily="49" charset="0"/>
                <a:ea typeface="+mn-ea"/>
                <a:cs typeface="Consolas" pitchFamily="49" charset="0"/>
              </a:rPr>
              <a:t>都有</a:t>
            </a:r>
            <a:r>
              <a:rPr kumimoji="1" lang="en-US" altLang="zh-CN" sz="2400" b="1" i="1" dirty="0">
                <a:solidFill>
                  <a:srgbClr val="0000FF"/>
                </a:solidFill>
                <a:latin typeface="Consolas" pitchFamily="49" charset="0"/>
                <a:cs typeface="Consolas" pitchFamily="49" charset="0"/>
              </a:rPr>
              <a:t>c</a:t>
            </a:r>
            <a:r>
              <a:rPr kumimoji="1" lang="en-US" altLang="zh-CN" sz="2400" b="1" baseline="-30000" dirty="0">
                <a:solidFill>
                  <a:srgbClr val="0000FF"/>
                </a:solidFill>
                <a:latin typeface="Consolas" pitchFamily="49" charset="0"/>
                <a:cs typeface="Consolas" pitchFamily="49" charset="0"/>
              </a:rPr>
              <a:t>1</a:t>
            </a:r>
            <a:r>
              <a:rPr kumimoji="1" lang="en-US" altLang="zh-CN" sz="2400" b="1" dirty="0">
                <a:solidFill>
                  <a:srgbClr val="0000FF"/>
                </a:solidFill>
                <a:latin typeface="Consolas" pitchFamily="49" charset="0"/>
                <a:cs typeface="Consolas" pitchFamily="49" charset="0"/>
              </a:rPr>
              <a:t>×g(</a:t>
            </a:r>
            <a:r>
              <a:rPr kumimoji="1" lang="en-US" altLang="zh-CN" sz="2400" b="1" i="1" dirty="0">
                <a:solidFill>
                  <a:srgbClr val="0000FF"/>
                </a:solidFill>
                <a:latin typeface="Consolas" pitchFamily="49" charset="0"/>
                <a:cs typeface="Consolas" pitchFamily="49" charset="0"/>
              </a:rPr>
              <a:t>n</a:t>
            </a:r>
            <a:r>
              <a:rPr kumimoji="1" lang="en-US" altLang="zh-CN" sz="2400" b="1" dirty="0">
                <a:solidFill>
                  <a:srgbClr val="0000FF"/>
                </a:solidFill>
                <a:latin typeface="Consolas" pitchFamily="49" charset="0"/>
                <a:cs typeface="Consolas" pitchFamily="49" charset="0"/>
              </a:rPr>
              <a:t>)≥</a:t>
            </a:r>
            <a:r>
              <a:rPr kumimoji="1" lang="en-US" altLang="zh-CN" sz="2400" b="1" i="1" dirty="0">
                <a:solidFill>
                  <a:srgbClr val="0000FF"/>
                </a:solidFill>
                <a:latin typeface="Consolas" pitchFamily="49" charset="0"/>
                <a:cs typeface="Consolas" pitchFamily="49" charset="0"/>
              </a:rPr>
              <a:t>f</a:t>
            </a:r>
            <a:r>
              <a:rPr kumimoji="1" lang="en-US" altLang="zh-CN" sz="2400" b="1" dirty="0">
                <a:solidFill>
                  <a:srgbClr val="0000FF"/>
                </a:solidFill>
                <a:latin typeface="Consolas" pitchFamily="49" charset="0"/>
                <a:cs typeface="Consolas" pitchFamily="49" charset="0"/>
              </a:rPr>
              <a:t>(</a:t>
            </a:r>
            <a:r>
              <a:rPr kumimoji="1" lang="en-US" altLang="zh-CN" sz="2400" b="1" i="1" dirty="0">
                <a:solidFill>
                  <a:srgbClr val="0000FF"/>
                </a:solidFill>
                <a:latin typeface="Consolas" pitchFamily="49" charset="0"/>
                <a:cs typeface="Consolas" pitchFamily="49" charset="0"/>
              </a:rPr>
              <a:t>n</a:t>
            </a:r>
            <a:r>
              <a:rPr kumimoji="1" lang="en-US" altLang="zh-CN" sz="2400" b="1" dirty="0">
                <a:solidFill>
                  <a:srgbClr val="0000FF"/>
                </a:solidFill>
                <a:latin typeface="Consolas" pitchFamily="49" charset="0"/>
                <a:cs typeface="Consolas" pitchFamily="49" charset="0"/>
              </a:rPr>
              <a:t>)≥</a:t>
            </a:r>
            <a:r>
              <a:rPr kumimoji="1" lang="en-US" altLang="zh-CN" sz="2400" b="1" i="1" dirty="0">
                <a:solidFill>
                  <a:srgbClr val="0000FF"/>
                </a:solidFill>
                <a:latin typeface="Consolas" pitchFamily="49" charset="0"/>
                <a:cs typeface="Consolas" pitchFamily="49" charset="0"/>
              </a:rPr>
              <a:t>c</a:t>
            </a:r>
            <a:r>
              <a:rPr kumimoji="1" lang="en-US" altLang="zh-CN" sz="2400" b="1" baseline="-30000" dirty="0">
                <a:solidFill>
                  <a:srgbClr val="0000FF"/>
                </a:solidFill>
                <a:latin typeface="Consolas" pitchFamily="49" charset="0"/>
                <a:cs typeface="Consolas" pitchFamily="49" charset="0"/>
              </a:rPr>
              <a:t>2</a:t>
            </a:r>
            <a:r>
              <a:rPr kumimoji="1" lang="en-US" altLang="zh-CN" sz="2400" b="1" dirty="0">
                <a:solidFill>
                  <a:srgbClr val="0000FF"/>
                </a:solidFill>
                <a:latin typeface="Consolas" pitchFamily="49" charset="0"/>
                <a:cs typeface="Consolas" pitchFamily="49" charset="0"/>
              </a:rPr>
              <a:t>×</a:t>
            </a:r>
            <a:r>
              <a:rPr kumimoji="1" lang="en-US" altLang="zh-CN" sz="2400" b="1" i="1" dirty="0">
                <a:solidFill>
                  <a:srgbClr val="0000FF"/>
                </a:solidFill>
                <a:latin typeface="Consolas" pitchFamily="49" charset="0"/>
                <a:cs typeface="Consolas" pitchFamily="49" charset="0"/>
              </a:rPr>
              <a:t>g</a:t>
            </a:r>
            <a:r>
              <a:rPr kumimoji="1" lang="en-US" altLang="zh-CN" sz="2400" b="1" dirty="0">
                <a:solidFill>
                  <a:srgbClr val="0000FF"/>
                </a:solidFill>
                <a:latin typeface="Consolas" pitchFamily="49" charset="0"/>
                <a:cs typeface="Consolas" pitchFamily="49" charset="0"/>
              </a:rPr>
              <a:t>(</a:t>
            </a:r>
            <a:r>
              <a:rPr kumimoji="1" lang="en-US" altLang="zh-CN" sz="2400" b="1" i="1" dirty="0">
                <a:solidFill>
                  <a:srgbClr val="0000FF"/>
                </a:solidFill>
                <a:latin typeface="Consolas" pitchFamily="49" charset="0"/>
                <a:cs typeface="Consolas" pitchFamily="49" charset="0"/>
              </a:rPr>
              <a:t>n</a:t>
            </a:r>
            <a:r>
              <a:rPr kumimoji="1" lang="en-US" altLang="zh-CN" sz="2400" b="1" dirty="0" smtClean="0">
                <a:solidFill>
                  <a:srgbClr val="0000FF"/>
                </a:solidFill>
                <a:latin typeface="Consolas" pitchFamily="49" charset="0"/>
                <a:cs typeface="Consolas" pitchFamily="49" charset="0"/>
              </a:rPr>
              <a:t>)</a:t>
            </a:r>
            <a:r>
              <a:rPr kumimoji="1" lang="zh-CN" altLang="en-US" sz="2200" b="1" dirty="0" smtClean="0">
                <a:solidFill>
                  <a:srgbClr val="0000FF"/>
                </a:solidFill>
                <a:latin typeface="Consolas" pitchFamily="49" charset="0"/>
                <a:ea typeface="+mn-ea"/>
                <a:cs typeface="Consolas" pitchFamily="49" charset="0"/>
              </a:rPr>
              <a:t>，</a:t>
            </a:r>
            <a:r>
              <a:rPr kumimoji="1" lang="zh-CN" altLang="en-US" sz="2200" b="1" dirty="0">
                <a:solidFill>
                  <a:srgbClr val="0000FF"/>
                </a:solidFill>
                <a:latin typeface="Consolas" pitchFamily="49" charset="0"/>
                <a:ea typeface="+mn-ea"/>
                <a:cs typeface="Consolas" pitchFamily="49" charset="0"/>
              </a:rPr>
              <a:t>则称</a:t>
            </a:r>
            <a:r>
              <a:rPr kumimoji="1" lang="en-US" altLang="zh-CN" sz="2200" b="1" i="1" dirty="0">
                <a:solidFill>
                  <a:srgbClr val="0000FF"/>
                </a:solidFill>
                <a:latin typeface="Consolas" pitchFamily="49" charset="0"/>
                <a:ea typeface="+mn-ea"/>
                <a:cs typeface="Consolas" pitchFamily="49" charset="0"/>
              </a:rPr>
              <a:t>f(n</a:t>
            </a:r>
            <a:r>
              <a:rPr kumimoji="1" lang="en-US" altLang="zh-CN" sz="2200" b="1" i="1" dirty="0" smtClean="0">
                <a:solidFill>
                  <a:srgbClr val="0000FF"/>
                </a:solidFill>
                <a:latin typeface="Consolas" pitchFamily="49" charset="0"/>
                <a:ea typeface="+mn-ea"/>
                <a:cs typeface="Consolas" pitchFamily="49" charset="0"/>
              </a:rPr>
              <a:t>)=</a:t>
            </a:r>
            <a:r>
              <a:rPr lang="zh-CN" altLang="en-US" sz="2400" b="1" i="1" dirty="0" smtClean="0">
                <a:solidFill>
                  <a:srgbClr val="0000FF"/>
                </a:solidFill>
                <a:latin typeface="Consolas" pitchFamily="49" charset="0"/>
                <a:cs typeface="Consolas" pitchFamily="49" charset="0"/>
                <a:sym typeface="Symbol" panose="05050102010706020507" pitchFamily="18" charset="2"/>
              </a:rPr>
              <a:t></a:t>
            </a:r>
            <a:r>
              <a:rPr kumimoji="1" lang="en-US" altLang="zh-CN" sz="2200" b="1" i="1" dirty="0">
                <a:solidFill>
                  <a:srgbClr val="0000FF"/>
                </a:solidFill>
                <a:latin typeface="Consolas" pitchFamily="49" charset="0"/>
                <a:ea typeface="+mn-ea"/>
                <a:cs typeface="Consolas" pitchFamily="49" charset="0"/>
              </a:rPr>
              <a:t>(g(n))</a:t>
            </a:r>
            <a:r>
              <a:rPr kumimoji="1" lang="zh-CN" altLang="en-US" sz="2200" b="1" dirty="0">
                <a:solidFill>
                  <a:srgbClr val="0000FF"/>
                </a:solidFill>
                <a:latin typeface="Consolas" pitchFamily="49" charset="0"/>
                <a:ea typeface="+mn-ea"/>
                <a:cs typeface="Consolas" pitchFamily="49" charset="0"/>
              </a:rPr>
              <a:t>，即</a:t>
            </a:r>
            <a:r>
              <a:rPr kumimoji="1" lang="en-US" altLang="zh-CN" sz="2200" b="1" i="1" dirty="0">
                <a:solidFill>
                  <a:srgbClr val="0000FF"/>
                </a:solidFill>
                <a:latin typeface="Consolas" pitchFamily="49" charset="0"/>
                <a:ea typeface="+mn-ea"/>
                <a:cs typeface="Consolas" pitchFamily="49" charset="0"/>
              </a:rPr>
              <a:t>g(n)</a:t>
            </a:r>
            <a:r>
              <a:rPr kumimoji="1" lang="zh-CN" altLang="en-US" sz="2200" b="1" dirty="0">
                <a:solidFill>
                  <a:srgbClr val="0000FF"/>
                </a:solidFill>
                <a:latin typeface="Consolas" pitchFamily="49" charset="0"/>
                <a:ea typeface="+mn-ea"/>
                <a:cs typeface="Consolas" pitchFamily="49" charset="0"/>
              </a:rPr>
              <a:t>与</a:t>
            </a:r>
            <a:r>
              <a:rPr kumimoji="1" lang="en-US" altLang="zh-CN" sz="2200" b="1" i="1" dirty="0">
                <a:solidFill>
                  <a:srgbClr val="0000FF"/>
                </a:solidFill>
                <a:latin typeface="Consolas" pitchFamily="49" charset="0"/>
                <a:ea typeface="+mn-ea"/>
                <a:cs typeface="Consolas" pitchFamily="49" charset="0"/>
              </a:rPr>
              <a:t>f(n)</a:t>
            </a:r>
            <a:r>
              <a:rPr kumimoji="1" lang="zh-CN" altLang="en-US" sz="2200" b="1" dirty="0">
                <a:solidFill>
                  <a:srgbClr val="0000FF"/>
                </a:solidFill>
                <a:latin typeface="Consolas" pitchFamily="49" charset="0"/>
                <a:ea typeface="+mn-ea"/>
                <a:cs typeface="Consolas" pitchFamily="49" charset="0"/>
              </a:rPr>
              <a:t>同阶。 </a:t>
            </a:r>
          </a:p>
        </p:txBody>
      </p:sp>
      <p:sp>
        <p:nvSpPr>
          <p:cNvPr id="30" name="文本框 29"/>
          <p:cNvSpPr txBox="1"/>
          <p:nvPr/>
        </p:nvSpPr>
        <p:spPr>
          <a:xfrm>
            <a:off x="591238" y="6048781"/>
            <a:ext cx="7239000" cy="398780"/>
          </a:xfrm>
          <a:prstGeom prst="rect">
            <a:avLst/>
          </a:prstGeom>
          <a:noFill/>
        </p:spPr>
        <p:txBody>
          <a:bodyPr wrap="square" rtlCol="0" anchor="t">
            <a:spAutoFit/>
          </a:bodyPr>
          <a:lstStyle/>
          <a:p>
            <a:r>
              <a:rPr lang="pt-BR" altLang="zh-CN" sz="2000" b="1" i="1" dirty="0">
                <a:solidFill>
                  <a:srgbClr val="0000FF"/>
                </a:solidFill>
                <a:latin typeface="Consolas" pitchFamily="49" charset="0"/>
                <a:cs typeface="Consolas" pitchFamily="49" charset="0"/>
                <a:sym typeface="+mn-ea"/>
              </a:rPr>
              <a:t>f</a:t>
            </a:r>
            <a:r>
              <a:rPr lang="pt-BR" altLang="zh-CN" sz="2000" b="1" dirty="0">
                <a:solidFill>
                  <a:srgbClr val="0000FF"/>
                </a:solidFill>
                <a:latin typeface="Consolas" pitchFamily="49" charset="0"/>
                <a:cs typeface="Consolas" pitchFamily="49" charset="0"/>
                <a:sym typeface="+mn-ea"/>
              </a:rPr>
              <a:t>(</a:t>
            </a:r>
            <a:r>
              <a:rPr lang="pt-BR" altLang="zh-CN" sz="2000" b="1" i="1" dirty="0">
                <a:solidFill>
                  <a:srgbClr val="0000FF"/>
                </a:solidFill>
                <a:latin typeface="Consolas" pitchFamily="49" charset="0"/>
                <a:cs typeface="Consolas" pitchFamily="49" charset="0"/>
                <a:sym typeface="+mn-ea"/>
              </a:rPr>
              <a:t>n</a:t>
            </a:r>
            <a:r>
              <a:rPr lang="pt-BR" altLang="zh-CN" sz="2000" b="1" dirty="0" smtClean="0">
                <a:solidFill>
                  <a:srgbClr val="0000FF"/>
                </a:solidFill>
                <a:latin typeface="Consolas" pitchFamily="49" charset="0"/>
                <a:cs typeface="Consolas" pitchFamily="49" charset="0"/>
                <a:sym typeface="+mn-ea"/>
              </a:rPr>
              <a:t>)=</a:t>
            </a:r>
            <a:r>
              <a:rPr lang="zh-CN" altLang="en-US" sz="2000" b="1" dirty="0" smtClean="0">
                <a:solidFill>
                  <a:srgbClr val="0000FF"/>
                </a:solidFill>
                <a:latin typeface="Consolas" pitchFamily="49" charset="0"/>
                <a:cs typeface="Consolas" pitchFamily="49" charset="0"/>
                <a:sym typeface="Symbol" panose="05050102010706020507" pitchFamily="18" charset="2"/>
              </a:rPr>
              <a:t></a:t>
            </a:r>
            <a:r>
              <a:rPr lang="pt-BR" altLang="zh-CN" sz="2000" b="1" dirty="0">
                <a:solidFill>
                  <a:srgbClr val="0000FF"/>
                </a:solidFill>
                <a:latin typeface="Consolas" pitchFamily="49" charset="0"/>
                <a:cs typeface="Consolas" pitchFamily="49" charset="0"/>
                <a:sym typeface="+mn-ea"/>
              </a:rPr>
              <a:t>(</a:t>
            </a:r>
            <a:r>
              <a:rPr lang="pt-BR" altLang="zh-CN" sz="2000" b="1" i="1" dirty="0">
                <a:solidFill>
                  <a:srgbClr val="0000FF"/>
                </a:solidFill>
                <a:latin typeface="Consolas" pitchFamily="49" charset="0"/>
                <a:cs typeface="Consolas" pitchFamily="49" charset="0"/>
                <a:sym typeface="+mn-ea"/>
              </a:rPr>
              <a:t>g</a:t>
            </a:r>
            <a:r>
              <a:rPr lang="pt-BR" altLang="zh-CN" sz="2000" b="1" dirty="0">
                <a:solidFill>
                  <a:srgbClr val="0000FF"/>
                </a:solidFill>
                <a:latin typeface="Consolas" pitchFamily="49" charset="0"/>
                <a:cs typeface="Consolas" pitchFamily="49" charset="0"/>
                <a:sym typeface="+mn-ea"/>
              </a:rPr>
              <a:t>(</a:t>
            </a:r>
            <a:r>
              <a:rPr lang="pt-BR" altLang="zh-CN" sz="2000" b="1" i="1" dirty="0">
                <a:solidFill>
                  <a:srgbClr val="0000FF"/>
                </a:solidFill>
                <a:latin typeface="Consolas" pitchFamily="49" charset="0"/>
                <a:cs typeface="Consolas" pitchFamily="49" charset="0"/>
                <a:sym typeface="+mn-ea"/>
              </a:rPr>
              <a:t>n</a:t>
            </a:r>
            <a:r>
              <a:rPr lang="pt-BR" altLang="zh-CN" sz="2000" b="1" dirty="0">
                <a:solidFill>
                  <a:srgbClr val="0000FF"/>
                </a:solidFill>
                <a:latin typeface="Consolas" pitchFamily="49" charset="0"/>
                <a:cs typeface="Consolas" pitchFamily="49" charset="0"/>
                <a:sym typeface="+mn-ea"/>
              </a:rPr>
              <a:t>)</a:t>
            </a:r>
            <a:r>
              <a:rPr lang="en-US" altLang="pt-BR" sz="2000" b="1" dirty="0">
                <a:solidFill>
                  <a:srgbClr val="0000FF"/>
                </a:solidFill>
                <a:latin typeface="Consolas" pitchFamily="49" charset="0"/>
                <a:cs typeface="Consolas" pitchFamily="49" charset="0"/>
                <a:sym typeface="+mn-ea"/>
              </a:rPr>
              <a:t>)</a:t>
            </a:r>
            <a:r>
              <a:rPr lang="zh-CN" altLang="pt-BR" sz="2000" b="1" dirty="0">
                <a:solidFill>
                  <a:srgbClr val="0000FF"/>
                </a:solidFill>
                <a:latin typeface="Consolas" pitchFamily="49" charset="0"/>
                <a:cs typeface="Consolas" pitchFamily="49" charset="0"/>
                <a:sym typeface="+mn-ea"/>
              </a:rPr>
              <a:t>，当且仅当</a:t>
            </a:r>
            <a:r>
              <a:rPr lang="pt-BR" altLang="zh-CN" sz="2000" b="1" i="1" dirty="0">
                <a:solidFill>
                  <a:srgbClr val="0000FF"/>
                </a:solidFill>
                <a:latin typeface="Consolas" pitchFamily="49" charset="0"/>
                <a:cs typeface="Consolas" pitchFamily="49" charset="0"/>
                <a:sym typeface="+mn-ea"/>
              </a:rPr>
              <a:t>f</a:t>
            </a:r>
            <a:r>
              <a:rPr lang="pt-BR" altLang="zh-CN" sz="2000" b="1" dirty="0">
                <a:solidFill>
                  <a:srgbClr val="0000FF"/>
                </a:solidFill>
                <a:latin typeface="Consolas" pitchFamily="49" charset="0"/>
                <a:cs typeface="Consolas" pitchFamily="49" charset="0"/>
                <a:sym typeface="+mn-ea"/>
              </a:rPr>
              <a:t>(</a:t>
            </a:r>
            <a:r>
              <a:rPr lang="pt-BR" altLang="zh-CN" sz="2000" b="1" i="1" dirty="0">
                <a:solidFill>
                  <a:srgbClr val="0000FF"/>
                </a:solidFill>
                <a:latin typeface="Consolas" pitchFamily="49" charset="0"/>
                <a:cs typeface="Consolas" pitchFamily="49" charset="0"/>
                <a:sym typeface="+mn-ea"/>
              </a:rPr>
              <a:t>n</a:t>
            </a:r>
            <a:r>
              <a:rPr lang="pt-BR" altLang="zh-CN" sz="2000" b="1" dirty="0" smtClean="0">
                <a:solidFill>
                  <a:srgbClr val="0000FF"/>
                </a:solidFill>
                <a:latin typeface="Consolas" pitchFamily="49" charset="0"/>
                <a:cs typeface="Consolas" pitchFamily="49" charset="0"/>
                <a:sym typeface="+mn-ea"/>
              </a:rPr>
              <a:t>)=</a:t>
            </a:r>
            <a:r>
              <a:rPr lang="en-US" altLang="zh-CN" sz="2000" b="1" dirty="0" smtClean="0">
                <a:solidFill>
                  <a:srgbClr val="0000FF"/>
                </a:solidFill>
                <a:latin typeface="Consolas" pitchFamily="49" charset="0"/>
                <a:cs typeface="Consolas" pitchFamily="49" charset="0"/>
                <a:sym typeface="+mn-ea"/>
              </a:rPr>
              <a:t>O</a:t>
            </a:r>
            <a:r>
              <a:rPr lang="pt-BR" altLang="zh-CN" sz="2000" b="1" dirty="0" smtClean="0">
                <a:solidFill>
                  <a:srgbClr val="0000FF"/>
                </a:solidFill>
                <a:latin typeface="Consolas" pitchFamily="49" charset="0"/>
                <a:cs typeface="Consolas" pitchFamily="49" charset="0"/>
                <a:sym typeface="+mn-ea"/>
              </a:rPr>
              <a:t>(</a:t>
            </a:r>
            <a:r>
              <a:rPr lang="pt-BR" altLang="zh-CN" sz="2000" b="1" i="1" dirty="0" smtClean="0">
                <a:solidFill>
                  <a:srgbClr val="0000FF"/>
                </a:solidFill>
                <a:latin typeface="Consolas" pitchFamily="49" charset="0"/>
                <a:cs typeface="Consolas" pitchFamily="49" charset="0"/>
                <a:sym typeface="+mn-ea"/>
              </a:rPr>
              <a:t>g</a:t>
            </a:r>
            <a:r>
              <a:rPr lang="pt-BR" altLang="zh-CN" sz="2000" b="1" dirty="0" smtClean="0">
                <a:solidFill>
                  <a:srgbClr val="0000FF"/>
                </a:solidFill>
                <a:latin typeface="Consolas" pitchFamily="49" charset="0"/>
                <a:cs typeface="Consolas" pitchFamily="49" charset="0"/>
                <a:sym typeface="+mn-ea"/>
              </a:rPr>
              <a:t>(</a:t>
            </a:r>
            <a:r>
              <a:rPr lang="pt-BR" altLang="zh-CN" sz="2000" b="1" i="1" dirty="0" smtClean="0">
                <a:solidFill>
                  <a:srgbClr val="0000FF"/>
                </a:solidFill>
                <a:latin typeface="Consolas" pitchFamily="49" charset="0"/>
                <a:cs typeface="Consolas" pitchFamily="49" charset="0"/>
                <a:sym typeface="+mn-ea"/>
              </a:rPr>
              <a:t>n</a:t>
            </a:r>
            <a:r>
              <a:rPr lang="pt-BR" altLang="zh-CN" sz="2000" b="1" dirty="0">
                <a:solidFill>
                  <a:srgbClr val="0000FF"/>
                </a:solidFill>
                <a:latin typeface="Consolas" pitchFamily="49" charset="0"/>
                <a:cs typeface="Consolas" pitchFamily="49" charset="0"/>
                <a:sym typeface="+mn-ea"/>
              </a:rPr>
              <a:t>)</a:t>
            </a:r>
            <a:r>
              <a:rPr lang="en-US" altLang="pt-BR" sz="2000" b="1" dirty="0">
                <a:solidFill>
                  <a:srgbClr val="0000FF"/>
                </a:solidFill>
                <a:latin typeface="Consolas" pitchFamily="49" charset="0"/>
                <a:cs typeface="Consolas" pitchFamily="49" charset="0"/>
                <a:sym typeface="+mn-ea"/>
              </a:rPr>
              <a:t>)</a:t>
            </a:r>
            <a:r>
              <a:rPr lang="zh-CN" altLang="en-US" sz="2000" b="1" dirty="0">
                <a:solidFill>
                  <a:srgbClr val="0000FF"/>
                </a:solidFill>
                <a:latin typeface="Consolas" pitchFamily="49" charset="0"/>
                <a:cs typeface="Consolas" pitchFamily="49" charset="0"/>
                <a:sym typeface="+mn-ea"/>
              </a:rPr>
              <a:t>，</a:t>
            </a:r>
            <a:r>
              <a:rPr lang="pt-BR" altLang="zh-CN" sz="2000" b="1" i="1" dirty="0">
                <a:solidFill>
                  <a:srgbClr val="0000FF"/>
                </a:solidFill>
                <a:latin typeface="Consolas" pitchFamily="49" charset="0"/>
                <a:cs typeface="Consolas" pitchFamily="49" charset="0"/>
                <a:sym typeface="+mn-ea"/>
              </a:rPr>
              <a:t>f</a:t>
            </a:r>
            <a:r>
              <a:rPr lang="pt-BR" altLang="zh-CN" sz="2000" b="1" dirty="0">
                <a:solidFill>
                  <a:srgbClr val="0000FF"/>
                </a:solidFill>
                <a:latin typeface="Consolas" pitchFamily="49" charset="0"/>
                <a:cs typeface="Consolas" pitchFamily="49" charset="0"/>
                <a:sym typeface="+mn-ea"/>
              </a:rPr>
              <a:t>(</a:t>
            </a:r>
            <a:r>
              <a:rPr lang="pt-BR" altLang="zh-CN" sz="2000" b="1" i="1" dirty="0">
                <a:solidFill>
                  <a:srgbClr val="0000FF"/>
                </a:solidFill>
                <a:latin typeface="Consolas" pitchFamily="49" charset="0"/>
                <a:cs typeface="Consolas" pitchFamily="49" charset="0"/>
                <a:sym typeface="+mn-ea"/>
              </a:rPr>
              <a:t>n</a:t>
            </a:r>
            <a:r>
              <a:rPr lang="pt-BR" altLang="zh-CN" sz="2000" b="1" dirty="0" smtClean="0">
                <a:solidFill>
                  <a:srgbClr val="0000FF"/>
                </a:solidFill>
                <a:latin typeface="Consolas" pitchFamily="49" charset="0"/>
                <a:cs typeface="Consolas" pitchFamily="49" charset="0"/>
                <a:sym typeface="+mn-ea"/>
              </a:rPr>
              <a:t>)=</a:t>
            </a:r>
            <a:r>
              <a:rPr lang="en-US" altLang="zh-CN" sz="2000" b="1" dirty="0" smtClean="0">
                <a:solidFill>
                  <a:srgbClr val="0000FF"/>
                </a:solidFill>
                <a:latin typeface="Consolas" pitchFamily="49" charset="0"/>
                <a:cs typeface="Consolas" pitchFamily="49" charset="0"/>
                <a:sym typeface="Symbol" panose="05050102010706020507"/>
              </a:rPr>
              <a:t></a:t>
            </a:r>
            <a:r>
              <a:rPr lang="pt-BR" altLang="zh-CN" sz="2000" b="1" dirty="0">
                <a:solidFill>
                  <a:srgbClr val="0000FF"/>
                </a:solidFill>
                <a:latin typeface="Consolas" pitchFamily="49" charset="0"/>
                <a:cs typeface="Consolas" pitchFamily="49" charset="0"/>
                <a:sym typeface="+mn-ea"/>
              </a:rPr>
              <a:t>(</a:t>
            </a:r>
            <a:r>
              <a:rPr lang="pt-BR" altLang="zh-CN" sz="2000" b="1" i="1" dirty="0">
                <a:solidFill>
                  <a:srgbClr val="0000FF"/>
                </a:solidFill>
                <a:latin typeface="Consolas" pitchFamily="49" charset="0"/>
                <a:cs typeface="Consolas" pitchFamily="49" charset="0"/>
                <a:sym typeface="+mn-ea"/>
              </a:rPr>
              <a:t>g</a:t>
            </a:r>
            <a:r>
              <a:rPr lang="pt-BR" altLang="zh-CN" sz="2000" b="1" dirty="0">
                <a:solidFill>
                  <a:srgbClr val="0000FF"/>
                </a:solidFill>
                <a:latin typeface="Consolas" pitchFamily="49" charset="0"/>
                <a:cs typeface="Consolas" pitchFamily="49" charset="0"/>
                <a:sym typeface="+mn-ea"/>
              </a:rPr>
              <a:t>(</a:t>
            </a:r>
            <a:r>
              <a:rPr lang="pt-BR" altLang="zh-CN" sz="2000" b="1" i="1" dirty="0">
                <a:solidFill>
                  <a:srgbClr val="0000FF"/>
                </a:solidFill>
                <a:latin typeface="Consolas" pitchFamily="49" charset="0"/>
                <a:cs typeface="Consolas" pitchFamily="49" charset="0"/>
                <a:sym typeface="+mn-ea"/>
              </a:rPr>
              <a:t>n</a:t>
            </a:r>
            <a:r>
              <a:rPr lang="pt-BR" altLang="zh-CN" sz="2000" b="1" dirty="0">
                <a:solidFill>
                  <a:srgbClr val="0000FF"/>
                </a:solidFill>
                <a:latin typeface="Consolas" pitchFamily="49" charset="0"/>
                <a:cs typeface="Consolas" pitchFamily="49" charset="0"/>
                <a:sym typeface="+mn-ea"/>
              </a:rPr>
              <a:t>)</a:t>
            </a:r>
            <a:r>
              <a:rPr lang="en-US" altLang="pt-BR" sz="2000" b="1" dirty="0">
                <a:solidFill>
                  <a:srgbClr val="0000FF"/>
                </a:solidFill>
                <a:latin typeface="Consolas" pitchFamily="49" charset="0"/>
                <a:cs typeface="Consolas" pitchFamily="49" charset="0"/>
                <a:sym typeface="+mn-ea"/>
              </a:rPr>
              <a:t>)</a:t>
            </a:r>
            <a:endParaRPr lang="zh-CN" altLang="pt-BR" sz="2000" b="1" dirty="0">
              <a:solidFill>
                <a:srgbClr val="0000FF"/>
              </a:solidFill>
              <a:latin typeface="Consolas" pitchFamily="49" charset="0"/>
              <a:cs typeface="Consolas" pitchFamily="49" charset="0"/>
              <a:sym typeface="+mn-ea"/>
            </a:endParaRPr>
          </a:p>
        </p:txBody>
      </p:sp>
      <p:grpSp>
        <p:nvGrpSpPr>
          <p:cNvPr id="6" name="Group 1120"/>
          <p:cNvGrpSpPr/>
          <p:nvPr/>
        </p:nvGrpSpPr>
        <p:grpSpPr bwMode="auto">
          <a:xfrm>
            <a:off x="1422948" y="3447792"/>
            <a:ext cx="5282665" cy="2500622"/>
            <a:chOff x="1020" y="1797"/>
            <a:chExt cx="3852" cy="2382"/>
          </a:xfrm>
        </p:grpSpPr>
        <p:sp>
          <p:nvSpPr>
            <p:cNvPr id="32" name="Text Box 1103"/>
            <p:cNvSpPr txBox="1">
              <a:spLocks noChangeArrowheads="1"/>
            </p:cNvSpPr>
            <p:nvPr/>
          </p:nvSpPr>
          <p:spPr bwMode="auto">
            <a:xfrm>
              <a:off x="2120" y="3913"/>
              <a:ext cx="16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350" b="1" i="1">
                  <a:latin typeface="华文楷体" panose="02010600040101010101" charset="-122"/>
                  <a:ea typeface="华文楷体" panose="02010600040101010101" charset="-122"/>
                </a:rPr>
                <a:t>n</a:t>
              </a:r>
              <a:r>
                <a:rPr lang="en-US" altLang="zh-CN" sz="1350" b="1" baseline="-25000">
                  <a:latin typeface="华文楷体" panose="02010600040101010101" charset="-122"/>
                  <a:ea typeface="华文楷体" panose="02010600040101010101" charset="-122"/>
                </a:rPr>
                <a:t>0</a:t>
              </a:r>
              <a:endParaRPr lang="en-US" altLang="zh-CN" sz="1350" b="1">
                <a:latin typeface="华文楷体" panose="02010600040101010101" charset="-122"/>
                <a:ea typeface="华文楷体" panose="02010600040101010101" charset="-122"/>
              </a:endParaRPr>
            </a:p>
          </p:txBody>
        </p:sp>
        <p:sp>
          <p:nvSpPr>
            <p:cNvPr id="33" name="Line 1104"/>
            <p:cNvSpPr>
              <a:spLocks noChangeShapeType="1"/>
            </p:cNvSpPr>
            <p:nvPr/>
          </p:nvSpPr>
          <p:spPr bwMode="auto">
            <a:xfrm>
              <a:off x="1268" y="3907"/>
              <a:ext cx="3574"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34" name="Line 1105"/>
            <p:cNvSpPr>
              <a:spLocks noChangeShapeType="1"/>
            </p:cNvSpPr>
            <p:nvPr/>
          </p:nvSpPr>
          <p:spPr bwMode="auto">
            <a:xfrm flipH="1" flipV="1">
              <a:off x="1282" y="1797"/>
              <a:ext cx="1" cy="211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35" name="Text Box 1106"/>
            <p:cNvSpPr txBox="1">
              <a:spLocks noChangeArrowheads="1"/>
            </p:cNvSpPr>
            <p:nvPr/>
          </p:nvSpPr>
          <p:spPr bwMode="auto">
            <a:xfrm>
              <a:off x="4053" y="3983"/>
              <a:ext cx="81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350" b="1">
                  <a:latin typeface="华文楷体" panose="02010600040101010101" charset="-122"/>
                  <a:ea typeface="华文楷体" panose="02010600040101010101" charset="-122"/>
                </a:rPr>
                <a:t>问题规模</a:t>
              </a:r>
              <a:r>
                <a:rPr lang="en-US" altLang="zh-CN" sz="1350" b="1" i="1">
                  <a:latin typeface="华文楷体" panose="02010600040101010101" charset="-122"/>
                  <a:ea typeface="华文楷体" panose="02010600040101010101" charset="-122"/>
                </a:rPr>
                <a:t>n</a:t>
              </a:r>
              <a:endParaRPr lang="en-US" altLang="zh-CN" sz="1350" b="1">
                <a:latin typeface="华文楷体" panose="02010600040101010101" charset="-122"/>
                <a:ea typeface="华文楷体" panose="02010600040101010101" charset="-122"/>
              </a:endParaRPr>
            </a:p>
          </p:txBody>
        </p:sp>
        <p:sp>
          <p:nvSpPr>
            <p:cNvPr id="36" name="Text Box 1107"/>
            <p:cNvSpPr txBox="1">
              <a:spLocks noChangeArrowheads="1"/>
            </p:cNvSpPr>
            <p:nvPr/>
          </p:nvSpPr>
          <p:spPr bwMode="auto">
            <a:xfrm>
              <a:off x="1020" y="1867"/>
              <a:ext cx="152"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350" b="1" dirty="0">
                  <a:latin typeface="华文楷体" panose="02010600040101010101" charset="-122"/>
                  <a:ea typeface="华文楷体" panose="02010600040101010101" charset="-122"/>
                </a:rPr>
                <a:t>执行次数</a:t>
              </a:r>
            </a:p>
          </p:txBody>
        </p:sp>
        <p:sp>
          <p:nvSpPr>
            <p:cNvPr id="37" name="Line 1109"/>
            <p:cNvSpPr>
              <a:spLocks noChangeShapeType="1"/>
            </p:cNvSpPr>
            <p:nvPr/>
          </p:nvSpPr>
          <p:spPr bwMode="auto">
            <a:xfrm>
              <a:off x="2150" y="1804"/>
              <a:ext cx="0" cy="2105"/>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38" name="Text Box 1110"/>
            <p:cNvSpPr txBox="1">
              <a:spLocks noChangeArrowheads="1"/>
            </p:cNvSpPr>
            <p:nvPr/>
          </p:nvSpPr>
          <p:spPr bwMode="auto">
            <a:xfrm>
              <a:off x="1352" y="3268"/>
              <a:ext cx="69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1350" b="1" i="1" dirty="0">
                  <a:latin typeface="华文楷体" panose="02010600040101010101" charset="-122"/>
                  <a:ea typeface="华文楷体" panose="02010600040101010101" charset="-122"/>
                </a:rPr>
                <a:t>n</a:t>
              </a:r>
              <a:r>
                <a:rPr lang="en-US" altLang="zh-CN" sz="1350" b="1" baseline="-25000" dirty="0">
                  <a:latin typeface="华文楷体" panose="02010600040101010101" charset="-122"/>
                  <a:ea typeface="华文楷体" panose="02010600040101010101" charset="-122"/>
                </a:rPr>
                <a:t>0</a:t>
              </a:r>
              <a:r>
                <a:rPr lang="zh-CN" altLang="en-US" sz="1350" b="1" dirty="0">
                  <a:latin typeface="华文楷体" panose="02010600040101010101" charset="-122"/>
                  <a:ea typeface="华文楷体" panose="02010600040101010101" charset="-122"/>
                </a:rPr>
                <a:t>之前的情况无关紧要</a:t>
              </a:r>
            </a:p>
          </p:txBody>
        </p:sp>
        <p:sp>
          <p:nvSpPr>
            <p:cNvPr id="39" name="Freeform 1111"/>
            <p:cNvSpPr/>
            <p:nvPr/>
          </p:nvSpPr>
          <p:spPr bwMode="auto">
            <a:xfrm>
              <a:off x="2159" y="2188"/>
              <a:ext cx="1961" cy="1213"/>
            </a:xfrm>
            <a:custGeom>
              <a:avLst/>
              <a:gdLst>
                <a:gd name="T0" fmla="*/ 0 w 2206"/>
                <a:gd name="T1" fmla="*/ 444 h 1696"/>
                <a:gd name="T2" fmla="*/ 235 w 2206"/>
                <a:gd name="T3" fmla="*/ 396 h 1696"/>
                <a:gd name="T4" fmla="*/ 422 w 2206"/>
                <a:gd name="T5" fmla="*/ 341 h 1696"/>
                <a:gd name="T6" fmla="*/ 684 w 2206"/>
                <a:gd name="T7" fmla="*/ 283 h 1696"/>
                <a:gd name="T8" fmla="*/ 1003 w 2206"/>
                <a:gd name="T9" fmla="*/ 200 h 1696"/>
                <a:gd name="T10" fmla="*/ 1190 w 2206"/>
                <a:gd name="T11" fmla="*/ 94 h 1696"/>
                <a:gd name="T12" fmla="*/ 1302 w 2206"/>
                <a:gd name="T13" fmla="*/ 51 h 1696"/>
                <a:gd name="T14" fmla="*/ 1377 w 2206"/>
                <a:gd name="T15" fmla="*/ 0 h 1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6" h="1696">
                  <a:moveTo>
                    <a:pt x="0" y="1696"/>
                  </a:moveTo>
                  <a:cubicBezTo>
                    <a:pt x="63" y="1666"/>
                    <a:pt x="263" y="1580"/>
                    <a:pt x="376" y="1515"/>
                  </a:cubicBezTo>
                  <a:cubicBezTo>
                    <a:pt x="489" y="1455"/>
                    <a:pt x="556" y="1377"/>
                    <a:pt x="676" y="1305"/>
                  </a:cubicBezTo>
                  <a:cubicBezTo>
                    <a:pt x="796" y="1233"/>
                    <a:pt x="941" y="1170"/>
                    <a:pt x="1096" y="1080"/>
                  </a:cubicBezTo>
                  <a:cubicBezTo>
                    <a:pt x="1301" y="955"/>
                    <a:pt x="1471" y="885"/>
                    <a:pt x="1606" y="765"/>
                  </a:cubicBezTo>
                  <a:cubicBezTo>
                    <a:pt x="1741" y="645"/>
                    <a:pt x="1811" y="462"/>
                    <a:pt x="1906" y="360"/>
                  </a:cubicBezTo>
                  <a:cubicBezTo>
                    <a:pt x="1982" y="262"/>
                    <a:pt x="2036" y="255"/>
                    <a:pt x="2086" y="195"/>
                  </a:cubicBezTo>
                  <a:cubicBezTo>
                    <a:pt x="2136" y="135"/>
                    <a:pt x="2181" y="41"/>
                    <a:pt x="2206"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40" name="Freeform 1112"/>
            <p:cNvSpPr/>
            <p:nvPr/>
          </p:nvSpPr>
          <p:spPr bwMode="auto">
            <a:xfrm>
              <a:off x="2160" y="2361"/>
              <a:ext cx="1975" cy="1223"/>
            </a:xfrm>
            <a:custGeom>
              <a:avLst/>
              <a:gdLst>
                <a:gd name="T0" fmla="*/ 0 w 2130"/>
                <a:gd name="T1" fmla="*/ 557 h 1590"/>
                <a:gd name="T2" fmla="*/ 355 w 2130"/>
                <a:gd name="T3" fmla="*/ 498 h 1590"/>
                <a:gd name="T4" fmla="*/ 743 w 2130"/>
                <a:gd name="T5" fmla="*/ 378 h 1590"/>
                <a:gd name="T6" fmla="*/ 1120 w 2130"/>
                <a:gd name="T7" fmla="*/ 232 h 1590"/>
                <a:gd name="T8" fmla="*/ 1353 w 2130"/>
                <a:gd name="T9" fmla="*/ 126 h 1590"/>
                <a:gd name="T10" fmla="*/ 1574 w 2130"/>
                <a:gd name="T11" fmla="*/ 0 h 1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41" name="Text Box 1113"/>
            <p:cNvSpPr txBox="1">
              <a:spLocks noChangeArrowheads="1"/>
            </p:cNvSpPr>
            <p:nvPr/>
          </p:nvSpPr>
          <p:spPr bwMode="auto">
            <a:xfrm>
              <a:off x="4197" y="2046"/>
              <a:ext cx="40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350" b="1" i="1">
                  <a:latin typeface="华文楷体" panose="02010600040101010101" charset="-122"/>
                  <a:ea typeface="华文楷体" panose="02010600040101010101" charset="-122"/>
                </a:rPr>
                <a:t>f</a:t>
              </a:r>
              <a:r>
                <a:rPr lang="en-US" altLang="zh-CN" sz="1350" b="1">
                  <a:latin typeface="华文楷体" panose="02010600040101010101" charset="-122"/>
                  <a:ea typeface="华文楷体" panose="02010600040101010101" charset="-122"/>
                </a:rPr>
                <a:t>(</a:t>
              </a:r>
              <a:r>
                <a:rPr lang="en-US" altLang="zh-CN" sz="1350" b="1" i="1">
                  <a:latin typeface="华文楷体" panose="02010600040101010101" charset="-122"/>
                  <a:ea typeface="华文楷体" panose="02010600040101010101" charset="-122"/>
                </a:rPr>
                <a:t>n</a:t>
              </a:r>
              <a:r>
                <a:rPr lang="en-US" altLang="zh-CN" sz="1350" b="1">
                  <a:latin typeface="华文楷体" panose="02010600040101010101" charset="-122"/>
                  <a:ea typeface="华文楷体" panose="02010600040101010101" charset="-122"/>
                </a:rPr>
                <a:t>)</a:t>
              </a:r>
            </a:p>
          </p:txBody>
        </p:sp>
        <p:sp>
          <p:nvSpPr>
            <p:cNvPr id="42" name="Text Box 1114"/>
            <p:cNvSpPr txBox="1">
              <a:spLocks noChangeArrowheads="1"/>
            </p:cNvSpPr>
            <p:nvPr/>
          </p:nvSpPr>
          <p:spPr bwMode="auto">
            <a:xfrm>
              <a:off x="4219" y="2268"/>
              <a:ext cx="6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350" b="1" i="1">
                  <a:latin typeface="华文楷体" panose="02010600040101010101" charset="-122"/>
                  <a:ea typeface="华文楷体" panose="02010600040101010101" charset="-122"/>
                </a:rPr>
                <a:t>c</a:t>
              </a:r>
              <a:r>
                <a:rPr lang="en-US" altLang="zh-CN" sz="1350" b="1" baseline="-25000">
                  <a:latin typeface="华文楷体" panose="02010600040101010101" charset="-122"/>
                  <a:ea typeface="华文楷体" panose="02010600040101010101" charset="-122"/>
                </a:rPr>
                <a:t>2</a:t>
              </a:r>
              <a:r>
                <a:rPr lang="en-US" altLang="zh-CN" sz="1350" b="1">
                  <a:latin typeface="华文楷体" panose="02010600040101010101" charset="-122"/>
                  <a:ea typeface="华文楷体" panose="02010600040101010101" charset="-122"/>
                </a:rPr>
                <a:t>×</a:t>
              </a:r>
              <a:r>
                <a:rPr lang="en-US" altLang="zh-CN" sz="1350" b="1" i="1">
                  <a:latin typeface="华文楷体" panose="02010600040101010101" charset="-122"/>
                  <a:ea typeface="华文楷体" panose="02010600040101010101" charset="-122"/>
                </a:rPr>
                <a:t>g</a:t>
              </a:r>
              <a:r>
                <a:rPr lang="en-US" altLang="zh-CN" sz="1350" b="1">
                  <a:latin typeface="华文楷体" panose="02010600040101010101" charset="-122"/>
                  <a:ea typeface="华文楷体" panose="02010600040101010101" charset="-122"/>
                </a:rPr>
                <a:t>(</a:t>
              </a:r>
              <a:r>
                <a:rPr lang="en-US" altLang="zh-CN" sz="1350" b="1" i="1">
                  <a:latin typeface="华文楷体" panose="02010600040101010101" charset="-122"/>
                  <a:ea typeface="华文楷体" panose="02010600040101010101" charset="-122"/>
                </a:rPr>
                <a:t>n</a:t>
              </a:r>
              <a:r>
                <a:rPr lang="en-US" altLang="zh-CN" sz="1350" b="1">
                  <a:latin typeface="华文楷体" panose="02010600040101010101" charset="-122"/>
                  <a:ea typeface="华文楷体" panose="02010600040101010101" charset="-122"/>
                </a:rPr>
                <a:t>)</a:t>
              </a:r>
            </a:p>
          </p:txBody>
        </p:sp>
        <p:sp>
          <p:nvSpPr>
            <p:cNvPr id="43" name="Freeform 1115"/>
            <p:cNvSpPr/>
            <p:nvPr/>
          </p:nvSpPr>
          <p:spPr bwMode="auto">
            <a:xfrm>
              <a:off x="2164" y="1960"/>
              <a:ext cx="1974" cy="1236"/>
            </a:xfrm>
            <a:custGeom>
              <a:avLst/>
              <a:gdLst>
                <a:gd name="T0" fmla="*/ 0 w 2130"/>
                <a:gd name="T1" fmla="*/ 581 h 1590"/>
                <a:gd name="T2" fmla="*/ 354 w 2130"/>
                <a:gd name="T3" fmla="*/ 520 h 1590"/>
                <a:gd name="T4" fmla="*/ 741 w 2130"/>
                <a:gd name="T5" fmla="*/ 395 h 1590"/>
                <a:gd name="T6" fmla="*/ 1118 w 2130"/>
                <a:gd name="T7" fmla="*/ 241 h 1590"/>
                <a:gd name="T8" fmla="*/ 1350 w 2130"/>
                <a:gd name="T9" fmla="*/ 131 h 1590"/>
                <a:gd name="T10" fmla="*/ 1571 w 2130"/>
                <a:gd name="T11" fmla="*/ 0 h 1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350">
                <a:latin typeface="华文楷体" panose="02010600040101010101" charset="-122"/>
                <a:ea typeface="华文楷体" panose="02010600040101010101" charset="-122"/>
              </a:endParaRPr>
            </a:p>
          </p:txBody>
        </p:sp>
        <p:sp>
          <p:nvSpPr>
            <p:cNvPr id="44" name="Text Box 1116"/>
            <p:cNvSpPr txBox="1">
              <a:spLocks noChangeArrowheads="1"/>
            </p:cNvSpPr>
            <p:nvPr/>
          </p:nvSpPr>
          <p:spPr bwMode="auto">
            <a:xfrm>
              <a:off x="4188" y="1798"/>
              <a:ext cx="65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350" b="1" i="1">
                  <a:latin typeface="华文楷体" panose="02010600040101010101" charset="-122"/>
                  <a:ea typeface="华文楷体" panose="02010600040101010101" charset="-122"/>
                </a:rPr>
                <a:t>c</a:t>
              </a:r>
              <a:r>
                <a:rPr lang="en-US" altLang="zh-CN" sz="1350" b="1" baseline="-25000">
                  <a:latin typeface="华文楷体" panose="02010600040101010101" charset="-122"/>
                  <a:ea typeface="华文楷体" panose="02010600040101010101" charset="-122"/>
                </a:rPr>
                <a:t>1</a:t>
              </a:r>
              <a:r>
                <a:rPr lang="en-US" altLang="zh-CN" sz="1350" b="1">
                  <a:latin typeface="华文楷体" panose="02010600040101010101" charset="-122"/>
                  <a:ea typeface="华文楷体" panose="02010600040101010101" charset="-122"/>
                </a:rPr>
                <a:t>×</a:t>
              </a:r>
              <a:r>
                <a:rPr lang="en-US" altLang="zh-CN" sz="1350" b="1" i="1">
                  <a:latin typeface="华文楷体" panose="02010600040101010101" charset="-122"/>
                  <a:ea typeface="华文楷体" panose="02010600040101010101" charset="-122"/>
                </a:rPr>
                <a:t>g</a:t>
              </a:r>
              <a:r>
                <a:rPr lang="en-US" altLang="zh-CN" sz="1350" b="1">
                  <a:latin typeface="华文楷体" panose="02010600040101010101" charset="-122"/>
                  <a:ea typeface="华文楷体" panose="02010600040101010101" charset="-122"/>
                </a:rPr>
                <a:t>(</a:t>
              </a:r>
              <a:r>
                <a:rPr lang="en-US" altLang="zh-CN" sz="1350" b="1" i="1">
                  <a:latin typeface="华文楷体" panose="02010600040101010101" charset="-122"/>
                  <a:ea typeface="华文楷体" panose="02010600040101010101" charset="-122"/>
                </a:rPr>
                <a:t>n</a:t>
              </a:r>
              <a:r>
                <a:rPr lang="en-US" altLang="zh-CN" sz="1350" b="1">
                  <a:latin typeface="华文楷体" panose="02010600040101010101" charset="-122"/>
                  <a:ea typeface="华文楷体" panose="02010600040101010101" charset="-122"/>
                </a:rPr>
                <a:t>)</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二、渐近复杂度分析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35</a:t>
            </a:fld>
            <a:endParaRPr lang="zh-CN" altLang="en-US"/>
          </a:p>
        </p:txBody>
      </p:sp>
      <p:sp>
        <p:nvSpPr>
          <p:cNvPr id="4" name="矩形 3"/>
          <p:cNvSpPr/>
          <p:nvPr/>
        </p:nvSpPr>
        <p:spPr>
          <a:xfrm>
            <a:off x="582613" y="1410941"/>
            <a:ext cx="4785360" cy="460375"/>
          </a:xfrm>
          <a:prstGeom prst="rect">
            <a:avLst/>
          </a:prstGeom>
        </p:spPr>
        <p:txBody>
          <a:bodyPr wrap="none">
            <a:spAutoFit/>
          </a:bodyPr>
          <a:lstStyle/>
          <a:p>
            <a:r>
              <a:rPr lang="zh-CN" altLang="en-US" sz="2400" b="1" dirty="0">
                <a:solidFill>
                  <a:srgbClr val="FF0000"/>
                </a:solidFill>
              </a:rPr>
              <a:t>定义</a:t>
            </a:r>
            <a:r>
              <a:rPr lang="en-US" altLang="zh-CN" sz="2400" b="1" dirty="0">
                <a:solidFill>
                  <a:srgbClr val="FF0000"/>
                </a:solidFill>
              </a:rPr>
              <a:t>3. </a:t>
            </a:r>
            <a:r>
              <a:rPr lang="zh-CN" altLang="en-US" sz="2400" b="1" dirty="0">
                <a:solidFill>
                  <a:srgbClr val="FF0000"/>
                </a:solidFill>
              </a:rPr>
              <a:t>大</a:t>
            </a:r>
            <a:r>
              <a:rPr lang="zh-CN" altLang="en-US" sz="2400" dirty="0">
                <a:solidFill>
                  <a:srgbClr val="FF0000"/>
                </a:solidFill>
                <a:latin typeface="+mn-ea"/>
                <a:cs typeface="Consolas" panose="020B0609020204030204" pitchFamily="49" charset="0"/>
                <a:sym typeface="Symbol" panose="05050102010706020507" pitchFamily="18" charset="2"/>
              </a:rPr>
              <a:t></a:t>
            </a:r>
            <a:r>
              <a:rPr lang="zh-CN" altLang="en-US" sz="2400" b="1" dirty="0">
                <a:solidFill>
                  <a:srgbClr val="FF0000"/>
                </a:solidFill>
              </a:rPr>
              <a:t>符号</a:t>
            </a:r>
            <a:r>
              <a:rPr lang="en-US" altLang="zh-CN" sz="2400" b="1" dirty="0">
                <a:solidFill>
                  <a:srgbClr val="FF0000"/>
                </a:solidFill>
              </a:rPr>
              <a:t>——</a:t>
            </a:r>
            <a:r>
              <a:rPr lang="zh-CN" altLang="en-US" sz="2400" b="1" dirty="0">
                <a:solidFill>
                  <a:srgbClr val="FF0000"/>
                </a:solidFill>
              </a:rPr>
              <a:t>渐近紧界记号</a:t>
            </a:r>
          </a:p>
        </p:txBody>
      </p:sp>
      <p:sp>
        <p:nvSpPr>
          <p:cNvPr id="31" name="矩形 30"/>
          <p:cNvSpPr/>
          <p:nvPr/>
        </p:nvSpPr>
        <p:spPr>
          <a:xfrm>
            <a:off x="707390" y="2286000"/>
            <a:ext cx="8093789" cy="2091690"/>
          </a:xfrm>
          <a:prstGeom prst="rect">
            <a:avLst/>
          </a:prstGeom>
        </p:spPr>
        <p:txBody>
          <a:bodyPr wrap="square">
            <a:spAutoFit/>
          </a:bodyPr>
          <a:lstStyle/>
          <a:p>
            <a:pPr lvl="0">
              <a:lnSpc>
                <a:spcPct val="150000"/>
              </a:lnSpc>
              <a:spcAft>
                <a:spcPts val="1200"/>
              </a:spcAft>
            </a:pPr>
            <a:r>
              <a:rPr lang="zh-CN" altLang="en-US" sz="2000" b="1" dirty="0">
                <a:solidFill>
                  <a:srgbClr val="0000FF"/>
                </a:solidFill>
                <a:latin typeface="Consolas" pitchFamily="49" charset="0"/>
                <a:cs typeface="Consolas" pitchFamily="49" charset="0"/>
                <a:sym typeface="+mn-ea"/>
              </a:rPr>
              <a:t>例</a:t>
            </a:r>
            <a:r>
              <a:rPr lang="en-US" altLang="zh-CN" sz="2000" b="1" dirty="0">
                <a:solidFill>
                  <a:srgbClr val="0000FF"/>
                </a:solidFill>
                <a:latin typeface="Consolas" pitchFamily="49" charset="0"/>
                <a:cs typeface="Consolas" pitchFamily="49" charset="0"/>
                <a:sym typeface="+mn-ea"/>
              </a:rPr>
              <a:t>3 </a:t>
            </a:r>
            <a:r>
              <a:rPr lang="zh-CN" altLang="en-US" sz="2000" b="1" dirty="0">
                <a:solidFill>
                  <a:srgbClr val="0000FF"/>
                </a:solidFill>
                <a:latin typeface="Consolas" pitchFamily="49" charset="0"/>
                <a:cs typeface="Consolas" pitchFamily="49" charset="0"/>
              </a:rPr>
              <a:t>求</a:t>
            </a:r>
            <a:r>
              <a:rPr lang="en-US" altLang="zh-CN" sz="2000" b="1" dirty="0">
                <a:solidFill>
                  <a:srgbClr val="0000FF"/>
                </a:solidFill>
                <a:latin typeface="Consolas" pitchFamily="49" charset="0"/>
                <a:cs typeface="Consolas" pitchFamily="49" charset="0"/>
              </a:rPr>
              <a:t>f(n) = 3</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en-US" altLang="zh-CN" sz="2000" b="1" dirty="0">
                <a:solidFill>
                  <a:srgbClr val="0000FF"/>
                </a:solidFill>
                <a:latin typeface="Consolas" pitchFamily="49" charset="0"/>
                <a:cs typeface="Consolas" pitchFamily="49" charset="0"/>
              </a:rPr>
              <a:t>+2</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+4 </a:t>
            </a:r>
            <a:r>
              <a:rPr lang="zh-CN" altLang="en-US" sz="2000" b="1" dirty="0">
                <a:solidFill>
                  <a:srgbClr val="0000FF"/>
                </a:solidFill>
                <a:latin typeface="Consolas" pitchFamily="49" charset="0"/>
                <a:cs typeface="Consolas" pitchFamily="49" charset="0"/>
              </a:rPr>
              <a:t>的渐近紧界</a:t>
            </a:r>
            <a:endParaRPr lang="en-US" altLang="zh-CN" sz="2000" b="1" dirty="0">
              <a:solidFill>
                <a:srgbClr val="0000FF"/>
              </a:solidFill>
              <a:latin typeface="Consolas" pitchFamily="49" charset="0"/>
              <a:cs typeface="Consolas" pitchFamily="49" charset="0"/>
            </a:endParaRPr>
          </a:p>
          <a:p>
            <a:pPr>
              <a:lnSpc>
                <a:spcPct val="150000"/>
              </a:lnSpc>
            </a:pPr>
            <a:r>
              <a:rPr lang="zh-CN" altLang="en-US" sz="2000" b="1" dirty="0">
                <a:solidFill>
                  <a:srgbClr val="0000FF"/>
                </a:solidFill>
                <a:latin typeface="Consolas" pitchFamily="49" charset="0"/>
                <a:cs typeface="Consolas" pitchFamily="49" charset="0"/>
              </a:rPr>
              <a:t>∵存在</a:t>
            </a:r>
            <a:r>
              <a:rPr kumimoji="1" lang="en-US" altLang="zh-CN" sz="2000" b="1" i="1" dirty="0">
                <a:solidFill>
                  <a:srgbClr val="0000FF"/>
                </a:solidFill>
                <a:latin typeface="Consolas" pitchFamily="49" charset="0"/>
                <a:cs typeface="Consolas" pitchFamily="49" charset="0"/>
              </a:rPr>
              <a:t>n</a:t>
            </a:r>
            <a:r>
              <a:rPr kumimoji="1" lang="en-US" altLang="zh-CN" sz="2000" b="1" baseline="-30000" dirty="0">
                <a:solidFill>
                  <a:srgbClr val="0000FF"/>
                </a:solidFill>
                <a:latin typeface="Consolas" pitchFamily="49" charset="0"/>
                <a:cs typeface="Consolas" pitchFamily="49" charset="0"/>
              </a:rPr>
              <a:t>0</a:t>
            </a:r>
            <a:r>
              <a:rPr kumimoji="1" lang="en-US" altLang="zh-CN" sz="2000" b="1" dirty="0">
                <a:solidFill>
                  <a:srgbClr val="0000FF"/>
                </a:solidFill>
                <a:latin typeface="Consolas" pitchFamily="49" charset="0"/>
                <a:cs typeface="Consolas" pitchFamily="49" charset="0"/>
              </a:rPr>
              <a:t>=4</a:t>
            </a:r>
            <a:r>
              <a:rPr kumimoji="1"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c</a:t>
            </a:r>
            <a:r>
              <a:rPr lang="en-US" altLang="zh-CN" sz="2000" b="1" i="1" baseline="-25000" dirty="0">
                <a:solidFill>
                  <a:srgbClr val="0000FF"/>
                </a:solidFill>
                <a:latin typeface="Consolas" pitchFamily="49" charset="0"/>
                <a:cs typeface="Consolas" pitchFamily="49" charset="0"/>
              </a:rPr>
              <a:t>1</a:t>
            </a:r>
            <a:r>
              <a:rPr lang="en-US" altLang="zh-CN" sz="2000" b="1" dirty="0">
                <a:solidFill>
                  <a:srgbClr val="0000FF"/>
                </a:solidFill>
                <a:latin typeface="Consolas" pitchFamily="49" charset="0"/>
                <a:cs typeface="Consolas" pitchFamily="49" charset="0"/>
              </a:rPr>
              <a:t>=4</a:t>
            </a:r>
            <a:r>
              <a:rPr lang="zh-CN" altLang="en-US" sz="2000" b="1" dirty="0">
                <a:solidFill>
                  <a:srgbClr val="0000FF"/>
                </a:solidFill>
                <a:latin typeface="Consolas" pitchFamily="49" charset="0"/>
                <a:cs typeface="Consolas" pitchFamily="49" charset="0"/>
              </a:rPr>
              <a:t>，使得当</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n</a:t>
            </a:r>
            <a:r>
              <a:rPr kumimoji="1" lang="en-US" altLang="zh-CN" sz="2000" b="1" baseline="-30000" dirty="0">
                <a:solidFill>
                  <a:srgbClr val="0000FF"/>
                </a:solidFill>
                <a:latin typeface="Consolas" pitchFamily="49" charset="0"/>
                <a:cs typeface="Consolas" pitchFamily="49" charset="0"/>
              </a:rPr>
              <a:t>0</a:t>
            </a:r>
            <a:r>
              <a:rPr lang="zh-CN" altLang="en-US" sz="2000" b="1" dirty="0">
                <a:solidFill>
                  <a:srgbClr val="0000FF"/>
                </a:solidFill>
                <a:latin typeface="Consolas" pitchFamily="49" charset="0"/>
                <a:cs typeface="Consolas" pitchFamily="49" charset="0"/>
              </a:rPr>
              <a:t>时，</a:t>
            </a:r>
            <a:r>
              <a:rPr lang="en-US" altLang="zh-CN" sz="2000" b="1" dirty="0">
                <a:solidFill>
                  <a:srgbClr val="0000FF"/>
                </a:solidFill>
                <a:latin typeface="Consolas" pitchFamily="49" charset="0"/>
                <a:cs typeface="Consolas" pitchFamily="49" charset="0"/>
              </a:rPr>
              <a:t>3</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en-US" altLang="zh-CN" sz="2000" b="1" dirty="0">
                <a:solidFill>
                  <a:srgbClr val="0000FF"/>
                </a:solidFill>
                <a:latin typeface="Consolas" pitchFamily="49" charset="0"/>
                <a:cs typeface="Consolas" pitchFamily="49" charset="0"/>
              </a:rPr>
              <a:t>+2</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+4≤4</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zh-CN" altLang="en-US" sz="2000" b="1" dirty="0">
                <a:solidFill>
                  <a:srgbClr val="0000FF"/>
                </a:solidFill>
                <a:latin typeface="Consolas" pitchFamily="49" charset="0"/>
                <a:cs typeface="Consolas" pitchFamily="49" charset="0"/>
              </a:rPr>
              <a:t>。即</a:t>
            </a:r>
            <a:r>
              <a:rPr lang="en-US" altLang="zh-CN" sz="2000" b="1" dirty="0">
                <a:solidFill>
                  <a:srgbClr val="0000FF"/>
                </a:solidFill>
                <a:latin typeface="Consolas" pitchFamily="49" charset="0"/>
                <a:cs typeface="Consolas" pitchFamily="49" charset="0"/>
              </a:rPr>
              <a:t>f(n)=</a:t>
            </a:r>
            <a:r>
              <a:rPr lang="en-US" altLang="zh-CN" sz="2000" b="1" dirty="0">
                <a:solidFill>
                  <a:srgbClr val="0000FF"/>
                </a:solidFill>
                <a:latin typeface="Consolas" pitchFamily="49" charset="0"/>
                <a:cs typeface="Consolas" pitchFamily="49" charset="0"/>
                <a:sym typeface="Symbol" panose="05050102010706020507" pitchFamily="18" charset="2"/>
              </a:rPr>
              <a:t> O</a:t>
            </a:r>
            <a:r>
              <a:rPr lang="en-US"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en-US" altLang="zh-CN" sz="2000" b="1" dirty="0">
                <a:solidFill>
                  <a:srgbClr val="0000FF"/>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  </a:t>
            </a:r>
            <a:endParaRPr lang="en-US" altLang="zh-CN" sz="2000" b="1" dirty="0" smtClean="0">
              <a:solidFill>
                <a:srgbClr val="0000FF"/>
              </a:solidFill>
              <a:latin typeface="Consolas" pitchFamily="49" charset="0"/>
              <a:cs typeface="Consolas" pitchFamily="49" charset="0"/>
            </a:endParaRPr>
          </a:p>
          <a:p>
            <a:pPr>
              <a:lnSpc>
                <a:spcPct val="150000"/>
              </a:lnSpc>
            </a:pPr>
            <a:r>
              <a:rPr lang="zh-CN" altLang="en-US" sz="2000" b="1" dirty="0" smtClean="0">
                <a:solidFill>
                  <a:srgbClr val="0000FF"/>
                </a:solidFill>
                <a:latin typeface="Consolas" pitchFamily="49" charset="0"/>
                <a:cs typeface="Consolas" pitchFamily="49" charset="0"/>
              </a:rPr>
              <a:t>∵</a:t>
            </a:r>
            <a:r>
              <a:rPr lang="zh-CN" altLang="en-US" sz="2000" b="1" dirty="0">
                <a:solidFill>
                  <a:srgbClr val="0000FF"/>
                </a:solidFill>
                <a:latin typeface="Consolas" pitchFamily="49" charset="0"/>
                <a:cs typeface="Consolas" pitchFamily="49" charset="0"/>
              </a:rPr>
              <a:t>存在</a:t>
            </a:r>
            <a:r>
              <a:rPr kumimoji="1" lang="en-US" altLang="zh-CN" sz="2000" b="1" i="1" dirty="0">
                <a:solidFill>
                  <a:srgbClr val="0000FF"/>
                </a:solidFill>
                <a:latin typeface="Consolas" pitchFamily="49" charset="0"/>
                <a:cs typeface="Consolas" pitchFamily="49" charset="0"/>
              </a:rPr>
              <a:t>n</a:t>
            </a:r>
            <a:r>
              <a:rPr kumimoji="1" lang="en-US" altLang="zh-CN" sz="2000" b="1" baseline="-30000" dirty="0">
                <a:solidFill>
                  <a:srgbClr val="0000FF"/>
                </a:solidFill>
                <a:latin typeface="Consolas" pitchFamily="49" charset="0"/>
                <a:cs typeface="Consolas" pitchFamily="49" charset="0"/>
              </a:rPr>
              <a:t>0</a:t>
            </a:r>
            <a:r>
              <a:rPr kumimoji="1" lang="en-US" altLang="zh-CN" sz="2000" b="1" dirty="0">
                <a:solidFill>
                  <a:srgbClr val="0000FF"/>
                </a:solidFill>
                <a:latin typeface="Consolas" pitchFamily="49" charset="0"/>
                <a:cs typeface="Consolas" pitchFamily="49" charset="0"/>
              </a:rPr>
              <a:t>=4</a:t>
            </a:r>
            <a:r>
              <a:rPr kumimoji="1" lang="zh-CN" altLang="en-US"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c</a:t>
            </a:r>
            <a:r>
              <a:rPr lang="en-US" altLang="zh-CN" sz="2000" b="1" i="1" baseline="-25000" dirty="0">
                <a:solidFill>
                  <a:srgbClr val="0000FF"/>
                </a:solidFill>
                <a:latin typeface="Consolas" pitchFamily="49" charset="0"/>
                <a:cs typeface="Consolas" pitchFamily="49" charset="0"/>
              </a:rPr>
              <a:t>2</a:t>
            </a:r>
            <a:r>
              <a:rPr lang="en-US" altLang="zh-CN" sz="2000" b="1" dirty="0">
                <a:solidFill>
                  <a:srgbClr val="0000FF"/>
                </a:solidFill>
                <a:latin typeface="Consolas" pitchFamily="49" charset="0"/>
                <a:cs typeface="Consolas" pitchFamily="49" charset="0"/>
              </a:rPr>
              <a:t>=3</a:t>
            </a:r>
            <a:r>
              <a:rPr lang="zh-CN" altLang="en-US" sz="2000" b="1" dirty="0">
                <a:solidFill>
                  <a:srgbClr val="0000FF"/>
                </a:solidFill>
                <a:latin typeface="Consolas" pitchFamily="49" charset="0"/>
                <a:cs typeface="Consolas" pitchFamily="49" charset="0"/>
              </a:rPr>
              <a:t>，使得当</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a:t>
            </a:r>
            <a:r>
              <a:rPr kumimoji="1" lang="en-US" altLang="zh-CN" sz="2000" b="1" i="1" dirty="0">
                <a:solidFill>
                  <a:srgbClr val="0000FF"/>
                </a:solidFill>
                <a:latin typeface="Consolas" pitchFamily="49" charset="0"/>
                <a:cs typeface="Consolas" pitchFamily="49" charset="0"/>
              </a:rPr>
              <a:t>n</a:t>
            </a:r>
            <a:r>
              <a:rPr kumimoji="1" lang="en-US" altLang="zh-CN" sz="2000" b="1" baseline="-30000" dirty="0">
                <a:solidFill>
                  <a:srgbClr val="0000FF"/>
                </a:solidFill>
                <a:latin typeface="Consolas" pitchFamily="49" charset="0"/>
                <a:cs typeface="Consolas" pitchFamily="49" charset="0"/>
              </a:rPr>
              <a:t>0</a:t>
            </a:r>
            <a:r>
              <a:rPr lang="zh-CN" altLang="en-US" sz="2000" b="1" dirty="0">
                <a:solidFill>
                  <a:srgbClr val="0000FF"/>
                </a:solidFill>
                <a:latin typeface="Consolas" pitchFamily="49" charset="0"/>
                <a:cs typeface="Consolas" pitchFamily="49" charset="0"/>
              </a:rPr>
              <a:t>时，</a:t>
            </a:r>
            <a:r>
              <a:rPr lang="en-US" altLang="zh-CN" sz="2000" b="1" dirty="0">
                <a:solidFill>
                  <a:srgbClr val="0000FF"/>
                </a:solidFill>
                <a:latin typeface="Consolas" pitchFamily="49" charset="0"/>
                <a:cs typeface="Consolas" pitchFamily="49" charset="0"/>
              </a:rPr>
              <a:t>3</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en-US" altLang="zh-CN" sz="2000" b="1" dirty="0">
                <a:solidFill>
                  <a:srgbClr val="0000FF"/>
                </a:solidFill>
                <a:latin typeface="Consolas" pitchFamily="49" charset="0"/>
                <a:cs typeface="Consolas" pitchFamily="49" charset="0"/>
              </a:rPr>
              <a:t>+2</a:t>
            </a:r>
            <a:r>
              <a:rPr lang="en-US" altLang="zh-CN" sz="2000" b="1" i="1" dirty="0">
                <a:solidFill>
                  <a:srgbClr val="0000FF"/>
                </a:solidFill>
                <a:latin typeface="Consolas" pitchFamily="49" charset="0"/>
                <a:cs typeface="Consolas" pitchFamily="49" charset="0"/>
              </a:rPr>
              <a:t>n</a:t>
            </a:r>
            <a:r>
              <a:rPr lang="en-US" altLang="zh-CN" sz="2000" b="1" dirty="0">
                <a:solidFill>
                  <a:srgbClr val="0000FF"/>
                </a:solidFill>
                <a:latin typeface="Consolas" pitchFamily="49" charset="0"/>
                <a:cs typeface="Consolas" pitchFamily="49" charset="0"/>
              </a:rPr>
              <a:t>+4≥3</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zh-CN" altLang="en-US" sz="2000" b="1" dirty="0">
                <a:solidFill>
                  <a:srgbClr val="0000FF"/>
                </a:solidFill>
                <a:latin typeface="Consolas" pitchFamily="49" charset="0"/>
                <a:cs typeface="Consolas" pitchFamily="49" charset="0"/>
              </a:rPr>
              <a:t>。即</a:t>
            </a:r>
            <a:r>
              <a:rPr lang="en-US" altLang="zh-CN" sz="2000" b="1" dirty="0">
                <a:solidFill>
                  <a:srgbClr val="0000FF"/>
                </a:solidFill>
                <a:latin typeface="Consolas" pitchFamily="49" charset="0"/>
                <a:cs typeface="Consolas" pitchFamily="49" charset="0"/>
              </a:rPr>
              <a:t>f(n)=</a:t>
            </a:r>
            <a:r>
              <a:rPr lang="en-US" altLang="zh-CN" sz="2000" b="1" dirty="0">
                <a:solidFill>
                  <a:srgbClr val="0000FF"/>
                </a:solidFill>
                <a:latin typeface="Consolas" pitchFamily="49" charset="0"/>
                <a:cs typeface="Consolas" pitchFamily="49" charset="0"/>
                <a:sym typeface="Symbol" panose="05050102010706020507" pitchFamily="18" charset="2"/>
              </a:rPr>
              <a:t> </a:t>
            </a:r>
            <a:r>
              <a:rPr lang="en-US"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en-US" altLang="zh-CN" sz="2000" b="1" dirty="0">
                <a:solidFill>
                  <a:srgbClr val="0000FF"/>
                </a:solidFill>
                <a:latin typeface="Consolas" pitchFamily="49" charset="0"/>
                <a:cs typeface="Consolas" pitchFamily="49" charset="0"/>
              </a:rPr>
              <a:t>)</a:t>
            </a:r>
          </a:p>
          <a:p>
            <a:pPr>
              <a:lnSpc>
                <a:spcPct val="150000"/>
              </a:lnSpc>
            </a:pPr>
            <a:r>
              <a:rPr lang="zh-CN" altLang="en-US" sz="2000" b="1" dirty="0">
                <a:solidFill>
                  <a:srgbClr val="0000FF"/>
                </a:solidFill>
                <a:latin typeface="Consolas" pitchFamily="49" charset="0"/>
                <a:cs typeface="Consolas" pitchFamily="49" charset="0"/>
              </a:rPr>
              <a:t>∴ </a:t>
            </a:r>
            <a:r>
              <a:rPr lang="en-US" altLang="zh-CN" sz="2000" b="1" dirty="0">
                <a:solidFill>
                  <a:srgbClr val="0000FF"/>
                </a:solidFill>
                <a:latin typeface="Consolas" pitchFamily="49" charset="0"/>
                <a:cs typeface="Consolas" pitchFamily="49" charset="0"/>
              </a:rPr>
              <a:t>f(n)=</a:t>
            </a:r>
            <a:r>
              <a:rPr lang="en-US" altLang="zh-CN" sz="2000" b="1" dirty="0">
                <a:solidFill>
                  <a:srgbClr val="0000FF"/>
                </a:solidFill>
                <a:latin typeface="Consolas" pitchFamily="49" charset="0"/>
                <a:cs typeface="Consolas" pitchFamily="49" charset="0"/>
                <a:sym typeface="Symbol" panose="05050102010706020507" pitchFamily="18" charset="2"/>
              </a:rPr>
              <a:t> </a:t>
            </a:r>
            <a:r>
              <a:rPr lang="zh-CN" altLang="en-US" sz="2000" b="1" dirty="0">
                <a:solidFill>
                  <a:srgbClr val="0000FF"/>
                </a:solidFill>
                <a:latin typeface="Consolas" pitchFamily="49" charset="0"/>
                <a:cs typeface="Consolas" pitchFamily="49" charset="0"/>
                <a:sym typeface="Symbol" panose="05050102010706020507" pitchFamily="18" charset="2"/>
              </a:rPr>
              <a:t></a:t>
            </a:r>
            <a:r>
              <a:rPr lang="en-US" altLang="zh-CN" sz="2000" b="1" dirty="0">
                <a:solidFill>
                  <a:srgbClr val="0000FF"/>
                </a:solidFill>
                <a:latin typeface="Consolas" pitchFamily="49" charset="0"/>
                <a:cs typeface="Consolas" pitchFamily="49" charset="0"/>
              </a:rPr>
              <a:t>(</a:t>
            </a:r>
            <a:r>
              <a:rPr lang="en-US" altLang="zh-CN" sz="2000" b="1" i="1" dirty="0">
                <a:solidFill>
                  <a:srgbClr val="0000FF"/>
                </a:solidFill>
                <a:latin typeface="Consolas" pitchFamily="49" charset="0"/>
                <a:cs typeface="Consolas" pitchFamily="49" charset="0"/>
              </a:rPr>
              <a:t>n</a:t>
            </a:r>
            <a:r>
              <a:rPr lang="en-US" altLang="zh-CN" sz="2000" b="1" baseline="30000" dirty="0">
                <a:solidFill>
                  <a:srgbClr val="0000FF"/>
                </a:solidFill>
                <a:latin typeface="Consolas" pitchFamily="49" charset="0"/>
                <a:cs typeface="Consolas" pitchFamily="49" charset="0"/>
              </a:rPr>
              <a:t>2</a:t>
            </a:r>
            <a:r>
              <a:rPr lang="en-US" altLang="zh-CN" sz="2000" b="1" dirty="0">
                <a:solidFill>
                  <a:srgbClr val="0000FF"/>
                </a:solidFill>
                <a:latin typeface="Consolas" pitchFamily="49" charset="0"/>
                <a:cs typeface="Consolas" pitchFamily="49" charset="0"/>
              </a:rPr>
              <a:t>)</a:t>
            </a:r>
          </a:p>
        </p:txBody>
      </p:sp>
      <p:sp>
        <p:nvSpPr>
          <p:cNvPr id="32" name="Text Box 4"/>
          <p:cNvSpPr txBox="1">
            <a:spLocks noChangeArrowheads="1"/>
          </p:cNvSpPr>
          <p:nvPr/>
        </p:nvSpPr>
        <p:spPr bwMode="auto">
          <a:xfrm>
            <a:off x="707149" y="4972853"/>
            <a:ext cx="7746386" cy="553998"/>
          </a:xfrm>
          <a:prstGeom prst="rect">
            <a:avLst/>
          </a:prstGeom>
          <a:noFill/>
          <a:ln w="9525">
            <a:noFill/>
            <a:miter lim="800000"/>
          </a:ln>
          <a:effectLst/>
        </p:spPr>
        <p:txBody>
          <a:bodyPr wrap="square">
            <a:spAutoFit/>
          </a:bodyPr>
          <a:lstStyle/>
          <a:p>
            <a:pPr>
              <a:lnSpc>
                <a:spcPct val="150000"/>
              </a:lnSpc>
            </a:pPr>
            <a:r>
              <a:rPr lang="zh-CN" altLang="pt-BR" sz="2000" b="1" dirty="0">
                <a:solidFill>
                  <a:srgbClr val="0000FF"/>
                </a:solidFill>
                <a:latin typeface="Consolas" pitchFamily="49" charset="0"/>
                <a:cs typeface="Consolas" pitchFamily="49" charset="0"/>
              </a:rPr>
              <a:t>一般地，如果</a:t>
            </a:r>
            <a:r>
              <a:rPr lang="pt-BR" altLang="zh-CN" sz="2000" b="1" i="1" dirty="0">
                <a:solidFill>
                  <a:srgbClr val="0000FF"/>
                </a:solidFill>
                <a:latin typeface="Consolas" pitchFamily="49" charset="0"/>
                <a:cs typeface="Consolas" pitchFamily="49" charset="0"/>
              </a:rPr>
              <a:t>f</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n</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i="1" baseline="-25000" dirty="0">
                <a:solidFill>
                  <a:srgbClr val="0000FF"/>
                </a:solidFill>
                <a:latin typeface="Consolas" pitchFamily="49" charset="0"/>
                <a:cs typeface="Consolas" pitchFamily="49" charset="0"/>
              </a:rPr>
              <a:t>m</a:t>
            </a:r>
            <a:r>
              <a:rPr lang="pt-BR" altLang="zh-CN" sz="2000" b="1" i="1" dirty="0">
                <a:solidFill>
                  <a:srgbClr val="0000FF"/>
                </a:solidFill>
                <a:latin typeface="Consolas" pitchFamily="49" charset="0"/>
                <a:cs typeface="Consolas" pitchFamily="49" charset="0"/>
              </a:rPr>
              <a:t>n</a:t>
            </a:r>
            <a:r>
              <a:rPr lang="pt-BR" altLang="zh-CN" sz="2000" b="1" i="1" baseline="30000" dirty="0">
                <a:solidFill>
                  <a:srgbClr val="0000FF"/>
                </a:solidFill>
                <a:latin typeface="Consolas" pitchFamily="49" charset="0"/>
                <a:cs typeface="Consolas" pitchFamily="49" charset="0"/>
              </a:rPr>
              <a:t>m</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i="1" baseline="-25000" dirty="0">
                <a:solidFill>
                  <a:srgbClr val="0000FF"/>
                </a:solidFill>
                <a:latin typeface="Consolas" pitchFamily="49" charset="0"/>
                <a:cs typeface="Consolas" pitchFamily="49" charset="0"/>
              </a:rPr>
              <a:t>m</a:t>
            </a:r>
            <a:r>
              <a:rPr lang="pt-BR" altLang="zh-CN" sz="2000" b="1" baseline="-25000" dirty="0">
                <a:solidFill>
                  <a:srgbClr val="0000FF"/>
                </a:solidFill>
                <a:latin typeface="Consolas" pitchFamily="49" charset="0"/>
                <a:cs typeface="Consolas" pitchFamily="49" charset="0"/>
              </a:rPr>
              <a:t>-1</a:t>
            </a:r>
            <a:r>
              <a:rPr lang="pt-BR" altLang="zh-CN" sz="2000" b="1" i="1" dirty="0">
                <a:solidFill>
                  <a:srgbClr val="0000FF"/>
                </a:solidFill>
                <a:latin typeface="Consolas" pitchFamily="49" charset="0"/>
                <a:cs typeface="Consolas" pitchFamily="49" charset="0"/>
              </a:rPr>
              <a:t>n</a:t>
            </a:r>
            <a:r>
              <a:rPr lang="pt-BR" altLang="zh-CN" sz="2000" b="1" i="1" baseline="30000" dirty="0">
                <a:solidFill>
                  <a:srgbClr val="0000FF"/>
                </a:solidFill>
                <a:latin typeface="Consolas" pitchFamily="49" charset="0"/>
                <a:cs typeface="Consolas" pitchFamily="49" charset="0"/>
              </a:rPr>
              <a:t>m</a:t>
            </a:r>
            <a:r>
              <a:rPr lang="pt-BR" altLang="zh-CN" sz="2000" b="1" baseline="30000" dirty="0">
                <a:solidFill>
                  <a:srgbClr val="0000FF"/>
                </a:solidFill>
                <a:latin typeface="Consolas" pitchFamily="49" charset="0"/>
                <a:cs typeface="Consolas" pitchFamily="49" charset="0"/>
              </a:rPr>
              <a:t>-1</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baseline="-25000" dirty="0">
                <a:solidFill>
                  <a:srgbClr val="0000FF"/>
                </a:solidFill>
                <a:latin typeface="Consolas" pitchFamily="49" charset="0"/>
                <a:cs typeface="Consolas" pitchFamily="49" charset="0"/>
              </a:rPr>
              <a:t>1</a:t>
            </a:r>
            <a:r>
              <a:rPr lang="pt-BR" altLang="zh-CN" sz="2000" b="1" i="1" dirty="0">
                <a:solidFill>
                  <a:srgbClr val="0000FF"/>
                </a:solidFill>
                <a:latin typeface="Consolas" pitchFamily="49" charset="0"/>
                <a:cs typeface="Consolas" pitchFamily="49" charset="0"/>
              </a:rPr>
              <a:t>n</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a</a:t>
            </a:r>
            <a:r>
              <a:rPr lang="pt-BR" altLang="zh-CN" sz="2000" b="1" baseline="-25000" dirty="0">
                <a:solidFill>
                  <a:srgbClr val="0000FF"/>
                </a:solidFill>
                <a:latin typeface="Consolas" pitchFamily="49" charset="0"/>
                <a:cs typeface="Consolas" pitchFamily="49" charset="0"/>
              </a:rPr>
              <a:t>0</a:t>
            </a:r>
            <a:r>
              <a:rPr lang="zh-CN" altLang="pt-BR" sz="2000" b="1" dirty="0">
                <a:solidFill>
                  <a:srgbClr val="0000FF"/>
                </a:solidFill>
                <a:latin typeface="Consolas" pitchFamily="49" charset="0"/>
                <a:cs typeface="Consolas" pitchFamily="49" charset="0"/>
              </a:rPr>
              <a:t>，有</a:t>
            </a:r>
            <a:r>
              <a:rPr lang="pt-BR" altLang="zh-CN" sz="2000" b="1" i="1" dirty="0">
                <a:solidFill>
                  <a:srgbClr val="0000FF"/>
                </a:solidFill>
                <a:latin typeface="Consolas" pitchFamily="49" charset="0"/>
                <a:cs typeface="Consolas" pitchFamily="49" charset="0"/>
              </a:rPr>
              <a:t>f</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n</a:t>
            </a:r>
            <a:r>
              <a:rPr lang="pt-BR" altLang="zh-CN" sz="2000" b="1" dirty="0">
                <a:solidFill>
                  <a:srgbClr val="0000FF"/>
                </a:solidFill>
                <a:latin typeface="Consolas" pitchFamily="49" charset="0"/>
                <a:cs typeface="Consolas" pitchFamily="49" charset="0"/>
              </a:rPr>
              <a:t>)=</a:t>
            </a:r>
            <a:r>
              <a:rPr lang="en-US" altLang="zh-CN" sz="2000" b="1" dirty="0">
                <a:solidFill>
                  <a:srgbClr val="0000FF"/>
                </a:solidFill>
                <a:latin typeface="Consolas" pitchFamily="49" charset="0"/>
                <a:cs typeface="Consolas" pitchFamily="49" charset="0"/>
                <a:sym typeface="Symbol" panose="05050102010706020507" pitchFamily="18" charset="2"/>
              </a:rPr>
              <a:t></a:t>
            </a:r>
            <a:r>
              <a:rPr lang="pt-BR" altLang="zh-CN" sz="2000" b="1" dirty="0">
                <a:solidFill>
                  <a:srgbClr val="0000FF"/>
                </a:solidFill>
                <a:latin typeface="Consolas" pitchFamily="49" charset="0"/>
                <a:cs typeface="Consolas" pitchFamily="49" charset="0"/>
              </a:rPr>
              <a:t>(</a:t>
            </a:r>
            <a:r>
              <a:rPr lang="pt-BR" altLang="zh-CN" sz="2000" b="1" i="1" dirty="0">
                <a:solidFill>
                  <a:srgbClr val="0000FF"/>
                </a:solidFill>
                <a:latin typeface="Consolas" pitchFamily="49" charset="0"/>
                <a:cs typeface="Consolas" pitchFamily="49" charset="0"/>
              </a:rPr>
              <a:t>n</a:t>
            </a:r>
            <a:r>
              <a:rPr lang="pt-BR" altLang="zh-CN" sz="2000" b="1" i="1" baseline="30000" dirty="0">
                <a:solidFill>
                  <a:srgbClr val="0000FF"/>
                </a:solidFill>
                <a:latin typeface="Consolas" pitchFamily="49" charset="0"/>
                <a:cs typeface="Consolas" pitchFamily="49" charset="0"/>
              </a:rPr>
              <a:t>m</a:t>
            </a:r>
            <a:r>
              <a:rPr lang="pt-BR" altLang="zh-CN" sz="2000" b="1" dirty="0">
                <a:solidFill>
                  <a:srgbClr val="0000FF"/>
                </a:solidFill>
                <a:latin typeface="Consolas" pitchFamily="49" charset="0"/>
                <a:cs typeface="Consolas" pitchFamily="49" charset="0"/>
              </a:rPr>
              <a:t>)</a:t>
            </a:r>
            <a:r>
              <a:rPr lang="zh-CN" altLang="pt-BR" sz="2000" b="1" dirty="0">
                <a:solidFill>
                  <a:srgbClr val="0000FF"/>
                </a:solidFill>
                <a:latin typeface="Consolas" pitchFamily="49" charset="0"/>
                <a:cs typeface="Consolas" pitchFamily="49"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20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fade">
                                      <p:cBhvr>
                                        <p:cTn id="12" dur="20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fade">
                                      <p:cBhvr>
                                        <p:cTn id="17" dur="20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fade">
                                      <p:cBhvr>
                                        <p:cTn id="22" dur="2000"/>
                                        <p:tgtEl>
                                          <p:spTgt spid="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ext Box 5"/>
          <p:cNvSpPr txBox="1">
            <a:spLocks noChangeArrowheads="1"/>
          </p:cNvSpPr>
          <p:nvPr/>
        </p:nvSpPr>
        <p:spPr bwMode="auto">
          <a:xfrm>
            <a:off x="385763" y="1709738"/>
            <a:ext cx="8077200" cy="301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pPr>
            <a:r>
              <a:rPr kumimoji="1" lang="zh-CN" altLang="en-US" sz="2400" b="1" dirty="0">
                <a:solidFill>
                  <a:srgbClr val="0000FF"/>
                </a:solidFill>
                <a:latin typeface="华文楷体" panose="02010600040101010101" pitchFamily="2" charset="-122"/>
                <a:ea typeface="华文楷体" panose="02010600040101010101" pitchFamily="2" charset="-122"/>
              </a:rPr>
              <a:t>证明：</a:t>
            </a:r>
          </a:p>
          <a:p>
            <a:pPr algn="just" eaLnBrk="1" hangingPunct="1">
              <a:lnSpc>
                <a:spcPct val="90000"/>
              </a:lnSpc>
              <a:spcBef>
                <a:spcPct val="50000"/>
              </a:spcBef>
            </a:pPr>
            <a:r>
              <a:rPr kumimoji="1" lang="zh-CN" altLang="en-US" sz="2400" b="1" dirty="0">
                <a:solidFill>
                  <a:srgbClr val="0000FF"/>
                </a:solidFill>
                <a:latin typeface="华文楷体" panose="02010600040101010101" pitchFamily="2" charset="-122"/>
                <a:ea typeface="华文楷体" panose="02010600040101010101" pitchFamily="2" charset="-122"/>
              </a:rPr>
              <a:t>当</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dirty="0">
                <a:solidFill>
                  <a:srgbClr val="0000FF"/>
                </a:solidFill>
                <a:latin typeface="华文楷体" panose="02010600040101010101" pitchFamily="2" charset="-122"/>
                <a:ea typeface="华文楷体" panose="02010600040101010101" pitchFamily="2" charset="-122"/>
              </a:rPr>
              <a:t>≥1</a:t>
            </a:r>
            <a:r>
              <a:rPr kumimoji="1" lang="zh-CN" altLang="en-US" sz="2400" b="1" dirty="0">
                <a:solidFill>
                  <a:srgbClr val="0000FF"/>
                </a:solidFill>
                <a:latin typeface="华文楷体" panose="02010600040101010101" pitchFamily="2" charset="-122"/>
                <a:ea typeface="华文楷体" panose="02010600040101010101" pitchFamily="2" charset="-122"/>
              </a:rPr>
              <a:t>时，</a:t>
            </a:r>
            <a:r>
              <a:rPr kumimoji="1" lang="en-US" altLang="zh-CN" sz="2400" b="1" dirty="0">
                <a:solidFill>
                  <a:srgbClr val="0000FF"/>
                </a:solidFill>
                <a:latin typeface="华文楷体" panose="02010600040101010101" pitchFamily="2" charset="-122"/>
                <a:ea typeface="华文楷体" panose="02010600040101010101" pitchFamily="2" charset="-122"/>
              </a:rPr>
              <a:t>5</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8</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1≤5</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8</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i="1" dirty="0">
                <a:solidFill>
                  <a:srgbClr val="0000FF"/>
                </a:solidFill>
                <a:latin typeface="华文楷体" panose="02010600040101010101" pitchFamily="2" charset="-122"/>
                <a:ea typeface="华文楷体" panose="02010600040101010101" pitchFamily="2" charset="-122"/>
              </a:rPr>
              <a:t>n</a:t>
            </a:r>
          </a:p>
          <a:p>
            <a:pPr algn="just" eaLnBrk="1" hangingPunct="1">
              <a:lnSpc>
                <a:spcPct val="90000"/>
              </a:lnSpc>
              <a:spcBef>
                <a:spcPct val="50000"/>
              </a:spcBef>
            </a:pPr>
            <a:r>
              <a:rPr kumimoji="1" lang="en-US" altLang="zh-CN" sz="2400" b="1" i="1" dirty="0">
                <a:solidFill>
                  <a:srgbClr val="0000FF"/>
                </a:solidFill>
                <a:latin typeface="华文楷体" panose="02010600040101010101" pitchFamily="2" charset="-122"/>
                <a:ea typeface="华文楷体" panose="02010600040101010101" pitchFamily="2" charset="-122"/>
              </a:rPr>
              <a:t>                </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5</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9</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dirty="0">
                <a:solidFill>
                  <a:srgbClr val="0000FF"/>
                </a:solidFill>
                <a:latin typeface="华文楷体" panose="02010600040101010101" pitchFamily="2" charset="-122"/>
                <a:ea typeface="华文楷体" panose="02010600040101010101" pitchFamily="2" charset="-122"/>
              </a:rPr>
              <a:t>≤5</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9</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en-US" altLang="zh-CN" sz="2400" b="1" dirty="0">
                <a:solidFill>
                  <a:srgbClr val="0000FF"/>
                </a:solidFill>
                <a:latin typeface="华文楷体" panose="02010600040101010101" pitchFamily="2" charset="-122"/>
                <a:ea typeface="华文楷体" panose="02010600040101010101" pitchFamily="2" charset="-122"/>
              </a:rPr>
              <a:t>≤14</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i="1" dirty="0">
                <a:solidFill>
                  <a:srgbClr val="0000FF"/>
                </a:solidFill>
                <a:latin typeface="华文楷体" panose="02010600040101010101" pitchFamily="2" charset="-122"/>
                <a:ea typeface="华文楷体" panose="02010600040101010101" pitchFamily="2" charset="-122"/>
              </a:rPr>
              <a:t>O</a:t>
            </a:r>
            <a:r>
              <a:rPr kumimoji="1" lang="en-US" altLang="zh-CN" sz="2400" b="1" dirty="0">
                <a:solidFill>
                  <a:srgbClr val="0000FF"/>
                </a:solidFill>
                <a:latin typeface="华文楷体" panose="02010600040101010101" pitchFamily="2" charset="-122"/>
                <a:ea typeface="华文楷体" panose="02010600040101010101" pitchFamily="2" charset="-122"/>
              </a:rPr>
              <a:t>(</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en-US" altLang="zh-CN" sz="2400" b="1" dirty="0">
                <a:solidFill>
                  <a:srgbClr val="0000FF"/>
                </a:solidFill>
                <a:latin typeface="华文楷体" panose="02010600040101010101" pitchFamily="2" charset="-122"/>
                <a:ea typeface="华文楷体" panose="02010600040101010101" pitchFamily="2" charset="-122"/>
              </a:rPr>
              <a:t>)</a:t>
            </a:r>
          </a:p>
          <a:p>
            <a:pPr algn="just" eaLnBrk="1" hangingPunct="1">
              <a:lnSpc>
                <a:spcPct val="90000"/>
              </a:lnSpc>
              <a:spcBef>
                <a:spcPct val="50000"/>
              </a:spcBef>
            </a:pPr>
            <a:r>
              <a:rPr kumimoji="1" lang="zh-CN" altLang="en-US" sz="2400" b="1" dirty="0">
                <a:solidFill>
                  <a:srgbClr val="0000FF"/>
                </a:solidFill>
                <a:latin typeface="华文楷体" panose="02010600040101010101" pitchFamily="2" charset="-122"/>
                <a:ea typeface="华文楷体" panose="02010600040101010101" pitchFamily="2" charset="-122"/>
              </a:rPr>
              <a:t>当</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dirty="0">
                <a:solidFill>
                  <a:srgbClr val="0000FF"/>
                </a:solidFill>
                <a:latin typeface="华文楷体" panose="02010600040101010101" pitchFamily="2" charset="-122"/>
                <a:ea typeface="华文楷体" panose="02010600040101010101" pitchFamily="2" charset="-122"/>
              </a:rPr>
              <a:t>≥1</a:t>
            </a:r>
            <a:r>
              <a:rPr kumimoji="1" lang="zh-CN" altLang="en-US" sz="2400" b="1" dirty="0">
                <a:solidFill>
                  <a:srgbClr val="0000FF"/>
                </a:solidFill>
                <a:latin typeface="华文楷体" panose="02010600040101010101" pitchFamily="2" charset="-122"/>
                <a:ea typeface="华文楷体" panose="02010600040101010101" pitchFamily="2" charset="-122"/>
              </a:rPr>
              <a:t>时，</a:t>
            </a:r>
            <a:r>
              <a:rPr kumimoji="1" lang="en-US" altLang="zh-CN" sz="2400" b="1" dirty="0">
                <a:solidFill>
                  <a:srgbClr val="0000FF"/>
                </a:solidFill>
                <a:latin typeface="华文楷体" panose="02010600040101010101" pitchFamily="2" charset="-122"/>
                <a:ea typeface="华文楷体" panose="02010600040101010101" pitchFamily="2" charset="-122"/>
              </a:rPr>
              <a:t>5</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8</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1≥5</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Ω(</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en-US" altLang="zh-CN" sz="2400" b="1" dirty="0">
                <a:solidFill>
                  <a:srgbClr val="0000FF"/>
                </a:solidFill>
                <a:latin typeface="华文楷体" panose="02010600040101010101" pitchFamily="2" charset="-122"/>
                <a:ea typeface="华文楷体" panose="02010600040101010101" pitchFamily="2" charset="-122"/>
              </a:rPr>
              <a:t>)</a:t>
            </a:r>
          </a:p>
          <a:p>
            <a:pPr algn="just" eaLnBrk="1" hangingPunct="1">
              <a:lnSpc>
                <a:spcPct val="90000"/>
              </a:lnSpc>
              <a:spcBef>
                <a:spcPct val="50000"/>
              </a:spcBef>
            </a:pPr>
            <a:r>
              <a:rPr kumimoji="1" lang="en-US" altLang="zh-CN" sz="2400" b="1" dirty="0">
                <a:solidFill>
                  <a:srgbClr val="0000FF"/>
                </a:solidFill>
                <a:latin typeface="华文楷体" panose="02010600040101010101" pitchFamily="2" charset="-122"/>
                <a:ea typeface="华文楷体" panose="02010600040101010101" pitchFamily="2" charset="-122"/>
              </a:rPr>
              <a:t>∴ </a:t>
            </a:r>
            <a:r>
              <a:rPr kumimoji="1" lang="zh-CN" altLang="en-US" sz="2400" b="1" dirty="0">
                <a:solidFill>
                  <a:srgbClr val="0000FF"/>
                </a:solidFill>
                <a:latin typeface="华文楷体" panose="02010600040101010101" pitchFamily="2" charset="-122"/>
                <a:ea typeface="华文楷体" panose="02010600040101010101" pitchFamily="2" charset="-122"/>
              </a:rPr>
              <a:t>当</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dirty="0">
                <a:solidFill>
                  <a:srgbClr val="0000FF"/>
                </a:solidFill>
                <a:latin typeface="华文楷体" panose="02010600040101010101" pitchFamily="2" charset="-122"/>
                <a:ea typeface="华文楷体" panose="02010600040101010101" pitchFamily="2" charset="-122"/>
              </a:rPr>
              <a:t>≥1</a:t>
            </a:r>
            <a:r>
              <a:rPr kumimoji="1" lang="zh-CN" altLang="en-US" sz="2400" b="1" dirty="0">
                <a:solidFill>
                  <a:srgbClr val="0000FF"/>
                </a:solidFill>
                <a:latin typeface="华文楷体" panose="02010600040101010101" pitchFamily="2" charset="-122"/>
                <a:ea typeface="华文楷体" panose="02010600040101010101" pitchFamily="2" charset="-122"/>
              </a:rPr>
              <a:t>时，</a:t>
            </a:r>
            <a:r>
              <a:rPr kumimoji="1" lang="en-US" altLang="zh-CN" sz="2400" b="1" dirty="0">
                <a:solidFill>
                  <a:srgbClr val="0000FF"/>
                </a:solidFill>
                <a:latin typeface="华文楷体" panose="02010600040101010101" pitchFamily="2" charset="-122"/>
                <a:ea typeface="华文楷体" panose="02010600040101010101" pitchFamily="2" charset="-122"/>
              </a:rPr>
              <a:t>14</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en-US" altLang="zh-CN" sz="2400" b="1" dirty="0">
                <a:solidFill>
                  <a:srgbClr val="0000FF"/>
                </a:solidFill>
                <a:latin typeface="华文楷体" panose="02010600040101010101" pitchFamily="2" charset="-122"/>
                <a:ea typeface="华文楷体" panose="02010600040101010101" pitchFamily="2" charset="-122"/>
              </a:rPr>
              <a:t>≥5</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8</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1≥5</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endParaRPr kumimoji="1" lang="en-US" altLang="zh-CN" sz="2400" b="1" dirty="0">
              <a:solidFill>
                <a:srgbClr val="0000FF"/>
              </a:solidFill>
              <a:latin typeface="华文楷体" panose="02010600040101010101" pitchFamily="2" charset="-122"/>
              <a:ea typeface="华文楷体" panose="02010600040101010101" pitchFamily="2" charset="-122"/>
            </a:endParaRPr>
          </a:p>
          <a:p>
            <a:pPr algn="just" eaLnBrk="1" hangingPunct="1">
              <a:lnSpc>
                <a:spcPct val="90000"/>
              </a:lnSpc>
              <a:spcBef>
                <a:spcPct val="50000"/>
              </a:spcBef>
            </a:pPr>
            <a:r>
              <a:rPr kumimoji="1" lang="en-US" altLang="zh-CN" sz="2400" b="1" dirty="0">
                <a:solidFill>
                  <a:srgbClr val="0000FF"/>
                </a:solidFill>
                <a:latin typeface="华文楷体" panose="02010600040101010101" pitchFamily="2" charset="-122"/>
                <a:ea typeface="华文楷体" panose="02010600040101010101" pitchFamily="2" charset="-122"/>
              </a:rPr>
              <a:t>      </a:t>
            </a:r>
            <a:r>
              <a:rPr kumimoji="1" lang="zh-CN" altLang="en-US" sz="2400" b="1" dirty="0">
                <a:solidFill>
                  <a:srgbClr val="0000FF"/>
                </a:solidFill>
                <a:latin typeface="华文楷体" panose="02010600040101010101" pitchFamily="2" charset="-122"/>
                <a:ea typeface="华文楷体" panose="02010600040101010101" pitchFamily="2" charset="-122"/>
              </a:rPr>
              <a:t>则：</a:t>
            </a:r>
            <a:r>
              <a:rPr kumimoji="1" lang="en-US" altLang="zh-CN" sz="2400" b="1" dirty="0">
                <a:solidFill>
                  <a:srgbClr val="0000FF"/>
                </a:solidFill>
                <a:latin typeface="华文楷体" panose="02010600040101010101" pitchFamily="2" charset="-122"/>
                <a:ea typeface="华文楷体" panose="02010600040101010101" pitchFamily="2" charset="-122"/>
              </a:rPr>
              <a:t>T(n) = 5</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8</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zh-CN" altLang="en-US" sz="2400" b="1" dirty="0">
                <a:solidFill>
                  <a:srgbClr val="0000FF"/>
                </a:solidFill>
                <a:latin typeface="华文楷体" panose="02010600040101010101" pitchFamily="2" charset="-122"/>
                <a:ea typeface="华文楷体" panose="02010600040101010101" pitchFamily="2" charset="-122"/>
              </a:rPr>
              <a:t>＋</a:t>
            </a:r>
            <a:r>
              <a:rPr kumimoji="1" lang="en-US" altLang="zh-CN" sz="2400" b="1" dirty="0">
                <a:solidFill>
                  <a:srgbClr val="0000FF"/>
                </a:solidFill>
                <a:latin typeface="华文楷体" panose="02010600040101010101" pitchFamily="2" charset="-122"/>
                <a:ea typeface="华文楷体" panose="02010600040101010101" pitchFamily="2" charset="-122"/>
              </a:rPr>
              <a:t>1</a:t>
            </a:r>
            <a:r>
              <a:rPr kumimoji="1" lang="zh-CN" altLang="en-US" sz="2400" b="1" dirty="0" smtClean="0">
                <a:solidFill>
                  <a:srgbClr val="0000FF"/>
                </a:solidFill>
                <a:latin typeface="华文楷体" panose="02010600040101010101" pitchFamily="2" charset="-122"/>
                <a:ea typeface="华文楷体" panose="02010600040101010101" pitchFamily="2" charset="-122"/>
              </a:rPr>
              <a:t>＝</a:t>
            </a:r>
            <a:r>
              <a:rPr lang="zh-CN" altLang="en-US" sz="2400" b="1" dirty="0" smtClean="0">
                <a:solidFill>
                  <a:srgbClr val="0000FF"/>
                </a:solidFill>
                <a:latin typeface="Consolas" pitchFamily="49" charset="0"/>
                <a:cs typeface="Consolas" pitchFamily="49" charset="0"/>
                <a:sym typeface="Symbol" panose="05050102010706020507" pitchFamily="18" charset="2"/>
              </a:rPr>
              <a:t> </a:t>
            </a:r>
            <a:r>
              <a:rPr kumimoji="1" lang="en-US" altLang="zh-CN" sz="2400" b="1" dirty="0" smtClean="0">
                <a:solidFill>
                  <a:srgbClr val="0000FF"/>
                </a:solidFill>
                <a:latin typeface="华文楷体" panose="02010600040101010101" pitchFamily="2" charset="-122"/>
                <a:ea typeface="华文楷体" panose="02010600040101010101" pitchFamily="2" charset="-122"/>
              </a:rPr>
              <a:t>(</a:t>
            </a:r>
            <a:r>
              <a:rPr kumimoji="1" lang="en-US" altLang="zh-CN" sz="2400" b="1" i="1" dirty="0">
                <a:solidFill>
                  <a:srgbClr val="0000FF"/>
                </a:solidFill>
                <a:latin typeface="华文楷体" panose="02010600040101010101" pitchFamily="2" charset="-122"/>
                <a:ea typeface="华文楷体" panose="02010600040101010101" pitchFamily="2" charset="-122"/>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rPr>
              <a:t>2</a:t>
            </a:r>
            <a:r>
              <a:rPr kumimoji="1" lang="en-US" altLang="zh-CN" sz="2400" b="1" dirty="0">
                <a:solidFill>
                  <a:srgbClr val="0000FF"/>
                </a:solidFill>
                <a:latin typeface="华文楷体" panose="02010600040101010101" pitchFamily="2" charset="-122"/>
                <a:ea typeface="华文楷体" panose="02010600040101010101" pitchFamily="2" charset="-122"/>
              </a:rPr>
              <a:t>)</a:t>
            </a:r>
          </a:p>
        </p:txBody>
      </p:sp>
      <p:sp>
        <p:nvSpPr>
          <p:cNvPr id="62467" name="Text Box 7"/>
          <p:cNvSpPr txBox="1">
            <a:spLocks noChangeArrowheads="1"/>
          </p:cNvSpPr>
          <p:nvPr/>
        </p:nvSpPr>
        <p:spPr bwMode="auto">
          <a:xfrm>
            <a:off x="292295" y="5163354"/>
            <a:ext cx="860425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spcAft>
                <a:spcPct val="50000"/>
              </a:spcAft>
            </a:pPr>
            <a:r>
              <a:rPr kumimoji="1" lang="zh-CN" altLang="en-US" sz="2400" b="1" dirty="0">
                <a:latin typeface="华文楷体" panose="02010600040101010101" pitchFamily="2" charset="-122"/>
                <a:ea typeface="华文楷体" panose="02010600040101010101" pitchFamily="2" charset="-122"/>
              </a:rPr>
              <a:t>定</a:t>
            </a:r>
            <a:r>
              <a:rPr kumimoji="1" lang="zh-CN" altLang="en-US" sz="2400" b="1" dirty="0" smtClean="0">
                <a:latin typeface="华文楷体" panose="02010600040101010101" pitchFamily="2" charset="-122"/>
                <a:ea typeface="华文楷体" panose="02010600040101010101" pitchFamily="2" charset="-122"/>
              </a:rPr>
              <a:t>理</a:t>
            </a:r>
            <a:r>
              <a:rPr kumimoji="1" lang="en-US" altLang="zh-CN" sz="2400" b="1" dirty="0" smtClean="0">
                <a:latin typeface="华文楷体" panose="02010600040101010101" pitchFamily="2" charset="-122"/>
                <a:ea typeface="华文楷体" panose="02010600040101010101" pitchFamily="2" charset="-122"/>
              </a:rPr>
              <a:t>2.1  </a:t>
            </a:r>
            <a:r>
              <a:rPr kumimoji="1" lang="zh-CN" altLang="en-US" sz="2400" b="1" dirty="0">
                <a:latin typeface="华文楷体" panose="02010600040101010101" pitchFamily="2" charset="-122"/>
                <a:ea typeface="华文楷体" panose="02010600040101010101" pitchFamily="2" charset="-122"/>
              </a:rPr>
              <a:t>若</a:t>
            </a:r>
            <a:r>
              <a:rPr kumimoji="1" lang="en-US" altLang="zh-CN" sz="2400" b="1" i="1" dirty="0">
                <a:latin typeface="华文楷体" panose="02010600040101010101" pitchFamily="2" charset="-122"/>
                <a:ea typeface="华文楷体" panose="02010600040101010101" pitchFamily="2" charset="-122"/>
              </a:rPr>
              <a:t>T</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a</a:t>
            </a:r>
            <a:r>
              <a:rPr kumimoji="1" lang="en-US" altLang="zh-CN" sz="2400" b="1" i="1" baseline="-30000" dirty="0">
                <a:latin typeface="华文楷体" panose="02010600040101010101" pitchFamily="2" charset="-122"/>
                <a:ea typeface="华文楷体" panose="02010600040101010101" pitchFamily="2" charset="-122"/>
              </a:rPr>
              <a:t>m</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i="1" baseline="30000" dirty="0">
                <a:latin typeface="华文楷体" panose="02010600040101010101" pitchFamily="2" charset="-122"/>
                <a:ea typeface="华文楷体" panose="02010600040101010101" pitchFamily="2" charset="-122"/>
              </a:rPr>
              <a:t>m</a:t>
            </a:r>
            <a:r>
              <a:rPr kumimoji="1" lang="en-US" altLang="zh-CN" sz="2400" b="1" baseline="30000" dirty="0">
                <a:latin typeface="华文楷体" panose="02010600040101010101" pitchFamily="2" charset="-122"/>
                <a:ea typeface="华文楷体" panose="02010600040101010101" pitchFamily="2" charset="-122"/>
              </a:rPr>
              <a:t> </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a</a:t>
            </a:r>
            <a:r>
              <a:rPr kumimoji="1" lang="en-US" altLang="zh-CN" sz="2400" b="1" i="1" baseline="-30000" dirty="0">
                <a:latin typeface="华文楷体" panose="02010600040101010101" pitchFamily="2" charset="-122"/>
                <a:ea typeface="华文楷体" panose="02010600040101010101" pitchFamily="2" charset="-122"/>
              </a:rPr>
              <a:t>m-</a:t>
            </a:r>
            <a:r>
              <a:rPr kumimoji="1" lang="en-US" altLang="zh-CN" sz="2400" b="1" baseline="-30000" dirty="0">
                <a:latin typeface="华文楷体" panose="02010600040101010101" pitchFamily="2" charset="-122"/>
                <a:ea typeface="华文楷体" panose="02010600040101010101" pitchFamily="2" charset="-122"/>
              </a:rPr>
              <a:t>1</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i="1" baseline="30000" dirty="0">
                <a:latin typeface="华文楷体" panose="02010600040101010101" pitchFamily="2" charset="-122"/>
                <a:ea typeface="华文楷体" panose="02010600040101010101" pitchFamily="2" charset="-122"/>
              </a:rPr>
              <a:t>m-</a:t>
            </a:r>
            <a:r>
              <a:rPr kumimoji="1" lang="en-US" altLang="zh-CN" sz="2400" b="1" baseline="30000" dirty="0">
                <a:latin typeface="华文楷体" panose="02010600040101010101" pitchFamily="2" charset="-122"/>
                <a:ea typeface="华文楷体" panose="02010600040101010101" pitchFamily="2" charset="-122"/>
              </a:rPr>
              <a:t>1</a:t>
            </a:r>
            <a:r>
              <a:rPr kumimoji="1" lang="en-US" altLang="zh-CN" sz="2400" b="1" dirty="0">
                <a:latin typeface="华文楷体" panose="02010600040101010101" pitchFamily="2" charset="-122"/>
                <a:ea typeface="华文楷体" panose="02010600040101010101" pitchFamily="2" charset="-122"/>
              </a:rPr>
              <a:t> + … +</a:t>
            </a:r>
            <a:r>
              <a:rPr kumimoji="1" lang="en-US" altLang="zh-CN" sz="2400" b="1" i="1" dirty="0">
                <a:latin typeface="华文楷体" panose="02010600040101010101" pitchFamily="2" charset="-122"/>
                <a:ea typeface="华文楷体" panose="02010600040101010101" pitchFamily="2" charset="-122"/>
              </a:rPr>
              <a:t>a</a:t>
            </a:r>
            <a:r>
              <a:rPr kumimoji="1" lang="en-US" altLang="zh-CN" sz="2400" b="1" baseline="-30000" dirty="0">
                <a:latin typeface="华文楷体" panose="02010600040101010101" pitchFamily="2" charset="-122"/>
                <a:ea typeface="华文楷体" panose="02010600040101010101" pitchFamily="2" charset="-122"/>
              </a:rPr>
              <a:t>1</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a</a:t>
            </a:r>
            <a:r>
              <a:rPr kumimoji="1" lang="en-US" altLang="zh-CN" sz="2400" b="1" baseline="-30000" dirty="0">
                <a:latin typeface="华文楷体" panose="02010600040101010101" pitchFamily="2" charset="-122"/>
                <a:ea typeface="华文楷体" panose="02010600040101010101" pitchFamily="2" charset="-122"/>
              </a:rPr>
              <a:t>0</a:t>
            </a:r>
            <a:r>
              <a:rPr kumimoji="1" lang="zh-CN" altLang="en-US"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a</a:t>
            </a:r>
            <a:r>
              <a:rPr kumimoji="1" lang="en-US" altLang="zh-CN" sz="2400" b="1" i="1" baseline="-30000" dirty="0">
                <a:latin typeface="华文楷体" panose="02010600040101010101" pitchFamily="2" charset="-122"/>
                <a:ea typeface="华文楷体" panose="02010600040101010101" pitchFamily="2" charset="-122"/>
              </a:rPr>
              <a:t>m</a:t>
            </a:r>
            <a:r>
              <a:rPr kumimoji="1" lang="en-US" altLang="zh-CN" sz="2400" b="1" dirty="0">
                <a:latin typeface="华文楷体" panose="02010600040101010101" pitchFamily="2" charset="-122"/>
                <a:ea typeface="华文楷体" panose="02010600040101010101" pitchFamily="2" charset="-122"/>
              </a:rPr>
              <a:t>&gt;0</a:t>
            </a:r>
            <a:r>
              <a:rPr kumimoji="1" lang="zh-CN" altLang="en-US" sz="2400" b="1" dirty="0">
                <a:latin typeface="华文楷体" panose="02010600040101010101" pitchFamily="2" charset="-122"/>
                <a:ea typeface="华文楷体" panose="02010600040101010101" pitchFamily="2" charset="-122"/>
              </a:rPr>
              <a:t>），则有</a:t>
            </a:r>
            <a:r>
              <a:rPr kumimoji="1" lang="en-US" altLang="zh-CN" sz="2400" b="1" i="1" dirty="0">
                <a:latin typeface="华文楷体" panose="02010600040101010101" pitchFamily="2" charset="-122"/>
                <a:ea typeface="华文楷体" panose="02010600040101010101" pitchFamily="2" charset="-122"/>
              </a:rPr>
              <a:t>T</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O</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i="1" baseline="30000" dirty="0">
                <a:latin typeface="华文楷体" panose="02010600040101010101" pitchFamily="2" charset="-122"/>
                <a:ea typeface="华文楷体" panose="02010600040101010101" pitchFamily="2" charset="-122"/>
              </a:rPr>
              <a:t>m</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且</a:t>
            </a:r>
            <a:r>
              <a:rPr kumimoji="1" lang="en-US" altLang="zh-CN" sz="2400" b="1" i="1" dirty="0">
                <a:latin typeface="华文楷体" panose="02010600040101010101" pitchFamily="2" charset="-122"/>
                <a:ea typeface="华文楷体" panose="02010600040101010101" pitchFamily="2" charset="-122"/>
              </a:rPr>
              <a:t>T</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dirty="0">
                <a:latin typeface="华文楷体" panose="02010600040101010101" pitchFamily="2" charset="-122"/>
                <a:ea typeface="华文楷体" panose="02010600040101010101" pitchFamily="2" charset="-122"/>
              </a:rPr>
              <a:t>)=Ω(</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i="1" baseline="30000" dirty="0">
                <a:latin typeface="华文楷体" panose="02010600040101010101" pitchFamily="2" charset="-122"/>
                <a:ea typeface="华文楷体" panose="02010600040101010101" pitchFamily="2" charset="-122"/>
              </a:rPr>
              <a:t> m</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，因此，有</a:t>
            </a:r>
            <a:r>
              <a:rPr kumimoji="1" lang="en-US" altLang="zh-CN" sz="2400" b="1" i="1" dirty="0">
                <a:latin typeface="华文楷体" panose="02010600040101010101" pitchFamily="2" charset="-122"/>
                <a:ea typeface="华文楷体" panose="02010600040101010101" pitchFamily="2" charset="-122"/>
              </a:rPr>
              <a:t>T</a:t>
            </a:r>
            <a:r>
              <a:rPr kumimoji="1" lang="en-US" altLang="zh-CN" sz="2400" b="1" dirty="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Consolas" pitchFamily="49" charset="0"/>
                <a:cs typeface="Consolas" pitchFamily="49" charset="0"/>
                <a:sym typeface="Symbol" panose="05050102010706020507" pitchFamily="18" charset="2"/>
              </a:rPr>
              <a:t></a:t>
            </a:r>
            <a:r>
              <a:rPr kumimoji="1" lang="en-US" altLang="zh-CN" sz="2400" b="1" dirty="0" smtClean="0">
                <a:latin typeface="华文楷体" panose="02010600040101010101" pitchFamily="2" charset="-122"/>
                <a:ea typeface="华文楷体" panose="02010600040101010101" pitchFamily="2" charset="-122"/>
              </a:rPr>
              <a:t>(</a:t>
            </a:r>
            <a:r>
              <a:rPr kumimoji="1" lang="en-US" altLang="zh-CN" sz="2400" b="1" i="1" dirty="0">
                <a:latin typeface="华文楷体" panose="02010600040101010101" pitchFamily="2" charset="-122"/>
                <a:ea typeface="华文楷体" panose="02010600040101010101" pitchFamily="2" charset="-122"/>
              </a:rPr>
              <a:t>n</a:t>
            </a:r>
            <a:r>
              <a:rPr kumimoji="1" lang="en-US" altLang="zh-CN" sz="2400" b="1" i="1" baseline="30000" dirty="0">
                <a:latin typeface="华文楷体" panose="02010600040101010101" pitchFamily="2" charset="-122"/>
                <a:ea typeface="华文楷体" panose="02010600040101010101" pitchFamily="2" charset="-122"/>
              </a:rPr>
              <a:t> m</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a:t>
            </a:r>
            <a:r>
              <a:rPr kumimoji="1" lang="zh-CN" altLang="en-US" sz="2000" b="1" dirty="0">
                <a:latin typeface="华文楷体" panose="02010600040101010101" pitchFamily="2" charset="-122"/>
                <a:ea typeface="华文楷体" panose="02010600040101010101" pitchFamily="2" charset="-122"/>
              </a:rPr>
              <a:t> </a:t>
            </a:r>
          </a:p>
        </p:txBody>
      </p:sp>
      <p:sp>
        <p:nvSpPr>
          <p:cNvPr id="52226" name="Text Box 1026"/>
          <p:cNvSpPr txBox="1">
            <a:spLocks noChangeArrowheads="1"/>
          </p:cNvSpPr>
          <p:nvPr/>
        </p:nvSpPr>
        <p:spPr bwMode="auto">
          <a:xfrm>
            <a:off x="201930" y="219710"/>
            <a:ext cx="7933055" cy="583565"/>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定义3. </a:t>
            </a:r>
            <a:r>
              <a:rPr lang="en-US" altLang="zh-CN" sz="3200" b="1" dirty="0">
                <a:solidFill>
                  <a:schemeClr val="bg1"/>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chemeClr val="bg1"/>
                </a:solidFill>
                <a:latin typeface="黑体" panose="02010609060101010101" pitchFamily="49" charset="-122"/>
                <a:ea typeface="黑体" panose="02010609060101010101" pitchFamily="49" charset="-122"/>
                <a:sym typeface="+mn-ea"/>
              </a:rPr>
              <a:t>符号——紧渐近界记号</a:t>
            </a:r>
          </a:p>
        </p:txBody>
      </p:sp>
      <p:sp>
        <p:nvSpPr>
          <p:cNvPr id="2" name="文本框 1"/>
          <p:cNvSpPr txBox="1"/>
          <p:nvPr/>
        </p:nvSpPr>
        <p:spPr>
          <a:xfrm>
            <a:off x="201930" y="1170852"/>
            <a:ext cx="5391219" cy="461665"/>
          </a:xfrm>
          <a:prstGeom prst="rect">
            <a:avLst/>
          </a:prstGeom>
          <a:noFill/>
        </p:spPr>
        <p:txBody>
          <a:bodyPr wrap="none" rtlCol="0">
            <a:spAutoFit/>
          </a:bodyPr>
          <a:lstStyle/>
          <a:p>
            <a:r>
              <a:rPr lang="en-US" altLang="zh-CN"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sym typeface="+mn-ea"/>
              </a:rPr>
              <a:t>例</a:t>
            </a:r>
            <a:r>
              <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sym typeface="+mn-ea"/>
              </a:rPr>
              <a:t>4】</a:t>
            </a:r>
            <a:r>
              <a:rPr kumimoji="1" lang="zh-CN" altLang="en-US" sz="2400" b="1" dirty="0" smtClean="0">
                <a:solidFill>
                  <a:srgbClr val="FF0000"/>
                </a:solidFill>
                <a:latin typeface="华文楷体" panose="02010600040101010101" pitchFamily="2" charset="-122"/>
                <a:ea typeface="华文楷体" panose="02010600040101010101" pitchFamily="2" charset="-122"/>
                <a:sym typeface="+mn-ea"/>
              </a:rPr>
              <a:t> </a:t>
            </a:r>
            <a:r>
              <a:rPr kumimoji="1" lang="zh-CN" altLang="en-US" sz="2400" b="1" dirty="0">
                <a:solidFill>
                  <a:srgbClr val="0000FF"/>
                </a:solidFill>
                <a:latin typeface="华文楷体" panose="02010600040101010101" pitchFamily="2" charset="-122"/>
                <a:ea typeface="华文楷体" panose="02010600040101010101" pitchFamily="2" charset="-122"/>
                <a:sym typeface="+mn-ea"/>
              </a:rPr>
              <a:t>证明</a:t>
            </a:r>
            <a:r>
              <a:rPr kumimoji="1" lang="en-US" altLang="zh-CN" sz="2400" b="1" i="1" dirty="0">
                <a:solidFill>
                  <a:srgbClr val="0000FF"/>
                </a:solidFill>
                <a:latin typeface="华文楷体" panose="02010600040101010101" pitchFamily="2" charset="-122"/>
                <a:ea typeface="华文楷体" panose="02010600040101010101" pitchFamily="2" charset="-122"/>
                <a:sym typeface="+mn-ea"/>
              </a:rPr>
              <a:t>T</a:t>
            </a:r>
            <a:r>
              <a:rPr kumimoji="1" lang="en-US" altLang="zh-CN" sz="2400" b="1" dirty="0">
                <a:solidFill>
                  <a:srgbClr val="0000FF"/>
                </a:solidFill>
                <a:latin typeface="华文楷体" panose="02010600040101010101" pitchFamily="2" charset="-122"/>
                <a:ea typeface="华文楷体" panose="02010600040101010101" pitchFamily="2" charset="-122"/>
                <a:sym typeface="+mn-ea"/>
              </a:rPr>
              <a:t>(</a:t>
            </a:r>
            <a:r>
              <a:rPr kumimoji="1" lang="en-US" altLang="zh-CN" sz="2400" b="1" i="1" dirty="0">
                <a:solidFill>
                  <a:srgbClr val="0000FF"/>
                </a:solidFill>
                <a:latin typeface="华文楷体" panose="02010600040101010101" pitchFamily="2" charset="-122"/>
                <a:ea typeface="华文楷体" panose="02010600040101010101" pitchFamily="2" charset="-122"/>
                <a:sym typeface="+mn-ea"/>
              </a:rPr>
              <a:t>n</a:t>
            </a:r>
            <a:r>
              <a:rPr kumimoji="1" lang="en-US" altLang="zh-CN" sz="2400" b="1" dirty="0">
                <a:solidFill>
                  <a:srgbClr val="0000FF"/>
                </a:solidFill>
                <a:latin typeface="华文楷体" panose="02010600040101010101" pitchFamily="2" charset="-122"/>
                <a:ea typeface="华文楷体" panose="02010600040101010101" pitchFamily="2" charset="-122"/>
                <a:sym typeface="+mn-ea"/>
              </a:rPr>
              <a:t>)</a:t>
            </a:r>
            <a:r>
              <a:rPr kumimoji="1" lang="zh-CN" altLang="en-US" sz="2400" b="1" dirty="0">
                <a:solidFill>
                  <a:srgbClr val="0000FF"/>
                </a:solidFill>
                <a:latin typeface="华文楷体" panose="02010600040101010101" pitchFamily="2" charset="-122"/>
                <a:ea typeface="华文楷体" panose="02010600040101010101" pitchFamily="2" charset="-122"/>
                <a:sym typeface="+mn-ea"/>
              </a:rPr>
              <a:t>＝</a:t>
            </a:r>
            <a:r>
              <a:rPr kumimoji="1" lang="en-US" altLang="zh-CN" sz="2400" b="1" dirty="0">
                <a:solidFill>
                  <a:srgbClr val="0000FF"/>
                </a:solidFill>
                <a:latin typeface="华文楷体" panose="02010600040101010101" pitchFamily="2" charset="-122"/>
                <a:ea typeface="华文楷体" panose="02010600040101010101" pitchFamily="2" charset="-122"/>
                <a:sym typeface="+mn-ea"/>
              </a:rPr>
              <a:t>5</a:t>
            </a:r>
            <a:r>
              <a:rPr kumimoji="1" lang="en-US" altLang="zh-CN" sz="2400" b="1" i="1" dirty="0">
                <a:solidFill>
                  <a:srgbClr val="0000FF"/>
                </a:solidFill>
                <a:latin typeface="华文楷体" panose="02010600040101010101" pitchFamily="2" charset="-122"/>
                <a:ea typeface="华文楷体" panose="02010600040101010101" pitchFamily="2" charset="-122"/>
                <a:sym typeface="+mn-ea"/>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sym typeface="+mn-ea"/>
              </a:rPr>
              <a:t>2</a:t>
            </a:r>
            <a:r>
              <a:rPr kumimoji="1" lang="zh-CN" altLang="en-US" sz="2400" b="1" dirty="0">
                <a:solidFill>
                  <a:srgbClr val="0000FF"/>
                </a:solidFill>
                <a:latin typeface="华文楷体" panose="02010600040101010101" pitchFamily="2" charset="-122"/>
                <a:ea typeface="华文楷体" panose="02010600040101010101" pitchFamily="2" charset="-122"/>
                <a:sym typeface="+mn-ea"/>
              </a:rPr>
              <a:t>＋</a:t>
            </a:r>
            <a:r>
              <a:rPr kumimoji="1" lang="en-US" altLang="zh-CN" sz="2400" b="1" dirty="0">
                <a:solidFill>
                  <a:srgbClr val="0000FF"/>
                </a:solidFill>
                <a:latin typeface="华文楷体" panose="02010600040101010101" pitchFamily="2" charset="-122"/>
                <a:ea typeface="华文楷体" panose="02010600040101010101" pitchFamily="2" charset="-122"/>
                <a:sym typeface="+mn-ea"/>
              </a:rPr>
              <a:t>8</a:t>
            </a:r>
            <a:r>
              <a:rPr kumimoji="1" lang="en-US" altLang="zh-CN" sz="2400" b="1" i="1" dirty="0">
                <a:solidFill>
                  <a:srgbClr val="0000FF"/>
                </a:solidFill>
                <a:latin typeface="华文楷体" panose="02010600040101010101" pitchFamily="2" charset="-122"/>
                <a:ea typeface="华文楷体" panose="02010600040101010101" pitchFamily="2" charset="-122"/>
                <a:sym typeface="+mn-ea"/>
              </a:rPr>
              <a:t>n</a:t>
            </a:r>
            <a:r>
              <a:rPr kumimoji="1" lang="zh-CN" altLang="en-US" sz="2400" b="1" dirty="0">
                <a:solidFill>
                  <a:srgbClr val="0000FF"/>
                </a:solidFill>
                <a:latin typeface="华文楷体" panose="02010600040101010101" pitchFamily="2" charset="-122"/>
                <a:ea typeface="华文楷体" panose="02010600040101010101" pitchFamily="2" charset="-122"/>
                <a:sym typeface="+mn-ea"/>
              </a:rPr>
              <a:t>＋</a:t>
            </a:r>
            <a:r>
              <a:rPr kumimoji="1" lang="en-US" altLang="zh-CN" sz="2400" b="1" dirty="0">
                <a:solidFill>
                  <a:srgbClr val="0000FF"/>
                </a:solidFill>
                <a:latin typeface="华文楷体" panose="02010600040101010101" pitchFamily="2" charset="-122"/>
                <a:ea typeface="华文楷体" panose="02010600040101010101" pitchFamily="2" charset="-122"/>
                <a:sym typeface="+mn-ea"/>
              </a:rPr>
              <a:t>1</a:t>
            </a:r>
            <a:r>
              <a:rPr kumimoji="1" lang="zh-CN" altLang="en-US" sz="2400" b="1" dirty="0" smtClean="0">
                <a:solidFill>
                  <a:srgbClr val="0000FF"/>
                </a:solidFill>
                <a:latin typeface="华文楷体" panose="02010600040101010101" pitchFamily="2" charset="-122"/>
                <a:ea typeface="华文楷体" panose="02010600040101010101" pitchFamily="2" charset="-122"/>
                <a:sym typeface="+mn-ea"/>
              </a:rPr>
              <a:t>＝</a:t>
            </a:r>
            <a:r>
              <a:rPr lang="zh-CN" altLang="en-US" sz="2400" b="1" dirty="0" smtClean="0">
                <a:solidFill>
                  <a:srgbClr val="0000FF"/>
                </a:solidFill>
                <a:latin typeface="Consolas" pitchFamily="49" charset="0"/>
                <a:cs typeface="Consolas" pitchFamily="49" charset="0"/>
                <a:sym typeface="Symbol" panose="05050102010706020507" pitchFamily="18" charset="2"/>
              </a:rPr>
              <a:t> </a:t>
            </a:r>
            <a:r>
              <a:rPr kumimoji="1" lang="en-US" altLang="zh-CN" sz="2400" b="1" dirty="0" smtClean="0">
                <a:solidFill>
                  <a:srgbClr val="0000FF"/>
                </a:solidFill>
                <a:latin typeface="华文楷体" panose="02010600040101010101" pitchFamily="2" charset="-122"/>
                <a:ea typeface="华文楷体" panose="02010600040101010101" pitchFamily="2" charset="-122"/>
                <a:sym typeface="+mn-ea"/>
              </a:rPr>
              <a:t>(</a:t>
            </a:r>
            <a:r>
              <a:rPr kumimoji="1" lang="en-US" altLang="zh-CN" sz="2400" b="1" i="1" dirty="0">
                <a:solidFill>
                  <a:srgbClr val="0000FF"/>
                </a:solidFill>
                <a:latin typeface="华文楷体" panose="02010600040101010101" pitchFamily="2" charset="-122"/>
                <a:ea typeface="华文楷体" panose="02010600040101010101" pitchFamily="2" charset="-122"/>
                <a:sym typeface="+mn-ea"/>
              </a:rPr>
              <a:t>n</a:t>
            </a:r>
            <a:r>
              <a:rPr kumimoji="1" lang="en-US" altLang="zh-CN" sz="2400" b="1" baseline="30000" dirty="0">
                <a:solidFill>
                  <a:srgbClr val="0000FF"/>
                </a:solidFill>
                <a:latin typeface="华文楷体" panose="02010600040101010101" pitchFamily="2" charset="-122"/>
                <a:ea typeface="华文楷体" panose="02010600040101010101" pitchFamily="2" charset="-122"/>
                <a:sym typeface="+mn-ea"/>
              </a:rPr>
              <a:t>2</a:t>
            </a:r>
            <a:r>
              <a:rPr kumimoji="1" lang="en-US" altLang="zh-CN" sz="2400" b="1" dirty="0">
                <a:solidFill>
                  <a:srgbClr val="0000FF"/>
                </a:solidFill>
                <a:latin typeface="华文楷体" panose="02010600040101010101" pitchFamily="2" charset="-122"/>
                <a:ea typeface="华文楷体" panose="02010600040101010101" pitchFamily="2" charset="-122"/>
                <a:sym typeface="+mn-ea"/>
              </a:rPr>
              <a:t>)</a:t>
            </a:r>
            <a:endParaRPr kumimoji="1" lang="en-US" altLang="zh-CN" sz="2400" b="1" dirty="0">
              <a:solidFill>
                <a:srgbClr val="0000FF"/>
              </a:solidFill>
              <a:latin typeface="华文楷体" panose="02010600040101010101" pitchFamily="2" charset="-122"/>
              <a:ea typeface="华文楷体" panose="02010600040101010101" pitchFamily="2" charset="-122"/>
            </a:endParaRPr>
          </a:p>
        </p:txBody>
      </p:sp>
      <p:sp>
        <p:nvSpPr>
          <p:cNvPr id="7" name="文本占位符 1"/>
          <p:cNvSpPr>
            <a:spLocks noGrp="1"/>
          </p:cNvSpPr>
          <p:nvPr>
            <p:ph type="body" sz="quarter" idx="13"/>
          </p:nvPr>
        </p:nvSpPr>
        <p:spPr>
          <a:xfrm>
            <a:off x="-498107" y="261275"/>
            <a:ext cx="7262260" cy="864000"/>
          </a:xfrm>
        </p:spPr>
        <p:txBody>
          <a:bodyPr/>
          <a:lstStyle/>
          <a:p>
            <a:r>
              <a:rPr lang="zh-CN" altLang="en-US" dirty="0"/>
              <a:t>二、渐近复杂度分析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fade">
                                      <p:cBhvr>
                                        <p:cTn id="7" dur="1000"/>
                                        <p:tgtEl>
                                          <p:spTgt spid="62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fade">
                                      <p:cBhvr>
                                        <p:cTn id="12" dur="1000"/>
                                        <p:tgtEl>
                                          <p:spTgt spid="62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466">
                                            <p:txEl>
                                              <p:pRg st="2" end="2"/>
                                            </p:txEl>
                                          </p:spTgt>
                                        </p:tgtEl>
                                        <p:attrNameLst>
                                          <p:attrName>style.visibility</p:attrName>
                                        </p:attrNameLst>
                                      </p:cBhvr>
                                      <p:to>
                                        <p:strVal val="visible"/>
                                      </p:to>
                                    </p:set>
                                    <p:animEffect transition="in" filter="fade">
                                      <p:cBhvr>
                                        <p:cTn id="17" dur="1000"/>
                                        <p:tgtEl>
                                          <p:spTgt spid="62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466">
                                            <p:txEl>
                                              <p:pRg st="3" end="3"/>
                                            </p:txEl>
                                          </p:spTgt>
                                        </p:tgtEl>
                                        <p:attrNameLst>
                                          <p:attrName>style.visibility</p:attrName>
                                        </p:attrNameLst>
                                      </p:cBhvr>
                                      <p:to>
                                        <p:strVal val="visible"/>
                                      </p:to>
                                    </p:set>
                                    <p:animEffect transition="in" filter="fade">
                                      <p:cBhvr>
                                        <p:cTn id="22" dur="1000"/>
                                        <p:tgtEl>
                                          <p:spTgt spid="62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466">
                                            <p:txEl>
                                              <p:pRg st="4" end="4"/>
                                            </p:txEl>
                                          </p:spTgt>
                                        </p:tgtEl>
                                        <p:attrNameLst>
                                          <p:attrName>style.visibility</p:attrName>
                                        </p:attrNameLst>
                                      </p:cBhvr>
                                      <p:to>
                                        <p:strVal val="visible"/>
                                      </p:to>
                                    </p:set>
                                    <p:animEffect transition="in" filter="fade">
                                      <p:cBhvr>
                                        <p:cTn id="27" dur="1000"/>
                                        <p:tgtEl>
                                          <p:spTgt spid="62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466">
                                            <p:txEl>
                                              <p:pRg st="5" end="5"/>
                                            </p:txEl>
                                          </p:spTgt>
                                        </p:tgtEl>
                                        <p:attrNameLst>
                                          <p:attrName>style.visibility</p:attrName>
                                        </p:attrNameLst>
                                      </p:cBhvr>
                                      <p:to>
                                        <p:strVal val="visible"/>
                                      </p:to>
                                    </p:set>
                                    <p:animEffect transition="in" filter="fade">
                                      <p:cBhvr>
                                        <p:cTn id="32" dur="1000"/>
                                        <p:tgtEl>
                                          <p:spTgt spid="624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467"/>
                                        </p:tgtEl>
                                        <p:attrNameLst>
                                          <p:attrName>style.visibility</p:attrName>
                                        </p:attrNameLst>
                                      </p:cBhvr>
                                      <p:to>
                                        <p:strVal val="visible"/>
                                      </p:to>
                                    </p:set>
                                    <p:animEffect transition="in" filter="blinds(horizontal)">
                                      <p:cBhvr>
                                        <p:cTn id="37" dur="5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二、渐近复杂度分析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37</a:t>
            </a:fld>
            <a:endParaRPr lang="zh-CN" altLang="en-US"/>
          </a:p>
        </p:txBody>
      </p:sp>
      <p:sp>
        <p:nvSpPr>
          <p:cNvPr id="52226" name="Text Box 1026"/>
          <p:cNvSpPr txBox="1">
            <a:spLocks noChangeArrowheads="1"/>
          </p:cNvSpPr>
          <p:nvPr/>
        </p:nvSpPr>
        <p:spPr bwMode="auto">
          <a:xfrm>
            <a:off x="668020" y="2222500"/>
            <a:ext cx="438086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eaLnBrk="1" hangingPunct="1">
              <a:spcBef>
                <a:spcPct val="50000"/>
              </a:spcBef>
              <a:defRPr sz="3200" b="1">
                <a:solidFill>
                  <a:srgbClr val="3907F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a:solidFill>
                  <a:srgbClr val="FF0000"/>
                </a:solidFill>
                <a:sym typeface="+mn-ea"/>
              </a:rPr>
              <a:t>渐近</a:t>
            </a:r>
            <a:r>
              <a:rPr lang="zh-CN" altLang="en-US" sz="2800" dirty="0">
                <a:solidFill>
                  <a:srgbClr val="FF0000"/>
                </a:solidFill>
              </a:rPr>
              <a:t>记号性质</a:t>
            </a:r>
          </a:p>
        </p:txBody>
      </p:sp>
      <p:sp>
        <p:nvSpPr>
          <p:cNvPr id="19" name="Text Box 4"/>
          <p:cNvSpPr txBox="1">
            <a:spLocks noChangeArrowheads="1"/>
          </p:cNvSpPr>
          <p:nvPr/>
        </p:nvSpPr>
        <p:spPr bwMode="auto">
          <a:xfrm>
            <a:off x="591820" y="2752725"/>
            <a:ext cx="7067550" cy="2030095"/>
          </a:xfrm>
          <a:prstGeom prst="rect">
            <a:avLst/>
          </a:prstGeom>
          <a:noFill/>
          <a:ln w="9525">
            <a:noFill/>
            <a:miter lim="800000"/>
          </a:ln>
          <a:effectLst/>
        </p:spPr>
        <p:txBody>
          <a:bodyPr wrap="square">
            <a:spAutoFit/>
          </a:bodyPr>
          <a:lstStyle/>
          <a:p>
            <a:pPr lvl="0">
              <a:lnSpc>
                <a:spcPct val="150000"/>
              </a:lnSpc>
              <a:defRPr/>
            </a:pPr>
            <a:r>
              <a:rPr lang="en-US" altLang="zh-CN" sz="2800" b="1" i="1" kern="0" dirty="0" smtClean="0">
                <a:solidFill>
                  <a:srgbClr val="0000FF"/>
                </a:solidFill>
                <a:latin typeface="Consolas" pitchFamily="49" charset="0"/>
                <a:cs typeface="Consolas" pitchFamily="49" charset="0"/>
              </a:rPr>
              <a:t>f</a:t>
            </a:r>
            <a:r>
              <a:rPr lang="en-US" altLang="zh-CN" sz="2800" b="1" kern="0" dirty="0" smtClean="0">
                <a:solidFill>
                  <a:srgbClr val="0000FF"/>
                </a:solidFill>
                <a:latin typeface="Consolas" pitchFamily="49" charset="0"/>
                <a:cs typeface="Consolas" pitchFamily="49" charset="0"/>
              </a:rPr>
              <a:t>(</a:t>
            </a:r>
            <a:r>
              <a:rPr lang="en-US" altLang="zh-CN" sz="2800" b="1" i="1" kern="0" dirty="0" smtClean="0">
                <a:solidFill>
                  <a:srgbClr val="0000FF"/>
                </a:solidFill>
                <a:latin typeface="Consolas" pitchFamily="49" charset="0"/>
                <a:cs typeface="Consolas" pitchFamily="49" charset="0"/>
              </a:rPr>
              <a:t>n</a:t>
            </a:r>
            <a:r>
              <a:rPr lang="en-US" altLang="zh-CN" sz="2800" b="1" kern="0" dirty="0" smtClean="0">
                <a:solidFill>
                  <a:srgbClr val="0000FF"/>
                </a:solidFill>
                <a:latin typeface="Consolas" pitchFamily="49" charset="0"/>
                <a:cs typeface="Consolas" pitchFamily="49" charset="0"/>
              </a:rPr>
              <a:t>)= </a:t>
            </a:r>
            <a:r>
              <a:rPr lang="en-US" altLang="zh-CN" sz="2800" b="1" i="1" kern="0" dirty="0" smtClean="0">
                <a:solidFill>
                  <a:srgbClr val="0000FF"/>
                </a:solidFill>
                <a:latin typeface="Consolas" pitchFamily="49" charset="0"/>
                <a:cs typeface="Consolas" pitchFamily="49" charset="0"/>
                <a:sym typeface="Symbol" panose="05050102010706020507" pitchFamily="18" charset="2"/>
              </a:rPr>
              <a:t>O</a:t>
            </a:r>
            <a:r>
              <a:rPr lang="en-US" altLang="zh-CN" sz="2800" b="1" kern="0" dirty="0" smtClean="0">
                <a:solidFill>
                  <a:srgbClr val="0000FF"/>
                </a:solidFill>
                <a:latin typeface="Consolas" pitchFamily="49" charset="0"/>
                <a:cs typeface="Consolas" pitchFamily="49" charset="0"/>
              </a:rPr>
              <a:t>(</a:t>
            </a:r>
            <a:r>
              <a:rPr lang="en-US" altLang="zh-CN" sz="2800" b="1" i="1" kern="0" dirty="0" smtClean="0">
                <a:solidFill>
                  <a:srgbClr val="0000FF"/>
                </a:solidFill>
                <a:latin typeface="Consolas" pitchFamily="49" charset="0"/>
                <a:cs typeface="Consolas" pitchFamily="49" charset="0"/>
              </a:rPr>
              <a:t>g</a:t>
            </a:r>
            <a:r>
              <a:rPr lang="en-US" altLang="zh-CN" sz="2800" b="1" kern="0" dirty="0" smtClean="0">
                <a:solidFill>
                  <a:srgbClr val="0000FF"/>
                </a:solidFill>
                <a:latin typeface="Consolas" pitchFamily="49" charset="0"/>
                <a:cs typeface="Consolas" pitchFamily="49" charset="0"/>
              </a:rPr>
              <a:t>(</a:t>
            </a:r>
            <a:r>
              <a:rPr lang="en-US" altLang="zh-CN" sz="2800" b="1" i="1" kern="0" dirty="0" smtClean="0">
                <a:solidFill>
                  <a:srgbClr val="0000FF"/>
                </a:solidFill>
                <a:latin typeface="Consolas" pitchFamily="49" charset="0"/>
                <a:cs typeface="Consolas" pitchFamily="49" charset="0"/>
              </a:rPr>
              <a:t>n</a:t>
            </a:r>
            <a:r>
              <a:rPr lang="en-US" altLang="zh-CN" sz="2800" b="1" kern="0" dirty="0" smtClean="0">
                <a:solidFill>
                  <a:srgbClr val="0000FF"/>
                </a:solidFill>
                <a:latin typeface="Consolas" pitchFamily="49" charset="0"/>
                <a:cs typeface="Consolas" pitchFamily="49" charset="0"/>
              </a:rPr>
              <a:t>)) </a:t>
            </a:r>
            <a:r>
              <a:rPr lang="en-US" altLang="zh-CN" sz="2800" b="1" kern="0" dirty="0" smtClean="0">
                <a:solidFill>
                  <a:srgbClr val="0000FF"/>
                </a:solidFill>
                <a:latin typeface="Consolas" pitchFamily="49" charset="0"/>
                <a:cs typeface="Consolas" pitchFamily="49" charset="0"/>
                <a:sym typeface="Symbol" panose="05050102010706020507" pitchFamily="18" charset="2"/>
              </a:rPr>
              <a:t></a:t>
            </a:r>
            <a:r>
              <a:rPr lang="en-US" altLang="zh-CN" sz="2800" b="1" kern="0" dirty="0" smtClean="0">
                <a:solidFill>
                  <a:srgbClr val="0000FF"/>
                </a:solidFill>
                <a:latin typeface="Consolas" pitchFamily="49" charset="0"/>
                <a:cs typeface="Consolas" pitchFamily="49" charset="0"/>
              </a:rPr>
              <a:t> a </a:t>
            </a:r>
            <a:r>
              <a:rPr lang="en-US" altLang="zh-CN" sz="2800" b="1" kern="0" dirty="0" smtClean="0">
                <a:solidFill>
                  <a:srgbClr val="0000FF"/>
                </a:solidFill>
                <a:latin typeface="Consolas" pitchFamily="49" charset="0"/>
                <a:cs typeface="Consolas" pitchFamily="49" charset="0"/>
                <a:sym typeface="Symbol" panose="05050102010706020507" pitchFamily="18" charset="2"/>
              </a:rPr>
              <a:t> b;</a:t>
            </a:r>
          </a:p>
          <a:p>
            <a:pPr lvl="0">
              <a:lnSpc>
                <a:spcPct val="150000"/>
              </a:lnSpc>
              <a:defRPr/>
            </a:pPr>
            <a:r>
              <a:rPr lang="en-US" altLang="zh-CN" sz="2800" b="1" i="1" kern="0" dirty="0" smtClean="0">
                <a:solidFill>
                  <a:srgbClr val="0000FF"/>
                </a:solidFill>
                <a:latin typeface="Consolas" pitchFamily="49" charset="0"/>
                <a:cs typeface="Consolas" pitchFamily="49" charset="0"/>
              </a:rPr>
              <a:t>f</a:t>
            </a:r>
            <a:r>
              <a:rPr lang="en-US" altLang="zh-CN" sz="2800" b="1" kern="0" dirty="0" smtClean="0">
                <a:solidFill>
                  <a:srgbClr val="0000FF"/>
                </a:solidFill>
                <a:latin typeface="Consolas" pitchFamily="49" charset="0"/>
                <a:cs typeface="Consolas" pitchFamily="49" charset="0"/>
              </a:rPr>
              <a:t>(</a:t>
            </a:r>
            <a:r>
              <a:rPr lang="en-US" altLang="zh-CN" sz="2800" b="1" i="1" kern="0" dirty="0" smtClean="0">
                <a:solidFill>
                  <a:srgbClr val="0000FF"/>
                </a:solidFill>
                <a:latin typeface="Consolas" pitchFamily="49" charset="0"/>
                <a:cs typeface="Consolas" pitchFamily="49" charset="0"/>
              </a:rPr>
              <a:t>n</a:t>
            </a:r>
            <a:r>
              <a:rPr lang="en-US" altLang="zh-CN" sz="2800" b="1" kern="0" dirty="0" smtClean="0">
                <a:solidFill>
                  <a:srgbClr val="0000FF"/>
                </a:solidFill>
                <a:latin typeface="Consolas" pitchFamily="49" charset="0"/>
                <a:cs typeface="Consolas" pitchFamily="49" charset="0"/>
              </a:rPr>
              <a:t>)= </a:t>
            </a:r>
            <a:r>
              <a:rPr lang="en-US" altLang="zh-CN" sz="2800" b="1" kern="0" dirty="0" smtClean="0">
                <a:solidFill>
                  <a:srgbClr val="0000FF"/>
                </a:solidFill>
                <a:latin typeface="Consolas" pitchFamily="49" charset="0"/>
                <a:cs typeface="Consolas" pitchFamily="49" charset="0"/>
                <a:sym typeface="Symbol" panose="05050102010706020507" pitchFamily="18" charset="2"/>
              </a:rPr>
              <a:t></a:t>
            </a:r>
            <a:r>
              <a:rPr lang="en-US" altLang="zh-CN" sz="2800" b="1" kern="0" dirty="0" smtClean="0">
                <a:solidFill>
                  <a:srgbClr val="0000FF"/>
                </a:solidFill>
                <a:latin typeface="Consolas" pitchFamily="49" charset="0"/>
                <a:cs typeface="Consolas" pitchFamily="49" charset="0"/>
              </a:rPr>
              <a:t>(</a:t>
            </a:r>
            <a:r>
              <a:rPr lang="en-US" altLang="zh-CN" sz="2800" b="1" i="1" kern="0" dirty="0" smtClean="0">
                <a:solidFill>
                  <a:srgbClr val="0000FF"/>
                </a:solidFill>
                <a:latin typeface="Consolas" pitchFamily="49" charset="0"/>
                <a:cs typeface="Consolas" pitchFamily="49" charset="0"/>
              </a:rPr>
              <a:t>g</a:t>
            </a:r>
            <a:r>
              <a:rPr lang="en-US" altLang="zh-CN" sz="2800" b="1" kern="0" dirty="0" smtClean="0">
                <a:solidFill>
                  <a:srgbClr val="0000FF"/>
                </a:solidFill>
                <a:latin typeface="Consolas" pitchFamily="49" charset="0"/>
                <a:cs typeface="Consolas" pitchFamily="49" charset="0"/>
              </a:rPr>
              <a:t>(</a:t>
            </a:r>
            <a:r>
              <a:rPr lang="en-US" altLang="zh-CN" sz="2800" b="1" i="1" kern="0" dirty="0" smtClean="0">
                <a:solidFill>
                  <a:srgbClr val="0000FF"/>
                </a:solidFill>
                <a:latin typeface="Consolas" pitchFamily="49" charset="0"/>
                <a:cs typeface="Consolas" pitchFamily="49" charset="0"/>
              </a:rPr>
              <a:t>n</a:t>
            </a:r>
            <a:r>
              <a:rPr lang="en-US" altLang="zh-CN" sz="2800" b="1" kern="0" dirty="0" smtClean="0">
                <a:solidFill>
                  <a:srgbClr val="0000FF"/>
                </a:solidFill>
                <a:latin typeface="Consolas" pitchFamily="49" charset="0"/>
                <a:cs typeface="Consolas" pitchFamily="49" charset="0"/>
              </a:rPr>
              <a:t>)) </a:t>
            </a:r>
            <a:r>
              <a:rPr lang="en-US" altLang="zh-CN" sz="2800" b="1" kern="0" dirty="0" smtClean="0">
                <a:solidFill>
                  <a:srgbClr val="0000FF"/>
                </a:solidFill>
                <a:latin typeface="Consolas" pitchFamily="49" charset="0"/>
                <a:cs typeface="Consolas" pitchFamily="49" charset="0"/>
                <a:sym typeface="Symbol" panose="05050102010706020507" pitchFamily="18" charset="2"/>
              </a:rPr>
              <a:t></a:t>
            </a:r>
            <a:r>
              <a:rPr lang="en-US" altLang="zh-CN" sz="2800" b="1" kern="0" dirty="0" smtClean="0">
                <a:solidFill>
                  <a:srgbClr val="0000FF"/>
                </a:solidFill>
                <a:latin typeface="Consolas" pitchFamily="49" charset="0"/>
                <a:cs typeface="Consolas" pitchFamily="49" charset="0"/>
              </a:rPr>
              <a:t> a </a:t>
            </a:r>
            <a:r>
              <a:rPr lang="en-US" altLang="zh-CN" sz="2800" b="1" kern="0" dirty="0" smtClean="0">
                <a:solidFill>
                  <a:srgbClr val="0000FF"/>
                </a:solidFill>
                <a:latin typeface="Consolas" pitchFamily="49" charset="0"/>
                <a:cs typeface="Consolas" pitchFamily="49" charset="0"/>
                <a:sym typeface="Symbol" panose="05050102010706020507" pitchFamily="18" charset="2"/>
              </a:rPr>
              <a:t> b;</a:t>
            </a:r>
          </a:p>
          <a:p>
            <a:pPr lvl="0">
              <a:lnSpc>
                <a:spcPct val="150000"/>
              </a:lnSpc>
              <a:defRPr/>
            </a:pPr>
            <a:r>
              <a:rPr lang="en-US" altLang="zh-CN" sz="2800" b="1" i="1" kern="0" dirty="0" smtClean="0">
                <a:solidFill>
                  <a:srgbClr val="0000FF"/>
                </a:solidFill>
                <a:latin typeface="Consolas" pitchFamily="49" charset="0"/>
                <a:cs typeface="Consolas" pitchFamily="49" charset="0"/>
              </a:rPr>
              <a:t>f</a:t>
            </a:r>
            <a:r>
              <a:rPr lang="en-US" altLang="zh-CN" sz="2800" b="1" kern="0" dirty="0" smtClean="0">
                <a:solidFill>
                  <a:srgbClr val="0000FF"/>
                </a:solidFill>
                <a:latin typeface="Consolas" pitchFamily="49" charset="0"/>
                <a:cs typeface="Consolas" pitchFamily="49" charset="0"/>
              </a:rPr>
              <a:t>(</a:t>
            </a:r>
            <a:r>
              <a:rPr lang="en-US" altLang="zh-CN" sz="2800" b="1" i="1" kern="0" dirty="0" smtClean="0">
                <a:solidFill>
                  <a:srgbClr val="0000FF"/>
                </a:solidFill>
                <a:latin typeface="Consolas" pitchFamily="49" charset="0"/>
                <a:cs typeface="Consolas" pitchFamily="49" charset="0"/>
              </a:rPr>
              <a:t>n</a:t>
            </a:r>
            <a:r>
              <a:rPr lang="en-US" altLang="zh-CN" sz="2800" b="1" kern="0" dirty="0" smtClean="0">
                <a:solidFill>
                  <a:srgbClr val="0000FF"/>
                </a:solidFill>
                <a:latin typeface="Consolas" pitchFamily="49" charset="0"/>
                <a:cs typeface="Consolas" pitchFamily="49" charset="0"/>
              </a:rPr>
              <a:t>)= </a:t>
            </a:r>
            <a:r>
              <a:rPr lang="zh-CN" altLang="en-US" sz="2800" b="1" dirty="0" smtClean="0">
                <a:solidFill>
                  <a:srgbClr val="0000FF"/>
                </a:solidFill>
                <a:latin typeface="Consolas" pitchFamily="49" charset="0"/>
                <a:cs typeface="Consolas" pitchFamily="49" charset="0"/>
                <a:sym typeface="Symbol" panose="05050102010706020507" pitchFamily="18" charset="2"/>
              </a:rPr>
              <a:t></a:t>
            </a:r>
            <a:r>
              <a:rPr lang="en-US" altLang="zh-CN" sz="2800" b="1" kern="0" dirty="0" smtClean="0">
                <a:solidFill>
                  <a:srgbClr val="0000FF"/>
                </a:solidFill>
                <a:latin typeface="Consolas" pitchFamily="49" charset="0"/>
                <a:cs typeface="Consolas" pitchFamily="49" charset="0"/>
              </a:rPr>
              <a:t>(</a:t>
            </a:r>
            <a:r>
              <a:rPr lang="en-US" altLang="zh-CN" sz="2800" b="1" i="1" kern="0" dirty="0" smtClean="0">
                <a:solidFill>
                  <a:srgbClr val="0000FF"/>
                </a:solidFill>
                <a:latin typeface="Consolas" pitchFamily="49" charset="0"/>
                <a:cs typeface="Consolas" pitchFamily="49" charset="0"/>
              </a:rPr>
              <a:t>g</a:t>
            </a:r>
            <a:r>
              <a:rPr lang="en-US" altLang="zh-CN" sz="2800" b="1" kern="0" dirty="0" smtClean="0">
                <a:solidFill>
                  <a:srgbClr val="0000FF"/>
                </a:solidFill>
                <a:latin typeface="Consolas" pitchFamily="49" charset="0"/>
                <a:cs typeface="Consolas" pitchFamily="49" charset="0"/>
              </a:rPr>
              <a:t>(</a:t>
            </a:r>
            <a:r>
              <a:rPr lang="en-US" altLang="zh-CN" sz="2800" b="1" i="1" kern="0" dirty="0" smtClean="0">
                <a:solidFill>
                  <a:srgbClr val="0000FF"/>
                </a:solidFill>
                <a:latin typeface="Consolas" pitchFamily="49" charset="0"/>
                <a:cs typeface="Consolas" pitchFamily="49" charset="0"/>
              </a:rPr>
              <a:t>n</a:t>
            </a:r>
            <a:r>
              <a:rPr lang="en-US" altLang="zh-CN" sz="2800" b="1" kern="0" dirty="0" smtClean="0">
                <a:solidFill>
                  <a:srgbClr val="0000FF"/>
                </a:solidFill>
                <a:latin typeface="Consolas" pitchFamily="49" charset="0"/>
                <a:cs typeface="Consolas" pitchFamily="49" charset="0"/>
              </a:rPr>
              <a:t>)) </a:t>
            </a:r>
            <a:r>
              <a:rPr lang="en-US" altLang="zh-CN" sz="2800" b="1" kern="0" dirty="0" smtClean="0">
                <a:solidFill>
                  <a:srgbClr val="0000FF"/>
                </a:solidFill>
                <a:latin typeface="Consolas" pitchFamily="49" charset="0"/>
                <a:cs typeface="Consolas" pitchFamily="49" charset="0"/>
                <a:sym typeface="Symbol" panose="05050102010706020507" pitchFamily="18" charset="2"/>
              </a:rPr>
              <a:t></a:t>
            </a:r>
            <a:r>
              <a:rPr lang="en-US" altLang="zh-CN" sz="2800" b="1" kern="0" dirty="0" smtClean="0">
                <a:solidFill>
                  <a:srgbClr val="0000FF"/>
                </a:solidFill>
                <a:latin typeface="Consolas" pitchFamily="49" charset="0"/>
                <a:cs typeface="Consolas" pitchFamily="49" charset="0"/>
              </a:rPr>
              <a:t> a </a:t>
            </a:r>
            <a:r>
              <a:rPr lang="en-US" altLang="zh-CN" sz="2800" b="1" kern="0" dirty="0" smtClean="0">
                <a:solidFill>
                  <a:srgbClr val="0000FF"/>
                </a:solidFill>
                <a:latin typeface="Consolas" pitchFamily="49" charset="0"/>
                <a:cs typeface="Consolas" pitchFamily="49" charset="0"/>
                <a:sym typeface="Symbol" panose="05050102010706020507" pitchFamily="18" charset="2"/>
              </a:rPr>
              <a:t>= b;</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二、渐近复杂度分析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38</a:t>
            </a:fld>
            <a:endParaRPr lang="zh-CN" altLang="en-US"/>
          </a:p>
        </p:txBody>
      </p:sp>
      <p:sp>
        <p:nvSpPr>
          <p:cNvPr id="52226" name="Text Box 1026"/>
          <p:cNvSpPr txBox="1">
            <a:spLocks noChangeArrowheads="1"/>
          </p:cNvSpPr>
          <p:nvPr/>
        </p:nvSpPr>
        <p:spPr bwMode="auto">
          <a:xfrm>
            <a:off x="338421" y="1408797"/>
            <a:ext cx="5257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eaLnBrk="1" hangingPunct="1">
              <a:spcBef>
                <a:spcPct val="50000"/>
              </a:spcBef>
              <a:defRPr sz="3200" b="1">
                <a:solidFill>
                  <a:srgbClr val="3907F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400" dirty="0">
                <a:solidFill>
                  <a:srgbClr val="FF0000"/>
                </a:solidFill>
                <a:latin typeface="Consolas" pitchFamily="49" charset="0"/>
                <a:ea typeface="楷体" pitchFamily="49" charset="-122"/>
                <a:cs typeface="Consolas" pitchFamily="49" charset="0"/>
              </a:rPr>
              <a:t>函数的阶</a:t>
            </a:r>
          </a:p>
        </p:txBody>
      </p:sp>
      <p:sp>
        <p:nvSpPr>
          <p:cNvPr id="5" name="object 2"/>
          <p:cNvSpPr txBox="1"/>
          <p:nvPr/>
        </p:nvSpPr>
        <p:spPr>
          <a:xfrm>
            <a:off x="385145" y="1879400"/>
            <a:ext cx="7809865" cy="3193182"/>
          </a:xfrm>
          <a:prstGeom prst="rect">
            <a:avLst/>
          </a:prstGeom>
        </p:spPr>
        <p:txBody>
          <a:bodyPr vert="horz" wrap="square" lIns="0" tIns="114300" rIns="0" bIns="0" rtlCol="0">
            <a:spAutoFit/>
          </a:bodyPr>
          <a:lstStyle/>
          <a:p>
            <a:pPr marL="469900" indent="-457200">
              <a:lnSpc>
                <a:spcPct val="150000"/>
              </a:lnSpc>
              <a:spcBef>
                <a:spcPts val="575"/>
              </a:spcBef>
              <a:buFont typeface="Wingdings" pitchFamily="2" charset="2"/>
              <a:buChar char="ü"/>
              <a:tabLst>
                <a:tab pos="354965" algn="l"/>
                <a:tab pos="355600" algn="l"/>
              </a:tabLst>
            </a:pPr>
            <a:r>
              <a:rPr lang="zh-CN" altLang="en-US" sz="2400" b="1" spc="-5" dirty="0" smtClean="0">
                <a:solidFill>
                  <a:srgbClr val="0000FF"/>
                </a:solidFill>
                <a:latin typeface="Consolas" pitchFamily="49" charset="0"/>
                <a:ea typeface="楷体" pitchFamily="49" charset="-122"/>
                <a:cs typeface="Consolas" pitchFamily="49" charset="0"/>
              </a:rPr>
              <a:t>多项式阶算法（有效算法）：</a:t>
            </a:r>
            <a:r>
              <a:rPr lang="en-US" altLang="zh-CN" sz="2400" b="1" spc="-5" dirty="0" smtClean="0">
                <a:solidFill>
                  <a:srgbClr val="0000FF"/>
                </a:solidFill>
                <a:latin typeface="Consolas" pitchFamily="49" charset="0"/>
                <a:ea typeface="楷体" pitchFamily="49" charset="-122"/>
                <a:cs typeface="Consolas" pitchFamily="49" charset="0"/>
              </a:rPr>
              <a:t>T(n)=O(n</a:t>
            </a:r>
            <a:r>
              <a:rPr lang="en-US" altLang="zh-CN" sz="2400" b="1" spc="-5" baseline="30000" dirty="0" smtClean="0">
                <a:solidFill>
                  <a:srgbClr val="0000FF"/>
                </a:solidFill>
                <a:latin typeface="Consolas" pitchFamily="49" charset="0"/>
                <a:ea typeface="楷体" pitchFamily="49" charset="-122"/>
                <a:cs typeface="Consolas" pitchFamily="49" charset="0"/>
              </a:rPr>
              <a:t>k</a:t>
            </a:r>
            <a:r>
              <a:rPr lang="en-US" altLang="zh-CN" sz="2400" b="1" spc="-5" dirty="0" smtClean="0">
                <a:solidFill>
                  <a:srgbClr val="0000FF"/>
                </a:solidFill>
                <a:latin typeface="Consolas" pitchFamily="49" charset="0"/>
                <a:ea typeface="楷体" pitchFamily="49" charset="-122"/>
                <a:cs typeface="Consolas" pitchFamily="49" charset="0"/>
              </a:rPr>
              <a:t>)</a:t>
            </a:r>
          </a:p>
          <a:p>
            <a:pPr marL="469900" indent="-457200">
              <a:lnSpc>
                <a:spcPct val="150000"/>
              </a:lnSpc>
              <a:spcBef>
                <a:spcPts val="575"/>
              </a:spcBef>
              <a:buFont typeface="Wingdings" pitchFamily="2" charset="2"/>
              <a:buChar char="ü"/>
              <a:tabLst>
                <a:tab pos="354965" algn="l"/>
                <a:tab pos="355600" algn="l"/>
              </a:tabLst>
            </a:pPr>
            <a:r>
              <a:rPr lang="zh-CN" altLang="en-US" sz="2400" b="1" spc="-5" dirty="0" smtClean="0">
                <a:solidFill>
                  <a:srgbClr val="0000FF"/>
                </a:solidFill>
                <a:latin typeface="Consolas" pitchFamily="49" charset="0"/>
                <a:ea typeface="楷体" pitchFamily="49" charset="-122"/>
                <a:cs typeface="Consolas" pitchFamily="49" charset="0"/>
              </a:rPr>
              <a:t>常见的多项式阶有</a:t>
            </a:r>
            <a:endParaRPr lang="en-US" altLang="zh-CN" sz="2400" b="1" spc="-5" dirty="0" smtClean="0">
              <a:solidFill>
                <a:srgbClr val="0000FF"/>
              </a:solidFill>
              <a:latin typeface="Consolas" pitchFamily="49" charset="0"/>
              <a:ea typeface="楷体" pitchFamily="49" charset="-122"/>
              <a:cs typeface="Consolas" pitchFamily="49" charset="0"/>
            </a:endParaRPr>
          </a:p>
          <a:p>
            <a:pPr marL="469900" indent="-457200">
              <a:lnSpc>
                <a:spcPct val="150000"/>
              </a:lnSpc>
              <a:spcBef>
                <a:spcPts val="575"/>
              </a:spcBef>
              <a:tabLst>
                <a:tab pos="354965" algn="l"/>
                <a:tab pos="355600" algn="l"/>
              </a:tabLst>
            </a:pPr>
            <a:r>
              <a:rPr lang="en-US" altLang="zh-CN" sz="2400" b="1" dirty="0" smtClean="0">
                <a:solidFill>
                  <a:srgbClr val="0000FF"/>
                </a:solidFill>
                <a:latin typeface="Consolas" pitchFamily="49" charset="0"/>
                <a:ea typeface="楷体" pitchFamily="49" charset="-122"/>
                <a:cs typeface="Consolas" pitchFamily="49" charset="0"/>
              </a:rPr>
              <a:t>   O(1)&lt;O(log</a:t>
            </a:r>
            <a:r>
              <a:rPr lang="en-US" altLang="zh-CN" sz="2400" b="1" baseline="-30000" dirty="0" smtClean="0">
                <a:solidFill>
                  <a:srgbClr val="0000FF"/>
                </a:solidFill>
                <a:latin typeface="Consolas" pitchFamily="49" charset="0"/>
                <a:ea typeface="楷体" pitchFamily="49" charset="-122"/>
                <a:cs typeface="Consolas" pitchFamily="49" charset="0"/>
              </a:rPr>
              <a:t>2</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rPr>
              <a:t>)&lt;O(</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rPr>
              <a:t>)&lt;O(</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rPr>
              <a:t>log</a:t>
            </a:r>
            <a:r>
              <a:rPr lang="en-US" altLang="zh-CN" sz="2400" b="1" baseline="-30000" dirty="0" smtClean="0">
                <a:solidFill>
                  <a:srgbClr val="0000FF"/>
                </a:solidFill>
                <a:latin typeface="Consolas" pitchFamily="49" charset="0"/>
                <a:ea typeface="楷体" pitchFamily="49" charset="-122"/>
                <a:cs typeface="Consolas" pitchFamily="49" charset="0"/>
              </a:rPr>
              <a:t>2</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rPr>
              <a:t>)&lt;O(</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baseline="30000" dirty="0" smtClean="0">
                <a:solidFill>
                  <a:srgbClr val="0000FF"/>
                </a:solidFill>
                <a:latin typeface="Consolas" pitchFamily="49" charset="0"/>
                <a:ea typeface="楷体" pitchFamily="49" charset="-122"/>
                <a:cs typeface="Consolas" pitchFamily="49" charset="0"/>
              </a:rPr>
              <a:t>2</a:t>
            </a:r>
            <a:r>
              <a:rPr lang="en-US" altLang="zh-CN" sz="2400" b="1" dirty="0" smtClean="0">
                <a:solidFill>
                  <a:srgbClr val="0000FF"/>
                </a:solidFill>
                <a:latin typeface="Consolas" pitchFamily="49" charset="0"/>
                <a:ea typeface="楷体" pitchFamily="49" charset="-122"/>
                <a:cs typeface="Consolas" pitchFamily="49" charset="0"/>
              </a:rPr>
              <a:t>)&lt;O(</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baseline="30000" dirty="0" smtClean="0">
                <a:solidFill>
                  <a:srgbClr val="0000FF"/>
                </a:solidFill>
                <a:latin typeface="Consolas" pitchFamily="49" charset="0"/>
                <a:ea typeface="楷体" pitchFamily="49" charset="-122"/>
                <a:cs typeface="Consolas" pitchFamily="49" charset="0"/>
              </a:rPr>
              <a:t>3</a:t>
            </a:r>
            <a:r>
              <a:rPr lang="en-US" altLang="zh-CN" sz="2400" b="1" dirty="0" smtClean="0">
                <a:solidFill>
                  <a:srgbClr val="0000FF"/>
                </a:solidFill>
                <a:latin typeface="Consolas" pitchFamily="49" charset="0"/>
                <a:ea typeface="楷体" pitchFamily="49" charset="-122"/>
                <a:cs typeface="Consolas" pitchFamily="49" charset="0"/>
              </a:rPr>
              <a:t>)</a:t>
            </a:r>
          </a:p>
          <a:p>
            <a:pPr marL="469900" indent="-457200">
              <a:lnSpc>
                <a:spcPct val="150000"/>
              </a:lnSpc>
              <a:spcBef>
                <a:spcPts val="575"/>
              </a:spcBef>
              <a:buFont typeface="Wingdings" pitchFamily="2" charset="2"/>
              <a:buChar char="ü"/>
              <a:tabLst>
                <a:tab pos="354965" algn="l"/>
                <a:tab pos="355600" algn="l"/>
              </a:tabLst>
            </a:pPr>
            <a:r>
              <a:rPr lang="zh-CN" altLang="en-US" sz="2400" b="1" spc="-5" dirty="0" smtClean="0">
                <a:solidFill>
                  <a:srgbClr val="0000FF"/>
                </a:solidFill>
                <a:latin typeface="Consolas" pitchFamily="49" charset="0"/>
                <a:ea typeface="楷体" pitchFamily="49" charset="-122"/>
                <a:cs typeface="Consolas" pitchFamily="49" charset="0"/>
              </a:rPr>
              <a:t>指数阶算法：</a:t>
            </a:r>
            <a:r>
              <a:rPr lang="en-US" altLang="zh-CN" sz="2400" b="1" spc="-5" dirty="0" smtClean="0">
                <a:solidFill>
                  <a:srgbClr val="0000FF"/>
                </a:solidFill>
                <a:latin typeface="Consolas" pitchFamily="49" charset="0"/>
                <a:ea typeface="楷体" pitchFamily="49" charset="-122"/>
                <a:cs typeface="Consolas" pitchFamily="49" charset="0"/>
              </a:rPr>
              <a:t> T(n)=</a:t>
            </a:r>
            <a:r>
              <a:rPr lang="en-US" altLang="zh-CN" sz="2400" b="1" dirty="0" smtClean="0">
                <a:solidFill>
                  <a:srgbClr val="0000FF"/>
                </a:solidFill>
                <a:latin typeface="Consolas" pitchFamily="49" charset="0"/>
                <a:ea typeface="楷体" pitchFamily="49" charset="-122"/>
                <a:cs typeface="Consolas" pitchFamily="49" charset="0"/>
                <a:sym typeface="Symbol" panose="05050102010706020507" pitchFamily="18" charset="2"/>
              </a:rPr>
              <a:t> </a:t>
            </a:r>
            <a:r>
              <a:rPr lang="en-US" altLang="zh-CN" sz="2400" b="1" spc="-5" dirty="0" smtClean="0">
                <a:solidFill>
                  <a:srgbClr val="0000FF"/>
                </a:solidFill>
                <a:latin typeface="Consolas" pitchFamily="49" charset="0"/>
                <a:ea typeface="楷体" pitchFamily="49" charset="-122"/>
                <a:cs typeface="Consolas" pitchFamily="49" charset="0"/>
              </a:rPr>
              <a:t>(a</a:t>
            </a:r>
            <a:r>
              <a:rPr lang="en-US" altLang="zh-CN" sz="2400" b="1" spc="-5" baseline="30000" dirty="0" smtClean="0">
                <a:solidFill>
                  <a:srgbClr val="0000FF"/>
                </a:solidFill>
                <a:latin typeface="Consolas" pitchFamily="49" charset="0"/>
                <a:ea typeface="楷体" pitchFamily="49" charset="-122"/>
                <a:cs typeface="Consolas" pitchFamily="49" charset="0"/>
              </a:rPr>
              <a:t>n</a:t>
            </a:r>
            <a:r>
              <a:rPr lang="en-US" altLang="zh-CN" sz="2400" b="1" spc="-5" dirty="0" smtClean="0">
                <a:solidFill>
                  <a:srgbClr val="0000FF"/>
                </a:solidFill>
                <a:latin typeface="Consolas" pitchFamily="49" charset="0"/>
                <a:ea typeface="楷体" pitchFamily="49" charset="-122"/>
                <a:cs typeface="Consolas" pitchFamily="49" charset="0"/>
              </a:rPr>
              <a:t>),a&gt;1</a:t>
            </a:r>
          </a:p>
          <a:p>
            <a:pPr marL="469900" indent="-457200">
              <a:lnSpc>
                <a:spcPct val="150000"/>
              </a:lnSpc>
              <a:spcBef>
                <a:spcPts val="575"/>
              </a:spcBef>
              <a:buFont typeface="Wingdings" pitchFamily="2" charset="2"/>
              <a:buChar char="ü"/>
              <a:tabLst>
                <a:tab pos="354965" algn="l"/>
                <a:tab pos="355600" algn="l"/>
              </a:tabLst>
            </a:pPr>
            <a:r>
              <a:rPr lang="zh-CN" altLang="en-US" sz="2400" b="1" spc="-5" dirty="0" smtClean="0">
                <a:solidFill>
                  <a:srgbClr val="0000FF"/>
                </a:solidFill>
                <a:latin typeface="Consolas" pitchFamily="49" charset="0"/>
                <a:ea typeface="楷体" pitchFamily="49" charset="-122"/>
                <a:cs typeface="Consolas" pitchFamily="49" charset="0"/>
              </a:rPr>
              <a:t>常见的指数阶有</a:t>
            </a:r>
            <a:r>
              <a:rPr lang="en-US" altLang="zh-CN" sz="2400" b="1" dirty="0" smtClean="0">
                <a:solidFill>
                  <a:srgbClr val="0000FF"/>
                </a:solidFill>
                <a:latin typeface="Consolas" pitchFamily="49" charset="0"/>
                <a:ea typeface="楷体" pitchFamily="49" charset="-122"/>
                <a:cs typeface="Consolas" pitchFamily="49" charset="0"/>
              </a:rPr>
              <a:t>   O(2</a:t>
            </a:r>
            <a:r>
              <a:rPr lang="en-US" altLang="zh-CN" sz="2400" b="1" i="1" baseline="30000"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rPr>
              <a:t>)&lt;O(</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rPr>
              <a:t>!)&lt;O(n</a:t>
            </a:r>
            <a:r>
              <a:rPr lang="en-US" altLang="zh-CN" sz="2400" b="1" i="1" baseline="30000"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20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二、渐近复杂度分析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39</a:t>
            </a:fld>
            <a:endParaRPr lang="zh-CN" altLang="en-US"/>
          </a:p>
        </p:txBody>
      </p:sp>
      <p:sp>
        <p:nvSpPr>
          <p:cNvPr id="52226" name="Text Box 1026"/>
          <p:cNvSpPr txBox="1">
            <a:spLocks noChangeArrowheads="1"/>
          </p:cNvSpPr>
          <p:nvPr/>
        </p:nvSpPr>
        <p:spPr bwMode="auto">
          <a:xfrm>
            <a:off x="847725" y="1452880"/>
            <a:ext cx="52578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eaLnBrk="1" hangingPunct="1">
              <a:spcBef>
                <a:spcPct val="50000"/>
              </a:spcBef>
              <a:defRPr sz="3200" b="1">
                <a:solidFill>
                  <a:srgbClr val="3907F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a:solidFill>
                  <a:srgbClr val="FF0000"/>
                </a:solidFill>
              </a:rPr>
              <a:t>函数的阶</a:t>
            </a:r>
          </a:p>
        </p:txBody>
      </p:sp>
      <p:pic>
        <p:nvPicPr>
          <p:cNvPr id="4710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25" y="2131060"/>
            <a:ext cx="7673340" cy="417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Text Box 9"/>
          <p:cNvSpPr txBox="1">
            <a:spLocks noChangeArrowheads="1"/>
          </p:cNvSpPr>
          <p:nvPr/>
        </p:nvSpPr>
        <p:spPr bwMode="auto">
          <a:xfrm>
            <a:off x="2124075" y="260350"/>
            <a:ext cx="2736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solidFill>
                  <a:srgbClr val="FF9900"/>
                </a:solidFill>
                <a:ea typeface="隶书" pitchFamily="49" charset="-122"/>
              </a:rPr>
              <a:t>经典教材</a:t>
            </a:r>
          </a:p>
        </p:txBody>
      </p:sp>
      <p:sp>
        <p:nvSpPr>
          <p:cNvPr id="12298" name="Text Box 10"/>
          <p:cNvSpPr txBox="1">
            <a:spLocks noChangeArrowheads="1"/>
          </p:cNvSpPr>
          <p:nvPr/>
        </p:nvSpPr>
        <p:spPr bwMode="auto">
          <a:xfrm>
            <a:off x="1619250" y="1628775"/>
            <a:ext cx="4319588"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en-US" sz="2800" b="1"/>
              <a:t>书名：算法导论</a:t>
            </a:r>
            <a:r>
              <a:rPr lang="en-US" altLang="zh-CN" sz="2800" b="1"/>
              <a:t>(</a:t>
            </a:r>
            <a:r>
              <a:rPr lang="zh-CN" altLang="en-US" sz="2800" b="1"/>
              <a:t>第</a:t>
            </a:r>
            <a:r>
              <a:rPr lang="en-US" altLang="zh-CN" sz="2800" b="1"/>
              <a:t>2</a:t>
            </a:r>
            <a:r>
              <a:rPr lang="zh-CN" altLang="en-US" sz="2800" b="1"/>
              <a:t>版</a:t>
            </a:r>
            <a:r>
              <a:rPr lang="en-US" altLang="zh-CN" sz="2800" b="1"/>
              <a:t>)</a:t>
            </a:r>
          </a:p>
          <a:p>
            <a:r>
              <a:rPr lang="zh-CN" altLang="en-US" sz="2800" b="1"/>
              <a:t>著者：</a:t>
            </a:r>
            <a:r>
              <a:rPr lang="en-US" altLang="zh-CN" sz="2800" b="1"/>
              <a:t>Thomas H.Cormen,</a:t>
            </a:r>
          </a:p>
          <a:p>
            <a:r>
              <a:rPr lang="en-US" altLang="zh-CN" sz="2800" b="1"/>
              <a:t>Charles E. Leiserson,</a:t>
            </a:r>
          </a:p>
          <a:p>
            <a:r>
              <a:rPr lang="en-US" altLang="zh-CN" sz="2800" b="1"/>
              <a:t>Ronald L. Rivest,</a:t>
            </a:r>
          </a:p>
          <a:p>
            <a:r>
              <a:rPr lang="en-US" altLang="zh-CN" sz="2800" b="1"/>
              <a:t>Clifford Stein</a:t>
            </a:r>
          </a:p>
          <a:p>
            <a:r>
              <a:rPr lang="zh-CN" altLang="en-US" sz="2800" b="1"/>
              <a:t>译者：潘金贵，顾铁成等</a:t>
            </a:r>
          </a:p>
          <a:p>
            <a:r>
              <a:rPr lang="zh-CN" altLang="en-US" sz="2800" b="1"/>
              <a:t>出版社：机械工业出版社</a:t>
            </a:r>
          </a:p>
          <a:p>
            <a:r>
              <a:rPr lang="zh-CN" altLang="en-US" sz="2800" b="1"/>
              <a:t>出版时间：</a:t>
            </a:r>
            <a:r>
              <a:rPr lang="en-US" altLang="zh-CN" sz="2800" b="1"/>
              <a:t>2006</a:t>
            </a:r>
            <a:r>
              <a:rPr lang="zh-CN" altLang="en-US" sz="2800" b="1"/>
              <a:t>年</a:t>
            </a:r>
            <a:r>
              <a:rPr lang="en-US" altLang="zh-CN" sz="2800" b="1"/>
              <a:t>9</a:t>
            </a:r>
            <a:r>
              <a:rPr lang="zh-CN" altLang="en-US" sz="2800" b="1"/>
              <a:t>月</a:t>
            </a:r>
          </a:p>
          <a:p>
            <a:r>
              <a:rPr lang="zh-CN" altLang="en-US" sz="2800" b="1"/>
              <a:t>定价：</a:t>
            </a:r>
            <a:r>
              <a:rPr lang="en-US" altLang="zh-CN" sz="2800" b="1"/>
              <a:t>85</a:t>
            </a:r>
            <a:r>
              <a:rPr lang="zh-CN" altLang="en-US" sz="2800" b="1"/>
              <a:t>元</a:t>
            </a:r>
          </a:p>
        </p:txBody>
      </p:sp>
      <p:pic>
        <p:nvPicPr>
          <p:cNvPr id="1229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125538"/>
            <a:ext cx="2341562" cy="3240087"/>
          </a:xfrm>
          <a:prstGeom prst="rect">
            <a:avLst/>
          </a:prstGeom>
          <a:noFill/>
          <a:extLst>
            <a:ext uri="{909E8E84-426E-40DD-AFC4-6F175D3DCCD1}">
              <a14:hiddenFill xmlns:a14="http://schemas.microsoft.com/office/drawing/2010/main">
                <a:solidFill>
                  <a:srgbClr val="FFFFFF"/>
                </a:solidFill>
              </a14:hiddenFill>
            </a:ext>
          </a:extLst>
        </p:spPr>
      </p:pic>
      <p:sp>
        <p:nvSpPr>
          <p:cNvPr id="12300" name="AutoShape 12"/>
          <p:cNvSpPr>
            <a:spLocks noChangeArrowheads="1"/>
          </p:cNvSpPr>
          <p:nvPr/>
        </p:nvSpPr>
        <p:spPr bwMode="auto">
          <a:xfrm>
            <a:off x="5867400" y="5157788"/>
            <a:ext cx="2232025" cy="1008062"/>
          </a:xfrm>
          <a:prstGeom prst="wedgeRoundRectCallout">
            <a:avLst>
              <a:gd name="adj1" fmla="val 43884"/>
              <a:gd name="adj2" fmla="val -129370"/>
              <a:gd name="adj3" fmla="val 16667"/>
            </a:avLst>
          </a:prstGeom>
          <a:solidFill>
            <a:schemeClr val="tx1"/>
          </a:solidFill>
          <a:ln w="2857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r>
              <a:rPr lang="en-US" altLang="zh-CN" sz="2800" b="1">
                <a:solidFill>
                  <a:schemeClr val="bg1"/>
                </a:solidFill>
              </a:rPr>
              <a:t>“</a:t>
            </a:r>
            <a:r>
              <a:rPr lang="zh-CN" altLang="en-US" sz="2800" b="1">
                <a:solidFill>
                  <a:schemeClr val="bg1"/>
                </a:solidFill>
              </a:rPr>
              <a:t>计算机算法的圣经”</a:t>
            </a:r>
          </a:p>
        </p:txBody>
      </p:sp>
    </p:spTree>
    <p:extLst>
      <p:ext uri="{BB962C8B-B14F-4D97-AF65-F5344CB8AC3E}">
        <p14:creationId xmlns:p14="http://schemas.microsoft.com/office/powerpoint/2010/main" val="35133371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二、渐近复杂度分析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40</a:t>
            </a:fld>
            <a:endParaRPr lang="zh-CN" altLang="en-US"/>
          </a:p>
        </p:txBody>
      </p:sp>
      <p:sp>
        <p:nvSpPr>
          <p:cNvPr id="52226" name="Text Box 1026"/>
          <p:cNvSpPr txBox="1">
            <a:spLocks noChangeArrowheads="1"/>
          </p:cNvSpPr>
          <p:nvPr/>
        </p:nvSpPr>
        <p:spPr bwMode="auto">
          <a:xfrm>
            <a:off x="721995" y="1335405"/>
            <a:ext cx="52578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eaLnBrk="1" hangingPunct="1">
              <a:spcBef>
                <a:spcPct val="50000"/>
              </a:spcBef>
              <a:defRPr sz="3200" b="1">
                <a:solidFill>
                  <a:srgbClr val="3907F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a:solidFill>
                  <a:srgbClr val="FF0000"/>
                </a:solidFill>
              </a:rPr>
              <a:t>函数的阶</a:t>
            </a:r>
          </a:p>
        </p:txBody>
      </p:sp>
      <p:pic>
        <p:nvPicPr>
          <p:cNvPr id="491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5195" y="1930400"/>
            <a:ext cx="7646670" cy="4540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9">
            <a:hlinkClick r:id="rId2" action="ppaction://hlinksldjump"/>
          </p:cNvPr>
          <p:cNvSpPr txBox="1">
            <a:spLocks noChangeArrowheads="1"/>
          </p:cNvSpPr>
          <p:nvPr/>
        </p:nvSpPr>
        <p:spPr bwMode="auto">
          <a:xfrm>
            <a:off x="666750" y="1970759"/>
            <a:ext cx="80556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Char char="Ø"/>
            </a:pPr>
            <a:r>
              <a:rPr kumimoji="1" lang="zh-CN" altLang="en-US" sz="2400" b="1" dirty="0">
                <a:solidFill>
                  <a:srgbClr val="0000FF"/>
                </a:solidFill>
                <a:latin typeface="楷体" pitchFamily="49" charset="-122"/>
                <a:ea typeface="楷体" pitchFamily="49" charset="-122"/>
              </a:rPr>
              <a:t>能否确定某个算法是求解一个问题的最优算法</a:t>
            </a:r>
            <a:r>
              <a:rPr kumimoji="1" lang="zh-CN" altLang="en-US" sz="2400" b="1" dirty="0" smtClean="0">
                <a:solidFill>
                  <a:srgbClr val="0000FF"/>
                </a:solidFill>
                <a:latin typeface="楷体" pitchFamily="49" charset="-122"/>
                <a:ea typeface="楷体" pitchFamily="49" charset="-122"/>
              </a:rPr>
              <a:t>？是</a:t>
            </a:r>
            <a:r>
              <a:rPr kumimoji="1" lang="zh-CN" altLang="en-US" sz="2400" b="1" dirty="0">
                <a:solidFill>
                  <a:srgbClr val="0000FF"/>
                </a:solidFill>
                <a:latin typeface="楷体" pitchFamily="49" charset="-122"/>
                <a:ea typeface="楷体" pitchFamily="49" charset="-122"/>
              </a:rPr>
              <a:t>否还存在更有效的算法</a:t>
            </a:r>
            <a:r>
              <a:rPr kumimoji="1" lang="zh-CN" altLang="en-US" sz="2400" b="1" dirty="0" smtClean="0">
                <a:solidFill>
                  <a:srgbClr val="0000FF"/>
                </a:solidFill>
                <a:latin typeface="楷体" pitchFamily="49" charset="-122"/>
                <a:ea typeface="楷体" pitchFamily="49" charset="-122"/>
              </a:rPr>
              <a:t>？</a:t>
            </a:r>
            <a:endParaRPr kumimoji="1" lang="en-US" altLang="zh-CN" sz="2400" b="1" dirty="0" smtClean="0">
              <a:solidFill>
                <a:srgbClr val="0000FF"/>
              </a:solidFill>
              <a:latin typeface="楷体" pitchFamily="49" charset="-122"/>
              <a:ea typeface="楷体" pitchFamily="49" charset="-122"/>
            </a:endParaRPr>
          </a:p>
          <a:p>
            <a:pPr eaLnBrk="1" hangingPunct="1">
              <a:spcBef>
                <a:spcPct val="50000"/>
              </a:spcBef>
              <a:buFont typeface="Wingdings" pitchFamily="2" charset="2"/>
              <a:buChar char="Ø"/>
            </a:pPr>
            <a:r>
              <a:rPr kumimoji="1" lang="zh-CN" altLang="en-US" sz="2400" b="1" dirty="0" smtClean="0">
                <a:solidFill>
                  <a:srgbClr val="0000FF"/>
                </a:solidFill>
                <a:latin typeface="楷体" pitchFamily="49" charset="-122"/>
                <a:ea typeface="楷体" pitchFamily="49" charset="-122"/>
              </a:rPr>
              <a:t>如果我们能够知道一个问题的计算复杂性下界，也就是求解该问题的任何算法（包括尚未发现的算法）所需的时间下界，即求解这个问题的最少工作量，就可以较准确地评价该问题的各种算法的效率，进而确定已有的算法还有多少改进的余地。</a:t>
            </a:r>
            <a:endParaRPr kumimoji="1" lang="en-US" altLang="zh-CN" sz="2400" b="1" dirty="0" smtClean="0">
              <a:solidFill>
                <a:srgbClr val="0000FF"/>
              </a:solidFill>
              <a:latin typeface="楷体" pitchFamily="49" charset="-122"/>
              <a:ea typeface="楷体" pitchFamily="49" charset="-122"/>
            </a:endParaRPr>
          </a:p>
          <a:p>
            <a:pPr eaLnBrk="1" hangingPunct="1">
              <a:spcBef>
                <a:spcPct val="50000"/>
              </a:spcBef>
              <a:buFont typeface="Wingdings" pitchFamily="2" charset="2"/>
              <a:buChar char="Ø"/>
            </a:pPr>
            <a:r>
              <a:rPr kumimoji="1" lang="zh-CN" altLang="en-US" sz="2400" b="1" dirty="0" smtClean="0">
                <a:solidFill>
                  <a:srgbClr val="0000FF"/>
                </a:solidFill>
                <a:latin typeface="楷体" panose="02010609060101010101" pitchFamily="49" charset="-122"/>
                <a:ea typeface="楷体" panose="02010609060101010101" pitchFamily="49" charset="-122"/>
                <a:sym typeface="+mn-ea"/>
              </a:rPr>
              <a:t>例如</a:t>
            </a:r>
            <a:endParaRPr kumimoji="1" lang="en-US" altLang="zh-CN" sz="2400" b="1" dirty="0" smtClean="0">
              <a:solidFill>
                <a:srgbClr val="0000FF"/>
              </a:solidFill>
              <a:latin typeface="楷体" panose="02010609060101010101" pitchFamily="49" charset="-122"/>
              <a:ea typeface="楷体" panose="02010609060101010101" pitchFamily="49" charset="-122"/>
              <a:sym typeface="+mn-ea"/>
            </a:endParaRPr>
          </a:p>
          <a:p>
            <a:pPr eaLnBrk="1" hangingPunct="1">
              <a:spcBef>
                <a:spcPct val="50000"/>
              </a:spcBef>
            </a:pPr>
            <a:r>
              <a:rPr kumimoji="1" lang="zh-CN" altLang="en-US" sz="2400" b="1" dirty="0" smtClean="0">
                <a:solidFill>
                  <a:srgbClr val="0000FF"/>
                </a:solidFill>
                <a:latin typeface="楷体" panose="02010609060101010101" pitchFamily="49" charset="-122"/>
                <a:ea typeface="楷体" panose="02010609060101010101" pitchFamily="49" charset="-122"/>
                <a:sym typeface="+mn-ea"/>
              </a:rPr>
              <a:t>排序问题的复杂性的下界是</a:t>
            </a:r>
            <a:r>
              <a:rPr kumimoji="1" lang="en-US" altLang="zh-CN" sz="2400" b="1" dirty="0" smtClean="0">
                <a:solidFill>
                  <a:srgbClr val="0000FF"/>
                </a:solidFill>
                <a:latin typeface="楷体" panose="02010609060101010101" pitchFamily="49" charset="-122"/>
                <a:ea typeface="楷体" panose="02010609060101010101" pitchFamily="49" charset="-122"/>
                <a:sym typeface="+mn-ea"/>
              </a:rPr>
              <a:t>Ω(</a:t>
            </a:r>
            <a:r>
              <a:rPr lang="en-US" altLang="zh-CN" sz="2400" b="1" i="1" dirty="0" smtClean="0">
                <a:solidFill>
                  <a:srgbClr val="0000FF"/>
                </a:solidFill>
                <a:latin typeface="楷体" panose="02010609060101010101" pitchFamily="49" charset="-122"/>
                <a:ea typeface="楷体" panose="02010609060101010101" pitchFamily="49" charset="-122"/>
                <a:sym typeface="+mn-ea"/>
              </a:rPr>
              <a:t>n</a:t>
            </a:r>
            <a:r>
              <a:rPr lang="en-US" altLang="zh-CN" sz="2400" b="1" dirty="0" smtClean="0">
                <a:solidFill>
                  <a:srgbClr val="0000FF"/>
                </a:solidFill>
                <a:latin typeface="楷体" panose="02010609060101010101" pitchFamily="49" charset="-122"/>
                <a:ea typeface="楷体" panose="02010609060101010101" pitchFamily="49" charset="-122"/>
                <a:sym typeface="+mn-ea"/>
              </a:rPr>
              <a:t>log</a:t>
            </a:r>
            <a:r>
              <a:rPr lang="en-US" altLang="zh-CN" sz="2400" b="1" i="1" dirty="0" smtClean="0">
                <a:solidFill>
                  <a:srgbClr val="0000FF"/>
                </a:solidFill>
                <a:latin typeface="楷体" panose="02010609060101010101" pitchFamily="49" charset="-122"/>
                <a:ea typeface="楷体" panose="02010609060101010101" pitchFamily="49" charset="-122"/>
                <a:sym typeface="+mn-ea"/>
              </a:rPr>
              <a:t>n</a:t>
            </a:r>
            <a:r>
              <a:rPr kumimoji="1" lang="en-US" altLang="zh-CN" sz="2400" b="1" dirty="0" smtClean="0">
                <a:solidFill>
                  <a:srgbClr val="0000FF"/>
                </a:solidFill>
                <a:latin typeface="楷体" panose="02010609060101010101" pitchFamily="49" charset="-122"/>
                <a:ea typeface="楷体" panose="02010609060101010101" pitchFamily="49" charset="-122"/>
                <a:sym typeface="+mn-ea"/>
              </a:rPr>
              <a:t>)</a:t>
            </a:r>
            <a:r>
              <a:rPr kumimoji="1" lang="zh-CN" altLang="en-US" sz="2400" b="1" dirty="0" smtClean="0">
                <a:solidFill>
                  <a:srgbClr val="0000FF"/>
                </a:solidFill>
                <a:latin typeface="楷体" panose="02010609060101010101" pitchFamily="49" charset="-122"/>
                <a:ea typeface="楷体" panose="02010609060101010101" pitchFamily="49" charset="-122"/>
                <a:sym typeface="+mn-ea"/>
              </a:rPr>
              <a:t>；</a:t>
            </a:r>
            <a:r>
              <a:rPr kumimoji="1" lang="en-US" altLang="zh-CN" sz="2400" b="1" dirty="0" smtClean="0">
                <a:solidFill>
                  <a:srgbClr val="0000FF"/>
                </a:solidFill>
                <a:latin typeface="楷体" panose="02010609060101010101" pitchFamily="49" charset="-122"/>
                <a:ea typeface="楷体" panose="02010609060101010101" pitchFamily="49" charset="-122"/>
                <a:sym typeface="+mn-ea"/>
              </a:rPr>
              <a:t> </a:t>
            </a:r>
          </a:p>
          <a:p>
            <a:pPr marL="457200" indent="-457200">
              <a:spcBef>
                <a:spcPct val="50000"/>
              </a:spcBef>
              <a:buFont typeface="Arial" panose="020B0604020202020204" pitchFamily="34" charset="0"/>
            </a:pPr>
            <a:r>
              <a:rPr kumimoji="1" lang="zh-CN" altLang="en-US" sz="2400" b="1" dirty="0" smtClean="0">
                <a:solidFill>
                  <a:srgbClr val="0000FF"/>
                </a:solidFill>
                <a:latin typeface="楷体" panose="02010609060101010101" pitchFamily="49" charset="-122"/>
                <a:ea typeface="楷体" panose="02010609060101010101" pitchFamily="49" charset="-122"/>
                <a:sym typeface="+mn-ea"/>
              </a:rPr>
              <a:t>任何生成</a:t>
            </a:r>
            <a:r>
              <a:rPr kumimoji="1" lang="en-US" altLang="zh-CN" sz="2400" b="1" dirty="0" smtClean="0">
                <a:solidFill>
                  <a:srgbClr val="0000FF"/>
                </a:solidFill>
                <a:latin typeface="楷体" panose="02010609060101010101" pitchFamily="49" charset="-122"/>
                <a:ea typeface="楷体" panose="02010609060101010101" pitchFamily="49" charset="-122"/>
                <a:sym typeface="+mn-ea"/>
              </a:rPr>
              <a:t>n</a:t>
            </a:r>
            <a:r>
              <a:rPr kumimoji="1" lang="zh-CN" altLang="en-US" sz="2400" b="1" dirty="0" smtClean="0">
                <a:solidFill>
                  <a:srgbClr val="0000FF"/>
                </a:solidFill>
                <a:latin typeface="楷体" panose="02010609060101010101" pitchFamily="49" charset="-122"/>
                <a:ea typeface="楷体" panose="02010609060101010101" pitchFamily="49" charset="-122"/>
                <a:sym typeface="+mn-ea"/>
              </a:rPr>
              <a:t>个不同元素的所有排列对象的算法是</a:t>
            </a:r>
            <a:r>
              <a:rPr kumimoji="1" lang="en-US" altLang="zh-CN" sz="2400" b="1" dirty="0" smtClean="0">
                <a:solidFill>
                  <a:srgbClr val="0000FF"/>
                </a:solidFill>
                <a:latin typeface="楷体" panose="02010609060101010101" pitchFamily="49" charset="-122"/>
                <a:ea typeface="楷体" panose="02010609060101010101" pitchFamily="49" charset="-122"/>
                <a:sym typeface="+mn-ea"/>
              </a:rPr>
              <a:t>Ω(</a:t>
            </a:r>
            <a:r>
              <a:rPr kumimoji="1" lang="en-US" altLang="zh-CN" sz="2400" b="1" i="1" dirty="0" smtClean="0">
                <a:solidFill>
                  <a:srgbClr val="0000FF"/>
                </a:solidFill>
                <a:latin typeface="楷体" panose="02010609060101010101" pitchFamily="49" charset="-122"/>
                <a:ea typeface="楷体" panose="02010609060101010101" pitchFamily="49" charset="-122"/>
                <a:sym typeface="+mn-ea"/>
              </a:rPr>
              <a:t>n</a:t>
            </a:r>
            <a:r>
              <a:rPr kumimoji="1" lang="zh-CN" altLang="en-US" sz="2400" b="1" dirty="0" smtClean="0">
                <a:solidFill>
                  <a:srgbClr val="0000FF"/>
                </a:solidFill>
                <a:latin typeface="楷体" panose="02010609060101010101" pitchFamily="49" charset="-122"/>
                <a:ea typeface="楷体" panose="02010609060101010101" pitchFamily="49" charset="-122"/>
                <a:sym typeface="+mn-ea"/>
              </a:rPr>
              <a:t>！</a:t>
            </a:r>
            <a:r>
              <a:rPr kumimoji="1" lang="en-US" altLang="zh-CN" sz="2400" b="1" dirty="0" smtClean="0">
                <a:solidFill>
                  <a:srgbClr val="0000FF"/>
                </a:solidFill>
                <a:latin typeface="楷体" panose="02010609060101010101" pitchFamily="49" charset="-122"/>
                <a:ea typeface="楷体" panose="02010609060101010101" pitchFamily="49" charset="-122"/>
                <a:sym typeface="+mn-ea"/>
              </a:rPr>
              <a:t>)</a:t>
            </a:r>
            <a:r>
              <a:rPr kumimoji="1" lang="zh-CN" altLang="en-US" sz="2400" b="1" dirty="0" smtClean="0">
                <a:solidFill>
                  <a:srgbClr val="0000FF"/>
                </a:solidFill>
                <a:latin typeface="楷体" panose="02010609060101010101" pitchFamily="49" charset="-122"/>
                <a:ea typeface="楷体" panose="02010609060101010101" pitchFamily="49" charset="-122"/>
                <a:sym typeface="+mn-ea"/>
              </a:rPr>
              <a:t>。</a:t>
            </a:r>
            <a:endParaRPr kumimoji="1" lang="en-US" altLang="zh-CN" sz="2400" b="1" dirty="0" smtClean="0">
              <a:solidFill>
                <a:srgbClr val="0000FF"/>
              </a:solidFill>
              <a:latin typeface="楷体" pitchFamily="49" charset="-122"/>
              <a:ea typeface="楷体" pitchFamily="49" charset="-122"/>
            </a:endParaRPr>
          </a:p>
        </p:txBody>
      </p:sp>
      <p:sp>
        <p:nvSpPr>
          <p:cNvPr id="4098" name="Text Box 2"/>
          <p:cNvSpPr txBox="1">
            <a:spLocks noChangeArrowheads="1"/>
          </p:cNvSpPr>
          <p:nvPr/>
        </p:nvSpPr>
        <p:spPr bwMode="auto">
          <a:xfrm>
            <a:off x="827088" y="211138"/>
            <a:ext cx="60960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2.3  </a:t>
            </a:r>
            <a:r>
              <a:rPr kumimoji="1" lang="zh-CN" altLang="en-US" sz="4000" b="1" dirty="0">
                <a:solidFill>
                  <a:schemeClr val="bg1"/>
                </a:solidFill>
                <a:latin typeface="黑体" panose="02010609060101010101" pitchFamily="49" charset="-122"/>
                <a:ea typeface="黑体" panose="02010609060101010101" pitchFamily="49" charset="-122"/>
              </a:rPr>
              <a:t>最优算法</a:t>
            </a:r>
            <a:endParaRPr kumimoji="1" lang="zh-CN" altLang="en-US" sz="4000" b="1" dirty="0" smtClean="0">
              <a:solidFill>
                <a:schemeClr val="bg1"/>
              </a:solidFill>
              <a:latin typeface="黑体" panose="02010609060101010101" pitchFamily="49" charset="-122"/>
              <a:ea typeface="黑体" panose="02010609060101010101" pitchFamily="49" charset="-122"/>
            </a:endParaRPr>
          </a:p>
        </p:txBody>
      </p:sp>
      <p:sp>
        <p:nvSpPr>
          <p:cNvPr id="5" name="文本占位符 4"/>
          <p:cNvSpPr>
            <a:spLocks noGrp="1"/>
          </p:cNvSpPr>
          <p:nvPr>
            <p:ph type="body" sz="quarter" idx="13"/>
          </p:nvPr>
        </p:nvSpPr>
        <p:spPr/>
        <p:txBody>
          <a:bodyPr/>
          <a:lstStyle/>
          <a:p>
            <a:r>
              <a:rPr lang="zh-CN" altLang="en-US" dirty="0" smtClean="0"/>
              <a:t>二、渐近复杂度分析</a:t>
            </a:r>
            <a:endParaRPr lang="zh-CN" altLang="en-US" dirty="0"/>
          </a:p>
        </p:txBody>
      </p:sp>
      <p:sp>
        <p:nvSpPr>
          <p:cNvPr id="7" name="矩形 6"/>
          <p:cNvSpPr/>
          <p:nvPr/>
        </p:nvSpPr>
        <p:spPr>
          <a:xfrm>
            <a:off x="781561" y="1387542"/>
            <a:ext cx="1624804" cy="523220"/>
          </a:xfrm>
          <a:prstGeom prst="rect">
            <a:avLst/>
          </a:prstGeom>
        </p:spPr>
        <p:txBody>
          <a:bodyPr wrap="none">
            <a:spAutoFit/>
          </a:bodyPr>
          <a:lstStyle/>
          <a:p>
            <a:r>
              <a:rPr lang="zh-CN" altLang="en-US" sz="2800" b="1" kern="0" spc="-5" dirty="0" smtClean="0">
                <a:solidFill>
                  <a:srgbClr val="FF0000"/>
                </a:solidFill>
                <a:latin typeface="楷体" pitchFamily="49" charset="-122"/>
                <a:ea typeface="楷体" pitchFamily="49" charset="-122"/>
                <a:cs typeface="+mn-ea"/>
                <a:sym typeface="+mn-ea"/>
              </a:rPr>
              <a:t>最优算法</a:t>
            </a:r>
            <a:endParaRPr lang="zh-CN" altLang="en-US" sz="2800" dirty="0">
              <a:solidFill>
                <a:srgbClr val="FF0000"/>
              </a:solidFill>
              <a:latin typeface="楷体" pitchFamily="49" charset="-122"/>
              <a:ea typeface="楷体"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fade">
                                      <p:cBhvr>
                                        <p:cTn id="7" dur="2000"/>
                                        <p:tgtEl>
                                          <p:spTgt spid="9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1">
                                            <p:txEl>
                                              <p:pRg st="1" end="1"/>
                                            </p:txEl>
                                          </p:spTgt>
                                        </p:tgtEl>
                                        <p:attrNameLst>
                                          <p:attrName>style.visibility</p:attrName>
                                        </p:attrNameLst>
                                      </p:cBhvr>
                                      <p:to>
                                        <p:strVal val="visible"/>
                                      </p:to>
                                    </p:set>
                                    <p:animEffect transition="in" filter="fade">
                                      <p:cBhvr>
                                        <p:cTn id="12" dur="2000"/>
                                        <p:tgtEl>
                                          <p:spTgt spid="9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21">
                                            <p:txEl>
                                              <p:pRg st="2" end="2"/>
                                            </p:txEl>
                                          </p:spTgt>
                                        </p:tgtEl>
                                        <p:attrNameLst>
                                          <p:attrName>style.visibility</p:attrName>
                                        </p:attrNameLst>
                                      </p:cBhvr>
                                      <p:to>
                                        <p:strVal val="visible"/>
                                      </p:to>
                                    </p:set>
                                    <p:animEffect transition="in" filter="fade">
                                      <p:cBhvr>
                                        <p:cTn id="17" dur="2000"/>
                                        <p:tgtEl>
                                          <p:spTgt spid="92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21">
                                            <p:txEl>
                                              <p:pRg st="3" end="3"/>
                                            </p:txEl>
                                          </p:spTgt>
                                        </p:tgtEl>
                                        <p:attrNameLst>
                                          <p:attrName>style.visibility</p:attrName>
                                        </p:attrNameLst>
                                      </p:cBhvr>
                                      <p:to>
                                        <p:strVal val="visible"/>
                                      </p:to>
                                    </p:set>
                                    <p:animEffect transition="in" filter="fade">
                                      <p:cBhvr>
                                        <p:cTn id="22" dur="2000"/>
                                        <p:tgtEl>
                                          <p:spTgt spid="92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21">
                                            <p:txEl>
                                              <p:pRg st="4" end="4"/>
                                            </p:txEl>
                                          </p:spTgt>
                                        </p:tgtEl>
                                        <p:attrNameLst>
                                          <p:attrName>style.visibility</p:attrName>
                                        </p:attrNameLst>
                                      </p:cBhvr>
                                      <p:to>
                                        <p:strVal val="visible"/>
                                      </p:to>
                                    </p:set>
                                    <p:animEffect transition="in" filter="fade">
                                      <p:cBhvr>
                                        <p:cTn id="27" dur="2000"/>
                                        <p:tgtEl>
                                          <p:spTgt spid="92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sz="2800" dirty="0"/>
              <a:t>三、</a:t>
            </a:r>
            <a:r>
              <a:rPr lang="zh-CN" altLang="en-US" sz="2800" dirty="0">
                <a:sym typeface="+mn-ea"/>
              </a:rPr>
              <a:t>算法的最好、最坏和平均情况</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42</a:t>
            </a:fld>
            <a:endParaRPr lang="zh-CN" altLang="en-US"/>
          </a:p>
        </p:txBody>
      </p:sp>
      <p:sp>
        <p:nvSpPr>
          <p:cNvPr id="187395" name="Text Box 3"/>
          <p:cNvSpPr txBox="1">
            <a:spLocks noChangeArrowheads="1"/>
          </p:cNvSpPr>
          <p:nvPr/>
        </p:nvSpPr>
        <p:spPr bwMode="auto">
          <a:xfrm>
            <a:off x="363894" y="1417320"/>
            <a:ext cx="8181301" cy="1938992"/>
          </a:xfrm>
          <a:prstGeom prst="rect">
            <a:avLst/>
          </a:prstGeom>
          <a:noFill/>
          <a:ln w="9525">
            <a:noFill/>
            <a:miter lim="800000"/>
          </a:ln>
          <a:effectLst/>
        </p:spPr>
        <p:txBody>
          <a:bodyPr wrap="square">
            <a:spAutoFit/>
          </a:bodyPr>
          <a:lstStyle/>
          <a:p>
            <a:pPr>
              <a:lnSpc>
                <a:spcPct val="150000"/>
              </a:lnSpc>
              <a:spcBef>
                <a:spcPct val="50000"/>
              </a:spcBef>
            </a:pPr>
            <a:r>
              <a:rPr lang="zh-CN" altLang="en-US" sz="2000" b="1" dirty="0">
                <a:latin typeface="Consolas" pitchFamily="49" charset="0"/>
                <a:ea typeface="楷体" pitchFamily="49" charset="-122"/>
                <a:cs typeface="Consolas" pitchFamily="49" charset="0"/>
              </a:rPr>
              <a:t>　　定义</a:t>
            </a:r>
            <a:r>
              <a:rPr lang="en-US" altLang="zh-CN" sz="2000" b="1" dirty="0">
                <a:latin typeface="Consolas" pitchFamily="49" charset="0"/>
                <a:ea typeface="楷体" pitchFamily="49" charset="-122"/>
                <a:cs typeface="Consolas" pitchFamily="49" charset="0"/>
              </a:rPr>
              <a:t>4  </a:t>
            </a:r>
            <a:r>
              <a:rPr lang="zh-CN" altLang="en-US" sz="2000" b="1" dirty="0">
                <a:latin typeface="Consolas" pitchFamily="49" charset="0"/>
                <a:ea typeface="楷体" pitchFamily="49" charset="-122"/>
                <a:cs typeface="Consolas" pitchFamily="49" charset="0"/>
              </a:rPr>
              <a:t>设一个算法的输入规模为</a:t>
            </a:r>
            <a:r>
              <a:rPr lang="en-US" altLang="zh-CN" sz="2000" b="1" i="1" dirty="0">
                <a:latin typeface="Consolas" pitchFamily="49" charset="0"/>
                <a:ea typeface="楷体" pitchFamily="49" charset="-122"/>
                <a:cs typeface="Consolas" pitchFamily="49" charset="0"/>
              </a:rPr>
              <a:t>n</a:t>
            </a:r>
            <a:r>
              <a:rPr lang="zh-CN" altLang="en-US" sz="2000" b="1" dirty="0">
                <a:latin typeface="Consolas" pitchFamily="49" charset="0"/>
                <a:ea typeface="楷体" pitchFamily="49" charset="-122"/>
                <a:cs typeface="Consolas" pitchFamily="49" charset="0"/>
              </a:rPr>
              <a:t>，</a:t>
            </a:r>
            <a:r>
              <a:rPr lang="en-US" altLang="zh-CN" sz="2000" b="1" i="1" dirty="0">
                <a:latin typeface="Consolas" pitchFamily="49" charset="0"/>
                <a:ea typeface="楷体" pitchFamily="49" charset="-122"/>
                <a:cs typeface="Consolas" pitchFamily="49" charset="0"/>
              </a:rPr>
              <a:t>D</a:t>
            </a:r>
            <a:r>
              <a:rPr lang="en-US" altLang="zh-CN" sz="2000" b="1" i="1" baseline="-25000" dirty="0">
                <a:latin typeface="Consolas" pitchFamily="49" charset="0"/>
                <a:ea typeface="楷体" pitchFamily="49" charset="-122"/>
                <a:cs typeface="Consolas" pitchFamily="49" charset="0"/>
              </a:rPr>
              <a:t>n</a:t>
            </a:r>
            <a:r>
              <a:rPr lang="zh-CN" altLang="en-US" sz="2000" b="1" dirty="0">
                <a:latin typeface="Consolas" pitchFamily="49" charset="0"/>
                <a:ea typeface="楷体" pitchFamily="49" charset="-122"/>
                <a:cs typeface="Consolas" pitchFamily="49" charset="0"/>
              </a:rPr>
              <a:t>是所有输入的集合，任一输入</a:t>
            </a:r>
            <a:r>
              <a:rPr lang="en-US" altLang="zh-CN" sz="2000" b="1" i="1" dirty="0">
                <a:latin typeface="Consolas" pitchFamily="49" charset="0"/>
                <a:ea typeface="楷体" pitchFamily="49" charset="-122"/>
                <a:cs typeface="Consolas" pitchFamily="49" charset="0"/>
              </a:rPr>
              <a:t>I</a:t>
            </a:r>
            <a:r>
              <a:rPr lang="en-US" altLang="zh-CN" sz="2000" b="1" dirty="0">
                <a:latin typeface="Consolas" pitchFamily="49" charset="0"/>
                <a:ea typeface="楷体" pitchFamily="49" charset="-122"/>
                <a:cs typeface="Consolas" pitchFamily="49" charset="0"/>
              </a:rPr>
              <a:t>∈</a:t>
            </a:r>
            <a:r>
              <a:rPr lang="en-US" altLang="zh-CN" sz="2000" b="1" i="1" dirty="0">
                <a:latin typeface="Consolas" pitchFamily="49" charset="0"/>
                <a:ea typeface="楷体" pitchFamily="49" charset="-122"/>
                <a:cs typeface="Consolas" pitchFamily="49" charset="0"/>
              </a:rPr>
              <a:t>D</a:t>
            </a:r>
            <a:r>
              <a:rPr lang="en-US" altLang="zh-CN" sz="2000" b="1" i="1" baseline="-25000" dirty="0">
                <a:latin typeface="Consolas" pitchFamily="49" charset="0"/>
                <a:ea typeface="楷体" pitchFamily="49" charset="-122"/>
                <a:cs typeface="Consolas" pitchFamily="49" charset="0"/>
              </a:rPr>
              <a:t>n</a:t>
            </a:r>
            <a:r>
              <a:rPr lang="zh-CN" altLang="en-US" sz="2000" b="1" dirty="0">
                <a:latin typeface="Consolas" pitchFamily="49" charset="0"/>
                <a:ea typeface="楷体" pitchFamily="49" charset="-122"/>
                <a:cs typeface="Consolas" pitchFamily="49" charset="0"/>
              </a:rPr>
              <a:t>，</a:t>
            </a:r>
            <a:r>
              <a:rPr lang="en-US" altLang="zh-CN" sz="2000" b="1" i="1" dirty="0">
                <a:latin typeface="Consolas" pitchFamily="49" charset="0"/>
                <a:ea typeface="楷体" pitchFamily="49" charset="-122"/>
                <a:cs typeface="Consolas" pitchFamily="49" charset="0"/>
              </a:rPr>
              <a:t>P</a:t>
            </a:r>
            <a:r>
              <a:rPr lang="en-US" altLang="zh-CN" sz="2000" b="1" dirty="0">
                <a:latin typeface="Consolas" pitchFamily="49" charset="0"/>
                <a:ea typeface="楷体" pitchFamily="49" charset="-122"/>
                <a:cs typeface="Consolas" pitchFamily="49" charset="0"/>
              </a:rPr>
              <a:t>(</a:t>
            </a:r>
            <a:r>
              <a:rPr lang="en-US" altLang="zh-CN" sz="2000" b="1" i="1" dirty="0">
                <a:latin typeface="Consolas" pitchFamily="49" charset="0"/>
                <a:ea typeface="楷体" pitchFamily="49" charset="-122"/>
                <a:cs typeface="Consolas" pitchFamily="49" charset="0"/>
              </a:rPr>
              <a:t>I</a:t>
            </a:r>
            <a:r>
              <a:rPr lang="en-US" altLang="zh-CN" sz="2000" b="1" dirty="0">
                <a:latin typeface="Consolas" pitchFamily="49" charset="0"/>
                <a:ea typeface="楷体" pitchFamily="49" charset="-122"/>
                <a:cs typeface="Consolas" pitchFamily="49" charset="0"/>
              </a:rPr>
              <a:t>)</a:t>
            </a:r>
            <a:r>
              <a:rPr lang="zh-CN" altLang="en-US" sz="2000" b="1" dirty="0">
                <a:latin typeface="Consolas" pitchFamily="49" charset="0"/>
                <a:ea typeface="楷体" pitchFamily="49" charset="-122"/>
                <a:cs typeface="Consolas" pitchFamily="49" charset="0"/>
              </a:rPr>
              <a:t>是</a:t>
            </a:r>
            <a:r>
              <a:rPr lang="en-US" altLang="zh-CN" sz="2000" b="1" i="1" dirty="0">
                <a:latin typeface="Consolas" pitchFamily="49" charset="0"/>
                <a:ea typeface="楷体" pitchFamily="49" charset="-122"/>
                <a:cs typeface="Consolas" pitchFamily="49" charset="0"/>
              </a:rPr>
              <a:t>I</a:t>
            </a:r>
            <a:r>
              <a:rPr lang="zh-CN" altLang="en-US" sz="2000" b="1" dirty="0">
                <a:latin typeface="Consolas" pitchFamily="49" charset="0"/>
                <a:ea typeface="楷体" pitchFamily="49" charset="-122"/>
                <a:cs typeface="Consolas" pitchFamily="49" charset="0"/>
              </a:rPr>
              <a:t>出现的概率，</a:t>
            </a:r>
            <a:r>
              <a:rPr lang="zh-CN" altLang="en-US" sz="2000" b="1" dirty="0" smtClean="0">
                <a:latin typeface="Consolas" pitchFamily="49" charset="0"/>
                <a:ea typeface="楷体" pitchFamily="49" charset="-122"/>
                <a:cs typeface="Consolas" pitchFamily="49" charset="0"/>
              </a:rPr>
              <a:t>有       </a:t>
            </a:r>
            <a:r>
              <a:rPr lang="en-US" altLang="zh-CN" sz="2000" b="1" dirty="0">
                <a:latin typeface="Consolas" pitchFamily="49" charset="0"/>
                <a:ea typeface="楷体" pitchFamily="49" charset="-122"/>
                <a:cs typeface="Consolas" pitchFamily="49" charset="0"/>
              </a:rPr>
              <a:t>=1</a:t>
            </a:r>
            <a:r>
              <a:rPr lang="zh-CN" altLang="en-US" sz="2000" b="1" dirty="0" smtClean="0">
                <a:latin typeface="Consolas" pitchFamily="49" charset="0"/>
                <a:ea typeface="楷体" pitchFamily="49" charset="-122"/>
                <a:cs typeface="Consolas" pitchFamily="49" charset="0"/>
              </a:rPr>
              <a:t>，</a:t>
            </a:r>
            <a:r>
              <a:rPr lang="en-US" altLang="zh-CN" sz="2000" b="1" i="1" dirty="0" smtClean="0">
                <a:latin typeface="Consolas" pitchFamily="49" charset="0"/>
                <a:ea typeface="楷体" pitchFamily="49" charset="-122"/>
                <a:cs typeface="Consolas" pitchFamily="49" charset="0"/>
              </a:rPr>
              <a:t>T</a:t>
            </a:r>
            <a:r>
              <a:rPr lang="en-US" altLang="zh-CN" sz="2000" b="1" dirty="0" smtClean="0">
                <a:latin typeface="Consolas" pitchFamily="49" charset="0"/>
                <a:ea typeface="楷体" pitchFamily="49" charset="-122"/>
                <a:cs typeface="Consolas" pitchFamily="49" charset="0"/>
              </a:rPr>
              <a:t>(</a:t>
            </a:r>
            <a:r>
              <a:rPr lang="en-US" altLang="zh-CN" sz="2000" b="1" i="1" dirty="0" smtClean="0">
                <a:latin typeface="Consolas" pitchFamily="49" charset="0"/>
                <a:ea typeface="楷体" pitchFamily="49" charset="-122"/>
                <a:cs typeface="Consolas" pitchFamily="49" charset="0"/>
              </a:rPr>
              <a:t>I</a:t>
            </a:r>
            <a:r>
              <a:rPr lang="en-US" altLang="zh-CN" sz="2000" b="1" dirty="0">
                <a:latin typeface="Consolas" pitchFamily="49" charset="0"/>
                <a:ea typeface="楷体" pitchFamily="49" charset="-122"/>
                <a:cs typeface="Consolas" pitchFamily="49" charset="0"/>
              </a:rPr>
              <a:t>)</a:t>
            </a:r>
            <a:r>
              <a:rPr lang="zh-CN" altLang="en-US" sz="2000" b="1" dirty="0">
                <a:latin typeface="Consolas" pitchFamily="49" charset="0"/>
                <a:ea typeface="楷体" pitchFamily="49" charset="-122"/>
                <a:cs typeface="Consolas" pitchFamily="49" charset="0"/>
              </a:rPr>
              <a:t>是算法在输入</a:t>
            </a:r>
            <a:r>
              <a:rPr lang="en-US" altLang="zh-CN" sz="2000" b="1" i="1" dirty="0">
                <a:latin typeface="Consolas" pitchFamily="49" charset="0"/>
                <a:ea typeface="楷体" pitchFamily="49" charset="-122"/>
                <a:cs typeface="Consolas" pitchFamily="49" charset="0"/>
              </a:rPr>
              <a:t>I</a:t>
            </a:r>
            <a:r>
              <a:rPr lang="zh-CN" altLang="en-US" sz="2000" b="1" dirty="0">
                <a:latin typeface="Consolas" pitchFamily="49" charset="0"/>
                <a:ea typeface="楷体" pitchFamily="49" charset="-122"/>
                <a:cs typeface="Consolas" pitchFamily="49" charset="0"/>
              </a:rPr>
              <a:t>下所执行的基本语句次数，则该算法的平均执行时间为</a:t>
            </a:r>
            <a:r>
              <a:rPr lang="zh-CN" altLang="en-US" sz="2000" b="1" dirty="0" smtClean="0">
                <a:latin typeface="Consolas" pitchFamily="49" charset="0"/>
                <a:ea typeface="楷体" pitchFamily="49" charset="-122"/>
                <a:cs typeface="Consolas" pitchFamily="49" charset="0"/>
              </a:rPr>
              <a:t>：</a:t>
            </a:r>
            <a:r>
              <a:rPr lang="en-US" altLang="zh-CN" sz="2000" b="1" i="1" dirty="0" smtClean="0">
                <a:latin typeface="Consolas" pitchFamily="49" charset="0"/>
                <a:ea typeface="楷体" pitchFamily="49" charset="-122"/>
                <a:cs typeface="Consolas" pitchFamily="49" charset="0"/>
              </a:rPr>
              <a:t>T</a:t>
            </a:r>
            <a:r>
              <a:rPr lang="en-US" altLang="zh-CN" sz="2000" b="1" i="1" baseline="-25000" dirty="0" smtClean="0">
                <a:latin typeface="Consolas" pitchFamily="49" charset="0"/>
                <a:ea typeface="楷体" pitchFamily="49" charset="-122"/>
                <a:cs typeface="Consolas" pitchFamily="49" charset="0"/>
              </a:rPr>
              <a:t>avg</a:t>
            </a:r>
            <a:r>
              <a:rPr lang="en-US" altLang="zh-CN" sz="2000" b="1" dirty="0" smtClean="0">
                <a:latin typeface="Consolas" pitchFamily="49" charset="0"/>
                <a:ea typeface="楷体" pitchFamily="49" charset="-122"/>
                <a:cs typeface="Consolas" pitchFamily="49" charset="0"/>
              </a:rPr>
              <a:t>(</a:t>
            </a:r>
            <a:r>
              <a:rPr lang="en-US" altLang="zh-CN" sz="2000" b="1" i="1" dirty="0" smtClean="0">
                <a:latin typeface="Consolas" pitchFamily="49" charset="0"/>
                <a:ea typeface="楷体" pitchFamily="49" charset="-122"/>
                <a:cs typeface="Consolas" pitchFamily="49" charset="0"/>
              </a:rPr>
              <a:t>n</a:t>
            </a:r>
            <a:r>
              <a:rPr lang="en-US" altLang="zh-CN" sz="2000" b="1" dirty="0">
                <a:latin typeface="Consolas" pitchFamily="49" charset="0"/>
                <a:ea typeface="楷体" pitchFamily="49" charset="-122"/>
                <a:cs typeface="Consolas" pitchFamily="49" charset="0"/>
              </a:rPr>
              <a:t>)=</a:t>
            </a:r>
            <a:r>
              <a:rPr lang="zh-CN" altLang="en-US" sz="2000" b="1" dirty="0">
                <a:latin typeface="Consolas" pitchFamily="49" charset="0"/>
                <a:ea typeface="楷体" pitchFamily="49" charset="-122"/>
                <a:cs typeface="Consolas" pitchFamily="49" charset="0"/>
              </a:rPr>
              <a:t>　　　　　　</a:t>
            </a:r>
            <a:r>
              <a:rPr lang="zh-CN" altLang="en-US" sz="2000" b="1" dirty="0" smtClean="0">
                <a:latin typeface="Consolas" pitchFamily="49" charset="0"/>
                <a:ea typeface="楷体" pitchFamily="49" charset="-122"/>
                <a:cs typeface="Consolas" pitchFamily="49" charset="0"/>
              </a:rPr>
              <a:t>。</a:t>
            </a:r>
            <a:r>
              <a:rPr lang="zh-CN" altLang="en-US" sz="2000" b="1" dirty="0">
                <a:latin typeface="Consolas" pitchFamily="49" charset="0"/>
                <a:ea typeface="楷体" pitchFamily="49" charset="-122"/>
                <a:cs typeface="Consolas" pitchFamily="49" charset="0"/>
              </a:rPr>
              <a:t>　　</a:t>
            </a:r>
          </a:p>
        </p:txBody>
      </p:sp>
      <p:graphicFrame>
        <p:nvGraphicFramePr>
          <p:cNvPr id="187396" name="Object 4"/>
          <p:cNvGraphicFramePr>
            <a:graphicFrameLocks noChangeAspect="1"/>
          </p:cNvGraphicFramePr>
          <p:nvPr/>
        </p:nvGraphicFramePr>
        <p:xfrm>
          <a:off x="4531891" y="1987058"/>
          <a:ext cx="530860" cy="402590"/>
        </p:xfrm>
        <a:graphic>
          <a:graphicData uri="http://schemas.openxmlformats.org/presentationml/2006/ole">
            <mc:AlternateContent xmlns:mc="http://schemas.openxmlformats.org/markup-compatibility/2006">
              <mc:Choice xmlns:v="urn:schemas-microsoft-com:vml" Requires="v">
                <p:oleObj spid="_x0000_s1054" name="公式" r:id="rId3" imgW="10058400" imgH="5181600" progId="">
                  <p:embed/>
                </p:oleObj>
              </mc:Choice>
              <mc:Fallback>
                <p:oleObj name="公式" r:id="rId3" imgW="10058400" imgH="5181600" progId="">
                  <p:embed/>
                  <p:pic>
                    <p:nvPicPr>
                      <p:cNvPr id="0" name="Picture 2" descr="imag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1891" y="1987058"/>
                        <a:ext cx="530860" cy="402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398" name="Object 6"/>
          <p:cNvGraphicFramePr>
            <a:graphicFrameLocks noChangeAspect="1"/>
          </p:cNvGraphicFramePr>
          <p:nvPr/>
        </p:nvGraphicFramePr>
        <p:xfrm>
          <a:off x="1452180" y="2818856"/>
          <a:ext cx="1510665" cy="551815"/>
        </p:xfrm>
        <a:graphic>
          <a:graphicData uri="http://schemas.openxmlformats.org/presentationml/2006/ole">
            <mc:AlternateContent xmlns:mc="http://schemas.openxmlformats.org/markup-compatibility/2006">
              <mc:Choice xmlns:v="urn:schemas-microsoft-com:vml" Requires="v">
                <p:oleObj spid="_x0000_s1055" name="公式" r:id="rId5" imgW="15849600" imgH="6400800" progId="">
                  <p:embed/>
                </p:oleObj>
              </mc:Choice>
              <mc:Fallback>
                <p:oleObj name="公式" r:id="rId5" imgW="15849600" imgH="6400800" progId="">
                  <p:embed/>
                  <p:pic>
                    <p:nvPicPr>
                      <p:cNvPr id="0" name="Picture 3" descr="image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2180" y="2818856"/>
                        <a:ext cx="1510665" cy="551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2"/>
          <p:cNvSpPr txBox="1">
            <a:spLocks noChangeArrowheads="1"/>
          </p:cNvSpPr>
          <p:nvPr/>
        </p:nvSpPr>
        <p:spPr bwMode="auto">
          <a:xfrm>
            <a:off x="314960" y="3375729"/>
            <a:ext cx="8229600" cy="1938020"/>
          </a:xfrm>
          <a:prstGeom prst="rect">
            <a:avLst/>
          </a:prstGeom>
          <a:noFill/>
          <a:ln w="9525">
            <a:noFill/>
            <a:miter lim="800000"/>
          </a:ln>
          <a:effectLst/>
        </p:spPr>
        <p:txBody>
          <a:bodyPr wrap="square">
            <a:spAutoFit/>
          </a:bodyPr>
          <a:lstStyle/>
          <a:p>
            <a:pPr>
              <a:lnSpc>
                <a:spcPct val="150000"/>
              </a:lnSpc>
            </a:pPr>
            <a:r>
              <a:rPr lang="zh-CN" altLang="en-US" sz="2000" b="1" dirty="0">
                <a:latin typeface="楷体" pitchFamily="49" charset="-122"/>
                <a:ea typeface="楷体" pitchFamily="49" charset="-122"/>
                <a:cs typeface="Consolas" panose="020B0609020204030204" pitchFamily="49" charset="0"/>
              </a:rPr>
              <a:t>　　</a:t>
            </a:r>
            <a:r>
              <a:rPr lang="zh-CN" altLang="en-US" sz="2000" b="1" dirty="0">
                <a:solidFill>
                  <a:srgbClr val="FF0000"/>
                </a:solidFill>
                <a:latin typeface="楷体" pitchFamily="49" charset="-122"/>
                <a:ea typeface="楷体" pitchFamily="49" charset="-122"/>
                <a:cs typeface="Consolas" panose="020B0609020204030204" pitchFamily="49" charset="0"/>
              </a:rPr>
              <a:t>算法的最好情况</a:t>
            </a:r>
            <a:r>
              <a:rPr lang="zh-CN" altLang="en-US" sz="2000" b="1" dirty="0">
                <a:latin typeface="楷体" pitchFamily="49" charset="-122"/>
                <a:ea typeface="楷体" pitchFamily="49" charset="-122"/>
                <a:cs typeface="Consolas" panose="020B0609020204030204" pitchFamily="49" charset="0"/>
              </a:rPr>
              <a:t>为</a:t>
            </a:r>
            <a:r>
              <a:rPr lang="zh-CN" altLang="en-US" sz="2000" b="1" dirty="0" smtClean="0">
                <a:latin typeface="楷体" pitchFamily="49" charset="-122"/>
                <a:ea typeface="楷体" pitchFamily="49" charset="-122"/>
                <a:cs typeface="Consolas" panose="020B0609020204030204" pitchFamily="49" charset="0"/>
              </a:rPr>
              <a:t>：</a:t>
            </a:r>
            <a:r>
              <a:rPr lang="en-US" altLang="zh-CN" sz="2000" b="1" i="1" dirty="0" smtClean="0">
                <a:latin typeface="楷体" pitchFamily="49" charset="-122"/>
                <a:ea typeface="楷体" pitchFamily="49" charset="-122"/>
                <a:cs typeface="Consolas" panose="020B0609020204030204" pitchFamily="49" charset="0"/>
              </a:rPr>
              <a:t>T</a:t>
            </a:r>
            <a:r>
              <a:rPr lang="en-US" altLang="zh-CN" sz="2000" b="1" i="1" baseline="-25000" dirty="0" smtClean="0">
                <a:latin typeface="楷体" pitchFamily="49" charset="-122"/>
                <a:ea typeface="楷体" pitchFamily="49" charset="-122"/>
                <a:cs typeface="Consolas" panose="020B0609020204030204" pitchFamily="49" charset="0"/>
              </a:rPr>
              <a:t>min</a:t>
            </a:r>
            <a:r>
              <a:rPr lang="en-US" altLang="zh-CN" sz="2000" b="1" dirty="0" smtClean="0">
                <a:latin typeface="楷体" pitchFamily="49" charset="-122"/>
                <a:ea typeface="楷体" pitchFamily="49" charset="-122"/>
                <a:cs typeface="Consolas" panose="020B0609020204030204" pitchFamily="49" charset="0"/>
              </a:rPr>
              <a:t>(</a:t>
            </a:r>
            <a:r>
              <a:rPr lang="en-US" altLang="zh-CN" sz="2000" b="1" i="1" dirty="0" smtClean="0">
                <a:latin typeface="楷体" pitchFamily="49" charset="-122"/>
                <a:ea typeface="楷体" pitchFamily="49" charset="-122"/>
                <a:cs typeface="Consolas" panose="020B0609020204030204" pitchFamily="49" charset="0"/>
              </a:rPr>
              <a:t>n</a:t>
            </a:r>
            <a:r>
              <a:rPr lang="en-US" altLang="zh-CN" sz="2000" b="1" dirty="0">
                <a:latin typeface="楷体" pitchFamily="49" charset="-122"/>
                <a:ea typeface="楷体" pitchFamily="49" charset="-122"/>
                <a:cs typeface="Consolas" panose="020B0609020204030204" pitchFamily="49" charset="0"/>
              </a:rPr>
              <a:t>)=</a:t>
            </a:r>
            <a:r>
              <a:rPr lang="zh-CN" altLang="en-US" sz="2000" b="1" dirty="0">
                <a:latin typeface="楷体" pitchFamily="49" charset="-122"/>
                <a:ea typeface="楷体" pitchFamily="49" charset="-122"/>
                <a:cs typeface="Consolas" panose="020B0609020204030204" pitchFamily="49" charset="0"/>
              </a:rPr>
              <a:t>　　　　　　，是指算法在所有输入</a:t>
            </a:r>
            <a:r>
              <a:rPr lang="en-US" altLang="zh-CN" sz="2000" b="1" i="1" dirty="0">
                <a:latin typeface="楷体" pitchFamily="49" charset="-122"/>
                <a:ea typeface="楷体" pitchFamily="49" charset="-122"/>
                <a:cs typeface="Consolas" panose="020B0609020204030204" pitchFamily="49" charset="0"/>
              </a:rPr>
              <a:t>I</a:t>
            </a:r>
            <a:r>
              <a:rPr lang="zh-CN" altLang="en-US" sz="2000" b="1" dirty="0">
                <a:latin typeface="楷体" pitchFamily="49" charset="-122"/>
                <a:ea typeface="楷体" pitchFamily="49" charset="-122"/>
                <a:cs typeface="Consolas" panose="020B0609020204030204" pitchFamily="49" charset="0"/>
              </a:rPr>
              <a:t>下所执行基本语句的最少次数。</a:t>
            </a:r>
          </a:p>
          <a:p>
            <a:pPr>
              <a:lnSpc>
                <a:spcPct val="150000"/>
              </a:lnSpc>
            </a:pPr>
            <a:r>
              <a:rPr lang="zh-CN" altLang="en-US" sz="2000" b="1" dirty="0">
                <a:latin typeface="楷体" pitchFamily="49" charset="-122"/>
                <a:ea typeface="楷体" pitchFamily="49" charset="-122"/>
                <a:cs typeface="Consolas" panose="020B0609020204030204" pitchFamily="49" charset="0"/>
              </a:rPr>
              <a:t>　　</a:t>
            </a:r>
            <a:r>
              <a:rPr lang="zh-CN" altLang="en-US" sz="2000" b="1" dirty="0">
                <a:solidFill>
                  <a:srgbClr val="FF0000"/>
                </a:solidFill>
                <a:latin typeface="楷体" pitchFamily="49" charset="-122"/>
                <a:ea typeface="楷体" pitchFamily="49" charset="-122"/>
                <a:cs typeface="Consolas" panose="020B0609020204030204" pitchFamily="49" charset="0"/>
              </a:rPr>
              <a:t>算法的最坏情况</a:t>
            </a:r>
            <a:r>
              <a:rPr lang="zh-CN" altLang="en-US" sz="2000" b="1" dirty="0">
                <a:latin typeface="楷体" pitchFamily="49" charset="-122"/>
                <a:ea typeface="楷体" pitchFamily="49" charset="-122"/>
                <a:cs typeface="Consolas" panose="020B0609020204030204" pitchFamily="49" charset="0"/>
              </a:rPr>
              <a:t>为</a:t>
            </a:r>
            <a:r>
              <a:rPr lang="zh-CN" altLang="en-US" sz="2000" b="1" dirty="0" smtClean="0">
                <a:latin typeface="楷体" pitchFamily="49" charset="-122"/>
                <a:ea typeface="楷体" pitchFamily="49" charset="-122"/>
                <a:cs typeface="Consolas" panose="020B0609020204030204" pitchFamily="49" charset="0"/>
              </a:rPr>
              <a:t>：</a:t>
            </a:r>
            <a:r>
              <a:rPr lang="en-US" altLang="zh-CN" sz="2000" b="1" i="1" dirty="0" smtClean="0">
                <a:latin typeface="楷体" pitchFamily="49" charset="-122"/>
                <a:ea typeface="楷体" pitchFamily="49" charset="-122"/>
                <a:cs typeface="Consolas" panose="020B0609020204030204" pitchFamily="49" charset="0"/>
              </a:rPr>
              <a:t>T</a:t>
            </a:r>
            <a:r>
              <a:rPr lang="en-US" altLang="zh-CN" sz="2000" b="1" i="1" baseline="-25000" dirty="0" smtClean="0">
                <a:latin typeface="楷体" pitchFamily="49" charset="-122"/>
                <a:ea typeface="楷体" pitchFamily="49" charset="-122"/>
                <a:cs typeface="Consolas" panose="020B0609020204030204" pitchFamily="49" charset="0"/>
              </a:rPr>
              <a:t>max</a:t>
            </a:r>
            <a:r>
              <a:rPr lang="en-US" altLang="zh-CN" sz="2000" b="1" dirty="0" smtClean="0">
                <a:latin typeface="楷体" pitchFamily="49" charset="-122"/>
                <a:ea typeface="楷体" pitchFamily="49" charset="-122"/>
                <a:cs typeface="Consolas" panose="020B0609020204030204" pitchFamily="49" charset="0"/>
              </a:rPr>
              <a:t>(</a:t>
            </a:r>
            <a:r>
              <a:rPr lang="en-US" altLang="zh-CN" sz="2000" b="1" i="1" dirty="0" smtClean="0">
                <a:latin typeface="楷体" pitchFamily="49" charset="-122"/>
                <a:ea typeface="楷体" pitchFamily="49" charset="-122"/>
                <a:cs typeface="Consolas" panose="020B0609020204030204" pitchFamily="49" charset="0"/>
              </a:rPr>
              <a:t>n</a:t>
            </a:r>
            <a:r>
              <a:rPr lang="en-US" altLang="zh-CN" sz="2000" b="1" dirty="0">
                <a:latin typeface="楷体" pitchFamily="49" charset="-122"/>
                <a:ea typeface="楷体" pitchFamily="49" charset="-122"/>
                <a:cs typeface="Consolas" panose="020B0609020204030204" pitchFamily="49" charset="0"/>
              </a:rPr>
              <a:t>)=</a:t>
            </a:r>
            <a:r>
              <a:rPr lang="zh-CN" altLang="en-US" sz="2000" b="1" dirty="0">
                <a:latin typeface="楷体" pitchFamily="49" charset="-122"/>
                <a:ea typeface="楷体" pitchFamily="49" charset="-122"/>
                <a:cs typeface="Consolas" panose="020B0609020204030204" pitchFamily="49" charset="0"/>
              </a:rPr>
              <a:t>　　　　　　，是指算法在所有输入</a:t>
            </a:r>
            <a:r>
              <a:rPr lang="en-US" altLang="zh-CN" sz="2000" b="1" i="1" dirty="0">
                <a:latin typeface="楷体" pitchFamily="49" charset="-122"/>
                <a:ea typeface="楷体" pitchFamily="49" charset="-122"/>
                <a:cs typeface="Consolas" panose="020B0609020204030204" pitchFamily="49" charset="0"/>
              </a:rPr>
              <a:t>I</a:t>
            </a:r>
            <a:r>
              <a:rPr lang="zh-CN" altLang="en-US" sz="2000" b="1" dirty="0">
                <a:latin typeface="楷体" pitchFamily="49" charset="-122"/>
                <a:ea typeface="楷体" pitchFamily="49" charset="-122"/>
                <a:cs typeface="Consolas" panose="020B0609020204030204" pitchFamily="49" charset="0"/>
              </a:rPr>
              <a:t>下所执行基本语句的最大次数。</a:t>
            </a:r>
          </a:p>
        </p:txBody>
      </p:sp>
      <p:graphicFrame>
        <p:nvGraphicFramePr>
          <p:cNvPr id="1029" name="Object 5" descr="image12"/>
          <p:cNvGraphicFramePr>
            <a:graphicFrameLocks noChangeAspect="1"/>
          </p:cNvGraphicFramePr>
          <p:nvPr/>
        </p:nvGraphicFramePr>
        <p:xfrm>
          <a:off x="4204335" y="3529399"/>
          <a:ext cx="1546225" cy="466090"/>
        </p:xfrm>
        <a:graphic>
          <a:graphicData uri="http://schemas.openxmlformats.org/presentationml/2006/ole">
            <mc:AlternateContent xmlns:mc="http://schemas.openxmlformats.org/markup-compatibility/2006">
              <mc:Choice xmlns:v="urn:schemas-microsoft-com:vml" Requires="v">
                <p:oleObj spid="_x0000_s1056" name="公式" r:id="rId7" imgW="15240000" imgH="6096000" progId="">
                  <p:embed/>
                </p:oleObj>
              </mc:Choice>
              <mc:Fallback>
                <p:oleObj name="公式" r:id="rId7" imgW="15240000" imgH="6096000" progId="">
                  <p:embed/>
                  <p:pic>
                    <p:nvPicPr>
                      <p:cNvPr id="0" name="图片 1028" descr="image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4335" y="3529399"/>
                        <a:ext cx="1546225" cy="466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descr="image13"/>
          <p:cNvGraphicFramePr>
            <a:graphicFrameLocks noChangeAspect="1"/>
          </p:cNvGraphicFramePr>
          <p:nvPr/>
        </p:nvGraphicFramePr>
        <p:xfrm>
          <a:off x="4204335" y="4427924"/>
          <a:ext cx="1546225" cy="435610"/>
        </p:xfrm>
        <a:graphic>
          <a:graphicData uri="http://schemas.openxmlformats.org/presentationml/2006/ole">
            <mc:AlternateContent xmlns:mc="http://schemas.openxmlformats.org/markup-compatibility/2006">
              <mc:Choice xmlns:v="urn:schemas-microsoft-com:vml" Requires="v">
                <p:oleObj spid="_x0000_s1057" name="公式" r:id="rId9" imgW="16459200" imgH="6096000" progId="">
                  <p:embed/>
                </p:oleObj>
              </mc:Choice>
              <mc:Fallback>
                <p:oleObj name="公式" r:id="rId9" imgW="16459200" imgH="6096000" progId="">
                  <p:embed/>
                  <p:pic>
                    <p:nvPicPr>
                      <p:cNvPr id="0" name="图片 1029" descr="image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4335" y="4427924"/>
                        <a:ext cx="1546225" cy="4356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sz="2800" dirty="0"/>
              <a:t>三、</a:t>
            </a:r>
            <a:r>
              <a:rPr lang="zh-CN" altLang="en-US" sz="2800" dirty="0">
                <a:sym typeface="+mn-ea"/>
              </a:rPr>
              <a:t>算法的最好、最坏和平均情况</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43</a:t>
            </a:fld>
            <a:endParaRPr lang="zh-CN" altLang="en-US"/>
          </a:p>
        </p:txBody>
      </p:sp>
      <p:sp>
        <p:nvSpPr>
          <p:cNvPr id="68611" name="Rectangle 3"/>
          <p:cNvSpPr>
            <a:spLocks noGrp="1" noChangeArrowheads="1"/>
          </p:cNvSpPr>
          <p:nvPr/>
        </p:nvSpPr>
        <p:spPr>
          <a:xfrm>
            <a:off x="386715" y="1264920"/>
            <a:ext cx="7209790" cy="512445"/>
          </a:xfrm>
          <a:prstGeom prst="rect">
            <a:avLst/>
          </a:prstGeom>
        </p:spPr>
        <p:txBody>
          <a:bodyPr vert="horz" lIns="91440" tIns="45720" rIns="91440" bIns="45720" rtlCol="0">
            <a:normAutofit fontScale="7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buNone/>
            </a:pPr>
            <a:r>
              <a:rPr lang="zh-CN" altLang="en-US" sz="2400" b="1" dirty="0">
                <a:solidFill>
                  <a:srgbClr val="FF0000"/>
                </a:solidFill>
                <a:sym typeface="+mn-ea"/>
              </a:rPr>
              <a:t>【</a:t>
            </a:r>
            <a:r>
              <a:rPr lang="zh-CN" altLang="en-US" sz="2400" b="1" dirty="0" smtClean="0">
                <a:solidFill>
                  <a:srgbClr val="FF0000"/>
                </a:solidFill>
                <a:sym typeface="+mn-ea"/>
              </a:rPr>
              <a:t>例</a:t>
            </a:r>
            <a:r>
              <a:rPr lang="en-US" altLang="zh-CN" sz="2400" b="1" dirty="0" smtClean="0">
                <a:solidFill>
                  <a:srgbClr val="FF0000"/>
                </a:solidFill>
                <a:sym typeface="+mn-ea"/>
              </a:rPr>
              <a:t>5</a:t>
            </a:r>
            <a:r>
              <a:rPr lang="zh-CN" altLang="en-US" sz="2400" b="1" dirty="0" smtClean="0">
                <a:solidFill>
                  <a:srgbClr val="FF0000"/>
                </a:solidFill>
                <a:sym typeface="+mn-ea"/>
              </a:rPr>
              <a:t>】</a:t>
            </a:r>
            <a:r>
              <a:rPr lang="zh-CN" altLang="en-US" sz="2400" b="1" dirty="0">
                <a:solidFill>
                  <a:srgbClr val="FF0000"/>
                </a:solidFill>
                <a:sym typeface="+mn-ea"/>
              </a:rPr>
              <a:t>分析</a:t>
            </a:r>
            <a:r>
              <a:rPr lang="zh-CN" altLang="en-US" sz="2400" b="1" dirty="0">
                <a:solidFill>
                  <a:srgbClr val="FF0000"/>
                </a:solidFill>
              </a:rPr>
              <a:t>顺序查找算法的最好、最坏和平均复杂</a:t>
            </a:r>
            <a:r>
              <a:rPr lang="zh-CN" altLang="en-US" sz="2400" b="1" dirty="0" smtClean="0">
                <a:solidFill>
                  <a:srgbClr val="FF0000"/>
                </a:solidFill>
              </a:rPr>
              <a:t>度（见实验报告一）</a:t>
            </a:r>
            <a:endParaRPr lang="zh-CN" altLang="en-US" sz="3200" b="1" dirty="0" smtClean="0">
              <a:solidFill>
                <a:srgbClr val="FF0000"/>
              </a:solidFill>
              <a:latin typeface="+mn-ea"/>
            </a:endParaRPr>
          </a:p>
        </p:txBody>
      </p:sp>
      <p:sp>
        <p:nvSpPr>
          <p:cNvPr id="5" name="文本框 4"/>
          <p:cNvSpPr txBox="1"/>
          <p:nvPr/>
        </p:nvSpPr>
        <p:spPr>
          <a:xfrm>
            <a:off x="793115" y="2077720"/>
            <a:ext cx="6396990" cy="344868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l" defTabSz="914400">
              <a:lnSpc>
                <a:spcPct val="130000"/>
              </a:lnSpc>
            </a:pPr>
            <a:r>
              <a:rPr kumimoji="1" lang="en-US" altLang="zh-CN" sz="2400" b="1" dirty="0" err="1">
                <a:solidFill>
                  <a:srgbClr val="0000FF"/>
                </a:solidFill>
                <a:latin typeface="Times New Roman" panose="02020603050405020304" pitchFamily="18" charset="0"/>
                <a:ea typeface="华文楷体" panose="02010600040101010101" charset="-122"/>
                <a:sym typeface="+mn-ea"/>
              </a:rPr>
              <a:t>int</a:t>
            </a:r>
            <a:r>
              <a:rPr kumimoji="1" lang="en-US" altLang="zh-CN" sz="2400" b="1" dirty="0">
                <a:solidFill>
                  <a:srgbClr val="0000FF"/>
                </a:solidFill>
                <a:latin typeface="Times New Roman" panose="02020603050405020304" pitchFamily="18" charset="0"/>
                <a:ea typeface="华文楷体" panose="02010600040101010101" charset="-122"/>
                <a:sym typeface="+mn-ea"/>
              </a:rPr>
              <a:t> </a:t>
            </a:r>
            <a:r>
              <a:rPr kumimoji="1" lang="en-US" altLang="zh-CN" sz="2400" b="1" dirty="0" err="1">
                <a:solidFill>
                  <a:srgbClr val="0000FF"/>
                </a:solidFill>
                <a:latin typeface="Times New Roman" panose="02020603050405020304" pitchFamily="18" charset="0"/>
                <a:ea typeface="华文楷体" panose="02010600040101010101" charset="-122"/>
                <a:sym typeface="+mn-ea"/>
              </a:rPr>
              <a:t>seqSearch</a:t>
            </a:r>
            <a:r>
              <a:rPr kumimoji="1" lang="en-US" altLang="zh-CN" sz="2400" b="1" dirty="0">
                <a:solidFill>
                  <a:srgbClr val="0000FF"/>
                </a:solidFill>
                <a:latin typeface="Times New Roman" panose="02020603050405020304" pitchFamily="18" charset="0"/>
                <a:ea typeface="华文楷体" panose="02010600040101010101" charset="-122"/>
                <a:sym typeface="+mn-ea"/>
              </a:rPr>
              <a:t>(int a[ ], </a:t>
            </a:r>
            <a:r>
              <a:rPr kumimoji="1" lang="en-US" altLang="zh-CN" sz="2400" b="1" dirty="0" err="1">
                <a:solidFill>
                  <a:srgbClr val="0000FF"/>
                </a:solidFill>
                <a:latin typeface="Times New Roman" panose="02020603050405020304" pitchFamily="18" charset="0"/>
                <a:ea typeface="华文楷体" panose="02010600040101010101" charset="-122"/>
                <a:sym typeface="+mn-ea"/>
              </a:rPr>
              <a:t>int</a:t>
            </a:r>
            <a:r>
              <a:rPr kumimoji="1" lang="en-US" altLang="zh-CN" sz="2400" b="1" dirty="0">
                <a:solidFill>
                  <a:srgbClr val="0000FF"/>
                </a:solidFill>
                <a:latin typeface="Times New Roman" panose="02020603050405020304" pitchFamily="18" charset="0"/>
                <a:ea typeface="华文楷体" panose="02010600040101010101" charset="-122"/>
                <a:sym typeface="+mn-ea"/>
              </a:rPr>
              <a:t> n, int k)</a:t>
            </a:r>
            <a:endParaRPr kumimoji="1" lang="en-US" altLang="zh-CN" sz="2400" b="1" dirty="0">
              <a:solidFill>
                <a:srgbClr val="0000FF"/>
              </a:solidFill>
              <a:latin typeface="Times New Roman" panose="02020603050405020304" pitchFamily="18" charset="0"/>
              <a:ea typeface="华文楷体" panose="02010600040101010101" charset="-122"/>
            </a:endParaRPr>
          </a:p>
          <a:p>
            <a:pPr algn="l" defTabSz="914400">
              <a:lnSpc>
                <a:spcPct val="130000"/>
              </a:lnSpc>
            </a:pPr>
            <a:r>
              <a:rPr kumimoji="1" lang="en-US" altLang="zh-CN" sz="2400" b="1" dirty="0">
                <a:solidFill>
                  <a:srgbClr val="0000FF"/>
                </a:solidFill>
                <a:latin typeface="Times New Roman" panose="02020603050405020304" pitchFamily="18" charset="0"/>
                <a:ea typeface="华文楷体" panose="02010600040101010101" charset="-122"/>
                <a:sym typeface="+mn-ea"/>
              </a:rPr>
              <a:t>{     </a:t>
            </a:r>
            <a:r>
              <a:rPr lang="en-US" altLang="zh-CN" sz="2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int</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=0;</a:t>
            </a:r>
          </a:p>
          <a:p>
            <a:pPr algn="l" defTabSz="914400">
              <a:lnSpc>
                <a:spcPct val="130000"/>
              </a:lnSpc>
            </a:pP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      while </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&lt;n &amp;&amp; a[</a:t>
            </a:r>
            <a:r>
              <a:rPr lang="en-US" altLang="zh-CN" sz="2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]!=k)</a:t>
            </a:r>
          </a:p>
          <a:p>
            <a:pPr algn="l" defTabSz="914400">
              <a:lnSpc>
                <a:spcPct val="130000"/>
              </a:lnSpc>
            </a:pP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a:t>
            </a:r>
          </a:p>
          <a:p>
            <a:pPr algn="l" defTabSz="914400">
              <a:lnSpc>
                <a:spcPct val="130000"/>
              </a:lnSpc>
            </a:pP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       if </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&lt;n)   return i;</a:t>
            </a:r>
          </a:p>
          <a:p>
            <a:pPr algn="l" defTabSz="914400">
              <a:lnSpc>
                <a:spcPct val="130000"/>
              </a:lnSpc>
            </a:pP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       else </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return -1;</a:t>
            </a:r>
          </a:p>
          <a:p>
            <a:pPr algn="l" defTabSz="914400">
              <a:lnSpc>
                <a:spcPct val="130000"/>
              </a:lnSpc>
            </a:pPr>
            <a:r>
              <a:rPr kumimoji="1" lang="en-US" altLang="zh-CN" sz="2400" b="1" dirty="0">
                <a:solidFill>
                  <a:srgbClr val="0000FF"/>
                </a:solidFill>
                <a:latin typeface="Times New Roman" panose="02020603050405020304" pitchFamily="18" charset="0"/>
                <a:ea typeface="华文楷体" panose="02010600040101010101" charset="-122"/>
                <a:sym typeface="+mn-ea"/>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98107" y="261275"/>
            <a:ext cx="8068284" cy="864000"/>
          </a:xfrm>
        </p:spPr>
        <p:txBody>
          <a:bodyPr/>
          <a:lstStyle/>
          <a:p>
            <a:r>
              <a:rPr lang="zh-CN" altLang="en-US" sz="2800" dirty="0"/>
              <a:t>三、</a:t>
            </a:r>
            <a:r>
              <a:rPr lang="zh-CN" altLang="en-US" sz="2800" dirty="0">
                <a:sym typeface="+mn-ea"/>
              </a:rPr>
              <a:t>算法的最好、最坏和平均</a:t>
            </a:r>
            <a:r>
              <a:rPr lang="zh-CN" altLang="en-US" sz="2800" dirty="0" smtClean="0">
                <a:sym typeface="+mn-ea"/>
              </a:rPr>
              <a:t>情况（答案）</a:t>
            </a:r>
            <a:endParaRPr lang="zh-CN" altLang="en-US" sz="2800" dirty="0">
              <a:sym typeface="+mn-ea"/>
            </a:endParaRP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44</a:t>
            </a:fld>
            <a:endParaRPr lang="zh-CN" altLang="en-US"/>
          </a:p>
        </p:txBody>
      </p:sp>
      <p:sp>
        <p:nvSpPr>
          <p:cNvPr id="69634" name="Rectangle 3"/>
          <p:cNvSpPr>
            <a:spLocks noGrp="1" noChangeArrowheads="1"/>
          </p:cNvSpPr>
          <p:nvPr/>
        </p:nvSpPr>
        <p:spPr>
          <a:xfrm>
            <a:off x="487680" y="1557655"/>
            <a:ext cx="8432385" cy="237934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50000"/>
              </a:lnSpc>
              <a:buFontTx/>
              <a:buNone/>
            </a:pPr>
            <a:r>
              <a:rPr lang="zh-CN" altLang="en-US" sz="2000" b="1" dirty="0" smtClean="0">
                <a:solidFill>
                  <a:srgbClr val="0000FF"/>
                </a:solidFill>
                <a:latin typeface="Consolas" pitchFamily="49" charset="0"/>
                <a:cs typeface="Consolas" pitchFamily="49" charset="0"/>
              </a:rPr>
              <a:t>（</a:t>
            </a:r>
            <a:r>
              <a:rPr lang="en-US" altLang="zh-CN" sz="2000" b="1" dirty="0" smtClean="0">
                <a:solidFill>
                  <a:srgbClr val="0000FF"/>
                </a:solidFill>
                <a:latin typeface="Consolas" pitchFamily="49" charset="0"/>
                <a:cs typeface="Consolas" pitchFamily="49" charset="0"/>
              </a:rPr>
              <a:t>1</a:t>
            </a:r>
            <a:r>
              <a:rPr lang="zh-CN" altLang="en-US" sz="2000" b="1" dirty="0" smtClean="0">
                <a:solidFill>
                  <a:srgbClr val="0000FF"/>
                </a:solidFill>
                <a:latin typeface="Consolas" pitchFamily="49" charset="0"/>
                <a:cs typeface="Consolas" pitchFamily="49" charset="0"/>
              </a:rPr>
              <a:t>）</a:t>
            </a:r>
            <a:r>
              <a:rPr lang="en-US" altLang="zh-CN" sz="2000" b="1" i="1" dirty="0" smtClean="0">
                <a:solidFill>
                  <a:srgbClr val="0000FF"/>
                </a:solidFill>
                <a:latin typeface="Consolas" pitchFamily="49" charset="0"/>
                <a:cs typeface="Consolas" pitchFamily="49" charset="0"/>
              </a:rPr>
              <a:t>T</a:t>
            </a:r>
            <a:r>
              <a:rPr lang="en-US" altLang="zh-CN" sz="2000" b="1" baseline="-25000" dirty="0" smtClean="0">
                <a:solidFill>
                  <a:srgbClr val="0000FF"/>
                </a:solidFill>
                <a:latin typeface="Consolas" pitchFamily="49" charset="0"/>
                <a:cs typeface="Consolas" pitchFamily="49" charset="0"/>
              </a:rPr>
              <a:t>max</a:t>
            </a:r>
            <a:r>
              <a:rPr lang="en-US" altLang="zh-CN" sz="2000" b="1" dirty="0" smtClean="0">
                <a:solidFill>
                  <a:srgbClr val="0000FF"/>
                </a:solidFill>
                <a:latin typeface="Consolas" pitchFamily="49" charset="0"/>
                <a:cs typeface="Consolas" pitchFamily="49" charset="0"/>
              </a:rPr>
              <a:t>(</a:t>
            </a:r>
            <a:r>
              <a:rPr lang="en-US" altLang="zh-CN" sz="2000" b="1" i="1" dirty="0" smtClean="0">
                <a:solidFill>
                  <a:srgbClr val="0000FF"/>
                </a:solidFill>
                <a:latin typeface="Consolas" pitchFamily="49" charset="0"/>
                <a:cs typeface="Consolas" pitchFamily="49" charset="0"/>
              </a:rPr>
              <a:t>n</a:t>
            </a:r>
            <a:r>
              <a:rPr lang="en-US" altLang="zh-CN" sz="2000" b="1" dirty="0" smtClean="0">
                <a:solidFill>
                  <a:srgbClr val="0000FF"/>
                </a:solidFill>
                <a:latin typeface="Consolas" pitchFamily="49" charset="0"/>
                <a:cs typeface="Consolas" pitchFamily="49" charset="0"/>
              </a:rPr>
              <a:t>) = max{ </a:t>
            </a:r>
            <a:r>
              <a:rPr lang="en-US" altLang="zh-CN" sz="2000" b="1" i="1" dirty="0" smtClean="0">
                <a:solidFill>
                  <a:srgbClr val="0000FF"/>
                </a:solidFill>
                <a:latin typeface="Consolas" pitchFamily="49" charset="0"/>
                <a:cs typeface="Consolas" pitchFamily="49" charset="0"/>
              </a:rPr>
              <a:t>T</a:t>
            </a:r>
            <a:r>
              <a:rPr lang="en-US" altLang="zh-CN" sz="2000" b="1" dirty="0" smtClean="0">
                <a:solidFill>
                  <a:srgbClr val="0000FF"/>
                </a:solidFill>
                <a:latin typeface="Consolas" pitchFamily="49" charset="0"/>
                <a:cs typeface="Consolas" pitchFamily="49" charset="0"/>
              </a:rPr>
              <a:t>(I) | size(I)=</a:t>
            </a:r>
            <a:r>
              <a:rPr lang="en-US" altLang="zh-CN" sz="2000" b="1" i="1" dirty="0" smtClean="0">
                <a:solidFill>
                  <a:srgbClr val="0000FF"/>
                </a:solidFill>
                <a:latin typeface="Consolas" pitchFamily="49" charset="0"/>
                <a:cs typeface="Consolas" pitchFamily="49" charset="0"/>
              </a:rPr>
              <a:t>n </a:t>
            </a:r>
            <a:r>
              <a:rPr lang="en-US" altLang="zh-CN" sz="2000" b="1" dirty="0" smtClean="0">
                <a:solidFill>
                  <a:srgbClr val="0000FF"/>
                </a:solidFill>
                <a:latin typeface="Consolas" pitchFamily="49" charset="0"/>
                <a:cs typeface="Consolas" pitchFamily="49" charset="0"/>
              </a:rPr>
              <a:t>}=</a:t>
            </a:r>
            <a:r>
              <a:rPr lang="en-US" altLang="zh-CN" sz="2000" b="1" i="1" dirty="0" smtClean="0">
                <a:solidFill>
                  <a:srgbClr val="0000FF"/>
                </a:solidFill>
                <a:latin typeface="Consolas" pitchFamily="49" charset="0"/>
                <a:cs typeface="Consolas" pitchFamily="49" charset="0"/>
              </a:rPr>
              <a:t>O</a:t>
            </a:r>
            <a:r>
              <a:rPr lang="en-US" altLang="zh-CN" sz="2000" b="1" dirty="0" smtClean="0">
                <a:solidFill>
                  <a:srgbClr val="0000FF"/>
                </a:solidFill>
                <a:latin typeface="Consolas" pitchFamily="49" charset="0"/>
                <a:cs typeface="Consolas" pitchFamily="49" charset="0"/>
              </a:rPr>
              <a:t>(</a:t>
            </a:r>
            <a:r>
              <a:rPr lang="en-US" altLang="zh-CN" sz="2000" b="1" i="1" dirty="0" smtClean="0">
                <a:solidFill>
                  <a:srgbClr val="0000FF"/>
                </a:solidFill>
                <a:latin typeface="Consolas" pitchFamily="49" charset="0"/>
                <a:cs typeface="Consolas" pitchFamily="49" charset="0"/>
              </a:rPr>
              <a:t>n</a:t>
            </a:r>
            <a:r>
              <a:rPr lang="en-US" altLang="zh-CN" sz="2000" b="1" dirty="0" smtClean="0">
                <a:solidFill>
                  <a:srgbClr val="0000FF"/>
                </a:solidFill>
                <a:latin typeface="Consolas" pitchFamily="49" charset="0"/>
                <a:cs typeface="Consolas" pitchFamily="49" charset="0"/>
              </a:rPr>
              <a:t>)</a:t>
            </a:r>
          </a:p>
          <a:p>
            <a:pPr marL="0" indent="0" eaLnBrk="1" hangingPunct="1">
              <a:lnSpc>
                <a:spcPct val="150000"/>
              </a:lnSpc>
              <a:buFontTx/>
              <a:buNone/>
            </a:pPr>
            <a:r>
              <a:rPr lang="zh-CN" altLang="en-US" sz="2000" b="1" dirty="0" smtClean="0">
                <a:solidFill>
                  <a:srgbClr val="0000FF"/>
                </a:solidFill>
                <a:latin typeface="Consolas" pitchFamily="49" charset="0"/>
                <a:cs typeface="Consolas" pitchFamily="49" charset="0"/>
              </a:rPr>
              <a:t>（</a:t>
            </a:r>
            <a:r>
              <a:rPr lang="en-US" altLang="zh-CN" sz="2000" b="1" dirty="0" smtClean="0">
                <a:solidFill>
                  <a:srgbClr val="0000FF"/>
                </a:solidFill>
                <a:latin typeface="Consolas" pitchFamily="49" charset="0"/>
                <a:cs typeface="Consolas" pitchFamily="49" charset="0"/>
              </a:rPr>
              <a:t>2</a:t>
            </a:r>
            <a:r>
              <a:rPr lang="zh-CN" altLang="en-US" sz="2000" b="1" dirty="0" smtClean="0">
                <a:solidFill>
                  <a:srgbClr val="0000FF"/>
                </a:solidFill>
                <a:latin typeface="Consolas" pitchFamily="49" charset="0"/>
                <a:cs typeface="Consolas" pitchFamily="49" charset="0"/>
              </a:rPr>
              <a:t>）</a:t>
            </a:r>
            <a:r>
              <a:rPr lang="en-US" altLang="zh-CN" sz="2000" b="1" i="1" dirty="0" smtClean="0">
                <a:solidFill>
                  <a:srgbClr val="0000FF"/>
                </a:solidFill>
                <a:latin typeface="Consolas" pitchFamily="49" charset="0"/>
                <a:cs typeface="Consolas" pitchFamily="49" charset="0"/>
              </a:rPr>
              <a:t>T</a:t>
            </a:r>
            <a:r>
              <a:rPr lang="en-US" altLang="zh-CN" sz="2000" b="1" baseline="-25000" dirty="0" smtClean="0">
                <a:solidFill>
                  <a:srgbClr val="0000FF"/>
                </a:solidFill>
                <a:latin typeface="Consolas" pitchFamily="49" charset="0"/>
                <a:cs typeface="Consolas" pitchFamily="49" charset="0"/>
              </a:rPr>
              <a:t>min</a:t>
            </a:r>
            <a:r>
              <a:rPr lang="en-US" altLang="zh-CN" sz="2000" b="1" dirty="0" smtClean="0">
                <a:solidFill>
                  <a:srgbClr val="0000FF"/>
                </a:solidFill>
                <a:latin typeface="Consolas" pitchFamily="49" charset="0"/>
                <a:cs typeface="Consolas" pitchFamily="49" charset="0"/>
              </a:rPr>
              <a:t>(</a:t>
            </a:r>
            <a:r>
              <a:rPr lang="en-US" altLang="zh-CN" sz="2000" b="1" i="1" dirty="0" smtClean="0">
                <a:solidFill>
                  <a:srgbClr val="0000FF"/>
                </a:solidFill>
                <a:latin typeface="Consolas" pitchFamily="49" charset="0"/>
                <a:cs typeface="Consolas" pitchFamily="49" charset="0"/>
              </a:rPr>
              <a:t>n</a:t>
            </a:r>
            <a:r>
              <a:rPr lang="en-US" altLang="zh-CN" sz="2000" b="1" dirty="0" smtClean="0">
                <a:solidFill>
                  <a:srgbClr val="0000FF"/>
                </a:solidFill>
                <a:latin typeface="Consolas" pitchFamily="49" charset="0"/>
                <a:cs typeface="Consolas" pitchFamily="49" charset="0"/>
              </a:rPr>
              <a:t>) = min{ </a:t>
            </a:r>
            <a:r>
              <a:rPr lang="en-US" altLang="zh-CN" sz="2000" b="1" i="1" dirty="0" smtClean="0">
                <a:solidFill>
                  <a:srgbClr val="0000FF"/>
                </a:solidFill>
                <a:latin typeface="Consolas" pitchFamily="49" charset="0"/>
                <a:cs typeface="Consolas" pitchFamily="49" charset="0"/>
              </a:rPr>
              <a:t>T</a:t>
            </a:r>
            <a:r>
              <a:rPr lang="en-US" altLang="zh-CN" sz="2000" b="1" dirty="0" smtClean="0">
                <a:solidFill>
                  <a:srgbClr val="0000FF"/>
                </a:solidFill>
                <a:latin typeface="Consolas" pitchFamily="49" charset="0"/>
                <a:cs typeface="Consolas" pitchFamily="49" charset="0"/>
              </a:rPr>
              <a:t>(I) | size(I)=</a:t>
            </a:r>
            <a:r>
              <a:rPr lang="en-US" altLang="zh-CN" sz="2000" b="1" i="1" dirty="0" smtClean="0">
                <a:solidFill>
                  <a:srgbClr val="0000FF"/>
                </a:solidFill>
                <a:latin typeface="Consolas" pitchFamily="49" charset="0"/>
                <a:cs typeface="Consolas" pitchFamily="49" charset="0"/>
              </a:rPr>
              <a:t>n </a:t>
            </a:r>
            <a:r>
              <a:rPr lang="en-US" altLang="zh-CN" sz="2000" b="1" dirty="0" smtClean="0">
                <a:solidFill>
                  <a:srgbClr val="0000FF"/>
                </a:solidFill>
                <a:latin typeface="Consolas" pitchFamily="49" charset="0"/>
                <a:cs typeface="Consolas" pitchFamily="49" charset="0"/>
              </a:rPr>
              <a:t>}=</a:t>
            </a:r>
            <a:r>
              <a:rPr lang="en-US" altLang="zh-CN" sz="2000" b="1" i="1" dirty="0" smtClean="0">
                <a:solidFill>
                  <a:srgbClr val="0000FF"/>
                </a:solidFill>
                <a:latin typeface="Consolas" pitchFamily="49" charset="0"/>
                <a:cs typeface="Consolas" pitchFamily="49" charset="0"/>
              </a:rPr>
              <a:t>O</a:t>
            </a:r>
            <a:r>
              <a:rPr lang="en-US" altLang="zh-CN" sz="2000" b="1" dirty="0" smtClean="0">
                <a:solidFill>
                  <a:srgbClr val="0000FF"/>
                </a:solidFill>
                <a:latin typeface="Consolas" pitchFamily="49" charset="0"/>
                <a:cs typeface="Consolas" pitchFamily="49" charset="0"/>
              </a:rPr>
              <a:t>(1)</a:t>
            </a:r>
          </a:p>
          <a:p>
            <a:pPr marL="0" indent="0" eaLnBrk="1" hangingPunct="1">
              <a:lnSpc>
                <a:spcPct val="150000"/>
              </a:lnSpc>
              <a:buFontTx/>
              <a:buNone/>
            </a:pPr>
            <a:r>
              <a:rPr lang="zh-CN" altLang="en-US" sz="2000" b="1" dirty="0" smtClean="0">
                <a:solidFill>
                  <a:srgbClr val="0000FF"/>
                </a:solidFill>
                <a:latin typeface="Consolas" pitchFamily="49" charset="0"/>
                <a:cs typeface="Consolas" pitchFamily="49" charset="0"/>
              </a:rPr>
              <a:t>（</a:t>
            </a:r>
            <a:r>
              <a:rPr lang="en-US" altLang="zh-CN" sz="2000" b="1" dirty="0" smtClean="0">
                <a:solidFill>
                  <a:srgbClr val="0000FF"/>
                </a:solidFill>
                <a:latin typeface="Consolas" pitchFamily="49" charset="0"/>
                <a:cs typeface="Consolas" pitchFamily="49" charset="0"/>
              </a:rPr>
              <a:t>3</a:t>
            </a:r>
            <a:r>
              <a:rPr lang="zh-CN" altLang="en-US" sz="2000" b="1" dirty="0" smtClean="0">
                <a:solidFill>
                  <a:srgbClr val="0000FF"/>
                </a:solidFill>
                <a:latin typeface="Consolas" pitchFamily="49" charset="0"/>
                <a:cs typeface="Consolas" pitchFamily="49" charset="0"/>
              </a:rPr>
              <a:t>）在平均情况下，假设：</a:t>
            </a:r>
          </a:p>
          <a:p>
            <a:pPr marL="0" indent="0" eaLnBrk="1" hangingPunct="1">
              <a:lnSpc>
                <a:spcPct val="150000"/>
              </a:lnSpc>
              <a:buFontTx/>
              <a:buNone/>
            </a:pPr>
            <a:r>
              <a:rPr lang="zh-CN" altLang="en-US" sz="2000" b="1" dirty="0" smtClean="0">
                <a:solidFill>
                  <a:srgbClr val="0000FF"/>
                </a:solidFill>
                <a:latin typeface="Consolas" pitchFamily="49" charset="0"/>
                <a:cs typeface="Consolas" pitchFamily="49" charset="0"/>
              </a:rPr>
              <a:t>   在数组的每个位置</a:t>
            </a:r>
            <a:r>
              <a:rPr lang="en-US" altLang="zh-CN" sz="2000" b="1" i="1" dirty="0" smtClean="0">
                <a:solidFill>
                  <a:srgbClr val="0000FF"/>
                </a:solidFill>
                <a:latin typeface="Consolas" pitchFamily="49" charset="0"/>
                <a:cs typeface="Consolas" pitchFamily="49" charset="0"/>
              </a:rPr>
              <a:t>i </a:t>
            </a:r>
            <a:r>
              <a:rPr lang="en-US" altLang="zh-CN" sz="2000" b="1" dirty="0" smtClean="0">
                <a:solidFill>
                  <a:srgbClr val="0000FF"/>
                </a:solidFill>
                <a:latin typeface="Consolas" pitchFamily="49" charset="0"/>
                <a:cs typeface="Consolas" pitchFamily="49" charset="0"/>
              </a:rPr>
              <a:t>( 0 </a:t>
            </a:r>
            <a:r>
              <a:rPr lang="en-US" altLang="zh-CN" sz="2000" b="1" dirty="0" smtClean="0">
                <a:solidFill>
                  <a:srgbClr val="0000FF"/>
                </a:solidFill>
                <a:latin typeface="Consolas" pitchFamily="49" charset="0"/>
                <a:cs typeface="Consolas" pitchFamily="49" charset="0"/>
                <a:sym typeface="Symbol" panose="05050102010706020507" pitchFamily="18" charset="2"/>
              </a:rPr>
              <a:t> </a:t>
            </a:r>
            <a:r>
              <a:rPr lang="en-US" altLang="zh-CN" sz="2000" b="1" i="1" dirty="0" smtClean="0">
                <a:solidFill>
                  <a:srgbClr val="0000FF"/>
                </a:solidFill>
                <a:latin typeface="Consolas" pitchFamily="49" charset="0"/>
                <a:cs typeface="Consolas" pitchFamily="49" charset="0"/>
              </a:rPr>
              <a:t>i </a:t>
            </a:r>
            <a:r>
              <a:rPr lang="en-US" altLang="zh-CN" sz="2000" b="1" dirty="0" smtClean="0">
                <a:solidFill>
                  <a:srgbClr val="0000FF"/>
                </a:solidFill>
                <a:latin typeface="Consolas" pitchFamily="49" charset="0"/>
                <a:cs typeface="Consolas" pitchFamily="49" charset="0"/>
              </a:rPr>
              <a:t>&lt; </a:t>
            </a:r>
            <a:r>
              <a:rPr lang="en-US" altLang="zh-CN" sz="2000" b="1" i="1" dirty="0" smtClean="0">
                <a:solidFill>
                  <a:srgbClr val="0000FF"/>
                </a:solidFill>
                <a:latin typeface="Consolas" pitchFamily="49" charset="0"/>
                <a:cs typeface="Consolas" pitchFamily="49" charset="0"/>
              </a:rPr>
              <a:t>n </a:t>
            </a:r>
            <a:r>
              <a:rPr lang="en-US" altLang="zh-CN" sz="2000" b="1" dirty="0" smtClean="0">
                <a:solidFill>
                  <a:srgbClr val="0000FF"/>
                </a:solidFill>
                <a:latin typeface="Consolas" pitchFamily="49" charset="0"/>
                <a:cs typeface="Consolas" pitchFamily="49" charset="0"/>
              </a:rPr>
              <a:t>)</a:t>
            </a:r>
            <a:r>
              <a:rPr lang="zh-CN" altLang="en-US" sz="2000" b="1" dirty="0" smtClean="0">
                <a:solidFill>
                  <a:srgbClr val="0000FF"/>
                </a:solidFill>
                <a:latin typeface="Consolas" pitchFamily="49" charset="0"/>
                <a:cs typeface="Consolas" pitchFamily="49" charset="0"/>
              </a:rPr>
              <a:t>搜索成功的概率相同，均为 </a:t>
            </a:r>
            <a:r>
              <a:rPr lang="en-US" altLang="zh-CN" sz="2000" b="1" i="1" dirty="0" smtClean="0">
                <a:solidFill>
                  <a:srgbClr val="0000FF"/>
                </a:solidFill>
                <a:latin typeface="Consolas" pitchFamily="49" charset="0"/>
                <a:cs typeface="Consolas" pitchFamily="49" charset="0"/>
              </a:rPr>
              <a:t>1</a:t>
            </a:r>
            <a:r>
              <a:rPr lang="en-US" altLang="zh-CN" sz="2000" b="1" dirty="0" smtClean="0">
                <a:solidFill>
                  <a:srgbClr val="0000FF"/>
                </a:solidFill>
                <a:latin typeface="Consolas" pitchFamily="49" charset="0"/>
                <a:cs typeface="Consolas" pitchFamily="49" charset="0"/>
              </a:rPr>
              <a:t>/</a:t>
            </a:r>
            <a:r>
              <a:rPr lang="en-US" altLang="zh-CN" sz="2000" b="1" i="1" dirty="0" smtClean="0">
                <a:solidFill>
                  <a:srgbClr val="0000FF"/>
                </a:solidFill>
                <a:latin typeface="Consolas" pitchFamily="49" charset="0"/>
                <a:cs typeface="Consolas" pitchFamily="49" charset="0"/>
              </a:rPr>
              <a:t>n</a:t>
            </a:r>
            <a:r>
              <a:rPr lang="zh-CN" altLang="en-US" sz="2000" b="1" dirty="0" smtClean="0">
                <a:solidFill>
                  <a:srgbClr val="0000FF"/>
                </a:solidFill>
                <a:latin typeface="Consolas" pitchFamily="49" charset="0"/>
                <a:cs typeface="Consolas" pitchFamily="49" charset="0"/>
              </a:rPr>
              <a:t>。</a:t>
            </a:r>
          </a:p>
        </p:txBody>
      </p:sp>
      <p:graphicFrame>
        <p:nvGraphicFramePr>
          <p:cNvPr id="69636" name="Object 4"/>
          <p:cNvGraphicFramePr>
            <a:graphicFrameLocks noChangeAspect="1"/>
          </p:cNvGraphicFramePr>
          <p:nvPr/>
        </p:nvGraphicFramePr>
        <p:xfrm>
          <a:off x="631825" y="3937000"/>
          <a:ext cx="3968750" cy="686435"/>
        </p:xfrm>
        <a:graphic>
          <a:graphicData uri="http://schemas.openxmlformats.org/presentationml/2006/ole">
            <mc:AlternateContent xmlns:mc="http://schemas.openxmlformats.org/markup-compatibility/2006">
              <mc:Choice xmlns:v="urn:schemas-microsoft-com:vml" Requires="v">
                <p:oleObj spid="_x0000_s2064" name="公式" r:id="rId3" imgW="1638000" imgH="355320" progId="Equation.DSMT4">
                  <p:embed/>
                </p:oleObj>
              </mc:Choice>
              <mc:Fallback>
                <p:oleObj name="公式" r:id="rId3" imgW="1638000" imgH="355320" progId="Equation.DSMT4">
                  <p:embed/>
                  <p:pic>
                    <p:nvPicPr>
                      <p:cNvPr id="0" name="Picture 2" descr="imag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3937000"/>
                        <a:ext cx="3968750" cy="686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5" name="Object 5"/>
          <p:cNvGraphicFramePr>
            <a:graphicFrameLocks noChangeAspect="1"/>
          </p:cNvGraphicFramePr>
          <p:nvPr/>
        </p:nvGraphicFramePr>
        <p:xfrm>
          <a:off x="971550" y="4927600"/>
          <a:ext cx="5793135" cy="814705"/>
        </p:xfrm>
        <a:graphic>
          <a:graphicData uri="http://schemas.openxmlformats.org/presentationml/2006/ole">
            <mc:AlternateContent xmlns:mc="http://schemas.openxmlformats.org/markup-compatibility/2006">
              <mc:Choice xmlns:v="urn:schemas-microsoft-com:vml" Requires="v">
                <p:oleObj spid="_x0000_s2065" name="公式" r:id="rId5" imgW="2298600" imgH="431640" progId="Equation.DSMT4">
                  <p:embed/>
                </p:oleObj>
              </mc:Choice>
              <mc:Fallback>
                <p:oleObj name="公式" r:id="rId5" imgW="2298600" imgH="431640" progId="Equation.DSMT4">
                  <p:embed/>
                  <p:pic>
                    <p:nvPicPr>
                      <p:cNvPr id="0" name="Picture 3" descr="image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927600"/>
                        <a:ext cx="5793135" cy="814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sz="2800" dirty="0"/>
              <a:t>三、</a:t>
            </a:r>
            <a:r>
              <a:rPr lang="zh-CN" altLang="en-US" sz="2800" dirty="0">
                <a:sym typeface="+mn-ea"/>
              </a:rPr>
              <a:t>算法的最好、最坏和平均情况</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45</a:t>
            </a:fld>
            <a:endParaRPr lang="zh-CN" altLang="en-US"/>
          </a:p>
        </p:txBody>
      </p:sp>
      <p:sp>
        <p:nvSpPr>
          <p:cNvPr id="10" name="object 3"/>
          <p:cNvSpPr txBox="1"/>
          <p:nvPr/>
        </p:nvSpPr>
        <p:spPr>
          <a:xfrm>
            <a:off x="452029" y="1523974"/>
            <a:ext cx="7967980" cy="2062573"/>
          </a:xfrm>
          <a:prstGeom prst="rect">
            <a:avLst/>
          </a:prstGeom>
        </p:spPr>
        <p:txBody>
          <a:bodyPr vert="horz" wrap="square" lIns="0" tIns="23706" rIns="0" bIns="0" rtlCol="0">
            <a:spAutoFit/>
          </a:bodyPr>
          <a:lstStyle/>
          <a:p>
            <a:pPr marL="12700" marR="317500" indent="0">
              <a:lnSpc>
                <a:spcPct val="118000"/>
              </a:lnSpc>
              <a:spcBef>
                <a:spcPts val="140"/>
              </a:spcBef>
              <a:buNone/>
              <a:tabLst>
                <a:tab pos="354965" algn="l"/>
                <a:tab pos="355600" algn="l"/>
              </a:tabLst>
            </a:pPr>
            <a:r>
              <a:rPr lang="zh-CN" altLang="en-US" sz="2400" b="1" dirty="0" smtClean="0">
                <a:solidFill>
                  <a:srgbClr val="FF0000"/>
                </a:solidFill>
                <a:latin typeface="楷体" pitchFamily="49" charset="-122"/>
                <a:ea typeface="楷体" pitchFamily="49" charset="-122"/>
                <a:cs typeface="Calibri" panose="020F0502020204030204"/>
              </a:rPr>
              <a:t>注意</a:t>
            </a:r>
            <a:endParaRPr lang="en-US" altLang="zh-CN" sz="2400" b="1" dirty="0" smtClean="0">
              <a:solidFill>
                <a:srgbClr val="FF0000"/>
              </a:solidFill>
              <a:latin typeface="楷体" pitchFamily="49" charset="-122"/>
              <a:ea typeface="楷体" pitchFamily="49" charset="-122"/>
              <a:cs typeface="Calibri" panose="020F0502020204030204"/>
            </a:endParaRPr>
          </a:p>
          <a:p>
            <a:pPr marL="469900" marR="317500" lvl="1" indent="0">
              <a:lnSpc>
                <a:spcPct val="118000"/>
              </a:lnSpc>
              <a:spcBef>
                <a:spcPts val="140"/>
              </a:spcBef>
              <a:buNone/>
              <a:tabLst>
                <a:tab pos="354965" algn="l"/>
                <a:tab pos="355600" algn="l"/>
              </a:tabLst>
            </a:pPr>
            <a:r>
              <a:rPr lang="zh-CN" altLang="en-US" sz="2400" b="1" dirty="0" smtClean="0">
                <a:solidFill>
                  <a:srgbClr val="FF0000"/>
                </a:solidFill>
                <a:latin typeface="楷体" pitchFamily="49" charset="-122"/>
                <a:ea typeface="楷体" pitchFamily="49" charset="-122"/>
                <a:cs typeface="Calibri" panose="020F0502020204030204"/>
              </a:rPr>
              <a:t>通常只求最坏情况运行时间，因为</a:t>
            </a:r>
            <a:endParaRPr lang="zh-CN" altLang="en-US" sz="2400" b="1" dirty="0">
              <a:solidFill>
                <a:srgbClr val="FF0000"/>
              </a:solidFill>
              <a:latin typeface="楷体" pitchFamily="49" charset="-122"/>
              <a:ea typeface="楷体" pitchFamily="49" charset="-122"/>
              <a:sym typeface="+mn-ea"/>
            </a:endParaRPr>
          </a:p>
          <a:p>
            <a:pPr marL="812800" lvl="1" indent="-342900">
              <a:spcBef>
                <a:spcPts val="575"/>
              </a:spcBef>
              <a:buFont typeface="Arial" panose="020B0604020202020204"/>
              <a:buChar char="•"/>
              <a:tabLst>
                <a:tab pos="354965" algn="l"/>
                <a:tab pos="355600" algn="l"/>
              </a:tabLst>
            </a:pPr>
            <a:r>
              <a:rPr lang="zh-CN" altLang="en-US" sz="2000" b="1" spc="-5" dirty="0" smtClean="0">
                <a:solidFill>
                  <a:srgbClr val="0000FF"/>
                </a:solidFill>
                <a:latin typeface="楷体" pitchFamily="49" charset="-122"/>
                <a:ea typeface="楷体" pitchFamily="49" charset="-122"/>
                <a:cs typeface="宋体" panose="02010600030101010101" pitchFamily="2" charset="-122"/>
                <a:sym typeface="+mn-ea"/>
              </a:rPr>
              <a:t>给出了任何输入的运行时间的上界</a:t>
            </a:r>
            <a:endParaRPr sz="2000" dirty="0">
              <a:solidFill>
                <a:srgbClr val="0000FF"/>
              </a:solidFill>
              <a:latin typeface="楷体" pitchFamily="49" charset="-122"/>
              <a:ea typeface="楷体" pitchFamily="49" charset="-122"/>
              <a:cs typeface="Times New Roman" panose="02020603050405020304"/>
            </a:endParaRPr>
          </a:p>
          <a:p>
            <a:pPr marL="812800" lvl="1" indent="-342900">
              <a:spcBef>
                <a:spcPts val="575"/>
              </a:spcBef>
              <a:buFont typeface="Arial" panose="020B0604020202020204"/>
              <a:buChar char="•"/>
              <a:tabLst>
                <a:tab pos="354965" algn="l"/>
                <a:tab pos="355600" algn="l"/>
              </a:tabLst>
            </a:pPr>
            <a:r>
              <a:rPr lang="zh-CN" altLang="en-US" sz="2000" b="1" spc="-5" dirty="0" smtClean="0">
                <a:solidFill>
                  <a:srgbClr val="0000FF"/>
                </a:solidFill>
                <a:latin typeface="楷体" pitchFamily="49" charset="-122"/>
                <a:ea typeface="楷体" pitchFamily="49" charset="-122"/>
                <a:cs typeface="宋体" panose="02010600030101010101" pitchFamily="2" charset="-122"/>
                <a:sym typeface="+mn-ea"/>
              </a:rPr>
              <a:t>对某些算法，最坏情况经常出现</a:t>
            </a:r>
            <a:endParaRPr lang="en-US" altLang="zh-CN" sz="2000" b="1" spc="-5" dirty="0" smtClean="0">
              <a:solidFill>
                <a:srgbClr val="0000FF"/>
              </a:solidFill>
              <a:latin typeface="楷体" pitchFamily="49" charset="-122"/>
              <a:ea typeface="楷体" pitchFamily="49" charset="-122"/>
              <a:cs typeface="宋体" panose="02010600030101010101" pitchFamily="2" charset="-122"/>
              <a:sym typeface="+mn-ea"/>
            </a:endParaRPr>
          </a:p>
          <a:p>
            <a:pPr marL="812800" lvl="1" indent="-342900">
              <a:spcBef>
                <a:spcPts val="575"/>
              </a:spcBef>
              <a:buFont typeface="Arial" panose="020B0604020202020204"/>
              <a:buChar char="•"/>
              <a:tabLst>
                <a:tab pos="354965" algn="l"/>
                <a:tab pos="355600" algn="l"/>
              </a:tabLst>
            </a:pPr>
            <a:r>
              <a:rPr lang="zh-CN" altLang="en-US" sz="2000" b="1" dirty="0" smtClean="0">
                <a:solidFill>
                  <a:srgbClr val="0000FF"/>
                </a:solidFill>
                <a:latin typeface="楷体" pitchFamily="49" charset="-122"/>
                <a:ea typeface="楷体" pitchFamily="49" charset="-122"/>
                <a:cs typeface="Calibri" panose="020F0502020204030204"/>
              </a:rPr>
              <a:t>“平均情况”往往与最坏情况一样差</a:t>
            </a:r>
          </a:p>
        </p:txBody>
      </p:sp>
    </p:spTree>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sz="2800" dirty="0" smtClean="0"/>
              <a:t>四、渐</a:t>
            </a:r>
            <a:r>
              <a:rPr lang="zh-CN" altLang="en-US" sz="2800" dirty="0"/>
              <a:t>近时间复杂度分析的一般步骤</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46</a:t>
            </a:fld>
            <a:endParaRPr lang="zh-CN" altLang="en-US"/>
          </a:p>
        </p:txBody>
      </p:sp>
      <p:sp>
        <p:nvSpPr>
          <p:cNvPr id="75778" name="Text Box 2"/>
          <p:cNvSpPr txBox="1">
            <a:spLocks noChangeArrowheads="1"/>
          </p:cNvSpPr>
          <p:nvPr/>
        </p:nvSpPr>
        <p:spPr bwMode="auto">
          <a:xfrm>
            <a:off x="201930" y="1383665"/>
            <a:ext cx="8726170" cy="46164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kumimoji="1" lang="zh-CN" altLang="en-US" sz="2000" b="1" dirty="0">
                <a:solidFill>
                  <a:srgbClr val="FF0000"/>
                </a:solidFill>
                <a:latin typeface="楷体" pitchFamily="49" charset="-122"/>
                <a:ea typeface="楷体" pitchFamily="49" charset="-122"/>
              </a:rPr>
              <a:t>1. 决定用哪个（或哪些）参数作为算法问题规模的度量</a:t>
            </a:r>
            <a:endParaRPr kumimoji="1" lang="zh-CN" altLang="en-US" sz="2000" b="1" dirty="0">
              <a:solidFill>
                <a:schemeClr val="accent1">
                  <a:lumMod val="50000"/>
                </a:schemeClr>
              </a:solidFill>
              <a:latin typeface="楷体" pitchFamily="49" charset="-122"/>
              <a:ea typeface="楷体" pitchFamily="49" charset="-122"/>
            </a:endParaRPr>
          </a:p>
          <a:p>
            <a:pPr eaLnBrk="1" hangingPunct="1">
              <a:lnSpc>
                <a:spcPct val="120000"/>
              </a:lnSpc>
              <a:spcBef>
                <a:spcPct val="20000"/>
              </a:spcBef>
            </a:pPr>
            <a:r>
              <a:rPr kumimoji="1" lang="zh-CN" altLang="en-US" sz="1600" b="1" dirty="0">
                <a:latin typeface="楷体" pitchFamily="49" charset="-122"/>
                <a:ea typeface="楷体" pitchFamily="49" charset="-122"/>
              </a:rPr>
              <a:t>   </a:t>
            </a:r>
            <a:r>
              <a:rPr kumimoji="1" lang="zh-CN" altLang="en-US" sz="2000" b="1" dirty="0">
                <a:solidFill>
                  <a:schemeClr val="accent1">
                    <a:lumMod val="50000"/>
                  </a:schemeClr>
                </a:solidFill>
                <a:latin typeface="楷体" pitchFamily="49" charset="-122"/>
                <a:ea typeface="楷体" pitchFamily="49" charset="-122"/>
              </a:rPr>
              <a:t> </a:t>
            </a:r>
            <a:r>
              <a:rPr kumimoji="1" lang="zh-CN" altLang="en-US" sz="2000" b="1" dirty="0">
                <a:solidFill>
                  <a:srgbClr val="0000FF"/>
                </a:solidFill>
                <a:latin typeface="楷体" pitchFamily="49" charset="-122"/>
                <a:ea typeface="楷体" pitchFamily="49" charset="-122"/>
              </a:rPr>
              <a:t>可以从问题的描述中得到。</a:t>
            </a:r>
          </a:p>
          <a:p>
            <a:pPr eaLnBrk="1" hangingPunct="1">
              <a:lnSpc>
                <a:spcPct val="120000"/>
              </a:lnSpc>
              <a:spcBef>
                <a:spcPct val="20000"/>
              </a:spcBef>
            </a:pPr>
            <a:r>
              <a:rPr kumimoji="1" lang="zh-CN" altLang="en-US" sz="2000" b="1" dirty="0">
                <a:solidFill>
                  <a:srgbClr val="FF0000"/>
                </a:solidFill>
                <a:latin typeface="楷体" pitchFamily="49" charset="-122"/>
                <a:ea typeface="楷体" pitchFamily="49" charset="-122"/>
              </a:rPr>
              <a:t>2. 找出算法中的基本语句</a:t>
            </a:r>
            <a:endParaRPr kumimoji="1" lang="zh-CN" altLang="en-US" sz="2000" b="1" dirty="0">
              <a:solidFill>
                <a:schemeClr val="accent1">
                  <a:lumMod val="50000"/>
                </a:schemeClr>
              </a:solidFill>
              <a:latin typeface="楷体" pitchFamily="49" charset="-122"/>
              <a:ea typeface="楷体" pitchFamily="49" charset="-122"/>
            </a:endParaRPr>
          </a:p>
          <a:p>
            <a:pPr eaLnBrk="1" hangingPunct="1">
              <a:lnSpc>
                <a:spcPct val="120000"/>
              </a:lnSpc>
              <a:spcBef>
                <a:spcPct val="20000"/>
              </a:spcBef>
            </a:pPr>
            <a:r>
              <a:rPr kumimoji="1" lang="zh-CN" altLang="en-US" sz="2000" b="1" dirty="0">
                <a:solidFill>
                  <a:schemeClr val="accent1">
                    <a:lumMod val="50000"/>
                  </a:schemeClr>
                </a:solidFill>
                <a:latin typeface="楷体" pitchFamily="49" charset="-122"/>
                <a:ea typeface="楷体" pitchFamily="49" charset="-122"/>
              </a:rPr>
              <a:t>    </a:t>
            </a:r>
            <a:r>
              <a:rPr kumimoji="1" lang="zh-CN" altLang="en-US" sz="2000" b="1" dirty="0">
                <a:solidFill>
                  <a:srgbClr val="0000FF"/>
                </a:solidFill>
                <a:latin typeface="楷体" pitchFamily="49" charset="-122"/>
                <a:ea typeface="楷体" pitchFamily="49" charset="-122"/>
              </a:rPr>
              <a:t>通常是最内层循环的循环体。</a:t>
            </a:r>
          </a:p>
          <a:p>
            <a:pPr eaLnBrk="1" hangingPunct="1">
              <a:lnSpc>
                <a:spcPct val="120000"/>
              </a:lnSpc>
              <a:spcBef>
                <a:spcPct val="20000"/>
              </a:spcBef>
            </a:pPr>
            <a:r>
              <a:rPr kumimoji="1" lang="zh-CN" altLang="en-US" sz="2000" b="1" dirty="0">
                <a:solidFill>
                  <a:srgbClr val="FF0000"/>
                </a:solidFill>
                <a:latin typeface="楷体" pitchFamily="49" charset="-122"/>
                <a:ea typeface="楷体" pitchFamily="49" charset="-122"/>
              </a:rPr>
              <a:t>3. 检查基本语句的执行次数是否只依赖于问题规模</a:t>
            </a:r>
            <a:endParaRPr kumimoji="1" lang="zh-CN" altLang="en-US" sz="2000" b="1" dirty="0">
              <a:solidFill>
                <a:schemeClr val="accent1">
                  <a:lumMod val="50000"/>
                </a:schemeClr>
              </a:solidFill>
              <a:latin typeface="楷体" pitchFamily="49" charset="-122"/>
              <a:ea typeface="楷体" pitchFamily="49" charset="-122"/>
            </a:endParaRPr>
          </a:p>
          <a:p>
            <a:pPr eaLnBrk="1" hangingPunct="1">
              <a:lnSpc>
                <a:spcPct val="120000"/>
              </a:lnSpc>
              <a:spcBef>
                <a:spcPct val="20000"/>
              </a:spcBef>
            </a:pPr>
            <a:r>
              <a:rPr kumimoji="1" lang="zh-CN" altLang="en-US" sz="2000" b="1" dirty="0">
                <a:solidFill>
                  <a:schemeClr val="accent1">
                    <a:lumMod val="50000"/>
                  </a:schemeClr>
                </a:solidFill>
                <a:latin typeface="楷体" pitchFamily="49" charset="-122"/>
                <a:ea typeface="楷体" pitchFamily="49" charset="-122"/>
              </a:rPr>
              <a:t>    </a:t>
            </a:r>
            <a:r>
              <a:rPr kumimoji="1" lang="zh-CN" altLang="en-US" sz="2000" b="1" dirty="0">
                <a:solidFill>
                  <a:srgbClr val="0000FF"/>
                </a:solidFill>
                <a:latin typeface="楷体" pitchFamily="49" charset="-122"/>
                <a:ea typeface="楷体" pitchFamily="49" charset="-122"/>
              </a:rPr>
              <a:t>如果基本语句的执行次数还依赖于其他一些特性，则需要分别研究最好情况、最坏情况和平均情况的效率。</a:t>
            </a:r>
          </a:p>
          <a:p>
            <a:pPr eaLnBrk="1" hangingPunct="1">
              <a:lnSpc>
                <a:spcPct val="120000"/>
              </a:lnSpc>
              <a:spcBef>
                <a:spcPct val="20000"/>
              </a:spcBef>
            </a:pPr>
            <a:r>
              <a:rPr kumimoji="1" lang="zh-CN" altLang="en-US" sz="2000" b="1" dirty="0">
                <a:solidFill>
                  <a:srgbClr val="FF0000"/>
                </a:solidFill>
                <a:latin typeface="楷体" pitchFamily="49" charset="-122"/>
                <a:ea typeface="楷体" pitchFamily="49" charset="-122"/>
              </a:rPr>
              <a:t>4. 建立基本语句执行次数的求和表达式</a:t>
            </a:r>
            <a:endParaRPr kumimoji="1" lang="zh-CN" altLang="en-US" sz="2000" b="1" dirty="0">
              <a:solidFill>
                <a:schemeClr val="accent1">
                  <a:lumMod val="50000"/>
                </a:schemeClr>
              </a:solidFill>
              <a:latin typeface="楷体" pitchFamily="49" charset="-122"/>
              <a:ea typeface="楷体" pitchFamily="49" charset="-122"/>
            </a:endParaRPr>
          </a:p>
          <a:p>
            <a:pPr eaLnBrk="1" hangingPunct="1">
              <a:lnSpc>
                <a:spcPct val="120000"/>
              </a:lnSpc>
              <a:spcBef>
                <a:spcPct val="20000"/>
              </a:spcBef>
            </a:pPr>
            <a:r>
              <a:rPr kumimoji="1" lang="zh-CN" altLang="en-US" sz="2000" b="1" dirty="0">
                <a:solidFill>
                  <a:schemeClr val="accent1">
                    <a:lumMod val="50000"/>
                  </a:schemeClr>
                </a:solidFill>
                <a:latin typeface="楷体" pitchFamily="49" charset="-122"/>
                <a:ea typeface="楷体" pitchFamily="49" charset="-122"/>
              </a:rPr>
              <a:t>    </a:t>
            </a:r>
            <a:r>
              <a:rPr kumimoji="1" lang="zh-CN" altLang="en-US" sz="2000" b="1" dirty="0">
                <a:solidFill>
                  <a:srgbClr val="0000FF"/>
                </a:solidFill>
                <a:latin typeface="楷体" pitchFamily="49" charset="-122"/>
                <a:ea typeface="楷体" pitchFamily="49" charset="-122"/>
              </a:rPr>
              <a:t>计算基本语句执行的次数，建立一个代表算法运行时间的求和表达式。</a:t>
            </a:r>
          </a:p>
          <a:p>
            <a:pPr eaLnBrk="1" hangingPunct="1">
              <a:lnSpc>
                <a:spcPct val="120000"/>
              </a:lnSpc>
              <a:spcBef>
                <a:spcPct val="20000"/>
              </a:spcBef>
            </a:pPr>
            <a:r>
              <a:rPr kumimoji="1" lang="zh-CN" altLang="en-US" sz="2000" b="1" dirty="0">
                <a:solidFill>
                  <a:srgbClr val="FF0000"/>
                </a:solidFill>
                <a:latin typeface="楷体" pitchFamily="49" charset="-122"/>
                <a:ea typeface="楷体" pitchFamily="49" charset="-122"/>
              </a:rPr>
              <a:t>5. 用渐进符号表示这个求和表达式</a:t>
            </a:r>
            <a:endParaRPr kumimoji="1" lang="zh-CN" altLang="en-US" sz="2000" b="1" dirty="0">
              <a:solidFill>
                <a:schemeClr val="accent1">
                  <a:lumMod val="50000"/>
                </a:schemeClr>
              </a:solidFill>
              <a:latin typeface="楷体" pitchFamily="49" charset="-122"/>
              <a:ea typeface="楷体" pitchFamily="49" charset="-122"/>
            </a:endParaRPr>
          </a:p>
          <a:p>
            <a:pPr eaLnBrk="1" hangingPunct="1">
              <a:lnSpc>
                <a:spcPct val="120000"/>
              </a:lnSpc>
              <a:spcBef>
                <a:spcPct val="20000"/>
              </a:spcBef>
            </a:pPr>
            <a:r>
              <a:rPr kumimoji="1" lang="zh-CN" altLang="en-US" sz="2000" b="1" dirty="0">
                <a:solidFill>
                  <a:schemeClr val="accent1">
                    <a:lumMod val="50000"/>
                  </a:schemeClr>
                </a:solidFill>
                <a:latin typeface="楷体" pitchFamily="49" charset="-122"/>
                <a:ea typeface="楷体" pitchFamily="49" charset="-122"/>
              </a:rPr>
              <a:t>    </a:t>
            </a:r>
            <a:r>
              <a:rPr kumimoji="1" lang="zh-CN" altLang="en-US" sz="2000" b="1" dirty="0">
                <a:solidFill>
                  <a:srgbClr val="0000FF"/>
                </a:solidFill>
                <a:latin typeface="楷体" pitchFamily="49" charset="-122"/>
                <a:ea typeface="楷体" pitchFamily="49" charset="-122"/>
              </a:rPr>
              <a:t>计算基本语句执行次数的数量级，用大</a:t>
            </a:r>
            <a:r>
              <a:rPr kumimoji="1" lang="zh-CN" altLang="en-US" sz="2000" b="1" dirty="0">
                <a:solidFill>
                  <a:srgbClr val="0000FF"/>
                </a:solidFill>
                <a:latin typeface="Consolas" pitchFamily="49" charset="0"/>
                <a:ea typeface="楷体" pitchFamily="49" charset="-122"/>
                <a:cs typeface="Consolas" pitchFamily="49" charset="0"/>
              </a:rPr>
              <a:t>O</a:t>
            </a:r>
            <a:r>
              <a:rPr kumimoji="1" lang="zh-CN" altLang="en-US" sz="2000" b="1" dirty="0">
                <a:solidFill>
                  <a:srgbClr val="0000FF"/>
                </a:solidFill>
                <a:latin typeface="楷体" pitchFamily="49" charset="-122"/>
                <a:ea typeface="楷体" pitchFamily="49" charset="-122"/>
              </a:rPr>
              <a:t>符号来描述算法增长率的上限。</a:t>
            </a:r>
          </a:p>
        </p:txBody>
      </p:sp>
    </p:spTree>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五、渐</a:t>
            </a:r>
            <a:r>
              <a:rPr lang="zh-CN" altLang="en-US" dirty="0"/>
              <a:t>近空间复杂度分析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47</a:t>
            </a:fld>
            <a:endParaRPr lang="zh-CN" altLang="en-US" dirty="0"/>
          </a:p>
        </p:txBody>
      </p:sp>
      <p:sp>
        <p:nvSpPr>
          <p:cNvPr id="176131" name="Text Box 3"/>
          <p:cNvSpPr txBox="1">
            <a:spLocks noChangeArrowheads="1"/>
          </p:cNvSpPr>
          <p:nvPr/>
        </p:nvSpPr>
        <p:spPr bwMode="auto">
          <a:xfrm>
            <a:off x="452119" y="2987519"/>
            <a:ext cx="8388985" cy="2708434"/>
          </a:xfrm>
          <a:prstGeom prst="rect">
            <a:avLst/>
          </a:prstGeom>
          <a:noFill/>
          <a:ln w="9525">
            <a:noFill/>
            <a:miter lim="800000"/>
          </a:ln>
          <a:effectLst/>
        </p:spPr>
        <p:txBody>
          <a:bodyPr wrap="square">
            <a:spAutoFit/>
          </a:bodyPr>
          <a:lstStyle/>
          <a:p>
            <a:pPr>
              <a:lnSpc>
                <a:spcPct val="150000"/>
              </a:lnSpc>
              <a:spcBef>
                <a:spcPct val="50000"/>
              </a:spcBef>
            </a:pPr>
            <a:r>
              <a:rPr lang="zh-CN" altLang="en-US" sz="2000" b="1" dirty="0" smtClean="0">
                <a:solidFill>
                  <a:srgbClr val="0000FF"/>
                </a:solidFill>
                <a:latin typeface="楷体" pitchFamily="49" charset="-122"/>
                <a:ea typeface="楷体" pitchFamily="49" charset="-122"/>
                <a:cs typeface="Consolas" pitchFamily="49" charset="0"/>
              </a:rPr>
              <a:t>    所以，</a:t>
            </a:r>
            <a:r>
              <a:rPr lang="zh-CN" altLang="en-US" sz="2000" b="1" dirty="0" smtClean="0">
                <a:solidFill>
                  <a:srgbClr val="FF0000"/>
                </a:solidFill>
                <a:latin typeface="楷体" pitchFamily="49" charset="-122"/>
                <a:ea typeface="楷体" pitchFamily="49" charset="-122"/>
                <a:cs typeface="Consolas" pitchFamily="49" charset="0"/>
              </a:rPr>
              <a:t>空间复杂度</a:t>
            </a:r>
            <a:r>
              <a:rPr lang="zh-CN" altLang="en-US" sz="2000" b="1" dirty="0" smtClean="0">
                <a:solidFill>
                  <a:srgbClr val="0000FF"/>
                </a:solidFill>
                <a:latin typeface="楷体" pitchFamily="49" charset="-122"/>
                <a:ea typeface="楷体" pitchFamily="49" charset="-122"/>
                <a:cs typeface="Consolas" pitchFamily="49" charset="0"/>
              </a:rPr>
              <a:t>是对一个算法在运行过程中临时占用的存储空间大小的量度，一般也作为问题规模</a:t>
            </a:r>
            <a:r>
              <a:rPr lang="en-US" altLang="zh-CN" sz="2000" b="1" i="1" dirty="0" smtClean="0">
                <a:solidFill>
                  <a:srgbClr val="0000FF"/>
                </a:solidFill>
                <a:latin typeface="楷体" pitchFamily="49" charset="-122"/>
                <a:ea typeface="楷体" pitchFamily="49" charset="-122"/>
                <a:cs typeface="Consolas" pitchFamily="49" charset="0"/>
              </a:rPr>
              <a:t>n</a:t>
            </a:r>
            <a:r>
              <a:rPr lang="zh-CN" altLang="en-US" sz="2000" b="1" dirty="0" smtClean="0">
                <a:solidFill>
                  <a:srgbClr val="0000FF"/>
                </a:solidFill>
                <a:latin typeface="楷体" pitchFamily="49" charset="-122"/>
                <a:ea typeface="楷体" pitchFamily="49" charset="-122"/>
                <a:cs typeface="Consolas" pitchFamily="49" charset="0"/>
              </a:rPr>
              <a:t>的函数，以数量级形式给出，记作：</a:t>
            </a:r>
            <a:endParaRPr lang="en-US" altLang="zh-CN" sz="2000" b="1" dirty="0" smtClean="0">
              <a:solidFill>
                <a:srgbClr val="0000FF"/>
              </a:solidFill>
              <a:latin typeface="楷体" pitchFamily="49" charset="-122"/>
              <a:ea typeface="楷体" pitchFamily="49" charset="-122"/>
              <a:cs typeface="Consolas" pitchFamily="49" charset="0"/>
            </a:endParaRPr>
          </a:p>
          <a:p>
            <a:pPr>
              <a:lnSpc>
                <a:spcPct val="150000"/>
              </a:lnSpc>
              <a:spcBef>
                <a:spcPct val="50000"/>
              </a:spcBef>
            </a:pPr>
            <a:r>
              <a:rPr lang="en-US" altLang="zh-CN" sz="2000" b="1" i="1" dirty="0" smtClean="0">
                <a:solidFill>
                  <a:srgbClr val="0000FF"/>
                </a:solidFill>
                <a:latin typeface="楷体" pitchFamily="49" charset="-122"/>
                <a:ea typeface="楷体" pitchFamily="49" charset="-122"/>
                <a:cs typeface="Consolas" pitchFamily="49" charset="0"/>
              </a:rPr>
              <a:t>      </a:t>
            </a:r>
            <a:r>
              <a:rPr lang="en-US" altLang="zh-CN" sz="2000" b="1" i="1" dirty="0" smtClean="0">
                <a:solidFill>
                  <a:srgbClr val="C00000"/>
                </a:solidFill>
                <a:latin typeface="楷体" pitchFamily="49" charset="-122"/>
                <a:ea typeface="楷体" pitchFamily="49" charset="-122"/>
                <a:cs typeface="Consolas" pitchFamily="49" charset="0"/>
              </a:rPr>
              <a:t>S</a:t>
            </a:r>
            <a:r>
              <a:rPr lang="en-US" altLang="zh-CN" sz="2000" b="1" dirty="0" smtClean="0">
                <a:solidFill>
                  <a:srgbClr val="C00000"/>
                </a:solidFill>
                <a:latin typeface="楷体" pitchFamily="49" charset="-122"/>
                <a:ea typeface="楷体" pitchFamily="49" charset="-122"/>
                <a:cs typeface="Consolas" pitchFamily="49" charset="0"/>
              </a:rPr>
              <a:t>(</a:t>
            </a:r>
            <a:r>
              <a:rPr lang="en-US" altLang="zh-CN" sz="2000" b="1" i="1" dirty="0" smtClean="0">
                <a:solidFill>
                  <a:srgbClr val="C00000"/>
                </a:solidFill>
                <a:latin typeface="楷体" pitchFamily="49" charset="-122"/>
                <a:ea typeface="楷体" pitchFamily="49" charset="-122"/>
                <a:cs typeface="Consolas" pitchFamily="49" charset="0"/>
              </a:rPr>
              <a:t>n</a:t>
            </a:r>
            <a:r>
              <a:rPr lang="en-US" altLang="zh-CN" sz="2000" b="1" dirty="0" smtClean="0">
                <a:solidFill>
                  <a:srgbClr val="C00000"/>
                </a:solidFill>
                <a:latin typeface="楷体" pitchFamily="49" charset="-122"/>
                <a:ea typeface="楷体" pitchFamily="49" charset="-122"/>
                <a:cs typeface="Consolas" pitchFamily="49" charset="0"/>
              </a:rPr>
              <a:t>)=O(</a:t>
            </a:r>
            <a:r>
              <a:rPr lang="en-US" altLang="zh-CN" sz="2000" b="1" i="1" dirty="0" smtClean="0">
                <a:solidFill>
                  <a:srgbClr val="C00000"/>
                </a:solidFill>
                <a:latin typeface="楷体" pitchFamily="49" charset="-122"/>
                <a:ea typeface="楷体" pitchFamily="49" charset="-122"/>
                <a:cs typeface="Consolas" pitchFamily="49" charset="0"/>
              </a:rPr>
              <a:t>g</a:t>
            </a:r>
            <a:r>
              <a:rPr lang="en-US" altLang="zh-CN" sz="2000" b="1" dirty="0" smtClean="0">
                <a:solidFill>
                  <a:srgbClr val="C00000"/>
                </a:solidFill>
                <a:latin typeface="楷体" pitchFamily="49" charset="-122"/>
                <a:ea typeface="楷体" pitchFamily="49" charset="-122"/>
                <a:cs typeface="Consolas" pitchFamily="49" charset="0"/>
              </a:rPr>
              <a:t>(</a:t>
            </a:r>
            <a:r>
              <a:rPr lang="en-US" altLang="zh-CN" sz="2000" b="1" i="1" dirty="0" smtClean="0">
                <a:solidFill>
                  <a:srgbClr val="C00000"/>
                </a:solidFill>
                <a:latin typeface="楷体" pitchFamily="49" charset="-122"/>
                <a:ea typeface="楷体" pitchFamily="49" charset="-122"/>
                <a:cs typeface="Consolas" pitchFamily="49" charset="0"/>
              </a:rPr>
              <a:t>n</a:t>
            </a:r>
            <a:r>
              <a:rPr lang="en-US" altLang="zh-CN" sz="2000" b="1" dirty="0" smtClean="0">
                <a:solidFill>
                  <a:srgbClr val="C00000"/>
                </a:solidFill>
                <a:latin typeface="楷体" pitchFamily="49" charset="-122"/>
                <a:ea typeface="楷体" pitchFamily="49" charset="-122"/>
                <a:cs typeface="Consolas" pitchFamily="49" charset="0"/>
              </a:rPr>
              <a:t>))</a:t>
            </a:r>
            <a:r>
              <a:rPr lang="zh-CN" altLang="en-US" sz="2000" b="1" dirty="0" smtClean="0">
                <a:solidFill>
                  <a:srgbClr val="C00000"/>
                </a:solidFill>
                <a:latin typeface="楷体" pitchFamily="49" charset="-122"/>
                <a:ea typeface="楷体" pitchFamily="49" charset="-122"/>
                <a:cs typeface="Consolas" pitchFamily="49" charset="0"/>
              </a:rPr>
              <a:t>、</a:t>
            </a:r>
            <a:r>
              <a:rPr lang="zh-CN" altLang="en-US" sz="2000" b="1" dirty="0" smtClean="0">
                <a:solidFill>
                  <a:srgbClr val="C00000"/>
                </a:solidFill>
                <a:latin typeface="楷体" pitchFamily="49" charset="-122"/>
                <a:ea typeface="楷体" pitchFamily="49" charset="-122"/>
                <a:cs typeface="Consolas" pitchFamily="49" charset="0"/>
                <a:sym typeface="Symbol" panose="05050102010706020507" pitchFamily="18" charset="2"/>
              </a:rPr>
              <a:t></a:t>
            </a:r>
            <a:r>
              <a:rPr lang="en-US" altLang="zh-CN" sz="2000" b="1" dirty="0" smtClean="0">
                <a:solidFill>
                  <a:srgbClr val="C00000"/>
                </a:solidFill>
                <a:latin typeface="楷体" pitchFamily="49" charset="-122"/>
                <a:ea typeface="楷体" pitchFamily="49" charset="-122"/>
                <a:cs typeface="Consolas" pitchFamily="49" charset="0"/>
              </a:rPr>
              <a:t>(</a:t>
            </a:r>
            <a:r>
              <a:rPr lang="en-US" altLang="zh-CN" sz="2000" b="1" i="1" dirty="0" smtClean="0">
                <a:solidFill>
                  <a:srgbClr val="C00000"/>
                </a:solidFill>
                <a:latin typeface="楷体" pitchFamily="49" charset="-122"/>
                <a:ea typeface="楷体" pitchFamily="49" charset="-122"/>
                <a:cs typeface="Consolas" pitchFamily="49" charset="0"/>
              </a:rPr>
              <a:t>g</a:t>
            </a:r>
            <a:r>
              <a:rPr lang="en-US" altLang="zh-CN" sz="2000" b="1" dirty="0" smtClean="0">
                <a:solidFill>
                  <a:srgbClr val="C00000"/>
                </a:solidFill>
                <a:latin typeface="楷体" pitchFamily="49" charset="-122"/>
                <a:ea typeface="楷体" pitchFamily="49" charset="-122"/>
                <a:cs typeface="Consolas" pitchFamily="49" charset="0"/>
              </a:rPr>
              <a:t>(</a:t>
            </a:r>
            <a:r>
              <a:rPr lang="en-US" altLang="zh-CN" sz="2000" b="1" i="1" dirty="0" smtClean="0">
                <a:solidFill>
                  <a:srgbClr val="C00000"/>
                </a:solidFill>
                <a:latin typeface="楷体" pitchFamily="49" charset="-122"/>
                <a:ea typeface="楷体" pitchFamily="49" charset="-122"/>
                <a:cs typeface="Consolas" pitchFamily="49" charset="0"/>
              </a:rPr>
              <a:t>n</a:t>
            </a:r>
            <a:r>
              <a:rPr lang="en-US" altLang="zh-CN" sz="2000" b="1" dirty="0" smtClean="0">
                <a:solidFill>
                  <a:srgbClr val="C00000"/>
                </a:solidFill>
                <a:latin typeface="楷体" pitchFamily="49" charset="-122"/>
                <a:ea typeface="楷体" pitchFamily="49" charset="-122"/>
                <a:cs typeface="Consolas" pitchFamily="49" charset="0"/>
              </a:rPr>
              <a:t>))</a:t>
            </a:r>
            <a:r>
              <a:rPr lang="zh-CN" altLang="en-US" sz="2000" b="1" dirty="0" smtClean="0">
                <a:solidFill>
                  <a:srgbClr val="0000FF"/>
                </a:solidFill>
                <a:latin typeface="楷体" pitchFamily="49" charset="-122"/>
                <a:ea typeface="楷体" pitchFamily="49" charset="-122"/>
                <a:cs typeface="Consolas" pitchFamily="49" charset="0"/>
              </a:rPr>
              <a:t>或</a:t>
            </a:r>
            <a:r>
              <a:rPr lang="zh-CN" altLang="en-US" sz="2000" b="1" dirty="0" smtClean="0">
                <a:solidFill>
                  <a:srgbClr val="C00000"/>
                </a:solidFill>
                <a:latin typeface="楷体" pitchFamily="49" charset="-122"/>
                <a:ea typeface="楷体" pitchFamily="49" charset="-122"/>
                <a:cs typeface="Consolas" pitchFamily="49" charset="0"/>
                <a:sym typeface="Symbol" panose="05050102010706020507" pitchFamily="18" charset="2"/>
              </a:rPr>
              <a:t></a:t>
            </a:r>
            <a:r>
              <a:rPr lang="en-US" altLang="zh-CN" sz="2000" b="1" dirty="0" smtClean="0">
                <a:solidFill>
                  <a:srgbClr val="C00000"/>
                </a:solidFill>
                <a:latin typeface="楷体" pitchFamily="49" charset="-122"/>
                <a:ea typeface="楷体" pitchFamily="49" charset="-122"/>
                <a:cs typeface="Consolas" pitchFamily="49" charset="0"/>
              </a:rPr>
              <a:t>(</a:t>
            </a:r>
            <a:r>
              <a:rPr lang="en-US" altLang="zh-CN" sz="2000" b="1" i="1" dirty="0" smtClean="0">
                <a:solidFill>
                  <a:srgbClr val="C00000"/>
                </a:solidFill>
                <a:latin typeface="楷体" pitchFamily="49" charset="-122"/>
                <a:ea typeface="楷体" pitchFamily="49" charset="-122"/>
                <a:cs typeface="Consolas" pitchFamily="49" charset="0"/>
              </a:rPr>
              <a:t>g</a:t>
            </a:r>
            <a:r>
              <a:rPr lang="en-US" altLang="zh-CN" sz="2000" b="1" dirty="0" smtClean="0">
                <a:solidFill>
                  <a:srgbClr val="C00000"/>
                </a:solidFill>
                <a:latin typeface="楷体" pitchFamily="49" charset="-122"/>
                <a:ea typeface="楷体" pitchFamily="49" charset="-122"/>
                <a:cs typeface="Consolas" pitchFamily="49" charset="0"/>
              </a:rPr>
              <a:t>(</a:t>
            </a:r>
            <a:r>
              <a:rPr lang="en-US" altLang="zh-CN" sz="2000" b="1" i="1" dirty="0" smtClean="0">
                <a:solidFill>
                  <a:srgbClr val="C00000"/>
                </a:solidFill>
                <a:latin typeface="楷体" pitchFamily="49" charset="-122"/>
                <a:ea typeface="楷体" pitchFamily="49" charset="-122"/>
                <a:cs typeface="Consolas" pitchFamily="49" charset="0"/>
              </a:rPr>
              <a:t>n</a:t>
            </a:r>
            <a:r>
              <a:rPr lang="en-US" altLang="zh-CN" sz="2000" b="1" dirty="0" smtClean="0">
                <a:solidFill>
                  <a:srgbClr val="C00000"/>
                </a:solidFill>
                <a:latin typeface="楷体" pitchFamily="49" charset="-122"/>
                <a:ea typeface="楷体" pitchFamily="49" charset="-122"/>
                <a:cs typeface="Consolas" pitchFamily="49" charset="0"/>
              </a:rPr>
              <a:t>))</a:t>
            </a:r>
          </a:p>
          <a:p>
            <a:pPr>
              <a:lnSpc>
                <a:spcPct val="150000"/>
              </a:lnSpc>
              <a:spcBef>
                <a:spcPct val="50000"/>
              </a:spcBef>
            </a:pPr>
            <a:r>
              <a:rPr lang="zh-CN" altLang="en-US" sz="2000" b="1" dirty="0" smtClean="0">
                <a:solidFill>
                  <a:srgbClr val="0000FF"/>
                </a:solidFill>
                <a:latin typeface="楷体" pitchFamily="49" charset="-122"/>
                <a:ea typeface="楷体" pitchFamily="49" charset="-122"/>
                <a:cs typeface="Consolas" pitchFamily="49" charset="0"/>
              </a:rPr>
              <a:t>其中渐进符号的含义与时间复杂度中的含义相同。</a:t>
            </a:r>
          </a:p>
          <a:p>
            <a:pPr>
              <a:spcBef>
                <a:spcPct val="50000"/>
              </a:spcBef>
            </a:pPr>
            <a:endParaRPr kumimoji="1" lang="zh-CN" altLang="en-US" sz="2000" b="1" dirty="0">
              <a:solidFill>
                <a:srgbClr val="0000FF"/>
              </a:solidFill>
              <a:latin typeface="楷体" pitchFamily="49" charset="-122"/>
              <a:ea typeface="楷体" pitchFamily="49" charset="-122"/>
            </a:endParaRPr>
          </a:p>
        </p:txBody>
      </p:sp>
      <p:sp>
        <p:nvSpPr>
          <p:cNvPr id="5" name="Text Box 3"/>
          <p:cNvSpPr txBox="1">
            <a:spLocks noChangeArrowheads="1"/>
          </p:cNvSpPr>
          <p:nvPr/>
        </p:nvSpPr>
        <p:spPr bwMode="auto">
          <a:xfrm>
            <a:off x="357158" y="1500174"/>
            <a:ext cx="8280400" cy="961289"/>
          </a:xfrm>
          <a:prstGeom prst="rect">
            <a:avLst/>
          </a:prstGeom>
          <a:noFill/>
          <a:ln w="9525">
            <a:noFill/>
            <a:miter lim="800000"/>
          </a:ln>
          <a:effectLst/>
        </p:spPr>
        <p:txBody>
          <a:bodyPr>
            <a:spAutoFit/>
          </a:bodyPr>
          <a:lstStyle/>
          <a:p>
            <a:pPr>
              <a:lnSpc>
                <a:spcPct val="150000"/>
              </a:lnSpc>
              <a:spcBef>
                <a:spcPts val="0"/>
              </a:spcBef>
            </a:pPr>
            <a:r>
              <a:rPr lang="zh-CN" altLang="en-US" sz="2000" b="1" dirty="0">
                <a:solidFill>
                  <a:srgbClr val="0000FF"/>
                </a:solidFill>
                <a:latin typeface="楷体" pitchFamily="49" charset="-122"/>
                <a:ea typeface="楷体" pitchFamily="49" charset="-122"/>
                <a:cs typeface="Times New Roman" panose="02020603050405020304" pitchFamily="18" charset="0"/>
              </a:rPr>
              <a:t>　　</a:t>
            </a:r>
            <a:r>
              <a:rPr kumimoji="1" lang="zh-CN" altLang="en-US" sz="2000" b="1" dirty="0">
                <a:solidFill>
                  <a:srgbClr val="0000FF"/>
                </a:solidFill>
                <a:latin typeface="楷体" pitchFamily="49" charset="-122"/>
                <a:ea typeface="楷体" pitchFamily="49" charset="-122"/>
              </a:rPr>
              <a:t>一个算法的存储量包括形参所占空间和临时变量所占空间。在对算法进行存储空间分析时，只考察</a:t>
            </a:r>
            <a:r>
              <a:rPr kumimoji="1" lang="zh-CN" altLang="en-US" sz="2000" b="1" dirty="0">
                <a:solidFill>
                  <a:srgbClr val="FF0000"/>
                </a:solidFill>
                <a:latin typeface="楷体" pitchFamily="49" charset="-122"/>
                <a:ea typeface="楷体" pitchFamily="49" charset="-122"/>
              </a:rPr>
              <a:t>临时变量</a:t>
            </a:r>
            <a:r>
              <a:rPr kumimoji="1" lang="zh-CN" altLang="en-US" sz="2000" b="1" dirty="0">
                <a:solidFill>
                  <a:srgbClr val="0000FF"/>
                </a:solidFill>
                <a:latin typeface="楷体" pitchFamily="49" charset="-122"/>
                <a:ea typeface="楷体" pitchFamily="49" charset="-122"/>
              </a:rPr>
              <a:t>所占空间</a:t>
            </a:r>
            <a:r>
              <a:rPr kumimoji="1" lang="zh-CN" altLang="en-US" sz="2000" b="1" dirty="0" smtClean="0">
                <a:solidFill>
                  <a:srgbClr val="0000FF"/>
                </a:solidFill>
                <a:latin typeface="楷体" pitchFamily="49" charset="-122"/>
                <a:ea typeface="楷体" pitchFamily="49" charset="-122"/>
              </a:rPr>
              <a:t>。</a:t>
            </a:r>
            <a:r>
              <a:rPr kumimoji="1" lang="zh-CN" altLang="en-US" sz="2000" b="1" dirty="0">
                <a:solidFill>
                  <a:srgbClr val="0000FF"/>
                </a:solidFill>
                <a:latin typeface="楷体" pitchFamily="49" charset="-122"/>
                <a:ea typeface="楷体" pitchFamily="49" charset="-122"/>
              </a:rPr>
              <a:t>　</a:t>
            </a:r>
          </a:p>
        </p:txBody>
      </p:sp>
    </p:spTree>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48</a:t>
            </a:fld>
            <a:endParaRPr lang="zh-CN" altLang="en-US"/>
          </a:p>
        </p:txBody>
      </p:sp>
      <p:sp>
        <p:nvSpPr>
          <p:cNvPr id="4" name="Text Box 3"/>
          <p:cNvSpPr txBox="1">
            <a:spLocks noChangeArrowheads="1"/>
          </p:cNvSpPr>
          <p:nvPr/>
        </p:nvSpPr>
        <p:spPr bwMode="auto">
          <a:xfrm>
            <a:off x="506442" y="1343042"/>
            <a:ext cx="8280400" cy="481863"/>
          </a:xfrm>
          <a:prstGeom prst="rect">
            <a:avLst/>
          </a:prstGeom>
          <a:solidFill>
            <a:schemeClr val="accent1">
              <a:lumMod val="20000"/>
              <a:lumOff val="80000"/>
            </a:schemeClr>
          </a:solidFill>
          <a:ln w="9525">
            <a:noFill/>
            <a:miter lim="800000"/>
          </a:ln>
          <a:effectLst/>
        </p:spPr>
        <p:txBody>
          <a:bodyPr>
            <a:spAutoFit/>
          </a:bodyPr>
          <a:lstStyle/>
          <a:p>
            <a:pPr>
              <a:lnSpc>
                <a:spcPct val="150000"/>
              </a:lnSpc>
              <a:spcBef>
                <a:spcPct val="50000"/>
              </a:spcBef>
            </a:pPr>
            <a:r>
              <a:rPr lang="zh-CN" altLang="en-US" sz="2000" b="1" dirty="0">
                <a:solidFill>
                  <a:srgbClr val="0000FF"/>
                </a:solidFill>
                <a:latin typeface="楷体" pitchFamily="49" charset="-122"/>
                <a:ea typeface="楷体" pitchFamily="49" charset="-122"/>
                <a:cs typeface="Consolas" pitchFamily="49" charset="0"/>
              </a:rPr>
              <a:t>　　</a:t>
            </a:r>
            <a:r>
              <a:rPr lang="zh-CN" altLang="en-US" sz="2000" b="1" dirty="0" smtClean="0">
                <a:solidFill>
                  <a:srgbClr val="0000FF"/>
                </a:solidFill>
                <a:latin typeface="楷体" pitchFamily="49" charset="-122"/>
                <a:ea typeface="楷体" pitchFamily="49" charset="-122"/>
                <a:cs typeface="Consolas" pitchFamily="49" charset="0"/>
              </a:rPr>
              <a:t>例如，有以下算法，</a:t>
            </a:r>
            <a:r>
              <a:rPr lang="zh-CN" altLang="en-US" sz="2000" b="1" dirty="0">
                <a:solidFill>
                  <a:srgbClr val="0000FF"/>
                </a:solidFill>
                <a:latin typeface="楷体" pitchFamily="49" charset="-122"/>
                <a:ea typeface="楷体" pitchFamily="49" charset="-122"/>
                <a:cs typeface="Consolas" pitchFamily="49" charset="0"/>
              </a:rPr>
              <a:t>其中临时空间为变量</a:t>
            </a:r>
            <a:r>
              <a:rPr lang="en-US" altLang="zh-CN" sz="2000" b="1" i="1" dirty="0">
                <a:solidFill>
                  <a:srgbClr val="0000FF"/>
                </a:solidFill>
                <a:latin typeface="楷体" pitchFamily="49" charset="-122"/>
                <a:ea typeface="楷体" pitchFamily="49" charset="-122"/>
                <a:cs typeface="Consolas" pitchFamily="49" charset="0"/>
              </a:rPr>
              <a:t>i</a:t>
            </a:r>
            <a:r>
              <a:rPr lang="zh-CN" altLang="en-US" sz="2000" b="1" dirty="0">
                <a:solidFill>
                  <a:srgbClr val="0000FF"/>
                </a:solidFill>
                <a:latin typeface="楷体" pitchFamily="49" charset="-122"/>
                <a:ea typeface="楷体" pitchFamily="49" charset="-122"/>
                <a:cs typeface="Consolas" pitchFamily="49" charset="0"/>
              </a:rPr>
              <a:t>、</a:t>
            </a:r>
            <a:r>
              <a:rPr lang="en-US" altLang="zh-CN" sz="2000" b="1" dirty="0">
                <a:solidFill>
                  <a:srgbClr val="0000FF"/>
                </a:solidFill>
                <a:latin typeface="楷体" pitchFamily="49" charset="-122"/>
                <a:ea typeface="楷体" pitchFamily="49" charset="-122"/>
                <a:cs typeface="Consolas" pitchFamily="49" charset="0"/>
              </a:rPr>
              <a:t>maxi</a:t>
            </a:r>
            <a:r>
              <a:rPr lang="zh-CN" altLang="en-US" sz="2000" b="1" dirty="0">
                <a:solidFill>
                  <a:srgbClr val="0000FF"/>
                </a:solidFill>
                <a:latin typeface="楷体" pitchFamily="49" charset="-122"/>
                <a:ea typeface="楷体" pitchFamily="49" charset="-122"/>
                <a:cs typeface="Consolas" pitchFamily="49" charset="0"/>
              </a:rPr>
              <a:t>占用的空间</a:t>
            </a:r>
            <a:r>
              <a:rPr lang="zh-CN" altLang="en-US" sz="2000" b="1" dirty="0" smtClean="0">
                <a:solidFill>
                  <a:srgbClr val="0000FF"/>
                </a:solidFill>
                <a:latin typeface="楷体" pitchFamily="49" charset="-122"/>
                <a:ea typeface="楷体" pitchFamily="49" charset="-122"/>
                <a:cs typeface="Consolas" pitchFamily="49" charset="0"/>
              </a:rPr>
              <a:t>。</a:t>
            </a:r>
            <a:endParaRPr lang="zh-CN" altLang="en-US" sz="2000" b="1" dirty="0">
              <a:solidFill>
                <a:srgbClr val="0000FF"/>
              </a:solidFill>
              <a:latin typeface="楷体" pitchFamily="49" charset="-122"/>
              <a:ea typeface="楷体" pitchFamily="49" charset="-122"/>
              <a:cs typeface="Consolas" pitchFamily="49" charset="0"/>
            </a:endParaRPr>
          </a:p>
        </p:txBody>
      </p:sp>
      <p:sp>
        <p:nvSpPr>
          <p:cNvPr id="5" name="Rectangle 4"/>
          <p:cNvSpPr>
            <a:spLocks noChangeArrowheads="1"/>
          </p:cNvSpPr>
          <p:nvPr/>
        </p:nvSpPr>
        <p:spPr bwMode="auto">
          <a:xfrm>
            <a:off x="0" y="729772"/>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b="1">
              <a:latin typeface="Consolas" pitchFamily="49" charset="0"/>
              <a:cs typeface="Consolas" pitchFamily="49" charset="0"/>
            </a:endParaRPr>
          </a:p>
        </p:txBody>
      </p:sp>
      <p:sp>
        <p:nvSpPr>
          <p:cNvPr id="6" name="TextBox 5"/>
          <p:cNvSpPr txBox="1"/>
          <p:nvPr/>
        </p:nvSpPr>
        <p:spPr>
          <a:xfrm>
            <a:off x="1214414" y="2299949"/>
            <a:ext cx="3429024" cy="224676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smtClean="0">
                <a:solidFill>
                  <a:srgbClr val="9900FF"/>
                </a:solidFill>
                <a:latin typeface="Consolas" pitchFamily="49" charset="0"/>
                <a:cs typeface="Consolas" pitchFamily="49" charset="0"/>
              </a:rPr>
              <a:t>int max(int a[]</a:t>
            </a:r>
            <a:r>
              <a:rPr lang="zh-CN" altLang="zh-CN" sz="2000" b="1" dirty="0" smtClean="0">
                <a:solidFill>
                  <a:srgbClr val="9900FF"/>
                </a:solidFill>
                <a:latin typeface="Consolas" pitchFamily="49" charset="0"/>
                <a:cs typeface="Consolas" pitchFamily="49" charset="0"/>
              </a:rPr>
              <a:t>，</a:t>
            </a:r>
            <a:r>
              <a:rPr lang="en-US" altLang="zh-CN" sz="2000" b="1" dirty="0" smtClean="0">
                <a:solidFill>
                  <a:srgbClr val="9900FF"/>
                </a:solidFill>
                <a:latin typeface="Consolas" pitchFamily="49" charset="0"/>
                <a:cs typeface="Consolas" pitchFamily="49" charset="0"/>
              </a:rPr>
              <a:t>int n)</a:t>
            </a:r>
            <a:endParaRPr lang="zh-CN" altLang="zh-CN" sz="2000" b="1" dirty="0" smtClean="0">
              <a:solidFill>
                <a:srgbClr val="9900FF"/>
              </a:solidFill>
              <a:latin typeface="Consolas" pitchFamily="49" charset="0"/>
              <a:cs typeface="Consolas" pitchFamily="49" charset="0"/>
            </a:endParaRPr>
          </a:p>
          <a:p>
            <a:r>
              <a:rPr lang="en-US" altLang="zh-CN" sz="2000" b="1" dirty="0" smtClean="0">
                <a:solidFill>
                  <a:srgbClr val="0000FF"/>
                </a:solidFill>
                <a:latin typeface="Consolas" pitchFamily="49" charset="0"/>
                <a:cs typeface="Consolas" pitchFamily="49" charset="0"/>
              </a:rPr>
              <a:t>{   int i</a:t>
            </a:r>
            <a:r>
              <a:rPr lang="zh-CN" altLang="zh-CN" sz="2000" b="1" dirty="0" smtClean="0">
                <a:solidFill>
                  <a:srgbClr val="0000FF"/>
                </a:solidFill>
                <a:latin typeface="Consolas" pitchFamily="49" charset="0"/>
                <a:cs typeface="Consolas" pitchFamily="49" charset="0"/>
              </a:rPr>
              <a:t>，</a:t>
            </a:r>
            <a:r>
              <a:rPr lang="en-US" altLang="zh-CN" sz="2000" b="1" dirty="0" smtClean="0">
                <a:solidFill>
                  <a:srgbClr val="0000FF"/>
                </a:solidFill>
                <a:latin typeface="Consolas" pitchFamily="49" charset="0"/>
                <a:cs typeface="Consolas" pitchFamily="49" charset="0"/>
              </a:rPr>
              <a:t>maxi=0;</a:t>
            </a:r>
            <a:endParaRPr lang="zh-CN" altLang="zh-CN" sz="2000" b="1" dirty="0" smtClean="0">
              <a:solidFill>
                <a:srgbClr val="0000FF"/>
              </a:solidFill>
              <a:latin typeface="Consolas" pitchFamily="49" charset="0"/>
              <a:cs typeface="Consolas" pitchFamily="49" charset="0"/>
            </a:endParaRPr>
          </a:p>
          <a:p>
            <a:r>
              <a:rPr lang="en-US" altLang="zh-CN" sz="2000" b="1" dirty="0" smtClean="0">
                <a:solidFill>
                  <a:srgbClr val="0000FF"/>
                </a:solidFill>
                <a:latin typeface="Consolas" pitchFamily="49" charset="0"/>
                <a:cs typeface="Consolas" pitchFamily="49" charset="0"/>
              </a:rPr>
              <a:t>    </a:t>
            </a:r>
            <a:r>
              <a:rPr lang="nb-NO" altLang="zh-CN" sz="2000" b="1" dirty="0" smtClean="0">
                <a:solidFill>
                  <a:srgbClr val="0000FF"/>
                </a:solidFill>
                <a:latin typeface="Consolas" pitchFamily="49" charset="0"/>
                <a:cs typeface="Consolas" pitchFamily="49" charset="0"/>
              </a:rPr>
              <a:t>for (i=1;i&lt;n;i++)</a:t>
            </a:r>
            <a:endParaRPr lang="zh-CN" altLang="zh-CN" sz="2000" b="1" dirty="0" smtClean="0">
              <a:solidFill>
                <a:srgbClr val="0000FF"/>
              </a:solidFill>
              <a:latin typeface="Consolas" pitchFamily="49" charset="0"/>
              <a:cs typeface="Consolas" pitchFamily="49" charset="0"/>
            </a:endParaRPr>
          </a:p>
          <a:p>
            <a:r>
              <a:rPr lang="nb-NO" altLang="zh-CN" sz="2000" b="1" dirty="0" smtClean="0">
                <a:solidFill>
                  <a:srgbClr val="0000FF"/>
                </a:solidFill>
                <a:latin typeface="Consolas" pitchFamily="49" charset="0"/>
                <a:cs typeface="Consolas" pitchFamily="49" charset="0"/>
              </a:rPr>
              <a:t>	</a:t>
            </a:r>
            <a:r>
              <a:rPr lang="en-US" altLang="zh-CN" sz="2000" b="1" dirty="0" smtClean="0">
                <a:solidFill>
                  <a:srgbClr val="0000FF"/>
                </a:solidFill>
                <a:latin typeface="Consolas" pitchFamily="49" charset="0"/>
                <a:cs typeface="Consolas" pitchFamily="49" charset="0"/>
              </a:rPr>
              <a:t>if (a[i]&gt;a[maxi])</a:t>
            </a:r>
            <a:endParaRPr lang="zh-CN" altLang="zh-CN" sz="2000" b="1" dirty="0" smtClean="0">
              <a:solidFill>
                <a:srgbClr val="0000FF"/>
              </a:solidFill>
              <a:latin typeface="Consolas" pitchFamily="49" charset="0"/>
              <a:cs typeface="Consolas" pitchFamily="49" charset="0"/>
            </a:endParaRPr>
          </a:p>
          <a:p>
            <a:r>
              <a:rPr lang="en-US" altLang="zh-CN" sz="2000" b="1" dirty="0" smtClean="0">
                <a:solidFill>
                  <a:srgbClr val="0000FF"/>
                </a:solidFill>
                <a:latin typeface="Consolas" pitchFamily="49" charset="0"/>
                <a:cs typeface="Consolas" pitchFamily="49" charset="0"/>
              </a:rPr>
              <a:t>	     maxi=i;</a:t>
            </a:r>
            <a:endParaRPr lang="zh-CN" altLang="zh-CN" sz="2000" b="1" dirty="0" smtClean="0">
              <a:solidFill>
                <a:srgbClr val="0000FF"/>
              </a:solidFill>
              <a:latin typeface="Consolas" pitchFamily="49" charset="0"/>
              <a:cs typeface="Consolas" pitchFamily="49" charset="0"/>
            </a:endParaRPr>
          </a:p>
          <a:p>
            <a:r>
              <a:rPr lang="en-US" altLang="zh-CN" sz="2000" b="1" dirty="0" smtClean="0">
                <a:solidFill>
                  <a:srgbClr val="0000FF"/>
                </a:solidFill>
                <a:latin typeface="Consolas" pitchFamily="49" charset="0"/>
                <a:cs typeface="Consolas" pitchFamily="49" charset="0"/>
              </a:rPr>
              <a:t>    return a[maxi];</a:t>
            </a:r>
            <a:endParaRPr lang="zh-CN" altLang="zh-CN" sz="2000" b="1" dirty="0" smtClean="0">
              <a:solidFill>
                <a:srgbClr val="0000FF"/>
              </a:solidFill>
              <a:latin typeface="Consolas" pitchFamily="49" charset="0"/>
              <a:cs typeface="Consolas" pitchFamily="49" charset="0"/>
            </a:endParaRPr>
          </a:p>
          <a:p>
            <a:r>
              <a:rPr lang="en-US" altLang="zh-CN" sz="2000" b="1" dirty="0" smtClean="0">
                <a:solidFill>
                  <a:srgbClr val="0000FF"/>
                </a:solidFill>
                <a:latin typeface="Consolas" pitchFamily="49" charset="0"/>
                <a:cs typeface="Consolas" pitchFamily="49" charset="0"/>
              </a:rPr>
              <a:t>}</a:t>
            </a:r>
            <a:endParaRPr lang="zh-CN" altLang="zh-CN" sz="2000" b="1" dirty="0" smtClean="0">
              <a:solidFill>
                <a:srgbClr val="0000FF"/>
              </a:solidFill>
              <a:latin typeface="Consolas" pitchFamily="49" charset="0"/>
              <a:cs typeface="Consolas" pitchFamily="49" charset="0"/>
            </a:endParaRPr>
          </a:p>
        </p:txBody>
      </p:sp>
      <p:sp>
        <p:nvSpPr>
          <p:cNvPr id="7" name="右大括号 6"/>
          <p:cNvSpPr/>
          <p:nvPr/>
        </p:nvSpPr>
        <p:spPr>
          <a:xfrm>
            <a:off x="4786314" y="2371387"/>
            <a:ext cx="214314" cy="185738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1">
              <a:latin typeface="Consolas" pitchFamily="49" charset="0"/>
              <a:cs typeface="Consolas" pitchFamily="49" charset="0"/>
            </a:endParaRPr>
          </a:p>
        </p:txBody>
      </p:sp>
      <p:sp>
        <p:nvSpPr>
          <p:cNvPr id="9" name="文本占位符 1"/>
          <p:cNvSpPr>
            <a:spLocks noGrp="1"/>
          </p:cNvSpPr>
          <p:nvPr>
            <p:ph type="body" sz="quarter" idx="13"/>
          </p:nvPr>
        </p:nvSpPr>
        <p:spPr>
          <a:xfrm>
            <a:off x="-498107" y="261275"/>
            <a:ext cx="7262260" cy="864000"/>
          </a:xfrm>
        </p:spPr>
        <p:txBody>
          <a:bodyPr/>
          <a:lstStyle/>
          <a:p>
            <a:r>
              <a:rPr lang="zh-CN" altLang="en-US" dirty="0" smtClean="0"/>
              <a:t>五、渐</a:t>
            </a:r>
            <a:r>
              <a:rPr lang="zh-CN" altLang="en-US" dirty="0"/>
              <a:t>近空间复杂度分析</a:t>
            </a:r>
          </a:p>
        </p:txBody>
      </p:sp>
      <p:sp>
        <p:nvSpPr>
          <p:cNvPr id="10" name="Text Box 3"/>
          <p:cNvSpPr txBox="1">
            <a:spLocks noChangeArrowheads="1"/>
          </p:cNvSpPr>
          <p:nvPr/>
        </p:nvSpPr>
        <p:spPr bwMode="auto">
          <a:xfrm>
            <a:off x="774441" y="5018807"/>
            <a:ext cx="7604449" cy="707886"/>
          </a:xfrm>
          <a:prstGeom prst="rect">
            <a:avLst/>
          </a:prstGeom>
          <a:noFill/>
          <a:ln w="9525">
            <a:noFill/>
            <a:miter lim="800000"/>
          </a:ln>
          <a:effectLst/>
        </p:spPr>
        <p:txBody>
          <a:bodyPr wrap="square">
            <a:spAutoFit/>
          </a:bodyPr>
          <a:lstStyle/>
          <a:p>
            <a:pPr>
              <a:spcBef>
                <a:spcPct val="50000"/>
              </a:spcBef>
            </a:pPr>
            <a:r>
              <a:rPr kumimoji="1" lang="zh-CN" altLang="en-US" sz="2000" b="1" dirty="0">
                <a:solidFill>
                  <a:srgbClr val="0000FF"/>
                </a:solidFill>
                <a:latin typeface="楷体" pitchFamily="49" charset="-122"/>
                <a:ea typeface="楷体" pitchFamily="49" charset="-122"/>
                <a:cs typeface="Consolas" pitchFamily="49" charset="0"/>
              </a:rPr>
              <a:t>如果算法所需的辅助空间相对于问题的输入规模来说是一个常数，我们称此算法为</a:t>
            </a:r>
            <a:r>
              <a:rPr kumimoji="1" lang="zh-CN" altLang="en-US" sz="2000" b="1" dirty="0">
                <a:solidFill>
                  <a:srgbClr val="FF0000"/>
                </a:solidFill>
                <a:latin typeface="楷体" pitchFamily="49" charset="-122"/>
                <a:ea typeface="楷体" pitchFamily="49" charset="-122"/>
                <a:cs typeface="Consolas" pitchFamily="49" charset="0"/>
              </a:rPr>
              <a:t>原地（或就地）工作</a:t>
            </a:r>
            <a:r>
              <a:rPr kumimoji="1" lang="zh-CN" altLang="en-US" sz="2000" b="1" dirty="0">
                <a:solidFill>
                  <a:srgbClr val="0000FF"/>
                </a:solidFill>
                <a:latin typeface="楷体" pitchFamily="49" charset="-122"/>
                <a:ea typeface="楷体" pitchFamily="49" charset="-122"/>
                <a:cs typeface="Consolas" pitchFamily="49" charset="0"/>
              </a:rPr>
              <a:t>。</a:t>
            </a:r>
          </a:p>
        </p:txBody>
      </p:sp>
    </p:spTree>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23850" y="260350"/>
            <a:ext cx="8596215" cy="1015663"/>
          </a:xfrm>
          <a:prstGeom prst="rect">
            <a:avLst/>
          </a:prstGeom>
          <a:solidFill>
            <a:schemeClr val="accent3">
              <a:lumMod val="20000"/>
              <a:lumOff val="80000"/>
            </a:schemeClr>
          </a:solidFill>
          <a:ln w="9525">
            <a:noFill/>
            <a:miter lim="800000"/>
          </a:ln>
          <a:effectLst/>
        </p:spPr>
        <p:txBody>
          <a:bodyPr wrap="square">
            <a:spAutoFit/>
          </a:bodyPr>
          <a:lstStyle/>
          <a:p>
            <a:pPr>
              <a:spcBef>
                <a:spcPct val="50000"/>
              </a:spcBef>
            </a:pP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　　为什么算法占用的空间只考虑临时空间，而不必考虑形参的空间呢？这是因为形参的空间会在调用该算法的算法中考虑，例如，以下</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maxfun</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算法调</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max</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算法：</a:t>
            </a:r>
          </a:p>
        </p:txBody>
      </p:sp>
      <p:sp>
        <p:nvSpPr>
          <p:cNvPr id="175107" name="Text Box 3"/>
          <p:cNvSpPr txBox="1">
            <a:spLocks noChangeArrowheads="1"/>
          </p:cNvSpPr>
          <p:nvPr/>
        </p:nvSpPr>
        <p:spPr bwMode="auto">
          <a:xfrm>
            <a:off x="1187450" y="1571612"/>
            <a:ext cx="5472113" cy="1471511"/>
          </a:xfrm>
          <a:prstGeom prst="rect">
            <a:avLst/>
          </a:prstGeom>
          <a:solidFill>
            <a:schemeClr val="bg1">
              <a:lumMod val="95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r>
              <a:rPr lang="en-US" altLang="zh-CN" sz="1800" b="1">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b="1" err="1">
                <a:solidFill>
                  <a:srgbClr val="0000FF"/>
                </a:solidFill>
                <a:latin typeface="Consolas" panose="020B0609020204030204" pitchFamily="49" charset="0"/>
                <a:ea typeface="楷体" panose="02010609060101010101" pitchFamily="49" charset="-122"/>
                <a:cs typeface="Consolas" panose="020B0609020204030204" pitchFamily="49" charset="0"/>
              </a:rPr>
              <a:t>maxfun</a:t>
            </a:r>
            <a:r>
              <a:rPr lang="en-US" altLang="zh-CN" sz="1800" b="1">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pt-BR" altLang="zh-CN" sz="1800" b="1">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pt-BR" altLang="zh-CN" sz="1800" b="1">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a:t>
            </a:r>
            <a:r>
              <a:rPr lang="pt-BR" altLang="zh-CN" sz="1800" b="1">
                <a:solidFill>
                  <a:srgbClr val="0000FF"/>
                </a:solidFill>
                <a:latin typeface="Consolas" panose="020B0609020204030204" pitchFamily="49" charset="0"/>
                <a:ea typeface="楷体" panose="02010609060101010101" pitchFamily="49" charset="-122"/>
                <a:cs typeface="Consolas" panose="020B0609020204030204" pitchFamily="49" charset="0"/>
              </a:rPr>
              <a:t>b[]={1,2,3,4,5},n=5;</a:t>
            </a:r>
          </a:p>
          <a:p>
            <a:r>
              <a:rPr lang="zh-CN" altLang="pt-BR" sz="1800" b="1">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1800" b="1">
                <a:solidFill>
                  <a:srgbClr val="0000FF"/>
                </a:solidFill>
                <a:latin typeface="Consolas" panose="020B0609020204030204" pitchFamily="49" charset="0"/>
                <a:ea typeface="楷体" panose="02010609060101010101" pitchFamily="49" charset="-122"/>
                <a:cs typeface="Consolas" panose="020B0609020204030204" pitchFamily="49" charset="0"/>
              </a:rPr>
              <a:t>printf("Max=%d\n",max(b,n));</a:t>
            </a:r>
          </a:p>
          <a:p>
            <a:r>
              <a:rPr lang="pt-BR" altLang="zh-CN" sz="1800" b="1">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b="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5108" name="Text Box 4"/>
          <p:cNvSpPr txBox="1">
            <a:spLocks noChangeArrowheads="1"/>
          </p:cNvSpPr>
          <p:nvPr/>
        </p:nvSpPr>
        <p:spPr bwMode="auto">
          <a:xfrm>
            <a:off x="1357290" y="3199155"/>
            <a:ext cx="7389835" cy="1015663"/>
          </a:xfrm>
          <a:prstGeom prst="rect">
            <a:avLst/>
          </a:prstGeom>
          <a:noFill/>
          <a:ln w="9525">
            <a:noFill/>
            <a:miter lim="800000"/>
          </a:ln>
          <a:effectLst/>
        </p:spPr>
        <p:txBody>
          <a:bodyPr wrap="square">
            <a:spAutoFit/>
          </a:bodyPr>
          <a:lstStyle/>
          <a:p>
            <a:pPr>
              <a:spcBef>
                <a:spcPct val="50000"/>
              </a:spcBef>
            </a:pPr>
            <a:r>
              <a:rPr lang="pt-BR"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maxfun</a:t>
            </a:r>
            <a:r>
              <a:rPr lang="zh-CN" altLang="pt-BR" sz="2000" b="1">
                <a:solidFill>
                  <a:srgbClr val="0000FF"/>
                </a:solidFill>
                <a:latin typeface="Consolas" panose="020B0609020204030204" pitchFamily="49" charset="0"/>
                <a:ea typeface="楷体" panose="02010609060101010101" pitchFamily="49" charset="-122"/>
                <a:cs typeface="Consolas" panose="020B0609020204030204" pitchFamily="49" charset="0"/>
              </a:rPr>
              <a:t>算法中为</a:t>
            </a:r>
            <a:r>
              <a:rPr lang="pt-BR" altLang="zh-CN" sz="2000" b="1"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pt-BR" sz="2000" b="1">
                <a:solidFill>
                  <a:srgbClr val="0000FF"/>
                </a:solidFill>
                <a:latin typeface="Consolas" panose="020B0609020204030204" pitchFamily="49" charset="0"/>
                <a:ea typeface="楷体" panose="02010609060101010101" pitchFamily="49" charset="-122"/>
                <a:cs typeface="Consolas" panose="020B0609020204030204" pitchFamily="49" charset="0"/>
              </a:rPr>
              <a:t>数组分配了相应的内存空间，其空间复杂度为</a:t>
            </a:r>
            <a:r>
              <a:rPr lang="pt-BR"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pt-BR" altLang="zh-CN" sz="2000" b="1"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b="1">
                <a:solidFill>
                  <a:srgbClr val="0000FF"/>
                </a:solidFill>
                <a:latin typeface="Consolas" panose="020B0609020204030204" pitchFamily="49" charset="0"/>
                <a:ea typeface="楷体" panose="02010609060101010101" pitchFamily="49" charset="-122"/>
                <a:cs typeface="Consolas" panose="020B0609020204030204" pitchFamily="49" charset="0"/>
              </a:rPr>
              <a:t>，如果在</a:t>
            </a:r>
            <a:r>
              <a:rPr lang="pt-BR"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max</a:t>
            </a:r>
            <a:r>
              <a:rPr lang="zh-CN" altLang="pt-BR" sz="2000" b="1">
                <a:solidFill>
                  <a:srgbClr val="0000FF"/>
                </a:solidFill>
                <a:latin typeface="Consolas" panose="020B0609020204030204" pitchFamily="49" charset="0"/>
                <a:ea typeface="楷体" panose="02010609060101010101" pitchFamily="49" charset="-122"/>
                <a:cs typeface="Consolas" panose="020B0609020204030204" pitchFamily="49" charset="0"/>
              </a:rPr>
              <a:t>算法中再考虑形参</a:t>
            </a:r>
            <a:r>
              <a:rPr lang="pt-BR" altLang="zh-CN" sz="2000" b="1"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pt-BR" sz="2000" b="1">
                <a:solidFill>
                  <a:srgbClr val="0000FF"/>
                </a:solidFill>
                <a:latin typeface="Consolas" panose="020B0609020204030204" pitchFamily="49" charset="0"/>
                <a:ea typeface="楷体" panose="02010609060101010101" pitchFamily="49" charset="-122"/>
                <a:cs typeface="Consolas" panose="020B0609020204030204" pitchFamily="49" charset="0"/>
              </a:rPr>
              <a:t>的空间，这样重复计算了占用的空间</a:t>
            </a:r>
            <a:r>
              <a:rPr lang="zh-CN" altLang="pt-BR"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428728" y="4371969"/>
            <a:ext cx="3429024" cy="20313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b="1" smtClean="0">
                <a:solidFill>
                  <a:srgbClr val="0000FF"/>
                </a:solidFill>
                <a:latin typeface="Consolas" panose="020B0609020204030204" pitchFamily="49" charset="0"/>
                <a:cs typeface="Consolas" panose="020B0609020204030204" pitchFamily="49" charset="0"/>
              </a:rPr>
              <a:t>int max(int a[]</a:t>
            </a:r>
            <a:r>
              <a:rPr lang="zh-CN" altLang="zh-CN" sz="1800" b="1" smtClean="0">
                <a:solidFill>
                  <a:srgbClr val="0000FF"/>
                </a:solidFill>
                <a:latin typeface="Consolas" panose="020B0609020204030204" pitchFamily="49" charset="0"/>
                <a:cs typeface="Consolas" panose="020B0609020204030204" pitchFamily="49" charset="0"/>
              </a:rPr>
              <a:t>，</a:t>
            </a:r>
            <a:r>
              <a:rPr lang="en-US" altLang="zh-CN" sz="1800" b="1" smtClean="0">
                <a:solidFill>
                  <a:srgbClr val="0000FF"/>
                </a:solidFill>
                <a:latin typeface="Consolas" panose="020B0609020204030204" pitchFamily="49" charset="0"/>
                <a:cs typeface="Consolas" panose="020B0609020204030204" pitchFamily="49" charset="0"/>
              </a:rPr>
              <a:t>int n)</a:t>
            </a:r>
            <a:endParaRPr lang="zh-CN" altLang="zh-CN" sz="1800" b="1" smtClean="0">
              <a:solidFill>
                <a:srgbClr val="0000FF"/>
              </a:solidFill>
              <a:latin typeface="Consolas" panose="020B0609020204030204" pitchFamily="49" charset="0"/>
              <a:cs typeface="Consolas" panose="020B0609020204030204" pitchFamily="49" charset="0"/>
            </a:endParaRPr>
          </a:p>
          <a:p>
            <a:r>
              <a:rPr lang="en-US" altLang="zh-CN" sz="1800" b="1" smtClean="0">
                <a:solidFill>
                  <a:srgbClr val="0000FF"/>
                </a:solidFill>
                <a:latin typeface="Consolas" panose="020B0609020204030204" pitchFamily="49" charset="0"/>
                <a:cs typeface="Consolas" panose="020B0609020204030204" pitchFamily="49" charset="0"/>
              </a:rPr>
              <a:t>{   int i</a:t>
            </a:r>
            <a:r>
              <a:rPr lang="zh-CN" altLang="zh-CN" sz="1800" b="1" smtClean="0">
                <a:solidFill>
                  <a:srgbClr val="0000FF"/>
                </a:solidFill>
                <a:latin typeface="Consolas" panose="020B0609020204030204" pitchFamily="49" charset="0"/>
                <a:cs typeface="Consolas" panose="020B0609020204030204" pitchFamily="49" charset="0"/>
              </a:rPr>
              <a:t>，</a:t>
            </a:r>
            <a:r>
              <a:rPr lang="en-US" altLang="zh-CN" sz="1800" b="1" smtClean="0">
                <a:solidFill>
                  <a:srgbClr val="0000FF"/>
                </a:solidFill>
                <a:latin typeface="Consolas" panose="020B0609020204030204" pitchFamily="49" charset="0"/>
                <a:cs typeface="Consolas" panose="020B0609020204030204" pitchFamily="49" charset="0"/>
              </a:rPr>
              <a:t>maxi=0;</a:t>
            </a:r>
            <a:endParaRPr lang="zh-CN" altLang="zh-CN" sz="1800" b="1" smtClean="0">
              <a:solidFill>
                <a:srgbClr val="0000FF"/>
              </a:solidFill>
              <a:latin typeface="Consolas" panose="020B0609020204030204" pitchFamily="49" charset="0"/>
              <a:cs typeface="Consolas" panose="020B0609020204030204" pitchFamily="49" charset="0"/>
            </a:endParaRPr>
          </a:p>
          <a:p>
            <a:r>
              <a:rPr lang="en-US" altLang="zh-CN" sz="1800" b="1" smtClean="0">
                <a:solidFill>
                  <a:srgbClr val="0000FF"/>
                </a:solidFill>
                <a:latin typeface="Consolas" panose="020B0609020204030204" pitchFamily="49" charset="0"/>
                <a:cs typeface="Consolas" panose="020B0609020204030204" pitchFamily="49" charset="0"/>
              </a:rPr>
              <a:t>    </a:t>
            </a:r>
            <a:r>
              <a:rPr lang="nb-NO" altLang="zh-CN" sz="1800" b="1" smtClean="0">
                <a:solidFill>
                  <a:srgbClr val="0000FF"/>
                </a:solidFill>
                <a:latin typeface="Consolas" panose="020B0609020204030204" pitchFamily="49" charset="0"/>
                <a:cs typeface="Consolas" panose="020B0609020204030204" pitchFamily="49" charset="0"/>
              </a:rPr>
              <a:t>for (i=1;i&lt;n;i++)</a:t>
            </a:r>
            <a:endParaRPr lang="zh-CN" altLang="zh-CN" sz="1800" b="1" smtClean="0">
              <a:solidFill>
                <a:srgbClr val="0000FF"/>
              </a:solidFill>
              <a:latin typeface="Consolas" panose="020B0609020204030204" pitchFamily="49" charset="0"/>
              <a:cs typeface="Consolas" panose="020B0609020204030204" pitchFamily="49" charset="0"/>
            </a:endParaRPr>
          </a:p>
          <a:p>
            <a:r>
              <a:rPr lang="nb-NO" altLang="zh-CN" sz="1800" b="1" smtClean="0">
                <a:solidFill>
                  <a:srgbClr val="0000FF"/>
                </a:solidFill>
                <a:latin typeface="Consolas" panose="020B0609020204030204" pitchFamily="49" charset="0"/>
                <a:cs typeface="Consolas" panose="020B0609020204030204" pitchFamily="49" charset="0"/>
              </a:rPr>
              <a:t>	</a:t>
            </a:r>
            <a:r>
              <a:rPr lang="en-US" altLang="zh-CN" sz="1800" b="1" smtClean="0">
                <a:solidFill>
                  <a:srgbClr val="0000FF"/>
                </a:solidFill>
                <a:latin typeface="Consolas" panose="020B0609020204030204" pitchFamily="49" charset="0"/>
                <a:cs typeface="Consolas" panose="020B0609020204030204" pitchFamily="49" charset="0"/>
              </a:rPr>
              <a:t>if (a[i]&gt;a[maxi])</a:t>
            </a:r>
            <a:endParaRPr lang="zh-CN" altLang="zh-CN" sz="1800" b="1" smtClean="0">
              <a:solidFill>
                <a:srgbClr val="0000FF"/>
              </a:solidFill>
              <a:latin typeface="Consolas" panose="020B0609020204030204" pitchFamily="49" charset="0"/>
              <a:cs typeface="Consolas" panose="020B0609020204030204" pitchFamily="49" charset="0"/>
            </a:endParaRPr>
          </a:p>
          <a:p>
            <a:r>
              <a:rPr lang="en-US" altLang="zh-CN" sz="1800" b="1" smtClean="0">
                <a:solidFill>
                  <a:srgbClr val="0000FF"/>
                </a:solidFill>
                <a:latin typeface="Consolas" panose="020B0609020204030204" pitchFamily="49" charset="0"/>
                <a:cs typeface="Consolas" panose="020B0609020204030204" pitchFamily="49" charset="0"/>
              </a:rPr>
              <a:t>	     maxi=i;</a:t>
            </a:r>
            <a:endParaRPr lang="zh-CN" altLang="zh-CN" sz="1800" b="1" smtClean="0">
              <a:solidFill>
                <a:srgbClr val="0000FF"/>
              </a:solidFill>
              <a:latin typeface="Consolas" panose="020B0609020204030204" pitchFamily="49" charset="0"/>
              <a:cs typeface="Consolas" panose="020B0609020204030204" pitchFamily="49" charset="0"/>
            </a:endParaRPr>
          </a:p>
          <a:p>
            <a:r>
              <a:rPr lang="en-US" altLang="zh-CN" sz="1800" b="1" smtClean="0">
                <a:solidFill>
                  <a:srgbClr val="0000FF"/>
                </a:solidFill>
                <a:latin typeface="Consolas" panose="020B0609020204030204" pitchFamily="49" charset="0"/>
                <a:cs typeface="Consolas" panose="020B0609020204030204" pitchFamily="49" charset="0"/>
              </a:rPr>
              <a:t>    return a[maxi];</a:t>
            </a:r>
            <a:endParaRPr lang="zh-CN" altLang="zh-CN" sz="1800" b="1" smtClean="0">
              <a:solidFill>
                <a:srgbClr val="0000FF"/>
              </a:solidFill>
              <a:latin typeface="Consolas" panose="020B0609020204030204" pitchFamily="49" charset="0"/>
              <a:cs typeface="Consolas" panose="020B0609020204030204" pitchFamily="49" charset="0"/>
            </a:endParaRPr>
          </a:p>
          <a:p>
            <a:r>
              <a:rPr lang="en-US" altLang="zh-CN" sz="1800" b="1" smtClean="0">
                <a:solidFill>
                  <a:srgbClr val="0000FF"/>
                </a:solidFill>
                <a:latin typeface="Consolas" panose="020B0609020204030204" pitchFamily="49" charset="0"/>
                <a:cs typeface="Consolas" panose="020B0609020204030204" pitchFamily="49" charset="0"/>
              </a:rPr>
              <a:t>}</a:t>
            </a:r>
            <a:endParaRPr lang="zh-CN" altLang="zh-CN" sz="1800" b="1" smtClean="0">
              <a:solidFill>
                <a:srgbClr val="0000FF"/>
              </a:solidFill>
              <a:latin typeface="Consolas" panose="020B0609020204030204" pitchFamily="49" charset="0"/>
              <a:cs typeface="Consolas" panose="020B0609020204030204" pitchFamily="49" charset="0"/>
            </a:endParaRPr>
          </a:p>
        </p:txBody>
      </p:sp>
      <p:sp>
        <p:nvSpPr>
          <p:cNvPr id="6" name="左弧形箭头 5"/>
          <p:cNvSpPr/>
          <p:nvPr/>
        </p:nvSpPr>
        <p:spPr>
          <a:xfrm>
            <a:off x="857224" y="2871771"/>
            <a:ext cx="285752" cy="1785950"/>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solidFill>
                <a:srgbClr val="0000FF"/>
              </a:solidFill>
            </a:endParaRPr>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 name="Text Box 10"/>
          <p:cNvSpPr txBox="1">
            <a:spLocks noChangeArrowheads="1"/>
          </p:cNvSpPr>
          <p:nvPr/>
        </p:nvSpPr>
        <p:spPr bwMode="auto">
          <a:xfrm>
            <a:off x="1835150" y="1052513"/>
            <a:ext cx="7129463"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3200" i="1">
                <a:latin typeface="Times New Roman" pitchFamily="18" charset="0"/>
              </a:rPr>
              <a:t> The Art of Computer Programming</a:t>
            </a:r>
          </a:p>
          <a:p>
            <a:r>
              <a:rPr lang="en-US" altLang="zh-CN" sz="3200">
                <a:latin typeface="Times New Roman" pitchFamily="18" charset="0"/>
              </a:rPr>
              <a:t>Donald E, Knuth.Turing Prize</a:t>
            </a:r>
            <a:r>
              <a:rPr lang="zh-CN" altLang="en-US" sz="3200">
                <a:latin typeface="Times New Roman" pitchFamily="18" charset="0"/>
              </a:rPr>
              <a:t>，</a:t>
            </a:r>
            <a:r>
              <a:rPr lang="en-US" altLang="zh-CN" sz="3200">
                <a:latin typeface="Times New Roman" pitchFamily="18" charset="0"/>
              </a:rPr>
              <a:t>1974</a:t>
            </a:r>
          </a:p>
        </p:txBody>
      </p:sp>
      <p:pic>
        <p:nvPicPr>
          <p:cNvPr id="13323" name="Picture 11"/>
          <p:cNvPicPr>
            <a:picLocks noChangeAspect="1" noChangeArrowheads="1"/>
          </p:cNvPicPr>
          <p:nvPr/>
        </p:nvPicPr>
        <p:blipFill>
          <a:blip r:embed="rId2">
            <a:extLst>
              <a:ext uri="{28A0092B-C50C-407E-A947-70E740481C1C}">
                <a14:useLocalDpi xmlns:a14="http://schemas.microsoft.com/office/drawing/2010/main" val="0"/>
              </a:ext>
            </a:extLst>
          </a:blip>
          <a:srcRect t="2022"/>
          <a:stretch>
            <a:fillRect/>
          </a:stretch>
        </p:blipFill>
        <p:spPr bwMode="auto">
          <a:xfrm>
            <a:off x="1763713" y="2565400"/>
            <a:ext cx="2424112" cy="3311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324" name="AutoShape 12"/>
          <p:cNvSpPr>
            <a:spLocks noChangeArrowheads="1"/>
          </p:cNvSpPr>
          <p:nvPr/>
        </p:nvSpPr>
        <p:spPr bwMode="auto">
          <a:xfrm>
            <a:off x="4932363" y="2565400"/>
            <a:ext cx="3024187" cy="935038"/>
          </a:xfrm>
          <a:prstGeom prst="wedgeRoundRectCallout">
            <a:avLst>
              <a:gd name="adj1" fmla="val -73519"/>
              <a:gd name="adj2" fmla="val 83106"/>
              <a:gd name="adj3" fmla="val 16667"/>
            </a:avLst>
          </a:prstGeom>
          <a:solidFill>
            <a:schemeClr val="tx1"/>
          </a:solidFill>
          <a:ln w="381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b="1">
                <a:solidFill>
                  <a:schemeClr val="bg1"/>
                </a:solidFill>
              </a:rPr>
              <a:t>“</a:t>
            </a:r>
            <a:r>
              <a:rPr lang="zh-CN" altLang="en-US" sz="2400" b="1">
                <a:solidFill>
                  <a:schemeClr val="bg1"/>
                </a:solidFill>
              </a:rPr>
              <a:t>计算机程序设计</a:t>
            </a:r>
          </a:p>
          <a:p>
            <a:r>
              <a:rPr lang="zh-CN" altLang="en-US" sz="2400" b="1">
                <a:solidFill>
                  <a:schemeClr val="bg1"/>
                </a:solidFill>
              </a:rPr>
              <a:t>理论的荷马史诗”</a:t>
            </a:r>
          </a:p>
        </p:txBody>
      </p:sp>
      <p:sp>
        <p:nvSpPr>
          <p:cNvPr id="13325" name="AutoShape 13"/>
          <p:cNvSpPr>
            <a:spLocks noChangeArrowheads="1"/>
          </p:cNvSpPr>
          <p:nvPr/>
        </p:nvSpPr>
        <p:spPr bwMode="auto">
          <a:xfrm>
            <a:off x="4500563" y="4221163"/>
            <a:ext cx="4176712" cy="1727200"/>
          </a:xfrm>
          <a:prstGeom prst="wedgeRoundRectCallout">
            <a:avLst>
              <a:gd name="adj1" fmla="val -54639"/>
              <a:gd name="adj2" fmla="val -56986"/>
              <a:gd name="adj3" fmla="val 16667"/>
            </a:avLst>
          </a:prstGeom>
          <a:solidFill>
            <a:schemeClr val="tx1"/>
          </a:solidFill>
          <a:ln w="2857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solidFill>
                  <a:schemeClr val="bg1"/>
                </a:solidFill>
              </a:rPr>
              <a:t>Bill Gates: “</a:t>
            </a:r>
            <a:r>
              <a:rPr lang="zh-CN" altLang="en-US" sz="2000" b="1">
                <a:solidFill>
                  <a:schemeClr val="bg1"/>
                </a:solidFill>
              </a:rPr>
              <a:t>如果你认为你是一名真正优秀的程序员请一读</a:t>
            </a:r>
            <a:r>
              <a:rPr lang="en-US" altLang="zh-CN" sz="2000" b="1">
                <a:solidFill>
                  <a:schemeClr val="bg1"/>
                </a:solidFill>
              </a:rPr>
              <a:t>Knuth</a:t>
            </a:r>
            <a:r>
              <a:rPr lang="zh-CN" altLang="en-US" sz="2000" b="1">
                <a:solidFill>
                  <a:schemeClr val="bg1"/>
                </a:solidFill>
              </a:rPr>
              <a:t>的</a:t>
            </a:r>
            <a:r>
              <a:rPr lang="en-US" altLang="zh-CN" sz="2000" b="1">
                <a:solidFill>
                  <a:schemeClr val="bg1"/>
                </a:solidFill>
              </a:rPr>
              <a:t>《</a:t>
            </a:r>
            <a:r>
              <a:rPr lang="zh-CN" altLang="en-US" sz="2000" b="1">
                <a:solidFill>
                  <a:schemeClr val="bg1"/>
                </a:solidFill>
              </a:rPr>
              <a:t>计算机程序设计艺术</a:t>
            </a:r>
            <a:r>
              <a:rPr lang="en-US" altLang="zh-CN" sz="2000" b="1">
                <a:solidFill>
                  <a:schemeClr val="bg1"/>
                </a:solidFill>
              </a:rPr>
              <a:t>》</a:t>
            </a:r>
            <a:r>
              <a:rPr lang="zh-CN" altLang="en-US" sz="2000" b="1">
                <a:solidFill>
                  <a:schemeClr val="bg1"/>
                </a:solidFill>
              </a:rPr>
              <a:t>，如果你能读懂整套书的话请给我发一份你的简历。”</a:t>
            </a:r>
          </a:p>
        </p:txBody>
      </p:sp>
      <p:sp>
        <p:nvSpPr>
          <p:cNvPr id="13326" name="Text Box 14"/>
          <p:cNvSpPr txBox="1">
            <a:spLocks noChangeArrowheads="1"/>
          </p:cNvSpPr>
          <p:nvPr/>
        </p:nvSpPr>
        <p:spPr bwMode="auto">
          <a:xfrm>
            <a:off x="2124075" y="260350"/>
            <a:ext cx="2736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solidFill>
                  <a:srgbClr val="FF9900"/>
                </a:solidFill>
                <a:ea typeface="隶书" pitchFamily="49" charset="-122"/>
              </a:rPr>
              <a:t>经典教材</a:t>
            </a:r>
          </a:p>
        </p:txBody>
      </p:sp>
    </p:spTree>
    <p:extLst>
      <p:ext uri="{BB962C8B-B14F-4D97-AF65-F5344CB8AC3E}">
        <p14:creationId xmlns:p14="http://schemas.microsoft.com/office/powerpoint/2010/main" val="20683873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23848" y="1221443"/>
            <a:ext cx="8185669" cy="553998"/>
          </a:xfrm>
          <a:prstGeom prst="rect">
            <a:avLst/>
          </a:prstGeom>
          <a:solidFill>
            <a:srgbClr val="DDDDDD"/>
          </a:solidFill>
          <a:ln w="9525">
            <a:noFill/>
            <a:miter lim="800000"/>
          </a:ln>
          <a:effectLst/>
        </p:spPr>
        <p:txBody>
          <a:bodyPr wrap="square">
            <a:spAutoFit/>
          </a:bodyPr>
          <a:lstStyle/>
          <a:p>
            <a:pPr>
              <a:lnSpc>
                <a:spcPct val="150000"/>
              </a:lnSpc>
              <a:spcBef>
                <a:spcPts val="0"/>
              </a:spcBef>
            </a:pPr>
            <a:r>
              <a:rPr lang="en-US" altLang="zh-CN" sz="2000" b="1" dirty="0" smtClean="0">
                <a:solidFill>
                  <a:srgbClr val="FF0000"/>
                </a:solidFill>
                <a:latin typeface="楷体" pitchFamily="49" charset="-122"/>
                <a:ea typeface="楷体" pitchFamily="49" charset="-122"/>
                <a:cs typeface="Consolas" pitchFamily="49" charset="0"/>
              </a:rPr>
              <a:t>【</a:t>
            </a:r>
            <a:r>
              <a:rPr lang="zh-CN" altLang="en-US" sz="2000" b="1" dirty="0" smtClean="0">
                <a:solidFill>
                  <a:srgbClr val="FF0000"/>
                </a:solidFill>
                <a:latin typeface="楷体" pitchFamily="49" charset="-122"/>
                <a:ea typeface="楷体" pitchFamily="49" charset="-122"/>
                <a:cs typeface="Consolas" pitchFamily="49" charset="0"/>
              </a:rPr>
              <a:t>例</a:t>
            </a:r>
            <a:r>
              <a:rPr lang="en-US" altLang="zh-CN" sz="2000" b="1" dirty="0" smtClean="0">
                <a:solidFill>
                  <a:srgbClr val="FF0000"/>
                </a:solidFill>
                <a:latin typeface="楷体" pitchFamily="49" charset="-122"/>
                <a:ea typeface="楷体" pitchFamily="49" charset="-122"/>
                <a:cs typeface="Consolas" pitchFamily="49" charset="0"/>
              </a:rPr>
              <a:t>6】</a:t>
            </a:r>
            <a:r>
              <a:rPr lang="zh-CN" altLang="en-US" sz="2000" b="1" dirty="0" smtClean="0">
                <a:solidFill>
                  <a:srgbClr val="0000FF"/>
                </a:solidFill>
                <a:latin typeface="楷体" pitchFamily="49" charset="-122"/>
                <a:ea typeface="楷体" pitchFamily="49" charset="-122"/>
                <a:cs typeface="Consolas" pitchFamily="49" charset="0"/>
              </a:rPr>
              <a:t>有如下递归算法，分析调用</a:t>
            </a:r>
            <a:r>
              <a:rPr lang="en-US" sz="2000" b="1" dirty="0" smtClean="0">
                <a:solidFill>
                  <a:srgbClr val="9900FF"/>
                </a:solidFill>
                <a:latin typeface="楷体" pitchFamily="49" charset="-122"/>
                <a:ea typeface="楷体" pitchFamily="49" charset="-122"/>
                <a:cs typeface="Consolas" pitchFamily="49" charset="0"/>
              </a:rPr>
              <a:t>maxelem(</a:t>
            </a:r>
            <a:r>
              <a:rPr lang="en-US" sz="2000" b="1" i="1" dirty="0" smtClean="0">
                <a:solidFill>
                  <a:srgbClr val="9900FF"/>
                </a:solidFill>
                <a:latin typeface="楷体" pitchFamily="49" charset="-122"/>
                <a:ea typeface="楷体" pitchFamily="49" charset="-122"/>
                <a:cs typeface="Consolas" pitchFamily="49" charset="0"/>
              </a:rPr>
              <a:t>a</a:t>
            </a:r>
            <a:r>
              <a:rPr lang="zh-CN" altLang="en-US" sz="2000" b="1" dirty="0" smtClean="0">
                <a:solidFill>
                  <a:srgbClr val="9900FF"/>
                </a:solidFill>
                <a:latin typeface="楷体" pitchFamily="49" charset="-122"/>
                <a:ea typeface="楷体" pitchFamily="49" charset="-122"/>
                <a:cs typeface="Consolas" pitchFamily="49" charset="0"/>
              </a:rPr>
              <a:t>，</a:t>
            </a:r>
            <a:r>
              <a:rPr lang="en-US" sz="2000" b="1" dirty="0" smtClean="0">
                <a:solidFill>
                  <a:srgbClr val="9900FF"/>
                </a:solidFill>
                <a:latin typeface="楷体" pitchFamily="49" charset="-122"/>
                <a:ea typeface="楷体" pitchFamily="49" charset="-122"/>
                <a:cs typeface="Consolas" pitchFamily="49" charset="0"/>
              </a:rPr>
              <a:t>0</a:t>
            </a:r>
            <a:r>
              <a:rPr lang="zh-CN" altLang="en-US" sz="2000" b="1" dirty="0" smtClean="0">
                <a:solidFill>
                  <a:srgbClr val="9900FF"/>
                </a:solidFill>
                <a:latin typeface="楷体" pitchFamily="49" charset="-122"/>
                <a:ea typeface="楷体" pitchFamily="49" charset="-122"/>
                <a:cs typeface="Consolas" pitchFamily="49" charset="0"/>
              </a:rPr>
              <a:t>，</a:t>
            </a:r>
            <a:r>
              <a:rPr lang="en-US" sz="2000" b="1" i="1" dirty="0" smtClean="0">
                <a:solidFill>
                  <a:srgbClr val="9900FF"/>
                </a:solidFill>
                <a:latin typeface="楷体" pitchFamily="49" charset="-122"/>
                <a:ea typeface="楷体" pitchFamily="49" charset="-122"/>
                <a:cs typeface="Consolas" pitchFamily="49" charset="0"/>
              </a:rPr>
              <a:t>n</a:t>
            </a:r>
            <a:r>
              <a:rPr lang="en-US" sz="2000" b="1" dirty="0" smtClean="0">
                <a:solidFill>
                  <a:srgbClr val="9900FF"/>
                </a:solidFill>
                <a:latin typeface="楷体" pitchFamily="49" charset="-122"/>
                <a:ea typeface="楷体" pitchFamily="49" charset="-122"/>
                <a:cs typeface="Consolas" pitchFamily="49" charset="0"/>
              </a:rPr>
              <a:t>-1)</a:t>
            </a:r>
            <a:r>
              <a:rPr lang="zh-CN" altLang="en-US" sz="2000" b="1" dirty="0" smtClean="0">
                <a:solidFill>
                  <a:srgbClr val="0000FF"/>
                </a:solidFill>
                <a:latin typeface="楷体" pitchFamily="49" charset="-122"/>
                <a:ea typeface="楷体" pitchFamily="49" charset="-122"/>
                <a:cs typeface="Consolas" pitchFamily="49" charset="0"/>
              </a:rPr>
              <a:t>的空间复杂度。</a:t>
            </a:r>
            <a:endParaRPr lang="zh-CN" altLang="en-US" sz="2000" b="1" dirty="0">
              <a:solidFill>
                <a:srgbClr val="0000FF"/>
              </a:solidFill>
              <a:latin typeface="楷体" pitchFamily="49" charset="-122"/>
              <a:ea typeface="楷体" pitchFamily="49" charset="-122"/>
              <a:cs typeface="Consolas" pitchFamily="49" charset="0"/>
            </a:endParaRPr>
          </a:p>
        </p:txBody>
      </p:sp>
      <p:sp>
        <p:nvSpPr>
          <p:cNvPr id="4" name="TextBox 3"/>
          <p:cNvSpPr txBox="1"/>
          <p:nvPr/>
        </p:nvSpPr>
        <p:spPr>
          <a:xfrm>
            <a:off x="854016" y="2077841"/>
            <a:ext cx="7011689" cy="3687503"/>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2400" b="1" dirty="0" smtClean="0">
                <a:solidFill>
                  <a:srgbClr val="0000FF"/>
                </a:solidFill>
                <a:latin typeface="Consolas" pitchFamily="49" charset="0"/>
                <a:cs typeface="Consolas" pitchFamily="49" charset="0"/>
              </a:rPr>
              <a:t>int </a:t>
            </a:r>
            <a:r>
              <a:rPr lang="en-US" sz="2400" b="1" dirty="0" smtClean="0">
                <a:solidFill>
                  <a:srgbClr val="FF0000"/>
                </a:solidFill>
                <a:latin typeface="Consolas" pitchFamily="49" charset="0"/>
                <a:cs typeface="Consolas" pitchFamily="49" charset="0"/>
              </a:rPr>
              <a:t>maxelem</a:t>
            </a:r>
            <a:r>
              <a:rPr lang="en-US" sz="2400" b="1" dirty="0" smtClean="0">
                <a:solidFill>
                  <a:srgbClr val="0000FF"/>
                </a:solidFill>
                <a:latin typeface="Consolas" pitchFamily="49" charset="0"/>
                <a:cs typeface="Consolas" pitchFamily="49" charset="0"/>
              </a:rPr>
              <a:t>(int a[],int i,int j)</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int mid=(i+j)/2,max1,max2;</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if (i&lt;j)</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	max1=</a:t>
            </a:r>
            <a:r>
              <a:rPr lang="en-US" sz="2400" b="1" dirty="0" smtClean="0">
                <a:solidFill>
                  <a:srgbClr val="FF0000"/>
                </a:solidFill>
                <a:latin typeface="Consolas" pitchFamily="49" charset="0"/>
                <a:cs typeface="Consolas" pitchFamily="49" charset="0"/>
              </a:rPr>
              <a:t>maxelem</a:t>
            </a:r>
            <a:r>
              <a:rPr lang="en-US" sz="2400" b="1" dirty="0" smtClean="0">
                <a:solidFill>
                  <a:srgbClr val="0000FF"/>
                </a:solidFill>
                <a:latin typeface="Consolas" pitchFamily="49" charset="0"/>
                <a:cs typeface="Consolas" pitchFamily="49" charset="0"/>
              </a:rPr>
              <a:t>(a,i,mid);</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max2=</a:t>
            </a:r>
            <a:r>
              <a:rPr lang="en-US" sz="2400" b="1" dirty="0" smtClean="0">
                <a:solidFill>
                  <a:srgbClr val="FF0000"/>
                </a:solidFill>
                <a:latin typeface="Consolas" pitchFamily="49" charset="0"/>
                <a:cs typeface="Consolas" pitchFamily="49" charset="0"/>
              </a:rPr>
              <a:t>maxelem</a:t>
            </a:r>
            <a:r>
              <a:rPr lang="en-US" sz="2400" b="1" dirty="0" smtClean="0">
                <a:solidFill>
                  <a:srgbClr val="0000FF"/>
                </a:solidFill>
                <a:latin typeface="Consolas" pitchFamily="49" charset="0"/>
                <a:cs typeface="Consolas" pitchFamily="49" charset="0"/>
              </a:rPr>
              <a:t>(a,mid+1,j);</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return (max1&gt;max2)?max1:max2;</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else return a[i];</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a:t>
            </a:r>
            <a:endParaRPr lang="zh-CN" altLang="en-US" sz="2400" b="1" dirty="0" smtClean="0">
              <a:solidFill>
                <a:srgbClr val="0000FF"/>
              </a:solidFill>
              <a:latin typeface="Consolas" pitchFamily="49" charset="0"/>
              <a:cs typeface="Consolas" pitchFamily="49" charset="0"/>
            </a:endParaRPr>
          </a:p>
        </p:txBody>
      </p:sp>
    </p:spTree>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42844" y="142852"/>
            <a:ext cx="4643470" cy="2400657"/>
          </a:xfrm>
          <a:prstGeom prst="rect">
            <a:avLst/>
          </a:prstGeom>
          <a:solidFill>
            <a:schemeClr val="accent1">
              <a:lumMod val="20000"/>
              <a:lumOff val="80000"/>
            </a:schemeClr>
          </a:solidFill>
        </p:spPr>
        <p:txBody>
          <a:bodyPr wrap="square" rtlCol="0">
            <a:spAutoFit/>
          </a:bodyPr>
          <a:lstStyle/>
          <a:p>
            <a:pPr>
              <a:lnSpc>
                <a:spcPct val="150000"/>
              </a:lnSpc>
            </a:pPr>
            <a:r>
              <a:rPr lang="zh-CN" altLang="en-US" sz="2000" b="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000" b="1" dirty="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执行该递归算法需要多次调用自身，每次调用只临时分配</a:t>
            </a:r>
            <a:r>
              <a:rPr 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个整型变量的空间（</a:t>
            </a:r>
            <a:r>
              <a:rPr 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O(1)</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b="1" dirty="0" smtClean="0">
                <a:latin typeface="Consolas" panose="020B0609020204030204" pitchFamily="49" charset="0"/>
                <a:ea typeface="楷体" panose="02010609060101010101" pitchFamily="49" charset="-122"/>
                <a:cs typeface="Consolas" panose="020B0609020204030204" pitchFamily="49" charset="0"/>
              </a:rPr>
              <a:t>   </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设调用</a:t>
            </a:r>
            <a:r>
              <a:rPr lang="en-US" sz="2000" b="1" dirty="0" smtClean="0">
                <a:solidFill>
                  <a:srgbClr val="9900FF"/>
                </a:solidFill>
                <a:latin typeface="Consolas" panose="020B0609020204030204" pitchFamily="49" charset="0"/>
                <a:ea typeface="楷体" panose="02010609060101010101" pitchFamily="49" charset="-122"/>
                <a:cs typeface="Consolas" panose="020B0609020204030204" pitchFamily="49" charset="0"/>
              </a:rPr>
              <a:t>maxelem(</a:t>
            </a:r>
            <a:r>
              <a:rPr lang="en-US" sz="2000" b="1" i="1" dirty="0"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b="1" dirty="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sz="2000" b="1" dirty="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b="1" dirty="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sz="2000" b="1" i="1" dirty="0"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sz="2000" b="1" dirty="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的空间为</a:t>
            </a:r>
            <a:r>
              <a:rPr lang="en-US"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zh-CN" altLang="en-US" sz="2000" b="1" dirty="0" smtClean="0">
                <a:latin typeface="Consolas" panose="020B0609020204030204" pitchFamily="49" charset="0"/>
                <a:ea typeface="楷体" panose="02010609060101010101" pitchFamily="49" charset="-122"/>
                <a:cs typeface="Consolas" panose="020B0609020204030204" pitchFamily="49" charset="0"/>
              </a:rPr>
              <a:t>：</a:t>
            </a:r>
          </a:p>
        </p:txBody>
      </p:sp>
      <p:sp>
        <p:nvSpPr>
          <p:cNvPr id="4" name="TextBox 3"/>
          <p:cNvSpPr txBox="1"/>
          <p:nvPr/>
        </p:nvSpPr>
        <p:spPr>
          <a:xfrm>
            <a:off x="500034" y="2649507"/>
            <a:ext cx="5429288"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altLang="zh-CN" sz="18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)=O(1)			</a:t>
            </a:r>
            <a:r>
              <a:rPr lang="zh-CN" altLang="en-US"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p>
          <a:p>
            <a:r>
              <a:rPr lang="en-US" altLang="zh-CN" sz="18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/2)+O(1)		</a:t>
            </a:r>
            <a:r>
              <a:rPr lang="zh-CN" altLang="en-US"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zh-CN" altLang="en-US" sz="1800" b="1"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500034" y="3824591"/>
            <a:ext cx="7786742" cy="430887"/>
          </a:xfrm>
          <a:prstGeom prst="rect">
            <a:avLst/>
          </a:prstGeom>
          <a:noFill/>
        </p:spPr>
        <p:txBody>
          <a:bodyPr wrap="square" rtlCol="0">
            <a:spAutoFit/>
          </a:bodyPr>
          <a:lstStyle/>
          <a:p>
            <a:r>
              <a:rPr lang="zh-CN" altLang="en-US" sz="22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 2</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/2)+1=2[2</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)+1]+1=2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740606" y="4281737"/>
            <a:ext cx="2928958" cy="400110"/>
          </a:xfrm>
          <a:prstGeom prst="rect">
            <a:avLst/>
          </a:prstGeom>
          <a:noFill/>
        </p:spPr>
        <p:txBody>
          <a:bodyPr wrap="square" rtlCol="0">
            <a:spAutoFit/>
          </a:bodyPr>
          <a:lstStyle/>
          <a:p>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1746729" y="4753285"/>
            <a:ext cx="1214446" cy="400110"/>
          </a:xfrm>
          <a:prstGeom prst="rect">
            <a:avLst/>
          </a:prstGeom>
          <a:noFill/>
        </p:spPr>
        <p:txBody>
          <a:bodyPr wrap="square" rtlCol="0">
            <a:spAutoFit/>
          </a:bodyPr>
          <a:lstStyle/>
          <a:p>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1753668" y="5253351"/>
            <a:ext cx="6390231" cy="400110"/>
          </a:xfrm>
          <a:prstGeom prst="rect">
            <a:avLst/>
          </a:prstGeom>
          <a:noFill/>
        </p:spPr>
        <p:txBody>
          <a:bodyPr wrap="square" rtlCol="0">
            <a:spAutoFit/>
          </a:bodyPr>
          <a:lstStyle/>
          <a:p>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2</a:t>
            </a:r>
            <a:r>
              <a:rPr lang="en-US" altLang="zh-CN" sz="2000" b="1" i="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i="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i="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i="1" baseline="30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9" name="TextBox 8"/>
          <p:cNvSpPr txBox="1"/>
          <p:nvPr/>
        </p:nvSpPr>
        <p:spPr>
          <a:xfrm>
            <a:off x="1785918" y="5753417"/>
            <a:ext cx="3500462" cy="400110"/>
          </a:xfrm>
          <a:prstGeom prst="rect">
            <a:avLst/>
          </a:prstGeom>
          <a:noFill/>
        </p:spPr>
        <p:txBody>
          <a:bodyPr wrap="square" rtlCol="0">
            <a:spAutoFit/>
          </a:bodyPr>
          <a:lstStyle/>
          <a:p>
            <a:r>
              <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000" b="1"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-1 = 2</a:t>
            </a:r>
            <a:r>
              <a:rPr lang="en-US" altLang="zh-CN" sz="20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-1 = </a:t>
            </a:r>
            <a:r>
              <a:rPr lang="en-US" altLang="zh-CN" b="1" smtClean="0">
                <a:solidFill>
                  <a:srgbClr val="FF0000"/>
                </a:solidFill>
                <a:latin typeface="Consolas" panose="020B0609020204030204" pitchFamily="49" charset="0"/>
                <a:ea typeface="楷体" panose="02010609060101010101" pitchFamily="49" charset="-122"/>
                <a:cs typeface="Consolas" panose="020B0609020204030204" pitchFamily="49" charset="0"/>
              </a:rPr>
              <a:t>O(</a:t>
            </a:r>
            <a:r>
              <a:rPr lang="en-US" altLang="zh-CN" b="1"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b="1"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b="1"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TextBox 10"/>
          <p:cNvSpPr txBox="1"/>
          <p:nvPr/>
        </p:nvSpPr>
        <p:spPr>
          <a:xfrm>
            <a:off x="4826717" y="148228"/>
            <a:ext cx="4205318" cy="230250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400" b="1" smtClean="0">
                <a:solidFill>
                  <a:srgbClr val="0000FF"/>
                </a:solidFill>
                <a:latin typeface="Consolas" panose="020B0609020204030204" pitchFamily="49" charset="0"/>
                <a:cs typeface="Consolas" panose="020B0609020204030204" pitchFamily="49" charset="0"/>
              </a:rPr>
              <a:t>int </a:t>
            </a:r>
            <a:r>
              <a:rPr lang="en-US" sz="1400" b="1" smtClean="0">
                <a:solidFill>
                  <a:srgbClr val="FF0000"/>
                </a:solidFill>
                <a:latin typeface="Consolas" panose="020B0609020204030204" pitchFamily="49" charset="0"/>
                <a:cs typeface="Consolas" panose="020B0609020204030204" pitchFamily="49" charset="0"/>
              </a:rPr>
              <a:t>maxelem</a:t>
            </a:r>
            <a:r>
              <a:rPr lang="en-US" sz="1400" b="1" smtClean="0">
                <a:solidFill>
                  <a:srgbClr val="0000FF"/>
                </a:solidFill>
                <a:latin typeface="Consolas" panose="020B0609020204030204" pitchFamily="49" charset="0"/>
                <a:cs typeface="Consolas" panose="020B0609020204030204" pitchFamily="49" charset="0"/>
              </a:rPr>
              <a:t>(int a[],int i,int j)</a:t>
            </a:r>
            <a:endParaRPr lang="zh-CN" altLang="en-US" sz="1400" b="1" smtClean="0">
              <a:solidFill>
                <a:srgbClr val="0000FF"/>
              </a:solidFill>
              <a:latin typeface="Consolas" panose="020B0609020204030204" pitchFamily="49" charset="0"/>
              <a:cs typeface="Consolas" panose="020B0609020204030204" pitchFamily="49" charset="0"/>
            </a:endParaRPr>
          </a:p>
          <a:p>
            <a:r>
              <a:rPr lang="en-US" sz="1400" b="1" smtClean="0">
                <a:solidFill>
                  <a:srgbClr val="0000FF"/>
                </a:solidFill>
                <a:latin typeface="Consolas" panose="020B0609020204030204" pitchFamily="49" charset="0"/>
                <a:cs typeface="Consolas" panose="020B0609020204030204" pitchFamily="49" charset="0"/>
              </a:rPr>
              <a:t>{   int mid=(i+j)/2,max1,max2;</a:t>
            </a:r>
            <a:endParaRPr lang="zh-CN" altLang="en-US" sz="1400" b="1" smtClean="0">
              <a:solidFill>
                <a:srgbClr val="0000FF"/>
              </a:solidFill>
              <a:latin typeface="Consolas" panose="020B0609020204030204" pitchFamily="49" charset="0"/>
              <a:cs typeface="Consolas" panose="020B0609020204030204" pitchFamily="49" charset="0"/>
            </a:endParaRPr>
          </a:p>
          <a:p>
            <a:r>
              <a:rPr lang="en-US" sz="1400" b="1" smtClean="0">
                <a:solidFill>
                  <a:srgbClr val="0000FF"/>
                </a:solidFill>
                <a:latin typeface="Consolas" panose="020B0609020204030204" pitchFamily="49" charset="0"/>
                <a:cs typeface="Consolas" panose="020B0609020204030204" pitchFamily="49" charset="0"/>
              </a:rPr>
              <a:t>    if (i&lt;j)</a:t>
            </a:r>
            <a:endParaRPr lang="zh-CN" altLang="en-US" sz="1400" b="1" smtClean="0">
              <a:solidFill>
                <a:srgbClr val="0000FF"/>
              </a:solidFill>
              <a:latin typeface="Consolas" panose="020B0609020204030204" pitchFamily="49" charset="0"/>
              <a:cs typeface="Consolas" panose="020B0609020204030204" pitchFamily="49" charset="0"/>
            </a:endParaRPr>
          </a:p>
          <a:p>
            <a:r>
              <a:rPr lang="en-US" sz="1400" b="1" smtClean="0">
                <a:solidFill>
                  <a:srgbClr val="0000FF"/>
                </a:solidFill>
                <a:latin typeface="Consolas" panose="020B0609020204030204" pitchFamily="49" charset="0"/>
                <a:cs typeface="Consolas" panose="020B0609020204030204" pitchFamily="49" charset="0"/>
              </a:rPr>
              <a:t>    {	max1=</a:t>
            </a:r>
            <a:r>
              <a:rPr lang="en-US" sz="1400" b="1" smtClean="0">
                <a:solidFill>
                  <a:srgbClr val="FF0000"/>
                </a:solidFill>
                <a:latin typeface="Consolas" panose="020B0609020204030204" pitchFamily="49" charset="0"/>
                <a:cs typeface="Consolas" panose="020B0609020204030204" pitchFamily="49" charset="0"/>
              </a:rPr>
              <a:t>maxelem</a:t>
            </a:r>
            <a:r>
              <a:rPr lang="en-US" sz="1400" b="1" smtClean="0">
                <a:solidFill>
                  <a:srgbClr val="0000FF"/>
                </a:solidFill>
                <a:latin typeface="Consolas" panose="020B0609020204030204" pitchFamily="49" charset="0"/>
                <a:cs typeface="Consolas" panose="020B0609020204030204" pitchFamily="49" charset="0"/>
              </a:rPr>
              <a:t>(a,i,mid);</a:t>
            </a:r>
            <a:endParaRPr lang="zh-CN" altLang="en-US" sz="1400" b="1" smtClean="0">
              <a:solidFill>
                <a:srgbClr val="0000FF"/>
              </a:solidFill>
              <a:latin typeface="Consolas" panose="020B0609020204030204" pitchFamily="49" charset="0"/>
              <a:cs typeface="Consolas" panose="020B0609020204030204" pitchFamily="49" charset="0"/>
            </a:endParaRPr>
          </a:p>
          <a:p>
            <a:r>
              <a:rPr lang="en-US" sz="1400" b="1" smtClean="0">
                <a:solidFill>
                  <a:srgbClr val="0000FF"/>
                </a:solidFill>
                <a:latin typeface="Consolas" panose="020B0609020204030204" pitchFamily="49" charset="0"/>
                <a:cs typeface="Consolas" panose="020B0609020204030204" pitchFamily="49" charset="0"/>
              </a:rPr>
              <a:t>	max2=</a:t>
            </a:r>
            <a:r>
              <a:rPr lang="en-US" sz="1400" b="1" smtClean="0">
                <a:solidFill>
                  <a:srgbClr val="FF0000"/>
                </a:solidFill>
                <a:latin typeface="Consolas" panose="020B0609020204030204" pitchFamily="49" charset="0"/>
                <a:cs typeface="Consolas" panose="020B0609020204030204" pitchFamily="49" charset="0"/>
              </a:rPr>
              <a:t>maxelem</a:t>
            </a:r>
            <a:r>
              <a:rPr lang="en-US" sz="1400" b="1" smtClean="0">
                <a:solidFill>
                  <a:srgbClr val="0000FF"/>
                </a:solidFill>
                <a:latin typeface="Consolas" panose="020B0609020204030204" pitchFamily="49" charset="0"/>
                <a:cs typeface="Consolas" panose="020B0609020204030204" pitchFamily="49" charset="0"/>
              </a:rPr>
              <a:t>(a,mid+1,j);</a:t>
            </a:r>
            <a:endParaRPr lang="zh-CN" altLang="en-US" sz="1400" b="1" smtClean="0">
              <a:solidFill>
                <a:srgbClr val="0000FF"/>
              </a:solidFill>
              <a:latin typeface="Consolas" panose="020B0609020204030204" pitchFamily="49" charset="0"/>
              <a:cs typeface="Consolas" panose="020B0609020204030204" pitchFamily="49" charset="0"/>
            </a:endParaRPr>
          </a:p>
          <a:p>
            <a:r>
              <a:rPr lang="en-US" sz="1400" b="1" smtClean="0">
                <a:solidFill>
                  <a:srgbClr val="0000FF"/>
                </a:solidFill>
                <a:latin typeface="Consolas" panose="020B0609020204030204" pitchFamily="49" charset="0"/>
                <a:cs typeface="Consolas" panose="020B0609020204030204" pitchFamily="49" charset="0"/>
              </a:rPr>
              <a:t>	return (max1&gt;max2)?max1:max2;</a:t>
            </a:r>
            <a:endParaRPr lang="zh-CN" altLang="en-US" sz="1400" b="1" smtClean="0">
              <a:solidFill>
                <a:srgbClr val="0000FF"/>
              </a:solidFill>
              <a:latin typeface="Consolas" panose="020B0609020204030204" pitchFamily="49" charset="0"/>
              <a:cs typeface="Consolas" panose="020B0609020204030204" pitchFamily="49" charset="0"/>
            </a:endParaRPr>
          </a:p>
          <a:p>
            <a:r>
              <a:rPr lang="en-US" sz="1400" b="1" smtClean="0">
                <a:solidFill>
                  <a:srgbClr val="0000FF"/>
                </a:solidFill>
                <a:latin typeface="Consolas" panose="020B0609020204030204" pitchFamily="49" charset="0"/>
                <a:cs typeface="Consolas" panose="020B0609020204030204" pitchFamily="49" charset="0"/>
              </a:rPr>
              <a:t>    }</a:t>
            </a:r>
            <a:endParaRPr lang="zh-CN" altLang="en-US" sz="1400" b="1" smtClean="0">
              <a:solidFill>
                <a:srgbClr val="0000FF"/>
              </a:solidFill>
              <a:latin typeface="Consolas" panose="020B0609020204030204" pitchFamily="49" charset="0"/>
              <a:cs typeface="Consolas" panose="020B0609020204030204" pitchFamily="49" charset="0"/>
            </a:endParaRPr>
          </a:p>
          <a:p>
            <a:r>
              <a:rPr lang="en-US" sz="1400" b="1" smtClean="0">
                <a:solidFill>
                  <a:srgbClr val="0000FF"/>
                </a:solidFill>
                <a:latin typeface="Consolas" panose="020B0609020204030204" pitchFamily="49" charset="0"/>
                <a:cs typeface="Consolas" panose="020B0609020204030204" pitchFamily="49" charset="0"/>
              </a:rPr>
              <a:t>    else return a[i];</a:t>
            </a:r>
            <a:endParaRPr lang="zh-CN" altLang="en-US" sz="1400" b="1" smtClean="0">
              <a:solidFill>
                <a:srgbClr val="0000FF"/>
              </a:solidFill>
              <a:latin typeface="Consolas" panose="020B0609020204030204" pitchFamily="49" charset="0"/>
              <a:cs typeface="Consolas" panose="020B0609020204030204" pitchFamily="49" charset="0"/>
            </a:endParaRPr>
          </a:p>
          <a:p>
            <a:r>
              <a:rPr lang="en-US" sz="1400" b="1" smtClean="0">
                <a:solidFill>
                  <a:srgbClr val="0000FF"/>
                </a:solidFill>
                <a:latin typeface="Consolas" panose="020B0609020204030204" pitchFamily="49" charset="0"/>
                <a:cs typeface="Consolas" panose="020B0609020204030204" pitchFamily="49" charset="0"/>
              </a:rPr>
              <a:t>}</a:t>
            </a:r>
            <a:endParaRPr lang="zh-CN" altLang="en-US" sz="1400" b="1" smtClean="0">
              <a:solidFill>
                <a:srgbClr val="0000FF"/>
              </a:solidFill>
              <a:latin typeface="Consolas" panose="020B0609020204030204" pitchFamily="49" charset="0"/>
              <a:cs typeface="Consolas" panose="020B0609020204030204" pitchFamily="49" charset="0"/>
            </a:endParaRPr>
          </a:p>
        </p:txBody>
      </p:sp>
      <p:sp>
        <p:nvSpPr>
          <p:cNvPr id="12" name="右弧形箭头 11"/>
          <p:cNvSpPr/>
          <p:nvPr/>
        </p:nvSpPr>
        <p:spPr>
          <a:xfrm>
            <a:off x="5929322" y="2428868"/>
            <a:ext cx="357190"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52</a:t>
            </a:fld>
            <a:endParaRPr lang="zh-CN" altLang="en-US"/>
          </a:p>
        </p:txBody>
      </p:sp>
      <p:sp>
        <p:nvSpPr>
          <p:cNvPr id="4" name="矩形 3"/>
          <p:cNvSpPr/>
          <p:nvPr/>
        </p:nvSpPr>
        <p:spPr>
          <a:xfrm>
            <a:off x="1105613" y="2295624"/>
            <a:ext cx="5654112" cy="1431161"/>
          </a:xfrm>
          <a:prstGeom prst="rect">
            <a:avLst/>
          </a:prstGeom>
        </p:spPr>
        <p:txBody>
          <a:bodyPr wrap="none">
            <a:spAutoFit/>
          </a:bodyPr>
          <a:lstStyle/>
          <a:p>
            <a:pPr marL="355600" indent="-342900">
              <a:lnSpc>
                <a:spcPct val="100000"/>
              </a:lnSpc>
              <a:spcBef>
                <a:spcPts val="1800"/>
              </a:spcBef>
              <a:tabLst>
                <a:tab pos="354965" algn="l"/>
                <a:tab pos="355600" algn="l"/>
              </a:tabLst>
            </a:pPr>
            <a:r>
              <a:rPr lang="en-US" altLang="zh-CN" sz="3600" b="1" dirty="0">
                <a:solidFill>
                  <a:srgbClr val="FF0000"/>
                </a:solidFill>
                <a:latin typeface="+mn-ea"/>
                <a:cs typeface="宋体" panose="02010600030101010101" pitchFamily="2" charset="-122"/>
                <a:sym typeface="+mn-ea"/>
              </a:rPr>
              <a:t>2.2 </a:t>
            </a:r>
            <a:r>
              <a:rPr lang="zh-CN" altLang="en-US" sz="3600" b="1" dirty="0">
                <a:solidFill>
                  <a:srgbClr val="FF0000"/>
                </a:solidFill>
                <a:latin typeface="+mn-ea"/>
                <a:cs typeface="宋体" panose="02010600030101010101" pitchFamily="2" charset="-122"/>
                <a:sym typeface="+mn-ea"/>
              </a:rPr>
              <a:t>递归方程及其求解</a:t>
            </a:r>
            <a:r>
              <a:rPr lang="zh-CN" altLang="en-US" sz="3600" b="1" dirty="0" smtClean="0">
                <a:solidFill>
                  <a:srgbClr val="FF0000"/>
                </a:solidFill>
                <a:latin typeface="+mn-ea"/>
                <a:cs typeface="宋体" panose="02010600030101010101" pitchFamily="2" charset="-122"/>
                <a:sym typeface="+mn-ea"/>
              </a:rPr>
              <a:t>方法</a:t>
            </a:r>
            <a:endParaRPr lang="en-US" altLang="zh-CN" sz="3600" b="1" dirty="0" smtClean="0">
              <a:solidFill>
                <a:srgbClr val="FF0000"/>
              </a:solidFill>
              <a:latin typeface="+mn-ea"/>
              <a:cs typeface="宋体" panose="02010600030101010101" pitchFamily="2" charset="-122"/>
              <a:sym typeface="+mn-ea"/>
            </a:endParaRPr>
          </a:p>
          <a:p>
            <a:pPr marL="355600" indent="-342900">
              <a:lnSpc>
                <a:spcPct val="100000"/>
              </a:lnSpc>
              <a:spcBef>
                <a:spcPts val="1800"/>
              </a:spcBef>
              <a:tabLst>
                <a:tab pos="354965" algn="l"/>
                <a:tab pos="355600" algn="l"/>
              </a:tabLst>
            </a:pPr>
            <a:r>
              <a:rPr lang="zh-CN" altLang="en-US" sz="3600" b="1" dirty="0" smtClean="0">
                <a:solidFill>
                  <a:srgbClr val="FF0000"/>
                </a:solidFill>
                <a:latin typeface="+mn-ea"/>
                <a:cs typeface="宋体" panose="02010600030101010101" pitchFamily="2" charset="-122"/>
                <a:sym typeface="+mn-ea"/>
              </a:rPr>
              <a:t>（不讲，自己阅读）</a:t>
            </a:r>
            <a:endParaRPr lang="zh-CN" altLang="en-US" sz="3600" b="1" dirty="0">
              <a:solidFill>
                <a:srgbClr val="FF0000"/>
              </a:solidFill>
              <a:latin typeface="+mn-ea"/>
              <a:cs typeface="宋体" panose="02010600030101010101" pitchFamily="2" charset="-122"/>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96850" y="260985"/>
            <a:ext cx="7691755" cy="864235"/>
          </a:xfrm>
        </p:spPr>
        <p:txBody>
          <a:bodyPr/>
          <a:lstStyle/>
          <a:p>
            <a:r>
              <a:rPr lang="zh-CN" altLang="en-US" dirty="0"/>
              <a:t>一、递归算法复杂度分析</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53</a:t>
            </a:fld>
            <a:endParaRPr lang="zh-CN" altLang="en-US"/>
          </a:p>
        </p:txBody>
      </p:sp>
      <p:grpSp>
        <p:nvGrpSpPr>
          <p:cNvPr id="4" name="组合 11"/>
          <p:cNvGrpSpPr/>
          <p:nvPr/>
        </p:nvGrpSpPr>
        <p:grpSpPr>
          <a:xfrm>
            <a:off x="606831" y="1903731"/>
            <a:ext cx="5888709" cy="1044171"/>
            <a:chOff x="1090701" y="1903731"/>
            <a:chExt cx="5888709" cy="1044171"/>
          </a:xfrm>
        </p:grpSpPr>
        <p:sp>
          <p:nvSpPr>
            <p:cNvPr id="6" name="任意多边形: 形状 5"/>
            <p:cNvSpPr/>
            <p:nvPr/>
          </p:nvSpPr>
          <p:spPr>
            <a:xfrm>
              <a:off x="1612786" y="1903731"/>
              <a:ext cx="5366624" cy="1044171"/>
            </a:xfrm>
            <a:custGeom>
              <a:avLst/>
              <a:gdLst>
                <a:gd name="connsiteX0" fmla="*/ 0 w 5366624"/>
                <a:gd name="connsiteY0" fmla="*/ 0 h 1044169"/>
                <a:gd name="connsiteX1" fmla="*/ 4844540 w 5366624"/>
                <a:gd name="connsiteY1" fmla="*/ 0 h 1044169"/>
                <a:gd name="connsiteX2" fmla="*/ 5366624 w 5366624"/>
                <a:gd name="connsiteY2" fmla="*/ 522085 h 1044169"/>
                <a:gd name="connsiteX3" fmla="*/ 4844540 w 5366624"/>
                <a:gd name="connsiteY3" fmla="*/ 1044169 h 1044169"/>
                <a:gd name="connsiteX4" fmla="*/ 0 w 5366624"/>
                <a:gd name="connsiteY4" fmla="*/ 1044169 h 1044169"/>
                <a:gd name="connsiteX5" fmla="*/ 0 w 5366624"/>
                <a:gd name="connsiteY5" fmla="*/ 0 h 10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6624" h="1044169">
                  <a:moveTo>
                    <a:pt x="5366624" y="1044168"/>
                  </a:moveTo>
                  <a:lnTo>
                    <a:pt x="522084" y="1044168"/>
                  </a:lnTo>
                  <a:lnTo>
                    <a:pt x="0" y="522084"/>
                  </a:lnTo>
                  <a:lnTo>
                    <a:pt x="522084" y="1"/>
                  </a:lnTo>
                  <a:lnTo>
                    <a:pt x="5366624" y="1"/>
                  </a:lnTo>
                  <a:lnTo>
                    <a:pt x="5366624" y="1044168"/>
                  </a:lnTo>
                  <a:close/>
                </a:path>
              </a:pathLst>
            </a:custGeom>
            <a:solidFill>
              <a:schemeClr val="accent1">
                <a:lumMod val="7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21492" tIns="91441" rIns="170688" bIns="91440" numCol="1" spcCol="1270" anchor="ctr" anchorCtr="0">
              <a:noAutofit/>
            </a:bodyPr>
            <a:lstStyle/>
            <a:p>
              <a:pPr marL="450850" lvl="0" indent="0" algn="l" defTabSz="1066800">
                <a:lnSpc>
                  <a:spcPct val="90000"/>
                </a:lnSpc>
                <a:spcBef>
                  <a:spcPct val="0"/>
                </a:spcBef>
                <a:spcAft>
                  <a:spcPct val="35000"/>
                </a:spcAft>
                <a:buNone/>
              </a:pPr>
              <a:r>
                <a:rPr lang="en-US" sz="2400" b="1" kern="1200" dirty="0">
                  <a:solidFill>
                    <a:prstClr val="white"/>
                  </a:solidFill>
                  <a:latin typeface="微软雅黑" panose="020B0503020204020204" charset="-122"/>
                  <a:ea typeface="微软雅黑" panose="020B0503020204020204" charset="-122"/>
                  <a:cs typeface="+mn-cs"/>
                </a:rPr>
                <a:t>1.  </a:t>
              </a:r>
              <a:r>
                <a:rPr lang="zh-CN" altLang="en-US" sz="2400" b="1" kern="1200" dirty="0"/>
                <a:t>建立递归方程</a:t>
              </a:r>
            </a:p>
          </p:txBody>
        </p:sp>
        <p:sp>
          <p:nvSpPr>
            <p:cNvPr id="7" name="椭圆 6"/>
            <p:cNvSpPr/>
            <p:nvPr/>
          </p:nvSpPr>
          <p:spPr>
            <a:xfrm>
              <a:off x="1090701" y="1903732"/>
              <a:ext cx="1044169" cy="1044169"/>
            </a:xfrm>
            <a:prstGeom prst="ellipse">
              <a:avLst/>
            </a:prstGeom>
            <a:solidFill>
              <a:schemeClr val="accent2"/>
            </a:solidFill>
            <a:ln w="76200">
              <a:solidFill>
                <a:schemeClr val="bg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5" name="组合 12"/>
          <p:cNvGrpSpPr/>
          <p:nvPr/>
        </p:nvGrpSpPr>
        <p:grpSpPr>
          <a:xfrm>
            <a:off x="606831" y="3259592"/>
            <a:ext cx="5888709" cy="1044170"/>
            <a:chOff x="1090701" y="3259592"/>
            <a:chExt cx="5888709" cy="1044170"/>
          </a:xfrm>
        </p:grpSpPr>
        <p:sp>
          <p:nvSpPr>
            <p:cNvPr id="8" name="任意多边形: 形状 7"/>
            <p:cNvSpPr/>
            <p:nvPr/>
          </p:nvSpPr>
          <p:spPr>
            <a:xfrm>
              <a:off x="1612786" y="3259592"/>
              <a:ext cx="5366624" cy="1044170"/>
            </a:xfrm>
            <a:custGeom>
              <a:avLst/>
              <a:gdLst>
                <a:gd name="connsiteX0" fmla="*/ 0 w 5366624"/>
                <a:gd name="connsiteY0" fmla="*/ 0 h 1044169"/>
                <a:gd name="connsiteX1" fmla="*/ 4844540 w 5366624"/>
                <a:gd name="connsiteY1" fmla="*/ 0 h 1044169"/>
                <a:gd name="connsiteX2" fmla="*/ 5366624 w 5366624"/>
                <a:gd name="connsiteY2" fmla="*/ 522085 h 1044169"/>
                <a:gd name="connsiteX3" fmla="*/ 4844540 w 5366624"/>
                <a:gd name="connsiteY3" fmla="*/ 1044169 h 1044169"/>
                <a:gd name="connsiteX4" fmla="*/ 0 w 5366624"/>
                <a:gd name="connsiteY4" fmla="*/ 1044169 h 1044169"/>
                <a:gd name="connsiteX5" fmla="*/ 0 w 5366624"/>
                <a:gd name="connsiteY5" fmla="*/ 0 h 10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6624" h="1044169">
                  <a:moveTo>
                    <a:pt x="5366624" y="1044168"/>
                  </a:moveTo>
                  <a:lnTo>
                    <a:pt x="522084" y="1044168"/>
                  </a:lnTo>
                  <a:lnTo>
                    <a:pt x="0" y="522084"/>
                  </a:lnTo>
                  <a:lnTo>
                    <a:pt x="522084" y="1"/>
                  </a:lnTo>
                  <a:lnTo>
                    <a:pt x="5366624" y="1"/>
                  </a:lnTo>
                  <a:lnTo>
                    <a:pt x="5366624" y="1044168"/>
                  </a:lnTo>
                  <a:close/>
                </a:path>
              </a:pathLst>
            </a:custGeom>
            <a:solidFill>
              <a:srgbClr val="4472C4">
                <a:lumMod val="75000"/>
              </a:srgb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508110" tIns="76201" rIns="142240" bIns="76200" numCol="1" spcCol="1270" anchor="ctr" anchorCtr="0">
              <a:noAutofit/>
            </a:bodyPr>
            <a:lstStyle/>
            <a:p>
              <a:pPr marL="450850" lvl="0" indent="0" algn="l" defTabSz="889000">
                <a:lnSpc>
                  <a:spcPct val="90000"/>
                </a:lnSpc>
                <a:spcBef>
                  <a:spcPct val="0"/>
                </a:spcBef>
                <a:spcAft>
                  <a:spcPct val="35000"/>
                </a:spcAft>
                <a:buNone/>
              </a:pPr>
              <a:r>
                <a:rPr lang="en-US" sz="2400" b="1" kern="1200" dirty="0">
                  <a:solidFill>
                    <a:prstClr val="white"/>
                  </a:solidFill>
                  <a:latin typeface="微软雅黑" panose="020B0503020204020204" charset="-122"/>
                  <a:ea typeface="微软雅黑" panose="020B0503020204020204" charset="-122"/>
                  <a:cs typeface="+mn-cs"/>
                </a:rPr>
                <a:t>2.  </a:t>
              </a:r>
              <a:r>
                <a:rPr lang="zh-CN" altLang="pt-BR" sz="2400" b="1" kern="1200" dirty="0">
                  <a:latin typeface="+mn-ea"/>
                  <a:cs typeface="宋体" panose="02010600030101010101" pitchFamily="2" charset="-122"/>
                  <a:sym typeface="+mn-ea"/>
                </a:rPr>
                <a:t>求解</a:t>
              </a:r>
              <a:r>
                <a:rPr lang="zh-CN" altLang="en-US" sz="2400" b="1" kern="1200" dirty="0">
                  <a:latin typeface="+mn-ea"/>
                  <a:cs typeface="宋体" panose="02010600030101010101" pitchFamily="2" charset="-122"/>
                  <a:sym typeface="+mn-ea"/>
                </a:rPr>
                <a:t>该递归方程</a:t>
              </a:r>
              <a:endParaRPr lang="zh-CN" sz="2400" b="1" kern="1200" dirty="0">
                <a:solidFill>
                  <a:prstClr val="white"/>
                </a:solidFill>
                <a:latin typeface="微软雅黑" panose="020B0503020204020204" charset="-122"/>
                <a:ea typeface="微软雅黑" panose="020B0503020204020204" charset="-122"/>
                <a:cs typeface="+mn-cs"/>
              </a:endParaRPr>
            </a:p>
          </p:txBody>
        </p:sp>
        <p:sp>
          <p:nvSpPr>
            <p:cNvPr id="9" name="椭圆 8"/>
            <p:cNvSpPr/>
            <p:nvPr/>
          </p:nvSpPr>
          <p:spPr>
            <a:xfrm>
              <a:off x="1090701" y="3259593"/>
              <a:ext cx="1044169" cy="1044169"/>
            </a:xfrm>
            <a:prstGeom prst="ellipse">
              <a:avLst/>
            </a:prstGeom>
            <a:solidFill>
              <a:schemeClr val="accent2"/>
            </a:solidFill>
            <a:ln w="76200">
              <a:solidFill>
                <a:schemeClr val="bg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2" name="组合 13"/>
          <p:cNvGrpSpPr/>
          <p:nvPr/>
        </p:nvGrpSpPr>
        <p:grpSpPr>
          <a:xfrm>
            <a:off x="606831" y="4615454"/>
            <a:ext cx="5888709" cy="1044170"/>
            <a:chOff x="1090701" y="4615454"/>
            <a:chExt cx="5888709" cy="1044170"/>
          </a:xfrm>
        </p:grpSpPr>
        <p:sp>
          <p:nvSpPr>
            <p:cNvPr id="10" name="任意多边形: 形状 9"/>
            <p:cNvSpPr/>
            <p:nvPr/>
          </p:nvSpPr>
          <p:spPr>
            <a:xfrm>
              <a:off x="1612786" y="4615454"/>
              <a:ext cx="5366624" cy="1044170"/>
            </a:xfrm>
            <a:custGeom>
              <a:avLst/>
              <a:gdLst>
                <a:gd name="connsiteX0" fmla="*/ 0 w 5366624"/>
                <a:gd name="connsiteY0" fmla="*/ 0 h 1044169"/>
                <a:gd name="connsiteX1" fmla="*/ 4844540 w 5366624"/>
                <a:gd name="connsiteY1" fmla="*/ 0 h 1044169"/>
                <a:gd name="connsiteX2" fmla="*/ 5366624 w 5366624"/>
                <a:gd name="connsiteY2" fmla="*/ 522085 h 1044169"/>
                <a:gd name="connsiteX3" fmla="*/ 4844540 w 5366624"/>
                <a:gd name="connsiteY3" fmla="*/ 1044169 h 1044169"/>
                <a:gd name="connsiteX4" fmla="*/ 0 w 5366624"/>
                <a:gd name="connsiteY4" fmla="*/ 1044169 h 1044169"/>
                <a:gd name="connsiteX5" fmla="*/ 0 w 5366624"/>
                <a:gd name="connsiteY5" fmla="*/ 0 h 10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6624" h="1044169">
                  <a:moveTo>
                    <a:pt x="5366624" y="1044168"/>
                  </a:moveTo>
                  <a:lnTo>
                    <a:pt x="522084" y="1044168"/>
                  </a:lnTo>
                  <a:lnTo>
                    <a:pt x="0" y="522084"/>
                  </a:lnTo>
                  <a:lnTo>
                    <a:pt x="522084" y="1"/>
                  </a:lnTo>
                  <a:lnTo>
                    <a:pt x="5366624" y="1"/>
                  </a:lnTo>
                  <a:lnTo>
                    <a:pt x="5366624" y="1044168"/>
                  </a:lnTo>
                  <a:close/>
                </a:path>
              </a:pathLst>
            </a:custGeom>
            <a:solidFill>
              <a:srgbClr val="4472C4">
                <a:lumMod val="75000"/>
              </a:srgb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508110" tIns="76201" rIns="142240" bIns="76200" numCol="1" spcCol="1270" anchor="ctr" anchorCtr="0">
              <a:noAutofit/>
            </a:bodyPr>
            <a:lstStyle/>
            <a:p>
              <a:pPr marL="450850" lvl="0" indent="0" algn="l" defTabSz="889000">
                <a:lnSpc>
                  <a:spcPct val="90000"/>
                </a:lnSpc>
                <a:spcBef>
                  <a:spcPct val="0"/>
                </a:spcBef>
                <a:spcAft>
                  <a:spcPct val="35000"/>
                </a:spcAft>
                <a:buNone/>
              </a:pPr>
              <a:r>
                <a:rPr lang="en-US" sz="2400" b="1" kern="1200" dirty="0">
                  <a:solidFill>
                    <a:prstClr val="white"/>
                  </a:solidFill>
                  <a:latin typeface="微软雅黑" panose="020B0503020204020204" charset="-122"/>
                  <a:ea typeface="微软雅黑" panose="020B0503020204020204" charset="-122"/>
                  <a:cs typeface="+mn-cs"/>
                </a:rPr>
                <a:t>3.  </a:t>
              </a:r>
              <a:r>
                <a:rPr lang="zh-CN" altLang="pt-BR" sz="2400" b="1" kern="1200" dirty="0">
                  <a:latin typeface="+mn-ea"/>
                  <a:cs typeface="宋体" panose="02010600030101010101" pitchFamily="2" charset="-122"/>
                  <a:sym typeface="+mn-ea"/>
                </a:rPr>
                <a:t>用</a:t>
              </a:r>
              <a:r>
                <a:rPr lang="zh-CN" altLang="en-US" sz="2400" b="1" kern="1200" dirty="0">
                  <a:latin typeface="+mn-ea"/>
                  <a:cs typeface="宋体" panose="02010600030101010101" pitchFamily="2" charset="-122"/>
                  <a:sym typeface="+mn-ea"/>
                </a:rPr>
                <a:t>渐近</a:t>
              </a:r>
              <a:r>
                <a:rPr lang="zh-CN" altLang="pt-BR" sz="2400" b="1" kern="1200" dirty="0">
                  <a:latin typeface="+mn-ea"/>
                  <a:cs typeface="宋体" panose="02010600030101010101" pitchFamily="2" charset="-122"/>
                  <a:sym typeface="+mn-ea"/>
                </a:rPr>
                <a:t>符号表示</a:t>
              </a:r>
              <a:r>
                <a:rPr lang="zh-CN" altLang="en-US" sz="2400" b="1" kern="1200" dirty="0">
                  <a:latin typeface="+mn-ea"/>
                  <a:cs typeface="宋体" panose="02010600030101010101" pitchFamily="2" charset="-122"/>
                  <a:sym typeface="+mn-ea"/>
                </a:rPr>
                <a:t>函数的阶</a:t>
              </a:r>
              <a:endParaRPr lang="zh-CN" sz="2400" b="1" kern="1200" dirty="0">
                <a:solidFill>
                  <a:prstClr val="white"/>
                </a:solidFill>
                <a:latin typeface="微软雅黑" panose="020B0503020204020204" charset="-122"/>
                <a:ea typeface="微软雅黑" panose="020B0503020204020204" charset="-122"/>
                <a:cs typeface="+mn-cs"/>
              </a:endParaRPr>
            </a:p>
          </p:txBody>
        </p:sp>
        <p:sp>
          <p:nvSpPr>
            <p:cNvPr id="11" name="椭圆 10"/>
            <p:cNvSpPr/>
            <p:nvPr/>
          </p:nvSpPr>
          <p:spPr>
            <a:xfrm>
              <a:off x="1090701" y="4615455"/>
              <a:ext cx="1044169" cy="1044169"/>
            </a:xfrm>
            <a:prstGeom prst="ellipse">
              <a:avLst/>
            </a:prstGeom>
            <a:solidFill>
              <a:schemeClr val="accent2"/>
            </a:solidFill>
            <a:ln w="76200">
              <a:solidFill>
                <a:schemeClr val="bg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二、递归方程</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54</a:t>
            </a:fld>
            <a:endParaRPr lang="zh-CN" altLang="en-US"/>
          </a:p>
        </p:txBody>
      </p:sp>
      <p:sp>
        <p:nvSpPr>
          <p:cNvPr id="4" name="矩形 3"/>
          <p:cNvSpPr/>
          <p:nvPr/>
        </p:nvSpPr>
        <p:spPr>
          <a:xfrm>
            <a:off x="470219" y="1822485"/>
            <a:ext cx="7740650" cy="2312035"/>
          </a:xfrm>
          <a:prstGeom prst="rect">
            <a:avLst/>
          </a:prstGeom>
        </p:spPr>
        <p:txBody>
          <a:bodyPr wrap="square">
            <a:spAutoFit/>
          </a:bodyPr>
          <a:lstStyle/>
          <a:p>
            <a:pPr marL="542925" indent="-542925">
              <a:lnSpc>
                <a:spcPct val="120000"/>
              </a:lnSpc>
              <a:spcBef>
                <a:spcPts val="1200"/>
              </a:spcBef>
              <a:buClr>
                <a:schemeClr val="accent2"/>
              </a:buClr>
              <a:buFont typeface="Wingdings" panose="05000000000000000000" pitchFamily="2" charset="2"/>
              <a:buChar char="p"/>
            </a:pPr>
            <a:r>
              <a:rPr lang="zh-CN" altLang="en-US" sz="2800" b="1" dirty="0">
                <a:solidFill>
                  <a:srgbClr val="0000FF"/>
                </a:solidFill>
              </a:rPr>
              <a:t>递归方程是一个等式或不等式，它通过更小的输入上的函数值来描述一个函数。</a:t>
            </a:r>
          </a:p>
          <a:p>
            <a:pPr marL="542925" indent="-542925">
              <a:lnSpc>
                <a:spcPct val="120000"/>
              </a:lnSpc>
              <a:spcBef>
                <a:spcPts val="1200"/>
              </a:spcBef>
              <a:buClr>
                <a:schemeClr val="accent2"/>
              </a:buClr>
              <a:buFont typeface="Wingdings" panose="05000000000000000000" pitchFamily="2" charset="2"/>
              <a:buChar char="p"/>
            </a:pPr>
            <a:r>
              <a:rPr lang="zh-CN" altLang="en-US" sz="2800" b="1" dirty="0">
                <a:solidFill>
                  <a:srgbClr val="0000FF"/>
                </a:solidFill>
              </a:rPr>
              <a:t>当一个算法包含对其自身的递归调用时，可以用递归方程来表示其运行时间。</a:t>
            </a:r>
          </a:p>
        </p:txBody>
      </p:sp>
      <p:pic>
        <p:nvPicPr>
          <p:cNvPr id="1026" name="Picture 2" descr="https://timgsa.baidu.com/timg?image&amp;quality=80&amp;size=b9999_10000&amp;sec=1547998454451&amp;di=604f111a59046adf229801ab7d3e3f17&amp;imgtype=0&amp;src=http%3A%2F%2Fp0.so.qhmsg.com%2Ft01e4cdfad192daf58a.pn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9584"/>
          <a:stretch>
            <a:fillRect/>
          </a:stretch>
        </p:blipFill>
        <p:spPr bwMode="auto">
          <a:xfrm>
            <a:off x="4716967" y="4514924"/>
            <a:ext cx="2160588" cy="2029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二、递归方程</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55</a:t>
            </a:fld>
            <a:endParaRPr lang="zh-CN" altLang="en-US"/>
          </a:p>
        </p:txBody>
      </p:sp>
      <p:sp>
        <p:nvSpPr>
          <p:cNvPr id="6" name="Text Box 2"/>
          <p:cNvSpPr txBox="1">
            <a:spLocks noChangeArrowheads="1"/>
          </p:cNvSpPr>
          <p:nvPr/>
        </p:nvSpPr>
        <p:spPr bwMode="auto">
          <a:xfrm>
            <a:off x="192088" y="1387360"/>
            <a:ext cx="6324600" cy="685380"/>
          </a:xfrm>
          <a:prstGeom prst="rect">
            <a:avLst/>
          </a:prstGeom>
          <a:noFill/>
          <a:ln w="9525">
            <a:noFill/>
          </a:ln>
        </p:spPr>
        <p:txBody>
          <a:bodyPr vert="horz" wrap="square" lIns="68580" tIns="34290" rIns="68580" bIns="3429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spcBef>
                <a:spcPts val="600"/>
              </a:spcBef>
            </a:pPr>
            <a:r>
              <a:rPr lang="en-US" altLang="zh-CN" sz="2800" b="1" dirty="0">
                <a:solidFill>
                  <a:srgbClr val="FF0000"/>
                </a:solidFill>
                <a:latin typeface="+mn-ea"/>
                <a:ea typeface="+mn-ea"/>
                <a:sym typeface="+mn-ea"/>
              </a:rPr>
              <a:t>【</a:t>
            </a:r>
            <a:r>
              <a:rPr lang="en-US" altLang="zh-CN" sz="2800" b="1" dirty="0" smtClean="0">
                <a:solidFill>
                  <a:srgbClr val="FF0000"/>
                </a:solidFill>
                <a:latin typeface="+mn-ea"/>
                <a:ea typeface="+mn-ea"/>
                <a:sym typeface="+mn-ea"/>
              </a:rPr>
              <a:t>例7】</a:t>
            </a:r>
            <a:r>
              <a:rPr lang="zh-CN" altLang="en-US" sz="2800" b="1" dirty="0">
                <a:solidFill>
                  <a:srgbClr val="FF0000"/>
                </a:solidFill>
                <a:latin typeface="+mn-ea"/>
                <a:ea typeface="+mn-ea"/>
                <a:sym typeface="+mn-ea"/>
              </a:rPr>
              <a:t>建立算法的递归方程</a:t>
            </a:r>
            <a:endParaRPr lang="en-US" altLang="zh-CN" sz="2800" b="1" dirty="0">
              <a:solidFill>
                <a:srgbClr val="FF0000"/>
              </a:solidFill>
              <a:latin typeface="+mn-ea"/>
              <a:ea typeface="+mn-ea"/>
              <a:sym typeface="+mn-ea"/>
            </a:endParaRPr>
          </a:p>
        </p:txBody>
      </p:sp>
      <p:sp>
        <p:nvSpPr>
          <p:cNvPr id="7" name="Text Box 3"/>
          <p:cNvSpPr txBox="1">
            <a:spLocks noChangeArrowheads="1"/>
          </p:cNvSpPr>
          <p:nvPr/>
        </p:nvSpPr>
        <p:spPr bwMode="auto">
          <a:xfrm>
            <a:off x="335862" y="2291111"/>
            <a:ext cx="5724107" cy="2584450"/>
          </a:xfrm>
          <a:prstGeom prst="rect">
            <a:avLst/>
          </a:prstGeom>
          <a:ln w="3810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b="1" dirty="0">
                <a:solidFill>
                  <a:schemeClr val="tx1"/>
                </a:solidFill>
                <a:latin typeface="Times New Roman" panose="02020603050405020304" pitchFamily="18" charset="0"/>
                <a:ea typeface="楷体" panose="02010609060101010101" pitchFamily="49" charset="-122"/>
              </a:rPr>
              <a:t>void Hanoi(</a:t>
            </a:r>
            <a:r>
              <a:rPr lang="en-US" altLang="zh-CN" b="1" dirty="0" err="1">
                <a:solidFill>
                  <a:schemeClr val="tx1"/>
                </a:solidFill>
                <a:latin typeface="Times New Roman" panose="02020603050405020304" pitchFamily="18" charset="0"/>
                <a:ea typeface="楷体" panose="02010609060101010101" pitchFamily="49" charset="-122"/>
              </a:rPr>
              <a:t>int</a:t>
            </a:r>
            <a:r>
              <a:rPr lang="en-US" altLang="zh-CN" b="1" dirty="0">
                <a:solidFill>
                  <a:schemeClr val="tx1"/>
                </a:solidFill>
                <a:latin typeface="Times New Roman" panose="02020603050405020304" pitchFamily="18" charset="0"/>
                <a:ea typeface="楷体" panose="02010609060101010101" pitchFamily="49" charset="-122"/>
              </a:rPr>
              <a:t> </a:t>
            </a:r>
            <a:r>
              <a:rPr lang="en-US" altLang="zh-CN" b="1" dirty="0" err="1">
                <a:solidFill>
                  <a:schemeClr val="tx1"/>
                </a:solidFill>
                <a:latin typeface="Times New Roman" panose="02020603050405020304" pitchFamily="18" charset="0"/>
                <a:ea typeface="楷体" panose="02010609060101010101" pitchFamily="49" charset="-122"/>
              </a:rPr>
              <a:t>n,char</a:t>
            </a:r>
            <a:r>
              <a:rPr lang="en-US" altLang="zh-CN" b="1" dirty="0">
                <a:solidFill>
                  <a:schemeClr val="tx1"/>
                </a:solidFill>
                <a:latin typeface="Times New Roman" panose="02020603050405020304" pitchFamily="18" charset="0"/>
                <a:ea typeface="楷体" panose="02010609060101010101" pitchFamily="49" charset="-122"/>
              </a:rPr>
              <a:t> A</a:t>
            </a:r>
            <a:r>
              <a:rPr lang="en-US" altLang="zh-CN" b="1" dirty="0" err="1">
                <a:solidFill>
                  <a:schemeClr val="tx1"/>
                </a:solidFill>
                <a:latin typeface="Times New Roman" panose="02020603050405020304" pitchFamily="18" charset="0"/>
                <a:ea typeface="楷体" panose="02010609060101010101" pitchFamily="49" charset="-122"/>
              </a:rPr>
              <a:t>,char</a:t>
            </a:r>
            <a:r>
              <a:rPr lang="en-US" altLang="zh-CN" b="1" dirty="0">
                <a:solidFill>
                  <a:schemeClr val="tx1"/>
                </a:solidFill>
                <a:latin typeface="Times New Roman" panose="02020603050405020304" pitchFamily="18" charset="0"/>
                <a:ea typeface="楷体" panose="02010609060101010101" pitchFamily="49" charset="-122"/>
              </a:rPr>
              <a:t> </a:t>
            </a:r>
            <a:r>
              <a:rPr lang="en-US" altLang="zh-CN" b="1" dirty="0" err="1">
                <a:solidFill>
                  <a:schemeClr val="tx1"/>
                </a:solidFill>
                <a:latin typeface="Times New Roman" panose="02020603050405020304" pitchFamily="18" charset="0"/>
                <a:ea typeface="楷体" panose="02010609060101010101" pitchFamily="49" charset="-122"/>
              </a:rPr>
              <a:t>B,char</a:t>
            </a:r>
            <a:r>
              <a:rPr lang="en-US" altLang="zh-CN" b="1" dirty="0">
                <a:solidFill>
                  <a:schemeClr val="tx1"/>
                </a:solidFill>
                <a:latin typeface="Times New Roman" panose="02020603050405020304" pitchFamily="18" charset="0"/>
                <a:ea typeface="楷体" panose="02010609060101010101" pitchFamily="49" charset="-122"/>
              </a:rPr>
              <a:t> C)</a:t>
            </a:r>
          </a:p>
          <a:p>
            <a:r>
              <a:rPr lang="en-US" altLang="zh-CN" b="1" dirty="0">
                <a:solidFill>
                  <a:schemeClr val="tx1"/>
                </a:solidFill>
                <a:latin typeface="Times New Roman" panose="02020603050405020304" pitchFamily="18" charset="0"/>
                <a:ea typeface="楷体" panose="02010609060101010101" pitchFamily="49" charset="-122"/>
              </a:rPr>
              <a:t>{   if (n==1)</a:t>
            </a:r>
          </a:p>
          <a:p>
            <a:r>
              <a:rPr lang="en-US" altLang="zh-CN" b="1" dirty="0">
                <a:solidFill>
                  <a:schemeClr val="tx1"/>
                </a:solidFill>
                <a:latin typeface="Times New Roman" panose="02020603050405020304" pitchFamily="18" charset="0"/>
                <a:ea typeface="楷体" panose="02010609060101010101" pitchFamily="49" charset="-122"/>
              </a:rPr>
              <a:t>        </a:t>
            </a:r>
            <a:r>
              <a:rPr lang="en-US" altLang="zh-CN" b="1" dirty="0" err="1">
                <a:solidFill>
                  <a:schemeClr val="tx1"/>
                </a:solidFill>
                <a:latin typeface="Times New Roman" panose="02020603050405020304" pitchFamily="18" charset="0"/>
                <a:ea typeface="楷体" panose="02010609060101010101" pitchFamily="49" charset="-122"/>
              </a:rPr>
              <a:t>printf</a:t>
            </a:r>
            <a:r>
              <a:rPr lang="en-US" altLang="zh-CN" b="1" dirty="0">
                <a:solidFill>
                  <a:schemeClr val="tx1"/>
                </a:solidFill>
                <a:latin typeface="Times New Roman" panose="02020603050405020304" pitchFamily="18" charset="0"/>
                <a:ea typeface="楷体" panose="02010609060101010101" pitchFamily="49" charset="-122"/>
              </a:rPr>
              <a:t>("</a:t>
            </a:r>
            <a:r>
              <a:rPr lang="zh-CN" altLang="en-US" b="1" dirty="0">
                <a:solidFill>
                  <a:schemeClr val="tx1"/>
                </a:solidFill>
                <a:latin typeface="Times New Roman" panose="02020603050405020304" pitchFamily="18" charset="0"/>
                <a:ea typeface="楷体" panose="02010609060101010101" pitchFamily="49" charset="-122"/>
              </a:rPr>
              <a:t>将盘片</a:t>
            </a:r>
            <a:r>
              <a:rPr lang="en-US" altLang="zh-CN" b="1" dirty="0">
                <a:solidFill>
                  <a:schemeClr val="tx1"/>
                </a:solidFill>
                <a:latin typeface="Times New Roman" panose="02020603050405020304" pitchFamily="18" charset="0"/>
                <a:ea typeface="楷体" panose="02010609060101010101" pitchFamily="49" charset="-122"/>
              </a:rPr>
              <a:t>%d</a:t>
            </a:r>
            <a:r>
              <a:rPr lang="zh-CN" altLang="en-US" b="1" dirty="0">
                <a:solidFill>
                  <a:schemeClr val="tx1"/>
                </a:solidFill>
                <a:latin typeface="Times New Roman" panose="02020603050405020304" pitchFamily="18" charset="0"/>
                <a:ea typeface="楷体" panose="02010609060101010101" pitchFamily="49" charset="-122"/>
              </a:rPr>
              <a:t>从</a:t>
            </a:r>
            <a:r>
              <a:rPr lang="en-US" altLang="zh-CN" b="1" dirty="0">
                <a:solidFill>
                  <a:schemeClr val="tx1"/>
                </a:solidFill>
                <a:latin typeface="Times New Roman" panose="02020603050405020304" pitchFamily="18" charset="0"/>
                <a:ea typeface="楷体" panose="02010609060101010101" pitchFamily="49" charset="-122"/>
              </a:rPr>
              <a:t>%c</a:t>
            </a:r>
            <a:r>
              <a:rPr lang="zh-CN" altLang="en-US" b="1" dirty="0">
                <a:solidFill>
                  <a:schemeClr val="tx1"/>
                </a:solidFill>
                <a:latin typeface="Times New Roman" panose="02020603050405020304" pitchFamily="18" charset="0"/>
                <a:ea typeface="楷体" panose="02010609060101010101" pitchFamily="49" charset="-122"/>
              </a:rPr>
              <a:t>搬到</a:t>
            </a:r>
            <a:r>
              <a:rPr lang="en-US" altLang="zh-CN" b="1" dirty="0">
                <a:solidFill>
                  <a:schemeClr val="tx1"/>
                </a:solidFill>
                <a:latin typeface="Times New Roman" panose="02020603050405020304" pitchFamily="18" charset="0"/>
                <a:ea typeface="楷体" panose="02010609060101010101" pitchFamily="49" charset="-122"/>
              </a:rPr>
              <a:t>%c\n“,n,A,C);</a:t>
            </a:r>
          </a:p>
          <a:p>
            <a:r>
              <a:rPr lang="en-US" altLang="zh-CN" b="1" dirty="0">
                <a:solidFill>
                  <a:schemeClr val="tx1"/>
                </a:solidFill>
                <a:latin typeface="Times New Roman" panose="02020603050405020304" pitchFamily="18" charset="0"/>
                <a:ea typeface="楷体" panose="02010609060101010101" pitchFamily="49" charset="-122"/>
              </a:rPr>
              <a:t>    else</a:t>
            </a:r>
          </a:p>
          <a:p>
            <a:r>
              <a:rPr lang="en-US" altLang="zh-CN" b="1" dirty="0">
                <a:solidFill>
                  <a:schemeClr val="tx1"/>
                </a:solidFill>
                <a:latin typeface="Times New Roman" panose="02020603050405020304" pitchFamily="18" charset="0"/>
                <a:ea typeface="楷体" panose="02010609060101010101" pitchFamily="49" charset="-122"/>
              </a:rPr>
              <a:t>    {	  Hanoi(n-</a:t>
            </a:r>
            <a:r>
              <a:rPr lang="en-US" altLang="zh-CN" b="1" dirty="0" err="1">
                <a:solidFill>
                  <a:schemeClr val="tx1"/>
                </a:solidFill>
                <a:latin typeface="Times New Roman" panose="02020603050405020304" pitchFamily="18" charset="0"/>
                <a:ea typeface="楷体" panose="02010609060101010101" pitchFamily="49" charset="-122"/>
              </a:rPr>
              <a:t>1,A,C,B</a:t>
            </a:r>
            <a:r>
              <a:rPr lang="en-US" altLang="zh-CN" b="1" dirty="0">
                <a:solidFill>
                  <a:schemeClr val="tx1"/>
                </a:solidFill>
                <a:latin typeface="Times New Roman" panose="02020603050405020304" pitchFamily="18" charset="0"/>
                <a:ea typeface="楷体" panose="02010609060101010101" pitchFamily="49" charset="-122"/>
              </a:rPr>
              <a:t>);</a:t>
            </a:r>
          </a:p>
          <a:p>
            <a:r>
              <a:rPr lang="en-US" altLang="zh-CN" b="1" dirty="0">
                <a:solidFill>
                  <a:schemeClr val="tx1"/>
                </a:solidFill>
                <a:latin typeface="Times New Roman" panose="02020603050405020304" pitchFamily="18" charset="0"/>
                <a:ea typeface="楷体" panose="02010609060101010101" pitchFamily="49" charset="-122"/>
              </a:rPr>
              <a:t>	  </a:t>
            </a:r>
            <a:r>
              <a:rPr lang="en-US" altLang="zh-CN" b="1" dirty="0" err="1">
                <a:solidFill>
                  <a:schemeClr val="tx1"/>
                </a:solidFill>
                <a:latin typeface="Times New Roman" panose="02020603050405020304" pitchFamily="18" charset="0"/>
                <a:ea typeface="楷体" panose="02010609060101010101" pitchFamily="49" charset="-122"/>
              </a:rPr>
              <a:t>printf</a:t>
            </a:r>
            <a:r>
              <a:rPr lang="en-US" altLang="zh-CN" b="1" dirty="0">
                <a:solidFill>
                  <a:schemeClr val="tx1"/>
                </a:solidFill>
                <a:latin typeface="Times New Roman" panose="02020603050405020304" pitchFamily="18" charset="0"/>
                <a:ea typeface="楷体" panose="02010609060101010101" pitchFamily="49" charset="-122"/>
              </a:rPr>
              <a:t>("</a:t>
            </a:r>
            <a:r>
              <a:rPr lang="zh-CN" altLang="en-US" b="1" dirty="0">
                <a:solidFill>
                  <a:schemeClr val="tx1"/>
                </a:solidFill>
                <a:latin typeface="Times New Roman" panose="02020603050405020304" pitchFamily="18" charset="0"/>
                <a:ea typeface="楷体" panose="02010609060101010101" pitchFamily="49" charset="-122"/>
              </a:rPr>
              <a:t>将盘片</a:t>
            </a:r>
            <a:r>
              <a:rPr lang="en-US" altLang="zh-CN" b="1" dirty="0">
                <a:solidFill>
                  <a:schemeClr val="tx1"/>
                </a:solidFill>
                <a:latin typeface="Times New Roman" panose="02020603050405020304" pitchFamily="18" charset="0"/>
                <a:ea typeface="楷体" panose="02010609060101010101" pitchFamily="49" charset="-122"/>
              </a:rPr>
              <a:t>%d</a:t>
            </a:r>
            <a:r>
              <a:rPr lang="zh-CN" altLang="en-US" b="1" dirty="0">
                <a:solidFill>
                  <a:schemeClr val="tx1"/>
                </a:solidFill>
                <a:latin typeface="Times New Roman" panose="02020603050405020304" pitchFamily="18" charset="0"/>
                <a:ea typeface="楷体" panose="02010609060101010101" pitchFamily="49" charset="-122"/>
              </a:rPr>
              <a:t>从</a:t>
            </a:r>
            <a:r>
              <a:rPr lang="en-US" altLang="zh-CN" b="1" dirty="0">
                <a:solidFill>
                  <a:schemeClr val="tx1"/>
                </a:solidFill>
                <a:latin typeface="Times New Roman" panose="02020603050405020304" pitchFamily="18" charset="0"/>
                <a:ea typeface="楷体" panose="02010609060101010101" pitchFamily="49" charset="-122"/>
              </a:rPr>
              <a:t>%c</a:t>
            </a:r>
            <a:r>
              <a:rPr lang="zh-CN" altLang="en-US" b="1" dirty="0">
                <a:solidFill>
                  <a:schemeClr val="tx1"/>
                </a:solidFill>
                <a:latin typeface="Times New Roman" panose="02020603050405020304" pitchFamily="18" charset="0"/>
                <a:ea typeface="楷体" panose="02010609060101010101" pitchFamily="49" charset="-122"/>
              </a:rPr>
              <a:t>搬到</a:t>
            </a:r>
            <a:r>
              <a:rPr lang="en-US" altLang="zh-CN" b="1" dirty="0">
                <a:solidFill>
                  <a:schemeClr val="tx1"/>
                </a:solidFill>
                <a:latin typeface="Times New Roman" panose="02020603050405020304" pitchFamily="18" charset="0"/>
                <a:ea typeface="楷体" panose="02010609060101010101" pitchFamily="49" charset="-122"/>
              </a:rPr>
              <a:t>%c\</a:t>
            </a:r>
            <a:r>
              <a:rPr lang="en-US" altLang="zh-CN" b="1" dirty="0" err="1">
                <a:solidFill>
                  <a:schemeClr val="tx1"/>
                </a:solidFill>
                <a:latin typeface="Times New Roman" panose="02020603050405020304" pitchFamily="18" charset="0"/>
                <a:ea typeface="楷体" panose="02010609060101010101" pitchFamily="49" charset="-122"/>
              </a:rPr>
              <a:t>n",n,A,C</a:t>
            </a:r>
            <a:r>
              <a:rPr lang="en-US" altLang="zh-CN" b="1" dirty="0">
                <a:solidFill>
                  <a:schemeClr val="tx1"/>
                </a:solidFill>
                <a:latin typeface="Times New Roman" panose="02020603050405020304" pitchFamily="18" charset="0"/>
                <a:ea typeface="楷体" panose="02010609060101010101" pitchFamily="49" charset="-122"/>
              </a:rPr>
              <a:t>);</a:t>
            </a:r>
          </a:p>
          <a:p>
            <a:r>
              <a:rPr lang="en-US" altLang="zh-CN" b="1" dirty="0">
                <a:solidFill>
                  <a:schemeClr val="tx1"/>
                </a:solidFill>
                <a:latin typeface="Times New Roman" panose="02020603050405020304" pitchFamily="18" charset="0"/>
                <a:ea typeface="楷体" panose="02010609060101010101" pitchFamily="49" charset="-122"/>
              </a:rPr>
              <a:t>	  Hanoi(n-</a:t>
            </a:r>
            <a:r>
              <a:rPr lang="en-US" altLang="zh-CN" b="1" dirty="0" err="1">
                <a:solidFill>
                  <a:schemeClr val="tx1"/>
                </a:solidFill>
                <a:latin typeface="Times New Roman" panose="02020603050405020304" pitchFamily="18" charset="0"/>
                <a:ea typeface="楷体" panose="02010609060101010101" pitchFamily="49" charset="-122"/>
              </a:rPr>
              <a:t>1,B,A,C</a:t>
            </a:r>
            <a:r>
              <a:rPr lang="en-US" altLang="zh-CN" b="1" dirty="0">
                <a:solidFill>
                  <a:schemeClr val="tx1"/>
                </a:solidFill>
                <a:latin typeface="Times New Roman" panose="02020603050405020304" pitchFamily="18" charset="0"/>
                <a:ea typeface="楷体" panose="02010609060101010101" pitchFamily="49" charset="-122"/>
              </a:rPr>
              <a:t>);</a:t>
            </a:r>
          </a:p>
          <a:p>
            <a:r>
              <a:rPr lang="en-US" altLang="zh-CN" b="1" dirty="0">
                <a:solidFill>
                  <a:schemeClr val="tx1"/>
                </a:solidFill>
                <a:latin typeface="Times New Roman" panose="02020603050405020304" pitchFamily="18" charset="0"/>
                <a:ea typeface="楷体" panose="02010609060101010101" pitchFamily="49" charset="-122"/>
              </a:rPr>
              <a:t>    }</a:t>
            </a:r>
          </a:p>
          <a:p>
            <a:r>
              <a:rPr lang="en-US" altLang="zh-CN" b="1" dirty="0">
                <a:solidFill>
                  <a:schemeClr val="tx1"/>
                </a:solidFill>
                <a:latin typeface="Times New Roman" panose="02020603050405020304" pitchFamily="18" charset="0"/>
                <a:ea typeface="楷体" panose="02010609060101010101" pitchFamily="49" charset="-122"/>
              </a:rPr>
              <a:t>}</a:t>
            </a:r>
          </a:p>
        </p:txBody>
      </p:sp>
      <p:sp>
        <p:nvSpPr>
          <p:cNvPr id="8" name="Text Box 2"/>
          <p:cNvSpPr txBox="1">
            <a:spLocks noChangeArrowheads="1"/>
          </p:cNvSpPr>
          <p:nvPr/>
        </p:nvSpPr>
        <p:spPr bwMode="auto">
          <a:xfrm>
            <a:off x="196850" y="5034567"/>
            <a:ext cx="4167188" cy="46037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buNone/>
            </a:pPr>
            <a:r>
              <a:rPr kumimoji="1" lang="zh-CN" altLang="en-US" sz="2400" b="1" dirty="0">
                <a:solidFill>
                  <a:srgbClr val="0000FF"/>
                </a:solidFill>
                <a:latin typeface="+mn-ea"/>
                <a:ea typeface="+mn-ea"/>
              </a:rPr>
              <a:t>递归方程</a:t>
            </a:r>
          </a:p>
        </p:txBody>
      </p:sp>
      <p:sp>
        <p:nvSpPr>
          <p:cNvPr id="9" name="Text Box 6"/>
          <p:cNvSpPr txBox="1">
            <a:spLocks noChangeArrowheads="1"/>
          </p:cNvSpPr>
          <p:nvPr/>
        </p:nvSpPr>
        <p:spPr bwMode="auto">
          <a:xfrm>
            <a:off x="881907" y="5487868"/>
            <a:ext cx="6551392" cy="113093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1200"/>
              </a:spcBef>
            </a:pPr>
            <a:r>
              <a:rPr lang="en-US" altLang="zh-CN" sz="2400" b="1" dirty="0">
                <a:solidFill>
                  <a:srgbClr val="0000FF"/>
                </a:solidFill>
                <a:latin typeface="+mn-ea"/>
                <a:ea typeface="+mn-ea"/>
              </a:rPr>
              <a:t>T(n) =</a:t>
            </a:r>
            <a:r>
              <a:rPr lang="zh-CN" altLang="en-US" sz="2400" b="1" dirty="0">
                <a:solidFill>
                  <a:srgbClr val="0000FF"/>
                </a:solidFill>
                <a:latin typeface="+mn-ea"/>
                <a:ea typeface="+mn-ea"/>
                <a:cs typeface="Consolas" panose="020B0609020204030204" pitchFamily="49" charset="0"/>
                <a:sym typeface="Symbol" panose="05050102010706020507" pitchFamily="18" charset="2"/>
              </a:rPr>
              <a:t> </a:t>
            </a:r>
            <a:r>
              <a:rPr lang="en-US" altLang="zh-CN" sz="2400" b="1" dirty="0">
                <a:solidFill>
                  <a:srgbClr val="0000FF"/>
                </a:solidFill>
                <a:latin typeface="+mn-ea"/>
                <a:ea typeface="+mn-ea"/>
                <a:cs typeface="Consolas" panose="020B0609020204030204" pitchFamily="49" charset="0"/>
                <a:sym typeface="Symbol" panose="05050102010706020507" pitchFamily="18" charset="2"/>
              </a:rPr>
              <a:t>O(1)</a:t>
            </a:r>
            <a:r>
              <a:rPr lang="en-US" altLang="zh-CN" sz="2400" b="1" dirty="0">
                <a:solidFill>
                  <a:srgbClr val="0000FF"/>
                </a:solidFill>
                <a:latin typeface="+mn-ea"/>
                <a:ea typeface="+mn-ea"/>
                <a:sym typeface="+mn-ea"/>
              </a:rPr>
              <a:t>    </a:t>
            </a:r>
            <a:r>
              <a:rPr lang="en-US" altLang="zh-CN" sz="2400" b="1" dirty="0">
                <a:solidFill>
                  <a:srgbClr val="0000FF"/>
                </a:solidFill>
                <a:latin typeface="+mn-ea"/>
                <a:ea typeface="+mn-ea"/>
              </a:rPr>
              <a:t>                 </a:t>
            </a:r>
            <a:r>
              <a:rPr lang="en-US" altLang="zh-CN" sz="2400" b="1" dirty="0" smtClean="0">
                <a:solidFill>
                  <a:srgbClr val="0000FF"/>
                </a:solidFill>
                <a:latin typeface="+mn-ea"/>
                <a:ea typeface="+mn-ea"/>
              </a:rPr>
              <a:t>  </a:t>
            </a:r>
            <a:r>
              <a:rPr lang="zh-CN" altLang="en-US" sz="2400" b="1" dirty="0" smtClean="0">
                <a:solidFill>
                  <a:srgbClr val="0000FF"/>
                </a:solidFill>
                <a:latin typeface="+mn-ea"/>
                <a:ea typeface="+mn-ea"/>
              </a:rPr>
              <a:t>当</a:t>
            </a:r>
            <a:r>
              <a:rPr lang="en-US" altLang="zh-CN" sz="2400" b="1" dirty="0">
                <a:solidFill>
                  <a:srgbClr val="0000FF"/>
                </a:solidFill>
                <a:latin typeface="+mn-ea"/>
                <a:ea typeface="+mn-ea"/>
              </a:rPr>
              <a:t>n=1</a:t>
            </a:r>
            <a:r>
              <a:rPr lang="zh-CN" altLang="en-US" sz="2400" b="1" dirty="0">
                <a:solidFill>
                  <a:srgbClr val="0000FF"/>
                </a:solidFill>
                <a:latin typeface="+mn-ea"/>
                <a:ea typeface="+mn-ea"/>
              </a:rPr>
              <a:t>时</a:t>
            </a:r>
            <a:endParaRPr lang="en-US" altLang="zh-CN" sz="2400" b="1" dirty="0">
              <a:solidFill>
                <a:srgbClr val="0000FF"/>
              </a:solidFill>
              <a:latin typeface="+mn-ea"/>
              <a:ea typeface="+mn-ea"/>
            </a:endParaRPr>
          </a:p>
          <a:p>
            <a:pPr eaLnBrk="1" hangingPunct="1">
              <a:lnSpc>
                <a:spcPct val="120000"/>
              </a:lnSpc>
              <a:spcBef>
                <a:spcPts val="1200"/>
              </a:spcBef>
            </a:pPr>
            <a:r>
              <a:rPr lang="en-US" altLang="zh-CN" sz="2400" b="1" dirty="0">
                <a:solidFill>
                  <a:srgbClr val="0000FF"/>
                </a:solidFill>
                <a:latin typeface="+mn-ea"/>
                <a:ea typeface="+mn-ea"/>
              </a:rPr>
              <a:t>T(n) = 2T(n-1)+O(1)        </a:t>
            </a:r>
            <a:r>
              <a:rPr lang="zh-CN" altLang="en-US" sz="2400" b="1" dirty="0">
                <a:solidFill>
                  <a:srgbClr val="0000FF"/>
                </a:solidFill>
                <a:latin typeface="+mn-ea"/>
                <a:ea typeface="+mn-ea"/>
              </a:rPr>
              <a:t>当</a:t>
            </a:r>
            <a:r>
              <a:rPr lang="en-US" altLang="zh-CN" sz="2400" b="1" dirty="0">
                <a:solidFill>
                  <a:srgbClr val="0000FF"/>
                </a:solidFill>
                <a:latin typeface="+mn-ea"/>
                <a:ea typeface="+mn-ea"/>
              </a:rPr>
              <a:t>n&gt;1</a:t>
            </a:r>
            <a:r>
              <a:rPr lang="zh-CN" altLang="en-US" sz="2400" b="1" dirty="0">
                <a:solidFill>
                  <a:srgbClr val="0000FF"/>
                </a:solidFill>
                <a:latin typeface="+mn-ea"/>
                <a:ea typeface="+mn-ea"/>
              </a:rPr>
              <a:t>时</a:t>
            </a:r>
            <a:endParaRPr lang="en-US" altLang="zh-CN" b="1" dirty="0">
              <a:solidFill>
                <a:srgbClr val="0000FF"/>
              </a:solidFill>
              <a:latin typeface="+mn-ea"/>
              <a:ea typeface="+mn-ea"/>
            </a:endParaRPr>
          </a:p>
        </p:txBody>
      </p:sp>
      <p:sp>
        <p:nvSpPr>
          <p:cNvPr id="10" name="左大括号 7"/>
          <p:cNvSpPr/>
          <p:nvPr/>
        </p:nvSpPr>
        <p:spPr bwMode="auto">
          <a:xfrm>
            <a:off x="627341" y="5610252"/>
            <a:ext cx="273484" cy="847119"/>
          </a:xfrm>
          <a:prstGeom prst="leftBrace">
            <a:avLst>
              <a:gd name="adj1" fmla="val 8302"/>
              <a:gd name="adj2" fmla="val 50000"/>
            </a:avLst>
          </a:prstGeom>
          <a:noFill/>
          <a:ln w="38100" algn="ctr">
            <a:solidFill>
              <a:schemeClr val="accent1">
                <a:lumMod val="50000"/>
              </a:schemeClr>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n>
                <a:noFill/>
              </a:ln>
              <a:solidFill>
                <a:schemeClr val="accent1">
                  <a:lumMod val="50000"/>
                </a:schemeClr>
              </a:solidFill>
              <a:latin typeface="华文楷体" panose="02010600040101010101" charset="-122"/>
              <a:ea typeface="华文楷体" panose="02010600040101010101" charset="-122"/>
            </a:endParaRPr>
          </a:p>
        </p:txBody>
      </p:sp>
      <p:grpSp>
        <p:nvGrpSpPr>
          <p:cNvPr id="4" name="组合 10"/>
          <p:cNvGrpSpPr/>
          <p:nvPr/>
        </p:nvGrpSpPr>
        <p:grpSpPr>
          <a:xfrm>
            <a:off x="4364038" y="2296272"/>
            <a:ext cx="3767798" cy="368300"/>
            <a:chOff x="3929058" y="2719781"/>
            <a:chExt cx="3767798" cy="368300"/>
          </a:xfrm>
        </p:grpSpPr>
        <p:sp>
          <p:nvSpPr>
            <p:cNvPr id="12" name="Text Box 30"/>
            <p:cNvSpPr txBox="1">
              <a:spLocks noChangeArrowheads="1"/>
            </p:cNvSpPr>
            <p:nvPr/>
          </p:nvSpPr>
          <p:spPr bwMode="auto">
            <a:xfrm>
              <a:off x="7115852" y="2719781"/>
              <a:ext cx="581004" cy="368300"/>
            </a:xfrm>
            <a:prstGeom prst="rect">
              <a:avLst/>
            </a:prstGeom>
            <a:noFill/>
            <a:ln w="9525" algn="ctr">
              <a:noFill/>
              <a:miter lim="800000"/>
              <a:tailEnd type="none" w="med" len="lg"/>
            </a:ln>
            <a:effectLst/>
          </p:spPr>
          <p:txBody>
            <a:bodyPr wrap="square">
              <a:spAutoFit/>
            </a:bodyPr>
            <a:lstStyle/>
            <a:p>
              <a:pPr>
                <a:spcBef>
                  <a:spcPct val="50000"/>
                </a:spcBef>
              </a:pPr>
              <a:r>
                <a:rPr lang="en-US" altLang="zh-CN" b="1" dirty="0">
                  <a:solidFill>
                    <a:srgbClr val="002060"/>
                  </a:solidFill>
                </a:rPr>
                <a:t>T(n)</a:t>
              </a:r>
            </a:p>
          </p:txBody>
        </p:sp>
        <p:cxnSp>
          <p:nvCxnSpPr>
            <p:cNvPr id="13" name="直接连接符 12"/>
            <p:cNvCxnSpPr/>
            <p:nvPr/>
          </p:nvCxnSpPr>
          <p:spPr>
            <a:xfrm>
              <a:off x="3929058" y="2928934"/>
              <a:ext cx="2857520" cy="1588"/>
            </a:xfrm>
            <a:prstGeom prst="line">
              <a:avLst/>
            </a:prstGeom>
            <a:ln w="381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grpSp>
      <p:grpSp>
        <p:nvGrpSpPr>
          <p:cNvPr id="5" name="组合 13"/>
          <p:cNvGrpSpPr/>
          <p:nvPr/>
        </p:nvGrpSpPr>
        <p:grpSpPr>
          <a:xfrm>
            <a:off x="4287838" y="3329949"/>
            <a:ext cx="4218256" cy="368300"/>
            <a:chOff x="3929058" y="2714620"/>
            <a:chExt cx="3908029" cy="342376"/>
          </a:xfrm>
        </p:grpSpPr>
        <p:sp>
          <p:nvSpPr>
            <p:cNvPr id="15" name="Text Box 30"/>
            <p:cNvSpPr txBox="1">
              <a:spLocks noChangeArrowheads="1"/>
            </p:cNvSpPr>
            <p:nvPr/>
          </p:nvSpPr>
          <p:spPr bwMode="auto">
            <a:xfrm>
              <a:off x="6929454" y="2714620"/>
              <a:ext cx="907633" cy="342376"/>
            </a:xfrm>
            <a:prstGeom prst="rect">
              <a:avLst/>
            </a:prstGeom>
            <a:noFill/>
            <a:ln w="9525" algn="ctr">
              <a:noFill/>
              <a:miter lim="800000"/>
              <a:tailEnd type="none" w="med" len="lg"/>
            </a:ln>
            <a:effectLst/>
          </p:spPr>
          <p:txBody>
            <a:bodyPr wrap="square">
              <a:spAutoFit/>
            </a:bodyPr>
            <a:lstStyle/>
            <a:p>
              <a:pPr>
                <a:spcBef>
                  <a:spcPct val="50000"/>
                </a:spcBef>
              </a:pPr>
              <a:r>
                <a:rPr lang="en-US" altLang="zh-CN" b="1" dirty="0">
                  <a:solidFill>
                    <a:srgbClr val="002060"/>
                  </a:solidFill>
                </a:rPr>
                <a:t>T(n-1)</a:t>
              </a:r>
            </a:p>
          </p:txBody>
        </p:sp>
        <p:cxnSp>
          <p:nvCxnSpPr>
            <p:cNvPr id="16" name="直接连接符 15"/>
            <p:cNvCxnSpPr/>
            <p:nvPr/>
          </p:nvCxnSpPr>
          <p:spPr>
            <a:xfrm>
              <a:off x="3929058" y="2928934"/>
              <a:ext cx="2857520" cy="1588"/>
            </a:xfrm>
            <a:prstGeom prst="line">
              <a:avLst/>
            </a:prstGeom>
            <a:ln w="381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grpSp>
      <p:grpSp>
        <p:nvGrpSpPr>
          <p:cNvPr id="11" name="组合 16"/>
          <p:cNvGrpSpPr/>
          <p:nvPr/>
        </p:nvGrpSpPr>
        <p:grpSpPr>
          <a:xfrm>
            <a:off x="4287838" y="3967509"/>
            <a:ext cx="4218256" cy="368300"/>
            <a:chOff x="3929058" y="2714620"/>
            <a:chExt cx="3908029" cy="318987"/>
          </a:xfrm>
        </p:grpSpPr>
        <p:sp>
          <p:nvSpPr>
            <p:cNvPr id="18" name="Text Box 30"/>
            <p:cNvSpPr txBox="1">
              <a:spLocks noChangeArrowheads="1"/>
            </p:cNvSpPr>
            <p:nvPr/>
          </p:nvSpPr>
          <p:spPr bwMode="auto">
            <a:xfrm>
              <a:off x="6929454" y="2714620"/>
              <a:ext cx="907633" cy="318987"/>
            </a:xfrm>
            <a:prstGeom prst="rect">
              <a:avLst/>
            </a:prstGeom>
            <a:noFill/>
            <a:ln w="9525" algn="ctr">
              <a:noFill/>
              <a:miter lim="800000"/>
              <a:tailEnd type="none" w="med" len="lg"/>
            </a:ln>
            <a:effectLst/>
          </p:spPr>
          <p:txBody>
            <a:bodyPr wrap="square">
              <a:spAutoFit/>
            </a:bodyPr>
            <a:lstStyle/>
            <a:p>
              <a:pPr>
                <a:spcBef>
                  <a:spcPct val="50000"/>
                </a:spcBef>
              </a:pPr>
              <a:r>
                <a:rPr lang="en-US" altLang="zh-CN" b="1" dirty="0">
                  <a:solidFill>
                    <a:srgbClr val="002060"/>
                  </a:solidFill>
                </a:rPr>
                <a:t>T(n-1)</a:t>
              </a:r>
            </a:p>
          </p:txBody>
        </p:sp>
        <p:cxnSp>
          <p:nvCxnSpPr>
            <p:cNvPr id="19" name="直接连接符 18"/>
            <p:cNvCxnSpPr/>
            <p:nvPr/>
          </p:nvCxnSpPr>
          <p:spPr>
            <a:xfrm>
              <a:off x="3929058" y="2928934"/>
              <a:ext cx="2857520" cy="1588"/>
            </a:xfrm>
            <a:prstGeom prst="line">
              <a:avLst/>
            </a:prstGeom>
            <a:ln w="381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grpSp>
      <p:grpSp>
        <p:nvGrpSpPr>
          <p:cNvPr id="14" name="组合 19"/>
          <p:cNvGrpSpPr/>
          <p:nvPr/>
        </p:nvGrpSpPr>
        <p:grpSpPr>
          <a:xfrm>
            <a:off x="5811837" y="3674379"/>
            <a:ext cx="2506197" cy="368300"/>
            <a:chOff x="3929058" y="2714620"/>
            <a:chExt cx="3476296" cy="343563"/>
          </a:xfrm>
        </p:grpSpPr>
        <p:sp>
          <p:nvSpPr>
            <p:cNvPr id="21" name="Text Box 30"/>
            <p:cNvSpPr txBox="1">
              <a:spLocks noChangeArrowheads="1"/>
            </p:cNvSpPr>
            <p:nvPr/>
          </p:nvSpPr>
          <p:spPr bwMode="auto">
            <a:xfrm>
              <a:off x="6504092" y="2714620"/>
              <a:ext cx="901262" cy="343563"/>
            </a:xfrm>
            <a:prstGeom prst="rect">
              <a:avLst/>
            </a:prstGeom>
            <a:noFill/>
            <a:ln w="9525" algn="ctr">
              <a:noFill/>
              <a:miter lim="800000"/>
              <a:tailEnd type="none" w="med" len="lg"/>
            </a:ln>
            <a:effectLst/>
          </p:spPr>
          <p:txBody>
            <a:bodyPr wrap="square">
              <a:spAutoFit/>
            </a:bodyPr>
            <a:lstStyle/>
            <a:p>
              <a:pPr>
                <a:spcBef>
                  <a:spcPct val="50000"/>
                </a:spcBef>
              </a:pPr>
              <a:r>
                <a:rPr lang="en-US" altLang="zh-CN" b="1" dirty="0">
                  <a:solidFill>
                    <a:srgbClr val="002060"/>
                  </a:solidFill>
                </a:rPr>
                <a:t>O(1</a:t>
              </a:r>
              <a:r>
                <a:rPr lang="en-US" altLang="zh-CN" dirty="0">
                  <a:solidFill>
                    <a:srgbClr val="002060"/>
                  </a:solidFill>
                </a:rPr>
                <a:t>)</a:t>
              </a:r>
            </a:p>
          </p:txBody>
        </p:sp>
        <p:cxnSp>
          <p:nvCxnSpPr>
            <p:cNvPr id="22" name="直接连接符 21"/>
            <p:cNvCxnSpPr/>
            <p:nvPr/>
          </p:nvCxnSpPr>
          <p:spPr>
            <a:xfrm>
              <a:off x="3929058" y="2928934"/>
              <a:ext cx="2317531" cy="2618"/>
            </a:xfrm>
            <a:prstGeom prst="line">
              <a:avLst/>
            </a:prstGeom>
            <a:ln w="381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grpSp>
      <p:grpSp>
        <p:nvGrpSpPr>
          <p:cNvPr id="17" name="组合 22"/>
          <p:cNvGrpSpPr/>
          <p:nvPr/>
        </p:nvGrpSpPr>
        <p:grpSpPr>
          <a:xfrm>
            <a:off x="5283740" y="2854741"/>
            <a:ext cx="2848096" cy="368300"/>
            <a:chOff x="4050385" y="2696234"/>
            <a:chExt cx="4239797" cy="286187"/>
          </a:xfrm>
        </p:grpSpPr>
        <p:sp>
          <p:nvSpPr>
            <p:cNvPr id="24" name="Text Box 30"/>
            <p:cNvSpPr txBox="1">
              <a:spLocks noChangeArrowheads="1"/>
            </p:cNvSpPr>
            <p:nvPr/>
          </p:nvSpPr>
          <p:spPr bwMode="auto">
            <a:xfrm>
              <a:off x="7388921" y="2696234"/>
              <a:ext cx="901261" cy="286187"/>
            </a:xfrm>
            <a:prstGeom prst="rect">
              <a:avLst/>
            </a:prstGeom>
            <a:noFill/>
            <a:ln w="9525" algn="ctr">
              <a:noFill/>
              <a:miter lim="800000"/>
              <a:tailEnd type="none" w="med" len="lg"/>
            </a:ln>
            <a:effectLst/>
          </p:spPr>
          <p:txBody>
            <a:bodyPr wrap="square">
              <a:spAutoFit/>
            </a:bodyPr>
            <a:lstStyle/>
            <a:p>
              <a:pPr>
                <a:spcBef>
                  <a:spcPct val="50000"/>
                </a:spcBef>
              </a:pPr>
              <a:r>
                <a:rPr lang="en-US" altLang="zh-CN" b="1" dirty="0">
                  <a:solidFill>
                    <a:srgbClr val="002060"/>
                  </a:solidFill>
                </a:rPr>
                <a:t>O(1)</a:t>
              </a:r>
            </a:p>
          </p:txBody>
        </p:sp>
        <p:cxnSp>
          <p:nvCxnSpPr>
            <p:cNvPr id="25" name="直接连接符 24"/>
            <p:cNvCxnSpPr/>
            <p:nvPr/>
          </p:nvCxnSpPr>
          <p:spPr>
            <a:xfrm>
              <a:off x="4050385" y="2837112"/>
              <a:ext cx="2884718" cy="2616"/>
            </a:xfrm>
            <a:prstGeom prst="line">
              <a:avLst/>
            </a:prstGeom>
            <a:ln w="381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8" grpId="0" bldLvl="0" animBg="1"/>
      <p:bldP spid="9" grpId="0" bldLvl="0" animBg="1"/>
      <p:bldP spid="10"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387" y="1023482"/>
            <a:ext cx="7011689" cy="3687503"/>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2400" b="1" dirty="0" smtClean="0">
                <a:solidFill>
                  <a:srgbClr val="0000FF"/>
                </a:solidFill>
                <a:latin typeface="Consolas" pitchFamily="49" charset="0"/>
                <a:cs typeface="Consolas" pitchFamily="49" charset="0"/>
              </a:rPr>
              <a:t>int </a:t>
            </a:r>
            <a:r>
              <a:rPr lang="en-US" sz="2400" b="1" dirty="0" smtClean="0">
                <a:solidFill>
                  <a:srgbClr val="FF0000"/>
                </a:solidFill>
                <a:latin typeface="Consolas" pitchFamily="49" charset="0"/>
                <a:cs typeface="Consolas" pitchFamily="49" charset="0"/>
              </a:rPr>
              <a:t>maxelem</a:t>
            </a:r>
            <a:r>
              <a:rPr lang="en-US" sz="2400" b="1" dirty="0" smtClean="0">
                <a:solidFill>
                  <a:srgbClr val="0000FF"/>
                </a:solidFill>
                <a:latin typeface="Consolas" pitchFamily="49" charset="0"/>
                <a:cs typeface="Consolas" pitchFamily="49" charset="0"/>
              </a:rPr>
              <a:t>(int a[],int i,int j)</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int mid=(i+j)/2,max1,max2;</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if (i&lt;j)</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	max1=</a:t>
            </a:r>
            <a:r>
              <a:rPr lang="en-US" sz="2400" b="1" dirty="0" smtClean="0">
                <a:solidFill>
                  <a:srgbClr val="FF0000"/>
                </a:solidFill>
                <a:latin typeface="Consolas" pitchFamily="49" charset="0"/>
                <a:cs typeface="Consolas" pitchFamily="49" charset="0"/>
              </a:rPr>
              <a:t>maxelem</a:t>
            </a:r>
            <a:r>
              <a:rPr lang="en-US" sz="2400" b="1" dirty="0" smtClean="0">
                <a:solidFill>
                  <a:srgbClr val="0000FF"/>
                </a:solidFill>
                <a:latin typeface="Consolas" pitchFamily="49" charset="0"/>
                <a:cs typeface="Consolas" pitchFamily="49" charset="0"/>
              </a:rPr>
              <a:t>(a,i,mid);</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max2=</a:t>
            </a:r>
            <a:r>
              <a:rPr lang="en-US" sz="2400" b="1" dirty="0" smtClean="0">
                <a:solidFill>
                  <a:srgbClr val="FF0000"/>
                </a:solidFill>
                <a:latin typeface="Consolas" pitchFamily="49" charset="0"/>
                <a:cs typeface="Consolas" pitchFamily="49" charset="0"/>
              </a:rPr>
              <a:t>maxelem</a:t>
            </a:r>
            <a:r>
              <a:rPr lang="en-US" sz="2400" b="1" dirty="0" smtClean="0">
                <a:solidFill>
                  <a:srgbClr val="0000FF"/>
                </a:solidFill>
                <a:latin typeface="Consolas" pitchFamily="49" charset="0"/>
                <a:cs typeface="Consolas" pitchFamily="49" charset="0"/>
              </a:rPr>
              <a:t>(a,mid+1,j);</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return (max1&gt;max2)?max1:max2;</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    else return a[i];</a:t>
            </a:r>
            <a:endParaRPr lang="zh-CN" altLang="en-US" sz="2400" b="1" dirty="0" smtClean="0">
              <a:solidFill>
                <a:srgbClr val="0000FF"/>
              </a:solidFill>
              <a:latin typeface="Consolas" pitchFamily="49" charset="0"/>
              <a:cs typeface="Consolas" pitchFamily="49" charset="0"/>
            </a:endParaRPr>
          </a:p>
          <a:p>
            <a:r>
              <a:rPr lang="en-US" sz="2400" b="1" dirty="0" smtClean="0">
                <a:solidFill>
                  <a:srgbClr val="0000FF"/>
                </a:solidFill>
                <a:latin typeface="Consolas" pitchFamily="49" charset="0"/>
                <a:cs typeface="Consolas" pitchFamily="49" charset="0"/>
              </a:rPr>
              <a:t>}</a:t>
            </a:r>
            <a:endParaRPr lang="zh-CN" altLang="en-US" sz="2400" b="1" dirty="0" smtClean="0">
              <a:solidFill>
                <a:srgbClr val="0000FF"/>
              </a:solidFill>
              <a:latin typeface="Consolas" pitchFamily="49" charset="0"/>
              <a:cs typeface="Consolas" pitchFamily="49" charset="0"/>
            </a:endParaRPr>
          </a:p>
        </p:txBody>
      </p:sp>
      <p:sp>
        <p:nvSpPr>
          <p:cNvPr id="5" name="Text Box 2"/>
          <p:cNvSpPr txBox="1">
            <a:spLocks noChangeArrowheads="1"/>
          </p:cNvSpPr>
          <p:nvPr/>
        </p:nvSpPr>
        <p:spPr bwMode="auto">
          <a:xfrm>
            <a:off x="546651" y="360993"/>
            <a:ext cx="6324600" cy="597279"/>
          </a:xfrm>
          <a:prstGeom prst="rect">
            <a:avLst/>
          </a:prstGeom>
          <a:noFill/>
          <a:ln w="9525">
            <a:noFill/>
          </a:ln>
        </p:spPr>
        <p:txBody>
          <a:bodyPr vert="horz" wrap="square" lIns="68580" tIns="34290" rIns="68580" bIns="3429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spcBef>
                <a:spcPts val="600"/>
              </a:spcBef>
            </a:pPr>
            <a:r>
              <a:rPr lang="en-US" altLang="zh-CN" sz="2400" b="1" dirty="0" smtClean="0">
                <a:solidFill>
                  <a:srgbClr val="FF0000"/>
                </a:solidFill>
                <a:latin typeface="+mn-ea"/>
                <a:ea typeface="+mn-ea"/>
                <a:sym typeface="+mn-ea"/>
              </a:rPr>
              <a:t>【</a:t>
            </a:r>
            <a:r>
              <a:rPr lang="zh-CN" altLang="en-US" sz="2400" b="1" dirty="0" smtClean="0">
                <a:solidFill>
                  <a:srgbClr val="FF0000"/>
                </a:solidFill>
                <a:latin typeface="+mn-ea"/>
                <a:ea typeface="+mn-ea"/>
                <a:sym typeface="+mn-ea"/>
              </a:rPr>
              <a:t>扩展练习</a:t>
            </a:r>
            <a:r>
              <a:rPr lang="en-US" altLang="zh-CN" sz="2400" b="1" dirty="0" smtClean="0">
                <a:solidFill>
                  <a:srgbClr val="FF0000"/>
                </a:solidFill>
                <a:latin typeface="+mn-ea"/>
                <a:ea typeface="+mn-ea"/>
                <a:sym typeface="+mn-ea"/>
              </a:rPr>
              <a:t>】</a:t>
            </a:r>
            <a:r>
              <a:rPr lang="zh-CN" altLang="en-US" sz="2400" b="1" dirty="0">
                <a:solidFill>
                  <a:srgbClr val="FF0000"/>
                </a:solidFill>
                <a:latin typeface="+mn-ea"/>
                <a:ea typeface="+mn-ea"/>
                <a:sym typeface="+mn-ea"/>
              </a:rPr>
              <a:t>建立算法的递归方程</a:t>
            </a:r>
            <a:endParaRPr lang="en-US" altLang="zh-CN" sz="2400" b="1" dirty="0">
              <a:solidFill>
                <a:srgbClr val="FF0000"/>
              </a:solidFill>
              <a:latin typeface="+mn-ea"/>
              <a:ea typeface="+mn-ea"/>
              <a:sym typeface="+mn-ea"/>
            </a:endParaRPr>
          </a:p>
        </p:txBody>
      </p:sp>
      <p:sp>
        <p:nvSpPr>
          <p:cNvPr id="6" name="TextBox 5"/>
          <p:cNvSpPr txBox="1"/>
          <p:nvPr/>
        </p:nvSpPr>
        <p:spPr>
          <a:xfrm>
            <a:off x="770622" y="5140781"/>
            <a:ext cx="6908472" cy="1029476"/>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)=O(1)			      </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p>
          <a:p>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/2)+O(1)		</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三、递归方程的求解</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57</a:t>
            </a:fld>
            <a:endParaRPr lang="zh-CN" altLang="en-US"/>
          </a:p>
        </p:txBody>
      </p:sp>
      <p:graphicFrame>
        <p:nvGraphicFramePr>
          <p:cNvPr id="5" name="图示 4"/>
          <p:cNvGraphicFramePr/>
          <p:nvPr/>
        </p:nvGraphicFramePr>
        <p:xfrm>
          <a:off x="652287" y="1925293"/>
          <a:ext cx="7515175" cy="3745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58</a:t>
            </a:fld>
            <a:endParaRPr lang="zh-CN" altLang="en-US"/>
          </a:p>
        </p:txBody>
      </p:sp>
      <p:sp>
        <p:nvSpPr>
          <p:cNvPr id="4" name="矩形 3"/>
          <p:cNvSpPr/>
          <p:nvPr/>
        </p:nvSpPr>
        <p:spPr>
          <a:xfrm>
            <a:off x="432118" y="2122442"/>
            <a:ext cx="7740650" cy="1124585"/>
          </a:xfrm>
          <a:prstGeom prst="rect">
            <a:avLst/>
          </a:prstGeom>
        </p:spPr>
        <p:txBody>
          <a:bodyPr wrap="square">
            <a:spAutoFit/>
          </a:bodyPr>
          <a:lstStyle/>
          <a:p>
            <a:pPr marL="0" lvl="1" indent="621030" algn="just">
              <a:lnSpc>
                <a:spcPct val="120000"/>
              </a:lnSpc>
              <a:spcBef>
                <a:spcPts val="1200"/>
              </a:spcBef>
              <a:tabLst>
                <a:tab pos="356870" algn="l"/>
              </a:tabLst>
            </a:pPr>
            <a:r>
              <a:rPr lang="zh-CN" altLang="en-US" sz="2800" b="1" dirty="0">
                <a:solidFill>
                  <a:srgbClr val="0000FF"/>
                </a:solidFill>
                <a:latin typeface="+mn-ea"/>
                <a:cs typeface="宋体" panose="02010600030101010101" pitchFamily="2" charset="-122"/>
                <a:sym typeface="+mn-ea"/>
              </a:rPr>
              <a:t>从初始递归方程开始，反复用递归方程右边的等式代入左边的函数，直到得到初值。 </a:t>
            </a:r>
          </a:p>
        </p:txBody>
      </p:sp>
      <p:pic>
        <p:nvPicPr>
          <p:cNvPr id="6" name="图片 5"/>
          <p:cNvPicPr>
            <a:picLocks noChangeAspect="1"/>
          </p:cNvPicPr>
          <p:nvPr/>
        </p:nvPicPr>
        <p:blipFill>
          <a:blip r:embed="rId2" cstate="print"/>
          <a:stretch>
            <a:fillRect/>
          </a:stretch>
        </p:blipFill>
        <p:spPr>
          <a:xfrm rot="20699799">
            <a:off x="2843260" y="4147801"/>
            <a:ext cx="4006875" cy="1366777"/>
          </a:xfrm>
          <a:prstGeom prst="rect">
            <a:avLst/>
          </a:prstGeom>
        </p:spPr>
      </p:pic>
      <p:sp>
        <p:nvSpPr>
          <p:cNvPr id="7" name="矩形 6"/>
          <p:cNvSpPr/>
          <p:nvPr/>
        </p:nvSpPr>
        <p:spPr>
          <a:xfrm>
            <a:off x="521328" y="978591"/>
            <a:ext cx="2124299" cy="646331"/>
          </a:xfrm>
          <a:prstGeom prst="rect">
            <a:avLst/>
          </a:prstGeom>
        </p:spPr>
        <p:txBody>
          <a:bodyPr wrap="none">
            <a:spAutoFit/>
          </a:bodyPr>
          <a:lstStyle/>
          <a:p>
            <a:r>
              <a:rPr lang="en-US" altLang="zh-CN" sz="3600" b="1" dirty="0">
                <a:solidFill>
                  <a:srgbClr val="FF0000"/>
                </a:solidFill>
              </a:rPr>
              <a:t>1</a:t>
            </a:r>
            <a:r>
              <a:rPr lang="en-US" altLang="zh-CN" sz="3600" b="1" dirty="0" smtClean="0">
                <a:solidFill>
                  <a:srgbClr val="FF0000"/>
                </a:solidFill>
              </a:rPr>
              <a:t>. </a:t>
            </a:r>
            <a:r>
              <a:rPr lang="zh-CN" altLang="en-US" sz="3600" b="1" dirty="0" smtClean="0">
                <a:solidFill>
                  <a:srgbClr val="FF0000"/>
                </a:solidFill>
              </a:rPr>
              <a:t>迭代法</a:t>
            </a:r>
            <a:endParaRPr lang="zh-CN" altLang="en-US" sz="3600" b="1" dirty="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iterate type="wd">
                                    <p:tmPct val="10000"/>
                                  </p:iterate>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59</a:t>
            </a:fld>
            <a:endParaRPr lang="zh-CN" altLang="en-US"/>
          </a:p>
        </p:txBody>
      </p:sp>
      <p:sp>
        <p:nvSpPr>
          <p:cNvPr id="4" name="TextBox 2"/>
          <p:cNvSpPr txBox="1"/>
          <p:nvPr/>
        </p:nvSpPr>
        <p:spPr>
          <a:xfrm>
            <a:off x="847408" y="545006"/>
            <a:ext cx="7740650" cy="1728470"/>
          </a:xfrm>
          <a:prstGeom prst="rect">
            <a:avLst/>
          </a:prstGeom>
          <a:solidFill>
            <a:schemeClr val="accent1">
              <a:lumMod val="50000"/>
            </a:schemeClr>
          </a:solidFill>
        </p:spPr>
        <p:txBody>
          <a:bodyPr wrap="square" rtlCol="0">
            <a:spAutoFit/>
          </a:bodyPr>
          <a:lstStyle/>
          <a:p>
            <a:pPr>
              <a:lnSpc>
                <a:spcPct val="120000"/>
              </a:lnSpc>
              <a:spcBef>
                <a:spcPts val="1200"/>
              </a:spcBef>
            </a:pPr>
            <a:r>
              <a:rPr lang="en-US" altLang="zh-CN" sz="2400" b="1" dirty="0">
                <a:solidFill>
                  <a:schemeClr val="bg1"/>
                </a:solidFill>
                <a:latin typeface="+mn-ea"/>
                <a:cs typeface="Times New Roman" panose="02020603050405020304" pitchFamily="18" charset="0"/>
                <a:sym typeface="+mn-ea"/>
              </a:rPr>
              <a:t>【</a:t>
            </a:r>
            <a:r>
              <a:rPr lang="zh-CN" altLang="en-US" sz="2400" b="1" dirty="0" smtClean="0">
                <a:solidFill>
                  <a:schemeClr val="bg1"/>
                </a:solidFill>
                <a:latin typeface="+mn-ea"/>
                <a:cs typeface="Times New Roman" panose="02020603050405020304" pitchFamily="18" charset="0"/>
                <a:sym typeface="+mn-ea"/>
              </a:rPr>
              <a:t>例</a:t>
            </a:r>
            <a:r>
              <a:rPr lang="en-US" altLang="zh-CN" sz="2400" b="1" dirty="0" smtClean="0">
                <a:solidFill>
                  <a:schemeClr val="bg1"/>
                </a:solidFill>
                <a:latin typeface="+mn-ea"/>
                <a:cs typeface="Times New Roman" panose="02020603050405020304" pitchFamily="18" charset="0"/>
                <a:sym typeface="+mn-ea"/>
              </a:rPr>
              <a:t>8】</a:t>
            </a:r>
            <a:r>
              <a:rPr lang="zh-CN" altLang="en-US" sz="2400" b="1" dirty="0">
                <a:solidFill>
                  <a:schemeClr val="bg1"/>
                </a:solidFill>
                <a:latin typeface="+mn-ea"/>
                <a:cs typeface="Times New Roman" panose="02020603050405020304" pitchFamily="18" charset="0"/>
                <a:sym typeface="+mn-ea"/>
              </a:rPr>
              <a:t>用迭代法</a:t>
            </a:r>
            <a:r>
              <a:rPr lang="zh-CN" altLang="en-US" sz="2400" b="1" dirty="0">
                <a:solidFill>
                  <a:schemeClr val="bg1"/>
                </a:solidFill>
                <a:latin typeface="+mn-ea"/>
                <a:cs typeface="Consolas" panose="020B0609020204030204" pitchFamily="49" charset="0"/>
              </a:rPr>
              <a:t>求解递归方程</a:t>
            </a:r>
            <a:endParaRPr lang="en-US" altLang="zh-CN" sz="2400" b="1" dirty="0">
              <a:solidFill>
                <a:schemeClr val="bg1"/>
              </a:solidFill>
              <a:latin typeface="+mn-ea"/>
              <a:cs typeface="Consolas" panose="020B0609020204030204" pitchFamily="49" charset="0"/>
            </a:endParaRPr>
          </a:p>
          <a:p>
            <a:pPr>
              <a:lnSpc>
                <a:spcPct val="120000"/>
              </a:lnSpc>
              <a:spcBef>
                <a:spcPts val="1200"/>
              </a:spcBef>
            </a:pPr>
            <a:r>
              <a:rPr lang="en-US" altLang="zh-CN" sz="2400" b="1" i="1" dirty="0">
                <a:solidFill>
                  <a:schemeClr val="bg1"/>
                </a:solidFill>
                <a:latin typeface="+mn-ea"/>
                <a:cs typeface="Consolas" panose="020B0609020204030204" pitchFamily="49" charset="0"/>
              </a:rPr>
              <a:t>       T</a:t>
            </a:r>
            <a:r>
              <a:rPr lang="en-US" altLang="zh-CN" sz="2400" b="1" dirty="0">
                <a:solidFill>
                  <a:schemeClr val="bg1"/>
                </a:solidFill>
                <a:latin typeface="+mn-ea"/>
                <a:cs typeface="Consolas" panose="020B0609020204030204" pitchFamily="49" charset="0"/>
              </a:rPr>
              <a:t>(</a:t>
            </a:r>
            <a:r>
              <a:rPr lang="en-US" altLang="zh-CN" sz="2400" b="1" i="1" dirty="0">
                <a:solidFill>
                  <a:schemeClr val="bg1"/>
                </a:solidFill>
                <a:latin typeface="+mn-ea"/>
                <a:cs typeface="Consolas" panose="020B0609020204030204" pitchFamily="49" charset="0"/>
              </a:rPr>
              <a:t>n</a:t>
            </a:r>
            <a:r>
              <a:rPr lang="en-US" altLang="zh-CN" sz="2400" b="1" dirty="0" smtClean="0">
                <a:solidFill>
                  <a:schemeClr val="bg1"/>
                </a:solidFill>
                <a:latin typeface="+mn-ea"/>
                <a:cs typeface="Consolas" panose="020B0609020204030204" pitchFamily="49" charset="0"/>
              </a:rPr>
              <a:t>)=O(1)   </a:t>
            </a:r>
            <a:r>
              <a:rPr lang="en-US" altLang="zh-CN" sz="2400" b="1" dirty="0">
                <a:solidFill>
                  <a:schemeClr val="bg1"/>
                </a:solidFill>
                <a:latin typeface="+mn-ea"/>
                <a:cs typeface="Consolas" panose="020B0609020204030204" pitchFamily="49" charset="0"/>
              </a:rPr>
              <a:t>	       </a:t>
            </a:r>
            <a:r>
              <a:rPr lang="en-US" altLang="zh-CN" sz="2400" b="1" dirty="0" smtClean="0">
                <a:solidFill>
                  <a:schemeClr val="bg1"/>
                </a:solidFill>
                <a:latin typeface="+mn-ea"/>
                <a:cs typeface="Consolas" panose="020B0609020204030204" pitchFamily="49" charset="0"/>
              </a:rPr>
              <a:t>        </a:t>
            </a:r>
            <a:r>
              <a:rPr lang="zh-CN" altLang="en-US" sz="2400" b="1" dirty="0">
                <a:solidFill>
                  <a:schemeClr val="bg1"/>
                </a:solidFill>
                <a:latin typeface="+mn-ea"/>
                <a:cs typeface="Consolas" panose="020B0609020204030204" pitchFamily="49" charset="0"/>
              </a:rPr>
              <a:t>当</a:t>
            </a:r>
            <a:r>
              <a:rPr lang="en-US" altLang="zh-CN" sz="2400" b="1" i="1" dirty="0">
                <a:solidFill>
                  <a:schemeClr val="bg1"/>
                </a:solidFill>
                <a:latin typeface="+mn-ea"/>
                <a:cs typeface="Consolas" panose="020B0609020204030204" pitchFamily="49" charset="0"/>
              </a:rPr>
              <a:t>n</a:t>
            </a:r>
            <a:r>
              <a:rPr lang="en-US" altLang="zh-CN" sz="2400" b="1" dirty="0">
                <a:solidFill>
                  <a:schemeClr val="bg1"/>
                </a:solidFill>
                <a:latin typeface="+mn-ea"/>
                <a:cs typeface="Consolas" panose="020B0609020204030204" pitchFamily="49" charset="0"/>
              </a:rPr>
              <a:t>=1</a:t>
            </a:r>
            <a:r>
              <a:rPr lang="zh-CN" altLang="en-US" sz="2400" b="1" dirty="0">
                <a:solidFill>
                  <a:schemeClr val="bg1"/>
                </a:solidFill>
                <a:latin typeface="+mn-ea"/>
                <a:cs typeface="Consolas" panose="020B0609020204030204" pitchFamily="49" charset="0"/>
              </a:rPr>
              <a:t>时</a:t>
            </a:r>
          </a:p>
          <a:p>
            <a:pPr>
              <a:lnSpc>
                <a:spcPct val="120000"/>
              </a:lnSpc>
              <a:spcBef>
                <a:spcPts val="1200"/>
              </a:spcBef>
            </a:pPr>
            <a:r>
              <a:rPr lang="en-US" altLang="zh-CN" sz="2400" b="1" i="1" dirty="0">
                <a:solidFill>
                  <a:schemeClr val="bg1"/>
                </a:solidFill>
                <a:latin typeface="+mn-ea"/>
                <a:cs typeface="Consolas" panose="020B0609020204030204" pitchFamily="49" charset="0"/>
              </a:rPr>
              <a:t>       T</a:t>
            </a:r>
            <a:r>
              <a:rPr lang="en-US" altLang="zh-CN" sz="2400" b="1" dirty="0">
                <a:solidFill>
                  <a:schemeClr val="bg1"/>
                </a:solidFill>
                <a:latin typeface="+mn-ea"/>
                <a:cs typeface="Consolas" panose="020B0609020204030204" pitchFamily="49" charset="0"/>
              </a:rPr>
              <a:t>(</a:t>
            </a:r>
            <a:r>
              <a:rPr lang="en-US" altLang="zh-CN" sz="2400" b="1" i="1" dirty="0">
                <a:solidFill>
                  <a:schemeClr val="bg1"/>
                </a:solidFill>
                <a:latin typeface="+mn-ea"/>
                <a:cs typeface="Consolas" panose="020B0609020204030204" pitchFamily="49" charset="0"/>
              </a:rPr>
              <a:t>n</a:t>
            </a:r>
            <a:r>
              <a:rPr lang="en-US" altLang="zh-CN" sz="2400" b="1" dirty="0">
                <a:solidFill>
                  <a:schemeClr val="bg1"/>
                </a:solidFill>
                <a:latin typeface="+mn-ea"/>
                <a:cs typeface="Consolas" panose="020B0609020204030204" pitchFamily="49" charset="0"/>
              </a:rPr>
              <a:t>)=2T(</a:t>
            </a:r>
            <a:r>
              <a:rPr lang="en-US" altLang="zh-CN" sz="2400" b="1" i="1" dirty="0">
                <a:solidFill>
                  <a:schemeClr val="bg1"/>
                </a:solidFill>
                <a:latin typeface="+mn-ea"/>
                <a:cs typeface="Consolas" panose="020B0609020204030204" pitchFamily="49" charset="0"/>
              </a:rPr>
              <a:t>n</a:t>
            </a:r>
            <a:r>
              <a:rPr lang="en-US" altLang="zh-CN" sz="2400" b="1" dirty="0">
                <a:solidFill>
                  <a:schemeClr val="bg1"/>
                </a:solidFill>
                <a:latin typeface="+mn-ea"/>
                <a:cs typeface="Consolas" panose="020B0609020204030204" pitchFamily="49" charset="0"/>
              </a:rPr>
              <a:t>-1</a:t>
            </a:r>
            <a:r>
              <a:rPr lang="en-US" altLang="zh-CN" sz="2400" b="1" dirty="0" smtClean="0">
                <a:solidFill>
                  <a:schemeClr val="bg1"/>
                </a:solidFill>
                <a:latin typeface="+mn-ea"/>
                <a:cs typeface="Consolas" panose="020B0609020204030204" pitchFamily="49" charset="0"/>
              </a:rPr>
              <a:t>)+O(1)      </a:t>
            </a:r>
            <a:r>
              <a:rPr lang="zh-CN" altLang="en-US" sz="2400" b="1" dirty="0">
                <a:solidFill>
                  <a:schemeClr val="bg1"/>
                </a:solidFill>
                <a:latin typeface="+mn-ea"/>
                <a:cs typeface="Consolas" panose="020B0609020204030204" pitchFamily="49" charset="0"/>
              </a:rPr>
              <a:t>当</a:t>
            </a:r>
            <a:r>
              <a:rPr lang="en-US" altLang="zh-CN" sz="2400" b="1" i="1" dirty="0">
                <a:solidFill>
                  <a:schemeClr val="bg1"/>
                </a:solidFill>
                <a:latin typeface="+mn-ea"/>
                <a:cs typeface="Consolas" panose="020B0609020204030204" pitchFamily="49" charset="0"/>
              </a:rPr>
              <a:t>n</a:t>
            </a:r>
            <a:r>
              <a:rPr lang="en-US" altLang="zh-CN" sz="2400" b="1" dirty="0">
                <a:solidFill>
                  <a:schemeClr val="bg1"/>
                </a:solidFill>
                <a:latin typeface="+mn-ea"/>
                <a:cs typeface="Consolas" panose="020B0609020204030204" pitchFamily="49" charset="0"/>
              </a:rPr>
              <a:t>&gt;1</a:t>
            </a:r>
            <a:r>
              <a:rPr lang="zh-CN" altLang="en-US" sz="2400" b="1" dirty="0">
                <a:solidFill>
                  <a:schemeClr val="bg1"/>
                </a:solidFill>
                <a:latin typeface="+mn-ea"/>
                <a:cs typeface="Consolas" panose="020B0609020204030204" pitchFamily="49" charset="0"/>
              </a:rPr>
              <a:t>时</a:t>
            </a:r>
          </a:p>
        </p:txBody>
      </p:sp>
      <p:sp>
        <p:nvSpPr>
          <p:cNvPr id="5" name="TextBox 5"/>
          <p:cNvSpPr txBox="1"/>
          <p:nvPr/>
        </p:nvSpPr>
        <p:spPr>
          <a:xfrm>
            <a:off x="961280" y="2406561"/>
            <a:ext cx="6930902" cy="412420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600"/>
              </a:spcBef>
              <a:spcAft>
                <a:spcPts val="600"/>
              </a:spcAft>
            </a:pPr>
            <a:r>
              <a:rPr lang="en-US" sz="2400" b="1" i="1" dirty="0" smtClean="0">
                <a:solidFill>
                  <a:srgbClr val="0000FF"/>
                </a:solidFill>
                <a:latin typeface="+mn-ea"/>
                <a:cs typeface="Consolas" panose="020B0609020204030204" pitchFamily="49" charset="0"/>
              </a:rPr>
              <a:t>  T</a:t>
            </a:r>
            <a:r>
              <a:rPr lang="en-US" sz="2400" b="1" dirty="0" smtClean="0">
                <a:solidFill>
                  <a:srgbClr val="0000FF"/>
                </a:solidFill>
                <a:latin typeface="+mn-ea"/>
                <a:cs typeface="Consolas" panose="020B0609020204030204" pitchFamily="49" charset="0"/>
              </a:rPr>
              <a:t>(</a:t>
            </a:r>
            <a:r>
              <a:rPr lang="en-US" sz="2400" b="1" i="1" dirty="0" smtClean="0">
                <a:solidFill>
                  <a:srgbClr val="0000FF"/>
                </a:solidFill>
                <a:latin typeface="+mn-ea"/>
                <a:cs typeface="Consolas" panose="020B0609020204030204" pitchFamily="49" charset="0"/>
              </a:rPr>
              <a:t>n</a:t>
            </a:r>
            <a:r>
              <a:rPr lang="en-US" sz="2400" b="1" dirty="0">
                <a:solidFill>
                  <a:srgbClr val="0000FF"/>
                </a:solidFill>
                <a:latin typeface="+mn-ea"/>
                <a:cs typeface="Consolas" panose="020B0609020204030204" pitchFamily="49" charset="0"/>
              </a:rPr>
              <a:t>) = </a:t>
            </a:r>
            <a:r>
              <a:rPr lang="en-US" altLang="zh-CN" sz="2400" b="1" dirty="0">
                <a:solidFill>
                  <a:srgbClr val="0000FF"/>
                </a:solidFill>
                <a:latin typeface="+mn-ea"/>
                <a:cs typeface="Consolas" panose="020B0609020204030204" pitchFamily="49" charset="0"/>
              </a:rPr>
              <a:t>2T(</a:t>
            </a:r>
            <a:r>
              <a:rPr lang="en-US" altLang="zh-CN" sz="2400" b="1" i="1" dirty="0">
                <a:solidFill>
                  <a:srgbClr val="0000FF"/>
                </a:solidFill>
                <a:latin typeface="+mn-ea"/>
                <a:cs typeface="Consolas" panose="020B0609020204030204" pitchFamily="49" charset="0"/>
              </a:rPr>
              <a:t>n</a:t>
            </a:r>
            <a:r>
              <a:rPr lang="en-US" altLang="zh-CN" sz="2400" b="1" dirty="0">
                <a:solidFill>
                  <a:srgbClr val="0000FF"/>
                </a:solidFill>
                <a:latin typeface="+mn-ea"/>
                <a:cs typeface="Consolas" panose="020B0609020204030204" pitchFamily="49" charset="0"/>
              </a:rPr>
              <a:t>-1</a:t>
            </a:r>
            <a:r>
              <a:rPr lang="en-US" altLang="zh-CN" sz="2400" b="1" dirty="0" smtClean="0">
                <a:solidFill>
                  <a:srgbClr val="0000FF"/>
                </a:solidFill>
                <a:latin typeface="+mn-ea"/>
                <a:cs typeface="Consolas" panose="020B0609020204030204" pitchFamily="49" charset="0"/>
              </a:rPr>
              <a:t>)+c </a:t>
            </a:r>
            <a:endParaRPr lang="en-US" altLang="zh-CN" sz="2400" b="1" dirty="0">
              <a:solidFill>
                <a:srgbClr val="0000FF"/>
              </a:solidFill>
              <a:latin typeface="+mn-ea"/>
              <a:cs typeface="Consolas" panose="020B0609020204030204" pitchFamily="49" charset="0"/>
            </a:endParaRPr>
          </a:p>
          <a:p>
            <a:pPr lvl="1">
              <a:spcBef>
                <a:spcPts val="600"/>
              </a:spcBef>
              <a:spcAft>
                <a:spcPts val="600"/>
              </a:spcAft>
            </a:pPr>
            <a:r>
              <a:rPr lang="en-US" sz="2400" b="1" dirty="0">
                <a:solidFill>
                  <a:srgbClr val="0000FF"/>
                </a:solidFill>
                <a:latin typeface="+mn-ea"/>
                <a:cs typeface="Consolas" panose="020B0609020204030204" pitchFamily="49" charset="0"/>
              </a:rPr>
              <a:t>     = 2[2</a:t>
            </a:r>
            <a:r>
              <a:rPr lang="en-US" sz="2400" b="1" i="1" dirty="0">
                <a:solidFill>
                  <a:srgbClr val="0000FF"/>
                </a:solidFill>
                <a:latin typeface="+mn-ea"/>
                <a:cs typeface="Consolas" panose="020B0609020204030204" pitchFamily="49" charset="0"/>
              </a:rPr>
              <a:t>T</a:t>
            </a:r>
            <a:r>
              <a:rPr lang="en-US" sz="2400" b="1" dirty="0">
                <a:solidFill>
                  <a:srgbClr val="0000FF"/>
                </a:solidFill>
                <a:latin typeface="+mn-ea"/>
                <a:cs typeface="Consolas" panose="020B0609020204030204" pitchFamily="49" charset="0"/>
              </a:rPr>
              <a:t>(</a:t>
            </a:r>
            <a:r>
              <a:rPr lang="en-US" sz="2400" b="1" i="1" dirty="0">
                <a:solidFill>
                  <a:srgbClr val="0000FF"/>
                </a:solidFill>
                <a:latin typeface="+mn-ea"/>
                <a:cs typeface="Consolas" panose="020B0609020204030204" pitchFamily="49" charset="0"/>
              </a:rPr>
              <a:t>n</a:t>
            </a:r>
            <a:r>
              <a:rPr lang="en-US" sz="2400" b="1" dirty="0">
                <a:solidFill>
                  <a:srgbClr val="0000FF"/>
                </a:solidFill>
                <a:latin typeface="+mn-ea"/>
                <a:cs typeface="Consolas" panose="020B0609020204030204" pitchFamily="49" charset="0"/>
              </a:rPr>
              <a:t>-2</a:t>
            </a:r>
            <a:r>
              <a:rPr lang="en-US" sz="2400" b="1" dirty="0" smtClean="0">
                <a:solidFill>
                  <a:srgbClr val="0000FF"/>
                </a:solidFill>
                <a:latin typeface="+mn-ea"/>
                <a:cs typeface="Consolas" panose="020B0609020204030204" pitchFamily="49" charset="0"/>
              </a:rPr>
              <a:t>)+c]+c</a:t>
            </a:r>
          </a:p>
          <a:p>
            <a:pPr lvl="1">
              <a:spcBef>
                <a:spcPts val="600"/>
              </a:spcBef>
              <a:spcAft>
                <a:spcPts val="600"/>
              </a:spcAft>
            </a:pPr>
            <a:r>
              <a:rPr lang="en-US" sz="2400" b="1" dirty="0" smtClean="0">
                <a:solidFill>
                  <a:srgbClr val="0000FF"/>
                </a:solidFill>
                <a:latin typeface="+mn-ea"/>
                <a:cs typeface="Consolas" panose="020B0609020204030204" pitchFamily="49" charset="0"/>
              </a:rPr>
              <a:t>     = 2</a:t>
            </a:r>
            <a:r>
              <a:rPr lang="en-US" sz="2400" b="1" baseline="30000" dirty="0" smtClean="0">
                <a:solidFill>
                  <a:srgbClr val="0000FF"/>
                </a:solidFill>
                <a:latin typeface="+mn-ea"/>
                <a:cs typeface="Consolas" panose="020B0609020204030204" pitchFamily="49" charset="0"/>
              </a:rPr>
              <a:t>2</a:t>
            </a:r>
            <a:r>
              <a:rPr lang="en-US" sz="2400" b="1" i="1" dirty="0" smtClean="0">
                <a:solidFill>
                  <a:srgbClr val="0000FF"/>
                </a:solidFill>
                <a:latin typeface="+mn-ea"/>
                <a:cs typeface="Consolas" panose="020B0609020204030204" pitchFamily="49" charset="0"/>
              </a:rPr>
              <a:t>T</a:t>
            </a:r>
            <a:r>
              <a:rPr lang="en-US" sz="2400" b="1" dirty="0" smtClean="0">
                <a:solidFill>
                  <a:srgbClr val="0000FF"/>
                </a:solidFill>
                <a:latin typeface="+mn-ea"/>
                <a:cs typeface="Consolas" panose="020B0609020204030204" pitchFamily="49" charset="0"/>
              </a:rPr>
              <a:t>(</a:t>
            </a:r>
            <a:r>
              <a:rPr lang="en-US" sz="2400" b="1" i="1" dirty="0" smtClean="0">
                <a:solidFill>
                  <a:srgbClr val="0000FF"/>
                </a:solidFill>
                <a:latin typeface="+mn-ea"/>
                <a:cs typeface="Consolas" panose="020B0609020204030204" pitchFamily="49" charset="0"/>
              </a:rPr>
              <a:t>n</a:t>
            </a:r>
            <a:r>
              <a:rPr lang="en-US" sz="2400" b="1" dirty="0" smtClean="0">
                <a:solidFill>
                  <a:srgbClr val="0000FF"/>
                </a:solidFill>
                <a:latin typeface="+mn-ea"/>
                <a:cs typeface="Consolas" panose="020B0609020204030204" pitchFamily="49" charset="0"/>
              </a:rPr>
              <a:t>-2)+c</a:t>
            </a:r>
            <a:r>
              <a:rPr lang="en-US" altLang="zh-CN" sz="2400" b="1" dirty="0" smtClean="0">
                <a:solidFill>
                  <a:srgbClr val="0000FF"/>
                </a:solidFill>
                <a:latin typeface="+mn-ea"/>
                <a:cs typeface="Consolas" panose="020B0609020204030204" pitchFamily="49" charset="0"/>
              </a:rPr>
              <a:t>2</a:t>
            </a:r>
            <a:r>
              <a:rPr lang="en-US" altLang="zh-CN" sz="2400" b="1" baseline="30000" dirty="0" smtClean="0">
                <a:solidFill>
                  <a:srgbClr val="0000FF"/>
                </a:solidFill>
                <a:latin typeface="+mn-ea"/>
                <a:cs typeface="Consolas" panose="020B0609020204030204" pitchFamily="49" charset="0"/>
              </a:rPr>
              <a:t>1</a:t>
            </a:r>
            <a:r>
              <a:rPr lang="en-US" sz="2400" b="1" dirty="0" smtClean="0">
                <a:solidFill>
                  <a:srgbClr val="0000FF"/>
                </a:solidFill>
                <a:latin typeface="+mn-ea"/>
                <a:cs typeface="Consolas" panose="020B0609020204030204" pitchFamily="49" charset="0"/>
              </a:rPr>
              <a:t>+</a:t>
            </a:r>
            <a:r>
              <a:rPr lang="en-US" altLang="zh-CN" sz="2400" b="1" dirty="0" smtClean="0">
                <a:solidFill>
                  <a:srgbClr val="0000FF"/>
                </a:solidFill>
                <a:latin typeface="+mn-ea"/>
                <a:cs typeface="Consolas" panose="020B0609020204030204" pitchFamily="49" charset="0"/>
              </a:rPr>
              <a:t>c</a:t>
            </a:r>
            <a:endParaRPr lang="zh-CN" altLang="en-US" sz="2400" b="1" dirty="0">
              <a:solidFill>
                <a:srgbClr val="0000FF"/>
              </a:solidFill>
              <a:latin typeface="+mn-ea"/>
              <a:cs typeface="Consolas" panose="020B0609020204030204" pitchFamily="49" charset="0"/>
            </a:endParaRPr>
          </a:p>
          <a:p>
            <a:pPr lvl="1">
              <a:spcBef>
                <a:spcPts val="600"/>
              </a:spcBef>
              <a:spcAft>
                <a:spcPts val="600"/>
              </a:spcAft>
            </a:pPr>
            <a:r>
              <a:rPr lang="en-US" sz="2400" b="1" dirty="0">
                <a:solidFill>
                  <a:srgbClr val="0000FF"/>
                </a:solidFill>
                <a:latin typeface="+mn-ea"/>
                <a:cs typeface="Consolas" panose="020B0609020204030204" pitchFamily="49" charset="0"/>
              </a:rPr>
              <a:t>     = 2</a:t>
            </a:r>
            <a:r>
              <a:rPr lang="en-US" sz="2400" b="1" baseline="30000" dirty="0">
                <a:solidFill>
                  <a:srgbClr val="0000FF"/>
                </a:solidFill>
                <a:latin typeface="+mn-ea"/>
                <a:cs typeface="Consolas" panose="020B0609020204030204" pitchFamily="49" charset="0"/>
              </a:rPr>
              <a:t>3</a:t>
            </a:r>
            <a:r>
              <a:rPr lang="en-US" sz="2400" b="1" i="1" dirty="0">
                <a:solidFill>
                  <a:srgbClr val="0000FF"/>
                </a:solidFill>
                <a:latin typeface="+mn-ea"/>
                <a:cs typeface="Consolas" panose="020B0609020204030204" pitchFamily="49" charset="0"/>
              </a:rPr>
              <a:t>T</a:t>
            </a:r>
            <a:r>
              <a:rPr lang="en-US" sz="2400" b="1" dirty="0">
                <a:solidFill>
                  <a:srgbClr val="0000FF"/>
                </a:solidFill>
                <a:latin typeface="+mn-ea"/>
                <a:cs typeface="Consolas" panose="020B0609020204030204" pitchFamily="49" charset="0"/>
              </a:rPr>
              <a:t>(</a:t>
            </a:r>
            <a:r>
              <a:rPr lang="en-US" sz="2400" b="1" i="1" dirty="0">
                <a:solidFill>
                  <a:srgbClr val="0000FF"/>
                </a:solidFill>
                <a:latin typeface="+mn-ea"/>
                <a:cs typeface="Consolas" panose="020B0609020204030204" pitchFamily="49" charset="0"/>
              </a:rPr>
              <a:t>n</a:t>
            </a:r>
            <a:r>
              <a:rPr lang="en-US" sz="2400" b="1" dirty="0">
                <a:solidFill>
                  <a:srgbClr val="0000FF"/>
                </a:solidFill>
                <a:latin typeface="+mn-ea"/>
                <a:cs typeface="Consolas" panose="020B0609020204030204" pitchFamily="49" charset="0"/>
              </a:rPr>
              <a:t>-3</a:t>
            </a:r>
            <a:r>
              <a:rPr lang="en-US" sz="2400" b="1" dirty="0" smtClean="0">
                <a:solidFill>
                  <a:srgbClr val="0000FF"/>
                </a:solidFill>
                <a:latin typeface="+mn-ea"/>
                <a:cs typeface="Consolas" panose="020B0609020204030204" pitchFamily="49" charset="0"/>
              </a:rPr>
              <a:t>)+c</a:t>
            </a:r>
            <a:r>
              <a:rPr lang="en-US" altLang="zh-CN" sz="2400" b="1" dirty="0" smtClean="0">
                <a:solidFill>
                  <a:srgbClr val="0000FF"/>
                </a:solidFill>
                <a:latin typeface="+mn-ea"/>
                <a:cs typeface="Consolas" panose="020B0609020204030204" pitchFamily="49" charset="0"/>
              </a:rPr>
              <a:t>2</a:t>
            </a:r>
            <a:r>
              <a:rPr lang="en-US" altLang="zh-CN" sz="2400" b="1" baseline="30000" dirty="0" smtClean="0">
                <a:solidFill>
                  <a:srgbClr val="0000FF"/>
                </a:solidFill>
                <a:latin typeface="+mn-ea"/>
                <a:cs typeface="Consolas" panose="020B0609020204030204" pitchFamily="49" charset="0"/>
              </a:rPr>
              <a:t>2</a:t>
            </a:r>
            <a:r>
              <a:rPr lang="en-US" sz="2400" b="1" dirty="0" smtClean="0">
                <a:solidFill>
                  <a:srgbClr val="0000FF"/>
                </a:solidFill>
                <a:latin typeface="+mn-ea"/>
                <a:cs typeface="Consolas" panose="020B0609020204030204" pitchFamily="49" charset="0"/>
              </a:rPr>
              <a:t>+c2</a:t>
            </a:r>
            <a:r>
              <a:rPr lang="en-US" sz="2400" b="1" baseline="30000" dirty="0" smtClean="0">
                <a:solidFill>
                  <a:srgbClr val="0000FF"/>
                </a:solidFill>
                <a:latin typeface="+mn-ea"/>
                <a:cs typeface="Consolas" panose="020B0609020204030204" pitchFamily="49" charset="0"/>
              </a:rPr>
              <a:t>1</a:t>
            </a:r>
            <a:r>
              <a:rPr lang="en-US" sz="2400" b="1" dirty="0" smtClean="0">
                <a:solidFill>
                  <a:srgbClr val="0000FF"/>
                </a:solidFill>
                <a:latin typeface="+mn-ea"/>
                <a:cs typeface="Consolas" panose="020B0609020204030204" pitchFamily="49" charset="0"/>
              </a:rPr>
              <a:t>+</a:t>
            </a:r>
            <a:r>
              <a:rPr lang="en-US" altLang="zh-CN" sz="2400" b="1" dirty="0" smtClean="0">
                <a:solidFill>
                  <a:srgbClr val="0000FF"/>
                </a:solidFill>
                <a:latin typeface="+mn-ea"/>
                <a:cs typeface="Consolas" panose="020B0609020204030204" pitchFamily="49" charset="0"/>
              </a:rPr>
              <a:t>c</a:t>
            </a:r>
            <a:endParaRPr lang="zh-CN" altLang="en-US" sz="2400" b="1" dirty="0">
              <a:solidFill>
                <a:srgbClr val="0000FF"/>
              </a:solidFill>
              <a:latin typeface="+mn-ea"/>
              <a:cs typeface="Consolas" panose="020B0609020204030204" pitchFamily="49" charset="0"/>
            </a:endParaRPr>
          </a:p>
          <a:p>
            <a:pPr lvl="1">
              <a:spcBef>
                <a:spcPts val="600"/>
              </a:spcBef>
              <a:spcAft>
                <a:spcPts val="600"/>
              </a:spcAft>
            </a:pPr>
            <a:r>
              <a:rPr lang="en-US" sz="2400" b="1" dirty="0">
                <a:solidFill>
                  <a:srgbClr val="0000FF"/>
                </a:solidFill>
                <a:latin typeface="+mn-ea"/>
                <a:cs typeface="Consolas" panose="020B0609020204030204" pitchFamily="49" charset="0"/>
              </a:rPr>
              <a:t>     = </a:t>
            </a:r>
            <a:r>
              <a:rPr lang="en-US" altLang="zh-CN" sz="2400" b="1" dirty="0">
                <a:solidFill>
                  <a:srgbClr val="0000FF"/>
                </a:solidFill>
                <a:latin typeface="+mn-ea"/>
                <a:cs typeface="Consolas" panose="020B0609020204030204" pitchFamily="49" charset="0"/>
              </a:rPr>
              <a:t>…</a:t>
            </a:r>
          </a:p>
          <a:p>
            <a:pPr lvl="1">
              <a:spcBef>
                <a:spcPts val="600"/>
              </a:spcBef>
              <a:spcAft>
                <a:spcPts val="600"/>
              </a:spcAft>
            </a:pPr>
            <a:r>
              <a:rPr lang="en-US" sz="2400" b="1" dirty="0">
                <a:solidFill>
                  <a:srgbClr val="0000FF"/>
                </a:solidFill>
                <a:latin typeface="+mn-ea"/>
                <a:cs typeface="Consolas" panose="020B0609020204030204" pitchFamily="49" charset="0"/>
              </a:rPr>
              <a:t>     = 2</a:t>
            </a:r>
            <a:r>
              <a:rPr lang="en-US" sz="2400" b="1" i="1" baseline="30000" dirty="0">
                <a:solidFill>
                  <a:srgbClr val="0000FF"/>
                </a:solidFill>
                <a:latin typeface="+mn-ea"/>
                <a:cs typeface="Consolas" panose="020B0609020204030204" pitchFamily="49" charset="0"/>
              </a:rPr>
              <a:t>n</a:t>
            </a:r>
            <a:r>
              <a:rPr lang="en-US" sz="2400" b="1" baseline="30000" dirty="0">
                <a:solidFill>
                  <a:srgbClr val="0000FF"/>
                </a:solidFill>
                <a:latin typeface="+mn-ea"/>
                <a:cs typeface="Consolas" panose="020B0609020204030204" pitchFamily="49" charset="0"/>
              </a:rPr>
              <a:t>-1</a:t>
            </a:r>
            <a:r>
              <a:rPr lang="en-US" sz="2400" b="1" i="1" dirty="0">
                <a:solidFill>
                  <a:srgbClr val="0000FF"/>
                </a:solidFill>
                <a:latin typeface="+mn-ea"/>
                <a:cs typeface="Consolas" panose="020B0609020204030204" pitchFamily="49" charset="0"/>
              </a:rPr>
              <a:t>T</a:t>
            </a:r>
            <a:r>
              <a:rPr lang="en-US" sz="2400" b="1" dirty="0">
                <a:solidFill>
                  <a:srgbClr val="0000FF"/>
                </a:solidFill>
                <a:latin typeface="+mn-ea"/>
                <a:cs typeface="Consolas" panose="020B0609020204030204" pitchFamily="49" charset="0"/>
              </a:rPr>
              <a:t>(1</a:t>
            </a:r>
            <a:r>
              <a:rPr lang="en-US" sz="2400" b="1" dirty="0" smtClean="0">
                <a:solidFill>
                  <a:srgbClr val="0000FF"/>
                </a:solidFill>
                <a:latin typeface="+mn-ea"/>
                <a:cs typeface="Consolas" panose="020B0609020204030204" pitchFamily="49" charset="0"/>
              </a:rPr>
              <a:t>)+c</a:t>
            </a:r>
            <a:r>
              <a:rPr lang="en-US" altLang="zh-CN" sz="2400" b="1" dirty="0" smtClean="0">
                <a:solidFill>
                  <a:srgbClr val="0000FF"/>
                </a:solidFill>
                <a:latin typeface="+mn-ea"/>
                <a:cs typeface="Consolas" panose="020B0609020204030204" pitchFamily="49" charset="0"/>
              </a:rPr>
              <a:t>2</a:t>
            </a:r>
            <a:r>
              <a:rPr lang="en-US" altLang="zh-CN" sz="2400" b="1" i="1" baseline="30000" dirty="0" smtClean="0">
                <a:solidFill>
                  <a:srgbClr val="0000FF"/>
                </a:solidFill>
                <a:latin typeface="+mn-ea"/>
                <a:cs typeface="Consolas" panose="020B0609020204030204" pitchFamily="49" charset="0"/>
              </a:rPr>
              <a:t>n</a:t>
            </a:r>
            <a:r>
              <a:rPr lang="en-US" altLang="zh-CN" sz="2400" b="1" baseline="30000" dirty="0" smtClean="0">
                <a:solidFill>
                  <a:srgbClr val="0000FF"/>
                </a:solidFill>
                <a:latin typeface="+mn-ea"/>
                <a:cs typeface="Consolas" panose="020B0609020204030204" pitchFamily="49" charset="0"/>
              </a:rPr>
              <a:t>-2</a:t>
            </a:r>
            <a:r>
              <a:rPr lang="en-US" altLang="zh-CN" sz="2400" b="1" dirty="0" smtClean="0">
                <a:solidFill>
                  <a:srgbClr val="0000FF"/>
                </a:solidFill>
                <a:latin typeface="+mn-ea"/>
                <a:cs typeface="Consolas" panose="020B0609020204030204" pitchFamily="49" charset="0"/>
              </a:rPr>
              <a:t>+…+</a:t>
            </a:r>
            <a:r>
              <a:rPr lang="en-US" sz="2400" b="1" dirty="0" smtClean="0">
                <a:solidFill>
                  <a:srgbClr val="0000FF"/>
                </a:solidFill>
                <a:latin typeface="+mn-ea"/>
                <a:cs typeface="Consolas" panose="020B0609020204030204" pitchFamily="49" charset="0"/>
              </a:rPr>
              <a:t>c</a:t>
            </a:r>
            <a:r>
              <a:rPr lang="en-US" altLang="zh-CN" sz="2400" b="1" dirty="0" smtClean="0">
                <a:solidFill>
                  <a:srgbClr val="0000FF"/>
                </a:solidFill>
                <a:latin typeface="+mn-ea"/>
                <a:cs typeface="Consolas" panose="020B0609020204030204" pitchFamily="49" charset="0"/>
              </a:rPr>
              <a:t>2</a:t>
            </a:r>
            <a:r>
              <a:rPr lang="en-US" altLang="zh-CN" sz="2400" b="1" baseline="30000" dirty="0" smtClean="0">
                <a:solidFill>
                  <a:srgbClr val="0000FF"/>
                </a:solidFill>
                <a:latin typeface="+mn-ea"/>
                <a:cs typeface="Consolas" panose="020B0609020204030204" pitchFamily="49" charset="0"/>
              </a:rPr>
              <a:t>2</a:t>
            </a:r>
            <a:r>
              <a:rPr lang="en-US" sz="2400" b="1" dirty="0" smtClean="0">
                <a:solidFill>
                  <a:srgbClr val="0000FF"/>
                </a:solidFill>
                <a:latin typeface="+mn-ea"/>
                <a:cs typeface="Consolas" panose="020B0609020204030204" pitchFamily="49" charset="0"/>
              </a:rPr>
              <a:t>+c</a:t>
            </a:r>
            <a:r>
              <a:rPr lang="en-US" altLang="zh-CN" sz="2400" b="1" dirty="0" smtClean="0">
                <a:solidFill>
                  <a:srgbClr val="0000FF"/>
                </a:solidFill>
                <a:latin typeface="+mn-ea"/>
                <a:cs typeface="Consolas" panose="020B0609020204030204" pitchFamily="49" charset="0"/>
              </a:rPr>
              <a:t>2</a:t>
            </a:r>
            <a:r>
              <a:rPr lang="en-US" altLang="zh-CN" sz="2400" b="1" baseline="30000" dirty="0" smtClean="0">
                <a:solidFill>
                  <a:srgbClr val="0000FF"/>
                </a:solidFill>
                <a:latin typeface="+mn-ea"/>
                <a:cs typeface="Consolas" panose="020B0609020204030204" pitchFamily="49" charset="0"/>
              </a:rPr>
              <a:t>1</a:t>
            </a:r>
            <a:r>
              <a:rPr lang="en-US" sz="2400" b="1" dirty="0" smtClean="0">
                <a:solidFill>
                  <a:srgbClr val="0000FF"/>
                </a:solidFill>
                <a:latin typeface="+mn-ea"/>
                <a:cs typeface="Consolas" panose="020B0609020204030204" pitchFamily="49" charset="0"/>
              </a:rPr>
              <a:t>+</a:t>
            </a:r>
            <a:r>
              <a:rPr lang="en-US" altLang="zh-CN" sz="2400" b="1" dirty="0" smtClean="0">
                <a:solidFill>
                  <a:srgbClr val="0000FF"/>
                </a:solidFill>
                <a:latin typeface="+mn-ea"/>
                <a:cs typeface="Consolas" panose="020B0609020204030204" pitchFamily="49" charset="0"/>
              </a:rPr>
              <a:t>c</a:t>
            </a:r>
            <a:endParaRPr lang="zh-CN" altLang="en-US" sz="2400" b="1" dirty="0">
              <a:solidFill>
                <a:srgbClr val="0000FF"/>
              </a:solidFill>
              <a:latin typeface="+mn-ea"/>
              <a:cs typeface="Consolas" panose="020B0609020204030204" pitchFamily="49" charset="0"/>
            </a:endParaRPr>
          </a:p>
          <a:p>
            <a:pPr lvl="1">
              <a:spcBef>
                <a:spcPts val="600"/>
              </a:spcBef>
              <a:spcAft>
                <a:spcPts val="600"/>
              </a:spcAft>
            </a:pPr>
            <a:r>
              <a:rPr lang="en-US" sz="2400" b="1" dirty="0">
                <a:solidFill>
                  <a:srgbClr val="0000FF"/>
                </a:solidFill>
                <a:latin typeface="+mn-ea"/>
                <a:cs typeface="Consolas" panose="020B0609020204030204" pitchFamily="49" charset="0"/>
              </a:rPr>
              <a:t>     = </a:t>
            </a:r>
            <a:r>
              <a:rPr lang="en-US" altLang="zh-CN" sz="2400" b="1" dirty="0" smtClean="0">
                <a:solidFill>
                  <a:srgbClr val="0000FF"/>
                </a:solidFill>
                <a:latin typeface="+mn-ea"/>
                <a:cs typeface="Consolas" panose="020B0609020204030204" pitchFamily="49" charset="0"/>
              </a:rPr>
              <a:t>c(</a:t>
            </a:r>
            <a:r>
              <a:rPr lang="en-US" sz="2400" b="1" dirty="0" smtClean="0">
                <a:solidFill>
                  <a:srgbClr val="0000FF"/>
                </a:solidFill>
                <a:latin typeface="+mn-ea"/>
                <a:cs typeface="Consolas" panose="020B0609020204030204" pitchFamily="49" charset="0"/>
              </a:rPr>
              <a:t>2</a:t>
            </a:r>
            <a:r>
              <a:rPr lang="en-US" sz="2400" b="1" i="1" baseline="30000" dirty="0" smtClean="0">
                <a:solidFill>
                  <a:srgbClr val="0000FF"/>
                </a:solidFill>
                <a:latin typeface="+mn-ea"/>
                <a:cs typeface="Consolas" panose="020B0609020204030204" pitchFamily="49" charset="0"/>
              </a:rPr>
              <a:t>n</a:t>
            </a:r>
            <a:r>
              <a:rPr lang="en-US" sz="2400" b="1" dirty="0" smtClean="0">
                <a:solidFill>
                  <a:srgbClr val="0000FF"/>
                </a:solidFill>
                <a:latin typeface="+mn-ea"/>
                <a:cs typeface="Consolas" panose="020B0609020204030204" pitchFamily="49" charset="0"/>
              </a:rPr>
              <a:t>-1) </a:t>
            </a:r>
            <a:endParaRPr lang="en-US" sz="2400" b="1" dirty="0">
              <a:solidFill>
                <a:srgbClr val="0000FF"/>
              </a:solidFill>
              <a:latin typeface="+mn-ea"/>
              <a:cs typeface="Consolas" panose="020B0609020204030204" pitchFamily="49" charset="0"/>
            </a:endParaRPr>
          </a:p>
          <a:p>
            <a:pPr lvl="1">
              <a:spcBef>
                <a:spcPts val="600"/>
              </a:spcBef>
              <a:spcAft>
                <a:spcPts val="600"/>
              </a:spcAft>
            </a:pPr>
            <a:r>
              <a:rPr lang="en-US" sz="2400" b="1" dirty="0">
                <a:solidFill>
                  <a:srgbClr val="0000FF"/>
                </a:solidFill>
                <a:latin typeface="+mn-ea"/>
                <a:cs typeface="Consolas" panose="020B0609020204030204" pitchFamily="49" charset="0"/>
              </a:rPr>
              <a:t>     = O(2</a:t>
            </a:r>
            <a:r>
              <a:rPr lang="en-US" sz="2400" b="1" i="1" baseline="30000" dirty="0">
                <a:solidFill>
                  <a:srgbClr val="0000FF"/>
                </a:solidFill>
                <a:latin typeface="+mn-ea"/>
                <a:cs typeface="Consolas" panose="020B0609020204030204" pitchFamily="49" charset="0"/>
              </a:rPr>
              <a:t>n</a:t>
            </a:r>
            <a:r>
              <a:rPr lang="en-US" sz="2400" b="1" dirty="0">
                <a:solidFill>
                  <a:srgbClr val="0000FF"/>
                </a:solidFill>
                <a:latin typeface="+mn-ea"/>
                <a:cs typeface="Consolas" panose="020B0609020204030204" pitchFamily="49" charset="0"/>
              </a:rPr>
              <a:t>)</a:t>
            </a:r>
            <a:endParaRPr lang="zh-CN" altLang="en-US" sz="2400" b="1" dirty="0">
              <a:solidFill>
                <a:srgbClr val="0000FF"/>
              </a:solidFill>
              <a:latin typeface="+mn-ea"/>
              <a:cs typeface="Consolas" panose="020B0609020204030204" pitchFamily="49"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22350"/>
            <a:ext cx="7380287" cy="5661025"/>
          </a:xfrm>
          <a:prstGeom prst="rect">
            <a:avLst/>
          </a:prstGeom>
          <a:noFill/>
          <a:extLst>
            <a:ext uri="{909E8E84-426E-40DD-AFC4-6F175D3DCCD1}">
              <a14:hiddenFill xmlns:a14="http://schemas.microsoft.com/office/drawing/2010/main">
                <a:solidFill>
                  <a:srgbClr val="FFFFFF"/>
                </a:solidFill>
              </a14:hiddenFill>
            </a:ext>
          </a:extLst>
        </p:spPr>
      </p:pic>
      <p:sp>
        <p:nvSpPr>
          <p:cNvPr id="20485" name="Text Box 5"/>
          <p:cNvSpPr txBox="1">
            <a:spLocks noChangeArrowheads="1"/>
          </p:cNvSpPr>
          <p:nvPr/>
        </p:nvSpPr>
        <p:spPr bwMode="auto">
          <a:xfrm>
            <a:off x="2195513" y="260350"/>
            <a:ext cx="61928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solidFill>
                  <a:srgbClr val="FF9900"/>
                </a:solidFill>
                <a:ea typeface="隶书" pitchFamily="49" charset="-122"/>
              </a:rPr>
              <a:t>教学目标</a:t>
            </a:r>
          </a:p>
        </p:txBody>
      </p:sp>
    </p:spTree>
    <p:extLst>
      <p:ext uri="{BB962C8B-B14F-4D97-AF65-F5344CB8AC3E}">
        <p14:creationId xmlns:p14="http://schemas.microsoft.com/office/powerpoint/2010/main" val="39760287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60</a:t>
            </a:fld>
            <a:endParaRPr lang="zh-CN" altLang="en-US"/>
          </a:p>
        </p:txBody>
      </p:sp>
      <p:sp>
        <p:nvSpPr>
          <p:cNvPr id="4" name="TextBox 2"/>
          <p:cNvSpPr txBox="1"/>
          <p:nvPr/>
        </p:nvSpPr>
        <p:spPr>
          <a:xfrm>
            <a:off x="559753" y="967353"/>
            <a:ext cx="7740650" cy="1728470"/>
          </a:xfrm>
          <a:prstGeom prst="rect">
            <a:avLst/>
          </a:prstGeom>
          <a:solidFill>
            <a:schemeClr val="accent1">
              <a:lumMod val="50000"/>
            </a:schemeClr>
          </a:solidFill>
        </p:spPr>
        <p:txBody>
          <a:bodyPr wrap="square" rtlCol="0">
            <a:spAutoFit/>
          </a:bodyPr>
          <a:lstStyle/>
          <a:p>
            <a:pPr>
              <a:lnSpc>
                <a:spcPct val="120000"/>
              </a:lnSpc>
              <a:spcBef>
                <a:spcPts val="1200"/>
              </a:spcBef>
            </a:pPr>
            <a:r>
              <a:rPr sz="2400" b="1" dirty="0">
                <a:solidFill>
                  <a:schemeClr val="bg1"/>
                </a:solidFill>
                <a:latin typeface="+mn-ea"/>
              </a:rPr>
              <a:t>【</a:t>
            </a:r>
            <a:r>
              <a:rPr sz="2400" b="1" dirty="0" smtClean="0">
                <a:solidFill>
                  <a:schemeClr val="bg1"/>
                </a:solidFill>
                <a:latin typeface="+mn-ea"/>
              </a:rPr>
              <a:t>例</a:t>
            </a:r>
            <a:r>
              <a:rPr lang="en-US" sz="2400" b="1" dirty="0" smtClean="0">
                <a:solidFill>
                  <a:schemeClr val="bg1"/>
                </a:solidFill>
                <a:latin typeface="+mn-ea"/>
              </a:rPr>
              <a:t>9</a:t>
            </a:r>
            <a:r>
              <a:rPr sz="2400" b="1" dirty="0" smtClean="0">
                <a:solidFill>
                  <a:schemeClr val="bg1"/>
                </a:solidFill>
                <a:latin typeface="+mn-ea"/>
              </a:rPr>
              <a:t>】 </a:t>
            </a:r>
            <a:r>
              <a:rPr sz="2400" b="1" dirty="0">
                <a:solidFill>
                  <a:schemeClr val="bg1"/>
                </a:solidFill>
                <a:latin typeface="+mn-ea"/>
              </a:rPr>
              <a:t>求解递归方程</a:t>
            </a:r>
          </a:p>
          <a:p>
            <a:pPr>
              <a:lnSpc>
                <a:spcPct val="120000"/>
              </a:lnSpc>
              <a:spcBef>
                <a:spcPts val="1200"/>
              </a:spcBef>
            </a:pPr>
            <a:r>
              <a:rPr sz="2400" b="1" dirty="0">
                <a:solidFill>
                  <a:schemeClr val="bg1"/>
                </a:solidFill>
                <a:latin typeface="+mn-ea"/>
              </a:rPr>
              <a:t>T(n) = O(1)                当n=1时</a:t>
            </a:r>
          </a:p>
          <a:p>
            <a:pPr>
              <a:lnSpc>
                <a:spcPct val="120000"/>
              </a:lnSpc>
              <a:spcBef>
                <a:spcPts val="1200"/>
              </a:spcBef>
            </a:pPr>
            <a:r>
              <a:rPr sz="2400" b="1" dirty="0">
                <a:solidFill>
                  <a:schemeClr val="bg1"/>
                </a:solidFill>
                <a:latin typeface="+mn-ea"/>
              </a:rPr>
              <a:t>T(n) = 2T(n/2)+ O(n)       当n&gt;1时</a:t>
            </a:r>
          </a:p>
        </p:txBody>
      </p:sp>
      <p:sp>
        <p:nvSpPr>
          <p:cNvPr id="5" name="TextBox 5"/>
          <p:cNvSpPr txBox="1"/>
          <p:nvPr/>
        </p:nvSpPr>
        <p:spPr>
          <a:xfrm>
            <a:off x="386715" y="2855595"/>
            <a:ext cx="8678545" cy="363176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600"/>
              </a:spcBef>
              <a:spcAft>
                <a:spcPts val="600"/>
              </a:spcAft>
            </a:pPr>
            <a:r>
              <a:rPr lang="en-US" sz="2000" b="1" i="1" dirty="0" smtClean="0">
                <a:solidFill>
                  <a:srgbClr val="0000FF"/>
                </a:solidFill>
                <a:latin typeface="+mn-ea"/>
                <a:cs typeface="Consolas" panose="020B0609020204030204" pitchFamily="49" charset="0"/>
              </a:rPr>
              <a:t>  </a:t>
            </a:r>
            <a:r>
              <a:rPr lang="en-US" sz="2000" b="1" dirty="0">
                <a:solidFill>
                  <a:srgbClr val="0000FF"/>
                </a:solidFill>
                <a:latin typeface="+mn-ea"/>
                <a:cs typeface="Consolas" panose="020B0609020204030204" pitchFamily="49" charset="0"/>
              </a:rPr>
              <a:t>T(n) = 2T(n/2)+</a:t>
            </a:r>
            <a:r>
              <a:rPr lang="en-US" sz="2000" b="1" dirty="0" smtClean="0">
                <a:solidFill>
                  <a:srgbClr val="0000FF"/>
                </a:solidFill>
                <a:latin typeface="+mn-ea"/>
                <a:cs typeface="Consolas" panose="020B0609020204030204" pitchFamily="49" charset="0"/>
              </a:rPr>
              <a:t>cn</a:t>
            </a:r>
          </a:p>
          <a:p>
            <a:pPr>
              <a:spcBef>
                <a:spcPts val="600"/>
              </a:spcBef>
              <a:spcAft>
                <a:spcPts val="600"/>
              </a:spcAft>
            </a:pPr>
            <a:r>
              <a:rPr lang="en-US" sz="2000" b="1" dirty="0" smtClean="0">
                <a:solidFill>
                  <a:srgbClr val="0000FF"/>
                </a:solidFill>
                <a:latin typeface="+mn-ea"/>
                <a:cs typeface="Consolas" panose="020B0609020204030204" pitchFamily="49" charset="0"/>
              </a:rPr>
              <a:t>     =</a:t>
            </a:r>
            <a:r>
              <a:rPr lang="en-US" sz="2000" b="1" dirty="0">
                <a:solidFill>
                  <a:srgbClr val="0000FF"/>
                </a:solidFill>
                <a:latin typeface="+mn-ea"/>
                <a:cs typeface="Consolas" panose="020B0609020204030204" pitchFamily="49" charset="0"/>
              </a:rPr>
              <a:t>2[2T(n/2</a:t>
            </a:r>
            <a:r>
              <a:rPr lang="en-US" sz="2000" b="1" baseline="30000" dirty="0">
                <a:solidFill>
                  <a:srgbClr val="0000FF"/>
                </a:solidFill>
                <a:latin typeface="+mn-ea"/>
                <a:cs typeface="Consolas" panose="020B0609020204030204" pitchFamily="49" charset="0"/>
              </a:rPr>
              <a:t>2</a:t>
            </a:r>
            <a:r>
              <a:rPr lang="en-US" sz="2000" b="1" dirty="0">
                <a:solidFill>
                  <a:srgbClr val="0000FF"/>
                </a:solidFill>
                <a:latin typeface="+mn-ea"/>
                <a:cs typeface="Consolas" panose="020B0609020204030204" pitchFamily="49" charset="0"/>
              </a:rPr>
              <a:t>)+cn/2]+</a:t>
            </a:r>
            <a:r>
              <a:rPr lang="en-US" sz="2000" b="1" dirty="0" smtClean="0">
                <a:solidFill>
                  <a:srgbClr val="0000FF"/>
                </a:solidFill>
                <a:latin typeface="+mn-ea"/>
                <a:cs typeface="Consolas" panose="020B0609020204030204" pitchFamily="49" charset="0"/>
              </a:rPr>
              <a:t>cn</a:t>
            </a:r>
          </a:p>
          <a:p>
            <a:pPr>
              <a:spcBef>
                <a:spcPts val="600"/>
              </a:spcBef>
              <a:spcAft>
                <a:spcPts val="600"/>
              </a:spcAft>
            </a:pPr>
            <a:r>
              <a:rPr lang="en-US" sz="2000" b="1" dirty="0" smtClean="0">
                <a:solidFill>
                  <a:srgbClr val="0000FF"/>
                </a:solidFill>
                <a:latin typeface="+mn-ea"/>
                <a:cs typeface="Consolas" panose="020B0609020204030204" pitchFamily="49" charset="0"/>
              </a:rPr>
              <a:t>     =</a:t>
            </a:r>
            <a:r>
              <a:rPr lang="en-US" sz="2000" b="1" dirty="0">
                <a:solidFill>
                  <a:srgbClr val="0000FF"/>
                </a:solidFill>
                <a:latin typeface="+mn-ea"/>
                <a:cs typeface="Consolas" panose="020B0609020204030204" pitchFamily="49" charset="0"/>
              </a:rPr>
              <a:t>2</a:t>
            </a:r>
            <a:r>
              <a:rPr lang="en-US" sz="2000" b="1" baseline="30000" dirty="0">
                <a:solidFill>
                  <a:srgbClr val="0000FF"/>
                </a:solidFill>
                <a:latin typeface="+mn-ea"/>
                <a:cs typeface="Consolas" panose="020B0609020204030204" pitchFamily="49" charset="0"/>
              </a:rPr>
              <a:t>2</a:t>
            </a:r>
            <a:r>
              <a:rPr lang="en-US" sz="2000" b="1" dirty="0">
                <a:solidFill>
                  <a:srgbClr val="0000FF"/>
                </a:solidFill>
                <a:latin typeface="+mn-ea"/>
                <a:cs typeface="Consolas" panose="020B0609020204030204" pitchFamily="49" charset="0"/>
              </a:rPr>
              <a:t>T(n/2</a:t>
            </a:r>
            <a:r>
              <a:rPr lang="en-US" sz="2000" b="1" baseline="30000" dirty="0">
                <a:solidFill>
                  <a:srgbClr val="0000FF"/>
                </a:solidFill>
                <a:latin typeface="+mn-ea"/>
                <a:cs typeface="Consolas" panose="020B0609020204030204" pitchFamily="49" charset="0"/>
              </a:rPr>
              <a:t>2</a:t>
            </a:r>
            <a:r>
              <a:rPr lang="en-US" sz="2000" b="1" dirty="0">
                <a:solidFill>
                  <a:srgbClr val="0000FF"/>
                </a:solidFill>
                <a:latin typeface="+mn-ea"/>
                <a:cs typeface="Consolas" panose="020B0609020204030204" pitchFamily="49" charset="0"/>
              </a:rPr>
              <a:t>)+2cn</a:t>
            </a:r>
          </a:p>
          <a:p>
            <a:pPr>
              <a:spcBef>
                <a:spcPts val="600"/>
              </a:spcBef>
              <a:spcAft>
                <a:spcPts val="600"/>
              </a:spcAft>
            </a:pPr>
            <a:r>
              <a:rPr lang="en-US" sz="2000" b="1" dirty="0">
                <a:solidFill>
                  <a:srgbClr val="0000FF"/>
                </a:solidFill>
                <a:latin typeface="+mn-ea"/>
                <a:cs typeface="Consolas" panose="020B0609020204030204" pitchFamily="49" charset="0"/>
              </a:rPr>
              <a:t>     = 2</a:t>
            </a:r>
            <a:r>
              <a:rPr lang="en-US" sz="2000" b="1" baseline="30000" dirty="0">
                <a:solidFill>
                  <a:srgbClr val="0000FF"/>
                </a:solidFill>
                <a:latin typeface="+mn-ea"/>
                <a:cs typeface="Consolas" panose="020B0609020204030204" pitchFamily="49" charset="0"/>
              </a:rPr>
              <a:t>3</a:t>
            </a:r>
            <a:r>
              <a:rPr lang="en-US" sz="2000" b="1" dirty="0">
                <a:solidFill>
                  <a:srgbClr val="0000FF"/>
                </a:solidFill>
                <a:latin typeface="+mn-ea"/>
                <a:cs typeface="Consolas" panose="020B0609020204030204" pitchFamily="49" charset="0"/>
              </a:rPr>
              <a:t>T(n/2</a:t>
            </a:r>
            <a:r>
              <a:rPr lang="en-US" sz="2000" b="1" baseline="30000" dirty="0">
                <a:solidFill>
                  <a:srgbClr val="0000FF"/>
                </a:solidFill>
                <a:latin typeface="+mn-ea"/>
                <a:cs typeface="Consolas" panose="020B0609020204030204" pitchFamily="49" charset="0"/>
              </a:rPr>
              <a:t>3</a:t>
            </a:r>
            <a:r>
              <a:rPr lang="en-US" sz="2000" b="1" dirty="0">
                <a:solidFill>
                  <a:srgbClr val="0000FF"/>
                </a:solidFill>
                <a:latin typeface="+mn-ea"/>
                <a:cs typeface="Consolas" panose="020B0609020204030204" pitchFamily="49" charset="0"/>
              </a:rPr>
              <a:t>)+3cn</a:t>
            </a:r>
          </a:p>
          <a:p>
            <a:pPr>
              <a:spcBef>
                <a:spcPts val="600"/>
              </a:spcBef>
              <a:spcAft>
                <a:spcPts val="600"/>
              </a:spcAft>
            </a:pPr>
            <a:r>
              <a:rPr lang="en-US" sz="2000" b="1" dirty="0">
                <a:solidFill>
                  <a:srgbClr val="0000FF"/>
                </a:solidFill>
                <a:latin typeface="+mn-ea"/>
                <a:cs typeface="Consolas" panose="020B0609020204030204" pitchFamily="49" charset="0"/>
              </a:rPr>
              <a:t>     = …</a:t>
            </a:r>
          </a:p>
          <a:p>
            <a:pPr>
              <a:spcBef>
                <a:spcPts val="600"/>
              </a:spcBef>
              <a:spcAft>
                <a:spcPts val="600"/>
              </a:spcAft>
            </a:pPr>
            <a:r>
              <a:rPr lang="en-US" sz="2000" b="1" dirty="0">
                <a:solidFill>
                  <a:srgbClr val="0000FF"/>
                </a:solidFill>
                <a:latin typeface="+mn-ea"/>
                <a:cs typeface="Consolas" panose="020B0609020204030204" pitchFamily="49" charset="0"/>
              </a:rPr>
              <a:t>     = 2</a:t>
            </a:r>
            <a:r>
              <a:rPr lang="en-US" sz="2000" b="1" baseline="30000" dirty="0">
                <a:solidFill>
                  <a:srgbClr val="0000FF"/>
                </a:solidFill>
                <a:latin typeface="+mn-ea"/>
                <a:cs typeface="Consolas" panose="020B0609020204030204" pitchFamily="49" charset="0"/>
              </a:rPr>
              <a:t>k</a:t>
            </a:r>
            <a:r>
              <a:rPr lang="en-US" sz="2000" b="1" dirty="0">
                <a:solidFill>
                  <a:srgbClr val="0000FF"/>
                </a:solidFill>
                <a:latin typeface="+mn-ea"/>
                <a:cs typeface="Consolas" panose="020B0609020204030204" pitchFamily="49" charset="0"/>
              </a:rPr>
              <a:t>T(n/2</a:t>
            </a:r>
            <a:r>
              <a:rPr lang="en-US" sz="2000" b="1" baseline="30000" dirty="0">
                <a:solidFill>
                  <a:srgbClr val="0000FF"/>
                </a:solidFill>
                <a:latin typeface="+mn-ea"/>
                <a:cs typeface="Consolas" panose="020B0609020204030204" pitchFamily="49" charset="0"/>
              </a:rPr>
              <a:t>k</a:t>
            </a:r>
            <a:r>
              <a:rPr lang="en-US" sz="2000" b="1" dirty="0">
                <a:solidFill>
                  <a:srgbClr val="0000FF"/>
                </a:solidFill>
                <a:latin typeface="+mn-ea"/>
                <a:cs typeface="Consolas" panose="020B0609020204030204" pitchFamily="49" charset="0"/>
              </a:rPr>
              <a:t>)+kcn</a:t>
            </a:r>
          </a:p>
          <a:p>
            <a:pPr>
              <a:spcBef>
                <a:spcPts val="600"/>
              </a:spcBef>
              <a:spcAft>
                <a:spcPts val="600"/>
              </a:spcAft>
            </a:pPr>
            <a:r>
              <a:rPr lang="en-US" sz="2000" b="1" dirty="0">
                <a:solidFill>
                  <a:srgbClr val="0000FF"/>
                </a:solidFill>
                <a:latin typeface="+mn-ea"/>
                <a:cs typeface="Consolas" panose="020B0609020204030204" pitchFamily="49" charset="0"/>
              </a:rPr>
              <a:t>     = nO(1)+cnlog</a:t>
            </a:r>
            <a:r>
              <a:rPr lang="en-US" sz="2000" b="1" baseline="-25000" dirty="0">
                <a:solidFill>
                  <a:srgbClr val="0000FF"/>
                </a:solidFill>
                <a:latin typeface="+mn-ea"/>
                <a:cs typeface="Consolas" panose="020B0609020204030204" pitchFamily="49" charset="0"/>
              </a:rPr>
              <a:t>2</a:t>
            </a:r>
            <a:r>
              <a:rPr lang="en-US" sz="2000" b="1" dirty="0">
                <a:solidFill>
                  <a:srgbClr val="0000FF"/>
                </a:solidFill>
                <a:latin typeface="+mn-ea"/>
                <a:cs typeface="Consolas" panose="020B0609020204030204" pitchFamily="49" charset="0"/>
              </a:rPr>
              <a:t>n=n+cnlog</a:t>
            </a:r>
            <a:r>
              <a:rPr lang="en-US" sz="2000" b="1" baseline="-25000" dirty="0">
                <a:solidFill>
                  <a:srgbClr val="0000FF"/>
                </a:solidFill>
                <a:latin typeface="+mn-ea"/>
                <a:cs typeface="Consolas" panose="020B0609020204030204" pitchFamily="49" charset="0"/>
              </a:rPr>
              <a:t>2</a:t>
            </a:r>
            <a:r>
              <a:rPr lang="en-US" sz="2000" b="1" dirty="0">
                <a:solidFill>
                  <a:srgbClr val="0000FF"/>
                </a:solidFill>
                <a:latin typeface="+mn-ea"/>
                <a:cs typeface="Consolas" panose="020B0609020204030204" pitchFamily="49" charset="0"/>
              </a:rPr>
              <a:t>n	</a:t>
            </a:r>
          </a:p>
          <a:p>
            <a:pPr>
              <a:spcBef>
                <a:spcPts val="600"/>
              </a:spcBef>
              <a:spcAft>
                <a:spcPts val="600"/>
              </a:spcAft>
            </a:pPr>
            <a:r>
              <a:rPr lang="en-US" sz="2000" b="1" dirty="0">
                <a:solidFill>
                  <a:srgbClr val="0000FF"/>
                </a:solidFill>
                <a:latin typeface="+mn-ea"/>
                <a:cs typeface="Consolas" panose="020B0609020204030204" pitchFamily="49" charset="0"/>
              </a:rPr>
              <a:t>     = O(nlog</a:t>
            </a:r>
            <a:r>
              <a:rPr lang="en-US" sz="2000" b="1" baseline="-25000" dirty="0">
                <a:solidFill>
                  <a:srgbClr val="0000FF"/>
                </a:solidFill>
                <a:latin typeface="+mn-ea"/>
                <a:cs typeface="Consolas" panose="020B0609020204030204" pitchFamily="49" charset="0"/>
              </a:rPr>
              <a:t>2</a:t>
            </a:r>
            <a:r>
              <a:rPr lang="en-US" sz="2000" b="1" dirty="0">
                <a:solidFill>
                  <a:srgbClr val="0000FF"/>
                </a:solidFill>
                <a:latin typeface="+mn-ea"/>
                <a:cs typeface="Consolas" panose="020B0609020204030204" pitchFamily="49" charset="0"/>
              </a:rPr>
              <a:t>n)</a:t>
            </a:r>
          </a:p>
        </p:txBody>
      </p:sp>
      <p:sp>
        <p:nvSpPr>
          <p:cNvPr id="6" name="矩形 5"/>
          <p:cNvSpPr/>
          <p:nvPr/>
        </p:nvSpPr>
        <p:spPr>
          <a:xfrm>
            <a:off x="3516669" y="5151540"/>
            <a:ext cx="3667903" cy="400110"/>
          </a:xfrm>
          <a:prstGeom prst="rect">
            <a:avLst/>
          </a:prstGeom>
        </p:spPr>
        <p:txBody>
          <a:bodyPr wrap="square">
            <a:spAutoFit/>
          </a:bodyPr>
          <a:lstStyle/>
          <a:p>
            <a:r>
              <a:rPr lang="en-US" altLang="zh-CN" sz="2000" b="1" dirty="0" smtClean="0">
                <a:solidFill>
                  <a:srgbClr val="FF0000"/>
                </a:solidFill>
                <a:cs typeface="Consolas" panose="020B0609020204030204" pitchFamily="49" charset="0"/>
              </a:rPr>
              <a:t>//这里假设n=2</a:t>
            </a:r>
            <a:r>
              <a:rPr lang="en-US" altLang="zh-CN" sz="2000" b="1" baseline="30000" dirty="0" smtClean="0">
                <a:solidFill>
                  <a:srgbClr val="FF0000"/>
                </a:solidFill>
                <a:cs typeface="Consolas" panose="020B0609020204030204" pitchFamily="49" charset="0"/>
              </a:rPr>
              <a:t>k</a:t>
            </a:r>
            <a:r>
              <a:rPr lang="en-US" altLang="zh-CN" sz="2000" b="1" dirty="0" smtClean="0">
                <a:solidFill>
                  <a:srgbClr val="FF0000"/>
                </a:solidFill>
                <a:cs typeface="Consolas" panose="020B0609020204030204" pitchFamily="49" charset="0"/>
              </a:rPr>
              <a:t>，则k=log</a:t>
            </a:r>
            <a:r>
              <a:rPr lang="en-US" altLang="zh-CN" sz="2000" b="1" baseline="-25000" dirty="0" smtClean="0">
                <a:solidFill>
                  <a:srgbClr val="FF0000"/>
                </a:solidFill>
                <a:cs typeface="Consolas" panose="020B0609020204030204" pitchFamily="49" charset="0"/>
              </a:rPr>
              <a:t>2</a:t>
            </a:r>
            <a:r>
              <a:rPr lang="en-US" altLang="zh-CN" sz="2000" b="1" dirty="0" smtClean="0">
                <a:solidFill>
                  <a:srgbClr val="FF0000"/>
                </a:solidFill>
                <a:cs typeface="Consolas" panose="020B0609020204030204" pitchFamily="49" charset="0"/>
              </a:rPr>
              <a:t>n</a:t>
            </a:r>
            <a:endParaRPr lang="zh-CN" altLang="en-US" dirty="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20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61</a:t>
            </a:fld>
            <a:endParaRPr lang="zh-CN" altLang="en-US"/>
          </a:p>
        </p:txBody>
      </p:sp>
      <p:sp>
        <p:nvSpPr>
          <p:cNvPr id="4" name="TextBox 2"/>
          <p:cNvSpPr txBox="1"/>
          <p:nvPr/>
        </p:nvSpPr>
        <p:spPr>
          <a:xfrm>
            <a:off x="460058" y="519271"/>
            <a:ext cx="7740650" cy="1728470"/>
          </a:xfrm>
          <a:prstGeom prst="rect">
            <a:avLst/>
          </a:prstGeom>
          <a:solidFill>
            <a:schemeClr val="accent1">
              <a:lumMod val="50000"/>
            </a:schemeClr>
          </a:solidFill>
        </p:spPr>
        <p:txBody>
          <a:bodyPr wrap="square" rtlCol="0">
            <a:spAutoFit/>
          </a:bodyPr>
          <a:lstStyle/>
          <a:p>
            <a:pPr>
              <a:lnSpc>
                <a:spcPct val="120000"/>
              </a:lnSpc>
              <a:spcBef>
                <a:spcPts val="1200"/>
              </a:spcBef>
            </a:pPr>
            <a:r>
              <a:rPr sz="2400" b="1" dirty="0">
                <a:solidFill>
                  <a:schemeClr val="bg1"/>
                </a:solidFill>
                <a:latin typeface="+mn-ea"/>
              </a:rPr>
              <a:t>【</a:t>
            </a:r>
            <a:r>
              <a:rPr sz="2400" b="1" dirty="0" smtClean="0">
                <a:solidFill>
                  <a:schemeClr val="bg1"/>
                </a:solidFill>
                <a:latin typeface="+mn-ea"/>
              </a:rPr>
              <a:t>例</a:t>
            </a:r>
            <a:r>
              <a:rPr lang="en-US" sz="2400" b="1" dirty="0" smtClean="0">
                <a:solidFill>
                  <a:schemeClr val="bg1"/>
                </a:solidFill>
                <a:latin typeface="+mn-ea"/>
              </a:rPr>
              <a:t>9</a:t>
            </a:r>
            <a:r>
              <a:rPr sz="2400" b="1" dirty="0" smtClean="0">
                <a:solidFill>
                  <a:schemeClr val="bg1"/>
                </a:solidFill>
                <a:latin typeface="+mn-ea"/>
              </a:rPr>
              <a:t>】 </a:t>
            </a:r>
            <a:r>
              <a:rPr sz="2400" b="1" dirty="0">
                <a:solidFill>
                  <a:schemeClr val="bg1"/>
                </a:solidFill>
                <a:latin typeface="+mn-ea"/>
              </a:rPr>
              <a:t>求解递归方程</a:t>
            </a:r>
          </a:p>
          <a:p>
            <a:pPr>
              <a:lnSpc>
                <a:spcPct val="120000"/>
              </a:lnSpc>
              <a:spcBef>
                <a:spcPts val="1200"/>
              </a:spcBef>
            </a:pPr>
            <a:r>
              <a:rPr sz="2400" b="1" dirty="0">
                <a:solidFill>
                  <a:schemeClr val="bg1"/>
                </a:solidFill>
                <a:latin typeface="+mn-ea"/>
              </a:rPr>
              <a:t>T(n) = O(1)                当n=1时</a:t>
            </a:r>
          </a:p>
          <a:p>
            <a:pPr>
              <a:lnSpc>
                <a:spcPct val="120000"/>
              </a:lnSpc>
              <a:spcBef>
                <a:spcPts val="1200"/>
              </a:spcBef>
            </a:pPr>
            <a:r>
              <a:rPr sz="2400" b="1" dirty="0">
                <a:solidFill>
                  <a:schemeClr val="bg1"/>
                </a:solidFill>
                <a:latin typeface="+mn-ea"/>
              </a:rPr>
              <a:t>T(n) = 2T(n/2)+ O(n)       当n&gt;1时</a:t>
            </a:r>
          </a:p>
        </p:txBody>
      </p:sp>
      <p:sp>
        <p:nvSpPr>
          <p:cNvPr id="5" name="TextBox 5"/>
          <p:cNvSpPr txBox="1"/>
          <p:nvPr/>
        </p:nvSpPr>
        <p:spPr>
          <a:xfrm>
            <a:off x="386715" y="2324328"/>
            <a:ext cx="8224520" cy="404950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20000"/>
              </a:lnSpc>
            </a:pPr>
            <a:r>
              <a:rPr lang="en-US" sz="2400" b="1" dirty="0" smtClean="0">
                <a:solidFill>
                  <a:srgbClr val="0000FF"/>
                </a:solidFill>
                <a:latin typeface="Consolas" pitchFamily="49" charset="0"/>
                <a:cs typeface="Consolas" pitchFamily="49" charset="0"/>
                <a:sym typeface="+mn-ea"/>
              </a:rPr>
              <a:t>假设</a:t>
            </a:r>
            <a:r>
              <a:rPr lang="en-US" sz="2400" b="1" dirty="0">
                <a:solidFill>
                  <a:srgbClr val="0000FF"/>
                </a:solidFill>
                <a:latin typeface="Consolas" pitchFamily="49" charset="0"/>
                <a:cs typeface="Consolas" pitchFamily="49" charset="0"/>
                <a:sym typeface="+mn-ea"/>
              </a:rPr>
              <a:t>n=2</a:t>
            </a:r>
            <a:r>
              <a:rPr lang="pt-BR" altLang="zh-CN" sz="2400" b="1" i="1" baseline="30000" dirty="0" smtClean="0">
                <a:solidFill>
                  <a:srgbClr val="0000FF"/>
                </a:solidFill>
                <a:latin typeface="Consolas" pitchFamily="49" charset="0"/>
                <a:cs typeface="Consolas" pitchFamily="49" charset="0"/>
                <a:sym typeface="+mn-ea"/>
              </a:rPr>
              <a:t>k</a:t>
            </a:r>
            <a:r>
              <a:rPr lang="zh-CN" altLang="en-US" sz="2400" b="1" dirty="0" smtClean="0">
                <a:solidFill>
                  <a:srgbClr val="0000FF"/>
                </a:solidFill>
                <a:latin typeface="Consolas" pitchFamily="49" charset="0"/>
                <a:cs typeface="Consolas" pitchFamily="49" charset="0"/>
                <a:sym typeface="+mn-ea"/>
              </a:rPr>
              <a:t>，则</a:t>
            </a:r>
            <a:r>
              <a:rPr lang="pt-BR" altLang="zh-CN" sz="2400" b="1" i="1" dirty="0" smtClean="0">
                <a:solidFill>
                  <a:srgbClr val="0000FF"/>
                </a:solidFill>
                <a:latin typeface="Consolas" pitchFamily="49" charset="0"/>
                <a:cs typeface="Consolas" pitchFamily="49" charset="0"/>
                <a:sym typeface="+mn-ea"/>
              </a:rPr>
              <a:t>k</a:t>
            </a:r>
            <a:r>
              <a:rPr lang="pt-BR" altLang="zh-CN" sz="2400" b="1" dirty="0" smtClean="0">
                <a:solidFill>
                  <a:srgbClr val="0000FF"/>
                </a:solidFill>
                <a:latin typeface="Consolas" pitchFamily="49" charset="0"/>
                <a:cs typeface="Consolas" pitchFamily="49" charset="0"/>
                <a:sym typeface="+mn-ea"/>
              </a:rPr>
              <a:t>=log</a:t>
            </a:r>
            <a:r>
              <a:rPr lang="pt-BR" altLang="zh-CN" sz="2400" b="1" baseline="-25000" dirty="0" smtClean="0">
                <a:solidFill>
                  <a:srgbClr val="0000FF"/>
                </a:solidFill>
                <a:latin typeface="Consolas" pitchFamily="49" charset="0"/>
                <a:cs typeface="Consolas" pitchFamily="49" charset="0"/>
                <a:sym typeface="+mn-ea"/>
              </a:rPr>
              <a:t>2</a:t>
            </a:r>
            <a:r>
              <a:rPr lang="pt-BR" altLang="zh-CN" sz="2400" b="1" i="1" dirty="0" smtClean="0">
                <a:solidFill>
                  <a:srgbClr val="0000FF"/>
                </a:solidFill>
                <a:latin typeface="Consolas" pitchFamily="49" charset="0"/>
                <a:cs typeface="Consolas" pitchFamily="49" charset="0"/>
                <a:sym typeface="+mn-ea"/>
              </a:rPr>
              <a:t>n</a:t>
            </a:r>
            <a:endParaRPr lang="pt-BR" altLang="zh-CN" sz="2400" b="1" i="1" dirty="0" smtClean="0">
              <a:solidFill>
                <a:srgbClr val="0000FF"/>
              </a:solidFill>
              <a:latin typeface="Consolas" pitchFamily="49" charset="0"/>
              <a:cs typeface="Consolas" pitchFamily="49" charset="0"/>
            </a:endParaRPr>
          </a:p>
          <a:p>
            <a:pPr>
              <a:lnSpc>
                <a:spcPct val="120000"/>
              </a:lnSpc>
            </a:pPr>
            <a:r>
              <a:rPr lang="en-US" altLang="zh-CN" sz="2400" b="1" i="1" dirty="0" smtClean="0">
                <a:solidFill>
                  <a:srgbClr val="0000FF"/>
                </a:solidFill>
                <a:latin typeface="Consolas" pitchFamily="49" charset="0"/>
                <a:cs typeface="Consolas" pitchFamily="49" charset="0"/>
                <a:sym typeface="+mn-ea"/>
              </a:rPr>
              <a:t>    T</a:t>
            </a:r>
            <a:r>
              <a:rPr lang="en-US" altLang="zh-CN" sz="2400" b="1" dirty="0" smtClean="0">
                <a:solidFill>
                  <a:srgbClr val="0000FF"/>
                </a:solidFill>
                <a:latin typeface="Consolas" pitchFamily="49" charset="0"/>
                <a:cs typeface="Consolas" pitchFamily="49" charset="0"/>
                <a:sym typeface="+mn-ea"/>
              </a:rPr>
              <a:t>(</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r>
              <a:rPr lang="en-US" altLang="zh-CN" sz="2400" b="1" dirty="0" smtClean="0">
                <a:solidFill>
                  <a:srgbClr val="0000FF"/>
                </a:solidFill>
                <a:latin typeface="Consolas" pitchFamily="49" charset="0"/>
                <a:cs typeface="Consolas" pitchFamily="49" charset="0"/>
                <a:sym typeface="+mn-ea"/>
              </a:rPr>
              <a:t>) = 2</a:t>
            </a:r>
            <a:r>
              <a:rPr lang="en-US" altLang="zh-CN" sz="2400" b="1" i="1" dirty="0" smtClean="0">
                <a:solidFill>
                  <a:srgbClr val="0000FF"/>
                </a:solidFill>
                <a:latin typeface="Consolas" pitchFamily="49" charset="0"/>
                <a:cs typeface="Consolas" pitchFamily="49" charset="0"/>
                <a:sym typeface="+mn-ea"/>
              </a:rPr>
              <a:t>T</a:t>
            </a:r>
            <a:r>
              <a:rPr lang="en-US" altLang="zh-CN" sz="2400" b="1" dirty="0" smtClean="0">
                <a:solidFill>
                  <a:srgbClr val="0000FF"/>
                </a:solidFill>
                <a:latin typeface="Consolas" pitchFamily="49" charset="0"/>
                <a:cs typeface="Consolas" pitchFamily="49" charset="0"/>
                <a:sym typeface="+mn-ea"/>
              </a:rPr>
              <a:t>(</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r>
              <a:rPr lang="en-US" altLang="zh-CN" sz="2400" b="1" i="1" baseline="30000" dirty="0" smtClean="0">
                <a:solidFill>
                  <a:srgbClr val="0000FF"/>
                </a:solidFill>
                <a:latin typeface="Consolas" pitchFamily="49" charset="0"/>
                <a:cs typeface="Consolas" pitchFamily="49" charset="0"/>
                <a:sym typeface="+mn-ea"/>
              </a:rPr>
              <a:t>-1</a:t>
            </a:r>
            <a:r>
              <a:rPr lang="en-US" altLang="zh-CN" sz="2400" b="1" dirty="0" smtClean="0">
                <a:solidFill>
                  <a:srgbClr val="0000FF"/>
                </a:solidFill>
                <a:latin typeface="Consolas" pitchFamily="49" charset="0"/>
                <a:cs typeface="Consolas" pitchFamily="49" charset="0"/>
                <a:sym typeface="+mn-ea"/>
              </a:rPr>
              <a:t>)+</a:t>
            </a:r>
            <a:r>
              <a:rPr lang="en-US" altLang="zh-CN" sz="2400" b="1" i="1" dirty="0" smtClean="0">
                <a:solidFill>
                  <a:srgbClr val="0000FF"/>
                </a:solidFill>
                <a:latin typeface="Consolas" pitchFamily="49" charset="0"/>
                <a:cs typeface="Consolas" pitchFamily="49" charset="0"/>
                <a:sym typeface="+mn-ea"/>
              </a:rPr>
              <a:t>c</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endParaRPr lang="pt-BR" altLang="zh-CN" sz="2400" b="1" i="1" baseline="30000" dirty="0" smtClean="0">
              <a:solidFill>
                <a:srgbClr val="0000FF"/>
              </a:solidFill>
              <a:latin typeface="Consolas" pitchFamily="49" charset="0"/>
              <a:cs typeface="Consolas" pitchFamily="49" charset="0"/>
            </a:endParaRPr>
          </a:p>
          <a:p>
            <a:pPr>
              <a:lnSpc>
                <a:spcPct val="120000"/>
              </a:lnSpc>
            </a:pPr>
            <a:r>
              <a:rPr lang="en-US" sz="2400" b="1" dirty="0" smtClean="0">
                <a:solidFill>
                  <a:srgbClr val="0000FF"/>
                </a:solidFill>
                <a:latin typeface="Consolas" pitchFamily="49" charset="0"/>
                <a:cs typeface="Consolas" pitchFamily="49" charset="0"/>
                <a:sym typeface="+mn-ea"/>
              </a:rPr>
              <a:t>          </a:t>
            </a:r>
            <a:r>
              <a:rPr lang="en-US" altLang="zh-CN" sz="2400" b="1" dirty="0" smtClean="0">
                <a:solidFill>
                  <a:srgbClr val="0000FF"/>
                </a:solidFill>
                <a:latin typeface="Consolas" pitchFamily="49" charset="0"/>
                <a:cs typeface="Consolas" pitchFamily="49" charset="0"/>
                <a:sym typeface="+mn-ea"/>
              </a:rPr>
              <a:t>= </a:t>
            </a:r>
            <a:r>
              <a:rPr lang="en-US" sz="2400" b="1" dirty="0" smtClean="0">
                <a:solidFill>
                  <a:srgbClr val="0000FF"/>
                </a:solidFill>
                <a:latin typeface="Consolas" pitchFamily="49" charset="0"/>
                <a:cs typeface="Consolas" pitchFamily="49" charset="0"/>
                <a:sym typeface="+mn-ea"/>
              </a:rPr>
              <a:t>2[2</a:t>
            </a:r>
            <a:r>
              <a:rPr lang="en-US" sz="2400" b="1" i="1" dirty="0" smtClean="0">
                <a:solidFill>
                  <a:srgbClr val="0000FF"/>
                </a:solidFill>
                <a:latin typeface="Consolas" pitchFamily="49" charset="0"/>
                <a:cs typeface="Consolas" pitchFamily="49" charset="0"/>
                <a:sym typeface="+mn-ea"/>
              </a:rPr>
              <a:t>T</a:t>
            </a:r>
            <a:r>
              <a:rPr lang="en-US" sz="2400" b="1" dirty="0" smtClean="0">
                <a:solidFill>
                  <a:srgbClr val="0000FF"/>
                </a:solidFill>
                <a:latin typeface="Consolas" pitchFamily="49" charset="0"/>
                <a:cs typeface="Consolas" pitchFamily="49" charset="0"/>
                <a:sym typeface="+mn-ea"/>
              </a:rPr>
              <a:t>(</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r>
              <a:rPr lang="en-US" altLang="zh-CN" sz="2400" b="1" i="1" baseline="30000" dirty="0" smtClean="0">
                <a:solidFill>
                  <a:srgbClr val="0000FF"/>
                </a:solidFill>
                <a:latin typeface="Consolas" pitchFamily="49" charset="0"/>
                <a:cs typeface="Consolas" pitchFamily="49" charset="0"/>
                <a:sym typeface="+mn-ea"/>
              </a:rPr>
              <a:t>-2</a:t>
            </a:r>
            <a:r>
              <a:rPr lang="en-US" sz="2400" b="1" dirty="0" smtClean="0">
                <a:solidFill>
                  <a:srgbClr val="0000FF"/>
                </a:solidFill>
                <a:latin typeface="Consolas" pitchFamily="49" charset="0"/>
                <a:cs typeface="Consolas" pitchFamily="49" charset="0"/>
                <a:sym typeface="+mn-ea"/>
              </a:rPr>
              <a:t>)+</a:t>
            </a:r>
            <a:r>
              <a:rPr lang="en-US" sz="2400" b="1" i="1" dirty="0" smtClean="0">
                <a:solidFill>
                  <a:srgbClr val="0000FF"/>
                </a:solidFill>
                <a:latin typeface="Consolas" pitchFamily="49" charset="0"/>
                <a:cs typeface="Consolas" pitchFamily="49" charset="0"/>
                <a:sym typeface="+mn-ea"/>
              </a:rPr>
              <a:t>c</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r>
              <a:rPr lang="en-US" altLang="zh-CN" sz="2400" b="1" i="1" baseline="30000" dirty="0" smtClean="0">
                <a:solidFill>
                  <a:srgbClr val="0000FF"/>
                </a:solidFill>
                <a:latin typeface="Consolas" pitchFamily="49" charset="0"/>
                <a:cs typeface="Consolas" pitchFamily="49" charset="0"/>
                <a:sym typeface="+mn-ea"/>
              </a:rPr>
              <a:t>-1</a:t>
            </a:r>
            <a:r>
              <a:rPr lang="en-US" sz="2400" b="1" dirty="0" smtClean="0">
                <a:solidFill>
                  <a:srgbClr val="0000FF"/>
                </a:solidFill>
                <a:latin typeface="Consolas" pitchFamily="49" charset="0"/>
                <a:cs typeface="Consolas" pitchFamily="49" charset="0"/>
                <a:sym typeface="+mn-ea"/>
              </a:rPr>
              <a:t>]+</a:t>
            </a:r>
            <a:r>
              <a:rPr lang="en-US" sz="2400" b="1" i="1" dirty="0" smtClean="0">
                <a:solidFill>
                  <a:srgbClr val="0000FF"/>
                </a:solidFill>
                <a:latin typeface="Consolas" pitchFamily="49" charset="0"/>
                <a:cs typeface="Consolas" pitchFamily="49" charset="0"/>
                <a:sym typeface="+mn-ea"/>
              </a:rPr>
              <a:t>c</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p>
          <a:p>
            <a:pPr>
              <a:lnSpc>
                <a:spcPct val="120000"/>
              </a:lnSpc>
            </a:pPr>
            <a:r>
              <a:rPr lang="pt-BR" sz="2400" b="1" i="1" baseline="30000" dirty="0" smtClean="0">
                <a:solidFill>
                  <a:srgbClr val="0000FF"/>
                </a:solidFill>
                <a:latin typeface="Consolas" pitchFamily="49" charset="0"/>
                <a:cs typeface="Consolas" pitchFamily="49" charset="0"/>
                <a:sym typeface="+mn-ea"/>
              </a:rPr>
              <a:t>               </a:t>
            </a:r>
            <a:r>
              <a:rPr lang="en-US" sz="2400" b="1" dirty="0" smtClean="0">
                <a:solidFill>
                  <a:srgbClr val="0000FF"/>
                </a:solidFill>
                <a:latin typeface="Consolas" pitchFamily="49" charset="0"/>
                <a:cs typeface="Consolas" pitchFamily="49" charset="0"/>
                <a:sym typeface="+mn-ea"/>
              </a:rPr>
              <a:t>= 2</a:t>
            </a:r>
            <a:r>
              <a:rPr lang="en-US" sz="2400" b="1" baseline="30000" dirty="0" smtClean="0">
                <a:solidFill>
                  <a:srgbClr val="0000FF"/>
                </a:solidFill>
                <a:latin typeface="Consolas" pitchFamily="49" charset="0"/>
                <a:cs typeface="Consolas" pitchFamily="49" charset="0"/>
                <a:sym typeface="+mn-ea"/>
              </a:rPr>
              <a:t>2</a:t>
            </a:r>
            <a:r>
              <a:rPr lang="en-US" sz="2400" b="1" i="1" dirty="0" smtClean="0">
                <a:solidFill>
                  <a:srgbClr val="0000FF"/>
                </a:solidFill>
                <a:latin typeface="Consolas" pitchFamily="49" charset="0"/>
                <a:cs typeface="Consolas" pitchFamily="49" charset="0"/>
                <a:sym typeface="+mn-ea"/>
              </a:rPr>
              <a:t>T</a:t>
            </a:r>
            <a:r>
              <a:rPr lang="en-US" sz="2400" b="1" dirty="0" smtClean="0">
                <a:solidFill>
                  <a:srgbClr val="0000FF"/>
                </a:solidFill>
                <a:latin typeface="Consolas" pitchFamily="49" charset="0"/>
                <a:cs typeface="Consolas" pitchFamily="49" charset="0"/>
                <a:sym typeface="+mn-ea"/>
              </a:rPr>
              <a:t>(</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r>
              <a:rPr lang="en-US" altLang="zh-CN" sz="2400" b="1" i="1" baseline="30000" dirty="0" smtClean="0">
                <a:solidFill>
                  <a:srgbClr val="0000FF"/>
                </a:solidFill>
                <a:latin typeface="Consolas" pitchFamily="49" charset="0"/>
                <a:cs typeface="Consolas" pitchFamily="49" charset="0"/>
                <a:sym typeface="+mn-ea"/>
              </a:rPr>
              <a:t>-2</a:t>
            </a:r>
            <a:r>
              <a:rPr lang="en-US" sz="2400" b="1" dirty="0" smtClean="0">
                <a:solidFill>
                  <a:srgbClr val="0000FF"/>
                </a:solidFill>
                <a:latin typeface="Consolas" pitchFamily="49" charset="0"/>
                <a:cs typeface="Consolas" pitchFamily="49" charset="0"/>
                <a:sym typeface="+mn-ea"/>
              </a:rPr>
              <a:t>)+2</a:t>
            </a:r>
            <a:r>
              <a:rPr lang="en-US" sz="2400" b="1" i="1" dirty="0" smtClean="0">
                <a:solidFill>
                  <a:srgbClr val="0000FF"/>
                </a:solidFill>
                <a:latin typeface="Consolas" pitchFamily="49" charset="0"/>
                <a:cs typeface="Consolas" pitchFamily="49" charset="0"/>
                <a:sym typeface="+mn-ea"/>
              </a:rPr>
              <a:t>c</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endParaRPr lang="zh-CN" altLang="en-US" sz="2400" b="1" dirty="0" smtClean="0">
              <a:solidFill>
                <a:srgbClr val="0000FF"/>
              </a:solidFill>
              <a:latin typeface="Consolas" pitchFamily="49" charset="0"/>
              <a:cs typeface="Consolas" pitchFamily="49" charset="0"/>
            </a:endParaRPr>
          </a:p>
          <a:p>
            <a:pPr>
              <a:lnSpc>
                <a:spcPct val="120000"/>
              </a:lnSpc>
            </a:pPr>
            <a:r>
              <a:rPr lang="pt-BR" sz="2400" b="1" dirty="0" smtClean="0">
                <a:solidFill>
                  <a:srgbClr val="0000FF"/>
                </a:solidFill>
                <a:latin typeface="Consolas" pitchFamily="49" charset="0"/>
                <a:cs typeface="Consolas" pitchFamily="49" charset="0"/>
                <a:sym typeface="+mn-ea"/>
              </a:rPr>
              <a:t>          = 2</a:t>
            </a:r>
            <a:r>
              <a:rPr lang="pt-BR" sz="2400" b="1" baseline="30000" dirty="0" smtClean="0">
                <a:solidFill>
                  <a:srgbClr val="0000FF"/>
                </a:solidFill>
                <a:latin typeface="Consolas" pitchFamily="49" charset="0"/>
                <a:cs typeface="Consolas" pitchFamily="49" charset="0"/>
                <a:sym typeface="+mn-ea"/>
              </a:rPr>
              <a:t>3</a:t>
            </a:r>
            <a:r>
              <a:rPr lang="pt-BR" sz="2400" b="1" i="1" dirty="0" smtClean="0">
                <a:solidFill>
                  <a:srgbClr val="0000FF"/>
                </a:solidFill>
                <a:latin typeface="Consolas" pitchFamily="49" charset="0"/>
                <a:cs typeface="Consolas" pitchFamily="49" charset="0"/>
                <a:sym typeface="+mn-ea"/>
              </a:rPr>
              <a:t>T</a:t>
            </a:r>
            <a:r>
              <a:rPr lang="pt-BR" sz="2400" b="1" dirty="0" smtClean="0">
                <a:solidFill>
                  <a:srgbClr val="0000FF"/>
                </a:solidFill>
                <a:latin typeface="Consolas" pitchFamily="49" charset="0"/>
                <a:cs typeface="Consolas" pitchFamily="49" charset="0"/>
                <a:sym typeface="+mn-ea"/>
              </a:rPr>
              <a:t>(</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r>
              <a:rPr lang="en-US" altLang="zh-CN" sz="2400" b="1" i="1" baseline="30000" dirty="0" smtClean="0">
                <a:solidFill>
                  <a:srgbClr val="0000FF"/>
                </a:solidFill>
                <a:latin typeface="Consolas" pitchFamily="49" charset="0"/>
                <a:cs typeface="Consolas" pitchFamily="49" charset="0"/>
                <a:sym typeface="+mn-ea"/>
              </a:rPr>
              <a:t>-3</a:t>
            </a:r>
            <a:r>
              <a:rPr lang="pt-BR" sz="2400" b="1" dirty="0" smtClean="0">
                <a:solidFill>
                  <a:srgbClr val="0000FF"/>
                </a:solidFill>
                <a:latin typeface="Consolas" pitchFamily="49" charset="0"/>
                <a:cs typeface="Consolas" pitchFamily="49" charset="0"/>
                <a:sym typeface="+mn-ea"/>
              </a:rPr>
              <a:t>)+3</a:t>
            </a:r>
            <a:r>
              <a:rPr lang="pt-BR" sz="2400" b="1" i="1" dirty="0" smtClean="0">
                <a:solidFill>
                  <a:srgbClr val="0000FF"/>
                </a:solidFill>
                <a:latin typeface="Consolas" pitchFamily="49" charset="0"/>
                <a:cs typeface="Consolas" pitchFamily="49" charset="0"/>
                <a:sym typeface="+mn-ea"/>
              </a:rPr>
              <a:t>c</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endParaRPr lang="zh-CN" altLang="en-US" sz="2400" b="1" dirty="0" smtClean="0">
              <a:solidFill>
                <a:srgbClr val="0000FF"/>
              </a:solidFill>
              <a:latin typeface="Consolas" pitchFamily="49" charset="0"/>
              <a:cs typeface="Consolas" pitchFamily="49" charset="0"/>
            </a:endParaRPr>
          </a:p>
          <a:p>
            <a:pPr>
              <a:lnSpc>
                <a:spcPct val="120000"/>
              </a:lnSpc>
            </a:pPr>
            <a:r>
              <a:rPr lang="pt-BR" sz="2400" b="1" dirty="0" smtClean="0">
                <a:solidFill>
                  <a:srgbClr val="0000FF"/>
                </a:solidFill>
                <a:latin typeface="Consolas" pitchFamily="49" charset="0"/>
                <a:cs typeface="Consolas" pitchFamily="49" charset="0"/>
                <a:sym typeface="+mn-ea"/>
              </a:rPr>
              <a:t>          = </a:t>
            </a:r>
            <a:r>
              <a:rPr lang="en-US" altLang="zh-CN" sz="2400" b="1" dirty="0" smtClean="0">
                <a:solidFill>
                  <a:srgbClr val="0000FF"/>
                </a:solidFill>
                <a:latin typeface="Consolas" pitchFamily="49" charset="0"/>
                <a:cs typeface="Consolas" pitchFamily="49" charset="0"/>
                <a:sym typeface="+mn-ea"/>
              </a:rPr>
              <a:t>…</a:t>
            </a:r>
            <a:endParaRPr lang="en-US" altLang="zh-CN" sz="2400" b="1" dirty="0" smtClean="0">
              <a:solidFill>
                <a:srgbClr val="0000FF"/>
              </a:solidFill>
              <a:latin typeface="Consolas" pitchFamily="49" charset="0"/>
              <a:cs typeface="Consolas" pitchFamily="49" charset="0"/>
            </a:endParaRPr>
          </a:p>
          <a:p>
            <a:pPr>
              <a:lnSpc>
                <a:spcPct val="120000"/>
              </a:lnSpc>
            </a:pPr>
            <a:r>
              <a:rPr lang="pt-BR" sz="2400" b="1" dirty="0" smtClean="0">
                <a:solidFill>
                  <a:srgbClr val="0000FF"/>
                </a:solidFill>
                <a:latin typeface="Consolas" pitchFamily="49" charset="0"/>
                <a:cs typeface="Consolas" pitchFamily="49" charset="0"/>
                <a:sym typeface="+mn-ea"/>
              </a:rPr>
              <a:t>          = 2</a:t>
            </a:r>
            <a:r>
              <a:rPr lang="pt-BR" sz="2400" b="1" baseline="30000" dirty="0" smtClean="0">
                <a:solidFill>
                  <a:srgbClr val="0000FF"/>
                </a:solidFill>
                <a:latin typeface="Consolas" pitchFamily="49" charset="0"/>
                <a:cs typeface="Consolas" pitchFamily="49" charset="0"/>
                <a:sym typeface="+mn-ea"/>
              </a:rPr>
              <a:t>k</a:t>
            </a:r>
            <a:r>
              <a:rPr lang="pt-BR" sz="2400" b="1" i="1" dirty="0" smtClean="0">
                <a:solidFill>
                  <a:srgbClr val="0000FF"/>
                </a:solidFill>
                <a:latin typeface="Consolas" pitchFamily="49" charset="0"/>
                <a:cs typeface="Consolas" pitchFamily="49" charset="0"/>
                <a:sym typeface="+mn-ea"/>
              </a:rPr>
              <a:t>T</a:t>
            </a:r>
            <a:r>
              <a:rPr lang="pt-BR" sz="2400" b="1" dirty="0" smtClean="0">
                <a:solidFill>
                  <a:srgbClr val="0000FF"/>
                </a:solidFill>
                <a:latin typeface="Consolas" pitchFamily="49" charset="0"/>
                <a:cs typeface="Consolas" pitchFamily="49" charset="0"/>
                <a:sym typeface="+mn-ea"/>
              </a:rPr>
              <a:t>(</a:t>
            </a:r>
            <a:r>
              <a:rPr lang="pt-BR" sz="2400" b="1" i="1" dirty="0" smtClean="0">
                <a:solidFill>
                  <a:srgbClr val="0000FF"/>
                </a:solidFill>
                <a:latin typeface="Consolas" pitchFamily="49" charset="0"/>
                <a:cs typeface="Consolas" pitchFamily="49" charset="0"/>
                <a:sym typeface="+mn-ea"/>
              </a:rPr>
              <a:t>1</a:t>
            </a:r>
            <a:r>
              <a:rPr lang="pt-BR" sz="2400" b="1" dirty="0" smtClean="0">
                <a:solidFill>
                  <a:srgbClr val="0000FF"/>
                </a:solidFill>
                <a:latin typeface="Consolas" pitchFamily="49" charset="0"/>
                <a:cs typeface="Consolas" pitchFamily="49" charset="0"/>
                <a:sym typeface="+mn-ea"/>
              </a:rPr>
              <a:t>)+</a:t>
            </a:r>
            <a:r>
              <a:rPr lang="pt-BR" sz="2400" b="1" i="1" dirty="0" smtClean="0">
                <a:solidFill>
                  <a:srgbClr val="0000FF"/>
                </a:solidFill>
                <a:latin typeface="Consolas" pitchFamily="49" charset="0"/>
                <a:cs typeface="Consolas" pitchFamily="49" charset="0"/>
                <a:sym typeface="+mn-ea"/>
              </a:rPr>
              <a:t>kc</a:t>
            </a:r>
            <a:r>
              <a:rPr lang="pt-BR" altLang="zh-CN" sz="2400" b="1" dirty="0" smtClean="0">
                <a:solidFill>
                  <a:srgbClr val="0000FF"/>
                </a:solidFill>
                <a:latin typeface="Consolas" pitchFamily="49" charset="0"/>
                <a:cs typeface="Consolas" pitchFamily="49" charset="0"/>
                <a:sym typeface="+mn-ea"/>
              </a:rPr>
              <a:t>2</a:t>
            </a:r>
            <a:r>
              <a:rPr lang="pt-BR" altLang="zh-CN" sz="2400" b="1" i="1" baseline="30000" dirty="0" smtClean="0">
                <a:solidFill>
                  <a:srgbClr val="0000FF"/>
                </a:solidFill>
                <a:latin typeface="Consolas" pitchFamily="49" charset="0"/>
                <a:cs typeface="Consolas" pitchFamily="49" charset="0"/>
                <a:sym typeface="+mn-ea"/>
              </a:rPr>
              <a:t>k</a:t>
            </a:r>
            <a:endParaRPr lang="zh-CN" altLang="en-US" sz="2400" b="1" dirty="0" smtClean="0">
              <a:solidFill>
                <a:srgbClr val="0000FF"/>
              </a:solidFill>
              <a:latin typeface="Consolas" pitchFamily="49" charset="0"/>
              <a:cs typeface="Consolas" pitchFamily="49" charset="0"/>
            </a:endParaRPr>
          </a:p>
          <a:p>
            <a:pPr>
              <a:lnSpc>
                <a:spcPct val="120000"/>
              </a:lnSpc>
            </a:pPr>
            <a:r>
              <a:rPr lang="pt-BR" sz="2400" b="1" dirty="0" smtClean="0">
                <a:solidFill>
                  <a:srgbClr val="0000FF"/>
                </a:solidFill>
                <a:latin typeface="Consolas" pitchFamily="49" charset="0"/>
                <a:cs typeface="Consolas" pitchFamily="49" charset="0"/>
                <a:sym typeface="+mn-ea"/>
              </a:rPr>
              <a:t>          = </a:t>
            </a:r>
            <a:r>
              <a:rPr lang="pt-BR" sz="2400" b="1" i="1" dirty="0" smtClean="0">
                <a:solidFill>
                  <a:srgbClr val="0000FF"/>
                </a:solidFill>
                <a:latin typeface="Consolas" pitchFamily="49" charset="0"/>
                <a:cs typeface="Consolas" pitchFamily="49" charset="0"/>
                <a:sym typeface="+mn-ea"/>
              </a:rPr>
              <a:t>n</a:t>
            </a:r>
            <a:r>
              <a:rPr lang="pt-BR" sz="2400" b="1" dirty="0" smtClean="0">
                <a:solidFill>
                  <a:srgbClr val="0000FF"/>
                </a:solidFill>
                <a:latin typeface="Consolas" pitchFamily="49" charset="0"/>
                <a:cs typeface="Consolas" pitchFamily="49" charset="0"/>
                <a:sym typeface="+mn-ea"/>
              </a:rPr>
              <a:t>O(1)+</a:t>
            </a:r>
            <a:r>
              <a:rPr lang="pt-BR" sz="2400" b="1" i="1" dirty="0" smtClean="0">
                <a:solidFill>
                  <a:srgbClr val="0000FF"/>
                </a:solidFill>
                <a:latin typeface="Consolas" pitchFamily="49" charset="0"/>
                <a:cs typeface="Consolas" pitchFamily="49" charset="0"/>
                <a:sym typeface="+mn-ea"/>
              </a:rPr>
              <a:t>cn</a:t>
            </a:r>
            <a:r>
              <a:rPr lang="pt-BR" sz="2400" b="1" dirty="0" smtClean="0">
                <a:solidFill>
                  <a:srgbClr val="0000FF"/>
                </a:solidFill>
                <a:latin typeface="Consolas" pitchFamily="49" charset="0"/>
                <a:cs typeface="Consolas" pitchFamily="49" charset="0"/>
                <a:sym typeface="+mn-ea"/>
              </a:rPr>
              <a:t>log</a:t>
            </a:r>
            <a:r>
              <a:rPr lang="pt-BR" sz="2400" b="1" baseline="-25000" dirty="0" smtClean="0">
                <a:solidFill>
                  <a:srgbClr val="0000FF"/>
                </a:solidFill>
                <a:latin typeface="Consolas" pitchFamily="49" charset="0"/>
                <a:cs typeface="Consolas" pitchFamily="49" charset="0"/>
                <a:sym typeface="+mn-ea"/>
              </a:rPr>
              <a:t>2</a:t>
            </a:r>
            <a:r>
              <a:rPr lang="pt-BR" sz="2400" b="1" i="1" dirty="0" smtClean="0">
                <a:solidFill>
                  <a:srgbClr val="0000FF"/>
                </a:solidFill>
                <a:latin typeface="Consolas" pitchFamily="49" charset="0"/>
                <a:cs typeface="Consolas" pitchFamily="49" charset="0"/>
                <a:sym typeface="+mn-ea"/>
              </a:rPr>
              <a:t>n</a:t>
            </a:r>
            <a:r>
              <a:rPr lang="pt-BR" sz="2400" b="1" dirty="0" smtClean="0">
                <a:solidFill>
                  <a:srgbClr val="0000FF"/>
                </a:solidFill>
                <a:latin typeface="Consolas" pitchFamily="49" charset="0"/>
                <a:cs typeface="Consolas" pitchFamily="49" charset="0"/>
                <a:sym typeface="+mn-ea"/>
              </a:rPr>
              <a:t>=</a:t>
            </a:r>
            <a:r>
              <a:rPr lang="pt-BR" sz="2400" b="1" i="1" dirty="0" smtClean="0">
                <a:solidFill>
                  <a:srgbClr val="0000FF"/>
                </a:solidFill>
                <a:latin typeface="Consolas" pitchFamily="49" charset="0"/>
                <a:cs typeface="Consolas" pitchFamily="49" charset="0"/>
                <a:sym typeface="+mn-ea"/>
              </a:rPr>
              <a:t>n</a:t>
            </a:r>
            <a:r>
              <a:rPr lang="pt-BR" sz="2400" b="1" dirty="0" smtClean="0">
                <a:solidFill>
                  <a:srgbClr val="0000FF"/>
                </a:solidFill>
                <a:latin typeface="Consolas" pitchFamily="49" charset="0"/>
                <a:cs typeface="Consolas" pitchFamily="49" charset="0"/>
                <a:sym typeface="+mn-ea"/>
              </a:rPr>
              <a:t>+</a:t>
            </a:r>
            <a:r>
              <a:rPr lang="pt-BR" sz="2400" b="1" i="1" dirty="0" smtClean="0">
                <a:solidFill>
                  <a:srgbClr val="0000FF"/>
                </a:solidFill>
                <a:latin typeface="Consolas" pitchFamily="49" charset="0"/>
                <a:cs typeface="Consolas" pitchFamily="49" charset="0"/>
                <a:sym typeface="+mn-ea"/>
              </a:rPr>
              <a:t>cn</a:t>
            </a:r>
            <a:r>
              <a:rPr lang="pt-BR" sz="2400" b="1" dirty="0" smtClean="0">
                <a:solidFill>
                  <a:srgbClr val="0000FF"/>
                </a:solidFill>
                <a:latin typeface="Consolas" pitchFamily="49" charset="0"/>
                <a:cs typeface="Consolas" pitchFamily="49" charset="0"/>
                <a:sym typeface="+mn-ea"/>
              </a:rPr>
              <a:t>log</a:t>
            </a:r>
            <a:r>
              <a:rPr lang="pt-BR" sz="2400" b="1" baseline="-25000" dirty="0" smtClean="0">
                <a:solidFill>
                  <a:srgbClr val="0000FF"/>
                </a:solidFill>
                <a:latin typeface="Consolas" pitchFamily="49" charset="0"/>
                <a:cs typeface="Consolas" pitchFamily="49" charset="0"/>
                <a:sym typeface="+mn-ea"/>
              </a:rPr>
              <a:t>2</a:t>
            </a:r>
            <a:r>
              <a:rPr lang="pt-BR" sz="2400" b="1" i="1" dirty="0" smtClean="0">
                <a:solidFill>
                  <a:srgbClr val="0000FF"/>
                </a:solidFill>
                <a:latin typeface="Consolas" pitchFamily="49" charset="0"/>
                <a:cs typeface="Consolas" pitchFamily="49" charset="0"/>
                <a:sym typeface="+mn-ea"/>
              </a:rPr>
              <a:t>n</a:t>
            </a:r>
            <a:r>
              <a:rPr lang="pt-BR" sz="2400" b="1" dirty="0" smtClean="0">
                <a:solidFill>
                  <a:srgbClr val="0000FF"/>
                </a:solidFill>
                <a:latin typeface="Consolas" pitchFamily="49" charset="0"/>
                <a:cs typeface="Consolas" pitchFamily="49" charset="0"/>
                <a:sym typeface="+mn-ea"/>
              </a:rPr>
              <a:t>	</a:t>
            </a:r>
            <a:endParaRPr lang="zh-CN" altLang="en-US" sz="2400" b="1" dirty="0" smtClean="0">
              <a:solidFill>
                <a:srgbClr val="0000FF"/>
              </a:solidFill>
              <a:latin typeface="Consolas" pitchFamily="49" charset="0"/>
              <a:cs typeface="Consolas" pitchFamily="49" charset="0"/>
            </a:endParaRPr>
          </a:p>
          <a:p>
            <a:pPr>
              <a:lnSpc>
                <a:spcPct val="120000"/>
              </a:lnSpc>
            </a:pPr>
            <a:r>
              <a:rPr lang="pt-BR" sz="2400" b="1" dirty="0" smtClean="0">
                <a:solidFill>
                  <a:srgbClr val="0000FF"/>
                </a:solidFill>
                <a:latin typeface="Consolas" pitchFamily="49" charset="0"/>
                <a:cs typeface="Consolas" pitchFamily="49" charset="0"/>
                <a:sym typeface="+mn-ea"/>
              </a:rPr>
              <a:t>          = O(</a:t>
            </a:r>
            <a:r>
              <a:rPr lang="pt-BR" sz="2400" b="1" i="1" dirty="0" smtClean="0">
                <a:solidFill>
                  <a:srgbClr val="0000FF"/>
                </a:solidFill>
                <a:latin typeface="Consolas" pitchFamily="49" charset="0"/>
                <a:cs typeface="Consolas" pitchFamily="49" charset="0"/>
                <a:sym typeface="+mn-ea"/>
              </a:rPr>
              <a:t>n</a:t>
            </a:r>
            <a:r>
              <a:rPr lang="pt-BR" sz="2400" b="1" dirty="0" smtClean="0">
                <a:solidFill>
                  <a:srgbClr val="0000FF"/>
                </a:solidFill>
                <a:latin typeface="Consolas" pitchFamily="49" charset="0"/>
                <a:cs typeface="Consolas" pitchFamily="49" charset="0"/>
                <a:sym typeface="+mn-ea"/>
              </a:rPr>
              <a:t>log</a:t>
            </a:r>
            <a:r>
              <a:rPr lang="pt-BR" sz="2400" b="1" baseline="-25000" dirty="0" smtClean="0">
                <a:solidFill>
                  <a:srgbClr val="0000FF"/>
                </a:solidFill>
                <a:latin typeface="Consolas" pitchFamily="49" charset="0"/>
                <a:cs typeface="Consolas" pitchFamily="49" charset="0"/>
                <a:sym typeface="+mn-ea"/>
              </a:rPr>
              <a:t>2</a:t>
            </a:r>
            <a:r>
              <a:rPr lang="pt-BR" sz="2400" b="1" i="1" dirty="0" smtClean="0">
                <a:solidFill>
                  <a:srgbClr val="0000FF"/>
                </a:solidFill>
                <a:latin typeface="Consolas" pitchFamily="49" charset="0"/>
                <a:cs typeface="Consolas" pitchFamily="49" charset="0"/>
                <a:sym typeface="+mn-ea"/>
              </a:rPr>
              <a:t>n</a:t>
            </a:r>
            <a:r>
              <a:rPr lang="pt-BR" sz="2400" b="1" dirty="0" smtClean="0">
                <a:solidFill>
                  <a:srgbClr val="0000FF"/>
                </a:solidFill>
                <a:latin typeface="Consolas" pitchFamily="49" charset="0"/>
                <a:cs typeface="Consolas" pitchFamily="49" charset="0"/>
                <a:sym typeface="+mn-ea"/>
              </a:rPr>
              <a:t>)</a:t>
            </a:r>
            <a:endParaRPr lang="en-US" sz="2400" b="1" dirty="0">
              <a:solidFill>
                <a:srgbClr val="0000FF"/>
              </a:solidFill>
              <a:latin typeface="Consolas" pitchFamily="49" charset="0"/>
              <a:cs typeface="Consolas" pitchFamily="49"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62</a:t>
            </a:fld>
            <a:endParaRPr lang="zh-CN" altLang="en-US"/>
          </a:p>
        </p:txBody>
      </p:sp>
      <p:sp>
        <p:nvSpPr>
          <p:cNvPr id="4" name="矩形 3"/>
          <p:cNvSpPr/>
          <p:nvPr/>
        </p:nvSpPr>
        <p:spPr>
          <a:xfrm>
            <a:off x="1051783" y="2093891"/>
            <a:ext cx="5962920" cy="1278890"/>
          </a:xfrm>
          <a:prstGeom prst="rect">
            <a:avLst/>
          </a:prstGeom>
        </p:spPr>
        <p:txBody>
          <a:bodyPr wrap="square">
            <a:spAutoFit/>
          </a:bodyPr>
          <a:lstStyle/>
          <a:p>
            <a:pPr marL="630555" lvl="1" indent="-630555">
              <a:lnSpc>
                <a:spcPct val="120000"/>
              </a:lnSpc>
              <a:spcBef>
                <a:spcPts val="1200"/>
              </a:spcBef>
              <a:buClr>
                <a:schemeClr val="accent2"/>
              </a:buClr>
              <a:buFont typeface="Wingdings" panose="05000000000000000000" pitchFamily="2" charset="2"/>
              <a:buChar char="u"/>
              <a:tabLst>
                <a:tab pos="718820" algn="l"/>
              </a:tabLst>
            </a:pPr>
            <a:r>
              <a:rPr lang="zh-CN" altLang="en-US" sz="2800" b="1" dirty="0">
                <a:solidFill>
                  <a:schemeClr val="accent1">
                    <a:lumMod val="50000"/>
                  </a:schemeClr>
                </a:solidFill>
                <a:latin typeface="+mn-ea"/>
                <a:cs typeface="宋体" panose="02010600030101010101" pitchFamily="2" charset="-122"/>
                <a:sym typeface="+mn-ea"/>
              </a:rPr>
              <a:t>猜测解的形式</a:t>
            </a:r>
          </a:p>
          <a:p>
            <a:pPr marL="630555" lvl="1" indent="-630555">
              <a:lnSpc>
                <a:spcPct val="120000"/>
              </a:lnSpc>
              <a:spcBef>
                <a:spcPts val="1200"/>
              </a:spcBef>
              <a:buClr>
                <a:schemeClr val="accent2"/>
              </a:buClr>
              <a:buFont typeface="Wingdings" panose="05000000000000000000" pitchFamily="2" charset="2"/>
              <a:buChar char="u"/>
              <a:tabLst>
                <a:tab pos="718820" algn="l"/>
              </a:tabLst>
            </a:pPr>
            <a:r>
              <a:rPr lang="zh-CN" altLang="en-US" sz="2800" b="1" dirty="0">
                <a:solidFill>
                  <a:schemeClr val="accent1">
                    <a:lumMod val="50000"/>
                  </a:schemeClr>
                </a:solidFill>
                <a:latin typeface="+mn-ea"/>
                <a:cs typeface="宋体" panose="02010600030101010101" pitchFamily="2" charset="-122"/>
                <a:sym typeface="+mn-ea"/>
              </a:rPr>
              <a:t>用数学归纳法证明</a:t>
            </a:r>
          </a:p>
        </p:txBody>
      </p:sp>
      <p:sp>
        <p:nvSpPr>
          <p:cNvPr id="7" name="矩形 6"/>
          <p:cNvSpPr/>
          <p:nvPr/>
        </p:nvSpPr>
        <p:spPr>
          <a:xfrm>
            <a:off x="657218" y="978591"/>
            <a:ext cx="2124299" cy="646331"/>
          </a:xfrm>
          <a:prstGeom prst="rect">
            <a:avLst/>
          </a:prstGeom>
        </p:spPr>
        <p:txBody>
          <a:bodyPr wrap="none">
            <a:spAutoFit/>
          </a:bodyPr>
          <a:lstStyle/>
          <a:p>
            <a:r>
              <a:rPr lang="en-US" altLang="zh-CN" sz="3600" b="1" dirty="0">
                <a:solidFill>
                  <a:srgbClr val="FF0000"/>
                </a:solidFill>
              </a:rPr>
              <a:t>2</a:t>
            </a:r>
            <a:r>
              <a:rPr lang="en-US" altLang="zh-CN" sz="3600" b="1" dirty="0" smtClean="0">
                <a:solidFill>
                  <a:srgbClr val="FF0000"/>
                </a:solidFill>
              </a:rPr>
              <a:t>. </a:t>
            </a:r>
            <a:r>
              <a:rPr lang="zh-CN" altLang="en-US" sz="3600" b="1" dirty="0" smtClean="0">
                <a:solidFill>
                  <a:srgbClr val="FF0000"/>
                </a:solidFill>
              </a:rPr>
              <a:t>代入</a:t>
            </a:r>
            <a:r>
              <a:rPr lang="zh-CN" altLang="en-US" sz="3600" b="1" dirty="0">
                <a:solidFill>
                  <a:srgbClr val="FF0000"/>
                </a:solidFill>
              </a:rPr>
              <a:t>法</a:t>
            </a:r>
          </a:p>
        </p:txBody>
      </p:sp>
      <p:pic>
        <p:nvPicPr>
          <p:cNvPr id="5" name="图片 4"/>
          <p:cNvPicPr>
            <a:picLocks noChangeAspect="1"/>
          </p:cNvPicPr>
          <p:nvPr/>
        </p:nvPicPr>
        <p:blipFill>
          <a:blip r:embed="rId2" cstate="print"/>
          <a:stretch>
            <a:fillRect/>
          </a:stretch>
        </p:blipFill>
        <p:spPr>
          <a:xfrm rot="21016720">
            <a:off x="2650461" y="4167235"/>
            <a:ext cx="4036607" cy="1361554"/>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iterate type="wd">
                                    <p:tmPct val="10000"/>
                                  </p:iterate>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649"/>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63</a:t>
            </a:fld>
            <a:endParaRPr lang="zh-CN" altLang="en-US"/>
          </a:p>
        </p:txBody>
      </p:sp>
      <p:sp>
        <p:nvSpPr>
          <p:cNvPr id="7" name="矩形 6"/>
          <p:cNvSpPr/>
          <p:nvPr/>
        </p:nvSpPr>
        <p:spPr>
          <a:xfrm>
            <a:off x="441318" y="978591"/>
            <a:ext cx="2124299" cy="646331"/>
          </a:xfrm>
          <a:prstGeom prst="rect">
            <a:avLst/>
          </a:prstGeom>
        </p:spPr>
        <p:txBody>
          <a:bodyPr wrap="none">
            <a:spAutoFit/>
          </a:bodyPr>
          <a:lstStyle/>
          <a:p>
            <a:r>
              <a:rPr lang="en-US" altLang="zh-CN" sz="3600" b="1" dirty="0">
                <a:solidFill>
                  <a:srgbClr val="FF0000"/>
                </a:solidFill>
              </a:rPr>
              <a:t>2</a:t>
            </a:r>
            <a:r>
              <a:rPr lang="en-US" altLang="zh-CN" sz="3600" b="1" dirty="0" smtClean="0">
                <a:solidFill>
                  <a:srgbClr val="FF0000"/>
                </a:solidFill>
              </a:rPr>
              <a:t>. </a:t>
            </a:r>
            <a:r>
              <a:rPr lang="zh-CN" altLang="en-US" sz="3600" b="1" dirty="0" smtClean="0">
                <a:solidFill>
                  <a:srgbClr val="FF0000"/>
                </a:solidFill>
              </a:rPr>
              <a:t>代入</a:t>
            </a:r>
            <a:r>
              <a:rPr lang="zh-CN" altLang="en-US" sz="3600" b="1" dirty="0">
                <a:solidFill>
                  <a:srgbClr val="FF0000"/>
                </a:solidFill>
              </a:rPr>
              <a:t>法</a:t>
            </a:r>
          </a:p>
        </p:txBody>
      </p:sp>
      <p:sp>
        <p:nvSpPr>
          <p:cNvPr id="2" name="矩形 1"/>
          <p:cNvSpPr/>
          <p:nvPr/>
        </p:nvSpPr>
        <p:spPr>
          <a:xfrm>
            <a:off x="111242" y="2047386"/>
            <a:ext cx="6096000" cy="941155"/>
          </a:xfrm>
          <a:prstGeom prst="rect">
            <a:avLst/>
          </a:prstGeom>
        </p:spPr>
        <p:txBody>
          <a:bodyPr>
            <a:spAutoFit/>
          </a:bodyPr>
          <a:lstStyle/>
          <a:p>
            <a:pPr>
              <a:lnSpc>
                <a:spcPct val="120000"/>
              </a:lnSpc>
              <a:spcBef>
                <a:spcPct val="50000"/>
              </a:spcBef>
            </a:pPr>
            <a:r>
              <a:rPr lang="en-US" altLang="zh-CN" sz="2400" b="1" dirty="0">
                <a:solidFill>
                  <a:srgbClr val="0000FF"/>
                </a:solidFill>
                <a:latin typeface="+mn-ea"/>
                <a:sym typeface="+mn-ea"/>
              </a:rPr>
              <a:t>【</a:t>
            </a:r>
            <a:r>
              <a:rPr lang="en-US" altLang="zh-CN" sz="2400" b="1" dirty="0" smtClean="0">
                <a:solidFill>
                  <a:srgbClr val="0000FF"/>
                </a:solidFill>
                <a:latin typeface="+mn-ea"/>
                <a:sym typeface="+mn-ea"/>
              </a:rPr>
              <a:t>例10】 </a:t>
            </a:r>
            <a:r>
              <a:rPr lang="zh-CN" altLang="en-US" sz="2400" b="1" dirty="0">
                <a:solidFill>
                  <a:srgbClr val="0000FF"/>
                </a:solidFill>
                <a:latin typeface="+mn-ea"/>
                <a:sym typeface="+mn-ea"/>
              </a:rPr>
              <a:t>求解</a:t>
            </a:r>
            <a:r>
              <a:rPr kumimoji="1" lang="zh-CN" altLang="en-US" sz="2400" b="1" dirty="0">
                <a:solidFill>
                  <a:srgbClr val="0000FF"/>
                </a:solidFill>
                <a:latin typeface="+mn-ea"/>
              </a:rPr>
              <a:t>递归方程</a:t>
            </a:r>
            <a:endParaRPr kumimoji="1" lang="en-US" altLang="zh-CN" sz="2400" b="1" dirty="0">
              <a:solidFill>
                <a:srgbClr val="0000FF"/>
              </a:solidFill>
              <a:latin typeface="+mn-ea"/>
            </a:endParaRPr>
          </a:p>
          <a:p>
            <a:pPr>
              <a:lnSpc>
                <a:spcPct val="120000"/>
              </a:lnSpc>
            </a:pPr>
            <a:r>
              <a:rPr lang="en-US" altLang="zh-CN" sz="2400" b="1" dirty="0">
                <a:solidFill>
                  <a:srgbClr val="0000FF"/>
                </a:solidFill>
                <a:latin typeface="+mn-ea"/>
              </a:rPr>
              <a:t>             T(</a:t>
            </a:r>
            <a:r>
              <a:rPr lang="en-US" altLang="zh-CN" sz="2400" b="1" i="1" dirty="0">
                <a:solidFill>
                  <a:srgbClr val="0000FF"/>
                </a:solidFill>
                <a:latin typeface="+mn-ea"/>
              </a:rPr>
              <a:t>n</a:t>
            </a:r>
            <a:r>
              <a:rPr lang="en-US" altLang="zh-CN" sz="2400" b="1" dirty="0">
                <a:solidFill>
                  <a:srgbClr val="0000FF"/>
                </a:solidFill>
                <a:latin typeface="+mn-ea"/>
              </a:rPr>
              <a:t>) = 2T(</a:t>
            </a:r>
            <a:r>
              <a:rPr lang="en-US" altLang="zh-CN" sz="2400" b="1" i="1" dirty="0">
                <a:solidFill>
                  <a:srgbClr val="0000FF"/>
                </a:solidFill>
                <a:latin typeface="+mn-ea"/>
              </a:rPr>
              <a:t>n</a:t>
            </a:r>
            <a:r>
              <a:rPr lang="en-US" altLang="zh-CN" sz="2400" b="1" dirty="0">
                <a:solidFill>
                  <a:srgbClr val="0000FF"/>
                </a:solidFill>
                <a:latin typeface="+mn-ea"/>
              </a:rPr>
              <a:t>/2+5)+</a:t>
            </a:r>
            <a:r>
              <a:rPr lang="zh-CN" altLang="en-US" sz="2400" b="1" dirty="0">
                <a:solidFill>
                  <a:srgbClr val="0000FF"/>
                </a:solidFill>
                <a:latin typeface="+mn-ea"/>
                <a:cs typeface="Consolas" panose="020B0609020204030204" pitchFamily="49" charset="0"/>
                <a:sym typeface="Symbol" panose="05050102010706020507" pitchFamily="18" charset="2"/>
              </a:rPr>
              <a:t> </a:t>
            </a:r>
            <a:r>
              <a:rPr lang="en-US" altLang="zh-CN" sz="2400" b="1" dirty="0">
                <a:solidFill>
                  <a:srgbClr val="0000FF"/>
                </a:solidFill>
                <a:latin typeface="+mn-ea"/>
                <a:cs typeface="Consolas" panose="020B0609020204030204" pitchFamily="49" charset="0"/>
                <a:sym typeface="Symbol" panose="05050102010706020507" pitchFamily="18" charset="2"/>
              </a:rPr>
              <a:t>n</a:t>
            </a:r>
            <a:endParaRPr lang="zh-CN" altLang="en-US" sz="2400" dirty="0">
              <a:solidFill>
                <a:srgbClr val="0000FF"/>
              </a:solidFill>
            </a:endParaRPr>
          </a:p>
        </p:txBody>
      </p:sp>
      <p:sp>
        <p:nvSpPr>
          <p:cNvPr id="8" name="Rectangle 4"/>
          <p:cNvSpPr>
            <a:spLocks noChangeArrowheads="1"/>
          </p:cNvSpPr>
          <p:nvPr/>
        </p:nvSpPr>
        <p:spPr bwMode="auto">
          <a:xfrm>
            <a:off x="352108" y="3631245"/>
            <a:ext cx="7906489" cy="158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indent="-342900">
              <a:lnSpc>
                <a:spcPct val="120000"/>
              </a:lnSpc>
              <a:spcBef>
                <a:spcPts val="1200"/>
              </a:spcBef>
              <a:tabLst>
                <a:tab pos="354965" algn="l"/>
                <a:tab pos="355600" algn="l"/>
              </a:tabLst>
            </a:pPr>
            <a:r>
              <a:rPr lang="zh-CN" altLang="en-US" sz="2400" b="1" dirty="0">
                <a:solidFill>
                  <a:srgbClr val="FF0000"/>
                </a:solidFill>
                <a:latin typeface="+mn-ea"/>
                <a:sym typeface="+mn-ea"/>
              </a:rPr>
              <a:t>用代入法求解</a:t>
            </a:r>
            <a:endParaRPr lang="en-US" altLang="zh-CN" sz="2400" b="1" dirty="0">
              <a:solidFill>
                <a:srgbClr val="FF0000"/>
              </a:solidFill>
              <a:latin typeface="+mn-ea"/>
              <a:sym typeface="+mn-ea"/>
            </a:endParaRPr>
          </a:p>
          <a:p>
            <a:pPr marL="469900" indent="-457200">
              <a:lnSpc>
                <a:spcPct val="120000"/>
              </a:lnSpc>
              <a:spcBef>
                <a:spcPts val="1200"/>
              </a:spcBef>
              <a:tabLst>
                <a:tab pos="354965" algn="l"/>
                <a:tab pos="355600" algn="l"/>
              </a:tabLst>
            </a:pPr>
            <a:r>
              <a:rPr lang="zh-CN" altLang="en-US" sz="2000" b="1" dirty="0">
                <a:solidFill>
                  <a:srgbClr val="0000FF"/>
                </a:solidFill>
                <a:latin typeface="+mn-ea"/>
                <a:cs typeface="宋体" panose="02010600030101010101" pitchFamily="2" charset="-122"/>
                <a:sym typeface="+mn-ea"/>
              </a:rPr>
              <a:t>（</a:t>
            </a:r>
            <a:r>
              <a:rPr lang="en-US" altLang="zh-CN" sz="2000" b="1" dirty="0">
                <a:solidFill>
                  <a:srgbClr val="0000FF"/>
                </a:solidFill>
                <a:latin typeface="+mn-ea"/>
                <a:cs typeface="宋体" panose="02010600030101010101" pitchFamily="2" charset="-122"/>
                <a:sym typeface="+mn-ea"/>
              </a:rPr>
              <a:t>1</a:t>
            </a:r>
            <a:r>
              <a:rPr lang="zh-CN" altLang="en-US" sz="2000" b="1" dirty="0">
                <a:solidFill>
                  <a:srgbClr val="0000FF"/>
                </a:solidFill>
                <a:latin typeface="+mn-ea"/>
                <a:cs typeface="宋体" panose="02010600030101010101" pitchFamily="2" charset="-122"/>
                <a:sym typeface="+mn-ea"/>
              </a:rPr>
              <a:t>）猜测解的形式：</a:t>
            </a:r>
            <a:r>
              <a:rPr lang="en-US" altLang="zh-CN" sz="2000" b="1" dirty="0">
                <a:solidFill>
                  <a:srgbClr val="0000FF"/>
                </a:solidFill>
                <a:latin typeface="+mn-ea"/>
                <a:cs typeface="宋体" panose="02010600030101010101" pitchFamily="2" charset="-122"/>
                <a:sym typeface="+mn-ea"/>
              </a:rPr>
              <a:t>T(n)=O(nlog</a:t>
            </a:r>
            <a:r>
              <a:rPr lang="en-US" altLang="zh-CN" sz="2000" b="1" baseline="-25000" dirty="0">
                <a:solidFill>
                  <a:srgbClr val="0000FF"/>
                </a:solidFill>
                <a:latin typeface="+mn-ea"/>
                <a:cs typeface="宋体" panose="02010600030101010101" pitchFamily="2" charset="-122"/>
                <a:sym typeface="+mn-ea"/>
              </a:rPr>
              <a:t>2</a:t>
            </a:r>
            <a:r>
              <a:rPr lang="en-US" altLang="zh-CN" sz="2000" b="1" dirty="0">
                <a:solidFill>
                  <a:srgbClr val="0000FF"/>
                </a:solidFill>
                <a:latin typeface="+mn-ea"/>
                <a:cs typeface="宋体" panose="02010600030101010101" pitchFamily="2" charset="-122"/>
                <a:sym typeface="+mn-ea"/>
              </a:rPr>
              <a:t>n)</a:t>
            </a:r>
          </a:p>
          <a:p>
            <a:pPr marL="469900" indent="-457200">
              <a:lnSpc>
                <a:spcPct val="120000"/>
              </a:lnSpc>
              <a:spcBef>
                <a:spcPts val="1200"/>
              </a:spcBef>
              <a:tabLst>
                <a:tab pos="354965" algn="l"/>
                <a:tab pos="355600" algn="l"/>
              </a:tabLst>
            </a:pPr>
            <a:r>
              <a:rPr lang="zh-CN" altLang="en-US" sz="2000" b="1" dirty="0">
                <a:solidFill>
                  <a:srgbClr val="0000FF"/>
                </a:solidFill>
                <a:latin typeface="+mn-ea"/>
                <a:cs typeface="宋体" panose="02010600030101010101" pitchFamily="2" charset="-122"/>
                <a:sym typeface="+mn-ea"/>
              </a:rPr>
              <a:t>（</a:t>
            </a:r>
            <a:r>
              <a:rPr lang="en-US" altLang="zh-CN" sz="2000" b="1" dirty="0">
                <a:solidFill>
                  <a:srgbClr val="0000FF"/>
                </a:solidFill>
                <a:latin typeface="+mn-ea"/>
                <a:cs typeface="宋体" panose="02010600030101010101" pitchFamily="2" charset="-122"/>
                <a:sym typeface="+mn-ea"/>
              </a:rPr>
              <a:t>2</a:t>
            </a:r>
            <a:r>
              <a:rPr lang="zh-CN" altLang="en-US" sz="2000" b="1" dirty="0">
                <a:solidFill>
                  <a:srgbClr val="0000FF"/>
                </a:solidFill>
                <a:latin typeface="+mn-ea"/>
                <a:cs typeface="宋体" panose="02010600030101010101" pitchFamily="2" charset="-122"/>
                <a:sym typeface="+mn-ea"/>
              </a:rPr>
              <a:t>）用数学归纳法求出解中的常数，并证明解是正确的</a:t>
            </a:r>
            <a:endParaRPr lang="zh-CN" altLang="en-US" dirty="0">
              <a:solidFill>
                <a:srgbClr val="0000FF"/>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anim calcmode="lin" valueType="num">
                                      <p:cBhvr>
                                        <p:cTn id="1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anim calcmode="lin" valueType="num">
                                      <p:cBhvr>
                                        <p:cTn id="2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5"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nodeType="after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anim calcmode="lin" valueType="num">
                                      <p:cBhvr>
                                        <p:cTn id="3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64</a:t>
            </a:fld>
            <a:endParaRPr lang="zh-CN" altLang="en-US"/>
          </a:p>
        </p:txBody>
      </p:sp>
      <p:sp>
        <p:nvSpPr>
          <p:cNvPr id="6" name="Rectangle 4"/>
          <p:cNvSpPr>
            <a:spLocks noChangeArrowheads="1"/>
          </p:cNvSpPr>
          <p:nvPr/>
        </p:nvSpPr>
        <p:spPr bwMode="auto">
          <a:xfrm>
            <a:off x="701358" y="1325555"/>
            <a:ext cx="7740650"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3</a:t>
            </a:r>
            <a:r>
              <a:rPr lang="en-US" altLang="zh-CN" sz="3600" b="1" dirty="0" smtClean="0">
                <a:solidFill>
                  <a:srgbClr val="FF0000"/>
                </a:solidFill>
                <a:sym typeface="+mn-ea"/>
              </a:rPr>
              <a:t>. </a:t>
            </a:r>
            <a:r>
              <a:rPr lang="zh-CN" altLang="en-US" sz="3600" b="1" dirty="0" smtClean="0">
                <a:solidFill>
                  <a:srgbClr val="FF0000"/>
                </a:solidFill>
                <a:sym typeface="+mn-ea"/>
              </a:rPr>
              <a:t>递归</a:t>
            </a:r>
            <a:r>
              <a:rPr lang="zh-CN" altLang="en-US" sz="3600" b="1" dirty="0">
                <a:solidFill>
                  <a:srgbClr val="FF0000"/>
                </a:solidFill>
                <a:sym typeface="+mn-ea"/>
              </a:rPr>
              <a:t>树法</a:t>
            </a:r>
            <a:endParaRPr lang="en-US" altLang="zh-CN" sz="3600" b="1" dirty="0">
              <a:solidFill>
                <a:srgbClr val="FF0000"/>
              </a:solidFill>
              <a:sym typeface="+mn-ea"/>
            </a:endParaRPr>
          </a:p>
          <a:p>
            <a:pPr marL="469900" indent="-457200">
              <a:lnSpc>
                <a:spcPct val="120000"/>
              </a:lnSpc>
              <a:spcBef>
                <a:spcPts val="1200"/>
              </a:spcBef>
              <a:tabLst>
                <a:tab pos="354965" algn="l"/>
                <a:tab pos="355600" algn="l"/>
              </a:tabLst>
            </a:pPr>
            <a:r>
              <a:rPr lang="zh-CN" altLang="en-US" sz="2800" b="1" dirty="0">
                <a:solidFill>
                  <a:srgbClr val="0000FF"/>
                </a:solidFill>
              </a:rPr>
              <a:t>用树的形式给出一个递归算法执行的成本模型。</a:t>
            </a:r>
            <a:endParaRPr lang="en-US" altLang="zh-CN" sz="2800" b="1" dirty="0">
              <a:solidFill>
                <a:srgbClr val="0000FF"/>
              </a:solidFill>
            </a:endParaRPr>
          </a:p>
          <a:p>
            <a:pPr indent="-457200">
              <a:lnSpc>
                <a:spcPct val="120000"/>
              </a:lnSpc>
              <a:spcBef>
                <a:spcPts val="3600"/>
              </a:spcBef>
              <a:tabLst>
                <a:tab pos="354965" algn="l"/>
                <a:tab pos="355600" algn="l"/>
              </a:tabLst>
            </a:pPr>
            <a:r>
              <a:rPr lang="zh-CN" altLang="en-US" sz="2800" b="1" dirty="0" smtClean="0">
                <a:solidFill>
                  <a:srgbClr val="FF0000"/>
                </a:solidFill>
                <a:sym typeface="+mn-ea"/>
              </a:rPr>
              <a:t>（</a:t>
            </a:r>
            <a:r>
              <a:rPr lang="en-US" altLang="zh-CN" sz="2800" b="1" dirty="0" smtClean="0">
                <a:solidFill>
                  <a:srgbClr val="FF0000"/>
                </a:solidFill>
                <a:sym typeface="+mn-ea"/>
              </a:rPr>
              <a:t>1</a:t>
            </a:r>
            <a:r>
              <a:rPr lang="zh-CN" altLang="en-US" sz="2800" b="1" dirty="0" smtClean="0">
                <a:solidFill>
                  <a:srgbClr val="FF0000"/>
                </a:solidFill>
                <a:sym typeface="+mn-ea"/>
              </a:rPr>
              <a:t>）递</a:t>
            </a:r>
            <a:r>
              <a:rPr lang="zh-CN" altLang="en-US" sz="2800" b="1" dirty="0">
                <a:solidFill>
                  <a:srgbClr val="FF0000"/>
                </a:solidFill>
                <a:sym typeface="+mn-ea"/>
              </a:rPr>
              <a:t>归树法求解递归方程的步骤</a:t>
            </a:r>
            <a:endParaRPr lang="en-US" altLang="zh-CN" sz="2800" b="1" dirty="0">
              <a:solidFill>
                <a:srgbClr val="FF0000"/>
              </a:solidFill>
              <a:sym typeface="+mn-ea"/>
            </a:endParaRPr>
          </a:p>
          <a:p>
            <a:pPr marL="630555" indent="-617855" algn="just">
              <a:lnSpc>
                <a:spcPct val="120000"/>
              </a:lnSpc>
              <a:spcBef>
                <a:spcPts val="1200"/>
              </a:spcBef>
              <a:tabLst>
                <a:tab pos="355600" algn="l"/>
                <a:tab pos="629920" algn="l"/>
              </a:tabLst>
            </a:pPr>
            <a:r>
              <a:rPr lang="zh-CN" altLang="en-US" sz="2400" b="1" dirty="0" smtClean="0">
                <a:solidFill>
                  <a:srgbClr val="0000FF"/>
                </a:solidFill>
                <a:latin typeface="+mn-ea"/>
                <a:cs typeface="宋体" panose="02010600030101010101" pitchFamily="2" charset="-122"/>
                <a:sym typeface="+mn-ea"/>
              </a:rPr>
              <a:t>    </a:t>
            </a:r>
            <a:r>
              <a:rPr lang="en-US" altLang="zh-CN" sz="2400" b="1" dirty="0" smtClean="0">
                <a:solidFill>
                  <a:srgbClr val="0000FF"/>
                </a:solidFill>
                <a:latin typeface="+mn-ea"/>
                <a:cs typeface="宋体" panose="02010600030101010101" pitchFamily="2" charset="-122"/>
                <a:sym typeface="+mn-ea"/>
              </a:rPr>
              <a:t>1</a:t>
            </a:r>
            <a:r>
              <a:rPr lang="zh-CN" altLang="en-US" sz="2400" b="1" dirty="0">
                <a:solidFill>
                  <a:srgbClr val="0000FF"/>
                </a:solidFill>
                <a:latin typeface="+mn-ea"/>
                <a:cs typeface="宋体" panose="02010600030101010101" pitchFamily="2" charset="-122"/>
                <a:sym typeface="+mn-ea"/>
              </a:rPr>
              <a:t>）展开递归方程，构造对应的递归树</a:t>
            </a:r>
            <a:endParaRPr lang="en-US" altLang="zh-CN" sz="2400" b="1" dirty="0">
              <a:solidFill>
                <a:srgbClr val="0000FF"/>
              </a:solidFill>
              <a:latin typeface="+mn-ea"/>
              <a:cs typeface="宋体" panose="02010600030101010101" pitchFamily="2" charset="-122"/>
              <a:sym typeface="+mn-ea"/>
            </a:endParaRPr>
          </a:p>
          <a:p>
            <a:pPr marL="469900" indent="-457200" algn="just">
              <a:lnSpc>
                <a:spcPct val="120000"/>
              </a:lnSpc>
              <a:spcBef>
                <a:spcPts val="1200"/>
              </a:spcBef>
              <a:tabLst>
                <a:tab pos="354965" algn="l"/>
                <a:tab pos="355600" algn="l"/>
              </a:tabLst>
            </a:pPr>
            <a:r>
              <a:rPr lang="en-US" altLang="zh-CN" sz="2400" b="1" dirty="0" smtClean="0">
                <a:solidFill>
                  <a:srgbClr val="0000FF"/>
                </a:solidFill>
              </a:rPr>
              <a:t>    2</a:t>
            </a:r>
            <a:r>
              <a:rPr lang="zh-CN" altLang="en-US" sz="2400" b="1" dirty="0">
                <a:solidFill>
                  <a:srgbClr val="0000FF"/>
                </a:solidFill>
              </a:rPr>
              <a:t>）将树中每层中的代价求和，得到每层代价，再将所有层的代价求和，得到总的递归调用代价</a:t>
            </a:r>
            <a:endParaRPr lang="en-US" altLang="zh-CN" sz="2400" b="1" dirty="0">
              <a:solidFill>
                <a:srgbClr val="0000FF"/>
              </a:solidFill>
              <a:latin typeface="+mn-ea"/>
              <a:cs typeface="宋体" panose="02010600030101010101" pitchFamily="2" charset="-122"/>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anim calcmode="lin" valueType="num">
                                      <p:cBhvr>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2"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up)">
                                      <p:cBhvr>
                                        <p:cTn id="21" dur="500"/>
                                        <p:tgtEl>
                                          <p:spTgt spid="6">
                                            <p:txEl>
                                              <p:pRg st="3" end="3"/>
                                            </p:txEl>
                                          </p:spTgt>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up)">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65</a:t>
            </a:fld>
            <a:endParaRPr lang="zh-CN" altLang="en-US"/>
          </a:p>
        </p:txBody>
      </p:sp>
      <p:sp>
        <p:nvSpPr>
          <p:cNvPr id="6" name="Rectangle 4"/>
          <p:cNvSpPr>
            <a:spLocks noChangeArrowheads="1"/>
          </p:cNvSpPr>
          <p:nvPr/>
        </p:nvSpPr>
        <p:spPr bwMode="auto">
          <a:xfrm>
            <a:off x="602298" y="1233480"/>
            <a:ext cx="7938514" cy="439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3</a:t>
            </a:r>
            <a:r>
              <a:rPr lang="en-US" altLang="zh-CN" sz="3600" b="1" dirty="0" smtClean="0">
                <a:solidFill>
                  <a:srgbClr val="FF0000"/>
                </a:solidFill>
                <a:sym typeface="+mn-ea"/>
              </a:rPr>
              <a:t>. </a:t>
            </a:r>
            <a:r>
              <a:rPr lang="zh-CN" altLang="en-US" sz="3600" b="1" dirty="0" smtClean="0">
                <a:solidFill>
                  <a:srgbClr val="FF0000"/>
                </a:solidFill>
                <a:sym typeface="+mn-ea"/>
              </a:rPr>
              <a:t>递归</a:t>
            </a:r>
            <a:r>
              <a:rPr lang="zh-CN" altLang="en-US" sz="3600" b="1" dirty="0">
                <a:solidFill>
                  <a:srgbClr val="FF0000"/>
                </a:solidFill>
                <a:sym typeface="+mn-ea"/>
              </a:rPr>
              <a:t>树法</a:t>
            </a:r>
            <a:endParaRPr lang="en-US" altLang="zh-CN" sz="3600" b="1" dirty="0">
              <a:solidFill>
                <a:srgbClr val="FF0000"/>
              </a:solidFill>
              <a:sym typeface="+mn-ea"/>
            </a:endParaRPr>
          </a:p>
          <a:p>
            <a:pPr marL="812800" lvl="1" indent="-342900">
              <a:lnSpc>
                <a:spcPct val="120000"/>
              </a:lnSpc>
              <a:spcBef>
                <a:spcPts val="1200"/>
              </a:spcBef>
              <a:tabLst>
                <a:tab pos="354965" algn="l"/>
                <a:tab pos="355600" algn="l"/>
              </a:tabLst>
            </a:pPr>
            <a:r>
              <a:rPr lang="zh-CN" altLang="en-US" sz="2800" b="1" dirty="0" smtClean="0">
                <a:solidFill>
                  <a:srgbClr val="FF0000"/>
                </a:solidFill>
                <a:sym typeface="+mn-ea"/>
              </a:rPr>
              <a:t>（</a:t>
            </a:r>
            <a:r>
              <a:rPr lang="en-US" altLang="zh-CN" sz="2800" b="1" dirty="0" smtClean="0">
                <a:solidFill>
                  <a:srgbClr val="FF0000"/>
                </a:solidFill>
                <a:sym typeface="+mn-ea"/>
              </a:rPr>
              <a:t>2</a:t>
            </a:r>
            <a:r>
              <a:rPr lang="zh-CN" altLang="en-US" sz="2800" b="1" dirty="0" smtClean="0">
                <a:solidFill>
                  <a:srgbClr val="FF0000"/>
                </a:solidFill>
                <a:sym typeface="+mn-ea"/>
              </a:rPr>
              <a:t>）递</a:t>
            </a:r>
            <a:r>
              <a:rPr lang="zh-CN" altLang="en-US" sz="2800" b="1" dirty="0">
                <a:solidFill>
                  <a:srgbClr val="FF0000"/>
                </a:solidFill>
                <a:sym typeface="+mn-ea"/>
              </a:rPr>
              <a:t>归树的构造方法</a:t>
            </a:r>
            <a:endParaRPr lang="en-US" altLang="zh-CN" sz="2800" b="1" dirty="0">
              <a:solidFill>
                <a:srgbClr val="FF0000"/>
              </a:solidFill>
              <a:sym typeface="+mn-ea"/>
            </a:endParaRPr>
          </a:p>
          <a:p>
            <a:pPr marL="900430" lvl="1" indent="-430530" algn="just">
              <a:lnSpc>
                <a:spcPct val="120000"/>
              </a:lnSpc>
              <a:spcBef>
                <a:spcPts val="1200"/>
              </a:spcBef>
              <a:buClr>
                <a:srgbClr val="C00000"/>
              </a:buClr>
              <a:buFont typeface="Wingdings" panose="05000000000000000000" pitchFamily="2" charset="2"/>
              <a:buChar char="Ø"/>
              <a:tabLst>
                <a:tab pos="354965" algn="l"/>
                <a:tab pos="355600" algn="l"/>
              </a:tabLst>
            </a:pPr>
            <a:r>
              <a:rPr lang="zh-CN" altLang="en-US" sz="2400" b="1" dirty="0">
                <a:solidFill>
                  <a:srgbClr val="0000FF"/>
                </a:solidFill>
              </a:rPr>
              <a:t>递归树是一棵结点带权值的树，每个结点表示一个单一子问题的代价，子问题对应某次递归函数调用。</a:t>
            </a:r>
            <a:endParaRPr lang="en-US" altLang="zh-CN" sz="2400" b="1" dirty="0">
              <a:solidFill>
                <a:srgbClr val="0000FF"/>
              </a:solidFill>
            </a:endParaRPr>
          </a:p>
          <a:p>
            <a:pPr marL="900430" lvl="1" indent="-430530" algn="just">
              <a:lnSpc>
                <a:spcPct val="120000"/>
              </a:lnSpc>
              <a:spcBef>
                <a:spcPts val="1200"/>
              </a:spcBef>
              <a:buClr>
                <a:srgbClr val="C00000"/>
              </a:buClr>
              <a:buFont typeface="Wingdings" panose="05000000000000000000" pitchFamily="2" charset="2"/>
              <a:buChar char="Ø"/>
              <a:tabLst>
                <a:tab pos="354965" algn="l"/>
                <a:tab pos="355600" algn="l"/>
              </a:tabLst>
            </a:pPr>
            <a:r>
              <a:rPr lang="zh-CN" altLang="en-US" sz="2400" b="1" dirty="0">
                <a:solidFill>
                  <a:srgbClr val="0000FF"/>
                </a:solidFill>
              </a:rPr>
              <a:t>初始的递归树只有一个结点，它的权标记为</a:t>
            </a:r>
            <a:r>
              <a:rPr lang="en-US" altLang="zh-CN" sz="2400" b="1" dirty="0">
                <a:solidFill>
                  <a:srgbClr val="0000FF"/>
                </a:solidFill>
              </a:rPr>
              <a:t>T(n)</a:t>
            </a:r>
            <a:r>
              <a:rPr lang="zh-CN" altLang="en-US" sz="2400" b="1" dirty="0">
                <a:solidFill>
                  <a:srgbClr val="0000FF"/>
                </a:solidFill>
              </a:rPr>
              <a:t>；然后按照递归树的迭代规则不断进行迭代，每迭代一次递归树就增加一层，直到树中不再含有权值为函数的结</a:t>
            </a:r>
            <a:r>
              <a:rPr lang="zh-CN" altLang="en-US" sz="2400" b="1" dirty="0" smtClean="0">
                <a:solidFill>
                  <a:srgbClr val="0000FF"/>
                </a:solidFill>
              </a:rPr>
              <a:t>点。</a:t>
            </a:r>
            <a:endParaRPr lang="en-US" altLang="zh-CN" sz="2400" b="1" dirty="0">
              <a:solidFill>
                <a:srgbClr val="0000FF"/>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par>
                          <p:cTn id="10" fill="hold">
                            <p:stCondLst>
                              <p:cond delay="0"/>
                            </p:stCondLst>
                            <p:childTnLst>
                              <p:par>
                                <p:cTn id="11" presetID="42" presetClass="entr" presetSubtype="0" fill="hold"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anim calcmode="lin" valueType="num">
                                      <p:cBhvr>
                                        <p:cTn id="1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anim calcmode="lin" valueType="num">
                                      <p:cBhvr>
                                        <p:cTn id="2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66</a:t>
            </a:fld>
            <a:endParaRPr lang="zh-CN" altLang="en-US"/>
          </a:p>
        </p:txBody>
      </p:sp>
      <p:grpSp>
        <p:nvGrpSpPr>
          <p:cNvPr id="2" name="组合 97"/>
          <p:cNvGrpSpPr/>
          <p:nvPr/>
        </p:nvGrpSpPr>
        <p:grpSpPr>
          <a:xfrm>
            <a:off x="163513" y="662861"/>
            <a:ext cx="8280608" cy="1426210"/>
            <a:chOff x="515938" y="456611"/>
            <a:chExt cx="8280608" cy="1426210"/>
          </a:xfrm>
        </p:grpSpPr>
        <p:sp>
          <p:nvSpPr>
            <p:cNvPr id="99" name="Rectangle 4"/>
            <p:cNvSpPr>
              <a:spLocks noChangeArrowheads="1"/>
            </p:cNvSpPr>
            <p:nvPr/>
          </p:nvSpPr>
          <p:spPr bwMode="auto">
            <a:xfrm>
              <a:off x="515938" y="456611"/>
              <a:ext cx="7740650" cy="142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3</a:t>
              </a:r>
              <a:r>
                <a:rPr lang="en-US" altLang="zh-CN" sz="3600" b="1" dirty="0" smtClean="0">
                  <a:solidFill>
                    <a:srgbClr val="FF0000"/>
                  </a:solidFill>
                  <a:sym typeface="+mn-ea"/>
                </a:rPr>
                <a:t>. </a:t>
              </a:r>
              <a:r>
                <a:rPr lang="zh-CN" altLang="en-US" sz="3600" b="1" dirty="0" smtClean="0">
                  <a:solidFill>
                    <a:srgbClr val="FF0000"/>
                  </a:solidFill>
                  <a:sym typeface="+mn-ea"/>
                </a:rPr>
                <a:t>递归</a:t>
              </a:r>
              <a:r>
                <a:rPr lang="zh-CN" altLang="en-US" sz="3600" b="1" dirty="0">
                  <a:solidFill>
                    <a:srgbClr val="FF0000"/>
                  </a:solidFill>
                  <a:sym typeface="+mn-ea"/>
                </a:rPr>
                <a:t>树法</a:t>
              </a:r>
              <a:endParaRPr lang="en-US" altLang="zh-CN" sz="3600" b="1" dirty="0">
                <a:solidFill>
                  <a:srgbClr val="FF0000"/>
                </a:solidFill>
                <a:sym typeface="+mn-ea"/>
              </a:endParaRPr>
            </a:p>
            <a:p>
              <a:pPr marL="446405" lvl="1" indent="-177800">
                <a:lnSpc>
                  <a:spcPct val="120000"/>
                </a:lnSpc>
                <a:spcBef>
                  <a:spcPts val="1200"/>
                </a:spcBef>
                <a:tabLst>
                  <a:tab pos="267970" algn="l"/>
                  <a:tab pos="355600" algn="l"/>
                </a:tabLst>
              </a:pPr>
              <a:r>
                <a:rPr lang="en-US" altLang="zh-CN" sz="2800" b="1" dirty="0">
                  <a:solidFill>
                    <a:srgbClr val="002060"/>
                  </a:solidFill>
                </a:rPr>
                <a:t>【</a:t>
              </a:r>
              <a:r>
                <a:rPr lang="zh-CN" altLang="en-US" sz="2800" b="1" dirty="0" smtClean="0">
                  <a:solidFill>
                    <a:srgbClr val="002060"/>
                  </a:solidFill>
                </a:rPr>
                <a:t>例</a:t>
              </a:r>
              <a:r>
                <a:rPr lang="en-US" altLang="zh-CN" sz="2800" b="1" dirty="0" smtClean="0">
                  <a:solidFill>
                    <a:srgbClr val="002060"/>
                  </a:solidFill>
                </a:rPr>
                <a:t>11】</a:t>
              </a:r>
              <a:r>
                <a:rPr lang="zh-CN" altLang="en-US" sz="2800" b="1" dirty="0">
                  <a:solidFill>
                    <a:srgbClr val="002060"/>
                  </a:solidFill>
                </a:rPr>
                <a:t>求解递归方程</a:t>
              </a:r>
            </a:p>
          </p:txBody>
        </p:sp>
        <p:sp>
          <p:nvSpPr>
            <p:cNvPr id="100" name="矩形 99"/>
            <p:cNvSpPr/>
            <p:nvPr/>
          </p:nvSpPr>
          <p:spPr>
            <a:xfrm>
              <a:off x="4785886" y="1320473"/>
              <a:ext cx="4010660" cy="460375"/>
            </a:xfrm>
            <a:prstGeom prst="rect">
              <a:avLst/>
            </a:prstGeom>
          </p:spPr>
          <p:txBody>
            <a:bodyPr wrap="none">
              <a:spAutoFit/>
            </a:bodyPr>
            <a:lstStyle/>
            <a:p>
              <a:r>
                <a:rPr lang="en-US" altLang="zh-CN" sz="2400" b="1" dirty="0">
                  <a:solidFill>
                    <a:schemeClr val="accent1">
                      <a:lumMod val="50000"/>
                    </a:schemeClr>
                  </a:solidFill>
                  <a:latin typeface="+mn-ea"/>
                  <a:cs typeface="Consolas" panose="020B0609020204030204" pitchFamily="49" charset="0"/>
                </a:rPr>
                <a:t>T(n)=T(n/4)+ T(n/2)+ n</a:t>
              </a:r>
              <a:r>
                <a:rPr lang="en-US" altLang="zh-CN" sz="2400" b="1" baseline="30000" dirty="0">
                  <a:solidFill>
                    <a:schemeClr val="accent1">
                      <a:lumMod val="50000"/>
                    </a:schemeClr>
                  </a:solidFill>
                  <a:latin typeface="+mn-ea"/>
                  <a:cs typeface="Consolas" panose="020B0609020204030204" pitchFamily="49" charset="0"/>
                </a:rPr>
                <a:t>2</a:t>
              </a:r>
              <a:r>
                <a:rPr lang="en-US" altLang="zh-CN" sz="2400" b="1" dirty="0">
                  <a:solidFill>
                    <a:schemeClr val="accent1">
                      <a:lumMod val="50000"/>
                    </a:schemeClr>
                  </a:solidFill>
                  <a:latin typeface="+mn-ea"/>
                  <a:cs typeface="Consolas" panose="020B0609020204030204" pitchFamily="49" charset="0"/>
                </a:rPr>
                <a:t> </a:t>
              </a:r>
              <a:endParaRPr lang="zh-CN" altLang="en-US" sz="2000" dirty="0">
                <a:solidFill>
                  <a:schemeClr val="accent1">
                    <a:lumMod val="50000"/>
                  </a:schemeClr>
                </a:solidFill>
                <a:latin typeface="+mn-ea"/>
              </a:endParaRPr>
            </a:p>
          </p:txBody>
        </p:sp>
      </p:grpSp>
      <p:grpSp>
        <p:nvGrpSpPr>
          <p:cNvPr id="4" name="组合 6"/>
          <p:cNvGrpSpPr/>
          <p:nvPr/>
        </p:nvGrpSpPr>
        <p:grpSpPr>
          <a:xfrm>
            <a:off x="1935873" y="2089098"/>
            <a:ext cx="5622611" cy="1570237"/>
            <a:chOff x="3459873" y="2089098"/>
            <a:chExt cx="5622611" cy="1570237"/>
          </a:xfrm>
        </p:grpSpPr>
        <p:sp>
          <p:nvSpPr>
            <p:cNvPr id="63" name="文本框 62"/>
            <p:cNvSpPr txBox="1"/>
            <p:nvPr/>
          </p:nvSpPr>
          <p:spPr>
            <a:xfrm>
              <a:off x="5423008" y="2089098"/>
              <a:ext cx="1084041" cy="521970"/>
            </a:xfrm>
            <a:prstGeom prst="rect">
              <a:avLst/>
            </a:prstGeom>
            <a:noFill/>
          </p:spPr>
          <p:txBody>
            <a:bodyPr wrap="square" rtlCol="0">
              <a:spAutoFit/>
            </a:bodyPr>
            <a:lstStyle/>
            <a:p>
              <a:r>
                <a:rPr lang="en-US" altLang="zh-CN" sz="2800" b="1" dirty="0" smtClean="0">
                  <a:solidFill>
                    <a:schemeClr val="accent1">
                      <a:lumMod val="50000"/>
                    </a:schemeClr>
                  </a:solidFill>
                </a:rPr>
                <a:t>n</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cxnSp>
          <p:nvCxnSpPr>
            <p:cNvPr id="79" name="直接连接符 78"/>
            <p:cNvCxnSpPr/>
            <p:nvPr/>
          </p:nvCxnSpPr>
          <p:spPr>
            <a:xfrm flipH="1">
              <a:off x="3976372" y="2539872"/>
              <a:ext cx="1188059" cy="49732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flipV="1">
              <a:off x="6181233" y="2538494"/>
              <a:ext cx="1492288" cy="44157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3459873" y="3137365"/>
              <a:ext cx="1976284" cy="521970"/>
            </a:xfrm>
            <a:prstGeom prst="rect">
              <a:avLst/>
            </a:prstGeom>
            <a:noFill/>
          </p:spPr>
          <p:txBody>
            <a:bodyPr wrap="square" rtlCol="0">
              <a:spAutoFit/>
            </a:bodyPr>
            <a:lstStyle/>
            <a:p>
              <a:r>
                <a:rPr lang="en-US" altLang="zh-CN" sz="2800" b="1" dirty="0" smtClean="0">
                  <a:solidFill>
                    <a:schemeClr val="accent1">
                      <a:lumMod val="50000"/>
                    </a:schemeClr>
                  </a:solidFill>
                </a:rPr>
                <a:t>T(n/4)</a:t>
              </a:r>
              <a:endParaRPr lang="zh-CN" altLang="en-US" sz="2800" b="1" baseline="30000" dirty="0">
                <a:solidFill>
                  <a:schemeClr val="accent1">
                    <a:lumMod val="50000"/>
                  </a:schemeClr>
                </a:solidFill>
              </a:endParaRPr>
            </a:p>
          </p:txBody>
        </p:sp>
        <p:sp>
          <p:nvSpPr>
            <p:cNvPr id="104" name="文本框 103"/>
            <p:cNvSpPr txBox="1"/>
            <p:nvPr/>
          </p:nvSpPr>
          <p:spPr>
            <a:xfrm>
              <a:off x="7106200" y="3092881"/>
              <a:ext cx="1976284" cy="521970"/>
            </a:xfrm>
            <a:prstGeom prst="rect">
              <a:avLst/>
            </a:prstGeom>
            <a:noFill/>
          </p:spPr>
          <p:txBody>
            <a:bodyPr wrap="square" rtlCol="0">
              <a:spAutoFit/>
            </a:bodyPr>
            <a:lstStyle/>
            <a:p>
              <a:r>
                <a:rPr lang="en-US" altLang="zh-CN" sz="2800" b="1" dirty="0" smtClean="0">
                  <a:solidFill>
                    <a:schemeClr val="accent1">
                      <a:lumMod val="50000"/>
                    </a:schemeClr>
                  </a:solidFill>
                </a:rPr>
                <a:t>T(n/2)</a:t>
              </a:r>
              <a:endParaRPr lang="zh-CN" altLang="en-US" sz="2800" b="1" baseline="30000" dirty="0">
                <a:solidFill>
                  <a:schemeClr val="accent1">
                    <a:lumMod val="50000"/>
                  </a:schemeClr>
                </a:solidFill>
              </a:endParaRPr>
            </a:p>
          </p:txBody>
        </p:sp>
      </p:grpSp>
      <p:grpSp>
        <p:nvGrpSpPr>
          <p:cNvPr id="5" name="组合 4"/>
          <p:cNvGrpSpPr/>
          <p:nvPr/>
        </p:nvGrpSpPr>
        <p:grpSpPr>
          <a:xfrm>
            <a:off x="944962" y="4287439"/>
            <a:ext cx="2967135" cy="1431768"/>
            <a:chOff x="2355253" y="3927530"/>
            <a:chExt cx="3967565" cy="1470183"/>
          </a:xfrm>
        </p:grpSpPr>
        <p:sp>
          <p:nvSpPr>
            <p:cNvPr id="66" name="文本框 65"/>
            <p:cNvSpPr txBox="1"/>
            <p:nvPr/>
          </p:nvSpPr>
          <p:spPr>
            <a:xfrm>
              <a:off x="3200722" y="3927530"/>
              <a:ext cx="1976284" cy="535975"/>
            </a:xfrm>
            <a:prstGeom prst="rect">
              <a:avLst/>
            </a:prstGeom>
            <a:noFill/>
          </p:spPr>
          <p:txBody>
            <a:bodyPr wrap="square" rtlCol="0">
              <a:spAutoFit/>
            </a:bodyPr>
            <a:lstStyle/>
            <a:p>
              <a:r>
                <a:rPr lang="en-US" altLang="zh-CN" sz="2800" b="1" dirty="0">
                  <a:solidFill>
                    <a:srgbClr val="C00000"/>
                  </a:solidFill>
                </a:rPr>
                <a:t>(n/4)</a:t>
              </a:r>
              <a:r>
                <a:rPr lang="en-US" altLang="zh-CN" sz="2800" b="1" baseline="30000" dirty="0">
                  <a:solidFill>
                    <a:srgbClr val="C00000"/>
                  </a:solidFill>
                </a:rPr>
                <a:t>2</a:t>
              </a:r>
              <a:endParaRPr lang="zh-CN" altLang="en-US" sz="2800" b="1" baseline="30000" dirty="0">
                <a:solidFill>
                  <a:srgbClr val="C00000"/>
                </a:solidFill>
              </a:endParaRPr>
            </a:p>
          </p:txBody>
        </p:sp>
        <p:sp>
          <p:nvSpPr>
            <p:cNvPr id="67" name="文本框 66"/>
            <p:cNvSpPr txBox="1"/>
            <p:nvPr/>
          </p:nvSpPr>
          <p:spPr>
            <a:xfrm>
              <a:off x="2355253" y="4861738"/>
              <a:ext cx="1976284" cy="535975"/>
            </a:xfrm>
            <a:prstGeom prst="rect">
              <a:avLst/>
            </a:prstGeom>
            <a:noFill/>
          </p:spPr>
          <p:txBody>
            <a:bodyPr wrap="square" rtlCol="0">
              <a:spAutoFit/>
            </a:bodyPr>
            <a:lstStyle/>
            <a:p>
              <a:r>
                <a:rPr lang="en-US" altLang="zh-CN" sz="2800" b="1" dirty="0" smtClean="0">
                  <a:solidFill>
                    <a:srgbClr val="C00000"/>
                  </a:solidFill>
                </a:rPr>
                <a:t>T(n/16)</a:t>
              </a:r>
              <a:endParaRPr lang="zh-CN" altLang="en-US" sz="2800" b="1" baseline="30000" dirty="0">
                <a:solidFill>
                  <a:srgbClr val="C00000"/>
                </a:solidFill>
              </a:endParaRPr>
            </a:p>
          </p:txBody>
        </p:sp>
        <p:sp>
          <p:nvSpPr>
            <p:cNvPr id="68" name="文本框 67"/>
            <p:cNvSpPr txBox="1"/>
            <p:nvPr/>
          </p:nvSpPr>
          <p:spPr>
            <a:xfrm>
              <a:off x="4346534" y="4855595"/>
              <a:ext cx="1976284" cy="535975"/>
            </a:xfrm>
            <a:prstGeom prst="rect">
              <a:avLst/>
            </a:prstGeom>
            <a:noFill/>
          </p:spPr>
          <p:txBody>
            <a:bodyPr wrap="square" rtlCol="0">
              <a:spAutoFit/>
            </a:bodyPr>
            <a:lstStyle/>
            <a:p>
              <a:r>
                <a:rPr lang="en-US" altLang="zh-CN" sz="2800" b="1" dirty="0" smtClean="0">
                  <a:solidFill>
                    <a:srgbClr val="C00000"/>
                  </a:solidFill>
                </a:rPr>
                <a:t>T(n/8)</a:t>
              </a:r>
              <a:endParaRPr lang="zh-CN" altLang="en-US" sz="2800" b="1" baseline="30000" dirty="0">
                <a:solidFill>
                  <a:srgbClr val="C00000"/>
                </a:solidFill>
              </a:endParaRPr>
            </a:p>
          </p:txBody>
        </p:sp>
        <p:cxnSp>
          <p:nvCxnSpPr>
            <p:cNvPr id="101" name="直接连接符 100"/>
            <p:cNvCxnSpPr/>
            <p:nvPr/>
          </p:nvCxnSpPr>
          <p:spPr>
            <a:xfrm flipH="1">
              <a:off x="2940930" y="4434054"/>
              <a:ext cx="409964" cy="31941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4310039" y="4453639"/>
              <a:ext cx="430607" cy="33126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982910" y="4232706"/>
            <a:ext cx="3153748" cy="1453769"/>
            <a:chOff x="6685379" y="3881649"/>
            <a:chExt cx="4092101" cy="1453769"/>
          </a:xfrm>
          <a:noFill/>
        </p:grpSpPr>
        <p:sp>
          <p:nvSpPr>
            <p:cNvPr id="78" name="文本框 77"/>
            <p:cNvSpPr txBox="1"/>
            <p:nvPr/>
          </p:nvSpPr>
          <p:spPr>
            <a:xfrm>
              <a:off x="7492579" y="3881649"/>
              <a:ext cx="1976285" cy="521970"/>
            </a:xfrm>
            <a:prstGeom prst="rect">
              <a:avLst/>
            </a:prstGeom>
            <a:grpFill/>
            <a:ln>
              <a:noFill/>
            </a:ln>
          </p:spPr>
          <p:txBody>
            <a:bodyPr wrap="square" rtlCol="0">
              <a:spAutoFit/>
            </a:bodyPr>
            <a:lstStyle/>
            <a:p>
              <a:r>
                <a:rPr lang="en-US" altLang="zh-CN" sz="2800" b="1" dirty="0">
                  <a:solidFill>
                    <a:srgbClr val="FF0000"/>
                  </a:solidFill>
                </a:rPr>
                <a:t>(</a:t>
              </a:r>
              <a:r>
                <a:rPr lang="en-US" altLang="zh-CN" sz="2800" b="1" dirty="0" smtClean="0">
                  <a:solidFill>
                    <a:srgbClr val="FF0000"/>
                  </a:solidFill>
                </a:rPr>
                <a:t>n/2)</a:t>
              </a:r>
              <a:r>
                <a:rPr lang="en-US" altLang="zh-CN" sz="2800" b="1" baseline="30000" dirty="0" smtClean="0">
                  <a:solidFill>
                    <a:srgbClr val="FF0000"/>
                  </a:solidFill>
                </a:rPr>
                <a:t>2</a:t>
              </a:r>
              <a:endParaRPr lang="zh-CN" altLang="en-US" sz="2800" b="1" baseline="30000" dirty="0">
                <a:solidFill>
                  <a:srgbClr val="FF0000"/>
                </a:solidFill>
              </a:endParaRPr>
            </a:p>
          </p:txBody>
        </p:sp>
        <p:grpSp>
          <p:nvGrpSpPr>
            <p:cNvPr id="7" name="组合 64"/>
            <p:cNvGrpSpPr/>
            <p:nvPr/>
          </p:nvGrpSpPr>
          <p:grpSpPr>
            <a:xfrm>
              <a:off x="6685379" y="4458686"/>
              <a:ext cx="4092101" cy="876732"/>
              <a:chOff x="5259288" y="4414570"/>
              <a:chExt cx="4092101" cy="876732"/>
            </a:xfrm>
            <a:grpFill/>
          </p:grpSpPr>
          <p:sp>
            <p:nvSpPr>
              <p:cNvPr id="71" name="文本框 70"/>
              <p:cNvSpPr txBox="1"/>
              <p:nvPr/>
            </p:nvSpPr>
            <p:spPr>
              <a:xfrm>
                <a:off x="5259288" y="4769332"/>
                <a:ext cx="1976284" cy="521970"/>
              </a:xfrm>
              <a:prstGeom prst="rect">
                <a:avLst/>
              </a:prstGeom>
              <a:grpFill/>
              <a:ln>
                <a:noFill/>
              </a:ln>
            </p:spPr>
            <p:txBody>
              <a:bodyPr wrap="square" rtlCol="0">
                <a:spAutoFit/>
              </a:bodyPr>
              <a:lstStyle/>
              <a:p>
                <a:r>
                  <a:rPr lang="en-US" altLang="zh-CN" sz="2800" b="1" dirty="0" smtClean="0">
                    <a:solidFill>
                      <a:srgbClr val="FF0000"/>
                    </a:solidFill>
                  </a:rPr>
                  <a:t>T(n/8)</a:t>
                </a:r>
                <a:endParaRPr lang="zh-CN" altLang="en-US" sz="2800" b="1" baseline="30000" dirty="0">
                  <a:solidFill>
                    <a:srgbClr val="FF0000"/>
                  </a:solidFill>
                </a:endParaRPr>
              </a:p>
            </p:txBody>
          </p:sp>
          <p:sp>
            <p:nvSpPr>
              <p:cNvPr id="72" name="文本框 71"/>
              <p:cNvSpPr txBox="1"/>
              <p:nvPr/>
            </p:nvSpPr>
            <p:spPr>
              <a:xfrm>
                <a:off x="7375105" y="4739575"/>
                <a:ext cx="1976284" cy="521970"/>
              </a:xfrm>
              <a:prstGeom prst="rect">
                <a:avLst/>
              </a:prstGeom>
              <a:grpFill/>
              <a:ln>
                <a:noFill/>
              </a:ln>
            </p:spPr>
            <p:txBody>
              <a:bodyPr wrap="square" rtlCol="0">
                <a:spAutoFit/>
              </a:bodyPr>
              <a:lstStyle/>
              <a:p>
                <a:r>
                  <a:rPr lang="en-US" altLang="zh-CN" sz="2800" b="1" dirty="0" smtClean="0">
                    <a:solidFill>
                      <a:srgbClr val="FF0000"/>
                    </a:solidFill>
                  </a:rPr>
                  <a:t>T(n/4)</a:t>
                </a:r>
                <a:endParaRPr lang="zh-CN" altLang="en-US" sz="2800" b="1" baseline="30000" dirty="0">
                  <a:solidFill>
                    <a:srgbClr val="FF0000"/>
                  </a:solidFill>
                </a:endParaRPr>
              </a:p>
            </p:txBody>
          </p:sp>
          <p:cxnSp>
            <p:nvCxnSpPr>
              <p:cNvPr id="75" name="直接连接符 74"/>
              <p:cNvCxnSpPr/>
              <p:nvPr/>
            </p:nvCxnSpPr>
            <p:spPr>
              <a:xfrm>
                <a:off x="7235572" y="4414570"/>
                <a:ext cx="420821" cy="283824"/>
              </a:xfrm>
              <a:prstGeom prst="line">
                <a:avLst/>
              </a:prstGeom>
              <a:grpFill/>
              <a:ln w="38100">
                <a:no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861506" y="4419456"/>
                <a:ext cx="409964" cy="319417"/>
              </a:xfrm>
              <a:prstGeom prst="line">
                <a:avLst/>
              </a:prstGeom>
              <a:grpFill/>
              <a:ln w="38100">
                <a:noFill/>
              </a:ln>
            </p:spPr>
            <p:style>
              <a:lnRef idx="1">
                <a:schemeClr val="accent1"/>
              </a:lnRef>
              <a:fillRef idx="0">
                <a:schemeClr val="accent1"/>
              </a:fillRef>
              <a:effectRef idx="0">
                <a:schemeClr val="accent1"/>
              </a:effectRef>
              <a:fontRef idx="minor">
                <a:schemeClr val="tx1"/>
              </a:fontRef>
            </p:style>
          </p:cxnSp>
        </p:grpSp>
      </p:grpSp>
      <p:sp>
        <p:nvSpPr>
          <p:cNvPr id="31" name="左箭头 30"/>
          <p:cNvSpPr/>
          <p:nvPr/>
        </p:nvSpPr>
        <p:spPr>
          <a:xfrm rot="16200000">
            <a:off x="1930400" y="3890010"/>
            <a:ext cx="706755" cy="24511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rot="5400000">
            <a:off x="5981195" y="3782695"/>
            <a:ext cx="615820" cy="27991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3" name="文本框 104"/>
          <p:cNvSpPr txBox="1"/>
          <p:nvPr/>
        </p:nvSpPr>
        <p:spPr>
          <a:xfrm>
            <a:off x="877988" y="2151580"/>
            <a:ext cx="1325528" cy="521970"/>
          </a:xfrm>
          <a:prstGeom prst="rect">
            <a:avLst/>
          </a:prstGeom>
          <a:noFill/>
        </p:spPr>
        <p:txBody>
          <a:bodyPr wrap="square" rtlCol="0">
            <a:spAutoFit/>
          </a:bodyPr>
          <a:lstStyle/>
          <a:p>
            <a:r>
              <a:rPr lang="en-US" altLang="zh-CN" sz="2800" b="1" dirty="0" smtClean="0">
                <a:solidFill>
                  <a:schemeClr val="accent1">
                    <a:lumMod val="50000"/>
                  </a:schemeClr>
                </a:solidFill>
              </a:rPr>
              <a:t>T(n)</a:t>
            </a:r>
            <a:endParaRPr lang="zh-CN" altLang="en-US" sz="2800" b="1" baseline="30000" dirty="0">
              <a:solidFill>
                <a:schemeClr val="accent1">
                  <a:lumMod val="50000"/>
                </a:schemeClr>
              </a:solidFill>
            </a:endParaRPr>
          </a:p>
        </p:txBody>
      </p:sp>
      <p:sp>
        <p:nvSpPr>
          <p:cNvPr id="34" name="右箭头 33"/>
          <p:cNvSpPr/>
          <p:nvPr/>
        </p:nvSpPr>
        <p:spPr>
          <a:xfrm>
            <a:off x="2003922" y="2262209"/>
            <a:ext cx="634482" cy="242596"/>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flipH="1">
            <a:off x="5612837" y="4802499"/>
            <a:ext cx="306591" cy="31107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36723" y="4821572"/>
            <a:ext cx="322029" cy="3226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500"/>
                            </p:stCondLst>
                            <p:childTnLst>
                              <p:par>
                                <p:cTn id="25" presetID="16" presetClass="entr" presetSubtype="2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500"/>
                            </p:stCondLst>
                            <p:childTnLst>
                              <p:par>
                                <p:cTn id="34" presetID="16" presetClass="entr" presetSubtype="2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p:bldP spid="34"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67</a:t>
            </a:fld>
            <a:endParaRPr lang="zh-CN" altLang="en-US"/>
          </a:p>
        </p:txBody>
      </p:sp>
      <p:grpSp>
        <p:nvGrpSpPr>
          <p:cNvPr id="2" name="组合 60"/>
          <p:cNvGrpSpPr/>
          <p:nvPr/>
        </p:nvGrpSpPr>
        <p:grpSpPr>
          <a:xfrm>
            <a:off x="661008" y="2068338"/>
            <a:ext cx="8228254" cy="3669125"/>
            <a:chOff x="2817042" y="2775157"/>
            <a:chExt cx="8228254" cy="3669125"/>
          </a:xfrm>
        </p:grpSpPr>
        <p:sp>
          <p:nvSpPr>
            <p:cNvPr id="43" name="文本框 42"/>
            <p:cNvSpPr txBox="1"/>
            <p:nvPr/>
          </p:nvSpPr>
          <p:spPr>
            <a:xfrm>
              <a:off x="6055042" y="2775157"/>
              <a:ext cx="1084041" cy="521970"/>
            </a:xfrm>
            <a:prstGeom prst="rect">
              <a:avLst/>
            </a:prstGeom>
            <a:noFill/>
          </p:spPr>
          <p:txBody>
            <a:bodyPr wrap="square" rtlCol="0">
              <a:spAutoFit/>
            </a:bodyPr>
            <a:lstStyle/>
            <a:p>
              <a:r>
                <a:rPr lang="en-US" altLang="zh-CN" sz="2800" b="1" dirty="0" smtClean="0">
                  <a:solidFill>
                    <a:schemeClr val="accent1">
                      <a:lumMod val="50000"/>
                    </a:schemeClr>
                  </a:solidFill>
                </a:rPr>
                <a:t>n</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grpSp>
          <p:nvGrpSpPr>
            <p:cNvPr id="4" name="组合 43"/>
            <p:cNvGrpSpPr/>
            <p:nvPr/>
          </p:nvGrpSpPr>
          <p:grpSpPr>
            <a:xfrm>
              <a:off x="3783686" y="3224553"/>
              <a:ext cx="6074021" cy="1064999"/>
              <a:chOff x="1725561" y="2494378"/>
              <a:chExt cx="6074021" cy="1064999"/>
            </a:xfrm>
          </p:grpSpPr>
          <p:sp>
            <p:nvSpPr>
              <p:cNvPr id="45" name="文本框 44"/>
              <p:cNvSpPr txBox="1"/>
              <p:nvPr/>
            </p:nvSpPr>
            <p:spPr>
              <a:xfrm>
                <a:off x="1725561" y="3037407"/>
                <a:ext cx="1976284" cy="521970"/>
              </a:xfrm>
              <a:prstGeom prst="rect">
                <a:avLst/>
              </a:prstGeom>
              <a:noFill/>
            </p:spPr>
            <p:txBody>
              <a:bodyPr wrap="square" rtlCol="0">
                <a:spAutoFit/>
              </a:bodyPr>
              <a:lstStyle/>
              <a:p>
                <a:r>
                  <a:rPr lang="en-US" altLang="zh-CN" sz="2800" b="1" dirty="0">
                    <a:solidFill>
                      <a:schemeClr val="accent1">
                        <a:lumMod val="50000"/>
                      </a:schemeClr>
                    </a:solidFill>
                  </a:rPr>
                  <a:t>(n/4)</a:t>
                </a:r>
                <a:r>
                  <a:rPr lang="en-US" altLang="zh-CN" sz="2800" b="1" baseline="30000" dirty="0">
                    <a:solidFill>
                      <a:schemeClr val="accent1">
                        <a:lumMod val="50000"/>
                      </a:schemeClr>
                    </a:solidFill>
                  </a:rPr>
                  <a:t>2</a:t>
                </a:r>
                <a:endParaRPr lang="zh-CN" altLang="en-US" sz="2800" b="1" baseline="30000" dirty="0">
                  <a:solidFill>
                    <a:schemeClr val="accent1">
                      <a:lumMod val="50000"/>
                    </a:schemeClr>
                  </a:solidFill>
                </a:endParaRPr>
              </a:p>
            </p:txBody>
          </p:sp>
          <p:sp>
            <p:nvSpPr>
              <p:cNvPr id="46" name="文本框 45"/>
              <p:cNvSpPr txBox="1"/>
              <p:nvPr/>
            </p:nvSpPr>
            <p:spPr>
              <a:xfrm>
                <a:off x="5823298" y="2968106"/>
                <a:ext cx="1976284" cy="521358"/>
              </a:xfrm>
              <a:prstGeom prst="rect">
                <a:avLst/>
              </a:prstGeom>
              <a:noFill/>
            </p:spPr>
            <p:txBody>
              <a:bodyPr wrap="square" rtlCol="0">
                <a:spAutoFit/>
              </a:bodyPr>
              <a:lstStyle/>
              <a:p>
                <a:r>
                  <a:rPr lang="en-US" altLang="zh-CN" sz="2800" b="1" dirty="0">
                    <a:solidFill>
                      <a:schemeClr val="accent1">
                        <a:lumMod val="50000"/>
                      </a:schemeClr>
                    </a:solidFill>
                  </a:rPr>
                  <a:t>(</a:t>
                </a:r>
                <a:r>
                  <a:rPr lang="en-US" altLang="zh-CN" sz="2800" b="1" dirty="0" smtClean="0">
                    <a:solidFill>
                      <a:schemeClr val="accent1">
                        <a:lumMod val="50000"/>
                      </a:schemeClr>
                    </a:solidFill>
                  </a:rPr>
                  <a:t>n/2)</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cxnSp>
            <p:nvCxnSpPr>
              <p:cNvPr id="47" name="直接连接符 46"/>
              <p:cNvCxnSpPr/>
              <p:nvPr/>
            </p:nvCxnSpPr>
            <p:spPr>
              <a:xfrm flipH="1">
                <a:off x="2550281" y="2495756"/>
                <a:ext cx="1188059" cy="49732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4755142" y="2494378"/>
                <a:ext cx="1492288" cy="44157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8"/>
            <p:cNvGrpSpPr/>
            <p:nvPr/>
          </p:nvGrpSpPr>
          <p:grpSpPr>
            <a:xfrm>
              <a:off x="2817042" y="4270922"/>
              <a:ext cx="8228254" cy="969534"/>
              <a:chOff x="758917" y="3540747"/>
              <a:chExt cx="8228254" cy="969534"/>
            </a:xfrm>
          </p:grpSpPr>
          <p:sp>
            <p:nvSpPr>
              <p:cNvPr id="50" name="文本框 49"/>
              <p:cNvSpPr txBox="1"/>
              <p:nvPr/>
            </p:nvSpPr>
            <p:spPr>
              <a:xfrm>
                <a:off x="758917" y="3988311"/>
                <a:ext cx="1976284" cy="521970"/>
              </a:xfrm>
              <a:prstGeom prst="rect">
                <a:avLst/>
              </a:prstGeom>
              <a:noFill/>
            </p:spPr>
            <p:txBody>
              <a:bodyPr wrap="square" rtlCol="0">
                <a:spAutoFit/>
              </a:bodyPr>
              <a:lstStyle/>
              <a:p>
                <a:r>
                  <a:rPr lang="en-US" altLang="zh-CN" sz="2800" b="1" dirty="0">
                    <a:solidFill>
                      <a:schemeClr val="accent1">
                        <a:lumMod val="50000"/>
                      </a:schemeClr>
                    </a:solidFill>
                  </a:rPr>
                  <a:t>(</a:t>
                </a:r>
                <a:r>
                  <a:rPr lang="en-US" altLang="zh-CN" sz="2800" b="1" dirty="0" smtClean="0">
                    <a:solidFill>
                      <a:schemeClr val="accent1">
                        <a:lumMod val="50000"/>
                      </a:schemeClr>
                    </a:solidFill>
                  </a:rPr>
                  <a:t>n/16)</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sp>
            <p:nvSpPr>
              <p:cNvPr id="51" name="文本框 50"/>
              <p:cNvSpPr txBox="1"/>
              <p:nvPr/>
            </p:nvSpPr>
            <p:spPr>
              <a:xfrm>
                <a:off x="2750198" y="3982168"/>
                <a:ext cx="1976284" cy="521298"/>
              </a:xfrm>
              <a:prstGeom prst="rect">
                <a:avLst/>
              </a:prstGeom>
              <a:noFill/>
            </p:spPr>
            <p:txBody>
              <a:bodyPr wrap="square" rtlCol="0">
                <a:spAutoFit/>
              </a:bodyPr>
              <a:lstStyle/>
              <a:p>
                <a:r>
                  <a:rPr lang="en-US" altLang="zh-CN" sz="2800" b="1" dirty="0">
                    <a:solidFill>
                      <a:schemeClr val="accent1">
                        <a:lumMod val="50000"/>
                      </a:schemeClr>
                    </a:solidFill>
                  </a:rPr>
                  <a:t>(</a:t>
                </a:r>
                <a:r>
                  <a:rPr lang="en-US" altLang="zh-CN" sz="2800" b="1" dirty="0" smtClean="0">
                    <a:solidFill>
                      <a:schemeClr val="accent1">
                        <a:lumMod val="50000"/>
                      </a:schemeClr>
                    </a:solidFill>
                  </a:rPr>
                  <a:t>n/8)</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sp>
            <p:nvSpPr>
              <p:cNvPr id="52" name="文本框 51"/>
              <p:cNvSpPr txBox="1"/>
              <p:nvPr/>
            </p:nvSpPr>
            <p:spPr>
              <a:xfrm>
                <a:off x="4895070" y="3895509"/>
                <a:ext cx="1976284" cy="521298"/>
              </a:xfrm>
              <a:prstGeom prst="rect">
                <a:avLst/>
              </a:prstGeom>
              <a:noFill/>
            </p:spPr>
            <p:txBody>
              <a:bodyPr wrap="square" rtlCol="0">
                <a:spAutoFit/>
              </a:bodyPr>
              <a:lstStyle/>
              <a:p>
                <a:r>
                  <a:rPr lang="en-US" altLang="zh-CN" sz="2800" b="1" dirty="0">
                    <a:solidFill>
                      <a:schemeClr val="accent1">
                        <a:lumMod val="50000"/>
                      </a:schemeClr>
                    </a:solidFill>
                  </a:rPr>
                  <a:t>(</a:t>
                </a:r>
                <a:r>
                  <a:rPr lang="en-US" altLang="zh-CN" sz="2800" b="1" dirty="0" smtClean="0">
                    <a:solidFill>
                      <a:schemeClr val="accent1">
                        <a:lumMod val="50000"/>
                      </a:schemeClr>
                    </a:solidFill>
                  </a:rPr>
                  <a:t>n/8)</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sp>
            <p:nvSpPr>
              <p:cNvPr id="53" name="文本框 52"/>
              <p:cNvSpPr txBox="1"/>
              <p:nvPr/>
            </p:nvSpPr>
            <p:spPr>
              <a:xfrm>
                <a:off x="7010887" y="3865752"/>
                <a:ext cx="1976284" cy="521298"/>
              </a:xfrm>
              <a:prstGeom prst="rect">
                <a:avLst/>
              </a:prstGeom>
              <a:noFill/>
            </p:spPr>
            <p:txBody>
              <a:bodyPr wrap="square" rtlCol="0">
                <a:spAutoFit/>
              </a:bodyPr>
              <a:lstStyle/>
              <a:p>
                <a:r>
                  <a:rPr lang="en-US" altLang="zh-CN" sz="2800" b="1" dirty="0">
                    <a:solidFill>
                      <a:schemeClr val="accent1">
                        <a:lumMod val="50000"/>
                      </a:schemeClr>
                    </a:solidFill>
                  </a:rPr>
                  <a:t>(</a:t>
                </a:r>
                <a:r>
                  <a:rPr lang="en-US" altLang="zh-CN" sz="2800" b="1" dirty="0" smtClean="0">
                    <a:solidFill>
                      <a:schemeClr val="accent1">
                        <a:lumMod val="50000"/>
                      </a:schemeClr>
                    </a:solidFill>
                  </a:rPr>
                  <a:t>n/4)</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cxnSp>
            <p:nvCxnSpPr>
              <p:cNvPr id="54" name="直接连接符 53"/>
              <p:cNvCxnSpPr/>
              <p:nvPr/>
            </p:nvCxnSpPr>
            <p:spPr>
              <a:xfrm flipH="1">
                <a:off x="1344594" y="3560627"/>
                <a:ext cx="409964" cy="31941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13703" y="3580212"/>
                <a:ext cx="430607" cy="33126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871354" y="3540747"/>
                <a:ext cx="420821" cy="28382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5497288" y="3545633"/>
                <a:ext cx="409964" cy="31941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7"/>
            <p:cNvGrpSpPr/>
            <p:nvPr/>
          </p:nvGrpSpPr>
          <p:grpSpPr>
            <a:xfrm>
              <a:off x="2860699" y="5318537"/>
              <a:ext cx="1084041" cy="1125745"/>
              <a:chOff x="802574" y="4588362"/>
              <a:chExt cx="1084041" cy="1125745"/>
            </a:xfrm>
          </p:grpSpPr>
          <mc:AlternateContent xmlns:mc="http://schemas.openxmlformats.org/markup-compatibility/2006" xmlns:a14="http://schemas.microsoft.com/office/drawing/2010/main">
            <mc:Choice Requires="a14">
              <p:sp>
                <p:nvSpPr>
                  <p:cNvPr id="59" name="文本框 58"/>
                  <p:cNvSpPr txBox="1"/>
                  <p:nvPr/>
                </p:nvSpPr>
                <p:spPr>
                  <a:xfrm>
                    <a:off x="802574" y="5200825"/>
                    <a:ext cx="1084041"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altLang="zh-CN" sz="2800" b="1" i="1" smtClean="0">
                              <a:solidFill>
                                <a:schemeClr val="accent1">
                                  <a:lumMod val="50000"/>
                                </a:schemeClr>
                              </a:solidFill>
                              <a:latin typeface="Cambria Math" panose="02040503050406030204" pitchFamily="18" charset="0"/>
                            </a:rPr>
                            <m:t>𝜣</m:t>
                          </m:r>
                          <m:r>
                            <a:rPr lang="en-US" altLang="zh-CN" sz="2800" b="1" i="1" smtClean="0">
                              <a:solidFill>
                                <a:schemeClr val="accent1">
                                  <a:lumMod val="50000"/>
                                </a:schemeClr>
                              </a:solidFill>
                              <a:latin typeface="Cambria Math" panose="02040503050406030204" pitchFamily="18" charset="0"/>
                            </a:rPr>
                            <m:t>(</m:t>
                          </m:r>
                          <m:r>
                            <a:rPr lang="en-US" altLang="zh-CN" sz="2800" b="1" i="1" smtClean="0">
                              <a:solidFill>
                                <a:schemeClr val="accent1">
                                  <a:lumMod val="50000"/>
                                </a:schemeClr>
                              </a:solidFill>
                              <a:latin typeface="Cambria Math" panose="02040503050406030204" pitchFamily="18" charset="0"/>
                            </a:rPr>
                            <m:t>𝟏</m:t>
                          </m:r>
                          <m:r>
                            <a:rPr lang="en-US" altLang="zh-CN" sz="2800" b="1" i="1" smtClean="0">
                              <a:solidFill>
                                <a:schemeClr val="accent1">
                                  <a:lumMod val="50000"/>
                                </a:schemeClr>
                              </a:solidFill>
                              <a:latin typeface="Cambria Math" panose="02040503050406030204" pitchFamily="18" charset="0"/>
                            </a:rPr>
                            <m:t>)</m:t>
                          </m:r>
                        </m:oMath>
                      </m:oMathPara>
                    </a14:m>
                    <a:endParaRPr lang="zh-CN" altLang="en-US" sz="2800" b="1" baseline="30000" dirty="0">
                      <a:solidFill>
                        <a:schemeClr val="accent1">
                          <a:lumMod val="50000"/>
                        </a:schemeClr>
                      </a:solidFill>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802574" y="5200825"/>
                    <a:ext cx="1084041" cy="513282"/>
                  </a:xfrm>
                  <a:prstGeom prst="rect">
                    <a:avLst/>
                  </a:prstGeom>
                  <a:blipFill rotWithShape="1">
                    <a:blip r:embed="rId2" cstate="print"/>
                    <a:stretch>
                      <a:fillRect/>
                    </a:stretch>
                  </a:blipFill>
                </p:spPr>
                <p:txBody>
                  <a:bodyPr/>
                  <a:lstStyle/>
                  <a:p>
                    <a:r>
                      <a:rPr lang="zh-CN" altLang="en-US">
                        <a:noFill/>
                      </a:rPr>
                      <a:t> </a:t>
                    </a:r>
                  </a:p>
                </p:txBody>
              </p:sp>
            </mc:Fallback>
          </mc:AlternateContent>
          <p:cxnSp>
            <p:nvCxnSpPr>
              <p:cNvPr id="60" name="直接连接符 59"/>
              <p:cNvCxnSpPr/>
              <p:nvPr/>
            </p:nvCxnSpPr>
            <p:spPr>
              <a:xfrm flipH="1">
                <a:off x="1344594" y="4588362"/>
                <a:ext cx="204982" cy="569457"/>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 name="组合 61"/>
          <p:cNvGrpSpPr/>
          <p:nvPr/>
        </p:nvGrpSpPr>
        <p:grpSpPr>
          <a:xfrm>
            <a:off x="661008" y="2089098"/>
            <a:ext cx="8228254" cy="2465299"/>
            <a:chOff x="2817042" y="2775157"/>
            <a:chExt cx="8228254" cy="2465299"/>
          </a:xfrm>
        </p:grpSpPr>
        <p:sp>
          <p:nvSpPr>
            <p:cNvPr id="63" name="文本框 62"/>
            <p:cNvSpPr txBox="1"/>
            <p:nvPr/>
          </p:nvSpPr>
          <p:spPr>
            <a:xfrm>
              <a:off x="6055042" y="2775157"/>
              <a:ext cx="1084041" cy="521970"/>
            </a:xfrm>
            <a:prstGeom prst="rect">
              <a:avLst/>
            </a:prstGeom>
            <a:noFill/>
          </p:spPr>
          <p:txBody>
            <a:bodyPr wrap="square" rtlCol="0">
              <a:spAutoFit/>
            </a:bodyPr>
            <a:lstStyle/>
            <a:p>
              <a:r>
                <a:rPr lang="en-US" altLang="zh-CN" sz="2800" b="1" dirty="0" smtClean="0">
                  <a:solidFill>
                    <a:schemeClr val="accent1">
                      <a:lumMod val="50000"/>
                    </a:schemeClr>
                  </a:solidFill>
                </a:rPr>
                <a:t>n</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grpSp>
          <p:nvGrpSpPr>
            <p:cNvPr id="8" name="组合 63"/>
            <p:cNvGrpSpPr/>
            <p:nvPr/>
          </p:nvGrpSpPr>
          <p:grpSpPr>
            <a:xfrm>
              <a:off x="3783686" y="3224553"/>
              <a:ext cx="6074021" cy="1064999"/>
              <a:chOff x="1725561" y="2494378"/>
              <a:chExt cx="6074021" cy="1064999"/>
            </a:xfrm>
          </p:grpSpPr>
          <p:sp>
            <p:nvSpPr>
              <p:cNvPr id="77" name="文本框 76"/>
              <p:cNvSpPr txBox="1"/>
              <p:nvPr/>
            </p:nvSpPr>
            <p:spPr>
              <a:xfrm>
                <a:off x="1725561" y="3037407"/>
                <a:ext cx="1976284" cy="521970"/>
              </a:xfrm>
              <a:prstGeom prst="rect">
                <a:avLst/>
              </a:prstGeom>
              <a:noFill/>
            </p:spPr>
            <p:txBody>
              <a:bodyPr wrap="square" rtlCol="0">
                <a:spAutoFit/>
              </a:bodyPr>
              <a:lstStyle/>
              <a:p>
                <a:r>
                  <a:rPr lang="en-US" altLang="zh-CN" sz="2800" b="1" dirty="0">
                    <a:solidFill>
                      <a:schemeClr val="accent1">
                        <a:lumMod val="50000"/>
                      </a:schemeClr>
                    </a:solidFill>
                  </a:rPr>
                  <a:t>(n/4)</a:t>
                </a:r>
                <a:r>
                  <a:rPr lang="en-US" altLang="zh-CN" sz="2800" b="1" baseline="30000" dirty="0">
                    <a:solidFill>
                      <a:schemeClr val="accent1">
                        <a:lumMod val="50000"/>
                      </a:schemeClr>
                    </a:solidFill>
                  </a:rPr>
                  <a:t>2</a:t>
                </a:r>
                <a:endParaRPr lang="zh-CN" altLang="en-US" sz="2800" b="1" baseline="30000" dirty="0">
                  <a:solidFill>
                    <a:schemeClr val="accent1">
                      <a:lumMod val="50000"/>
                    </a:schemeClr>
                  </a:solidFill>
                </a:endParaRPr>
              </a:p>
            </p:txBody>
          </p:sp>
          <p:sp>
            <p:nvSpPr>
              <p:cNvPr id="78" name="文本框 77"/>
              <p:cNvSpPr txBox="1"/>
              <p:nvPr/>
            </p:nvSpPr>
            <p:spPr>
              <a:xfrm>
                <a:off x="5823298" y="2968106"/>
                <a:ext cx="1976284" cy="521358"/>
              </a:xfrm>
              <a:prstGeom prst="rect">
                <a:avLst/>
              </a:prstGeom>
              <a:noFill/>
            </p:spPr>
            <p:txBody>
              <a:bodyPr wrap="square" rtlCol="0">
                <a:spAutoFit/>
              </a:bodyPr>
              <a:lstStyle/>
              <a:p>
                <a:r>
                  <a:rPr lang="en-US" altLang="zh-CN" sz="2800" b="1" dirty="0">
                    <a:solidFill>
                      <a:schemeClr val="accent1">
                        <a:lumMod val="50000"/>
                      </a:schemeClr>
                    </a:solidFill>
                  </a:rPr>
                  <a:t>(</a:t>
                </a:r>
                <a:r>
                  <a:rPr lang="en-US" altLang="zh-CN" sz="2800" b="1" dirty="0" smtClean="0">
                    <a:solidFill>
                      <a:schemeClr val="accent1">
                        <a:lumMod val="50000"/>
                      </a:schemeClr>
                    </a:solidFill>
                  </a:rPr>
                  <a:t>n/2)</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cxnSp>
            <p:nvCxnSpPr>
              <p:cNvPr id="79" name="直接连接符 78"/>
              <p:cNvCxnSpPr/>
              <p:nvPr/>
            </p:nvCxnSpPr>
            <p:spPr>
              <a:xfrm flipH="1">
                <a:off x="2550281" y="2495756"/>
                <a:ext cx="1188059" cy="49732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flipV="1">
                <a:off x="4755142" y="2494378"/>
                <a:ext cx="1492288" cy="44157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64"/>
            <p:cNvGrpSpPr/>
            <p:nvPr/>
          </p:nvGrpSpPr>
          <p:grpSpPr>
            <a:xfrm>
              <a:off x="2817042" y="4270922"/>
              <a:ext cx="8228254" cy="969534"/>
              <a:chOff x="758917" y="3540747"/>
              <a:chExt cx="8228254" cy="969534"/>
            </a:xfrm>
          </p:grpSpPr>
          <p:sp>
            <p:nvSpPr>
              <p:cNvPr id="69" name="文本框 68"/>
              <p:cNvSpPr txBox="1"/>
              <p:nvPr/>
            </p:nvSpPr>
            <p:spPr>
              <a:xfrm>
                <a:off x="758917" y="3988311"/>
                <a:ext cx="1976284" cy="521970"/>
              </a:xfrm>
              <a:prstGeom prst="rect">
                <a:avLst/>
              </a:prstGeom>
              <a:noFill/>
            </p:spPr>
            <p:txBody>
              <a:bodyPr wrap="square" rtlCol="0">
                <a:spAutoFit/>
              </a:bodyPr>
              <a:lstStyle/>
              <a:p>
                <a:r>
                  <a:rPr lang="en-US" altLang="zh-CN" sz="2800" b="1" dirty="0" smtClean="0">
                    <a:solidFill>
                      <a:schemeClr val="accent1">
                        <a:lumMod val="50000"/>
                      </a:schemeClr>
                    </a:solidFill>
                  </a:rPr>
                  <a:t>T(n/16)</a:t>
                </a:r>
                <a:endParaRPr lang="zh-CN" altLang="en-US" sz="2800" b="1" baseline="30000" dirty="0">
                  <a:solidFill>
                    <a:schemeClr val="accent1">
                      <a:lumMod val="50000"/>
                    </a:schemeClr>
                  </a:solidFill>
                </a:endParaRPr>
              </a:p>
            </p:txBody>
          </p:sp>
          <p:sp>
            <p:nvSpPr>
              <p:cNvPr id="70" name="文本框 69"/>
              <p:cNvSpPr txBox="1"/>
              <p:nvPr/>
            </p:nvSpPr>
            <p:spPr>
              <a:xfrm>
                <a:off x="2750198" y="3982168"/>
                <a:ext cx="1976284" cy="521970"/>
              </a:xfrm>
              <a:prstGeom prst="rect">
                <a:avLst/>
              </a:prstGeom>
              <a:noFill/>
            </p:spPr>
            <p:txBody>
              <a:bodyPr wrap="square" rtlCol="0">
                <a:spAutoFit/>
              </a:bodyPr>
              <a:lstStyle/>
              <a:p>
                <a:r>
                  <a:rPr lang="en-US" altLang="zh-CN" sz="2800" b="1" dirty="0" smtClean="0">
                    <a:solidFill>
                      <a:schemeClr val="accent1">
                        <a:lumMod val="50000"/>
                      </a:schemeClr>
                    </a:solidFill>
                  </a:rPr>
                  <a:t>T(n/8)</a:t>
                </a:r>
                <a:endParaRPr lang="zh-CN" altLang="en-US" sz="2800" b="1" baseline="30000" dirty="0">
                  <a:solidFill>
                    <a:schemeClr val="accent1">
                      <a:lumMod val="50000"/>
                    </a:schemeClr>
                  </a:solidFill>
                </a:endParaRPr>
              </a:p>
            </p:txBody>
          </p:sp>
          <p:sp>
            <p:nvSpPr>
              <p:cNvPr id="71" name="文本框 70"/>
              <p:cNvSpPr txBox="1"/>
              <p:nvPr/>
            </p:nvSpPr>
            <p:spPr>
              <a:xfrm>
                <a:off x="4895070" y="3895509"/>
                <a:ext cx="1976284" cy="521970"/>
              </a:xfrm>
              <a:prstGeom prst="rect">
                <a:avLst/>
              </a:prstGeom>
              <a:noFill/>
            </p:spPr>
            <p:txBody>
              <a:bodyPr wrap="square" rtlCol="0">
                <a:spAutoFit/>
              </a:bodyPr>
              <a:lstStyle/>
              <a:p>
                <a:r>
                  <a:rPr lang="en-US" altLang="zh-CN" sz="2800" b="1" dirty="0" smtClean="0">
                    <a:solidFill>
                      <a:schemeClr val="accent1">
                        <a:lumMod val="50000"/>
                      </a:schemeClr>
                    </a:solidFill>
                  </a:rPr>
                  <a:t>T(n/8)</a:t>
                </a:r>
                <a:endParaRPr lang="zh-CN" altLang="en-US" sz="2800" b="1" baseline="30000" dirty="0">
                  <a:solidFill>
                    <a:schemeClr val="accent1">
                      <a:lumMod val="50000"/>
                    </a:schemeClr>
                  </a:solidFill>
                </a:endParaRPr>
              </a:p>
            </p:txBody>
          </p:sp>
          <p:sp>
            <p:nvSpPr>
              <p:cNvPr id="72" name="文本框 71"/>
              <p:cNvSpPr txBox="1"/>
              <p:nvPr/>
            </p:nvSpPr>
            <p:spPr>
              <a:xfrm>
                <a:off x="7010887" y="3865752"/>
                <a:ext cx="1976284" cy="521970"/>
              </a:xfrm>
              <a:prstGeom prst="rect">
                <a:avLst/>
              </a:prstGeom>
              <a:noFill/>
            </p:spPr>
            <p:txBody>
              <a:bodyPr wrap="square" rtlCol="0">
                <a:spAutoFit/>
              </a:bodyPr>
              <a:lstStyle/>
              <a:p>
                <a:r>
                  <a:rPr lang="en-US" altLang="zh-CN" sz="2800" b="1" dirty="0" smtClean="0">
                    <a:solidFill>
                      <a:schemeClr val="accent1">
                        <a:lumMod val="50000"/>
                      </a:schemeClr>
                    </a:solidFill>
                  </a:rPr>
                  <a:t>T(n/4)</a:t>
                </a:r>
                <a:endParaRPr lang="zh-CN" altLang="en-US" sz="2800" b="1" baseline="30000" dirty="0">
                  <a:solidFill>
                    <a:schemeClr val="accent1">
                      <a:lumMod val="50000"/>
                    </a:schemeClr>
                  </a:solidFill>
                </a:endParaRPr>
              </a:p>
            </p:txBody>
          </p:sp>
          <p:cxnSp>
            <p:nvCxnSpPr>
              <p:cNvPr id="73" name="直接连接符 72"/>
              <p:cNvCxnSpPr/>
              <p:nvPr/>
            </p:nvCxnSpPr>
            <p:spPr>
              <a:xfrm flipH="1">
                <a:off x="1344594" y="3560627"/>
                <a:ext cx="409964" cy="31941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713703" y="3580212"/>
                <a:ext cx="430607" cy="33126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871354" y="3540747"/>
                <a:ext cx="420821" cy="28382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497288" y="3545633"/>
                <a:ext cx="409964" cy="31941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80"/>
          <p:cNvGrpSpPr/>
          <p:nvPr/>
        </p:nvGrpSpPr>
        <p:grpSpPr>
          <a:xfrm>
            <a:off x="5386705" y="1994535"/>
            <a:ext cx="3477895" cy="521970"/>
            <a:chOff x="5080958" y="1969930"/>
            <a:chExt cx="5312664" cy="521970"/>
          </a:xfrm>
        </p:grpSpPr>
        <p:sp>
          <p:nvSpPr>
            <p:cNvPr id="82" name="文本框 81"/>
            <p:cNvSpPr txBox="1"/>
            <p:nvPr/>
          </p:nvSpPr>
          <p:spPr>
            <a:xfrm>
              <a:off x="9309581" y="1969930"/>
              <a:ext cx="1084041" cy="521970"/>
            </a:xfrm>
            <a:prstGeom prst="rect">
              <a:avLst/>
            </a:prstGeom>
            <a:noFill/>
          </p:spPr>
          <p:txBody>
            <a:bodyPr wrap="square" rtlCol="0">
              <a:spAutoFit/>
            </a:bodyPr>
            <a:lstStyle/>
            <a:p>
              <a:r>
                <a:rPr lang="en-US" altLang="zh-CN" sz="2800" b="1" dirty="0" smtClean="0">
                  <a:solidFill>
                    <a:schemeClr val="accent1">
                      <a:lumMod val="50000"/>
                    </a:schemeClr>
                  </a:solidFill>
                </a:rPr>
                <a:t>n</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p:cxnSp>
          <p:nvCxnSpPr>
            <p:cNvPr id="83" name="直接连接符 82"/>
            <p:cNvCxnSpPr/>
            <p:nvPr/>
          </p:nvCxnSpPr>
          <p:spPr>
            <a:xfrm flipV="1">
              <a:off x="5080958" y="2275497"/>
              <a:ext cx="4079902" cy="310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 name="组合 83"/>
          <p:cNvGrpSpPr/>
          <p:nvPr/>
        </p:nvGrpSpPr>
        <p:grpSpPr>
          <a:xfrm>
            <a:off x="7073900" y="2738755"/>
            <a:ext cx="2135505" cy="739775"/>
            <a:chOff x="7132286" y="2714238"/>
            <a:chExt cx="3261336" cy="739754"/>
          </a:xfrm>
        </p:grpSpPr>
        <mc:AlternateContent xmlns:mc="http://schemas.openxmlformats.org/markup-compatibility/2006" xmlns:a14="http://schemas.microsoft.com/office/drawing/2010/main">
          <mc:Choice Requires="a14">
            <p:sp>
              <p:nvSpPr>
                <p:cNvPr id="85" name="文本框 84"/>
                <p:cNvSpPr txBox="1"/>
                <p:nvPr/>
              </p:nvSpPr>
              <p:spPr>
                <a:xfrm>
                  <a:off x="9309581" y="2714238"/>
                  <a:ext cx="1084041" cy="739754"/>
                </a:xfrm>
                <a:prstGeom prst="rect">
                  <a:avLst/>
                </a:prstGeom>
                <a:noFill/>
              </p:spPr>
              <p:txBody>
                <a:bodyPr wrap="square" rtlCol="0">
                  <a:spAutoFit/>
                </a:bodyPr>
                <a:lstStyle/>
                <a:p>
                  <a14:m>
                    <m:oMath xmlns:m="http://schemas.openxmlformats.org/officeDocument/2006/math">
                      <m:f>
                        <m:fPr>
                          <m:ctrlPr>
                            <a:rPr lang="en-US" altLang="zh-CN" sz="2800" b="1" i="1" smtClean="0">
                              <a:solidFill>
                                <a:schemeClr val="accent1">
                                  <a:lumMod val="50000"/>
                                </a:schemeClr>
                              </a:solidFill>
                              <a:latin typeface="Cambria Math"/>
                            </a:rPr>
                          </m:ctrlPr>
                        </m:fPr>
                        <m:num>
                          <m:r>
                            <a:rPr lang="en-US" altLang="zh-CN" sz="2800" b="1" i="1" smtClean="0">
                              <a:solidFill>
                                <a:schemeClr val="accent1">
                                  <a:lumMod val="50000"/>
                                </a:schemeClr>
                              </a:solidFill>
                              <a:latin typeface="Cambria Math" panose="02040503050406030204" pitchFamily="18" charset="0"/>
                            </a:rPr>
                            <m:t>𝟓</m:t>
                          </m:r>
                        </m:num>
                        <m:den>
                          <m:r>
                            <a:rPr lang="en-US" altLang="zh-CN" sz="2800" b="1" i="1" smtClean="0">
                              <a:solidFill>
                                <a:schemeClr val="accent1">
                                  <a:lumMod val="50000"/>
                                </a:schemeClr>
                              </a:solidFill>
                              <a:latin typeface="Cambria Math" panose="02040503050406030204" pitchFamily="18" charset="0"/>
                            </a:rPr>
                            <m:t>𝟏𝟔</m:t>
                          </m:r>
                        </m:den>
                      </m:f>
                    </m:oMath>
                  </a14:m>
                  <a:r>
                    <a:rPr lang="en-US" altLang="zh-CN" sz="2800" b="1" dirty="0" smtClean="0">
                      <a:solidFill>
                        <a:schemeClr val="accent1">
                          <a:lumMod val="50000"/>
                        </a:schemeClr>
                      </a:solidFill>
                    </a:rPr>
                    <a:t>n</a:t>
                  </a:r>
                  <a:r>
                    <a:rPr lang="en-US" altLang="zh-CN" sz="2800" b="1" baseline="30000" dirty="0" smtClean="0">
                      <a:solidFill>
                        <a:schemeClr val="accent1">
                          <a:lumMod val="50000"/>
                        </a:schemeClr>
                      </a:solidFill>
                    </a:rPr>
                    <a:t>2</a:t>
                  </a:r>
                  <a:endParaRPr lang="zh-CN" altLang="en-US" sz="2800" b="1" baseline="30000" dirty="0">
                    <a:solidFill>
                      <a:schemeClr val="accent1">
                        <a:lumMod val="50000"/>
                      </a:schemeClr>
                    </a:solidFill>
                  </a:endParaRPr>
                </a:p>
              </p:txBody>
            </p:sp>
          </mc:Choice>
          <mc:Fallback xmlns="">
            <p:sp>
              <p:nvSpPr>
                <p:cNvPr id="85" name="文本框 84"/>
                <p:cNvSpPr txBox="1">
                  <a:spLocks noRot="1" noChangeAspect="1" noMove="1" noResize="1" noEditPoints="1" noAdjustHandles="1" noChangeArrowheads="1" noChangeShapeType="1" noTextEdit="1"/>
                </p:cNvSpPr>
                <p:nvPr/>
              </p:nvSpPr>
              <p:spPr>
                <a:xfrm>
                  <a:off x="9309581" y="2714238"/>
                  <a:ext cx="1084041" cy="739754"/>
                </a:xfrm>
                <a:prstGeom prst="rect">
                  <a:avLst/>
                </a:prstGeom>
                <a:blipFill rotWithShape="1">
                  <a:blip r:embed="rId3" cstate="print"/>
                  <a:stretch>
                    <a:fillRect b="-5738"/>
                  </a:stretch>
                </a:blipFill>
              </p:spPr>
              <p:txBody>
                <a:bodyPr/>
                <a:lstStyle/>
                <a:p>
                  <a:r>
                    <a:rPr lang="zh-CN" altLang="en-US">
                      <a:noFill/>
                    </a:rPr>
                    <a:t> </a:t>
                  </a:r>
                </a:p>
              </p:txBody>
            </p:sp>
          </mc:Fallback>
        </mc:AlternateContent>
        <p:cxnSp>
          <p:nvCxnSpPr>
            <p:cNvPr id="86" name="直接连接符 85"/>
            <p:cNvCxnSpPr/>
            <p:nvPr/>
          </p:nvCxnSpPr>
          <p:spPr>
            <a:xfrm flipV="1">
              <a:off x="7132286" y="3146243"/>
              <a:ext cx="2144449" cy="4125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 name="组合 86"/>
          <p:cNvGrpSpPr/>
          <p:nvPr/>
        </p:nvGrpSpPr>
        <p:grpSpPr>
          <a:xfrm>
            <a:off x="8154670" y="3696970"/>
            <a:ext cx="1021080" cy="1275080"/>
            <a:chOff x="8202998" y="3672506"/>
            <a:chExt cx="2248112" cy="1275049"/>
          </a:xfrm>
        </p:grpSpPr>
        <p:grpSp>
          <p:nvGrpSpPr>
            <p:cNvPr id="13" name="组合 87"/>
            <p:cNvGrpSpPr/>
            <p:nvPr/>
          </p:nvGrpSpPr>
          <p:grpSpPr>
            <a:xfrm>
              <a:off x="8202998" y="3672506"/>
              <a:ext cx="2248112" cy="1008289"/>
              <a:chOff x="8202998" y="3672506"/>
              <a:chExt cx="2248112" cy="1008289"/>
            </a:xfrm>
          </p:grpSpPr>
          <mc:AlternateContent xmlns:mc="http://schemas.openxmlformats.org/markup-compatibility/2006" xmlns:a14="http://schemas.microsoft.com/office/drawing/2010/main">
            <mc:Choice Requires="a14">
              <p:sp>
                <p:nvSpPr>
                  <p:cNvPr id="90" name="文本框 89"/>
                  <p:cNvSpPr txBox="1"/>
                  <p:nvPr/>
                </p:nvSpPr>
                <p:spPr>
                  <a:xfrm>
                    <a:off x="9367069" y="3672506"/>
                    <a:ext cx="1084041" cy="1008289"/>
                  </a:xfrm>
                  <a:prstGeom prst="rect">
                    <a:avLst/>
                  </a:prstGeom>
                  <a:noFill/>
                </p:spPr>
                <p:txBody>
                  <a:bodyPr wrap="square" rtlCol="0">
                    <a:spAutoFit/>
                  </a:bodyPr>
                  <a:lstStyle/>
                  <a:p>
                    <a14:m>
                      <m:oMath xmlns:m="http://schemas.openxmlformats.org/officeDocument/2006/math">
                        <m:f>
                          <m:fPr>
                            <m:ctrlPr>
                              <a:rPr lang="en-US" altLang="zh-CN" sz="2800" b="1" i="1" smtClean="0">
                                <a:solidFill>
                                  <a:schemeClr val="accent1">
                                    <a:lumMod val="50000"/>
                                  </a:schemeClr>
                                </a:solidFill>
                                <a:latin typeface="Cambria Math"/>
                              </a:rPr>
                            </m:ctrlPr>
                          </m:fPr>
                          <m:num>
                            <m:r>
                              <a:rPr lang="en-US" altLang="zh-CN" sz="2800" b="1" i="1" smtClean="0">
                                <a:solidFill>
                                  <a:schemeClr val="accent1">
                                    <a:lumMod val="50000"/>
                                  </a:schemeClr>
                                </a:solidFill>
                                <a:latin typeface="Cambria Math" panose="02040503050406030204" pitchFamily="18" charset="0"/>
                              </a:rPr>
                              <m:t>𝟐𝟓</m:t>
                            </m:r>
                          </m:num>
                          <m:den>
                            <m:r>
                              <a:rPr lang="en-US" altLang="zh-CN" sz="2800" b="1" i="1" smtClean="0">
                                <a:solidFill>
                                  <a:schemeClr val="accent1">
                                    <a:lumMod val="50000"/>
                                  </a:schemeClr>
                                </a:solidFill>
                                <a:latin typeface="Cambria Math" panose="02040503050406030204" pitchFamily="18" charset="0"/>
                              </a:rPr>
                              <m:t>𝟐𝟓𝟔</m:t>
                            </m:r>
                          </m:den>
                        </m:f>
                      </m:oMath>
                    </a14:m>
                    <a:r>
                      <a:rPr lang="en-US" altLang="zh-CN" sz="2800" b="1" dirty="0" smtClean="0">
                        <a:solidFill>
                          <a:schemeClr val="accent1">
                            <a:lumMod val="50000"/>
                          </a:schemeClr>
                        </a:solidFill>
                      </a:rPr>
                      <a:t>n</a:t>
                    </a:r>
                    <a:r>
                      <a:rPr lang="en-US" altLang="zh-CN" sz="2800" b="1" baseline="30000" dirty="0" smtClean="0">
                        <a:solidFill>
                          <a:schemeClr val="accent1">
                            <a:lumMod val="50000"/>
                          </a:schemeClr>
                        </a:solidFill>
                      </a:rPr>
                      <a:t>2</a:t>
                    </a:r>
                  </a:p>
                  <a:p>
                    <a:endParaRPr lang="en-US" altLang="zh-CN" sz="2800" b="1" baseline="30000" dirty="0">
                      <a:solidFill>
                        <a:schemeClr val="accent1">
                          <a:lumMod val="50000"/>
                        </a:schemeClr>
                      </a:solidFill>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9367069" y="3672506"/>
                    <a:ext cx="1084041" cy="1008289"/>
                  </a:xfrm>
                  <a:prstGeom prst="rect">
                    <a:avLst/>
                  </a:prstGeom>
                  <a:blipFill rotWithShape="1">
                    <a:blip r:embed="rId4" cstate="print"/>
                    <a:stretch>
                      <a:fillRect/>
                    </a:stretch>
                  </a:blipFill>
                </p:spPr>
                <p:txBody>
                  <a:bodyPr/>
                  <a:lstStyle/>
                  <a:p>
                    <a:r>
                      <a:rPr lang="zh-CN" altLang="en-US">
                        <a:noFill/>
                      </a:rPr>
                      <a:t> </a:t>
                    </a:r>
                  </a:p>
                </p:txBody>
              </p:sp>
            </mc:Fallback>
          </mc:AlternateContent>
          <p:cxnSp>
            <p:nvCxnSpPr>
              <p:cNvPr id="91" name="直接连接符 90"/>
              <p:cNvCxnSpPr/>
              <p:nvPr/>
            </p:nvCxnSpPr>
            <p:spPr>
              <a:xfrm flipV="1">
                <a:off x="8202998" y="4082889"/>
                <a:ext cx="1106583" cy="687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9" name="文本框 88"/>
            <p:cNvSpPr txBox="1"/>
            <p:nvPr/>
          </p:nvSpPr>
          <p:spPr>
            <a:xfrm>
              <a:off x="8936279" y="4490458"/>
              <a:ext cx="1350545" cy="457097"/>
            </a:xfrm>
            <a:prstGeom prst="rect">
              <a:avLst/>
            </a:prstGeom>
            <a:noFill/>
          </p:spPr>
          <p:txBody>
            <a:bodyPr vert="eaVert" wrap="square" rtlCol="0">
              <a:spAutoFit/>
            </a:bodyPr>
            <a:lstStyle/>
            <a:p>
              <a:r>
                <a:rPr lang="en-US" altLang="zh-CN" sz="2800" b="1" dirty="0">
                  <a:solidFill>
                    <a:schemeClr val="accent1">
                      <a:lumMod val="50000"/>
                    </a:schemeClr>
                  </a:solidFill>
                </a:rPr>
                <a:t>…</a:t>
              </a:r>
              <a:endParaRPr lang="zh-CN" altLang="en-US" sz="2800" b="1" dirty="0">
                <a:solidFill>
                  <a:schemeClr val="accent1">
                    <a:lumMod val="50000"/>
                  </a:schemeClr>
                </a:solidFill>
              </a:endParaRPr>
            </a:p>
          </p:txBody>
        </p:sp>
      </p:grpSp>
      <p:grpSp>
        <p:nvGrpSpPr>
          <p:cNvPr id="14" name="组合 93"/>
          <p:cNvGrpSpPr/>
          <p:nvPr/>
        </p:nvGrpSpPr>
        <p:grpSpPr>
          <a:xfrm>
            <a:off x="50165" y="2089204"/>
            <a:ext cx="808990" cy="3558540"/>
            <a:chOff x="2681478" y="4609833"/>
            <a:chExt cx="808990" cy="3558540"/>
          </a:xfrm>
        </p:grpSpPr>
        <p:sp>
          <p:nvSpPr>
            <p:cNvPr id="92" name="TextBox 7"/>
            <p:cNvSpPr txBox="1"/>
            <p:nvPr/>
          </p:nvSpPr>
          <p:spPr>
            <a:xfrm>
              <a:off x="2681478" y="5860783"/>
              <a:ext cx="780415" cy="521970"/>
            </a:xfrm>
            <a:prstGeom prst="rect">
              <a:avLst/>
            </a:prstGeom>
            <a:noFill/>
          </p:spPr>
          <p:txBody>
            <a:bodyPr wrap="square" rtlCol="0">
              <a:spAutoFit/>
            </a:bodyPr>
            <a:lstStyle/>
            <a:p>
              <a:r>
                <a:rPr lang="en-US" altLang="zh-CN" sz="1400" b="1" dirty="0">
                  <a:solidFill>
                    <a:schemeClr val="accent1">
                      <a:lumMod val="50000"/>
                    </a:schemeClr>
                  </a:solidFill>
                </a:rPr>
                <a:t>log</a:t>
              </a:r>
              <a:r>
                <a:rPr lang="en-US" altLang="zh-CN" sz="1400" b="1" baseline="-25000" dirty="0">
                  <a:solidFill>
                    <a:schemeClr val="accent1">
                      <a:lumMod val="50000"/>
                    </a:schemeClr>
                  </a:solidFill>
                </a:rPr>
                <a:t>2</a:t>
              </a:r>
              <a:r>
                <a:rPr lang="en-US" altLang="zh-CN" sz="1400" b="1" dirty="0">
                  <a:solidFill>
                    <a:schemeClr val="accent1">
                      <a:lumMod val="50000"/>
                    </a:schemeClr>
                  </a:solidFill>
                </a:rPr>
                <a:t>n+1</a:t>
              </a:r>
            </a:p>
          </p:txBody>
        </p:sp>
        <p:sp>
          <p:nvSpPr>
            <p:cNvPr id="93" name="左大括号 92"/>
            <p:cNvSpPr/>
            <p:nvPr/>
          </p:nvSpPr>
          <p:spPr>
            <a:xfrm>
              <a:off x="3212338" y="4609833"/>
              <a:ext cx="278130" cy="3558540"/>
            </a:xfrm>
            <a:prstGeom prst="leftBrac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dirty="0"/>
            </a:p>
          </p:txBody>
        </p:sp>
      </p:grpSp>
      <p:grpSp>
        <p:nvGrpSpPr>
          <p:cNvPr id="15" name="组合 94"/>
          <p:cNvGrpSpPr/>
          <p:nvPr/>
        </p:nvGrpSpPr>
        <p:grpSpPr>
          <a:xfrm>
            <a:off x="2669871" y="5245995"/>
            <a:ext cx="5459015" cy="1351909"/>
            <a:chOff x="3701845" y="4875826"/>
            <a:chExt cx="5459015" cy="1351909"/>
          </a:xfrm>
        </p:grpSpPr>
        <mc:AlternateContent xmlns:mc="http://schemas.openxmlformats.org/markup-compatibility/2006" xmlns:a14="http://schemas.microsoft.com/office/drawing/2010/main">
          <mc:Choice Requires="a14">
            <p:sp>
              <p:nvSpPr>
                <p:cNvPr id="96" name="文本框 95"/>
                <p:cNvSpPr txBox="1"/>
                <p:nvPr/>
              </p:nvSpPr>
              <p:spPr>
                <a:xfrm>
                  <a:off x="3701845" y="4875826"/>
                  <a:ext cx="5459015" cy="1351909"/>
                </a:xfrm>
                <a:prstGeom prst="rect">
                  <a:avLst/>
                </a:prstGeom>
                <a:noFill/>
              </p:spPr>
              <p:txBody>
                <a:bodyPr wrap="square" rtlCol="0">
                  <a:spAutoFit/>
                </a:bodyPr>
                <a:lstStyle/>
                <a:p>
                  <a:pPr>
                    <a:lnSpc>
                      <a:spcPct val="120000"/>
                    </a:lnSpc>
                  </a:pPr>
                  <a:r>
                    <a:rPr lang="zh-CN" altLang="en-US" sz="2800" b="1" dirty="0" smtClean="0">
                      <a:solidFill>
                        <a:schemeClr val="accent1">
                          <a:lumMod val="50000"/>
                        </a:schemeClr>
                      </a:solidFill>
                    </a:rPr>
                    <a:t>和</a:t>
                  </a:r>
                  <a:r>
                    <a:rPr lang="en-US" altLang="zh-CN" sz="2800" b="1" dirty="0" smtClean="0">
                      <a:solidFill>
                        <a:schemeClr val="accent1">
                          <a:lumMod val="50000"/>
                        </a:schemeClr>
                      </a:solidFill>
                    </a:rPr>
                    <a:t>=n</a:t>
                  </a:r>
                  <a:r>
                    <a:rPr lang="en-US" altLang="zh-CN" sz="2800" b="1" baseline="30000" dirty="0" smtClean="0">
                      <a:solidFill>
                        <a:schemeClr val="accent1">
                          <a:lumMod val="50000"/>
                        </a:schemeClr>
                      </a:solidFill>
                    </a:rPr>
                    <a:t>2</a:t>
                  </a:r>
                  <a:r>
                    <a:rPr lang="en-US" altLang="zh-CN" sz="2800" b="1" dirty="0" smtClean="0">
                      <a:solidFill>
                        <a:schemeClr val="accent1">
                          <a:lumMod val="50000"/>
                        </a:schemeClr>
                      </a:solidFill>
                    </a:rPr>
                    <a:t> (1+</a:t>
                  </a:r>
                  <a14:m>
                    <m:oMath xmlns:m="http://schemas.openxmlformats.org/officeDocument/2006/math">
                      <m:f>
                        <m:fPr>
                          <m:ctrlPr>
                            <a:rPr lang="en-US" altLang="zh-CN" sz="2800" b="1" i="1">
                              <a:solidFill>
                                <a:schemeClr val="accent1">
                                  <a:lumMod val="50000"/>
                                </a:schemeClr>
                              </a:solidFill>
                              <a:latin typeface="Cambria Math"/>
                            </a:rPr>
                          </m:ctrlPr>
                        </m:fPr>
                        <m:num>
                          <m:r>
                            <a:rPr lang="en-US" altLang="zh-CN" sz="2800" b="1" i="1">
                              <a:solidFill>
                                <a:schemeClr val="accent1">
                                  <a:lumMod val="50000"/>
                                </a:schemeClr>
                              </a:solidFill>
                              <a:latin typeface="Cambria Math" panose="02040503050406030204" pitchFamily="18" charset="0"/>
                            </a:rPr>
                            <m:t>𝟓</m:t>
                          </m:r>
                        </m:num>
                        <m:den>
                          <m:r>
                            <a:rPr lang="en-US" altLang="zh-CN" sz="2800" b="1" i="1">
                              <a:solidFill>
                                <a:schemeClr val="accent1">
                                  <a:lumMod val="50000"/>
                                </a:schemeClr>
                              </a:solidFill>
                              <a:latin typeface="Cambria Math" panose="02040503050406030204" pitchFamily="18" charset="0"/>
                            </a:rPr>
                            <m:t>𝟏𝟔</m:t>
                          </m:r>
                        </m:den>
                      </m:f>
                    </m:oMath>
                  </a14:m>
                  <a:r>
                    <a:rPr lang="zh-CN" altLang="en-US" sz="2800" b="1" baseline="30000" dirty="0" smtClean="0">
                      <a:solidFill>
                        <a:schemeClr val="accent1">
                          <a:lumMod val="50000"/>
                        </a:schemeClr>
                      </a:solidFill>
                    </a:rPr>
                    <a:t> </a:t>
                  </a:r>
                  <a:r>
                    <a:rPr lang="en-US" altLang="zh-CN" sz="2800" b="1" dirty="0">
                      <a:solidFill>
                        <a:schemeClr val="accent1">
                          <a:lumMod val="50000"/>
                        </a:schemeClr>
                      </a:solidFill>
                    </a:rPr>
                    <a:t>+(</a:t>
                  </a:r>
                  <a14:m>
                    <m:oMath xmlns:m="http://schemas.openxmlformats.org/officeDocument/2006/math">
                      <m:f>
                        <m:fPr>
                          <m:ctrlPr>
                            <a:rPr lang="en-US" altLang="zh-CN" sz="2800" b="1" i="1">
                              <a:solidFill>
                                <a:schemeClr val="accent1">
                                  <a:lumMod val="50000"/>
                                </a:schemeClr>
                              </a:solidFill>
                              <a:latin typeface="Cambria Math"/>
                            </a:rPr>
                          </m:ctrlPr>
                        </m:fPr>
                        <m:num>
                          <m:r>
                            <a:rPr lang="en-US" altLang="zh-CN" sz="2800" b="1" i="1">
                              <a:solidFill>
                                <a:schemeClr val="accent1">
                                  <a:lumMod val="50000"/>
                                </a:schemeClr>
                              </a:solidFill>
                              <a:latin typeface="Cambria Math" panose="02040503050406030204" pitchFamily="18" charset="0"/>
                            </a:rPr>
                            <m:t>𝟓</m:t>
                          </m:r>
                        </m:num>
                        <m:den>
                          <m:r>
                            <a:rPr lang="en-US" altLang="zh-CN" sz="2800" b="1" i="1">
                              <a:solidFill>
                                <a:schemeClr val="accent1">
                                  <a:lumMod val="50000"/>
                                </a:schemeClr>
                              </a:solidFill>
                              <a:latin typeface="Cambria Math" panose="02040503050406030204" pitchFamily="18" charset="0"/>
                            </a:rPr>
                            <m:t>𝟏𝟔</m:t>
                          </m:r>
                        </m:den>
                      </m:f>
                    </m:oMath>
                  </a14:m>
                  <a:r>
                    <a:rPr lang="en-US" altLang="zh-CN" sz="2800" b="1" dirty="0">
                      <a:solidFill>
                        <a:schemeClr val="accent1">
                          <a:lumMod val="50000"/>
                        </a:schemeClr>
                      </a:solidFill>
                    </a:rPr>
                    <a:t>)</a:t>
                  </a:r>
                  <a:r>
                    <a:rPr lang="en-US" altLang="zh-CN" sz="2800" b="1" baseline="30000" dirty="0" smtClean="0">
                      <a:solidFill>
                        <a:schemeClr val="accent1">
                          <a:lumMod val="50000"/>
                        </a:schemeClr>
                      </a:solidFill>
                    </a:rPr>
                    <a:t>2</a:t>
                  </a:r>
                  <a:r>
                    <a:rPr lang="en-US" altLang="zh-CN" sz="2800" b="1" dirty="0" smtClean="0">
                      <a:solidFill>
                        <a:schemeClr val="accent1">
                          <a:lumMod val="50000"/>
                        </a:schemeClr>
                      </a:solidFill>
                    </a:rPr>
                    <a:t>+</a:t>
                  </a:r>
                  <a:r>
                    <a:rPr lang="en-US" altLang="zh-CN" sz="2800" b="1" dirty="0">
                      <a:solidFill>
                        <a:schemeClr val="accent1">
                          <a:lumMod val="50000"/>
                        </a:schemeClr>
                      </a:solidFill>
                    </a:rPr>
                    <a:t>(</a:t>
                  </a:r>
                  <a14:m>
                    <m:oMath xmlns:m="http://schemas.openxmlformats.org/officeDocument/2006/math">
                      <m:f>
                        <m:fPr>
                          <m:ctrlPr>
                            <a:rPr lang="en-US" altLang="zh-CN" sz="2800" b="1" i="1">
                              <a:solidFill>
                                <a:schemeClr val="accent1">
                                  <a:lumMod val="50000"/>
                                </a:schemeClr>
                              </a:solidFill>
                              <a:latin typeface="Cambria Math"/>
                            </a:rPr>
                          </m:ctrlPr>
                        </m:fPr>
                        <m:num>
                          <m:r>
                            <a:rPr lang="en-US" altLang="zh-CN" sz="2800" b="1" i="1">
                              <a:solidFill>
                                <a:schemeClr val="accent1">
                                  <a:lumMod val="50000"/>
                                </a:schemeClr>
                              </a:solidFill>
                              <a:latin typeface="Cambria Math" panose="02040503050406030204" pitchFamily="18" charset="0"/>
                            </a:rPr>
                            <m:t>𝟓</m:t>
                          </m:r>
                        </m:num>
                        <m:den>
                          <m:r>
                            <a:rPr lang="en-US" altLang="zh-CN" sz="2800" b="1" i="1">
                              <a:solidFill>
                                <a:schemeClr val="accent1">
                                  <a:lumMod val="50000"/>
                                </a:schemeClr>
                              </a:solidFill>
                              <a:latin typeface="Cambria Math" panose="02040503050406030204" pitchFamily="18" charset="0"/>
                            </a:rPr>
                            <m:t>𝟏𝟔</m:t>
                          </m:r>
                        </m:den>
                      </m:f>
                    </m:oMath>
                  </a14:m>
                  <a:r>
                    <a:rPr lang="en-US" altLang="zh-CN" sz="2800" b="1" dirty="0">
                      <a:solidFill>
                        <a:schemeClr val="accent1">
                          <a:lumMod val="50000"/>
                        </a:schemeClr>
                      </a:solidFill>
                    </a:rPr>
                    <a:t>)</a:t>
                  </a:r>
                  <a:r>
                    <a:rPr lang="en-US" altLang="zh-CN" sz="2800" b="1" baseline="30000" dirty="0" smtClean="0">
                      <a:solidFill>
                        <a:schemeClr val="accent1">
                          <a:lumMod val="50000"/>
                        </a:schemeClr>
                      </a:solidFill>
                    </a:rPr>
                    <a:t>3</a:t>
                  </a:r>
                  <a:r>
                    <a:rPr lang="en-US" altLang="zh-CN" sz="2800" b="1" dirty="0" smtClean="0">
                      <a:solidFill>
                        <a:schemeClr val="accent1">
                          <a:lumMod val="50000"/>
                        </a:schemeClr>
                      </a:solidFill>
                    </a:rPr>
                    <a:t>+…)</a:t>
                  </a:r>
                  <a:endParaRPr lang="zh-CN" altLang="en-US" sz="2800" b="1" dirty="0">
                    <a:solidFill>
                      <a:schemeClr val="accent1">
                        <a:lumMod val="50000"/>
                      </a:schemeClr>
                    </a:solidFill>
                  </a:endParaRPr>
                </a:p>
                <a:p>
                  <a:pPr>
                    <a:lnSpc>
                      <a:spcPct val="120000"/>
                    </a:lnSpc>
                  </a:pPr>
                  <a:r>
                    <a:rPr lang="en-US" altLang="zh-CN" sz="2800" b="1" baseline="30000" dirty="0" smtClean="0">
                      <a:solidFill>
                        <a:schemeClr val="accent1">
                          <a:lumMod val="50000"/>
                        </a:schemeClr>
                      </a:solidFill>
                    </a:rPr>
                    <a:t>      =</a:t>
                  </a:r>
                  <a14:m>
                    <m:oMath xmlns:m="http://schemas.openxmlformats.org/officeDocument/2006/math">
                      <m:r>
                        <a:rPr lang="el-GR" altLang="zh-CN" sz="2800" b="1" i="1">
                          <a:solidFill>
                            <a:schemeClr val="accent1">
                              <a:lumMod val="50000"/>
                            </a:schemeClr>
                          </a:solidFill>
                          <a:latin typeface="Cambria Math" panose="02040503050406030204" pitchFamily="18" charset="0"/>
                        </a:rPr>
                        <m:t>𝜣</m:t>
                      </m:r>
                      <m:d>
                        <m:dPr>
                          <m:ctrlPr>
                            <a:rPr lang="en-US" altLang="zh-CN" sz="2800" b="1" i="1">
                              <a:solidFill>
                                <a:schemeClr val="accent1">
                                  <a:lumMod val="50000"/>
                                </a:schemeClr>
                              </a:solidFill>
                              <a:latin typeface="Cambria Math"/>
                            </a:rPr>
                          </m:ctrlPr>
                        </m:dPr>
                        <m:e>
                          <m:r>
                            <a:rPr lang="en-US" altLang="zh-CN" sz="2800" b="1" i="1">
                              <a:solidFill>
                                <a:schemeClr val="accent1">
                                  <a:lumMod val="50000"/>
                                </a:schemeClr>
                              </a:solidFill>
                              <a:latin typeface="Cambria Math" panose="02040503050406030204" pitchFamily="18" charset="0"/>
                            </a:rPr>
                            <m:t>𝒏</m:t>
                          </m:r>
                          <m:r>
                            <a:rPr lang="en-US" altLang="zh-CN" sz="2800" b="1" i="1" baseline="30000">
                              <a:solidFill>
                                <a:schemeClr val="accent1">
                                  <a:lumMod val="50000"/>
                                </a:schemeClr>
                              </a:solidFill>
                              <a:latin typeface="Cambria Math" panose="02040503050406030204" pitchFamily="18" charset="0"/>
                            </a:rPr>
                            <m:t>𝟐</m:t>
                          </m:r>
                        </m:e>
                      </m:d>
                      <m:r>
                        <a:rPr lang="en-US" altLang="zh-CN" sz="2800" b="1" i="1" baseline="30000" smtClean="0">
                          <a:solidFill>
                            <a:schemeClr val="accent1">
                              <a:lumMod val="50000"/>
                            </a:schemeClr>
                          </a:solidFill>
                          <a:latin typeface="Cambria Math" panose="02040503050406030204" pitchFamily="18" charset="0"/>
                        </a:rPr>
                        <m:t>  </m:t>
                      </m:r>
                      <m:r>
                        <a:rPr lang="zh-CN" altLang="en-US" sz="2800" b="1" i="0" smtClean="0">
                          <a:solidFill>
                            <a:srgbClr val="C00000"/>
                          </a:solidFill>
                          <a:latin typeface="Cambria Math" panose="02040503050406030204" pitchFamily="18" charset="0"/>
                        </a:rPr>
                        <m:t>几何级数</m:t>
                      </m:r>
                    </m:oMath>
                  </a14:m>
                  <a:endParaRPr lang="zh-CN" altLang="en-US" sz="2800" b="1" dirty="0">
                    <a:solidFill>
                      <a:srgbClr val="C00000"/>
                    </a:solidFill>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3701845" y="4875826"/>
                  <a:ext cx="5459015" cy="1351909"/>
                </a:xfrm>
                <a:prstGeom prst="rect">
                  <a:avLst/>
                </a:prstGeom>
                <a:blipFill rotWithShape="1">
                  <a:blip r:embed="rId5" cstate="print"/>
                  <a:stretch>
                    <a:fillRect l="-2232"/>
                  </a:stretch>
                </a:blipFill>
              </p:spPr>
              <p:txBody>
                <a:bodyPr/>
                <a:lstStyle/>
                <a:p>
                  <a:r>
                    <a:rPr lang="zh-CN" altLang="en-US">
                      <a:noFill/>
                    </a:rPr>
                    <a:t> </a:t>
                  </a:r>
                </a:p>
              </p:txBody>
            </p:sp>
          </mc:Fallback>
        </mc:AlternateContent>
        <p:cxnSp>
          <p:nvCxnSpPr>
            <p:cNvPr id="97" name="直接连接符 96"/>
            <p:cNvCxnSpPr/>
            <p:nvPr/>
          </p:nvCxnSpPr>
          <p:spPr>
            <a:xfrm>
              <a:off x="3738763" y="4947555"/>
              <a:ext cx="4859547" cy="149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组合 97"/>
          <p:cNvGrpSpPr/>
          <p:nvPr/>
        </p:nvGrpSpPr>
        <p:grpSpPr>
          <a:xfrm>
            <a:off x="608648" y="464741"/>
            <a:ext cx="8280608" cy="1426210"/>
            <a:chOff x="515938" y="456611"/>
            <a:chExt cx="8280608" cy="1426210"/>
          </a:xfrm>
        </p:grpSpPr>
        <p:sp>
          <p:nvSpPr>
            <p:cNvPr id="99" name="Rectangle 4"/>
            <p:cNvSpPr>
              <a:spLocks noChangeArrowheads="1"/>
            </p:cNvSpPr>
            <p:nvPr/>
          </p:nvSpPr>
          <p:spPr bwMode="auto">
            <a:xfrm>
              <a:off x="515938" y="456611"/>
              <a:ext cx="7740650" cy="142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3</a:t>
              </a:r>
              <a:r>
                <a:rPr lang="en-US" altLang="zh-CN" sz="3600" b="1" dirty="0" smtClean="0">
                  <a:solidFill>
                    <a:srgbClr val="FF0000"/>
                  </a:solidFill>
                  <a:sym typeface="+mn-ea"/>
                </a:rPr>
                <a:t>. </a:t>
              </a:r>
              <a:r>
                <a:rPr lang="zh-CN" altLang="en-US" sz="3600" b="1" dirty="0" smtClean="0">
                  <a:solidFill>
                    <a:srgbClr val="FF0000"/>
                  </a:solidFill>
                  <a:sym typeface="+mn-ea"/>
                </a:rPr>
                <a:t>递归</a:t>
              </a:r>
              <a:r>
                <a:rPr lang="zh-CN" altLang="en-US" sz="3600" b="1" dirty="0">
                  <a:solidFill>
                    <a:srgbClr val="FF0000"/>
                  </a:solidFill>
                  <a:sym typeface="+mn-ea"/>
                </a:rPr>
                <a:t>树法</a:t>
              </a:r>
              <a:endParaRPr lang="en-US" altLang="zh-CN" sz="3600" b="1" dirty="0">
                <a:solidFill>
                  <a:srgbClr val="FF0000"/>
                </a:solidFill>
                <a:sym typeface="+mn-ea"/>
              </a:endParaRPr>
            </a:p>
            <a:p>
              <a:pPr marL="446405" lvl="1" indent="-177800">
                <a:lnSpc>
                  <a:spcPct val="120000"/>
                </a:lnSpc>
                <a:spcBef>
                  <a:spcPts val="1200"/>
                </a:spcBef>
                <a:tabLst>
                  <a:tab pos="267970" algn="l"/>
                  <a:tab pos="355600" algn="l"/>
                </a:tabLst>
              </a:pPr>
              <a:r>
                <a:rPr lang="en-US" altLang="zh-CN" sz="2800" b="1" dirty="0">
                  <a:solidFill>
                    <a:srgbClr val="002060"/>
                  </a:solidFill>
                </a:rPr>
                <a:t>【</a:t>
              </a:r>
              <a:r>
                <a:rPr lang="zh-CN" altLang="en-US" sz="2800" b="1" dirty="0" smtClean="0">
                  <a:solidFill>
                    <a:srgbClr val="002060"/>
                  </a:solidFill>
                </a:rPr>
                <a:t>例</a:t>
              </a:r>
              <a:r>
                <a:rPr lang="en-US" altLang="zh-CN" sz="2800" b="1" dirty="0" smtClean="0">
                  <a:solidFill>
                    <a:srgbClr val="002060"/>
                  </a:solidFill>
                </a:rPr>
                <a:t>12】</a:t>
              </a:r>
              <a:r>
                <a:rPr lang="zh-CN" altLang="en-US" sz="2800" b="1" dirty="0">
                  <a:solidFill>
                    <a:srgbClr val="002060"/>
                  </a:solidFill>
                </a:rPr>
                <a:t>求解递归方程</a:t>
              </a:r>
            </a:p>
          </p:txBody>
        </p:sp>
        <p:sp>
          <p:nvSpPr>
            <p:cNvPr id="100" name="矩形 99"/>
            <p:cNvSpPr/>
            <p:nvPr/>
          </p:nvSpPr>
          <p:spPr>
            <a:xfrm>
              <a:off x="4785886" y="1320473"/>
              <a:ext cx="4010660" cy="460375"/>
            </a:xfrm>
            <a:prstGeom prst="rect">
              <a:avLst/>
            </a:prstGeom>
          </p:spPr>
          <p:txBody>
            <a:bodyPr wrap="none">
              <a:spAutoFit/>
            </a:bodyPr>
            <a:lstStyle/>
            <a:p>
              <a:r>
                <a:rPr lang="en-US" altLang="zh-CN" sz="2400" b="1" dirty="0">
                  <a:solidFill>
                    <a:schemeClr val="accent1">
                      <a:lumMod val="50000"/>
                    </a:schemeClr>
                  </a:solidFill>
                  <a:latin typeface="+mn-ea"/>
                  <a:cs typeface="Consolas" panose="020B0609020204030204" pitchFamily="49" charset="0"/>
                </a:rPr>
                <a:t>T(n)=T(n/4)+ T(n/2)+ n</a:t>
              </a:r>
              <a:r>
                <a:rPr lang="en-US" altLang="zh-CN" sz="2400" b="1" baseline="30000" dirty="0">
                  <a:solidFill>
                    <a:schemeClr val="accent1">
                      <a:lumMod val="50000"/>
                    </a:schemeClr>
                  </a:solidFill>
                  <a:latin typeface="+mn-ea"/>
                  <a:cs typeface="Consolas" panose="020B0609020204030204" pitchFamily="49" charset="0"/>
                </a:rPr>
                <a:t>2</a:t>
              </a:r>
              <a:r>
                <a:rPr lang="en-US" altLang="zh-CN" sz="2400" b="1" dirty="0">
                  <a:solidFill>
                    <a:schemeClr val="accent1">
                      <a:lumMod val="50000"/>
                    </a:schemeClr>
                  </a:solidFill>
                  <a:latin typeface="+mn-ea"/>
                  <a:cs typeface="Consolas" panose="020B0609020204030204" pitchFamily="49" charset="0"/>
                </a:rPr>
                <a:t> </a:t>
              </a:r>
              <a:endParaRPr lang="zh-CN" altLang="en-US" sz="2000" dirty="0">
                <a:solidFill>
                  <a:schemeClr val="accent1">
                    <a:lumMod val="50000"/>
                  </a:schemeClr>
                </a:solidFill>
                <a:latin typeface="+mn-ea"/>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68</a:t>
            </a:fld>
            <a:endParaRPr lang="zh-CN" altLang="en-US"/>
          </a:p>
        </p:txBody>
      </p:sp>
      <p:grpSp>
        <p:nvGrpSpPr>
          <p:cNvPr id="2" name="组合 60"/>
          <p:cNvGrpSpPr/>
          <p:nvPr/>
        </p:nvGrpSpPr>
        <p:grpSpPr>
          <a:xfrm>
            <a:off x="829310" y="2057400"/>
            <a:ext cx="7327265" cy="3112770"/>
            <a:chOff x="2817042" y="2775157"/>
            <a:chExt cx="8228254" cy="3112837"/>
          </a:xfrm>
        </p:grpSpPr>
        <p:sp>
          <p:nvSpPr>
            <p:cNvPr id="43" name="文本框 42"/>
            <p:cNvSpPr txBox="1"/>
            <p:nvPr/>
          </p:nvSpPr>
          <p:spPr>
            <a:xfrm>
              <a:off x="6055042" y="2775157"/>
              <a:ext cx="1084041" cy="521981"/>
            </a:xfrm>
            <a:prstGeom prst="rect">
              <a:avLst/>
            </a:prstGeom>
            <a:noFill/>
          </p:spPr>
          <p:txBody>
            <a:bodyPr wrap="square" rtlCol="0">
              <a:spAutoFit/>
            </a:bodyPr>
            <a:lstStyle/>
            <a:p>
              <a:r>
                <a:rPr lang="en-US" altLang="zh-CN" sz="2800" b="1" dirty="0" smtClean="0">
                  <a:solidFill>
                    <a:schemeClr val="accent1">
                      <a:lumMod val="50000"/>
                    </a:schemeClr>
                  </a:solidFill>
                </a:rPr>
                <a:t>cn</a:t>
              </a:r>
              <a:endParaRPr lang="zh-CN" altLang="en-US" sz="2800" b="1" baseline="30000" dirty="0">
                <a:solidFill>
                  <a:schemeClr val="accent1">
                    <a:lumMod val="50000"/>
                  </a:schemeClr>
                </a:solidFill>
              </a:endParaRPr>
            </a:p>
          </p:txBody>
        </p:sp>
        <p:grpSp>
          <p:nvGrpSpPr>
            <p:cNvPr id="4" name="组合 43"/>
            <p:cNvGrpSpPr/>
            <p:nvPr/>
          </p:nvGrpSpPr>
          <p:grpSpPr>
            <a:xfrm>
              <a:off x="3783686" y="3224553"/>
              <a:ext cx="6074021" cy="1065010"/>
              <a:chOff x="1725561" y="2494378"/>
              <a:chExt cx="6074021" cy="1065010"/>
            </a:xfrm>
          </p:grpSpPr>
          <p:sp>
            <p:nvSpPr>
              <p:cNvPr id="45" name="文本框 44"/>
              <p:cNvSpPr txBox="1"/>
              <p:nvPr/>
            </p:nvSpPr>
            <p:spPr>
              <a:xfrm>
                <a:off x="1725561" y="3037407"/>
                <a:ext cx="1976284" cy="521981"/>
              </a:xfrm>
              <a:prstGeom prst="rect">
                <a:avLst/>
              </a:prstGeom>
              <a:noFill/>
            </p:spPr>
            <p:txBody>
              <a:bodyPr wrap="square" rtlCol="0">
                <a:spAutoFit/>
              </a:bodyPr>
              <a:lstStyle/>
              <a:p>
                <a:r>
                  <a:rPr lang="en-US" altLang="zh-CN" sz="2800" b="1" dirty="0">
                    <a:solidFill>
                      <a:schemeClr val="accent1">
                        <a:lumMod val="50000"/>
                      </a:schemeClr>
                    </a:solidFill>
                  </a:rPr>
                  <a:t>(cn/2)</a:t>
                </a:r>
                <a:endParaRPr lang="zh-CN" altLang="en-US" sz="2800" b="1" baseline="30000" dirty="0">
                  <a:solidFill>
                    <a:schemeClr val="accent1">
                      <a:lumMod val="50000"/>
                    </a:schemeClr>
                  </a:solidFill>
                </a:endParaRPr>
              </a:p>
            </p:txBody>
          </p:sp>
          <p:sp>
            <p:nvSpPr>
              <p:cNvPr id="46" name="文本框 45"/>
              <p:cNvSpPr txBox="1"/>
              <p:nvPr/>
            </p:nvSpPr>
            <p:spPr>
              <a:xfrm>
                <a:off x="5823298" y="2968111"/>
                <a:ext cx="1976284" cy="521987"/>
              </a:xfrm>
              <a:prstGeom prst="rect">
                <a:avLst/>
              </a:prstGeom>
              <a:noFill/>
            </p:spPr>
            <p:txBody>
              <a:bodyPr wrap="square" rtlCol="0">
                <a:spAutoFit/>
              </a:bodyPr>
              <a:lstStyle/>
              <a:p>
                <a:r>
                  <a:rPr lang="en-US" altLang="zh-CN" sz="2800" b="1" dirty="0">
                    <a:solidFill>
                      <a:schemeClr val="accent1">
                        <a:lumMod val="50000"/>
                      </a:schemeClr>
                    </a:solidFill>
                  </a:rPr>
                  <a:t>(c</a:t>
                </a:r>
                <a:r>
                  <a:rPr lang="en-US" altLang="zh-CN" sz="2800" b="1" dirty="0" smtClean="0">
                    <a:solidFill>
                      <a:schemeClr val="accent1">
                        <a:lumMod val="50000"/>
                      </a:schemeClr>
                    </a:solidFill>
                  </a:rPr>
                  <a:t>n/2)</a:t>
                </a:r>
                <a:endParaRPr lang="zh-CN" altLang="en-US" sz="2800" b="1" baseline="30000" dirty="0">
                  <a:solidFill>
                    <a:schemeClr val="accent1">
                      <a:lumMod val="50000"/>
                    </a:schemeClr>
                  </a:solidFill>
                </a:endParaRPr>
              </a:p>
            </p:txBody>
          </p:sp>
          <p:cxnSp>
            <p:nvCxnSpPr>
              <p:cNvPr id="47" name="直接连接符 46"/>
              <p:cNvCxnSpPr/>
              <p:nvPr/>
            </p:nvCxnSpPr>
            <p:spPr>
              <a:xfrm flipH="1">
                <a:off x="2550281" y="2495756"/>
                <a:ext cx="1188059" cy="49732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4755142" y="2494378"/>
                <a:ext cx="1492288" cy="44157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8"/>
            <p:cNvGrpSpPr/>
            <p:nvPr/>
          </p:nvGrpSpPr>
          <p:grpSpPr>
            <a:xfrm>
              <a:off x="2817042" y="4270922"/>
              <a:ext cx="8228254" cy="969545"/>
              <a:chOff x="758917" y="3540747"/>
              <a:chExt cx="8228254" cy="969545"/>
            </a:xfrm>
          </p:grpSpPr>
          <p:sp>
            <p:nvSpPr>
              <p:cNvPr id="50" name="文本框 49"/>
              <p:cNvSpPr txBox="1"/>
              <p:nvPr/>
            </p:nvSpPr>
            <p:spPr>
              <a:xfrm>
                <a:off x="758917" y="3988311"/>
                <a:ext cx="1976284" cy="521981"/>
              </a:xfrm>
              <a:prstGeom prst="rect">
                <a:avLst/>
              </a:prstGeom>
              <a:noFill/>
            </p:spPr>
            <p:txBody>
              <a:bodyPr wrap="square" rtlCol="0">
                <a:spAutoFit/>
              </a:bodyPr>
              <a:lstStyle/>
              <a:p>
                <a:r>
                  <a:rPr lang="en-US" altLang="zh-CN" sz="2800" b="1" dirty="0">
                    <a:solidFill>
                      <a:schemeClr val="accent1">
                        <a:lumMod val="50000"/>
                      </a:schemeClr>
                    </a:solidFill>
                  </a:rPr>
                  <a:t>(c</a:t>
                </a:r>
                <a:r>
                  <a:rPr lang="en-US" altLang="zh-CN" sz="2800" b="1" dirty="0" smtClean="0">
                    <a:solidFill>
                      <a:schemeClr val="accent1">
                        <a:lumMod val="50000"/>
                      </a:schemeClr>
                    </a:solidFill>
                  </a:rPr>
                  <a:t>n/4)</a:t>
                </a:r>
                <a:endParaRPr lang="zh-CN" altLang="en-US" sz="2800" b="1" baseline="30000" dirty="0">
                  <a:solidFill>
                    <a:schemeClr val="accent1">
                      <a:lumMod val="50000"/>
                    </a:schemeClr>
                  </a:solidFill>
                </a:endParaRPr>
              </a:p>
            </p:txBody>
          </p:sp>
          <p:sp>
            <p:nvSpPr>
              <p:cNvPr id="51" name="文本框 50"/>
              <p:cNvSpPr txBox="1"/>
              <p:nvPr/>
            </p:nvSpPr>
            <p:spPr>
              <a:xfrm>
                <a:off x="2750198" y="3982173"/>
                <a:ext cx="1976284" cy="521987"/>
              </a:xfrm>
              <a:prstGeom prst="rect">
                <a:avLst/>
              </a:prstGeom>
              <a:noFill/>
            </p:spPr>
            <p:txBody>
              <a:bodyPr wrap="square" rtlCol="0">
                <a:spAutoFit/>
              </a:bodyPr>
              <a:lstStyle/>
              <a:p>
                <a:r>
                  <a:rPr lang="en-US" altLang="zh-CN" sz="2800" b="1" dirty="0">
                    <a:solidFill>
                      <a:schemeClr val="accent1">
                        <a:lumMod val="50000"/>
                      </a:schemeClr>
                    </a:solidFill>
                  </a:rPr>
                  <a:t>(c</a:t>
                </a:r>
                <a:r>
                  <a:rPr lang="en-US" altLang="zh-CN" sz="2800" b="1" dirty="0" smtClean="0">
                    <a:solidFill>
                      <a:schemeClr val="accent1">
                        <a:lumMod val="50000"/>
                      </a:schemeClr>
                    </a:solidFill>
                  </a:rPr>
                  <a:t>n/4)</a:t>
                </a:r>
                <a:endParaRPr lang="zh-CN" altLang="en-US" sz="2800" b="1" baseline="30000" dirty="0">
                  <a:solidFill>
                    <a:schemeClr val="accent1">
                      <a:lumMod val="50000"/>
                    </a:schemeClr>
                  </a:solidFill>
                </a:endParaRPr>
              </a:p>
            </p:txBody>
          </p:sp>
          <p:sp>
            <p:nvSpPr>
              <p:cNvPr id="52" name="文本框 51"/>
              <p:cNvSpPr txBox="1"/>
              <p:nvPr/>
            </p:nvSpPr>
            <p:spPr>
              <a:xfrm>
                <a:off x="4895070" y="3895513"/>
                <a:ext cx="1976284" cy="521987"/>
              </a:xfrm>
              <a:prstGeom prst="rect">
                <a:avLst/>
              </a:prstGeom>
              <a:noFill/>
            </p:spPr>
            <p:txBody>
              <a:bodyPr wrap="square" rtlCol="0">
                <a:spAutoFit/>
              </a:bodyPr>
              <a:lstStyle/>
              <a:p>
                <a:r>
                  <a:rPr lang="en-US" altLang="zh-CN" sz="2800" b="1" dirty="0">
                    <a:solidFill>
                      <a:schemeClr val="accent1">
                        <a:lumMod val="50000"/>
                      </a:schemeClr>
                    </a:solidFill>
                  </a:rPr>
                  <a:t>(c</a:t>
                </a:r>
                <a:r>
                  <a:rPr lang="en-US" altLang="zh-CN" sz="2800" b="1" dirty="0" smtClean="0">
                    <a:solidFill>
                      <a:schemeClr val="accent1">
                        <a:lumMod val="50000"/>
                      </a:schemeClr>
                    </a:solidFill>
                  </a:rPr>
                  <a:t>n/4)</a:t>
                </a:r>
                <a:endParaRPr lang="zh-CN" altLang="en-US" sz="2800" b="1" baseline="30000" dirty="0">
                  <a:solidFill>
                    <a:schemeClr val="accent1">
                      <a:lumMod val="50000"/>
                    </a:schemeClr>
                  </a:solidFill>
                </a:endParaRPr>
              </a:p>
            </p:txBody>
          </p:sp>
          <p:sp>
            <p:nvSpPr>
              <p:cNvPr id="53" name="文本框 52"/>
              <p:cNvSpPr txBox="1"/>
              <p:nvPr/>
            </p:nvSpPr>
            <p:spPr>
              <a:xfrm>
                <a:off x="7010887" y="3865756"/>
                <a:ext cx="1976284" cy="521987"/>
              </a:xfrm>
              <a:prstGeom prst="rect">
                <a:avLst/>
              </a:prstGeom>
              <a:noFill/>
            </p:spPr>
            <p:txBody>
              <a:bodyPr wrap="square" rtlCol="0">
                <a:spAutoFit/>
              </a:bodyPr>
              <a:lstStyle/>
              <a:p>
                <a:r>
                  <a:rPr lang="en-US" altLang="zh-CN" sz="2800" b="1" dirty="0">
                    <a:solidFill>
                      <a:schemeClr val="accent1">
                        <a:lumMod val="50000"/>
                      </a:schemeClr>
                    </a:solidFill>
                  </a:rPr>
                  <a:t>(c</a:t>
                </a:r>
                <a:r>
                  <a:rPr lang="en-US" altLang="zh-CN" sz="2800" b="1" dirty="0" smtClean="0">
                    <a:solidFill>
                      <a:schemeClr val="accent1">
                        <a:lumMod val="50000"/>
                      </a:schemeClr>
                    </a:solidFill>
                  </a:rPr>
                  <a:t>n/4)</a:t>
                </a:r>
                <a:endParaRPr lang="zh-CN" altLang="en-US" sz="2800" b="1" baseline="30000" dirty="0">
                  <a:solidFill>
                    <a:schemeClr val="accent1">
                      <a:lumMod val="50000"/>
                    </a:schemeClr>
                  </a:solidFill>
                </a:endParaRPr>
              </a:p>
            </p:txBody>
          </p:sp>
          <p:cxnSp>
            <p:nvCxnSpPr>
              <p:cNvPr id="54" name="直接连接符 53"/>
              <p:cNvCxnSpPr/>
              <p:nvPr/>
            </p:nvCxnSpPr>
            <p:spPr>
              <a:xfrm flipH="1">
                <a:off x="1344594" y="3560627"/>
                <a:ext cx="409964" cy="31941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13703" y="3580212"/>
                <a:ext cx="430607" cy="33126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871354" y="3540747"/>
                <a:ext cx="420821" cy="28382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5497288" y="3545633"/>
                <a:ext cx="409964" cy="31941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60" name="直接连接符 59"/>
            <p:cNvCxnSpPr/>
            <p:nvPr/>
          </p:nvCxnSpPr>
          <p:spPr>
            <a:xfrm flipH="1">
              <a:off x="3198249" y="5318537"/>
              <a:ext cx="204982" cy="569457"/>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组合 93"/>
          <p:cNvGrpSpPr/>
          <p:nvPr/>
        </p:nvGrpSpPr>
        <p:grpSpPr>
          <a:xfrm>
            <a:off x="0" y="2083489"/>
            <a:ext cx="961390" cy="3558540"/>
            <a:chOff x="2529078" y="4609833"/>
            <a:chExt cx="961390" cy="3558540"/>
          </a:xfrm>
        </p:grpSpPr>
        <p:sp>
          <p:nvSpPr>
            <p:cNvPr id="92" name="TextBox 7"/>
            <p:cNvSpPr txBox="1"/>
            <p:nvPr/>
          </p:nvSpPr>
          <p:spPr>
            <a:xfrm>
              <a:off x="2529078" y="6127483"/>
              <a:ext cx="682625" cy="306705"/>
            </a:xfrm>
            <a:prstGeom prst="rect">
              <a:avLst/>
            </a:prstGeom>
            <a:noFill/>
          </p:spPr>
          <p:txBody>
            <a:bodyPr wrap="square" rtlCol="0">
              <a:spAutoFit/>
            </a:bodyPr>
            <a:lstStyle/>
            <a:p>
              <a:r>
                <a:rPr lang="en-US" altLang="zh-CN" sz="1400" b="1" dirty="0">
                  <a:solidFill>
                    <a:schemeClr val="accent1">
                      <a:lumMod val="50000"/>
                    </a:schemeClr>
                  </a:solidFill>
                </a:rPr>
                <a:t>log</a:t>
              </a:r>
              <a:r>
                <a:rPr lang="en-US" altLang="zh-CN" sz="1400" b="1" baseline="-25000" dirty="0">
                  <a:solidFill>
                    <a:schemeClr val="accent1">
                      <a:lumMod val="50000"/>
                    </a:schemeClr>
                  </a:solidFill>
                </a:rPr>
                <a:t>2</a:t>
              </a:r>
              <a:r>
                <a:rPr lang="en-US" altLang="zh-CN" sz="1400" b="1" dirty="0">
                  <a:solidFill>
                    <a:schemeClr val="accent1">
                      <a:lumMod val="50000"/>
                    </a:schemeClr>
                  </a:solidFill>
                </a:rPr>
                <a:t>n</a:t>
              </a:r>
            </a:p>
          </p:txBody>
        </p:sp>
        <p:sp>
          <p:nvSpPr>
            <p:cNvPr id="93" name="左大括号 92"/>
            <p:cNvSpPr/>
            <p:nvPr/>
          </p:nvSpPr>
          <p:spPr>
            <a:xfrm>
              <a:off x="3202813" y="4609833"/>
              <a:ext cx="287655" cy="3558540"/>
            </a:xfrm>
            <a:prstGeom prst="leftBrac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dirty="0"/>
            </a:p>
          </p:txBody>
        </p:sp>
      </p:grpSp>
      <p:grpSp>
        <p:nvGrpSpPr>
          <p:cNvPr id="7" name="组合 97"/>
          <p:cNvGrpSpPr/>
          <p:nvPr/>
        </p:nvGrpSpPr>
        <p:grpSpPr>
          <a:xfrm>
            <a:off x="324803" y="482521"/>
            <a:ext cx="7740650" cy="1426210"/>
            <a:chOff x="515938" y="456611"/>
            <a:chExt cx="7740650" cy="1426210"/>
          </a:xfrm>
        </p:grpSpPr>
        <p:sp>
          <p:nvSpPr>
            <p:cNvPr id="99" name="Rectangle 4"/>
            <p:cNvSpPr>
              <a:spLocks noChangeArrowheads="1"/>
            </p:cNvSpPr>
            <p:nvPr/>
          </p:nvSpPr>
          <p:spPr bwMode="auto">
            <a:xfrm>
              <a:off x="515938" y="456611"/>
              <a:ext cx="7740650" cy="142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3</a:t>
              </a:r>
              <a:r>
                <a:rPr lang="en-US" altLang="zh-CN" sz="3600" b="1" dirty="0" smtClean="0">
                  <a:solidFill>
                    <a:srgbClr val="FF0000"/>
                  </a:solidFill>
                  <a:sym typeface="+mn-ea"/>
                </a:rPr>
                <a:t>. </a:t>
              </a:r>
              <a:r>
                <a:rPr lang="zh-CN" altLang="en-US" sz="3600" b="1" dirty="0" smtClean="0">
                  <a:solidFill>
                    <a:srgbClr val="FF0000"/>
                  </a:solidFill>
                  <a:sym typeface="+mn-ea"/>
                </a:rPr>
                <a:t>递归</a:t>
              </a:r>
              <a:r>
                <a:rPr lang="zh-CN" altLang="en-US" sz="3600" b="1" dirty="0">
                  <a:solidFill>
                    <a:srgbClr val="FF0000"/>
                  </a:solidFill>
                  <a:sym typeface="+mn-ea"/>
                </a:rPr>
                <a:t>树法</a:t>
              </a:r>
              <a:endParaRPr lang="en-US" altLang="zh-CN" sz="3600" b="1" dirty="0">
                <a:solidFill>
                  <a:srgbClr val="FF0000"/>
                </a:solidFill>
                <a:sym typeface="+mn-ea"/>
              </a:endParaRPr>
            </a:p>
            <a:p>
              <a:pPr marL="446405" lvl="1" indent="-177800">
                <a:lnSpc>
                  <a:spcPct val="120000"/>
                </a:lnSpc>
                <a:spcBef>
                  <a:spcPts val="1200"/>
                </a:spcBef>
                <a:tabLst>
                  <a:tab pos="267970" algn="l"/>
                  <a:tab pos="355600" algn="l"/>
                </a:tabLst>
              </a:pPr>
              <a:r>
                <a:rPr lang="en-US" altLang="zh-CN" sz="2800" b="1" dirty="0">
                  <a:solidFill>
                    <a:srgbClr val="002060"/>
                  </a:solidFill>
                </a:rPr>
                <a:t>【</a:t>
              </a:r>
              <a:r>
                <a:rPr lang="zh-CN" altLang="en-US" sz="2800" b="1" dirty="0" smtClean="0">
                  <a:solidFill>
                    <a:srgbClr val="002060"/>
                  </a:solidFill>
                </a:rPr>
                <a:t>例</a:t>
              </a:r>
              <a:r>
                <a:rPr lang="en-US" altLang="zh-CN" sz="2800" b="1" dirty="0" smtClean="0">
                  <a:solidFill>
                    <a:srgbClr val="002060"/>
                  </a:solidFill>
                </a:rPr>
                <a:t>13】</a:t>
              </a:r>
              <a:r>
                <a:rPr lang="zh-CN" altLang="en-US" sz="2800" b="1" dirty="0">
                  <a:solidFill>
                    <a:srgbClr val="002060"/>
                  </a:solidFill>
                </a:rPr>
                <a:t>求解递归方程</a:t>
              </a:r>
            </a:p>
          </p:txBody>
        </p:sp>
        <p:sp>
          <p:nvSpPr>
            <p:cNvPr id="100" name="矩形 99"/>
            <p:cNvSpPr/>
            <p:nvPr/>
          </p:nvSpPr>
          <p:spPr>
            <a:xfrm>
              <a:off x="4785886" y="1320473"/>
              <a:ext cx="2983865" cy="460375"/>
            </a:xfrm>
            <a:prstGeom prst="rect">
              <a:avLst/>
            </a:prstGeom>
          </p:spPr>
          <p:txBody>
            <a:bodyPr wrap="none">
              <a:spAutoFit/>
            </a:bodyPr>
            <a:lstStyle/>
            <a:p>
              <a:pPr algn="l"/>
              <a:r>
                <a:rPr lang="en-US" altLang="zh-CN" sz="2400" dirty="0" smtClean="0">
                  <a:solidFill>
                    <a:srgbClr val="203864"/>
                  </a:solidFill>
                  <a:sym typeface="+mn-ea"/>
                </a:rPr>
                <a:t>T(n)=2T(n/2)+O(n)</a:t>
              </a:r>
              <a:r>
                <a:rPr lang="en-US" altLang="zh-CN" sz="2400" b="1" dirty="0">
                  <a:solidFill>
                    <a:schemeClr val="accent1">
                      <a:lumMod val="50000"/>
                    </a:schemeClr>
                  </a:solidFill>
                  <a:latin typeface="+mn-ea"/>
                  <a:cs typeface="Consolas" panose="020B0609020204030204" pitchFamily="49" charset="0"/>
                </a:rPr>
                <a:t> </a:t>
              </a:r>
              <a:endParaRPr lang="zh-CN" altLang="en-US" sz="2000" dirty="0">
                <a:solidFill>
                  <a:schemeClr val="accent1">
                    <a:lumMod val="50000"/>
                  </a:schemeClr>
                </a:solidFill>
                <a:latin typeface="+mn-ea"/>
              </a:endParaRPr>
            </a:p>
          </p:txBody>
        </p:sp>
      </p:grpSp>
      <p:cxnSp>
        <p:nvCxnSpPr>
          <p:cNvPr id="17" name="直接连接符 16"/>
          <p:cNvCxnSpPr/>
          <p:nvPr/>
        </p:nvCxnSpPr>
        <p:spPr>
          <a:xfrm flipV="1">
            <a:off x="5638800" y="2261235"/>
            <a:ext cx="226314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8129270" y="1985010"/>
            <a:ext cx="759460" cy="521970"/>
          </a:xfrm>
          <a:prstGeom prst="rect">
            <a:avLst/>
          </a:prstGeom>
          <a:noFill/>
        </p:spPr>
        <p:txBody>
          <a:bodyPr wrap="square" rtlCol="0">
            <a:spAutoFit/>
          </a:bodyPr>
          <a:lstStyle/>
          <a:p>
            <a:r>
              <a:rPr lang="en-US" altLang="zh-CN" sz="2800" b="1" dirty="0" smtClean="0">
                <a:solidFill>
                  <a:schemeClr val="accent1">
                    <a:lumMod val="50000"/>
                  </a:schemeClr>
                </a:solidFill>
              </a:rPr>
              <a:t>cn</a:t>
            </a:r>
            <a:endParaRPr lang="zh-CN" altLang="en-US" sz="2800" b="1" baseline="30000" dirty="0">
              <a:solidFill>
                <a:schemeClr val="accent1">
                  <a:lumMod val="50000"/>
                </a:schemeClr>
              </a:solidFill>
            </a:endParaRPr>
          </a:p>
        </p:txBody>
      </p:sp>
      <p:cxnSp>
        <p:nvCxnSpPr>
          <p:cNvPr id="19" name="直接连接符 18"/>
          <p:cNvCxnSpPr/>
          <p:nvPr/>
        </p:nvCxnSpPr>
        <p:spPr>
          <a:xfrm flipV="1">
            <a:off x="7117080" y="3234055"/>
            <a:ext cx="1352550" cy="952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8547100" y="2948305"/>
            <a:ext cx="759460" cy="521970"/>
          </a:xfrm>
          <a:prstGeom prst="rect">
            <a:avLst/>
          </a:prstGeom>
          <a:noFill/>
        </p:spPr>
        <p:txBody>
          <a:bodyPr wrap="square" rtlCol="0">
            <a:spAutoFit/>
          </a:bodyPr>
          <a:lstStyle/>
          <a:p>
            <a:r>
              <a:rPr lang="en-US" altLang="zh-CN" sz="2800" b="1" dirty="0" smtClean="0">
                <a:solidFill>
                  <a:schemeClr val="accent1">
                    <a:lumMod val="50000"/>
                  </a:schemeClr>
                </a:solidFill>
              </a:rPr>
              <a:t>cn</a:t>
            </a:r>
            <a:endParaRPr lang="zh-CN" altLang="en-US" sz="2800" b="1" baseline="30000" dirty="0">
              <a:solidFill>
                <a:schemeClr val="accent1">
                  <a:lumMod val="50000"/>
                </a:schemeClr>
              </a:solidFill>
            </a:endParaRPr>
          </a:p>
        </p:txBody>
      </p:sp>
      <p:cxnSp>
        <p:nvCxnSpPr>
          <p:cNvPr id="21" name="直接连接符 20"/>
          <p:cNvCxnSpPr/>
          <p:nvPr/>
        </p:nvCxnSpPr>
        <p:spPr>
          <a:xfrm flipV="1">
            <a:off x="7709535" y="4123055"/>
            <a:ext cx="837565" cy="1143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8547100" y="3836670"/>
            <a:ext cx="759460" cy="521970"/>
          </a:xfrm>
          <a:prstGeom prst="rect">
            <a:avLst/>
          </a:prstGeom>
          <a:noFill/>
        </p:spPr>
        <p:txBody>
          <a:bodyPr wrap="square" rtlCol="0">
            <a:spAutoFit/>
          </a:bodyPr>
          <a:lstStyle/>
          <a:p>
            <a:r>
              <a:rPr lang="en-US" altLang="zh-CN" sz="2800" b="1" dirty="0" smtClean="0">
                <a:solidFill>
                  <a:schemeClr val="accent1">
                    <a:lumMod val="50000"/>
                  </a:schemeClr>
                </a:solidFill>
              </a:rPr>
              <a:t>cn</a:t>
            </a:r>
            <a:endParaRPr lang="zh-CN" altLang="en-US" sz="2800" b="1" baseline="30000" dirty="0">
              <a:solidFill>
                <a:schemeClr val="accent1">
                  <a:lumMod val="50000"/>
                </a:schemeClr>
              </a:solidFill>
            </a:endParaRPr>
          </a:p>
        </p:txBody>
      </p:sp>
      <p:sp>
        <p:nvSpPr>
          <p:cNvPr id="23" name="文本框 22"/>
          <p:cNvSpPr txBox="1"/>
          <p:nvPr/>
        </p:nvSpPr>
        <p:spPr>
          <a:xfrm>
            <a:off x="897890" y="5571490"/>
            <a:ext cx="347980" cy="521970"/>
          </a:xfrm>
          <a:prstGeom prst="rect">
            <a:avLst/>
          </a:prstGeom>
          <a:noFill/>
        </p:spPr>
        <p:txBody>
          <a:bodyPr wrap="square" rtlCol="0">
            <a:spAutoFit/>
          </a:bodyPr>
          <a:lstStyle/>
          <a:p>
            <a:r>
              <a:rPr lang="en-US" altLang="zh-CN" sz="2800" b="1" dirty="0" smtClean="0">
                <a:solidFill>
                  <a:schemeClr val="accent1">
                    <a:lumMod val="50000"/>
                  </a:schemeClr>
                </a:solidFill>
              </a:rPr>
              <a:t>c</a:t>
            </a:r>
            <a:endParaRPr lang="zh-CN" altLang="en-US" sz="2800" b="1" baseline="30000" dirty="0">
              <a:solidFill>
                <a:schemeClr val="accent1">
                  <a:lumMod val="50000"/>
                </a:schemeClr>
              </a:solidFill>
            </a:endParaRPr>
          </a:p>
        </p:txBody>
      </p:sp>
      <p:cxnSp>
        <p:nvCxnSpPr>
          <p:cNvPr id="24" name="直接连接符 23"/>
          <p:cNvCxnSpPr/>
          <p:nvPr/>
        </p:nvCxnSpPr>
        <p:spPr>
          <a:xfrm>
            <a:off x="1511300" y="4622165"/>
            <a:ext cx="216535" cy="53149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504950" y="5556250"/>
            <a:ext cx="347980" cy="521970"/>
          </a:xfrm>
          <a:prstGeom prst="rect">
            <a:avLst/>
          </a:prstGeom>
          <a:noFill/>
        </p:spPr>
        <p:txBody>
          <a:bodyPr wrap="square" rtlCol="0">
            <a:spAutoFit/>
          </a:bodyPr>
          <a:lstStyle/>
          <a:p>
            <a:r>
              <a:rPr lang="en-US" altLang="zh-CN" sz="2800" b="1" dirty="0" smtClean="0">
                <a:solidFill>
                  <a:schemeClr val="accent1">
                    <a:lumMod val="50000"/>
                  </a:schemeClr>
                </a:solidFill>
              </a:rPr>
              <a:t>c</a:t>
            </a:r>
            <a:endParaRPr lang="zh-CN" altLang="en-US" sz="2800" b="1" baseline="30000" dirty="0">
              <a:solidFill>
                <a:schemeClr val="accent1">
                  <a:lumMod val="50000"/>
                </a:schemeClr>
              </a:solidFill>
            </a:endParaRPr>
          </a:p>
        </p:txBody>
      </p:sp>
      <p:cxnSp>
        <p:nvCxnSpPr>
          <p:cNvPr id="26" name="直接连接符 25"/>
          <p:cNvCxnSpPr/>
          <p:nvPr/>
        </p:nvCxnSpPr>
        <p:spPr>
          <a:xfrm>
            <a:off x="1114425" y="5343525"/>
            <a:ext cx="5080" cy="37147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30375" y="5319395"/>
            <a:ext cx="5080" cy="37147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968170" y="4596478"/>
            <a:ext cx="204982" cy="569457"/>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306445" y="4613275"/>
            <a:ext cx="216535" cy="53149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696210" y="5502910"/>
            <a:ext cx="347980" cy="521970"/>
          </a:xfrm>
          <a:prstGeom prst="rect">
            <a:avLst/>
          </a:prstGeom>
          <a:noFill/>
        </p:spPr>
        <p:txBody>
          <a:bodyPr wrap="square" rtlCol="0">
            <a:spAutoFit/>
          </a:bodyPr>
          <a:lstStyle/>
          <a:p>
            <a:r>
              <a:rPr lang="en-US" altLang="zh-CN" sz="2800" b="1" dirty="0" smtClean="0">
                <a:solidFill>
                  <a:schemeClr val="accent1">
                    <a:lumMod val="50000"/>
                  </a:schemeClr>
                </a:solidFill>
              </a:rPr>
              <a:t>c</a:t>
            </a:r>
            <a:endParaRPr lang="zh-CN" altLang="en-US" sz="2800" b="1" baseline="30000" dirty="0">
              <a:solidFill>
                <a:schemeClr val="accent1">
                  <a:lumMod val="50000"/>
                </a:schemeClr>
              </a:solidFill>
            </a:endParaRPr>
          </a:p>
        </p:txBody>
      </p:sp>
      <p:sp>
        <p:nvSpPr>
          <p:cNvPr id="31" name="文本框 30"/>
          <p:cNvSpPr txBox="1"/>
          <p:nvPr/>
        </p:nvSpPr>
        <p:spPr>
          <a:xfrm>
            <a:off x="3303270" y="5487670"/>
            <a:ext cx="347980" cy="521970"/>
          </a:xfrm>
          <a:prstGeom prst="rect">
            <a:avLst/>
          </a:prstGeom>
          <a:noFill/>
        </p:spPr>
        <p:txBody>
          <a:bodyPr wrap="square" rtlCol="0">
            <a:spAutoFit/>
          </a:bodyPr>
          <a:lstStyle/>
          <a:p>
            <a:r>
              <a:rPr lang="en-US" altLang="zh-CN" sz="2800" b="1" dirty="0" smtClean="0">
                <a:solidFill>
                  <a:schemeClr val="accent1">
                    <a:lumMod val="50000"/>
                  </a:schemeClr>
                </a:solidFill>
              </a:rPr>
              <a:t>c</a:t>
            </a:r>
            <a:endParaRPr lang="zh-CN" altLang="en-US" sz="2800" b="1" baseline="30000" dirty="0">
              <a:solidFill>
                <a:schemeClr val="accent1">
                  <a:lumMod val="50000"/>
                </a:schemeClr>
              </a:solidFill>
            </a:endParaRPr>
          </a:p>
        </p:txBody>
      </p:sp>
      <p:cxnSp>
        <p:nvCxnSpPr>
          <p:cNvPr id="33" name="直接连接符 32"/>
          <p:cNvCxnSpPr/>
          <p:nvPr/>
        </p:nvCxnSpPr>
        <p:spPr>
          <a:xfrm>
            <a:off x="2912745" y="5274945"/>
            <a:ext cx="5080" cy="37147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528695" y="5250815"/>
            <a:ext cx="5080" cy="37147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928870" y="5502910"/>
            <a:ext cx="347980" cy="521970"/>
          </a:xfrm>
          <a:prstGeom prst="rect">
            <a:avLst/>
          </a:prstGeom>
          <a:noFill/>
        </p:spPr>
        <p:txBody>
          <a:bodyPr wrap="square" rtlCol="0">
            <a:spAutoFit/>
          </a:bodyPr>
          <a:lstStyle/>
          <a:p>
            <a:r>
              <a:rPr lang="en-US" altLang="zh-CN" sz="2800" b="1" dirty="0" smtClean="0">
                <a:solidFill>
                  <a:schemeClr val="accent1">
                    <a:lumMod val="50000"/>
                  </a:schemeClr>
                </a:solidFill>
              </a:rPr>
              <a:t>c</a:t>
            </a:r>
            <a:endParaRPr lang="zh-CN" altLang="en-US" sz="2800" b="1" baseline="30000" dirty="0">
              <a:solidFill>
                <a:schemeClr val="accent1">
                  <a:lumMod val="50000"/>
                </a:schemeClr>
              </a:solidFill>
            </a:endParaRPr>
          </a:p>
        </p:txBody>
      </p:sp>
      <p:sp>
        <p:nvSpPr>
          <p:cNvPr id="36" name="文本框 35"/>
          <p:cNvSpPr txBox="1"/>
          <p:nvPr/>
        </p:nvSpPr>
        <p:spPr>
          <a:xfrm>
            <a:off x="5535930" y="5487670"/>
            <a:ext cx="347980" cy="521970"/>
          </a:xfrm>
          <a:prstGeom prst="rect">
            <a:avLst/>
          </a:prstGeom>
          <a:noFill/>
        </p:spPr>
        <p:txBody>
          <a:bodyPr wrap="square" rtlCol="0">
            <a:spAutoFit/>
          </a:bodyPr>
          <a:lstStyle/>
          <a:p>
            <a:r>
              <a:rPr lang="en-US" altLang="zh-CN" sz="2800" b="1" dirty="0" smtClean="0">
                <a:solidFill>
                  <a:schemeClr val="accent1">
                    <a:lumMod val="50000"/>
                  </a:schemeClr>
                </a:solidFill>
              </a:rPr>
              <a:t>c</a:t>
            </a:r>
            <a:endParaRPr lang="zh-CN" altLang="en-US" sz="2800" b="1" baseline="30000" dirty="0">
              <a:solidFill>
                <a:schemeClr val="accent1">
                  <a:lumMod val="50000"/>
                </a:schemeClr>
              </a:solidFill>
            </a:endParaRPr>
          </a:p>
        </p:txBody>
      </p:sp>
      <p:cxnSp>
        <p:nvCxnSpPr>
          <p:cNvPr id="37" name="直接连接符 36"/>
          <p:cNvCxnSpPr/>
          <p:nvPr/>
        </p:nvCxnSpPr>
        <p:spPr>
          <a:xfrm>
            <a:off x="5145405" y="5274945"/>
            <a:ext cx="5080" cy="37147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761355" y="5250815"/>
            <a:ext cx="5080" cy="37147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579870" y="5502910"/>
            <a:ext cx="347980" cy="521970"/>
          </a:xfrm>
          <a:prstGeom prst="rect">
            <a:avLst/>
          </a:prstGeom>
          <a:noFill/>
        </p:spPr>
        <p:txBody>
          <a:bodyPr wrap="square" rtlCol="0">
            <a:spAutoFit/>
          </a:bodyPr>
          <a:lstStyle/>
          <a:p>
            <a:r>
              <a:rPr lang="en-US" altLang="zh-CN" sz="2800" b="1" dirty="0" smtClean="0">
                <a:solidFill>
                  <a:schemeClr val="accent1">
                    <a:lumMod val="50000"/>
                  </a:schemeClr>
                </a:solidFill>
              </a:rPr>
              <a:t>c</a:t>
            </a:r>
            <a:endParaRPr lang="zh-CN" altLang="en-US" sz="2800" b="1" baseline="30000" dirty="0">
              <a:solidFill>
                <a:schemeClr val="accent1">
                  <a:lumMod val="50000"/>
                </a:schemeClr>
              </a:solidFill>
            </a:endParaRPr>
          </a:p>
        </p:txBody>
      </p:sp>
      <p:sp>
        <p:nvSpPr>
          <p:cNvPr id="41" name="文本框 40"/>
          <p:cNvSpPr txBox="1"/>
          <p:nvPr/>
        </p:nvSpPr>
        <p:spPr>
          <a:xfrm>
            <a:off x="7186930" y="5487670"/>
            <a:ext cx="347980" cy="521970"/>
          </a:xfrm>
          <a:prstGeom prst="rect">
            <a:avLst/>
          </a:prstGeom>
          <a:noFill/>
        </p:spPr>
        <p:txBody>
          <a:bodyPr wrap="square" rtlCol="0">
            <a:spAutoFit/>
          </a:bodyPr>
          <a:lstStyle/>
          <a:p>
            <a:r>
              <a:rPr lang="en-US" altLang="zh-CN" sz="2800" b="1" dirty="0" smtClean="0">
                <a:solidFill>
                  <a:schemeClr val="accent1">
                    <a:lumMod val="50000"/>
                  </a:schemeClr>
                </a:solidFill>
              </a:rPr>
              <a:t>c</a:t>
            </a:r>
            <a:endParaRPr lang="zh-CN" altLang="en-US" sz="2800" b="1" baseline="30000" dirty="0">
              <a:solidFill>
                <a:schemeClr val="accent1">
                  <a:lumMod val="50000"/>
                </a:schemeClr>
              </a:solidFill>
            </a:endParaRPr>
          </a:p>
        </p:txBody>
      </p:sp>
      <p:cxnSp>
        <p:nvCxnSpPr>
          <p:cNvPr id="42" name="直接连接符 41"/>
          <p:cNvCxnSpPr/>
          <p:nvPr/>
        </p:nvCxnSpPr>
        <p:spPr>
          <a:xfrm>
            <a:off x="6796405" y="5274945"/>
            <a:ext cx="5080" cy="37147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412355" y="5250815"/>
            <a:ext cx="5080" cy="37147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135425" y="4612988"/>
            <a:ext cx="204982" cy="569457"/>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473700" y="4629785"/>
            <a:ext cx="216535" cy="53149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6801665" y="4629498"/>
            <a:ext cx="204982" cy="569457"/>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139940" y="4646295"/>
            <a:ext cx="216535" cy="531495"/>
          </a:xfrm>
          <a:prstGeom prst="line">
            <a:avLst/>
          </a:prstGeom>
          <a:ln w="381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693660" y="5738495"/>
            <a:ext cx="779780" cy="10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66" name="文本框 65"/>
          <p:cNvSpPr txBox="1"/>
          <p:nvPr/>
        </p:nvSpPr>
        <p:spPr>
          <a:xfrm>
            <a:off x="8531225" y="5454015"/>
            <a:ext cx="759460" cy="521970"/>
          </a:xfrm>
          <a:prstGeom prst="rect">
            <a:avLst/>
          </a:prstGeom>
          <a:noFill/>
        </p:spPr>
        <p:txBody>
          <a:bodyPr wrap="square" rtlCol="0">
            <a:spAutoFit/>
          </a:bodyPr>
          <a:lstStyle/>
          <a:p>
            <a:r>
              <a:rPr lang="en-US" altLang="zh-CN" sz="2800" b="1" dirty="0" smtClean="0">
                <a:solidFill>
                  <a:schemeClr val="accent1">
                    <a:lumMod val="50000"/>
                  </a:schemeClr>
                </a:solidFill>
              </a:rPr>
              <a:t>cn</a:t>
            </a:r>
            <a:endParaRPr lang="zh-CN" altLang="en-US" sz="2800" b="1" baseline="30000" dirty="0">
              <a:solidFill>
                <a:schemeClr val="accent1">
                  <a:lumMod val="50000"/>
                </a:schemeClr>
              </a:solidFill>
            </a:endParaRPr>
          </a:p>
        </p:txBody>
      </p:sp>
      <p:sp>
        <p:nvSpPr>
          <p:cNvPr id="67" name="文本框 66"/>
          <p:cNvSpPr txBox="1"/>
          <p:nvPr/>
        </p:nvSpPr>
        <p:spPr>
          <a:xfrm>
            <a:off x="1146175" y="6161405"/>
            <a:ext cx="5077460" cy="460375"/>
          </a:xfrm>
          <a:prstGeom prst="rect">
            <a:avLst/>
          </a:prstGeom>
          <a:noFill/>
        </p:spPr>
        <p:txBody>
          <a:bodyPr wrap="square" rtlCol="0">
            <a:spAutoFit/>
          </a:bodyPr>
          <a:lstStyle/>
          <a:p>
            <a:r>
              <a:rPr lang="zh-CN" altLang="en-US" sz="2400" b="1" dirty="0" smtClean="0">
                <a:solidFill>
                  <a:schemeClr val="accent1">
                    <a:lumMod val="50000"/>
                  </a:schemeClr>
                </a:solidFill>
              </a:rPr>
              <a:t>总代价</a:t>
            </a:r>
            <a:r>
              <a:rPr lang="en-US" altLang="zh-CN" sz="2400" b="1" dirty="0" smtClean="0">
                <a:solidFill>
                  <a:schemeClr val="accent1">
                    <a:lumMod val="50000"/>
                  </a:schemeClr>
                </a:solidFill>
              </a:rPr>
              <a:t>O(nlog</a:t>
            </a:r>
            <a:r>
              <a:rPr lang="en-US" altLang="zh-CN" sz="2400" b="1" baseline="-25000" dirty="0" smtClean="0">
                <a:solidFill>
                  <a:schemeClr val="accent1">
                    <a:lumMod val="50000"/>
                  </a:schemeClr>
                </a:solidFill>
              </a:rPr>
              <a:t>2</a:t>
            </a:r>
            <a:r>
              <a:rPr lang="en-US" altLang="zh-CN" sz="2400" b="1" dirty="0" smtClean="0">
                <a:solidFill>
                  <a:schemeClr val="accent1">
                    <a:lumMod val="50000"/>
                  </a:schemeClr>
                </a:solidFill>
              </a:rPr>
              <a:t>n)</a:t>
            </a:r>
            <a:endParaRPr lang="en-US" altLang="zh-CN" sz="2400" b="1" baseline="30000" dirty="0" smtClean="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3" grpId="0"/>
      <p:bldP spid="25" grpId="0"/>
      <p:bldP spid="30" grpId="0"/>
      <p:bldP spid="31" grpId="0"/>
      <p:bldP spid="35" grpId="0"/>
      <p:bldP spid="36" grpId="0"/>
      <p:bldP spid="40" grpId="0"/>
      <p:bldP spid="41" grpId="0"/>
      <p:bldP spid="66" grpId="0"/>
      <p:bldP spid="6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69</a:t>
            </a:fld>
            <a:endParaRPr lang="zh-CN" altLang="en-US"/>
          </a:p>
        </p:txBody>
      </p:sp>
      <p:grpSp>
        <p:nvGrpSpPr>
          <p:cNvPr id="2" name="组合 97"/>
          <p:cNvGrpSpPr/>
          <p:nvPr/>
        </p:nvGrpSpPr>
        <p:grpSpPr>
          <a:xfrm>
            <a:off x="208598" y="439976"/>
            <a:ext cx="8110428" cy="1426210"/>
            <a:chOff x="515938" y="456611"/>
            <a:chExt cx="8110428" cy="1426210"/>
          </a:xfrm>
        </p:grpSpPr>
        <p:sp>
          <p:nvSpPr>
            <p:cNvPr id="99" name="Rectangle 4"/>
            <p:cNvSpPr>
              <a:spLocks noChangeArrowheads="1"/>
            </p:cNvSpPr>
            <p:nvPr/>
          </p:nvSpPr>
          <p:spPr bwMode="auto">
            <a:xfrm>
              <a:off x="515938" y="456611"/>
              <a:ext cx="7740650" cy="142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3</a:t>
              </a:r>
              <a:r>
                <a:rPr lang="en-US" altLang="zh-CN" sz="3600" b="1" dirty="0" smtClean="0">
                  <a:solidFill>
                    <a:srgbClr val="FF0000"/>
                  </a:solidFill>
                  <a:sym typeface="+mn-ea"/>
                </a:rPr>
                <a:t>. </a:t>
              </a:r>
              <a:r>
                <a:rPr lang="zh-CN" altLang="en-US" sz="3600" b="1" dirty="0" smtClean="0">
                  <a:solidFill>
                    <a:srgbClr val="FF0000"/>
                  </a:solidFill>
                  <a:sym typeface="+mn-ea"/>
                </a:rPr>
                <a:t>递归</a:t>
              </a:r>
              <a:r>
                <a:rPr lang="zh-CN" altLang="en-US" sz="3600" b="1" dirty="0">
                  <a:solidFill>
                    <a:srgbClr val="FF0000"/>
                  </a:solidFill>
                  <a:sym typeface="+mn-ea"/>
                </a:rPr>
                <a:t>树法</a:t>
              </a:r>
              <a:endParaRPr lang="en-US" altLang="zh-CN" sz="3600" b="1" dirty="0">
                <a:solidFill>
                  <a:srgbClr val="FF0000"/>
                </a:solidFill>
                <a:sym typeface="+mn-ea"/>
              </a:endParaRPr>
            </a:p>
            <a:p>
              <a:pPr marL="446405" lvl="1" indent="-177800">
                <a:lnSpc>
                  <a:spcPct val="120000"/>
                </a:lnSpc>
                <a:spcBef>
                  <a:spcPts val="1200"/>
                </a:spcBef>
                <a:tabLst>
                  <a:tab pos="267970" algn="l"/>
                  <a:tab pos="355600" algn="l"/>
                </a:tabLst>
              </a:pPr>
              <a:r>
                <a:rPr lang="en-US" altLang="zh-CN" sz="2800" b="1" dirty="0">
                  <a:solidFill>
                    <a:srgbClr val="002060"/>
                  </a:solidFill>
                </a:rPr>
                <a:t>【</a:t>
              </a:r>
              <a:r>
                <a:rPr lang="zh-CN" altLang="en-US" sz="2800" b="1" dirty="0" smtClean="0">
                  <a:solidFill>
                    <a:srgbClr val="002060"/>
                  </a:solidFill>
                </a:rPr>
                <a:t>例</a:t>
              </a:r>
              <a:r>
                <a:rPr lang="en-US" altLang="zh-CN" sz="2800" b="1" dirty="0" smtClean="0">
                  <a:solidFill>
                    <a:srgbClr val="002060"/>
                  </a:solidFill>
                </a:rPr>
                <a:t>14】</a:t>
              </a:r>
              <a:r>
                <a:rPr lang="zh-CN" altLang="en-US" sz="2800" b="1" dirty="0">
                  <a:solidFill>
                    <a:srgbClr val="002060"/>
                  </a:solidFill>
                </a:rPr>
                <a:t>求解递归方程</a:t>
              </a:r>
            </a:p>
          </p:txBody>
        </p:sp>
        <p:sp>
          <p:nvSpPr>
            <p:cNvPr id="100" name="矩形 99"/>
            <p:cNvSpPr/>
            <p:nvPr/>
          </p:nvSpPr>
          <p:spPr>
            <a:xfrm>
              <a:off x="4785886" y="1320473"/>
              <a:ext cx="3840480" cy="460375"/>
            </a:xfrm>
            <a:prstGeom prst="rect">
              <a:avLst/>
            </a:prstGeom>
          </p:spPr>
          <p:txBody>
            <a:bodyPr wrap="none">
              <a:spAutoFit/>
            </a:bodyPr>
            <a:lstStyle/>
            <a:p>
              <a:pPr algn="l"/>
              <a:r>
                <a:rPr lang="pt-BR" sz="2400" b="1" i="1" smtClean="0">
                  <a:solidFill>
                    <a:srgbClr val="203864"/>
                  </a:solidFill>
                  <a:latin typeface="+mn-ea"/>
                  <a:cs typeface="Consolas" panose="020B0609020204030204" pitchFamily="49" charset="0"/>
                  <a:sym typeface="+mn-ea"/>
                </a:rPr>
                <a:t>T</a:t>
              </a:r>
              <a:r>
                <a:rPr lang="pt-BR" sz="2400" b="1" smtClean="0">
                  <a:solidFill>
                    <a:srgbClr val="203864"/>
                  </a:solidFill>
                  <a:latin typeface="+mn-ea"/>
                  <a:cs typeface="Consolas" panose="020B0609020204030204" pitchFamily="49" charset="0"/>
                  <a:sym typeface="+mn-ea"/>
                </a:rPr>
                <a:t>(</a:t>
              </a:r>
              <a:r>
                <a:rPr lang="pt-BR" sz="2400" b="1" i="1" smtClean="0">
                  <a:solidFill>
                    <a:srgbClr val="203864"/>
                  </a:solidFill>
                  <a:latin typeface="+mn-ea"/>
                  <a:cs typeface="Consolas" panose="020B0609020204030204" pitchFamily="49" charset="0"/>
                  <a:sym typeface="+mn-ea"/>
                </a:rPr>
                <a:t>n</a:t>
              </a:r>
              <a:r>
                <a:rPr lang="pt-BR" sz="2400" b="1" smtClean="0">
                  <a:solidFill>
                    <a:srgbClr val="203864"/>
                  </a:solidFill>
                  <a:latin typeface="+mn-ea"/>
                  <a:cs typeface="Consolas" panose="020B0609020204030204" pitchFamily="49" charset="0"/>
                  <a:sym typeface="+mn-ea"/>
                </a:rPr>
                <a:t>)=</a:t>
              </a:r>
              <a:r>
                <a:rPr lang="pt-BR" sz="2400" b="1" i="1" smtClean="0">
                  <a:solidFill>
                    <a:srgbClr val="203864"/>
                  </a:solidFill>
                  <a:latin typeface="+mn-ea"/>
                  <a:cs typeface="Consolas" panose="020B0609020204030204" pitchFamily="49" charset="0"/>
                  <a:sym typeface="+mn-ea"/>
                </a:rPr>
                <a:t>T</a:t>
              </a:r>
              <a:r>
                <a:rPr lang="pt-BR" sz="2400" b="1" smtClean="0">
                  <a:solidFill>
                    <a:srgbClr val="203864"/>
                  </a:solidFill>
                  <a:latin typeface="+mn-ea"/>
                  <a:cs typeface="Consolas" panose="020B0609020204030204" pitchFamily="49" charset="0"/>
                  <a:sym typeface="+mn-ea"/>
                </a:rPr>
                <a:t>(</a:t>
              </a:r>
              <a:r>
                <a:rPr lang="pt-BR" sz="2400" b="1" i="1" smtClean="0">
                  <a:solidFill>
                    <a:srgbClr val="203864"/>
                  </a:solidFill>
                  <a:latin typeface="+mn-ea"/>
                  <a:cs typeface="Consolas" panose="020B0609020204030204" pitchFamily="49" charset="0"/>
                  <a:sym typeface="+mn-ea"/>
                </a:rPr>
                <a:t>n</a:t>
              </a:r>
              <a:r>
                <a:rPr lang="pt-BR" sz="2400" b="1" smtClean="0">
                  <a:solidFill>
                    <a:srgbClr val="203864"/>
                  </a:solidFill>
                  <a:latin typeface="+mn-ea"/>
                  <a:cs typeface="Consolas" panose="020B0609020204030204" pitchFamily="49" charset="0"/>
                  <a:sym typeface="+mn-ea"/>
                </a:rPr>
                <a:t>/3)+T(2n/3)+</a:t>
              </a:r>
              <a:r>
                <a:rPr lang="pt-BR" sz="2400" b="1" i="1" smtClean="0">
                  <a:solidFill>
                    <a:srgbClr val="203864"/>
                  </a:solidFill>
                  <a:latin typeface="+mn-ea"/>
                  <a:cs typeface="Consolas" panose="020B0609020204030204" pitchFamily="49" charset="0"/>
                  <a:sym typeface="+mn-ea"/>
                </a:rPr>
                <a:t>n</a:t>
              </a:r>
              <a:r>
                <a:rPr lang="pt-BR" sz="2400" b="1" smtClean="0">
                  <a:solidFill>
                    <a:srgbClr val="203864"/>
                  </a:solidFill>
                  <a:latin typeface="+mn-ea"/>
                  <a:cs typeface="Consolas" panose="020B0609020204030204" pitchFamily="49" charset="0"/>
                  <a:sym typeface="+mn-ea"/>
                </a:rPr>
                <a:t>	</a:t>
              </a:r>
              <a:endParaRPr lang="pt-BR" altLang="en-US" sz="2400" b="1" dirty="0" smtClean="0">
                <a:solidFill>
                  <a:srgbClr val="203864"/>
                </a:solidFill>
                <a:latin typeface="+mn-ea"/>
                <a:cs typeface="Consolas" panose="020B0609020204030204" pitchFamily="49" charset="0"/>
                <a:sym typeface="+mn-ea"/>
              </a:endParaRPr>
            </a:p>
          </p:txBody>
        </p:sp>
      </p:grpSp>
      <p:pic>
        <p:nvPicPr>
          <p:cNvPr id="130050" name="Picture 2"/>
          <p:cNvPicPr>
            <a:picLocks noChangeAspect="1" noChangeArrowheads="1"/>
          </p:cNvPicPr>
          <p:nvPr/>
        </p:nvPicPr>
        <p:blipFill>
          <a:blip r:embed="rId2" cstate="print"/>
          <a:srcRect/>
          <a:stretch>
            <a:fillRect/>
          </a:stretch>
        </p:blipFill>
        <p:spPr bwMode="auto">
          <a:xfrm>
            <a:off x="1465195" y="1866193"/>
            <a:ext cx="7415945" cy="2500331"/>
          </a:xfrm>
          <a:prstGeom prst="rect">
            <a:avLst/>
          </a:prstGeom>
          <a:noFill/>
          <a:ln w="9525">
            <a:noFill/>
            <a:miter lim="800000"/>
            <a:headEnd/>
            <a:tailEnd/>
          </a:ln>
          <a:effectLst/>
        </p:spPr>
      </p:pic>
      <p:grpSp>
        <p:nvGrpSpPr>
          <p:cNvPr id="4" name="组合 11"/>
          <p:cNvGrpSpPr/>
          <p:nvPr/>
        </p:nvGrpSpPr>
        <p:grpSpPr>
          <a:xfrm>
            <a:off x="71993" y="1937632"/>
            <a:ext cx="7620053" cy="3144857"/>
            <a:chOff x="357158" y="571480"/>
            <a:chExt cx="5715040" cy="3144857"/>
          </a:xfrm>
        </p:grpSpPr>
        <p:sp>
          <p:nvSpPr>
            <p:cNvPr id="7" name="TextBox 2"/>
            <p:cNvSpPr txBox="1"/>
            <p:nvPr/>
          </p:nvSpPr>
          <p:spPr>
            <a:xfrm>
              <a:off x="357158" y="3214687"/>
              <a:ext cx="1357322" cy="501650"/>
            </a:xfrm>
            <a:prstGeom prst="rect">
              <a:avLst/>
            </a:prstGeom>
            <a:noFill/>
          </p:spPr>
          <p:txBody>
            <a:bodyPr wrap="square" rtlCol="0">
              <a:spAutoFit/>
            </a:bodyPr>
            <a:lstStyle/>
            <a:p>
              <a:r>
                <a:rPr lang="zh-CN" altLang="en-US" sz="2665" smtClean="0">
                  <a:solidFill>
                    <a:srgbClr val="0000FF"/>
                  </a:solidFill>
                  <a:latin typeface="微软雅黑" panose="020B0503020204020204" charset="-122"/>
                  <a:ea typeface="微软雅黑" panose="020B0503020204020204" charset="-122"/>
                </a:rPr>
                <a:t>最短路径</a:t>
              </a:r>
              <a:endParaRPr lang="zh-CN" altLang="en-US" sz="2665">
                <a:solidFill>
                  <a:srgbClr val="0000FF"/>
                </a:solidFill>
                <a:latin typeface="微软雅黑" panose="020B0503020204020204" charset="-122"/>
                <a:ea typeface="微软雅黑" panose="020B0503020204020204" charset="-122"/>
              </a:endParaRPr>
            </a:p>
          </p:txBody>
        </p:sp>
        <p:cxnSp>
          <p:nvCxnSpPr>
            <p:cNvPr id="8" name="直接箭头连接符 7"/>
            <p:cNvCxnSpPr/>
            <p:nvPr/>
          </p:nvCxnSpPr>
          <p:spPr>
            <a:xfrm rot="5400000">
              <a:off x="714348" y="785794"/>
              <a:ext cx="2643206" cy="22145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9" name="直接箭头连接符 8"/>
            <p:cNvCxnSpPr/>
            <p:nvPr/>
          </p:nvCxnSpPr>
          <p:spPr>
            <a:xfrm rot="16200000" flipH="1">
              <a:off x="2893207" y="892951"/>
              <a:ext cx="2714644" cy="2071702"/>
            </a:xfrm>
            <a:prstGeom prst="straightConnector1">
              <a:avLst/>
            </a:prstGeom>
            <a:ln>
              <a:solidFill>
                <a:schemeClr val="accent1"/>
              </a:solidFill>
              <a:prstDash val="dash"/>
              <a:tailEnd type="arrow"/>
            </a:ln>
          </p:spPr>
          <p:style>
            <a:lnRef idx="2">
              <a:schemeClr val="dk1"/>
            </a:lnRef>
            <a:fillRef idx="0">
              <a:schemeClr val="dk1"/>
            </a:fillRef>
            <a:effectRef idx="1">
              <a:schemeClr val="dk1"/>
            </a:effectRef>
            <a:fontRef idx="minor">
              <a:schemeClr val="tx1"/>
            </a:fontRef>
          </p:style>
        </p:cxnSp>
        <p:sp>
          <p:nvSpPr>
            <p:cNvPr id="10" name="TextBox 7"/>
            <p:cNvSpPr txBox="1"/>
            <p:nvPr/>
          </p:nvSpPr>
          <p:spPr>
            <a:xfrm>
              <a:off x="4714876" y="3214687"/>
              <a:ext cx="1357322" cy="501650"/>
            </a:xfrm>
            <a:prstGeom prst="rect">
              <a:avLst/>
            </a:prstGeom>
            <a:noFill/>
          </p:spPr>
          <p:txBody>
            <a:bodyPr wrap="square" rtlCol="0">
              <a:spAutoFit/>
            </a:bodyPr>
            <a:lstStyle/>
            <a:p>
              <a:r>
                <a:rPr lang="zh-CN" altLang="en-US" sz="2665" smtClean="0">
                  <a:solidFill>
                    <a:srgbClr val="0000FF"/>
                  </a:solidFill>
                  <a:latin typeface="微软雅黑" panose="020B0503020204020204" charset="-122"/>
                  <a:ea typeface="微软雅黑" panose="020B0503020204020204" charset="-122"/>
                </a:rPr>
                <a:t>最长路径</a:t>
              </a:r>
              <a:endParaRPr lang="zh-CN" altLang="en-US" sz="2665">
                <a:solidFill>
                  <a:srgbClr val="0000FF"/>
                </a:solidFill>
                <a:latin typeface="微软雅黑" panose="020B0503020204020204" charset="-122"/>
                <a:ea typeface="微软雅黑" panose="020B0503020204020204" charset="-122"/>
              </a:endParaRPr>
            </a:p>
          </p:txBody>
        </p:sp>
      </p:grpSp>
      <p:sp>
        <p:nvSpPr>
          <p:cNvPr id="11" name="TextBox 8"/>
          <p:cNvSpPr txBox="1"/>
          <p:nvPr/>
        </p:nvSpPr>
        <p:spPr>
          <a:xfrm>
            <a:off x="51435" y="5080635"/>
            <a:ext cx="8971915" cy="1245235"/>
          </a:xfrm>
          <a:prstGeom prst="rect">
            <a:avLst/>
          </a:prstGeom>
          <a:noFill/>
        </p:spPr>
        <p:txBody>
          <a:bodyPr wrap="square" rtlCol="0">
            <a:spAutoFit/>
          </a:bodyPr>
          <a:lstStyle/>
          <a:p>
            <a:pPr>
              <a:lnSpc>
                <a:spcPts val="3000"/>
              </a:lnSpc>
            </a:pPr>
            <a:r>
              <a:rPr lang="zh-CN" altLang="en-US" sz="2000" b="1" dirty="0" smtClean="0">
                <a:latin typeface="+mn-ea"/>
                <a:cs typeface="Consolas" panose="020B0609020204030204" pitchFamily="49" charset="0"/>
              </a:rPr>
              <a:t>    在最坏情况下，考虑最长的路径。</a:t>
            </a:r>
            <a:endParaRPr lang="en-US" altLang="zh-CN" sz="2000" b="1" dirty="0" smtClean="0">
              <a:latin typeface="+mn-ea"/>
              <a:cs typeface="Consolas" panose="020B0609020204030204" pitchFamily="49" charset="0"/>
            </a:endParaRPr>
          </a:p>
          <a:p>
            <a:pPr>
              <a:lnSpc>
                <a:spcPts val="3000"/>
              </a:lnSpc>
            </a:pPr>
            <a:r>
              <a:rPr lang="zh-CN" altLang="en-US" sz="2000" b="1" dirty="0" smtClean="0">
                <a:latin typeface="+mn-ea"/>
                <a:cs typeface="Consolas" panose="020B0609020204030204" pitchFamily="49" charset="0"/>
              </a:rPr>
              <a:t>    设最长路径的长度为</a:t>
            </a:r>
            <a:r>
              <a:rPr lang="pt-BR" sz="2000" b="1" i="1" dirty="0" smtClean="0">
                <a:latin typeface="+mn-ea"/>
                <a:cs typeface="Consolas" panose="020B0609020204030204" pitchFamily="49" charset="0"/>
              </a:rPr>
              <a:t>h</a:t>
            </a:r>
            <a:r>
              <a:rPr lang="zh-CN" altLang="en-US" sz="2000" b="1" dirty="0" smtClean="0">
                <a:latin typeface="+mn-ea"/>
                <a:cs typeface="Consolas" panose="020B0609020204030204" pitchFamily="49" charset="0"/>
              </a:rPr>
              <a:t>，有</a:t>
            </a:r>
            <a:r>
              <a:rPr lang="pt-BR" sz="2000" b="1" i="1" dirty="0" smtClean="0">
                <a:latin typeface="+mn-ea"/>
                <a:cs typeface="Consolas" panose="020B0609020204030204" pitchFamily="49" charset="0"/>
              </a:rPr>
              <a:t>n</a:t>
            </a:r>
            <a:r>
              <a:rPr lang="pt-BR" sz="2000" b="1" dirty="0" smtClean="0">
                <a:latin typeface="+mn-ea"/>
                <a:cs typeface="Consolas" panose="020B0609020204030204" pitchFamily="49" charset="0"/>
              </a:rPr>
              <a:t>(2/3)</a:t>
            </a:r>
            <a:r>
              <a:rPr lang="pt-BR" sz="2000" b="1" i="1" baseline="30000" dirty="0" smtClean="0">
                <a:latin typeface="+mn-ea"/>
                <a:cs typeface="Consolas" panose="020B0609020204030204" pitchFamily="49" charset="0"/>
              </a:rPr>
              <a:t>h</a:t>
            </a:r>
            <a:r>
              <a:rPr lang="pt-BR" sz="2000" b="1" dirty="0" smtClean="0">
                <a:latin typeface="+mn-ea"/>
                <a:cs typeface="Consolas" panose="020B0609020204030204" pitchFamily="49" charset="0"/>
              </a:rPr>
              <a:t>=1</a:t>
            </a:r>
            <a:r>
              <a:rPr lang="zh-CN" altLang="en-US" sz="2000" b="1" dirty="0" smtClean="0">
                <a:latin typeface="+mn-ea"/>
                <a:cs typeface="Consolas" panose="020B0609020204030204" pitchFamily="49" charset="0"/>
              </a:rPr>
              <a:t>，求出</a:t>
            </a:r>
            <a:r>
              <a:rPr lang="pt-BR" sz="2000" b="1" i="1" dirty="0" smtClean="0">
                <a:latin typeface="+mn-ea"/>
                <a:cs typeface="Consolas" panose="020B0609020204030204" pitchFamily="49" charset="0"/>
              </a:rPr>
              <a:t>h</a:t>
            </a:r>
            <a:r>
              <a:rPr lang="pt-BR" sz="2000" b="1" dirty="0" smtClean="0">
                <a:latin typeface="+mn-ea"/>
                <a:cs typeface="Consolas" panose="020B0609020204030204" pitchFamily="49" charset="0"/>
              </a:rPr>
              <a:t>=log</a:t>
            </a:r>
            <a:r>
              <a:rPr lang="pt-BR" sz="2000" b="1" baseline="-25000" dirty="0" smtClean="0">
                <a:latin typeface="+mn-ea"/>
                <a:cs typeface="Consolas" panose="020B0609020204030204" pitchFamily="49" charset="0"/>
              </a:rPr>
              <a:t>3/2</a:t>
            </a:r>
            <a:r>
              <a:rPr lang="pt-BR" sz="2000" b="1" i="1" dirty="0" smtClean="0">
                <a:latin typeface="+mn-ea"/>
                <a:cs typeface="Consolas" panose="020B0609020204030204" pitchFamily="49" charset="0"/>
              </a:rPr>
              <a:t>n</a:t>
            </a:r>
            <a:r>
              <a:rPr lang="zh-CN" altLang="en-US" sz="2000" b="1" dirty="0" smtClean="0">
                <a:latin typeface="+mn-ea"/>
                <a:cs typeface="Consolas" panose="020B0609020204030204" pitchFamily="49" charset="0"/>
              </a:rPr>
              <a:t>，因此这棵递归树有</a:t>
            </a:r>
            <a:r>
              <a:rPr lang="pt-BR" sz="2000" b="1" dirty="0" smtClean="0">
                <a:latin typeface="+mn-ea"/>
                <a:cs typeface="Consolas" panose="020B0609020204030204" pitchFamily="49" charset="0"/>
              </a:rPr>
              <a:t>log</a:t>
            </a:r>
            <a:r>
              <a:rPr lang="pt-BR" sz="2000" b="1" baseline="-25000" dirty="0" smtClean="0">
                <a:latin typeface="+mn-ea"/>
                <a:cs typeface="Consolas" panose="020B0609020204030204" pitchFamily="49" charset="0"/>
              </a:rPr>
              <a:t>3/2</a:t>
            </a:r>
            <a:r>
              <a:rPr lang="pt-BR" sz="2000" b="1" i="1" dirty="0" smtClean="0">
                <a:latin typeface="+mn-ea"/>
                <a:cs typeface="Consolas" panose="020B0609020204030204" pitchFamily="49" charset="0"/>
              </a:rPr>
              <a:t>n</a:t>
            </a:r>
            <a:r>
              <a:rPr lang="zh-CN" altLang="en-US" sz="2000" b="1" dirty="0" smtClean="0">
                <a:latin typeface="+mn-ea"/>
                <a:cs typeface="Consolas" panose="020B0609020204030204" pitchFamily="49" charset="0"/>
              </a:rPr>
              <a:t>层，每层结点的数值和为</a:t>
            </a:r>
            <a:r>
              <a:rPr lang="pt-BR" sz="2000" b="1" i="1" dirty="0" smtClean="0">
                <a:latin typeface="+mn-ea"/>
                <a:cs typeface="Consolas" panose="020B0609020204030204" pitchFamily="49" charset="0"/>
              </a:rPr>
              <a:t>n</a:t>
            </a:r>
            <a:r>
              <a:rPr lang="zh-CN" altLang="en-US" sz="2000" b="1" dirty="0" smtClean="0">
                <a:latin typeface="+mn-ea"/>
                <a:cs typeface="Consolas" panose="020B0609020204030204" pitchFamily="49" charset="0"/>
              </a:rPr>
              <a:t>，所以</a:t>
            </a:r>
            <a:r>
              <a:rPr lang="en-US" sz="2000" b="1" i="1" dirty="0" smtClean="0">
                <a:latin typeface="+mn-ea"/>
                <a:cs typeface="Consolas" panose="020B0609020204030204" pitchFamily="49" charset="0"/>
              </a:rPr>
              <a:t> </a:t>
            </a:r>
            <a:r>
              <a:rPr lang="pt-BR" sz="2000" b="1" i="1" dirty="0" smtClean="0">
                <a:latin typeface="+mn-ea"/>
                <a:cs typeface="Consolas" panose="020B0609020204030204" pitchFamily="49" charset="0"/>
              </a:rPr>
              <a:t>T</a:t>
            </a:r>
            <a:r>
              <a:rPr lang="pt-BR" sz="2000" b="1" dirty="0" smtClean="0">
                <a:latin typeface="+mn-ea"/>
                <a:cs typeface="Consolas" panose="020B0609020204030204" pitchFamily="49" charset="0"/>
              </a:rPr>
              <a:t>(</a:t>
            </a:r>
            <a:r>
              <a:rPr lang="pt-BR" sz="2000" b="1" i="1" dirty="0" smtClean="0">
                <a:latin typeface="+mn-ea"/>
                <a:cs typeface="Consolas" panose="020B0609020204030204" pitchFamily="49" charset="0"/>
              </a:rPr>
              <a:t>n</a:t>
            </a:r>
            <a:r>
              <a:rPr lang="pt-BR" sz="2000" b="1" dirty="0" smtClean="0">
                <a:latin typeface="+mn-ea"/>
                <a:cs typeface="Consolas" panose="020B0609020204030204" pitchFamily="49" charset="0"/>
              </a:rPr>
              <a:t>)=O(</a:t>
            </a:r>
            <a:r>
              <a:rPr lang="pt-BR" sz="2000" b="1" i="1" dirty="0" smtClean="0">
                <a:latin typeface="+mn-ea"/>
                <a:cs typeface="Consolas" panose="020B0609020204030204" pitchFamily="49" charset="0"/>
              </a:rPr>
              <a:t>n</a:t>
            </a:r>
            <a:r>
              <a:rPr lang="pt-BR" sz="2000" b="1" dirty="0" smtClean="0">
                <a:latin typeface="+mn-ea"/>
                <a:cs typeface="Consolas" panose="020B0609020204030204" pitchFamily="49" charset="0"/>
              </a:rPr>
              <a:t>log</a:t>
            </a:r>
            <a:r>
              <a:rPr lang="pt-BR" sz="2000" b="1" baseline="-25000" dirty="0" smtClean="0">
                <a:latin typeface="+mn-ea"/>
                <a:cs typeface="Consolas" panose="020B0609020204030204" pitchFamily="49" charset="0"/>
              </a:rPr>
              <a:t>3/2</a:t>
            </a:r>
            <a:r>
              <a:rPr lang="pt-BR" sz="2000" b="1" i="1" dirty="0" smtClean="0">
                <a:latin typeface="+mn-ea"/>
                <a:cs typeface="Consolas" panose="020B0609020204030204" pitchFamily="49" charset="0"/>
              </a:rPr>
              <a:t>n</a:t>
            </a:r>
            <a:r>
              <a:rPr lang="pt-BR" sz="2000" b="1" dirty="0" smtClean="0">
                <a:latin typeface="+mn-ea"/>
                <a:cs typeface="Consolas" panose="020B0609020204030204" pitchFamily="49" charset="0"/>
              </a:rPr>
              <a:t>)=O(</a:t>
            </a:r>
            <a:r>
              <a:rPr lang="pt-BR" sz="2000" b="1" i="1" dirty="0" smtClean="0">
                <a:latin typeface="+mn-ea"/>
                <a:cs typeface="Consolas" panose="020B0609020204030204" pitchFamily="49" charset="0"/>
              </a:rPr>
              <a:t>n</a:t>
            </a:r>
            <a:r>
              <a:rPr lang="pt-BR" sz="2000" b="1" dirty="0" smtClean="0">
                <a:latin typeface="+mn-ea"/>
                <a:cs typeface="Consolas" panose="020B0609020204030204" pitchFamily="49" charset="0"/>
              </a:rPr>
              <a:t>log</a:t>
            </a:r>
            <a:r>
              <a:rPr lang="pt-BR" sz="2000" b="1" baseline="-25000" dirty="0" smtClean="0">
                <a:latin typeface="+mn-ea"/>
                <a:cs typeface="Consolas" panose="020B0609020204030204" pitchFamily="49" charset="0"/>
              </a:rPr>
              <a:t>2</a:t>
            </a:r>
            <a:r>
              <a:rPr lang="pt-BR" sz="2000" b="1" i="1" dirty="0" smtClean="0">
                <a:latin typeface="+mn-ea"/>
                <a:cs typeface="Consolas" panose="020B0609020204030204" pitchFamily="49" charset="0"/>
              </a:rPr>
              <a:t>n</a:t>
            </a:r>
            <a:r>
              <a:rPr lang="pt-BR" sz="2000" b="1" dirty="0" smtClean="0">
                <a:latin typeface="+mn-ea"/>
                <a:cs typeface="Consolas" panose="020B0609020204030204" pitchFamily="49" charset="0"/>
              </a:rPr>
              <a:t>)</a:t>
            </a:r>
            <a:r>
              <a:rPr lang="zh-CN" altLang="en-US" sz="2000" b="1" dirty="0" smtClean="0">
                <a:latin typeface="+mn-ea"/>
                <a:cs typeface="Consolas" panose="020B0609020204030204" pitchFamily="49" charset="0"/>
              </a:rPr>
              <a:t>。</a:t>
            </a:r>
          </a:p>
        </p:txBody>
      </p:sp>
      <p:sp>
        <p:nvSpPr>
          <p:cNvPr id="12" name="TextBox 9"/>
          <p:cNvSpPr txBox="1"/>
          <p:nvPr/>
        </p:nvSpPr>
        <p:spPr>
          <a:xfrm>
            <a:off x="276861" y="2313940"/>
            <a:ext cx="593090" cy="1939861"/>
          </a:xfrm>
          <a:prstGeom prst="rect">
            <a:avLst/>
          </a:prstGeom>
          <a:noFill/>
        </p:spPr>
        <p:txBody>
          <a:bodyPr vert="eaVert" wrap="square" rtlCol="0">
            <a:spAutoFit/>
          </a:bodyPr>
          <a:lstStyle/>
          <a:p>
            <a:r>
              <a:rPr lang="zh-CN" altLang="en-US" sz="2665" b="1" spc="600" dirty="0" smtClean="0">
                <a:latin typeface="+mn-ea"/>
              </a:rPr>
              <a:t>递归树</a:t>
            </a:r>
            <a:endParaRPr lang="zh-CN" altLang="en-US" sz="2665" b="1" spc="600" dirty="0">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2195513" y="260350"/>
            <a:ext cx="61928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solidFill>
                  <a:srgbClr val="FF9900"/>
                </a:solidFill>
                <a:ea typeface="隶书" pitchFamily="49" charset="-122"/>
              </a:rPr>
              <a:t>成绩评定</a:t>
            </a:r>
          </a:p>
        </p:txBody>
      </p:sp>
      <p:sp>
        <p:nvSpPr>
          <p:cNvPr id="21509" name="Text Box 5"/>
          <p:cNvSpPr txBox="1">
            <a:spLocks noChangeArrowheads="1"/>
          </p:cNvSpPr>
          <p:nvPr/>
        </p:nvSpPr>
        <p:spPr bwMode="auto">
          <a:xfrm>
            <a:off x="1558925" y="1484313"/>
            <a:ext cx="6337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t>学  时  数</a:t>
            </a:r>
            <a:r>
              <a:rPr lang="zh-CN" altLang="en-US" sz="3200" b="1" dirty="0" smtClean="0"/>
              <a:t>：</a:t>
            </a:r>
            <a:r>
              <a:rPr lang="en-US" altLang="zh-CN" sz="3200" b="1" dirty="0" smtClean="0"/>
              <a:t>40</a:t>
            </a:r>
            <a:endParaRPr lang="en-US" altLang="zh-CN" sz="3200" b="1" dirty="0"/>
          </a:p>
        </p:txBody>
      </p:sp>
      <p:sp>
        <p:nvSpPr>
          <p:cNvPr id="21510" name="Text Box 6"/>
          <p:cNvSpPr txBox="1">
            <a:spLocks noChangeArrowheads="1"/>
          </p:cNvSpPr>
          <p:nvPr/>
        </p:nvSpPr>
        <p:spPr bwMode="auto">
          <a:xfrm>
            <a:off x="1489075" y="2420938"/>
            <a:ext cx="6337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考核性质：考查课</a:t>
            </a:r>
          </a:p>
        </p:txBody>
      </p:sp>
      <p:sp>
        <p:nvSpPr>
          <p:cNvPr id="21511" name="Text Box 7"/>
          <p:cNvSpPr txBox="1">
            <a:spLocks noChangeArrowheads="1"/>
          </p:cNvSpPr>
          <p:nvPr/>
        </p:nvSpPr>
        <p:spPr bwMode="auto">
          <a:xfrm>
            <a:off x="1460500" y="3405188"/>
            <a:ext cx="75755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3200" b="1" dirty="0"/>
              <a:t>成绩评定：平时</a:t>
            </a:r>
            <a:r>
              <a:rPr lang="en-US" altLang="zh-CN" sz="3200" b="1" dirty="0" smtClean="0"/>
              <a:t>(100%)</a:t>
            </a:r>
            <a:endParaRPr lang="en-US" altLang="zh-CN" sz="3200" b="1" dirty="0"/>
          </a:p>
        </p:txBody>
      </p:sp>
      <p:sp>
        <p:nvSpPr>
          <p:cNvPr id="21512" name="Text Box 8"/>
          <p:cNvSpPr txBox="1">
            <a:spLocks noChangeArrowheads="1"/>
          </p:cNvSpPr>
          <p:nvPr/>
        </p:nvSpPr>
        <p:spPr bwMode="auto">
          <a:xfrm>
            <a:off x="1490663" y="4292600"/>
            <a:ext cx="6840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66FF"/>
                </a:solidFill>
                <a:latin typeface="黑体" pitchFamily="2" charset="-122"/>
                <a:ea typeface="黑体" pitchFamily="2" charset="-122"/>
              </a:rPr>
              <a:t>期末考核：随</a:t>
            </a:r>
            <a:r>
              <a:rPr lang="zh-CN" altLang="en-US" sz="2800" b="1" dirty="0" smtClean="0">
                <a:solidFill>
                  <a:srgbClr val="0066FF"/>
                </a:solidFill>
                <a:latin typeface="黑体" pitchFamily="2" charset="-122"/>
                <a:ea typeface="黑体" pitchFamily="2" charset="-122"/>
              </a:rPr>
              <a:t>堂</a:t>
            </a:r>
            <a:endParaRPr lang="zh-CN" altLang="en-US" sz="2800" b="1" dirty="0">
              <a:solidFill>
                <a:srgbClr val="0066FF"/>
              </a:solidFill>
              <a:latin typeface="黑体" pitchFamily="2" charset="-122"/>
              <a:ea typeface="黑体" pitchFamily="2" charset="-122"/>
            </a:endParaRPr>
          </a:p>
        </p:txBody>
      </p:sp>
    </p:spTree>
    <p:extLst>
      <p:ext uri="{BB962C8B-B14F-4D97-AF65-F5344CB8AC3E}">
        <p14:creationId xmlns:p14="http://schemas.microsoft.com/office/powerpoint/2010/main" val="39536435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70</a:t>
            </a:fld>
            <a:endParaRPr lang="zh-CN" altLang="en-US"/>
          </a:p>
        </p:txBody>
      </p:sp>
      <p:grpSp>
        <p:nvGrpSpPr>
          <p:cNvPr id="2" name="组合 97"/>
          <p:cNvGrpSpPr/>
          <p:nvPr/>
        </p:nvGrpSpPr>
        <p:grpSpPr>
          <a:xfrm>
            <a:off x="40958" y="410766"/>
            <a:ext cx="8110428" cy="1426210"/>
            <a:chOff x="515938" y="456611"/>
            <a:chExt cx="8110428" cy="1426210"/>
          </a:xfrm>
        </p:grpSpPr>
        <p:sp>
          <p:nvSpPr>
            <p:cNvPr id="99" name="Rectangle 4"/>
            <p:cNvSpPr>
              <a:spLocks noChangeArrowheads="1"/>
            </p:cNvSpPr>
            <p:nvPr/>
          </p:nvSpPr>
          <p:spPr bwMode="auto">
            <a:xfrm>
              <a:off x="515938" y="456611"/>
              <a:ext cx="7740650" cy="142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3</a:t>
              </a:r>
              <a:r>
                <a:rPr lang="en-US" altLang="zh-CN" sz="3600" b="1" dirty="0" smtClean="0">
                  <a:solidFill>
                    <a:srgbClr val="FF0000"/>
                  </a:solidFill>
                  <a:sym typeface="+mn-ea"/>
                </a:rPr>
                <a:t>. </a:t>
              </a:r>
              <a:r>
                <a:rPr lang="zh-CN" altLang="en-US" sz="3600" b="1" dirty="0" smtClean="0">
                  <a:solidFill>
                    <a:srgbClr val="FF0000"/>
                  </a:solidFill>
                  <a:sym typeface="+mn-ea"/>
                </a:rPr>
                <a:t>递归</a:t>
              </a:r>
              <a:r>
                <a:rPr lang="zh-CN" altLang="en-US" sz="3600" b="1" dirty="0">
                  <a:solidFill>
                    <a:srgbClr val="FF0000"/>
                  </a:solidFill>
                  <a:sym typeface="+mn-ea"/>
                </a:rPr>
                <a:t>树法</a:t>
              </a:r>
              <a:endParaRPr lang="en-US" altLang="zh-CN" sz="3600" b="1" dirty="0">
                <a:solidFill>
                  <a:srgbClr val="FF0000"/>
                </a:solidFill>
                <a:sym typeface="+mn-ea"/>
              </a:endParaRPr>
            </a:p>
            <a:p>
              <a:pPr marL="446405" lvl="1" indent="-177800">
                <a:lnSpc>
                  <a:spcPct val="120000"/>
                </a:lnSpc>
                <a:spcBef>
                  <a:spcPts val="1200"/>
                </a:spcBef>
                <a:tabLst>
                  <a:tab pos="267970" algn="l"/>
                  <a:tab pos="355600" algn="l"/>
                </a:tabLst>
              </a:pPr>
              <a:r>
                <a:rPr lang="en-US" altLang="zh-CN" sz="2800" b="1" dirty="0">
                  <a:solidFill>
                    <a:srgbClr val="002060"/>
                  </a:solidFill>
                </a:rPr>
                <a:t>【</a:t>
              </a:r>
              <a:r>
                <a:rPr lang="zh-CN" altLang="en-US" sz="2800" b="1" dirty="0" smtClean="0">
                  <a:solidFill>
                    <a:srgbClr val="002060"/>
                  </a:solidFill>
                </a:rPr>
                <a:t>例</a:t>
              </a:r>
              <a:r>
                <a:rPr lang="en-US" altLang="zh-CN" sz="2800" b="1" dirty="0" smtClean="0">
                  <a:solidFill>
                    <a:srgbClr val="002060"/>
                  </a:solidFill>
                </a:rPr>
                <a:t>14】</a:t>
              </a:r>
              <a:r>
                <a:rPr lang="zh-CN" altLang="en-US" sz="2800" b="1" dirty="0">
                  <a:solidFill>
                    <a:srgbClr val="002060"/>
                  </a:solidFill>
                </a:rPr>
                <a:t>求解递归方程</a:t>
              </a:r>
            </a:p>
          </p:txBody>
        </p:sp>
        <p:sp>
          <p:nvSpPr>
            <p:cNvPr id="100" name="矩形 99"/>
            <p:cNvSpPr/>
            <p:nvPr/>
          </p:nvSpPr>
          <p:spPr>
            <a:xfrm>
              <a:off x="4785886" y="1320473"/>
              <a:ext cx="3840480" cy="460375"/>
            </a:xfrm>
            <a:prstGeom prst="rect">
              <a:avLst/>
            </a:prstGeom>
          </p:spPr>
          <p:txBody>
            <a:bodyPr wrap="none">
              <a:spAutoFit/>
            </a:bodyPr>
            <a:lstStyle/>
            <a:p>
              <a:pPr algn="l"/>
              <a:r>
                <a:rPr lang="pt-BR" sz="2400" b="1" i="1" smtClean="0">
                  <a:solidFill>
                    <a:srgbClr val="203864"/>
                  </a:solidFill>
                  <a:latin typeface="+mn-ea"/>
                  <a:cs typeface="Consolas" panose="020B0609020204030204" pitchFamily="49" charset="0"/>
                  <a:sym typeface="+mn-ea"/>
                </a:rPr>
                <a:t>T</a:t>
              </a:r>
              <a:r>
                <a:rPr lang="pt-BR" sz="2400" b="1" smtClean="0">
                  <a:solidFill>
                    <a:srgbClr val="203864"/>
                  </a:solidFill>
                  <a:latin typeface="+mn-ea"/>
                  <a:cs typeface="Consolas" panose="020B0609020204030204" pitchFamily="49" charset="0"/>
                  <a:sym typeface="+mn-ea"/>
                </a:rPr>
                <a:t>(</a:t>
              </a:r>
              <a:r>
                <a:rPr lang="pt-BR" sz="2400" b="1" i="1" smtClean="0">
                  <a:solidFill>
                    <a:srgbClr val="203864"/>
                  </a:solidFill>
                  <a:latin typeface="+mn-ea"/>
                  <a:cs typeface="Consolas" panose="020B0609020204030204" pitchFamily="49" charset="0"/>
                  <a:sym typeface="+mn-ea"/>
                </a:rPr>
                <a:t>n</a:t>
              </a:r>
              <a:r>
                <a:rPr lang="pt-BR" sz="2400" b="1" smtClean="0">
                  <a:solidFill>
                    <a:srgbClr val="203864"/>
                  </a:solidFill>
                  <a:latin typeface="+mn-ea"/>
                  <a:cs typeface="Consolas" panose="020B0609020204030204" pitchFamily="49" charset="0"/>
                  <a:sym typeface="+mn-ea"/>
                </a:rPr>
                <a:t>)=</a:t>
              </a:r>
              <a:r>
                <a:rPr lang="pt-BR" sz="2400" b="1" i="1" smtClean="0">
                  <a:solidFill>
                    <a:srgbClr val="203864"/>
                  </a:solidFill>
                  <a:latin typeface="+mn-ea"/>
                  <a:cs typeface="Consolas" panose="020B0609020204030204" pitchFamily="49" charset="0"/>
                  <a:sym typeface="+mn-ea"/>
                </a:rPr>
                <a:t>T</a:t>
              </a:r>
              <a:r>
                <a:rPr lang="pt-BR" sz="2400" b="1" smtClean="0">
                  <a:solidFill>
                    <a:srgbClr val="203864"/>
                  </a:solidFill>
                  <a:latin typeface="+mn-ea"/>
                  <a:cs typeface="Consolas" panose="020B0609020204030204" pitchFamily="49" charset="0"/>
                  <a:sym typeface="+mn-ea"/>
                </a:rPr>
                <a:t>(</a:t>
              </a:r>
              <a:r>
                <a:rPr lang="pt-BR" sz="2400" b="1" i="1" smtClean="0">
                  <a:solidFill>
                    <a:srgbClr val="203864"/>
                  </a:solidFill>
                  <a:latin typeface="+mn-ea"/>
                  <a:cs typeface="Consolas" panose="020B0609020204030204" pitchFamily="49" charset="0"/>
                  <a:sym typeface="+mn-ea"/>
                </a:rPr>
                <a:t>n</a:t>
              </a:r>
              <a:r>
                <a:rPr lang="pt-BR" sz="2400" b="1" smtClean="0">
                  <a:solidFill>
                    <a:srgbClr val="203864"/>
                  </a:solidFill>
                  <a:latin typeface="+mn-ea"/>
                  <a:cs typeface="Consolas" panose="020B0609020204030204" pitchFamily="49" charset="0"/>
                  <a:sym typeface="+mn-ea"/>
                </a:rPr>
                <a:t>/3)+T(2n/3)+</a:t>
              </a:r>
              <a:r>
                <a:rPr lang="pt-BR" sz="2400" b="1" i="1" smtClean="0">
                  <a:solidFill>
                    <a:srgbClr val="203864"/>
                  </a:solidFill>
                  <a:latin typeface="+mn-ea"/>
                  <a:cs typeface="Consolas" panose="020B0609020204030204" pitchFamily="49" charset="0"/>
                  <a:sym typeface="+mn-ea"/>
                </a:rPr>
                <a:t>n</a:t>
              </a:r>
              <a:r>
                <a:rPr lang="pt-BR" sz="2400" b="1" smtClean="0">
                  <a:solidFill>
                    <a:srgbClr val="203864"/>
                  </a:solidFill>
                  <a:latin typeface="+mn-ea"/>
                  <a:cs typeface="Consolas" panose="020B0609020204030204" pitchFamily="49" charset="0"/>
                  <a:sym typeface="+mn-ea"/>
                </a:rPr>
                <a:t>	</a:t>
              </a:r>
              <a:endParaRPr lang="pt-BR" altLang="en-US" sz="2400" b="1" dirty="0" smtClean="0">
                <a:solidFill>
                  <a:srgbClr val="203864"/>
                </a:solidFill>
                <a:latin typeface="+mn-ea"/>
                <a:cs typeface="Consolas" panose="020B0609020204030204" pitchFamily="49" charset="0"/>
                <a:sym typeface="+mn-ea"/>
              </a:endParaRPr>
            </a:p>
          </p:txBody>
        </p:sp>
      </p:grpSp>
      <p:sp>
        <p:nvSpPr>
          <p:cNvPr id="121857" name="Rectangle 1"/>
          <p:cNvSpPr>
            <a:spLocks noChangeArrowheads="1"/>
          </p:cNvSpPr>
          <p:nvPr/>
        </p:nvSpPr>
        <p:spPr bwMode="auto">
          <a:xfrm>
            <a:off x="410210" y="2348338"/>
            <a:ext cx="10871200" cy="3076575"/>
          </a:xfrm>
          <a:prstGeom prst="rect">
            <a:avLst/>
          </a:prstGeom>
          <a:noFill/>
          <a:ln w="9525">
            <a:noFill/>
            <a:miter lim="800000"/>
          </a:ln>
          <a:effectLst/>
        </p:spPr>
        <p:txBody>
          <a:bodyPr vert="horz" wrap="square" lIns="121920" tIns="60960" rIns="121920" bIns="6096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mn-ea"/>
                <a:cs typeface="宋体" panose="02010600030101010101" pitchFamily="2" charset="-122"/>
              </a:rPr>
              <a:t>可见每层的值都为</a:t>
            </a:r>
            <a:r>
              <a:rPr kumimoji="0" lang="zh-CN" altLang="zh-CN" sz="2400" b="1" i="0" u="none" strike="noStrike" cap="none" normalizeH="0" baseline="0" dirty="0" smtClean="0">
                <a:ln>
                  <a:noFill/>
                </a:ln>
                <a:solidFill>
                  <a:schemeClr val="tx1"/>
                </a:solidFill>
                <a:effectLst/>
                <a:latin typeface="+mn-ea"/>
                <a:cs typeface="宋体" panose="02010600030101010101" pitchFamily="2" charset="-122"/>
              </a:rPr>
              <a:t>n</a:t>
            </a:r>
            <a:r>
              <a:rPr kumimoji="0" lang="zh-CN" sz="2400" b="1" i="0" u="none" strike="noStrike" cap="none" normalizeH="0" baseline="0" dirty="0" smtClean="0">
                <a:ln>
                  <a:noFill/>
                </a:ln>
                <a:solidFill>
                  <a:schemeClr val="tx1"/>
                </a:solidFill>
                <a:effectLst/>
                <a:latin typeface="+mn-ea"/>
                <a:cs typeface="宋体" panose="02010600030101010101" pitchFamily="2" charset="-122"/>
              </a:rPr>
              <a:t>，从根到叶节点的最长路径是：</a:t>
            </a:r>
            <a:endParaRPr kumimoji="0" lang="en-US" altLang="zh-CN" sz="2400" b="1" i="0" u="none" strike="noStrike" cap="none" normalizeH="0" baseline="0" dirty="0" smtClean="0">
              <a:ln>
                <a:noFill/>
              </a:ln>
              <a:solidFill>
                <a:schemeClr val="tx1"/>
              </a:solidFill>
              <a:effectLst/>
              <a:latin typeface="+mn-ea"/>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2400" b="1" i="0" u="none" strike="noStrike" cap="none" normalizeH="0" baseline="0" dirty="0" smtClean="0">
              <a:ln>
                <a:noFill/>
              </a:ln>
              <a:solidFill>
                <a:schemeClr val="tx1"/>
              </a:solidFill>
              <a:effectLst/>
              <a:latin typeface="+mn-ea"/>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mn-ea"/>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mn-ea"/>
                <a:cs typeface="宋体" panose="02010600030101010101" pitchFamily="2" charset="-122"/>
              </a:rPr>
              <a:t>因为最后递归的停止是在</a:t>
            </a:r>
            <a:r>
              <a:rPr kumimoji="0" lang="zh-CN" altLang="zh-CN" sz="2400" b="1" i="0" u="none" strike="noStrike" cap="none" normalizeH="0" baseline="0" dirty="0" smtClean="0">
                <a:ln>
                  <a:noFill/>
                </a:ln>
                <a:solidFill>
                  <a:schemeClr val="tx1"/>
                </a:solidFill>
                <a:effectLst/>
                <a:latin typeface="+mn-ea"/>
                <a:cs typeface="宋体" panose="02010600030101010101" pitchFamily="2" charset="-122"/>
              </a:rPr>
              <a:t>(2/3)</a:t>
            </a:r>
            <a:r>
              <a:rPr kumimoji="0" lang="zh-CN" altLang="zh-CN" sz="2400" b="1" i="0" u="none" strike="noStrike" cap="none" normalizeH="0" baseline="30000" dirty="0" smtClean="0">
                <a:ln>
                  <a:noFill/>
                </a:ln>
                <a:solidFill>
                  <a:schemeClr val="tx1"/>
                </a:solidFill>
                <a:effectLst/>
                <a:latin typeface="+mn-ea"/>
                <a:cs typeface="宋体" panose="02010600030101010101" pitchFamily="2" charset="-122"/>
              </a:rPr>
              <a:t>k</a:t>
            </a:r>
            <a:r>
              <a:rPr kumimoji="0" lang="zh-CN" altLang="zh-CN" sz="2400" b="1" i="0" u="none" strike="noStrike" cap="none" normalizeH="0" baseline="0" dirty="0" smtClean="0">
                <a:ln>
                  <a:noFill/>
                </a:ln>
                <a:solidFill>
                  <a:schemeClr val="tx1"/>
                </a:solidFill>
                <a:effectLst/>
                <a:latin typeface="+mn-ea"/>
                <a:cs typeface="宋体" panose="02010600030101010101" pitchFamily="2" charset="-122"/>
              </a:rPr>
              <a:t>n == 1.</a:t>
            </a:r>
            <a:r>
              <a:rPr kumimoji="0" lang="zh-CN" sz="2400" b="1" i="0" u="none" strike="noStrike" cap="none" normalizeH="0" baseline="0" dirty="0" smtClean="0">
                <a:ln>
                  <a:noFill/>
                </a:ln>
                <a:solidFill>
                  <a:schemeClr val="tx1"/>
                </a:solidFill>
                <a:effectLst/>
                <a:latin typeface="+mn-ea"/>
                <a:cs typeface="宋体" panose="02010600030101010101" pitchFamily="2" charset="-122"/>
              </a:rPr>
              <a:t>则 </a:t>
            </a:r>
            <a:r>
              <a:rPr kumimoji="0" lang="en-US" altLang="zh-CN" sz="2400" b="1" i="0" u="none" strike="noStrike" cap="none" normalizeH="0" baseline="0" dirty="0" smtClean="0">
                <a:ln>
                  <a:noFill/>
                </a:ln>
                <a:solidFill>
                  <a:schemeClr val="tx1"/>
                </a:solidFill>
                <a:effectLst/>
                <a:latin typeface="+mn-ea"/>
                <a:cs typeface="宋体" panose="02010600030101010101" pitchFamily="2" charset="-122"/>
              </a:rPr>
              <a:t>k=log</a:t>
            </a:r>
            <a:r>
              <a:rPr kumimoji="0" lang="en-US" altLang="zh-CN" sz="2400" b="1" i="0" u="none" strike="noStrike" cap="none" normalizeH="0" baseline="-25000" dirty="0" smtClean="0">
                <a:ln>
                  <a:noFill/>
                </a:ln>
                <a:solidFill>
                  <a:schemeClr val="tx1"/>
                </a:solidFill>
                <a:effectLst/>
                <a:latin typeface="+mn-ea"/>
                <a:cs typeface="宋体" panose="02010600030101010101" pitchFamily="2" charset="-122"/>
              </a:rPr>
              <a:t>3/2</a:t>
            </a:r>
            <a:r>
              <a:rPr kumimoji="0" lang="en-US" altLang="zh-CN" sz="2400" b="1" i="0" u="none" strike="noStrike" cap="none" normalizeH="0" baseline="0" dirty="0" smtClean="0">
                <a:ln>
                  <a:noFill/>
                </a:ln>
                <a:solidFill>
                  <a:schemeClr val="tx1"/>
                </a:solidFill>
                <a:effectLst/>
                <a:latin typeface="+mn-ea"/>
                <a:cs typeface="宋体" panose="02010600030101010101" pitchFamily="2" charset="-122"/>
              </a:rPr>
              <a:t>n</a:t>
            </a:r>
          </a:p>
          <a:p>
            <a:pPr marL="0" marR="0" lvl="0" indent="0" algn="l"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mn-ea"/>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mn-ea"/>
                <a:cs typeface="宋体" panose="02010600030101010101" pitchFamily="2" charset="-122"/>
              </a:rPr>
              <a:t>于是</a:t>
            </a:r>
          </a:p>
          <a:p>
            <a:pPr marL="0" marR="0" lvl="0" indent="0" algn="l"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mn-ea"/>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mn-ea"/>
                <a:cs typeface="宋体" panose="02010600030101010101" pitchFamily="2" charset="-122"/>
              </a:rPr>
              <a:t>即</a:t>
            </a:r>
            <a:r>
              <a:rPr kumimoji="0" lang="zh-CN" altLang="zh-CN" sz="2400" b="1" i="0" u="none" strike="noStrike" cap="none" normalizeH="0" baseline="0" dirty="0" smtClean="0">
                <a:ln>
                  <a:noFill/>
                </a:ln>
                <a:solidFill>
                  <a:schemeClr val="tx1"/>
                </a:solidFill>
                <a:effectLst/>
                <a:latin typeface="+mn-ea"/>
                <a:cs typeface="宋体" panose="02010600030101010101" pitchFamily="2" charset="-122"/>
              </a:rPr>
              <a:t>T(n) = O(nlog</a:t>
            </a:r>
            <a:r>
              <a:rPr kumimoji="0" lang="en-US" altLang="zh-CN" sz="2400" b="1" i="0" u="none" strike="noStrike" cap="none" normalizeH="0" baseline="-25000" dirty="0" smtClean="0">
                <a:ln>
                  <a:noFill/>
                </a:ln>
                <a:solidFill>
                  <a:schemeClr val="tx1"/>
                </a:solidFill>
                <a:effectLst/>
                <a:latin typeface="+mn-ea"/>
                <a:cs typeface="宋体" panose="02010600030101010101" pitchFamily="2" charset="-122"/>
              </a:rPr>
              <a:t>2</a:t>
            </a:r>
            <a:r>
              <a:rPr kumimoji="0" lang="zh-CN" altLang="zh-CN" sz="2400" b="1" i="0" u="none" strike="noStrike" cap="none" normalizeH="0" baseline="0" dirty="0" smtClean="0">
                <a:ln>
                  <a:noFill/>
                </a:ln>
                <a:solidFill>
                  <a:schemeClr val="tx1"/>
                </a:solidFill>
                <a:effectLst/>
                <a:latin typeface="+mn-ea"/>
                <a:cs typeface="宋体" panose="02010600030101010101" pitchFamily="2" charset="-122"/>
              </a:rPr>
              <a:t>n)</a:t>
            </a:r>
            <a:r>
              <a:rPr kumimoji="0" lang="zh-CN" sz="2400" b="1" i="0" u="none" strike="noStrike" cap="none" normalizeH="0" baseline="0" dirty="0" smtClean="0">
                <a:ln>
                  <a:noFill/>
                </a:ln>
                <a:solidFill>
                  <a:schemeClr val="tx1"/>
                </a:solidFill>
                <a:effectLst/>
                <a:latin typeface="+mn-ea"/>
                <a:cs typeface="宋体" panose="02010600030101010101" pitchFamily="2" charset="-122"/>
              </a:rPr>
              <a:t>　</a:t>
            </a:r>
          </a:p>
        </p:txBody>
      </p:sp>
      <p:pic>
        <p:nvPicPr>
          <p:cNvPr id="121858" name="Picture 2" descr="https://pic002.cnblogs.com/images/2010/226016/2010122111104433.gif"/>
          <p:cNvPicPr>
            <a:picLocks noChangeAspect="1" noChangeArrowheads="1"/>
          </p:cNvPicPr>
          <p:nvPr/>
        </p:nvPicPr>
        <p:blipFill>
          <a:blip r:embed="rId2" cstate="print"/>
          <a:srcRect/>
          <a:stretch>
            <a:fillRect/>
          </a:stretch>
        </p:blipFill>
        <p:spPr bwMode="auto">
          <a:xfrm>
            <a:off x="633730" y="2837180"/>
            <a:ext cx="3887361" cy="508000"/>
          </a:xfrm>
          <a:prstGeom prst="rect">
            <a:avLst/>
          </a:prstGeom>
          <a:noFill/>
        </p:spPr>
      </p:pic>
      <p:pic>
        <p:nvPicPr>
          <p:cNvPr id="121860" name="Picture 4" descr="https://pic002.cnblogs.com/images/2010/226016/2010122111434841.gif"/>
          <p:cNvPicPr>
            <a:picLocks noChangeAspect="1" noChangeArrowheads="1"/>
          </p:cNvPicPr>
          <p:nvPr/>
        </p:nvPicPr>
        <p:blipFill>
          <a:blip r:embed="rId3" cstate="print"/>
          <a:srcRect/>
          <a:stretch>
            <a:fillRect/>
          </a:stretch>
        </p:blipFill>
        <p:spPr bwMode="auto">
          <a:xfrm>
            <a:off x="1393190" y="3907790"/>
            <a:ext cx="6156960" cy="86677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71</a:t>
            </a:fld>
            <a:endParaRPr lang="zh-CN" altLang="en-US"/>
          </a:p>
        </p:txBody>
      </p:sp>
      <p:sp>
        <p:nvSpPr>
          <p:cNvPr id="6" name="Rectangle 4"/>
          <p:cNvSpPr>
            <a:spLocks noChangeArrowheads="1"/>
          </p:cNvSpPr>
          <p:nvPr/>
        </p:nvSpPr>
        <p:spPr bwMode="auto">
          <a:xfrm>
            <a:off x="236538" y="1289360"/>
            <a:ext cx="7740650" cy="70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4</a:t>
            </a:r>
            <a:r>
              <a:rPr lang="en-US" altLang="zh-CN" sz="3600" b="1" dirty="0" smtClean="0">
                <a:solidFill>
                  <a:srgbClr val="FF0000"/>
                </a:solidFill>
                <a:sym typeface="+mn-ea"/>
              </a:rPr>
              <a:t>. </a:t>
            </a:r>
            <a:r>
              <a:rPr lang="zh-CN" altLang="en-US" sz="3600" b="1" dirty="0" smtClean="0">
                <a:solidFill>
                  <a:srgbClr val="FF0000"/>
                </a:solidFill>
                <a:sym typeface="+mn-ea"/>
              </a:rPr>
              <a:t>主</a:t>
            </a:r>
            <a:r>
              <a:rPr lang="zh-CN" altLang="en-US" sz="3600" b="1" dirty="0">
                <a:solidFill>
                  <a:srgbClr val="FF0000"/>
                </a:solidFill>
                <a:sym typeface="+mn-ea"/>
              </a:rPr>
              <a:t>方</a:t>
            </a:r>
            <a:r>
              <a:rPr lang="zh-CN" altLang="en-US" sz="3600" b="1" dirty="0" smtClean="0">
                <a:solidFill>
                  <a:srgbClr val="FF0000"/>
                </a:solidFill>
                <a:sym typeface="+mn-ea"/>
              </a:rPr>
              <a:t>法</a:t>
            </a:r>
            <a:endParaRPr lang="zh-CN" altLang="en-US" sz="3600" b="1" dirty="0">
              <a:solidFill>
                <a:srgbClr val="FF0000"/>
              </a:solidFill>
              <a:sym typeface="+mn-ea"/>
            </a:endParaRPr>
          </a:p>
        </p:txBody>
      </p:sp>
      <p:sp>
        <p:nvSpPr>
          <p:cNvPr id="5" name="矩形 4"/>
          <p:cNvSpPr/>
          <p:nvPr/>
        </p:nvSpPr>
        <p:spPr>
          <a:xfrm>
            <a:off x="438150" y="2352040"/>
            <a:ext cx="6655435" cy="607695"/>
          </a:xfrm>
          <a:prstGeom prst="rect">
            <a:avLst/>
          </a:prstGeom>
        </p:spPr>
        <p:txBody>
          <a:bodyPr wrap="square">
            <a:spAutoFit/>
          </a:bodyPr>
          <a:lstStyle/>
          <a:p>
            <a:pPr marL="0" lvl="1">
              <a:lnSpc>
                <a:spcPct val="120000"/>
              </a:lnSpc>
              <a:tabLst>
                <a:tab pos="267970" algn="l"/>
                <a:tab pos="355600" algn="l"/>
              </a:tabLst>
            </a:pPr>
            <a:r>
              <a:rPr lang="zh-CN" altLang="en-US" sz="2800" b="1" dirty="0" smtClean="0">
                <a:solidFill>
                  <a:srgbClr val="002060"/>
                </a:solidFill>
              </a:rPr>
              <a:t>主方法适用于求解下面的递归形式</a:t>
            </a:r>
          </a:p>
        </p:txBody>
      </p:sp>
      <p:sp>
        <p:nvSpPr>
          <p:cNvPr id="4" name="文本框 3"/>
          <p:cNvSpPr txBox="1"/>
          <p:nvPr/>
        </p:nvSpPr>
        <p:spPr>
          <a:xfrm>
            <a:off x="374015" y="3244850"/>
            <a:ext cx="7151370" cy="1004570"/>
          </a:xfrm>
          <a:prstGeom prst="rect">
            <a:avLst/>
          </a:prstGeom>
          <a:noFill/>
        </p:spPr>
        <p:txBody>
          <a:bodyPr wrap="square" rtlCol="0" anchor="t">
            <a:spAutoFit/>
          </a:bodyPr>
          <a:lstStyle/>
          <a:p>
            <a:pPr marL="469900" lvl="1" indent="0">
              <a:spcBef>
                <a:spcPts val="1365"/>
              </a:spcBef>
              <a:buNone/>
              <a:tabLst>
                <a:tab pos="354965" algn="l"/>
                <a:tab pos="355600" algn="l"/>
              </a:tabLst>
            </a:pPr>
            <a:r>
              <a:rPr lang="en-US" altLang="zh-CN" sz="2400" b="1" i="1" dirty="0" smtClean="0">
                <a:solidFill>
                  <a:srgbClr val="0000FF"/>
                </a:solidFill>
                <a:latin typeface="+mn-ea"/>
                <a:cs typeface="Consolas" panose="020B0609020204030204" pitchFamily="49" charset="0"/>
                <a:sym typeface="+mn-ea"/>
              </a:rPr>
              <a:t>T</a:t>
            </a:r>
            <a:r>
              <a:rPr lang="en-US" altLang="zh-CN" sz="2400" b="1" dirty="0" smtClean="0">
                <a:solidFill>
                  <a:srgbClr val="0000FF"/>
                </a:solidFill>
                <a:latin typeface="+mn-ea"/>
                <a:cs typeface="Consolas" panose="020B0609020204030204" pitchFamily="49" charset="0"/>
                <a:sym typeface="+mn-ea"/>
              </a:rPr>
              <a:t>(</a:t>
            </a:r>
            <a:r>
              <a:rPr lang="en-US" altLang="zh-CN" sz="2400" b="1" i="1" dirty="0" smtClean="0">
                <a:solidFill>
                  <a:srgbClr val="0000FF"/>
                </a:solidFill>
                <a:latin typeface="+mn-ea"/>
                <a:cs typeface="Consolas" panose="020B0609020204030204" pitchFamily="49" charset="0"/>
                <a:sym typeface="+mn-ea"/>
              </a:rPr>
              <a:t>n</a:t>
            </a:r>
            <a:r>
              <a:rPr lang="en-US" altLang="zh-CN" sz="2400" b="1" dirty="0" smtClean="0">
                <a:solidFill>
                  <a:srgbClr val="0000FF"/>
                </a:solidFill>
                <a:latin typeface="+mn-ea"/>
                <a:cs typeface="Consolas" panose="020B0609020204030204" pitchFamily="49" charset="0"/>
                <a:sym typeface="+mn-ea"/>
              </a:rPr>
              <a:t>)=</a:t>
            </a:r>
            <a:r>
              <a:rPr lang="en-US" altLang="zh-CN" sz="2400" b="1" i="1" dirty="0" smtClean="0">
                <a:solidFill>
                  <a:srgbClr val="0000FF"/>
                </a:solidFill>
                <a:latin typeface="+mn-ea"/>
                <a:cs typeface="Consolas" panose="020B0609020204030204" pitchFamily="49" charset="0"/>
                <a:sym typeface="+mn-ea"/>
              </a:rPr>
              <a:t>aT</a:t>
            </a:r>
            <a:r>
              <a:rPr lang="en-US" altLang="zh-CN" sz="2400" b="1" dirty="0" smtClean="0">
                <a:solidFill>
                  <a:srgbClr val="0000FF"/>
                </a:solidFill>
                <a:latin typeface="+mn-ea"/>
                <a:cs typeface="Consolas" panose="020B0609020204030204" pitchFamily="49" charset="0"/>
                <a:sym typeface="+mn-ea"/>
              </a:rPr>
              <a:t>(</a:t>
            </a:r>
            <a:r>
              <a:rPr lang="en-US" altLang="zh-CN" sz="2400" b="1" i="1" dirty="0" smtClean="0">
                <a:solidFill>
                  <a:srgbClr val="0000FF"/>
                </a:solidFill>
                <a:latin typeface="+mn-ea"/>
                <a:cs typeface="Consolas" panose="020B0609020204030204" pitchFamily="49" charset="0"/>
                <a:sym typeface="+mn-ea"/>
              </a:rPr>
              <a:t>n</a:t>
            </a:r>
            <a:r>
              <a:rPr lang="en-US" altLang="zh-CN" sz="2400" b="1" dirty="0" smtClean="0">
                <a:solidFill>
                  <a:srgbClr val="0000FF"/>
                </a:solidFill>
                <a:latin typeface="+mn-ea"/>
                <a:cs typeface="Consolas" panose="020B0609020204030204" pitchFamily="49" charset="0"/>
                <a:sym typeface="+mn-ea"/>
              </a:rPr>
              <a:t>/</a:t>
            </a:r>
            <a:r>
              <a:rPr lang="en-US" altLang="zh-CN" sz="2400" b="1" i="1" dirty="0" smtClean="0">
                <a:solidFill>
                  <a:srgbClr val="0000FF"/>
                </a:solidFill>
                <a:latin typeface="+mn-ea"/>
                <a:cs typeface="Consolas" panose="020B0609020204030204" pitchFamily="49" charset="0"/>
                <a:sym typeface="+mn-ea"/>
              </a:rPr>
              <a:t>b</a:t>
            </a:r>
            <a:r>
              <a:rPr lang="en-US" altLang="zh-CN" sz="2400" b="1" dirty="0" smtClean="0">
                <a:solidFill>
                  <a:srgbClr val="0000FF"/>
                </a:solidFill>
                <a:latin typeface="+mn-ea"/>
                <a:cs typeface="Consolas" panose="020B0609020204030204" pitchFamily="49" charset="0"/>
                <a:sym typeface="+mn-ea"/>
              </a:rPr>
              <a:t>)+</a:t>
            </a:r>
            <a:r>
              <a:rPr lang="en-US" altLang="zh-CN" sz="2400" b="1" i="1" dirty="0" smtClean="0">
                <a:solidFill>
                  <a:srgbClr val="0000FF"/>
                </a:solidFill>
                <a:latin typeface="+mn-ea"/>
                <a:cs typeface="Consolas" panose="020B0609020204030204" pitchFamily="49" charset="0"/>
                <a:sym typeface="+mn-ea"/>
              </a:rPr>
              <a:t>f</a:t>
            </a:r>
            <a:r>
              <a:rPr lang="en-US" altLang="zh-CN" sz="2400" b="1" dirty="0" smtClean="0">
                <a:solidFill>
                  <a:srgbClr val="0000FF"/>
                </a:solidFill>
                <a:latin typeface="+mn-ea"/>
                <a:cs typeface="Consolas" panose="020B0609020204030204" pitchFamily="49" charset="0"/>
                <a:sym typeface="+mn-ea"/>
              </a:rPr>
              <a:t>(</a:t>
            </a:r>
            <a:r>
              <a:rPr lang="en-US" altLang="zh-CN" sz="2400" b="1" i="1" dirty="0" smtClean="0">
                <a:solidFill>
                  <a:srgbClr val="0000FF"/>
                </a:solidFill>
                <a:latin typeface="+mn-ea"/>
                <a:cs typeface="Consolas" panose="020B0609020204030204" pitchFamily="49" charset="0"/>
                <a:sym typeface="+mn-ea"/>
              </a:rPr>
              <a:t>n</a:t>
            </a:r>
            <a:r>
              <a:rPr lang="en-US" altLang="zh-CN" sz="2400" b="1" dirty="0" smtClean="0">
                <a:solidFill>
                  <a:srgbClr val="0000FF"/>
                </a:solidFill>
                <a:latin typeface="+mn-ea"/>
                <a:cs typeface="Consolas" panose="020B0609020204030204" pitchFamily="49" charset="0"/>
                <a:sym typeface="+mn-ea"/>
              </a:rPr>
              <a:t>)</a:t>
            </a:r>
          </a:p>
          <a:p>
            <a:pPr marL="469900" lvl="1" indent="0">
              <a:spcBef>
                <a:spcPts val="1365"/>
              </a:spcBef>
              <a:buNone/>
              <a:tabLst>
                <a:tab pos="354965" algn="l"/>
                <a:tab pos="355600" algn="l"/>
              </a:tabLst>
            </a:pPr>
            <a:r>
              <a:rPr lang="zh-CN" altLang="en-US" sz="2400" b="1" dirty="0" smtClean="0">
                <a:solidFill>
                  <a:srgbClr val="0000FF"/>
                </a:solidFill>
                <a:latin typeface="+mn-ea"/>
                <a:cs typeface="Consolas" panose="020B0609020204030204" pitchFamily="49" charset="0"/>
                <a:sym typeface="+mn-ea"/>
              </a:rPr>
              <a:t>其中</a:t>
            </a:r>
            <a:r>
              <a:rPr lang="en-US" altLang="zh-CN" sz="2400" b="1" dirty="0" smtClean="0">
                <a:solidFill>
                  <a:srgbClr val="0000FF"/>
                </a:solidFill>
                <a:latin typeface="+mn-ea"/>
                <a:cs typeface="Consolas" panose="020B0609020204030204" pitchFamily="49" charset="0"/>
                <a:sym typeface="+mn-ea"/>
              </a:rPr>
              <a:t>a≥1</a:t>
            </a:r>
            <a:r>
              <a:rPr lang="zh-CN" altLang="en-US" sz="2400" b="1" dirty="0" smtClean="0">
                <a:solidFill>
                  <a:srgbClr val="0000FF"/>
                </a:solidFill>
                <a:latin typeface="+mn-ea"/>
                <a:cs typeface="Consolas" panose="020B0609020204030204" pitchFamily="49" charset="0"/>
                <a:sym typeface="+mn-ea"/>
              </a:rPr>
              <a:t>，</a:t>
            </a:r>
            <a:r>
              <a:rPr lang="en-US" altLang="zh-CN" sz="2400" b="1" dirty="0" smtClean="0">
                <a:solidFill>
                  <a:srgbClr val="0000FF"/>
                </a:solidFill>
                <a:latin typeface="+mn-ea"/>
                <a:cs typeface="Consolas" panose="020B0609020204030204" pitchFamily="49" charset="0"/>
                <a:sym typeface="+mn-ea"/>
              </a:rPr>
              <a:t>b&gt;1</a:t>
            </a:r>
            <a:r>
              <a:rPr lang="zh-CN" altLang="en-US" sz="2400" b="1" dirty="0" smtClean="0">
                <a:solidFill>
                  <a:srgbClr val="0000FF"/>
                </a:solidFill>
                <a:latin typeface="+mn-ea"/>
                <a:cs typeface="Consolas" panose="020B0609020204030204" pitchFamily="49" charset="0"/>
                <a:sym typeface="+mn-ea"/>
              </a:rPr>
              <a:t>为常数，</a:t>
            </a:r>
            <a:r>
              <a:rPr lang="en-US" altLang="zh-CN" sz="2400" b="1" dirty="0" smtClean="0">
                <a:solidFill>
                  <a:srgbClr val="0000FF"/>
                </a:solidFill>
                <a:latin typeface="+mn-ea"/>
                <a:cs typeface="Consolas" panose="020B0609020204030204" pitchFamily="49" charset="0"/>
                <a:sym typeface="+mn-ea"/>
              </a:rPr>
              <a:t>f(n)</a:t>
            </a:r>
            <a:r>
              <a:rPr lang="zh-CN" altLang="en-US" sz="2400" b="1" dirty="0" smtClean="0">
                <a:solidFill>
                  <a:srgbClr val="0000FF"/>
                </a:solidFill>
                <a:latin typeface="+mn-ea"/>
                <a:cs typeface="Consolas" panose="020B0609020204030204" pitchFamily="49" charset="0"/>
                <a:sym typeface="+mn-ea"/>
              </a:rPr>
              <a:t>为渐近正函数</a:t>
            </a:r>
          </a:p>
        </p:txBody>
      </p:sp>
    </p:spTree>
  </p:cSld>
  <p:clrMapOvr>
    <a:masterClrMapping/>
  </p:clrMapOvr>
  <p:transition spd="med">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72</a:t>
            </a:fld>
            <a:endParaRPr lang="zh-CN" altLang="en-US"/>
          </a:p>
        </p:txBody>
      </p:sp>
      <p:sp>
        <p:nvSpPr>
          <p:cNvPr id="6" name="Rectangle 4"/>
          <p:cNvSpPr>
            <a:spLocks noChangeArrowheads="1"/>
          </p:cNvSpPr>
          <p:nvPr/>
        </p:nvSpPr>
        <p:spPr bwMode="auto">
          <a:xfrm>
            <a:off x="147638" y="915980"/>
            <a:ext cx="7740650" cy="70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4</a:t>
            </a:r>
            <a:r>
              <a:rPr lang="en-US" altLang="zh-CN" sz="3600" b="1" dirty="0" smtClean="0">
                <a:solidFill>
                  <a:srgbClr val="FF0000"/>
                </a:solidFill>
                <a:sym typeface="+mn-ea"/>
              </a:rPr>
              <a:t>. </a:t>
            </a:r>
            <a:r>
              <a:rPr lang="zh-CN" altLang="en-US" sz="3600" b="1" dirty="0" smtClean="0">
                <a:solidFill>
                  <a:srgbClr val="FF0000"/>
                </a:solidFill>
                <a:sym typeface="+mn-ea"/>
              </a:rPr>
              <a:t>主</a:t>
            </a:r>
            <a:r>
              <a:rPr lang="zh-CN" altLang="en-US" sz="3600" b="1" dirty="0">
                <a:solidFill>
                  <a:srgbClr val="FF0000"/>
                </a:solidFill>
                <a:sym typeface="+mn-ea"/>
              </a:rPr>
              <a:t>方</a:t>
            </a:r>
            <a:r>
              <a:rPr lang="zh-CN" altLang="en-US" sz="3600" b="1" dirty="0" smtClean="0">
                <a:solidFill>
                  <a:srgbClr val="FF0000"/>
                </a:solidFill>
                <a:sym typeface="+mn-ea"/>
              </a:rPr>
              <a:t>法</a:t>
            </a:r>
            <a:endParaRPr lang="zh-CN" altLang="en-US" sz="3600" b="1" dirty="0">
              <a:solidFill>
                <a:srgbClr val="FF0000"/>
              </a:solidFill>
              <a:sym typeface="+mn-ea"/>
            </a:endParaRPr>
          </a:p>
        </p:txBody>
      </p:sp>
      <p:pic>
        <p:nvPicPr>
          <p:cNvPr id="2" name="图片 1"/>
          <p:cNvPicPr>
            <a:picLocks noChangeAspect="1"/>
          </p:cNvPicPr>
          <p:nvPr/>
        </p:nvPicPr>
        <p:blipFill>
          <a:blip r:embed="rId2" cstate="print"/>
          <a:stretch>
            <a:fillRect/>
          </a:stretch>
        </p:blipFill>
        <p:spPr>
          <a:xfrm>
            <a:off x="622300" y="2485390"/>
            <a:ext cx="7425690" cy="3686810"/>
          </a:xfrm>
          <a:prstGeom prst="rect">
            <a:avLst/>
          </a:prstGeom>
        </p:spPr>
      </p:pic>
      <p:sp>
        <p:nvSpPr>
          <p:cNvPr id="4" name="文本框 3"/>
          <p:cNvSpPr txBox="1"/>
          <p:nvPr/>
        </p:nvSpPr>
        <p:spPr>
          <a:xfrm>
            <a:off x="147955" y="1952625"/>
            <a:ext cx="9161145" cy="460375"/>
          </a:xfrm>
          <a:prstGeom prst="rect">
            <a:avLst/>
          </a:prstGeom>
          <a:noFill/>
        </p:spPr>
        <p:txBody>
          <a:bodyPr wrap="square" rtlCol="0" anchor="t">
            <a:spAutoFit/>
          </a:bodyPr>
          <a:lstStyle/>
          <a:p>
            <a:pPr marL="469900" lvl="1" indent="0">
              <a:spcBef>
                <a:spcPts val="1365"/>
              </a:spcBef>
              <a:buNone/>
              <a:tabLst>
                <a:tab pos="354965" algn="l"/>
                <a:tab pos="355600" algn="l"/>
              </a:tabLst>
            </a:pPr>
            <a:r>
              <a:rPr lang="en-US" altLang="zh-CN" sz="2400" b="1" dirty="0" smtClean="0">
                <a:solidFill>
                  <a:srgbClr val="0000FF"/>
                </a:solidFill>
                <a:latin typeface="+mn-ea"/>
                <a:cs typeface="Consolas" panose="020B0609020204030204" pitchFamily="49" charset="0"/>
                <a:sym typeface="+mn-ea"/>
              </a:rPr>
              <a:t>我们先来将抽象的递归式进行展开看看能得到什么结果。</a:t>
            </a:r>
          </a:p>
        </p:txBody>
      </p:sp>
    </p:spTree>
  </p:cSld>
  <p:clrMapOvr>
    <a:masterClrMapping/>
  </p:clrMapOvr>
  <p:transition spd="med">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73</a:t>
            </a:fld>
            <a:endParaRPr lang="zh-CN" altLang="en-US"/>
          </a:p>
        </p:txBody>
      </p:sp>
      <p:sp>
        <p:nvSpPr>
          <p:cNvPr id="4" name="Text Box 2"/>
          <p:cNvSpPr txBox="1">
            <a:spLocks noChangeArrowheads="1"/>
          </p:cNvSpPr>
          <p:nvPr/>
        </p:nvSpPr>
        <p:spPr bwMode="auto">
          <a:xfrm>
            <a:off x="505778" y="1228764"/>
            <a:ext cx="1993086" cy="685380"/>
          </a:xfrm>
          <a:prstGeom prst="rect">
            <a:avLst/>
          </a:prstGeom>
          <a:noFill/>
          <a:ln w="9525">
            <a:noFill/>
          </a:ln>
        </p:spPr>
        <p:txBody>
          <a:bodyPr vert="horz" wrap="square" lIns="68580" tIns="34290" rIns="68580" bIns="3429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spcBef>
                <a:spcPct val="50000"/>
              </a:spcBef>
            </a:pPr>
            <a:r>
              <a:rPr lang="zh-CN" altLang="en-US" sz="2800" b="1" dirty="0">
                <a:solidFill>
                  <a:srgbClr val="FF0000"/>
                </a:solidFill>
                <a:latin typeface="+mn-ea"/>
                <a:ea typeface="+mn-ea"/>
                <a:sym typeface="+mn-ea"/>
              </a:rPr>
              <a:t>三种情况</a:t>
            </a:r>
            <a:endParaRPr lang="en-US" altLang="zh-CN" sz="2800" b="1" dirty="0">
              <a:solidFill>
                <a:srgbClr val="FF0000"/>
              </a:solidFill>
              <a:latin typeface="+mn-ea"/>
              <a:ea typeface="+mn-ea"/>
              <a:sym typeface="+mn-ea"/>
            </a:endParaRPr>
          </a:p>
        </p:txBody>
      </p:sp>
      <p:graphicFrame>
        <p:nvGraphicFramePr>
          <p:cNvPr id="5" name="Object 2" descr="ppt/media/image17.wmf"/>
          <p:cNvGraphicFramePr>
            <a:graphicFrameLocks noChangeAspect="1"/>
          </p:cNvGraphicFramePr>
          <p:nvPr/>
        </p:nvGraphicFramePr>
        <p:xfrm>
          <a:off x="552286" y="2118050"/>
          <a:ext cx="7891917" cy="3374736"/>
        </p:xfrm>
        <a:graphic>
          <a:graphicData uri="http://schemas.openxmlformats.org/presentationml/2006/ole">
            <mc:AlternateContent xmlns:mc="http://schemas.openxmlformats.org/markup-compatibility/2006">
              <mc:Choice xmlns:v="urn:schemas-microsoft-com:vml" Requires="v">
                <p:oleObj spid="_x0000_s3081" name="Equation" r:id="rId3" imgW="3517560" imgH="1739880" progId="Equation.DSMT4">
                  <p:embed/>
                </p:oleObj>
              </mc:Choice>
              <mc:Fallback>
                <p:oleObj name="Equation" r:id="rId3" imgW="3517560" imgH="1739880" progId="Equation.DSMT4">
                  <p:embed/>
                  <p:pic>
                    <p:nvPicPr>
                      <p:cNvPr id="0" name="Picture 2" descr="ppt/media/image17.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86" y="2118050"/>
                        <a:ext cx="7891917" cy="3374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74</a:t>
            </a:fld>
            <a:endParaRPr lang="zh-CN" altLang="en-US"/>
          </a:p>
        </p:txBody>
      </p:sp>
      <p:sp>
        <p:nvSpPr>
          <p:cNvPr id="6" name="Rectangle 4"/>
          <p:cNvSpPr>
            <a:spLocks noChangeArrowheads="1"/>
          </p:cNvSpPr>
          <p:nvPr/>
        </p:nvSpPr>
        <p:spPr bwMode="auto">
          <a:xfrm>
            <a:off x="174308" y="1289360"/>
            <a:ext cx="7740650" cy="142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4</a:t>
            </a:r>
            <a:r>
              <a:rPr lang="en-US" altLang="zh-CN" sz="3600" b="1" dirty="0" smtClean="0">
                <a:solidFill>
                  <a:srgbClr val="FF0000"/>
                </a:solidFill>
                <a:sym typeface="+mn-ea"/>
              </a:rPr>
              <a:t>. </a:t>
            </a:r>
            <a:r>
              <a:rPr lang="zh-CN" altLang="en-US" sz="3600" b="1" dirty="0" smtClean="0">
                <a:solidFill>
                  <a:srgbClr val="FF0000"/>
                </a:solidFill>
                <a:sym typeface="+mn-ea"/>
              </a:rPr>
              <a:t>主</a:t>
            </a:r>
            <a:r>
              <a:rPr lang="zh-CN" altLang="en-US" sz="3600" b="1" dirty="0">
                <a:solidFill>
                  <a:srgbClr val="FF0000"/>
                </a:solidFill>
                <a:sym typeface="+mn-ea"/>
              </a:rPr>
              <a:t>方法</a:t>
            </a:r>
          </a:p>
          <a:p>
            <a:pPr marL="446405" lvl="1" indent="-177800">
              <a:lnSpc>
                <a:spcPct val="120000"/>
              </a:lnSpc>
              <a:spcBef>
                <a:spcPts val="1200"/>
              </a:spcBef>
              <a:tabLst>
                <a:tab pos="267970" algn="l"/>
                <a:tab pos="355600" algn="l"/>
              </a:tabLst>
            </a:pPr>
            <a:r>
              <a:rPr lang="en-US" altLang="zh-CN" sz="2800" b="1" dirty="0">
                <a:solidFill>
                  <a:srgbClr val="002060"/>
                </a:solidFill>
              </a:rPr>
              <a:t>【</a:t>
            </a:r>
            <a:r>
              <a:rPr lang="zh-CN" altLang="en-US" sz="2800" b="1" dirty="0" smtClean="0">
                <a:solidFill>
                  <a:srgbClr val="002060"/>
                </a:solidFill>
              </a:rPr>
              <a:t>例</a:t>
            </a:r>
            <a:r>
              <a:rPr lang="en-US" altLang="zh-CN" sz="2800" b="1" dirty="0" smtClean="0">
                <a:solidFill>
                  <a:srgbClr val="002060"/>
                </a:solidFill>
              </a:rPr>
              <a:t>15】</a:t>
            </a:r>
            <a:r>
              <a:rPr lang="zh-CN" altLang="en-US" sz="2800" b="1" dirty="0">
                <a:solidFill>
                  <a:srgbClr val="002060"/>
                </a:solidFill>
              </a:rPr>
              <a:t>求解递归方程</a:t>
            </a:r>
          </a:p>
        </p:txBody>
      </p:sp>
      <p:sp>
        <p:nvSpPr>
          <p:cNvPr id="4" name="矩形 3"/>
          <p:cNvSpPr/>
          <p:nvPr/>
        </p:nvSpPr>
        <p:spPr>
          <a:xfrm>
            <a:off x="594928" y="2854764"/>
            <a:ext cx="3155940" cy="521970"/>
          </a:xfrm>
          <a:prstGeom prst="rect">
            <a:avLst/>
          </a:prstGeom>
        </p:spPr>
        <p:txBody>
          <a:bodyPr wrap="square">
            <a:spAutoFit/>
          </a:bodyPr>
          <a:lstStyle/>
          <a:p>
            <a:r>
              <a:rPr lang="en-US" altLang="zh-CN" sz="2800" b="1" dirty="0">
                <a:solidFill>
                  <a:prstClr val="black"/>
                </a:solidFill>
                <a:latin typeface="+mn-ea"/>
                <a:cs typeface="Consolas" panose="020B0609020204030204" pitchFamily="49" charset="0"/>
              </a:rPr>
              <a:t>T(n)=4T(n/2)+n</a:t>
            </a:r>
            <a:endParaRPr lang="zh-CN" altLang="en-US" sz="2800" b="1" dirty="0">
              <a:latin typeface="+mn-ea"/>
            </a:endParaRPr>
          </a:p>
        </p:txBody>
      </p:sp>
      <p:sp>
        <p:nvSpPr>
          <p:cNvPr id="8" name="TextBox 3"/>
          <p:cNvSpPr txBox="1"/>
          <p:nvPr/>
        </p:nvSpPr>
        <p:spPr>
          <a:xfrm>
            <a:off x="490103" y="3559098"/>
            <a:ext cx="7424855" cy="2171065"/>
          </a:xfrm>
          <a:prstGeom prst="rect">
            <a:avLst/>
          </a:prstGeom>
          <a:noFill/>
        </p:spPr>
        <p:txBody>
          <a:bodyPr wrap="square" rtlCol="0">
            <a:spAutoFit/>
          </a:bodyPr>
          <a:lstStyle/>
          <a:p>
            <a:pPr>
              <a:lnSpc>
                <a:spcPct val="120000"/>
              </a:lnSpc>
              <a:spcBef>
                <a:spcPts val="1200"/>
              </a:spcBef>
            </a:pPr>
            <a:r>
              <a:rPr lang="en-US" altLang="zh-CN" sz="2400" b="1" dirty="0">
                <a:latin typeface="+mn-ea"/>
                <a:cs typeface="Consolas" panose="020B0609020204030204" pitchFamily="49" charset="0"/>
              </a:rPr>
              <a:t>  </a:t>
            </a:r>
            <a:r>
              <a:rPr lang="zh-CN" altLang="zh-CN" sz="2400" b="1" dirty="0">
                <a:latin typeface="+mn-ea"/>
                <a:cs typeface="Consolas" panose="020B0609020204030204" pitchFamily="49" charset="0"/>
              </a:rPr>
              <a:t>解：</a:t>
            </a:r>
            <a:r>
              <a:rPr lang="en-US" altLang="zh-CN" sz="2400" b="1" dirty="0">
                <a:latin typeface="+mn-ea"/>
                <a:cs typeface="Consolas" panose="020B0609020204030204" pitchFamily="49" charset="0"/>
              </a:rPr>
              <a:t>a=4</a:t>
            </a:r>
            <a:r>
              <a:rPr lang="zh-CN" altLang="zh-CN" sz="2400" b="1" dirty="0">
                <a:latin typeface="+mn-ea"/>
                <a:cs typeface="Consolas" panose="020B0609020204030204" pitchFamily="49" charset="0"/>
              </a:rPr>
              <a:t>，</a:t>
            </a:r>
            <a:r>
              <a:rPr lang="en-US" altLang="zh-CN" sz="2400" b="1" dirty="0">
                <a:latin typeface="+mn-ea"/>
                <a:cs typeface="Consolas" panose="020B0609020204030204" pitchFamily="49" charset="0"/>
              </a:rPr>
              <a:t>b=2</a:t>
            </a:r>
            <a:r>
              <a:rPr lang="zh-CN" altLang="zh-CN" sz="2400" b="1" dirty="0">
                <a:latin typeface="+mn-ea"/>
                <a:cs typeface="Consolas" panose="020B0609020204030204" pitchFamily="49" charset="0"/>
              </a:rPr>
              <a:t>，</a:t>
            </a:r>
            <a:r>
              <a:rPr lang="en-US" altLang="zh-CN" sz="2400" b="1" dirty="0">
                <a:latin typeface="+mn-ea"/>
                <a:cs typeface="Consolas" panose="020B0609020204030204" pitchFamily="49" charset="0"/>
              </a:rPr>
              <a:t>f(n)=n</a:t>
            </a:r>
            <a:r>
              <a:rPr lang="zh-CN" altLang="zh-CN" sz="2400" b="1" dirty="0">
                <a:latin typeface="+mn-ea"/>
                <a:cs typeface="Consolas" panose="020B0609020204030204" pitchFamily="49" charset="0"/>
              </a:rPr>
              <a:t>。</a:t>
            </a:r>
            <a:endParaRPr lang="en-US" altLang="zh-CN" sz="2400" b="1" dirty="0">
              <a:latin typeface="+mn-ea"/>
              <a:cs typeface="Consolas" panose="020B0609020204030204" pitchFamily="49" charset="0"/>
            </a:endParaRPr>
          </a:p>
          <a:p>
            <a:pPr>
              <a:lnSpc>
                <a:spcPct val="120000"/>
              </a:lnSpc>
              <a:spcBef>
                <a:spcPts val="1200"/>
              </a:spcBef>
            </a:pPr>
            <a:r>
              <a:rPr lang="en-US" altLang="zh-CN" sz="2400" b="1" dirty="0">
                <a:latin typeface="+mn-ea"/>
                <a:cs typeface="Consolas" panose="020B0609020204030204" pitchFamily="49" charset="0"/>
              </a:rPr>
              <a:t>     n</a:t>
            </a:r>
            <a:r>
              <a:rPr lang="en-US" altLang="zh-CN" sz="2400" b="1" baseline="30000" dirty="0">
                <a:latin typeface="+mn-ea"/>
                <a:cs typeface="Consolas" panose="020B0609020204030204" pitchFamily="49" charset="0"/>
              </a:rPr>
              <a:t>log</a:t>
            </a:r>
            <a:r>
              <a:rPr lang="en-US" altLang="zh-CN" sz="2400" b="1" baseline="10000" dirty="0">
                <a:effectLst>
                  <a:outerShdw blurRad="38100" dist="38100" dir="2700000" algn="tl">
                    <a:srgbClr val="FFFFFF"/>
                  </a:outerShdw>
                </a:effectLst>
                <a:latin typeface="+mn-ea"/>
              </a:rPr>
              <a:t>b</a:t>
            </a:r>
            <a:r>
              <a:rPr lang="en-US" altLang="zh-CN" sz="2400" b="1" baseline="30000" dirty="0">
                <a:latin typeface="+mn-ea"/>
                <a:cs typeface="Consolas" panose="020B0609020204030204" pitchFamily="49" charset="0"/>
              </a:rPr>
              <a:t>a</a:t>
            </a:r>
            <a:r>
              <a:rPr lang="en-US" altLang="zh-CN" sz="2400" b="1" dirty="0">
                <a:latin typeface="+mn-ea"/>
                <a:cs typeface="Consolas" panose="020B0609020204030204" pitchFamily="49" charset="0"/>
              </a:rPr>
              <a:t> =n</a:t>
            </a:r>
            <a:r>
              <a:rPr lang="en-US" altLang="zh-CN" sz="2400" b="1" baseline="30000" dirty="0">
                <a:latin typeface="+mn-ea"/>
                <a:cs typeface="Consolas" panose="020B0609020204030204" pitchFamily="49" charset="0"/>
              </a:rPr>
              <a:t>2</a:t>
            </a:r>
            <a:r>
              <a:rPr lang="zh-CN" altLang="zh-CN" sz="2400" b="1" dirty="0">
                <a:latin typeface="+mn-ea"/>
                <a:cs typeface="Consolas" panose="020B0609020204030204" pitchFamily="49" charset="0"/>
              </a:rPr>
              <a:t>，</a:t>
            </a:r>
            <a:r>
              <a:rPr lang="zh-CN" altLang="en-US" sz="2400" b="1" dirty="0">
                <a:latin typeface="+mn-ea"/>
              </a:rPr>
              <a:t>当</a:t>
            </a:r>
            <a:r>
              <a:rPr lang="el-GR" altLang="zh-CN" sz="2400" b="1" dirty="0">
                <a:latin typeface="+mn-ea"/>
              </a:rPr>
              <a:t>ε</a:t>
            </a:r>
            <a:r>
              <a:rPr lang="en-US" altLang="zh-CN" sz="2400" b="1" dirty="0">
                <a:latin typeface="+mn-ea"/>
              </a:rPr>
              <a:t>=1</a:t>
            </a:r>
            <a:r>
              <a:rPr lang="zh-CN" altLang="en-US" sz="2400" b="1" dirty="0">
                <a:latin typeface="+mn-ea"/>
              </a:rPr>
              <a:t>时</a:t>
            </a:r>
            <a:r>
              <a:rPr lang="zh-CN" altLang="zh-CN" sz="2400" b="1" dirty="0">
                <a:latin typeface="+mn-ea"/>
                <a:cs typeface="Consolas" panose="020B0609020204030204" pitchFamily="49" charset="0"/>
              </a:rPr>
              <a:t>，</a:t>
            </a:r>
            <a:r>
              <a:rPr lang="en-US" altLang="zh-CN" sz="2400" b="1" dirty="0">
                <a:latin typeface="+mn-ea"/>
                <a:cs typeface="Consolas" panose="020B0609020204030204" pitchFamily="49" charset="0"/>
              </a:rPr>
              <a:t>f(n)=n=O(n</a:t>
            </a:r>
            <a:r>
              <a:rPr lang="en-US" altLang="zh-CN" sz="2400" b="1" baseline="30000" dirty="0">
                <a:latin typeface="+mn-ea"/>
                <a:cs typeface="Consolas" panose="020B0609020204030204" pitchFamily="49" charset="0"/>
              </a:rPr>
              <a:t>2-</a:t>
            </a:r>
            <a:r>
              <a:rPr lang="el-GR" altLang="zh-CN" sz="2400" b="1" baseline="30000" dirty="0">
                <a:latin typeface="+mn-ea"/>
              </a:rPr>
              <a:t> ε</a:t>
            </a:r>
            <a:r>
              <a:rPr lang="zh-CN" altLang="en-US" sz="2400" b="1" dirty="0">
                <a:latin typeface="+mn-ea"/>
              </a:rPr>
              <a:t>），</a:t>
            </a:r>
            <a:r>
              <a:rPr lang="zh-CN" altLang="zh-CN" sz="2400" b="1" dirty="0">
                <a:latin typeface="+mn-ea"/>
                <a:cs typeface="Consolas" panose="020B0609020204030204" pitchFamily="49" charset="0"/>
              </a:rPr>
              <a:t>满足情况（</a:t>
            </a:r>
            <a:r>
              <a:rPr lang="en-US" altLang="zh-CN" sz="2400" b="1" dirty="0">
                <a:latin typeface="+mn-ea"/>
                <a:cs typeface="Consolas" panose="020B0609020204030204" pitchFamily="49" charset="0"/>
              </a:rPr>
              <a:t>1</a:t>
            </a:r>
            <a:r>
              <a:rPr lang="zh-CN" altLang="zh-CN" sz="2400" b="1" dirty="0">
                <a:latin typeface="+mn-ea"/>
                <a:cs typeface="Consolas" panose="020B0609020204030204" pitchFamily="49" charset="0"/>
              </a:rPr>
              <a:t>）</a:t>
            </a:r>
            <a:endParaRPr lang="en-US" altLang="zh-CN" sz="2400" b="1" dirty="0">
              <a:latin typeface="+mn-ea"/>
              <a:cs typeface="Consolas" panose="020B0609020204030204" pitchFamily="49" charset="0"/>
            </a:endParaRPr>
          </a:p>
          <a:p>
            <a:pPr>
              <a:lnSpc>
                <a:spcPct val="120000"/>
              </a:lnSpc>
              <a:spcBef>
                <a:spcPts val="1200"/>
              </a:spcBef>
            </a:pPr>
            <a:r>
              <a:rPr lang="en-US" altLang="zh-CN" sz="2400" b="1" dirty="0">
                <a:latin typeface="+mn-ea"/>
                <a:cs typeface="Consolas" panose="020B0609020204030204" pitchFamily="49" charset="0"/>
              </a:rPr>
              <a:t>     </a:t>
            </a:r>
            <a:r>
              <a:rPr lang="zh-CN" altLang="zh-CN" sz="2400" b="1" dirty="0">
                <a:latin typeface="+mn-ea"/>
                <a:cs typeface="Consolas" panose="020B0609020204030204" pitchFamily="49" charset="0"/>
              </a:rPr>
              <a:t>所以</a:t>
            </a:r>
            <a:r>
              <a:rPr lang="en-US" altLang="zh-CN" sz="2400" b="1" dirty="0">
                <a:latin typeface="+mn-ea"/>
                <a:cs typeface="Consolas" panose="020B0609020204030204" pitchFamily="49" charset="0"/>
              </a:rPr>
              <a:t>T(n)=O(</a:t>
            </a:r>
            <a:r>
              <a:rPr lang="en-US" altLang="zh-CN" sz="2400" b="1" dirty="0" err="1">
                <a:latin typeface="+mn-ea"/>
                <a:cs typeface="Consolas" panose="020B0609020204030204" pitchFamily="49" charset="0"/>
              </a:rPr>
              <a:t>n</a:t>
            </a:r>
            <a:r>
              <a:rPr lang="en-US" altLang="zh-CN" sz="2400" b="1" baseline="30000" dirty="0" err="1">
                <a:latin typeface="+mn-ea"/>
                <a:cs typeface="Consolas" panose="020B0609020204030204" pitchFamily="49" charset="0"/>
              </a:rPr>
              <a:t>log</a:t>
            </a:r>
            <a:r>
              <a:rPr lang="en-US" altLang="zh-CN" sz="2400" b="1" baseline="10000" dirty="0" err="1">
                <a:effectLst>
                  <a:outerShdw blurRad="38100" dist="38100" dir="2700000" algn="tl">
                    <a:srgbClr val="FFFFFF"/>
                  </a:outerShdw>
                </a:effectLst>
                <a:latin typeface="+mn-ea"/>
              </a:rPr>
              <a:t>b</a:t>
            </a:r>
            <a:r>
              <a:rPr lang="en-US" altLang="zh-CN" sz="2400" b="1" baseline="30000" dirty="0" err="1">
                <a:latin typeface="+mn-ea"/>
                <a:cs typeface="Consolas" panose="020B0609020204030204" pitchFamily="49" charset="0"/>
              </a:rPr>
              <a:t>a</a:t>
            </a:r>
            <a:r>
              <a:rPr lang="en-US" altLang="zh-CN" sz="2400" b="1" dirty="0">
                <a:latin typeface="+mn-ea"/>
                <a:cs typeface="Consolas" panose="020B0609020204030204" pitchFamily="49" charset="0"/>
              </a:rPr>
              <a:t> ) =O(n</a:t>
            </a:r>
            <a:r>
              <a:rPr lang="en-US" altLang="zh-CN" sz="2400" b="1" baseline="30000" dirty="0">
                <a:latin typeface="+mn-ea"/>
                <a:cs typeface="Consolas" panose="020B0609020204030204" pitchFamily="49" charset="0"/>
              </a:rPr>
              <a:t>2</a:t>
            </a:r>
            <a:r>
              <a:rPr lang="en-US" altLang="zh-CN" sz="2400" b="1" dirty="0">
                <a:latin typeface="+mn-ea"/>
                <a:cs typeface="Consolas" panose="020B0609020204030204" pitchFamily="49" charset="0"/>
              </a:rPr>
              <a:t>)</a:t>
            </a:r>
            <a:r>
              <a:rPr lang="zh-CN" altLang="zh-CN" sz="2400" b="1" dirty="0">
                <a:latin typeface="+mn-ea"/>
                <a:cs typeface="Consolas" panose="020B0609020204030204" pitchFamily="49"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75</a:t>
            </a:fld>
            <a:endParaRPr lang="zh-CN" altLang="en-US"/>
          </a:p>
        </p:txBody>
      </p:sp>
      <p:sp>
        <p:nvSpPr>
          <p:cNvPr id="6" name="Rectangle 4"/>
          <p:cNvSpPr>
            <a:spLocks noChangeArrowheads="1"/>
          </p:cNvSpPr>
          <p:nvPr/>
        </p:nvSpPr>
        <p:spPr bwMode="auto">
          <a:xfrm>
            <a:off x="316548" y="1289360"/>
            <a:ext cx="7740650" cy="142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4</a:t>
            </a:r>
            <a:r>
              <a:rPr lang="en-US" altLang="zh-CN" sz="3600" b="1" dirty="0" smtClean="0">
                <a:solidFill>
                  <a:srgbClr val="FF0000"/>
                </a:solidFill>
                <a:sym typeface="+mn-ea"/>
              </a:rPr>
              <a:t>. </a:t>
            </a:r>
            <a:r>
              <a:rPr lang="zh-CN" altLang="en-US" sz="3600" b="1" dirty="0" smtClean="0">
                <a:solidFill>
                  <a:srgbClr val="FF0000"/>
                </a:solidFill>
                <a:sym typeface="+mn-ea"/>
              </a:rPr>
              <a:t>主</a:t>
            </a:r>
            <a:r>
              <a:rPr lang="zh-CN" altLang="en-US" sz="3600" b="1" dirty="0">
                <a:solidFill>
                  <a:srgbClr val="FF0000"/>
                </a:solidFill>
                <a:sym typeface="+mn-ea"/>
              </a:rPr>
              <a:t>方法</a:t>
            </a:r>
          </a:p>
          <a:p>
            <a:pPr marL="446405" lvl="1" indent="-177800">
              <a:lnSpc>
                <a:spcPct val="120000"/>
              </a:lnSpc>
              <a:spcBef>
                <a:spcPts val="1200"/>
              </a:spcBef>
              <a:tabLst>
                <a:tab pos="267970" algn="l"/>
                <a:tab pos="355600" algn="l"/>
              </a:tabLst>
            </a:pPr>
            <a:r>
              <a:rPr lang="en-US" altLang="zh-CN" sz="2800" b="1" dirty="0">
                <a:solidFill>
                  <a:srgbClr val="002060"/>
                </a:solidFill>
              </a:rPr>
              <a:t>【</a:t>
            </a:r>
            <a:r>
              <a:rPr lang="zh-CN" altLang="en-US" sz="2800" b="1" dirty="0" smtClean="0">
                <a:solidFill>
                  <a:srgbClr val="002060"/>
                </a:solidFill>
              </a:rPr>
              <a:t>例</a:t>
            </a:r>
            <a:r>
              <a:rPr lang="en-US" altLang="zh-CN" sz="2800" b="1" dirty="0" smtClean="0">
                <a:solidFill>
                  <a:srgbClr val="002060"/>
                </a:solidFill>
              </a:rPr>
              <a:t>16】</a:t>
            </a:r>
            <a:r>
              <a:rPr lang="zh-CN" altLang="en-US" sz="2800" b="1" dirty="0">
                <a:solidFill>
                  <a:srgbClr val="002060"/>
                </a:solidFill>
              </a:rPr>
              <a:t>求解递归方程</a:t>
            </a:r>
          </a:p>
        </p:txBody>
      </p:sp>
      <p:sp>
        <p:nvSpPr>
          <p:cNvPr id="2" name="TextBox 2"/>
          <p:cNvSpPr txBox="1"/>
          <p:nvPr/>
        </p:nvSpPr>
        <p:spPr>
          <a:xfrm>
            <a:off x="316865" y="3333750"/>
            <a:ext cx="8286808" cy="3048635"/>
          </a:xfrm>
          <a:prstGeom prst="rect">
            <a:avLst/>
          </a:prstGeom>
          <a:noFill/>
        </p:spPr>
        <p:txBody>
          <a:bodyPr wrap="square" rtlCol="0">
            <a:spAutoFit/>
          </a:bodyPr>
          <a:lstStyle/>
          <a:p>
            <a:pPr>
              <a:lnSpc>
                <a:spcPct val="180000"/>
              </a:lnSpc>
            </a:pPr>
            <a:r>
              <a:rPr lang="zh-CN" altLang="zh-CN" sz="2665" b="1" dirty="0" smtClean="0">
                <a:latin typeface="+mn-ea"/>
                <a:cs typeface="Consolas" panose="020B0609020204030204" pitchFamily="49" charset="0"/>
              </a:rPr>
              <a:t>解：</a:t>
            </a:r>
            <a:r>
              <a:rPr lang="en-US" altLang="zh-CN" sz="2665" b="1" i="1" dirty="0" smtClean="0">
                <a:latin typeface="+mn-ea"/>
                <a:cs typeface="Consolas" panose="020B0609020204030204" pitchFamily="49" charset="0"/>
              </a:rPr>
              <a:t>a</a:t>
            </a:r>
            <a:r>
              <a:rPr lang="en-US" altLang="zh-CN" sz="2665" b="1" dirty="0" smtClean="0">
                <a:latin typeface="+mn-ea"/>
                <a:cs typeface="Consolas" panose="020B0609020204030204" pitchFamily="49" charset="0"/>
              </a:rPr>
              <a:t>=4</a:t>
            </a:r>
            <a:r>
              <a:rPr lang="zh-CN" altLang="zh-CN" sz="2665" b="1" dirty="0" smtClean="0">
                <a:latin typeface="+mn-ea"/>
                <a:cs typeface="Consolas" panose="020B0609020204030204" pitchFamily="49" charset="0"/>
              </a:rPr>
              <a:t>，</a:t>
            </a:r>
            <a:r>
              <a:rPr lang="en-US" altLang="zh-CN" sz="2665" b="1" i="1" dirty="0" smtClean="0">
                <a:latin typeface="+mn-ea"/>
                <a:cs typeface="Consolas" panose="020B0609020204030204" pitchFamily="49" charset="0"/>
              </a:rPr>
              <a:t>b</a:t>
            </a:r>
            <a:r>
              <a:rPr lang="en-US" altLang="zh-CN" sz="2665" b="1" dirty="0" smtClean="0">
                <a:latin typeface="+mn-ea"/>
                <a:cs typeface="Consolas" panose="020B0609020204030204" pitchFamily="49" charset="0"/>
              </a:rPr>
              <a:t>=2</a:t>
            </a:r>
            <a:r>
              <a:rPr lang="zh-CN" altLang="zh-CN" sz="2665" b="1" dirty="0" smtClean="0">
                <a:latin typeface="+mn-ea"/>
                <a:cs typeface="Consolas" panose="020B0609020204030204" pitchFamily="49" charset="0"/>
              </a:rPr>
              <a:t>，</a:t>
            </a:r>
            <a:r>
              <a:rPr lang="en-US" altLang="zh-CN" sz="2665" b="1" i="1" dirty="0" smtClean="0">
                <a:latin typeface="+mn-ea"/>
                <a:cs typeface="Consolas" panose="020B0609020204030204" pitchFamily="49" charset="0"/>
              </a:rPr>
              <a:t>f</a:t>
            </a:r>
            <a:r>
              <a:rPr lang="en-US" altLang="zh-CN" sz="2665" b="1" dirty="0" smtClean="0">
                <a:latin typeface="+mn-ea"/>
                <a:cs typeface="Consolas" panose="020B0609020204030204" pitchFamily="49" charset="0"/>
              </a:rPr>
              <a:t>(</a:t>
            </a:r>
            <a:r>
              <a:rPr lang="en-US" altLang="zh-CN" sz="2665" b="1" i="1" dirty="0" smtClean="0">
                <a:latin typeface="+mn-ea"/>
                <a:cs typeface="Consolas" panose="020B0609020204030204" pitchFamily="49" charset="0"/>
              </a:rPr>
              <a:t>n</a:t>
            </a:r>
            <a:r>
              <a:rPr lang="en-US" altLang="zh-CN" sz="2665" b="1" dirty="0" smtClean="0">
                <a:latin typeface="+mn-ea"/>
                <a:cs typeface="Consolas" panose="020B0609020204030204" pitchFamily="49" charset="0"/>
              </a:rPr>
              <a:t>)=</a:t>
            </a:r>
            <a:r>
              <a:rPr lang="en-US" altLang="zh-CN" sz="2665" i="1" dirty="0" smtClean="0">
                <a:latin typeface="Consolas" panose="020B0609020204030204" pitchFamily="49" charset="0"/>
                <a:ea typeface="楷体" panose="02010609060101010101" pitchFamily="49" charset="-122"/>
                <a:cs typeface="Consolas" panose="020B0609020204030204" pitchFamily="49" charset="0"/>
              </a:rPr>
              <a:t> n</a:t>
            </a:r>
            <a:r>
              <a:rPr lang="en-US" altLang="zh-CN" sz="2665" i="1" baseline="30000" dirty="0" smtClean="0">
                <a:latin typeface="Consolas" panose="020B0609020204030204" pitchFamily="49" charset="0"/>
                <a:ea typeface="楷体" panose="02010609060101010101" pitchFamily="49" charset="-122"/>
                <a:cs typeface="Consolas" panose="020B0609020204030204" pitchFamily="49" charset="0"/>
              </a:rPr>
              <a:t>2 </a:t>
            </a:r>
            <a:r>
              <a:rPr lang="zh-CN" altLang="zh-CN" sz="2665" b="1" dirty="0" smtClean="0">
                <a:latin typeface="+mn-ea"/>
                <a:cs typeface="Consolas" panose="020B0609020204030204" pitchFamily="49" charset="0"/>
              </a:rPr>
              <a:t>。</a:t>
            </a:r>
            <a:endParaRPr lang="en-US" altLang="zh-CN" sz="2665" b="1" dirty="0" smtClean="0">
              <a:latin typeface="+mn-ea"/>
              <a:cs typeface="Consolas" panose="020B0609020204030204" pitchFamily="49" charset="0"/>
            </a:endParaRPr>
          </a:p>
          <a:p>
            <a:pPr>
              <a:lnSpc>
                <a:spcPct val="180000"/>
              </a:lnSpc>
            </a:pPr>
            <a:r>
              <a:rPr lang="zh-CN" altLang="zh-CN" sz="2665" b="1" dirty="0" smtClean="0">
                <a:latin typeface="+mn-ea"/>
                <a:cs typeface="Consolas" panose="020B0609020204030204" pitchFamily="49" charset="0"/>
              </a:rPr>
              <a:t>因此，</a:t>
            </a:r>
            <a:r>
              <a:rPr lang="en-US" altLang="zh-CN" sz="2665" b="1" dirty="0" smtClean="0">
                <a:latin typeface="+mn-ea"/>
                <a:cs typeface="Consolas" panose="020B0609020204030204" pitchFamily="49" charset="0"/>
              </a:rPr>
              <a:t> </a:t>
            </a:r>
            <a:r>
              <a:rPr lang="en-US" altLang="zh-CN" sz="2665" dirty="0" err="1" smtClean="0">
                <a:latin typeface="Consolas" panose="020B0609020204030204" pitchFamily="49" charset="0"/>
                <a:ea typeface="楷体" panose="02010609060101010101" pitchFamily="49" charset="-122"/>
                <a:cs typeface="Consolas" panose="020B0609020204030204" pitchFamily="49" charset="0"/>
              </a:rPr>
              <a:t>n</a:t>
            </a:r>
            <a:r>
              <a:rPr lang="en-US" altLang="zh-CN" sz="2665" baseline="30000" dirty="0" err="1" smtClean="0">
                <a:latin typeface="Consolas" panose="020B0609020204030204" pitchFamily="49" charset="0"/>
                <a:ea typeface="楷体" panose="02010609060101010101" pitchFamily="49" charset="-122"/>
                <a:cs typeface="Consolas" panose="020B0609020204030204" pitchFamily="49" charset="0"/>
              </a:rPr>
              <a:t>log</a:t>
            </a:r>
            <a:r>
              <a:rPr lang="en-US" altLang="zh-CN" sz="2665" baseline="-12000" dirty="0" err="1" smtClean="0">
                <a:latin typeface="Consolas" panose="020B0609020204030204" pitchFamily="49" charset="0"/>
                <a:ea typeface="楷体" panose="02010609060101010101" pitchFamily="49" charset="-122"/>
                <a:cs typeface="Consolas" panose="020B0609020204030204" pitchFamily="49" charset="0"/>
              </a:rPr>
              <a:t>b</a:t>
            </a:r>
            <a:r>
              <a:rPr lang="en-US" altLang="zh-CN" sz="2665" baseline="30000" dirty="0" err="1" smtClean="0">
                <a:latin typeface="Consolas" panose="020B0609020204030204" pitchFamily="49" charset="0"/>
                <a:ea typeface="楷体" panose="02010609060101010101" pitchFamily="49" charset="-122"/>
                <a:cs typeface="Consolas" panose="020B0609020204030204" pitchFamily="49" charset="0"/>
              </a:rPr>
              <a:t>a</a:t>
            </a:r>
            <a:r>
              <a:rPr lang="en-US" altLang="zh-CN" sz="2665" b="1" dirty="0" smtClean="0">
                <a:latin typeface="+mn-ea"/>
                <a:cs typeface="Consolas" panose="020B0609020204030204" pitchFamily="49" charset="0"/>
              </a:rPr>
              <a:t>  =</a:t>
            </a:r>
            <a:r>
              <a:rPr lang="en-US" altLang="zh-CN" sz="2665" b="1" i="1" dirty="0" smtClean="0">
                <a:latin typeface="+mn-ea"/>
                <a:cs typeface="Consolas" panose="020B0609020204030204" pitchFamily="49" charset="0"/>
              </a:rPr>
              <a:t>n</a:t>
            </a:r>
            <a:r>
              <a:rPr lang="en-US" altLang="zh-CN" sz="2665" b="1" baseline="30000" dirty="0" smtClean="0">
                <a:latin typeface="+mn-ea"/>
                <a:cs typeface="Consolas" panose="020B0609020204030204" pitchFamily="49" charset="0"/>
              </a:rPr>
              <a:t>2</a:t>
            </a:r>
            <a:r>
              <a:rPr lang="zh-CN" altLang="zh-CN" sz="2665" b="1" dirty="0" smtClean="0">
                <a:latin typeface="+mn-ea"/>
                <a:cs typeface="Consolas" panose="020B0609020204030204" pitchFamily="49" charset="0"/>
              </a:rPr>
              <a:t>，</a:t>
            </a:r>
            <a:r>
              <a:rPr lang="zh-CN" altLang="en-US" sz="2665" b="1" dirty="0" smtClean="0">
                <a:latin typeface="+mn-ea"/>
                <a:cs typeface="Consolas" panose="020B0609020204030204" pitchFamily="49" charset="0"/>
              </a:rPr>
              <a:t>等于</a:t>
            </a:r>
            <a:r>
              <a:rPr lang="en-US" altLang="zh-CN" sz="2665" b="1" i="1" dirty="0" smtClean="0">
                <a:latin typeface="+mn-ea"/>
                <a:cs typeface="Consolas" panose="020B0609020204030204" pitchFamily="49" charset="0"/>
              </a:rPr>
              <a:t>f</a:t>
            </a:r>
            <a:r>
              <a:rPr lang="en-US" altLang="zh-CN" sz="2665" b="1" dirty="0" smtClean="0">
                <a:latin typeface="+mn-ea"/>
                <a:cs typeface="Consolas" panose="020B0609020204030204" pitchFamily="49" charset="0"/>
              </a:rPr>
              <a:t>(</a:t>
            </a:r>
            <a:r>
              <a:rPr lang="en-US" altLang="zh-CN" sz="2665" b="1" i="1" dirty="0" smtClean="0">
                <a:latin typeface="+mn-ea"/>
                <a:cs typeface="Consolas" panose="020B0609020204030204" pitchFamily="49" charset="0"/>
              </a:rPr>
              <a:t>n</a:t>
            </a:r>
            <a:r>
              <a:rPr lang="en-US" altLang="zh-CN" sz="2665" b="1" dirty="0" smtClean="0">
                <a:latin typeface="+mn-ea"/>
                <a:cs typeface="Consolas" panose="020B0609020204030204" pitchFamily="49" charset="0"/>
              </a:rPr>
              <a:t>)</a:t>
            </a:r>
            <a:r>
              <a:rPr lang="zh-CN" altLang="zh-CN" sz="2665" b="1" dirty="0" smtClean="0">
                <a:latin typeface="+mn-ea"/>
                <a:cs typeface="Consolas" panose="020B0609020204030204" pitchFamily="49" charset="0"/>
              </a:rPr>
              <a:t>，满足情况（</a:t>
            </a:r>
            <a:r>
              <a:rPr lang="en-US" altLang="zh-CN" sz="2665" b="1" dirty="0" smtClean="0">
                <a:latin typeface="+mn-ea"/>
                <a:cs typeface="Consolas" panose="020B0609020204030204" pitchFamily="49" charset="0"/>
              </a:rPr>
              <a:t>2</a:t>
            </a:r>
            <a:r>
              <a:rPr lang="zh-CN" altLang="zh-CN" sz="2665" b="1" dirty="0" smtClean="0">
                <a:latin typeface="+mn-ea"/>
                <a:cs typeface="Consolas" panose="020B0609020204030204" pitchFamily="49" charset="0"/>
              </a:rPr>
              <a:t>），</a:t>
            </a:r>
            <a:endParaRPr lang="en-US" altLang="zh-CN" sz="2665" b="1" dirty="0" smtClean="0">
              <a:latin typeface="+mn-ea"/>
              <a:cs typeface="Consolas" panose="020B0609020204030204" pitchFamily="49" charset="0"/>
            </a:endParaRPr>
          </a:p>
          <a:p>
            <a:pPr>
              <a:lnSpc>
                <a:spcPct val="180000"/>
              </a:lnSpc>
            </a:pPr>
            <a:r>
              <a:rPr lang="zh-CN" altLang="zh-CN" sz="2665" b="1" dirty="0" smtClean="0">
                <a:latin typeface="+mn-ea"/>
                <a:cs typeface="Consolas" panose="020B0609020204030204" pitchFamily="49" charset="0"/>
              </a:rPr>
              <a:t>所以</a:t>
            </a:r>
            <a:r>
              <a:rPr lang="en-US" altLang="zh-CN" sz="2665" b="1" i="1" dirty="0" smtClean="0">
                <a:latin typeface="+mn-ea"/>
                <a:cs typeface="Consolas" panose="020B0609020204030204" pitchFamily="49" charset="0"/>
              </a:rPr>
              <a:t>T</a:t>
            </a:r>
            <a:r>
              <a:rPr lang="en-US" altLang="zh-CN" sz="2665" b="1" dirty="0" smtClean="0">
                <a:latin typeface="+mn-ea"/>
                <a:cs typeface="Consolas" panose="020B0609020204030204" pitchFamily="49" charset="0"/>
              </a:rPr>
              <a:t>(</a:t>
            </a:r>
            <a:r>
              <a:rPr lang="en-US" altLang="zh-CN" sz="2665" b="1" i="1" dirty="0" smtClean="0">
                <a:latin typeface="+mn-ea"/>
                <a:cs typeface="Consolas" panose="020B0609020204030204" pitchFamily="49" charset="0"/>
              </a:rPr>
              <a:t>n</a:t>
            </a:r>
            <a:r>
              <a:rPr lang="en-US" altLang="zh-CN" sz="2665" b="1" dirty="0" smtClean="0">
                <a:latin typeface="+mn-ea"/>
                <a:cs typeface="Consolas" panose="020B0609020204030204" pitchFamily="49" charset="0"/>
              </a:rPr>
              <a:t>)=O(</a:t>
            </a:r>
            <a:r>
              <a:rPr lang="en-US" altLang="zh-CN" sz="2665" dirty="0" err="1" smtClean="0">
                <a:latin typeface="Consolas" panose="020B0609020204030204" pitchFamily="49" charset="0"/>
                <a:ea typeface="楷体" panose="02010609060101010101" pitchFamily="49" charset="-122"/>
                <a:cs typeface="Consolas" panose="020B0609020204030204" pitchFamily="49" charset="0"/>
              </a:rPr>
              <a:t>n</a:t>
            </a:r>
            <a:r>
              <a:rPr lang="en-US" altLang="zh-CN" sz="2665" baseline="30000" dirty="0" err="1" smtClean="0">
                <a:latin typeface="Consolas" panose="020B0609020204030204" pitchFamily="49" charset="0"/>
                <a:ea typeface="楷体" panose="02010609060101010101" pitchFamily="49" charset="-122"/>
                <a:cs typeface="Consolas" panose="020B0609020204030204" pitchFamily="49" charset="0"/>
              </a:rPr>
              <a:t>log</a:t>
            </a:r>
            <a:r>
              <a:rPr lang="en-US" altLang="zh-CN" sz="2665" baseline="-12000" dirty="0" err="1" smtClean="0">
                <a:latin typeface="Consolas" panose="020B0609020204030204" pitchFamily="49" charset="0"/>
                <a:ea typeface="楷体" panose="02010609060101010101" pitchFamily="49" charset="-122"/>
                <a:cs typeface="Consolas" panose="020B0609020204030204" pitchFamily="49" charset="0"/>
              </a:rPr>
              <a:t>b</a:t>
            </a:r>
            <a:r>
              <a:rPr lang="en-US" altLang="zh-CN" sz="2665" baseline="30000" dirty="0" err="1" smtClean="0">
                <a:latin typeface="Consolas" panose="020B0609020204030204" pitchFamily="49" charset="0"/>
                <a:ea typeface="楷体" panose="02010609060101010101" pitchFamily="49" charset="-122"/>
                <a:cs typeface="Consolas" panose="020B0609020204030204" pitchFamily="49" charset="0"/>
              </a:rPr>
              <a:t>a</a:t>
            </a:r>
            <a:r>
              <a:rPr lang="en-US" altLang="zh-CN" sz="2665" dirty="0" smtClean="0">
                <a:latin typeface="Consolas" panose="020B0609020204030204" pitchFamily="49" charset="0"/>
                <a:ea typeface="楷体" panose="02010609060101010101" pitchFamily="49" charset="-122"/>
                <a:cs typeface="Consolas" panose="020B0609020204030204" pitchFamily="49" charset="0"/>
              </a:rPr>
              <a:t>log</a:t>
            </a:r>
            <a:r>
              <a:rPr lang="en-US" altLang="zh-CN" sz="2665" baseline="-25000" dirty="0" smtClean="0">
                <a:latin typeface="Consolas" panose="020B0609020204030204" pitchFamily="49" charset="0"/>
                <a:ea typeface="楷体" panose="02010609060101010101" pitchFamily="49" charset="-122"/>
                <a:cs typeface="Consolas" panose="020B0609020204030204" pitchFamily="49" charset="0"/>
              </a:rPr>
              <a:t>2</a:t>
            </a:r>
            <a:r>
              <a:rPr lang="en-US" altLang="zh-CN" sz="2665" dirty="0" smtClean="0">
                <a:latin typeface="Consolas" panose="020B0609020204030204" pitchFamily="49" charset="0"/>
                <a:ea typeface="楷体" panose="02010609060101010101" pitchFamily="49" charset="-122"/>
                <a:cs typeface="Consolas" panose="020B0609020204030204" pitchFamily="49" charset="0"/>
              </a:rPr>
              <a:t>n</a:t>
            </a:r>
            <a:r>
              <a:rPr lang="en-US" altLang="zh-CN" sz="2665" b="1" dirty="0" smtClean="0">
                <a:latin typeface="+mn-ea"/>
                <a:cs typeface="Consolas" panose="020B0609020204030204" pitchFamily="49" charset="0"/>
              </a:rPr>
              <a:t>)</a:t>
            </a:r>
          </a:p>
          <a:p>
            <a:pPr>
              <a:lnSpc>
                <a:spcPct val="180000"/>
              </a:lnSpc>
            </a:pPr>
            <a:r>
              <a:rPr lang="en-US" altLang="zh-CN" sz="2665" b="1" dirty="0" smtClean="0">
                <a:latin typeface="+mn-ea"/>
                <a:cs typeface="Consolas" panose="020B0609020204030204" pitchFamily="49" charset="0"/>
              </a:rPr>
              <a:t>        =O(</a:t>
            </a:r>
            <a:r>
              <a:rPr lang="en-US" altLang="zh-CN" sz="2665" b="1" i="1" dirty="0" smtClean="0">
                <a:latin typeface="+mn-ea"/>
                <a:cs typeface="Consolas" panose="020B0609020204030204" pitchFamily="49" charset="0"/>
              </a:rPr>
              <a:t>n</a:t>
            </a:r>
            <a:r>
              <a:rPr lang="en-US" altLang="zh-CN" sz="2665" b="1" baseline="30000" dirty="0" smtClean="0">
                <a:latin typeface="+mn-ea"/>
                <a:cs typeface="Consolas" panose="020B0609020204030204" pitchFamily="49" charset="0"/>
              </a:rPr>
              <a:t>2</a:t>
            </a:r>
            <a:r>
              <a:rPr lang="en-US" altLang="zh-CN" sz="2665" dirty="0" smtClean="0">
                <a:latin typeface="Consolas" panose="020B0609020204030204" pitchFamily="49" charset="0"/>
                <a:ea typeface="楷体" panose="02010609060101010101" pitchFamily="49" charset="-122"/>
                <a:cs typeface="Consolas" panose="020B0609020204030204" pitchFamily="49" charset="0"/>
              </a:rPr>
              <a:t>log</a:t>
            </a:r>
            <a:r>
              <a:rPr lang="en-US" altLang="zh-CN" sz="2665" baseline="-25000" dirty="0" smtClean="0">
                <a:latin typeface="Consolas" panose="020B0609020204030204" pitchFamily="49" charset="0"/>
                <a:ea typeface="楷体" panose="02010609060101010101" pitchFamily="49" charset="-122"/>
                <a:cs typeface="Consolas" panose="020B0609020204030204" pitchFamily="49" charset="0"/>
              </a:rPr>
              <a:t>2</a:t>
            </a:r>
            <a:r>
              <a:rPr lang="en-US" altLang="zh-CN" sz="2665" dirty="0" smtClean="0">
                <a:latin typeface="Consolas" panose="020B0609020204030204" pitchFamily="49" charset="0"/>
                <a:ea typeface="楷体" panose="02010609060101010101" pitchFamily="49" charset="-122"/>
                <a:cs typeface="Consolas" panose="020B0609020204030204" pitchFamily="49" charset="0"/>
              </a:rPr>
              <a:t>n</a:t>
            </a:r>
            <a:r>
              <a:rPr lang="en-US" altLang="zh-CN" sz="2665" b="1" dirty="0" smtClean="0">
                <a:latin typeface="+mn-ea"/>
                <a:cs typeface="Consolas" panose="020B0609020204030204" pitchFamily="49" charset="0"/>
              </a:rPr>
              <a:t>)</a:t>
            </a:r>
            <a:r>
              <a:rPr lang="zh-CN" altLang="zh-CN" sz="2665" b="1" dirty="0" smtClean="0">
                <a:latin typeface="+mn-ea"/>
                <a:cs typeface="Consolas" panose="020B0609020204030204" pitchFamily="49" charset="0"/>
              </a:rPr>
              <a:t>。</a:t>
            </a:r>
          </a:p>
        </p:txBody>
      </p:sp>
      <p:sp>
        <p:nvSpPr>
          <p:cNvPr id="5" name="矩形 4"/>
          <p:cNvSpPr/>
          <p:nvPr/>
        </p:nvSpPr>
        <p:spPr>
          <a:xfrm>
            <a:off x="1324610" y="2750185"/>
            <a:ext cx="3457575" cy="583565"/>
          </a:xfrm>
          <a:prstGeom prst="rect">
            <a:avLst/>
          </a:prstGeom>
        </p:spPr>
        <p:txBody>
          <a:bodyPr wrap="none">
            <a:spAutoFit/>
          </a:bodyPr>
          <a:lstStyle/>
          <a:p>
            <a:r>
              <a:rPr lang="en-US" altLang="zh-CN" sz="3200" i="1"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T</a:t>
            </a:r>
            <a:r>
              <a:rPr lang="en-US" altLang="zh-CN" sz="3200"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a:t>
            </a:r>
            <a:r>
              <a:rPr lang="en-US" altLang="zh-CN" sz="3200" i="1"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n</a:t>
            </a:r>
            <a:r>
              <a:rPr lang="en-US" altLang="zh-CN" sz="3200"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)=4</a:t>
            </a:r>
            <a:r>
              <a:rPr lang="en-US" altLang="zh-CN" sz="3200" i="1"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T</a:t>
            </a:r>
            <a:r>
              <a:rPr lang="en-US" altLang="zh-CN" sz="3200"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a:t>
            </a:r>
            <a:r>
              <a:rPr lang="en-US" altLang="zh-CN" sz="3200" i="1"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n</a:t>
            </a:r>
            <a:r>
              <a:rPr lang="en-US" altLang="zh-CN" sz="3200"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/2)+</a:t>
            </a:r>
            <a:r>
              <a:rPr lang="en-US" altLang="zh-CN" sz="3200" i="1"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n</a:t>
            </a:r>
            <a:r>
              <a:rPr lang="en-US" altLang="zh-CN" sz="3200" i="1" baseline="30000" dirty="0" smtClean="0">
                <a:solidFill>
                  <a:prstClr val="black"/>
                </a:solidFill>
                <a:latin typeface="Consolas" panose="020B0609020204030204" pitchFamily="49" charset="0"/>
                <a:ea typeface="楷体" panose="02010609060101010101" pitchFamily="49" charset="-122"/>
                <a:cs typeface="Consolas" panose="020B0609020204030204" pitchFamily="49" charset="0"/>
              </a:rPr>
              <a:t>2</a:t>
            </a:r>
            <a:endParaRPr lang="zh-CN" altLang="en-US" sz="3200" dirty="0"/>
          </a:p>
        </p:txBody>
      </p:sp>
    </p:spTree>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76</a:t>
            </a:fld>
            <a:endParaRPr lang="zh-CN" altLang="en-US"/>
          </a:p>
        </p:txBody>
      </p:sp>
      <p:sp>
        <p:nvSpPr>
          <p:cNvPr id="6" name="Rectangle 4"/>
          <p:cNvSpPr>
            <a:spLocks noChangeArrowheads="1"/>
          </p:cNvSpPr>
          <p:nvPr/>
        </p:nvSpPr>
        <p:spPr bwMode="auto">
          <a:xfrm>
            <a:off x="138748" y="675950"/>
            <a:ext cx="7740650" cy="142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4</a:t>
            </a:r>
            <a:r>
              <a:rPr lang="en-US" altLang="zh-CN" sz="3600" b="1" dirty="0" smtClean="0">
                <a:solidFill>
                  <a:srgbClr val="FF0000"/>
                </a:solidFill>
                <a:sym typeface="+mn-ea"/>
              </a:rPr>
              <a:t>. </a:t>
            </a:r>
            <a:r>
              <a:rPr lang="zh-CN" altLang="en-US" sz="3600" b="1" dirty="0" smtClean="0">
                <a:solidFill>
                  <a:srgbClr val="FF0000"/>
                </a:solidFill>
                <a:sym typeface="+mn-ea"/>
              </a:rPr>
              <a:t>主</a:t>
            </a:r>
            <a:r>
              <a:rPr lang="zh-CN" altLang="en-US" sz="3600" b="1" dirty="0">
                <a:solidFill>
                  <a:srgbClr val="FF0000"/>
                </a:solidFill>
                <a:sym typeface="+mn-ea"/>
              </a:rPr>
              <a:t>方法</a:t>
            </a:r>
          </a:p>
          <a:p>
            <a:pPr marL="446405" lvl="1" indent="-177800">
              <a:lnSpc>
                <a:spcPct val="120000"/>
              </a:lnSpc>
              <a:spcBef>
                <a:spcPts val="1200"/>
              </a:spcBef>
              <a:tabLst>
                <a:tab pos="267970" algn="l"/>
                <a:tab pos="355600" algn="l"/>
              </a:tabLst>
            </a:pPr>
            <a:r>
              <a:rPr lang="en-US" altLang="zh-CN" sz="2800" b="1" dirty="0">
                <a:solidFill>
                  <a:srgbClr val="002060"/>
                </a:solidFill>
              </a:rPr>
              <a:t>【</a:t>
            </a:r>
            <a:r>
              <a:rPr lang="zh-CN" altLang="en-US" sz="2800" b="1" dirty="0" smtClean="0">
                <a:solidFill>
                  <a:srgbClr val="002060"/>
                </a:solidFill>
              </a:rPr>
              <a:t>例</a:t>
            </a:r>
            <a:r>
              <a:rPr lang="en-US" altLang="zh-CN" sz="2800" b="1" dirty="0" smtClean="0">
                <a:solidFill>
                  <a:srgbClr val="002060"/>
                </a:solidFill>
              </a:rPr>
              <a:t>17】</a:t>
            </a:r>
            <a:r>
              <a:rPr lang="zh-CN" altLang="en-US" sz="2800" b="1" dirty="0">
                <a:solidFill>
                  <a:srgbClr val="002060"/>
                </a:solidFill>
              </a:rPr>
              <a:t>求解递归方程</a:t>
            </a:r>
          </a:p>
        </p:txBody>
      </p:sp>
      <p:sp>
        <p:nvSpPr>
          <p:cNvPr id="4" name="矩形 3"/>
          <p:cNvSpPr/>
          <p:nvPr/>
        </p:nvSpPr>
        <p:spPr>
          <a:xfrm>
            <a:off x="607755" y="2241354"/>
            <a:ext cx="4211524" cy="521970"/>
          </a:xfrm>
          <a:prstGeom prst="rect">
            <a:avLst/>
          </a:prstGeom>
        </p:spPr>
        <p:txBody>
          <a:bodyPr wrap="square">
            <a:spAutoFit/>
          </a:bodyPr>
          <a:lstStyle/>
          <a:p>
            <a:r>
              <a:rPr lang="en-US" altLang="zh-CN" sz="2800" b="1" dirty="0">
                <a:solidFill>
                  <a:prstClr val="black"/>
                </a:solidFill>
                <a:latin typeface="+mn-ea"/>
                <a:cs typeface="Consolas" panose="020B0609020204030204" pitchFamily="49" charset="0"/>
              </a:rPr>
              <a:t>T(n)=4T(n/2)+n</a:t>
            </a:r>
            <a:r>
              <a:rPr lang="en-US" altLang="zh-CN" sz="2800" b="1" baseline="30000" dirty="0">
                <a:solidFill>
                  <a:prstClr val="black"/>
                </a:solidFill>
                <a:latin typeface="+mn-ea"/>
                <a:cs typeface="Consolas" panose="020B0609020204030204" pitchFamily="49" charset="0"/>
              </a:rPr>
              <a:t>2</a:t>
            </a:r>
            <a:r>
              <a:rPr lang="en-US" altLang="zh-CN" sz="2800" b="1" dirty="0">
                <a:solidFill>
                  <a:prstClr val="black"/>
                </a:solidFill>
                <a:latin typeface="+mn-ea"/>
                <a:cs typeface="Consolas" panose="020B0609020204030204" pitchFamily="49" charset="0"/>
              </a:rPr>
              <a:t>log</a:t>
            </a:r>
            <a:r>
              <a:rPr lang="en-US" altLang="zh-CN" sz="2800" b="1" baseline="-25000" dirty="0">
                <a:solidFill>
                  <a:prstClr val="black"/>
                </a:solidFill>
                <a:latin typeface="+mn-ea"/>
                <a:cs typeface="Consolas" panose="020B0609020204030204" pitchFamily="49" charset="0"/>
              </a:rPr>
              <a:t>2</a:t>
            </a:r>
            <a:r>
              <a:rPr lang="en-US" altLang="zh-CN" sz="2800" b="1" dirty="0">
                <a:solidFill>
                  <a:prstClr val="black"/>
                </a:solidFill>
                <a:latin typeface="+mn-ea"/>
                <a:cs typeface="Consolas" panose="020B0609020204030204" pitchFamily="49" charset="0"/>
              </a:rPr>
              <a:t>n</a:t>
            </a:r>
            <a:endParaRPr lang="zh-CN" altLang="en-US" sz="2800" b="1" dirty="0">
              <a:latin typeface="+mn-ea"/>
            </a:endParaRPr>
          </a:p>
        </p:txBody>
      </p:sp>
      <p:sp>
        <p:nvSpPr>
          <p:cNvPr id="8" name="TextBox 2"/>
          <p:cNvSpPr txBox="1"/>
          <p:nvPr/>
        </p:nvSpPr>
        <p:spPr>
          <a:xfrm>
            <a:off x="607755" y="2764574"/>
            <a:ext cx="10121670" cy="3519170"/>
          </a:xfrm>
          <a:prstGeom prst="rect">
            <a:avLst/>
          </a:prstGeom>
          <a:noFill/>
        </p:spPr>
        <p:txBody>
          <a:bodyPr wrap="square" rtlCol="0">
            <a:spAutoFit/>
          </a:bodyPr>
          <a:lstStyle/>
          <a:p>
            <a:pPr>
              <a:lnSpc>
                <a:spcPct val="120000"/>
              </a:lnSpc>
              <a:spcBef>
                <a:spcPts val="1200"/>
              </a:spcBef>
            </a:pPr>
            <a:r>
              <a:rPr lang="zh-CN" altLang="zh-CN" sz="2400" b="1" dirty="0">
                <a:latin typeface="+mn-ea"/>
                <a:cs typeface="Consolas" panose="020B0609020204030204" pitchFamily="49" charset="0"/>
              </a:rPr>
              <a:t>解：</a:t>
            </a:r>
            <a:r>
              <a:rPr lang="en-US" altLang="zh-CN" sz="2400" b="1" dirty="0">
                <a:latin typeface="+mn-ea"/>
                <a:cs typeface="Consolas" panose="020B0609020204030204" pitchFamily="49" charset="0"/>
              </a:rPr>
              <a:t>a=4</a:t>
            </a:r>
            <a:r>
              <a:rPr lang="zh-CN" altLang="zh-CN" sz="2400" b="1" dirty="0">
                <a:latin typeface="+mn-ea"/>
                <a:cs typeface="Consolas" panose="020B0609020204030204" pitchFamily="49" charset="0"/>
              </a:rPr>
              <a:t>，</a:t>
            </a:r>
            <a:r>
              <a:rPr lang="en-US" altLang="zh-CN" sz="2400" b="1" dirty="0">
                <a:latin typeface="+mn-ea"/>
                <a:cs typeface="Consolas" panose="020B0609020204030204" pitchFamily="49" charset="0"/>
              </a:rPr>
              <a:t>b=2</a:t>
            </a:r>
            <a:r>
              <a:rPr lang="zh-CN" altLang="zh-CN" sz="2400" b="1" dirty="0">
                <a:latin typeface="+mn-ea"/>
                <a:cs typeface="Consolas" panose="020B0609020204030204" pitchFamily="49" charset="0"/>
              </a:rPr>
              <a:t>，</a:t>
            </a:r>
            <a:r>
              <a:rPr lang="en-US" altLang="zh-CN" sz="2400" b="1" dirty="0">
                <a:latin typeface="+mn-ea"/>
                <a:cs typeface="Consolas" panose="020B0609020204030204" pitchFamily="49" charset="0"/>
              </a:rPr>
              <a:t>f(n)= n</a:t>
            </a:r>
            <a:r>
              <a:rPr lang="en-US" altLang="zh-CN" sz="2400" b="1" baseline="30000" dirty="0">
                <a:latin typeface="+mn-ea"/>
                <a:cs typeface="Consolas" panose="020B0609020204030204" pitchFamily="49" charset="0"/>
              </a:rPr>
              <a:t>2</a:t>
            </a:r>
            <a:r>
              <a:rPr lang="en-US" altLang="zh-CN" sz="2400" b="1" dirty="0">
                <a:latin typeface="+mn-ea"/>
                <a:cs typeface="Consolas" panose="020B0609020204030204" pitchFamily="49" charset="0"/>
              </a:rPr>
              <a:t>log</a:t>
            </a:r>
            <a:r>
              <a:rPr lang="en-US" altLang="zh-CN" sz="2400" b="1" baseline="-25000" dirty="0">
                <a:latin typeface="+mn-ea"/>
                <a:cs typeface="Consolas" panose="020B0609020204030204" pitchFamily="49" charset="0"/>
              </a:rPr>
              <a:t>2</a:t>
            </a:r>
            <a:r>
              <a:rPr lang="en-US" altLang="zh-CN" sz="2400" b="1" dirty="0">
                <a:latin typeface="+mn-ea"/>
                <a:cs typeface="Consolas" panose="020B0609020204030204" pitchFamily="49" charset="0"/>
              </a:rPr>
              <a:t>n</a:t>
            </a:r>
            <a:r>
              <a:rPr lang="zh-CN" altLang="zh-CN" sz="2400" b="1" dirty="0">
                <a:latin typeface="+mn-ea"/>
                <a:cs typeface="Consolas" panose="020B0609020204030204" pitchFamily="49" charset="0"/>
              </a:rPr>
              <a:t>。</a:t>
            </a:r>
            <a:endParaRPr lang="en-US" altLang="zh-CN" sz="2400" b="1" dirty="0">
              <a:latin typeface="+mn-ea"/>
              <a:cs typeface="Consolas" panose="020B0609020204030204" pitchFamily="49" charset="0"/>
            </a:endParaRPr>
          </a:p>
          <a:p>
            <a:pPr>
              <a:lnSpc>
                <a:spcPct val="120000"/>
              </a:lnSpc>
              <a:spcBef>
                <a:spcPts val="1200"/>
              </a:spcBef>
            </a:pPr>
            <a:r>
              <a:rPr lang="en-US" altLang="zh-CN" sz="2400" b="1" dirty="0">
                <a:latin typeface="+mn-ea"/>
                <a:cs typeface="Consolas" panose="020B0609020204030204" pitchFamily="49" charset="0"/>
              </a:rPr>
              <a:t>   </a:t>
            </a:r>
            <a:r>
              <a:rPr lang="en-US" altLang="zh-CN" sz="2400" b="1" dirty="0" smtClean="0">
                <a:latin typeface="+mn-ea"/>
                <a:cs typeface="Consolas" panose="020B0609020204030204" pitchFamily="49" charset="0"/>
              </a:rPr>
              <a:t>    </a:t>
            </a:r>
            <a:r>
              <a:rPr lang="en-US" altLang="zh-CN" sz="2400" b="1" dirty="0">
                <a:latin typeface="+mn-ea"/>
                <a:cs typeface="Consolas" panose="020B0609020204030204" pitchFamily="49" charset="0"/>
              </a:rPr>
              <a:t>n</a:t>
            </a:r>
            <a:r>
              <a:rPr lang="en-US" altLang="zh-CN" sz="2400" b="1" baseline="30000" dirty="0">
                <a:latin typeface="+mn-ea"/>
                <a:cs typeface="Consolas" panose="020B0609020204030204" pitchFamily="49" charset="0"/>
              </a:rPr>
              <a:t>log</a:t>
            </a:r>
            <a:r>
              <a:rPr lang="en-US" altLang="zh-CN" sz="2400" b="1" baseline="10000" dirty="0">
                <a:effectLst>
                  <a:outerShdw blurRad="38100" dist="38100" dir="2700000" algn="tl">
                    <a:srgbClr val="FFFFFF"/>
                  </a:outerShdw>
                </a:effectLst>
                <a:latin typeface="Arial" panose="020B0604020202020204" pitchFamily="34" charset="0"/>
              </a:rPr>
              <a:t>b</a:t>
            </a:r>
            <a:r>
              <a:rPr lang="en-US" altLang="zh-CN" sz="2400" b="1" baseline="30000" dirty="0">
                <a:latin typeface="+mn-ea"/>
                <a:cs typeface="Consolas" panose="020B0609020204030204" pitchFamily="49" charset="0"/>
              </a:rPr>
              <a:t>a</a:t>
            </a:r>
            <a:r>
              <a:rPr lang="en-US" altLang="zh-CN" sz="2400" b="1" dirty="0">
                <a:latin typeface="+mn-ea"/>
                <a:cs typeface="Consolas" panose="020B0609020204030204" pitchFamily="49" charset="0"/>
              </a:rPr>
              <a:t> =n</a:t>
            </a:r>
            <a:r>
              <a:rPr lang="en-US" altLang="zh-CN" sz="2400" b="1" baseline="30000" dirty="0">
                <a:latin typeface="+mn-ea"/>
                <a:cs typeface="Consolas" panose="020B0609020204030204" pitchFamily="49" charset="0"/>
              </a:rPr>
              <a:t>2</a:t>
            </a:r>
            <a:r>
              <a:rPr lang="zh-CN" altLang="zh-CN" sz="2400" b="1" dirty="0">
                <a:latin typeface="+mn-ea"/>
                <a:cs typeface="Consolas" panose="020B0609020204030204" pitchFamily="49" charset="0"/>
              </a:rPr>
              <a:t>，</a:t>
            </a:r>
            <a:endParaRPr lang="en-US" altLang="zh-CN" sz="2400" b="1" dirty="0">
              <a:latin typeface="+mn-ea"/>
              <a:cs typeface="Consolas" panose="020B0609020204030204" pitchFamily="49" charset="0"/>
            </a:endParaRPr>
          </a:p>
          <a:p>
            <a:pPr>
              <a:lnSpc>
                <a:spcPct val="120000"/>
              </a:lnSpc>
              <a:spcBef>
                <a:spcPts val="1200"/>
              </a:spcBef>
            </a:pPr>
            <a:r>
              <a:rPr lang="zh-CN" altLang="en-US" sz="2400" b="1" dirty="0" smtClean="0">
                <a:latin typeface="+mn-ea"/>
              </a:rPr>
              <a:t>      </a:t>
            </a:r>
            <a:r>
              <a:rPr lang="zh-CN" altLang="en-US" sz="2400" b="1" dirty="0" smtClean="0">
                <a:latin typeface="+mn-ea"/>
                <a:cs typeface="Consolas" panose="020B0609020204030204" pitchFamily="49" charset="0"/>
              </a:rPr>
              <a:t>∵ </a:t>
            </a:r>
            <a:r>
              <a:rPr lang="zh-CN" altLang="en-US" sz="2400" b="1" dirty="0" smtClean="0">
                <a:latin typeface="+mn-ea"/>
              </a:rPr>
              <a:t>对</a:t>
            </a:r>
            <a:r>
              <a:rPr lang="zh-CN" altLang="en-US" sz="2400" b="1" dirty="0">
                <a:latin typeface="+mn-ea"/>
              </a:rPr>
              <a:t>于给定的</a:t>
            </a:r>
            <a:r>
              <a:rPr lang="el-GR" altLang="zh-CN" sz="2400" b="1" dirty="0">
                <a:latin typeface="+mn-ea"/>
              </a:rPr>
              <a:t>ε&gt;0</a:t>
            </a:r>
            <a:r>
              <a:rPr lang="zh-CN" altLang="en-US" sz="2400" b="1" dirty="0">
                <a:latin typeface="+mn-ea"/>
              </a:rPr>
              <a:t>，当</a:t>
            </a:r>
            <a:r>
              <a:rPr lang="en-US" altLang="zh-CN" sz="2400" b="1" dirty="0">
                <a:latin typeface="+mn-ea"/>
              </a:rPr>
              <a:t>n</a:t>
            </a:r>
            <a:r>
              <a:rPr lang="zh-CN" altLang="en-US" sz="2400" b="1" dirty="0">
                <a:latin typeface="+mn-ea"/>
              </a:rPr>
              <a:t>足够大时，均有</a:t>
            </a:r>
            <a:r>
              <a:rPr lang="en-US" altLang="zh-CN" sz="2400" b="1" dirty="0">
                <a:latin typeface="+mn-ea"/>
              </a:rPr>
              <a:t>n</a:t>
            </a:r>
            <a:r>
              <a:rPr lang="el-GR" altLang="zh-CN" sz="2400" b="1" baseline="30000" dirty="0">
                <a:latin typeface="+mn-ea"/>
              </a:rPr>
              <a:t>ε</a:t>
            </a:r>
            <a:r>
              <a:rPr lang="el-GR" altLang="zh-CN" sz="2400" b="1" dirty="0">
                <a:latin typeface="+mn-ea"/>
              </a:rPr>
              <a:t>&gt;</a:t>
            </a:r>
            <a:r>
              <a:rPr lang="en-US" altLang="zh-CN" sz="2400" b="1" dirty="0">
                <a:latin typeface="+mn-ea"/>
              </a:rPr>
              <a:t>log</a:t>
            </a:r>
            <a:r>
              <a:rPr lang="en-US" altLang="zh-CN" sz="2400" b="1" baseline="-25000" dirty="0">
                <a:latin typeface="+mn-ea"/>
              </a:rPr>
              <a:t>2</a:t>
            </a:r>
            <a:r>
              <a:rPr lang="en-US" altLang="zh-CN" sz="2400" b="1" dirty="0">
                <a:latin typeface="+mn-ea"/>
              </a:rPr>
              <a:t>n</a:t>
            </a:r>
            <a:r>
              <a:rPr lang="en-US" altLang="zh-CN" sz="2400" b="1" dirty="0">
                <a:latin typeface="+mn-ea"/>
                <a:cs typeface="Consolas" panose="020B0609020204030204" pitchFamily="49" charset="0"/>
              </a:rPr>
              <a:t>,</a:t>
            </a:r>
          </a:p>
          <a:p>
            <a:pPr>
              <a:lnSpc>
                <a:spcPct val="120000"/>
              </a:lnSpc>
              <a:spcBef>
                <a:spcPts val="1200"/>
              </a:spcBef>
            </a:pPr>
            <a:r>
              <a:rPr lang="en-US" altLang="zh-CN" sz="2400" b="1" dirty="0">
                <a:latin typeface="+mn-ea"/>
                <a:cs typeface="Consolas" panose="020B0609020204030204" pitchFamily="49" charset="0"/>
              </a:rPr>
              <a:t>         </a:t>
            </a:r>
            <a:r>
              <a:rPr lang="zh-CN" altLang="en-US" sz="2400" b="1" dirty="0">
                <a:latin typeface="+mn-ea"/>
                <a:cs typeface="Consolas" panose="020B0609020204030204" pitchFamily="49" charset="0"/>
              </a:rPr>
              <a:t>即</a:t>
            </a:r>
            <a:r>
              <a:rPr lang="en-US" altLang="zh-CN" sz="2400" b="1" dirty="0" smtClean="0">
                <a:latin typeface="+mn-ea"/>
                <a:cs typeface="Consolas" panose="020B0609020204030204" pitchFamily="49" charset="0"/>
              </a:rPr>
              <a:t>n</a:t>
            </a:r>
            <a:r>
              <a:rPr lang="el-GR" altLang="zh-CN" sz="2400" b="1" baseline="30000" dirty="0" smtClean="0">
                <a:latin typeface="+mn-ea"/>
              </a:rPr>
              <a:t>ε</a:t>
            </a:r>
            <a:r>
              <a:rPr lang="en-US" altLang="zh-CN" sz="2400" b="1" dirty="0">
                <a:latin typeface="+mn-ea"/>
                <a:cs typeface="Consolas" panose="020B0609020204030204" pitchFamily="49" charset="0"/>
              </a:rPr>
              <a:t>=Ω</a:t>
            </a:r>
            <a:r>
              <a:rPr lang="zh-CN" altLang="en-US" sz="2400" b="1" dirty="0">
                <a:latin typeface="+mn-ea"/>
                <a:cs typeface="Consolas" panose="020B0609020204030204" pitchFamily="49" charset="0"/>
              </a:rPr>
              <a:t>（</a:t>
            </a:r>
            <a:r>
              <a:rPr lang="en-US" altLang="zh-CN" sz="2400" b="1" dirty="0">
                <a:latin typeface="+mn-ea"/>
                <a:cs typeface="Consolas" panose="020B0609020204030204" pitchFamily="49" charset="0"/>
              </a:rPr>
              <a:t>log</a:t>
            </a:r>
            <a:r>
              <a:rPr lang="en-US" altLang="zh-CN" sz="2400" b="1" baseline="-25000" dirty="0">
                <a:latin typeface="+mn-ea"/>
                <a:cs typeface="Consolas" panose="020B0609020204030204" pitchFamily="49" charset="0"/>
              </a:rPr>
              <a:t>2</a:t>
            </a:r>
            <a:r>
              <a:rPr lang="en-US" altLang="zh-CN" sz="2400" b="1" dirty="0">
                <a:latin typeface="+mn-ea"/>
                <a:cs typeface="Consolas" panose="020B0609020204030204" pitchFamily="49" charset="0"/>
              </a:rPr>
              <a:t>n</a:t>
            </a:r>
            <a:r>
              <a:rPr lang="zh-CN" altLang="en-US" sz="2400" b="1" dirty="0">
                <a:latin typeface="+mn-ea"/>
                <a:cs typeface="Consolas" panose="020B0609020204030204" pitchFamily="49" charset="0"/>
              </a:rPr>
              <a:t>）</a:t>
            </a:r>
            <a:r>
              <a:rPr lang="zh-CN" altLang="en-US" sz="2400" b="1" dirty="0">
                <a:latin typeface="+mn-ea"/>
              </a:rPr>
              <a:t>。</a:t>
            </a:r>
            <a:endParaRPr lang="en-US" altLang="zh-CN" sz="2400" b="1" dirty="0">
              <a:latin typeface="+mn-ea"/>
            </a:endParaRPr>
          </a:p>
          <a:p>
            <a:pPr>
              <a:lnSpc>
                <a:spcPct val="120000"/>
              </a:lnSpc>
              <a:spcBef>
                <a:spcPts val="1200"/>
              </a:spcBef>
            </a:pPr>
            <a:r>
              <a:rPr lang="zh-CN" altLang="en-US" sz="2400" b="1" dirty="0" smtClean="0">
                <a:solidFill>
                  <a:prstClr val="black"/>
                </a:solidFill>
                <a:latin typeface="+mn-ea"/>
                <a:cs typeface="Consolas" panose="020B0609020204030204" pitchFamily="49" charset="0"/>
              </a:rPr>
              <a:t>      ∴ </a:t>
            </a:r>
            <a:r>
              <a:rPr lang="en-US" altLang="zh-CN" sz="2400" b="1" dirty="0" smtClean="0">
                <a:latin typeface="+mn-ea"/>
              </a:rPr>
              <a:t>f(n</a:t>
            </a:r>
            <a:r>
              <a:rPr lang="en-US" altLang="zh-CN" sz="2400" b="1" dirty="0">
                <a:latin typeface="+mn-ea"/>
              </a:rPr>
              <a:t>)</a:t>
            </a:r>
            <a:r>
              <a:rPr lang="zh-CN" altLang="en-US" sz="2400" b="1" dirty="0">
                <a:latin typeface="+mn-ea"/>
              </a:rPr>
              <a:t>并不大于</a:t>
            </a:r>
            <a:r>
              <a:rPr lang="en-US" altLang="zh-CN" sz="2400" b="1" dirty="0">
                <a:latin typeface="+mn-ea"/>
                <a:cs typeface="Consolas" panose="020B0609020204030204" pitchFamily="49" charset="0"/>
              </a:rPr>
              <a:t>n</a:t>
            </a:r>
            <a:r>
              <a:rPr lang="en-US" altLang="zh-CN" sz="2400" b="1" baseline="30000" dirty="0">
                <a:latin typeface="+mn-ea"/>
                <a:cs typeface="Consolas" panose="020B0609020204030204" pitchFamily="49" charset="0"/>
              </a:rPr>
              <a:t>2</a:t>
            </a:r>
            <a:r>
              <a:rPr lang="zh-CN" altLang="en-US" sz="2400" b="1" dirty="0">
                <a:latin typeface="+mn-ea"/>
              </a:rPr>
              <a:t>一个多项式因子</a:t>
            </a:r>
            <a:r>
              <a:rPr lang="en-US" altLang="zh-CN" sz="2400" b="1" dirty="0">
                <a:latin typeface="+mn-ea"/>
              </a:rPr>
              <a:t>n</a:t>
            </a:r>
            <a:r>
              <a:rPr lang="el-GR" altLang="zh-CN" sz="2400" b="1" baseline="30000" dirty="0">
                <a:latin typeface="+mn-ea"/>
              </a:rPr>
              <a:t>ε</a:t>
            </a:r>
            <a:r>
              <a:rPr lang="el-GR" altLang="zh-CN" sz="2400" b="1" dirty="0">
                <a:latin typeface="+mn-ea"/>
              </a:rPr>
              <a:t> </a:t>
            </a:r>
            <a:r>
              <a:rPr lang="zh-CN" altLang="en-US" sz="2400" b="1" dirty="0">
                <a:latin typeface="+mn-ea"/>
              </a:rPr>
              <a:t>。</a:t>
            </a:r>
            <a:endParaRPr lang="en-US" altLang="zh-CN" sz="2400" b="1" dirty="0">
              <a:latin typeface="+mn-ea"/>
            </a:endParaRPr>
          </a:p>
          <a:p>
            <a:pPr>
              <a:lnSpc>
                <a:spcPct val="120000"/>
              </a:lnSpc>
              <a:spcBef>
                <a:spcPts val="1200"/>
              </a:spcBef>
            </a:pPr>
            <a:r>
              <a:rPr lang="zh-CN" altLang="en-US" sz="2400" b="1" dirty="0" smtClean="0">
                <a:latin typeface="+mn-ea"/>
              </a:rPr>
              <a:t>     因</a:t>
            </a:r>
            <a:r>
              <a:rPr lang="zh-CN" altLang="en-US" sz="2400" b="1" dirty="0">
                <a:latin typeface="+mn-ea"/>
              </a:rPr>
              <a:t>此不能使用</a:t>
            </a:r>
            <a:r>
              <a:rPr lang="zh-CN" altLang="en-US" sz="2400" b="1" dirty="0" smtClean="0">
                <a:latin typeface="+mn-ea"/>
              </a:rPr>
              <a:t>主方法。 </a:t>
            </a:r>
            <a:endParaRPr lang="en-US" altLang="zh-CN" sz="2400" b="1" dirty="0">
              <a:latin typeface="+mn-ea"/>
              <a:cs typeface="Consolas" panose="020B0609020204030204" pitchFamily="49"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BF52340-23E5-4DE8-AD85-AB3A652D4927}" type="slidenum">
              <a:rPr lang="zh-CN" altLang="en-US" smtClean="0"/>
              <a:pPr/>
              <a:t>77</a:t>
            </a:fld>
            <a:endParaRPr lang="zh-CN" altLang="en-US" dirty="0"/>
          </a:p>
        </p:txBody>
      </p:sp>
      <p:sp>
        <p:nvSpPr>
          <p:cNvPr id="6" name="Rectangle 4"/>
          <p:cNvSpPr>
            <a:spLocks noChangeArrowheads="1"/>
          </p:cNvSpPr>
          <p:nvPr/>
        </p:nvSpPr>
        <p:spPr bwMode="auto">
          <a:xfrm>
            <a:off x="325438" y="1136325"/>
            <a:ext cx="7740650" cy="70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42900">
              <a:lnSpc>
                <a:spcPct val="120000"/>
              </a:lnSpc>
              <a:spcBef>
                <a:spcPts val="1200"/>
              </a:spcBef>
              <a:tabLst>
                <a:tab pos="354965" algn="l"/>
                <a:tab pos="355600" algn="l"/>
              </a:tabLst>
            </a:pPr>
            <a:r>
              <a:rPr lang="en-US" altLang="zh-CN" sz="3600" b="1" dirty="0">
                <a:solidFill>
                  <a:srgbClr val="FF0000"/>
                </a:solidFill>
                <a:sym typeface="+mn-ea"/>
              </a:rPr>
              <a:t>4</a:t>
            </a:r>
            <a:r>
              <a:rPr lang="en-US" altLang="zh-CN" sz="3600" b="1" dirty="0" smtClean="0">
                <a:solidFill>
                  <a:srgbClr val="FF0000"/>
                </a:solidFill>
                <a:sym typeface="+mn-ea"/>
              </a:rPr>
              <a:t>. </a:t>
            </a:r>
            <a:r>
              <a:rPr lang="zh-CN" altLang="en-US" sz="3600" b="1" dirty="0" smtClean="0">
                <a:solidFill>
                  <a:srgbClr val="FF0000"/>
                </a:solidFill>
                <a:sym typeface="+mn-ea"/>
              </a:rPr>
              <a:t>主</a:t>
            </a:r>
            <a:r>
              <a:rPr lang="zh-CN" altLang="en-US" sz="3600" b="1" dirty="0">
                <a:solidFill>
                  <a:srgbClr val="FF0000"/>
                </a:solidFill>
                <a:sym typeface="+mn-ea"/>
              </a:rPr>
              <a:t>方法</a:t>
            </a:r>
            <a:endParaRPr lang="zh-CN" altLang="en-US" sz="2800" b="1" dirty="0">
              <a:solidFill>
                <a:srgbClr val="FF0000"/>
              </a:solidFill>
            </a:endParaRPr>
          </a:p>
        </p:txBody>
      </p:sp>
      <p:grpSp>
        <p:nvGrpSpPr>
          <p:cNvPr id="2" name="Group 40"/>
          <p:cNvGrpSpPr/>
          <p:nvPr/>
        </p:nvGrpSpPr>
        <p:grpSpPr bwMode="auto">
          <a:xfrm>
            <a:off x="468630" y="2541905"/>
            <a:ext cx="8362315" cy="2409946"/>
            <a:chOff x="0" y="2341"/>
            <a:chExt cx="5783" cy="1751"/>
          </a:xfrm>
        </p:grpSpPr>
        <p:sp>
          <p:nvSpPr>
            <p:cNvPr id="84001" name="Rectangle 33"/>
            <p:cNvSpPr>
              <a:spLocks noChangeArrowheads="1"/>
            </p:cNvSpPr>
            <p:nvPr/>
          </p:nvSpPr>
          <p:spPr bwMode="auto">
            <a:xfrm>
              <a:off x="68" y="2341"/>
              <a:ext cx="1678" cy="104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2800" b="1" i="1" dirty="0">
                  <a:effectLst>
                    <a:outerShdw blurRad="38100" dist="38100" dir="2700000" algn="tl">
                      <a:srgbClr val="FFFFFF"/>
                    </a:outerShdw>
                  </a:effectLst>
                  <a:latin typeface="Arial" panose="020B0604020202020204" pitchFamily="34" charset="0"/>
                </a:rPr>
                <a:t>T(n)=</a:t>
              </a:r>
              <a:r>
                <a:rPr lang="en-US" altLang="zh-CN" sz="2800" b="1" i="1" dirty="0">
                  <a:effectLst>
                    <a:outerShdw blurRad="38100" dist="38100" dir="2700000" algn="tl">
                      <a:srgbClr val="FFFFFF"/>
                    </a:outerShdw>
                  </a:effectLst>
                  <a:latin typeface="Arial" panose="020B0604020202020204" pitchFamily="34" charset="0"/>
                  <a:sym typeface="Symbol" panose="05050102010706020507" pitchFamily="18" charset="2"/>
                </a:rPr>
                <a:t></a:t>
              </a:r>
              <a:r>
                <a:rPr lang="en-US" altLang="zh-CN" sz="2800" b="1" i="1" dirty="0">
                  <a:effectLst>
                    <a:outerShdw blurRad="38100" dist="38100" dir="2700000" algn="tl">
                      <a:srgbClr val="FFFFFF"/>
                    </a:outerShdw>
                  </a:effectLst>
                  <a:latin typeface="Arial" panose="020B0604020202020204" pitchFamily="34" charset="0"/>
                </a:rPr>
                <a:t>(</a:t>
              </a:r>
              <a:r>
                <a:rPr lang="en-US" altLang="zh-CN" sz="2800" b="1" i="1" dirty="0" err="1">
                  <a:effectLst>
                    <a:outerShdw blurRad="38100" dist="38100" dir="2700000" algn="tl">
                      <a:srgbClr val="FFFFFF"/>
                    </a:outerShdw>
                  </a:effectLst>
                  <a:latin typeface="Arial" panose="020B0604020202020204" pitchFamily="34" charset="0"/>
                </a:rPr>
                <a:t>n</a:t>
              </a:r>
              <a:r>
                <a:rPr lang="en-US" altLang="zh-CN" sz="2800" b="1" i="1" baseline="30000" dirty="0" err="1">
                  <a:effectLst>
                    <a:outerShdw blurRad="38100" dist="38100" dir="2700000" algn="tl">
                      <a:srgbClr val="FFFFFF"/>
                    </a:outerShdw>
                  </a:effectLst>
                  <a:latin typeface="Arial" panose="020B0604020202020204" pitchFamily="34" charset="0"/>
                </a:rPr>
                <a:t>log</a:t>
              </a:r>
              <a:r>
                <a:rPr lang="en-US" altLang="zh-CN" sz="2800" b="1" i="1" baseline="10000" dirty="0" err="1">
                  <a:effectLst>
                    <a:outerShdw blurRad="38100" dist="38100" dir="2700000" algn="tl">
                      <a:srgbClr val="FFFFFF"/>
                    </a:outerShdw>
                  </a:effectLst>
                  <a:latin typeface="Arial" panose="020B0604020202020204" pitchFamily="34" charset="0"/>
                </a:rPr>
                <a:t>b</a:t>
              </a:r>
              <a:r>
                <a:rPr lang="en-US" altLang="zh-CN" sz="2800" b="1" i="1" baseline="30000" dirty="0" err="1">
                  <a:effectLst>
                    <a:outerShdw blurRad="38100" dist="38100" dir="2700000" algn="tl">
                      <a:srgbClr val="FFFFFF"/>
                    </a:outerShdw>
                  </a:effectLst>
                  <a:latin typeface="Arial" panose="020B0604020202020204" pitchFamily="34" charset="0"/>
                </a:rPr>
                <a:t>a</a:t>
              </a:r>
              <a:r>
                <a:rPr lang="en-US" altLang="zh-CN" sz="2800" b="1" i="1" dirty="0">
                  <a:effectLst>
                    <a:outerShdw blurRad="38100" dist="38100" dir="2700000" algn="tl">
                      <a:srgbClr val="FFFFFF"/>
                    </a:outerShdw>
                  </a:effectLst>
                  <a:latin typeface="Arial" panose="020B0604020202020204" pitchFamily="34" charset="0"/>
                </a:rPr>
                <a:t>)</a:t>
              </a:r>
            </a:p>
          </p:txBody>
        </p:sp>
        <p:sp>
          <p:nvSpPr>
            <p:cNvPr id="84002" name="Rectangle 34"/>
            <p:cNvSpPr>
              <a:spLocks noChangeArrowheads="1"/>
            </p:cNvSpPr>
            <p:nvPr/>
          </p:nvSpPr>
          <p:spPr bwMode="auto">
            <a:xfrm>
              <a:off x="3470" y="2341"/>
              <a:ext cx="1814" cy="104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2800" b="1" i="1">
                  <a:effectLst>
                    <a:outerShdw blurRad="38100" dist="38100" dir="2700000" algn="tl">
                      <a:srgbClr val="FFFFFF"/>
                    </a:outerShdw>
                  </a:effectLst>
                  <a:latin typeface="Arial" panose="020B0604020202020204" pitchFamily="34" charset="0"/>
                </a:rPr>
                <a:t>T(n)=</a:t>
              </a:r>
              <a:r>
                <a:rPr lang="en-US" altLang="zh-CN" sz="2800" b="1" i="1">
                  <a:effectLst>
                    <a:outerShdw blurRad="38100" dist="38100" dir="2700000" algn="tl">
                      <a:srgbClr val="FFFFFF"/>
                    </a:outerShdw>
                  </a:effectLst>
                  <a:latin typeface="Arial" panose="020B0604020202020204" pitchFamily="34" charset="0"/>
                  <a:sym typeface="Symbol" panose="05050102010706020507" pitchFamily="18" charset="2"/>
                </a:rPr>
                <a:t></a:t>
              </a:r>
              <a:r>
                <a:rPr lang="en-US" altLang="zh-CN" sz="2800" b="1" i="1">
                  <a:effectLst>
                    <a:outerShdw blurRad="38100" dist="38100" dir="2700000" algn="tl">
                      <a:srgbClr val="FFFFFF"/>
                    </a:outerShdw>
                  </a:effectLst>
                  <a:latin typeface="Arial" panose="020B0604020202020204" pitchFamily="34" charset="0"/>
                </a:rPr>
                <a:t>(f(n))</a:t>
              </a:r>
            </a:p>
          </p:txBody>
        </p:sp>
        <p:sp>
          <p:nvSpPr>
            <p:cNvPr id="84003" name="Text Box 35"/>
            <p:cNvSpPr txBox="1">
              <a:spLocks noChangeArrowheads="1"/>
            </p:cNvSpPr>
            <p:nvPr/>
          </p:nvSpPr>
          <p:spPr bwMode="auto">
            <a:xfrm>
              <a:off x="5317" y="3203"/>
              <a:ext cx="46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sz="2400" b="1" i="1">
                  <a:effectLst>
                    <a:outerShdw blurRad="38100" dist="38100" dir="2700000" algn="tl">
                      <a:srgbClr val="C0C0C0"/>
                    </a:outerShdw>
                  </a:effectLst>
                  <a:latin typeface="Arial" panose="020B0604020202020204" pitchFamily="34" charset="0"/>
                </a:rPr>
                <a:t>f(n)</a:t>
              </a:r>
            </a:p>
          </p:txBody>
        </p:sp>
        <p:sp>
          <p:nvSpPr>
            <p:cNvPr id="84004" name="Text Box 36"/>
            <p:cNvSpPr txBox="1">
              <a:spLocks noChangeArrowheads="1"/>
            </p:cNvSpPr>
            <p:nvPr/>
          </p:nvSpPr>
          <p:spPr bwMode="auto">
            <a:xfrm>
              <a:off x="2043" y="2341"/>
              <a:ext cx="1158"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sz="2800" b="1" i="1">
                  <a:effectLst>
                    <a:outerShdw blurRad="38100" dist="38100" dir="2700000" algn="tl">
                      <a:srgbClr val="C0C0C0"/>
                    </a:outerShdw>
                  </a:effectLst>
                  <a:latin typeface="Arial" panose="020B0604020202020204" pitchFamily="34" charset="0"/>
                  <a:sym typeface="Symbol" panose="05050102010706020507" pitchFamily="18" charset="2"/>
                </a:rPr>
                <a:t></a:t>
              </a:r>
              <a:r>
                <a:rPr lang="en-US" altLang="zh-CN" sz="2800" b="1">
                  <a:effectLst>
                    <a:outerShdw blurRad="38100" dist="38100" dir="2700000" algn="tl">
                      <a:srgbClr val="C0C0C0"/>
                    </a:outerShdw>
                  </a:effectLst>
                  <a:latin typeface="Arial" panose="020B0604020202020204" pitchFamily="34" charset="0"/>
                </a:rPr>
                <a:t>(</a:t>
              </a:r>
              <a:r>
                <a:rPr lang="en-US" altLang="zh-CN" sz="2800" b="1" i="1">
                  <a:effectLst>
                    <a:outerShdw blurRad="38100" dist="38100" dir="2700000" algn="tl">
                      <a:srgbClr val="C0C0C0"/>
                    </a:outerShdw>
                  </a:effectLst>
                  <a:latin typeface="Arial" panose="020B0604020202020204" pitchFamily="34" charset="0"/>
                </a:rPr>
                <a:t>f(n)</a:t>
              </a:r>
              <a:r>
                <a:rPr lang="en-US" altLang="zh-CN" sz="2800" b="1">
                  <a:effectLst>
                    <a:outerShdw blurRad="38100" dist="38100" dir="2700000" algn="tl">
                      <a:srgbClr val="C0C0C0"/>
                    </a:outerShdw>
                  </a:effectLst>
                  <a:latin typeface="Arial" panose="020B0604020202020204" pitchFamily="34" charset="0"/>
                </a:rPr>
                <a:t>lg</a:t>
              </a:r>
              <a:r>
                <a:rPr lang="en-US" altLang="zh-CN" sz="2800" b="1" i="1">
                  <a:effectLst>
                    <a:outerShdw blurRad="38100" dist="38100" dir="2700000" algn="tl">
                      <a:srgbClr val="C0C0C0"/>
                    </a:outerShdw>
                  </a:effectLst>
                  <a:latin typeface="Arial" panose="020B0604020202020204" pitchFamily="34" charset="0"/>
                </a:rPr>
                <a:t>n</a:t>
              </a:r>
              <a:r>
                <a:rPr lang="en-US" altLang="zh-CN" sz="2800" b="1">
                  <a:effectLst>
                    <a:outerShdw blurRad="38100" dist="38100" dir="2700000" algn="tl">
                      <a:srgbClr val="C0C0C0"/>
                    </a:outerShdw>
                  </a:effectLst>
                  <a:latin typeface="Arial" panose="020B0604020202020204" pitchFamily="34" charset="0"/>
                </a:rPr>
                <a:t>)</a:t>
              </a:r>
            </a:p>
          </p:txBody>
        </p:sp>
        <p:sp>
          <p:nvSpPr>
            <p:cNvPr id="92169" name="Rectangle 38"/>
            <p:cNvSpPr>
              <a:spLocks noChangeArrowheads="1"/>
            </p:cNvSpPr>
            <p:nvPr/>
          </p:nvSpPr>
          <p:spPr bwMode="auto">
            <a:xfrm>
              <a:off x="1746" y="2976"/>
              <a:ext cx="1724" cy="409"/>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92170" name="Line 37"/>
            <p:cNvSpPr>
              <a:spLocks noChangeShapeType="1"/>
            </p:cNvSpPr>
            <p:nvPr/>
          </p:nvSpPr>
          <p:spPr bwMode="auto">
            <a:xfrm>
              <a:off x="2608" y="2659"/>
              <a:ext cx="0" cy="7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1" name="Line 6"/>
            <p:cNvSpPr>
              <a:spLocks noChangeShapeType="1"/>
            </p:cNvSpPr>
            <p:nvPr/>
          </p:nvSpPr>
          <p:spPr bwMode="auto">
            <a:xfrm>
              <a:off x="0" y="3385"/>
              <a:ext cx="535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2172" name="Object 18"/>
            <p:cNvGraphicFramePr>
              <a:graphicFrameLocks noChangeAspect="1"/>
            </p:cNvGraphicFramePr>
            <p:nvPr/>
          </p:nvGraphicFramePr>
          <p:xfrm>
            <a:off x="1541" y="3430"/>
            <a:ext cx="590" cy="363"/>
          </p:xfrm>
          <a:graphic>
            <a:graphicData uri="http://schemas.openxmlformats.org/presentationml/2006/ole">
              <mc:AlternateContent xmlns:mc="http://schemas.openxmlformats.org/markup-compatibility/2006">
                <mc:Choice xmlns:v="urn:schemas-microsoft-com:vml" Requires="v">
                  <p:oleObj spid="_x0000_s4119" name="公式" r:id="rId3" imgW="9144000" imgH="6400800" progId="">
                    <p:embed/>
                  </p:oleObj>
                </mc:Choice>
                <mc:Fallback>
                  <p:oleObj name="公式" r:id="rId3" imgW="9144000" imgH="6400800" progId="">
                    <p:embed/>
                    <p:pic>
                      <p:nvPicPr>
                        <p:cNvPr id="0" name="Picture 2" descr="image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 y="3430"/>
                          <a:ext cx="590"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3" name="Object 24"/>
            <p:cNvGraphicFramePr>
              <a:graphicFrameLocks noChangeAspect="1"/>
            </p:cNvGraphicFramePr>
            <p:nvPr/>
          </p:nvGraphicFramePr>
          <p:xfrm>
            <a:off x="3447" y="3385"/>
            <a:ext cx="544" cy="404"/>
          </p:xfrm>
          <a:graphic>
            <a:graphicData uri="http://schemas.openxmlformats.org/presentationml/2006/ole">
              <mc:AlternateContent xmlns:mc="http://schemas.openxmlformats.org/markup-compatibility/2006">
                <mc:Choice xmlns:v="urn:schemas-microsoft-com:vml" Requires="v">
                  <p:oleObj spid="_x0000_s4120" name="公式" r:id="rId5" imgW="9144000" imgH="6400800" progId="">
                    <p:embed/>
                  </p:oleObj>
                </mc:Choice>
                <mc:Fallback>
                  <p:oleObj name="公式" r:id="rId5" imgW="9144000" imgH="6400800" progId="">
                    <p:embed/>
                    <p:pic>
                      <p:nvPicPr>
                        <p:cNvPr id="0" name="Picture 3" descr="image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 y="3385"/>
                          <a:ext cx="544"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4" name="Object 27"/>
            <p:cNvGraphicFramePr>
              <a:graphicFrameLocks noChangeAspect="1"/>
            </p:cNvGraphicFramePr>
            <p:nvPr/>
          </p:nvGraphicFramePr>
          <p:xfrm>
            <a:off x="2403" y="3430"/>
            <a:ext cx="545" cy="409"/>
          </p:xfrm>
          <a:graphic>
            <a:graphicData uri="http://schemas.openxmlformats.org/presentationml/2006/ole">
              <mc:AlternateContent xmlns:mc="http://schemas.openxmlformats.org/markup-compatibility/2006">
                <mc:Choice xmlns:v="urn:schemas-microsoft-com:vml" Requires="v">
                  <p:oleObj spid="_x0000_s4121" name="公式" r:id="rId6" imgW="9144000" imgH="6400800" progId="">
                    <p:embed/>
                  </p:oleObj>
                </mc:Choice>
                <mc:Fallback>
                  <p:oleObj name="公式" r:id="rId6" imgW="9144000" imgH="6400800" progId="">
                    <p:embed/>
                    <p:pic>
                      <p:nvPicPr>
                        <p:cNvPr id="0" name="Picture 4" descr="image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 y="3430"/>
                          <a:ext cx="545"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5" name="Text Box 30"/>
            <p:cNvSpPr txBox="1">
              <a:spLocks noChangeArrowheads="1"/>
            </p:cNvSpPr>
            <p:nvPr/>
          </p:nvSpPr>
          <p:spPr bwMode="auto">
            <a:xfrm>
              <a:off x="3174" y="3430"/>
              <a:ext cx="344"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t>n</a:t>
              </a:r>
              <a:r>
                <a:rPr lang="en-US" altLang="zh-CN" sz="3200" i="1" baseline="30000">
                  <a:sym typeface="Symbol" panose="05050102010706020507" pitchFamily="18" charset="2"/>
                </a:rPr>
                <a:t></a:t>
              </a:r>
            </a:p>
          </p:txBody>
        </p:sp>
        <p:sp>
          <p:nvSpPr>
            <p:cNvPr id="92176" name="Text Box 31"/>
            <p:cNvSpPr txBox="1">
              <a:spLocks noChangeArrowheads="1"/>
            </p:cNvSpPr>
            <p:nvPr/>
          </p:nvSpPr>
          <p:spPr bwMode="auto">
            <a:xfrm>
              <a:off x="1224" y="3435"/>
              <a:ext cx="408"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t>n</a:t>
              </a:r>
              <a:r>
                <a:rPr lang="en-US" altLang="zh-CN" sz="3200" i="1" baseline="30000"/>
                <a:t>-</a:t>
              </a:r>
              <a:r>
                <a:rPr lang="en-US" altLang="zh-CN" sz="3200" i="1" baseline="30000">
                  <a:sym typeface="Symbol" panose="05050102010706020507" pitchFamily="18" charset="2"/>
                </a:rPr>
                <a:t></a:t>
              </a:r>
            </a:p>
          </p:txBody>
        </p:sp>
      </p:grpSp>
      <p:sp>
        <p:nvSpPr>
          <p:cNvPr id="84007" name="Text Box 39"/>
          <p:cNvSpPr txBox="1">
            <a:spLocks noChangeArrowheads="1"/>
          </p:cNvSpPr>
          <p:nvPr/>
        </p:nvSpPr>
        <p:spPr bwMode="auto">
          <a:xfrm>
            <a:off x="785495" y="5047615"/>
            <a:ext cx="6592570" cy="645160"/>
          </a:xfrm>
          <a:prstGeom prst="rect">
            <a:avLst/>
          </a:prstGeom>
          <a:ln w="9525">
            <a:noFill/>
            <a:miter lim="800000"/>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spAutoFit/>
          </a:bodyPr>
          <a:lstStyle/>
          <a:p>
            <a:pPr>
              <a:defRPr/>
            </a:pPr>
            <a:r>
              <a:rPr lang="zh-CN" altLang="en-US" sz="3600" b="1" dirty="0">
                <a:solidFill>
                  <a:srgbClr val="CC0099"/>
                </a:solidFill>
                <a:effectLst>
                  <a:outerShdw blurRad="38100" dist="38100" dir="2700000" algn="tl">
                    <a:srgbClr val="000000"/>
                  </a:outerShdw>
                </a:effectLst>
                <a:latin typeface="华文楷体" panose="02010600040101010101" charset="-122"/>
                <a:ea typeface="华文楷体" panose="02010600040101010101" charset="-122"/>
              </a:rPr>
              <a:t>对于红色部分，主方法无能为力</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007"/>
                                        </p:tgtEl>
                                        <p:attrNameLst>
                                          <p:attrName>style.visibility</p:attrName>
                                        </p:attrNameLst>
                                      </p:cBhvr>
                                      <p:to>
                                        <p:strVal val="visible"/>
                                      </p:to>
                                    </p:set>
                                    <p:anim calcmode="lin" valueType="num">
                                      <p:cBhvr additive="base">
                                        <p:cTn id="7" dur="500" fill="hold"/>
                                        <p:tgtEl>
                                          <p:spTgt spid="84007"/>
                                        </p:tgtEl>
                                        <p:attrNameLst>
                                          <p:attrName>ppt_x</p:attrName>
                                        </p:attrNameLst>
                                      </p:cBhvr>
                                      <p:tavLst>
                                        <p:tav tm="0">
                                          <p:val>
                                            <p:strVal val="#ppt_x"/>
                                          </p:val>
                                        </p:tav>
                                        <p:tav tm="100000">
                                          <p:val>
                                            <p:strVal val="#ppt_x"/>
                                          </p:val>
                                        </p:tav>
                                      </p:tavLst>
                                    </p:anim>
                                    <p:anim calcmode="lin" valueType="num">
                                      <p:cBhvr additive="base">
                                        <p:cTn id="8" dur="500" fill="hold"/>
                                        <p:tgtEl>
                                          <p:spTgt spid="840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7"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47218"/>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2195513" y="260350"/>
            <a:ext cx="61928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solidFill>
                  <a:srgbClr val="FF9900"/>
                </a:solidFill>
                <a:ea typeface="隶书" pitchFamily="49" charset="-122"/>
              </a:rPr>
              <a:t>成绩评定</a:t>
            </a:r>
          </a:p>
        </p:txBody>
      </p:sp>
      <p:sp>
        <p:nvSpPr>
          <p:cNvPr id="23557" name="Text Box 5"/>
          <p:cNvSpPr txBox="1">
            <a:spLocks noChangeArrowheads="1"/>
          </p:cNvSpPr>
          <p:nvPr/>
        </p:nvSpPr>
        <p:spPr bwMode="auto">
          <a:xfrm>
            <a:off x="1547813" y="1557338"/>
            <a:ext cx="71294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800" b="1" dirty="0">
                <a:solidFill>
                  <a:srgbClr val="FF3300"/>
                </a:solidFill>
                <a:latin typeface="华文琥珀" pitchFamily="2" charset="-122"/>
                <a:ea typeface="华文琥珀" pitchFamily="2" charset="-122"/>
              </a:rPr>
              <a:t>平时成绩</a:t>
            </a:r>
            <a:r>
              <a:rPr lang="en-US" altLang="zh-CN" sz="2800" b="1" dirty="0">
                <a:solidFill>
                  <a:srgbClr val="FF3300"/>
                </a:solidFill>
                <a:latin typeface="华文琥珀" pitchFamily="2" charset="-122"/>
                <a:ea typeface="华文琥珀" pitchFamily="2" charset="-122"/>
              </a:rPr>
              <a:t>=</a:t>
            </a:r>
            <a:r>
              <a:rPr lang="zh-CN" altLang="en-US" sz="2800" b="1" dirty="0">
                <a:solidFill>
                  <a:srgbClr val="FF3300"/>
                </a:solidFill>
                <a:latin typeface="华文琥珀" pitchFamily="2" charset="-122"/>
                <a:ea typeface="华文琥珀" pitchFamily="2" charset="-122"/>
              </a:rPr>
              <a:t>出勤</a:t>
            </a:r>
            <a:r>
              <a:rPr lang="en-US" altLang="zh-CN" sz="2800" b="1" dirty="0">
                <a:solidFill>
                  <a:srgbClr val="FF3300"/>
                </a:solidFill>
                <a:latin typeface="华文琥珀" pitchFamily="2" charset="-122"/>
                <a:ea typeface="华文琥珀" pitchFamily="2" charset="-122"/>
              </a:rPr>
              <a:t>+</a:t>
            </a:r>
            <a:r>
              <a:rPr lang="zh-CN" altLang="en-US" sz="2800" b="1" dirty="0">
                <a:solidFill>
                  <a:srgbClr val="FF3300"/>
                </a:solidFill>
                <a:latin typeface="华文琥珀" pitchFamily="2" charset="-122"/>
                <a:ea typeface="华文琥珀" pitchFamily="2" charset="-122"/>
              </a:rPr>
              <a:t>随堂提问</a:t>
            </a:r>
            <a:r>
              <a:rPr lang="en-US" altLang="zh-CN" sz="2800" b="1" dirty="0" smtClean="0">
                <a:solidFill>
                  <a:srgbClr val="FF3300"/>
                </a:solidFill>
                <a:latin typeface="华文琥珀" pitchFamily="2" charset="-122"/>
                <a:ea typeface="华文琥珀" pitchFamily="2" charset="-122"/>
              </a:rPr>
              <a:t>+</a:t>
            </a:r>
            <a:r>
              <a:rPr lang="zh-CN" altLang="en-US" sz="2800" b="1" dirty="0" smtClean="0">
                <a:solidFill>
                  <a:srgbClr val="FF3300"/>
                </a:solidFill>
                <a:latin typeface="华文琥珀" pitchFamily="2" charset="-122"/>
                <a:ea typeface="华文琥珀" pitchFamily="2" charset="-122"/>
              </a:rPr>
              <a:t>实验报告</a:t>
            </a:r>
            <a:endParaRPr lang="zh-CN" altLang="en-US" sz="2800" b="1" dirty="0">
              <a:solidFill>
                <a:srgbClr val="FF3300"/>
              </a:solidFill>
              <a:latin typeface="华文琥珀" pitchFamily="2" charset="-122"/>
              <a:ea typeface="华文琥珀" pitchFamily="2" charset="-122"/>
            </a:endParaRPr>
          </a:p>
        </p:txBody>
      </p:sp>
      <p:pic>
        <p:nvPicPr>
          <p:cNvPr id="23562" name="Picture 10"/>
          <p:cNvPicPr>
            <a:picLocks noChangeAspect="1" noChangeArrowheads="1"/>
          </p:cNvPicPr>
          <p:nvPr/>
        </p:nvPicPr>
        <p:blipFill rotWithShape="1">
          <a:blip r:embed="rId2">
            <a:extLst>
              <a:ext uri="{28A0092B-C50C-407E-A947-70E740481C1C}">
                <a14:useLocalDpi xmlns:a14="http://schemas.microsoft.com/office/drawing/2010/main" val="0"/>
              </a:ext>
            </a:extLst>
          </a:blip>
          <a:srcRect l="2354" r="1531"/>
          <a:stretch/>
        </p:blipFill>
        <p:spPr bwMode="auto">
          <a:xfrm>
            <a:off x="20577" y="2564905"/>
            <a:ext cx="9347200"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498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73238"/>
            <a:ext cx="2232025" cy="288131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5605" name="Text Box 5"/>
          <p:cNvSpPr txBox="1">
            <a:spLocks noChangeArrowheads="1"/>
          </p:cNvSpPr>
          <p:nvPr/>
        </p:nvSpPr>
        <p:spPr bwMode="auto">
          <a:xfrm>
            <a:off x="4067175" y="1557338"/>
            <a:ext cx="4537075"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29</a:t>
            </a:r>
            <a:r>
              <a:rPr lang="zh-CN" altLang="en-US" b="1" dirty="0"/>
              <a:t>岁提出了算法与数据结构的概念，</a:t>
            </a:r>
            <a:r>
              <a:rPr lang="en-US" altLang="zh-CN" b="1" dirty="0"/>
              <a:t>31</a:t>
            </a:r>
            <a:r>
              <a:rPr lang="zh-CN" altLang="en-US" b="1" dirty="0"/>
              <a:t>岁开始出版他的历史性经典巨著，</a:t>
            </a:r>
            <a:r>
              <a:rPr lang="en-US" altLang="zh-CN" b="1" dirty="0"/>
              <a:t>34</a:t>
            </a:r>
            <a:r>
              <a:rPr lang="zh-CN" altLang="en-US" b="1" dirty="0"/>
              <a:t>岁获得图灵奖，花费</a:t>
            </a:r>
            <a:r>
              <a:rPr lang="en-US" altLang="zh-CN" b="1" dirty="0"/>
              <a:t>10</a:t>
            </a:r>
            <a:r>
              <a:rPr lang="zh-CN" altLang="en-US" b="1" dirty="0"/>
              <a:t>年时间打造一个西方世界普遍使用的排版系统，还免费提供使用。学习算法的同学自然会知道</a:t>
            </a:r>
            <a:r>
              <a:rPr lang="en-US" altLang="zh-CN" b="1" dirty="0"/>
              <a:t>《The Art of Computer Programming》</a:t>
            </a:r>
            <a:r>
              <a:rPr lang="zh-CN" altLang="en-US" b="1" dirty="0"/>
              <a:t>这本书，该书计划共写</a:t>
            </a:r>
            <a:r>
              <a:rPr lang="en-US" altLang="zh-CN" b="1" dirty="0"/>
              <a:t>7</a:t>
            </a:r>
            <a:r>
              <a:rPr lang="zh-CN" altLang="en-US" b="1" dirty="0"/>
              <a:t>卷，仅仅出版三卷之后，就已经震惊世界，此书与牛顿的“自然哲学的数学原理”等一起，被评为“世界历史上最伟大的十种科学著作”之一。学习编译原理与数据结构的同学，自然也会感叹</a:t>
            </a:r>
            <a:r>
              <a:rPr lang="en-US" altLang="zh-CN" b="1" dirty="0"/>
              <a:t>KMP</a:t>
            </a:r>
            <a:r>
              <a:rPr lang="zh-CN" altLang="en-US" b="1" dirty="0"/>
              <a:t>算法（一种字符串匹配算法）和</a:t>
            </a:r>
            <a:r>
              <a:rPr lang="en-US" altLang="zh-CN" b="1" dirty="0"/>
              <a:t>LR(k)</a:t>
            </a:r>
            <a:r>
              <a:rPr lang="zh-CN" altLang="en-US" b="1" dirty="0"/>
              <a:t>算法有多么不可思议，可是类似这样的算法在那三卷书中比比皆是。</a:t>
            </a:r>
          </a:p>
        </p:txBody>
      </p:sp>
      <p:sp>
        <p:nvSpPr>
          <p:cNvPr id="25606" name="Text Box 6"/>
          <p:cNvSpPr txBox="1">
            <a:spLocks noChangeArrowheads="1"/>
          </p:cNvSpPr>
          <p:nvPr/>
        </p:nvSpPr>
        <p:spPr bwMode="auto">
          <a:xfrm>
            <a:off x="2124075" y="260350"/>
            <a:ext cx="6408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0099"/>
                </a:solidFill>
                <a:latin typeface="黑体" pitchFamily="2" charset="-122"/>
                <a:ea typeface="黑体" pitchFamily="2" charset="-122"/>
              </a:rPr>
              <a:t>1974</a:t>
            </a:r>
            <a:r>
              <a:rPr lang="zh-CN" altLang="en-US" sz="2000" b="1">
                <a:solidFill>
                  <a:srgbClr val="000099"/>
                </a:solidFill>
                <a:latin typeface="黑体" pitchFamily="2" charset="-122"/>
                <a:ea typeface="黑体" pitchFamily="2" charset="-122"/>
              </a:rPr>
              <a:t>年图灵奖获得者：唐纳德</a:t>
            </a:r>
            <a:r>
              <a:rPr lang="en-US" altLang="zh-CN" sz="2000" b="1">
                <a:solidFill>
                  <a:srgbClr val="000099"/>
                </a:solidFill>
                <a:latin typeface="黑体" pitchFamily="2" charset="-122"/>
                <a:ea typeface="黑体" pitchFamily="2" charset="-122"/>
              </a:rPr>
              <a:t>.</a:t>
            </a:r>
            <a:r>
              <a:rPr lang="zh-CN" altLang="en-US" sz="2000" b="1">
                <a:solidFill>
                  <a:srgbClr val="000099"/>
                </a:solidFill>
                <a:latin typeface="黑体" pitchFamily="2" charset="-122"/>
                <a:ea typeface="黑体" pitchFamily="2" charset="-122"/>
              </a:rPr>
              <a:t>克努特（</a:t>
            </a:r>
            <a:r>
              <a:rPr lang="en-US" altLang="zh-CN" sz="2000" b="1">
                <a:solidFill>
                  <a:srgbClr val="000099"/>
                </a:solidFill>
                <a:latin typeface="黑体" pitchFamily="2" charset="-122"/>
                <a:ea typeface="黑体" pitchFamily="2" charset="-122"/>
              </a:rPr>
              <a:t>Donald Ervin Knuth</a:t>
            </a:r>
            <a:r>
              <a:rPr lang="zh-CN" altLang="en-US" sz="2000" b="1">
                <a:solidFill>
                  <a:srgbClr val="000099"/>
                </a:solidFill>
                <a:latin typeface="黑体" pitchFamily="2" charset="-122"/>
                <a:ea typeface="黑体" pitchFamily="2" charset="-122"/>
              </a:rPr>
              <a:t>，中文名：高德纳）</a:t>
            </a:r>
            <a:endParaRPr lang="zh-CN" altLang="en-US" sz="2000">
              <a:solidFill>
                <a:srgbClr val="000099"/>
              </a:solidFill>
              <a:latin typeface="黑体" pitchFamily="2" charset="-122"/>
              <a:ea typeface="黑体" pitchFamily="2" charset="-122"/>
            </a:endParaRPr>
          </a:p>
        </p:txBody>
      </p:sp>
    </p:spTree>
    <p:extLst>
      <p:ext uri="{BB962C8B-B14F-4D97-AF65-F5344CB8AC3E}">
        <p14:creationId xmlns:p14="http://schemas.microsoft.com/office/powerpoint/2010/main" val="132425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5359</Words>
  <Application>Microsoft Office PowerPoint</Application>
  <PresentationFormat>全屏显示(4:3)</PresentationFormat>
  <Paragraphs>648</Paragraphs>
  <Slides>78</Slides>
  <Notes>15</Notes>
  <HiddenSlides>4</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78</vt:i4>
      </vt:variant>
    </vt:vector>
  </HeadingPairs>
  <TitlesOfParts>
    <vt:vector size="81" baseType="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huangjin</dc:creator>
  <cp:lastModifiedBy>Windows User</cp:lastModifiedBy>
  <cp:revision>41</cp:revision>
  <dcterms:created xsi:type="dcterms:W3CDTF">2018-12-14T12:48:52Z</dcterms:created>
  <dcterms:modified xsi:type="dcterms:W3CDTF">2019-10-25T09:33:24Z</dcterms:modified>
</cp:coreProperties>
</file>