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63" r:id="rId2"/>
    <p:sldId id="264" r:id="rId3"/>
    <p:sldId id="365" r:id="rId4"/>
    <p:sldId id="376" r:id="rId5"/>
    <p:sldId id="410" r:id="rId6"/>
    <p:sldId id="377" r:id="rId7"/>
    <p:sldId id="379" r:id="rId8"/>
    <p:sldId id="266" r:id="rId9"/>
    <p:sldId id="381" r:id="rId10"/>
    <p:sldId id="383" r:id="rId11"/>
    <p:sldId id="384" r:id="rId12"/>
    <p:sldId id="269" r:id="rId13"/>
    <p:sldId id="270" r:id="rId14"/>
    <p:sldId id="271" r:id="rId15"/>
    <p:sldId id="41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7" r:id="rId24"/>
    <p:sldId id="288" r:id="rId25"/>
    <p:sldId id="413" r:id="rId26"/>
    <p:sldId id="414" r:id="rId27"/>
    <p:sldId id="290" r:id="rId28"/>
    <p:sldId id="289" r:id="rId29"/>
    <p:sldId id="412" r:id="rId30"/>
    <p:sldId id="293" r:id="rId31"/>
    <p:sldId id="366" r:id="rId32"/>
    <p:sldId id="367" r:id="rId33"/>
    <p:sldId id="370" r:id="rId34"/>
    <p:sldId id="416" r:id="rId35"/>
    <p:sldId id="417" r:id="rId36"/>
    <p:sldId id="418" r:id="rId37"/>
    <p:sldId id="415" r:id="rId38"/>
    <p:sldId id="420" r:id="rId39"/>
    <p:sldId id="423" r:id="rId40"/>
    <p:sldId id="424" r:id="rId41"/>
    <p:sldId id="419" r:id="rId42"/>
    <p:sldId id="421" r:id="rId43"/>
    <p:sldId id="389" r:id="rId44"/>
    <p:sldId id="390" r:id="rId45"/>
    <p:sldId id="391" r:id="rId46"/>
    <p:sldId id="392" r:id="rId47"/>
    <p:sldId id="393" r:id="rId48"/>
    <p:sldId id="396" r:id="rId49"/>
    <p:sldId id="395" r:id="rId50"/>
    <p:sldId id="404" r:id="rId51"/>
    <p:sldId id="403" r:id="rId52"/>
    <p:sldId id="399" r:id="rId53"/>
    <p:sldId id="400" r:id="rId54"/>
    <p:sldId id="401" r:id="rId55"/>
    <p:sldId id="402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426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427" r:id="rId72"/>
    <p:sldId id="428" r:id="rId73"/>
    <p:sldId id="429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B40EE-D363-4EEE-880C-1F4577936EEA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19B0-3537-4126-B943-0AFAEAFA95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843B8C-B0BE-4391-9BA8-C84E468BB380}" type="slidenum">
              <a:rPr lang="en-US" altLang="zh-CN">
                <a:latin typeface="Arial" charset="0"/>
                <a:ea typeface="华文行楷"/>
                <a:cs typeface="华文行楷"/>
              </a:rPr>
              <a:pPr/>
              <a:t>49</a:t>
            </a:fld>
            <a:endParaRPr lang="en-US" altLang="zh-CN">
              <a:latin typeface="Arial" charset="0"/>
              <a:ea typeface="华文行楷"/>
              <a:cs typeface="华文行楷"/>
            </a:endParaRPr>
          </a:p>
        </p:txBody>
      </p:sp>
    </p:spTree>
    <p:extLst>
      <p:ext uri="{BB962C8B-B14F-4D97-AF65-F5344CB8AC3E}">
        <p14:creationId xmlns:p14="http://schemas.microsoft.com/office/powerpoint/2010/main" val="247149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7C36EAE-C225-43B6-864A-3C9B44ED0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r="16470" b="946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3E34A9D-1EA4-43B3-8937-A13B9764A951}"/>
              </a:ext>
            </a:extLst>
          </p:cNvPr>
          <p:cNvSpPr txBox="1"/>
          <p:nvPr userDrawn="1"/>
        </p:nvSpPr>
        <p:spPr>
          <a:xfrm>
            <a:off x="386953" y="1734906"/>
            <a:ext cx="580548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武汉理工大学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spcBef>
                <a:spcPts val="1800"/>
              </a:spcBef>
              <a:spcAft>
                <a:spcPts val="0"/>
              </a:spcAft>
            </a:pPr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算法设计与分析</a:t>
            </a:r>
            <a:endParaRPr lang="en-US" altLang="zh-CN" sz="80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Design and Analysis of Computer Algorithms </a:t>
            </a:r>
          </a:p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计算机科学与技术学院</a:t>
            </a:r>
          </a:p>
        </p:txBody>
      </p:sp>
      <p:pic>
        <p:nvPicPr>
          <p:cNvPr id="1026" name="Picture 2" descr="https://timgsa.baidu.com/timg?image&amp;quality=80&amp;size=b9999_10000&amp;sec=1544802657462&amp;di=d90068cd898642c1763153e0ce8f64e6&amp;imgtype=0&amp;src=http%3A%2F%2Fpic23.photophoto.cn%2F20120616%2F0007019875414028_b.jpg">
            <a:extLst>
              <a:ext uri="{FF2B5EF4-FFF2-40B4-BE49-F238E27FC236}">
                <a16:creationId xmlns="" xmlns:a16="http://schemas.microsoft.com/office/drawing/2014/main" id="{F5CA024F-7F8D-4D35-91A4-BA963CD00B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9"/>
          <a:stretch/>
        </p:blipFill>
        <p:spPr bwMode="auto">
          <a:xfrm>
            <a:off x="2624915" y="438906"/>
            <a:ext cx="132956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91266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42896D6-0AA3-4B3B-AF7D-8B33ECBF94DD}"/>
              </a:ext>
            </a:extLst>
          </p:cNvPr>
          <p:cNvSpPr/>
          <p:nvPr userDrawn="1"/>
        </p:nvSpPr>
        <p:spPr>
          <a:xfrm>
            <a:off x="386953" y="6545178"/>
            <a:ext cx="8757047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D5406333-780F-4814-AB1B-3EE4DF9C89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98107" y="261275"/>
            <a:ext cx="7262260" cy="864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108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标题（无格式粘贴，无标题则删除本框）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D31BC75-5F18-406F-ABE5-373C58D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98616"/>
            <a:ext cx="386954" cy="365125"/>
          </a:xfrm>
        </p:spPr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288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天空, 户外, 雨&#10;&#10;描述已自动生成">
            <a:extLst>
              <a:ext uri="{FF2B5EF4-FFF2-40B4-BE49-F238E27FC236}">
                <a16:creationId xmlns="" xmlns:a16="http://schemas.microsoft.com/office/drawing/2014/main" id="{F06F4947-B098-474E-996D-044502D43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032F00F-EE56-4529-AA49-55237B4BBFE4}"/>
              </a:ext>
            </a:extLst>
          </p:cNvPr>
          <p:cNvSpPr txBox="1"/>
          <p:nvPr userDrawn="1"/>
        </p:nvSpPr>
        <p:spPr>
          <a:xfrm>
            <a:off x="2257877" y="1736229"/>
            <a:ext cx="1815980" cy="3293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谢谢！</a:t>
            </a:r>
            <a:endParaRPr lang="en-US" altLang="zh-CN" sz="8000" b="1" dirty="0" smtClean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 THANK YOU !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10235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5085B-22E9-459C-A1FA-4823B3B76DA8}" type="datetimeFigureOut">
              <a:rPr lang="zh-CN" altLang="en-US"/>
              <a:pPr>
                <a:defRPr/>
              </a:pPr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09E1E-7400-4BC6-A82D-D6CF60CEF1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A1D90-8BDA-40BD-81CD-2FD541851E2B}" type="datetimeFigureOut">
              <a:rPr lang="zh-CN" altLang="en-US"/>
              <a:pPr>
                <a:defRPr/>
              </a:pPr>
              <a:t>2019/11/28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23246-0B9A-47B6-B128-46D20D59C7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6423B97-5A9E-41A6-A2D8-031392E5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E10EF77-EB84-49D4-AAFC-8E4095A6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4902338-C205-417B-95A1-02F40712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4069-A07F-41AB-9065-ED863E2EC3CE}" type="datetime1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BD372E-6178-41A5-B07C-5F9F3C00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570B35A-3188-4D8A-9801-4BB38BC89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201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0576" y="1949411"/>
            <a:ext cx="459971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回溯</a:t>
            </a:r>
            <a:r>
              <a:rPr lang="zh-CN" altLang="zh-CN" sz="28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576" y="2786470"/>
            <a:ext cx="459971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求解</a:t>
            </a:r>
            <a:r>
              <a:rPr lang="zh-CN" altLang="zh-CN" sz="28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图的</a:t>
            </a:r>
            <a:r>
              <a:rPr lang="pt-BR" altLang="zh-CN" sz="2800" b="1" i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zh-CN" sz="28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着色问题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0576" y="3647235"/>
            <a:ext cx="459971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求解</a:t>
            </a:r>
            <a:r>
              <a:rPr lang="en-US" altLang="zh-CN" sz="2800" b="1" i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zh-CN" sz="28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皇后问题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600" dirty="0" smtClean="0">
                <a:sym typeface="+mn-ea"/>
              </a:rPr>
              <a:t>回溯</a:t>
            </a:r>
            <a:r>
              <a:rPr lang="zh-CN" altLang="en-US" sz="3600" dirty="0" smtClean="0">
                <a:sym typeface="+mn-ea"/>
              </a:rPr>
              <a:t>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5025" y="4518092"/>
            <a:ext cx="459971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求解</a:t>
            </a:r>
            <a:r>
              <a:rPr lang="en-US" altLang="zh-CN" sz="2800" b="1" i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0-1</a:t>
            </a:r>
            <a:r>
              <a:rPr lang="zh-CN" altLang="en-US" sz="2800" b="1" i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背包</a:t>
            </a:r>
            <a:r>
              <a:rPr lang="zh-CN" altLang="zh-CN" sz="28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问题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300111" y="1368458"/>
            <a:ext cx="8666608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【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例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3】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对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于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+mn-ea"/>
              </a:rPr>
              <a:t>n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=4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的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TSP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问题，其解空间树如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图所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示，树中的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24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个叶子结点分别代表该问题的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24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个可能解，例如结点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5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代表一个可能解，路径为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1→2→3→4→1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，路径长度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为各边代价之和。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388" y="2648092"/>
            <a:ext cx="8748712" cy="3636589"/>
            <a:chOff x="1283" y="1575"/>
            <a:chExt cx="7988" cy="3086"/>
          </a:xfrm>
        </p:grpSpPr>
        <p:sp>
          <p:nvSpPr>
            <p:cNvPr id="398" name="Text Box 4"/>
            <p:cNvSpPr txBox="1">
              <a:spLocks noChangeArrowheads="1"/>
            </p:cNvSpPr>
            <p:nvPr/>
          </p:nvSpPr>
          <p:spPr bwMode="auto">
            <a:xfrm>
              <a:off x="1721" y="2597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399" name="Text Box 5"/>
            <p:cNvSpPr txBox="1">
              <a:spLocks noChangeArrowheads="1"/>
            </p:cNvSpPr>
            <p:nvPr/>
          </p:nvSpPr>
          <p:spPr bwMode="auto">
            <a:xfrm>
              <a:off x="1283" y="4079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00" name="Text Box 6"/>
            <p:cNvSpPr txBox="1">
              <a:spLocks noChangeArrowheads="1"/>
            </p:cNvSpPr>
            <p:nvPr/>
          </p:nvSpPr>
          <p:spPr bwMode="auto">
            <a:xfrm>
              <a:off x="1642" y="4081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01" name="Text Box 7"/>
            <p:cNvSpPr txBox="1">
              <a:spLocks noChangeArrowheads="1"/>
            </p:cNvSpPr>
            <p:nvPr/>
          </p:nvSpPr>
          <p:spPr bwMode="auto">
            <a:xfrm>
              <a:off x="1943" y="4079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02" name="Text Box 8"/>
            <p:cNvSpPr txBox="1">
              <a:spLocks noChangeArrowheads="1"/>
            </p:cNvSpPr>
            <p:nvPr/>
          </p:nvSpPr>
          <p:spPr bwMode="auto">
            <a:xfrm>
              <a:off x="2293" y="4082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03" name="Text Box 9"/>
            <p:cNvSpPr txBox="1">
              <a:spLocks noChangeArrowheads="1"/>
            </p:cNvSpPr>
            <p:nvPr/>
          </p:nvSpPr>
          <p:spPr bwMode="auto">
            <a:xfrm>
              <a:off x="2622" y="4081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04" name="Text Box 10"/>
            <p:cNvSpPr txBox="1">
              <a:spLocks noChangeArrowheads="1"/>
            </p:cNvSpPr>
            <p:nvPr/>
          </p:nvSpPr>
          <p:spPr bwMode="auto">
            <a:xfrm>
              <a:off x="2973" y="4083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05" name="Text Box 11"/>
            <p:cNvSpPr txBox="1">
              <a:spLocks noChangeArrowheads="1"/>
            </p:cNvSpPr>
            <p:nvPr/>
          </p:nvSpPr>
          <p:spPr bwMode="auto">
            <a:xfrm>
              <a:off x="3293" y="4082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06" name="Text Box 12"/>
            <p:cNvSpPr txBox="1">
              <a:spLocks noChangeArrowheads="1"/>
            </p:cNvSpPr>
            <p:nvPr/>
          </p:nvSpPr>
          <p:spPr bwMode="auto">
            <a:xfrm>
              <a:off x="3643" y="4083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07" name="Text Box 13"/>
            <p:cNvSpPr txBox="1">
              <a:spLocks noChangeArrowheads="1"/>
            </p:cNvSpPr>
            <p:nvPr/>
          </p:nvSpPr>
          <p:spPr bwMode="auto">
            <a:xfrm>
              <a:off x="4004" y="4078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08" name="Text Box 14"/>
            <p:cNvSpPr txBox="1">
              <a:spLocks noChangeArrowheads="1"/>
            </p:cNvSpPr>
            <p:nvPr/>
          </p:nvSpPr>
          <p:spPr bwMode="auto">
            <a:xfrm>
              <a:off x="4343" y="4079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09" name="Text Box 15"/>
            <p:cNvSpPr txBox="1">
              <a:spLocks noChangeArrowheads="1"/>
            </p:cNvSpPr>
            <p:nvPr/>
          </p:nvSpPr>
          <p:spPr bwMode="auto">
            <a:xfrm>
              <a:off x="4653" y="4079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10" name="Text Box 16"/>
            <p:cNvSpPr txBox="1">
              <a:spLocks noChangeArrowheads="1"/>
            </p:cNvSpPr>
            <p:nvPr/>
          </p:nvSpPr>
          <p:spPr bwMode="auto">
            <a:xfrm>
              <a:off x="5002" y="4081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11" name="Text Box 17"/>
            <p:cNvSpPr txBox="1">
              <a:spLocks noChangeArrowheads="1"/>
            </p:cNvSpPr>
            <p:nvPr/>
          </p:nvSpPr>
          <p:spPr bwMode="auto">
            <a:xfrm>
              <a:off x="5333" y="4079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12" name="Text Box 18"/>
            <p:cNvSpPr txBox="1">
              <a:spLocks noChangeArrowheads="1"/>
            </p:cNvSpPr>
            <p:nvPr/>
          </p:nvSpPr>
          <p:spPr bwMode="auto">
            <a:xfrm>
              <a:off x="5663" y="4082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13" name="Text Box 19"/>
            <p:cNvSpPr txBox="1">
              <a:spLocks noChangeArrowheads="1"/>
            </p:cNvSpPr>
            <p:nvPr/>
          </p:nvSpPr>
          <p:spPr bwMode="auto">
            <a:xfrm>
              <a:off x="5973" y="4081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14" name="Text Box 20"/>
            <p:cNvSpPr txBox="1">
              <a:spLocks noChangeArrowheads="1"/>
            </p:cNvSpPr>
            <p:nvPr/>
          </p:nvSpPr>
          <p:spPr bwMode="auto">
            <a:xfrm>
              <a:off x="6323" y="4083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15" name="Text Box 21"/>
            <p:cNvSpPr txBox="1">
              <a:spLocks noChangeArrowheads="1"/>
            </p:cNvSpPr>
            <p:nvPr/>
          </p:nvSpPr>
          <p:spPr bwMode="auto">
            <a:xfrm>
              <a:off x="6623" y="4089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16" name="Text Box 22"/>
            <p:cNvSpPr txBox="1">
              <a:spLocks noChangeArrowheads="1"/>
            </p:cNvSpPr>
            <p:nvPr/>
          </p:nvSpPr>
          <p:spPr bwMode="auto">
            <a:xfrm>
              <a:off x="6982" y="4091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17" name="Text Box 23"/>
            <p:cNvSpPr txBox="1">
              <a:spLocks noChangeArrowheads="1"/>
            </p:cNvSpPr>
            <p:nvPr/>
          </p:nvSpPr>
          <p:spPr bwMode="auto">
            <a:xfrm>
              <a:off x="7292" y="4090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18" name="Text Box 24"/>
            <p:cNvSpPr txBox="1">
              <a:spLocks noChangeArrowheads="1"/>
            </p:cNvSpPr>
            <p:nvPr/>
          </p:nvSpPr>
          <p:spPr bwMode="auto">
            <a:xfrm>
              <a:off x="7633" y="4091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19" name="Text Box 25"/>
            <p:cNvSpPr txBox="1">
              <a:spLocks noChangeArrowheads="1"/>
            </p:cNvSpPr>
            <p:nvPr/>
          </p:nvSpPr>
          <p:spPr bwMode="auto">
            <a:xfrm>
              <a:off x="7964" y="4091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20" name="Text Box 26"/>
            <p:cNvSpPr txBox="1">
              <a:spLocks noChangeArrowheads="1"/>
            </p:cNvSpPr>
            <p:nvPr/>
          </p:nvSpPr>
          <p:spPr bwMode="auto">
            <a:xfrm>
              <a:off x="8313" y="4083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21" name="Text Box 27"/>
            <p:cNvSpPr txBox="1">
              <a:spLocks noChangeArrowheads="1"/>
            </p:cNvSpPr>
            <p:nvPr/>
          </p:nvSpPr>
          <p:spPr bwMode="auto">
            <a:xfrm>
              <a:off x="8613" y="4091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22" name="Text Box 28"/>
            <p:cNvSpPr txBox="1">
              <a:spLocks noChangeArrowheads="1"/>
            </p:cNvSpPr>
            <p:nvPr/>
          </p:nvSpPr>
          <p:spPr bwMode="auto">
            <a:xfrm>
              <a:off x="8972" y="4094"/>
              <a:ext cx="120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23" name="Text Box 29"/>
            <p:cNvSpPr txBox="1">
              <a:spLocks noChangeArrowheads="1"/>
            </p:cNvSpPr>
            <p:nvPr/>
          </p:nvSpPr>
          <p:spPr bwMode="auto">
            <a:xfrm>
              <a:off x="2690" y="3328"/>
              <a:ext cx="171" cy="19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24" name="Text Box 31"/>
            <p:cNvSpPr txBox="1">
              <a:spLocks noChangeArrowheads="1"/>
            </p:cNvSpPr>
            <p:nvPr/>
          </p:nvSpPr>
          <p:spPr bwMode="auto">
            <a:xfrm>
              <a:off x="4721" y="3289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25" name="Text Box 32"/>
            <p:cNvSpPr txBox="1">
              <a:spLocks noChangeArrowheads="1"/>
            </p:cNvSpPr>
            <p:nvPr/>
          </p:nvSpPr>
          <p:spPr bwMode="auto">
            <a:xfrm>
              <a:off x="5141" y="3287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26" name="Text Box 33"/>
            <p:cNvSpPr txBox="1">
              <a:spLocks noChangeArrowheads="1"/>
            </p:cNvSpPr>
            <p:nvPr/>
          </p:nvSpPr>
          <p:spPr bwMode="auto">
            <a:xfrm>
              <a:off x="7991" y="3276"/>
              <a:ext cx="170" cy="19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27" name="Text Box 34"/>
            <p:cNvSpPr txBox="1">
              <a:spLocks noChangeArrowheads="1"/>
            </p:cNvSpPr>
            <p:nvPr/>
          </p:nvSpPr>
          <p:spPr bwMode="auto">
            <a:xfrm>
              <a:off x="8411" y="3276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28" name="Text Box 35"/>
            <p:cNvSpPr txBox="1">
              <a:spLocks noChangeArrowheads="1"/>
            </p:cNvSpPr>
            <p:nvPr/>
          </p:nvSpPr>
          <p:spPr bwMode="auto">
            <a:xfrm>
              <a:off x="8691" y="3287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29" name="Text Box 36"/>
            <p:cNvSpPr txBox="1">
              <a:spLocks noChangeArrowheads="1"/>
            </p:cNvSpPr>
            <p:nvPr/>
          </p:nvSpPr>
          <p:spPr bwMode="auto">
            <a:xfrm>
              <a:off x="9101" y="3286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30" name="Text Box 37"/>
            <p:cNvSpPr txBox="1">
              <a:spLocks noChangeArrowheads="1"/>
            </p:cNvSpPr>
            <p:nvPr/>
          </p:nvSpPr>
          <p:spPr bwMode="auto">
            <a:xfrm>
              <a:off x="7350" y="3279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31" name="Text Box 38"/>
            <p:cNvSpPr txBox="1">
              <a:spLocks noChangeArrowheads="1"/>
            </p:cNvSpPr>
            <p:nvPr/>
          </p:nvSpPr>
          <p:spPr bwMode="auto">
            <a:xfrm>
              <a:off x="7771" y="3278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32" name="Text Box 39"/>
            <p:cNvSpPr txBox="1">
              <a:spLocks noChangeArrowheads="1"/>
            </p:cNvSpPr>
            <p:nvPr/>
          </p:nvSpPr>
          <p:spPr bwMode="auto">
            <a:xfrm>
              <a:off x="6691" y="3289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33" name="Text Box 40"/>
            <p:cNvSpPr txBox="1">
              <a:spLocks noChangeArrowheads="1"/>
            </p:cNvSpPr>
            <p:nvPr/>
          </p:nvSpPr>
          <p:spPr bwMode="auto">
            <a:xfrm>
              <a:off x="7091" y="3287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34" name="Text Box 41"/>
            <p:cNvSpPr txBox="1">
              <a:spLocks noChangeArrowheads="1"/>
            </p:cNvSpPr>
            <p:nvPr/>
          </p:nvSpPr>
          <p:spPr bwMode="auto">
            <a:xfrm>
              <a:off x="6011" y="3289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35" name="Text Box 42"/>
            <p:cNvSpPr txBox="1">
              <a:spLocks noChangeArrowheads="1"/>
            </p:cNvSpPr>
            <p:nvPr/>
          </p:nvSpPr>
          <p:spPr bwMode="auto">
            <a:xfrm>
              <a:off x="6431" y="3287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36" name="Text Box 43"/>
            <p:cNvSpPr txBox="1">
              <a:spLocks noChangeArrowheads="1"/>
            </p:cNvSpPr>
            <p:nvPr/>
          </p:nvSpPr>
          <p:spPr bwMode="auto">
            <a:xfrm>
              <a:off x="5352" y="3289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37" name="Text Box 44"/>
            <p:cNvSpPr txBox="1">
              <a:spLocks noChangeArrowheads="1"/>
            </p:cNvSpPr>
            <p:nvPr/>
          </p:nvSpPr>
          <p:spPr bwMode="auto">
            <a:xfrm>
              <a:off x="5771" y="3287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38" name="Text Box 45"/>
            <p:cNvSpPr txBox="1">
              <a:spLocks noChangeArrowheads="1"/>
            </p:cNvSpPr>
            <p:nvPr/>
          </p:nvSpPr>
          <p:spPr bwMode="auto">
            <a:xfrm>
              <a:off x="4062" y="3297"/>
              <a:ext cx="170" cy="19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39" name="Text Box 46"/>
            <p:cNvSpPr txBox="1">
              <a:spLocks noChangeArrowheads="1"/>
            </p:cNvSpPr>
            <p:nvPr/>
          </p:nvSpPr>
          <p:spPr bwMode="auto">
            <a:xfrm>
              <a:off x="4470" y="3297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40" name="Text Box 47"/>
            <p:cNvSpPr txBox="1">
              <a:spLocks noChangeArrowheads="1"/>
            </p:cNvSpPr>
            <p:nvPr/>
          </p:nvSpPr>
          <p:spPr bwMode="auto">
            <a:xfrm>
              <a:off x="3372" y="3318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41" name="Text Box 48"/>
            <p:cNvSpPr txBox="1">
              <a:spLocks noChangeArrowheads="1"/>
            </p:cNvSpPr>
            <p:nvPr/>
          </p:nvSpPr>
          <p:spPr bwMode="auto">
            <a:xfrm>
              <a:off x="3811" y="3317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42" name="Text Box 50"/>
            <p:cNvSpPr txBox="1">
              <a:spLocks noChangeArrowheads="1"/>
            </p:cNvSpPr>
            <p:nvPr/>
          </p:nvSpPr>
          <p:spPr bwMode="auto">
            <a:xfrm>
              <a:off x="3121" y="3317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43" name="Text Box 51"/>
            <p:cNvSpPr txBox="1">
              <a:spLocks noChangeArrowheads="1"/>
            </p:cNvSpPr>
            <p:nvPr/>
          </p:nvSpPr>
          <p:spPr bwMode="auto">
            <a:xfrm>
              <a:off x="2031" y="3326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44" name="Text Box 52"/>
            <p:cNvSpPr txBox="1">
              <a:spLocks noChangeArrowheads="1"/>
            </p:cNvSpPr>
            <p:nvPr/>
          </p:nvSpPr>
          <p:spPr bwMode="auto">
            <a:xfrm>
              <a:off x="2441" y="3325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45" name="Text Box 53"/>
            <p:cNvSpPr txBox="1">
              <a:spLocks noChangeArrowheads="1"/>
            </p:cNvSpPr>
            <p:nvPr/>
          </p:nvSpPr>
          <p:spPr bwMode="auto">
            <a:xfrm>
              <a:off x="1361" y="3328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46" name="Text Box 54"/>
            <p:cNvSpPr txBox="1">
              <a:spLocks noChangeArrowheads="1"/>
            </p:cNvSpPr>
            <p:nvPr/>
          </p:nvSpPr>
          <p:spPr bwMode="auto">
            <a:xfrm>
              <a:off x="1782" y="3326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47" name="Text Box 55"/>
            <p:cNvSpPr txBox="1">
              <a:spLocks noChangeArrowheads="1"/>
            </p:cNvSpPr>
            <p:nvPr/>
          </p:nvSpPr>
          <p:spPr bwMode="auto">
            <a:xfrm>
              <a:off x="7722" y="2642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48" name="Text Box 56"/>
            <p:cNvSpPr txBox="1">
              <a:spLocks noChangeArrowheads="1"/>
            </p:cNvSpPr>
            <p:nvPr/>
          </p:nvSpPr>
          <p:spPr bwMode="auto">
            <a:xfrm>
              <a:off x="8091" y="2641"/>
              <a:ext cx="170" cy="19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49" name="Text Box 57"/>
            <p:cNvSpPr txBox="1">
              <a:spLocks noChangeArrowheads="1"/>
            </p:cNvSpPr>
            <p:nvPr/>
          </p:nvSpPr>
          <p:spPr bwMode="auto">
            <a:xfrm>
              <a:off x="8411" y="2642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50" name="Text Box 58"/>
            <p:cNvSpPr txBox="1">
              <a:spLocks noChangeArrowheads="1"/>
            </p:cNvSpPr>
            <p:nvPr/>
          </p:nvSpPr>
          <p:spPr bwMode="auto">
            <a:xfrm>
              <a:off x="5721" y="2631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51" name="Text Box 59"/>
            <p:cNvSpPr txBox="1">
              <a:spLocks noChangeArrowheads="1"/>
            </p:cNvSpPr>
            <p:nvPr/>
          </p:nvSpPr>
          <p:spPr bwMode="auto">
            <a:xfrm>
              <a:off x="6091" y="2630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52" name="Text Box 60"/>
            <p:cNvSpPr txBox="1">
              <a:spLocks noChangeArrowheads="1"/>
            </p:cNvSpPr>
            <p:nvPr/>
          </p:nvSpPr>
          <p:spPr bwMode="auto">
            <a:xfrm>
              <a:off x="6411" y="2631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53" name="Text Box 61"/>
            <p:cNvSpPr txBox="1">
              <a:spLocks noChangeArrowheads="1"/>
            </p:cNvSpPr>
            <p:nvPr/>
          </p:nvSpPr>
          <p:spPr bwMode="auto">
            <a:xfrm>
              <a:off x="3751" y="2620"/>
              <a:ext cx="170" cy="19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454" name="Text Box 62"/>
            <p:cNvSpPr txBox="1">
              <a:spLocks noChangeArrowheads="1"/>
            </p:cNvSpPr>
            <p:nvPr/>
          </p:nvSpPr>
          <p:spPr bwMode="auto">
            <a:xfrm>
              <a:off x="4121" y="2620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55" name="Text Box 63"/>
            <p:cNvSpPr txBox="1">
              <a:spLocks noChangeArrowheads="1"/>
            </p:cNvSpPr>
            <p:nvPr/>
          </p:nvSpPr>
          <p:spPr bwMode="auto">
            <a:xfrm>
              <a:off x="4441" y="2620"/>
              <a:ext cx="170" cy="19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57" name="Oval 65"/>
            <p:cNvSpPr>
              <a:spLocks noChangeArrowheads="1"/>
            </p:cNvSpPr>
            <p:nvPr/>
          </p:nvSpPr>
          <p:spPr bwMode="auto">
            <a:xfrm>
              <a:off x="1313" y="4405"/>
              <a:ext cx="271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58" name="Oval 66"/>
            <p:cNvSpPr>
              <a:spLocks noChangeArrowheads="1"/>
            </p:cNvSpPr>
            <p:nvPr/>
          </p:nvSpPr>
          <p:spPr bwMode="auto">
            <a:xfrm>
              <a:off x="1640" y="440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7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59" name="Oval 67"/>
            <p:cNvSpPr>
              <a:spLocks noChangeArrowheads="1"/>
            </p:cNvSpPr>
            <p:nvPr/>
          </p:nvSpPr>
          <p:spPr bwMode="auto">
            <a:xfrm>
              <a:off x="1964" y="4401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10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0" name="Oval 68"/>
            <p:cNvSpPr>
              <a:spLocks noChangeArrowheads="1"/>
            </p:cNvSpPr>
            <p:nvPr/>
          </p:nvSpPr>
          <p:spPr bwMode="auto">
            <a:xfrm>
              <a:off x="2293" y="4403"/>
              <a:ext cx="271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12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1" name="Oval 69"/>
            <p:cNvSpPr>
              <a:spLocks noChangeArrowheads="1"/>
            </p:cNvSpPr>
            <p:nvPr/>
          </p:nvSpPr>
          <p:spPr bwMode="auto">
            <a:xfrm>
              <a:off x="2630" y="440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15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2" name="Oval 70"/>
            <p:cNvSpPr>
              <a:spLocks noChangeArrowheads="1"/>
            </p:cNvSpPr>
            <p:nvPr/>
          </p:nvSpPr>
          <p:spPr bwMode="auto">
            <a:xfrm>
              <a:off x="2976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17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3" name="Oval 71"/>
            <p:cNvSpPr>
              <a:spLocks noChangeArrowheads="1"/>
            </p:cNvSpPr>
            <p:nvPr/>
          </p:nvSpPr>
          <p:spPr bwMode="auto">
            <a:xfrm>
              <a:off x="3319" y="440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21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4" name="Oval 72"/>
            <p:cNvSpPr>
              <a:spLocks noChangeArrowheads="1"/>
            </p:cNvSpPr>
            <p:nvPr/>
          </p:nvSpPr>
          <p:spPr bwMode="auto">
            <a:xfrm>
              <a:off x="3662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23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5" name="Oval 73"/>
            <p:cNvSpPr>
              <a:spLocks noChangeArrowheads="1"/>
            </p:cNvSpPr>
            <p:nvPr/>
          </p:nvSpPr>
          <p:spPr bwMode="auto">
            <a:xfrm>
              <a:off x="3999" y="440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26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6" name="Oval 74"/>
            <p:cNvSpPr>
              <a:spLocks noChangeArrowheads="1"/>
            </p:cNvSpPr>
            <p:nvPr/>
          </p:nvSpPr>
          <p:spPr bwMode="auto">
            <a:xfrm>
              <a:off x="4343" y="440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28</a:t>
              </a:r>
              <a:endParaRPr lang="en-US" altLang="zh-CN" sz="1600" b="1" i="1" kern="0" dirty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7" name="Oval 75"/>
            <p:cNvSpPr>
              <a:spLocks noChangeArrowheads="1"/>
            </p:cNvSpPr>
            <p:nvPr/>
          </p:nvSpPr>
          <p:spPr bwMode="auto">
            <a:xfrm>
              <a:off x="4685" y="440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31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8" name="Oval 76"/>
            <p:cNvSpPr>
              <a:spLocks noChangeArrowheads="1"/>
            </p:cNvSpPr>
            <p:nvPr/>
          </p:nvSpPr>
          <p:spPr bwMode="auto">
            <a:xfrm>
              <a:off x="5015" y="4401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33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69" name="Oval 77"/>
            <p:cNvSpPr>
              <a:spLocks noChangeArrowheads="1"/>
            </p:cNvSpPr>
            <p:nvPr/>
          </p:nvSpPr>
          <p:spPr bwMode="auto">
            <a:xfrm>
              <a:off x="5333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37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0" name="Oval 78"/>
            <p:cNvSpPr>
              <a:spLocks noChangeArrowheads="1"/>
            </p:cNvSpPr>
            <p:nvPr/>
          </p:nvSpPr>
          <p:spPr bwMode="auto">
            <a:xfrm>
              <a:off x="5652" y="4401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39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1" name="Oval 79"/>
            <p:cNvSpPr>
              <a:spLocks noChangeArrowheads="1"/>
            </p:cNvSpPr>
            <p:nvPr/>
          </p:nvSpPr>
          <p:spPr bwMode="auto">
            <a:xfrm>
              <a:off x="5982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42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2" name="Oval 80"/>
            <p:cNvSpPr>
              <a:spLocks noChangeArrowheads="1"/>
            </p:cNvSpPr>
            <p:nvPr/>
          </p:nvSpPr>
          <p:spPr bwMode="auto">
            <a:xfrm>
              <a:off x="6316" y="4405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44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3" name="Oval 81"/>
            <p:cNvSpPr>
              <a:spLocks noChangeArrowheads="1"/>
            </p:cNvSpPr>
            <p:nvPr/>
          </p:nvSpPr>
          <p:spPr bwMode="auto">
            <a:xfrm>
              <a:off x="6642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47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4" name="Oval 82"/>
            <p:cNvSpPr>
              <a:spLocks noChangeArrowheads="1"/>
            </p:cNvSpPr>
            <p:nvPr/>
          </p:nvSpPr>
          <p:spPr bwMode="auto">
            <a:xfrm>
              <a:off x="6975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49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5" name="Oval 83"/>
            <p:cNvSpPr>
              <a:spLocks noChangeArrowheads="1"/>
            </p:cNvSpPr>
            <p:nvPr/>
          </p:nvSpPr>
          <p:spPr bwMode="auto">
            <a:xfrm>
              <a:off x="7306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53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6" name="Oval 84"/>
            <p:cNvSpPr>
              <a:spLocks noChangeArrowheads="1"/>
            </p:cNvSpPr>
            <p:nvPr/>
          </p:nvSpPr>
          <p:spPr bwMode="auto">
            <a:xfrm>
              <a:off x="763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55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7" name="Oval 85"/>
            <p:cNvSpPr>
              <a:spLocks noChangeArrowheads="1"/>
            </p:cNvSpPr>
            <p:nvPr/>
          </p:nvSpPr>
          <p:spPr bwMode="auto">
            <a:xfrm>
              <a:off x="7966" y="4403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58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8" name="Oval 86"/>
            <p:cNvSpPr>
              <a:spLocks noChangeArrowheads="1"/>
            </p:cNvSpPr>
            <p:nvPr/>
          </p:nvSpPr>
          <p:spPr bwMode="auto">
            <a:xfrm>
              <a:off x="8293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60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79" name="Oval 87"/>
            <p:cNvSpPr>
              <a:spLocks noChangeArrowheads="1"/>
            </p:cNvSpPr>
            <p:nvPr/>
          </p:nvSpPr>
          <p:spPr bwMode="auto">
            <a:xfrm>
              <a:off x="8625" y="4403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63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0" name="Oval 88"/>
            <p:cNvSpPr>
              <a:spLocks noChangeArrowheads="1"/>
            </p:cNvSpPr>
            <p:nvPr/>
          </p:nvSpPr>
          <p:spPr bwMode="auto">
            <a:xfrm>
              <a:off x="8964" y="4403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65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1" name="Oval 89"/>
            <p:cNvSpPr>
              <a:spLocks noChangeArrowheads="1"/>
            </p:cNvSpPr>
            <p:nvPr/>
          </p:nvSpPr>
          <p:spPr bwMode="auto">
            <a:xfrm>
              <a:off x="1324" y="3677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2" name="Oval 90"/>
            <p:cNvSpPr>
              <a:spLocks noChangeArrowheads="1"/>
            </p:cNvSpPr>
            <p:nvPr/>
          </p:nvSpPr>
          <p:spPr bwMode="auto">
            <a:xfrm>
              <a:off x="1651" y="367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3" name="Oval 91"/>
            <p:cNvSpPr>
              <a:spLocks noChangeArrowheads="1"/>
            </p:cNvSpPr>
            <p:nvPr/>
          </p:nvSpPr>
          <p:spPr bwMode="auto">
            <a:xfrm>
              <a:off x="1974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9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4" name="Oval 92"/>
            <p:cNvSpPr>
              <a:spLocks noChangeArrowheads="1"/>
            </p:cNvSpPr>
            <p:nvPr/>
          </p:nvSpPr>
          <p:spPr bwMode="auto">
            <a:xfrm>
              <a:off x="2303" y="367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11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5" name="Oval 93"/>
            <p:cNvSpPr>
              <a:spLocks noChangeArrowheads="1"/>
            </p:cNvSpPr>
            <p:nvPr/>
          </p:nvSpPr>
          <p:spPr bwMode="auto">
            <a:xfrm>
              <a:off x="2641" y="367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14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6" name="Oval 94"/>
            <p:cNvSpPr>
              <a:spLocks noChangeArrowheads="1"/>
            </p:cNvSpPr>
            <p:nvPr/>
          </p:nvSpPr>
          <p:spPr bwMode="auto">
            <a:xfrm>
              <a:off x="2988" y="3671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16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7" name="Oval 95"/>
            <p:cNvSpPr>
              <a:spLocks noChangeArrowheads="1"/>
            </p:cNvSpPr>
            <p:nvPr/>
          </p:nvSpPr>
          <p:spPr bwMode="auto">
            <a:xfrm>
              <a:off x="3331" y="367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20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8" name="Oval 96"/>
            <p:cNvSpPr>
              <a:spLocks noChangeArrowheads="1"/>
            </p:cNvSpPr>
            <p:nvPr/>
          </p:nvSpPr>
          <p:spPr bwMode="auto">
            <a:xfrm>
              <a:off x="3673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22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89" name="Oval 97"/>
            <p:cNvSpPr>
              <a:spLocks noChangeArrowheads="1"/>
            </p:cNvSpPr>
            <p:nvPr/>
          </p:nvSpPr>
          <p:spPr bwMode="auto">
            <a:xfrm>
              <a:off x="4011" y="3673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25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0" name="Oval 98"/>
            <p:cNvSpPr>
              <a:spLocks noChangeArrowheads="1"/>
            </p:cNvSpPr>
            <p:nvPr/>
          </p:nvSpPr>
          <p:spPr bwMode="auto">
            <a:xfrm>
              <a:off x="4354" y="3673"/>
              <a:ext cx="271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27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1" name="Oval 99"/>
            <p:cNvSpPr>
              <a:spLocks noChangeArrowheads="1"/>
            </p:cNvSpPr>
            <p:nvPr/>
          </p:nvSpPr>
          <p:spPr bwMode="auto">
            <a:xfrm>
              <a:off x="4696" y="3673"/>
              <a:ext cx="271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30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2" name="Oval 100"/>
            <p:cNvSpPr>
              <a:spLocks noChangeArrowheads="1"/>
            </p:cNvSpPr>
            <p:nvPr/>
          </p:nvSpPr>
          <p:spPr bwMode="auto">
            <a:xfrm>
              <a:off x="5026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32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3" name="Oval 101"/>
            <p:cNvSpPr>
              <a:spLocks noChangeArrowheads="1"/>
            </p:cNvSpPr>
            <p:nvPr/>
          </p:nvSpPr>
          <p:spPr bwMode="auto">
            <a:xfrm>
              <a:off x="5344" y="3671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36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4" name="Oval 102"/>
            <p:cNvSpPr>
              <a:spLocks noChangeArrowheads="1"/>
            </p:cNvSpPr>
            <p:nvPr/>
          </p:nvSpPr>
          <p:spPr bwMode="auto">
            <a:xfrm>
              <a:off x="5662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38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5" name="Oval 103"/>
            <p:cNvSpPr>
              <a:spLocks noChangeArrowheads="1"/>
            </p:cNvSpPr>
            <p:nvPr/>
          </p:nvSpPr>
          <p:spPr bwMode="auto">
            <a:xfrm>
              <a:off x="5992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41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6" name="Oval 104"/>
            <p:cNvSpPr>
              <a:spLocks noChangeArrowheads="1"/>
            </p:cNvSpPr>
            <p:nvPr/>
          </p:nvSpPr>
          <p:spPr bwMode="auto">
            <a:xfrm>
              <a:off x="6327" y="3677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43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7" name="Oval 105"/>
            <p:cNvSpPr>
              <a:spLocks noChangeArrowheads="1"/>
            </p:cNvSpPr>
            <p:nvPr/>
          </p:nvSpPr>
          <p:spPr bwMode="auto">
            <a:xfrm>
              <a:off x="6653" y="3674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46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8" name="Oval 106"/>
            <p:cNvSpPr>
              <a:spLocks noChangeArrowheads="1"/>
            </p:cNvSpPr>
            <p:nvPr/>
          </p:nvSpPr>
          <p:spPr bwMode="auto">
            <a:xfrm>
              <a:off x="6987" y="3674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48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499" name="Oval 107"/>
            <p:cNvSpPr>
              <a:spLocks noChangeArrowheads="1"/>
            </p:cNvSpPr>
            <p:nvPr/>
          </p:nvSpPr>
          <p:spPr bwMode="auto">
            <a:xfrm>
              <a:off x="7317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52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0" name="Oval 108"/>
            <p:cNvSpPr>
              <a:spLocks noChangeArrowheads="1"/>
            </p:cNvSpPr>
            <p:nvPr/>
          </p:nvSpPr>
          <p:spPr bwMode="auto">
            <a:xfrm>
              <a:off x="7640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54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1" name="Oval 109"/>
            <p:cNvSpPr>
              <a:spLocks noChangeArrowheads="1"/>
            </p:cNvSpPr>
            <p:nvPr/>
          </p:nvSpPr>
          <p:spPr bwMode="auto">
            <a:xfrm>
              <a:off x="7977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57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2" name="Oval 110"/>
            <p:cNvSpPr>
              <a:spLocks noChangeArrowheads="1"/>
            </p:cNvSpPr>
            <p:nvPr/>
          </p:nvSpPr>
          <p:spPr bwMode="auto">
            <a:xfrm>
              <a:off x="8304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59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3" name="Oval 111"/>
            <p:cNvSpPr>
              <a:spLocks noChangeArrowheads="1"/>
            </p:cNvSpPr>
            <p:nvPr/>
          </p:nvSpPr>
          <p:spPr bwMode="auto">
            <a:xfrm>
              <a:off x="8635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62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4" name="Oval 112"/>
            <p:cNvSpPr>
              <a:spLocks noChangeArrowheads="1"/>
            </p:cNvSpPr>
            <p:nvPr/>
          </p:nvSpPr>
          <p:spPr bwMode="auto">
            <a:xfrm>
              <a:off x="8974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64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5" name="Oval 113"/>
            <p:cNvSpPr>
              <a:spLocks noChangeArrowheads="1"/>
            </p:cNvSpPr>
            <p:nvPr/>
          </p:nvSpPr>
          <p:spPr bwMode="auto">
            <a:xfrm>
              <a:off x="1511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6" name="Oval 114"/>
            <p:cNvSpPr>
              <a:spLocks noChangeArrowheads="1"/>
            </p:cNvSpPr>
            <p:nvPr/>
          </p:nvSpPr>
          <p:spPr bwMode="auto">
            <a:xfrm>
              <a:off x="2157" y="2954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8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7" name="Oval 115"/>
            <p:cNvSpPr>
              <a:spLocks noChangeArrowheads="1"/>
            </p:cNvSpPr>
            <p:nvPr/>
          </p:nvSpPr>
          <p:spPr bwMode="auto">
            <a:xfrm>
              <a:off x="2817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13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8" name="Oval 116"/>
            <p:cNvSpPr>
              <a:spLocks noChangeArrowheads="1"/>
            </p:cNvSpPr>
            <p:nvPr/>
          </p:nvSpPr>
          <p:spPr bwMode="auto">
            <a:xfrm>
              <a:off x="3512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19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09" name="Oval 117"/>
            <p:cNvSpPr>
              <a:spLocks noChangeArrowheads="1"/>
            </p:cNvSpPr>
            <p:nvPr/>
          </p:nvSpPr>
          <p:spPr bwMode="auto">
            <a:xfrm>
              <a:off x="4165" y="2954"/>
              <a:ext cx="271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24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0" name="Oval 118"/>
            <p:cNvSpPr>
              <a:spLocks noChangeArrowheads="1"/>
            </p:cNvSpPr>
            <p:nvPr/>
          </p:nvSpPr>
          <p:spPr bwMode="auto">
            <a:xfrm>
              <a:off x="4836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29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1" name="Oval 119"/>
            <p:cNvSpPr>
              <a:spLocks noChangeArrowheads="1"/>
            </p:cNvSpPr>
            <p:nvPr/>
          </p:nvSpPr>
          <p:spPr bwMode="auto">
            <a:xfrm>
              <a:off x="5472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35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2" name="Oval 120"/>
            <p:cNvSpPr>
              <a:spLocks noChangeArrowheads="1"/>
            </p:cNvSpPr>
            <p:nvPr/>
          </p:nvSpPr>
          <p:spPr bwMode="auto">
            <a:xfrm>
              <a:off x="6137" y="2959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40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3" name="Oval 121"/>
            <p:cNvSpPr>
              <a:spLocks noChangeArrowheads="1"/>
            </p:cNvSpPr>
            <p:nvPr/>
          </p:nvSpPr>
          <p:spPr bwMode="auto">
            <a:xfrm>
              <a:off x="6795" y="295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45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4" name="Oval 122"/>
            <p:cNvSpPr>
              <a:spLocks noChangeArrowheads="1"/>
            </p:cNvSpPr>
            <p:nvPr/>
          </p:nvSpPr>
          <p:spPr bwMode="auto">
            <a:xfrm>
              <a:off x="7450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51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5" name="Oval 123"/>
            <p:cNvSpPr>
              <a:spLocks noChangeArrowheads="1"/>
            </p:cNvSpPr>
            <p:nvPr/>
          </p:nvSpPr>
          <p:spPr bwMode="auto">
            <a:xfrm>
              <a:off x="8114" y="2954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56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6" name="Oval 124"/>
            <p:cNvSpPr>
              <a:spLocks noChangeArrowheads="1"/>
            </p:cNvSpPr>
            <p:nvPr/>
          </p:nvSpPr>
          <p:spPr bwMode="auto">
            <a:xfrm>
              <a:off x="8784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61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7" name="Oval 125"/>
            <p:cNvSpPr>
              <a:spLocks noChangeArrowheads="1"/>
            </p:cNvSpPr>
            <p:nvPr/>
          </p:nvSpPr>
          <p:spPr bwMode="auto">
            <a:xfrm>
              <a:off x="2153" y="2212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8" name="Oval 126"/>
            <p:cNvSpPr>
              <a:spLocks noChangeArrowheads="1"/>
            </p:cNvSpPr>
            <p:nvPr/>
          </p:nvSpPr>
          <p:spPr bwMode="auto">
            <a:xfrm>
              <a:off x="4157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18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19" name="Oval 127"/>
            <p:cNvSpPr>
              <a:spLocks noChangeArrowheads="1"/>
            </p:cNvSpPr>
            <p:nvPr/>
          </p:nvSpPr>
          <p:spPr bwMode="auto">
            <a:xfrm>
              <a:off x="6123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34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0" name="Oval 128"/>
            <p:cNvSpPr>
              <a:spLocks noChangeArrowheads="1"/>
            </p:cNvSpPr>
            <p:nvPr/>
          </p:nvSpPr>
          <p:spPr bwMode="auto">
            <a:xfrm>
              <a:off x="8117" y="2215"/>
              <a:ext cx="271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50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1" name="Oval 129"/>
            <p:cNvSpPr>
              <a:spLocks noChangeArrowheads="1"/>
            </p:cNvSpPr>
            <p:nvPr/>
          </p:nvSpPr>
          <p:spPr bwMode="auto">
            <a:xfrm>
              <a:off x="5128" y="157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ysClr val="windowText" lastClr="000000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</a:t>
              </a:r>
              <a:endParaRPr lang="en-US" altLang="zh-CN" sz="1600" b="1" i="1" kern="0">
                <a:solidFill>
                  <a:sysClr val="windowText" lastClr="000000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2" name="Line 130"/>
            <p:cNvSpPr>
              <a:spLocks noChangeShapeType="1"/>
            </p:cNvSpPr>
            <p:nvPr/>
          </p:nvSpPr>
          <p:spPr bwMode="auto">
            <a:xfrm flipH="1">
              <a:off x="2351" y="1716"/>
              <a:ext cx="278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3" name="Line 131"/>
            <p:cNvSpPr>
              <a:spLocks noChangeShapeType="1"/>
            </p:cNvSpPr>
            <p:nvPr/>
          </p:nvSpPr>
          <p:spPr bwMode="auto">
            <a:xfrm flipH="1">
              <a:off x="4362" y="1778"/>
              <a:ext cx="790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4" name="Line 132"/>
            <p:cNvSpPr>
              <a:spLocks noChangeShapeType="1"/>
            </p:cNvSpPr>
            <p:nvPr/>
          </p:nvSpPr>
          <p:spPr bwMode="auto">
            <a:xfrm>
              <a:off x="5381" y="1770"/>
              <a:ext cx="83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5" name="Line 133"/>
            <p:cNvSpPr>
              <a:spLocks noChangeShapeType="1"/>
            </p:cNvSpPr>
            <p:nvPr/>
          </p:nvSpPr>
          <p:spPr bwMode="auto">
            <a:xfrm>
              <a:off x="5411" y="1698"/>
              <a:ext cx="2760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6" name="Line 134"/>
            <p:cNvSpPr>
              <a:spLocks noChangeShapeType="1"/>
            </p:cNvSpPr>
            <p:nvPr/>
          </p:nvSpPr>
          <p:spPr bwMode="auto">
            <a:xfrm flipH="1">
              <a:off x="1711" y="2409"/>
              <a:ext cx="451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7" name="Line 135"/>
            <p:cNvSpPr>
              <a:spLocks noChangeShapeType="1"/>
            </p:cNvSpPr>
            <p:nvPr/>
          </p:nvSpPr>
          <p:spPr bwMode="auto">
            <a:xfrm>
              <a:off x="2282" y="247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8" name="Line 136"/>
            <p:cNvSpPr>
              <a:spLocks noChangeShapeType="1"/>
            </p:cNvSpPr>
            <p:nvPr/>
          </p:nvSpPr>
          <p:spPr bwMode="auto">
            <a:xfrm flipH="1">
              <a:off x="3731" y="2430"/>
              <a:ext cx="439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29" name="Line 137"/>
            <p:cNvSpPr>
              <a:spLocks noChangeShapeType="1"/>
            </p:cNvSpPr>
            <p:nvPr/>
          </p:nvSpPr>
          <p:spPr bwMode="auto">
            <a:xfrm>
              <a:off x="4291" y="2472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0" name="Line 138"/>
            <p:cNvSpPr>
              <a:spLocks noChangeShapeType="1"/>
            </p:cNvSpPr>
            <p:nvPr/>
          </p:nvSpPr>
          <p:spPr bwMode="auto">
            <a:xfrm>
              <a:off x="4391" y="2430"/>
              <a:ext cx="500" cy="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1" name="Line 139"/>
            <p:cNvSpPr>
              <a:spLocks noChangeShapeType="1"/>
            </p:cNvSpPr>
            <p:nvPr/>
          </p:nvSpPr>
          <p:spPr bwMode="auto">
            <a:xfrm flipH="1">
              <a:off x="5681" y="2429"/>
              <a:ext cx="461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2" name="Line 140"/>
            <p:cNvSpPr>
              <a:spLocks noChangeShapeType="1"/>
            </p:cNvSpPr>
            <p:nvPr/>
          </p:nvSpPr>
          <p:spPr bwMode="auto">
            <a:xfrm>
              <a:off x="6260" y="2488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3" name="Line 141"/>
            <p:cNvSpPr>
              <a:spLocks noChangeShapeType="1"/>
            </p:cNvSpPr>
            <p:nvPr/>
          </p:nvSpPr>
          <p:spPr bwMode="auto">
            <a:xfrm>
              <a:off x="6371" y="2439"/>
              <a:ext cx="46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4" name="Line 142"/>
            <p:cNvSpPr>
              <a:spLocks noChangeShapeType="1"/>
            </p:cNvSpPr>
            <p:nvPr/>
          </p:nvSpPr>
          <p:spPr bwMode="auto">
            <a:xfrm flipH="1">
              <a:off x="7671" y="2428"/>
              <a:ext cx="461" cy="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5" name="Line 143"/>
            <p:cNvSpPr>
              <a:spLocks noChangeShapeType="1"/>
            </p:cNvSpPr>
            <p:nvPr/>
          </p:nvSpPr>
          <p:spPr bwMode="auto">
            <a:xfrm flipH="1">
              <a:off x="8251" y="2488"/>
              <a:ext cx="0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6" name="Line 144"/>
            <p:cNvSpPr>
              <a:spLocks noChangeShapeType="1"/>
            </p:cNvSpPr>
            <p:nvPr/>
          </p:nvSpPr>
          <p:spPr bwMode="auto">
            <a:xfrm>
              <a:off x="8361" y="2437"/>
              <a:ext cx="451" cy="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7" name="Line 145"/>
            <p:cNvSpPr>
              <a:spLocks noChangeShapeType="1"/>
            </p:cNvSpPr>
            <p:nvPr/>
          </p:nvSpPr>
          <p:spPr bwMode="auto">
            <a:xfrm flipH="1">
              <a:off x="1451" y="3188"/>
              <a:ext cx="130" cy="4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8" name="Line 146"/>
            <p:cNvSpPr>
              <a:spLocks noChangeShapeType="1"/>
            </p:cNvSpPr>
            <p:nvPr/>
          </p:nvSpPr>
          <p:spPr bwMode="auto">
            <a:xfrm>
              <a:off x="1690" y="3188"/>
              <a:ext cx="100" cy="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39" name="Line 147"/>
            <p:cNvSpPr>
              <a:spLocks noChangeShapeType="1"/>
            </p:cNvSpPr>
            <p:nvPr/>
          </p:nvSpPr>
          <p:spPr bwMode="auto">
            <a:xfrm flipH="1">
              <a:off x="2121" y="3198"/>
              <a:ext cx="11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0" name="Line 148"/>
            <p:cNvSpPr>
              <a:spLocks noChangeShapeType="1"/>
            </p:cNvSpPr>
            <p:nvPr/>
          </p:nvSpPr>
          <p:spPr bwMode="auto">
            <a:xfrm>
              <a:off x="2341" y="3198"/>
              <a:ext cx="9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1" name="Line 149"/>
            <p:cNvSpPr>
              <a:spLocks noChangeShapeType="1"/>
            </p:cNvSpPr>
            <p:nvPr/>
          </p:nvSpPr>
          <p:spPr bwMode="auto">
            <a:xfrm flipH="1">
              <a:off x="2790" y="3209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2" name="Line 150"/>
            <p:cNvSpPr>
              <a:spLocks noChangeShapeType="1"/>
            </p:cNvSpPr>
            <p:nvPr/>
          </p:nvSpPr>
          <p:spPr bwMode="auto">
            <a:xfrm>
              <a:off x="3011" y="3209"/>
              <a:ext cx="10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3" name="Line 151"/>
            <p:cNvSpPr>
              <a:spLocks noChangeShapeType="1"/>
            </p:cNvSpPr>
            <p:nvPr/>
          </p:nvSpPr>
          <p:spPr bwMode="auto">
            <a:xfrm flipH="1">
              <a:off x="4141" y="3197"/>
              <a:ext cx="12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4" name="Line 152"/>
            <p:cNvSpPr>
              <a:spLocks noChangeShapeType="1"/>
            </p:cNvSpPr>
            <p:nvPr/>
          </p:nvSpPr>
          <p:spPr bwMode="auto">
            <a:xfrm>
              <a:off x="4370" y="3197"/>
              <a:ext cx="11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5" name="Line 153"/>
            <p:cNvSpPr>
              <a:spLocks noChangeShapeType="1"/>
            </p:cNvSpPr>
            <p:nvPr/>
          </p:nvSpPr>
          <p:spPr bwMode="auto">
            <a:xfrm flipH="1">
              <a:off x="4831" y="3209"/>
              <a:ext cx="10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6" name="Line 154"/>
            <p:cNvSpPr>
              <a:spLocks noChangeShapeType="1"/>
            </p:cNvSpPr>
            <p:nvPr/>
          </p:nvSpPr>
          <p:spPr bwMode="auto">
            <a:xfrm>
              <a:off x="5041" y="3188"/>
              <a:ext cx="100" cy="4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7" name="Line 155"/>
            <p:cNvSpPr>
              <a:spLocks noChangeShapeType="1"/>
            </p:cNvSpPr>
            <p:nvPr/>
          </p:nvSpPr>
          <p:spPr bwMode="auto">
            <a:xfrm flipH="1">
              <a:off x="3480" y="3200"/>
              <a:ext cx="11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8" name="Line 156"/>
            <p:cNvSpPr>
              <a:spLocks noChangeShapeType="1"/>
            </p:cNvSpPr>
            <p:nvPr/>
          </p:nvSpPr>
          <p:spPr bwMode="auto">
            <a:xfrm>
              <a:off x="3701" y="3200"/>
              <a:ext cx="9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49" name="Line 157"/>
            <p:cNvSpPr>
              <a:spLocks noChangeShapeType="1"/>
            </p:cNvSpPr>
            <p:nvPr/>
          </p:nvSpPr>
          <p:spPr bwMode="auto">
            <a:xfrm flipH="1">
              <a:off x="5460" y="3200"/>
              <a:ext cx="10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0" name="Line 158"/>
            <p:cNvSpPr>
              <a:spLocks noChangeShapeType="1"/>
            </p:cNvSpPr>
            <p:nvPr/>
          </p:nvSpPr>
          <p:spPr bwMode="auto">
            <a:xfrm>
              <a:off x="5671" y="3200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1" name="Line 159"/>
            <p:cNvSpPr>
              <a:spLocks noChangeShapeType="1"/>
            </p:cNvSpPr>
            <p:nvPr/>
          </p:nvSpPr>
          <p:spPr bwMode="auto">
            <a:xfrm flipH="1">
              <a:off x="6111" y="3221"/>
              <a:ext cx="11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2" name="Line 160"/>
            <p:cNvSpPr>
              <a:spLocks noChangeShapeType="1"/>
            </p:cNvSpPr>
            <p:nvPr/>
          </p:nvSpPr>
          <p:spPr bwMode="auto">
            <a:xfrm>
              <a:off x="6331" y="3221"/>
              <a:ext cx="90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3" name="Line 161"/>
            <p:cNvSpPr>
              <a:spLocks noChangeShapeType="1"/>
            </p:cNvSpPr>
            <p:nvPr/>
          </p:nvSpPr>
          <p:spPr bwMode="auto">
            <a:xfrm flipH="1">
              <a:off x="6781" y="3209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4" name="Line 162"/>
            <p:cNvSpPr>
              <a:spLocks noChangeShapeType="1"/>
            </p:cNvSpPr>
            <p:nvPr/>
          </p:nvSpPr>
          <p:spPr bwMode="auto">
            <a:xfrm>
              <a:off x="7001" y="3209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5" name="Line 163"/>
            <p:cNvSpPr>
              <a:spLocks noChangeShapeType="1"/>
            </p:cNvSpPr>
            <p:nvPr/>
          </p:nvSpPr>
          <p:spPr bwMode="auto">
            <a:xfrm flipH="1">
              <a:off x="7440" y="3209"/>
              <a:ext cx="10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6" name="Line 164"/>
            <p:cNvSpPr>
              <a:spLocks noChangeShapeType="1"/>
            </p:cNvSpPr>
            <p:nvPr/>
          </p:nvSpPr>
          <p:spPr bwMode="auto">
            <a:xfrm>
              <a:off x="7650" y="3209"/>
              <a:ext cx="11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7" name="Line 165"/>
            <p:cNvSpPr>
              <a:spLocks noChangeShapeType="1"/>
            </p:cNvSpPr>
            <p:nvPr/>
          </p:nvSpPr>
          <p:spPr bwMode="auto">
            <a:xfrm flipH="1">
              <a:off x="8091" y="3200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8" name="Line 166"/>
            <p:cNvSpPr>
              <a:spLocks noChangeShapeType="1"/>
            </p:cNvSpPr>
            <p:nvPr/>
          </p:nvSpPr>
          <p:spPr bwMode="auto">
            <a:xfrm>
              <a:off x="8311" y="3200"/>
              <a:ext cx="10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59" name="Line 167"/>
            <p:cNvSpPr>
              <a:spLocks noChangeShapeType="1"/>
            </p:cNvSpPr>
            <p:nvPr/>
          </p:nvSpPr>
          <p:spPr bwMode="auto">
            <a:xfrm flipH="1">
              <a:off x="8771" y="3200"/>
              <a:ext cx="11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0" name="Line 168"/>
            <p:cNvSpPr>
              <a:spLocks noChangeShapeType="1"/>
            </p:cNvSpPr>
            <p:nvPr/>
          </p:nvSpPr>
          <p:spPr bwMode="auto">
            <a:xfrm>
              <a:off x="8991" y="3200"/>
              <a:ext cx="10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1" name="Line 169"/>
            <p:cNvSpPr>
              <a:spLocks noChangeShapeType="1"/>
            </p:cNvSpPr>
            <p:nvPr/>
          </p:nvSpPr>
          <p:spPr bwMode="auto">
            <a:xfrm>
              <a:off x="144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2" name="Line 170"/>
            <p:cNvSpPr>
              <a:spLocks noChangeShapeType="1"/>
            </p:cNvSpPr>
            <p:nvPr/>
          </p:nvSpPr>
          <p:spPr bwMode="auto">
            <a:xfrm>
              <a:off x="1790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3" name="Line 171"/>
            <p:cNvSpPr>
              <a:spLocks noChangeShapeType="1"/>
            </p:cNvSpPr>
            <p:nvPr/>
          </p:nvSpPr>
          <p:spPr bwMode="auto">
            <a:xfrm>
              <a:off x="211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4" name="Line 172"/>
            <p:cNvSpPr>
              <a:spLocks noChangeShapeType="1"/>
            </p:cNvSpPr>
            <p:nvPr/>
          </p:nvSpPr>
          <p:spPr bwMode="auto">
            <a:xfrm>
              <a:off x="243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5" name="Line 173"/>
            <p:cNvSpPr>
              <a:spLocks noChangeShapeType="1"/>
            </p:cNvSpPr>
            <p:nvPr/>
          </p:nvSpPr>
          <p:spPr bwMode="auto">
            <a:xfrm>
              <a:off x="2772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6" name="Line 174"/>
            <p:cNvSpPr>
              <a:spLocks noChangeShapeType="1"/>
            </p:cNvSpPr>
            <p:nvPr/>
          </p:nvSpPr>
          <p:spPr bwMode="auto">
            <a:xfrm>
              <a:off x="311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7" name="Line 175"/>
            <p:cNvSpPr>
              <a:spLocks noChangeShapeType="1"/>
            </p:cNvSpPr>
            <p:nvPr/>
          </p:nvSpPr>
          <p:spPr bwMode="auto">
            <a:xfrm>
              <a:off x="3462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8" name="Line 176"/>
            <p:cNvSpPr>
              <a:spLocks noChangeShapeType="1"/>
            </p:cNvSpPr>
            <p:nvPr/>
          </p:nvSpPr>
          <p:spPr bwMode="auto">
            <a:xfrm>
              <a:off x="380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69" name="Line 177"/>
            <p:cNvSpPr>
              <a:spLocks noChangeShapeType="1"/>
            </p:cNvSpPr>
            <p:nvPr/>
          </p:nvSpPr>
          <p:spPr bwMode="auto">
            <a:xfrm>
              <a:off x="4151" y="3930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0" name="Line 178"/>
            <p:cNvSpPr>
              <a:spLocks noChangeShapeType="1"/>
            </p:cNvSpPr>
            <p:nvPr/>
          </p:nvSpPr>
          <p:spPr bwMode="auto">
            <a:xfrm>
              <a:off x="4481" y="3937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1" name="Line 179"/>
            <p:cNvSpPr>
              <a:spLocks noChangeShapeType="1"/>
            </p:cNvSpPr>
            <p:nvPr/>
          </p:nvSpPr>
          <p:spPr bwMode="auto">
            <a:xfrm>
              <a:off x="483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2" name="Line 180"/>
            <p:cNvSpPr>
              <a:spLocks noChangeShapeType="1"/>
            </p:cNvSpPr>
            <p:nvPr/>
          </p:nvSpPr>
          <p:spPr bwMode="auto">
            <a:xfrm>
              <a:off x="5160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3" name="Line 181"/>
            <p:cNvSpPr>
              <a:spLocks noChangeShapeType="1"/>
            </p:cNvSpPr>
            <p:nvPr/>
          </p:nvSpPr>
          <p:spPr bwMode="auto">
            <a:xfrm>
              <a:off x="548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4" name="Line 182"/>
            <p:cNvSpPr>
              <a:spLocks noChangeShapeType="1"/>
            </p:cNvSpPr>
            <p:nvPr/>
          </p:nvSpPr>
          <p:spPr bwMode="auto">
            <a:xfrm>
              <a:off x="580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5" name="Line 183"/>
            <p:cNvSpPr>
              <a:spLocks noChangeShapeType="1"/>
            </p:cNvSpPr>
            <p:nvPr/>
          </p:nvSpPr>
          <p:spPr bwMode="auto">
            <a:xfrm>
              <a:off x="6131" y="3937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6" name="Line 184"/>
            <p:cNvSpPr>
              <a:spLocks noChangeShapeType="1"/>
            </p:cNvSpPr>
            <p:nvPr/>
          </p:nvSpPr>
          <p:spPr bwMode="auto">
            <a:xfrm>
              <a:off x="6460" y="393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7" name="Line 185"/>
            <p:cNvSpPr>
              <a:spLocks noChangeShapeType="1"/>
            </p:cNvSpPr>
            <p:nvPr/>
          </p:nvSpPr>
          <p:spPr bwMode="auto">
            <a:xfrm>
              <a:off x="6791" y="3935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8" name="Line 186"/>
            <p:cNvSpPr>
              <a:spLocks noChangeShapeType="1"/>
            </p:cNvSpPr>
            <p:nvPr/>
          </p:nvSpPr>
          <p:spPr bwMode="auto">
            <a:xfrm>
              <a:off x="7121" y="3937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79" name="Line 187"/>
            <p:cNvSpPr>
              <a:spLocks noChangeShapeType="1"/>
            </p:cNvSpPr>
            <p:nvPr/>
          </p:nvSpPr>
          <p:spPr bwMode="auto">
            <a:xfrm>
              <a:off x="746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80" name="Line 188"/>
            <p:cNvSpPr>
              <a:spLocks noChangeShapeType="1"/>
            </p:cNvSpPr>
            <p:nvPr/>
          </p:nvSpPr>
          <p:spPr bwMode="auto">
            <a:xfrm>
              <a:off x="7771" y="3915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81" name="Line 189"/>
            <p:cNvSpPr>
              <a:spLocks noChangeShapeType="1"/>
            </p:cNvSpPr>
            <p:nvPr/>
          </p:nvSpPr>
          <p:spPr bwMode="auto">
            <a:xfrm>
              <a:off x="811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82" name="Line 190"/>
            <p:cNvSpPr>
              <a:spLocks noChangeShapeType="1"/>
            </p:cNvSpPr>
            <p:nvPr/>
          </p:nvSpPr>
          <p:spPr bwMode="auto">
            <a:xfrm>
              <a:off x="8440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83" name="Line 191"/>
            <p:cNvSpPr>
              <a:spLocks noChangeShapeType="1"/>
            </p:cNvSpPr>
            <p:nvPr/>
          </p:nvSpPr>
          <p:spPr bwMode="auto">
            <a:xfrm>
              <a:off x="877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84" name="Line 192"/>
            <p:cNvSpPr>
              <a:spLocks noChangeShapeType="1"/>
            </p:cNvSpPr>
            <p:nvPr/>
          </p:nvSpPr>
          <p:spPr bwMode="auto">
            <a:xfrm>
              <a:off x="9112" y="3937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85" name="Text Box 193"/>
            <p:cNvSpPr txBox="1">
              <a:spLocks noChangeArrowheads="1"/>
            </p:cNvSpPr>
            <p:nvPr/>
          </p:nvSpPr>
          <p:spPr bwMode="auto">
            <a:xfrm>
              <a:off x="3562" y="1702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586" name="Text Box 194"/>
            <p:cNvSpPr txBox="1">
              <a:spLocks noChangeArrowheads="1"/>
            </p:cNvSpPr>
            <p:nvPr/>
          </p:nvSpPr>
          <p:spPr bwMode="auto">
            <a:xfrm>
              <a:off x="4831" y="1959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587" name="Text Box 195"/>
            <p:cNvSpPr txBox="1">
              <a:spLocks noChangeArrowheads="1"/>
            </p:cNvSpPr>
            <p:nvPr/>
          </p:nvSpPr>
          <p:spPr bwMode="auto">
            <a:xfrm>
              <a:off x="5542" y="1960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588" name="Text Box 196"/>
            <p:cNvSpPr txBox="1">
              <a:spLocks noChangeArrowheads="1"/>
            </p:cNvSpPr>
            <p:nvPr/>
          </p:nvSpPr>
          <p:spPr bwMode="auto">
            <a:xfrm>
              <a:off x="6801" y="1731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589" name="Text Box 197"/>
            <p:cNvSpPr txBox="1">
              <a:spLocks noChangeArrowheads="1"/>
            </p:cNvSpPr>
            <p:nvPr/>
          </p:nvSpPr>
          <p:spPr bwMode="auto">
            <a:xfrm>
              <a:off x="2082" y="2608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590" name="Text Box 198"/>
            <p:cNvSpPr txBox="1">
              <a:spLocks noChangeArrowheads="1"/>
            </p:cNvSpPr>
            <p:nvPr/>
          </p:nvSpPr>
          <p:spPr bwMode="auto">
            <a:xfrm>
              <a:off x="2401" y="2610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591" name="Line 199"/>
            <p:cNvSpPr>
              <a:spLocks noChangeShapeType="1"/>
            </p:cNvSpPr>
            <p:nvPr/>
          </p:nvSpPr>
          <p:spPr bwMode="auto">
            <a:xfrm>
              <a:off x="2390" y="2418"/>
              <a:ext cx="471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sp>
        <p:nvSpPr>
          <p:cNvPr id="201" name="矩形 2"/>
          <p:cNvSpPr>
            <a:spLocks noChangeArrowheads="1"/>
          </p:cNvSpPr>
          <p:nvPr/>
        </p:nvSpPr>
        <p:spPr bwMode="auto">
          <a:xfrm>
            <a:off x="329130" y="654554"/>
            <a:ext cx="1893467" cy="50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、解空间树</a:t>
            </a:r>
            <a:endParaRPr kumimoji="1"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63563" y="2243123"/>
            <a:ext cx="7561262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rgbClr val="000514"/>
              </a:buClr>
              <a:buFont typeface="Wingdings" pitchFamily="2" charset="2"/>
              <a:buChar char="u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树中的结点：求解过程的一个状态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63563" y="3251186"/>
            <a:ext cx="7704137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rgbClr val="000514"/>
              </a:buClr>
              <a:buFont typeface="Wingdings" pitchFamily="2" charset="2"/>
              <a:buChar char="u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树中的边：标示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x</a:t>
            </a:r>
            <a:r>
              <a:rPr lang="en-US" altLang="zh-CN" sz="2000" b="1" baseline="-25000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的一个可能的值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63563" y="4194161"/>
            <a:ext cx="8604250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rgbClr val="000514"/>
              </a:buClr>
              <a:buFont typeface="Wingdings" pitchFamily="2" charset="2"/>
              <a:buChar char="u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解向量： 由根结点到任意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（或叶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）结点的路径定义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63563" y="5116498"/>
            <a:ext cx="8424862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rgbClr val="000514"/>
              </a:buClr>
              <a:buFont typeface="Wingdings" pitchFamily="2" charset="2"/>
              <a:buChar char="u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解空间：由根结点到所有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（或叶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）结点的路径定义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32398" y="1569210"/>
            <a:ext cx="1980029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解空间树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的特点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问题</a:t>
            </a:r>
            <a:r>
              <a:rPr lang="zh-CN" altLang="en-US" dirty="0" smtClean="0">
                <a:sym typeface="+mn-ea"/>
              </a:rPr>
              <a:t>的解空间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963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解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空间树通常有两种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类</a:t>
            </a:r>
            <a:r>
              <a:rPr lang="zh-CN" altLang="en-US" sz="2000" b="1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型：</a:t>
            </a:r>
            <a:endParaRPr lang="en-US" altLang="zh-CN" sz="2000" b="1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285860"/>
            <a:ext cx="8215370" cy="1141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子集树：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当所给的问题是从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个元素的集合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中找出满足某种性质的子集时，相应的解空间树称为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子集树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　</a:t>
            </a:r>
          </a:p>
        </p:txBody>
      </p:sp>
      <p:grpSp>
        <p:nvGrpSpPr>
          <p:cNvPr id="55" name="Group 56"/>
          <p:cNvGrpSpPr>
            <a:grpSpLocks/>
          </p:cNvGrpSpPr>
          <p:nvPr/>
        </p:nvGrpSpPr>
        <p:grpSpPr bwMode="auto">
          <a:xfrm>
            <a:off x="927133" y="2568933"/>
            <a:ext cx="6140450" cy="3384550"/>
            <a:chOff x="158" y="1026"/>
            <a:chExt cx="3868" cy="2132"/>
          </a:xfrm>
        </p:grpSpPr>
        <p:sp>
          <p:nvSpPr>
            <p:cNvPr id="63" name="Line 4"/>
            <p:cNvSpPr>
              <a:spLocks noChangeShapeType="1"/>
            </p:cNvSpPr>
            <p:nvPr/>
          </p:nvSpPr>
          <p:spPr bwMode="auto">
            <a:xfrm flipH="1">
              <a:off x="1120" y="1194"/>
              <a:ext cx="836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" name="Line 5"/>
            <p:cNvSpPr>
              <a:spLocks noChangeShapeType="1"/>
            </p:cNvSpPr>
            <p:nvPr/>
          </p:nvSpPr>
          <p:spPr bwMode="auto">
            <a:xfrm>
              <a:off x="2172" y="1202"/>
              <a:ext cx="893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7" name="Line 8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4" name="Line 15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80" name="Text Box 21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81" name="Text Box 22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85" name="Text Box 26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88" name="Text Box 29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89" name="Text Box 30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90" name="Text Box 31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2" name="Oval 41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" name="Oval 43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5" name="Oval 44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6" name="Oval 45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7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7" name="Oval 46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8" name="Oval 47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11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9" name="Oval 48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12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0" name="Oval 49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14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1" name="Oval 50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15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" name="Oval 51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3" name="Oval 52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10</a:t>
              </a:r>
              <a:endParaRPr lang="en-US" altLang="zh-CN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" name="Oval 53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5" name="Oval 54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9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2057768" y="6146153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kumimoji="1" lang="zh-CN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</a:t>
            </a:r>
            <a:r>
              <a:rPr kumimoji="1" lang="en-US" altLang="zh-CN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0/1</a:t>
            </a:r>
            <a:r>
              <a:rPr kumimoji="1" lang="zh-CN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背包问题的解空间树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8536" y="219811"/>
            <a:ext cx="8496300" cy="12868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rIns="144000" bIns="180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排列树：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当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所给的问题是确定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个元素满足某种性质的排列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时，相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应的解空间树称为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排列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树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</a:t>
            </a:r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0" y="1619316"/>
            <a:ext cx="9144000" cy="4326574"/>
            <a:chOff x="1283" y="1575"/>
            <a:chExt cx="7988" cy="3086"/>
          </a:xfrm>
        </p:grpSpPr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1721" y="2597"/>
              <a:ext cx="169" cy="1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283" y="4079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644" y="4081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1943" y="4080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293" y="4082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2623" y="4081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2974" y="4083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3292" y="4082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3643" y="4084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4003" y="4079"/>
              <a:ext cx="121" cy="1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4344" y="4080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4653" y="4079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5002" y="4081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5332" y="4080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5663" y="4082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5973" y="4081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6323" y="4083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6624" y="4089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6983" y="4091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7293" y="4090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7633" y="4092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7963" y="4091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8313" y="4083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614" y="4092"/>
              <a:ext cx="119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8973" y="4094"/>
              <a:ext cx="121" cy="1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2691" y="3328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4721" y="3288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68" name="Text Box 32"/>
            <p:cNvSpPr txBox="1">
              <a:spLocks noChangeArrowheads="1"/>
            </p:cNvSpPr>
            <p:nvPr/>
          </p:nvSpPr>
          <p:spPr bwMode="auto">
            <a:xfrm>
              <a:off x="5141" y="3287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7991" y="3277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8411" y="3276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71" name="Text Box 35"/>
            <p:cNvSpPr txBox="1">
              <a:spLocks noChangeArrowheads="1"/>
            </p:cNvSpPr>
            <p:nvPr/>
          </p:nvSpPr>
          <p:spPr bwMode="auto">
            <a:xfrm>
              <a:off x="8691" y="3287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72" name="Text Box 36"/>
            <p:cNvSpPr txBox="1">
              <a:spLocks noChangeArrowheads="1"/>
            </p:cNvSpPr>
            <p:nvPr/>
          </p:nvSpPr>
          <p:spPr bwMode="auto">
            <a:xfrm>
              <a:off x="9100" y="3286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73" name="Text Box 37"/>
            <p:cNvSpPr txBox="1">
              <a:spLocks noChangeArrowheads="1"/>
            </p:cNvSpPr>
            <p:nvPr/>
          </p:nvSpPr>
          <p:spPr bwMode="auto">
            <a:xfrm>
              <a:off x="7352" y="3279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74" name="Text Box 38"/>
            <p:cNvSpPr txBox="1">
              <a:spLocks noChangeArrowheads="1"/>
            </p:cNvSpPr>
            <p:nvPr/>
          </p:nvSpPr>
          <p:spPr bwMode="auto">
            <a:xfrm>
              <a:off x="7770" y="3278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6692" y="3288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>
              <a:off x="7091" y="3287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77" name="Text Box 41"/>
            <p:cNvSpPr txBox="1">
              <a:spLocks noChangeArrowheads="1"/>
            </p:cNvSpPr>
            <p:nvPr/>
          </p:nvSpPr>
          <p:spPr bwMode="auto">
            <a:xfrm>
              <a:off x="6011" y="3288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78" name="Text Box 42"/>
            <p:cNvSpPr txBox="1">
              <a:spLocks noChangeArrowheads="1"/>
            </p:cNvSpPr>
            <p:nvPr/>
          </p:nvSpPr>
          <p:spPr bwMode="auto">
            <a:xfrm>
              <a:off x="6431" y="3287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>
              <a:off x="5351" y="3288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80" name="Text Box 44"/>
            <p:cNvSpPr txBox="1">
              <a:spLocks noChangeArrowheads="1"/>
            </p:cNvSpPr>
            <p:nvPr/>
          </p:nvSpPr>
          <p:spPr bwMode="auto">
            <a:xfrm>
              <a:off x="5771" y="3287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4061" y="3297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82" name="Text Box 46"/>
            <p:cNvSpPr txBox="1">
              <a:spLocks noChangeArrowheads="1"/>
            </p:cNvSpPr>
            <p:nvPr/>
          </p:nvSpPr>
          <p:spPr bwMode="auto">
            <a:xfrm>
              <a:off x="4471" y="3296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83" name="Text Box 47"/>
            <p:cNvSpPr txBox="1">
              <a:spLocks noChangeArrowheads="1"/>
            </p:cNvSpPr>
            <p:nvPr/>
          </p:nvSpPr>
          <p:spPr bwMode="auto">
            <a:xfrm>
              <a:off x="3372" y="3318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84" name="Text Box 48"/>
            <p:cNvSpPr txBox="1">
              <a:spLocks noChangeArrowheads="1"/>
            </p:cNvSpPr>
            <p:nvPr/>
          </p:nvSpPr>
          <p:spPr bwMode="auto">
            <a:xfrm>
              <a:off x="3811" y="3316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85" name="Text Box 50"/>
            <p:cNvSpPr txBox="1">
              <a:spLocks noChangeArrowheads="1"/>
            </p:cNvSpPr>
            <p:nvPr/>
          </p:nvSpPr>
          <p:spPr bwMode="auto">
            <a:xfrm>
              <a:off x="3121" y="3316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86" name="Text Box 51"/>
            <p:cNvSpPr txBox="1">
              <a:spLocks noChangeArrowheads="1"/>
            </p:cNvSpPr>
            <p:nvPr/>
          </p:nvSpPr>
          <p:spPr bwMode="auto">
            <a:xfrm>
              <a:off x="2030" y="3326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87" name="Text Box 52"/>
            <p:cNvSpPr txBox="1">
              <a:spLocks noChangeArrowheads="1"/>
            </p:cNvSpPr>
            <p:nvPr/>
          </p:nvSpPr>
          <p:spPr bwMode="auto">
            <a:xfrm>
              <a:off x="2441" y="3326"/>
              <a:ext cx="171" cy="1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88" name="Text Box 53"/>
            <p:cNvSpPr txBox="1">
              <a:spLocks noChangeArrowheads="1"/>
            </p:cNvSpPr>
            <p:nvPr/>
          </p:nvSpPr>
          <p:spPr bwMode="auto">
            <a:xfrm>
              <a:off x="1361" y="3327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89" name="Text Box 54"/>
            <p:cNvSpPr txBox="1">
              <a:spLocks noChangeArrowheads="1"/>
            </p:cNvSpPr>
            <p:nvPr/>
          </p:nvSpPr>
          <p:spPr bwMode="auto">
            <a:xfrm>
              <a:off x="1781" y="3326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90" name="Text Box 55"/>
            <p:cNvSpPr txBox="1">
              <a:spLocks noChangeArrowheads="1"/>
            </p:cNvSpPr>
            <p:nvPr/>
          </p:nvSpPr>
          <p:spPr bwMode="auto">
            <a:xfrm>
              <a:off x="7721" y="2642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8091" y="2641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92" name="Text Box 57"/>
            <p:cNvSpPr txBox="1">
              <a:spLocks noChangeArrowheads="1"/>
            </p:cNvSpPr>
            <p:nvPr/>
          </p:nvSpPr>
          <p:spPr bwMode="auto">
            <a:xfrm>
              <a:off x="8411" y="2642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93" name="Text Box 58"/>
            <p:cNvSpPr txBox="1">
              <a:spLocks noChangeArrowheads="1"/>
            </p:cNvSpPr>
            <p:nvPr/>
          </p:nvSpPr>
          <p:spPr bwMode="auto">
            <a:xfrm>
              <a:off x="5721" y="2631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94" name="Text Box 59"/>
            <p:cNvSpPr txBox="1">
              <a:spLocks noChangeArrowheads="1"/>
            </p:cNvSpPr>
            <p:nvPr/>
          </p:nvSpPr>
          <p:spPr bwMode="auto">
            <a:xfrm>
              <a:off x="6091" y="2630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6411" y="2631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96" name="Text Box 61"/>
            <p:cNvSpPr txBox="1">
              <a:spLocks noChangeArrowheads="1"/>
            </p:cNvSpPr>
            <p:nvPr/>
          </p:nvSpPr>
          <p:spPr bwMode="auto">
            <a:xfrm>
              <a:off x="3752" y="2621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97" name="Text Box 62"/>
            <p:cNvSpPr txBox="1">
              <a:spLocks noChangeArrowheads="1"/>
            </p:cNvSpPr>
            <p:nvPr/>
          </p:nvSpPr>
          <p:spPr bwMode="auto">
            <a:xfrm>
              <a:off x="4120" y="2620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4441" y="2621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100" name="Oval 65"/>
            <p:cNvSpPr>
              <a:spLocks noChangeArrowheads="1"/>
            </p:cNvSpPr>
            <p:nvPr/>
          </p:nvSpPr>
          <p:spPr bwMode="auto">
            <a:xfrm>
              <a:off x="1314" y="440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1639" y="4404"/>
              <a:ext cx="273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7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02" name="Oval 67"/>
            <p:cNvSpPr>
              <a:spLocks noChangeArrowheads="1"/>
            </p:cNvSpPr>
            <p:nvPr/>
          </p:nvSpPr>
          <p:spPr bwMode="auto">
            <a:xfrm>
              <a:off x="1964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10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03" name="Oval 68"/>
            <p:cNvSpPr>
              <a:spLocks noChangeArrowheads="1"/>
            </p:cNvSpPr>
            <p:nvPr/>
          </p:nvSpPr>
          <p:spPr bwMode="auto">
            <a:xfrm>
              <a:off x="2293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12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04" name="Oval 69"/>
            <p:cNvSpPr>
              <a:spLocks noChangeArrowheads="1"/>
            </p:cNvSpPr>
            <p:nvPr/>
          </p:nvSpPr>
          <p:spPr bwMode="auto">
            <a:xfrm>
              <a:off x="2630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15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05" name="Oval 70"/>
            <p:cNvSpPr>
              <a:spLocks noChangeArrowheads="1"/>
            </p:cNvSpPr>
            <p:nvPr/>
          </p:nvSpPr>
          <p:spPr bwMode="auto">
            <a:xfrm>
              <a:off x="2976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17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06" name="Oval 71"/>
            <p:cNvSpPr>
              <a:spLocks noChangeArrowheads="1"/>
            </p:cNvSpPr>
            <p:nvPr/>
          </p:nvSpPr>
          <p:spPr bwMode="auto">
            <a:xfrm>
              <a:off x="3320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21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07" name="Oval 72"/>
            <p:cNvSpPr>
              <a:spLocks noChangeArrowheads="1"/>
            </p:cNvSpPr>
            <p:nvPr/>
          </p:nvSpPr>
          <p:spPr bwMode="auto">
            <a:xfrm>
              <a:off x="3661" y="4401"/>
              <a:ext cx="273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23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08" name="Oval 73"/>
            <p:cNvSpPr>
              <a:spLocks noChangeArrowheads="1"/>
            </p:cNvSpPr>
            <p:nvPr/>
          </p:nvSpPr>
          <p:spPr bwMode="auto">
            <a:xfrm>
              <a:off x="4000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26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09" name="Oval 74"/>
            <p:cNvSpPr>
              <a:spLocks noChangeArrowheads="1"/>
            </p:cNvSpPr>
            <p:nvPr/>
          </p:nvSpPr>
          <p:spPr bwMode="auto">
            <a:xfrm>
              <a:off x="4344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28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0" name="Oval 75"/>
            <p:cNvSpPr>
              <a:spLocks noChangeArrowheads="1"/>
            </p:cNvSpPr>
            <p:nvPr/>
          </p:nvSpPr>
          <p:spPr bwMode="auto">
            <a:xfrm>
              <a:off x="4685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31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1" name="Oval 76"/>
            <p:cNvSpPr>
              <a:spLocks noChangeArrowheads="1"/>
            </p:cNvSpPr>
            <p:nvPr/>
          </p:nvSpPr>
          <p:spPr bwMode="auto">
            <a:xfrm>
              <a:off x="5015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33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2" name="Oval 77"/>
            <p:cNvSpPr>
              <a:spLocks noChangeArrowheads="1"/>
            </p:cNvSpPr>
            <p:nvPr/>
          </p:nvSpPr>
          <p:spPr bwMode="auto">
            <a:xfrm>
              <a:off x="5332" y="4401"/>
              <a:ext cx="273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37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3" name="Oval 78"/>
            <p:cNvSpPr>
              <a:spLocks noChangeArrowheads="1"/>
            </p:cNvSpPr>
            <p:nvPr/>
          </p:nvSpPr>
          <p:spPr bwMode="auto">
            <a:xfrm>
              <a:off x="5651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39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4" name="Oval 79"/>
            <p:cNvSpPr>
              <a:spLocks noChangeArrowheads="1"/>
            </p:cNvSpPr>
            <p:nvPr/>
          </p:nvSpPr>
          <p:spPr bwMode="auto">
            <a:xfrm>
              <a:off x="5981" y="4404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42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5" name="Oval 80"/>
            <p:cNvSpPr>
              <a:spLocks noChangeArrowheads="1"/>
            </p:cNvSpPr>
            <p:nvPr/>
          </p:nvSpPr>
          <p:spPr bwMode="auto">
            <a:xfrm>
              <a:off x="6316" y="440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44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6" name="Oval 81"/>
            <p:cNvSpPr>
              <a:spLocks noChangeArrowheads="1"/>
            </p:cNvSpPr>
            <p:nvPr/>
          </p:nvSpPr>
          <p:spPr bwMode="auto">
            <a:xfrm>
              <a:off x="6642" y="4404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47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7" name="Oval 82"/>
            <p:cNvSpPr>
              <a:spLocks noChangeArrowheads="1"/>
            </p:cNvSpPr>
            <p:nvPr/>
          </p:nvSpPr>
          <p:spPr bwMode="auto">
            <a:xfrm>
              <a:off x="6974" y="4404"/>
              <a:ext cx="273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49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8" name="Oval 83"/>
            <p:cNvSpPr>
              <a:spLocks noChangeArrowheads="1"/>
            </p:cNvSpPr>
            <p:nvPr/>
          </p:nvSpPr>
          <p:spPr bwMode="auto">
            <a:xfrm>
              <a:off x="7306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53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19" name="Oval 84"/>
            <p:cNvSpPr>
              <a:spLocks noChangeArrowheads="1"/>
            </p:cNvSpPr>
            <p:nvPr/>
          </p:nvSpPr>
          <p:spPr bwMode="auto">
            <a:xfrm>
              <a:off x="7630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55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0" name="Oval 85"/>
            <p:cNvSpPr>
              <a:spLocks noChangeArrowheads="1"/>
            </p:cNvSpPr>
            <p:nvPr/>
          </p:nvSpPr>
          <p:spPr bwMode="auto">
            <a:xfrm>
              <a:off x="7966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58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1" name="Oval 86"/>
            <p:cNvSpPr>
              <a:spLocks noChangeArrowheads="1"/>
            </p:cNvSpPr>
            <p:nvPr/>
          </p:nvSpPr>
          <p:spPr bwMode="auto">
            <a:xfrm>
              <a:off x="8293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60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2" name="Oval 87"/>
            <p:cNvSpPr>
              <a:spLocks noChangeArrowheads="1"/>
            </p:cNvSpPr>
            <p:nvPr/>
          </p:nvSpPr>
          <p:spPr bwMode="auto">
            <a:xfrm>
              <a:off x="8623" y="4402"/>
              <a:ext cx="273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63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3" name="Oval 88"/>
            <p:cNvSpPr>
              <a:spLocks noChangeArrowheads="1"/>
            </p:cNvSpPr>
            <p:nvPr/>
          </p:nvSpPr>
          <p:spPr bwMode="auto">
            <a:xfrm>
              <a:off x="8963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65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4" name="Oval 89"/>
            <p:cNvSpPr>
              <a:spLocks noChangeArrowheads="1"/>
            </p:cNvSpPr>
            <p:nvPr/>
          </p:nvSpPr>
          <p:spPr bwMode="auto">
            <a:xfrm>
              <a:off x="1325" y="3675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5" name="Oval 90"/>
            <p:cNvSpPr>
              <a:spLocks noChangeArrowheads="1"/>
            </p:cNvSpPr>
            <p:nvPr/>
          </p:nvSpPr>
          <p:spPr bwMode="auto">
            <a:xfrm>
              <a:off x="165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6" name="Oval 91"/>
            <p:cNvSpPr>
              <a:spLocks noChangeArrowheads="1"/>
            </p:cNvSpPr>
            <p:nvPr/>
          </p:nvSpPr>
          <p:spPr bwMode="auto">
            <a:xfrm>
              <a:off x="1975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9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7" name="Oval 92"/>
            <p:cNvSpPr>
              <a:spLocks noChangeArrowheads="1"/>
            </p:cNvSpPr>
            <p:nvPr/>
          </p:nvSpPr>
          <p:spPr bwMode="auto">
            <a:xfrm>
              <a:off x="2304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11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8" name="Oval 93"/>
            <p:cNvSpPr>
              <a:spLocks noChangeArrowheads="1"/>
            </p:cNvSpPr>
            <p:nvPr/>
          </p:nvSpPr>
          <p:spPr bwMode="auto">
            <a:xfrm>
              <a:off x="264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14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29" name="Oval 94"/>
            <p:cNvSpPr>
              <a:spLocks noChangeArrowheads="1"/>
            </p:cNvSpPr>
            <p:nvPr/>
          </p:nvSpPr>
          <p:spPr bwMode="auto">
            <a:xfrm>
              <a:off x="2987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16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0" name="Oval 95"/>
            <p:cNvSpPr>
              <a:spLocks noChangeArrowheads="1"/>
            </p:cNvSpPr>
            <p:nvPr/>
          </p:nvSpPr>
          <p:spPr bwMode="auto">
            <a:xfrm>
              <a:off x="333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20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1" name="Oval 96"/>
            <p:cNvSpPr>
              <a:spLocks noChangeArrowheads="1"/>
            </p:cNvSpPr>
            <p:nvPr/>
          </p:nvSpPr>
          <p:spPr bwMode="auto">
            <a:xfrm>
              <a:off x="3672" y="3671"/>
              <a:ext cx="273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22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2" name="Oval 97"/>
            <p:cNvSpPr>
              <a:spLocks noChangeArrowheads="1"/>
            </p:cNvSpPr>
            <p:nvPr/>
          </p:nvSpPr>
          <p:spPr bwMode="auto">
            <a:xfrm>
              <a:off x="401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25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3" name="Oval 98"/>
            <p:cNvSpPr>
              <a:spLocks noChangeArrowheads="1"/>
            </p:cNvSpPr>
            <p:nvPr/>
          </p:nvSpPr>
          <p:spPr bwMode="auto">
            <a:xfrm>
              <a:off x="4353" y="3673"/>
              <a:ext cx="273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27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4" name="Oval 99"/>
            <p:cNvSpPr>
              <a:spLocks noChangeArrowheads="1"/>
            </p:cNvSpPr>
            <p:nvPr/>
          </p:nvSpPr>
          <p:spPr bwMode="auto">
            <a:xfrm>
              <a:off x="4696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30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5" name="Oval 100"/>
            <p:cNvSpPr>
              <a:spLocks noChangeArrowheads="1"/>
            </p:cNvSpPr>
            <p:nvPr/>
          </p:nvSpPr>
          <p:spPr bwMode="auto">
            <a:xfrm>
              <a:off x="5026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32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6" name="Oval 101"/>
            <p:cNvSpPr>
              <a:spLocks noChangeArrowheads="1"/>
            </p:cNvSpPr>
            <p:nvPr/>
          </p:nvSpPr>
          <p:spPr bwMode="auto">
            <a:xfrm>
              <a:off x="5344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36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7" name="Oval 102"/>
            <p:cNvSpPr>
              <a:spLocks noChangeArrowheads="1"/>
            </p:cNvSpPr>
            <p:nvPr/>
          </p:nvSpPr>
          <p:spPr bwMode="auto">
            <a:xfrm>
              <a:off x="5663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38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8" name="Oval 103"/>
            <p:cNvSpPr>
              <a:spLocks noChangeArrowheads="1"/>
            </p:cNvSpPr>
            <p:nvPr/>
          </p:nvSpPr>
          <p:spPr bwMode="auto">
            <a:xfrm>
              <a:off x="5993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41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39" name="Oval 104"/>
            <p:cNvSpPr>
              <a:spLocks noChangeArrowheads="1"/>
            </p:cNvSpPr>
            <p:nvPr/>
          </p:nvSpPr>
          <p:spPr bwMode="auto">
            <a:xfrm>
              <a:off x="6327" y="3675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43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0" name="Oval 105"/>
            <p:cNvSpPr>
              <a:spLocks noChangeArrowheads="1"/>
            </p:cNvSpPr>
            <p:nvPr/>
          </p:nvSpPr>
          <p:spPr bwMode="auto">
            <a:xfrm>
              <a:off x="6653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46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1" name="Oval 106"/>
            <p:cNvSpPr>
              <a:spLocks noChangeArrowheads="1"/>
            </p:cNvSpPr>
            <p:nvPr/>
          </p:nvSpPr>
          <p:spPr bwMode="auto">
            <a:xfrm>
              <a:off x="6986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48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2" name="Oval 107"/>
            <p:cNvSpPr>
              <a:spLocks noChangeArrowheads="1"/>
            </p:cNvSpPr>
            <p:nvPr/>
          </p:nvSpPr>
          <p:spPr bwMode="auto">
            <a:xfrm>
              <a:off x="7317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52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3" name="Oval 108"/>
            <p:cNvSpPr>
              <a:spLocks noChangeArrowheads="1"/>
            </p:cNvSpPr>
            <p:nvPr/>
          </p:nvSpPr>
          <p:spPr bwMode="auto">
            <a:xfrm>
              <a:off x="7642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54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4" name="Oval 109"/>
            <p:cNvSpPr>
              <a:spLocks noChangeArrowheads="1"/>
            </p:cNvSpPr>
            <p:nvPr/>
          </p:nvSpPr>
          <p:spPr bwMode="auto">
            <a:xfrm>
              <a:off x="7977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57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5" name="Oval 110"/>
            <p:cNvSpPr>
              <a:spLocks noChangeArrowheads="1"/>
            </p:cNvSpPr>
            <p:nvPr/>
          </p:nvSpPr>
          <p:spPr bwMode="auto">
            <a:xfrm>
              <a:off x="8304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59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6" name="Oval 111"/>
            <p:cNvSpPr>
              <a:spLocks noChangeArrowheads="1"/>
            </p:cNvSpPr>
            <p:nvPr/>
          </p:nvSpPr>
          <p:spPr bwMode="auto">
            <a:xfrm>
              <a:off x="8634" y="3672"/>
              <a:ext cx="273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62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7" name="Oval 112"/>
            <p:cNvSpPr>
              <a:spLocks noChangeArrowheads="1"/>
            </p:cNvSpPr>
            <p:nvPr/>
          </p:nvSpPr>
          <p:spPr bwMode="auto">
            <a:xfrm>
              <a:off x="8974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64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8" name="Oval 113"/>
            <p:cNvSpPr>
              <a:spLocks noChangeArrowheads="1"/>
            </p:cNvSpPr>
            <p:nvPr/>
          </p:nvSpPr>
          <p:spPr bwMode="auto">
            <a:xfrm>
              <a:off x="1510" y="2954"/>
              <a:ext cx="273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9" name="Oval 114"/>
            <p:cNvSpPr>
              <a:spLocks noChangeArrowheads="1"/>
            </p:cNvSpPr>
            <p:nvPr/>
          </p:nvSpPr>
          <p:spPr bwMode="auto">
            <a:xfrm>
              <a:off x="2157" y="295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8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0" name="Oval 115"/>
            <p:cNvSpPr>
              <a:spLocks noChangeArrowheads="1"/>
            </p:cNvSpPr>
            <p:nvPr/>
          </p:nvSpPr>
          <p:spPr bwMode="auto">
            <a:xfrm>
              <a:off x="2817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13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1" name="Oval 116"/>
            <p:cNvSpPr>
              <a:spLocks noChangeArrowheads="1"/>
            </p:cNvSpPr>
            <p:nvPr/>
          </p:nvSpPr>
          <p:spPr bwMode="auto">
            <a:xfrm>
              <a:off x="3513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19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2" name="Oval 117"/>
            <p:cNvSpPr>
              <a:spLocks noChangeArrowheads="1"/>
            </p:cNvSpPr>
            <p:nvPr/>
          </p:nvSpPr>
          <p:spPr bwMode="auto">
            <a:xfrm>
              <a:off x="4163" y="2955"/>
              <a:ext cx="273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24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3" name="Oval 118"/>
            <p:cNvSpPr>
              <a:spLocks noChangeArrowheads="1"/>
            </p:cNvSpPr>
            <p:nvPr/>
          </p:nvSpPr>
          <p:spPr bwMode="auto">
            <a:xfrm>
              <a:off x="4836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29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4" name="Oval 119"/>
            <p:cNvSpPr>
              <a:spLocks noChangeArrowheads="1"/>
            </p:cNvSpPr>
            <p:nvPr/>
          </p:nvSpPr>
          <p:spPr bwMode="auto">
            <a:xfrm>
              <a:off x="5473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35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5" name="Oval 120"/>
            <p:cNvSpPr>
              <a:spLocks noChangeArrowheads="1"/>
            </p:cNvSpPr>
            <p:nvPr/>
          </p:nvSpPr>
          <p:spPr bwMode="auto">
            <a:xfrm>
              <a:off x="6137" y="2958"/>
              <a:ext cx="272" cy="2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40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6" name="Oval 121"/>
            <p:cNvSpPr>
              <a:spLocks noChangeArrowheads="1"/>
            </p:cNvSpPr>
            <p:nvPr/>
          </p:nvSpPr>
          <p:spPr bwMode="auto">
            <a:xfrm>
              <a:off x="6796" y="295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45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7" name="Oval 122"/>
            <p:cNvSpPr>
              <a:spLocks noChangeArrowheads="1"/>
            </p:cNvSpPr>
            <p:nvPr/>
          </p:nvSpPr>
          <p:spPr bwMode="auto">
            <a:xfrm>
              <a:off x="7452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51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8" name="Oval 123"/>
            <p:cNvSpPr>
              <a:spLocks noChangeArrowheads="1"/>
            </p:cNvSpPr>
            <p:nvPr/>
          </p:nvSpPr>
          <p:spPr bwMode="auto">
            <a:xfrm>
              <a:off x="8114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56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9" name="Oval 124"/>
            <p:cNvSpPr>
              <a:spLocks noChangeArrowheads="1"/>
            </p:cNvSpPr>
            <p:nvPr/>
          </p:nvSpPr>
          <p:spPr bwMode="auto">
            <a:xfrm>
              <a:off x="8784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61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0" name="Oval 125"/>
            <p:cNvSpPr>
              <a:spLocks noChangeArrowheads="1"/>
            </p:cNvSpPr>
            <p:nvPr/>
          </p:nvSpPr>
          <p:spPr bwMode="auto">
            <a:xfrm>
              <a:off x="2153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2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1" name="Oval 126"/>
            <p:cNvSpPr>
              <a:spLocks noChangeArrowheads="1"/>
            </p:cNvSpPr>
            <p:nvPr/>
          </p:nvSpPr>
          <p:spPr bwMode="auto">
            <a:xfrm>
              <a:off x="4158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18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2" name="Oval 127"/>
            <p:cNvSpPr>
              <a:spLocks noChangeArrowheads="1"/>
            </p:cNvSpPr>
            <p:nvPr/>
          </p:nvSpPr>
          <p:spPr bwMode="auto">
            <a:xfrm>
              <a:off x="6123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34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3" name="Oval 128"/>
            <p:cNvSpPr>
              <a:spLocks noChangeArrowheads="1"/>
            </p:cNvSpPr>
            <p:nvPr/>
          </p:nvSpPr>
          <p:spPr bwMode="auto">
            <a:xfrm>
              <a:off x="8117" y="221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50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4" name="Oval 129"/>
            <p:cNvSpPr>
              <a:spLocks noChangeArrowheads="1"/>
            </p:cNvSpPr>
            <p:nvPr/>
          </p:nvSpPr>
          <p:spPr bwMode="auto">
            <a:xfrm>
              <a:off x="5129" y="157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/>
            <a:p>
              <a:pPr algn="just" eaLnBrk="0" fontAlgn="auto" hangingPunct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ea typeface="华文行楷" panose="02010800040101010101" pitchFamily="2" charset="-122"/>
                  <a:cs typeface="+mn-cs"/>
                </a:rPr>
                <a:t>1</a:t>
              </a:r>
              <a:endParaRPr lang="en-US" altLang="zh-CN" sz="1600" b="1" i="1" kern="0">
                <a:solidFill>
                  <a:srgbClr val="0000FF"/>
                </a:solidFill>
                <a:latin typeface="Times New Roman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5" name="Line 130"/>
            <p:cNvSpPr>
              <a:spLocks noChangeShapeType="1"/>
            </p:cNvSpPr>
            <p:nvPr/>
          </p:nvSpPr>
          <p:spPr bwMode="auto">
            <a:xfrm flipH="1">
              <a:off x="2351" y="1717"/>
              <a:ext cx="2781" cy="4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6" name="Line 131"/>
            <p:cNvSpPr>
              <a:spLocks noChangeShapeType="1"/>
            </p:cNvSpPr>
            <p:nvPr/>
          </p:nvSpPr>
          <p:spPr bwMode="auto">
            <a:xfrm flipH="1">
              <a:off x="4360" y="1779"/>
              <a:ext cx="790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7" name="Line 132"/>
            <p:cNvSpPr>
              <a:spLocks noChangeShapeType="1"/>
            </p:cNvSpPr>
            <p:nvPr/>
          </p:nvSpPr>
          <p:spPr bwMode="auto">
            <a:xfrm>
              <a:off x="5381" y="1770"/>
              <a:ext cx="829" cy="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8" name="Line 133"/>
            <p:cNvSpPr>
              <a:spLocks noChangeShapeType="1"/>
            </p:cNvSpPr>
            <p:nvPr/>
          </p:nvSpPr>
          <p:spPr bwMode="auto">
            <a:xfrm>
              <a:off x="5412" y="1698"/>
              <a:ext cx="2760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9" name="Line 134"/>
            <p:cNvSpPr>
              <a:spLocks noChangeShapeType="1"/>
            </p:cNvSpPr>
            <p:nvPr/>
          </p:nvSpPr>
          <p:spPr bwMode="auto">
            <a:xfrm flipH="1">
              <a:off x="1712" y="2410"/>
              <a:ext cx="449" cy="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0" name="Line 135"/>
            <p:cNvSpPr>
              <a:spLocks noChangeShapeType="1"/>
            </p:cNvSpPr>
            <p:nvPr/>
          </p:nvSpPr>
          <p:spPr bwMode="auto">
            <a:xfrm>
              <a:off x="2282" y="247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1" name="Line 136"/>
            <p:cNvSpPr>
              <a:spLocks noChangeShapeType="1"/>
            </p:cNvSpPr>
            <p:nvPr/>
          </p:nvSpPr>
          <p:spPr bwMode="auto">
            <a:xfrm flipH="1">
              <a:off x="3731" y="2431"/>
              <a:ext cx="440" cy="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2" name="Line 137"/>
            <p:cNvSpPr>
              <a:spLocks noChangeShapeType="1"/>
            </p:cNvSpPr>
            <p:nvPr/>
          </p:nvSpPr>
          <p:spPr bwMode="auto">
            <a:xfrm>
              <a:off x="4291" y="2472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3" name="Line 138"/>
            <p:cNvSpPr>
              <a:spLocks noChangeShapeType="1"/>
            </p:cNvSpPr>
            <p:nvPr/>
          </p:nvSpPr>
          <p:spPr bwMode="auto">
            <a:xfrm>
              <a:off x="4391" y="2430"/>
              <a:ext cx="501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4" name="Line 139"/>
            <p:cNvSpPr>
              <a:spLocks noChangeShapeType="1"/>
            </p:cNvSpPr>
            <p:nvPr/>
          </p:nvSpPr>
          <p:spPr bwMode="auto">
            <a:xfrm flipH="1">
              <a:off x="5681" y="2429"/>
              <a:ext cx="460" cy="5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5" name="Line 140"/>
            <p:cNvSpPr>
              <a:spLocks noChangeShapeType="1"/>
            </p:cNvSpPr>
            <p:nvPr/>
          </p:nvSpPr>
          <p:spPr bwMode="auto">
            <a:xfrm>
              <a:off x="6262" y="2489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6" name="Line 141"/>
            <p:cNvSpPr>
              <a:spLocks noChangeShapeType="1"/>
            </p:cNvSpPr>
            <p:nvPr/>
          </p:nvSpPr>
          <p:spPr bwMode="auto">
            <a:xfrm>
              <a:off x="6371" y="2438"/>
              <a:ext cx="460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7" name="Line 142"/>
            <p:cNvSpPr>
              <a:spLocks noChangeShapeType="1"/>
            </p:cNvSpPr>
            <p:nvPr/>
          </p:nvSpPr>
          <p:spPr bwMode="auto">
            <a:xfrm flipH="1">
              <a:off x="7671" y="2428"/>
              <a:ext cx="460" cy="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8" name="Line 143"/>
            <p:cNvSpPr>
              <a:spLocks noChangeShapeType="1"/>
            </p:cNvSpPr>
            <p:nvPr/>
          </p:nvSpPr>
          <p:spPr bwMode="auto">
            <a:xfrm flipH="1">
              <a:off x="8250" y="2488"/>
              <a:ext cx="0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9" name="Line 144"/>
            <p:cNvSpPr>
              <a:spLocks noChangeShapeType="1"/>
            </p:cNvSpPr>
            <p:nvPr/>
          </p:nvSpPr>
          <p:spPr bwMode="auto">
            <a:xfrm>
              <a:off x="8361" y="2437"/>
              <a:ext cx="449" cy="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0" name="Line 145"/>
            <p:cNvSpPr>
              <a:spLocks noChangeShapeType="1"/>
            </p:cNvSpPr>
            <p:nvPr/>
          </p:nvSpPr>
          <p:spPr bwMode="auto">
            <a:xfrm flipH="1">
              <a:off x="1451" y="3189"/>
              <a:ext cx="130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1" name="Line 146"/>
            <p:cNvSpPr>
              <a:spLocks noChangeShapeType="1"/>
            </p:cNvSpPr>
            <p:nvPr/>
          </p:nvSpPr>
          <p:spPr bwMode="auto">
            <a:xfrm>
              <a:off x="1691" y="3189"/>
              <a:ext cx="100" cy="4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2" name="Line 147"/>
            <p:cNvSpPr>
              <a:spLocks noChangeShapeType="1"/>
            </p:cNvSpPr>
            <p:nvPr/>
          </p:nvSpPr>
          <p:spPr bwMode="auto">
            <a:xfrm flipH="1">
              <a:off x="2121" y="3198"/>
              <a:ext cx="111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3" name="Line 148"/>
            <p:cNvSpPr>
              <a:spLocks noChangeShapeType="1"/>
            </p:cNvSpPr>
            <p:nvPr/>
          </p:nvSpPr>
          <p:spPr bwMode="auto">
            <a:xfrm>
              <a:off x="2341" y="3198"/>
              <a:ext cx="90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4" name="Line 149"/>
            <p:cNvSpPr>
              <a:spLocks noChangeShapeType="1"/>
            </p:cNvSpPr>
            <p:nvPr/>
          </p:nvSpPr>
          <p:spPr bwMode="auto">
            <a:xfrm flipH="1">
              <a:off x="2790" y="3209"/>
              <a:ext cx="111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5" name="Line 150"/>
            <p:cNvSpPr>
              <a:spLocks noChangeShapeType="1"/>
            </p:cNvSpPr>
            <p:nvPr/>
          </p:nvSpPr>
          <p:spPr bwMode="auto">
            <a:xfrm>
              <a:off x="3011" y="3209"/>
              <a:ext cx="10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6" name="Line 151"/>
            <p:cNvSpPr>
              <a:spLocks noChangeShapeType="1"/>
            </p:cNvSpPr>
            <p:nvPr/>
          </p:nvSpPr>
          <p:spPr bwMode="auto">
            <a:xfrm flipH="1">
              <a:off x="4141" y="3196"/>
              <a:ext cx="119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7" name="Line 152"/>
            <p:cNvSpPr>
              <a:spLocks noChangeShapeType="1"/>
            </p:cNvSpPr>
            <p:nvPr/>
          </p:nvSpPr>
          <p:spPr bwMode="auto">
            <a:xfrm>
              <a:off x="4371" y="3196"/>
              <a:ext cx="11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8" name="Line 153"/>
            <p:cNvSpPr>
              <a:spLocks noChangeShapeType="1"/>
            </p:cNvSpPr>
            <p:nvPr/>
          </p:nvSpPr>
          <p:spPr bwMode="auto">
            <a:xfrm flipH="1">
              <a:off x="4830" y="3209"/>
              <a:ext cx="101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89" name="Line 154"/>
            <p:cNvSpPr>
              <a:spLocks noChangeShapeType="1"/>
            </p:cNvSpPr>
            <p:nvPr/>
          </p:nvSpPr>
          <p:spPr bwMode="auto">
            <a:xfrm>
              <a:off x="5041" y="3189"/>
              <a:ext cx="100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0" name="Line 155"/>
            <p:cNvSpPr>
              <a:spLocks noChangeShapeType="1"/>
            </p:cNvSpPr>
            <p:nvPr/>
          </p:nvSpPr>
          <p:spPr bwMode="auto">
            <a:xfrm flipH="1">
              <a:off x="3481" y="3199"/>
              <a:ext cx="11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1" name="Line 156"/>
            <p:cNvSpPr>
              <a:spLocks noChangeShapeType="1"/>
            </p:cNvSpPr>
            <p:nvPr/>
          </p:nvSpPr>
          <p:spPr bwMode="auto">
            <a:xfrm>
              <a:off x="3702" y="3199"/>
              <a:ext cx="89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2" name="Line 157"/>
            <p:cNvSpPr>
              <a:spLocks noChangeShapeType="1"/>
            </p:cNvSpPr>
            <p:nvPr/>
          </p:nvSpPr>
          <p:spPr bwMode="auto">
            <a:xfrm flipH="1">
              <a:off x="5461" y="3200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3" name="Line 158"/>
            <p:cNvSpPr>
              <a:spLocks noChangeShapeType="1"/>
            </p:cNvSpPr>
            <p:nvPr/>
          </p:nvSpPr>
          <p:spPr bwMode="auto">
            <a:xfrm>
              <a:off x="5671" y="3200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4" name="Line 159"/>
            <p:cNvSpPr>
              <a:spLocks noChangeShapeType="1"/>
            </p:cNvSpPr>
            <p:nvPr/>
          </p:nvSpPr>
          <p:spPr bwMode="auto">
            <a:xfrm flipH="1">
              <a:off x="6110" y="3221"/>
              <a:ext cx="111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5" name="Line 160"/>
            <p:cNvSpPr>
              <a:spLocks noChangeShapeType="1"/>
            </p:cNvSpPr>
            <p:nvPr/>
          </p:nvSpPr>
          <p:spPr bwMode="auto">
            <a:xfrm>
              <a:off x="6331" y="3221"/>
              <a:ext cx="90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6" name="Line 161"/>
            <p:cNvSpPr>
              <a:spLocks noChangeShapeType="1"/>
            </p:cNvSpPr>
            <p:nvPr/>
          </p:nvSpPr>
          <p:spPr bwMode="auto">
            <a:xfrm flipH="1">
              <a:off x="6782" y="3209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7" name="Line 162"/>
            <p:cNvSpPr>
              <a:spLocks noChangeShapeType="1"/>
            </p:cNvSpPr>
            <p:nvPr/>
          </p:nvSpPr>
          <p:spPr bwMode="auto">
            <a:xfrm>
              <a:off x="7001" y="3209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8" name="Line 163"/>
            <p:cNvSpPr>
              <a:spLocks noChangeShapeType="1"/>
            </p:cNvSpPr>
            <p:nvPr/>
          </p:nvSpPr>
          <p:spPr bwMode="auto">
            <a:xfrm flipH="1">
              <a:off x="7440" y="3209"/>
              <a:ext cx="101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99" name="Line 164"/>
            <p:cNvSpPr>
              <a:spLocks noChangeShapeType="1"/>
            </p:cNvSpPr>
            <p:nvPr/>
          </p:nvSpPr>
          <p:spPr bwMode="auto">
            <a:xfrm>
              <a:off x="7651" y="3209"/>
              <a:ext cx="11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0" name="Line 165"/>
            <p:cNvSpPr>
              <a:spLocks noChangeShapeType="1"/>
            </p:cNvSpPr>
            <p:nvPr/>
          </p:nvSpPr>
          <p:spPr bwMode="auto">
            <a:xfrm flipH="1">
              <a:off x="8091" y="3200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1" name="Line 166"/>
            <p:cNvSpPr>
              <a:spLocks noChangeShapeType="1"/>
            </p:cNvSpPr>
            <p:nvPr/>
          </p:nvSpPr>
          <p:spPr bwMode="auto">
            <a:xfrm>
              <a:off x="8311" y="3200"/>
              <a:ext cx="10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2" name="Line 167"/>
            <p:cNvSpPr>
              <a:spLocks noChangeShapeType="1"/>
            </p:cNvSpPr>
            <p:nvPr/>
          </p:nvSpPr>
          <p:spPr bwMode="auto">
            <a:xfrm flipH="1">
              <a:off x="8770" y="3200"/>
              <a:ext cx="11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3" name="Line 168"/>
            <p:cNvSpPr>
              <a:spLocks noChangeShapeType="1"/>
            </p:cNvSpPr>
            <p:nvPr/>
          </p:nvSpPr>
          <p:spPr bwMode="auto">
            <a:xfrm>
              <a:off x="8991" y="3200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4" name="Line 169"/>
            <p:cNvSpPr>
              <a:spLocks noChangeShapeType="1"/>
            </p:cNvSpPr>
            <p:nvPr/>
          </p:nvSpPr>
          <p:spPr bwMode="auto">
            <a:xfrm>
              <a:off x="144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5" name="Line 170"/>
            <p:cNvSpPr>
              <a:spLocks noChangeShapeType="1"/>
            </p:cNvSpPr>
            <p:nvPr/>
          </p:nvSpPr>
          <p:spPr bwMode="auto">
            <a:xfrm>
              <a:off x="179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6" name="Line 171"/>
            <p:cNvSpPr>
              <a:spLocks noChangeShapeType="1"/>
            </p:cNvSpPr>
            <p:nvPr/>
          </p:nvSpPr>
          <p:spPr bwMode="auto">
            <a:xfrm>
              <a:off x="211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7" name="Line 172"/>
            <p:cNvSpPr>
              <a:spLocks noChangeShapeType="1"/>
            </p:cNvSpPr>
            <p:nvPr/>
          </p:nvSpPr>
          <p:spPr bwMode="auto">
            <a:xfrm>
              <a:off x="243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8" name="Line 173"/>
            <p:cNvSpPr>
              <a:spLocks noChangeShapeType="1"/>
            </p:cNvSpPr>
            <p:nvPr/>
          </p:nvSpPr>
          <p:spPr bwMode="auto">
            <a:xfrm>
              <a:off x="277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09" name="Line 174"/>
            <p:cNvSpPr>
              <a:spLocks noChangeShapeType="1"/>
            </p:cNvSpPr>
            <p:nvPr/>
          </p:nvSpPr>
          <p:spPr bwMode="auto">
            <a:xfrm>
              <a:off x="3111" y="392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0" name="Line 175"/>
            <p:cNvSpPr>
              <a:spLocks noChangeShapeType="1"/>
            </p:cNvSpPr>
            <p:nvPr/>
          </p:nvSpPr>
          <p:spPr bwMode="auto">
            <a:xfrm>
              <a:off x="3462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1" name="Line 176"/>
            <p:cNvSpPr>
              <a:spLocks noChangeShapeType="1"/>
            </p:cNvSpPr>
            <p:nvPr/>
          </p:nvSpPr>
          <p:spPr bwMode="auto">
            <a:xfrm>
              <a:off x="380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2" name="Line 177"/>
            <p:cNvSpPr>
              <a:spLocks noChangeShapeType="1"/>
            </p:cNvSpPr>
            <p:nvPr/>
          </p:nvSpPr>
          <p:spPr bwMode="auto">
            <a:xfrm>
              <a:off x="4151" y="3930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3" name="Line 178"/>
            <p:cNvSpPr>
              <a:spLocks noChangeShapeType="1"/>
            </p:cNvSpPr>
            <p:nvPr/>
          </p:nvSpPr>
          <p:spPr bwMode="auto">
            <a:xfrm>
              <a:off x="448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4" name="Line 179"/>
            <p:cNvSpPr>
              <a:spLocks noChangeShapeType="1"/>
            </p:cNvSpPr>
            <p:nvPr/>
          </p:nvSpPr>
          <p:spPr bwMode="auto">
            <a:xfrm>
              <a:off x="4830" y="392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5" name="Line 180"/>
            <p:cNvSpPr>
              <a:spLocks noChangeShapeType="1"/>
            </p:cNvSpPr>
            <p:nvPr/>
          </p:nvSpPr>
          <p:spPr bwMode="auto">
            <a:xfrm>
              <a:off x="5161" y="392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6" name="Line 181"/>
            <p:cNvSpPr>
              <a:spLocks noChangeShapeType="1"/>
            </p:cNvSpPr>
            <p:nvPr/>
          </p:nvSpPr>
          <p:spPr bwMode="auto">
            <a:xfrm>
              <a:off x="5481" y="392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7" name="Line 182"/>
            <p:cNvSpPr>
              <a:spLocks noChangeShapeType="1"/>
            </p:cNvSpPr>
            <p:nvPr/>
          </p:nvSpPr>
          <p:spPr bwMode="auto">
            <a:xfrm>
              <a:off x="5801" y="392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8" name="Line 183"/>
            <p:cNvSpPr>
              <a:spLocks noChangeShapeType="1"/>
            </p:cNvSpPr>
            <p:nvPr/>
          </p:nvSpPr>
          <p:spPr bwMode="auto">
            <a:xfrm>
              <a:off x="613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19" name="Line 184"/>
            <p:cNvSpPr>
              <a:spLocks noChangeShapeType="1"/>
            </p:cNvSpPr>
            <p:nvPr/>
          </p:nvSpPr>
          <p:spPr bwMode="auto">
            <a:xfrm>
              <a:off x="6461" y="393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20" name="Line 185"/>
            <p:cNvSpPr>
              <a:spLocks noChangeShapeType="1"/>
            </p:cNvSpPr>
            <p:nvPr/>
          </p:nvSpPr>
          <p:spPr bwMode="auto">
            <a:xfrm>
              <a:off x="6791" y="3935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21" name="Line 186"/>
            <p:cNvSpPr>
              <a:spLocks noChangeShapeType="1"/>
            </p:cNvSpPr>
            <p:nvPr/>
          </p:nvSpPr>
          <p:spPr bwMode="auto">
            <a:xfrm>
              <a:off x="712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22" name="Line 187"/>
            <p:cNvSpPr>
              <a:spLocks noChangeShapeType="1"/>
            </p:cNvSpPr>
            <p:nvPr/>
          </p:nvSpPr>
          <p:spPr bwMode="auto">
            <a:xfrm>
              <a:off x="7461" y="392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23" name="Line 188"/>
            <p:cNvSpPr>
              <a:spLocks noChangeShapeType="1"/>
            </p:cNvSpPr>
            <p:nvPr/>
          </p:nvSpPr>
          <p:spPr bwMode="auto">
            <a:xfrm>
              <a:off x="7770" y="3915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24" name="Line 189"/>
            <p:cNvSpPr>
              <a:spLocks noChangeShapeType="1"/>
            </p:cNvSpPr>
            <p:nvPr/>
          </p:nvSpPr>
          <p:spPr bwMode="auto">
            <a:xfrm>
              <a:off x="8112" y="392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25" name="Line 190"/>
            <p:cNvSpPr>
              <a:spLocks noChangeShapeType="1"/>
            </p:cNvSpPr>
            <p:nvPr/>
          </p:nvSpPr>
          <p:spPr bwMode="auto">
            <a:xfrm>
              <a:off x="8442" y="392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26" name="Line 191"/>
            <p:cNvSpPr>
              <a:spLocks noChangeShapeType="1"/>
            </p:cNvSpPr>
            <p:nvPr/>
          </p:nvSpPr>
          <p:spPr bwMode="auto">
            <a:xfrm>
              <a:off x="8770" y="392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27" name="Line 192"/>
            <p:cNvSpPr>
              <a:spLocks noChangeShapeType="1"/>
            </p:cNvSpPr>
            <p:nvPr/>
          </p:nvSpPr>
          <p:spPr bwMode="auto">
            <a:xfrm>
              <a:off x="9112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228" name="Text Box 193"/>
            <p:cNvSpPr txBox="1">
              <a:spLocks noChangeArrowheads="1"/>
            </p:cNvSpPr>
            <p:nvPr/>
          </p:nvSpPr>
          <p:spPr bwMode="auto">
            <a:xfrm>
              <a:off x="3562" y="1775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1</a:t>
              </a:r>
            </a:p>
          </p:txBody>
        </p:sp>
        <p:sp>
          <p:nvSpPr>
            <p:cNvPr id="229" name="Text Box 194"/>
            <p:cNvSpPr txBox="1">
              <a:spLocks noChangeArrowheads="1"/>
            </p:cNvSpPr>
            <p:nvPr/>
          </p:nvSpPr>
          <p:spPr bwMode="auto">
            <a:xfrm>
              <a:off x="4830" y="1959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2</a:t>
              </a:r>
            </a:p>
          </p:txBody>
        </p:sp>
        <p:sp>
          <p:nvSpPr>
            <p:cNvPr id="230" name="Text Box 195"/>
            <p:cNvSpPr txBox="1">
              <a:spLocks noChangeArrowheads="1"/>
            </p:cNvSpPr>
            <p:nvPr/>
          </p:nvSpPr>
          <p:spPr bwMode="auto">
            <a:xfrm>
              <a:off x="5540" y="1960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231" name="Text Box 196"/>
            <p:cNvSpPr txBox="1">
              <a:spLocks noChangeArrowheads="1"/>
            </p:cNvSpPr>
            <p:nvPr/>
          </p:nvSpPr>
          <p:spPr bwMode="auto">
            <a:xfrm>
              <a:off x="6801" y="1731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232" name="Text Box 197"/>
            <p:cNvSpPr txBox="1">
              <a:spLocks noChangeArrowheads="1"/>
            </p:cNvSpPr>
            <p:nvPr/>
          </p:nvSpPr>
          <p:spPr bwMode="auto">
            <a:xfrm>
              <a:off x="2080" y="2608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3</a:t>
              </a:r>
            </a:p>
          </p:txBody>
        </p:sp>
        <p:sp>
          <p:nvSpPr>
            <p:cNvPr id="233" name="Text Box 198"/>
            <p:cNvSpPr txBox="1">
              <a:spLocks noChangeArrowheads="1"/>
            </p:cNvSpPr>
            <p:nvPr/>
          </p:nvSpPr>
          <p:spPr bwMode="auto">
            <a:xfrm>
              <a:off x="2401" y="2609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auto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4</a:t>
              </a:r>
            </a:p>
          </p:txBody>
        </p:sp>
        <p:sp>
          <p:nvSpPr>
            <p:cNvPr id="234" name="Line 199"/>
            <p:cNvSpPr>
              <a:spLocks noChangeShapeType="1"/>
            </p:cNvSpPr>
            <p:nvPr/>
          </p:nvSpPr>
          <p:spPr bwMode="auto">
            <a:xfrm>
              <a:off x="2391" y="2417"/>
              <a:ext cx="470" cy="5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sp>
        <p:nvSpPr>
          <p:cNvPr id="235" name="Text Box 64"/>
          <p:cNvSpPr txBox="1">
            <a:spLocks noChangeArrowheads="1"/>
          </p:cNvSpPr>
          <p:nvPr/>
        </p:nvSpPr>
        <p:spPr bwMode="auto">
          <a:xfrm>
            <a:off x="3064232" y="6137082"/>
            <a:ext cx="33528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+mn-ea"/>
              </a:rPr>
              <a:t>四皇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后问题解空间树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69166" y="1500174"/>
            <a:ext cx="8212853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 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问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题的解空间树是虚拟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的，并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不需要在算法运行时构造一棵真正的树结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构，然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后再在该解空间树中搜索问题的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解，而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是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只存储从根结点到当前结点的路径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实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际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上，有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些问题的解空间因过于复杂或状态过多难以画出来。</a:t>
            </a: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r>
              <a:rPr lang="zh-CN" altLang="en-US" sz="3600" dirty="0" smtClean="0">
                <a:sym typeface="+mn-ea"/>
              </a:rPr>
              <a:t>问题</a:t>
            </a:r>
            <a:r>
              <a:rPr lang="zh-CN" altLang="en-US" sz="3600" dirty="0" smtClean="0">
                <a:sym typeface="+mn-ea"/>
              </a:rPr>
              <a:t>的解空间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461963" y="2972877"/>
            <a:ext cx="8476764" cy="333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       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回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溯法从根结点出发，按照深度优先策略遍历解空间树，搜索满足约束条件的解。在搜索至树中任一结点时，先判断该结点对应的部分解是否满足约束条件，或者是否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超出限界函数的界限，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也就是判断该结点是否可能包含问题的答案解，如果肯定不包含，则跳过对以该结点为根的子树的搜索，即所谓剪枝（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Pruning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）；否则，进入以该结点为根的子树，继续按照深度优先策略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搜索并进行判断。</a:t>
            </a:r>
            <a:endParaRPr kumimoji="1"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 algn="just">
              <a:lnSpc>
                <a:spcPts val="2700"/>
              </a:lnSpc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若用回溯法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求问题的所有解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时，需要回溯到根结点，且根结点的所有可行的子树都要被搜索完才结束。而若使用回溯法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求任一个解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时，只要搜索到问题的一个解就可以结束。</a:t>
            </a:r>
            <a:endParaRPr kumimoji="1"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206" y="1150850"/>
            <a:ext cx="21387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+mn-cs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+mn-cs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什么是回溯法</a:t>
            </a:r>
          </a:p>
        </p:txBody>
      </p:sp>
      <p:sp>
        <p:nvSpPr>
          <p:cNvPr id="3" name="矩形 2"/>
          <p:cNvSpPr/>
          <p:nvPr/>
        </p:nvSpPr>
        <p:spPr>
          <a:xfrm>
            <a:off x="539749" y="1639800"/>
            <a:ext cx="8408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+mn-cs"/>
              </a:rPr>
              <a:t>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+mn-cs"/>
              </a:rPr>
              <a:t>   以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+mn-cs"/>
              </a:rPr>
              <a:t>深度优先的方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+mn-cs"/>
              </a:rPr>
              <a:t>式在问题的解空间中系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+mn-cs"/>
              </a:rPr>
              <a:t>统地搜索问题的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+mn-cs"/>
              </a:rPr>
              <a:t>解且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+mn-cs"/>
              </a:rPr>
              <a:t>结合剪枝函数的算法称为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回溯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+mn-cs"/>
              </a:rPr>
              <a:t>法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+mn-cs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437" y="2566900"/>
            <a:ext cx="21387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+mn-cs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+mn-cs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算法设计思想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法的设计思想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43480" y="1279736"/>
            <a:ext cx="7848600" cy="9612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　　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回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溯法搜索解空间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时，通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常采用两种策略避免无效搜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索，提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高回溯的搜索效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率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: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2500306"/>
            <a:ext cx="6929486" cy="12141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用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约束函数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在扩展结点处剪除不满足约束的子树；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用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限界函数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剪去得不到问题解或最优解的子树。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018" y="4123619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这两类函数统称为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剪枝函数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法的设计思想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9750" y="1341442"/>
            <a:ext cx="69850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归纳起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来，用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回溯法解题的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一般步骤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如下：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42910" y="2000240"/>
            <a:ext cx="7921625" cy="3060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针对所给问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题，确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定问题的解空间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树，问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题的解空间树应至少包含问题的一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个解或者最优解。</a:t>
            </a:r>
            <a:endParaRPr lang="zh-CN" altLang="en-US" sz="20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确定结点的扩展搜索规则。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以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深度优先方式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搜索解空间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树，并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在搜索过程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中采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用剪枝函数来避免无效搜索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。其中，深度优先方式可以选择递归回溯或者迭代回溯。</a:t>
            </a:r>
            <a:endParaRPr lang="zh-CN" altLang="en-US" sz="20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法的设计思想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65623" y="1178816"/>
            <a:ext cx="3103555" cy="40011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非递归回溯框架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1298" y="1580933"/>
            <a:ext cx="8879826" cy="485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x[n];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//x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存放解向量，全局变量</a:t>
            </a:r>
          </a:p>
          <a:p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IterativeBacktrack(int n)			//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非递归框架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i=1;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根结点层次为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(i&gt;=1)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尚未回溯到头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if(</a:t>
            </a:r>
            <a:r>
              <a:rPr lang="en-US" altLang="zh-CN" sz="1800" b="1" dirty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ExistSubNode(i)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 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当前结点存在子结点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for (j=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;j&lt;=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;j++)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对于子集树，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j=0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{  x[i]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取一个可能的值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if (</a:t>
            </a:r>
            <a:r>
              <a:rPr lang="en-US" altLang="zh-CN" sz="1800" b="1" dirty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constraint(i) &amp;&amp; bound(i)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//x[i]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满足约束条件或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限界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函数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{  if (x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是一个可行解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   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else	i++;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进入下一层次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 }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  i--;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回溯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不存在子结点，返回上一层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法的算法框架</a:t>
            </a:r>
          </a:p>
        </p:txBody>
      </p:sp>
      <p:sp>
        <p:nvSpPr>
          <p:cNvPr id="5" name="矩形 4"/>
          <p:cNvSpPr/>
          <p:nvPr/>
        </p:nvSpPr>
        <p:spPr>
          <a:xfrm>
            <a:off x="2435290" y="6093091"/>
            <a:ext cx="648477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说明：变量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十分重要，它对应解空间的第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层的某个结点，也就是为整个解向量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步选择一个合适的分量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b="1" baseline="-25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73989" y="1201121"/>
            <a:ext cx="8739381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递归的算法框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架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由于递归算法的形参具有自动回退（回溯）的能力，设计更简便。</a:t>
            </a:r>
            <a:endParaRPr lang="zh-CN" altLang="en-US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4282" y="2665920"/>
            <a:ext cx="8643998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x[n];			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//x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存放解向量，全局变量</a:t>
            </a:r>
          </a:p>
          <a:p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Backtrack(int i)		   //i</a:t>
            </a:r>
            <a:r>
              <a:rPr lang="zh-CN" alt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为搜索的层次，从第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层根结点开始</a:t>
            </a:r>
            <a:endParaRPr lang="zh-CN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if(i&gt;n)			   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搜索到叶子结点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输出一个可行解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输出结果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for (j=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;j&lt;=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;j++)   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枚举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所有可能的路径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x[i]=j;		   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产生一个可能的解分量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   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其他操作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</a:t>
            </a:r>
            <a:r>
              <a:rPr lang="en-US" altLang="zh-CN" sz="1800" b="1" dirty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constraint(i) &amp;&amp; bound(i)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Backtrack(i+1);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满足约束条件和</a:t>
            </a:r>
            <a:r>
              <a:rPr lang="zh-CN" alt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限界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函数</a:t>
            </a:r>
            <a:r>
              <a:rPr lang="en-US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70C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继续下一层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98" y="2203467"/>
            <a:ext cx="3143272" cy="43088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）解空间为子集树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法的算法框架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571472" y="1643050"/>
            <a:ext cx="7848600" cy="21507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　　回溯法实际上一个类似穷举的搜索尝试过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程，主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要是在搜索尝试过程中寻找问题的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解，当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发现已不满足求解条件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时，就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“回溯”（即回退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），尝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试别的路径。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回溯法有“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通用解题法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”之称。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sym typeface="+mn-ea"/>
              </a:rPr>
              <a:t>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sym typeface="+mn-ea"/>
              </a:rPr>
              <a:t>它适合于解一些组合数较大的最优化问题。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sz="3600" dirty="0" smtClean="0">
                <a:sym typeface="+mn-ea"/>
              </a:rPr>
              <a:t>回溯</a:t>
            </a:r>
            <a:r>
              <a:rPr lang="zh-CN" altLang="zh-CN" sz="3600" dirty="0" smtClean="0">
                <a:sym typeface="+mn-ea"/>
              </a:rPr>
              <a:t>法概述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636" y="2206383"/>
            <a:ext cx="7715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例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】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有一个含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个整数的数组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，所有元素均不相同，设计一个算法求其所有子集（幂集）。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例如，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[]={1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，所有子集是：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（输出顺序无关）。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067" y="1624970"/>
            <a:ext cx="3143272" cy="43088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）解空间为子集树</a:t>
            </a:r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法的算法框架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992105"/>
            <a:ext cx="842968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解：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显然本问题的解空间为子集树，每个元素只有两种扩展，要么选择，要么不选择。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采用深度优先搜索思路。解向量为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]=0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表示不选择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表示选择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用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扫描数组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，也就是说问题的初始状态是（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=0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的元素均为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），目标状态是（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为一个解）。从状态（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）可以扩展出两个状态：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5063939"/>
            <a:ext cx="6715172" cy="1140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不选择</a:t>
            </a:r>
            <a:r>
              <a:rPr lang="en-US" altLang="zh-CN" sz="1800" b="1" i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b="1" i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zh-CN" sz="18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元素 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  <a:sym typeface="Wingdings" panose="05000000000000000000"/>
              </a:rPr>
              <a:t>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下一个状态为（</a:t>
            </a:r>
            <a:r>
              <a:rPr lang="en-US" altLang="zh-CN" sz="1800" b="1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b="1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]=0</a:t>
            </a:r>
            <a:r>
              <a:rPr lang="zh-CN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选择</a:t>
            </a:r>
            <a:r>
              <a:rPr lang="en-US" altLang="zh-CN" sz="1800" b="1" i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b="1" i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zh-CN" sz="1800" b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元素 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  <a:sym typeface="Wingdings" panose="05000000000000000000"/>
              </a:rPr>
              <a:t>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下一个状态为（</a:t>
            </a:r>
            <a:r>
              <a:rPr lang="en-US" altLang="zh-CN" sz="1800" b="1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b="1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]=1</a:t>
            </a:r>
            <a:r>
              <a:rPr lang="zh-CN" altLang="zh-CN" sz="1800" b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98" y="1513038"/>
            <a:ext cx="3143272" cy="43088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）解空间为子集树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法的算法框架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823848"/>
            <a:ext cx="7429552" cy="3712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dfs(int a[],int n,int i,int x[])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回溯算法求解向量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endParaRPr lang="zh-CN" altLang="zh-CN" sz="20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(i&gt;=n)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dispasolution(a,n,x);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x[i]=0; 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dfs(a,n,i+1,x)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不选择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</a:t>
            </a:r>
            <a:endParaRPr lang="zh-CN" altLang="zh-CN" sz="20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x[i]=1; 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dfs(a,n,i+1,x)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选择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</a:t>
            </a:r>
            <a:endParaRPr lang="zh-CN" altLang="zh-CN" sz="20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98" y="1326410"/>
            <a:ext cx="3143272" cy="43088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）解空间为子集树</a:t>
            </a:r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法的算法框架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6345"/>
            <a:ext cx="3214710" cy="43088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）解空间为排列树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868" y="968619"/>
            <a:ext cx="8786842" cy="5646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x[n];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//x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存放解向量，并初始化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Backtrack(int i)		//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求解排列树的递归框架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if(i&gt;n)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搜索到叶子结点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输出一个可行解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输出结果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for (j=i;j&lt;=n;j++)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枚举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所有可能的路径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层的结点选择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x[j]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的操作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 b="1" dirty="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swap(x[i],x[j]);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为保证排列中每个元素不同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通过交换来实现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</a:t>
            </a:r>
            <a:r>
              <a:rPr lang="en-US" altLang="zh-CN" sz="1800" b="1" dirty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constraint(i) &amp;&amp; bound(i)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acktrack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(i+1);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满足约束条件和限界函数，进入下一层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 b="1" dirty="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swap(x[i],x[j]);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恢复状态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层的结点选择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x[j]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的恢复操作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050" y="2057126"/>
            <a:ext cx="778674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【例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】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有一个含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个整数的数组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，所有元素均不相同，求其所有元素的全排列。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例如，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[]={1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3}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，得到结果是（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）、（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）、（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）、（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）、（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）、（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50" y="1546050"/>
            <a:ext cx="3214710" cy="43088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2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2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）解空间为排列树</a:t>
            </a:r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法的算法框架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文本框 326659"/>
          <p:cNvSpPr txBox="1"/>
          <p:nvPr/>
        </p:nvSpPr>
        <p:spPr>
          <a:xfrm>
            <a:off x="363893" y="2014203"/>
            <a:ext cx="8369559" cy="1938992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设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A={a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,…,a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n-1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是要进行排列的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个元素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=A-{a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buClrTx/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集合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中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元素的全排列记为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perm(A)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buClrTx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(a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)perm(A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表示在全排列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perm(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的每一个排列前加上前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缀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得到的排列。</a:t>
            </a:r>
          </a:p>
        </p:txBody>
      </p:sp>
      <p:sp>
        <p:nvSpPr>
          <p:cNvPr id="326661" name="文本框 326660"/>
          <p:cNvSpPr txBox="1"/>
          <p:nvPr/>
        </p:nvSpPr>
        <p:spPr>
          <a:xfrm>
            <a:off x="462967" y="4814111"/>
            <a:ext cx="8513082" cy="1015663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当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n=1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perm(A)=(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0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，其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中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0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是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集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中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唯一的元素；</a:t>
            </a:r>
          </a:p>
          <a:p>
            <a:pPr algn="l">
              <a:lnSpc>
                <a:spcPct val="150000"/>
              </a:lnSpc>
              <a:buClrTx/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当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n&gt;1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perm(A)=(a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)perm(A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)perm(A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n-1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)perm(A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n-1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140" y="4163821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全排列可归纳定义如下：</a:t>
            </a:r>
          </a:p>
        </p:txBody>
      </p:sp>
      <p:sp>
        <p:nvSpPr>
          <p:cNvPr id="9" name="矩形 8"/>
          <p:cNvSpPr/>
          <p:nvPr/>
        </p:nvSpPr>
        <p:spPr>
          <a:xfrm>
            <a:off x="388795" y="1355616"/>
            <a:ext cx="3262432" cy="503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求解思路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】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考虑递归求解</a:t>
            </a:r>
            <a:endParaRPr lang="en-US" altLang="zh-CN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法的算法框架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/>
      <p:bldP spid="326661" grpId="0" bldLvl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703" y="1264009"/>
            <a:ext cx="7786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递归求解</a:t>
            </a:r>
            <a:endParaRPr lang="en-US" altLang="zh-CN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设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perm(a,i,n)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表示求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a[i..n-1]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（共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n-i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个元素）的全排列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perm(a,0,n)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表示求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a[0..n-1]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的全排列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perm(a,n-1,n)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表示求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a[n-1..n-1]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（共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个元素）的全排列，排列就是该元素本身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perm(a,n,n)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表示求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a[n..n-1]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（共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个元素）的全排列</a:t>
            </a:r>
            <a:endParaRPr lang="zh-CN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6355" y="4308259"/>
            <a:ext cx="8010486" cy="21236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递归模型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erm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,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i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,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n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)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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输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出一个排列 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当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i=n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perm(a,i,n)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对于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j=i~n-1:              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当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i&lt;n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              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a[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i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与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a[j]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交换位置；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+mn-ea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              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erm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,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i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+1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,n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);</a:t>
            </a:r>
            <a:endParaRPr lang="en-US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+mn-ea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     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a[i]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与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a[j]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交换位置（恢复环境）</a:t>
            </a:r>
            <a:r>
              <a:rPr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  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法的算法框架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02" y="0"/>
            <a:ext cx="8560282" cy="6826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dispasolution(int a[],int n)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for(int i=0;i&lt;n-1;i++)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printf(“%d,”,a[i]);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printf(“%d\n”,a[n-1])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perm(int a[],int i,int n)	//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a[i..n-1]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的全排列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(i&gt;=n)			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递归出口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dispasolution(a,n);        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输出一个解</a:t>
            </a:r>
            <a:endParaRPr lang="zh-CN" altLang="zh-CN" sz="20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for (int j=i;j&lt;n;j++)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swap(a[i],a[j]);	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交换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a[j]</a:t>
            </a:r>
            <a:endParaRPr lang="zh-CN" altLang="zh-CN" sz="20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perm(a,i+1,n);</a:t>
            </a:r>
            <a:endParaRPr lang="zh-CN" altLang="zh-CN" sz="20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swap(a[i],a[j]);	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交换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a[j]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：恢复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main()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a[] = {1,2,3};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n = sizeof(a)/sizeof(a[0]);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perm(a,0,n);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00496" y="962250"/>
            <a:ext cx="1285884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a={1,2,3}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组合 56"/>
          <p:cNvGrpSpPr/>
          <p:nvPr/>
        </p:nvGrpSpPr>
        <p:grpSpPr>
          <a:xfrm>
            <a:off x="285720" y="4441377"/>
            <a:ext cx="1285884" cy="1015379"/>
            <a:chOff x="285720" y="4160764"/>
            <a:chExt cx="1285884" cy="846197"/>
          </a:xfrm>
        </p:grpSpPr>
        <p:sp>
          <p:nvSpPr>
            <p:cNvPr id="5" name="圆角矩形 4"/>
            <p:cNvSpPr/>
            <p:nvPr/>
          </p:nvSpPr>
          <p:spPr>
            <a:xfrm>
              <a:off x="285720" y="4435457"/>
              <a:ext cx="1285884" cy="5715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123</a:t>
              </a:r>
              <a:endPara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5488" y="4160764"/>
              <a:ext cx="501549" cy="2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输出</a:t>
              </a:r>
              <a:endParaRPr lang="zh-CN" alt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58"/>
          <p:cNvGrpSpPr/>
          <p:nvPr/>
        </p:nvGrpSpPr>
        <p:grpSpPr>
          <a:xfrm>
            <a:off x="1785918" y="4409935"/>
            <a:ext cx="1285884" cy="981471"/>
            <a:chOff x="1785918" y="3947727"/>
            <a:chExt cx="1285884" cy="981471"/>
          </a:xfrm>
        </p:grpSpPr>
        <p:sp>
          <p:nvSpPr>
            <p:cNvPr id="10" name="圆角矩形 9"/>
            <p:cNvSpPr/>
            <p:nvPr/>
          </p:nvSpPr>
          <p:spPr>
            <a:xfrm>
              <a:off x="1785918" y="4357694"/>
              <a:ext cx="1285884" cy="57150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  <a:endPara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7024" y="3947727"/>
              <a:ext cx="540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输出</a:t>
              </a:r>
              <a:endParaRPr lang="zh-CN" alt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组合 55"/>
          <p:cNvGrpSpPr/>
          <p:nvPr/>
        </p:nvGrpSpPr>
        <p:grpSpPr>
          <a:xfrm>
            <a:off x="242594" y="3176828"/>
            <a:ext cx="1471886" cy="1143008"/>
            <a:chOff x="242594" y="2714620"/>
            <a:chExt cx="1471886" cy="1143008"/>
          </a:xfrm>
        </p:grpSpPr>
        <p:sp>
          <p:nvSpPr>
            <p:cNvPr id="4" name="圆角矩形 3"/>
            <p:cNvSpPr/>
            <p:nvPr/>
          </p:nvSpPr>
          <p:spPr>
            <a:xfrm>
              <a:off x="285720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a={1,2,3}</a:t>
              </a:r>
              <a:endPara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连接符 13"/>
            <p:cNvCxnSpPr>
              <a:stCxn id="3" idx="2"/>
              <a:endCxn id="4" idx="0"/>
            </p:cNvCxnSpPr>
            <p:nvPr/>
          </p:nvCxnSpPr>
          <p:spPr>
            <a:xfrm flipH="1">
              <a:off x="928662" y="2714620"/>
              <a:ext cx="78581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2594" y="2773916"/>
              <a:ext cx="1250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a[1]↔a[1]</a:t>
              </a:r>
              <a:endPara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5" name="组合 57"/>
          <p:cNvGrpSpPr/>
          <p:nvPr/>
        </p:nvGrpSpPr>
        <p:grpSpPr>
          <a:xfrm>
            <a:off x="1714480" y="3176828"/>
            <a:ext cx="1588550" cy="1143008"/>
            <a:chOff x="1714480" y="2714620"/>
            <a:chExt cx="1588550" cy="1143008"/>
          </a:xfrm>
        </p:grpSpPr>
        <p:sp>
          <p:nvSpPr>
            <p:cNvPr id="9" name="圆角矩形 8"/>
            <p:cNvSpPr/>
            <p:nvPr/>
          </p:nvSpPr>
          <p:spPr>
            <a:xfrm>
              <a:off x="1785918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a={1,3,2}</a:t>
              </a:r>
              <a:endPara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连接符 15"/>
            <p:cNvCxnSpPr>
              <a:stCxn id="3" idx="2"/>
              <a:endCxn id="9" idx="0"/>
            </p:cNvCxnSpPr>
            <p:nvPr/>
          </p:nvCxnSpPr>
          <p:spPr>
            <a:xfrm>
              <a:off x="1714480" y="2714620"/>
              <a:ext cx="714380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65249" y="2786058"/>
              <a:ext cx="1237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a[1]↔a[2]</a:t>
              </a:r>
              <a:endPara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3214678" y="4819902"/>
            <a:ext cx="1285884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213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14876" y="4819902"/>
            <a:ext cx="1285884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231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2" name="组合 60"/>
          <p:cNvGrpSpPr/>
          <p:nvPr/>
        </p:nvGrpSpPr>
        <p:grpSpPr>
          <a:xfrm>
            <a:off x="3214678" y="3176828"/>
            <a:ext cx="1428760" cy="1143008"/>
            <a:chOff x="3214678" y="2714620"/>
            <a:chExt cx="1428760" cy="1143008"/>
          </a:xfrm>
        </p:grpSpPr>
        <p:sp>
          <p:nvSpPr>
            <p:cNvPr id="20" name="圆角矩形 19"/>
            <p:cNvSpPr/>
            <p:nvPr/>
          </p:nvSpPr>
          <p:spPr>
            <a:xfrm>
              <a:off x="3214678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a={2,1,3}</a:t>
              </a:r>
              <a:endPara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直接连接符 27"/>
            <p:cNvCxnSpPr>
              <a:stCxn id="19" idx="2"/>
              <a:endCxn id="20" idx="0"/>
            </p:cNvCxnSpPr>
            <p:nvPr/>
          </p:nvCxnSpPr>
          <p:spPr>
            <a:xfrm flipH="1">
              <a:off x="3857620" y="2714620"/>
              <a:ext cx="78581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19054" y="2773916"/>
              <a:ext cx="1268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a[1]↔a[1]</a:t>
              </a:r>
              <a:endPara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组合 62"/>
          <p:cNvGrpSpPr/>
          <p:nvPr/>
        </p:nvGrpSpPr>
        <p:grpSpPr>
          <a:xfrm>
            <a:off x="4643438" y="3176828"/>
            <a:ext cx="1496095" cy="1143008"/>
            <a:chOff x="4643438" y="2714620"/>
            <a:chExt cx="1496095" cy="1143008"/>
          </a:xfrm>
        </p:grpSpPr>
        <p:sp>
          <p:nvSpPr>
            <p:cNvPr id="24" name="圆角矩形 23"/>
            <p:cNvSpPr/>
            <p:nvPr/>
          </p:nvSpPr>
          <p:spPr>
            <a:xfrm>
              <a:off x="4714876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a={2,3,1}</a:t>
              </a:r>
              <a:endPara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直接连接符 28"/>
            <p:cNvCxnSpPr>
              <a:stCxn id="19" idx="2"/>
              <a:endCxn id="24" idx="0"/>
            </p:cNvCxnSpPr>
            <p:nvPr/>
          </p:nvCxnSpPr>
          <p:spPr>
            <a:xfrm>
              <a:off x="4643438" y="2714620"/>
              <a:ext cx="714380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28890" y="2786058"/>
              <a:ext cx="12106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a[1]↔a[2]</a:t>
              </a:r>
              <a:endPara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6143636" y="4819902"/>
            <a:ext cx="1285884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321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643834" y="4819902"/>
            <a:ext cx="1285884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312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8" name="组合 65"/>
          <p:cNvGrpSpPr/>
          <p:nvPr/>
        </p:nvGrpSpPr>
        <p:grpSpPr>
          <a:xfrm>
            <a:off x="6111551" y="3176828"/>
            <a:ext cx="1460845" cy="1143008"/>
            <a:chOff x="6111551" y="2714620"/>
            <a:chExt cx="1460845" cy="1143008"/>
          </a:xfrm>
        </p:grpSpPr>
        <p:sp>
          <p:nvSpPr>
            <p:cNvPr id="33" name="圆角矩形 32"/>
            <p:cNvSpPr/>
            <p:nvPr/>
          </p:nvSpPr>
          <p:spPr>
            <a:xfrm>
              <a:off x="6143636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a={3,2,1}</a:t>
              </a:r>
              <a:endPara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1" name="直接连接符 40"/>
            <p:cNvCxnSpPr>
              <a:stCxn id="32" idx="2"/>
              <a:endCxn id="33" idx="0"/>
            </p:cNvCxnSpPr>
            <p:nvPr/>
          </p:nvCxnSpPr>
          <p:spPr>
            <a:xfrm flipH="1">
              <a:off x="6786578" y="2714620"/>
              <a:ext cx="78581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11551" y="2773916"/>
              <a:ext cx="1147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a[1]↔a[1]</a:t>
              </a:r>
              <a:endPara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9" name="组合 67"/>
          <p:cNvGrpSpPr/>
          <p:nvPr/>
        </p:nvGrpSpPr>
        <p:grpSpPr>
          <a:xfrm>
            <a:off x="7572396" y="3176828"/>
            <a:ext cx="1571604" cy="1143008"/>
            <a:chOff x="7572396" y="2714620"/>
            <a:chExt cx="1571604" cy="1143008"/>
          </a:xfrm>
        </p:grpSpPr>
        <p:sp>
          <p:nvSpPr>
            <p:cNvPr id="37" name="圆角矩形 36"/>
            <p:cNvSpPr/>
            <p:nvPr/>
          </p:nvSpPr>
          <p:spPr>
            <a:xfrm>
              <a:off x="7643834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a={3,1,2}</a:t>
              </a:r>
              <a:endPara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2" name="直接连接符 41"/>
            <p:cNvCxnSpPr>
              <a:stCxn id="32" idx="2"/>
              <a:endCxn id="37" idx="0"/>
            </p:cNvCxnSpPr>
            <p:nvPr/>
          </p:nvCxnSpPr>
          <p:spPr>
            <a:xfrm>
              <a:off x="7572396" y="2714620"/>
              <a:ext cx="714380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977673" y="2786058"/>
              <a:ext cx="1166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a[1]↔a[2]</a:t>
              </a:r>
              <a:endPara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0" name="组合 54"/>
          <p:cNvGrpSpPr/>
          <p:nvPr/>
        </p:nvGrpSpPr>
        <p:grpSpPr>
          <a:xfrm>
            <a:off x="1071538" y="1543802"/>
            <a:ext cx="3571900" cy="1633026"/>
            <a:chOff x="1071538" y="1081594"/>
            <a:chExt cx="3571900" cy="1633026"/>
          </a:xfrm>
        </p:grpSpPr>
        <p:sp>
          <p:nvSpPr>
            <p:cNvPr id="3" name="圆角矩形 2"/>
            <p:cNvSpPr/>
            <p:nvPr/>
          </p:nvSpPr>
          <p:spPr>
            <a:xfrm>
              <a:off x="1071538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a={1,2,3}</a:t>
              </a:r>
              <a:endPara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直接连接符 45"/>
            <p:cNvCxnSpPr>
              <a:stCxn id="2" idx="2"/>
              <a:endCxn id="3" idx="0"/>
            </p:cNvCxnSpPr>
            <p:nvPr/>
          </p:nvCxnSpPr>
          <p:spPr>
            <a:xfrm flipH="1">
              <a:off x="1714480" y="1081594"/>
              <a:ext cx="2928958" cy="10615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80727" y="1283048"/>
              <a:ext cx="1246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a[0]↔a[0]</a:t>
              </a:r>
              <a:endPara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1" name="组合 59"/>
          <p:cNvGrpSpPr/>
          <p:nvPr/>
        </p:nvGrpSpPr>
        <p:grpSpPr>
          <a:xfrm>
            <a:off x="4000496" y="1543802"/>
            <a:ext cx="1345944" cy="1633026"/>
            <a:chOff x="4000496" y="1081594"/>
            <a:chExt cx="1345944" cy="1633026"/>
          </a:xfrm>
        </p:grpSpPr>
        <p:sp>
          <p:nvSpPr>
            <p:cNvPr id="19" name="圆角矩形 18"/>
            <p:cNvSpPr/>
            <p:nvPr/>
          </p:nvSpPr>
          <p:spPr>
            <a:xfrm>
              <a:off x="4000496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a={2,1,3}</a:t>
              </a:r>
              <a:endPara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直接连接符 47"/>
            <p:cNvCxnSpPr>
              <a:stCxn id="2" idx="2"/>
              <a:endCxn id="19" idx="0"/>
            </p:cNvCxnSpPr>
            <p:nvPr/>
          </p:nvCxnSpPr>
          <p:spPr>
            <a:xfrm>
              <a:off x="4643438" y="1081594"/>
              <a:ext cx="0" cy="10615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043071" y="1338742"/>
              <a:ext cx="1303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a[0]↔a[1]</a:t>
              </a:r>
              <a:endPara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2" name="组合 64"/>
          <p:cNvGrpSpPr/>
          <p:nvPr/>
        </p:nvGrpSpPr>
        <p:grpSpPr>
          <a:xfrm>
            <a:off x="4643438" y="1543802"/>
            <a:ext cx="3571900" cy="1633026"/>
            <a:chOff x="4643438" y="1081594"/>
            <a:chExt cx="3571900" cy="1633026"/>
          </a:xfrm>
        </p:grpSpPr>
        <p:sp>
          <p:nvSpPr>
            <p:cNvPr id="32" name="圆角矩形 31"/>
            <p:cNvSpPr/>
            <p:nvPr/>
          </p:nvSpPr>
          <p:spPr>
            <a:xfrm>
              <a:off x="6929454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a={3,2,1}</a:t>
              </a:r>
              <a:endPara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0" name="直接连接符 49"/>
            <p:cNvCxnSpPr>
              <a:stCxn id="2" idx="2"/>
              <a:endCxn id="32" idx="0"/>
            </p:cNvCxnSpPr>
            <p:nvPr/>
          </p:nvCxnSpPr>
          <p:spPr>
            <a:xfrm>
              <a:off x="4643438" y="1081594"/>
              <a:ext cx="2928958" cy="10615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33445" y="1282653"/>
              <a:ext cx="1548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a[0]↔a[2]</a:t>
              </a:r>
              <a:endPara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81065" y="4431706"/>
            <a:ext cx="54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  <a:endParaRPr lang="zh-CN" altLang="en-US" sz="1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11285" y="4459699"/>
            <a:ext cx="54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  <a:endParaRPr lang="zh-CN" altLang="en-US" sz="1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9538" y="4441037"/>
            <a:ext cx="54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  <a:endParaRPr lang="zh-CN" altLang="en-US" sz="1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31767" y="4441037"/>
            <a:ext cx="54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  <a:endParaRPr lang="zh-CN" altLang="en-US" sz="1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923731" y="4329402"/>
            <a:ext cx="0" cy="587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2447731" y="4323182"/>
            <a:ext cx="0" cy="587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831772" y="4326292"/>
            <a:ext cx="0" cy="587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380654" y="4326292"/>
            <a:ext cx="0" cy="587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770914" y="4326292"/>
            <a:ext cx="0" cy="587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8263812" y="4326292"/>
            <a:ext cx="0" cy="587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00496" y="962250"/>
            <a:ext cx="1285884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,2,3}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组合 56"/>
          <p:cNvGrpSpPr/>
          <p:nvPr/>
        </p:nvGrpSpPr>
        <p:grpSpPr>
          <a:xfrm>
            <a:off x="285720" y="4319836"/>
            <a:ext cx="1285884" cy="1071570"/>
            <a:chOff x="285720" y="3857628"/>
            <a:chExt cx="1285884" cy="1071570"/>
          </a:xfrm>
        </p:grpSpPr>
        <p:sp>
          <p:nvSpPr>
            <p:cNvPr id="5" name="圆角矩形 4"/>
            <p:cNvSpPr/>
            <p:nvPr/>
          </p:nvSpPr>
          <p:spPr>
            <a:xfrm>
              <a:off x="285720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{1,2,3}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直接连接符 6"/>
            <p:cNvCxnSpPr>
              <a:stCxn id="4" idx="2"/>
              <a:endCxn id="5" idx="0"/>
            </p:cNvCxnSpPr>
            <p:nvPr/>
          </p:nvCxnSpPr>
          <p:spPr>
            <a:xfrm>
              <a:off x="928662" y="3857628"/>
              <a:ext cx="0" cy="5000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472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58"/>
          <p:cNvGrpSpPr/>
          <p:nvPr/>
        </p:nvGrpSpPr>
        <p:grpSpPr>
          <a:xfrm>
            <a:off x="1785918" y="4319836"/>
            <a:ext cx="1285884" cy="1071570"/>
            <a:chOff x="1785918" y="3857628"/>
            <a:chExt cx="1285884" cy="1071570"/>
          </a:xfrm>
        </p:grpSpPr>
        <p:sp>
          <p:nvSpPr>
            <p:cNvPr id="10" name="圆角矩形 9"/>
            <p:cNvSpPr/>
            <p:nvPr/>
          </p:nvSpPr>
          <p:spPr>
            <a:xfrm>
              <a:off x="1785918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{1,3,2}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连接符 10"/>
            <p:cNvCxnSpPr>
              <a:stCxn id="9" idx="2"/>
              <a:endCxn id="10" idx="0"/>
            </p:cNvCxnSpPr>
            <p:nvPr/>
          </p:nvCxnSpPr>
          <p:spPr>
            <a:xfrm>
              <a:off x="2428860" y="3857628"/>
              <a:ext cx="0" cy="5000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组合 55"/>
          <p:cNvGrpSpPr/>
          <p:nvPr/>
        </p:nvGrpSpPr>
        <p:grpSpPr>
          <a:xfrm>
            <a:off x="285720" y="3176828"/>
            <a:ext cx="1428760" cy="1143008"/>
            <a:chOff x="285720" y="2714620"/>
            <a:chExt cx="1428760" cy="1143008"/>
          </a:xfrm>
        </p:grpSpPr>
        <p:sp>
          <p:nvSpPr>
            <p:cNvPr id="4" name="圆角矩形 3"/>
            <p:cNvSpPr/>
            <p:nvPr/>
          </p:nvSpPr>
          <p:spPr>
            <a:xfrm>
              <a:off x="285720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{1,2,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连接符 13"/>
            <p:cNvCxnSpPr>
              <a:stCxn id="3" idx="2"/>
              <a:endCxn id="4" idx="0"/>
            </p:cNvCxnSpPr>
            <p:nvPr/>
          </p:nvCxnSpPr>
          <p:spPr>
            <a:xfrm flipH="1">
              <a:off x="928662" y="2714620"/>
              <a:ext cx="78581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28662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5" name="组合 57"/>
          <p:cNvGrpSpPr/>
          <p:nvPr/>
        </p:nvGrpSpPr>
        <p:grpSpPr>
          <a:xfrm>
            <a:off x="1714480" y="3176828"/>
            <a:ext cx="1357322" cy="1143008"/>
            <a:chOff x="1714480" y="2714620"/>
            <a:chExt cx="1357322" cy="1143008"/>
          </a:xfrm>
        </p:grpSpPr>
        <p:sp>
          <p:nvSpPr>
            <p:cNvPr id="9" name="圆角矩形 8"/>
            <p:cNvSpPr/>
            <p:nvPr/>
          </p:nvSpPr>
          <p:spPr>
            <a:xfrm>
              <a:off x="1785918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{1,3,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连接符 15"/>
            <p:cNvCxnSpPr>
              <a:stCxn id="3" idx="2"/>
              <a:endCxn id="9" idx="0"/>
            </p:cNvCxnSpPr>
            <p:nvPr/>
          </p:nvCxnSpPr>
          <p:spPr>
            <a:xfrm>
              <a:off x="1714480" y="2714620"/>
              <a:ext cx="714380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14546" y="27860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7" name="组合 61"/>
          <p:cNvGrpSpPr/>
          <p:nvPr/>
        </p:nvGrpSpPr>
        <p:grpSpPr>
          <a:xfrm>
            <a:off x="3214678" y="4319836"/>
            <a:ext cx="1285884" cy="1071570"/>
            <a:chOff x="3214678" y="3857628"/>
            <a:chExt cx="1285884" cy="1071570"/>
          </a:xfrm>
        </p:grpSpPr>
        <p:sp>
          <p:nvSpPr>
            <p:cNvPr id="21" name="圆角矩形 20"/>
            <p:cNvSpPr/>
            <p:nvPr/>
          </p:nvSpPr>
          <p:spPr>
            <a:xfrm>
              <a:off x="3214678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{2,1,3}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2"/>
              <a:endCxn id="21" idx="0"/>
            </p:cNvCxnSpPr>
            <p:nvPr/>
          </p:nvCxnSpPr>
          <p:spPr>
            <a:xfrm>
              <a:off x="3857620" y="3857628"/>
              <a:ext cx="0" cy="5000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9" name="组合 63"/>
          <p:cNvGrpSpPr/>
          <p:nvPr/>
        </p:nvGrpSpPr>
        <p:grpSpPr>
          <a:xfrm>
            <a:off x="4714876" y="4319836"/>
            <a:ext cx="1285884" cy="1071570"/>
            <a:chOff x="4714876" y="3857628"/>
            <a:chExt cx="1285884" cy="1071570"/>
          </a:xfrm>
        </p:grpSpPr>
        <p:sp>
          <p:nvSpPr>
            <p:cNvPr id="25" name="圆角矩形 24"/>
            <p:cNvSpPr/>
            <p:nvPr/>
          </p:nvSpPr>
          <p:spPr>
            <a:xfrm>
              <a:off x="4714876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{2,3,1}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5" idx="0"/>
            </p:cNvCxnSpPr>
            <p:nvPr/>
          </p:nvCxnSpPr>
          <p:spPr>
            <a:xfrm>
              <a:off x="5357818" y="3857628"/>
              <a:ext cx="0" cy="5000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00628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组合 60"/>
          <p:cNvGrpSpPr/>
          <p:nvPr/>
        </p:nvGrpSpPr>
        <p:grpSpPr>
          <a:xfrm>
            <a:off x="3214678" y="3176828"/>
            <a:ext cx="1428760" cy="1143008"/>
            <a:chOff x="3214678" y="2714620"/>
            <a:chExt cx="1428760" cy="1143008"/>
          </a:xfrm>
        </p:grpSpPr>
        <p:sp>
          <p:nvSpPr>
            <p:cNvPr id="20" name="圆角矩形 19"/>
            <p:cNvSpPr/>
            <p:nvPr/>
          </p:nvSpPr>
          <p:spPr>
            <a:xfrm>
              <a:off x="3214678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{2,1,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直接连接符 27"/>
            <p:cNvCxnSpPr>
              <a:stCxn id="19" idx="2"/>
              <a:endCxn id="20" idx="0"/>
            </p:cNvCxnSpPr>
            <p:nvPr/>
          </p:nvCxnSpPr>
          <p:spPr>
            <a:xfrm flipH="1">
              <a:off x="3857620" y="2714620"/>
              <a:ext cx="78581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57620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组合 62"/>
          <p:cNvGrpSpPr/>
          <p:nvPr/>
        </p:nvGrpSpPr>
        <p:grpSpPr>
          <a:xfrm>
            <a:off x="4643438" y="3176828"/>
            <a:ext cx="1357322" cy="1143008"/>
            <a:chOff x="4643438" y="2714620"/>
            <a:chExt cx="1357322" cy="1143008"/>
          </a:xfrm>
        </p:grpSpPr>
        <p:sp>
          <p:nvSpPr>
            <p:cNvPr id="24" name="圆角矩形 23"/>
            <p:cNvSpPr/>
            <p:nvPr/>
          </p:nvSpPr>
          <p:spPr>
            <a:xfrm>
              <a:off x="4714876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{2,3,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直接连接符 28"/>
            <p:cNvCxnSpPr>
              <a:stCxn id="19" idx="2"/>
              <a:endCxn id="24" idx="0"/>
            </p:cNvCxnSpPr>
            <p:nvPr/>
          </p:nvCxnSpPr>
          <p:spPr>
            <a:xfrm>
              <a:off x="4643438" y="2714620"/>
              <a:ext cx="714380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143504" y="27860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6" name="组合 66"/>
          <p:cNvGrpSpPr/>
          <p:nvPr/>
        </p:nvGrpSpPr>
        <p:grpSpPr>
          <a:xfrm>
            <a:off x="6143636" y="4319836"/>
            <a:ext cx="1285884" cy="1071570"/>
            <a:chOff x="6143636" y="3857628"/>
            <a:chExt cx="1285884" cy="1071570"/>
          </a:xfrm>
        </p:grpSpPr>
        <p:sp>
          <p:nvSpPr>
            <p:cNvPr id="34" name="圆角矩形 33"/>
            <p:cNvSpPr/>
            <p:nvPr/>
          </p:nvSpPr>
          <p:spPr>
            <a:xfrm>
              <a:off x="6143636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{3,2,1}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2"/>
              <a:endCxn id="34" idx="0"/>
            </p:cNvCxnSpPr>
            <p:nvPr/>
          </p:nvCxnSpPr>
          <p:spPr>
            <a:xfrm>
              <a:off x="6786578" y="3857628"/>
              <a:ext cx="0" cy="5000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429388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7" name="组合 68"/>
          <p:cNvGrpSpPr/>
          <p:nvPr/>
        </p:nvGrpSpPr>
        <p:grpSpPr>
          <a:xfrm>
            <a:off x="7643834" y="4319836"/>
            <a:ext cx="1285884" cy="1071570"/>
            <a:chOff x="7643834" y="3857628"/>
            <a:chExt cx="1285884" cy="1071570"/>
          </a:xfrm>
        </p:grpSpPr>
        <p:sp>
          <p:nvSpPr>
            <p:cNvPr id="38" name="圆角矩形 37"/>
            <p:cNvSpPr/>
            <p:nvPr/>
          </p:nvSpPr>
          <p:spPr>
            <a:xfrm>
              <a:off x="7643834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{3,1,2}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" name="直接连接符 38"/>
            <p:cNvCxnSpPr>
              <a:stCxn id="37" idx="2"/>
              <a:endCxn id="38" idx="0"/>
            </p:cNvCxnSpPr>
            <p:nvPr/>
          </p:nvCxnSpPr>
          <p:spPr>
            <a:xfrm>
              <a:off x="8286776" y="3857628"/>
              <a:ext cx="0" cy="5000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29586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8" name="组合 65"/>
          <p:cNvGrpSpPr/>
          <p:nvPr/>
        </p:nvGrpSpPr>
        <p:grpSpPr>
          <a:xfrm>
            <a:off x="6143636" y="3176828"/>
            <a:ext cx="1428760" cy="1143008"/>
            <a:chOff x="6143636" y="2714620"/>
            <a:chExt cx="1428760" cy="1143008"/>
          </a:xfrm>
        </p:grpSpPr>
        <p:sp>
          <p:nvSpPr>
            <p:cNvPr id="33" name="圆角矩形 32"/>
            <p:cNvSpPr/>
            <p:nvPr/>
          </p:nvSpPr>
          <p:spPr>
            <a:xfrm>
              <a:off x="6143636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{3,2,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1" name="直接连接符 40"/>
            <p:cNvCxnSpPr>
              <a:stCxn id="32" idx="2"/>
              <a:endCxn id="33" idx="0"/>
            </p:cNvCxnSpPr>
            <p:nvPr/>
          </p:nvCxnSpPr>
          <p:spPr>
            <a:xfrm flipH="1">
              <a:off x="6786578" y="2714620"/>
              <a:ext cx="78581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86578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9" name="组合 67"/>
          <p:cNvGrpSpPr/>
          <p:nvPr/>
        </p:nvGrpSpPr>
        <p:grpSpPr>
          <a:xfrm>
            <a:off x="7572396" y="3176828"/>
            <a:ext cx="1357322" cy="1143008"/>
            <a:chOff x="7572396" y="2714620"/>
            <a:chExt cx="1357322" cy="1143008"/>
          </a:xfrm>
        </p:grpSpPr>
        <p:sp>
          <p:nvSpPr>
            <p:cNvPr id="37" name="圆角矩形 36"/>
            <p:cNvSpPr/>
            <p:nvPr/>
          </p:nvSpPr>
          <p:spPr>
            <a:xfrm>
              <a:off x="7643834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{3,1,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2" name="直接连接符 41"/>
            <p:cNvCxnSpPr>
              <a:stCxn id="32" idx="2"/>
              <a:endCxn id="37" idx="0"/>
            </p:cNvCxnSpPr>
            <p:nvPr/>
          </p:nvCxnSpPr>
          <p:spPr>
            <a:xfrm>
              <a:off x="7572396" y="2714620"/>
              <a:ext cx="714380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072462" y="27860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0" name="组合 54"/>
          <p:cNvGrpSpPr/>
          <p:nvPr/>
        </p:nvGrpSpPr>
        <p:grpSpPr>
          <a:xfrm>
            <a:off x="1071538" y="1543802"/>
            <a:ext cx="3571900" cy="1633026"/>
            <a:chOff x="1071538" y="1081594"/>
            <a:chExt cx="3571900" cy="1633026"/>
          </a:xfrm>
        </p:grpSpPr>
        <p:sp>
          <p:nvSpPr>
            <p:cNvPr id="3" name="圆角矩形 2"/>
            <p:cNvSpPr/>
            <p:nvPr/>
          </p:nvSpPr>
          <p:spPr>
            <a:xfrm>
              <a:off x="1071538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{1,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,3}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直接连接符 45"/>
            <p:cNvCxnSpPr>
              <a:stCxn id="2" idx="2"/>
              <a:endCxn id="3" idx="0"/>
            </p:cNvCxnSpPr>
            <p:nvPr/>
          </p:nvCxnSpPr>
          <p:spPr>
            <a:xfrm flipH="1">
              <a:off x="1714480" y="1081594"/>
              <a:ext cx="2928958" cy="10615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714612" y="12737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1" name="组合 59"/>
          <p:cNvGrpSpPr/>
          <p:nvPr/>
        </p:nvGrpSpPr>
        <p:grpSpPr>
          <a:xfrm>
            <a:off x="4000496" y="1543802"/>
            <a:ext cx="1285884" cy="1633026"/>
            <a:chOff x="4000496" y="1081594"/>
            <a:chExt cx="1285884" cy="1633026"/>
          </a:xfrm>
        </p:grpSpPr>
        <p:sp>
          <p:nvSpPr>
            <p:cNvPr id="19" name="圆角矩形 18"/>
            <p:cNvSpPr/>
            <p:nvPr/>
          </p:nvSpPr>
          <p:spPr>
            <a:xfrm>
              <a:off x="4000496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{2,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,3}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直接连接符 47"/>
            <p:cNvCxnSpPr>
              <a:stCxn id="2" idx="2"/>
              <a:endCxn id="19" idx="0"/>
            </p:cNvCxnSpPr>
            <p:nvPr/>
          </p:nvCxnSpPr>
          <p:spPr>
            <a:xfrm>
              <a:off x="4643438" y="1081594"/>
              <a:ext cx="0" cy="10615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714876" y="14880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2" name="组合 64"/>
          <p:cNvGrpSpPr/>
          <p:nvPr/>
        </p:nvGrpSpPr>
        <p:grpSpPr>
          <a:xfrm>
            <a:off x="4643438" y="1543802"/>
            <a:ext cx="3571900" cy="1633026"/>
            <a:chOff x="4643438" y="1081594"/>
            <a:chExt cx="3571900" cy="1633026"/>
          </a:xfrm>
        </p:grpSpPr>
        <p:sp>
          <p:nvSpPr>
            <p:cNvPr id="32" name="圆角矩形 31"/>
            <p:cNvSpPr/>
            <p:nvPr/>
          </p:nvSpPr>
          <p:spPr>
            <a:xfrm>
              <a:off x="6929454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{3,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,1}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0" name="直接连接符 49"/>
            <p:cNvCxnSpPr>
              <a:stCxn id="2" idx="2"/>
              <a:endCxn id="32" idx="0"/>
            </p:cNvCxnSpPr>
            <p:nvPr/>
          </p:nvCxnSpPr>
          <p:spPr>
            <a:xfrm>
              <a:off x="4643438" y="1081594"/>
              <a:ext cx="2928958" cy="10615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29388" y="13572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777142" y="2026826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产生了所有的解</a:t>
            </a:r>
            <a:endParaRPr lang="zh-CN" altLang="en-US" sz="2200" b="1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415255" y="1667211"/>
            <a:ext cx="579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</a:rPr>
              <a:t>问题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的解空间</a:t>
            </a:r>
          </a:p>
        </p:txBody>
      </p:sp>
      <p:sp>
        <p:nvSpPr>
          <p:cNvPr id="1741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415255" y="2384761"/>
            <a:ext cx="609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</a:rPr>
              <a:t>回溯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法的设计思想</a:t>
            </a:r>
          </a:p>
        </p:txBody>
      </p:sp>
      <p:sp>
        <p:nvSpPr>
          <p:cNvPr id="1741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15255" y="3146761"/>
            <a:ext cx="510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</a:rPr>
              <a:t>回溯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法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</a:rPr>
              <a:t>的算法框架</a:t>
            </a:r>
            <a:endParaRPr kumimoji="1"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1415255" y="3969086"/>
            <a:ext cx="624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</a:rPr>
              <a:t>回溯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</a:rPr>
              <a:t>法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</a:rPr>
              <a:t>的时空性能 </a:t>
            </a:r>
            <a:endParaRPr kumimoji="1"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回溯</a:t>
            </a:r>
            <a:r>
              <a:rPr lang="zh-CN" altLang="en-US" dirty="0" smtClean="0"/>
              <a:t>法概述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135937" cy="4131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通常以回溯算法的解空间树中的结点数作为算法的时间分析依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据，假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设解空间树共有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层。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第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层有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个满足约束条件的结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点，每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个结点有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个满足约束条件的结点；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第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层有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个满足约束条件的结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点，同理，第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层有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个满足约束条件的结点。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第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层有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个满足约束条件的结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点，则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采用回溯法求所有解的算法的执行时间为　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en-US" altLang="zh-CN" sz="2000" b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b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+…+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altLang="zh-CN" sz="2000" b="1" i="1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i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baseline="-25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57224" y="5715016"/>
            <a:ext cx="578647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通常情况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下，回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溯法的效率会高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于蛮力法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 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 smtClean="0">
                <a:sym typeface="+mn-ea"/>
              </a:rPr>
              <a:t>回溯</a:t>
            </a:r>
            <a:r>
              <a:rPr lang="zh-CN" altLang="en-US" sz="2800" dirty="0" smtClean="0">
                <a:sym typeface="+mn-ea"/>
              </a:rPr>
              <a:t>法算法的时空性能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811581"/>
            <a:ext cx="8572560" cy="446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给定无向连通图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种不同的颜色。用这些颜色为图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的各顶点着色，每个顶点着一种颜色。如果有一种着色法使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中每条边的两个顶点着不同颜色，则称这个图是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可着色的。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图的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着色问题是对于给定图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种颜色，找出所有不同的着色法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【输入格式】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第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行有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个正整数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，表示给定的图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有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个顶点和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条边，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种颜色。顶点编号为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，…，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。接下来的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行中，每行有两个正整数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，表示图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的一条边（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【输出格式】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程序运行结束时，将计算出的不同的着色方案数输出。如果不能着色，程序输出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600" dirty="0" err="1" smtClean="0">
                <a:sym typeface="+mn-ea"/>
              </a:rPr>
              <a:t>求解图的</a:t>
            </a:r>
            <a:r>
              <a:rPr lang="en-US" altLang="zh-CN" sz="3600" dirty="0" err="1" smtClean="0">
                <a:sym typeface="+mn-ea"/>
              </a:rPr>
              <a:t>m着色问题</a:t>
            </a:r>
            <a:endParaRPr lang="en-US" altLang="zh-CN" sz="3600" dirty="0" smtClean="0">
              <a:sym typeface="+mn-ea"/>
            </a:endParaRPr>
          </a:p>
        </p:txBody>
      </p:sp>
      <p:sp>
        <p:nvSpPr>
          <p:cNvPr id="5" name="文本框 10"/>
          <p:cNvSpPr txBox="1"/>
          <p:nvPr/>
        </p:nvSpPr>
        <p:spPr>
          <a:xfrm>
            <a:off x="0" y="1256508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一、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问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题描述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357298"/>
            <a:ext cx="6000792" cy="3753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【输入样例】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4 4 3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1 2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1 3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1 4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2 4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【输出样例】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12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r>
              <a:rPr lang="en-US" altLang="zh-CN" sz="3600" dirty="0" err="1" smtClean="0">
                <a:sym typeface="+mn-ea"/>
              </a:rPr>
              <a:t>求解图的</a:t>
            </a:r>
            <a:r>
              <a:rPr lang="en-US" altLang="zh-CN" sz="3600" dirty="0" err="1" smtClean="0">
                <a:sym typeface="+mn-ea"/>
              </a:rPr>
              <a:t>m着色问题</a:t>
            </a:r>
            <a:endParaRPr lang="en-US" altLang="zh-CN" sz="3600" dirty="0" smtClean="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14414" y="1142984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7422" y="500042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57422" y="1785926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57554" y="1214422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接连接符 6"/>
          <p:cNvCxnSpPr>
            <a:stCxn id="2" idx="7"/>
            <a:endCxn id="3" idx="2"/>
          </p:cNvCxnSpPr>
          <p:nvPr/>
        </p:nvCxnSpPr>
        <p:spPr>
          <a:xfrm rot="5400000" flipH="1" flipV="1">
            <a:off x="1692659" y="540993"/>
            <a:ext cx="491399" cy="8381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" idx="5"/>
            <a:endCxn id="4" idx="2"/>
          </p:cNvCxnSpPr>
          <p:nvPr/>
        </p:nvCxnSpPr>
        <p:spPr>
          <a:xfrm rot="16200000" flipH="1">
            <a:off x="1692659" y="1335476"/>
            <a:ext cx="491399" cy="8381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6"/>
            <a:endCxn id="5" idx="2"/>
          </p:cNvCxnSpPr>
          <p:nvPr/>
        </p:nvCxnSpPr>
        <p:spPr>
          <a:xfrm>
            <a:off x="1571604" y="1357298"/>
            <a:ext cx="1785950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6"/>
            <a:endCxn id="5" idx="1"/>
          </p:cNvCxnSpPr>
          <p:nvPr/>
        </p:nvCxnSpPr>
        <p:spPr>
          <a:xfrm>
            <a:off x="2714612" y="714356"/>
            <a:ext cx="695251" cy="562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4810" y="1357298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b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lang="zh-CN" altLang="zh-CN" sz="2200" b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b="1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200" b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lang="zh-CN" altLang="zh-CN" sz="2200" b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b="1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200" b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zh-CN" sz="2200" b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，其着色方案有</a:t>
            </a:r>
            <a:r>
              <a:rPr lang="en-US" altLang="zh-CN" sz="2200" b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12</a:t>
            </a:r>
            <a:r>
              <a:rPr lang="zh-CN" altLang="zh-CN" sz="2200" b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2200" b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2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2429430"/>
            <a:ext cx="392909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1 2 2 3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1 2 3 2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1 3 2 3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1 3 3 2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5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2 1 1 3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6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2 1 3 1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7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2 3 1 3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8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2 3 3 1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9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3 1 1 2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10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3 1 2 1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11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3 2 1 2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第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12</a:t>
            </a:r>
            <a:r>
              <a:rPr lang="zh-CN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个着色方案：</a:t>
            </a:r>
            <a:r>
              <a:rPr lang="en-US" altLang="zh-CN" sz="18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3 2 2 1</a:t>
            </a:r>
            <a:endParaRPr lang="zh-CN" altLang="zh-CN" sz="1800" b="1" dirty="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16" name="左弧形箭头 15"/>
          <p:cNvSpPr/>
          <p:nvPr/>
        </p:nvSpPr>
        <p:spPr>
          <a:xfrm>
            <a:off x="571472" y="1285860"/>
            <a:ext cx="357190" cy="1357322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426487" y="2455993"/>
            <a:ext cx="820432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由于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种颜色为无向图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G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=(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V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着色，其中，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V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的顶点个数为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，可以用一个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元组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=(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kumimoji="1" lang="en-US" altLang="zh-CN" sz="2000" b="1" baseline="-300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kumimoji="1" lang="en-US" altLang="zh-CN" sz="2000" b="1" baseline="-300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, …, </a:t>
            </a:r>
            <a:r>
              <a:rPr kumimoji="1"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kumimoji="1" lang="en-US" altLang="zh-CN" sz="2000" b="1" i="1" baseline="-30000" dirty="0" err="1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描述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图的一种可能着色，其中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kumimoji="1" lang="en-US" altLang="zh-CN" sz="2000" b="1" i="1" baseline="-300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∈{1, 2, …,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}(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1≤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表示赋予顶点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的颜色。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1" lang="zh-CN" altLang="en-US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例如，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7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元组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x(1,2,1,3,1,3,4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表示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对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具有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7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顶点的无向图的一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种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4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着色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，顶点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着颜色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，顶点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着颜色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，顶点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3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着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颜色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如此等等。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  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38009" y="1802364"/>
            <a:ext cx="3714750" cy="4616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第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步： 定义解向量</a:t>
            </a:r>
            <a:endParaRPr kumimoji="1" lang="zh-CN" altLang="en-US" sz="2400" b="1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 err="1" smtClean="0">
                <a:sym typeface="+mn-ea"/>
              </a:rPr>
              <a:t>求解图的</a:t>
            </a:r>
            <a:r>
              <a:rPr lang="en-US" altLang="zh-CN" dirty="0" err="1" smtClean="0">
                <a:sym typeface="+mn-ea"/>
              </a:rPr>
              <a:t>m着色问题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5" name="文本框 10"/>
          <p:cNvSpPr txBox="1"/>
          <p:nvPr/>
        </p:nvSpPr>
        <p:spPr>
          <a:xfrm>
            <a:off x="0" y="1256508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二、问题分析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3255" y="1241554"/>
            <a:ext cx="479075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第</a:t>
            </a: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步：设计剪枝函数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800" y="1846587"/>
            <a:ext cx="8146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如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果在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元组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中，所有相邻顶点都不会着相同颜色，就称此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元组为答案解，否则为无效解。</a:t>
            </a:r>
          </a:p>
        </p:txBody>
      </p:sp>
      <p:sp>
        <p:nvSpPr>
          <p:cNvPr id="7" name="矩形 6"/>
          <p:cNvSpPr/>
          <p:nvPr/>
        </p:nvSpPr>
        <p:spPr>
          <a:xfrm>
            <a:off x="401217" y="2814093"/>
            <a:ext cx="8201607" cy="2492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bool Same(int i)//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判断顶点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是否与相邻顶点存在相同的着色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(int j=1;j&lt;=n;j++)</a:t>
            </a:r>
            <a:endParaRPr lang="zh-CN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if (a[i][j]==1 &amp;&amp; x[i]==x[j])//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数组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的邻接矩阵</a:t>
            </a:r>
            <a:endParaRPr lang="zh-CN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return false;</a:t>
            </a:r>
            <a:endParaRPr lang="zh-CN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true;</a:t>
            </a:r>
            <a:endParaRPr lang="zh-CN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lnSpc>
                <a:spcPct val="80000"/>
              </a:lnSpc>
              <a:defRPr/>
            </a:pP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 err="1" smtClean="0">
                <a:sym typeface="+mn-ea"/>
              </a:rPr>
              <a:t>求解图的</a:t>
            </a:r>
            <a:r>
              <a:rPr lang="en-US" altLang="zh-CN" dirty="0" err="1" smtClean="0">
                <a:sym typeface="+mn-ea"/>
              </a:rPr>
              <a:t>m着色问题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43"/>
          <p:cNvSpPr txBox="1">
            <a:spLocks noChangeArrowheads="1"/>
          </p:cNvSpPr>
          <p:nvPr/>
        </p:nvSpPr>
        <p:spPr bwMode="auto">
          <a:xfrm>
            <a:off x="315750" y="1911902"/>
            <a:ext cx="8443913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图中的顶点编号为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～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，着色编号为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～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。对于图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G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中的每一个顶点，可能的着色为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～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，所以对应的解空间是一棵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m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叉树，高度为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，层次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从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开始。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      回溯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法求解图着色问题，首先把所有顶点的颜色初始化为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0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，然后依次为每个顶点着色。在图着色问题的解空间树中，如果从根结点到当前结点对应一个部分解，也就是所有的颜色指派都没有冲突，则在当前结点处选择第一棵子树继续搜索，也就是为下一个顶点着颜色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，否则，对当前子树的兄弟子树继续搜索，也就是为当前顶点着下一个颜色，如果所有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m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种颜色都已尝试过并且都发生冲突，则回溯到当前结点的父结点处，上一个顶点的颜色被改变，依此类推。 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   </a:t>
            </a:r>
            <a:endParaRPr kumimoji="1" lang="zh-CN" altLang="en-US" sz="20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21582" y="1295109"/>
            <a:ext cx="6046788" cy="52565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第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步：构建解空间树</a:t>
            </a:r>
            <a:endParaRPr kumimoji="1" lang="zh-CN" altLang="en-US" sz="2400" b="1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 err="1" smtClean="0">
                <a:sym typeface="+mn-ea"/>
              </a:rPr>
              <a:t>求解图的</a:t>
            </a:r>
            <a:r>
              <a:rPr lang="en-US" altLang="zh-CN" dirty="0" err="1" smtClean="0">
                <a:sym typeface="+mn-ea"/>
              </a:rPr>
              <a:t>m着色问题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76946" y="1885529"/>
            <a:ext cx="2062162" cy="2628900"/>
            <a:chOff x="1404938" y="1196752"/>
            <a:chExt cx="2061369" cy="2627751"/>
          </a:xfrm>
        </p:grpSpPr>
        <p:sp>
          <p:nvSpPr>
            <p:cNvPr id="64561" name="Oval 6"/>
            <p:cNvSpPr>
              <a:spLocks noChangeArrowheads="1"/>
            </p:cNvSpPr>
            <p:nvPr/>
          </p:nvSpPr>
          <p:spPr bwMode="auto">
            <a:xfrm>
              <a:off x="2274359" y="1196752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4562" name="Oval 7"/>
            <p:cNvSpPr>
              <a:spLocks noChangeArrowheads="1"/>
            </p:cNvSpPr>
            <p:nvPr/>
          </p:nvSpPr>
          <p:spPr bwMode="auto">
            <a:xfrm>
              <a:off x="3073665" y="2143067"/>
              <a:ext cx="392642" cy="3533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4563" name="Oval 8"/>
            <p:cNvSpPr>
              <a:spLocks noChangeArrowheads="1"/>
            </p:cNvSpPr>
            <p:nvPr/>
          </p:nvSpPr>
          <p:spPr bwMode="auto">
            <a:xfrm>
              <a:off x="1432984" y="2171498"/>
              <a:ext cx="392642" cy="353345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64" name="Oval 9"/>
            <p:cNvSpPr>
              <a:spLocks noChangeArrowheads="1"/>
            </p:cNvSpPr>
            <p:nvPr/>
          </p:nvSpPr>
          <p:spPr bwMode="auto">
            <a:xfrm>
              <a:off x="1404938" y="3399406"/>
              <a:ext cx="392642" cy="3533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4565" name="Oval 10"/>
            <p:cNvSpPr>
              <a:spLocks noChangeArrowheads="1"/>
            </p:cNvSpPr>
            <p:nvPr/>
          </p:nvSpPr>
          <p:spPr bwMode="auto">
            <a:xfrm>
              <a:off x="3031596" y="3471158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566" name="Line 11"/>
            <p:cNvSpPr>
              <a:spLocks noChangeShapeType="1"/>
            </p:cNvSpPr>
            <p:nvPr/>
          </p:nvSpPr>
          <p:spPr bwMode="auto">
            <a:xfrm flipH="1">
              <a:off x="1727465" y="1513544"/>
              <a:ext cx="602985" cy="670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7" name="Line 12"/>
            <p:cNvSpPr>
              <a:spLocks noChangeShapeType="1"/>
            </p:cNvSpPr>
            <p:nvPr/>
          </p:nvSpPr>
          <p:spPr bwMode="auto">
            <a:xfrm>
              <a:off x="2596886" y="1493237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8" name="Line 13"/>
            <p:cNvSpPr>
              <a:spLocks noChangeShapeType="1"/>
            </p:cNvSpPr>
            <p:nvPr/>
          </p:nvSpPr>
          <p:spPr bwMode="auto">
            <a:xfrm>
              <a:off x="1825625" y="2374570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9" name="Line 14"/>
            <p:cNvSpPr>
              <a:spLocks noChangeShapeType="1"/>
            </p:cNvSpPr>
            <p:nvPr/>
          </p:nvSpPr>
          <p:spPr bwMode="auto">
            <a:xfrm>
              <a:off x="1629305" y="2524843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0" name="Line 15"/>
            <p:cNvSpPr>
              <a:spLocks noChangeShapeType="1"/>
            </p:cNvSpPr>
            <p:nvPr/>
          </p:nvSpPr>
          <p:spPr bwMode="auto">
            <a:xfrm flipH="1">
              <a:off x="3255963" y="2496413"/>
              <a:ext cx="0" cy="9598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1" name="Line 16"/>
            <p:cNvSpPr>
              <a:spLocks noChangeShapeType="1"/>
            </p:cNvSpPr>
            <p:nvPr/>
          </p:nvSpPr>
          <p:spPr bwMode="auto">
            <a:xfrm flipV="1">
              <a:off x="1797580" y="3593001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2" name="Line 17"/>
            <p:cNvSpPr>
              <a:spLocks noChangeShapeType="1"/>
            </p:cNvSpPr>
            <p:nvPr/>
          </p:nvSpPr>
          <p:spPr bwMode="auto">
            <a:xfrm>
              <a:off x="1755511" y="2467983"/>
              <a:ext cx="1360223" cy="10316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14" name="Text Box 50"/>
          <p:cNvSpPr txBox="1">
            <a:spLocks noChangeArrowheads="1"/>
          </p:cNvSpPr>
          <p:nvPr/>
        </p:nvSpPr>
        <p:spPr bwMode="auto">
          <a:xfrm>
            <a:off x="4837501" y="5486724"/>
            <a:ext cx="41195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(b)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回溯法搜索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的解空间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树</a:t>
            </a:r>
          </a:p>
        </p:txBody>
      </p:sp>
      <p:sp>
        <p:nvSpPr>
          <p:cNvPr id="51203" name="Rectangle 51"/>
          <p:cNvSpPr>
            <a:spLocks noChangeArrowheads="1"/>
          </p:cNvSpPr>
          <p:nvPr/>
        </p:nvSpPr>
        <p:spPr bwMode="auto">
          <a:xfrm>
            <a:off x="353890" y="5157506"/>
            <a:ext cx="4275137" cy="132343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解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空间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树结点总数为：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1+3+3</a:t>
            </a:r>
            <a:r>
              <a:rPr lang="en-US" altLang="zh-CN" sz="2000" b="1" baseline="30000" dirty="0">
                <a:solidFill>
                  <a:srgbClr val="0000FF"/>
                </a:solidFill>
                <a:latin typeface="+mn-ea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+3</a:t>
            </a:r>
            <a:r>
              <a:rPr lang="en-US" altLang="zh-CN" sz="2000" b="1" baseline="30000" dirty="0">
                <a:solidFill>
                  <a:srgbClr val="0000FF"/>
                </a:solidFill>
                <a:latin typeface="+mn-ea"/>
              </a:rPr>
              <a:t>3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+3</a:t>
            </a:r>
            <a:r>
              <a:rPr lang="en-US" altLang="zh-CN" sz="2000" b="1" baseline="30000" dirty="0">
                <a:solidFill>
                  <a:srgbClr val="0000FF"/>
                </a:solidFill>
                <a:latin typeface="+mn-ea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+3</a:t>
            </a:r>
            <a:r>
              <a:rPr lang="en-US" altLang="zh-CN" sz="2000" b="1" baseline="30000" dirty="0">
                <a:solidFill>
                  <a:srgbClr val="0000FF"/>
                </a:solidFill>
                <a:latin typeface="+mn-ea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=364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。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而在搜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索到一个解过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程中所访问的结点数只有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14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个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。</a:t>
            </a:r>
          </a:p>
        </p:txBody>
      </p:sp>
      <p:sp>
        <p:nvSpPr>
          <p:cNvPr id="62" name="文本占位符 6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 err="1" smtClean="0">
                <a:sym typeface="+mn-ea"/>
              </a:rPr>
              <a:t>求解图的</a:t>
            </a:r>
            <a:r>
              <a:rPr lang="en-US" altLang="zh-CN" dirty="0" err="1" smtClean="0">
                <a:sym typeface="+mn-ea"/>
              </a:rPr>
              <a:t>m着色问题</a:t>
            </a:r>
            <a:endParaRPr lang="en-US" altLang="zh-CN" dirty="0" smtClean="0">
              <a:sym typeface="+mn-ea"/>
            </a:endParaRPr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5480050" y="908050"/>
            <a:ext cx="2614613" cy="4191000"/>
            <a:chOff x="5479289" y="1270000"/>
            <a:chExt cx="2614580" cy="4190052"/>
          </a:xfrm>
        </p:grpSpPr>
        <p:sp>
          <p:nvSpPr>
            <p:cNvPr id="64524" name="Text Box 5"/>
            <p:cNvSpPr txBox="1">
              <a:spLocks noChangeArrowheads="1"/>
            </p:cNvSpPr>
            <p:nvPr/>
          </p:nvSpPr>
          <p:spPr bwMode="auto">
            <a:xfrm>
              <a:off x="6298936" y="4019595"/>
              <a:ext cx="532871" cy="27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D=1</a:t>
              </a:r>
            </a:p>
          </p:txBody>
        </p:sp>
        <p:sp>
          <p:nvSpPr>
            <p:cNvPr id="64525" name="Oval 18"/>
            <p:cNvSpPr>
              <a:spLocks noChangeArrowheads="1"/>
            </p:cNvSpPr>
            <p:nvPr/>
          </p:nvSpPr>
          <p:spPr bwMode="auto">
            <a:xfrm>
              <a:off x="7154333" y="1270000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4526" name="Oval 19"/>
            <p:cNvSpPr>
              <a:spLocks noChangeArrowheads="1"/>
            </p:cNvSpPr>
            <p:nvPr/>
          </p:nvSpPr>
          <p:spPr bwMode="auto">
            <a:xfrm>
              <a:off x="6383073" y="2017305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solidFill>
                    <a:srgbClr val="3907F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4527" name="Oval 20"/>
            <p:cNvSpPr>
              <a:spLocks noChangeArrowheads="1"/>
            </p:cNvSpPr>
            <p:nvPr/>
          </p:nvSpPr>
          <p:spPr bwMode="auto">
            <a:xfrm>
              <a:off x="5639859" y="2809286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4528" name="Oval 21"/>
            <p:cNvSpPr>
              <a:spLocks noChangeArrowheads="1"/>
            </p:cNvSpPr>
            <p:nvPr/>
          </p:nvSpPr>
          <p:spPr bwMode="auto">
            <a:xfrm>
              <a:off x="6383073" y="2825531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solidFill>
                    <a:srgbClr val="3907F1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4529" name="Oval 22"/>
            <p:cNvSpPr>
              <a:spLocks noChangeArrowheads="1"/>
            </p:cNvSpPr>
            <p:nvPr/>
          </p:nvSpPr>
          <p:spPr bwMode="auto">
            <a:xfrm>
              <a:off x="5864225" y="3585021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530" name="Oval 23"/>
            <p:cNvSpPr>
              <a:spLocks noChangeArrowheads="1"/>
            </p:cNvSpPr>
            <p:nvPr/>
          </p:nvSpPr>
          <p:spPr bwMode="auto">
            <a:xfrm>
              <a:off x="6383073" y="3585021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4531" name="Oval 24"/>
            <p:cNvSpPr>
              <a:spLocks noChangeArrowheads="1"/>
            </p:cNvSpPr>
            <p:nvPr/>
          </p:nvSpPr>
          <p:spPr bwMode="auto">
            <a:xfrm>
              <a:off x="6887898" y="3597205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solidFill>
                    <a:srgbClr val="3907F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532" name="Line 25"/>
            <p:cNvSpPr>
              <a:spLocks noChangeShapeType="1"/>
            </p:cNvSpPr>
            <p:nvPr/>
          </p:nvSpPr>
          <p:spPr bwMode="auto">
            <a:xfrm flipH="1">
              <a:off x="6677554" y="1542116"/>
              <a:ext cx="518848" cy="4873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Line 26"/>
            <p:cNvSpPr>
              <a:spLocks noChangeShapeType="1"/>
            </p:cNvSpPr>
            <p:nvPr/>
          </p:nvSpPr>
          <p:spPr bwMode="auto">
            <a:xfrm flipH="1">
              <a:off x="5920317" y="2298898"/>
              <a:ext cx="532871" cy="53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Line 27"/>
            <p:cNvSpPr>
              <a:spLocks noChangeShapeType="1"/>
            </p:cNvSpPr>
            <p:nvPr/>
          </p:nvSpPr>
          <p:spPr bwMode="auto">
            <a:xfrm>
              <a:off x="6565371" y="2354404"/>
              <a:ext cx="0" cy="463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Line 28"/>
            <p:cNvSpPr>
              <a:spLocks noChangeShapeType="1"/>
            </p:cNvSpPr>
            <p:nvPr/>
          </p:nvSpPr>
          <p:spPr bwMode="auto">
            <a:xfrm flipH="1">
              <a:off x="6060546" y="3113894"/>
              <a:ext cx="392642" cy="475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Line 29"/>
            <p:cNvSpPr>
              <a:spLocks noChangeShapeType="1"/>
            </p:cNvSpPr>
            <p:nvPr/>
          </p:nvSpPr>
          <p:spPr bwMode="auto">
            <a:xfrm>
              <a:off x="6551348" y="3154508"/>
              <a:ext cx="0" cy="422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Line 30"/>
            <p:cNvSpPr>
              <a:spLocks noChangeShapeType="1"/>
            </p:cNvSpPr>
            <p:nvPr/>
          </p:nvSpPr>
          <p:spPr bwMode="auto">
            <a:xfrm>
              <a:off x="6663531" y="3126078"/>
              <a:ext cx="336550" cy="463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Oval 31"/>
            <p:cNvSpPr>
              <a:spLocks noChangeArrowheads="1"/>
            </p:cNvSpPr>
            <p:nvPr/>
          </p:nvSpPr>
          <p:spPr bwMode="auto">
            <a:xfrm>
              <a:off x="6369050" y="4356694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4539" name="Oval 32"/>
            <p:cNvSpPr>
              <a:spLocks noChangeArrowheads="1"/>
            </p:cNvSpPr>
            <p:nvPr/>
          </p:nvSpPr>
          <p:spPr bwMode="auto">
            <a:xfrm>
              <a:off x="6887898" y="4356694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4540" name="Oval 33"/>
            <p:cNvSpPr>
              <a:spLocks noChangeArrowheads="1"/>
            </p:cNvSpPr>
            <p:nvPr/>
          </p:nvSpPr>
          <p:spPr bwMode="auto">
            <a:xfrm>
              <a:off x="7392723" y="4368878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solidFill>
                    <a:srgbClr val="3907F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4541" name="Line 34"/>
            <p:cNvSpPr>
              <a:spLocks noChangeShapeType="1"/>
            </p:cNvSpPr>
            <p:nvPr/>
          </p:nvSpPr>
          <p:spPr bwMode="auto">
            <a:xfrm flipH="1">
              <a:off x="6565371" y="3885567"/>
              <a:ext cx="392642" cy="475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2" name="Line 35"/>
            <p:cNvSpPr>
              <a:spLocks noChangeShapeType="1"/>
            </p:cNvSpPr>
            <p:nvPr/>
          </p:nvSpPr>
          <p:spPr bwMode="auto">
            <a:xfrm>
              <a:off x="7056173" y="3926182"/>
              <a:ext cx="0" cy="422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3" name="Line 36"/>
            <p:cNvSpPr>
              <a:spLocks noChangeShapeType="1"/>
            </p:cNvSpPr>
            <p:nvPr/>
          </p:nvSpPr>
          <p:spPr bwMode="auto">
            <a:xfrm>
              <a:off x="7168356" y="3897751"/>
              <a:ext cx="336550" cy="463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4" name="Oval 37"/>
            <p:cNvSpPr>
              <a:spLocks noChangeArrowheads="1"/>
            </p:cNvSpPr>
            <p:nvPr/>
          </p:nvSpPr>
          <p:spPr bwMode="auto">
            <a:xfrm>
              <a:off x="5587974" y="5116183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4545" name="Oval 38"/>
            <p:cNvSpPr>
              <a:spLocks noChangeArrowheads="1"/>
            </p:cNvSpPr>
            <p:nvPr/>
          </p:nvSpPr>
          <p:spPr bwMode="auto">
            <a:xfrm>
              <a:off x="6102615" y="5116183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4546" name="Oval 39"/>
            <p:cNvSpPr>
              <a:spLocks noChangeArrowheads="1"/>
            </p:cNvSpPr>
            <p:nvPr/>
          </p:nvSpPr>
          <p:spPr bwMode="auto">
            <a:xfrm>
              <a:off x="6607440" y="5128368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4547" name="Line 40"/>
            <p:cNvSpPr>
              <a:spLocks noChangeShapeType="1"/>
            </p:cNvSpPr>
            <p:nvPr/>
          </p:nvSpPr>
          <p:spPr bwMode="auto">
            <a:xfrm flipH="1">
              <a:off x="5822156" y="4628811"/>
              <a:ext cx="602985" cy="475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8" name="Line 41"/>
            <p:cNvSpPr>
              <a:spLocks noChangeShapeType="1"/>
            </p:cNvSpPr>
            <p:nvPr/>
          </p:nvSpPr>
          <p:spPr bwMode="auto">
            <a:xfrm flipH="1">
              <a:off x="6341004" y="4682963"/>
              <a:ext cx="154252" cy="4345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9" name="Line 42"/>
            <p:cNvSpPr>
              <a:spLocks noChangeShapeType="1"/>
            </p:cNvSpPr>
            <p:nvPr/>
          </p:nvSpPr>
          <p:spPr bwMode="auto">
            <a:xfrm>
              <a:off x="6593417" y="4665364"/>
              <a:ext cx="196321" cy="475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Oval 43"/>
            <p:cNvSpPr>
              <a:spLocks noChangeArrowheads="1"/>
            </p:cNvSpPr>
            <p:nvPr/>
          </p:nvSpPr>
          <p:spPr bwMode="auto">
            <a:xfrm>
              <a:off x="7196402" y="5137844"/>
              <a:ext cx="381423" cy="3222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2000" b="1">
                  <a:solidFill>
                    <a:srgbClr val="3907F1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64551" name="Line 44"/>
            <p:cNvSpPr>
              <a:spLocks noChangeShapeType="1"/>
            </p:cNvSpPr>
            <p:nvPr/>
          </p:nvSpPr>
          <p:spPr bwMode="auto">
            <a:xfrm flipH="1">
              <a:off x="7392723" y="4697855"/>
              <a:ext cx="154252" cy="4345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2" name="Text Box 45"/>
            <p:cNvSpPr txBox="1">
              <a:spLocks noChangeArrowheads="1"/>
            </p:cNvSpPr>
            <p:nvPr/>
          </p:nvSpPr>
          <p:spPr bwMode="auto">
            <a:xfrm>
              <a:off x="7028127" y="1789864"/>
              <a:ext cx="532871" cy="27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A=1</a:t>
              </a:r>
            </a:p>
          </p:txBody>
        </p:sp>
        <p:sp>
          <p:nvSpPr>
            <p:cNvPr id="64553" name="Text Box 46"/>
            <p:cNvSpPr txBox="1">
              <a:spLocks noChangeArrowheads="1"/>
            </p:cNvSpPr>
            <p:nvPr/>
          </p:nvSpPr>
          <p:spPr bwMode="auto">
            <a:xfrm>
              <a:off x="6649508" y="2439695"/>
              <a:ext cx="532871" cy="27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B=2</a:t>
              </a:r>
            </a:p>
          </p:txBody>
        </p:sp>
        <p:sp>
          <p:nvSpPr>
            <p:cNvPr id="64554" name="Text Box 47"/>
            <p:cNvSpPr txBox="1">
              <a:spLocks noChangeArrowheads="1"/>
            </p:cNvSpPr>
            <p:nvPr/>
          </p:nvSpPr>
          <p:spPr bwMode="auto">
            <a:xfrm>
              <a:off x="6929967" y="3230322"/>
              <a:ext cx="532871" cy="27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C=3</a:t>
              </a:r>
            </a:p>
          </p:txBody>
        </p:sp>
        <p:sp>
          <p:nvSpPr>
            <p:cNvPr id="64555" name="Text Box 48"/>
            <p:cNvSpPr txBox="1">
              <a:spLocks noChangeArrowheads="1"/>
            </p:cNvSpPr>
            <p:nvPr/>
          </p:nvSpPr>
          <p:spPr bwMode="auto">
            <a:xfrm>
              <a:off x="7420769" y="3918059"/>
              <a:ext cx="532871" cy="27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D=3</a:t>
              </a:r>
            </a:p>
          </p:txBody>
        </p:sp>
        <p:sp>
          <p:nvSpPr>
            <p:cNvPr id="64556" name="Text Box 49"/>
            <p:cNvSpPr txBox="1">
              <a:spLocks noChangeArrowheads="1"/>
            </p:cNvSpPr>
            <p:nvPr/>
          </p:nvSpPr>
          <p:spPr bwMode="auto">
            <a:xfrm>
              <a:off x="7560998" y="4811575"/>
              <a:ext cx="532871" cy="27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E=1</a:t>
              </a:r>
            </a:p>
          </p:txBody>
        </p:sp>
        <p:sp>
          <p:nvSpPr>
            <p:cNvPr id="64557" name="Text Box 46"/>
            <p:cNvSpPr txBox="1">
              <a:spLocks noChangeArrowheads="1"/>
            </p:cNvSpPr>
            <p:nvPr/>
          </p:nvSpPr>
          <p:spPr bwMode="auto">
            <a:xfrm>
              <a:off x="5695950" y="2420938"/>
              <a:ext cx="531813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B=1</a:t>
              </a:r>
            </a:p>
          </p:txBody>
        </p:sp>
        <p:sp>
          <p:nvSpPr>
            <p:cNvPr id="64558" name="Text Box 47"/>
            <p:cNvSpPr txBox="1">
              <a:spLocks noChangeArrowheads="1"/>
            </p:cNvSpPr>
            <p:nvPr/>
          </p:nvSpPr>
          <p:spPr bwMode="auto">
            <a:xfrm>
              <a:off x="5651500" y="3322638"/>
              <a:ext cx="5334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C=1</a:t>
              </a:r>
            </a:p>
          </p:txBody>
        </p:sp>
        <p:sp>
          <p:nvSpPr>
            <p:cNvPr id="64559" name="Text Box 47"/>
            <p:cNvSpPr txBox="1">
              <a:spLocks noChangeArrowheads="1"/>
            </p:cNvSpPr>
            <p:nvPr/>
          </p:nvSpPr>
          <p:spPr bwMode="auto">
            <a:xfrm>
              <a:off x="6369050" y="3322638"/>
              <a:ext cx="219075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4560" name="Text Box 49"/>
            <p:cNvSpPr txBox="1">
              <a:spLocks noChangeArrowheads="1"/>
            </p:cNvSpPr>
            <p:nvPr/>
          </p:nvSpPr>
          <p:spPr bwMode="auto">
            <a:xfrm>
              <a:off x="5479289" y="4725144"/>
              <a:ext cx="532871" cy="27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E=1</a:t>
              </a:r>
            </a:p>
          </p:txBody>
        </p:sp>
      </p:grpSp>
      <p:sp>
        <p:nvSpPr>
          <p:cNvPr id="64518" name="矩形 2"/>
          <p:cNvSpPr>
            <a:spLocks noChangeArrowheads="1"/>
          </p:cNvSpPr>
          <p:nvPr/>
        </p:nvSpPr>
        <p:spPr bwMode="auto">
          <a:xfrm>
            <a:off x="1435813" y="4697899"/>
            <a:ext cx="1893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(a)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一个无向图 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4518" y="4702630"/>
            <a:ext cx="623239" cy="532169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67625" y="938213"/>
            <a:ext cx="1370013" cy="100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宋体" charset="-122"/>
                <a:ea typeface="宋体" charset="-122"/>
              </a:rPr>
              <a:t> 1</a:t>
            </a:r>
            <a:r>
              <a:rPr lang="zh-CN" altLang="en-US" sz="2000" b="1">
                <a:solidFill>
                  <a:schemeClr val="tx1"/>
                </a:solidFill>
                <a:latin typeface="宋体" charset="-122"/>
                <a:ea typeface="宋体" charset="-122"/>
              </a:rPr>
              <a:t>：红色、</a:t>
            </a:r>
            <a:r>
              <a:rPr lang="en-US" altLang="zh-CN" sz="2000" b="1">
                <a:solidFill>
                  <a:schemeClr val="tx1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latin typeface="宋体" charset="-122"/>
                <a:ea typeface="宋体" charset="-122"/>
              </a:rPr>
              <a:t>：蓝色</a:t>
            </a:r>
          </a:p>
          <a:p>
            <a:pPr algn="ctr"/>
            <a:r>
              <a:rPr lang="en-US" altLang="zh-CN" sz="2000" b="1">
                <a:solidFill>
                  <a:schemeClr val="tx1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2000" b="1">
                <a:solidFill>
                  <a:schemeClr val="tx1"/>
                </a:solidFill>
                <a:latin typeface="宋体" charset="-122"/>
                <a:ea typeface="宋体" charset="-122"/>
              </a:rPr>
              <a:t>：黄色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522077" y="5977506"/>
            <a:ext cx="2223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x[1,2,3,3,1]</a:t>
            </a:r>
            <a:endParaRPr lang="en-US" altLang="zh-CN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75160" y="1762613"/>
            <a:ext cx="8251598" cy="464742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#define MAXN 20</a:t>
            </a:r>
          </a:p>
          <a:p>
            <a:pPr eaLnBrk="1" hangingPunct="1">
              <a:defRPr/>
            </a:pP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en-US" altLang="zh-CN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int n,k,m;         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//n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个顶点，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条边，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种颜色</a:t>
            </a:r>
            <a:endParaRPr lang="en-US" altLang="zh-CN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int a[MAXN][MAXN];</a:t>
            </a:r>
          </a:p>
          <a:p>
            <a:pPr eaLnBrk="1" hangingPunct="1">
              <a:defRPr/>
            </a:pP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en-US" altLang="zh-CN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int count=0;       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累计解个数</a:t>
            </a:r>
            <a:endParaRPr lang="en-US" altLang="zh-CN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int x[MAXN];       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//x[i]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表示顶点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的着色</a:t>
            </a:r>
            <a:endParaRPr lang="en-US" altLang="zh-CN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endParaRPr lang="en-US" altLang="zh-CN" sz="2000" b="1" dirty="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Same(int i)	//</a:t>
            </a:r>
            <a:r>
              <a:rPr lang="zh-CN" altLang="zh-CN" sz="2000" b="1" dirty="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判断顶点</a:t>
            </a:r>
            <a:r>
              <a:rPr lang="en-US" altLang="zh-CN" sz="2000" b="1" dirty="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b="1" dirty="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是否与相邻顶点存在相同的着色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j=1;j&lt;=n;j++)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if (a[i][j]==1 &amp;&amp; x[i]==x[j])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return false;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6562" name="Rectangle 7"/>
          <p:cNvSpPr>
            <a:spLocks noChangeArrowheads="1"/>
          </p:cNvSpPr>
          <p:nvPr/>
        </p:nvSpPr>
        <p:spPr bwMode="auto">
          <a:xfrm>
            <a:off x="360363" y="228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 err="1" smtClean="0">
                <a:sym typeface="+mn-ea"/>
              </a:rPr>
              <a:t>求解图的</a:t>
            </a:r>
            <a:r>
              <a:rPr lang="en-US" altLang="zh-CN" dirty="0" err="1" smtClean="0">
                <a:sym typeface="+mn-ea"/>
              </a:rPr>
              <a:t>m着色问题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377891" y="1223380"/>
            <a:ext cx="633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第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步 算法设计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子集树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678" y="0"/>
            <a:ext cx="8305146" cy="645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dispasolution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   //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输出一种着色方案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printf(“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个着色方案：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count);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for(int j=1;j&lt;=n;j++)  printf(“%d ”,x[j]);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printf(“\n”);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memset(a,0,sizeof(a));</a:t>
            </a:r>
            <a:endParaRPr lang="zh-CN" altLang="zh-CN" sz="18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memset(x,0,sizeof(x)); 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x,y;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scanf(“%d%d%d”,&amp;n,&amp;k,&amp;m);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j=1;j&lt;=k;j++)	    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建立邻接矩阵</a:t>
            </a:r>
            <a:endParaRPr lang="zh-CN" altLang="zh-CN" sz="18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scanf(“%d%d”,&amp;x,&amp;y);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输入一条边的两个顶点</a:t>
            </a:r>
            <a:endParaRPr lang="zh-CN" altLang="zh-CN" sz="18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a[x][y]=1;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//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无向图的边对称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a[y][x]=1;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endParaRPr lang="zh-CN" altLang="zh-CN" sz="18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GraphColor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(1);                 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从顶点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开始搜索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if(count&gt;0)                    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输出结果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printf(“%d\n”,count);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  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printf(“-1\n”);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4"/>
          <p:cNvSpPr txBox="1">
            <a:spLocks noChangeArrowheads="1"/>
          </p:cNvSpPr>
          <p:nvPr/>
        </p:nvSpPr>
        <p:spPr bwMode="auto">
          <a:xfrm>
            <a:off x="269487" y="1682491"/>
            <a:ext cx="828668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一个复杂问题的解决方案是由若干个小的决策步骤组成的决策序列，所以一个问题的解可以表示为满足某个约束条件的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解向量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i="1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，其中分量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i="1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步的选择，通常可以有两个或者多个取值，表示为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i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b="1" i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,S</a:t>
            </a:r>
            <a:r>
              <a:rPr lang="en-US" altLang="zh-CN" sz="2000" b="1" i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i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的取值候选集。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X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中各个分量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i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所有取值的组合构成问题的解向量空间，简称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解空间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      解空间中满足约束条件的解向量称为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可行解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　　一般来说，解任何问题都有一个目标，在约束条件下使目标函数取得最优的可行解称为该问题的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最优解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用回溯法求解的问题通常分两类：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   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一类是求一个（或全部）可行解，另一类是求最优解。</a:t>
            </a:r>
            <a:endParaRPr kumimoji="1"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问题</a:t>
            </a:r>
            <a:r>
              <a:rPr lang="zh-CN" altLang="en-US" dirty="0" smtClean="0">
                <a:sym typeface="+mn-ea"/>
              </a:rPr>
              <a:t>的解空间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217589" y="1177064"/>
            <a:ext cx="519565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、解空间概念（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solution space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kumimoji="1"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257" y="1442143"/>
            <a:ext cx="8001056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GraphColor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i)	//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求解图的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着色问题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(i&gt;n)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达到叶子结点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 count++;	       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着色方案数增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dispasolution();      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输出一种着色方案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endParaRPr lang="zh-CN" altLang="zh-CN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for (int j=1;j&lt;=m;j++)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试探每一种着色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x[i]=j;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试探着色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endParaRPr lang="zh-CN" altLang="zh-CN" sz="18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if (</a:t>
            </a:r>
            <a:r>
              <a:rPr lang="en-US" altLang="zh-CN" b="1" dirty="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Same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(i))       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可以着色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，进入下一个顶点着色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GraphColor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(i+1)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x[i]=0;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递归回溯时</a:t>
            </a:r>
            <a:r>
              <a:rPr lang="zh-CN" altLang="en-US" b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，把顶点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的涂色清空</a:t>
            </a:r>
            <a:endParaRPr lang="zh-CN" altLang="zh-CN" sz="18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58553" y="776096"/>
            <a:ext cx="367347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采用递归框架</a:t>
            </a:r>
            <a:endParaRPr kumimoji="1"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438539" y="2213089"/>
            <a:ext cx="8564174" cy="4281033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xtLst/>
        </p:spPr>
        <p:txBody>
          <a:bodyPr/>
          <a:lstStyle/>
          <a:p>
            <a:pPr eaLnBrk="0" hangingPunct="0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GraphColor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m)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 (int j=0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j&lt;n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j++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x[j]=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0;  //</a:t>
            </a:r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将数组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x[n]</a:t>
            </a:r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初始化为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i=1;        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注意数组下标从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开始</a:t>
            </a:r>
            <a:endParaRPr lang="en-US" altLang="zh-CN" sz="16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 (i&gt;=1)</a:t>
            </a:r>
            <a:endParaRPr lang="en-US" altLang="zh-CN" sz="16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 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x[i]=x[i]+</a:t>
            </a: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1;//</a:t>
            </a:r>
            <a:r>
              <a:rPr lang="zh-CN" alt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取下一种颜色</a:t>
            </a:r>
            <a:endParaRPr lang="en-US" altLang="zh-CN" sz="16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x[i]&lt;=</a:t>
            </a: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{    if </a:t>
            </a:r>
            <a:r>
              <a:rPr lang="zh-CN" altLang="en-US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Same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(i)</a:t>
            </a:r>
            <a:r>
              <a:rPr lang="zh-CN" alt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）</a:t>
            </a: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break;//</a:t>
            </a:r>
            <a:r>
              <a:rPr lang="zh-CN" alt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表示顶</a:t>
            </a:r>
            <a:r>
              <a:rPr lang="zh-CN" altLang="en-US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点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可</a:t>
            </a:r>
            <a:r>
              <a:rPr lang="zh-CN" alt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以着色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x[i]</a:t>
            </a:r>
            <a:endParaRPr lang="en-US" altLang="zh-CN" sz="16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else    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x[i]=x[i]+</a:t>
            </a: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1; //</a:t>
            </a:r>
            <a:r>
              <a:rPr lang="zh-CN" alt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搜索下一个颜色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zh-CN" altLang="en-US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zh-CN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x[i]&lt;=</a:t>
            </a:r>
            <a:r>
              <a:rPr lang="en-US" altLang="zh-CN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 &amp;&amp; </a:t>
            </a:r>
            <a:r>
              <a:rPr lang="en-US" altLang="zh-CN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i==n) </a:t>
            </a:r>
            <a:r>
              <a:rPr lang="en-US" altLang="zh-CN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求解完毕，输出解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zh-CN" altLang="en-US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{   </a:t>
            </a:r>
            <a:r>
              <a:rPr lang="en-US" altLang="zh-CN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count++;  dispasolution();       </a:t>
            </a:r>
            <a:r>
              <a:rPr lang="en-US" altLang="zh-CN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x[i]&lt;=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 &amp;&amp;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i&lt;n)   i++;//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为下</a:t>
            </a:r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一个顶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点着色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x[i]=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0;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i--; 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  //</a:t>
            </a:r>
            <a:r>
              <a:rPr lang="zh-CN" alt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回溯</a:t>
            </a:r>
          </a:p>
          <a:p>
            <a:pPr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6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CN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2352" y="1783236"/>
            <a:ext cx="347717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非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递归算法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 err="1" smtClean="0">
                <a:sym typeface="+mn-ea"/>
              </a:rPr>
              <a:t>求解图的</a:t>
            </a:r>
            <a:r>
              <a:rPr lang="en-US" altLang="zh-CN" dirty="0" err="1" smtClean="0">
                <a:sym typeface="+mn-ea"/>
              </a:rPr>
              <a:t>m着色问题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5" name="文本框 6"/>
          <p:cNvSpPr txBox="1"/>
          <p:nvPr/>
        </p:nvSpPr>
        <p:spPr>
          <a:xfrm>
            <a:off x="293915" y="1298025"/>
            <a:ext cx="633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三、算法设计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子集树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53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345233" y="2124019"/>
            <a:ext cx="8191500" cy="2380226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123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该算法中的每个顶点试探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1~m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种着色，共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个顶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点，对应的解空间树是一棵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叉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树（子集树），因此算法最坏情况下的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时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间复杂度为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O(m</a:t>
            </a:r>
            <a:r>
              <a:rPr lang="en-US" altLang="zh-CN" sz="2000" b="1" baseline="30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。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defRPr/>
            </a:pPr>
            <a:endParaRPr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defRPr/>
            </a:pPr>
            <a:endParaRPr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defRPr/>
            </a:pP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 err="1" smtClean="0">
                <a:sym typeface="+mn-ea"/>
              </a:rPr>
              <a:t>求解图的</a:t>
            </a:r>
            <a:r>
              <a:rPr lang="en-US" altLang="zh-CN" dirty="0" err="1" smtClean="0">
                <a:sym typeface="+mn-ea"/>
              </a:rPr>
              <a:t>m着色问题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7" name="文本框 10"/>
          <p:cNvSpPr txBox="1"/>
          <p:nvPr/>
        </p:nvSpPr>
        <p:spPr>
          <a:xfrm>
            <a:off x="307910" y="1443121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四、算法分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析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7"/>
          <p:cNvSpPr>
            <a:spLocks noChangeArrowheads="1"/>
          </p:cNvSpPr>
          <p:nvPr/>
        </p:nvSpPr>
        <p:spPr bwMode="auto">
          <a:xfrm>
            <a:off x="4262438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6803" name="Rectangle 59"/>
          <p:cNvSpPr>
            <a:spLocks noChangeArrowheads="1"/>
          </p:cNvSpPr>
          <p:nvPr/>
        </p:nvSpPr>
        <p:spPr bwMode="auto">
          <a:xfrm>
            <a:off x="42624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6804" name="Rectangle 60"/>
          <p:cNvSpPr>
            <a:spLocks noChangeArrowheads="1"/>
          </p:cNvSpPr>
          <p:nvPr/>
        </p:nvSpPr>
        <p:spPr bwMode="auto">
          <a:xfrm>
            <a:off x="539750" y="1714500"/>
            <a:ext cx="777557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八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皇后问题是十九世纪著名的数学家高斯于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1850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年提出的。问题是：在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8×8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的棋盘上摆放八个皇后，使其不能互相攻击，即任意两个皇后都不能处于同一行、同一列或同一斜线上。可以把八皇后问题扩展到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皇后问题，即在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×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的棋盘上摆放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个皇后，使任意两个皇后都不能处于同一行、同一列或同一斜线上。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5858" y="1279655"/>
            <a:ext cx="2514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+mn-cs"/>
              </a:rPr>
              <a:t>一、问题描述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3990" y="2453580"/>
            <a:ext cx="3700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分析：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N=4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时，右图是一组解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46905" y="1862415"/>
            <a:ext cx="348534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第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步： 解向量</a:t>
            </a:r>
            <a:endParaRPr kumimoji="1" lang="zh-CN" altLang="en-US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597820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26570" y="5053803"/>
            <a:ext cx="8248263" cy="11387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利用约束条件，只需一维数组即可！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x[n] 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x[i]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表示第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行皇后，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x[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的值表示第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行上皇后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放在的列号</a:t>
            </a:r>
            <a:endParaRPr kumimoji="1"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709032" y="2842420"/>
            <a:ext cx="18838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x[3,1,4,2]</a:t>
            </a:r>
          </a:p>
        </p:txBody>
      </p:sp>
      <p:sp>
        <p:nvSpPr>
          <p:cNvPr id="77831" name="Text Box 64"/>
          <p:cNvSpPr txBox="1">
            <a:spLocks noChangeArrowheads="1"/>
          </p:cNvSpPr>
          <p:nvPr/>
        </p:nvSpPr>
        <p:spPr bwMode="auto">
          <a:xfrm>
            <a:off x="169863" y="3601245"/>
            <a:ext cx="83534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显然，棋盘的每一行上可以而且必须摆放一个皇后，所以，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皇后问题的可能解用一个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元向量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…,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i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表示，其中，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1≤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并且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1≤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i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，即第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个皇后放在第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行第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i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列上。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1256508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二、问题分析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64"/>
          <p:cNvSpPr txBox="1">
            <a:spLocks noChangeArrowheads="1"/>
          </p:cNvSpPr>
          <p:nvPr/>
        </p:nvSpPr>
        <p:spPr bwMode="auto">
          <a:xfrm>
            <a:off x="144463" y="1368425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cs typeface="华文楷体"/>
              </a:rPr>
              <a:t>    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cs typeface="华文楷体"/>
              </a:rPr>
              <a:t>例如，下图八皇后问题的的一个解可以表示为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636588" y="6099453"/>
            <a:ext cx="8507412" cy="369332"/>
          </a:xfrm>
          <a:extLst/>
        </p:spPr>
        <p:txBody>
          <a:bodyPr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n-cs"/>
              </a:rPr>
              <a:t>上</a:t>
            </a:r>
            <a:r>
              <a:rPr kumimoji="1"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n-cs"/>
              </a:rPr>
              <a:t>图解向量</a:t>
            </a:r>
            <a:r>
              <a:rPr kumimoji="1"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n-cs"/>
              </a:rPr>
              <a:t>表示</a:t>
            </a:r>
            <a:r>
              <a:rPr kumimoji="1"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n-cs"/>
              </a:rPr>
              <a:t>为</a:t>
            </a:r>
            <a:r>
              <a:rPr kumimoji="1"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n-cs"/>
              </a:rPr>
              <a:t>X[4,6,8,2,7,1,3,5]</a:t>
            </a:r>
            <a:endParaRPr kumimoji="1" lang="zh-CN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50288" y="2171700"/>
            <a:ext cx="4917238" cy="3715849"/>
            <a:chOff x="1301" y="1724"/>
            <a:chExt cx="2867" cy="2501"/>
          </a:xfrm>
        </p:grpSpPr>
        <p:sp>
          <p:nvSpPr>
            <p:cNvPr id="78854" name="Rectangle 5"/>
            <p:cNvSpPr>
              <a:spLocks noChangeArrowheads="1"/>
            </p:cNvSpPr>
            <p:nvPr/>
          </p:nvSpPr>
          <p:spPr bwMode="auto">
            <a:xfrm>
              <a:off x="1617" y="1728"/>
              <a:ext cx="2544" cy="22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latin typeface="+mn-ea"/>
              </a:endParaRPr>
            </a:p>
          </p:txBody>
        </p:sp>
        <p:sp>
          <p:nvSpPr>
            <p:cNvPr id="78855" name="Line 6"/>
            <p:cNvSpPr>
              <a:spLocks noChangeShapeType="1"/>
            </p:cNvSpPr>
            <p:nvPr/>
          </p:nvSpPr>
          <p:spPr bwMode="auto">
            <a:xfrm flipV="1">
              <a:off x="1616" y="2864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56" name="Line 7"/>
            <p:cNvSpPr>
              <a:spLocks noChangeShapeType="1"/>
            </p:cNvSpPr>
            <p:nvPr/>
          </p:nvSpPr>
          <p:spPr bwMode="auto">
            <a:xfrm>
              <a:off x="2888" y="1732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57" name="Line 8"/>
            <p:cNvSpPr>
              <a:spLocks noChangeShapeType="1"/>
            </p:cNvSpPr>
            <p:nvPr/>
          </p:nvSpPr>
          <p:spPr bwMode="auto">
            <a:xfrm flipV="1">
              <a:off x="1621" y="3152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58" name="Line 9"/>
            <p:cNvSpPr>
              <a:spLocks noChangeShapeType="1"/>
            </p:cNvSpPr>
            <p:nvPr/>
          </p:nvSpPr>
          <p:spPr bwMode="auto">
            <a:xfrm flipV="1">
              <a:off x="1619" y="3414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59" name="Line 10"/>
            <p:cNvSpPr>
              <a:spLocks noChangeShapeType="1"/>
            </p:cNvSpPr>
            <p:nvPr/>
          </p:nvSpPr>
          <p:spPr bwMode="auto">
            <a:xfrm flipV="1">
              <a:off x="1621" y="3677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0" name="Line 11"/>
            <p:cNvSpPr>
              <a:spLocks noChangeShapeType="1"/>
            </p:cNvSpPr>
            <p:nvPr/>
          </p:nvSpPr>
          <p:spPr bwMode="auto">
            <a:xfrm flipV="1">
              <a:off x="1620" y="2604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1" name="Line 12"/>
            <p:cNvSpPr>
              <a:spLocks noChangeShapeType="1"/>
            </p:cNvSpPr>
            <p:nvPr/>
          </p:nvSpPr>
          <p:spPr bwMode="auto">
            <a:xfrm flipV="1">
              <a:off x="1624" y="2048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2" name="Line 13"/>
            <p:cNvSpPr>
              <a:spLocks noChangeShapeType="1"/>
            </p:cNvSpPr>
            <p:nvPr/>
          </p:nvSpPr>
          <p:spPr bwMode="auto">
            <a:xfrm flipV="1">
              <a:off x="1624" y="2336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3" name="Line 14"/>
            <p:cNvSpPr>
              <a:spLocks noChangeShapeType="1"/>
            </p:cNvSpPr>
            <p:nvPr/>
          </p:nvSpPr>
          <p:spPr bwMode="auto">
            <a:xfrm>
              <a:off x="1918" y="1724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4" name="Line 15"/>
            <p:cNvSpPr>
              <a:spLocks noChangeShapeType="1"/>
            </p:cNvSpPr>
            <p:nvPr/>
          </p:nvSpPr>
          <p:spPr bwMode="auto">
            <a:xfrm>
              <a:off x="2566" y="1727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5" name="Line 16"/>
            <p:cNvSpPr>
              <a:spLocks noChangeShapeType="1"/>
            </p:cNvSpPr>
            <p:nvPr/>
          </p:nvSpPr>
          <p:spPr bwMode="auto">
            <a:xfrm>
              <a:off x="2256" y="1727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6" name="Line 17"/>
            <p:cNvSpPr>
              <a:spLocks noChangeShapeType="1"/>
            </p:cNvSpPr>
            <p:nvPr/>
          </p:nvSpPr>
          <p:spPr bwMode="auto">
            <a:xfrm>
              <a:off x="3184" y="1730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7" name="Line 18"/>
            <p:cNvSpPr>
              <a:spLocks noChangeShapeType="1"/>
            </p:cNvSpPr>
            <p:nvPr/>
          </p:nvSpPr>
          <p:spPr bwMode="auto">
            <a:xfrm>
              <a:off x="3832" y="1729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8" name="Line 19"/>
            <p:cNvSpPr>
              <a:spLocks noChangeShapeType="1"/>
            </p:cNvSpPr>
            <p:nvPr/>
          </p:nvSpPr>
          <p:spPr bwMode="auto">
            <a:xfrm>
              <a:off x="3507" y="1729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 b="1">
                <a:latin typeface="+mn-ea"/>
              </a:endParaRPr>
            </a:p>
          </p:txBody>
        </p:sp>
        <p:sp>
          <p:nvSpPr>
            <p:cNvPr id="78869" name="Text Box 20"/>
            <p:cNvSpPr txBox="1">
              <a:spLocks noChangeArrowheads="1"/>
            </p:cNvSpPr>
            <p:nvPr/>
          </p:nvSpPr>
          <p:spPr bwMode="auto">
            <a:xfrm>
              <a:off x="1901" y="3956"/>
              <a:ext cx="19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chemeClr val="tx1"/>
                  </a:solidFill>
                  <a:latin typeface="+mn-ea"/>
                </a:rPr>
                <a:t>1    2    3   4   5    6   7   8</a:t>
              </a:r>
            </a:p>
          </p:txBody>
        </p:sp>
        <p:sp>
          <p:nvSpPr>
            <p:cNvPr id="78870" name="Text Box 21"/>
            <p:cNvSpPr txBox="1">
              <a:spLocks noChangeArrowheads="1"/>
            </p:cNvSpPr>
            <p:nvPr/>
          </p:nvSpPr>
          <p:spPr bwMode="auto">
            <a:xfrm>
              <a:off x="1321" y="1728"/>
              <a:ext cx="2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chemeClr val="tx1"/>
                  </a:solidFill>
                  <a:latin typeface="+mn-ea"/>
                </a:rPr>
                <a:t>1</a:t>
              </a:r>
            </a:p>
          </p:txBody>
        </p:sp>
        <p:sp>
          <p:nvSpPr>
            <p:cNvPr id="78871" name="Text Box 22"/>
            <p:cNvSpPr txBox="1">
              <a:spLocks noChangeArrowheads="1"/>
            </p:cNvSpPr>
            <p:nvPr/>
          </p:nvSpPr>
          <p:spPr bwMode="auto">
            <a:xfrm>
              <a:off x="1321" y="2028"/>
              <a:ext cx="2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chemeClr val="tx1"/>
                  </a:solidFill>
                  <a:latin typeface="+mn-ea"/>
                </a:rPr>
                <a:t>2</a:t>
              </a:r>
            </a:p>
          </p:txBody>
        </p:sp>
        <p:sp>
          <p:nvSpPr>
            <p:cNvPr id="78872" name="Text Box 23"/>
            <p:cNvSpPr txBox="1">
              <a:spLocks noChangeArrowheads="1"/>
            </p:cNvSpPr>
            <p:nvPr/>
          </p:nvSpPr>
          <p:spPr bwMode="auto">
            <a:xfrm>
              <a:off x="1317" y="2312"/>
              <a:ext cx="2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chemeClr val="tx1"/>
                  </a:solidFill>
                  <a:latin typeface="+mn-ea"/>
                </a:rPr>
                <a:t>3</a:t>
              </a:r>
            </a:p>
          </p:txBody>
        </p:sp>
        <p:sp>
          <p:nvSpPr>
            <p:cNvPr id="78873" name="Text Box 24"/>
            <p:cNvSpPr txBox="1">
              <a:spLocks noChangeArrowheads="1"/>
            </p:cNvSpPr>
            <p:nvPr/>
          </p:nvSpPr>
          <p:spPr bwMode="auto">
            <a:xfrm>
              <a:off x="1309" y="2588"/>
              <a:ext cx="2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chemeClr val="tx1"/>
                  </a:solidFill>
                  <a:latin typeface="+mn-ea"/>
                </a:rPr>
                <a:t>4</a:t>
              </a:r>
            </a:p>
          </p:txBody>
        </p:sp>
        <p:sp>
          <p:nvSpPr>
            <p:cNvPr id="78874" name="Text Box 25"/>
            <p:cNvSpPr txBox="1">
              <a:spLocks noChangeArrowheads="1"/>
            </p:cNvSpPr>
            <p:nvPr/>
          </p:nvSpPr>
          <p:spPr bwMode="auto">
            <a:xfrm>
              <a:off x="1305" y="2848"/>
              <a:ext cx="2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chemeClr val="tx1"/>
                  </a:solidFill>
                  <a:latin typeface="+mn-ea"/>
                </a:rPr>
                <a:t>5</a:t>
              </a:r>
            </a:p>
          </p:txBody>
        </p:sp>
        <p:sp>
          <p:nvSpPr>
            <p:cNvPr id="78875" name="Text Box 26"/>
            <p:cNvSpPr txBox="1">
              <a:spLocks noChangeArrowheads="1"/>
            </p:cNvSpPr>
            <p:nvPr/>
          </p:nvSpPr>
          <p:spPr bwMode="auto">
            <a:xfrm>
              <a:off x="1305" y="3152"/>
              <a:ext cx="2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chemeClr val="tx1"/>
                  </a:solidFill>
                  <a:latin typeface="+mn-ea"/>
                </a:rPr>
                <a:t>6</a:t>
              </a:r>
            </a:p>
          </p:txBody>
        </p:sp>
        <p:sp>
          <p:nvSpPr>
            <p:cNvPr id="78876" name="Text Box 27"/>
            <p:cNvSpPr txBox="1">
              <a:spLocks noChangeArrowheads="1"/>
            </p:cNvSpPr>
            <p:nvPr/>
          </p:nvSpPr>
          <p:spPr bwMode="auto">
            <a:xfrm>
              <a:off x="1301" y="3392"/>
              <a:ext cx="2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chemeClr val="tx1"/>
                  </a:solidFill>
                  <a:latin typeface="+mn-ea"/>
                </a:rPr>
                <a:t>7</a:t>
              </a:r>
            </a:p>
          </p:txBody>
        </p:sp>
        <p:sp>
          <p:nvSpPr>
            <p:cNvPr id="78877" name="Text Box 28"/>
            <p:cNvSpPr txBox="1">
              <a:spLocks noChangeArrowheads="1"/>
            </p:cNvSpPr>
            <p:nvPr/>
          </p:nvSpPr>
          <p:spPr bwMode="auto">
            <a:xfrm>
              <a:off x="1301" y="3652"/>
              <a:ext cx="2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chemeClr val="tx1"/>
                  </a:solidFill>
                  <a:latin typeface="+mn-ea"/>
                </a:rPr>
                <a:t>8</a:t>
              </a:r>
            </a:p>
          </p:txBody>
        </p:sp>
        <p:sp>
          <p:nvSpPr>
            <p:cNvPr id="78878" name="Text Box 29"/>
            <p:cNvSpPr txBox="1">
              <a:spLocks noChangeArrowheads="1"/>
            </p:cNvSpPr>
            <p:nvPr/>
          </p:nvSpPr>
          <p:spPr bwMode="auto">
            <a:xfrm>
              <a:off x="3224" y="2048"/>
              <a:ext cx="2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chemeClr val="tx1"/>
                  </a:solidFill>
                  <a:latin typeface="+mn-ea"/>
                </a:rPr>
                <a:t>Q</a:t>
              </a:r>
            </a:p>
          </p:txBody>
        </p:sp>
        <p:sp>
          <p:nvSpPr>
            <p:cNvPr id="78879" name="Text Box 30"/>
            <p:cNvSpPr txBox="1">
              <a:spLocks noChangeArrowheads="1"/>
            </p:cNvSpPr>
            <p:nvPr/>
          </p:nvSpPr>
          <p:spPr bwMode="auto">
            <a:xfrm>
              <a:off x="3872" y="2328"/>
              <a:ext cx="2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chemeClr val="tx1"/>
                  </a:solidFill>
                  <a:latin typeface="+mn-ea"/>
                </a:rPr>
                <a:t>Q</a:t>
              </a:r>
            </a:p>
          </p:txBody>
        </p:sp>
        <p:sp>
          <p:nvSpPr>
            <p:cNvPr id="78880" name="Text Box 31"/>
            <p:cNvSpPr txBox="1">
              <a:spLocks noChangeArrowheads="1"/>
            </p:cNvSpPr>
            <p:nvPr/>
          </p:nvSpPr>
          <p:spPr bwMode="auto">
            <a:xfrm>
              <a:off x="1976" y="2588"/>
              <a:ext cx="2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chemeClr val="tx1"/>
                  </a:solidFill>
                  <a:latin typeface="+mn-ea"/>
                </a:rPr>
                <a:t>Q</a:t>
              </a:r>
            </a:p>
          </p:txBody>
        </p:sp>
        <p:sp>
          <p:nvSpPr>
            <p:cNvPr id="78881" name="Text Box 32"/>
            <p:cNvSpPr txBox="1">
              <a:spLocks noChangeArrowheads="1"/>
            </p:cNvSpPr>
            <p:nvPr/>
          </p:nvSpPr>
          <p:spPr bwMode="auto">
            <a:xfrm>
              <a:off x="3552" y="2868"/>
              <a:ext cx="2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chemeClr val="tx1"/>
                  </a:solidFill>
                  <a:latin typeface="+mn-ea"/>
                </a:rPr>
                <a:t>Q</a:t>
              </a:r>
            </a:p>
          </p:txBody>
        </p:sp>
        <p:sp>
          <p:nvSpPr>
            <p:cNvPr id="78882" name="Text Box 33"/>
            <p:cNvSpPr txBox="1">
              <a:spLocks noChangeArrowheads="1"/>
            </p:cNvSpPr>
            <p:nvPr/>
          </p:nvSpPr>
          <p:spPr bwMode="auto">
            <a:xfrm>
              <a:off x="2296" y="3396"/>
              <a:ext cx="2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chemeClr val="tx1"/>
                  </a:solidFill>
                  <a:latin typeface="+mn-ea"/>
                </a:rPr>
                <a:t>Q</a:t>
              </a:r>
            </a:p>
          </p:txBody>
        </p:sp>
        <p:sp>
          <p:nvSpPr>
            <p:cNvPr id="78883" name="Text Box 34"/>
            <p:cNvSpPr txBox="1">
              <a:spLocks noChangeArrowheads="1"/>
            </p:cNvSpPr>
            <p:nvPr/>
          </p:nvSpPr>
          <p:spPr bwMode="auto">
            <a:xfrm>
              <a:off x="1652" y="3136"/>
              <a:ext cx="2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chemeClr val="tx1"/>
                  </a:solidFill>
                  <a:latin typeface="+mn-ea"/>
                </a:rPr>
                <a:t>Q</a:t>
              </a:r>
            </a:p>
          </p:txBody>
        </p:sp>
        <p:sp>
          <p:nvSpPr>
            <p:cNvPr id="78884" name="Text Box 35"/>
            <p:cNvSpPr txBox="1">
              <a:spLocks noChangeArrowheads="1"/>
            </p:cNvSpPr>
            <p:nvPr/>
          </p:nvSpPr>
          <p:spPr bwMode="auto">
            <a:xfrm>
              <a:off x="2920" y="3664"/>
              <a:ext cx="2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chemeClr val="tx1"/>
                  </a:solidFill>
                  <a:latin typeface="+mn-ea"/>
                </a:rPr>
                <a:t>Q</a:t>
              </a:r>
            </a:p>
          </p:txBody>
        </p:sp>
        <p:sp>
          <p:nvSpPr>
            <p:cNvPr id="78885" name="Text Box 36"/>
            <p:cNvSpPr txBox="1">
              <a:spLocks noChangeArrowheads="1"/>
            </p:cNvSpPr>
            <p:nvPr/>
          </p:nvSpPr>
          <p:spPr bwMode="auto">
            <a:xfrm>
              <a:off x="2612" y="1752"/>
              <a:ext cx="2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chemeClr val="tx1"/>
                  </a:solidFill>
                  <a:latin typeface="+mn-ea"/>
                </a:rPr>
                <a:t>Q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207963" y="1167298"/>
            <a:ext cx="464978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第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2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步：约束条件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—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剪枝函数</a:t>
            </a:r>
            <a:endParaRPr kumimoji="1" lang="zh-CN" altLang="en-US" sz="2000" b="1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85750" y="1503838"/>
            <a:ext cx="6321425" cy="14229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不同行：数组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的下标保证不重复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不同列：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x[i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]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≠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x[j] (1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≤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i,j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≤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；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≠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j) </a:t>
            </a:r>
            <a:endParaRPr lang="en-US" altLang="zh-CN" sz="20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不同对角线：</a:t>
            </a:r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6829425" y="765175"/>
            <a:ext cx="1943100" cy="1885950"/>
            <a:chOff x="6829425" y="1500188"/>
            <a:chExt cx="1943100" cy="1885950"/>
          </a:xfrm>
        </p:grpSpPr>
        <p:pic>
          <p:nvPicPr>
            <p:cNvPr id="79880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29425" y="1500188"/>
              <a:ext cx="1885950" cy="18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44" name="Line 9"/>
            <p:cNvSpPr>
              <a:spLocks noChangeShapeType="1"/>
            </p:cNvSpPr>
            <p:nvPr/>
          </p:nvSpPr>
          <p:spPr bwMode="auto">
            <a:xfrm>
              <a:off x="7286625" y="1500188"/>
              <a:ext cx="1371600" cy="1371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9645" name="Line 10"/>
            <p:cNvSpPr>
              <a:spLocks noChangeShapeType="1"/>
            </p:cNvSpPr>
            <p:nvPr/>
          </p:nvSpPr>
          <p:spPr bwMode="auto">
            <a:xfrm flipH="1">
              <a:off x="7324725" y="1985963"/>
              <a:ext cx="1447800" cy="137160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29902" y="2523774"/>
            <a:ext cx="366582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abs(x[i]-x[j])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≠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abs(i-j)</a:t>
            </a:r>
            <a:endParaRPr lang="en-US" altLang="zh-CN" sz="20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47650" y="2970213"/>
            <a:ext cx="7800975" cy="40011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填到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第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时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，需要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与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前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1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~(i-1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行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都进行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比较</a:t>
            </a:r>
          </a:p>
        </p:txBody>
      </p:sp>
      <p:sp>
        <p:nvSpPr>
          <p:cNvPr id="79879" name="Rectangle 3"/>
          <p:cNvSpPr txBox="1">
            <a:spLocks noChangeArrowheads="1"/>
          </p:cNvSpPr>
          <p:nvPr/>
        </p:nvSpPr>
        <p:spPr bwMode="auto">
          <a:xfrm>
            <a:off x="332403" y="3455696"/>
            <a:ext cx="8137525" cy="3132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71450" indent="-171450" defTabSz="685800">
              <a:lnSpc>
                <a:spcPct val="80000"/>
              </a:lnSpc>
              <a:spcBef>
                <a:spcPts val="75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bool  place(int i)   </a:t>
            </a:r>
            <a:r>
              <a:rPr lang="en-US" altLang="zh-CN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考察皇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</a:t>
            </a: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置在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x[i]</a:t>
            </a: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列是否发生冲突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 (int j=1; j&lt;i; j++) 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//j=1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是已放置了皇后的行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x[i]==x[j] || abs(i-j)==abs(x[i]-x[j])) 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false;  </a:t>
            </a:r>
            <a:r>
              <a:rPr lang="en-US" altLang="zh-CN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冲突返</a:t>
            </a:r>
            <a:r>
              <a:rPr lang="zh-CN" altLang="en-US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</a:t>
            </a:r>
            <a:r>
              <a:rPr lang="en-US" altLang="zh-CN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en-US" altLang="zh-CN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true;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</a:pP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  <p:bldP spid="12302" grpId="0"/>
      <p:bldP spid="7987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44131" y="1337596"/>
            <a:ext cx="8085138" cy="40011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第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3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步：解空间树（解空间树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)——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排列树</a:t>
            </a:r>
            <a:endParaRPr kumimoji="1" lang="zh-CN" altLang="en-US" sz="2000" b="1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447739" y="1840219"/>
            <a:ext cx="7920038" cy="96128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     将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搜索过程中的每个状态用树的形式表示出来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！画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出状态树对书写程序有很大帮助！</a:t>
            </a:r>
          </a:p>
        </p:txBody>
      </p:sp>
      <p:sp>
        <p:nvSpPr>
          <p:cNvPr id="7" name="矩形 6"/>
          <p:cNvSpPr/>
          <p:nvPr/>
        </p:nvSpPr>
        <p:spPr>
          <a:xfrm>
            <a:off x="522418" y="2823211"/>
            <a:ext cx="79684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FF0000"/>
                </a:solidFill>
              </a:rPr>
              <a:t>解空间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0000FF"/>
                </a:solidFill>
              </a:rPr>
              <a:t>      令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x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表示第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个皇后的列位置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问题的解空间是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(x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,x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,…,x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),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既然没有两个皇后可以被放在同一行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则解空间的大小为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000" b="1" baseline="30000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。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 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解空间可以被组织成一个子集树。若每个皇后被限制在不同行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解空间大小可以从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000" b="1" baseline="30000" dirty="0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减少到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n!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，解空间可以被组织成一棵排列树。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277197" y="2244595"/>
            <a:ext cx="8640763" cy="3913188"/>
            <a:chOff x="204" y="1434"/>
            <a:chExt cx="4710" cy="2057"/>
          </a:xfrm>
        </p:grpSpPr>
        <p:sp>
          <p:nvSpPr>
            <p:cNvPr id="86020" name="Text Box 5"/>
            <p:cNvSpPr txBox="1">
              <a:spLocks noChangeArrowheads="1"/>
            </p:cNvSpPr>
            <p:nvPr/>
          </p:nvSpPr>
          <p:spPr bwMode="auto">
            <a:xfrm>
              <a:off x="211" y="144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021" name="Line 6"/>
            <p:cNvSpPr>
              <a:spLocks noChangeShapeType="1"/>
            </p:cNvSpPr>
            <p:nvPr/>
          </p:nvSpPr>
          <p:spPr bwMode="auto">
            <a:xfrm>
              <a:off x="211" y="179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2" name="Line 7"/>
            <p:cNvSpPr>
              <a:spLocks noChangeShapeType="1"/>
            </p:cNvSpPr>
            <p:nvPr/>
          </p:nvSpPr>
          <p:spPr bwMode="auto">
            <a:xfrm>
              <a:off x="542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Line 8"/>
            <p:cNvSpPr>
              <a:spLocks noChangeShapeType="1"/>
            </p:cNvSpPr>
            <p:nvPr/>
          </p:nvSpPr>
          <p:spPr bwMode="auto">
            <a:xfrm>
              <a:off x="37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4" name="Line 9"/>
            <p:cNvSpPr>
              <a:spLocks noChangeShapeType="1"/>
            </p:cNvSpPr>
            <p:nvPr/>
          </p:nvSpPr>
          <p:spPr bwMode="auto">
            <a:xfrm>
              <a:off x="70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5" name="Line 10"/>
            <p:cNvSpPr>
              <a:spLocks noChangeShapeType="1"/>
            </p:cNvSpPr>
            <p:nvPr/>
          </p:nvSpPr>
          <p:spPr bwMode="auto">
            <a:xfrm>
              <a:off x="211" y="162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Line 11"/>
            <p:cNvSpPr>
              <a:spLocks noChangeShapeType="1"/>
            </p:cNvSpPr>
            <p:nvPr/>
          </p:nvSpPr>
          <p:spPr bwMode="auto">
            <a:xfrm>
              <a:off x="211" y="197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7" name="Text Box 12"/>
            <p:cNvSpPr txBox="1">
              <a:spLocks noChangeArrowheads="1"/>
            </p:cNvSpPr>
            <p:nvPr/>
          </p:nvSpPr>
          <p:spPr bwMode="auto">
            <a:xfrm>
              <a:off x="233" y="1451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28" name="Text Box 14"/>
            <p:cNvSpPr txBox="1">
              <a:spLocks noChangeArrowheads="1"/>
            </p:cNvSpPr>
            <p:nvPr/>
          </p:nvSpPr>
          <p:spPr bwMode="auto">
            <a:xfrm>
              <a:off x="1239" y="1451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029" name="Line 15"/>
            <p:cNvSpPr>
              <a:spLocks noChangeShapeType="1"/>
            </p:cNvSpPr>
            <p:nvPr/>
          </p:nvSpPr>
          <p:spPr bwMode="auto">
            <a:xfrm>
              <a:off x="1239" y="180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Line 16"/>
            <p:cNvSpPr>
              <a:spLocks noChangeShapeType="1"/>
            </p:cNvSpPr>
            <p:nvPr/>
          </p:nvSpPr>
          <p:spPr bwMode="auto">
            <a:xfrm>
              <a:off x="1569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1" name="Line 17"/>
            <p:cNvSpPr>
              <a:spLocks noChangeShapeType="1"/>
            </p:cNvSpPr>
            <p:nvPr/>
          </p:nvSpPr>
          <p:spPr bwMode="auto">
            <a:xfrm>
              <a:off x="1400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2" name="Line 18"/>
            <p:cNvSpPr>
              <a:spLocks noChangeShapeType="1"/>
            </p:cNvSpPr>
            <p:nvPr/>
          </p:nvSpPr>
          <p:spPr bwMode="auto">
            <a:xfrm>
              <a:off x="1731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3" name="Line 19"/>
            <p:cNvSpPr>
              <a:spLocks noChangeShapeType="1"/>
            </p:cNvSpPr>
            <p:nvPr/>
          </p:nvSpPr>
          <p:spPr bwMode="auto">
            <a:xfrm>
              <a:off x="1239" y="163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4" name="Line 20"/>
            <p:cNvSpPr>
              <a:spLocks noChangeShapeType="1"/>
            </p:cNvSpPr>
            <p:nvPr/>
          </p:nvSpPr>
          <p:spPr bwMode="auto">
            <a:xfrm>
              <a:off x="1239" y="198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5" name="Text Box 21"/>
            <p:cNvSpPr txBox="1">
              <a:spLocks noChangeArrowheads="1"/>
            </p:cNvSpPr>
            <p:nvPr/>
          </p:nvSpPr>
          <p:spPr bwMode="auto">
            <a:xfrm>
              <a:off x="1261" y="1458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36" name="Text Box 22"/>
            <p:cNvSpPr txBox="1">
              <a:spLocks noChangeArrowheads="1"/>
            </p:cNvSpPr>
            <p:nvPr/>
          </p:nvSpPr>
          <p:spPr bwMode="auto">
            <a:xfrm>
              <a:off x="1254" y="1642"/>
              <a:ext cx="1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37" name="Text Box 23"/>
            <p:cNvSpPr txBox="1">
              <a:spLocks noChangeArrowheads="1"/>
            </p:cNvSpPr>
            <p:nvPr/>
          </p:nvSpPr>
          <p:spPr bwMode="auto">
            <a:xfrm>
              <a:off x="1415" y="1640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38" name="Text Box 24"/>
            <p:cNvSpPr txBox="1">
              <a:spLocks noChangeArrowheads="1"/>
            </p:cNvSpPr>
            <p:nvPr/>
          </p:nvSpPr>
          <p:spPr bwMode="auto">
            <a:xfrm>
              <a:off x="1591" y="1638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39" name="Text Box 25"/>
            <p:cNvSpPr txBox="1">
              <a:spLocks noChangeArrowheads="1"/>
            </p:cNvSpPr>
            <p:nvPr/>
          </p:nvSpPr>
          <p:spPr bwMode="auto">
            <a:xfrm>
              <a:off x="2237" y="145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040" name="Line 26"/>
            <p:cNvSpPr>
              <a:spLocks noChangeShapeType="1"/>
            </p:cNvSpPr>
            <p:nvPr/>
          </p:nvSpPr>
          <p:spPr bwMode="auto">
            <a:xfrm>
              <a:off x="2237" y="180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1" name="Line 27"/>
            <p:cNvSpPr>
              <a:spLocks noChangeShapeType="1"/>
            </p:cNvSpPr>
            <p:nvPr/>
          </p:nvSpPr>
          <p:spPr bwMode="auto">
            <a:xfrm>
              <a:off x="2568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2" name="Line 28"/>
            <p:cNvSpPr>
              <a:spLocks noChangeShapeType="1"/>
            </p:cNvSpPr>
            <p:nvPr/>
          </p:nvSpPr>
          <p:spPr bwMode="auto">
            <a:xfrm>
              <a:off x="239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3" name="Line 29"/>
            <p:cNvSpPr>
              <a:spLocks noChangeShapeType="1"/>
            </p:cNvSpPr>
            <p:nvPr/>
          </p:nvSpPr>
          <p:spPr bwMode="auto">
            <a:xfrm>
              <a:off x="272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4" name="Line 30"/>
            <p:cNvSpPr>
              <a:spLocks noChangeShapeType="1"/>
            </p:cNvSpPr>
            <p:nvPr/>
          </p:nvSpPr>
          <p:spPr bwMode="auto">
            <a:xfrm>
              <a:off x="2237" y="16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5" name="Line 31"/>
            <p:cNvSpPr>
              <a:spLocks noChangeShapeType="1"/>
            </p:cNvSpPr>
            <p:nvPr/>
          </p:nvSpPr>
          <p:spPr bwMode="auto">
            <a:xfrm>
              <a:off x="2237" y="198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6" name="Text Box 32"/>
            <p:cNvSpPr txBox="1">
              <a:spLocks noChangeArrowheads="1"/>
            </p:cNvSpPr>
            <p:nvPr/>
          </p:nvSpPr>
          <p:spPr bwMode="auto">
            <a:xfrm>
              <a:off x="2259" y="1465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47" name="Text Box 33"/>
            <p:cNvSpPr txBox="1">
              <a:spLocks noChangeArrowheads="1"/>
            </p:cNvSpPr>
            <p:nvPr/>
          </p:nvSpPr>
          <p:spPr bwMode="auto">
            <a:xfrm>
              <a:off x="2413" y="1647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48" name="Text Box 34"/>
            <p:cNvSpPr txBox="1">
              <a:spLocks noChangeArrowheads="1"/>
            </p:cNvSpPr>
            <p:nvPr/>
          </p:nvSpPr>
          <p:spPr bwMode="auto">
            <a:xfrm>
              <a:off x="2590" y="1645"/>
              <a:ext cx="1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49" name="Text Box 35"/>
            <p:cNvSpPr txBox="1">
              <a:spLocks noChangeArrowheads="1"/>
            </p:cNvSpPr>
            <p:nvPr/>
          </p:nvSpPr>
          <p:spPr bwMode="auto">
            <a:xfrm>
              <a:off x="2252" y="1642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50" name="Text Box 36"/>
            <p:cNvSpPr txBox="1">
              <a:spLocks noChangeArrowheads="1"/>
            </p:cNvSpPr>
            <p:nvPr/>
          </p:nvSpPr>
          <p:spPr bwMode="auto">
            <a:xfrm>
              <a:off x="2582" y="1815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51" name="Text Box 37"/>
            <p:cNvSpPr txBox="1">
              <a:spLocks noChangeArrowheads="1"/>
            </p:cNvSpPr>
            <p:nvPr/>
          </p:nvSpPr>
          <p:spPr bwMode="auto">
            <a:xfrm>
              <a:off x="2252" y="1815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52" name="Text Box 38"/>
            <p:cNvSpPr txBox="1">
              <a:spLocks noChangeArrowheads="1"/>
            </p:cNvSpPr>
            <p:nvPr/>
          </p:nvSpPr>
          <p:spPr bwMode="auto">
            <a:xfrm>
              <a:off x="2421" y="1815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53" name="Text Box 39"/>
            <p:cNvSpPr txBox="1">
              <a:spLocks noChangeArrowheads="1"/>
            </p:cNvSpPr>
            <p:nvPr/>
          </p:nvSpPr>
          <p:spPr bwMode="auto">
            <a:xfrm>
              <a:off x="2744" y="1815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54" name="Text Box 40"/>
            <p:cNvSpPr txBox="1">
              <a:spLocks noChangeArrowheads="1"/>
            </p:cNvSpPr>
            <p:nvPr/>
          </p:nvSpPr>
          <p:spPr bwMode="auto">
            <a:xfrm>
              <a:off x="3243" y="1442"/>
              <a:ext cx="666" cy="7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055" name="Line 41"/>
            <p:cNvSpPr>
              <a:spLocks noChangeShapeType="1"/>
            </p:cNvSpPr>
            <p:nvPr/>
          </p:nvSpPr>
          <p:spPr bwMode="auto">
            <a:xfrm>
              <a:off x="3243" y="179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3573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3404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8" name="Line 44"/>
            <p:cNvSpPr>
              <a:spLocks noChangeShapeType="1"/>
            </p:cNvSpPr>
            <p:nvPr/>
          </p:nvSpPr>
          <p:spPr bwMode="auto">
            <a:xfrm>
              <a:off x="3735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9" name="Line 45"/>
            <p:cNvSpPr>
              <a:spLocks noChangeShapeType="1"/>
            </p:cNvSpPr>
            <p:nvPr/>
          </p:nvSpPr>
          <p:spPr bwMode="auto">
            <a:xfrm>
              <a:off x="3243" y="162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0" name="Line 46"/>
            <p:cNvSpPr>
              <a:spLocks noChangeShapeType="1"/>
            </p:cNvSpPr>
            <p:nvPr/>
          </p:nvSpPr>
          <p:spPr bwMode="auto">
            <a:xfrm>
              <a:off x="3243" y="197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1" name="Text Box 47"/>
            <p:cNvSpPr txBox="1">
              <a:spLocks noChangeArrowheads="1"/>
            </p:cNvSpPr>
            <p:nvPr/>
          </p:nvSpPr>
          <p:spPr bwMode="auto">
            <a:xfrm>
              <a:off x="3265" y="1449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62" name="Text Box 48"/>
            <p:cNvSpPr txBox="1">
              <a:spLocks noChangeArrowheads="1"/>
            </p:cNvSpPr>
            <p:nvPr/>
          </p:nvSpPr>
          <p:spPr bwMode="auto">
            <a:xfrm>
              <a:off x="3757" y="1628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63" name="Text Box 49"/>
            <p:cNvSpPr txBox="1">
              <a:spLocks noChangeArrowheads="1"/>
            </p:cNvSpPr>
            <p:nvPr/>
          </p:nvSpPr>
          <p:spPr bwMode="auto">
            <a:xfrm>
              <a:off x="204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064" name="Line 50"/>
            <p:cNvSpPr>
              <a:spLocks noChangeShapeType="1"/>
            </p:cNvSpPr>
            <p:nvPr/>
          </p:nvSpPr>
          <p:spPr bwMode="auto">
            <a:xfrm>
              <a:off x="204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5" name="Line 51"/>
            <p:cNvSpPr>
              <a:spLocks noChangeShapeType="1"/>
            </p:cNvSpPr>
            <p:nvPr/>
          </p:nvSpPr>
          <p:spPr bwMode="auto">
            <a:xfrm>
              <a:off x="534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6" name="Line 52"/>
            <p:cNvSpPr>
              <a:spLocks noChangeShapeType="1"/>
            </p:cNvSpPr>
            <p:nvPr/>
          </p:nvSpPr>
          <p:spPr bwMode="auto">
            <a:xfrm>
              <a:off x="365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7" name="Line 53"/>
            <p:cNvSpPr>
              <a:spLocks noChangeShapeType="1"/>
            </p:cNvSpPr>
            <p:nvPr/>
          </p:nvSpPr>
          <p:spPr bwMode="auto">
            <a:xfrm>
              <a:off x="696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8" name="Line 54"/>
            <p:cNvSpPr>
              <a:spLocks noChangeShapeType="1"/>
            </p:cNvSpPr>
            <p:nvPr/>
          </p:nvSpPr>
          <p:spPr bwMode="auto">
            <a:xfrm>
              <a:off x="204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9" name="Line 55"/>
            <p:cNvSpPr>
              <a:spLocks noChangeShapeType="1"/>
            </p:cNvSpPr>
            <p:nvPr/>
          </p:nvSpPr>
          <p:spPr bwMode="auto">
            <a:xfrm>
              <a:off x="204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0" name="Text Box 56"/>
            <p:cNvSpPr txBox="1">
              <a:spLocks noChangeArrowheads="1"/>
            </p:cNvSpPr>
            <p:nvPr/>
          </p:nvSpPr>
          <p:spPr bwMode="auto">
            <a:xfrm>
              <a:off x="226" y="2495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71" name="Text Box 57"/>
            <p:cNvSpPr txBox="1">
              <a:spLocks noChangeArrowheads="1"/>
            </p:cNvSpPr>
            <p:nvPr/>
          </p:nvSpPr>
          <p:spPr bwMode="auto">
            <a:xfrm>
              <a:off x="718" y="2674"/>
              <a:ext cx="12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72" name="Text Box 58"/>
            <p:cNvSpPr txBox="1">
              <a:spLocks noChangeArrowheads="1"/>
            </p:cNvSpPr>
            <p:nvPr/>
          </p:nvSpPr>
          <p:spPr bwMode="auto">
            <a:xfrm>
              <a:off x="219" y="2842"/>
              <a:ext cx="1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73" name="Text Box 59"/>
            <p:cNvSpPr txBox="1">
              <a:spLocks noChangeArrowheads="1"/>
            </p:cNvSpPr>
            <p:nvPr/>
          </p:nvSpPr>
          <p:spPr bwMode="auto">
            <a:xfrm>
              <a:off x="388" y="2846"/>
              <a:ext cx="1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74" name="Text Box 60"/>
            <p:cNvSpPr txBox="1">
              <a:spLocks noChangeArrowheads="1"/>
            </p:cNvSpPr>
            <p:nvPr/>
          </p:nvSpPr>
          <p:spPr bwMode="auto">
            <a:xfrm>
              <a:off x="211" y="3022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75" name="Text Box 61"/>
            <p:cNvSpPr txBox="1">
              <a:spLocks noChangeArrowheads="1"/>
            </p:cNvSpPr>
            <p:nvPr/>
          </p:nvSpPr>
          <p:spPr bwMode="auto">
            <a:xfrm>
              <a:off x="388" y="3029"/>
              <a:ext cx="1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76" name="Text Box 62"/>
            <p:cNvSpPr txBox="1">
              <a:spLocks noChangeArrowheads="1"/>
            </p:cNvSpPr>
            <p:nvPr/>
          </p:nvSpPr>
          <p:spPr bwMode="auto">
            <a:xfrm>
              <a:off x="549" y="3029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77" name="Text Box 63"/>
            <p:cNvSpPr txBox="1">
              <a:spLocks noChangeArrowheads="1"/>
            </p:cNvSpPr>
            <p:nvPr/>
          </p:nvSpPr>
          <p:spPr bwMode="auto">
            <a:xfrm>
              <a:off x="718" y="3029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78" name="Text Box 64"/>
            <p:cNvSpPr txBox="1">
              <a:spLocks noChangeArrowheads="1"/>
            </p:cNvSpPr>
            <p:nvPr/>
          </p:nvSpPr>
          <p:spPr bwMode="auto">
            <a:xfrm>
              <a:off x="1239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079" name="Line 65"/>
            <p:cNvSpPr>
              <a:spLocks noChangeShapeType="1"/>
            </p:cNvSpPr>
            <p:nvPr/>
          </p:nvSpPr>
          <p:spPr bwMode="auto">
            <a:xfrm>
              <a:off x="1239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0" name="Line 66"/>
            <p:cNvSpPr>
              <a:spLocks noChangeShapeType="1"/>
            </p:cNvSpPr>
            <p:nvPr/>
          </p:nvSpPr>
          <p:spPr bwMode="auto">
            <a:xfrm>
              <a:off x="1569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1" name="Line 67"/>
            <p:cNvSpPr>
              <a:spLocks noChangeShapeType="1"/>
            </p:cNvSpPr>
            <p:nvPr/>
          </p:nvSpPr>
          <p:spPr bwMode="auto">
            <a:xfrm>
              <a:off x="1400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2" name="Line 68"/>
            <p:cNvSpPr>
              <a:spLocks noChangeShapeType="1"/>
            </p:cNvSpPr>
            <p:nvPr/>
          </p:nvSpPr>
          <p:spPr bwMode="auto">
            <a:xfrm>
              <a:off x="1731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3" name="Line 69"/>
            <p:cNvSpPr>
              <a:spLocks noChangeShapeType="1"/>
            </p:cNvSpPr>
            <p:nvPr/>
          </p:nvSpPr>
          <p:spPr bwMode="auto">
            <a:xfrm>
              <a:off x="1239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4" name="Line 70"/>
            <p:cNvSpPr>
              <a:spLocks noChangeShapeType="1"/>
            </p:cNvSpPr>
            <p:nvPr/>
          </p:nvSpPr>
          <p:spPr bwMode="auto">
            <a:xfrm>
              <a:off x="1239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5" name="Text Box 71"/>
            <p:cNvSpPr txBox="1">
              <a:spLocks noChangeArrowheads="1"/>
            </p:cNvSpPr>
            <p:nvPr/>
          </p:nvSpPr>
          <p:spPr bwMode="auto">
            <a:xfrm>
              <a:off x="1423" y="2495"/>
              <a:ext cx="1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86" name="Text Box 72"/>
            <p:cNvSpPr txBox="1">
              <a:spLocks noChangeArrowheads="1"/>
            </p:cNvSpPr>
            <p:nvPr/>
          </p:nvSpPr>
          <p:spPr bwMode="auto">
            <a:xfrm>
              <a:off x="2237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087" name="Line 73"/>
            <p:cNvSpPr>
              <a:spLocks noChangeShapeType="1"/>
            </p:cNvSpPr>
            <p:nvPr/>
          </p:nvSpPr>
          <p:spPr bwMode="auto">
            <a:xfrm>
              <a:off x="2237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8" name="Line 74"/>
            <p:cNvSpPr>
              <a:spLocks noChangeShapeType="1"/>
            </p:cNvSpPr>
            <p:nvPr/>
          </p:nvSpPr>
          <p:spPr bwMode="auto">
            <a:xfrm>
              <a:off x="2568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9" name="Line 75"/>
            <p:cNvSpPr>
              <a:spLocks noChangeShapeType="1"/>
            </p:cNvSpPr>
            <p:nvPr/>
          </p:nvSpPr>
          <p:spPr bwMode="auto">
            <a:xfrm>
              <a:off x="239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0" name="Line 76"/>
            <p:cNvSpPr>
              <a:spLocks noChangeShapeType="1"/>
            </p:cNvSpPr>
            <p:nvPr/>
          </p:nvSpPr>
          <p:spPr bwMode="auto">
            <a:xfrm>
              <a:off x="272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1" name="Line 77"/>
            <p:cNvSpPr>
              <a:spLocks noChangeShapeType="1"/>
            </p:cNvSpPr>
            <p:nvPr/>
          </p:nvSpPr>
          <p:spPr bwMode="auto">
            <a:xfrm>
              <a:off x="2237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2" name="Line 78"/>
            <p:cNvSpPr>
              <a:spLocks noChangeShapeType="1"/>
            </p:cNvSpPr>
            <p:nvPr/>
          </p:nvSpPr>
          <p:spPr bwMode="auto">
            <a:xfrm>
              <a:off x="2237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93" name="Text Box 79"/>
            <p:cNvSpPr txBox="1">
              <a:spLocks noChangeArrowheads="1"/>
            </p:cNvSpPr>
            <p:nvPr/>
          </p:nvSpPr>
          <p:spPr bwMode="auto">
            <a:xfrm>
              <a:off x="2421" y="2497"/>
              <a:ext cx="12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94" name="Text Box 80"/>
            <p:cNvSpPr txBox="1">
              <a:spLocks noChangeArrowheads="1"/>
            </p:cNvSpPr>
            <p:nvPr/>
          </p:nvSpPr>
          <p:spPr bwMode="auto">
            <a:xfrm>
              <a:off x="2245" y="2672"/>
              <a:ext cx="1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95" name="Text Box 81"/>
            <p:cNvSpPr txBox="1">
              <a:spLocks noChangeArrowheads="1"/>
            </p:cNvSpPr>
            <p:nvPr/>
          </p:nvSpPr>
          <p:spPr bwMode="auto">
            <a:xfrm>
              <a:off x="2413" y="2672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96" name="Text Box 82"/>
            <p:cNvSpPr txBox="1">
              <a:spLocks noChangeArrowheads="1"/>
            </p:cNvSpPr>
            <p:nvPr/>
          </p:nvSpPr>
          <p:spPr bwMode="auto">
            <a:xfrm>
              <a:off x="2582" y="2672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097" name="Text Box 83"/>
            <p:cNvSpPr txBox="1">
              <a:spLocks noChangeArrowheads="1"/>
            </p:cNvSpPr>
            <p:nvPr/>
          </p:nvSpPr>
          <p:spPr bwMode="auto">
            <a:xfrm>
              <a:off x="2751" y="2667"/>
              <a:ext cx="12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098" name="Text Box 84"/>
            <p:cNvSpPr txBox="1">
              <a:spLocks noChangeArrowheads="1"/>
            </p:cNvSpPr>
            <p:nvPr/>
          </p:nvSpPr>
          <p:spPr bwMode="auto">
            <a:xfrm>
              <a:off x="3250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099" name="Line 85"/>
            <p:cNvSpPr>
              <a:spLocks noChangeShapeType="1"/>
            </p:cNvSpPr>
            <p:nvPr/>
          </p:nvSpPr>
          <p:spPr bwMode="auto">
            <a:xfrm>
              <a:off x="3250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0" name="Line 86"/>
            <p:cNvSpPr>
              <a:spLocks noChangeShapeType="1"/>
            </p:cNvSpPr>
            <p:nvPr/>
          </p:nvSpPr>
          <p:spPr bwMode="auto">
            <a:xfrm>
              <a:off x="3581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1" name="Line 87"/>
            <p:cNvSpPr>
              <a:spLocks noChangeShapeType="1"/>
            </p:cNvSpPr>
            <p:nvPr/>
          </p:nvSpPr>
          <p:spPr bwMode="auto">
            <a:xfrm>
              <a:off x="341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2" name="Line 88"/>
            <p:cNvSpPr>
              <a:spLocks noChangeShapeType="1"/>
            </p:cNvSpPr>
            <p:nvPr/>
          </p:nvSpPr>
          <p:spPr bwMode="auto">
            <a:xfrm>
              <a:off x="374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3" name="Line 89"/>
            <p:cNvSpPr>
              <a:spLocks noChangeShapeType="1"/>
            </p:cNvSpPr>
            <p:nvPr/>
          </p:nvSpPr>
          <p:spPr bwMode="auto">
            <a:xfrm>
              <a:off x="3250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4" name="Line 90"/>
            <p:cNvSpPr>
              <a:spLocks noChangeShapeType="1"/>
            </p:cNvSpPr>
            <p:nvPr/>
          </p:nvSpPr>
          <p:spPr bwMode="auto">
            <a:xfrm>
              <a:off x="3250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05" name="Text Box 91"/>
            <p:cNvSpPr txBox="1">
              <a:spLocks noChangeArrowheads="1"/>
            </p:cNvSpPr>
            <p:nvPr/>
          </p:nvSpPr>
          <p:spPr bwMode="auto">
            <a:xfrm>
              <a:off x="3434" y="2497"/>
              <a:ext cx="12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106" name="Text Box 92"/>
            <p:cNvSpPr txBox="1">
              <a:spLocks noChangeArrowheads="1"/>
            </p:cNvSpPr>
            <p:nvPr/>
          </p:nvSpPr>
          <p:spPr bwMode="auto">
            <a:xfrm>
              <a:off x="3764" y="2677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107" name="Text Box 93"/>
            <p:cNvSpPr txBox="1">
              <a:spLocks noChangeArrowheads="1"/>
            </p:cNvSpPr>
            <p:nvPr/>
          </p:nvSpPr>
          <p:spPr bwMode="auto">
            <a:xfrm>
              <a:off x="3272" y="2856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108" name="Text Box 94"/>
            <p:cNvSpPr txBox="1">
              <a:spLocks noChangeArrowheads="1"/>
            </p:cNvSpPr>
            <p:nvPr/>
          </p:nvSpPr>
          <p:spPr bwMode="auto">
            <a:xfrm>
              <a:off x="4249" y="2497"/>
              <a:ext cx="665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109" name="Line 95"/>
            <p:cNvSpPr>
              <a:spLocks noChangeShapeType="1"/>
            </p:cNvSpPr>
            <p:nvPr/>
          </p:nvSpPr>
          <p:spPr bwMode="auto">
            <a:xfrm>
              <a:off x="4249" y="284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10" name="Line 96"/>
            <p:cNvSpPr>
              <a:spLocks noChangeShapeType="1"/>
            </p:cNvSpPr>
            <p:nvPr/>
          </p:nvSpPr>
          <p:spPr bwMode="auto">
            <a:xfrm>
              <a:off x="4579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11" name="Line 97"/>
            <p:cNvSpPr>
              <a:spLocks noChangeShapeType="1"/>
            </p:cNvSpPr>
            <p:nvPr/>
          </p:nvSpPr>
          <p:spPr bwMode="auto">
            <a:xfrm>
              <a:off x="441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12" name="Line 98"/>
            <p:cNvSpPr>
              <a:spLocks noChangeShapeType="1"/>
            </p:cNvSpPr>
            <p:nvPr/>
          </p:nvSpPr>
          <p:spPr bwMode="auto">
            <a:xfrm>
              <a:off x="474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13" name="Line 99"/>
            <p:cNvSpPr>
              <a:spLocks noChangeShapeType="1"/>
            </p:cNvSpPr>
            <p:nvPr/>
          </p:nvSpPr>
          <p:spPr bwMode="auto">
            <a:xfrm>
              <a:off x="4249" y="267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14" name="Line 100"/>
            <p:cNvSpPr>
              <a:spLocks noChangeShapeType="1"/>
            </p:cNvSpPr>
            <p:nvPr/>
          </p:nvSpPr>
          <p:spPr bwMode="auto">
            <a:xfrm>
              <a:off x="4249" y="3026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15" name="Text Box 101"/>
            <p:cNvSpPr txBox="1">
              <a:spLocks noChangeArrowheads="1"/>
            </p:cNvSpPr>
            <p:nvPr/>
          </p:nvSpPr>
          <p:spPr bwMode="auto">
            <a:xfrm>
              <a:off x="4432" y="2504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116" name="Text Box 102"/>
            <p:cNvSpPr txBox="1">
              <a:spLocks noChangeArrowheads="1"/>
            </p:cNvSpPr>
            <p:nvPr/>
          </p:nvSpPr>
          <p:spPr bwMode="auto">
            <a:xfrm>
              <a:off x="4762" y="2684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117" name="Text Box 103"/>
            <p:cNvSpPr txBox="1">
              <a:spLocks noChangeArrowheads="1"/>
            </p:cNvSpPr>
            <p:nvPr/>
          </p:nvSpPr>
          <p:spPr bwMode="auto">
            <a:xfrm>
              <a:off x="4271" y="2863"/>
              <a:ext cx="1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118" name="Text Box 104"/>
            <p:cNvSpPr txBox="1">
              <a:spLocks noChangeArrowheads="1"/>
            </p:cNvSpPr>
            <p:nvPr/>
          </p:nvSpPr>
          <p:spPr bwMode="auto">
            <a:xfrm>
              <a:off x="4263" y="3036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119" name="Text Box 105"/>
            <p:cNvSpPr txBox="1">
              <a:spLocks noChangeArrowheads="1"/>
            </p:cNvSpPr>
            <p:nvPr/>
          </p:nvSpPr>
          <p:spPr bwMode="auto">
            <a:xfrm>
              <a:off x="4432" y="3036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120" name="Text Box 106"/>
            <p:cNvSpPr txBox="1">
              <a:spLocks noChangeArrowheads="1"/>
            </p:cNvSpPr>
            <p:nvPr/>
          </p:nvSpPr>
          <p:spPr bwMode="auto">
            <a:xfrm>
              <a:off x="4608" y="3036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121" name="Text Box 107"/>
            <p:cNvSpPr txBox="1">
              <a:spLocks noChangeArrowheads="1"/>
            </p:cNvSpPr>
            <p:nvPr/>
          </p:nvSpPr>
          <p:spPr bwMode="auto">
            <a:xfrm>
              <a:off x="476" y="2205"/>
              <a:ext cx="428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(a)                         (b)                        (c)                        (d)                        (e)</a:t>
              </a:r>
            </a:p>
          </p:txBody>
        </p:sp>
        <p:sp>
          <p:nvSpPr>
            <p:cNvPr id="86122" name="Text Box 108"/>
            <p:cNvSpPr txBox="1">
              <a:spLocks noChangeArrowheads="1"/>
            </p:cNvSpPr>
            <p:nvPr/>
          </p:nvSpPr>
          <p:spPr bwMode="auto">
            <a:xfrm>
              <a:off x="461" y="3314"/>
              <a:ext cx="434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(f)                          (g)                        (h)                         (i)                         (j)</a:t>
              </a:r>
            </a:p>
          </p:txBody>
        </p:sp>
        <p:sp>
          <p:nvSpPr>
            <p:cNvPr id="86123" name="Text Box 109"/>
            <p:cNvSpPr txBox="1">
              <a:spLocks noChangeArrowheads="1"/>
            </p:cNvSpPr>
            <p:nvPr/>
          </p:nvSpPr>
          <p:spPr bwMode="auto">
            <a:xfrm>
              <a:off x="4241" y="143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zh-CN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124" name="Line 110"/>
            <p:cNvSpPr>
              <a:spLocks noChangeShapeType="1"/>
            </p:cNvSpPr>
            <p:nvPr/>
          </p:nvSpPr>
          <p:spPr bwMode="auto">
            <a:xfrm>
              <a:off x="4241" y="178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25" name="Line 111"/>
            <p:cNvSpPr>
              <a:spLocks noChangeShapeType="1"/>
            </p:cNvSpPr>
            <p:nvPr/>
          </p:nvSpPr>
          <p:spPr bwMode="auto">
            <a:xfrm>
              <a:off x="4572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26" name="Line 112"/>
            <p:cNvSpPr>
              <a:spLocks noChangeShapeType="1"/>
            </p:cNvSpPr>
            <p:nvPr/>
          </p:nvSpPr>
          <p:spPr bwMode="auto">
            <a:xfrm>
              <a:off x="440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27" name="Line 113"/>
            <p:cNvSpPr>
              <a:spLocks noChangeShapeType="1"/>
            </p:cNvSpPr>
            <p:nvPr/>
          </p:nvSpPr>
          <p:spPr bwMode="auto">
            <a:xfrm>
              <a:off x="473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28" name="Line 114"/>
            <p:cNvSpPr>
              <a:spLocks noChangeShapeType="1"/>
            </p:cNvSpPr>
            <p:nvPr/>
          </p:nvSpPr>
          <p:spPr bwMode="auto">
            <a:xfrm>
              <a:off x="4241" y="161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29" name="Line 115"/>
            <p:cNvSpPr>
              <a:spLocks noChangeShapeType="1"/>
            </p:cNvSpPr>
            <p:nvPr/>
          </p:nvSpPr>
          <p:spPr bwMode="auto">
            <a:xfrm>
              <a:off x="4241" y="196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30" name="Text Box 116"/>
            <p:cNvSpPr txBox="1">
              <a:spLocks noChangeArrowheads="1"/>
            </p:cNvSpPr>
            <p:nvPr/>
          </p:nvSpPr>
          <p:spPr bwMode="auto">
            <a:xfrm>
              <a:off x="4263" y="1441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131" name="Text Box 117"/>
            <p:cNvSpPr txBox="1">
              <a:spLocks noChangeArrowheads="1"/>
            </p:cNvSpPr>
            <p:nvPr/>
          </p:nvSpPr>
          <p:spPr bwMode="auto">
            <a:xfrm>
              <a:off x="4755" y="1620"/>
              <a:ext cx="12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  <p:sp>
          <p:nvSpPr>
            <p:cNvPr id="86132" name="Text Box 118"/>
            <p:cNvSpPr txBox="1">
              <a:spLocks noChangeArrowheads="1"/>
            </p:cNvSpPr>
            <p:nvPr/>
          </p:nvSpPr>
          <p:spPr bwMode="auto">
            <a:xfrm>
              <a:off x="4256" y="1781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</a:p>
          </p:txBody>
        </p:sp>
        <p:sp>
          <p:nvSpPr>
            <p:cNvPr id="86133" name="Text Box 119"/>
            <p:cNvSpPr txBox="1">
              <a:spLocks noChangeArrowheads="1"/>
            </p:cNvSpPr>
            <p:nvPr/>
          </p:nvSpPr>
          <p:spPr bwMode="auto">
            <a:xfrm>
              <a:off x="4425" y="1792"/>
              <a:ext cx="1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</p:grpSp>
      <p:sp>
        <p:nvSpPr>
          <p:cNvPr id="86018" name="Text Box 120"/>
          <p:cNvSpPr txBox="1">
            <a:spLocks noChangeArrowheads="1"/>
          </p:cNvSpPr>
          <p:nvPr/>
        </p:nvSpPr>
        <p:spPr bwMode="auto">
          <a:xfrm>
            <a:off x="270232" y="1388286"/>
            <a:ext cx="5975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回溯法求解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皇后问题的搜索过程</a:t>
            </a:r>
          </a:p>
        </p:txBody>
      </p:sp>
      <p:sp>
        <p:nvSpPr>
          <p:cNvPr id="119" name="文本占位符 1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Text Box 2"/>
          <p:cNvSpPr txBox="1">
            <a:spLocks noChangeArrowheads="1"/>
          </p:cNvSpPr>
          <p:nvPr/>
        </p:nvSpPr>
        <p:spPr bwMode="auto">
          <a:xfrm>
            <a:off x="244702" y="1544157"/>
            <a:ext cx="85693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楷体"/>
              </a:rPr>
              <a:t>　　如图所示是四皇后问题的搜索空间，图中每个状态由当前放置的皇后的行列号构成。它给出了四皇后问题的全部搜索过程，只有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楷体"/>
              </a:rPr>
              <a:t>17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楷体"/>
              </a:rPr>
              <a:t>个结点，其中标有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楷体"/>
                <a:sym typeface="Wingdings" pitchFamily="2" charset="2"/>
              </a:rPr>
              <a:t>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楷体"/>
              </a:rPr>
              <a:t>号的结点无法继续扩展。</a:t>
            </a:r>
          </a:p>
        </p:txBody>
      </p:sp>
      <p:sp>
        <p:nvSpPr>
          <p:cNvPr id="3157" name="Rectangle 4"/>
          <p:cNvSpPr>
            <a:spLocks noChangeArrowheads="1"/>
          </p:cNvSpPr>
          <p:nvPr/>
        </p:nvSpPr>
        <p:spPr bwMode="auto">
          <a:xfrm>
            <a:off x="0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155" name="Object 83"/>
          <p:cNvGraphicFramePr>
            <a:graphicFrameLocks noChangeAspect="1"/>
          </p:cNvGraphicFramePr>
          <p:nvPr/>
        </p:nvGraphicFramePr>
        <p:xfrm>
          <a:off x="827088" y="2492375"/>
          <a:ext cx="8208962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图片" r:id="rId4" imgW="5928624" imgH="2473298" progId="">
                  <p:embed/>
                </p:oleObj>
              </mc:Choice>
              <mc:Fallback>
                <p:oleObj name="图片" r:id="rId4" imgW="5928624" imgH="247329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92375"/>
                        <a:ext cx="8208962" cy="410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1970" y="1189815"/>
            <a:ext cx="7302499" cy="400110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n-cs"/>
              </a:rPr>
              <a:t>四皇后问题的解空间树（解空间树）</a:t>
            </a:r>
            <a:endParaRPr kumimoji="1"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n-c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4"/>
          <p:cNvSpPr txBox="1">
            <a:spLocks noChangeArrowheads="1"/>
          </p:cNvSpPr>
          <p:nvPr/>
        </p:nvSpPr>
        <p:spPr bwMode="auto">
          <a:xfrm>
            <a:off x="269486" y="1850442"/>
            <a:ext cx="8569325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对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于任何一个问题，可能解的表示方式和它相应的解释隐含了解空间及其大小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kumimoji="1"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问题</a:t>
            </a:r>
            <a:r>
              <a:rPr lang="zh-CN" altLang="en-US" dirty="0" smtClean="0">
                <a:sym typeface="+mn-ea"/>
              </a:rPr>
              <a:t>的解空间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217589" y="1177064"/>
            <a:ext cx="519565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、解空间概念（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solution space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kumimoji="1"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5471" y="2876813"/>
            <a:ext cx="8146726" cy="235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例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如，对于有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个物品的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0/1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背包问题，其可能解的表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示为一个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向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量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…,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其中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=1(1≤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表示物品</a:t>
            </a:r>
            <a:r>
              <a:rPr kumimoji="1" lang="en-US" altLang="zh-CN" sz="20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装入背包，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=0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表示物品</a:t>
            </a:r>
            <a:r>
              <a:rPr kumimoji="1" lang="en-US" altLang="zh-CN" sz="20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没有装入背包，当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时，其解空间是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kumimoji="1"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(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0, 0, 0), (0, 0, 1), (0, 1, 0), (1, 0, 0), </a:t>
            </a:r>
            <a:endParaRPr kumimoji="1"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(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0, 1, 1),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1, 0, 1), (1, 1, 0), (1, 1, 1)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530" y="1725698"/>
            <a:ext cx="8435195" cy="476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MAXN 20</a:t>
            </a:r>
          </a:p>
          <a:p>
            <a:pPr>
              <a:lnSpc>
                <a:spcPts val="27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x[MAXN];          //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存放各皇后所在的列号</a:t>
            </a:r>
            <a:endParaRPr lang="en-US" altLang="zh-CN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count=0;     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累计解的个数</a:t>
            </a:r>
            <a:endParaRPr lang="en-US" altLang="zh-CN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dispasolution(int n)</a:t>
            </a:r>
          </a:p>
          <a:p>
            <a:pPr>
              <a:lnSpc>
                <a:spcPts val="27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printf(“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个解：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++count);</a:t>
            </a:r>
          </a:p>
          <a:p>
            <a:pPr>
              <a:lnSpc>
                <a:spcPts val="27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for(int i=1;i&lt;=n;i++)</a:t>
            </a:r>
          </a:p>
          <a:p>
            <a:pPr>
              <a:lnSpc>
                <a:spcPts val="27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	printf(“(%d,%d)”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i,x[i]);</a:t>
            </a:r>
          </a:p>
          <a:p>
            <a:pPr>
              <a:lnSpc>
                <a:spcPts val="27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printf(“\n”);</a:t>
            </a:r>
          </a:p>
          <a:p>
            <a:pPr>
              <a:lnSpc>
                <a:spcPts val="27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</a:p>
          <a:p>
            <a:pPr>
              <a:lnSpc>
                <a:spcPts val="27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n;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scanf(“%d”,&amp;n);</a:t>
            </a:r>
          </a:p>
          <a:p>
            <a:pPr>
              <a:lnSpc>
                <a:spcPts val="27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Queens(n);</a:t>
            </a:r>
          </a:p>
          <a:p>
            <a:pPr>
              <a:lnSpc>
                <a:spcPts val="27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r>
              <a:rPr lang="en-US" altLang="zh-CN" sz="3600" dirty="0" err="1" smtClean="0">
                <a:sym typeface="+mn-ea"/>
              </a:rPr>
              <a:t>求解</a:t>
            </a:r>
            <a:r>
              <a:rPr lang="en-US" altLang="zh-CN" sz="3600" dirty="0" err="1" smtClean="0">
                <a:sym typeface="+mn-ea"/>
              </a:rPr>
              <a:t>n皇后问题</a:t>
            </a:r>
            <a:endParaRPr lang="en-US" altLang="zh-CN" sz="3600" dirty="0" smtClean="0">
              <a:sym typeface="+mn-ea"/>
            </a:endParaRPr>
          </a:p>
        </p:txBody>
      </p:sp>
      <p:sp>
        <p:nvSpPr>
          <p:cNvPr id="5" name="文本框 10"/>
          <p:cNvSpPr txBox="1"/>
          <p:nvPr/>
        </p:nvSpPr>
        <p:spPr>
          <a:xfrm>
            <a:off x="0" y="1256508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三、算法设计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非递归回溯算法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6" y="928670"/>
            <a:ext cx="892971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Queens(int n)	//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求解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皇后问题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i=1;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表示当前行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也表示放置第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个皇后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x[i]=0;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//x[i]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是当前列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每个新考虑的皇后初始位置置为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列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while (i&gt;=1)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尚未回溯到头，循环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x[i]++;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原位置后移动一列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while (x[i]&lt;=n &amp;&amp; !place(i))  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试探一个位置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(i,x[i])</a:t>
            </a:r>
            <a:endParaRPr lang="zh-CN" altLang="zh-CN" sz="1800" b="1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x[i]++;</a:t>
            </a:r>
            <a:endParaRPr lang="zh-CN" altLang="zh-CN" sz="18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if (x[i]&lt;=n)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为第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个皇后找到了一个合适位置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(i,x[i])</a:t>
            </a:r>
            <a:endParaRPr lang="zh-CN" altLang="zh-CN" sz="1800" b="1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{  if (i==n)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若放置了所有皇后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输出一个解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dispasolution(n);</a:t>
            </a:r>
            <a:endParaRPr lang="zh-CN" altLang="zh-CN" sz="18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else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皇后没有放置完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{  i++;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转向下一行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即开始下一个新皇后的放置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x[i]=0;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每个新考虑的皇后初始位置置为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列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lang="zh-CN" altLang="zh-CN" sz="18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else i--; 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若第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个皇后找不到合适的位置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则回溯到上一个皇后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zh-CN" sz="18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591231" y="1359631"/>
            <a:ext cx="77724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spcAft>
                <a:spcPts val="775"/>
              </a:spcAft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皇后问题递归算法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11803" y="2053506"/>
            <a:ext cx="8149642" cy="409342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void 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Backtrack(int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i)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{  </a:t>
            </a:r>
            <a:endParaRPr kumimoji="1" lang="en-US" altLang="zh-CN" sz="2000" b="1" dirty="0" smtClean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if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(i&gt;n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 //n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皇后都放置好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输出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dispasolution();</a:t>
            </a:r>
          </a:p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else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{   for 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(int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j=1;j&lt;=n;j++)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每层均有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种放法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{  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x[i]=j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; //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在第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j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列放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置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皇后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即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x[i]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if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(place(i)==1) 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不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冲突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            Backtrack(i+1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继续递归放置下一个皇后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eaLnBrk="1" hangingPunct="1">
              <a:defRPr/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}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06529" y="1332431"/>
            <a:ext cx="7631113" cy="40011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i="1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皇后求解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的回溯算法小结：</a:t>
            </a:r>
            <a:endParaRPr lang="zh-CN" altLang="en-US" sz="2000" b="1" dirty="0">
              <a:solidFill>
                <a:srgbClr val="C00000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95288" y="1943701"/>
            <a:ext cx="8424862" cy="28931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circleNumDbPlain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用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数组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[]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存放皇后的位置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表示第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皇后放置的位置，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皇后问题的一个解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是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x[1]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x[2]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，数组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的下标从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开始。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lnSpc>
                <a:spcPct val="130000"/>
              </a:lnSpc>
              <a:buFontTx/>
              <a:buAutoNum type="circleNumDbPlain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先放置第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个皇后，然后依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、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的次序放置其他皇后，当第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个皇后放置好后产生一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个答案解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。为了找所有解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，还需要继续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试探第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个皇后的下一个位置。</a:t>
            </a:r>
          </a:p>
          <a:p>
            <a:pPr eaLnBrk="1" hangingPunct="1">
              <a:lnSpc>
                <a:spcPct val="130000"/>
              </a:lnSpc>
              <a:buFontTx/>
              <a:buAutoNum type="circleNumDbPlain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（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）个皇后放置后，接着放置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+1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个皇后，在试探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+1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个皇后的位置时，都是从第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列开始的。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323850" y="1341438"/>
            <a:ext cx="8353425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circleNumDbPlain" startAt="4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当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皇后试探了所有列都不能放置时，则回溯到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个皇后，此时与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个皇后的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位置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-1]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有关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，如果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个皇后的列号小于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即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-1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]&lt;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，则将其移到下一列，继续试探；否则再回溯到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-2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个皇后，依此类推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AutoNum type="circleNumDbPlain" startAt="4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若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个皇后的所有位置回溯完毕，则算法结束。</a:t>
            </a:r>
          </a:p>
          <a:p>
            <a:pPr eaLnBrk="1" hangingPunct="1">
              <a:lnSpc>
                <a:spcPct val="150000"/>
              </a:lnSpc>
              <a:buFontTx/>
              <a:buAutoNum type="circleNumDbPlain" startAt="4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放置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皇后应与前面已经放置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个皇后不发生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冲突。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求解</a:t>
            </a:r>
            <a:r>
              <a:rPr lang="en-US" altLang="zh-CN" dirty="0" err="1" smtClean="0">
                <a:sym typeface="+mn-ea"/>
              </a:rPr>
              <a:t>n皇后问题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9208" y="1583062"/>
            <a:ext cx="2286000" cy="516326"/>
          </a:xfrm>
        </p:spPr>
        <p:txBody>
          <a:bodyPr rtlCol="0">
            <a:no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四、算法分析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60" y="2402036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该算法中每个皇后都要试探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列，共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个皇后，其解空间是一棵</a:t>
            </a:r>
            <a:r>
              <a:rPr lang="zh-CN" altLang="zh-CN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子集树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，不同于前面一般的二叉树子集树，这里每个结点可能有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棵子树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对应的算法时间复杂度为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O(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i="1" baseline="30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利用显式约束排除两个皇后在同一行或同一列的方法，可能解是（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1,2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……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）的一个排列，因此对应的解空间树中有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！个叶子节点，所以算法的时间复杂度可以降为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！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zh-CN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8934" y="2206094"/>
            <a:ext cx="8137525" cy="2554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Consolas" pitchFamily="49" charset="0"/>
                <a:cs typeface="Consolas" pitchFamily="49" charset="0"/>
              </a:rPr>
              <a:t>　　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有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个重量分别为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pt-BR" altLang="zh-CN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的物品，它们的价值分别为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pt-BR" altLang="zh-CN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，给定一个容量为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的背包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设计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从这些物品中选取一部分物品放入该背包的方案，每个物品要么选中要么不选中，要求选中的物品不仅能够放到背包中，而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且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重量和恰好为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具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有最大的价值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zh-CN" altLang="pt-BR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sz="3600" dirty="0" smtClean="0">
                <a:sym typeface="+mn-ea"/>
              </a:rPr>
              <a:t>求解</a:t>
            </a:r>
            <a:r>
              <a:rPr lang="en-US" altLang="zh-CN" sz="3600" dirty="0" smtClean="0">
                <a:sym typeface="+mn-ea"/>
              </a:rPr>
              <a:t>0/1背包问题</a:t>
            </a:r>
          </a:p>
        </p:txBody>
      </p:sp>
      <p:sp>
        <p:nvSpPr>
          <p:cNvPr id="4" name="文本框 10"/>
          <p:cNvSpPr txBox="1"/>
          <p:nvPr/>
        </p:nvSpPr>
        <p:spPr>
          <a:xfrm>
            <a:off x="438539" y="1424459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一、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问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题描述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72612" y="2166144"/>
            <a:ext cx="8429684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用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[1..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数组存放最优解，其中每个元素取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或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]=1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个物品放入背包中，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]=0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个物品不放入背包中。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为了更清楚地描述算法，将这些给定的算法输入设计成全局变量。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这是一个求</a:t>
            </a:r>
            <a:r>
              <a:rPr lang="zh-CN" altLang="zh-CN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最优解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问题。</a:t>
            </a:r>
            <a:endParaRPr lang="zh-CN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 lvl="0"/>
            <a:r>
              <a:rPr lang="en-US" altLang="zh-CN" sz="3600" dirty="0" smtClean="0">
                <a:sym typeface="+mn-ea"/>
              </a:rPr>
              <a:t>求解</a:t>
            </a:r>
            <a:r>
              <a:rPr lang="en-US" altLang="zh-CN" sz="3600" dirty="0" smtClean="0">
                <a:sym typeface="+mn-ea"/>
              </a:rPr>
              <a:t>0/1背包问题</a:t>
            </a:r>
          </a:p>
        </p:txBody>
      </p:sp>
      <p:sp>
        <p:nvSpPr>
          <p:cNvPr id="5" name="文本框 10"/>
          <p:cNvSpPr txBox="1"/>
          <p:nvPr/>
        </p:nvSpPr>
        <p:spPr>
          <a:xfrm>
            <a:off x="438539" y="1424459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二、问题分析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85720" y="1098630"/>
            <a:ext cx="8351838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对第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层上的某个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分枝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结点，对应的状态为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tw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tv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op)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，其中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表示装入背包中的物品总重量，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tv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表示背包中物品总价值，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记录一个解向量。该状态的两种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扩展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4841100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叶子结点</a:t>
            </a:r>
            <a:r>
              <a:rPr lang="zh-CN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表示已经对</a:t>
            </a:r>
            <a:r>
              <a:rPr lang="en-US" altLang="zh-CN" sz="2000" b="1" i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个物品做了决策，对应一个解。对所有叶子结点进行比较求出满足</a:t>
            </a:r>
            <a:r>
              <a:rPr lang="en-US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tw=</a:t>
            </a:r>
            <a:r>
              <a:rPr lang="en-US" altLang="zh-CN" sz="2000" b="1" i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的最大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tv</a:t>
            </a:r>
            <a:r>
              <a:rPr lang="en-US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用</a:t>
            </a:r>
            <a:r>
              <a:rPr lang="en-US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maxv</a:t>
            </a:r>
            <a:r>
              <a:rPr lang="zh-CN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表示</a:t>
            </a:r>
            <a:r>
              <a:rPr lang="en-US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，对应的最优解</a:t>
            </a:r>
            <a:r>
              <a:rPr lang="en-US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zh-CN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存放到</a:t>
            </a:r>
            <a:r>
              <a:rPr lang="en-US" altLang="zh-CN" sz="2000" b="1" i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zh-CN" altLang="zh-CN" sz="2000" b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中。</a:t>
            </a:r>
            <a:endParaRPr lang="zh-CN" alt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2555084"/>
            <a:ext cx="8572560" cy="19425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）选择第</a:t>
            </a:r>
            <a:r>
              <a:rPr lang="en-US" altLang="zh-CN" sz="1800" b="1" i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个物品放入背包：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op[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]=1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tw=tw+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tv=tv+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，转向下一个状态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tv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op)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。该决策对应左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分枝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）不选择第</a:t>
            </a:r>
            <a:r>
              <a:rPr lang="en-US" altLang="zh-CN" sz="1800" b="1" i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个物品放入背包：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op[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]=0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不变，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tv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不变，转向下一个状态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tv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op)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。该决策对应右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分枝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zh-CN" altLang="en-US" sz="18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616" name="Group 104"/>
          <p:cNvGraphicFramePr>
            <a:graphicFrameLocks noGrp="1"/>
          </p:cNvGraphicFramePr>
          <p:nvPr/>
        </p:nvGraphicFramePr>
        <p:xfrm>
          <a:off x="1071538" y="2226936"/>
          <a:ext cx="5500725" cy="22096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33575"/>
                <a:gridCol w="1833575"/>
                <a:gridCol w="1833575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物品编号</a:t>
                      </a:r>
                      <a:endParaRPr kumimoji="0" lang="zh-CN" alt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重量</a:t>
                      </a:r>
                      <a:endParaRPr kumimoji="0" lang="zh-CN" alt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价值</a:t>
                      </a:r>
                      <a:endParaRPr kumimoji="0" lang="zh-CN" alt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63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2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6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  <p:sp>
        <p:nvSpPr>
          <p:cNvPr id="4125" name="Text Box 103"/>
          <p:cNvSpPr txBox="1">
            <a:spLocks noChangeArrowheads="1"/>
          </p:cNvSpPr>
          <p:nvPr/>
        </p:nvSpPr>
        <p:spPr bwMode="auto">
          <a:xfrm>
            <a:off x="358775" y="1583994"/>
            <a:ext cx="349884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0/1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背包问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题（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W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=6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）：</a:t>
            </a:r>
            <a:endParaRPr lang="zh-CN" altLang="en-US" sz="20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 lvl="0"/>
            <a:r>
              <a:rPr lang="en-US" altLang="zh-CN" sz="3600" dirty="0" smtClean="0">
                <a:sym typeface="+mn-ea"/>
              </a:rPr>
              <a:t>求解</a:t>
            </a:r>
            <a:r>
              <a:rPr lang="en-US" altLang="zh-CN" sz="3600" dirty="0" smtClean="0">
                <a:sym typeface="+mn-ea"/>
              </a:rPr>
              <a:t>0/1背包问题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矩形 2"/>
          <p:cNvSpPr>
            <a:spLocks noChangeArrowheads="1"/>
          </p:cNvSpPr>
          <p:nvPr/>
        </p:nvSpPr>
        <p:spPr bwMode="auto">
          <a:xfrm>
            <a:off x="497081" y="1195730"/>
            <a:ext cx="1893467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、约束条件</a:t>
            </a:r>
            <a:endParaRPr kumimoji="1"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74436" y="1689616"/>
            <a:ext cx="782980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用回溯法求解，它的解一般要求满足一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组约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束条件，这些约束条件分为以下两类：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显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式约束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：限定每个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只从一个给定的集合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上取值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kumimoji="1"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假设集合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的大小是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，解空间的大小为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m=m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…m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kumimoji="1"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隐式约束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：描述了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必须满足的目标约束。</a:t>
            </a:r>
          </a:p>
          <a:p>
            <a:pPr>
              <a:lnSpc>
                <a:spcPct val="150000"/>
              </a:lnSpc>
            </a:pPr>
            <a:endParaRPr kumimoji="1"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问题</a:t>
            </a:r>
            <a:r>
              <a:rPr lang="zh-CN" altLang="en-US" dirty="0" smtClean="0">
                <a:sym typeface="+mn-ea"/>
              </a:rPr>
              <a:t>的解空间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1406" y="5336552"/>
            <a:ext cx="580496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pc="-150" smtClean="0">
                <a:latin typeface="Consolas" panose="020B0609020204030204" pitchFamily="49" charset="0"/>
                <a:cs typeface="Consolas" panose="020B0609020204030204" pitchFamily="49" charset="0"/>
              </a:rPr>
              <a:t>11,12</a:t>
            </a:r>
            <a:endParaRPr lang="zh-CN" altLang="en-US" sz="1400" b="1" spc="-1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4810" y="5336552"/>
            <a:ext cx="571504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pc="-150" smtClean="0">
                <a:latin typeface="Consolas" panose="020B0609020204030204" pitchFamily="49" charset="0"/>
                <a:cs typeface="Consolas" panose="020B0609020204030204" pitchFamily="49" charset="0"/>
              </a:rPr>
              <a:t>10,11</a:t>
            </a:r>
            <a:endParaRPr lang="zh-CN" altLang="en-US" sz="1400" b="1" spc="-1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5720" y="4407858"/>
            <a:ext cx="71438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10,11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接连接符 5"/>
          <p:cNvCxnSpPr>
            <a:stCxn id="4" idx="4"/>
            <a:endCxn id="2" idx="0"/>
          </p:cNvCxnSpPr>
          <p:nvPr/>
        </p:nvCxnSpPr>
        <p:spPr>
          <a:xfrm rot="5400000">
            <a:off x="271935" y="4965577"/>
            <a:ext cx="460694" cy="281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  <a:endCxn id="3" idx="0"/>
          </p:cNvCxnSpPr>
          <p:nvPr/>
        </p:nvCxnSpPr>
        <p:spPr>
          <a:xfrm rot="16200000" flipH="1">
            <a:off x="536389" y="4982379"/>
            <a:ext cx="460694" cy="247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662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42976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9,9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43042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8,8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85852" y="440785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8,8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直接连接符 16"/>
          <p:cNvCxnSpPr>
            <a:stCxn id="16" idx="4"/>
            <a:endCxn id="14" idx="0"/>
          </p:cNvCxnSpPr>
          <p:nvPr/>
        </p:nvCxnSpPr>
        <p:spPr>
          <a:xfrm rot="5400000">
            <a:off x="1245067" y="5007767"/>
            <a:ext cx="460694" cy="196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6" idx="4"/>
            <a:endCxn id="15" idx="0"/>
          </p:cNvCxnSpPr>
          <p:nvPr/>
        </p:nvCxnSpPr>
        <p:spPr>
          <a:xfrm rot="16200000" flipH="1">
            <a:off x="1495100" y="4954610"/>
            <a:ext cx="460694" cy="303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25690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3292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57224" y="322547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8,8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直接连接符 22"/>
          <p:cNvCxnSpPr>
            <a:stCxn id="21" idx="4"/>
            <a:endCxn id="4" idx="0"/>
          </p:cNvCxnSpPr>
          <p:nvPr/>
        </p:nvCxnSpPr>
        <p:spPr>
          <a:xfrm rot="5400000">
            <a:off x="536877" y="3799511"/>
            <a:ext cx="714380" cy="502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4"/>
            <a:endCxn id="16" idx="0"/>
          </p:cNvCxnSpPr>
          <p:nvPr/>
        </p:nvCxnSpPr>
        <p:spPr>
          <a:xfrm rot="16200000" flipH="1">
            <a:off x="1002348" y="3836354"/>
            <a:ext cx="714380" cy="42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167172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8,8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673190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7,7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90478" y="440785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7,7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直接连接符 28"/>
          <p:cNvCxnSpPr>
            <a:stCxn id="28" idx="4"/>
            <a:endCxn id="26" idx="0"/>
          </p:cNvCxnSpPr>
          <p:nvPr/>
        </p:nvCxnSpPr>
        <p:spPr>
          <a:xfrm rot="5400000">
            <a:off x="2309478" y="4967552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8" idx="4"/>
            <a:endCxn id="27" idx="0"/>
          </p:cNvCxnSpPr>
          <p:nvPr/>
        </p:nvCxnSpPr>
        <p:spPr>
          <a:xfrm rot="16200000" flipH="1">
            <a:off x="2562487" y="4991849"/>
            <a:ext cx="460694" cy="228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85982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1662" y="499139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12628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6,5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712694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386350" y="440785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3330142" y="4992344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4"/>
            <a:endCxn id="34" idx="0"/>
          </p:cNvCxnSpPr>
          <p:nvPr/>
        </p:nvCxnSpPr>
        <p:spPr>
          <a:xfrm rot="16200000" flipH="1">
            <a:off x="3580175" y="4970033"/>
            <a:ext cx="460694" cy="272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1566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1666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855438" y="322547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553768" y="3818188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3051704" y="3785212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928794" y="2336156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537904" y="2615124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2333363" y="2687586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4348" y="39077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0166" y="39077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81554" y="39077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0430" y="39077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8546" y="283622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3174" y="283622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86248" y="5336552"/>
            <a:ext cx="46800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6,8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795306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5,7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09554" y="440785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5,7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428554" y="4967552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  <a:endCxn id="57" idx="0"/>
          </p:cNvCxnSpPr>
          <p:nvPr/>
        </p:nvCxnSpPr>
        <p:spPr>
          <a:xfrm rot="16200000" flipH="1">
            <a:off x="4683083" y="4990329"/>
            <a:ext cx="460694" cy="23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05058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9620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295372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4,5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795438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438248" y="440785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直接连接符 65"/>
          <p:cNvCxnSpPr>
            <a:stCxn id="65" idx="4"/>
            <a:endCxn id="63" idx="0"/>
          </p:cNvCxnSpPr>
          <p:nvPr/>
        </p:nvCxnSpPr>
        <p:spPr>
          <a:xfrm rot="5400000">
            <a:off x="5397463" y="5007767"/>
            <a:ext cx="460694" cy="196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5" idx="4"/>
            <a:endCxn id="64" idx="0"/>
          </p:cNvCxnSpPr>
          <p:nvPr/>
        </p:nvCxnSpPr>
        <p:spPr>
          <a:xfrm rot="16200000" flipH="1">
            <a:off x="5647496" y="4954610"/>
            <a:ext cx="460694" cy="303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78086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85688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009620" y="322547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690397" y="3800635"/>
            <a:ext cx="714380" cy="500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0" idx="4"/>
            <a:endCxn id="65" idx="0"/>
          </p:cNvCxnSpPr>
          <p:nvPr/>
        </p:nvCxnSpPr>
        <p:spPr>
          <a:xfrm rot="16200000" flipH="1">
            <a:off x="5154744" y="3836354"/>
            <a:ext cx="714380" cy="42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319568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825586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2,3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542874" y="440785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2,3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直接连接符 75"/>
          <p:cNvCxnSpPr>
            <a:stCxn id="75" idx="4"/>
            <a:endCxn id="73" idx="0"/>
          </p:cNvCxnSpPr>
          <p:nvPr/>
        </p:nvCxnSpPr>
        <p:spPr>
          <a:xfrm rot="5400000">
            <a:off x="6461874" y="4967552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5" idx="4"/>
            <a:endCxn id="74" idx="0"/>
          </p:cNvCxnSpPr>
          <p:nvPr/>
        </p:nvCxnSpPr>
        <p:spPr>
          <a:xfrm rot="16200000" flipH="1">
            <a:off x="6714883" y="4991849"/>
            <a:ext cx="460694" cy="228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38378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94058" y="499139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365024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1,1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865090" y="5336552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538746" y="440785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直接连接符 82"/>
          <p:cNvCxnSpPr>
            <a:stCxn id="82" idx="4"/>
            <a:endCxn id="80" idx="0"/>
          </p:cNvCxnSpPr>
          <p:nvPr/>
        </p:nvCxnSpPr>
        <p:spPr>
          <a:xfrm rot="5400000">
            <a:off x="7482538" y="4992344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4"/>
            <a:endCxn id="81" idx="0"/>
          </p:cNvCxnSpPr>
          <p:nvPr/>
        </p:nvCxnSpPr>
        <p:spPr>
          <a:xfrm rot="16200000" flipH="1">
            <a:off x="7732571" y="4970033"/>
            <a:ext cx="460694" cy="272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533962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44062" y="501545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007834" y="322547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直接连接符 87"/>
          <p:cNvCxnSpPr>
            <a:stCxn id="87" idx="4"/>
            <a:endCxn id="75" idx="0"/>
          </p:cNvCxnSpPr>
          <p:nvPr/>
        </p:nvCxnSpPr>
        <p:spPr>
          <a:xfrm rot="5400000">
            <a:off x="6706164" y="3818188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4"/>
            <a:endCxn id="82" idx="0"/>
          </p:cNvCxnSpPr>
          <p:nvPr/>
        </p:nvCxnSpPr>
        <p:spPr>
          <a:xfrm rot="16200000" flipH="1">
            <a:off x="7204100" y="3785212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6081190" y="2336156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690300" y="2615124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  <a:endCxn id="87" idx="1"/>
          </p:cNvCxnSpPr>
          <p:nvPr/>
        </p:nvCxnSpPr>
        <p:spPr>
          <a:xfrm rot="16200000" flipH="1">
            <a:off x="6485759" y="2687586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66744" y="39077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2562" y="39077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33950" y="39077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2826" y="39077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90942" y="283622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95570" y="283622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924562" y="83595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直接连接符 100"/>
          <p:cNvCxnSpPr>
            <a:stCxn id="99" idx="4"/>
            <a:endCxn id="45" idx="7"/>
          </p:cNvCxnSpPr>
          <p:nvPr/>
        </p:nvCxnSpPr>
        <p:spPr>
          <a:xfrm rot="5400000">
            <a:off x="2766135" y="958265"/>
            <a:ext cx="1100735" cy="179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4"/>
            <a:endCxn id="90" idx="1"/>
          </p:cNvCxnSpPr>
          <p:nvPr/>
        </p:nvCxnSpPr>
        <p:spPr>
          <a:xfrm rot="16200000" flipH="1">
            <a:off x="4638685" y="877834"/>
            <a:ext cx="1100735" cy="1952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24430" y="176465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72132" y="176465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组合 133"/>
          <p:cNvGrpSpPr/>
          <p:nvPr/>
        </p:nvGrpSpPr>
        <p:grpSpPr>
          <a:xfrm>
            <a:off x="6048888" y="1548079"/>
            <a:ext cx="3024460" cy="3788473"/>
            <a:chOff x="6048888" y="1212163"/>
            <a:chExt cx="302446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430406" y="121216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x1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430406" y="240405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x2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30406" y="3426741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x3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430406" y="4569749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x4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组合 134"/>
          <p:cNvGrpSpPr/>
          <p:nvPr/>
        </p:nvGrpSpPr>
        <p:grpSpPr>
          <a:xfrm>
            <a:off x="4572000" y="907396"/>
            <a:ext cx="4441188" cy="4738218"/>
            <a:chOff x="4572000" y="571480"/>
            <a:chExt cx="4441188" cy="4738218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lang="en-US" altLang="zh-CN" sz="1800" b="1" i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8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1800" b="1" spc="-15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32"/>
          <p:cNvGrpSpPr/>
          <p:nvPr/>
        </p:nvGrpSpPr>
        <p:grpSpPr>
          <a:xfrm>
            <a:off x="3988464" y="5741883"/>
            <a:ext cx="1071570" cy="852035"/>
            <a:chOff x="3988464" y="5405967"/>
            <a:chExt cx="1071570" cy="852035"/>
          </a:xfrm>
        </p:grpSpPr>
        <p:sp>
          <p:nvSpPr>
            <p:cNvPr id="130" name="TextBox 129"/>
            <p:cNvSpPr txBox="1"/>
            <p:nvPr/>
          </p:nvSpPr>
          <p:spPr>
            <a:xfrm>
              <a:off x="3988464" y="585789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最优解</a:t>
              </a:r>
              <a:endPara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flipH="1" flipV="1">
              <a:off x="4520248" y="5405967"/>
              <a:ext cx="4001" cy="451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500034" y="764520"/>
            <a:ext cx="2571768" cy="40011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en-US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总重量</a:t>
            </a:r>
            <a:r>
              <a:rPr lang="en-US" altLang="zh-CN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tw,</a:t>
            </a:r>
            <a:r>
              <a:rPr lang="zh-CN" altLang="en-US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总价值</a:t>
            </a:r>
            <a:r>
              <a:rPr lang="en-US" altLang="zh-CN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tv)</a:t>
            </a:r>
            <a:endParaRPr lang="zh-CN" altLang="en-US" sz="2000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1279501" y="1671046"/>
            <a:ext cx="1240063" cy="227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246209" y="6058641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0000FF"/>
                </a:solidFill>
                <a:latin typeface="+mn-ea"/>
              </a:rPr>
              <a:t>解空间树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839339" y="111981"/>
            <a:ext cx="2146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w=</a:t>
            </a:r>
            <a:r>
              <a:rPr lang="pt-BR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t-BR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v={</a:t>
            </a:r>
            <a:r>
              <a:rPr lang="pt-BR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pt-BR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20" y="1945851"/>
            <a:ext cx="8072494" cy="4056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n=4;		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//4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种物品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W=6;		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限制重量</a:t>
            </a:r>
            <a:r>
              <a:rPr lang="zh-CN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endParaRPr lang="zh-CN" altLang="zh-CN" sz="20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w[]={0,5,3,2,1};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个物品重量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不用下标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v[]={0,4,4,3,1};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个物品价值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不用下标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x[MAXN];		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存放最终解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maxv; 		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存放最优解的总价值</a:t>
            </a:r>
            <a:endParaRPr lang="en-US" altLang="zh-CN" sz="20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 lvl="0"/>
            <a:r>
              <a:rPr lang="en-US" altLang="zh-CN" sz="3600" dirty="0" smtClean="0">
                <a:sym typeface="+mn-ea"/>
              </a:rPr>
              <a:t>求解</a:t>
            </a:r>
            <a:r>
              <a:rPr lang="en-US" altLang="zh-CN" sz="3600" dirty="0" smtClean="0">
                <a:sym typeface="+mn-ea"/>
              </a:rPr>
              <a:t>0/1背包问题</a:t>
            </a:r>
          </a:p>
        </p:txBody>
      </p:sp>
      <p:sp>
        <p:nvSpPr>
          <p:cNvPr id="5" name="文本框 10"/>
          <p:cNvSpPr txBox="1"/>
          <p:nvPr/>
        </p:nvSpPr>
        <p:spPr>
          <a:xfrm>
            <a:off x="298580" y="1452451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三、算法设计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143561" y="623417"/>
            <a:ext cx="8821769" cy="5749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i,int tw,int tv,int op[]) //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背包问题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(i&gt;n)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找到一个叶子结点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(tw==W &amp;&amp; tv&gt;maxv)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找到一个满足条件的更优解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保存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maxv=tv;</a:t>
            </a:r>
          </a:p>
          <a:p>
            <a:pPr>
              <a:lnSpc>
                <a:spcPts val="28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(int j=1;j&lt;=n;j++)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x[j]=op[j];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尚未找完所有物品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op[i]=1;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选取第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个物品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(i+1,tw+w[i],tv+v[i],op);</a:t>
            </a:r>
            <a:endParaRPr lang="zh-CN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op[i]=0;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不选取第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个物品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回溯</a:t>
            </a: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(i+1,tw,tv,op);</a:t>
            </a:r>
            <a:endParaRPr lang="zh-CN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60" y="164048"/>
            <a:ext cx="558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采用</a:t>
            </a:r>
            <a:r>
              <a:rPr lang="zh-CN" altLang="zh-CN" sz="2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解空间为子集树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递归的算法框架</a:t>
            </a:r>
            <a:endParaRPr lang="zh-CN" altLang="en-US" sz="20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143561" y="838021"/>
            <a:ext cx="8821769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dispasolution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         //</a:t>
            </a:r>
            <a:r>
              <a:rPr lang="zh-CN" alt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输出最优解</a:t>
            </a:r>
            <a:endParaRPr lang="zh-CN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</a:t>
            </a:r>
            <a:endParaRPr lang="zh-CN" altLang="zh-CN" sz="18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printf(“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最佳装填方案是：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\n”);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for(int i=1;i&lt;=n;i++)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if(x[i]==1)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printf(“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选取第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个物品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\n”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i);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printf(“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总重量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=%d,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总价值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=%d\n”,W,maxv);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main()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op[MAXN];  //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存放临时解</a:t>
            </a:r>
            <a:endParaRPr lang="en-US" altLang="zh-CN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memset(op,0,sizeof(op)); 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Knapsack(1,0,0,op);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dispasolution();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760" y="164048"/>
            <a:ext cx="558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采用</a:t>
            </a:r>
            <a:r>
              <a:rPr lang="zh-CN" altLang="zh-CN" sz="2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解空间为子集树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递归的算法框架</a:t>
            </a:r>
            <a:endParaRPr lang="zh-CN" altLang="en-US" sz="20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9"/>
          <p:cNvGrpSpPr/>
          <p:nvPr/>
        </p:nvGrpSpPr>
        <p:grpSpPr>
          <a:xfrm>
            <a:off x="2179529" y="3228028"/>
            <a:ext cx="2634641" cy="3219189"/>
            <a:chOff x="2179529" y="3759895"/>
            <a:chExt cx="2634641" cy="3219189"/>
          </a:xfrm>
        </p:grpSpPr>
        <p:sp>
          <p:nvSpPr>
            <p:cNvPr id="38" name="任意多边形 37"/>
            <p:cNvSpPr/>
            <p:nvPr/>
          </p:nvSpPr>
          <p:spPr>
            <a:xfrm>
              <a:off x="2179529" y="3759895"/>
              <a:ext cx="2634641" cy="3219189"/>
            </a:xfrm>
            <a:custGeom>
              <a:avLst/>
              <a:gdLst>
                <a:gd name="connsiteX0" fmla="*/ 1002082 w 2634641"/>
                <a:gd name="connsiteY0" fmla="*/ 110647 h 3219189"/>
                <a:gd name="connsiteX1" fmla="*/ 839244 w 2634641"/>
                <a:gd name="connsiteY1" fmla="*/ 699371 h 3219189"/>
                <a:gd name="connsiteX2" fmla="*/ 425885 w 2634641"/>
                <a:gd name="connsiteY2" fmla="*/ 1400828 h 3219189"/>
                <a:gd name="connsiteX3" fmla="*/ 62630 w 2634641"/>
                <a:gd name="connsiteY3" fmla="*/ 2315228 h 3219189"/>
                <a:gd name="connsiteX4" fmla="*/ 388307 w 2634641"/>
                <a:gd name="connsiteY4" fmla="*/ 2916478 h 3219189"/>
                <a:gd name="connsiteX5" fmla="*/ 2392471 w 2634641"/>
                <a:gd name="connsiteY5" fmla="*/ 2841321 h 3219189"/>
                <a:gd name="connsiteX6" fmla="*/ 1841326 w 2634641"/>
                <a:gd name="connsiteY6" fmla="*/ 649267 h 3219189"/>
                <a:gd name="connsiteX7" fmla="*/ 1640909 w 2634641"/>
                <a:gd name="connsiteY7" fmla="*/ 235908 h 3219189"/>
                <a:gd name="connsiteX8" fmla="*/ 1265129 w 2634641"/>
                <a:gd name="connsiteY8" fmla="*/ 35491 h 3219189"/>
                <a:gd name="connsiteX9" fmla="*/ 1002082 w 2634641"/>
                <a:gd name="connsiteY9" fmla="*/ 110647 h 321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4641" h="3219189">
                  <a:moveTo>
                    <a:pt x="1002082" y="110647"/>
                  </a:moveTo>
                  <a:cubicBezTo>
                    <a:pt x="931101" y="221294"/>
                    <a:pt x="935277" y="484341"/>
                    <a:pt x="839244" y="699371"/>
                  </a:cubicBezTo>
                  <a:cubicBezTo>
                    <a:pt x="743211" y="914401"/>
                    <a:pt x="555321" y="1131519"/>
                    <a:pt x="425885" y="1400828"/>
                  </a:cubicBezTo>
                  <a:cubicBezTo>
                    <a:pt x="296449" y="1670137"/>
                    <a:pt x="68893" y="2062620"/>
                    <a:pt x="62630" y="2315228"/>
                  </a:cubicBezTo>
                  <a:cubicBezTo>
                    <a:pt x="56367" y="2567836"/>
                    <a:pt x="0" y="2828796"/>
                    <a:pt x="388307" y="2916478"/>
                  </a:cubicBezTo>
                  <a:cubicBezTo>
                    <a:pt x="776614" y="3004160"/>
                    <a:pt x="2150301" y="3219189"/>
                    <a:pt x="2392471" y="2841321"/>
                  </a:cubicBezTo>
                  <a:cubicBezTo>
                    <a:pt x="2634641" y="2463453"/>
                    <a:pt x="1966586" y="1083503"/>
                    <a:pt x="1841326" y="649267"/>
                  </a:cubicBezTo>
                  <a:cubicBezTo>
                    <a:pt x="1716066" y="215032"/>
                    <a:pt x="1736942" y="338204"/>
                    <a:pt x="1640909" y="235908"/>
                  </a:cubicBezTo>
                  <a:cubicBezTo>
                    <a:pt x="1544876" y="133612"/>
                    <a:pt x="1369512" y="62631"/>
                    <a:pt x="1265129" y="35491"/>
                  </a:cubicBezTo>
                  <a:cubicBezTo>
                    <a:pt x="1160746" y="8351"/>
                    <a:pt x="1073063" y="0"/>
                    <a:pt x="1002082" y="11064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71934" y="4000504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</a:t>
              </a:r>
              <a:endParaRPr lang="zh-CN" alt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14282" y="301472"/>
            <a:ext cx="8715436" cy="2221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改进：左</a:t>
            </a:r>
            <a:r>
              <a:rPr lang="zh-CN" altLang="zh-CN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剪枝</a:t>
            </a:r>
            <a:endParaRPr lang="en-US" altLang="zh-CN" sz="2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对于第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层的有些结点，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tw+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已超过了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，显然再选择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是不合适的。如第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层的（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）结点，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tw=5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[2]=3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tw+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[2]&gt;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，选择物品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进行扩展是不必要的，可以增加一个限界条件进行剪枝，如若选择物品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会导致超重即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tw+w[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]&gt;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，就不再扩展该结点，也就是仅仅扩展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tw+w[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]≤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的左孩子结点。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832229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99308" y="5572967"/>
            <a:ext cx="572494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pc="-150" smtClean="0">
                <a:latin typeface="Consolas" panose="020B0609020204030204" pitchFamily="49" charset="0"/>
                <a:cs typeface="Consolas" panose="020B0609020204030204" pitchFamily="49" charset="0"/>
              </a:rPr>
              <a:t>11,12</a:t>
            </a:r>
            <a:endParaRPr lang="zh-CN" altLang="en-US" sz="1400" b="1" spc="-1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46466" y="5572967"/>
            <a:ext cx="563502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pc="-150" smtClean="0">
                <a:latin typeface="Consolas" panose="020B0609020204030204" pitchFamily="49" charset="0"/>
                <a:cs typeface="Consolas" panose="020B0609020204030204" pitchFamily="49" charset="0"/>
              </a:rPr>
              <a:t>10,11</a:t>
            </a:r>
            <a:endParaRPr lang="zh-CN" altLang="en-US" sz="1400" b="1" spc="-1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22614" y="4644273"/>
            <a:ext cx="70637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10,11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接连接符 8"/>
          <p:cNvCxnSpPr>
            <a:stCxn id="8" idx="4"/>
            <a:endCxn id="6" idx="0"/>
          </p:cNvCxnSpPr>
          <p:nvPr/>
        </p:nvCxnSpPr>
        <p:spPr>
          <a:xfrm rot="5400000">
            <a:off x="2700332" y="5197496"/>
            <a:ext cx="460694" cy="29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4"/>
            <a:endCxn id="7" idx="0"/>
          </p:cNvCxnSpPr>
          <p:nvPr/>
        </p:nvCxnSpPr>
        <p:spPr>
          <a:xfrm rot="16200000" flipH="1">
            <a:off x="2971663" y="5216413"/>
            <a:ext cx="460694" cy="252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8118" y="5251873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880" y="5251873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3934" y="5572967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9,9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04000" y="5572967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8,8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81686" y="4644273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8,8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直接连接符 15"/>
          <p:cNvCxnSpPr>
            <a:stCxn id="15" idx="4"/>
            <a:endCxn id="13" idx="0"/>
          </p:cNvCxnSpPr>
          <p:nvPr/>
        </p:nvCxnSpPr>
        <p:spPr>
          <a:xfrm rot="5400000">
            <a:off x="3723463" y="5226744"/>
            <a:ext cx="460694" cy="23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" idx="4"/>
            <a:endCxn id="14" idx="0"/>
          </p:cNvCxnSpPr>
          <p:nvPr/>
        </p:nvCxnSpPr>
        <p:spPr>
          <a:xfrm rot="16200000" flipH="1">
            <a:off x="3973496" y="5208463"/>
            <a:ext cx="460694" cy="268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5946" y="5251873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3548" y="5251873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22680" y="3461893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14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1400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直接连接符 20"/>
          <p:cNvCxnSpPr>
            <a:stCxn id="20" idx="4"/>
            <a:endCxn id="8" idx="0"/>
          </p:cNvCxnSpPr>
          <p:nvPr/>
        </p:nvCxnSpPr>
        <p:spPr>
          <a:xfrm rot="5400000">
            <a:off x="2936052" y="4069645"/>
            <a:ext cx="714380" cy="434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4"/>
            <a:endCxn id="15" idx="0"/>
          </p:cNvCxnSpPr>
          <p:nvPr/>
        </p:nvCxnSpPr>
        <p:spPr>
          <a:xfrm rot="16200000" flipH="1">
            <a:off x="3432993" y="4007580"/>
            <a:ext cx="714380" cy="55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94250" y="2572571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接连接符 25"/>
          <p:cNvCxnSpPr>
            <a:stCxn id="25" idx="4"/>
            <a:endCxn id="20" idx="7"/>
          </p:cNvCxnSpPr>
          <p:nvPr/>
        </p:nvCxnSpPr>
        <p:spPr>
          <a:xfrm rot="5400000">
            <a:off x="3903360" y="2851539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9804" y="4144207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5622" y="4144207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4002" y="3072637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628" y="2611381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b="1" i="1" spc="-15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i=</a:t>
            </a:r>
            <a:r>
              <a:rPr lang="en-US" altLang="zh-CN" sz="1800" b="1" spc="-15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en-US" sz="1800" b="1" spc="-15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" name="组合 38"/>
          <p:cNvGrpSpPr/>
          <p:nvPr/>
        </p:nvGrpSpPr>
        <p:grpSpPr>
          <a:xfrm>
            <a:off x="2285984" y="3540075"/>
            <a:ext cx="983380" cy="307777"/>
            <a:chOff x="2285984" y="4071942"/>
            <a:chExt cx="983380" cy="307777"/>
          </a:xfrm>
        </p:grpSpPr>
        <p:sp>
          <p:nvSpPr>
            <p:cNvPr id="34" name="TextBox 33"/>
            <p:cNvSpPr txBox="1"/>
            <p:nvPr/>
          </p:nvSpPr>
          <p:spPr>
            <a:xfrm>
              <a:off x="2285984" y="4071942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/>
                </a:rPr>
                <a:t>tw&gt;W</a:t>
              </a:r>
              <a:endPara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2873364" y="4231972"/>
              <a:ext cx="396000" cy="0"/>
            </a:xfrm>
            <a:prstGeom prst="straightConnector1">
              <a:avLst/>
            </a:prstGeom>
            <a:ln>
              <a:solidFill>
                <a:srgbClr val="CC00F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000628" y="3825827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左</a:t>
            </a:r>
            <a:r>
              <a:rPr lang="zh-CN" altLang="zh-CN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剪枝</a:t>
            </a:r>
            <a:r>
              <a:rPr lang="zh-CN" altLang="en-US" sz="2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条件</a:t>
            </a:r>
            <a:r>
              <a:rPr lang="zh-CN" altLang="en-US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tw+w[i]&gt;W</a:t>
            </a:r>
            <a:endParaRPr lang="zh-CN" altLang="en-US" sz="2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71472" y="288956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/>
              </a:rPr>
              <a:t></a:t>
            </a:r>
            <a:endParaRPr lang="zh-CN" altLang="en-US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104726" y="407194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/>
              </a:rPr>
              <a:t></a:t>
            </a:r>
            <a:endParaRPr lang="zh-CN" altLang="en-US" b="1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92687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6,5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42694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00598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3044390" y="4656428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4"/>
            <a:endCxn id="34" idx="0"/>
          </p:cNvCxnSpPr>
          <p:nvPr/>
        </p:nvCxnSpPr>
        <p:spPr>
          <a:xfrm rot="16200000" flipH="1">
            <a:off x="3294423" y="4634117"/>
            <a:ext cx="460694" cy="272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958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059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569686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268016" y="3482272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2765952" y="3449296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643042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252152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2047611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9580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467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2794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00496" y="5000636"/>
            <a:ext cx="46800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6,8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50955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5,7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2380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5,7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142802" y="4631636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  <a:endCxn id="57" idx="0"/>
          </p:cNvCxnSpPr>
          <p:nvPr/>
        </p:nvCxnSpPr>
        <p:spPr>
          <a:xfrm rot="16200000" flipH="1">
            <a:off x="4397331" y="4654413"/>
            <a:ext cx="460694" cy="23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930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23868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009620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4,5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50968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152496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直接连接符 65"/>
          <p:cNvCxnSpPr>
            <a:stCxn id="65" idx="4"/>
            <a:endCxn id="63" idx="0"/>
          </p:cNvCxnSpPr>
          <p:nvPr/>
        </p:nvCxnSpPr>
        <p:spPr>
          <a:xfrm rot="5400000">
            <a:off x="5111711" y="4671851"/>
            <a:ext cx="460694" cy="196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5" idx="4"/>
            <a:endCxn id="64" idx="0"/>
          </p:cNvCxnSpPr>
          <p:nvPr/>
        </p:nvCxnSpPr>
        <p:spPr>
          <a:xfrm rot="16200000" flipH="1">
            <a:off x="5361744" y="4618694"/>
            <a:ext cx="460694" cy="303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9233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9993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723868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404645" y="3464719"/>
            <a:ext cx="714380" cy="500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0" idx="4"/>
            <a:endCxn id="65" idx="0"/>
          </p:cNvCxnSpPr>
          <p:nvPr/>
        </p:nvCxnSpPr>
        <p:spPr>
          <a:xfrm rot="16200000" flipH="1">
            <a:off x="4868992" y="3500438"/>
            <a:ext cx="714380" cy="42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03381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53983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2,3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25712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2,3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直接连接符 75"/>
          <p:cNvCxnSpPr>
            <a:stCxn id="75" idx="4"/>
            <a:endCxn id="73" idx="0"/>
          </p:cNvCxnSpPr>
          <p:nvPr/>
        </p:nvCxnSpPr>
        <p:spPr>
          <a:xfrm rot="5400000">
            <a:off x="6176122" y="4631636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5" idx="4"/>
            <a:endCxn id="74" idx="0"/>
          </p:cNvCxnSpPr>
          <p:nvPr/>
        </p:nvCxnSpPr>
        <p:spPr>
          <a:xfrm rot="16200000" flipH="1">
            <a:off x="6429131" y="4655933"/>
            <a:ext cx="460694" cy="228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5262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08306" y="465547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07927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1,1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579338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252994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直接连接符 82"/>
          <p:cNvCxnSpPr>
            <a:stCxn id="82" idx="4"/>
            <a:endCxn id="80" idx="0"/>
          </p:cNvCxnSpPr>
          <p:nvPr/>
        </p:nvCxnSpPr>
        <p:spPr>
          <a:xfrm rot="5400000">
            <a:off x="7196786" y="4656428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4"/>
            <a:endCxn id="81" idx="0"/>
          </p:cNvCxnSpPr>
          <p:nvPr/>
        </p:nvCxnSpPr>
        <p:spPr>
          <a:xfrm rot="16200000" flipH="1">
            <a:off x="7446819" y="4634117"/>
            <a:ext cx="460694" cy="272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4821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5831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722082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直接连接符 87"/>
          <p:cNvCxnSpPr>
            <a:stCxn id="87" idx="4"/>
            <a:endCxn id="75" idx="0"/>
          </p:cNvCxnSpPr>
          <p:nvPr/>
        </p:nvCxnSpPr>
        <p:spPr>
          <a:xfrm rot="5400000">
            <a:off x="6420412" y="3482272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4"/>
            <a:endCxn id="82" idx="0"/>
          </p:cNvCxnSpPr>
          <p:nvPr/>
        </p:nvCxnSpPr>
        <p:spPr>
          <a:xfrm rot="16200000" flipH="1">
            <a:off x="6918348" y="3449296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795438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404548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  <a:endCxn id="87" idx="1"/>
          </p:cNvCxnSpPr>
          <p:nvPr/>
        </p:nvCxnSpPr>
        <p:spPr>
          <a:xfrm rot="16200000" flipH="1">
            <a:off x="6200007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8099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66810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4819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67074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05190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09818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638810" y="5000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直接连接符 100"/>
          <p:cNvCxnSpPr>
            <a:stCxn id="99" idx="4"/>
            <a:endCxn id="45" idx="7"/>
          </p:cNvCxnSpPr>
          <p:nvPr/>
        </p:nvCxnSpPr>
        <p:spPr>
          <a:xfrm rot="5400000">
            <a:off x="2480383" y="622349"/>
            <a:ext cx="1100735" cy="179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4"/>
            <a:endCxn id="90" idx="1"/>
          </p:cNvCxnSpPr>
          <p:nvPr/>
        </p:nvCxnSpPr>
        <p:spPr>
          <a:xfrm rot="16200000" flipH="1">
            <a:off x="4352933" y="541918"/>
            <a:ext cx="1100735" cy="1952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638678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6380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组合 133"/>
          <p:cNvGrpSpPr/>
          <p:nvPr/>
        </p:nvGrpSpPr>
        <p:grpSpPr>
          <a:xfrm>
            <a:off x="5763136" y="1212163"/>
            <a:ext cx="3024460" cy="3788473"/>
            <a:chOff x="6048888" y="1212163"/>
            <a:chExt cx="302446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430406" y="121216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x1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430406" y="240405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x2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30406" y="3426741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x3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430406" y="4569749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x4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134"/>
          <p:cNvGrpSpPr/>
          <p:nvPr/>
        </p:nvGrpSpPr>
        <p:grpSpPr>
          <a:xfrm>
            <a:off x="4286248" y="571480"/>
            <a:ext cx="4441188" cy="4738218"/>
            <a:chOff x="4572000" y="571480"/>
            <a:chExt cx="4441188" cy="4738218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lang="en-US" altLang="zh-CN" sz="1800" b="1" i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8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1800" b="1" spc="-15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14282" y="428604"/>
            <a:ext cx="2571768" cy="40011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en-US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总重量</a:t>
            </a:r>
            <a:r>
              <a:rPr lang="en-US" altLang="zh-CN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tw,</a:t>
            </a:r>
            <a:r>
              <a:rPr lang="zh-CN" altLang="en-US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总价值</a:t>
            </a:r>
            <a:r>
              <a:rPr lang="en-US" altLang="zh-CN" sz="20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tv)</a:t>
            </a:r>
            <a:endParaRPr lang="zh-CN" altLang="en-US" sz="2000" b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993749" y="1335130"/>
            <a:ext cx="1240063" cy="227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239347" y="5857892"/>
            <a:ext cx="31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剪枝后的解空间树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5210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i,int tw,int tv,int op[])  //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背包问题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(i&gt;n)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找到一个叶子结点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(tw==W &amp;&amp; tv&gt;maxv) 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找到一个满足条件的更优解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保存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maxv=tv;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for (int j=1;j&lt;=n;j++)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x[j]=op[j];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尚未找完所有物品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(tw+w[i]&lt;=W)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左孩子结点剪枝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op[i]=1;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选取第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个物品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(i+1,tw+w[i],tv+v[i],op);</a:t>
            </a:r>
            <a:endParaRPr lang="zh-CN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op[i]=0;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不选取第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个物品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回溯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(i+1,tw,tv,op);</a:t>
            </a:r>
            <a:endParaRPr lang="zh-CN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57158" y="1428736"/>
            <a:ext cx="8569325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改进：右</a:t>
            </a:r>
            <a:r>
              <a:rPr lang="zh-CN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剪枝</a:t>
            </a:r>
            <a:endParaRPr lang="en-US" altLang="zh-CN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用</a:t>
            </a:r>
            <a:r>
              <a:rPr lang="en-US" altLang="zh-CN" sz="20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rw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表示考虑第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个物品时剩余物品的重量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当不选择物品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时，若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tw+</a:t>
            </a:r>
            <a:r>
              <a:rPr lang="en-US" altLang="zh-CN" sz="20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（注意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rw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中包含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时，也就是说即使选择后面的所有物品，重量也不会达到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，因此不必要再考虑扩展这样的结点，也就是说，对于右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分枝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仅仅扩展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tw+</a:t>
            </a:r>
            <a:r>
              <a:rPr lang="en-US" altLang="zh-CN" sz="2000" b="1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的结点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（注意不包含等于）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如第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层的（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）结点，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此时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tw=0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=6(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物品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的重量和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tw+r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w=6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不大于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（此时又不选择物品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），所以不必</a:t>
            </a:r>
            <a:r>
              <a:rPr lang="zh-CN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扩展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其右孩子结点。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 lvl="0"/>
            <a:r>
              <a:rPr lang="en-US" altLang="zh-CN" sz="3600" dirty="0" smtClean="0">
                <a:sym typeface="+mn-ea"/>
              </a:rPr>
              <a:t>求解</a:t>
            </a:r>
            <a:r>
              <a:rPr lang="en-US" altLang="zh-CN" sz="3600" dirty="0" smtClean="0">
                <a:sym typeface="+mn-ea"/>
              </a:rPr>
              <a:t>0/1背包问题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71472" y="288956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/>
              </a:rPr>
              <a:t></a:t>
            </a:r>
            <a:endParaRPr lang="zh-CN" altLang="en-US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104726" y="407194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/>
              </a:rPr>
              <a:t></a:t>
            </a:r>
            <a:endParaRPr lang="zh-CN" altLang="en-US" b="1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92687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6,5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00598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3044390" y="4656428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958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569686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268016" y="3482272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2765952" y="3449296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643042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252152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2047611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9580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467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2794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00496" y="5000636"/>
            <a:ext cx="46800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6,8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2380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5,7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142802" y="4631636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</p:cNvCxnSpPr>
          <p:nvPr/>
        </p:nvCxnSpPr>
        <p:spPr>
          <a:xfrm rot="16200000" flipH="1">
            <a:off x="4397331" y="4654413"/>
            <a:ext cx="460694" cy="23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930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23868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723868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404645" y="3464719"/>
            <a:ext cx="714380" cy="500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795438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404548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</p:cNvCxnSpPr>
          <p:nvPr/>
        </p:nvCxnSpPr>
        <p:spPr>
          <a:xfrm rot="16200000" flipH="1">
            <a:off x="6200007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8099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05190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09818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638810" y="5000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直接连接符 100"/>
          <p:cNvCxnSpPr>
            <a:stCxn id="99" idx="4"/>
            <a:endCxn id="45" idx="7"/>
          </p:cNvCxnSpPr>
          <p:nvPr/>
        </p:nvCxnSpPr>
        <p:spPr>
          <a:xfrm rot="5400000">
            <a:off x="2480383" y="622349"/>
            <a:ext cx="1100735" cy="179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4"/>
            <a:endCxn id="90" idx="1"/>
          </p:cNvCxnSpPr>
          <p:nvPr/>
        </p:nvCxnSpPr>
        <p:spPr>
          <a:xfrm rot="16200000" flipH="1">
            <a:off x="4352933" y="541918"/>
            <a:ext cx="1100735" cy="1952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638678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6380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组合 133"/>
          <p:cNvGrpSpPr/>
          <p:nvPr/>
        </p:nvGrpSpPr>
        <p:grpSpPr>
          <a:xfrm>
            <a:off x="5763136" y="1212163"/>
            <a:ext cx="3024460" cy="3788473"/>
            <a:chOff x="6048888" y="1212163"/>
            <a:chExt cx="302446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430406" y="121216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x1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430406" y="240405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x2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30406" y="3426741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x3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430406" y="4569749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x4</a:t>
              </a:r>
              <a:r>
                <a:rPr lang="zh-CN" altLang="en-US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：选或不选品</a:t>
              </a:r>
              <a:r>
                <a:rPr lang="en-US" altLang="zh-CN" sz="14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zh-CN" altLang="en-US" sz="1400" b="1" spc="-15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134"/>
          <p:cNvGrpSpPr/>
          <p:nvPr/>
        </p:nvGrpSpPr>
        <p:grpSpPr>
          <a:xfrm>
            <a:off x="4286248" y="571480"/>
            <a:ext cx="4441188" cy="4738218"/>
            <a:chOff x="4572000" y="571480"/>
            <a:chExt cx="4441188" cy="4738218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b="1" spc="-15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lang="en-US" altLang="zh-CN" sz="1800" b="1" i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800" b="1" spc="-15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1800" b="1" spc="-15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i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i=</a:t>
              </a:r>
              <a:r>
                <a:rPr lang="en-US" altLang="zh-CN" sz="1400" b="1" spc="-15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zh-CN" altLang="en-US" sz="1400" b="1" spc="-15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2239347" y="5857892"/>
            <a:ext cx="31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进一步剪枝的解空间树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14282" y="428604"/>
            <a:ext cx="2571768" cy="40011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总重量</a:t>
            </a:r>
            <a:r>
              <a:rPr lang="en-US" altLang="zh-CN" sz="2000" b="1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tw,</a:t>
            </a:r>
            <a:r>
              <a:rPr lang="zh-CN" alt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总价值</a:t>
            </a:r>
            <a:r>
              <a:rPr lang="en-US" altLang="zh-CN" sz="2000" b="1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tv)</a:t>
            </a:r>
            <a:endParaRPr lang="zh-CN" altLang="en-US" sz="2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993749" y="1335130"/>
            <a:ext cx="1240063" cy="227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6572264" y="2928934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/>
              </a:rPr>
              <a:t></a:t>
            </a:r>
            <a:endParaRPr lang="zh-CN" altLang="en-US" b="1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214942" y="4000504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/>
              </a:rPr>
              <a:t></a:t>
            </a:r>
            <a:endParaRPr lang="zh-CN" altLang="en-US" b="1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8" name="直接连接符 107"/>
          <p:cNvCxnSpPr>
            <a:stCxn id="70" idx="4"/>
            <a:endCxn id="102" idx="0"/>
          </p:cNvCxnSpPr>
          <p:nvPr/>
        </p:nvCxnSpPr>
        <p:spPr>
          <a:xfrm rot="16200000" flipH="1">
            <a:off x="4935934" y="3433496"/>
            <a:ext cx="642942" cy="491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5781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513088" y="4975584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/>
              </a:rPr>
              <a:t></a:t>
            </a:r>
            <a:endParaRPr lang="zh-CN" altLang="en-US" b="1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643998" cy="5969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i,int tw,int tv,int rw,int op[]) //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背包问题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//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初始调用时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rw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为所有物品重量和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(i&gt;n)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找到一个叶子结点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(tw==W &amp;&amp; tv&gt;maxv) 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找到一个满足条件的更优解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保存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maxv=tv;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for (int j=1;j&lt;=n;j++)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复制最优解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x[j]=op[j];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尚未找完所有物品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(tw+w[i]&lt;=W)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左孩子结点剪枝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op[i]=1;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选取第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个物品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(i+1,tw+w[i],tv+v[i],rw-w[i],op);</a:t>
            </a:r>
            <a:endParaRPr lang="zh-CN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op[i]=0;	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不选取第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个物品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回溯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(tw+rw&gt;W)		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右孩子结点剪枝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Knapsack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(i+1,tw,tv,rw-w[i],op);</a:t>
            </a:r>
            <a:endParaRPr lang="zh-CN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 txBox="1">
            <a:spLocks noChangeArrowheads="1"/>
          </p:cNvSpPr>
          <p:nvPr/>
        </p:nvSpPr>
        <p:spPr bwMode="auto">
          <a:xfrm>
            <a:off x="252413" y="1209513"/>
            <a:ext cx="32400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4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例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1】 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八皇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后问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题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Group 2138"/>
          <p:cNvGraphicFramePr>
            <a:graphicFrameLocks noGrp="1"/>
          </p:cNvGraphicFramePr>
          <p:nvPr/>
        </p:nvGraphicFramePr>
        <p:xfrm>
          <a:off x="4932363" y="1196975"/>
          <a:ext cx="3960812" cy="4160838"/>
        </p:xfrm>
        <a:graphic>
          <a:graphicData uri="http://schemas.openxmlformats.org/drawingml/2006/table">
            <a:tbl>
              <a:tblPr/>
              <a:tblGrid>
                <a:gridCol w="395287"/>
                <a:gridCol w="446088"/>
                <a:gridCol w="446087"/>
                <a:gridCol w="446088"/>
                <a:gridCol w="442912"/>
                <a:gridCol w="447675"/>
                <a:gridCol w="444500"/>
                <a:gridCol w="447675"/>
                <a:gridCol w="4445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/>
                        <a:ea typeface="华文行楷"/>
                        <a:cs typeface="华文行楷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106"/>
          <p:cNvSpPr>
            <a:spLocks noChangeArrowheads="1"/>
          </p:cNvSpPr>
          <p:nvPr/>
        </p:nvSpPr>
        <p:spPr bwMode="auto">
          <a:xfrm>
            <a:off x="396875" y="2091988"/>
            <a:ext cx="3302507" cy="430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解的表示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X=(x</a:t>
            </a:r>
            <a:r>
              <a:rPr lang="en-US" altLang="zh-CN" sz="2000" b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,x</a:t>
            </a:r>
            <a:r>
              <a:rPr lang="en-US" altLang="zh-CN" sz="2000" b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,…,x</a:t>
            </a:r>
            <a:r>
              <a:rPr lang="en-US" altLang="zh-CN" sz="2000" b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1234"/>
          <p:cNvSpPr>
            <a:spLocks noChangeArrowheads="1"/>
          </p:cNvSpPr>
          <p:nvPr/>
        </p:nvSpPr>
        <p:spPr bwMode="auto">
          <a:xfrm>
            <a:off x="395288" y="2971711"/>
            <a:ext cx="3523722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显式约束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 </a:t>
            </a: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b="1" baseline="-30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∈S</a:t>
            </a:r>
            <a:r>
              <a:rPr lang="en-US" altLang="zh-CN" sz="2000" b="1" baseline="-30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1≤i≤8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endParaRPr lang="zh-CN" altLang="en-US" sz="2000" b="1" baseline="-30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b="1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={1,2,3,4,5,6,7,8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235"/>
          <p:cNvSpPr>
            <a:spLocks noChangeArrowheads="1"/>
          </p:cNvSpPr>
          <p:nvPr/>
        </p:nvSpPr>
        <p:spPr bwMode="auto">
          <a:xfrm>
            <a:off x="425450" y="4405124"/>
            <a:ext cx="3826689" cy="8925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隐式约束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</a:p>
          <a:p>
            <a:pPr eaLnBrk="0" hangingPunct="0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任何两个皇后不能相互攻击</a:t>
            </a:r>
          </a:p>
        </p:txBody>
      </p:sp>
      <p:sp>
        <p:nvSpPr>
          <p:cNvPr id="8" name="Rectangle 1236"/>
          <p:cNvSpPr>
            <a:spLocks noChangeArrowheads="1"/>
          </p:cNvSpPr>
          <p:nvPr/>
        </p:nvSpPr>
        <p:spPr bwMode="auto">
          <a:xfrm>
            <a:off x="411163" y="5572582"/>
            <a:ext cx="5903912" cy="430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解空间大小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baseline="30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（蛮力法）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n!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（回溯法）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684" name="Text Box 5"/>
          <p:cNvSpPr txBox="1">
            <a:spLocks noChangeArrowheads="1"/>
          </p:cNvSpPr>
          <p:nvPr/>
        </p:nvSpPr>
        <p:spPr bwMode="auto">
          <a:xfrm>
            <a:off x="533400" y="188913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8.1.1  </a:t>
            </a:r>
            <a:r>
              <a:rPr kumimoji="1" lang="zh-CN" altLang="en-US" sz="3600" b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问题的解空间 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问题</a:t>
            </a:r>
            <a:r>
              <a:rPr lang="zh-CN" altLang="en-US" dirty="0" smtClean="0">
                <a:sym typeface="+mn-ea"/>
              </a:rPr>
              <a:t>的解空间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637" y="2345763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zh-CN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该算法不考虑剪枝时解空间树中有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="1" i="1" baseline="30000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baseline="30000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+1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-1</a:t>
            </a:r>
            <a:r>
              <a:rPr lang="zh-CN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个结点，对应的算法时间复杂度为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O(2</a:t>
            </a:r>
            <a:r>
              <a:rPr lang="en-US" altLang="zh-CN" sz="2000" b="1" i="1" baseline="30000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zh-CN" sz="2000" b="1" dirty="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 lvl="0"/>
            <a:r>
              <a:rPr lang="en-US" altLang="zh-CN" sz="3600" dirty="0" smtClean="0">
                <a:sym typeface="+mn-ea"/>
              </a:rPr>
              <a:t>求解</a:t>
            </a:r>
            <a:r>
              <a:rPr lang="en-US" altLang="zh-CN" sz="3600" dirty="0" smtClean="0">
                <a:sym typeface="+mn-ea"/>
              </a:rPr>
              <a:t>0/1背包问题</a:t>
            </a:r>
          </a:p>
        </p:txBody>
      </p:sp>
      <p:sp>
        <p:nvSpPr>
          <p:cNvPr id="5" name="文本框 10"/>
          <p:cNvSpPr txBox="1"/>
          <p:nvPr/>
        </p:nvSpPr>
        <p:spPr>
          <a:xfrm>
            <a:off x="298580" y="1452451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四、算法分析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67297" y="1315033"/>
            <a:ext cx="8280400" cy="1015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练习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1】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对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于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n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=3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的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0/1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背包问题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，三个物品的重量为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+mn-ea"/>
              </a:rPr>
              <a:t>{20, 15, 10}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，价值为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+mn-ea"/>
              </a:rPr>
              <a:t>{20, 30, 25}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，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背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包容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量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W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为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25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。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应用约束条件剪枝，请画出利用回溯法搜索解空间得到的搜索树。</a:t>
            </a:r>
            <a:endParaRPr kumimoji="1" lang="zh-CN" altLang="en-US" sz="20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4816475" y="4870450"/>
            <a:ext cx="280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1743075" y="5918200"/>
            <a:ext cx="12017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不可行解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3006725" y="5922963"/>
            <a:ext cx="1044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价值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=20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4292600" y="5918200"/>
            <a:ext cx="1044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价值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=55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5392738" y="5918200"/>
            <a:ext cx="10461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价值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=30</a:t>
            </a:r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6469063" y="5918200"/>
            <a:ext cx="10461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价值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=25</a:t>
            </a: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7593013" y="5922963"/>
            <a:ext cx="9667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价值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=0</a:t>
            </a:r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 flipH="1">
            <a:off x="2211388" y="3036888"/>
            <a:ext cx="1716087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>
            <a:off x="4329404" y="2967135"/>
            <a:ext cx="1856792" cy="5691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 flipH="1">
            <a:off x="1258888" y="3760788"/>
            <a:ext cx="609600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>
            <a:off x="2179638" y="3786188"/>
            <a:ext cx="593725" cy="600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 flipH="1">
            <a:off x="5564188" y="3700463"/>
            <a:ext cx="655637" cy="69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19"/>
          <p:cNvSpPr>
            <a:spLocks noChangeShapeType="1"/>
          </p:cNvSpPr>
          <p:nvPr/>
        </p:nvSpPr>
        <p:spPr bwMode="auto">
          <a:xfrm>
            <a:off x="6546850" y="3725863"/>
            <a:ext cx="703262" cy="682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20"/>
          <p:cNvSpPr>
            <a:spLocks noChangeShapeType="1"/>
          </p:cNvSpPr>
          <p:nvPr/>
        </p:nvSpPr>
        <p:spPr bwMode="auto">
          <a:xfrm flipH="1">
            <a:off x="2492375" y="4681538"/>
            <a:ext cx="342900" cy="671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1"/>
          <p:cNvSpPr>
            <a:spLocks noChangeShapeType="1"/>
          </p:cNvSpPr>
          <p:nvPr/>
        </p:nvSpPr>
        <p:spPr bwMode="auto">
          <a:xfrm>
            <a:off x="3068638" y="4657725"/>
            <a:ext cx="328612" cy="71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2"/>
          <p:cNvSpPr>
            <a:spLocks noChangeShapeType="1"/>
          </p:cNvSpPr>
          <p:nvPr/>
        </p:nvSpPr>
        <p:spPr bwMode="auto">
          <a:xfrm flipH="1">
            <a:off x="4972050" y="4662488"/>
            <a:ext cx="342900" cy="722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3"/>
          <p:cNvSpPr>
            <a:spLocks noChangeShapeType="1"/>
          </p:cNvSpPr>
          <p:nvPr/>
        </p:nvSpPr>
        <p:spPr bwMode="auto">
          <a:xfrm>
            <a:off x="5580063" y="4676775"/>
            <a:ext cx="312737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4"/>
          <p:cNvSpPr>
            <a:spLocks noChangeShapeType="1"/>
          </p:cNvSpPr>
          <p:nvPr/>
        </p:nvSpPr>
        <p:spPr bwMode="auto">
          <a:xfrm flipH="1">
            <a:off x="6985000" y="4681538"/>
            <a:ext cx="279400" cy="698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5"/>
          <p:cNvSpPr>
            <a:spLocks noChangeShapeType="1"/>
          </p:cNvSpPr>
          <p:nvPr/>
        </p:nvSpPr>
        <p:spPr bwMode="auto">
          <a:xfrm>
            <a:off x="7545388" y="4692650"/>
            <a:ext cx="250825" cy="677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2803525" y="2935288"/>
            <a:ext cx="280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31769" name="Text Box 27"/>
          <p:cNvSpPr txBox="1">
            <a:spLocks noChangeArrowheads="1"/>
          </p:cNvSpPr>
          <p:nvPr/>
        </p:nvSpPr>
        <p:spPr bwMode="auto">
          <a:xfrm>
            <a:off x="1166813" y="3883025"/>
            <a:ext cx="2794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31770" name="Text Box 28"/>
          <p:cNvSpPr txBox="1">
            <a:spLocks noChangeArrowheads="1"/>
          </p:cNvSpPr>
          <p:nvPr/>
        </p:nvSpPr>
        <p:spPr bwMode="auto">
          <a:xfrm>
            <a:off x="2273300" y="4833938"/>
            <a:ext cx="280987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31771" name="Text Box 29"/>
          <p:cNvSpPr txBox="1">
            <a:spLocks noChangeArrowheads="1"/>
          </p:cNvSpPr>
          <p:nvPr/>
        </p:nvSpPr>
        <p:spPr bwMode="auto">
          <a:xfrm>
            <a:off x="6750050" y="4865688"/>
            <a:ext cx="280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5191125" y="2905125"/>
            <a:ext cx="2794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1773" name="Text Box 31"/>
          <p:cNvSpPr txBox="1">
            <a:spLocks noChangeArrowheads="1"/>
          </p:cNvSpPr>
          <p:nvPr/>
        </p:nvSpPr>
        <p:spPr bwMode="auto">
          <a:xfrm>
            <a:off x="2616200" y="3887788"/>
            <a:ext cx="280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1774" name="Text Box 32"/>
          <p:cNvSpPr txBox="1">
            <a:spLocks noChangeArrowheads="1"/>
          </p:cNvSpPr>
          <p:nvPr/>
        </p:nvSpPr>
        <p:spPr bwMode="auto">
          <a:xfrm>
            <a:off x="3381375" y="4838700"/>
            <a:ext cx="280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1775" name="Text Box 33"/>
          <p:cNvSpPr txBox="1">
            <a:spLocks noChangeArrowheads="1"/>
          </p:cNvSpPr>
          <p:nvPr/>
        </p:nvSpPr>
        <p:spPr bwMode="auto">
          <a:xfrm>
            <a:off x="5861050" y="4856163"/>
            <a:ext cx="280987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1776" name="Text Box 34"/>
          <p:cNvSpPr txBox="1">
            <a:spLocks noChangeArrowheads="1"/>
          </p:cNvSpPr>
          <p:nvPr/>
        </p:nvSpPr>
        <p:spPr bwMode="auto">
          <a:xfrm>
            <a:off x="7062788" y="3932238"/>
            <a:ext cx="280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1777" name="Text Box 35"/>
          <p:cNvSpPr txBox="1">
            <a:spLocks noChangeArrowheads="1"/>
          </p:cNvSpPr>
          <p:nvPr/>
        </p:nvSpPr>
        <p:spPr bwMode="auto">
          <a:xfrm>
            <a:off x="7842250" y="4838700"/>
            <a:ext cx="280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1778" name="Text Box 36"/>
          <p:cNvSpPr txBox="1">
            <a:spLocks noChangeArrowheads="1"/>
          </p:cNvSpPr>
          <p:nvPr/>
        </p:nvSpPr>
        <p:spPr bwMode="auto">
          <a:xfrm>
            <a:off x="5595938" y="3797300"/>
            <a:ext cx="280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31779" name="Oval 37"/>
          <p:cNvSpPr>
            <a:spLocks noChangeArrowheads="1"/>
          </p:cNvSpPr>
          <p:nvPr/>
        </p:nvSpPr>
        <p:spPr bwMode="auto">
          <a:xfrm>
            <a:off x="3911600" y="2781300"/>
            <a:ext cx="423862" cy="3730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0" name="Oval 38"/>
          <p:cNvSpPr>
            <a:spLocks noChangeArrowheads="1"/>
          </p:cNvSpPr>
          <p:nvPr/>
        </p:nvSpPr>
        <p:spPr bwMode="auto">
          <a:xfrm>
            <a:off x="1820863" y="3440113"/>
            <a:ext cx="423862" cy="3730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1" name="Oval 39"/>
          <p:cNvSpPr>
            <a:spLocks noChangeArrowheads="1"/>
          </p:cNvSpPr>
          <p:nvPr/>
        </p:nvSpPr>
        <p:spPr bwMode="auto">
          <a:xfrm>
            <a:off x="900113" y="4319588"/>
            <a:ext cx="425450" cy="374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just" eaLnBrk="0" hangingPunct="0"/>
            <a:endParaRPr lang="zh-CN" altLang="zh-CN" sz="20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2" name="Oval 40"/>
          <p:cNvSpPr>
            <a:spLocks noChangeArrowheads="1"/>
          </p:cNvSpPr>
          <p:nvPr/>
        </p:nvSpPr>
        <p:spPr bwMode="auto">
          <a:xfrm>
            <a:off x="3225800" y="5359400"/>
            <a:ext cx="423862" cy="3730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3" name="Oval 41"/>
          <p:cNvSpPr>
            <a:spLocks noChangeArrowheads="1"/>
          </p:cNvSpPr>
          <p:nvPr/>
        </p:nvSpPr>
        <p:spPr bwMode="auto">
          <a:xfrm>
            <a:off x="4752975" y="5356225"/>
            <a:ext cx="425450" cy="374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11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4" name="Oval 42"/>
          <p:cNvSpPr>
            <a:spLocks noChangeArrowheads="1"/>
          </p:cNvSpPr>
          <p:nvPr/>
        </p:nvSpPr>
        <p:spPr bwMode="auto">
          <a:xfrm>
            <a:off x="5721350" y="5389563"/>
            <a:ext cx="423862" cy="374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12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5" name="Oval 43"/>
          <p:cNvSpPr>
            <a:spLocks noChangeArrowheads="1"/>
          </p:cNvSpPr>
          <p:nvPr/>
        </p:nvSpPr>
        <p:spPr bwMode="auto">
          <a:xfrm>
            <a:off x="6750050" y="5373688"/>
            <a:ext cx="423862" cy="374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14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6" name="Oval 44"/>
          <p:cNvSpPr>
            <a:spLocks noChangeArrowheads="1"/>
          </p:cNvSpPr>
          <p:nvPr/>
        </p:nvSpPr>
        <p:spPr bwMode="auto">
          <a:xfrm>
            <a:off x="7686675" y="5373688"/>
            <a:ext cx="423862" cy="374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15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7" name="Oval 45"/>
          <p:cNvSpPr>
            <a:spLocks noChangeArrowheads="1"/>
          </p:cNvSpPr>
          <p:nvPr/>
        </p:nvSpPr>
        <p:spPr bwMode="auto">
          <a:xfrm>
            <a:off x="7186613" y="4351338"/>
            <a:ext cx="425450" cy="3730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13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8" name="Oval 46"/>
          <p:cNvSpPr>
            <a:spLocks noChangeArrowheads="1"/>
          </p:cNvSpPr>
          <p:nvPr/>
        </p:nvSpPr>
        <p:spPr bwMode="auto">
          <a:xfrm>
            <a:off x="5253038" y="4329113"/>
            <a:ext cx="423862" cy="3730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89" name="Oval 47"/>
          <p:cNvSpPr>
            <a:spLocks noChangeArrowheads="1"/>
          </p:cNvSpPr>
          <p:nvPr/>
        </p:nvSpPr>
        <p:spPr bwMode="auto">
          <a:xfrm>
            <a:off x="2725738" y="4351338"/>
            <a:ext cx="423862" cy="3730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6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90" name="Oval 48"/>
          <p:cNvSpPr>
            <a:spLocks noChangeArrowheads="1"/>
          </p:cNvSpPr>
          <p:nvPr/>
        </p:nvSpPr>
        <p:spPr bwMode="auto">
          <a:xfrm>
            <a:off x="6173788" y="3400425"/>
            <a:ext cx="423862" cy="3730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9</a:t>
            </a:r>
            <a:endParaRPr lang="en-US" altLang="zh-CN" sz="2000" b="1" i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91" name="Line 49"/>
          <p:cNvSpPr>
            <a:spLocks noChangeShapeType="1"/>
          </p:cNvSpPr>
          <p:nvPr/>
        </p:nvSpPr>
        <p:spPr bwMode="auto">
          <a:xfrm>
            <a:off x="979488" y="4367213"/>
            <a:ext cx="265112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50"/>
          <p:cNvSpPr>
            <a:spLocks noChangeShapeType="1"/>
          </p:cNvSpPr>
          <p:nvPr/>
        </p:nvSpPr>
        <p:spPr bwMode="auto">
          <a:xfrm flipH="1">
            <a:off x="979488" y="4379913"/>
            <a:ext cx="265112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3" name="Oval 51"/>
          <p:cNvSpPr>
            <a:spLocks noChangeArrowheads="1"/>
          </p:cNvSpPr>
          <p:nvPr/>
        </p:nvSpPr>
        <p:spPr bwMode="auto">
          <a:xfrm>
            <a:off x="2243138" y="5346700"/>
            <a:ext cx="423862" cy="3730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just" eaLnBrk="0" hangingPunct="0"/>
            <a:endParaRPr lang="zh-CN" altLang="zh-CN" sz="20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94" name="Line 52"/>
          <p:cNvSpPr>
            <a:spLocks noChangeShapeType="1"/>
          </p:cNvSpPr>
          <p:nvPr/>
        </p:nvSpPr>
        <p:spPr bwMode="auto">
          <a:xfrm>
            <a:off x="2320925" y="5392738"/>
            <a:ext cx="265112" cy="277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5" name="Line 53"/>
          <p:cNvSpPr>
            <a:spLocks noChangeShapeType="1"/>
          </p:cNvSpPr>
          <p:nvPr/>
        </p:nvSpPr>
        <p:spPr bwMode="auto">
          <a:xfrm flipH="1">
            <a:off x="2320925" y="5407025"/>
            <a:ext cx="265112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7" name="Text Box 54"/>
          <p:cNvSpPr txBox="1">
            <a:spLocks noChangeArrowheads="1"/>
          </p:cNvSpPr>
          <p:nvPr/>
        </p:nvSpPr>
        <p:spPr bwMode="auto">
          <a:xfrm>
            <a:off x="611188" y="4919663"/>
            <a:ext cx="12017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不可行解</a:t>
            </a: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扩展练习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1" grpId="0"/>
      <p:bldP spid="31752" grpId="0"/>
      <p:bldP spid="31753" grpId="0"/>
      <p:bldP spid="31754" grpId="0"/>
      <p:bldP spid="31755" grpId="0"/>
      <p:bldP spid="31756" grpId="0" animBg="1"/>
      <p:bldP spid="31757" grpId="0" animBg="1"/>
      <p:bldP spid="31758" grpId="0" animBg="1"/>
      <p:bldP spid="31759" grpId="0" animBg="1"/>
      <p:bldP spid="31760" grpId="0" animBg="1"/>
      <p:bldP spid="31761" grpId="0" animBg="1"/>
      <p:bldP spid="31762" grpId="0" animBg="1"/>
      <p:bldP spid="31763" grpId="0" animBg="1"/>
      <p:bldP spid="31764" grpId="0" animBg="1"/>
      <p:bldP spid="31765" grpId="0" animBg="1"/>
      <p:bldP spid="31766" grpId="0" animBg="1"/>
      <p:bldP spid="31767" grpId="0" animBg="1"/>
      <p:bldP spid="31768" grpId="0"/>
      <p:bldP spid="31769" grpId="0"/>
      <p:bldP spid="31770" grpId="0"/>
      <p:bldP spid="31771" grpId="0"/>
      <p:bldP spid="31772" grpId="0"/>
      <p:bldP spid="31773" grpId="0"/>
      <p:bldP spid="31774" grpId="0"/>
      <p:bldP spid="31775" grpId="0"/>
      <p:bldP spid="31776" grpId="0"/>
      <p:bldP spid="31777" grpId="0"/>
      <p:bldP spid="31778" grpId="0"/>
      <p:bldP spid="31779" grpId="0" animBg="1"/>
      <p:bldP spid="31780" grpId="0" animBg="1"/>
      <p:bldP spid="31781" grpId="0" animBg="1"/>
      <p:bldP spid="31782" grpId="0" animBg="1"/>
      <p:bldP spid="31783" grpId="0" animBg="1"/>
      <p:bldP spid="31784" grpId="0" animBg="1"/>
      <p:bldP spid="31785" grpId="0" animBg="1"/>
      <p:bldP spid="31786" grpId="0" animBg="1"/>
      <p:bldP spid="31787" grpId="0" animBg="1"/>
      <p:bldP spid="31788" grpId="0" animBg="1"/>
      <p:bldP spid="31789" grpId="0" animBg="1"/>
      <p:bldP spid="31790" grpId="0" animBg="1"/>
      <p:bldP spid="31791" grpId="0" animBg="1"/>
      <p:bldP spid="31792" grpId="0" animBg="1"/>
      <p:bldP spid="31793" grpId="0" animBg="1"/>
      <p:bldP spid="31794" grpId="0" animBg="1"/>
      <p:bldP spid="31795" grpId="0" animBg="1"/>
      <p:bldP spid="3174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4269" y="1221597"/>
            <a:ext cx="5428615" cy="13326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练习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1】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图所示，请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采用合适的剪枝策略，利用回溯法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出该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TSP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问题的最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优解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。请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画出其对应的解空间树及求解过程。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5997886" y="2839072"/>
          <a:ext cx="2426970" cy="252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图片" r:id="rId3" imgW="1323792" imgH="990453" progId="">
                  <p:embed/>
                </p:oleObj>
              </mc:Choice>
              <mc:Fallback>
                <p:oleObj name="图片" r:id="rId3" imgW="1323792" imgH="990453" progId="">
                  <p:embed/>
                  <p:pic>
                    <p:nvPicPr>
                      <p:cNvPr id="0" name="Object 3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886" y="2839072"/>
                        <a:ext cx="2426970" cy="2527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7332" y="2597280"/>
            <a:ext cx="5428615" cy="3200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剪枝函数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当找到一个叶子结点时，求出其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对应的路径长度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pathlen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，通过比较，将最短路径长度保存在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minpathlen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中。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采用的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剪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枝策略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是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：当一个结点的当前路径长度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pathlen&gt;=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minpathlen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，该结点变成死结点。</a:t>
            </a:r>
          </a:p>
        </p:txBody>
      </p:sp>
      <p:sp>
        <p:nvSpPr>
          <p:cNvPr id="7" name="文本占位符 5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回溯</a:t>
            </a:r>
            <a:r>
              <a:rPr lang="zh-CN" altLang="en-US" dirty="0" smtClean="0">
                <a:sym typeface="+mn-ea"/>
              </a:rPr>
              <a:t>法的设计思想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>
            <a:spLocks noChangeArrowheads="1"/>
          </p:cNvSpPr>
          <p:nvPr/>
        </p:nvSpPr>
        <p:spPr bwMode="auto">
          <a:xfrm>
            <a:off x="468630" y="-18415"/>
            <a:ext cx="7643495" cy="1076325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ctr">
            <a:normAutofit/>
          </a:bodyPr>
          <a:lstStyle/>
          <a:p>
            <a:pPr lvl="0" algn="ctr" eaLnBrk="0" hangingPunct="0"/>
            <a:r>
              <a:rPr lang="en-US" altLang="zh-CN" sz="3200" b="1" ker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采用回溯法求解TSP问题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70485" y="2183252"/>
          <a:ext cx="2426970" cy="252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图片" r:id="rId3" imgW="1323792" imgH="990453" progId="">
                  <p:embed/>
                </p:oleObj>
              </mc:Choice>
              <mc:Fallback>
                <p:oleObj name="图片" r:id="rId3" imgW="1323792" imgH="990453" progId="">
                  <p:embed/>
                  <p:pic>
                    <p:nvPicPr>
                      <p:cNvPr id="0" name="Object 3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" y="2183252"/>
                        <a:ext cx="2426970" cy="2527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94945" y="1125855"/>
            <a:ext cx="876998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练习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2】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设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,V‘)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表示从顶点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出发经过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V’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它是一个顶点的集合）中各个顶点一次且仅一次，最后回到出发点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的最短路径长度，采用回溯法求解该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TSP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问题的搜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索树。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22717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2497455" y="3618865"/>
            <a:ext cx="336550" cy="32766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2898775" y="1952112"/>
            <a:ext cx="6119495" cy="4032250"/>
            <a:chOff x="6065" y="4493"/>
            <a:chExt cx="7768" cy="5365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6065" y="4493"/>
            <a:ext cx="7768" cy="5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3" name="图片" r:id="rId5" imgW="3758668" imgH="2568591" progId="">
                    <p:embed/>
                  </p:oleObj>
                </mc:Choice>
                <mc:Fallback>
                  <p:oleObj name="图片" r:id="rId5" imgW="3758668" imgH="2568591" progId="">
                    <p:embed/>
                    <p:pic>
                      <p:nvPicPr>
                        <p:cNvPr id="0" name="Object 5" descr="image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5" y="4493"/>
                          <a:ext cx="7768" cy="5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任意多边形 7"/>
            <p:cNvSpPr/>
            <p:nvPr/>
          </p:nvSpPr>
          <p:spPr>
            <a:xfrm>
              <a:off x="10195" y="5095"/>
              <a:ext cx="924" cy="4763"/>
            </a:xfrm>
            <a:custGeom>
              <a:avLst/>
              <a:gdLst>
                <a:gd name="connsiteX0" fmla="*/ 0 w 692385"/>
                <a:gd name="connsiteY0" fmla="*/ 0 h 3251200"/>
                <a:gd name="connsiteX1" fmla="*/ 135467 w 692385"/>
                <a:gd name="connsiteY1" fmla="*/ 1196623 h 3251200"/>
                <a:gd name="connsiteX2" fmla="*/ 609600 w 692385"/>
                <a:gd name="connsiteY2" fmla="*/ 1817512 h 3251200"/>
                <a:gd name="connsiteX3" fmla="*/ 632178 w 692385"/>
                <a:gd name="connsiteY3" fmla="*/ 3251200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385" h="3251200">
                  <a:moveTo>
                    <a:pt x="0" y="0"/>
                  </a:moveTo>
                  <a:cubicBezTo>
                    <a:pt x="16933" y="446852"/>
                    <a:pt x="33867" y="893704"/>
                    <a:pt x="135467" y="1196623"/>
                  </a:cubicBezTo>
                  <a:cubicBezTo>
                    <a:pt x="237067" y="1499542"/>
                    <a:pt x="526815" y="1475083"/>
                    <a:pt x="609600" y="1817512"/>
                  </a:cubicBezTo>
                  <a:cubicBezTo>
                    <a:pt x="692385" y="2159941"/>
                    <a:pt x="662281" y="2705570"/>
                    <a:pt x="632178" y="3251200"/>
                  </a:cubicBezTo>
                </a:path>
              </a:pathLst>
            </a:custGeom>
            <a:ln w="381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38100">
                  <a:noFill/>
                </a:ln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16280" y="606350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终点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扩展练习</a:t>
            </a:r>
          </a:p>
        </p:txBody>
      </p:sp>
      <p:sp>
        <p:nvSpPr>
          <p:cNvPr id="12" name="矩形 11"/>
          <p:cNvSpPr/>
          <p:nvPr/>
        </p:nvSpPr>
        <p:spPr>
          <a:xfrm>
            <a:off x="317240" y="5979664"/>
            <a:ext cx="5421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图中阴影框表示最优解结点，每个结点旁的数字表示访问顺序，带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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的结点表示死结点。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44051" y="1870483"/>
            <a:ext cx="7729565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问题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的解空间一般用树形式来组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织，称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解空间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树（状态空间树）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树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的根结点位于第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层，表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示搜索的初始状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态，第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层的结点表示对解向量的第一个分量做出选择后到达的状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态，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第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层到第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层的边上标出对第一个分量选择的结果，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+mn-ea"/>
              </a:rPr>
              <a:t>依此类推，从树的根结点到叶子结点的路径（也可能是根节点到任何一个树中结点，但不含搜索失败的结点），就构成了解空间的一个可能解。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nsolas" pitchFamily="49" charset="0"/>
                <a:cs typeface="Consolas" pitchFamily="49" charset="0"/>
              </a:rPr>
              <a:t>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600" dirty="0" smtClean="0">
                <a:sym typeface="+mn-ea"/>
              </a:rPr>
              <a:t>问题</a:t>
            </a:r>
            <a:r>
              <a:rPr lang="zh-CN" altLang="en-US" sz="3600" dirty="0" smtClean="0">
                <a:sym typeface="+mn-ea"/>
              </a:rPr>
              <a:t>的解空间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266850" y="1317028"/>
            <a:ext cx="377218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、解空间树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状态空间树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kumimoji="1"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2"/>
          <p:cNvSpPr txBox="1">
            <a:spLocks noChangeArrowheads="1"/>
          </p:cNvSpPr>
          <p:nvPr/>
        </p:nvSpPr>
        <p:spPr bwMode="auto">
          <a:xfrm>
            <a:off x="323850" y="1332278"/>
            <a:ext cx="8474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【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例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2】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对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于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0/1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背包问题，其解空间树如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图所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示，树中的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个叶子结点分别代表该问题的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个可能解。 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95288" y="2205038"/>
            <a:ext cx="8474075" cy="3384550"/>
            <a:chOff x="158" y="1026"/>
            <a:chExt cx="5338" cy="2132"/>
          </a:xfrm>
        </p:grpSpPr>
        <p:sp>
          <p:nvSpPr>
            <p:cNvPr id="26629" name="Line 33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30" name="Text Box 34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对物品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1600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的选择</a:t>
              </a:r>
            </a:p>
          </p:txBody>
        </p:sp>
        <p:sp>
          <p:nvSpPr>
            <p:cNvPr id="26631" name="Line 35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32" name="Line 36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33" name="Line 37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34" name="Text Box 38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对物品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3</a:t>
              </a: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的选择</a:t>
              </a:r>
            </a:p>
          </p:txBody>
        </p:sp>
        <p:sp>
          <p:nvSpPr>
            <p:cNvPr id="26635" name="Text Box 39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对物品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的选择</a:t>
              </a:r>
            </a:p>
          </p:txBody>
        </p:sp>
        <p:sp>
          <p:nvSpPr>
            <p:cNvPr id="26636" name="Line 4"/>
            <p:cNvSpPr>
              <a:spLocks noChangeShapeType="1"/>
            </p:cNvSpPr>
            <p:nvPr/>
          </p:nvSpPr>
          <p:spPr bwMode="auto">
            <a:xfrm flipH="1">
              <a:off x="1120" y="1194"/>
              <a:ext cx="836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37" name="Line 5"/>
            <p:cNvSpPr>
              <a:spLocks noChangeShapeType="1"/>
            </p:cNvSpPr>
            <p:nvPr/>
          </p:nvSpPr>
          <p:spPr bwMode="auto">
            <a:xfrm>
              <a:off x="2172" y="1202"/>
              <a:ext cx="893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38" name="Line 6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39" name="Line 7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0" name="Line 8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1" name="Line 9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2" name="Line 10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3" name="Line 11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4" name="Line 12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5" name="Line 13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6" name="Line 14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7" name="Line 15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8" name="Line 16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49" name="Line 17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650" name="Text Box 18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51" name="Text Box 19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52" name="Text Box 20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53" name="Text Box 21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54" name="Text Box 22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55" name="Text Box 23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56" name="Text Box 24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6657" name="Text Box 25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6658" name="Text Box 26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6659" name="Text Box 27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6660" name="Text Box 28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6661" name="Text Box 29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6662" name="Text Box 30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6663" name="Text Box 31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64" name="Oval 40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65" name="Oval 41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66" name="Oval 42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67" name="Oval 43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68" name="Oval 44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69" name="Oval 45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7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70" name="Oval 46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71" name="Oval 47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11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72" name="Oval 48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12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73" name="Oval 49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14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74" name="Oval 50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15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75" name="Oval 51"/>
            <p:cNvSpPr>
              <a:spLocks noChangeArrowheads="1"/>
            </p:cNvSpPr>
            <p:nvPr/>
          </p:nvSpPr>
          <p:spPr bwMode="auto">
            <a:xfrm>
              <a:off x="3524" y="2267"/>
              <a:ext cx="25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13</a:t>
              </a:r>
              <a:endParaRPr lang="en-US" altLang="zh-CN" sz="16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76" name="Oval 52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10</a:t>
              </a:r>
              <a:endParaRPr lang="en-US" altLang="zh-CN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77" name="Oval 53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678" name="Oval 54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tIns="7200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9</a:t>
              </a:r>
              <a:endPara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8" name="矩形 2"/>
          <p:cNvSpPr>
            <a:spLocks noChangeArrowheads="1"/>
          </p:cNvSpPr>
          <p:nvPr/>
        </p:nvSpPr>
        <p:spPr bwMode="auto">
          <a:xfrm>
            <a:off x="329130" y="589239"/>
            <a:ext cx="1893467" cy="50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、解空间树</a:t>
            </a:r>
            <a:endParaRPr kumimoji="1" lang="zh-CN" alt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57768" y="5828913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kumimoji="1" lang="zh-CN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</a:t>
            </a:r>
            <a:r>
              <a:rPr kumimoji="1" lang="en-US" altLang="zh-CN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0/1</a:t>
            </a:r>
            <a:r>
              <a:rPr kumimoji="1" lang="zh-CN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背包问题的解空间树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6204</Words>
  <Application>Microsoft Office PowerPoint</Application>
  <PresentationFormat>全屏显示(4:3)</PresentationFormat>
  <Paragraphs>1304</Paragraphs>
  <Slides>73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5" baseType="lpstr">
      <vt:lpstr>Office 主题​​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上图解向量表示为X[4,6,8,2,7,1,3,5]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四、算法分析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huangjin</dc:creator>
  <cp:lastModifiedBy>Windows User</cp:lastModifiedBy>
  <cp:revision>189</cp:revision>
  <dcterms:created xsi:type="dcterms:W3CDTF">2018-12-14T12:48:52Z</dcterms:created>
  <dcterms:modified xsi:type="dcterms:W3CDTF">2019-11-28T01:25:35Z</dcterms:modified>
</cp:coreProperties>
</file>